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79" r:id="rId80"/>
    <p:sldId id="380" r:id="rId81"/>
    <p:sldId id="381" r:id="rId82"/>
    <p:sldId id="382" r:id="rId83"/>
    <p:sldId id="383" r:id="rId84"/>
    <p:sldId id="384" r:id="rId85"/>
    <p:sldId id="385" r:id="rId86"/>
    <p:sldId id="386" r:id="rId87"/>
    <p:sldId id="387" r:id="rId88"/>
    <p:sldId id="388" r:id="rId89"/>
    <p:sldId id="389" r:id="rId90"/>
    <p:sldId id="390" r:id="rId91"/>
    <p:sldId id="307" r:id="rId92"/>
    <p:sldId id="308" r:id="rId93"/>
    <p:sldId id="309" r:id="rId94"/>
    <p:sldId id="310" r:id="rId95"/>
    <p:sldId id="311" r:id="rId96"/>
    <p:sldId id="312" r:id="rId97"/>
    <p:sldId id="313" r:id="rId98"/>
    <p:sldId id="314" r:id="rId99"/>
    <p:sldId id="315" r:id="rId100"/>
    <p:sldId id="316" r:id="rId101"/>
    <p:sldId id="317" r:id="rId102"/>
    <p:sldId id="318" r:id="rId103"/>
    <p:sldId id="319" r:id="rId104"/>
    <p:sldId id="320" r:id="rId105"/>
    <p:sldId id="321" r:id="rId106"/>
    <p:sldId id="322" r:id="rId107"/>
    <p:sldId id="323" r:id="rId108"/>
    <p:sldId id="324" r:id="rId109"/>
    <p:sldId id="325" r:id="rId110"/>
    <p:sldId id="326" r:id="rId111"/>
    <p:sldId id="327" r:id="rId112"/>
    <p:sldId id="328" r:id="rId113"/>
    <p:sldId id="329" r:id="rId114"/>
    <p:sldId id="330" r:id="rId115"/>
    <p:sldId id="331" r:id="rId116"/>
    <p:sldId id="332" r:id="rId117"/>
    <p:sldId id="333" r:id="rId118"/>
    <p:sldId id="334" r:id="rId119"/>
    <p:sldId id="335" r:id="rId120"/>
    <p:sldId id="336" r:id="rId121"/>
    <p:sldId id="337" r:id="rId122"/>
    <p:sldId id="338" r:id="rId123"/>
    <p:sldId id="339" r:id="rId124"/>
    <p:sldId id="340" r:id="rId125"/>
    <p:sldId id="341" r:id="rId126"/>
    <p:sldId id="342" r:id="rId127"/>
    <p:sldId id="344" r:id="rId128"/>
    <p:sldId id="343" r:id="rId129"/>
    <p:sldId id="345" r:id="rId130"/>
    <p:sldId id="346" r:id="rId131"/>
    <p:sldId id="350" r:id="rId132"/>
    <p:sldId id="351" r:id="rId133"/>
    <p:sldId id="347" r:id="rId134"/>
    <p:sldId id="348" r:id="rId135"/>
    <p:sldId id="349" r:id="rId1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9C0AD-A2C0-44CC-B3BF-C48F24A6A8D9}" v="184" dt="2018-12-28T15:47:4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WALTER" userId="d7e8f3036e6fb72c" providerId="LiveId" clId="{1D49C0AD-A2C0-44CC-B3BF-C48F24A6A8D9}"/>
    <pc:docChg chg="undo custSel addSld delSld modSld sldOrd">
      <pc:chgData name="TODD WALTER" userId="d7e8f3036e6fb72c" providerId="LiveId" clId="{1D49C0AD-A2C0-44CC-B3BF-C48F24A6A8D9}" dt="2018-12-28T15:49:19.123" v="3408" actId="20577"/>
      <pc:docMkLst>
        <pc:docMk/>
      </pc:docMkLst>
      <pc:sldChg chg="addSp delSp modSp">
        <pc:chgData name="TODD WALTER" userId="d7e8f3036e6fb72c" providerId="LiveId" clId="{1D49C0AD-A2C0-44CC-B3BF-C48F24A6A8D9}" dt="2018-12-26T18:02:12.582" v="61" actId="255"/>
        <pc:sldMkLst>
          <pc:docMk/>
          <pc:sldMk cId="560961678" sldId="256"/>
        </pc:sldMkLst>
        <pc:spChg chg="mod">
          <ac:chgData name="TODD WALTER" userId="d7e8f3036e6fb72c" providerId="LiveId" clId="{1D49C0AD-A2C0-44CC-B3BF-C48F24A6A8D9}" dt="2018-12-26T18:02:12.582" v="61" actId="255"/>
          <ac:spMkLst>
            <pc:docMk/>
            <pc:sldMk cId="560961678" sldId="256"/>
            <ac:spMk id="2" creationId="{00000000-0000-0000-0000-000000000000}"/>
          </ac:spMkLst>
        </pc:spChg>
        <pc:spChg chg="mod">
          <ac:chgData name="TODD WALTER" userId="d7e8f3036e6fb72c" providerId="LiveId" clId="{1D49C0AD-A2C0-44CC-B3BF-C48F24A6A8D9}" dt="2018-12-26T18:01:22.182" v="52" actId="27636"/>
          <ac:spMkLst>
            <pc:docMk/>
            <pc:sldMk cId="560961678" sldId="256"/>
            <ac:spMk id="3" creationId="{00000000-0000-0000-0000-000000000000}"/>
          </ac:spMkLst>
        </pc:spChg>
        <pc:spChg chg="add del mod">
          <ac:chgData name="TODD WALTER" userId="d7e8f3036e6fb72c" providerId="LiveId" clId="{1D49C0AD-A2C0-44CC-B3BF-C48F24A6A8D9}" dt="2018-12-26T16:57:31.120" v="10"/>
          <ac:spMkLst>
            <pc:docMk/>
            <pc:sldMk cId="560961678" sldId="256"/>
            <ac:spMk id="4" creationId="{681E781D-DC4F-4A64-ACAC-8535390FAD5F}"/>
          </ac:spMkLst>
        </pc:spChg>
        <pc:spChg chg="add mod">
          <ac:chgData name="TODD WALTER" userId="d7e8f3036e6fb72c" providerId="LiveId" clId="{1D49C0AD-A2C0-44CC-B3BF-C48F24A6A8D9}" dt="2018-12-26T16:57:57.787" v="49" actId="20577"/>
          <ac:spMkLst>
            <pc:docMk/>
            <pc:sldMk cId="560961678" sldId="256"/>
            <ac:spMk id="5" creationId="{1C320C58-72A8-4314-9CE3-E0D031146AFB}"/>
          </ac:spMkLst>
        </pc:spChg>
      </pc:sldChg>
      <pc:sldChg chg="modSp">
        <pc:chgData name="TODD WALTER" userId="d7e8f3036e6fb72c" providerId="LiveId" clId="{1D49C0AD-A2C0-44CC-B3BF-C48F24A6A8D9}" dt="2018-12-26T18:02:37.856" v="62" actId="1076"/>
        <pc:sldMkLst>
          <pc:docMk/>
          <pc:sldMk cId="3632023104" sldId="264"/>
        </pc:sldMkLst>
        <pc:spChg chg="mod">
          <ac:chgData name="TODD WALTER" userId="d7e8f3036e6fb72c" providerId="LiveId" clId="{1D49C0AD-A2C0-44CC-B3BF-C48F24A6A8D9}" dt="2018-12-26T18:02:37.856" v="62" actId="1076"/>
          <ac:spMkLst>
            <pc:docMk/>
            <pc:sldMk cId="3632023104" sldId="264"/>
            <ac:spMk id="2" creationId="{00000000-0000-0000-0000-000000000000}"/>
          </ac:spMkLst>
        </pc:spChg>
        <pc:spChg chg="mod">
          <ac:chgData name="TODD WALTER" userId="d7e8f3036e6fb72c" providerId="LiveId" clId="{1D49C0AD-A2C0-44CC-B3BF-C48F24A6A8D9}" dt="2018-12-26T18:01:22.383" v="53" actId="27636"/>
          <ac:spMkLst>
            <pc:docMk/>
            <pc:sldMk cId="3632023104" sldId="264"/>
            <ac:spMk id="3" creationId="{00000000-0000-0000-0000-000000000000}"/>
          </ac:spMkLst>
        </pc:spChg>
      </pc:sldChg>
      <pc:sldChg chg="modSp">
        <pc:chgData name="TODD WALTER" userId="d7e8f3036e6fb72c" providerId="LiveId" clId="{1D49C0AD-A2C0-44CC-B3BF-C48F24A6A8D9}" dt="2018-12-26T18:03:32.795" v="71" actId="1076"/>
        <pc:sldMkLst>
          <pc:docMk/>
          <pc:sldMk cId="3475799169" sldId="268"/>
        </pc:sldMkLst>
        <pc:spChg chg="mod">
          <ac:chgData name="TODD WALTER" userId="d7e8f3036e6fb72c" providerId="LiveId" clId="{1D49C0AD-A2C0-44CC-B3BF-C48F24A6A8D9}" dt="2018-12-26T18:03:07.691" v="64" actId="1076"/>
          <ac:spMkLst>
            <pc:docMk/>
            <pc:sldMk cId="3475799169" sldId="268"/>
            <ac:spMk id="5" creationId="{00000000-0000-0000-0000-000000000000}"/>
          </ac:spMkLst>
        </pc:spChg>
        <pc:spChg chg="mod">
          <ac:chgData name="TODD WALTER" userId="d7e8f3036e6fb72c" providerId="LiveId" clId="{1D49C0AD-A2C0-44CC-B3BF-C48F24A6A8D9}" dt="2018-12-26T18:03:32.795" v="71" actId="1076"/>
          <ac:spMkLst>
            <pc:docMk/>
            <pc:sldMk cId="3475799169" sldId="268"/>
            <ac:spMk id="6" creationId="{00000000-0000-0000-0000-000000000000}"/>
          </ac:spMkLst>
        </pc:spChg>
        <pc:picChg chg="mod">
          <ac:chgData name="TODD WALTER" userId="d7e8f3036e6fb72c" providerId="LiveId" clId="{1D49C0AD-A2C0-44CC-B3BF-C48F24A6A8D9}" dt="2018-12-26T18:03:03.865" v="63" actId="1076"/>
          <ac:picMkLst>
            <pc:docMk/>
            <pc:sldMk cId="3475799169" sldId="268"/>
            <ac:picMk id="4" creationId="{00000000-0000-0000-0000-000000000000}"/>
          </ac:picMkLst>
        </pc:picChg>
        <pc:picChg chg="mod">
          <ac:chgData name="TODD WALTER" userId="d7e8f3036e6fb72c" providerId="LiveId" clId="{1D49C0AD-A2C0-44CC-B3BF-C48F24A6A8D9}" dt="2018-12-26T18:03:11.132" v="66" actId="1076"/>
          <ac:picMkLst>
            <pc:docMk/>
            <pc:sldMk cId="3475799169" sldId="268"/>
            <ac:picMk id="7" creationId="{00000000-0000-0000-0000-000000000000}"/>
          </ac:picMkLst>
        </pc:picChg>
      </pc:sldChg>
      <pc:sldChg chg="modSp">
        <pc:chgData name="TODD WALTER" userId="d7e8f3036e6fb72c" providerId="LiveId" clId="{1D49C0AD-A2C0-44CC-B3BF-C48F24A6A8D9}" dt="2018-12-26T18:03:50.570" v="75" actId="1076"/>
        <pc:sldMkLst>
          <pc:docMk/>
          <pc:sldMk cId="2958146257" sldId="269"/>
        </pc:sldMkLst>
        <pc:spChg chg="mod">
          <ac:chgData name="TODD WALTER" userId="d7e8f3036e6fb72c" providerId="LiveId" clId="{1D49C0AD-A2C0-44CC-B3BF-C48F24A6A8D9}" dt="2018-12-26T18:03:44.785" v="72" actId="1076"/>
          <ac:spMkLst>
            <pc:docMk/>
            <pc:sldMk cId="2958146257" sldId="269"/>
            <ac:spMk id="2" creationId="{00000000-0000-0000-0000-000000000000}"/>
          </ac:spMkLst>
        </pc:spChg>
        <pc:spChg chg="mod">
          <ac:chgData name="TODD WALTER" userId="d7e8f3036e6fb72c" providerId="LiveId" clId="{1D49C0AD-A2C0-44CC-B3BF-C48F24A6A8D9}" dt="2018-12-26T18:03:50.570" v="75" actId="1076"/>
          <ac:spMkLst>
            <pc:docMk/>
            <pc:sldMk cId="2958146257" sldId="269"/>
            <ac:spMk id="5" creationId="{00000000-0000-0000-0000-000000000000}"/>
          </ac:spMkLst>
        </pc:spChg>
        <pc:picChg chg="mod">
          <ac:chgData name="TODD WALTER" userId="d7e8f3036e6fb72c" providerId="LiveId" clId="{1D49C0AD-A2C0-44CC-B3BF-C48F24A6A8D9}" dt="2018-12-26T18:03:47.407" v="74" actId="1076"/>
          <ac:picMkLst>
            <pc:docMk/>
            <pc:sldMk cId="2958146257" sldId="269"/>
            <ac:picMk id="4" creationId="{00000000-0000-0000-0000-000000000000}"/>
          </ac:picMkLst>
        </pc:picChg>
      </pc:sldChg>
      <pc:sldChg chg="modSp">
        <pc:chgData name="TODD WALTER" userId="d7e8f3036e6fb72c" providerId="LiveId" clId="{1D49C0AD-A2C0-44CC-B3BF-C48F24A6A8D9}" dt="2018-12-26T18:04:30.982" v="84" actId="1076"/>
        <pc:sldMkLst>
          <pc:docMk/>
          <pc:sldMk cId="1280076805" sldId="270"/>
        </pc:sldMkLst>
        <pc:spChg chg="mod">
          <ac:chgData name="TODD WALTER" userId="d7e8f3036e6fb72c" providerId="LiveId" clId="{1D49C0AD-A2C0-44CC-B3BF-C48F24A6A8D9}" dt="2018-12-26T18:04:19.502" v="81" actId="1076"/>
          <ac:spMkLst>
            <pc:docMk/>
            <pc:sldMk cId="1280076805" sldId="270"/>
            <ac:spMk id="5" creationId="{00000000-0000-0000-0000-000000000000}"/>
          </ac:spMkLst>
        </pc:spChg>
        <pc:spChg chg="mod">
          <ac:chgData name="TODD WALTER" userId="d7e8f3036e6fb72c" providerId="LiveId" clId="{1D49C0AD-A2C0-44CC-B3BF-C48F24A6A8D9}" dt="2018-12-26T18:04:30.982" v="84" actId="1076"/>
          <ac:spMkLst>
            <pc:docMk/>
            <pc:sldMk cId="1280076805" sldId="270"/>
            <ac:spMk id="7" creationId="{00000000-0000-0000-0000-000000000000}"/>
          </ac:spMkLst>
        </pc:spChg>
        <pc:picChg chg="mod">
          <ac:chgData name="TODD WALTER" userId="d7e8f3036e6fb72c" providerId="LiveId" clId="{1D49C0AD-A2C0-44CC-B3BF-C48F24A6A8D9}" dt="2018-12-26T18:04:07.320" v="78" actId="1076"/>
          <ac:picMkLst>
            <pc:docMk/>
            <pc:sldMk cId="1280076805" sldId="270"/>
            <ac:picMk id="4" creationId="{00000000-0000-0000-0000-000000000000}"/>
          </ac:picMkLst>
        </pc:picChg>
        <pc:picChg chg="mod">
          <ac:chgData name="TODD WALTER" userId="d7e8f3036e6fb72c" providerId="LiveId" clId="{1D49C0AD-A2C0-44CC-B3BF-C48F24A6A8D9}" dt="2018-12-26T18:04:25.974" v="83" actId="1076"/>
          <ac:picMkLst>
            <pc:docMk/>
            <pc:sldMk cId="1280076805" sldId="270"/>
            <ac:picMk id="6" creationId="{00000000-0000-0000-0000-000000000000}"/>
          </ac:picMkLst>
        </pc:picChg>
      </pc:sldChg>
      <pc:sldChg chg="modSp">
        <pc:chgData name="TODD WALTER" userId="d7e8f3036e6fb72c" providerId="LiveId" clId="{1D49C0AD-A2C0-44CC-B3BF-C48F24A6A8D9}" dt="2018-12-26T18:06:02.150" v="98" actId="1076"/>
        <pc:sldMkLst>
          <pc:docMk/>
          <pc:sldMk cId="1415619334" sldId="274"/>
        </pc:sldMkLst>
        <pc:spChg chg="mod">
          <ac:chgData name="TODD WALTER" userId="d7e8f3036e6fb72c" providerId="LiveId" clId="{1D49C0AD-A2C0-44CC-B3BF-C48F24A6A8D9}" dt="2018-12-26T18:05:03.701" v="87" actId="27636"/>
          <ac:spMkLst>
            <pc:docMk/>
            <pc:sldMk cId="1415619334" sldId="274"/>
            <ac:spMk id="2" creationId="{00000000-0000-0000-0000-000000000000}"/>
          </ac:spMkLst>
        </pc:spChg>
        <pc:spChg chg="mod">
          <ac:chgData name="TODD WALTER" userId="d7e8f3036e6fb72c" providerId="LiveId" clId="{1D49C0AD-A2C0-44CC-B3BF-C48F24A6A8D9}" dt="2018-12-26T18:06:02.150" v="98" actId="1076"/>
          <ac:spMkLst>
            <pc:docMk/>
            <pc:sldMk cId="1415619334" sldId="274"/>
            <ac:spMk id="7" creationId="{00000000-0000-0000-0000-000000000000}"/>
          </ac:spMkLst>
        </pc:spChg>
        <pc:picChg chg="mod">
          <ac:chgData name="TODD WALTER" userId="d7e8f3036e6fb72c" providerId="LiveId" clId="{1D49C0AD-A2C0-44CC-B3BF-C48F24A6A8D9}" dt="2018-12-26T18:05:58.926" v="97" actId="1076"/>
          <ac:picMkLst>
            <pc:docMk/>
            <pc:sldMk cId="1415619334" sldId="274"/>
            <ac:picMk id="6" creationId="{00000000-0000-0000-0000-000000000000}"/>
          </ac:picMkLst>
        </pc:picChg>
        <pc:picChg chg="mod">
          <ac:chgData name="TODD WALTER" userId="d7e8f3036e6fb72c" providerId="LiveId" clId="{1D49C0AD-A2C0-44CC-B3BF-C48F24A6A8D9}" dt="2018-12-26T18:05:07.497" v="88" actId="1076"/>
          <ac:picMkLst>
            <pc:docMk/>
            <pc:sldMk cId="1415619334" sldId="274"/>
            <ac:picMk id="8" creationId="{00000000-0000-0000-0000-000000000000}"/>
          </ac:picMkLst>
        </pc:picChg>
      </pc:sldChg>
      <pc:sldChg chg="ord">
        <pc:chgData name="TODD WALTER" userId="d7e8f3036e6fb72c" providerId="LiveId" clId="{1D49C0AD-A2C0-44CC-B3BF-C48F24A6A8D9}" dt="2018-12-26T23:09:06.251" v="2571"/>
        <pc:sldMkLst>
          <pc:docMk/>
          <pc:sldMk cId="1059389595" sldId="307"/>
        </pc:sldMkLst>
      </pc:sldChg>
      <pc:sldChg chg="modSp">
        <pc:chgData name="TODD WALTER" userId="d7e8f3036e6fb72c" providerId="LiveId" clId="{1D49C0AD-A2C0-44CC-B3BF-C48F24A6A8D9}" dt="2018-12-26T18:01:22.452" v="54" actId="27636"/>
        <pc:sldMkLst>
          <pc:docMk/>
          <pc:sldMk cId="696287786" sldId="309"/>
        </pc:sldMkLst>
        <pc:spChg chg="mod">
          <ac:chgData name="TODD WALTER" userId="d7e8f3036e6fb72c" providerId="LiveId" clId="{1D49C0AD-A2C0-44CC-B3BF-C48F24A6A8D9}" dt="2018-12-26T18:01:22.452" v="54" actId="27636"/>
          <ac:spMkLst>
            <pc:docMk/>
            <pc:sldMk cId="696287786" sldId="309"/>
            <ac:spMk id="3" creationId="{00000000-0000-0000-0000-000000000000}"/>
          </ac:spMkLst>
        </pc:spChg>
      </pc:sldChg>
      <pc:sldChg chg="modSp">
        <pc:chgData name="TODD WALTER" userId="d7e8f3036e6fb72c" providerId="LiveId" clId="{1D49C0AD-A2C0-44CC-B3BF-C48F24A6A8D9}" dt="2018-12-26T18:01:22.499" v="55" actId="27636"/>
        <pc:sldMkLst>
          <pc:docMk/>
          <pc:sldMk cId="4127168262" sldId="345"/>
        </pc:sldMkLst>
        <pc:spChg chg="mod">
          <ac:chgData name="TODD WALTER" userId="d7e8f3036e6fb72c" providerId="LiveId" clId="{1D49C0AD-A2C0-44CC-B3BF-C48F24A6A8D9}" dt="2018-12-26T18:01:22.499" v="55" actId="27636"/>
          <ac:spMkLst>
            <pc:docMk/>
            <pc:sldMk cId="4127168262" sldId="345"/>
            <ac:spMk id="3" creationId="{00000000-0000-0000-0000-000000000000}"/>
          </ac:spMkLst>
        </pc:spChg>
      </pc:sldChg>
      <pc:sldChg chg="modSp">
        <pc:chgData name="TODD WALTER" userId="d7e8f3036e6fb72c" providerId="LiveId" clId="{1D49C0AD-A2C0-44CC-B3BF-C48F24A6A8D9}" dt="2018-12-26T18:01:22.515" v="56" actId="27636"/>
        <pc:sldMkLst>
          <pc:docMk/>
          <pc:sldMk cId="3252148760" sldId="348"/>
        </pc:sldMkLst>
        <pc:spChg chg="mod">
          <ac:chgData name="TODD WALTER" userId="d7e8f3036e6fb72c" providerId="LiveId" clId="{1D49C0AD-A2C0-44CC-B3BF-C48F24A6A8D9}" dt="2018-12-26T18:01:22.515" v="56" actId="27636"/>
          <ac:spMkLst>
            <pc:docMk/>
            <pc:sldMk cId="3252148760" sldId="348"/>
            <ac:spMk id="3" creationId="{00000000-0000-0000-0000-000000000000}"/>
          </ac:spMkLst>
        </pc:spChg>
      </pc:sldChg>
      <pc:sldChg chg="modSp">
        <pc:chgData name="TODD WALTER" userId="d7e8f3036e6fb72c" providerId="LiveId" clId="{1D49C0AD-A2C0-44CC-B3BF-C48F24A6A8D9}" dt="2018-12-26T18:07:58.703" v="102" actId="1076"/>
        <pc:sldMkLst>
          <pc:docMk/>
          <pc:sldMk cId="2403345463" sldId="350"/>
        </pc:sldMkLst>
        <pc:spChg chg="mod">
          <ac:chgData name="TODD WALTER" userId="d7e8f3036e6fb72c" providerId="LiveId" clId="{1D49C0AD-A2C0-44CC-B3BF-C48F24A6A8D9}" dt="2018-12-26T18:07:49.909" v="100" actId="1076"/>
          <ac:spMkLst>
            <pc:docMk/>
            <pc:sldMk cId="2403345463" sldId="350"/>
            <ac:spMk id="5" creationId="{00000000-0000-0000-0000-000000000000}"/>
          </ac:spMkLst>
        </pc:spChg>
        <pc:spChg chg="mod">
          <ac:chgData name="TODD WALTER" userId="d7e8f3036e6fb72c" providerId="LiveId" clId="{1D49C0AD-A2C0-44CC-B3BF-C48F24A6A8D9}" dt="2018-12-26T18:07:58.703" v="102" actId="1076"/>
          <ac:spMkLst>
            <pc:docMk/>
            <pc:sldMk cId="2403345463" sldId="350"/>
            <ac:spMk id="7" creationId="{00000000-0000-0000-0000-000000000000}"/>
          </ac:spMkLst>
        </pc:spChg>
        <pc:picChg chg="mod">
          <ac:chgData name="TODD WALTER" userId="d7e8f3036e6fb72c" providerId="LiveId" clId="{1D49C0AD-A2C0-44CC-B3BF-C48F24A6A8D9}" dt="2018-12-26T18:07:45.797" v="99" actId="1076"/>
          <ac:picMkLst>
            <pc:docMk/>
            <pc:sldMk cId="2403345463" sldId="350"/>
            <ac:picMk id="4" creationId="{00000000-0000-0000-0000-000000000000}"/>
          </ac:picMkLst>
        </pc:picChg>
        <pc:picChg chg="mod">
          <ac:chgData name="TODD WALTER" userId="d7e8f3036e6fb72c" providerId="LiveId" clId="{1D49C0AD-A2C0-44CC-B3BF-C48F24A6A8D9}" dt="2018-12-26T18:07:54.592" v="101" actId="1076"/>
          <ac:picMkLst>
            <pc:docMk/>
            <pc:sldMk cId="2403345463" sldId="350"/>
            <ac:picMk id="6" creationId="{00000000-0000-0000-0000-000000000000}"/>
          </ac:picMkLst>
        </pc:picChg>
      </pc:sldChg>
      <pc:sldChg chg="addSp modSp add ord">
        <pc:chgData name="TODD WALTER" userId="d7e8f3036e6fb72c" providerId="LiveId" clId="{1D49C0AD-A2C0-44CC-B3BF-C48F24A6A8D9}" dt="2018-12-26T18:44:36.649" v="187" actId="115"/>
        <pc:sldMkLst>
          <pc:docMk/>
          <pc:sldMk cId="3890803085" sldId="352"/>
        </pc:sldMkLst>
        <pc:spChg chg="mod">
          <ac:chgData name="TODD WALTER" userId="d7e8f3036e6fb72c" providerId="LiveId" clId="{1D49C0AD-A2C0-44CC-B3BF-C48F24A6A8D9}" dt="2018-12-26T18:38:49.784" v="106"/>
          <ac:spMkLst>
            <pc:docMk/>
            <pc:sldMk cId="3890803085" sldId="352"/>
            <ac:spMk id="2" creationId="{82E80EE1-DFDB-44EA-B68E-E5AEBC888CD9}"/>
          </ac:spMkLst>
        </pc:spChg>
        <pc:spChg chg="add mod">
          <ac:chgData name="TODD WALTER" userId="d7e8f3036e6fb72c" providerId="LiveId" clId="{1D49C0AD-A2C0-44CC-B3BF-C48F24A6A8D9}" dt="2018-12-26T18:44:36.649" v="187" actId="115"/>
          <ac:spMkLst>
            <pc:docMk/>
            <pc:sldMk cId="3890803085" sldId="352"/>
            <ac:spMk id="3" creationId="{9E8DA924-3779-436A-95CC-05001462EC2C}"/>
          </ac:spMkLst>
        </pc:spChg>
      </pc:sldChg>
      <pc:sldChg chg="addSp modSp add">
        <pc:chgData name="TODD WALTER" userId="d7e8f3036e6fb72c" providerId="LiveId" clId="{1D49C0AD-A2C0-44CC-B3BF-C48F24A6A8D9}" dt="2018-12-26T18:49:21.281" v="251" actId="20577"/>
        <pc:sldMkLst>
          <pc:docMk/>
          <pc:sldMk cId="2537459431" sldId="353"/>
        </pc:sldMkLst>
        <pc:spChg chg="mod">
          <ac:chgData name="TODD WALTER" userId="d7e8f3036e6fb72c" providerId="LiveId" clId="{1D49C0AD-A2C0-44CC-B3BF-C48F24A6A8D9}" dt="2018-12-26T18:45:37.846" v="189"/>
          <ac:spMkLst>
            <pc:docMk/>
            <pc:sldMk cId="2537459431" sldId="353"/>
            <ac:spMk id="2" creationId="{146ADD3E-64EB-4202-8FD6-BC9B01BD4292}"/>
          </ac:spMkLst>
        </pc:spChg>
        <pc:spChg chg="add mod">
          <ac:chgData name="TODD WALTER" userId="d7e8f3036e6fb72c" providerId="LiveId" clId="{1D49C0AD-A2C0-44CC-B3BF-C48F24A6A8D9}" dt="2018-12-26T18:49:21.281" v="251" actId="20577"/>
          <ac:spMkLst>
            <pc:docMk/>
            <pc:sldMk cId="2537459431" sldId="353"/>
            <ac:spMk id="3" creationId="{7B96C1A5-6E93-491C-B58E-A1F34165D186}"/>
          </ac:spMkLst>
        </pc:spChg>
      </pc:sldChg>
      <pc:sldChg chg="addSp modSp add">
        <pc:chgData name="TODD WALTER" userId="d7e8f3036e6fb72c" providerId="LiveId" clId="{1D49C0AD-A2C0-44CC-B3BF-C48F24A6A8D9}" dt="2018-12-26T18:53:29.191" v="294" actId="20577"/>
        <pc:sldMkLst>
          <pc:docMk/>
          <pc:sldMk cId="2310002801" sldId="354"/>
        </pc:sldMkLst>
        <pc:spChg chg="mod">
          <ac:chgData name="TODD WALTER" userId="d7e8f3036e6fb72c" providerId="LiveId" clId="{1D49C0AD-A2C0-44CC-B3BF-C48F24A6A8D9}" dt="2018-12-26T18:51:33.592" v="253"/>
          <ac:spMkLst>
            <pc:docMk/>
            <pc:sldMk cId="2310002801" sldId="354"/>
            <ac:spMk id="2" creationId="{27E6CE15-01A9-4F9D-8EE4-D685737E1623}"/>
          </ac:spMkLst>
        </pc:spChg>
        <pc:spChg chg="add mod">
          <ac:chgData name="TODD WALTER" userId="d7e8f3036e6fb72c" providerId="LiveId" clId="{1D49C0AD-A2C0-44CC-B3BF-C48F24A6A8D9}" dt="2018-12-26T18:53:29.191" v="294" actId="20577"/>
          <ac:spMkLst>
            <pc:docMk/>
            <pc:sldMk cId="2310002801" sldId="354"/>
            <ac:spMk id="3" creationId="{6912732E-5BF1-46FC-AACC-F5BF59FB8E53}"/>
          </ac:spMkLst>
        </pc:spChg>
      </pc:sldChg>
      <pc:sldChg chg="modSp add">
        <pc:chgData name="TODD WALTER" userId="d7e8f3036e6fb72c" providerId="LiveId" clId="{1D49C0AD-A2C0-44CC-B3BF-C48F24A6A8D9}" dt="2018-12-26T18:54:05.296" v="296"/>
        <pc:sldMkLst>
          <pc:docMk/>
          <pc:sldMk cId="1975403741" sldId="355"/>
        </pc:sldMkLst>
        <pc:spChg chg="mod">
          <ac:chgData name="TODD WALTER" userId="d7e8f3036e6fb72c" providerId="LiveId" clId="{1D49C0AD-A2C0-44CC-B3BF-C48F24A6A8D9}" dt="2018-12-26T18:54:05.296" v="296"/>
          <ac:spMkLst>
            <pc:docMk/>
            <pc:sldMk cId="1975403741" sldId="355"/>
            <ac:spMk id="2" creationId="{2203ACEE-E328-45D4-9D69-FDC44FEE1076}"/>
          </ac:spMkLst>
        </pc:spChg>
      </pc:sldChg>
      <pc:sldChg chg="addSp modSp add ord">
        <pc:chgData name="TODD WALTER" userId="d7e8f3036e6fb72c" providerId="LiveId" clId="{1D49C0AD-A2C0-44CC-B3BF-C48F24A6A8D9}" dt="2018-12-26T18:56:39.027" v="353" actId="20577"/>
        <pc:sldMkLst>
          <pc:docMk/>
          <pc:sldMk cId="2158510804" sldId="356"/>
        </pc:sldMkLst>
        <pc:spChg chg="mod">
          <ac:chgData name="TODD WALTER" userId="d7e8f3036e6fb72c" providerId="LiveId" clId="{1D49C0AD-A2C0-44CC-B3BF-C48F24A6A8D9}" dt="2018-12-26T18:54:48.708" v="301"/>
          <ac:spMkLst>
            <pc:docMk/>
            <pc:sldMk cId="2158510804" sldId="356"/>
            <ac:spMk id="2" creationId="{55E26656-1C38-4E53-9E2A-1DD2513C55D6}"/>
          </ac:spMkLst>
        </pc:spChg>
        <pc:spChg chg="add mod">
          <ac:chgData name="TODD WALTER" userId="d7e8f3036e6fb72c" providerId="LiveId" clId="{1D49C0AD-A2C0-44CC-B3BF-C48F24A6A8D9}" dt="2018-12-26T18:56:39.027" v="353" actId="20577"/>
          <ac:spMkLst>
            <pc:docMk/>
            <pc:sldMk cId="2158510804" sldId="356"/>
            <ac:spMk id="3" creationId="{DC9E97CB-EDEA-4F2F-B206-F7D1D0A8D8BC}"/>
          </ac:spMkLst>
        </pc:spChg>
      </pc:sldChg>
      <pc:sldChg chg="addSp modSp add">
        <pc:chgData name="TODD WALTER" userId="d7e8f3036e6fb72c" providerId="LiveId" clId="{1D49C0AD-A2C0-44CC-B3BF-C48F24A6A8D9}" dt="2018-12-26T18:58:25.533" v="390" actId="20577"/>
        <pc:sldMkLst>
          <pc:docMk/>
          <pc:sldMk cId="1088377946" sldId="357"/>
        </pc:sldMkLst>
        <pc:spChg chg="mod">
          <ac:chgData name="TODD WALTER" userId="d7e8f3036e6fb72c" providerId="LiveId" clId="{1D49C0AD-A2C0-44CC-B3BF-C48F24A6A8D9}" dt="2018-12-26T18:57:09.731" v="355"/>
          <ac:spMkLst>
            <pc:docMk/>
            <pc:sldMk cId="1088377946" sldId="357"/>
            <ac:spMk id="2" creationId="{3F236A73-3681-4028-99A2-5CC89F153A97}"/>
          </ac:spMkLst>
        </pc:spChg>
        <pc:spChg chg="add mod">
          <ac:chgData name="TODD WALTER" userId="d7e8f3036e6fb72c" providerId="LiveId" clId="{1D49C0AD-A2C0-44CC-B3BF-C48F24A6A8D9}" dt="2018-12-26T18:58:25.533" v="390" actId="20577"/>
          <ac:spMkLst>
            <pc:docMk/>
            <pc:sldMk cId="1088377946" sldId="357"/>
            <ac:spMk id="3" creationId="{07AD449E-A43C-4BB0-84C5-32CDD205CED3}"/>
          </ac:spMkLst>
        </pc:spChg>
      </pc:sldChg>
      <pc:sldChg chg="addSp modSp add">
        <pc:chgData name="TODD WALTER" userId="d7e8f3036e6fb72c" providerId="LiveId" clId="{1D49C0AD-A2C0-44CC-B3BF-C48F24A6A8D9}" dt="2018-12-26T19:01:19.262" v="460" actId="20577"/>
        <pc:sldMkLst>
          <pc:docMk/>
          <pc:sldMk cId="1128866618" sldId="358"/>
        </pc:sldMkLst>
        <pc:spChg chg="mod">
          <ac:chgData name="TODD WALTER" userId="d7e8f3036e6fb72c" providerId="LiveId" clId="{1D49C0AD-A2C0-44CC-B3BF-C48F24A6A8D9}" dt="2018-12-26T18:58:54.016" v="392"/>
          <ac:spMkLst>
            <pc:docMk/>
            <pc:sldMk cId="1128866618" sldId="358"/>
            <ac:spMk id="2" creationId="{4E142DD1-4FFA-4FE6-B778-34A52159E73A}"/>
          </ac:spMkLst>
        </pc:spChg>
        <pc:spChg chg="add mod">
          <ac:chgData name="TODD WALTER" userId="d7e8f3036e6fb72c" providerId="LiveId" clId="{1D49C0AD-A2C0-44CC-B3BF-C48F24A6A8D9}" dt="2018-12-26T19:01:19.262" v="460" actId="20577"/>
          <ac:spMkLst>
            <pc:docMk/>
            <pc:sldMk cId="1128866618" sldId="358"/>
            <ac:spMk id="3" creationId="{A7E67844-7A09-4783-881D-A5B801DA83B1}"/>
          </ac:spMkLst>
        </pc:spChg>
      </pc:sldChg>
      <pc:sldChg chg="addSp modSp add">
        <pc:chgData name="TODD WALTER" userId="d7e8f3036e6fb72c" providerId="LiveId" clId="{1D49C0AD-A2C0-44CC-B3BF-C48F24A6A8D9}" dt="2018-12-26T19:03:15.780" v="505" actId="20577"/>
        <pc:sldMkLst>
          <pc:docMk/>
          <pc:sldMk cId="233246444" sldId="359"/>
        </pc:sldMkLst>
        <pc:spChg chg="mod">
          <ac:chgData name="TODD WALTER" userId="d7e8f3036e6fb72c" providerId="LiveId" clId="{1D49C0AD-A2C0-44CC-B3BF-C48F24A6A8D9}" dt="2018-12-26T19:01:44.489" v="462"/>
          <ac:spMkLst>
            <pc:docMk/>
            <pc:sldMk cId="233246444" sldId="359"/>
            <ac:spMk id="2" creationId="{04FA60BB-3400-454C-AA07-51BD1F735CEC}"/>
          </ac:spMkLst>
        </pc:spChg>
        <pc:spChg chg="add mod">
          <ac:chgData name="TODD WALTER" userId="d7e8f3036e6fb72c" providerId="LiveId" clId="{1D49C0AD-A2C0-44CC-B3BF-C48F24A6A8D9}" dt="2018-12-26T19:03:15.780" v="505" actId="20577"/>
          <ac:spMkLst>
            <pc:docMk/>
            <pc:sldMk cId="233246444" sldId="359"/>
            <ac:spMk id="3" creationId="{10E5E1E9-91F3-4A0B-BD28-B9F2B8ABC929}"/>
          </ac:spMkLst>
        </pc:spChg>
      </pc:sldChg>
      <pc:sldChg chg="addSp modSp add">
        <pc:chgData name="TODD WALTER" userId="d7e8f3036e6fb72c" providerId="LiveId" clId="{1D49C0AD-A2C0-44CC-B3BF-C48F24A6A8D9}" dt="2018-12-26T19:07:16.411" v="576" actId="20577"/>
        <pc:sldMkLst>
          <pc:docMk/>
          <pc:sldMk cId="1042462778" sldId="360"/>
        </pc:sldMkLst>
        <pc:spChg chg="mod">
          <ac:chgData name="TODD WALTER" userId="d7e8f3036e6fb72c" providerId="LiveId" clId="{1D49C0AD-A2C0-44CC-B3BF-C48F24A6A8D9}" dt="2018-12-26T19:03:52.617" v="507"/>
          <ac:spMkLst>
            <pc:docMk/>
            <pc:sldMk cId="1042462778" sldId="360"/>
            <ac:spMk id="2" creationId="{4C5F4EE8-7381-4555-920E-8D91D46E0079}"/>
          </ac:spMkLst>
        </pc:spChg>
        <pc:spChg chg="add mod">
          <ac:chgData name="TODD WALTER" userId="d7e8f3036e6fb72c" providerId="LiveId" clId="{1D49C0AD-A2C0-44CC-B3BF-C48F24A6A8D9}" dt="2018-12-26T19:07:16.411" v="576" actId="20577"/>
          <ac:spMkLst>
            <pc:docMk/>
            <pc:sldMk cId="1042462778" sldId="360"/>
            <ac:spMk id="3" creationId="{485DFDD6-2266-49AE-A383-884D29AEF36A}"/>
          </ac:spMkLst>
        </pc:spChg>
      </pc:sldChg>
      <pc:sldChg chg="addSp modSp add">
        <pc:chgData name="TODD WALTER" userId="d7e8f3036e6fb72c" providerId="LiveId" clId="{1D49C0AD-A2C0-44CC-B3BF-C48F24A6A8D9}" dt="2018-12-26T19:10:11.681" v="660" actId="20577"/>
        <pc:sldMkLst>
          <pc:docMk/>
          <pc:sldMk cId="505252302" sldId="361"/>
        </pc:sldMkLst>
        <pc:spChg chg="mod">
          <ac:chgData name="TODD WALTER" userId="d7e8f3036e6fb72c" providerId="LiveId" clId="{1D49C0AD-A2C0-44CC-B3BF-C48F24A6A8D9}" dt="2018-12-26T19:07:39.114" v="578"/>
          <ac:spMkLst>
            <pc:docMk/>
            <pc:sldMk cId="505252302" sldId="361"/>
            <ac:spMk id="2" creationId="{2B3CD449-B1DD-48D4-B307-7ACB9D2E3ECC}"/>
          </ac:spMkLst>
        </pc:spChg>
        <pc:spChg chg="add mod">
          <ac:chgData name="TODD WALTER" userId="d7e8f3036e6fb72c" providerId="LiveId" clId="{1D49C0AD-A2C0-44CC-B3BF-C48F24A6A8D9}" dt="2018-12-26T19:10:11.681" v="660" actId="20577"/>
          <ac:spMkLst>
            <pc:docMk/>
            <pc:sldMk cId="505252302" sldId="361"/>
            <ac:spMk id="3" creationId="{7D33FFF9-7DE1-4496-9582-8A7FABC77C21}"/>
          </ac:spMkLst>
        </pc:spChg>
      </pc:sldChg>
      <pc:sldChg chg="modSp add">
        <pc:chgData name="TODD WALTER" userId="d7e8f3036e6fb72c" providerId="LiveId" clId="{1D49C0AD-A2C0-44CC-B3BF-C48F24A6A8D9}" dt="2018-12-26T19:14:27.607" v="667"/>
        <pc:sldMkLst>
          <pc:docMk/>
          <pc:sldMk cId="103791608" sldId="362"/>
        </pc:sldMkLst>
        <pc:spChg chg="mod">
          <ac:chgData name="TODD WALTER" userId="d7e8f3036e6fb72c" providerId="LiveId" clId="{1D49C0AD-A2C0-44CC-B3BF-C48F24A6A8D9}" dt="2018-12-26T19:14:27.607" v="667"/>
          <ac:spMkLst>
            <pc:docMk/>
            <pc:sldMk cId="103791608" sldId="362"/>
            <ac:spMk id="2" creationId="{0A646D86-0582-44E5-A7BF-7A143E28EDD5}"/>
          </ac:spMkLst>
        </pc:spChg>
      </pc:sldChg>
      <pc:sldChg chg="addSp delSp modSp add">
        <pc:chgData name="TODD WALTER" userId="d7e8f3036e6fb72c" providerId="LiveId" clId="{1D49C0AD-A2C0-44CC-B3BF-C48F24A6A8D9}" dt="2018-12-26T19:21:40.813" v="785" actId="1076"/>
        <pc:sldMkLst>
          <pc:docMk/>
          <pc:sldMk cId="1336324817" sldId="363"/>
        </pc:sldMkLst>
        <pc:spChg chg="mod">
          <ac:chgData name="TODD WALTER" userId="d7e8f3036e6fb72c" providerId="LiveId" clId="{1D49C0AD-A2C0-44CC-B3BF-C48F24A6A8D9}" dt="2018-12-26T19:14:43.769" v="669"/>
          <ac:spMkLst>
            <pc:docMk/>
            <pc:sldMk cId="1336324817" sldId="363"/>
            <ac:spMk id="2" creationId="{E47C8113-A8C6-43D7-89D6-7E2D904617F9}"/>
          </ac:spMkLst>
        </pc:spChg>
        <pc:spChg chg="add mod">
          <ac:chgData name="TODD WALTER" userId="d7e8f3036e6fb72c" providerId="LiveId" clId="{1D49C0AD-A2C0-44CC-B3BF-C48F24A6A8D9}" dt="2018-12-26T19:21:40.813" v="785" actId="1076"/>
          <ac:spMkLst>
            <pc:docMk/>
            <pc:sldMk cId="1336324817" sldId="363"/>
            <ac:spMk id="3" creationId="{42156555-DA38-4D5D-85E1-4E750452F497}"/>
          </ac:spMkLst>
        </pc:spChg>
        <pc:spChg chg="add del mod">
          <ac:chgData name="TODD WALTER" userId="d7e8f3036e6fb72c" providerId="LiveId" clId="{1D49C0AD-A2C0-44CC-B3BF-C48F24A6A8D9}" dt="2018-12-26T19:17:06.700" v="708" actId="11529"/>
          <ac:spMkLst>
            <pc:docMk/>
            <pc:sldMk cId="1336324817" sldId="363"/>
            <ac:spMk id="4" creationId="{C8E3EE0E-D8B4-41AF-93C6-68283873686F}"/>
          </ac:spMkLst>
        </pc:spChg>
        <pc:cxnChg chg="add del mod">
          <ac:chgData name="TODD WALTER" userId="d7e8f3036e6fb72c" providerId="LiveId" clId="{1D49C0AD-A2C0-44CC-B3BF-C48F24A6A8D9}" dt="2018-12-26T19:17:50.882" v="715" actId="11529"/>
          <ac:cxnSpMkLst>
            <pc:docMk/>
            <pc:sldMk cId="1336324817" sldId="363"/>
            <ac:cxnSpMk id="6" creationId="{7C22052D-0DBB-444C-9999-20CFD83C206B}"/>
          </ac:cxnSpMkLst>
        </pc:cxnChg>
        <pc:cxnChg chg="add mod">
          <ac:chgData name="TODD WALTER" userId="d7e8f3036e6fb72c" providerId="LiveId" clId="{1D49C0AD-A2C0-44CC-B3BF-C48F24A6A8D9}" dt="2018-12-26T19:21:35.328" v="783" actId="208"/>
          <ac:cxnSpMkLst>
            <pc:docMk/>
            <pc:sldMk cId="1336324817" sldId="363"/>
            <ac:cxnSpMk id="8" creationId="{734E68DC-821A-48F6-AA00-841503C8B2F3}"/>
          </ac:cxnSpMkLst>
        </pc:cxnChg>
        <pc:cxnChg chg="add mod">
          <ac:chgData name="TODD WALTER" userId="d7e8f3036e6fb72c" providerId="LiveId" clId="{1D49C0AD-A2C0-44CC-B3BF-C48F24A6A8D9}" dt="2018-12-26T19:21:39.239" v="784" actId="208"/>
          <ac:cxnSpMkLst>
            <pc:docMk/>
            <pc:sldMk cId="1336324817" sldId="363"/>
            <ac:cxnSpMk id="10" creationId="{7A62AB1E-4ABD-42FC-B23F-FF194F47FE02}"/>
          </ac:cxnSpMkLst>
        </pc:cxnChg>
      </pc:sldChg>
      <pc:sldChg chg="modSp add">
        <pc:chgData name="TODD WALTER" userId="d7e8f3036e6fb72c" providerId="LiveId" clId="{1D49C0AD-A2C0-44CC-B3BF-C48F24A6A8D9}" dt="2018-12-26T19:22:06.805" v="787"/>
        <pc:sldMkLst>
          <pc:docMk/>
          <pc:sldMk cId="3290181310" sldId="364"/>
        </pc:sldMkLst>
        <pc:spChg chg="mod">
          <ac:chgData name="TODD WALTER" userId="d7e8f3036e6fb72c" providerId="LiveId" clId="{1D49C0AD-A2C0-44CC-B3BF-C48F24A6A8D9}" dt="2018-12-26T19:22:06.805" v="787"/>
          <ac:spMkLst>
            <pc:docMk/>
            <pc:sldMk cId="3290181310" sldId="364"/>
            <ac:spMk id="2" creationId="{815CD558-0FD9-4B32-A6D9-15F56E9ED446}"/>
          </ac:spMkLst>
        </pc:spChg>
      </pc:sldChg>
      <pc:sldChg chg="addSp modSp add">
        <pc:chgData name="TODD WALTER" userId="d7e8f3036e6fb72c" providerId="LiveId" clId="{1D49C0AD-A2C0-44CC-B3BF-C48F24A6A8D9}" dt="2018-12-26T19:25:17.429" v="799"/>
        <pc:sldMkLst>
          <pc:docMk/>
          <pc:sldMk cId="3810600746" sldId="365"/>
        </pc:sldMkLst>
        <pc:spChg chg="mod">
          <ac:chgData name="TODD WALTER" userId="d7e8f3036e6fb72c" providerId="LiveId" clId="{1D49C0AD-A2C0-44CC-B3BF-C48F24A6A8D9}" dt="2018-12-26T19:22:29.386" v="789"/>
          <ac:spMkLst>
            <pc:docMk/>
            <pc:sldMk cId="3810600746" sldId="365"/>
            <ac:spMk id="2" creationId="{AC8071EC-F4E8-4EA6-AD1B-014FCCD9BD9E}"/>
          </ac:spMkLst>
        </pc:spChg>
        <pc:spChg chg="add mod">
          <ac:chgData name="TODD WALTER" userId="d7e8f3036e6fb72c" providerId="LiveId" clId="{1D49C0AD-A2C0-44CC-B3BF-C48F24A6A8D9}" dt="2018-12-26T19:22:41.405" v="792" actId="14100"/>
          <ac:spMkLst>
            <pc:docMk/>
            <pc:sldMk cId="3810600746" sldId="365"/>
            <ac:spMk id="3" creationId="{B426F551-18A3-4B49-BA67-23F29AA977E2}"/>
          </ac:spMkLst>
        </pc:spChg>
        <pc:spChg chg="add mod">
          <ac:chgData name="TODD WALTER" userId="d7e8f3036e6fb72c" providerId="LiveId" clId="{1D49C0AD-A2C0-44CC-B3BF-C48F24A6A8D9}" dt="2018-12-26T19:25:17.429" v="799"/>
          <ac:spMkLst>
            <pc:docMk/>
            <pc:sldMk cId="3810600746" sldId="365"/>
            <ac:spMk id="6" creationId="{B3DED480-5390-4A60-A88B-4E02631D89A3}"/>
          </ac:spMkLst>
        </pc:spChg>
        <pc:picChg chg="add mod">
          <ac:chgData name="TODD WALTER" userId="d7e8f3036e6fb72c" providerId="LiveId" clId="{1D49C0AD-A2C0-44CC-B3BF-C48F24A6A8D9}" dt="2018-12-26T19:24:47.033" v="795" actId="1076"/>
          <ac:picMkLst>
            <pc:docMk/>
            <pc:sldMk cId="3810600746" sldId="365"/>
            <ac:picMk id="5" creationId="{32826407-7F6F-48C7-ACF2-BF354FE439BE}"/>
          </ac:picMkLst>
        </pc:picChg>
      </pc:sldChg>
      <pc:sldChg chg="addSp delSp modSp add">
        <pc:chgData name="TODD WALTER" userId="d7e8f3036e6fb72c" providerId="LiveId" clId="{1D49C0AD-A2C0-44CC-B3BF-C48F24A6A8D9}" dt="2018-12-26T19:33:11.251" v="998" actId="20577"/>
        <pc:sldMkLst>
          <pc:docMk/>
          <pc:sldMk cId="757893658" sldId="366"/>
        </pc:sldMkLst>
        <pc:spChg chg="mod">
          <ac:chgData name="TODD WALTER" userId="d7e8f3036e6fb72c" providerId="LiveId" clId="{1D49C0AD-A2C0-44CC-B3BF-C48F24A6A8D9}" dt="2018-12-26T19:28:01.494" v="836" actId="1076"/>
          <ac:spMkLst>
            <pc:docMk/>
            <pc:sldMk cId="757893658" sldId="366"/>
            <ac:spMk id="2" creationId="{56F27714-D128-4330-806C-B9137F98980E}"/>
          </ac:spMkLst>
        </pc:spChg>
        <pc:spChg chg="add mod">
          <ac:chgData name="TODD WALTER" userId="d7e8f3036e6fb72c" providerId="LiveId" clId="{1D49C0AD-A2C0-44CC-B3BF-C48F24A6A8D9}" dt="2018-12-26T19:33:11.251" v="998" actId="20577"/>
          <ac:spMkLst>
            <pc:docMk/>
            <pc:sldMk cId="757893658" sldId="366"/>
            <ac:spMk id="3" creationId="{7DBF9777-85ED-4E24-9FB8-B3C16D90BA9E}"/>
          </ac:spMkLst>
        </pc:spChg>
        <pc:cxnChg chg="add del mod">
          <ac:chgData name="TODD WALTER" userId="d7e8f3036e6fb72c" providerId="LiveId" clId="{1D49C0AD-A2C0-44CC-B3BF-C48F24A6A8D9}" dt="2018-12-26T19:30:54.964" v="922" actId="11529"/>
          <ac:cxnSpMkLst>
            <pc:docMk/>
            <pc:sldMk cId="757893658" sldId="366"/>
            <ac:cxnSpMk id="5" creationId="{6C283D93-F678-4054-BEDA-53689FCE1510}"/>
          </ac:cxnSpMkLst>
        </pc:cxnChg>
        <pc:cxnChg chg="add mod">
          <ac:chgData name="TODD WALTER" userId="d7e8f3036e6fb72c" providerId="LiveId" clId="{1D49C0AD-A2C0-44CC-B3BF-C48F24A6A8D9}" dt="2018-12-26T19:31:16.261" v="928" actId="208"/>
          <ac:cxnSpMkLst>
            <pc:docMk/>
            <pc:sldMk cId="757893658" sldId="366"/>
            <ac:cxnSpMk id="7" creationId="{95D44DFB-DBC3-4425-A7F7-2D190809A4D9}"/>
          </ac:cxnSpMkLst>
        </pc:cxnChg>
      </pc:sldChg>
      <pc:sldChg chg="addSp modSp add">
        <pc:chgData name="TODD WALTER" userId="d7e8f3036e6fb72c" providerId="LiveId" clId="{1D49C0AD-A2C0-44CC-B3BF-C48F24A6A8D9}" dt="2018-12-26T19:39:37.291" v="1121" actId="20577"/>
        <pc:sldMkLst>
          <pc:docMk/>
          <pc:sldMk cId="2019112780" sldId="367"/>
        </pc:sldMkLst>
        <pc:spChg chg="mod">
          <ac:chgData name="TODD WALTER" userId="d7e8f3036e6fb72c" providerId="LiveId" clId="{1D49C0AD-A2C0-44CC-B3BF-C48F24A6A8D9}" dt="2018-12-26T19:35:08.236" v="1001" actId="255"/>
          <ac:spMkLst>
            <pc:docMk/>
            <pc:sldMk cId="2019112780" sldId="367"/>
            <ac:spMk id="2" creationId="{4B2EE437-9F1A-4B34-91C5-EFDD13689CE1}"/>
          </ac:spMkLst>
        </pc:spChg>
        <pc:spChg chg="add mod">
          <ac:chgData name="TODD WALTER" userId="d7e8f3036e6fb72c" providerId="LiveId" clId="{1D49C0AD-A2C0-44CC-B3BF-C48F24A6A8D9}" dt="2018-12-26T19:39:37.291" v="1121" actId="20577"/>
          <ac:spMkLst>
            <pc:docMk/>
            <pc:sldMk cId="2019112780" sldId="367"/>
            <ac:spMk id="3" creationId="{8C0DC7A3-2A36-4BB1-BD94-71232D5ED915}"/>
          </ac:spMkLst>
        </pc:spChg>
      </pc:sldChg>
      <pc:sldChg chg="addSp modSp add">
        <pc:chgData name="TODD WALTER" userId="d7e8f3036e6fb72c" providerId="LiveId" clId="{1D49C0AD-A2C0-44CC-B3BF-C48F24A6A8D9}" dt="2018-12-26T20:45:43.498" v="1249" actId="1076"/>
        <pc:sldMkLst>
          <pc:docMk/>
          <pc:sldMk cId="3709358607" sldId="368"/>
        </pc:sldMkLst>
        <pc:spChg chg="mod">
          <ac:chgData name="TODD WALTER" userId="d7e8f3036e6fb72c" providerId="LiveId" clId="{1D49C0AD-A2C0-44CC-B3BF-C48F24A6A8D9}" dt="2018-12-26T20:45:37.843" v="1248" actId="255"/>
          <ac:spMkLst>
            <pc:docMk/>
            <pc:sldMk cId="3709358607" sldId="368"/>
            <ac:spMk id="2" creationId="{5C4198F5-D072-42CD-B0B3-196695108089}"/>
          </ac:spMkLst>
        </pc:spChg>
        <pc:spChg chg="add mod">
          <ac:chgData name="TODD WALTER" userId="d7e8f3036e6fb72c" providerId="LiveId" clId="{1D49C0AD-A2C0-44CC-B3BF-C48F24A6A8D9}" dt="2018-12-26T20:45:43.498" v="1249" actId="1076"/>
          <ac:spMkLst>
            <pc:docMk/>
            <pc:sldMk cId="3709358607" sldId="368"/>
            <ac:spMk id="3" creationId="{1AF4C030-96BE-41CD-8C40-65D5781DD07E}"/>
          </ac:spMkLst>
        </pc:spChg>
      </pc:sldChg>
      <pc:sldChg chg="addSp modSp add">
        <pc:chgData name="TODD WALTER" userId="d7e8f3036e6fb72c" providerId="LiveId" clId="{1D49C0AD-A2C0-44CC-B3BF-C48F24A6A8D9}" dt="2018-12-26T20:53:50.202" v="1347" actId="20577"/>
        <pc:sldMkLst>
          <pc:docMk/>
          <pc:sldMk cId="2211010696" sldId="369"/>
        </pc:sldMkLst>
        <pc:spChg chg="mod">
          <ac:chgData name="TODD WALTER" userId="d7e8f3036e6fb72c" providerId="LiveId" clId="{1D49C0AD-A2C0-44CC-B3BF-C48F24A6A8D9}" dt="2018-12-26T20:49:43.748" v="1251"/>
          <ac:spMkLst>
            <pc:docMk/>
            <pc:sldMk cId="2211010696" sldId="369"/>
            <ac:spMk id="2" creationId="{EE5F4447-B36C-4D82-870C-0B1995D370E7}"/>
          </ac:spMkLst>
        </pc:spChg>
        <pc:spChg chg="add mod">
          <ac:chgData name="TODD WALTER" userId="d7e8f3036e6fb72c" providerId="LiveId" clId="{1D49C0AD-A2C0-44CC-B3BF-C48F24A6A8D9}" dt="2018-12-26T20:53:50.202" v="1347" actId="20577"/>
          <ac:spMkLst>
            <pc:docMk/>
            <pc:sldMk cId="2211010696" sldId="369"/>
            <ac:spMk id="3" creationId="{3F06CE2A-2568-4C21-AAD6-BD0636C0B8F8}"/>
          </ac:spMkLst>
        </pc:spChg>
      </pc:sldChg>
      <pc:sldChg chg="addSp modSp add">
        <pc:chgData name="TODD WALTER" userId="d7e8f3036e6fb72c" providerId="LiveId" clId="{1D49C0AD-A2C0-44CC-B3BF-C48F24A6A8D9}" dt="2018-12-26T20:56:29.713" v="1415" actId="20577"/>
        <pc:sldMkLst>
          <pc:docMk/>
          <pc:sldMk cId="1134053264" sldId="370"/>
        </pc:sldMkLst>
        <pc:spChg chg="mod">
          <ac:chgData name="TODD WALTER" userId="d7e8f3036e6fb72c" providerId="LiveId" clId="{1D49C0AD-A2C0-44CC-B3BF-C48F24A6A8D9}" dt="2018-12-26T20:54:07.320" v="1349"/>
          <ac:spMkLst>
            <pc:docMk/>
            <pc:sldMk cId="1134053264" sldId="370"/>
            <ac:spMk id="2" creationId="{1A5EF8B4-3419-4B93-9B02-3CAE141E5BE0}"/>
          </ac:spMkLst>
        </pc:spChg>
        <pc:spChg chg="add mod">
          <ac:chgData name="TODD WALTER" userId="d7e8f3036e6fb72c" providerId="LiveId" clId="{1D49C0AD-A2C0-44CC-B3BF-C48F24A6A8D9}" dt="2018-12-26T20:56:29.713" v="1415" actId="20577"/>
          <ac:spMkLst>
            <pc:docMk/>
            <pc:sldMk cId="1134053264" sldId="370"/>
            <ac:spMk id="3" creationId="{212663EA-26B5-4018-8198-90A5A8B40855}"/>
          </ac:spMkLst>
        </pc:spChg>
      </pc:sldChg>
      <pc:sldChg chg="modSp add">
        <pc:chgData name="TODD WALTER" userId="d7e8f3036e6fb72c" providerId="LiveId" clId="{1D49C0AD-A2C0-44CC-B3BF-C48F24A6A8D9}" dt="2018-12-26T21:00:44.186" v="1482" actId="20577"/>
        <pc:sldMkLst>
          <pc:docMk/>
          <pc:sldMk cId="3868714592" sldId="371"/>
        </pc:sldMkLst>
        <pc:spChg chg="mod">
          <ac:chgData name="TODD WALTER" userId="d7e8f3036e6fb72c" providerId="LiveId" clId="{1D49C0AD-A2C0-44CC-B3BF-C48F24A6A8D9}" dt="2018-12-26T20:59:43.055" v="1423" actId="255"/>
          <ac:spMkLst>
            <pc:docMk/>
            <pc:sldMk cId="3868714592" sldId="371"/>
            <ac:spMk id="2" creationId="{D80AD6DC-8580-42FC-AC06-852188036D74}"/>
          </ac:spMkLst>
        </pc:spChg>
        <pc:spChg chg="mod">
          <ac:chgData name="TODD WALTER" userId="d7e8f3036e6fb72c" providerId="LiveId" clId="{1D49C0AD-A2C0-44CC-B3BF-C48F24A6A8D9}" dt="2018-12-26T21:00:44.186" v="1482" actId="20577"/>
          <ac:spMkLst>
            <pc:docMk/>
            <pc:sldMk cId="3868714592" sldId="371"/>
            <ac:spMk id="3" creationId="{376B37B3-6028-44D3-8F9E-FDE15D9D40BD}"/>
          </ac:spMkLst>
        </pc:spChg>
      </pc:sldChg>
      <pc:sldChg chg="addSp modSp add">
        <pc:chgData name="TODD WALTER" userId="d7e8f3036e6fb72c" providerId="LiveId" clId="{1D49C0AD-A2C0-44CC-B3BF-C48F24A6A8D9}" dt="2018-12-26T21:03:13.399" v="1536" actId="115"/>
        <pc:sldMkLst>
          <pc:docMk/>
          <pc:sldMk cId="341699039" sldId="372"/>
        </pc:sldMkLst>
        <pc:spChg chg="mod">
          <ac:chgData name="TODD WALTER" userId="d7e8f3036e6fb72c" providerId="LiveId" clId="{1D49C0AD-A2C0-44CC-B3BF-C48F24A6A8D9}" dt="2018-12-26T21:01:31.108" v="1484"/>
          <ac:spMkLst>
            <pc:docMk/>
            <pc:sldMk cId="341699039" sldId="372"/>
            <ac:spMk id="2" creationId="{4BFD51CE-7C48-42B0-8199-4F28F74EDA64}"/>
          </ac:spMkLst>
        </pc:spChg>
        <pc:spChg chg="add mod">
          <ac:chgData name="TODD WALTER" userId="d7e8f3036e6fb72c" providerId="LiveId" clId="{1D49C0AD-A2C0-44CC-B3BF-C48F24A6A8D9}" dt="2018-12-26T21:03:13.399" v="1536" actId="115"/>
          <ac:spMkLst>
            <pc:docMk/>
            <pc:sldMk cId="341699039" sldId="372"/>
            <ac:spMk id="3" creationId="{3E816256-4405-4E0B-AC52-D64E88A3438E}"/>
          </ac:spMkLst>
        </pc:spChg>
      </pc:sldChg>
      <pc:sldChg chg="addSp modSp add">
        <pc:chgData name="TODD WALTER" userId="d7e8f3036e6fb72c" providerId="LiveId" clId="{1D49C0AD-A2C0-44CC-B3BF-C48F24A6A8D9}" dt="2018-12-26T21:12:54.198" v="1840" actId="20577"/>
        <pc:sldMkLst>
          <pc:docMk/>
          <pc:sldMk cId="1883835275" sldId="373"/>
        </pc:sldMkLst>
        <pc:spChg chg="mod">
          <ac:chgData name="TODD WALTER" userId="d7e8f3036e6fb72c" providerId="LiveId" clId="{1D49C0AD-A2C0-44CC-B3BF-C48F24A6A8D9}" dt="2018-12-26T21:03:41.758" v="1541" actId="20577"/>
          <ac:spMkLst>
            <pc:docMk/>
            <pc:sldMk cId="1883835275" sldId="373"/>
            <ac:spMk id="2" creationId="{E0A0191D-C956-45AA-B91F-E002D0BFB791}"/>
          </ac:spMkLst>
        </pc:spChg>
        <pc:spChg chg="add mod">
          <ac:chgData name="TODD WALTER" userId="d7e8f3036e6fb72c" providerId="LiveId" clId="{1D49C0AD-A2C0-44CC-B3BF-C48F24A6A8D9}" dt="2018-12-26T21:12:54.198" v="1840" actId="20577"/>
          <ac:spMkLst>
            <pc:docMk/>
            <pc:sldMk cId="1883835275" sldId="373"/>
            <ac:spMk id="3" creationId="{E0E59217-32C4-4378-BBB7-100AD77681CC}"/>
          </ac:spMkLst>
        </pc:spChg>
      </pc:sldChg>
      <pc:sldChg chg="addSp modSp add">
        <pc:chgData name="TODD WALTER" userId="d7e8f3036e6fb72c" providerId="LiveId" clId="{1D49C0AD-A2C0-44CC-B3BF-C48F24A6A8D9}" dt="2018-12-26T21:16:49.781" v="1940" actId="20577"/>
        <pc:sldMkLst>
          <pc:docMk/>
          <pc:sldMk cId="4205668983" sldId="374"/>
        </pc:sldMkLst>
        <pc:spChg chg="mod">
          <ac:chgData name="TODD WALTER" userId="d7e8f3036e6fb72c" providerId="LiveId" clId="{1D49C0AD-A2C0-44CC-B3BF-C48F24A6A8D9}" dt="2018-12-26T21:13:14.587" v="1842"/>
          <ac:spMkLst>
            <pc:docMk/>
            <pc:sldMk cId="4205668983" sldId="374"/>
            <ac:spMk id="2" creationId="{1A753E2C-17CC-4F39-8B86-1089181550D3}"/>
          </ac:spMkLst>
        </pc:spChg>
        <pc:spChg chg="add mod">
          <ac:chgData name="TODD WALTER" userId="d7e8f3036e6fb72c" providerId="LiveId" clId="{1D49C0AD-A2C0-44CC-B3BF-C48F24A6A8D9}" dt="2018-12-26T21:16:49.781" v="1940" actId="20577"/>
          <ac:spMkLst>
            <pc:docMk/>
            <pc:sldMk cId="4205668983" sldId="374"/>
            <ac:spMk id="3" creationId="{C680D6BB-1C19-4F6F-BFC5-29F6BC170E8F}"/>
          </ac:spMkLst>
        </pc:spChg>
      </pc:sldChg>
      <pc:sldChg chg="addSp modSp add">
        <pc:chgData name="TODD WALTER" userId="d7e8f3036e6fb72c" providerId="LiveId" clId="{1D49C0AD-A2C0-44CC-B3BF-C48F24A6A8D9}" dt="2018-12-26T21:22:00.644" v="2063" actId="20577"/>
        <pc:sldMkLst>
          <pc:docMk/>
          <pc:sldMk cId="4030998226" sldId="375"/>
        </pc:sldMkLst>
        <pc:spChg chg="mod">
          <ac:chgData name="TODD WALTER" userId="d7e8f3036e6fb72c" providerId="LiveId" clId="{1D49C0AD-A2C0-44CC-B3BF-C48F24A6A8D9}" dt="2018-12-26T21:17:57.596" v="1942"/>
          <ac:spMkLst>
            <pc:docMk/>
            <pc:sldMk cId="4030998226" sldId="375"/>
            <ac:spMk id="2" creationId="{D2CC2704-86E2-4BE8-B312-AAA9860D1329}"/>
          </ac:spMkLst>
        </pc:spChg>
        <pc:spChg chg="add mod">
          <ac:chgData name="TODD WALTER" userId="d7e8f3036e6fb72c" providerId="LiveId" clId="{1D49C0AD-A2C0-44CC-B3BF-C48F24A6A8D9}" dt="2018-12-26T21:22:00.644" v="2063" actId="20577"/>
          <ac:spMkLst>
            <pc:docMk/>
            <pc:sldMk cId="4030998226" sldId="375"/>
            <ac:spMk id="3" creationId="{8E3C7511-EA94-426F-ACD1-04BFC4625CCA}"/>
          </ac:spMkLst>
        </pc:spChg>
        <pc:cxnChg chg="add mod">
          <ac:chgData name="TODD WALTER" userId="d7e8f3036e6fb72c" providerId="LiveId" clId="{1D49C0AD-A2C0-44CC-B3BF-C48F24A6A8D9}" dt="2018-12-26T21:20:26.908" v="1992" actId="208"/>
          <ac:cxnSpMkLst>
            <pc:docMk/>
            <pc:sldMk cId="4030998226" sldId="375"/>
            <ac:cxnSpMk id="5" creationId="{553EB5F0-EB24-4578-A664-0B87538E03BA}"/>
          </ac:cxnSpMkLst>
        </pc:cxnChg>
      </pc:sldChg>
      <pc:sldChg chg="addSp modSp add">
        <pc:chgData name="TODD WALTER" userId="d7e8f3036e6fb72c" providerId="LiveId" clId="{1D49C0AD-A2C0-44CC-B3BF-C48F24A6A8D9}" dt="2018-12-26T21:28:03.145" v="2080" actId="1076"/>
        <pc:sldMkLst>
          <pc:docMk/>
          <pc:sldMk cId="2545323981" sldId="376"/>
        </pc:sldMkLst>
        <pc:spChg chg="mod">
          <ac:chgData name="TODD WALTER" userId="d7e8f3036e6fb72c" providerId="LiveId" clId="{1D49C0AD-A2C0-44CC-B3BF-C48F24A6A8D9}" dt="2018-12-26T21:22:25.230" v="2065"/>
          <ac:spMkLst>
            <pc:docMk/>
            <pc:sldMk cId="2545323981" sldId="376"/>
            <ac:spMk id="2" creationId="{3D599E3A-45FE-4918-999B-73146AFDFAB8}"/>
          </ac:spMkLst>
        </pc:spChg>
        <pc:spChg chg="add mod">
          <ac:chgData name="TODD WALTER" userId="d7e8f3036e6fb72c" providerId="LiveId" clId="{1D49C0AD-A2C0-44CC-B3BF-C48F24A6A8D9}" dt="2018-12-26T21:22:35.274" v="2068" actId="14100"/>
          <ac:spMkLst>
            <pc:docMk/>
            <pc:sldMk cId="2545323981" sldId="376"/>
            <ac:spMk id="3" creationId="{CD6EC34E-63DB-44C2-A432-4AEF223255FB}"/>
          </ac:spMkLst>
        </pc:spChg>
        <pc:spChg chg="add mod">
          <ac:chgData name="TODD WALTER" userId="d7e8f3036e6fb72c" providerId="LiveId" clId="{1D49C0AD-A2C0-44CC-B3BF-C48F24A6A8D9}" dt="2018-12-26T21:28:03.145" v="2080" actId="1076"/>
          <ac:spMkLst>
            <pc:docMk/>
            <pc:sldMk cId="2545323981" sldId="376"/>
            <ac:spMk id="6" creationId="{FCEF911A-5A9E-414E-9355-1E048D7E96B0}"/>
          </ac:spMkLst>
        </pc:spChg>
        <pc:picChg chg="add mod">
          <ac:chgData name="TODD WALTER" userId="d7e8f3036e6fb72c" providerId="LiveId" clId="{1D49C0AD-A2C0-44CC-B3BF-C48F24A6A8D9}" dt="2018-12-26T21:27:52.731" v="2079" actId="14100"/>
          <ac:picMkLst>
            <pc:docMk/>
            <pc:sldMk cId="2545323981" sldId="376"/>
            <ac:picMk id="5" creationId="{1E1B1EE8-265E-4DA4-BE17-B8414CC70F7A}"/>
          </ac:picMkLst>
        </pc:picChg>
      </pc:sldChg>
      <pc:sldChg chg="addSp modSp add">
        <pc:chgData name="TODD WALTER" userId="d7e8f3036e6fb72c" providerId="LiveId" clId="{1D49C0AD-A2C0-44CC-B3BF-C48F24A6A8D9}" dt="2018-12-26T22:43:52.882" v="2207" actId="20577"/>
        <pc:sldMkLst>
          <pc:docMk/>
          <pc:sldMk cId="3867257735" sldId="377"/>
        </pc:sldMkLst>
        <pc:spChg chg="mod">
          <ac:chgData name="TODD WALTER" userId="d7e8f3036e6fb72c" providerId="LiveId" clId="{1D49C0AD-A2C0-44CC-B3BF-C48F24A6A8D9}" dt="2018-12-26T22:39:27.773" v="2082"/>
          <ac:spMkLst>
            <pc:docMk/>
            <pc:sldMk cId="3867257735" sldId="377"/>
            <ac:spMk id="2" creationId="{6DDDE77B-7123-44FB-9C23-13903C70E6FD}"/>
          </ac:spMkLst>
        </pc:spChg>
        <pc:spChg chg="add mod">
          <ac:chgData name="TODD WALTER" userId="d7e8f3036e6fb72c" providerId="LiveId" clId="{1D49C0AD-A2C0-44CC-B3BF-C48F24A6A8D9}" dt="2018-12-26T22:43:52.882" v="2207" actId="20577"/>
          <ac:spMkLst>
            <pc:docMk/>
            <pc:sldMk cId="3867257735" sldId="377"/>
            <ac:spMk id="3" creationId="{BFD85400-CE88-4977-AF16-E8D401F400F2}"/>
          </ac:spMkLst>
        </pc:spChg>
      </pc:sldChg>
      <pc:sldChg chg="addSp modSp add">
        <pc:chgData name="TODD WALTER" userId="d7e8f3036e6fb72c" providerId="LiveId" clId="{1D49C0AD-A2C0-44CC-B3BF-C48F24A6A8D9}" dt="2018-12-26T22:47:39.606" v="2307" actId="20577"/>
        <pc:sldMkLst>
          <pc:docMk/>
          <pc:sldMk cId="2336059433" sldId="378"/>
        </pc:sldMkLst>
        <pc:spChg chg="mod">
          <ac:chgData name="TODD WALTER" userId="d7e8f3036e6fb72c" providerId="LiveId" clId="{1D49C0AD-A2C0-44CC-B3BF-C48F24A6A8D9}" dt="2018-12-26T22:44:11.218" v="2209"/>
          <ac:spMkLst>
            <pc:docMk/>
            <pc:sldMk cId="2336059433" sldId="378"/>
            <ac:spMk id="2" creationId="{4B79145D-7B3A-4E76-89CB-526EDB191700}"/>
          </ac:spMkLst>
        </pc:spChg>
        <pc:spChg chg="add mod">
          <ac:chgData name="TODD WALTER" userId="d7e8f3036e6fb72c" providerId="LiveId" clId="{1D49C0AD-A2C0-44CC-B3BF-C48F24A6A8D9}" dt="2018-12-26T22:47:39.606" v="2307" actId="20577"/>
          <ac:spMkLst>
            <pc:docMk/>
            <pc:sldMk cId="2336059433" sldId="378"/>
            <ac:spMk id="3" creationId="{C8FAC2F2-A09D-42B4-A174-E0A7CF649586}"/>
          </ac:spMkLst>
        </pc:spChg>
      </pc:sldChg>
      <pc:sldChg chg="addSp modSp add">
        <pc:chgData name="TODD WALTER" userId="d7e8f3036e6fb72c" providerId="LiveId" clId="{1D49C0AD-A2C0-44CC-B3BF-C48F24A6A8D9}" dt="2018-12-26T22:49:35.391" v="2360" actId="20577"/>
        <pc:sldMkLst>
          <pc:docMk/>
          <pc:sldMk cId="1708969696" sldId="379"/>
        </pc:sldMkLst>
        <pc:spChg chg="mod">
          <ac:chgData name="TODD WALTER" userId="d7e8f3036e6fb72c" providerId="LiveId" clId="{1D49C0AD-A2C0-44CC-B3BF-C48F24A6A8D9}" dt="2018-12-26T22:48:02.571" v="2309"/>
          <ac:spMkLst>
            <pc:docMk/>
            <pc:sldMk cId="1708969696" sldId="379"/>
            <ac:spMk id="2" creationId="{17CDA255-0EAC-4150-8D26-6C5BEEF276E3}"/>
          </ac:spMkLst>
        </pc:spChg>
        <pc:spChg chg="add mod">
          <ac:chgData name="TODD WALTER" userId="d7e8f3036e6fb72c" providerId="LiveId" clId="{1D49C0AD-A2C0-44CC-B3BF-C48F24A6A8D9}" dt="2018-12-26T22:49:35.391" v="2360" actId="20577"/>
          <ac:spMkLst>
            <pc:docMk/>
            <pc:sldMk cId="1708969696" sldId="379"/>
            <ac:spMk id="3" creationId="{5ECCB8EB-86FB-4F75-B997-BDD5F286BA3F}"/>
          </ac:spMkLst>
        </pc:spChg>
      </pc:sldChg>
      <pc:sldChg chg="addSp modSp add">
        <pc:chgData name="TODD WALTER" userId="d7e8f3036e6fb72c" providerId="LiveId" clId="{1D49C0AD-A2C0-44CC-B3BF-C48F24A6A8D9}" dt="2018-12-26T22:53:22.953" v="2422" actId="20577"/>
        <pc:sldMkLst>
          <pc:docMk/>
          <pc:sldMk cId="1145316156" sldId="380"/>
        </pc:sldMkLst>
        <pc:spChg chg="mod">
          <ac:chgData name="TODD WALTER" userId="d7e8f3036e6fb72c" providerId="LiveId" clId="{1D49C0AD-A2C0-44CC-B3BF-C48F24A6A8D9}" dt="2018-12-26T22:50:33.242" v="2373" actId="20577"/>
          <ac:spMkLst>
            <pc:docMk/>
            <pc:sldMk cId="1145316156" sldId="380"/>
            <ac:spMk id="2" creationId="{66B9274D-459F-496E-9E9F-65B58A82C230}"/>
          </ac:spMkLst>
        </pc:spChg>
        <pc:spChg chg="add mod">
          <ac:chgData name="TODD WALTER" userId="d7e8f3036e6fb72c" providerId="LiveId" clId="{1D49C0AD-A2C0-44CC-B3BF-C48F24A6A8D9}" dt="2018-12-26T22:53:22.953" v="2422" actId="20577"/>
          <ac:spMkLst>
            <pc:docMk/>
            <pc:sldMk cId="1145316156" sldId="380"/>
            <ac:spMk id="3" creationId="{B85D11F6-B9A5-445B-8786-71A8B4E41286}"/>
          </ac:spMkLst>
        </pc:spChg>
      </pc:sldChg>
      <pc:sldChg chg="modSp add">
        <pc:chgData name="TODD WALTER" userId="d7e8f3036e6fb72c" providerId="LiveId" clId="{1D49C0AD-A2C0-44CC-B3BF-C48F24A6A8D9}" dt="2018-12-26T22:54:01.363" v="2426"/>
        <pc:sldMkLst>
          <pc:docMk/>
          <pc:sldMk cId="228285046" sldId="381"/>
        </pc:sldMkLst>
        <pc:spChg chg="mod">
          <ac:chgData name="TODD WALTER" userId="d7e8f3036e6fb72c" providerId="LiveId" clId="{1D49C0AD-A2C0-44CC-B3BF-C48F24A6A8D9}" dt="2018-12-26T22:54:01.363" v="2426"/>
          <ac:spMkLst>
            <pc:docMk/>
            <pc:sldMk cId="228285046" sldId="381"/>
            <ac:spMk id="2" creationId="{87232503-3242-4DA1-B935-406F4BF5DEBB}"/>
          </ac:spMkLst>
        </pc:spChg>
      </pc:sldChg>
      <pc:sldChg chg="addSp modSp add">
        <pc:chgData name="TODD WALTER" userId="d7e8f3036e6fb72c" providerId="LiveId" clId="{1D49C0AD-A2C0-44CC-B3BF-C48F24A6A8D9}" dt="2018-12-26T22:59:32.858" v="2570" actId="20577"/>
        <pc:sldMkLst>
          <pc:docMk/>
          <pc:sldMk cId="338694538" sldId="382"/>
        </pc:sldMkLst>
        <pc:spChg chg="mod">
          <ac:chgData name="TODD WALTER" userId="d7e8f3036e6fb72c" providerId="LiveId" clId="{1D49C0AD-A2C0-44CC-B3BF-C48F24A6A8D9}" dt="2018-12-26T22:54:17.495" v="2428"/>
          <ac:spMkLst>
            <pc:docMk/>
            <pc:sldMk cId="338694538" sldId="382"/>
            <ac:spMk id="2" creationId="{24EB5720-0D9F-4E39-9AFB-4F6FF45F46CB}"/>
          </ac:spMkLst>
        </pc:spChg>
        <pc:spChg chg="add mod">
          <ac:chgData name="TODD WALTER" userId="d7e8f3036e6fb72c" providerId="LiveId" clId="{1D49C0AD-A2C0-44CC-B3BF-C48F24A6A8D9}" dt="2018-12-26T22:59:32.858" v="2570" actId="20577"/>
          <ac:spMkLst>
            <pc:docMk/>
            <pc:sldMk cId="338694538" sldId="382"/>
            <ac:spMk id="3" creationId="{30C7BDE7-0D75-42D5-9CC4-CF72B6D88697}"/>
          </ac:spMkLst>
        </pc:spChg>
        <pc:cxnChg chg="add mod">
          <ac:chgData name="TODD WALTER" userId="d7e8f3036e6fb72c" providerId="LiveId" clId="{1D49C0AD-A2C0-44CC-B3BF-C48F24A6A8D9}" dt="2018-12-26T22:57:57.408" v="2512" actId="208"/>
          <ac:cxnSpMkLst>
            <pc:docMk/>
            <pc:sldMk cId="338694538" sldId="382"/>
            <ac:cxnSpMk id="5" creationId="{BDAADA6E-82DB-46BB-B261-670F5C01EB99}"/>
          </ac:cxnSpMkLst>
        </pc:cxnChg>
      </pc:sldChg>
      <pc:sldChg chg="addSp modSp add">
        <pc:chgData name="TODD WALTER" userId="d7e8f3036e6fb72c" providerId="LiveId" clId="{1D49C0AD-A2C0-44CC-B3BF-C48F24A6A8D9}" dt="2018-12-28T15:25:44.343" v="2665" actId="20577"/>
        <pc:sldMkLst>
          <pc:docMk/>
          <pc:sldMk cId="2535542737" sldId="383"/>
        </pc:sldMkLst>
        <pc:spChg chg="mod">
          <ac:chgData name="TODD WALTER" userId="d7e8f3036e6fb72c" providerId="LiveId" clId="{1D49C0AD-A2C0-44CC-B3BF-C48F24A6A8D9}" dt="2018-12-28T15:23:23.253" v="2574" actId="255"/>
          <ac:spMkLst>
            <pc:docMk/>
            <pc:sldMk cId="2535542737" sldId="383"/>
            <ac:spMk id="2" creationId="{C09C1889-E61C-412C-83DD-1297CD972597}"/>
          </ac:spMkLst>
        </pc:spChg>
        <pc:spChg chg="add mod">
          <ac:chgData name="TODD WALTER" userId="d7e8f3036e6fb72c" providerId="LiveId" clId="{1D49C0AD-A2C0-44CC-B3BF-C48F24A6A8D9}" dt="2018-12-28T15:25:44.343" v="2665" actId="20577"/>
          <ac:spMkLst>
            <pc:docMk/>
            <pc:sldMk cId="2535542737" sldId="383"/>
            <ac:spMk id="3" creationId="{D10D1FCE-E7CB-4D9E-AAB9-93D4AC5E24FB}"/>
          </ac:spMkLst>
        </pc:spChg>
      </pc:sldChg>
      <pc:sldChg chg="addSp modSp add">
        <pc:chgData name="TODD WALTER" userId="d7e8f3036e6fb72c" providerId="LiveId" clId="{1D49C0AD-A2C0-44CC-B3BF-C48F24A6A8D9}" dt="2018-12-28T15:28:07.842" v="2739" actId="20577"/>
        <pc:sldMkLst>
          <pc:docMk/>
          <pc:sldMk cId="2334692891" sldId="384"/>
        </pc:sldMkLst>
        <pc:spChg chg="mod">
          <ac:chgData name="TODD WALTER" userId="d7e8f3036e6fb72c" providerId="LiveId" clId="{1D49C0AD-A2C0-44CC-B3BF-C48F24A6A8D9}" dt="2018-12-28T15:26:07.190" v="2667"/>
          <ac:spMkLst>
            <pc:docMk/>
            <pc:sldMk cId="2334692891" sldId="384"/>
            <ac:spMk id="2" creationId="{56702FFC-1A52-4EDE-8780-1407E10CB540}"/>
          </ac:spMkLst>
        </pc:spChg>
        <pc:spChg chg="add mod">
          <ac:chgData name="TODD WALTER" userId="d7e8f3036e6fb72c" providerId="LiveId" clId="{1D49C0AD-A2C0-44CC-B3BF-C48F24A6A8D9}" dt="2018-12-28T15:28:07.842" v="2739" actId="20577"/>
          <ac:spMkLst>
            <pc:docMk/>
            <pc:sldMk cId="2334692891" sldId="384"/>
            <ac:spMk id="3" creationId="{D868ACC4-2DAB-4FEF-92E5-F344C897BB99}"/>
          </ac:spMkLst>
        </pc:spChg>
      </pc:sldChg>
      <pc:sldChg chg="addSp modSp add">
        <pc:chgData name="TODD WALTER" userId="d7e8f3036e6fb72c" providerId="LiveId" clId="{1D49C0AD-A2C0-44CC-B3BF-C48F24A6A8D9}" dt="2018-12-28T15:31:05.496" v="2831" actId="20577"/>
        <pc:sldMkLst>
          <pc:docMk/>
          <pc:sldMk cId="2114054552" sldId="385"/>
        </pc:sldMkLst>
        <pc:spChg chg="mod">
          <ac:chgData name="TODD WALTER" userId="d7e8f3036e6fb72c" providerId="LiveId" clId="{1D49C0AD-A2C0-44CC-B3BF-C48F24A6A8D9}" dt="2018-12-28T15:28:30.846" v="2741"/>
          <ac:spMkLst>
            <pc:docMk/>
            <pc:sldMk cId="2114054552" sldId="385"/>
            <ac:spMk id="2" creationId="{01B15B7D-66A0-44BB-882F-EFC06D61750D}"/>
          </ac:spMkLst>
        </pc:spChg>
        <pc:spChg chg="add mod">
          <ac:chgData name="TODD WALTER" userId="d7e8f3036e6fb72c" providerId="LiveId" clId="{1D49C0AD-A2C0-44CC-B3BF-C48F24A6A8D9}" dt="2018-12-28T15:31:05.496" v="2831" actId="20577"/>
          <ac:spMkLst>
            <pc:docMk/>
            <pc:sldMk cId="2114054552" sldId="385"/>
            <ac:spMk id="3" creationId="{2B381B72-74BF-4056-9E74-02CF8002AAA2}"/>
          </ac:spMkLst>
        </pc:spChg>
      </pc:sldChg>
      <pc:sldChg chg="addSp modSp add">
        <pc:chgData name="TODD WALTER" userId="d7e8f3036e6fb72c" providerId="LiveId" clId="{1D49C0AD-A2C0-44CC-B3BF-C48F24A6A8D9}" dt="2018-12-28T15:34:47.951" v="2929" actId="20577"/>
        <pc:sldMkLst>
          <pc:docMk/>
          <pc:sldMk cId="3486470586" sldId="386"/>
        </pc:sldMkLst>
        <pc:spChg chg="mod">
          <ac:chgData name="TODD WALTER" userId="d7e8f3036e6fb72c" providerId="LiveId" clId="{1D49C0AD-A2C0-44CC-B3BF-C48F24A6A8D9}" dt="2018-12-28T15:31:59.702" v="2833"/>
          <ac:spMkLst>
            <pc:docMk/>
            <pc:sldMk cId="3486470586" sldId="386"/>
            <ac:spMk id="2" creationId="{43336E0B-3FA6-452C-A5FF-D35ED8FB0619}"/>
          </ac:spMkLst>
        </pc:spChg>
        <pc:spChg chg="add mod">
          <ac:chgData name="TODD WALTER" userId="d7e8f3036e6fb72c" providerId="LiveId" clId="{1D49C0AD-A2C0-44CC-B3BF-C48F24A6A8D9}" dt="2018-12-28T15:34:47.951" v="2929" actId="20577"/>
          <ac:spMkLst>
            <pc:docMk/>
            <pc:sldMk cId="3486470586" sldId="386"/>
            <ac:spMk id="3" creationId="{758F1BCF-05D0-4431-B7B5-7DAFBDE719DD}"/>
          </ac:spMkLst>
        </pc:spChg>
      </pc:sldChg>
      <pc:sldChg chg="modSp add">
        <pc:chgData name="TODD WALTER" userId="d7e8f3036e6fb72c" providerId="LiveId" clId="{1D49C0AD-A2C0-44CC-B3BF-C48F24A6A8D9}" dt="2018-12-28T15:35:08.965" v="2931"/>
        <pc:sldMkLst>
          <pc:docMk/>
          <pc:sldMk cId="3182704804" sldId="387"/>
        </pc:sldMkLst>
        <pc:spChg chg="mod">
          <ac:chgData name="TODD WALTER" userId="d7e8f3036e6fb72c" providerId="LiveId" clId="{1D49C0AD-A2C0-44CC-B3BF-C48F24A6A8D9}" dt="2018-12-28T15:35:08.965" v="2931"/>
          <ac:spMkLst>
            <pc:docMk/>
            <pc:sldMk cId="3182704804" sldId="387"/>
            <ac:spMk id="2" creationId="{4F2E5132-62B5-400C-A61C-8895FE108DB8}"/>
          </ac:spMkLst>
        </pc:spChg>
      </pc:sldChg>
      <pc:sldChg chg="addSp modSp add">
        <pc:chgData name="TODD WALTER" userId="d7e8f3036e6fb72c" providerId="LiveId" clId="{1D49C0AD-A2C0-44CC-B3BF-C48F24A6A8D9}" dt="2018-12-28T15:42:25.665" v="3163" actId="20577"/>
        <pc:sldMkLst>
          <pc:docMk/>
          <pc:sldMk cId="534444957" sldId="388"/>
        </pc:sldMkLst>
        <pc:spChg chg="mod">
          <ac:chgData name="TODD WALTER" userId="d7e8f3036e6fb72c" providerId="LiveId" clId="{1D49C0AD-A2C0-44CC-B3BF-C48F24A6A8D9}" dt="2018-12-28T15:35:26.246" v="2933"/>
          <ac:spMkLst>
            <pc:docMk/>
            <pc:sldMk cId="534444957" sldId="388"/>
            <ac:spMk id="2" creationId="{7DFFD030-D333-4B16-95FB-AA697EF99DAD}"/>
          </ac:spMkLst>
        </pc:spChg>
        <pc:spChg chg="add mod">
          <ac:chgData name="TODD WALTER" userId="d7e8f3036e6fb72c" providerId="LiveId" clId="{1D49C0AD-A2C0-44CC-B3BF-C48F24A6A8D9}" dt="2018-12-28T15:42:25.665" v="3163" actId="20577"/>
          <ac:spMkLst>
            <pc:docMk/>
            <pc:sldMk cId="534444957" sldId="388"/>
            <ac:spMk id="3" creationId="{E418DFFB-71C6-42B0-8983-F439D7E0FF03}"/>
          </ac:spMkLst>
        </pc:spChg>
      </pc:sldChg>
      <pc:sldChg chg="addSp modSp add">
        <pc:chgData name="TODD WALTER" userId="d7e8f3036e6fb72c" providerId="LiveId" clId="{1D49C0AD-A2C0-44CC-B3BF-C48F24A6A8D9}" dt="2018-12-28T15:46:38.601" v="3321" actId="20577"/>
        <pc:sldMkLst>
          <pc:docMk/>
          <pc:sldMk cId="269813151" sldId="389"/>
        </pc:sldMkLst>
        <pc:spChg chg="mod">
          <ac:chgData name="TODD WALTER" userId="d7e8f3036e6fb72c" providerId="LiveId" clId="{1D49C0AD-A2C0-44CC-B3BF-C48F24A6A8D9}" dt="2018-12-28T15:42:53.900" v="3165"/>
          <ac:spMkLst>
            <pc:docMk/>
            <pc:sldMk cId="269813151" sldId="389"/>
            <ac:spMk id="2" creationId="{D0106E02-F162-45BD-A9EE-1DD801297FA9}"/>
          </ac:spMkLst>
        </pc:spChg>
        <pc:spChg chg="add mod">
          <ac:chgData name="TODD WALTER" userId="d7e8f3036e6fb72c" providerId="LiveId" clId="{1D49C0AD-A2C0-44CC-B3BF-C48F24A6A8D9}" dt="2018-12-28T15:46:38.601" v="3321" actId="20577"/>
          <ac:spMkLst>
            <pc:docMk/>
            <pc:sldMk cId="269813151" sldId="389"/>
            <ac:spMk id="3" creationId="{6B5936BF-737C-4046-8D83-ED8DEB019811}"/>
          </ac:spMkLst>
        </pc:spChg>
      </pc:sldChg>
      <pc:sldChg chg="addSp modSp add">
        <pc:chgData name="TODD WALTER" userId="d7e8f3036e6fb72c" providerId="LiveId" clId="{1D49C0AD-A2C0-44CC-B3BF-C48F24A6A8D9}" dt="2018-12-28T15:49:19.123" v="3408" actId="20577"/>
        <pc:sldMkLst>
          <pc:docMk/>
          <pc:sldMk cId="3768413376" sldId="390"/>
        </pc:sldMkLst>
        <pc:spChg chg="mod">
          <ac:chgData name="TODD WALTER" userId="d7e8f3036e6fb72c" providerId="LiveId" clId="{1D49C0AD-A2C0-44CC-B3BF-C48F24A6A8D9}" dt="2018-12-28T15:47:17.698" v="3324" actId="122"/>
          <ac:spMkLst>
            <pc:docMk/>
            <pc:sldMk cId="3768413376" sldId="390"/>
            <ac:spMk id="2" creationId="{8D71786E-4161-42E8-AEE1-521C092EBA34}"/>
          </ac:spMkLst>
        </pc:spChg>
        <pc:spChg chg="add mod">
          <ac:chgData name="TODD WALTER" userId="d7e8f3036e6fb72c" providerId="LiveId" clId="{1D49C0AD-A2C0-44CC-B3BF-C48F24A6A8D9}" dt="2018-12-28T15:49:19.123" v="3408" actId="20577"/>
          <ac:spMkLst>
            <pc:docMk/>
            <pc:sldMk cId="3768413376" sldId="390"/>
            <ac:spMk id="3" creationId="{EE56BF43-50AA-4073-8C88-2AF063797A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1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491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4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0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2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8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8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1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6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B4624F-FF20-402B-82F9-6DB5FAE6E2D7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E094-B40C-4B5F-915D-A946388C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umn.edu/nap)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6128"/>
            <a:ext cx="9144000" cy="1773442"/>
          </a:xfrm>
        </p:spPr>
        <p:txBody>
          <a:bodyPr/>
          <a:lstStyle/>
          <a:p>
            <a:r>
              <a:rPr lang="en-US" sz="5400" dirty="0"/>
              <a:t>Connective Tissue/Autoimmune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476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marL="12700" marR="5080" indent="-5715"/>
            <a:r>
              <a:rPr lang="en-US" b="1" spc="-10" dirty="0">
                <a:solidFill>
                  <a:srgbClr val="888888"/>
                </a:solidFill>
                <a:cs typeface="Calibri"/>
              </a:rPr>
              <a:t>A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ll</a:t>
            </a:r>
            <a:r>
              <a:rPr lang="en-US" b="1" spc="2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m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at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ria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l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pla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c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on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B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la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c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kboa</a:t>
            </a:r>
            <a:r>
              <a:rPr lang="en-US" b="1" spc="-30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d,</a:t>
            </a:r>
            <a:r>
              <a:rPr lang="en-US" b="1" spc="3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the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P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og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am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40" dirty="0">
                <a:solidFill>
                  <a:srgbClr val="888888"/>
                </a:solidFill>
                <a:cs typeface="Calibri"/>
              </a:rPr>
              <a:t>W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bsi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3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(</a:t>
            </a:r>
            <a:r>
              <a:rPr lang="en-US" b="1" spc="-10" dirty="0">
                <a:solidFill>
                  <a:srgbClr val="888888"/>
                </a:solidFill>
                <a:cs typeface="Calibri"/>
                <a:hlinkClick r:id="rId2"/>
              </a:rPr>
              <a:t>ww</a:t>
            </a:r>
            <a:r>
              <a:rPr lang="en-US" b="1" spc="-90" dirty="0">
                <a:solidFill>
                  <a:srgbClr val="888888"/>
                </a:solidFill>
                <a:cs typeface="Calibri"/>
                <a:hlinkClick r:id="rId2"/>
              </a:rPr>
              <a:t>w</a:t>
            </a:r>
            <a:r>
              <a:rPr lang="en-US" b="1" spc="-10" dirty="0">
                <a:solidFill>
                  <a:srgbClr val="888888"/>
                </a:solidFill>
                <a:cs typeface="Calibri"/>
                <a:hlinkClick r:id="rId2"/>
              </a:rPr>
              <a:t>.</a:t>
            </a:r>
            <a:r>
              <a:rPr lang="en-US" b="1" dirty="0">
                <a:solidFill>
                  <a:srgbClr val="888888"/>
                </a:solidFill>
                <a:cs typeface="Calibri"/>
                <a:hlinkClick r:id="rId2"/>
              </a:rPr>
              <a:t>smum</a:t>
            </a:r>
            <a:r>
              <a:rPr lang="en-US" b="1" spc="-5" dirty="0">
                <a:solidFill>
                  <a:srgbClr val="888888"/>
                </a:solidFill>
                <a:cs typeface="Calibri"/>
                <a:hlinkClick r:id="rId2"/>
              </a:rPr>
              <a:t>n</a:t>
            </a:r>
            <a:r>
              <a:rPr lang="en-US" b="1" spc="-15" dirty="0">
                <a:solidFill>
                  <a:srgbClr val="888888"/>
                </a:solidFill>
                <a:cs typeface="Calibri"/>
                <a:hlinkClick r:id="rId2"/>
              </a:rPr>
              <a:t>.</a:t>
            </a:r>
            <a:r>
              <a:rPr lang="en-US" b="1" dirty="0">
                <a:solidFill>
                  <a:srgbClr val="888888"/>
                </a:solidFill>
                <a:cs typeface="Calibri"/>
                <a:hlinkClick r:id="rId2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  <a:hlinkClick r:id="rId2"/>
              </a:rPr>
              <a:t>du/nap</a:t>
            </a:r>
            <a:r>
              <a:rPr lang="en-US" b="1" spc="-10" dirty="0">
                <a:solidFill>
                  <a:srgbClr val="888888"/>
                </a:solidFill>
                <a:cs typeface="Calibri"/>
                <a:hlinkClick r:id="rId2"/>
              </a:rPr>
              <a:t>)</a:t>
            </a:r>
            <a:r>
              <a:rPr lang="en-US" b="1" spc="-5" dirty="0">
                <a:solidFill>
                  <a:srgbClr val="888888"/>
                </a:solidFill>
                <a:cs typeface="Calibri"/>
                <a:hlinkClick r:id="rId2"/>
              </a:rPr>
              <a:t>,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 di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s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rib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u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l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c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o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n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ically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or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di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s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rib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u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in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p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ri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n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f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orm</a:t>
            </a:r>
            <a:r>
              <a:rPr lang="en-US" b="1" spc="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is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n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nd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o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n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ly</a:t>
            </a:r>
            <a:r>
              <a:rPr lang="en-US" b="1" spc="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f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or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h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u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se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of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h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individual</a:t>
            </a:r>
            <a:r>
              <a:rPr lang="en-US" b="1" spc="2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s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ud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n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3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en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olled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in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the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cou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s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.</a:t>
            </a:r>
            <a:r>
              <a:rPr lang="en-US" b="1" spc="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Di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s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ribu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ion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and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/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or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sharing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his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m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at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ria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l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w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h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a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n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y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her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 s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ude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n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,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individual</a:t>
            </a:r>
            <a:r>
              <a:rPr lang="en-US" b="1" spc="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or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g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ani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za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ion a</a:t>
            </a:r>
            <a:r>
              <a:rPr lang="en-US" b="1" spc="-30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20" dirty="0">
                <a:solidFill>
                  <a:srgbClr val="888888"/>
                </a:solidFill>
                <a:cs typeface="Calibri"/>
              </a:rPr>
              <a:t>s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ri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c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ly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p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ohibi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ed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w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i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hout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he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 w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ri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tt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en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cons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n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of</a:t>
            </a:r>
            <a:r>
              <a:rPr lang="en-US" b="1" spc="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the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cou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se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in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s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ruc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o</a:t>
            </a:r>
            <a:r>
              <a:rPr lang="en-US" b="1" spc="-10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,</a:t>
            </a:r>
            <a:r>
              <a:rPr lang="en-US" b="1" spc="2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P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og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am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Di</a:t>
            </a:r>
            <a:r>
              <a:rPr lang="en-US" b="1" spc="-25" dirty="0">
                <a:solidFill>
                  <a:srgbClr val="888888"/>
                </a:solidFill>
                <a:cs typeface="Calibri"/>
              </a:rPr>
              <a:t>r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c</a:t>
            </a:r>
            <a:r>
              <a:rPr lang="en-US" b="1" spc="-1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or</a:t>
            </a:r>
            <a:r>
              <a:rPr lang="en-US" b="1" spc="2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and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the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A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ca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d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mi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c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D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an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of</a:t>
            </a:r>
            <a:r>
              <a:rPr lang="en-US" b="1" spc="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the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45" dirty="0">
                <a:solidFill>
                  <a:srgbClr val="888888"/>
                </a:solidFill>
                <a:cs typeface="Calibri"/>
              </a:rPr>
              <a:t>T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w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in </a:t>
            </a:r>
            <a:r>
              <a:rPr lang="en-US" b="1" spc="-10" dirty="0">
                <a:solidFill>
                  <a:srgbClr val="888888"/>
                </a:solidFill>
                <a:cs typeface="Calibri"/>
              </a:rPr>
              <a:t>C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i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tie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s</a:t>
            </a:r>
            <a:r>
              <a:rPr lang="en-US" b="1" spc="5" dirty="0">
                <a:solidFill>
                  <a:srgbClr val="888888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cam</a:t>
            </a:r>
            <a:r>
              <a:rPr lang="en-US" b="1" dirty="0">
                <a:solidFill>
                  <a:srgbClr val="888888"/>
                </a:solidFill>
                <a:cs typeface="Calibri"/>
              </a:rPr>
              <a:t>p</a:t>
            </a:r>
            <a:r>
              <a:rPr lang="en-US" b="1" spc="-5" dirty="0">
                <a:solidFill>
                  <a:srgbClr val="888888"/>
                </a:solidFill>
                <a:cs typeface="Calibri"/>
              </a:rPr>
              <a:t>us.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20C58-72A8-4314-9CE3-E0D031146AFB}"/>
              </a:ext>
            </a:extLst>
          </p:cNvPr>
          <p:cNvSpPr txBox="1"/>
          <p:nvPr/>
        </p:nvSpPr>
        <p:spPr>
          <a:xfrm>
            <a:off x="4705882" y="3429000"/>
            <a:ext cx="2534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Todd Walter DNAP, CRNA</a:t>
            </a:r>
          </a:p>
          <a:p>
            <a:pPr algn="ctr"/>
            <a:r>
              <a:rPr lang="en-US" dirty="0"/>
              <a:t>todwal@msn.com</a:t>
            </a:r>
          </a:p>
        </p:txBody>
      </p:sp>
    </p:spTree>
    <p:extLst>
      <p:ext uri="{BB962C8B-B14F-4D97-AF65-F5344CB8AC3E}">
        <p14:creationId xmlns:p14="http://schemas.microsoft.com/office/powerpoint/2010/main" val="56096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Triad of features:</a:t>
            </a:r>
          </a:p>
          <a:p>
            <a:r>
              <a:rPr lang="en-US" dirty="0"/>
              <a:t>Skeletal</a:t>
            </a:r>
          </a:p>
          <a:p>
            <a:r>
              <a:rPr lang="en-US" dirty="0"/>
              <a:t>Cardiopulmonary</a:t>
            </a:r>
          </a:p>
          <a:p>
            <a:r>
              <a:rPr lang="en-US" dirty="0"/>
              <a:t>Ocular</a:t>
            </a:r>
          </a:p>
        </p:txBody>
      </p:sp>
    </p:spTree>
    <p:extLst>
      <p:ext uri="{BB962C8B-B14F-4D97-AF65-F5344CB8AC3E}">
        <p14:creationId xmlns:p14="http://schemas.microsoft.com/office/powerpoint/2010/main" val="29315402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Nephritis</a:t>
            </a:r>
          </a:p>
          <a:p>
            <a:r>
              <a:rPr lang="en-US" dirty="0"/>
              <a:t>May develop nephrotic syndrome</a:t>
            </a:r>
          </a:p>
          <a:p>
            <a:r>
              <a:rPr lang="en-US" dirty="0"/>
              <a:t>HTN</a:t>
            </a:r>
          </a:p>
          <a:p>
            <a:r>
              <a:rPr lang="en-US" dirty="0"/>
              <a:t>Glomerulonephritis: if untreated, ESRD w/in 2 years of diagnosis</a:t>
            </a:r>
          </a:p>
          <a:p>
            <a:r>
              <a:rPr lang="en-US" dirty="0"/>
              <a:t>Accelerated atherosclerosis becomes important after several years of the disease; need to control systemic inflammation, BP, hyperlipidemia, hyperglycemia</a:t>
            </a:r>
          </a:p>
        </p:txBody>
      </p:sp>
    </p:spTree>
    <p:extLst>
      <p:ext uri="{BB962C8B-B14F-4D97-AF65-F5344CB8AC3E}">
        <p14:creationId xmlns:p14="http://schemas.microsoft.com/office/powerpoint/2010/main" val="24503710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manifestation of CNS lupus: cognitive dysfunction, including difficulties with memory and reasoning</a:t>
            </a:r>
          </a:p>
          <a:p>
            <a:r>
              <a:rPr lang="en-US" dirty="0"/>
              <a:t>HA is common</a:t>
            </a:r>
          </a:p>
          <a:p>
            <a:r>
              <a:rPr lang="en-US" dirty="0"/>
              <a:t>Seizures of many types</a:t>
            </a:r>
          </a:p>
          <a:p>
            <a:r>
              <a:rPr lang="en-US" dirty="0"/>
              <a:t>Psychosis</a:t>
            </a:r>
          </a:p>
          <a:p>
            <a:r>
              <a:rPr lang="en-US" dirty="0"/>
              <a:t>Myelopathy</a:t>
            </a:r>
          </a:p>
        </p:txBody>
      </p:sp>
    </p:spTree>
    <p:extLst>
      <p:ext uri="{BB962C8B-B14F-4D97-AF65-F5344CB8AC3E}">
        <p14:creationId xmlns:p14="http://schemas.microsoft.com/office/powerpoint/2010/main" val="31036488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Occlusions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 of TIA, stroke, MI risk increases in patients with SLE</a:t>
            </a:r>
          </a:p>
          <a:p>
            <a:r>
              <a:rPr lang="en-US" dirty="0"/>
              <a:t>If patient has antiphospholipid antibodies: hypercoagulability and acute thrombotic events</a:t>
            </a:r>
          </a:p>
          <a:p>
            <a:r>
              <a:rPr lang="en-US" dirty="0"/>
              <a:t>Chronic disease associated with accelerated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1035652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common: pleuritic with or without pleural effusion</a:t>
            </a:r>
          </a:p>
          <a:p>
            <a:r>
              <a:rPr lang="en-US" dirty="0"/>
              <a:t>Pulmonary infiltrates</a:t>
            </a:r>
          </a:p>
          <a:p>
            <a:r>
              <a:rPr lang="en-US" dirty="0"/>
              <a:t>Life-threatening: interstitial inflammation leading to fibrosis, shrinking lung syndrome, intra-alveolar hemorrhage</a:t>
            </a:r>
          </a:p>
        </p:txBody>
      </p:sp>
    </p:spTree>
    <p:extLst>
      <p:ext uri="{BB962C8B-B14F-4D97-AF65-F5344CB8AC3E}">
        <p14:creationId xmlns:p14="http://schemas.microsoft.com/office/powerpoint/2010/main" val="22384739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Pericarditis most frequent manifestation</a:t>
            </a:r>
          </a:p>
          <a:p>
            <a:r>
              <a:rPr lang="en-US" dirty="0"/>
              <a:t>Myocarditis</a:t>
            </a:r>
          </a:p>
          <a:p>
            <a:r>
              <a:rPr lang="en-US" dirty="0"/>
              <a:t>Fibrinous endocarditis</a:t>
            </a:r>
          </a:p>
          <a:p>
            <a:r>
              <a:rPr lang="en-US" dirty="0" err="1"/>
              <a:t>Valvular</a:t>
            </a:r>
            <a:r>
              <a:rPr lang="en-US" dirty="0"/>
              <a:t> insufficiencies (mitral or aortic)</a:t>
            </a:r>
          </a:p>
          <a:p>
            <a:r>
              <a:rPr lang="en-US" dirty="0"/>
              <a:t>Embolic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419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Hematologic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frequent: anemia (normochromic normocytic)</a:t>
            </a:r>
          </a:p>
          <a:p>
            <a:r>
              <a:rPr lang="en-US" dirty="0"/>
              <a:t>Hemolysis</a:t>
            </a:r>
          </a:p>
          <a:p>
            <a:r>
              <a:rPr lang="en-US" dirty="0"/>
              <a:t>Leukopenia</a:t>
            </a:r>
          </a:p>
          <a:p>
            <a:r>
              <a:rPr lang="en-US" dirty="0"/>
              <a:t>Thrombocytopenia</a:t>
            </a:r>
          </a:p>
        </p:txBody>
      </p:sp>
    </p:spTree>
    <p:extLst>
      <p:ext uri="{BB962C8B-B14F-4D97-AF65-F5344CB8AC3E}">
        <p14:creationId xmlns:p14="http://schemas.microsoft.com/office/powerpoint/2010/main" val="23305715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Nausea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Diffuse abdominal pain</a:t>
            </a:r>
          </a:p>
          <a:p>
            <a:r>
              <a:rPr lang="en-US" dirty="0"/>
              <a:t>Vasculitis of the intestine: perforations, ischemia, bleeding, sepsis</a:t>
            </a:r>
          </a:p>
        </p:txBody>
      </p:sp>
    </p:spTree>
    <p:extLst>
      <p:ext uri="{BB962C8B-B14F-4D97-AF65-F5344CB8AC3E}">
        <p14:creationId xmlns:p14="http://schemas.microsoft.com/office/powerpoint/2010/main" val="207300707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Sjogren’s</a:t>
            </a:r>
            <a:r>
              <a:rPr lang="en-US" dirty="0"/>
              <a:t> syndrome</a:t>
            </a:r>
          </a:p>
          <a:p>
            <a:r>
              <a:rPr lang="en-US" dirty="0"/>
              <a:t>Nonspecific conjunctivitis</a:t>
            </a:r>
          </a:p>
          <a:p>
            <a:r>
              <a:rPr lang="en-US" dirty="0"/>
              <a:t>Retinal vasculitis</a:t>
            </a:r>
          </a:p>
          <a:p>
            <a:r>
              <a:rPr lang="en-US" dirty="0"/>
              <a:t>Optic neuritis</a:t>
            </a:r>
          </a:p>
          <a:p>
            <a:r>
              <a:rPr lang="en-US" dirty="0"/>
              <a:t>Cataracts: from glucocorticoid therapy</a:t>
            </a:r>
          </a:p>
        </p:txBody>
      </p:sp>
    </p:spTree>
    <p:extLst>
      <p:ext uri="{BB962C8B-B14F-4D97-AF65-F5344CB8AC3E}">
        <p14:creationId xmlns:p14="http://schemas.microsoft.com/office/powerpoint/2010/main" val="25596596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Antimalarials</a:t>
            </a:r>
            <a:endParaRPr lang="en-US" dirty="0"/>
          </a:p>
          <a:p>
            <a:r>
              <a:rPr lang="en-US" dirty="0"/>
              <a:t>Analgesics</a:t>
            </a:r>
          </a:p>
          <a:p>
            <a:r>
              <a:rPr lang="en-US" dirty="0"/>
              <a:t>Glucocorticoids</a:t>
            </a:r>
          </a:p>
          <a:p>
            <a:r>
              <a:rPr lang="en-US" dirty="0"/>
              <a:t>Methotrexate</a:t>
            </a:r>
          </a:p>
          <a:p>
            <a:r>
              <a:rPr lang="en-US" dirty="0"/>
              <a:t>Azathioprine</a:t>
            </a:r>
          </a:p>
          <a:p>
            <a:r>
              <a:rPr lang="en-US" dirty="0"/>
              <a:t>Tacrolimus</a:t>
            </a:r>
          </a:p>
          <a:p>
            <a:r>
              <a:rPr lang="en-US" dirty="0" err="1"/>
              <a:t>Belimumab</a:t>
            </a:r>
            <a:endParaRPr lang="en-US" dirty="0"/>
          </a:p>
          <a:p>
            <a:r>
              <a:rPr lang="en-US" dirty="0" err="1"/>
              <a:t>Mycophenolate</a:t>
            </a:r>
            <a:r>
              <a:rPr lang="en-US" dirty="0"/>
              <a:t> </a:t>
            </a:r>
            <a:r>
              <a:rPr lang="en-US" dirty="0" err="1"/>
              <a:t>mofetil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858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Influenced by magnitude of organ system dysfunction</a:t>
            </a:r>
          </a:p>
          <a:p>
            <a:r>
              <a:rPr lang="en-US" dirty="0"/>
              <a:t>Drugs used to treat SLE</a:t>
            </a:r>
          </a:p>
          <a:p>
            <a:r>
              <a:rPr lang="en-US" dirty="0"/>
              <a:t>Airway: mucosal ulcers, </a:t>
            </a:r>
            <a:r>
              <a:rPr lang="en-US" dirty="0" err="1"/>
              <a:t>cricoarytenoid</a:t>
            </a:r>
            <a:r>
              <a:rPr lang="en-US" dirty="0"/>
              <a:t> arthritis, recurrent laryngeal nerve  palsy may be present</a:t>
            </a:r>
          </a:p>
        </p:txBody>
      </p:sp>
    </p:spTree>
    <p:extLst>
      <p:ext uri="{BB962C8B-B14F-4D97-AF65-F5344CB8AC3E}">
        <p14:creationId xmlns:p14="http://schemas.microsoft.com/office/powerpoint/2010/main" val="140747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and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1:3,000/5,000 births</a:t>
            </a:r>
          </a:p>
          <a:p>
            <a:r>
              <a:rPr lang="en-US" dirty="0"/>
              <a:t>Most racial ethnic groups</a:t>
            </a:r>
          </a:p>
          <a:p>
            <a:r>
              <a:rPr lang="en-US" dirty="0"/>
              <a:t>Mutations generally inherited as autosomal dominant traits, but ¼ of patients have sporadic new mutations</a:t>
            </a:r>
          </a:p>
          <a:p>
            <a:r>
              <a:rPr lang="en-US" dirty="0"/>
              <a:t>Mean age of survival is 32 years</a:t>
            </a:r>
          </a:p>
        </p:txBody>
      </p:sp>
    </p:spTree>
    <p:extLst>
      <p:ext uri="{BB962C8B-B14F-4D97-AF65-F5344CB8AC3E}">
        <p14:creationId xmlns:p14="http://schemas.microsoft.com/office/powerpoint/2010/main" val="39645249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Rheumatoid Arthritis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inflammatory disease of unknown etiology marked by a symmetric peripheral polyarthritis</a:t>
            </a:r>
          </a:p>
          <a:p>
            <a:r>
              <a:rPr lang="en-US" dirty="0"/>
              <a:t>Results in joint damage and physical disability</a:t>
            </a:r>
          </a:p>
          <a:p>
            <a:r>
              <a:rPr lang="en-US" dirty="0"/>
              <a:t>Systemic disease: may result in a variety of </a:t>
            </a:r>
            <a:r>
              <a:rPr lang="en-US" dirty="0" err="1"/>
              <a:t>extraarticular</a:t>
            </a:r>
            <a:r>
              <a:rPr lang="en-US" dirty="0"/>
              <a:t> manifestations- fatigue, </a:t>
            </a:r>
            <a:r>
              <a:rPr lang="en-US" dirty="0" err="1"/>
              <a:t>subQ</a:t>
            </a:r>
            <a:r>
              <a:rPr lang="en-US" dirty="0"/>
              <a:t> nodules, lung involvement, pericarditis, peripheral neuropathy, vasculitis, hematologic abnormalities</a:t>
            </a:r>
          </a:p>
        </p:txBody>
      </p:sp>
    </p:spTree>
    <p:extLst>
      <p:ext uri="{BB962C8B-B14F-4D97-AF65-F5344CB8AC3E}">
        <p14:creationId xmlns:p14="http://schemas.microsoft.com/office/powerpoint/2010/main" val="38685070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 increases between 25-55 years of age</a:t>
            </a:r>
          </a:p>
          <a:p>
            <a:r>
              <a:rPr lang="en-US" dirty="0"/>
              <a:t>Presenting symptoms result from inflammation of the joints, tendons, </a:t>
            </a:r>
            <a:r>
              <a:rPr lang="en-US" dirty="0" err="1"/>
              <a:t>bursae</a:t>
            </a:r>
            <a:endParaRPr lang="en-US" dirty="0"/>
          </a:p>
          <a:p>
            <a:r>
              <a:rPr lang="en-US" dirty="0"/>
              <a:t>Earliest involved joints: small joints of the hands and feet</a:t>
            </a:r>
          </a:p>
          <a:p>
            <a:r>
              <a:rPr lang="en-US" dirty="0"/>
              <a:t>Affects approximately 0.5-1% of the adult population worldwide</a:t>
            </a:r>
          </a:p>
          <a:p>
            <a:r>
              <a:rPr lang="en-US" dirty="0"/>
              <a:t>Genetic factors contribute to occurrence/severity</a:t>
            </a:r>
          </a:p>
        </p:txBody>
      </p:sp>
    </p:spTree>
    <p:extLst>
      <p:ext uri="{BB962C8B-B14F-4D97-AF65-F5344CB8AC3E}">
        <p14:creationId xmlns:p14="http://schemas.microsoft.com/office/powerpoint/2010/main" val="18212214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Head/Neck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Atlantoaxial involvement of the cervical spine- can lead to compressive myelopathy and neurologic dysfunction</a:t>
            </a:r>
          </a:p>
          <a:p>
            <a:r>
              <a:rPr lang="en-US" dirty="0"/>
              <a:t>Can lead to instability of C1 on C2</a:t>
            </a:r>
          </a:p>
          <a:p>
            <a:r>
              <a:rPr lang="en-US" dirty="0"/>
              <a:t>Does not affect the thoracic or lumbar spine</a:t>
            </a:r>
          </a:p>
        </p:txBody>
      </p:sp>
    </p:spTree>
    <p:extLst>
      <p:ext uri="{BB962C8B-B14F-4D97-AF65-F5344CB8AC3E}">
        <p14:creationId xmlns:p14="http://schemas.microsoft.com/office/powerpoint/2010/main" val="39321031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loss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Malaise/depression</a:t>
            </a:r>
          </a:p>
          <a:p>
            <a:r>
              <a:rPr lang="en-US" dirty="0"/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42405806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SubQ</a:t>
            </a:r>
            <a:r>
              <a:rPr lang="en-US" dirty="0"/>
              <a:t> nodules occur in 30-40% of patients</a:t>
            </a:r>
          </a:p>
          <a:p>
            <a:r>
              <a:rPr lang="en-US" dirty="0"/>
              <a:t>Firm, non-tender</a:t>
            </a:r>
          </a:p>
          <a:p>
            <a:r>
              <a:rPr lang="en-US" dirty="0"/>
              <a:t>Adherent to periosteum, tendons, or </a:t>
            </a:r>
            <a:r>
              <a:rPr lang="en-US" dirty="0" err="1"/>
              <a:t>bursae</a:t>
            </a:r>
            <a:endParaRPr lang="en-US" dirty="0"/>
          </a:p>
          <a:p>
            <a:r>
              <a:rPr lang="en-US" dirty="0"/>
              <a:t>Develop in areas of the skeleton subject to repeated trauma or irritation</a:t>
            </a:r>
          </a:p>
          <a:p>
            <a:r>
              <a:rPr lang="en-US" dirty="0"/>
              <a:t>May also occur in lungs, pleura, pericardium, peritoneum</a:t>
            </a:r>
          </a:p>
          <a:p>
            <a:r>
              <a:rPr lang="en-US" dirty="0"/>
              <a:t>Typically benign</a:t>
            </a:r>
          </a:p>
        </p:txBody>
      </p:sp>
    </p:spTree>
    <p:extLst>
      <p:ext uri="{BB962C8B-B14F-4D97-AF65-F5344CB8AC3E}">
        <p14:creationId xmlns:p14="http://schemas.microsoft.com/office/powerpoint/2010/main" val="345552408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Pleural disease is most common pulmonary manifestation</a:t>
            </a:r>
          </a:p>
          <a:p>
            <a:r>
              <a:rPr lang="en-US" dirty="0"/>
              <a:t>Pleuritic chest pain, dyspnea, pleural friction rub, effusion</a:t>
            </a:r>
          </a:p>
          <a:p>
            <a:r>
              <a:rPr lang="en-US" dirty="0"/>
              <a:t>Effusions tend to be exudative</a:t>
            </a:r>
          </a:p>
          <a:p>
            <a:r>
              <a:rPr lang="en-US" dirty="0"/>
              <a:t>Interstitial lung disease may occur</a:t>
            </a:r>
          </a:p>
          <a:p>
            <a:r>
              <a:rPr lang="en-US" dirty="0"/>
              <a:t>PFTs show restrictive pattern</a:t>
            </a:r>
          </a:p>
        </p:txBody>
      </p:sp>
    </p:spTree>
    <p:extLst>
      <p:ext uri="{BB962C8B-B14F-4D97-AF65-F5344CB8AC3E}">
        <p14:creationId xmlns:p14="http://schemas.microsoft.com/office/powerpoint/2010/main" val="21560785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frequent site of involvement: pericardium</a:t>
            </a:r>
          </a:p>
          <a:p>
            <a:r>
              <a:rPr lang="en-US" dirty="0"/>
              <a:t>Occurs in less than 10% of patients</a:t>
            </a:r>
          </a:p>
          <a:p>
            <a:r>
              <a:rPr lang="en-US" dirty="0"/>
              <a:t>Cardiomyopathy may result from necrotizing or granulomatous myocarditis, CAD, or diastolic dysfunction</a:t>
            </a:r>
          </a:p>
          <a:p>
            <a:r>
              <a:rPr lang="en-US" dirty="0"/>
              <a:t>Mitral regurgitation most common </a:t>
            </a:r>
            <a:r>
              <a:rPr lang="en-US" dirty="0" err="1"/>
              <a:t>valvular</a:t>
            </a:r>
            <a:r>
              <a:rPr lang="en-US" dirty="0"/>
              <a:t> abnormality</a:t>
            </a:r>
          </a:p>
        </p:txBody>
      </p:sp>
    </p:spTree>
    <p:extLst>
      <p:ext uri="{BB962C8B-B14F-4D97-AF65-F5344CB8AC3E}">
        <p14:creationId xmlns:p14="http://schemas.microsoft.com/office/powerpoint/2010/main" val="30291347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in patients with longstanding disease</a:t>
            </a:r>
          </a:p>
          <a:p>
            <a:r>
              <a:rPr lang="en-US" dirty="0"/>
              <a:t>Incidence is rare (&lt; 1%)</a:t>
            </a:r>
          </a:p>
          <a:p>
            <a:r>
              <a:rPr lang="en-US" dirty="0"/>
              <a:t>Cutaneous signs vary: </a:t>
            </a:r>
            <a:r>
              <a:rPr lang="en-US" dirty="0" err="1"/>
              <a:t>petechiae</a:t>
            </a:r>
            <a:r>
              <a:rPr lang="en-US" dirty="0"/>
              <a:t>, purpura, digital infarcts, gangrene, ulcerations</a:t>
            </a:r>
          </a:p>
        </p:txBody>
      </p:sp>
    </p:spTree>
    <p:extLst>
      <p:ext uri="{BB962C8B-B14F-4D97-AF65-F5344CB8AC3E}">
        <p14:creationId xmlns:p14="http://schemas.microsoft.com/office/powerpoint/2010/main" val="8176899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NSAIDS</a:t>
            </a:r>
          </a:p>
          <a:p>
            <a:r>
              <a:rPr lang="en-US" dirty="0"/>
              <a:t>Corticosteroids</a:t>
            </a:r>
          </a:p>
          <a:p>
            <a:r>
              <a:rPr lang="en-US" dirty="0"/>
              <a:t>Disease-modifying </a:t>
            </a:r>
            <a:r>
              <a:rPr lang="en-US" dirty="0" err="1"/>
              <a:t>antirheumatic</a:t>
            </a:r>
            <a:r>
              <a:rPr lang="en-US" dirty="0"/>
              <a:t> drugs (MTX, sulfasalazine, </a:t>
            </a:r>
            <a:r>
              <a:rPr lang="en-US" dirty="0" err="1"/>
              <a:t>antimalarials</a:t>
            </a:r>
            <a:r>
              <a:rPr lang="en-US" dirty="0"/>
              <a:t>, D-</a:t>
            </a:r>
            <a:r>
              <a:rPr lang="en-US" dirty="0" err="1"/>
              <a:t>Penicillamine</a:t>
            </a:r>
            <a:r>
              <a:rPr lang="en-US" dirty="0"/>
              <a:t>, azathioprine, minocycline)</a:t>
            </a:r>
          </a:p>
          <a:p>
            <a:r>
              <a:rPr lang="en-US" dirty="0"/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142895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Long, thin extremities</a:t>
            </a:r>
          </a:p>
          <a:p>
            <a:r>
              <a:rPr lang="en-US" dirty="0"/>
              <a:t>Arachnodactyly</a:t>
            </a:r>
          </a:p>
          <a:p>
            <a:r>
              <a:rPr lang="en-US" dirty="0"/>
              <a:t>Joint hypermobility</a:t>
            </a:r>
          </a:p>
          <a:p>
            <a:r>
              <a:rPr lang="en-US" dirty="0"/>
              <a:t>High-arched palate, pedal arches, pes planus</a:t>
            </a:r>
          </a:p>
          <a:p>
            <a:r>
              <a:rPr lang="en-US" dirty="0"/>
              <a:t>Severe chest deformities: pectus </a:t>
            </a:r>
            <a:r>
              <a:rPr lang="en-US" dirty="0" err="1"/>
              <a:t>excavatum</a:t>
            </a:r>
            <a:r>
              <a:rPr lang="en-US" dirty="0"/>
              <a:t>, pectus </a:t>
            </a:r>
            <a:r>
              <a:rPr lang="en-US" dirty="0" err="1"/>
              <a:t>carinatum</a:t>
            </a:r>
            <a:r>
              <a:rPr lang="en-US" dirty="0"/>
              <a:t>, asymmetry</a:t>
            </a:r>
          </a:p>
          <a:p>
            <a:r>
              <a:rPr lang="en-US" dirty="0"/>
              <a:t>CT/MRI of lumbar sacral region: enlargement of neural canal, thinning of pedicles/laminae, widening of </a:t>
            </a:r>
            <a:r>
              <a:rPr lang="en-US" dirty="0" err="1"/>
              <a:t>foramins</a:t>
            </a:r>
            <a:r>
              <a:rPr lang="en-US" dirty="0"/>
              <a:t>, or anterior </a:t>
            </a:r>
            <a:r>
              <a:rPr lang="en-US" dirty="0" err="1"/>
              <a:t>meningocele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764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</a:t>
            </a:r>
            <a:r>
              <a:rPr lang="en-US" dirty="0" err="1"/>
              <a:t>Managment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organ involvement</a:t>
            </a:r>
          </a:p>
          <a:p>
            <a:r>
              <a:rPr lang="en-US" dirty="0"/>
              <a:t>Meds</a:t>
            </a:r>
          </a:p>
          <a:p>
            <a:r>
              <a:rPr lang="en-US" dirty="0"/>
              <a:t>PFTs</a:t>
            </a:r>
          </a:p>
          <a:p>
            <a:r>
              <a:rPr lang="en-US" dirty="0"/>
              <a:t>Labs</a:t>
            </a:r>
          </a:p>
          <a:p>
            <a:r>
              <a:rPr lang="en-US" dirty="0"/>
              <a:t>Evaluate airway</a:t>
            </a:r>
          </a:p>
        </p:txBody>
      </p:sp>
    </p:spTree>
    <p:extLst>
      <p:ext uri="{BB962C8B-B14F-4D97-AF65-F5344CB8AC3E}">
        <p14:creationId xmlns:p14="http://schemas.microsoft.com/office/powerpoint/2010/main" val="37212421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Polymyositis</a:t>
            </a:r>
            <a:r>
              <a:rPr lang="en-US" dirty="0"/>
              <a:t>/</a:t>
            </a:r>
            <a:r>
              <a:rPr lang="en-US" dirty="0" err="1"/>
              <a:t>Dematomyositis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47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Signs/Symptoms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Inflammatory myopathies</a:t>
            </a:r>
          </a:p>
          <a:p>
            <a:r>
              <a:rPr lang="en-US" dirty="0"/>
              <a:t>Severe muscle weakness and pain</a:t>
            </a:r>
          </a:p>
          <a:p>
            <a:r>
              <a:rPr lang="en-US" dirty="0"/>
              <a:t>May have skin rash, periorbital edema</a:t>
            </a:r>
          </a:p>
          <a:p>
            <a:r>
              <a:rPr lang="en-US" dirty="0"/>
              <a:t>Restrictive lung disease</a:t>
            </a:r>
          </a:p>
          <a:p>
            <a:r>
              <a:rPr lang="en-US" dirty="0"/>
              <a:t>Myocardial fibrosis may lead to CHF</a:t>
            </a:r>
          </a:p>
          <a:p>
            <a:r>
              <a:rPr lang="en-US" dirty="0"/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295087312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 positioning and eye protection</a:t>
            </a:r>
          </a:p>
          <a:p>
            <a:r>
              <a:rPr lang="en-US" dirty="0"/>
              <a:t>Prepare for difficult intubation</a:t>
            </a:r>
          </a:p>
          <a:p>
            <a:r>
              <a:rPr lang="en-US" dirty="0"/>
              <a:t>High risk for aspiration</a:t>
            </a:r>
          </a:p>
          <a:p>
            <a:r>
              <a:rPr lang="en-US" dirty="0"/>
              <a:t>Prolonged NMB effect</a:t>
            </a:r>
          </a:p>
          <a:p>
            <a:r>
              <a:rPr lang="en-US" dirty="0"/>
              <a:t>Increased risk of hyperkalemia after succinylcholine</a:t>
            </a:r>
          </a:p>
          <a:p>
            <a:r>
              <a:rPr lang="en-US" dirty="0"/>
              <a:t>Discuss the possibility of need for postoperative ventilator support</a:t>
            </a:r>
          </a:p>
        </p:txBody>
      </p:sp>
    </p:spTree>
    <p:extLst>
      <p:ext uri="{BB962C8B-B14F-4D97-AF65-F5344CB8AC3E}">
        <p14:creationId xmlns:p14="http://schemas.microsoft.com/office/powerpoint/2010/main" val="304435927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Sarcoidosis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112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Signs/Symptoms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Epitheloid</a:t>
            </a:r>
            <a:r>
              <a:rPr lang="en-US" dirty="0"/>
              <a:t>-cell granulomata</a:t>
            </a:r>
          </a:p>
          <a:p>
            <a:r>
              <a:rPr lang="en-US" dirty="0"/>
              <a:t>Usually time-limited (80-85%(</a:t>
            </a:r>
          </a:p>
          <a:p>
            <a:r>
              <a:rPr lang="en-US" dirty="0"/>
              <a:t>Lymphocytes + macrophages = lung injury</a:t>
            </a:r>
          </a:p>
          <a:p>
            <a:r>
              <a:rPr lang="en-US" dirty="0"/>
              <a:t>Many systems affected: lungs, reticuloendothelial, skin, eyes, myocardium</a:t>
            </a:r>
          </a:p>
          <a:p>
            <a:r>
              <a:rPr lang="en-US" dirty="0"/>
              <a:t>Lymph-rich areas most affected</a:t>
            </a:r>
          </a:p>
          <a:p>
            <a:r>
              <a:rPr lang="en-US" dirty="0"/>
              <a:t>Fever, fatigue, anorexia, weight loss, chills, night sweats, dyspnea, blindness</a:t>
            </a:r>
          </a:p>
          <a:p>
            <a:r>
              <a:rPr lang="en-US" dirty="0"/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189346927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May require smaller ETT</a:t>
            </a:r>
          </a:p>
          <a:p>
            <a:r>
              <a:rPr lang="en-US" dirty="0"/>
              <a:t>May or may not be on </a:t>
            </a:r>
            <a:r>
              <a:rPr lang="en-US" dirty="0" err="1"/>
              <a:t>immunosuppressants</a:t>
            </a:r>
            <a:r>
              <a:rPr lang="en-US" dirty="0"/>
              <a:t> and/or steroids</a:t>
            </a:r>
          </a:p>
          <a:p>
            <a:r>
              <a:rPr lang="en-US" dirty="0"/>
              <a:t>Obstructive vs restrictive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855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Epidermolysis Bullosa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329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Epidermolysis Bullosa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disorder of mucous membranes and skin</a:t>
            </a:r>
          </a:p>
          <a:p>
            <a:r>
              <a:rPr lang="en-US" dirty="0"/>
              <a:t>Predominantly affects oropharynx, esophagus, and skin</a:t>
            </a:r>
          </a:p>
          <a:p>
            <a:r>
              <a:rPr lang="en-US" dirty="0"/>
              <a:t>3 types: simplex, junctional, dystrophic</a:t>
            </a:r>
          </a:p>
        </p:txBody>
      </p:sp>
    </p:spTree>
    <p:extLst>
      <p:ext uri="{BB962C8B-B14F-4D97-AF65-F5344CB8AC3E}">
        <p14:creationId xmlns:p14="http://schemas.microsoft.com/office/powerpoint/2010/main" val="213309115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Signs/Symptoms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Junctional- survival past childhood rare</a:t>
            </a:r>
          </a:p>
          <a:p>
            <a:r>
              <a:rPr lang="en-US" dirty="0"/>
              <a:t>Generalized blistering bullae</a:t>
            </a:r>
          </a:p>
          <a:p>
            <a:r>
              <a:rPr lang="en-US" dirty="0"/>
              <a:t>Scarring</a:t>
            </a:r>
          </a:p>
          <a:p>
            <a:r>
              <a:rPr lang="en-US" dirty="0"/>
              <a:t>Fusion of digits (dystrophic form)</a:t>
            </a:r>
          </a:p>
          <a:p>
            <a:r>
              <a:rPr lang="en-US" dirty="0" err="1"/>
              <a:t>Microstomia</a:t>
            </a:r>
            <a:endParaRPr lang="en-US" dirty="0"/>
          </a:p>
          <a:p>
            <a:r>
              <a:rPr lang="en-US" dirty="0"/>
              <a:t>Teeth often dysplastic</a:t>
            </a:r>
          </a:p>
          <a:p>
            <a:r>
              <a:rPr lang="en-US" dirty="0"/>
              <a:t>Malnutrition</a:t>
            </a:r>
          </a:p>
          <a:p>
            <a:r>
              <a:rPr lang="en-US" dirty="0"/>
              <a:t>Electrolyte disturbances</a:t>
            </a:r>
          </a:p>
          <a:p>
            <a:r>
              <a:rPr lang="en-US" dirty="0"/>
              <a:t>Hypoalbuminemia</a:t>
            </a:r>
          </a:p>
        </p:txBody>
      </p:sp>
    </p:spTree>
    <p:extLst>
      <p:ext uri="{BB962C8B-B14F-4D97-AF65-F5344CB8AC3E}">
        <p14:creationId xmlns:p14="http://schemas.microsoft.com/office/powerpoint/2010/main" val="412716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Effects (rib cage changes)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535" y="1253331"/>
            <a:ext cx="5018331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013" y="56165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https://www.mayoclinic.org/diseases-conditions/pectus-excavatum/multimedia/pectus-excavatum/img-20007723</a:t>
            </a:r>
          </a:p>
        </p:txBody>
      </p:sp>
      <p:sp>
        <p:nvSpPr>
          <p:cNvPr id="6" name="Rectangle 5"/>
          <p:cNvSpPr/>
          <p:nvPr/>
        </p:nvSpPr>
        <p:spPr>
          <a:xfrm>
            <a:off x="7194894" y="5365000"/>
            <a:ext cx="4430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https://www.scoop.it/t/pectus-carinatum/?&amp;tag=pectus+carinatum+operation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201" y="1266720"/>
            <a:ext cx="3340134" cy="40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91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Supplemental steroids</a:t>
            </a:r>
          </a:p>
          <a:p>
            <a:r>
              <a:rPr lang="en-US" dirty="0"/>
              <a:t>Difficult airway</a:t>
            </a:r>
          </a:p>
          <a:p>
            <a:r>
              <a:rPr lang="en-US" dirty="0"/>
              <a:t>Avoid trauma to skin and mucous membranes</a:t>
            </a:r>
          </a:p>
          <a:p>
            <a:r>
              <a:rPr lang="en-US" dirty="0"/>
              <a:t>No tape or adhesive</a:t>
            </a:r>
          </a:p>
          <a:p>
            <a:r>
              <a:rPr lang="en-US" dirty="0"/>
              <a:t>Risk of pulmonary aspiration due to esophageal stricture</a:t>
            </a:r>
          </a:p>
        </p:txBody>
      </p:sp>
    </p:spTree>
    <p:extLst>
      <p:ext uri="{BB962C8B-B14F-4D97-AF65-F5344CB8AC3E}">
        <p14:creationId xmlns:p14="http://schemas.microsoft.com/office/powerpoint/2010/main" val="295325822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30" y="1314351"/>
            <a:ext cx="5381625" cy="3960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324" y="53895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https://medical-dictionary.thefreedictionary.com/epidermolysis+bullosa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848" y="164266"/>
            <a:ext cx="3748951" cy="55484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39045" y="57264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http://www.beltina.org/health-dictionary/epidermolysis-bullosa-types-treatment-symptoms.html</a:t>
            </a:r>
          </a:p>
        </p:txBody>
      </p:sp>
    </p:spTree>
    <p:extLst>
      <p:ext uri="{BB962C8B-B14F-4D97-AF65-F5344CB8AC3E}">
        <p14:creationId xmlns:p14="http://schemas.microsoft.com/office/powerpoint/2010/main" val="240334546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774" y="660098"/>
            <a:ext cx="6638925" cy="5560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8658" y="6348118"/>
            <a:ext cx="529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https://healthsurgical.com/epidermolysis-bullosa.html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8" y="2571599"/>
            <a:ext cx="4701654" cy="33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828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74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1010900" cy="5167312"/>
          </a:xfrm>
        </p:spPr>
        <p:txBody>
          <a:bodyPr>
            <a:normAutofit/>
          </a:bodyPr>
          <a:lstStyle/>
          <a:p>
            <a:r>
              <a:rPr lang="en-US" dirty="0"/>
              <a:t>Most common joint disease in the U.S.</a:t>
            </a:r>
          </a:p>
          <a:p>
            <a:r>
              <a:rPr lang="en-US" dirty="0"/>
              <a:t>Degenerative process that affects articular cartilage</a:t>
            </a:r>
          </a:p>
          <a:p>
            <a:r>
              <a:rPr lang="en-US" dirty="0"/>
              <a:t>Minimal inflammatory reaction in the joints</a:t>
            </a:r>
          </a:p>
          <a:p>
            <a:r>
              <a:rPr lang="en-US" dirty="0"/>
              <a:t>Cause is likely due to joint trauma from biomechanical stress, joint injury, or abnormal joint loading resulting from neuropathy</a:t>
            </a:r>
          </a:p>
          <a:p>
            <a:r>
              <a:rPr lang="en-US" dirty="0"/>
              <a:t>Pain usually present with motion</a:t>
            </a:r>
          </a:p>
          <a:p>
            <a:r>
              <a:rPr lang="en-US" dirty="0"/>
              <a:t>Knees and hips common sites</a:t>
            </a:r>
          </a:p>
          <a:p>
            <a:r>
              <a:rPr lang="en-US" dirty="0"/>
              <a:t>Not an autoimmune </a:t>
            </a:r>
            <a:r>
              <a:rPr lang="en-US" dirty="0" err="1"/>
              <a:t>disorderMay</a:t>
            </a:r>
            <a:r>
              <a:rPr lang="en-US" dirty="0"/>
              <a:t> see bony enlargements at the joints of the fingers</a:t>
            </a:r>
          </a:p>
          <a:p>
            <a:r>
              <a:rPr lang="en-US" dirty="0"/>
              <a:t>May be degenerative changes to the vertebral bodies and intervertebral discs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4876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therapy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Simple analgesics (acetaminophen, NSAIDS)</a:t>
            </a:r>
          </a:p>
          <a:p>
            <a:r>
              <a:rPr lang="en-US" dirty="0"/>
              <a:t>No steroids</a:t>
            </a:r>
          </a:p>
          <a:p>
            <a:r>
              <a:rPr lang="en-US" dirty="0"/>
              <a:t>Application of heat</a:t>
            </a:r>
          </a:p>
          <a:p>
            <a:r>
              <a:rPr lang="en-US" dirty="0"/>
              <a:t>Joint replacement</a:t>
            </a:r>
          </a:p>
        </p:txBody>
      </p:sp>
    </p:spTree>
    <p:extLst>
      <p:ext uri="{BB962C8B-B14F-4D97-AF65-F5344CB8AC3E}">
        <p14:creationId xmlns:p14="http://schemas.microsoft.com/office/powerpoint/2010/main" val="105718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44" y="368397"/>
            <a:ext cx="9404723" cy="1400530"/>
          </a:xfrm>
        </p:spPr>
        <p:txBody>
          <a:bodyPr/>
          <a:lstStyle/>
          <a:p>
            <a:r>
              <a:rPr lang="en-US" dirty="0" err="1"/>
              <a:t>Kyphoscoliosis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811" y="1524000"/>
            <a:ext cx="427672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0944" y="54445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https://www.spineuniverse.com/image-library/severe-progressive-kyphoscoliosis-clinical-photo</a:t>
            </a:r>
          </a:p>
        </p:txBody>
      </p:sp>
    </p:spTree>
    <p:extLst>
      <p:ext uri="{BB962C8B-B14F-4D97-AF65-F5344CB8AC3E}">
        <p14:creationId xmlns:p14="http://schemas.microsoft.com/office/powerpoint/2010/main" val="295814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Arachnodactyly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80" y="1219521"/>
            <a:ext cx="4999892" cy="3899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111" y="5272548"/>
            <a:ext cx="4181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http://www.myhealthyfeeling.com/arachnodactyly-pictures-diagnosis-causes/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158" y="1115242"/>
            <a:ext cx="5260731" cy="451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7523" y="57305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http://www.jpbsonline.org/article.asp?issn=0975-7406;year=2017;volume=9;issue=1;spage=73;epage=77;aulast=Sivasankari</a:t>
            </a:r>
          </a:p>
        </p:txBody>
      </p:sp>
    </p:spTree>
    <p:extLst>
      <p:ext uri="{BB962C8B-B14F-4D97-AF65-F5344CB8AC3E}">
        <p14:creationId xmlns:p14="http://schemas.microsoft.com/office/powerpoint/2010/main" val="1280076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Ectopia</a:t>
            </a:r>
            <a:r>
              <a:rPr lang="en-US" dirty="0"/>
              <a:t> </a:t>
            </a:r>
            <a:r>
              <a:rPr lang="en-US" dirty="0" err="1"/>
              <a:t>lentis</a:t>
            </a:r>
            <a:r>
              <a:rPr lang="en-US" dirty="0"/>
              <a:t>- dislocation of the lens</a:t>
            </a:r>
          </a:p>
          <a:p>
            <a:r>
              <a:rPr lang="en-US" dirty="0"/>
              <a:t>May contribute to the formation of cataracts</a:t>
            </a:r>
          </a:p>
          <a:p>
            <a:r>
              <a:rPr lang="en-US" dirty="0"/>
              <a:t>Ocular globe is elongated</a:t>
            </a:r>
          </a:p>
          <a:p>
            <a:r>
              <a:rPr lang="en-US" dirty="0"/>
              <a:t>Most patients are myopic</a:t>
            </a:r>
          </a:p>
          <a:p>
            <a:r>
              <a:rPr lang="en-US" dirty="0"/>
              <a:t>Retinal detachment can occur</a:t>
            </a:r>
          </a:p>
        </p:txBody>
      </p:sp>
    </p:spTree>
    <p:extLst>
      <p:ext uri="{BB962C8B-B14F-4D97-AF65-F5344CB8AC3E}">
        <p14:creationId xmlns:p14="http://schemas.microsoft.com/office/powerpoint/2010/main" val="144125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Ectopia</a:t>
            </a:r>
            <a:r>
              <a:rPr lang="en-US" dirty="0"/>
              <a:t> </a:t>
            </a:r>
            <a:r>
              <a:rPr lang="en-US" dirty="0" err="1"/>
              <a:t>lentis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10" t="23067" r="3205" b="-2042"/>
          <a:stretch/>
        </p:blipFill>
        <p:spPr>
          <a:xfrm>
            <a:off x="838200" y="1479672"/>
            <a:ext cx="8264769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6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source of morbidity, mortality</a:t>
            </a:r>
          </a:p>
          <a:p>
            <a:r>
              <a:rPr lang="en-US" dirty="0"/>
              <a:t>Mitral valve prolapse</a:t>
            </a:r>
          </a:p>
          <a:p>
            <a:r>
              <a:rPr lang="en-US" dirty="0"/>
              <a:t>Dilation of the aortic root and sinuses of Valsalva</a:t>
            </a:r>
          </a:p>
          <a:p>
            <a:r>
              <a:rPr lang="en-US" dirty="0"/>
              <a:t>Dilation can be accelerated by physical/emotional stress, pregnancy</a:t>
            </a:r>
          </a:p>
          <a:p>
            <a:r>
              <a:rPr lang="en-US" dirty="0"/>
              <a:t>Aortic dissection/rupture</a:t>
            </a:r>
          </a:p>
          <a:p>
            <a:r>
              <a:rPr lang="en-US" dirty="0"/>
              <a:t>Cardiac conduction abnormalities: BBB</a:t>
            </a:r>
          </a:p>
        </p:txBody>
      </p:sp>
    </p:spTree>
    <p:extLst>
      <p:ext uri="{BB962C8B-B14F-4D97-AF65-F5344CB8AC3E}">
        <p14:creationId xmlns:p14="http://schemas.microsoft.com/office/powerpoint/2010/main" val="125343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1" y="153497"/>
            <a:ext cx="380413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Sinus of Valsalva Aneurysm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128" y="153497"/>
            <a:ext cx="7620001" cy="66713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28942" y="153497"/>
            <a:ext cx="6792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http://www.annalscts.com/article/viewFile/1400/2025/5279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1" y="1393364"/>
            <a:ext cx="4321395" cy="36767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0604" y="5504021"/>
            <a:ext cx="3763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http://www.journals.elsevierhealth.com/article/S1561-8811(13)00003-5/fulltext</a:t>
            </a:r>
          </a:p>
        </p:txBody>
      </p:sp>
    </p:spTree>
    <p:extLst>
      <p:ext uri="{BB962C8B-B14F-4D97-AF65-F5344CB8AC3E}">
        <p14:creationId xmlns:p14="http://schemas.microsoft.com/office/powerpoint/2010/main" val="141561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Connective Tissue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Classification: pattern of inheritance, cluster of s/s, radiologic/histologic features</a:t>
            </a:r>
          </a:p>
          <a:p>
            <a:r>
              <a:rPr lang="en-US" dirty="0"/>
              <a:t>ID of mutations provides framework for understanding manifestations of the disease</a:t>
            </a:r>
          </a:p>
          <a:p>
            <a:r>
              <a:rPr lang="en-US" dirty="0"/>
              <a:t>Provided tests for prenatal diagnosis</a:t>
            </a:r>
          </a:p>
          <a:p>
            <a:r>
              <a:rPr lang="en-US" dirty="0"/>
              <a:t>Mutations not always reliable predictors of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181533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are typically thin with little subcutaneous fat; adults may develop </a:t>
            </a:r>
            <a:r>
              <a:rPr lang="en-US" dirty="0" err="1"/>
              <a:t>centripedal</a:t>
            </a:r>
            <a:r>
              <a:rPr lang="en-US" dirty="0"/>
              <a:t> obesity</a:t>
            </a:r>
          </a:p>
          <a:p>
            <a:r>
              <a:rPr lang="en-US" dirty="0" err="1"/>
              <a:t>Striae</a:t>
            </a:r>
            <a:r>
              <a:rPr lang="en-US" dirty="0"/>
              <a:t> may occur over the shoulders and buttocks</a:t>
            </a:r>
          </a:p>
          <a:p>
            <a:r>
              <a:rPr lang="en-US" dirty="0"/>
              <a:t>Development of spontaneous pneumothorax</a:t>
            </a:r>
          </a:p>
          <a:p>
            <a:r>
              <a:rPr lang="en-US" dirty="0"/>
              <a:t>Inguinal and incisional hernias are common</a:t>
            </a:r>
          </a:p>
        </p:txBody>
      </p:sp>
    </p:spTree>
    <p:extLst>
      <p:ext uri="{BB962C8B-B14F-4D97-AF65-F5344CB8AC3E}">
        <p14:creationId xmlns:p14="http://schemas.microsoft.com/office/powerpoint/2010/main" val="363637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Pre-op </a:t>
            </a:r>
            <a:r>
              <a:rPr lang="en-US" dirty="0" err="1"/>
              <a:t>eval</a:t>
            </a:r>
            <a:r>
              <a:rPr lang="en-US" dirty="0"/>
              <a:t> should focus on cardiopulmonary abnormalities</a:t>
            </a:r>
          </a:p>
          <a:p>
            <a:r>
              <a:rPr lang="en-US" dirty="0"/>
              <a:t>Avoid TMJ dislocation</a:t>
            </a:r>
          </a:p>
          <a:p>
            <a:r>
              <a:rPr lang="en-US" dirty="0"/>
              <a:t>Careful positioning (hypermobile joints)</a:t>
            </a:r>
          </a:p>
          <a:p>
            <a:r>
              <a:rPr lang="en-US" dirty="0"/>
              <a:t>Avoid sustained increase in SBP</a:t>
            </a:r>
          </a:p>
          <a:p>
            <a:r>
              <a:rPr lang="en-US" dirty="0"/>
              <a:t>Invasive monitoring/TEE should be considered in select patients</a:t>
            </a:r>
          </a:p>
          <a:p>
            <a:r>
              <a:rPr lang="en-US" dirty="0"/>
              <a:t>High index of suspicion should be maintained for the development of pneumothorax</a:t>
            </a:r>
          </a:p>
        </p:txBody>
      </p:sp>
    </p:spTree>
    <p:extLst>
      <p:ext uri="{BB962C8B-B14F-4D97-AF65-F5344CB8AC3E}">
        <p14:creationId xmlns:p14="http://schemas.microsoft.com/office/powerpoint/2010/main" val="3021602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Ehlers-</a:t>
            </a:r>
            <a:r>
              <a:rPr lang="en-US" dirty="0" err="1"/>
              <a:t>Danlos</a:t>
            </a:r>
            <a:r>
              <a:rPr lang="en-US" dirty="0"/>
              <a:t> Syndrome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and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1:5,000</a:t>
            </a:r>
          </a:p>
          <a:p>
            <a:r>
              <a:rPr lang="en-US" dirty="0"/>
              <a:t>Group of inherited connective tissue disorders</a:t>
            </a:r>
          </a:p>
          <a:p>
            <a:r>
              <a:rPr lang="en-US" dirty="0"/>
              <a:t>Various manifestations</a:t>
            </a:r>
          </a:p>
          <a:p>
            <a:r>
              <a:rPr lang="en-US" dirty="0"/>
              <a:t>Almost all characterized by joint hypermobility</a:t>
            </a:r>
          </a:p>
          <a:p>
            <a:r>
              <a:rPr lang="en-US" dirty="0"/>
              <a:t>Defined based on extent to which joints, skin, other tissues involved, mode of inheritance, biochemical analysis</a:t>
            </a:r>
          </a:p>
        </p:txBody>
      </p:sp>
    </p:spTree>
    <p:extLst>
      <p:ext uri="{BB962C8B-B14F-4D97-AF65-F5344CB8AC3E}">
        <p14:creationId xmlns:p14="http://schemas.microsoft.com/office/powerpoint/2010/main" val="2074718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11 types</a:t>
            </a:r>
          </a:p>
          <a:p>
            <a:r>
              <a:rPr lang="en-US" dirty="0"/>
              <a:t>Type I (severe) and Type II (less severe): hypermobility of joints, skin velvety in texture, hyper-extensible, easily scarred</a:t>
            </a:r>
          </a:p>
          <a:p>
            <a:r>
              <a:rPr lang="en-US" dirty="0"/>
              <a:t>Type III (hypermobile): joints more involved than skin</a:t>
            </a:r>
          </a:p>
          <a:p>
            <a:r>
              <a:rPr lang="en-US" dirty="0"/>
              <a:t>Type IV (vascular): skin more involved; predisposed to sudden death from rupture of large blood vessels or other hollow organs</a:t>
            </a:r>
          </a:p>
        </p:txBody>
      </p:sp>
    </p:spTree>
    <p:extLst>
      <p:ext uri="{BB962C8B-B14F-4D97-AF65-F5344CB8AC3E}">
        <p14:creationId xmlns:p14="http://schemas.microsoft.com/office/powerpoint/2010/main" val="349969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Varies from thin and velvety to dramatically </a:t>
            </a:r>
            <a:r>
              <a:rPr lang="en-US" dirty="0" err="1"/>
              <a:t>hyperextensible</a:t>
            </a:r>
            <a:r>
              <a:rPr lang="en-US" dirty="0"/>
              <a:t>, easily torn or scarred</a:t>
            </a:r>
          </a:p>
          <a:p>
            <a:r>
              <a:rPr lang="en-US" dirty="0"/>
              <a:t>Vascular-type EDS: extensive scars, hyperpigmentation develops over bony prominences</a:t>
            </a:r>
          </a:p>
          <a:p>
            <a:r>
              <a:rPr lang="en-US" dirty="0"/>
              <a:t>May be able to visualize </a:t>
            </a:r>
            <a:r>
              <a:rPr lang="en-US" dirty="0" err="1"/>
              <a:t>subQ</a:t>
            </a:r>
            <a:r>
              <a:rPr lang="en-US" dirty="0"/>
              <a:t> blood vessels</a:t>
            </a:r>
          </a:p>
          <a:p>
            <a:r>
              <a:rPr lang="en-US" dirty="0"/>
              <a:t>Easy bruising may occur in several types of EDS</a:t>
            </a:r>
          </a:p>
        </p:txBody>
      </p:sp>
    </p:spTree>
    <p:extLst>
      <p:ext uri="{BB962C8B-B14F-4D97-AF65-F5344CB8AC3E}">
        <p14:creationId xmlns:p14="http://schemas.microsoft.com/office/powerpoint/2010/main" val="266222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Ligaments/Joints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Laxity and hypermobility of joints</a:t>
            </a:r>
          </a:p>
          <a:p>
            <a:r>
              <a:rPr lang="en-US" dirty="0"/>
              <a:t>Varies from mild to unreducible dislocations of hips and other large joints</a:t>
            </a:r>
          </a:p>
          <a:p>
            <a:r>
              <a:rPr lang="en-US" dirty="0"/>
              <a:t>Severe forms require surgical repair</a:t>
            </a:r>
          </a:p>
          <a:p>
            <a:r>
              <a:rPr lang="en-US" dirty="0"/>
              <a:t>May develop progressive difficulty with age</a:t>
            </a:r>
          </a:p>
        </p:txBody>
      </p:sp>
    </p:spTree>
    <p:extLst>
      <p:ext uri="{BB962C8B-B14F-4D97-AF65-F5344CB8AC3E}">
        <p14:creationId xmlns:p14="http://schemas.microsoft.com/office/powerpoint/2010/main" val="5443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Mitral valve prolapse (Type I)</a:t>
            </a:r>
          </a:p>
          <a:p>
            <a:r>
              <a:rPr lang="en-US" dirty="0"/>
              <a:t>Hernias (Type I)</a:t>
            </a:r>
          </a:p>
          <a:p>
            <a:r>
              <a:rPr lang="en-US" dirty="0"/>
              <a:t>Pes planus and mild to moderate scoliosis are common</a:t>
            </a:r>
          </a:p>
          <a:p>
            <a:r>
              <a:rPr lang="en-US" dirty="0"/>
              <a:t>Extreme joint laxity and repeated dislocations may lead to degenerative arthritis</a:t>
            </a:r>
          </a:p>
          <a:p>
            <a:r>
              <a:rPr lang="en-US" dirty="0"/>
              <a:t>Ocular-scoliotic type: eye may rupture with minimal trauma</a:t>
            </a:r>
          </a:p>
          <a:p>
            <a:r>
              <a:rPr lang="en-US" dirty="0" err="1"/>
              <a:t>Sclerae</a:t>
            </a:r>
            <a:r>
              <a:rPr lang="en-US" dirty="0"/>
              <a:t> may appear blue</a:t>
            </a:r>
          </a:p>
          <a:p>
            <a:r>
              <a:rPr lang="en-US" dirty="0" err="1"/>
              <a:t>Kyphoscoliosis</a:t>
            </a:r>
            <a:r>
              <a:rPr lang="en-US" dirty="0"/>
              <a:t> can cause respiratory impairment</a:t>
            </a:r>
          </a:p>
        </p:txBody>
      </p:sp>
    </p:spTree>
    <p:extLst>
      <p:ext uri="{BB962C8B-B14F-4D97-AF65-F5344CB8AC3E}">
        <p14:creationId xmlns:p14="http://schemas.microsoft.com/office/powerpoint/2010/main" val="2389976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degree of variability among members of same family carrying the same mutation</a:t>
            </a:r>
          </a:p>
          <a:p>
            <a:r>
              <a:rPr lang="en-US" dirty="0"/>
              <a:t>Some patients have increased fractures; difficult to distinguish from </a:t>
            </a: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99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 tract, uterus, vasculature well-endowed with type III collagen- spontaneous rupture of bowel, uterus, major arteries</a:t>
            </a:r>
          </a:p>
          <a:p>
            <a:r>
              <a:rPr lang="en-US" dirty="0"/>
              <a:t>Premature labor and excessive bleeding at delivery</a:t>
            </a:r>
          </a:p>
          <a:p>
            <a:r>
              <a:rPr lang="en-US" dirty="0"/>
              <a:t>Dilation of trachea</a:t>
            </a:r>
          </a:p>
          <a:p>
            <a:r>
              <a:rPr lang="en-US" dirty="0"/>
              <a:t>Increased incidence of pneumothorax</a:t>
            </a:r>
          </a:p>
        </p:txBody>
      </p:sp>
    </p:spTree>
    <p:extLst>
      <p:ext uri="{BB962C8B-B14F-4D97-AF65-F5344CB8AC3E}">
        <p14:creationId xmlns:p14="http://schemas.microsoft.com/office/powerpoint/2010/main" val="387898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Connective Tissue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classifications overemphasize the etiologic differences between genetic diseases apparent in infants vs similar diseases that appear later in life.</a:t>
            </a:r>
          </a:p>
        </p:txBody>
      </p:sp>
    </p:spTree>
    <p:extLst>
      <p:ext uri="{BB962C8B-B14F-4D97-AF65-F5344CB8AC3E}">
        <p14:creationId xmlns:p14="http://schemas.microsoft.com/office/powerpoint/2010/main" val="207047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Mitral regurgitation/prolapse</a:t>
            </a:r>
          </a:p>
          <a:p>
            <a:r>
              <a:rPr lang="en-US" dirty="0"/>
              <a:t>Cardiac conduction abnormalities</a:t>
            </a:r>
          </a:p>
          <a:p>
            <a:r>
              <a:rPr lang="en-US" dirty="0"/>
              <a:t>May exhibit extensive bruising with minor trauma</a:t>
            </a:r>
          </a:p>
        </p:txBody>
      </p:sp>
    </p:spTree>
    <p:extLst>
      <p:ext uri="{BB962C8B-B14F-4D97-AF65-F5344CB8AC3E}">
        <p14:creationId xmlns:p14="http://schemas.microsoft.com/office/powerpoint/2010/main" val="2971445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Preop</a:t>
            </a:r>
            <a:r>
              <a:rPr lang="en-US" dirty="0"/>
              <a:t> assessment: note any CV manifestations, bleeding problems</a:t>
            </a:r>
          </a:p>
          <a:p>
            <a:r>
              <a:rPr lang="en-US" dirty="0"/>
              <a:t>Trauma during laryngoscopy must be minimized</a:t>
            </a:r>
          </a:p>
          <a:p>
            <a:r>
              <a:rPr lang="en-US" dirty="0"/>
              <a:t>Invasive lines- hematoma formation may be extensive</a:t>
            </a:r>
          </a:p>
          <a:p>
            <a:r>
              <a:rPr lang="en-US" dirty="0"/>
              <a:t>Infiltration of IV may go unnoticed due to laxity of the skin</a:t>
            </a:r>
          </a:p>
        </p:txBody>
      </p:sp>
    </p:spTree>
    <p:extLst>
      <p:ext uri="{BB962C8B-B14F-4D97-AF65-F5344CB8AC3E}">
        <p14:creationId xmlns:p14="http://schemas.microsoft.com/office/powerpoint/2010/main" val="1698520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high airway pressures during assisted or controlled ventilation</a:t>
            </a:r>
          </a:p>
          <a:p>
            <a:r>
              <a:rPr lang="en-US" dirty="0"/>
              <a:t>Regional anesthesia is not recommended due to bleeding tendency/formation of hematomas</a:t>
            </a:r>
          </a:p>
          <a:p>
            <a:r>
              <a:rPr lang="en-US" dirty="0"/>
              <a:t>Surgical complications may include hemorrhage and postoperative wound dehiscence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25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Scleroderma (Systemic Sclerosis)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82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Acquired sporadic disease</a:t>
            </a:r>
          </a:p>
          <a:p>
            <a:r>
              <a:rPr lang="en-US" dirty="0"/>
              <a:t>Worldwide distribution, affecting all races</a:t>
            </a:r>
          </a:p>
          <a:p>
            <a:r>
              <a:rPr lang="en-US" dirty="0"/>
              <a:t>9-19 cases per million per year (U.S.)</a:t>
            </a:r>
          </a:p>
          <a:p>
            <a:r>
              <a:rPr lang="en-US" dirty="0"/>
              <a:t>Females more affected than males</a:t>
            </a:r>
          </a:p>
          <a:p>
            <a:r>
              <a:rPr lang="en-US" dirty="0"/>
              <a:t>More pronounced in childbearing years, declines after menopause</a:t>
            </a:r>
          </a:p>
          <a:p>
            <a:r>
              <a:rPr lang="en-US" dirty="0"/>
              <a:t>Can present at any age (30-50 years)</a:t>
            </a:r>
          </a:p>
        </p:txBody>
      </p:sp>
    </p:spTree>
    <p:extLst>
      <p:ext uri="{BB962C8B-B14F-4D97-AF65-F5344CB8AC3E}">
        <p14:creationId xmlns:p14="http://schemas.microsoft.com/office/powerpoint/2010/main" val="871927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Non-Mendelian pattern of inheritance</a:t>
            </a:r>
          </a:p>
          <a:p>
            <a:r>
              <a:rPr lang="en-US" dirty="0"/>
              <a:t>Genetic contribution to disease susceptibility</a:t>
            </a:r>
          </a:p>
          <a:p>
            <a:r>
              <a:rPr lang="en-US" dirty="0"/>
              <a:t>Risk of other autoimmune disease (SLE, RA) increased</a:t>
            </a:r>
          </a:p>
          <a:p>
            <a:r>
              <a:rPr lang="en-US" dirty="0"/>
              <a:t>Multiple genetic loci involved</a:t>
            </a:r>
          </a:p>
        </p:txBody>
      </p:sp>
    </p:spTree>
    <p:extLst>
      <p:ext uri="{BB962C8B-B14F-4D97-AF65-F5344CB8AC3E}">
        <p14:creationId xmlns:p14="http://schemas.microsoft.com/office/powerpoint/2010/main" val="143344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Diffuse cutaneous: progressive skin induration, risk of pulmonary fibrosis, acute renal involvement</a:t>
            </a:r>
          </a:p>
          <a:p>
            <a:r>
              <a:rPr lang="en-US" dirty="0"/>
              <a:t>Limited cutaneous: slowly progressive. May have calcinosis cutis, Raynaud’s phenomenon, esophageal </a:t>
            </a:r>
            <a:r>
              <a:rPr lang="en-US" dirty="0" err="1"/>
              <a:t>dysmotility</a:t>
            </a:r>
            <a:r>
              <a:rPr lang="en-US" dirty="0"/>
              <a:t>, </a:t>
            </a:r>
            <a:r>
              <a:rPr lang="en-US" dirty="0" err="1"/>
              <a:t>sclerodactyly</a:t>
            </a:r>
            <a:r>
              <a:rPr lang="en-US" dirty="0"/>
              <a:t>, and </a:t>
            </a:r>
            <a:r>
              <a:rPr lang="en-US" dirty="0" err="1"/>
              <a:t>telegiectasia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6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Vasculopathy</a:t>
            </a:r>
            <a:endParaRPr lang="en-US" dirty="0"/>
          </a:p>
          <a:p>
            <a:r>
              <a:rPr lang="en-US" dirty="0"/>
              <a:t>Cellular and humoral autoimmunity</a:t>
            </a:r>
          </a:p>
          <a:p>
            <a:r>
              <a:rPr lang="en-US" dirty="0"/>
              <a:t>Progressive visceral and vascular fibrosis in multiple organs</a:t>
            </a:r>
          </a:p>
        </p:txBody>
      </p:sp>
    </p:spTree>
    <p:extLst>
      <p:ext uri="{BB962C8B-B14F-4D97-AF65-F5344CB8AC3E}">
        <p14:creationId xmlns:p14="http://schemas.microsoft.com/office/powerpoint/2010/main" val="957033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Distinguishing hallmark of </a:t>
            </a:r>
            <a:r>
              <a:rPr lang="en-US" dirty="0" err="1"/>
              <a:t>Ssc</a:t>
            </a:r>
            <a:r>
              <a:rPr lang="en-US" dirty="0"/>
              <a:t> is a combination of widespread capillary loss and </a:t>
            </a:r>
            <a:r>
              <a:rPr lang="en-US" dirty="0" err="1"/>
              <a:t>obliterative</a:t>
            </a:r>
            <a:r>
              <a:rPr lang="en-US" dirty="0"/>
              <a:t> </a:t>
            </a:r>
            <a:r>
              <a:rPr lang="en-US" dirty="0" err="1"/>
              <a:t>vasculopathy</a:t>
            </a:r>
            <a:r>
              <a:rPr lang="en-US" dirty="0"/>
              <a:t> of small arteries and arterioles, together with fibrosis in the skin and internal organs</a:t>
            </a:r>
          </a:p>
          <a:p>
            <a:r>
              <a:rPr lang="en-US" dirty="0"/>
              <a:t>Fibrosis found in skin, lungs, GI tract, heart, tendon sheath, </a:t>
            </a:r>
            <a:r>
              <a:rPr lang="en-US" dirty="0" err="1"/>
              <a:t>perifascicular</a:t>
            </a:r>
            <a:r>
              <a:rPr lang="en-US" dirty="0"/>
              <a:t> tissue, some endocrine organs</a:t>
            </a:r>
          </a:p>
        </p:txBody>
      </p:sp>
    </p:spTree>
    <p:extLst>
      <p:ext uri="{BB962C8B-B14F-4D97-AF65-F5344CB8AC3E}">
        <p14:creationId xmlns:p14="http://schemas.microsoft.com/office/powerpoint/2010/main" val="801431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Consequence of autoimmunity and vascular damage</a:t>
            </a:r>
          </a:p>
          <a:p>
            <a:r>
              <a:rPr lang="en-US" dirty="0"/>
              <a:t>Characterized by progressive replacement of normal tissue architecture with dense connective tissue</a:t>
            </a:r>
          </a:p>
          <a:p>
            <a:r>
              <a:rPr lang="en-US" dirty="0"/>
              <a:t>Results in irreversible accumulation of scar tissue</a:t>
            </a:r>
          </a:p>
        </p:txBody>
      </p:sp>
    </p:spTree>
    <p:extLst>
      <p:ext uri="{BB962C8B-B14F-4D97-AF65-F5344CB8AC3E}">
        <p14:creationId xmlns:p14="http://schemas.microsoft.com/office/powerpoint/2010/main" val="65011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Connective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macromolecules</a:t>
            </a:r>
          </a:p>
          <a:p>
            <a:r>
              <a:rPr lang="en-US" dirty="0"/>
              <a:t>Most abundant components: 3 similar fibrillary collagens (types I, II, and III)</a:t>
            </a:r>
          </a:p>
          <a:p>
            <a:r>
              <a:rPr lang="en-US" dirty="0"/>
              <a:t>Tensile strength similar to steel wires</a:t>
            </a:r>
          </a:p>
        </p:txBody>
      </p:sp>
    </p:spTree>
    <p:extLst>
      <p:ext uri="{BB962C8B-B14F-4D97-AF65-F5344CB8AC3E}">
        <p14:creationId xmlns:p14="http://schemas.microsoft.com/office/powerpoint/2010/main" val="3486690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Dermal sclerosis due to collagen accumulation causes obliteration of hair follicles, sweat glands, and eccrine and sebaceous glands</a:t>
            </a:r>
          </a:p>
          <a:p>
            <a:r>
              <a:rPr lang="en-US" dirty="0"/>
              <a:t>Fixed flexion contractures of the fingers</a:t>
            </a:r>
          </a:p>
          <a:p>
            <a:r>
              <a:rPr lang="en-US" dirty="0"/>
              <a:t>Face may assume a characteristic appearance with taut and shiny skin, loss of wrinkles and occasionally expressionless face</a:t>
            </a:r>
          </a:p>
          <a:p>
            <a:r>
              <a:rPr lang="en-US" dirty="0" err="1"/>
              <a:t>Microstomia</a:t>
            </a:r>
            <a:endParaRPr lang="en-US" dirty="0"/>
          </a:p>
          <a:p>
            <a:r>
              <a:rPr lang="en-US" dirty="0"/>
              <a:t>Breakdown of atrophic skin- ulcerations</a:t>
            </a:r>
          </a:p>
        </p:txBody>
      </p:sp>
    </p:spTree>
    <p:extLst>
      <p:ext uri="{BB962C8B-B14F-4D97-AF65-F5344CB8AC3E}">
        <p14:creationId xmlns:p14="http://schemas.microsoft.com/office/powerpoint/2010/main" val="2168514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Leading cause of death</a:t>
            </a:r>
          </a:p>
          <a:p>
            <a:r>
              <a:rPr lang="en-US" dirty="0"/>
              <a:t>Interstitial fibrosis and vascular damage</a:t>
            </a:r>
          </a:p>
          <a:p>
            <a:r>
              <a:rPr lang="en-US" dirty="0"/>
              <a:t>Progressive thickening of alveolar </a:t>
            </a:r>
            <a:r>
              <a:rPr lang="en-US" dirty="0" err="1"/>
              <a:t>septae</a:t>
            </a:r>
            <a:endParaRPr lang="en-US" dirty="0"/>
          </a:p>
          <a:p>
            <a:r>
              <a:rPr lang="en-US" dirty="0"/>
              <a:t>Loss of pulmonary blood vessels- impairs gas exchange, contributes to worsening of pulmonary HTN</a:t>
            </a:r>
          </a:p>
          <a:p>
            <a:r>
              <a:rPr lang="en-US" dirty="0"/>
              <a:t>Autopsy: multiple PE, evidence of myocardial fibrosis</a:t>
            </a:r>
          </a:p>
        </p:txBody>
      </p:sp>
    </p:spTree>
    <p:extLst>
      <p:ext uri="{BB962C8B-B14F-4D97-AF65-F5344CB8AC3E}">
        <p14:creationId xmlns:p14="http://schemas.microsoft.com/office/powerpoint/2010/main" val="2069494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Less frequent manifestations:</a:t>
            </a:r>
          </a:p>
          <a:p>
            <a:r>
              <a:rPr lang="en-US" dirty="0"/>
              <a:t>Aspiration pneumonia</a:t>
            </a:r>
          </a:p>
          <a:p>
            <a:r>
              <a:rPr lang="en-US" dirty="0"/>
              <a:t>Pulmonary hemorrhage</a:t>
            </a:r>
          </a:p>
          <a:p>
            <a:r>
              <a:rPr lang="en-US" dirty="0" err="1"/>
              <a:t>Obliterative</a:t>
            </a:r>
            <a:r>
              <a:rPr lang="en-US" dirty="0"/>
              <a:t> bronchiolitis</a:t>
            </a:r>
          </a:p>
          <a:p>
            <a:r>
              <a:rPr lang="en-US" dirty="0"/>
              <a:t>Restrictive ventilator defect due to chest wall fibrosis</a:t>
            </a:r>
          </a:p>
          <a:p>
            <a:r>
              <a:rPr lang="en-US" dirty="0"/>
              <a:t>Spontaneous pneumothorax</a:t>
            </a:r>
          </a:p>
          <a:p>
            <a:r>
              <a:rPr lang="en-US" dirty="0"/>
              <a:t>Increased incidence of lung cancer</a:t>
            </a:r>
          </a:p>
        </p:txBody>
      </p:sp>
    </p:spTree>
    <p:extLst>
      <p:ext uri="{BB962C8B-B14F-4D97-AF65-F5344CB8AC3E}">
        <p14:creationId xmlns:p14="http://schemas.microsoft.com/office/powerpoint/2010/main" val="2142990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asymptomatic until disease is advanced</a:t>
            </a:r>
          </a:p>
          <a:p>
            <a:r>
              <a:rPr lang="en-US" dirty="0"/>
              <a:t>Most frequent symptoms: exertional dyspnea, fatigue, reduced exercise tolerance</a:t>
            </a:r>
          </a:p>
          <a:p>
            <a:r>
              <a:rPr lang="en-US" dirty="0"/>
              <a:t>Chronic dry cough</a:t>
            </a:r>
          </a:p>
          <a:p>
            <a:r>
              <a:rPr lang="en-US" dirty="0"/>
              <a:t>PFTs: reduction in forced vital capacity or </a:t>
            </a:r>
            <a:r>
              <a:rPr lang="en-US" dirty="0" err="1"/>
              <a:t>Dlco</a:t>
            </a:r>
            <a:endParaRPr lang="en-US" dirty="0"/>
          </a:p>
          <a:p>
            <a:r>
              <a:rPr lang="en-US" dirty="0"/>
              <a:t>With exercise, patients show decrease in PO₂</a:t>
            </a:r>
          </a:p>
        </p:txBody>
      </p:sp>
    </p:spTree>
    <p:extLst>
      <p:ext uri="{BB962C8B-B14F-4D97-AF65-F5344CB8AC3E}">
        <p14:creationId xmlns:p14="http://schemas.microsoft.com/office/powerpoint/2010/main" val="2945554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Xerostomia, reduced oral aperture, periodontal disease, resorption of mandibular condyles is frequent</a:t>
            </a:r>
          </a:p>
          <a:p>
            <a:r>
              <a:rPr lang="en-US" dirty="0"/>
              <a:t>Lower esophagus frequently involved</a:t>
            </a:r>
          </a:p>
          <a:p>
            <a:r>
              <a:rPr lang="en-US" dirty="0"/>
              <a:t>Vascular lesions often present</a:t>
            </a:r>
          </a:p>
          <a:p>
            <a:r>
              <a:rPr lang="en-US" dirty="0"/>
              <a:t>Decreased peristaltic activity</a:t>
            </a:r>
          </a:p>
          <a:p>
            <a:r>
              <a:rPr lang="en-US" dirty="0"/>
              <a:t>GERD</a:t>
            </a:r>
          </a:p>
          <a:p>
            <a:r>
              <a:rPr lang="en-US" dirty="0" err="1"/>
              <a:t>Dysmotility</a:t>
            </a:r>
            <a:r>
              <a:rPr lang="en-US" dirty="0"/>
              <a:t>, bowel obstruction</a:t>
            </a:r>
          </a:p>
          <a:p>
            <a:r>
              <a:rPr lang="en-US" dirty="0"/>
              <a:t>Chronic reflux: associated with esophageal inflammation, ulcerations, stricture formation, Barrett’s metaplasia</a:t>
            </a:r>
          </a:p>
        </p:txBody>
      </p:sp>
    </p:spTree>
    <p:extLst>
      <p:ext uri="{BB962C8B-B14F-4D97-AF65-F5344CB8AC3E}">
        <p14:creationId xmlns:p14="http://schemas.microsoft.com/office/powerpoint/2010/main" val="416728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frequent with diffuse </a:t>
            </a:r>
            <a:r>
              <a:rPr lang="en-US" dirty="0" err="1"/>
              <a:t>SSc</a:t>
            </a:r>
            <a:endParaRPr lang="en-US" dirty="0"/>
          </a:p>
          <a:p>
            <a:r>
              <a:rPr lang="en-US" dirty="0"/>
              <a:t>Prominent involvement of myocardium and pericardium</a:t>
            </a:r>
          </a:p>
          <a:p>
            <a:r>
              <a:rPr lang="en-US" dirty="0"/>
              <a:t>Arteriolar lesions: concentric intimal hypertrophy and luminal narrowing- may affect conduction system</a:t>
            </a:r>
          </a:p>
          <a:p>
            <a:r>
              <a:rPr lang="en-US" dirty="0"/>
              <a:t>Frequency of atherosclerotic CAD comparable to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2135732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Endocardium, myocardium, pericardium may be affected separately or together</a:t>
            </a:r>
          </a:p>
          <a:p>
            <a:r>
              <a:rPr lang="en-US" dirty="0"/>
              <a:t>May see: pericardial effusions, atrial and ventricular </a:t>
            </a:r>
            <a:r>
              <a:rPr lang="en-US" dirty="0" err="1"/>
              <a:t>tachycardias</a:t>
            </a:r>
            <a:r>
              <a:rPr lang="en-US" dirty="0"/>
              <a:t>, conduction abnormalities, </a:t>
            </a:r>
            <a:r>
              <a:rPr lang="en-US" dirty="0" err="1"/>
              <a:t>valvular</a:t>
            </a:r>
            <a:r>
              <a:rPr lang="en-US" dirty="0"/>
              <a:t> regurgitation, hypertrophy, and heart failure</a:t>
            </a:r>
          </a:p>
          <a:p>
            <a:r>
              <a:rPr lang="en-US" dirty="0"/>
              <a:t>Myocarditis may occur</a:t>
            </a:r>
          </a:p>
        </p:txBody>
      </p:sp>
    </p:spTree>
    <p:extLst>
      <p:ext uri="{BB962C8B-B14F-4D97-AF65-F5344CB8AC3E}">
        <p14:creationId xmlns:p14="http://schemas.microsoft.com/office/powerpoint/2010/main" val="4083608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Musculoskeletal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Carpal tunnel syndrome (frequent)</a:t>
            </a:r>
          </a:p>
          <a:p>
            <a:r>
              <a:rPr lang="en-US" dirty="0"/>
              <a:t>Generalized </a:t>
            </a:r>
            <a:r>
              <a:rPr lang="en-US" dirty="0" err="1"/>
              <a:t>arthralgias</a:t>
            </a:r>
            <a:r>
              <a:rPr lang="en-US" dirty="0"/>
              <a:t> and stiffness</a:t>
            </a:r>
          </a:p>
          <a:p>
            <a:r>
              <a:rPr lang="en-US" dirty="0"/>
              <a:t>Joint mobility progressively impaired (hands)</a:t>
            </a:r>
          </a:p>
          <a:p>
            <a:r>
              <a:rPr lang="en-US" dirty="0"/>
              <a:t>Contractures develop at proximal interphalangeal joints and wrists</a:t>
            </a:r>
          </a:p>
          <a:p>
            <a:r>
              <a:rPr lang="en-US" dirty="0" err="1"/>
              <a:t>dcSSC</a:t>
            </a:r>
            <a:r>
              <a:rPr lang="en-US" dirty="0"/>
              <a:t>: large joint contractures</a:t>
            </a:r>
          </a:p>
          <a:p>
            <a:r>
              <a:rPr lang="en-US" dirty="0"/>
              <a:t>Movement at elbows, shoulders, knees frequently reduced</a:t>
            </a:r>
          </a:p>
        </p:txBody>
      </p:sp>
    </p:spTree>
    <p:extLst>
      <p:ext uri="{BB962C8B-B14F-4D97-AF65-F5344CB8AC3E}">
        <p14:creationId xmlns:p14="http://schemas.microsoft.com/office/powerpoint/2010/main" val="3050097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develop dry eyes, dry mouth</a:t>
            </a:r>
          </a:p>
          <a:p>
            <a:r>
              <a:rPr lang="en-US" dirty="0"/>
              <a:t>Hypothyroidism is common</a:t>
            </a:r>
          </a:p>
          <a:p>
            <a:r>
              <a:rPr lang="en-US" dirty="0"/>
              <a:t>Sensory trigeminal neuropathy</a:t>
            </a:r>
          </a:p>
          <a:p>
            <a:r>
              <a:rPr lang="en-US" dirty="0"/>
              <a:t>Pregnancy is associated with increased rate of adverse fetal outcomes- CV abnormalities may worsen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1524508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Antifibrotic</a:t>
            </a:r>
            <a:r>
              <a:rPr lang="en-US" dirty="0"/>
              <a:t> therapy: D-</a:t>
            </a:r>
            <a:r>
              <a:rPr lang="en-US" dirty="0" err="1"/>
              <a:t>penicillamine</a:t>
            </a:r>
            <a:endParaRPr lang="en-US" dirty="0"/>
          </a:p>
          <a:p>
            <a:r>
              <a:rPr lang="en-US" dirty="0"/>
              <a:t>Vascular therapy: </a:t>
            </a:r>
            <a:r>
              <a:rPr lang="en-US" dirty="0" err="1"/>
              <a:t>nifedipine</a:t>
            </a:r>
            <a:r>
              <a:rPr lang="en-US" dirty="0"/>
              <a:t>, diltiazem, angiotensin II receptor blockers, alpha-1 adrenergic blockers, sildenafil, serotonin reuptake inhibitors, topical NTG, IV prostaglandins, low-dose ASA, dipyridamole, calcium channel blockers</a:t>
            </a:r>
          </a:p>
          <a:p>
            <a:r>
              <a:rPr lang="en-US" dirty="0"/>
              <a:t>GI therapy: proton pump inhibitors, </a:t>
            </a:r>
            <a:r>
              <a:rPr lang="en-US" dirty="0" err="1"/>
              <a:t>hyperalimentation</a:t>
            </a:r>
            <a:r>
              <a:rPr lang="en-US" dirty="0"/>
              <a:t>, octreotide, metoclopramide</a:t>
            </a:r>
          </a:p>
        </p:txBody>
      </p:sp>
    </p:spTree>
    <p:extLst>
      <p:ext uri="{BB962C8B-B14F-4D97-AF65-F5344CB8AC3E}">
        <p14:creationId xmlns:p14="http://schemas.microsoft.com/office/powerpoint/2010/main" val="390603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Collagens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in tissue-specific manner</a:t>
            </a:r>
          </a:p>
          <a:p>
            <a:r>
              <a:rPr lang="en-US" dirty="0"/>
              <a:t>Type I: most of the protein of dermis, ligaments, tendons, and demineralized bone</a:t>
            </a:r>
          </a:p>
          <a:p>
            <a:r>
              <a:rPr lang="en-US" dirty="0"/>
              <a:t>Type II: most abundant protein of cartilage</a:t>
            </a:r>
          </a:p>
          <a:p>
            <a:r>
              <a:rPr lang="en-US" dirty="0"/>
              <a:t>Type I and III: most abundant proteins of large blood vessels</a:t>
            </a:r>
          </a:p>
        </p:txBody>
      </p:sp>
    </p:spTree>
    <p:extLst>
      <p:ext uri="{BB962C8B-B14F-4D97-AF65-F5344CB8AC3E}">
        <p14:creationId xmlns:p14="http://schemas.microsoft.com/office/powerpoint/2010/main" val="2384313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Preop</a:t>
            </a:r>
            <a:r>
              <a:rPr lang="en-US" dirty="0"/>
              <a:t> evaluation should focus on organ systems involved</a:t>
            </a:r>
          </a:p>
          <a:p>
            <a:r>
              <a:rPr lang="en-US" dirty="0"/>
              <a:t>Airway exam</a:t>
            </a:r>
          </a:p>
          <a:p>
            <a:r>
              <a:rPr lang="en-US" dirty="0"/>
              <a:t>A-line insertion- Raynaud’s</a:t>
            </a:r>
          </a:p>
          <a:p>
            <a:r>
              <a:rPr lang="en-US" dirty="0"/>
              <a:t>May have contracted intravascular volume</a:t>
            </a:r>
          </a:p>
          <a:p>
            <a:r>
              <a:rPr lang="en-US" dirty="0"/>
              <a:t>Reflux</a:t>
            </a:r>
          </a:p>
          <a:p>
            <a:r>
              <a:rPr lang="en-US" dirty="0"/>
              <a:t>Decreased pulmonary compliance</a:t>
            </a:r>
          </a:p>
        </p:txBody>
      </p:sp>
    </p:spTree>
    <p:extLst>
      <p:ext uri="{BB962C8B-B14F-4D97-AF65-F5344CB8AC3E}">
        <p14:creationId xmlns:p14="http://schemas.microsoft.com/office/powerpoint/2010/main" val="1713514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increase pulmonary resistance need to be prevented</a:t>
            </a:r>
          </a:p>
          <a:p>
            <a:r>
              <a:rPr lang="en-US" dirty="0"/>
              <a:t>May require period of postoperative ventilator support</a:t>
            </a:r>
          </a:p>
          <a:p>
            <a:r>
              <a:rPr lang="en-US" dirty="0"/>
              <a:t>Renal disease must be considered when selecting drugs</a:t>
            </a:r>
          </a:p>
          <a:p>
            <a:r>
              <a:rPr lang="en-US" dirty="0"/>
              <a:t>Regional anesthesia may be difficult</a:t>
            </a:r>
          </a:p>
          <a:p>
            <a:r>
              <a:rPr lang="en-US" dirty="0"/>
              <a:t>Keep warm</a:t>
            </a:r>
          </a:p>
          <a:p>
            <a:r>
              <a:rPr lang="en-US" dirty="0"/>
              <a:t>Eyes lubricated</a:t>
            </a:r>
          </a:p>
        </p:txBody>
      </p:sp>
    </p:spTree>
    <p:extLst>
      <p:ext uri="{BB962C8B-B14F-4D97-AF65-F5344CB8AC3E}">
        <p14:creationId xmlns:p14="http://schemas.microsoft.com/office/powerpoint/2010/main" val="1425239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0EE1-DFDB-44EA-B68E-E5AEBC88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	Immune	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DA924-3779-436A-95CC-05001462EC2C}"/>
              </a:ext>
            </a:extLst>
          </p:cNvPr>
          <p:cNvSpPr txBox="1"/>
          <p:nvPr/>
        </p:nvSpPr>
        <p:spPr>
          <a:xfrm>
            <a:off x="646111" y="1955066"/>
            <a:ext cx="7994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Innate Immunity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• Inherited &amp; provides 1st line defense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• Mounts initial response	to any infection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• Recognizes targets that are common to many  	pathogens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• Has no specific memory </a:t>
            </a:r>
          </a:p>
          <a:p>
            <a:r>
              <a:rPr lang="en-US" sz="2400" dirty="0"/>
              <a:t>• Neutrophils, eosinophils, basophils, macrophages, 	monocytes, NK	cells, mast cells,	epithelial cells, 	complement	system,	cytokines</a:t>
            </a:r>
          </a:p>
        </p:txBody>
      </p:sp>
    </p:spTree>
    <p:extLst>
      <p:ext uri="{BB962C8B-B14F-4D97-AF65-F5344CB8AC3E}">
        <p14:creationId xmlns:p14="http://schemas.microsoft.com/office/powerpoint/2010/main" val="3890803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DD3E-64EB-4202-8FD6-BC9B01BD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	Immune	System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6C1A5-6E93-491C-B58E-A1F34165D186}"/>
              </a:ext>
            </a:extLst>
          </p:cNvPr>
          <p:cNvSpPr txBox="1"/>
          <p:nvPr/>
        </p:nvSpPr>
        <p:spPr>
          <a:xfrm>
            <a:off x="646111" y="2223083"/>
            <a:ext cx="95968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Adaptive Immunity </a:t>
            </a:r>
          </a:p>
          <a:p>
            <a:endParaRPr lang="en-US" u="sng" dirty="0"/>
          </a:p>
          <a:p>
            <a:r>
              <a:rPr lang="en-US" dirty="0"/>
              <a:t>• Characterized	 by antigen-specific	responses to a foreign antigen or	 pathogen;	delayed time course </a:t>
            </a:r>
          </a:p>
          <a:p>
            <a:endParaRPr lang="en-US" dirty="0"/>
          </a:p>
          <a:p>
            <a:r>
              <a:rPr lang="en-US" dirty="0"/>
              <a:t>• Develops	immunological	memory &amp; is	 activated more	 rapidly	with	repeated	exposure </a:t>
            </a:r>
          </a:p>
          <a:p>
            <a:endParaRPr lang="en-US" dirty="0"/>
          </a:p>
          <a:p>
            <a:r>
              <a:rPr lang="en-US" dirty="0"/>
              <a:t>• Consists of	 humoral (B	lymphocytes) &amp;	cellular	components (T lymphocytes)</a:t>
            </a:r>
          </a:p>
        </p:txBody>
      </p:sp>
    </p:spTree>
    <p:extLst>
      <p:ext uri="{BB962C8B-B14F-4D97-AF65-F5344CB8AC3E}">
        <p14:creationId xmlns:p14="http://schemas.microsoft.com/office/powerpoint/2010/main" val="2537459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CE15-01A9-4F9D-8EE4-D685737E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	vs.	Passive	Immunity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2732E-5BF1-46FC-AACC-F5BF59FB8E53}"/>
              </a:ext>
            </a:extLst>
          </p:cNvPr>
          <p:cNvSpPr txBox="1"/>
          <p:nvPr/>
        </p:nvSpPr>
        <p:spPr>
          <a:xfrm>
            <a:off x="394283" y="2228671"/>
            <a:ext cx="9118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Active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Pathogen	deliberately	administered to stimulate immune response &amp;	antibody production </a:t>
            </a:r>
          </a:p>
          <a:p>
            <a:r>
              <a:rPr lang="en-US" dirty="0"/>
              <a:t>• Vaccines</a:t>
            </a:r>
          </a:p>
          <a:p>
            <a:endParaRPr lang="en-US" dirty="0"/>
          </a:p>
          <a:p>
            <a:r>
              <a:rPr lang="en-US" u="sng" dirty="0"/>
              <a:t>Passive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Protection	 from another individual’s antibodies </a:t>
            </a:r>
          </a:p>
          <a:p>
            <a:r>
              <a:rPr lang="en-US" dirty="0"/>
              <a:t>• </a:t>
            </a:r>
            <a:r>
              <a:rPr lang="en-US" dirty="0" err="1"/>
              <a:t>inutero</a:t>
            </a:r>
            <a:r>
              <a:rPr lang="en-US" dirty="0"/>
              <a:t>-transfer, breast	milk, immunoglobulin products, RhoGAM</a:t>
            </a:r>
          </a:p>
        </p:txBody>
      </p:sp>
    </p:spTree>
    <p:extLst>
      <p:ext uri="{BB962C8B-B14F-4D97-AF65-F5344CB8AC3E}">
        <p14:creationId xmlns:p14="http://schemas.microsoft.com/office/powerpoint/2010/main" val="2310002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CEE-E328-45D4-9D69-FDC44FEE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Inadequate	Innate	Immunity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5D032-D141-44FA-BE5C-3AE22743C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037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6656-1C38-4E53-9E2A-1DD2513C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Neutropenia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E97CB-EDEA-4F2F-B206-F7D1D0A8D8BC}"/>
              </a:ext>
            </a:extLst>
          </p:cNvPr>
          <p:cNvSpPr txBox="1"/>
          <p:nvPr/>
        </p:nvSpPr>
        <p:spPr>
          <a:xfrm>
            <a:off x="646111" y="2278032"/>
            <a:ext cx="8606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Neutrophil	 granulocyte count &lt; 1500/mm³ </a:t>
            </a:r>
          </a:p>
          <a:p>
            <a:endParaRPr lang="en-US" dirty="0"/>
          </a:p>
          <a:p>
            <a:r>
              <a:rPr lang="en-US" dirty="0"/>
              <a:t>• Counts &lt; 500/mm³ place patients at significant risk of infection </a:t>
            </a:r>
          </a:p>
          <a:p>
            <a:endParaRPr lang="en-US" dirty="0"/>
          </a:p>
          <a:p>
            <a:r>
              <a:rPr lang="en-US" dirty="0"/>
              <a:t>• Organisms:  Staph, Pseudomonas, E. coli, Klebsiella </a:t>
            </a:r>
          </a:p>
          <a:p>
            <a:endParaRPr lang="en-US" dirty="0"/>
          </a:p>
          <a:p>
            <a:r>
              <a:rPr lang="en-US" dirty="0"/>
              <a:t>• Tx:  broad-spectrum antibiotics</a:t>
            </a:r>
          </a:p>
        </p:txBody>
      </p:sp>
    </p:spTree>
    <p:extLst>
      <p:ext uri="{BB962C8B-B14F-4D97-AF65-F5344CB8AC3E}">
        <p14:creationId xmlns:p14="http://schemas.microsoft.com/office/powerpoint/2010/main" val="2158510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6A73-3681-4028-99A2-5CC89F15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Neutropenia	in	Infants/Children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D449E-A43C-4BB0-84C5-32CDD205CED3}"/>
              </a:ext>
            </a:extLst>
          </p:cNvPr>
          <p:cNvSpPr txBox="1"/>
          <p:nvPr/>
        </p:nvSpPr>
        <p:spPr>
          <a:xfrm>
            <a:off x="646111" y="2177364"/>
            <a:ext cx="8598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Neutropenic syndromes </a:t>
            </a:r>
          </a:p>
          <a:p>
            <a:endParaRPr lang="en-US" dirty="0"/>
          </a:p>
          <a:p>
            <a:r>
              <a:rPr lang="en-US" dirty="0"/>
              <a:t>• Neonatal sepsis most common	cause with 1st days of life </a:t>
            </a:r>
          </a:p>
          <a:p>
            <a:endParaRPr lang="en-US" dirty="0"/>
          </a:p>
          <a:p>
            <a:r>
              <a:rPr lang="en-US" dirty="0"/>
              <a:t>• Cyclic	 neutropenia	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Kostmann’s</a:t>
            </a:r>
            <a:r>
              <a:rPr lang="en-US" dirty="0"/>
              <a:t> syndrome </a:t>
            </a:r>
          </a:p>
          <a:p>
            <a:endParaRPr lang="en-US" dirty="0"/>
          </a:p>
          <a:p>
            <a:r>
              <a:rPr lang="en-US" dirty="0"/>
              <a:t>• Neoplastic disease</a:t>
            </a:r>
          </a:p>
        </p:txBody>
      </p:sp>
    </p:spTree>
    <p:extLst>
      <p:ext uri="{BB962C8B-B14F-4D97-AF65-F5344CB8AC3E}">
        <p14:creationId xmlns:p14="http://schemas.microsoft.com/office/powerpoint/2010/main" val="10883779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2DD1-4FFA-4FE6-B778-34A52159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Neutropenia	in	Adults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67844-7A09-4783-881D-A5B801DA83B1}"/>
              </a:ext>
            </a:extLst>
          </p:cNvPr>
          <p:cNvSpPr txBox="1"/>
          <p:nvPr/>
        </p:nvSpPr>
        <p:spPr>
          <a:xfrm>
            <a:off x="646111" y="1853248"/>
            <a:ext cx="9596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Cancer (chemotherapy) </a:t>
            </a:r>
          </a:p>
          <a:p>
            <a:endParaRPr lang="en-US" dirty="0"/>
          </a:p>
          <a:p>
            <a:r>
              <a:rPr lang="en-US" dirty="0"/>
              <a:t>• AIDS treatment </a:t>
            </a:r>
          </a:p>
          <a:p>
            <a:endParaRPr lang="en-US" dirty="0"/>
          </a:p>
          <a:p>
            <a:r>
              <a:rPr lang="en-US" dirty="0"/>
              <a:t>• Reflects impact of	drug on	cell	lines in bone marrow (see improvement once 	drug is discontinued) </a:t>
            </a:r>
          </a:p>
          <a:p>
            <a:endParaRPr lang="en-US" dirty="0"/>
          </a:p>
          <a:p>
            <a:r>
              <a:rPr lang="en-US" dirty="0"/>
              <a:t>• Drugs	associated with neutropenia:  injectable gold salts, chloramphenicol, </a:t>
            </a:r>
          </a:p>
          <a:p>
            <a:r>
              <a:rPr lang="en-US" dirty="0"/>
              <a:t>	anti-thyroid	meds, analgesics, tricyclics, phenothiazines</a:t>
            </a:r>
          </a:p>
        </p:txBody>
      </p:sp>
    </p:spTree>
    <p:extLst>
      <p:ext uri="{BB962C8B-B14F-4D97-AF65-F5344CB8AC3E}">
        <p14:creationId xmlns:p14="http://schemas.microsoft.com/office/powerpoint/2010/main" val="1128866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60BB-3400-454C-AA07-51BD1F73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Neutropenia	in	Adults	(continued)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5E1E9-91F3-4A0B-BD28-B9F2B8ABC929}"/>
              </a:ext>
            </a:extLst>
          </p:cNvPr>
          <p:cNvSpPr txBox="1"/>
          <p:nvPr/>
        </p:nvSpPr>
        <p:spPr>
          <a:xfrm>
            <a:off x="646111" y="2306972"/>
            <a:ext cx="9320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Autoimmune-related neutropenia seen with collagen vascular or	autoimmune disorders (SLE and RA) 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Felty’s</a:t>
            </a:r>
            <a:r>
              <a:rPr lang="en-US" dirty="0"/>
              <a:t> syndrome:  RA, splenomegaly, neutropenia </a:t>
            </a:r>
          </a:p>
          <a:p>
            <a:endParaRPr lang="en-US" dirty="0"/>
          </a:p>
          <a:p>
            <a:r>
              <a:rPr lang="en-US" dirty="0"/>
              <a:t>• Sepsis </a:t>
            </a:r>
          </a:p>
          <a:p>
            <a:endParaRPr lang="en-US" dirty="0"/>
          </a:p>
          <a:p>
            <a:r>
              <a:rPr lang="en-US" dirty="0"/>
              <a:t>• Alcoholic	patients </a:t>
            </a:r>
          </a:p>
          <a:p>
            <a:endParaRPr lang="en-US" dirty="0"/>
          </a:p>
          <a:p>
            <a:r>
              <a:rPr lang="en-US" dirty="0"/>
              <a:t>• Myeloproliferative/myelodysplastic	disorders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AIDS</a:t>
            </a:r>
          </a:p>
        </p:txBody>
      </p:sp>
    </p:spTree>
    <p:extLst>
      <p:ext uri="{BB962C8B-B14F-4D97-AF65-F5344CB8AC3E}">
        <p14:creationId xmlns:p14="http://schemas.microsoft.com/office/powerpoint/2010/main" val="23324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Turnover of Connective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Embryonic development: appear as early as the four-cell </a:t>
            </a:r>
            <a:r>
              <a:rPr lang="en-US" dirty="0" err="1"/>
              <a:t>blastocyte</a:t>
            </a:r>
            <a:endParaRPr lang="en-US" dirty="0"/>
          </a:p>
          <a:p>
            <a:r>
              <a:rPr lang="en-US" dirty="0"/>
              <a:t>Wit development of blood vessels/skeleton, rapid increase in the synthesis, degradation, and re-synthesis of connective tissue</a:t>
            </a:r>
          </a:p>
          <a:p>
            <a:r>
              <a:rPr lang="en-US" dirty="0"/>
              <a:t>Turnover continues at slower pace throughout postnatal development, then spikes during the growth spurt of puberty</a:t>
            </a:r>
          </a:p>
        </p:txBody>
      </p:sp>
    </p:spTree>
    <p:extLst>
      <p:ext uri="{BB962C8B-B14F-4D97-AF65-F5344CB8AC3E}">
        <p14:creationId xmlns:p14="http://schemas.microsoft.com/office/powerpoint/2010/main" val="35346712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4EE8-7381-4555-920E-8D91D46E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Abnormalities	of	Phagocytosis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DFDD6-2266-49AE-A383-884D29AEF36A}"/>
              </a:ext>
            </a:extLst>
          </p:cNvPr>
          <p:cNvSpPr txBox="1"/>
          <p:nvPr/>
        </p:nvSpPr>
        <p:spPr>
          <a:xfrm>
            <a:off x="646111" y="2072081"/>
            <a:ext cx="87579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Chronic granulomatous disease:  genetic disorder </a:t>
            </a:r>
          </a:p>
          <a:p>
            <a:endParaRPr lang="en-US" dirty="0"/>
          </a:p>
          <a:p>
            <a:r>
              <a:rPr lang="en-US" dirty="0"/>
              <a:t>• Staph	aureus &amp; certain gram-negative	bacteria responsible	for most	infections in	these patients </a:t>
            </a:r>
          </a:p>
          <a:p>
            <a:endParaRPr lang="en-US" dirty="0"/>
          </a:p>
          <a:p>
            <a:r>
              <a:rPr lang="en-US" dirty="0"/>
              <a:t>• Leukocyte	 adhesion deficiency 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Chédiak</a:t>
            </a:r>
            <a:r>
              <a:rPr lang="en-US" dirty="0"/>
              <a:t>-Higashi syndrome </a:t>
            </a:r>
          </a:p>
          <a:p>
            <a:endParaRPr lang="en-US" dirty="0"/>
          </a:p>
          <a:p>
            <a:r>
              <a:rPr lang="en-US" dirty="0"/>
              <a:t>• Neutrophil-specific	 granule deficiency syndrome </a:t>
            </a:r>
          </a:p>
          <a:p>
            <a:endParaRPr lang="en-US" dirty="0"/>
          </a:p>
          <a:p>
            <a:r>
              <a:rPr lang="en-US" dirty="0"/>
              <a:t>• Management:	  antibiotics &amp;/or recombinant Granulocyte Colony	Stimulating Factor (</a:t>
            </a:r>
            <a:r>
              <a:rPr lang="en-US" dirty="0" err="1"/>
              <a:t>rG</a:t>
            </a:r>
            <a:r>
              <a:rPr lang="en-US" dirty="0"/>
              <a:t>-CSF)—may require	a course before	surgery</a:t>
            </a:r>
          </a:p>
        </p:txBody>
      </p:sp>
    </p:spTree>
    <p:extLst>
      <p:ext uri="{BB962C8B-B14F-4D97-AF65-F5344CB8AC3E}">
        <p14:creationId xmlns:p14="http://schemas.microsoft.com/office/powerpoint/2010/main" val="1042462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D449-B1DD-48D4-B307-7ACB9D2E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rG</a:t>
            </a:r>
            <a:r>
              <a:rPr lang="en-US" dirty="0"/>
              <a:t>-CSF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3FFF9-7DE1-4496-9582-8A7FABC77C21}"/>
              </a:ext>
            </a:extLst>
          </p:cNvPr>
          <p:cNvSpPr txBox="1"/>
          <p:nvPr/>
        </p:nvSpPr>
        <p:spPr>
          <a:xfrm>
            <a:off x="646110" y="2030136"/>
            <a:ext cx="9404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Myeloid growth factor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Stimulates	proliferation	&amp;differentiation of progenitors committed to neutrophil	lineage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Activates	phagocytic	activity	of mature neutrophils </a:t>
            </a:r>
          </a:p>
          <a:p>
            <a:endParaRPr lang="en-US" dirty="0"/>
          </a:p>
          <a:p>
            <a:r>
              <a:rPr lang="en-US" dirty="0"/>
              <a:t>• Prolongs neutrophil survival in the circulation </a:t>
            </a:r>
          </a:p>
          <a:p>
            <a:endParaRPr lang="en-US" dirty="0"/>
          </a:p>
          <a:p>
            <a:r>
              <a:rPr lang="en-US" dirty="0"/>
              <a:t>• Can mobilize hematopoietic stem cells	in peripheral blood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Reduces episodes	of febrile neutropenia, requirements for broad-spectrum	antibiotics, infections, and length of stay.</a:t>
            </a:r>
          </a:p>
        </p:txBody>
      </p:sp>
    </p:spTree>
    <p:extLst>
      <p:ext uri="{BB962C8B-B14F-4D97-AF65-F5344CB8AC3E}">
        <p14:creationId xmlns:p14="http://schemas.microsoft.com/office/powerpoint/2010/main" val="5052523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6D86-0582-44E5-A7BF-7A143E28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Excessive	Innate	Immunity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DD452-EB6E-4AB2-A9BC-1A6FFE4D5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6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8113-A8C6-43D7-89D6-7E2D9046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Neutrophilia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56555-DA38-4D5D-85E1-4E750452F497}"/>
              </a:ext>
            </a:extLst>
          </p:cNvPr>
          <p:cNvSpPr txBox="1"/>
          <p:nvPr/>
        </p:nvSpPr>
        <p:spPr>
          <a:xfrm>
            <a:off x="646110" y="1585519"/>
            <a:ext cx="94047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Absolute neutrophil count &gt; 7000/mm3 </a:t>
            </a:r>
          </a:p>
          <a:p>
            <a:endParaRPr lang="en-US" dirty="0"/>
          </a:p>
          <a:p>
            <a:r>
              <a:rPr lang="en-US" dirty="0"/>
              <a:t>• Signs/symptoms usually seen if &gt; 100,000/mm3 </a:t>
            </a:r>
          </a:p>
          <a:p>
            <a:endParaRPr lang="en-US" dirty="0"/>
          </a:p>
          <a:p>
            <a:r>
              <a:rPr lang="en-US" dirty="0"/>
              <a:t>• Spleen </a:t>
            </a:r>
            <a:r>
              <a:rPr lang="en-US" dirty="0" err="1"/>
              <a:t>leukostasis</a:t>
            </a:r>
            <a:r>
              <a:rPr lang="en-US" dirty="0"/>
              <a:t>     splenic infarction </a:t>
            </a:r>
          </a:p>
          <a:p>
            <a:endParaRPr lang="en-US" dirty="0"/>
          </a:p>
          <a:p>
            <a:r>
              <a:rPr lang="en-US" dirty="0"/>
              <a:t>• Lung </a:t>
            </a:r>
            <a:r>
              <a:rPr lang="en-US" dirty="0" err="1"/>
              <a:t>leukostasis</a:t>
            </a:r>
            <a:r>
              <a:rPr lang="en-US" dirty="0"/>
              <a:t>     decreased oxygen-diffusing capacity </a:t>
            </a:r>
          </a:p>
          <a:p>
            <a:endParaRPr lang="en-US" dirty="0"/>
          </a:p>
          <a:p>
            <a:r>
              <a:rPr lang="en-US" dirty="0"/>
              <a:t>• Can accumulate in skin (chloromas) </a:t>
            </a:r>
          </a:p>
          <a:p>
            <a:endParaRPr lang="en-US" dirty="0"/>
          </a:p>
          <a:p>
            <a:r>
              <a:rPr lang="en-US" dirty="0"/>
              <a:t>• Associated with major	bacterial infections </a:t>
            </a:r>
          </a:p>
          <a:p>
            <a:endParaRPr lang="en-US" dirty="0"/>
          </a:p>
          <a:p>
            <a:r>
              <a:rPr lang="en-US" dirty="0"/>
              <a:t>• If	&gt; 50K – noninfectious, malignant	disease	(myeloproliferative) </a:t>
            </a:r>
          </a:p>
          <a:p>
            <a:endParaRPr lang="en-US" dirty="0"/>
          </a:p>
          <a:p>
            <a:r>
              <a:rPr lang="en-US" dirty="0"/>
              <a:t>• Expected	side	effect of glucocorticoid	therapy	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4E68DC-821A-48F6-AA00-841503C8B2F3}"/>
              </a:ext>
            </a:extLst>
          </p:cNvPr>
          <p:cNvCxnSpPr/>
          <p:nvPr/>
        </p:nvCxnSpPr>
        <p:spPr>
          <a:xfrm>
            <a:off x="2726422" y="3429000"/>
            <a:ext cx="2348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62AB1E-4ABD-42FC-B23F-FF194F47FE02}"/>
              </a:ext>
            </a:extLst>
          </p:cNvPr>
          <p:cNvCxnSpPr/>
          <p:nvPr/>
        </p:nvCxnSpPr>
        <p:spPr>
          <a:xfrm>
            <a:off x="2961314" y="2877424"/>
            <a:ext cx="2097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324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D558-0FD9-4B32-A6D9-15F56E9E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Misdirected	Innate	Immunity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D3693-D86D-4D91-9909-B9740335E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813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71EC-F4E8-4EA6-AD1B-014FCCD9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Hypersensitivity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6F551-18A3-4B49-BA67-23F29AA977E2}"/>
              </a:ext>
            </a:extLst>
          </p:cNvPr>
          <p:cNvSpPr txBox="1"/>
          <p:nvPr/>
        </p:nvSpPr>
        <p:spPr>
          <a:xfrm>
            <a:off x="646111" y="3590488"/>
            <a:ext cx="94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26407-7F6F-48C7-ACF2-BF354FE4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32" y="1447874"/>
            <a:ext cx="7169618" cy="5040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ED480-5390-4A60-A88B-4E02631D89A3}"/>
              </a:ext>
            </a:extLst>
          </p:cNvPr>
          <p:cNvSpPr txBox="1"/>
          <p:nvPr/>
        </p:nvSpPr>
        <p:spPr>
          <a:xfrm>
            <a:off x="389106" y="3429000"/>
            <a:ext cx="3385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https://courses.lumenlearning.com/microbiology/chapter/hypersensitivities/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007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7714-D128-4330-806C-B9137F98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219255"/>
            <a:ext cx="9404723" cy="1400530"/>
          </a:xfrm>
        </p:spPr>
        <p:txBody>
          <a:bodyPr/>
          <a:lstStyle/>
          <a:p>
            <a:r>
              <a:rPr lang="en-US" sz="4000" dirty="0"/>
              <a:t>Anaphylaxis	(Vargo Anesthesia	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F9777-85ED-4E24-9FB8-B3C16D90BA9E}"/>
              </a:ext>
            </a:extLst>
          </p:cNvPr>
          <p:cNvSpPr txBox="1"/>
          <p:nvPr/>
        </p:nvSpPr>
        <p:spPr>
          <a:xfrm>
            <a:off x="646111" y="1152983"/>
            <a:ext cx="94047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Exposure to antigen stimulates	production of antigen-specific </a:t>
            </a:r>
            <a:r>
              <a:rPr lang="en-US" dirty="0" err="1"/>
              <a:t>IgE</a:t>
            </a:r>
            <a:r>
              <a:rPr lang="en-US" dirty="0"/>
              <a:t> antibodies </a:t>
            </a:r>
          </a:p>
          <a:p>
            <a:endParaRPr lang="en-US" dirty="0"/>
          </a:p>
          <a:p>
            <a:r>
              <a:rPr lang="en-US" dirty="0"/>
              <a:t>• Antibodies bind to	surface of mast cells	&amp; basophils,	which primes cells to	 </a:t>
            </a:r>
            <a:r>
              <a:rPr lang="en-US" dirty="0" err="1"/>
              <a:t>rx</a:t>
            </a:r>
            <a:r>
              <a:rPr lang="en-US" dirty="0"/>
              <a:t> to	next exposure to antigen </a:t>
            </a:r>
          </a:p>
          <a:p>
            <a:endParaRPr lang="en-US" dirty="0"/>
          </a:p>
          <a:p>
            <a:r>
              <a:rPr lang="en-US" dirty="0"/>
              <a:t>• Complement activation marks	cells for	destruction &amp; recruit	other immune cells </a:t>
            </a:r>
          </a:p>
          <a:p>
            <a:endParaRPr lang="en-US" dirty="0"/>
          </a:p>
          <a:p>
            <a:r>
              <a:rPr lang="en-US" dirty="0"/>
              <a:t>• “In reality,	the	</a:t>
            </a:r>
            <a:r>
              <a:rPr lang="en-US" dirty="0" err="1"/>
              <a:t>IgE</a:t>
            </a:r>
            <a:r>
              <a:rPr lang="en-US" dirty="0"/>
              <a:t> - coated	 mast cells and basophils are	 grenades of	histamine, and with	re-exposure, the antigen	is equivalent to pulling out the	grenade clip.” </a:t>
            </a:r>
          </a:p>
          <a:p>
            <a:endParaRPr lang="en-US" dirty="0"/>
          </a:p>
          <a:p>
            <a:r>
              <a:rPr lang="en-US" dirty="0"/>
              <a:t>• Histamine	release	   hypotension, HR &amp; contractility &amp; coronary vasoconstriction </a:t>
            </a:r>
          </a:p>
          <a:p>
            <a:endParaRPr lang="en-US" dirty="0"/>
          </a:p>
          <a:p>
            <a:r>
              <a:rPr lang="en-US" dirty="0"/>
              <a:t>• Reactions	can be	mild to critical anaphylactic	shock &amp;	death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Anaphylactoid = are not </a:t>
            </a:r>
            <a:r>
              <a:rPr lang="en-US" dirty="0" err="1"/>
              <a:t>IgE</a:t>
            </a:r>
            <a:r>
              <a:rPr lang="en-US" dirty="0"/>
              <a:t> mediated, occur through a direct	nonimmune - 	mediated release of mediators from mast cells &amp;/or basophils	or result	from	direct complement activation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D44DFB-DBC3-4425-A7F7-2D190809A4D9}"/>
              </a:ext>
            </a:extLst>
          </p:cNvPr>
          <p:cNvCxnSpPr/>
          <p:nvPr/>
        </p:nvCxnSpPr>
        <p:spPr>
          <a:xfrm>
            <a:off x="2936147" y="4387442"/>
            <a:ext cx="2516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8936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E437-9F1A-4B34-91C5-EFDD1368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Anaphylaxis	(Vargo Anesthesia	App)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DC7A3-2A36-4BB1-BD94-71232D5ED915}"/>
              </a:ext>
            </a:extLst>
          </p:cNvPr>
          <p:cNvSpPr txBox="1"/>
          <p:nvPr/>
        </p:nvSpPr>
        <p:spPr>
          <a:xfrm>
            <a:off x="646112" y="1853248"/>
            <a:ext cx="9404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MRs &amp;	other meds	do not need pre-exposure d/t development of allergic	cross - reactivity (</a:t>
            </a:r>
            <a:r>
              <a:rPr lang="en-US" dirty="0" err="1"/>
              <a:t>quat</a:t>
            </a:r>
            <a:r>
              <a:rPr lang="en-US" dirty="0"/>
              <a:t> ammonium group) </a:t>
            </a:r>
          </a:p>
          <a:p>
            <a:endParaRPr lang="en-US" dirty="0"/>
          </a:p>
          <a:p>
            <a:r>
              <a:rPr lang="en-US" dirty="0"/>
              <a:t>• Anaphylaxis to MRs 5-10x more	common than other	drugs; ≥	60%	 of people	allergic to one MR may react to others </a:t>
            </a:r>
          </a:p>
          <a:p>
            <a:endParaRPr lang="en-US" dirty="0"/>
          </a:p>
          <a:p>
            <a:r>
              <a:rPr lang="en-US" dirty="0"/>
              <a:t>• Onset	seconds—2	hours; usually occurs 30-60 mins after	induction, rather than	at induction </a:t>
            </a:r>
          </a:p>
          <a:p>
            <a:endParaRPr lang="en-US" dirty="0"/>
          </a:p>
          <a:p>
            <a:r>
              <a:rPr lang="en-US" dirty="0"/>
              <a:t>• Anaphylaxis </a:t>
            </a:r>
            <a:r>
              <a:rPr lang="en-US" dirty="0" err="1"/>
              <a:t>rx</a:t>
            </a:r>
            <a:r>
              <a:rPr lang="en-US" dirty="0"/>
              <a:t> to any med	37:100,000 hospitalized pts </a:t>
            </a:r>
          </a:p>
          <a:p>
            <a:endParaRPr lang="en-US" dirty="0"/>
          </a:p>
          <a:p>
            <a:r>
              <a:rPr lang="en-US" dirty="0"/>
              <a:t>• Peri-op anaphylaxis occurrence girls = boys; women &gt; men</a:t>
            </a:r>
          </a:p>
        </p:txBody>
      </p:sp>
    </p:spTree>
    <p:extLst>
      <p:ext uri="{BB962C8B-B14F-4D97-AF65-F5344CB8AC3E}">
        <p14:creationId xmlns:p14="http://schemas.microsoft.com/office/powerpoint/2010/main" val="20191127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98F5-D072-42CD-B0B3-19669510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Anaphylaxis	(Vargo Anesthesia	App)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4C030-96BE-41CD-8C40-65D5781DD07E}"/>
              </a:ext>
            </a:extLst>
          </p:cNvPr>
          <p:cNvSpPr txBox="1"/>
          <p:nvPr/>
        </p:nvSpPr>
        <p:spPr>
          <a:xfrm>
            <a:off x="646111" y="2068307"/>
            <a:ext cx="9404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Cardiac Considerations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Greater density of	myocardial	mast cells in	ischemic heart disease or dilated	cardiomyopathy may lead to more severe </a:t>
            </a:r>
            <a:r>
              <a:rPr lang="en-US" dirty="0" err="1"/>
              <a:t>rx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• Pts with conduction defects, ­vagal	tone or taking sympatholytic	meds may not	become tachycardic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Pts on	𝜷-blockers may have inadequate response to epi &amp; can become	severely	hypertensive d/t	 unopposed	 ⍺-adrenergic tone &amp; reflex vagotonic effects</a:t>
            </a:r>
          </a:p>
          <a:p>
            <a:endParaRPr lang="en-US" dirty="0"/>
          </a:p>
          <a:p>
            <a:r>
              <a:rPr lang="en-US" dirty="0"/>
              <a:t>• ACE inhibitors may	cause ­</a:t>
            </a:r>
            <a:r>
              <a:rPr lang="en-US" dirty="0" err="1"/>
              <a:t>rx</a:t>
            </a:r>
            <a:r>
              <a:rPr lang="en-US" dirty="0"/>
              <a:t> &amp; cause pts to be less responsive to epi</a:t>
            </a:r>
          </a:p>
        </p:txBody>
      </p:sp>
    </p:spTree>
    <p:extLst>
      <p:ext uri="{BB962C8B-B14F-4D97-AF65-F5344CB8AC3E}">
        <p14:creationId xmlns:p14="http://schemas.microsoft.com/office/powerpoint/2010/main" val="3709358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4447-B36C-4D82-870C-0B1995D3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Anaphylaxis	Triggers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6CE2A-2568-4C21-AAD6-BD0636C0B8F8}"/>
              </a:ext>
            </a:extLst>
          </p:cNvPr>
          <p:cNvSpPr txBox="1"/>
          <p:nvPr/>
        </p:nvSpPr>
        <p:spPr>
          <a:xfrm>
            <a:off x="646110" y="1632079"/>
            <a:ext cx="94047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Muscle relaxants 69%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Aminosteroid</a:t>
            </a:r>
            <a:r>
              <a:rPr lang="en-US" dirty="0"/>
              <a:t> (roc, </a:t>
            </a:r>
            <a:r>
              <a:rPr lang="en-US" dirty="0" err="1"/>
              <a:t>vec</a:t>
            </a:r>
            <a:r>
              <a:rPr lang="en-US" dirty="0"/>
              <a:t> &amp; </a:t>
            </a:r>
            <a:r>
              <a:rPr lang="en-US" dirty="0" err="1"/>
              <a:t>pancuronium</a:t>
            </a:r>
            <a:r>
              <a:rPr lang="en-US" dirty="0"/>
              <a:t>) anaphylactic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Benzylisoquinolines</a:t>
            </a:r>
            <a:r>
              <a:rPr lang="en-US" dirty="0"/>
              <a:t> (atracurium &amp; cis-atracurium) anaphylactoid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Antibiotics 15% (cephalosporins, </a:t>
            </a:r>
            <a:r>
              <a:rPr lang="en-US" dirty="0" err="1"/>
              <a:t>pcns</a:t>
            </a:r>
            <a:r>
              <a:rPr lang="en-US" dirty="0"/>
              <a:t>, </a:t>
            </a:r>
            <a:r>
              <a:rPr lang="en-US" dirty="0" err="1"/>
              <a:t>vanco</a:t>
            </a:r>
            <a:r>
              <a:rPr lang="en-US" dirty="0"/>
              <a:t>, quinolones)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Latex	12.6	% (peds)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IV dyes &amp;	contrast	 3-4%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Benzos 2%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Propofol 1.2%	&amp; 1:15,000 anesthetics (no correlation with egg allergy)</a:t>
            </a:r>
          </a:p>
        </p:txBody>
      </p:sp>
    </p:spTree>
    <p:extLst>
      <p:ext uri="{BB962C8B-B14F-4D97-AF65-F5344CB8AC3E}">
        <p14:creationId xmlns:p14="http://schemas.microsoft.com/office/powerpoint/2010/main" val="221101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Turnover of Connective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Age, malnutrition, physical inactivity, low-gravitational stress: rate of degradation begins to exceed rate of synthesis- tissues shrink</a:t>
            </a:r>
          </a:p>
          <a:p>
            <a:r>
              <a:rPr lang="en-US" dirty="0"/>
              <a:t>Starvation: large fraction of collagen in skin and other connective tissues degraded to provide amino acids for gluconeogenesis</a:t>
            </a:r>
          </a:p>
        </p:txBody>
      </p:sp>
    </p:spTree>
    <p:extLst>
      <p:ext uri="{BB962C8B-B14F-4D97-AF65-F5344CB8AC3E}">
        <p14:creationId xmlns:p14="http://schemas.microsoft.com/office/powerpoint/2010/main" val="21201257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F8B4-3419-4B93-9B02-3CAE141E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Anaphylaxis	S/S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663EA-26B5-4018-8198-90A5A8B40855}"/>
              </a:ext>
            </a:extLst>
          </p:cNvPr>
          <p:cNvSpPr txBox="1"/>
          <p:nvPr/>
        </p:nvSpPr>
        <p:spPr>
          <a:xfrm>
            <a:off x="646111" y="1853248"/>
            <a:ext cx="9404723" cy="443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Some signs may	be absent in	 an	anesthetized patient:</a:t>
            </a:r>
            <a:r>
              <a:rPr lang="en-US" dirty="0"/>
              <a:t>	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Hypoxemia, difficulty	breathing, tachypnea.	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Rash/hives.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Hypotension (may be severe).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Tachycardia.	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Bronchospasm/wheezing.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Increase	in peak	inspiratory pressure (PIP).	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/>
              <a:t>Angioedema (potential airway swelling).	</a:t>
            </a:r>
          </a:p>
        </p:txBody>
      </p:sp>
    </p:spTree>
    <p:extLst>
      <p:ext uri="{BB962C8B-B14F-4D97-AF65-F5344CB8AC3E}">
        <p14:creationId xmlns:p14="http://schemas.microsoft.com/office/powerpoint/2010/main" val="11340532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D6DC-8580-42FC-AC06-85218803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http://web.stanford.edu/dept/anesthesia/em/semv3.1_digital.pdf?_ga=2.51019626.217556929.1518796696-1904781871.1518796696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B37B3-6028-44D3-8F9E-FDE15D9D4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is the link to the Stanford Emergency Manual.  </a:t>
            </a:r>
          </a:p>
        </p:txBody>
      </p:sp>
    </p:spTree>
    <p:extLst>
      <p:ext uri="{BB962C8B-B14F-4D97-AF65-F5344CB8AC3E}">
        <p14:creationId xmlns:p14="http://schemas.microsoft.com/office/powerpoint/2010/main" val="38687145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51CE-7C48-42B0-8199-4F28F74E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	diagnoses	to	rule	out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16256-4405-4E0B-AC52-D64E88A3438E}"/>
              </a:ext>
            </a:extLst>
          </p:cNvPr>
          <p:cNvSpPr txBox="1"/>
          <p:nvPr/>
        </p:nvSpPr>
        <p:spPr>
          <a:xfrm>
            <a:off x="646110" y="1946246"/>
            <a:ext cx="9404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Consider and rule out other causes</a:t>
            </a:r>
            <a:r>
              <a:rPr lang="en-US" dirty="0"/>
              <a:t>:	</a:t>
            </a:r>
          </a:p>
          <a:p>
            <a:endParaRPr lang="en-US" dirty="0"/>
          </a:p>
          <a:p>
            <a:r>
              <a:rPr lang="en-US" dirty="0"/>
              <a:t>•	Pulmonary embolus,	air emboli, aspiration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	Myocardial	infarction, pericardial tamponade, dysrhythmias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	Anesthetic overdose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•	Pneumothorax </a:t>
            </a:r>
          </a:p>
          <a:p>
            <a:endParaRPr lang="en-US" dirty="0"/>
          </a:p>
          <a:p>
            <a:r>
              <a:rPr lang="en-US" dirty="0"/>
              <a:t>•	Hemorrhage or hypovolemia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•	Septic or cardiogenic shock</a:t>
            </a:r>
          </a:p>
        </p:txBody>
      </p:sp>
    </p:spTree>
    <p:extLst>
      <p:ext uri="{BB962C8B-B14F-4D97-AF65-F5344CB8AC3E}">
        <p14:creationId xmlns:p14="http://schemas.microsoft.com/office/powerpoint/2010/main" val="3416990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191D-C956-45AA-B91F-E002D0BF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Anaphylaxis	Treatment	from Stanford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59217-32C4-4378-BBB7-100AD77681CC}"/>
              </a:ext>
            </a:extLst>
          </p:cNvPr>
          <p:cNvSpPr txBox="1"/>
          <p:nvPr/>
        </p:nvSpPr>
        <p:spPr>
          <a:xfrm>
            <a:off x="646112" y="1468073"/>
            <a:ext cx="94047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Discontinue potential allergens:  muscle relaxants, latex, antibiotics, colloids,	protamine, blood,	contrast,	chlorhexidine. </a:t>
            </a:r>
          </a:p>
          <a:p>
            <a:pPr marL="342900" indent="-342900">
              <a:buAutoNum type="arabicPeriod"/>
            </a:pPr>
            <a:r>
              <a:rPr lang="en-US" sz="1600" dirty="0"/>
              <a:t>Discontinue volatile anesthetic if hypotensive.  Consider amnestic	agent.	</a:t>
            </a:r>
          </a:p>
          <a:p>
            <a:pPr marL="342900" indent="-342900">
              <a:buAutoNum type="arabicPeriod"/>
            </a:pPr>
            <a:r>
              <a:rPr lang="en-US" sz="1600" dirty="0"/>
              <a:t>Increase to 100% O2, high flow.	</a:t>
            </a:r>
          </a:p>
          <a:p>
            <a:pPr marL="342900" indent="-342900">
              <a:buAutoNum type="arabicPeriod"/>
            </a:pPr>
            <a:r>
              <a:rPr lang="en-US" sz="1600" dirty="0"/>
              <a:t>Give IV fluid bolus.	May require many liters!	</a:t>
            </a:r>
          </a:p>
          <a:p>
            <a:pPr marL="342900" indent="-342900">
              <a:buAutoNum type="arabicPeriod"/>
            </a:pPr>
            <a:r>
              <a:rPr lang="en-US" sz="1600" dirty="0"/>
              <a:t>Give epinephrine IV in escalating	doses every two minutes.  Start at 10-100 </a:t>
            </a:r>
            <a:r>
              <a:rPr lang="el-GR" sz="1600" dirty="0"/>
              <a:t>μ</a:t>
            </a:r>
            <a:r>
              <a:rPr lang="en-US" sz="1600" dirty="0"/>
              <a:t>g IV	and	increase	dose every 2 minutes until clinical improvement is noted. Start early	epinephrine infusion.  May require large doses	&gt; 1 mg.	</a:t>
            </a:r>
          </a:p>
          <a:p>
            <a:pPr marL="342900" indent="-342900">
              <a:buAutoNum type="arabicPeriod"/>
            </a:pPr>
            <a:r>
              <a:rPr lang="en-US" sz="1600" dirty="0"/>
              <a:t>IF no improvement:  continue treatment, but consider other causes (Go To Hypotension,	event #15, and Hypoxemia, event #16 – consider Differential Diagnoses).	</a:t>
            </a:r>
          </a:p>
          <a:p>
            <a:pPr marL="342900" indent="-342900">
              <a:buAutoNum type="arabicPeriod"/>
            </a:pPr>
            <a:r>
              <a:rPr lang="en-US" sz="1600" dirty="0"/>
              <a:t>Consider vasopressin bolus IV or norepinephrine infusion.	</a:t>
            </a:r>
          </a:p>
          <a:p>
            <a:pPr marL="342900" indent="-342900">
              <a:buAutoNum type="arabicPeriod"/>
            </a:pPr>
            <a:r>
              <a:rPr lang="en-US" sz="1600" dirty="0"/>
              <a:t>Treat bronchospasm with albuterol and epinephrine	(if severe).	</a:t>
            </a:r>
          </a:p>
          <a:p>
            <a:pPr marL="342900" indent="-342900">
              <a:buAutoNum type="arabicPeriod"/>
            </a:pPr>
            <a:r>
              <a:rPr lang="en-US" sz="1600" dirty="0"/>
              <a:t>Consider additional  IV access and invasive monitors (arterial	line).	</a:t>
            </a:r>
          </a:p>
          <a:p>
            <a:pPr marL="342900" indent="-342900">
              <a:buAutoNum type="arabicPeriod"/>
            </a:pPr>
            <a:r>
              <a:rPr lang="en-US" sz="1600" dirty="0"/>
              <a:t>If signs of angioedema, consider early	intubation to secure airway.	</a:t>
            </a:r>
          </a:p>
          <a:p>
            <a:pPr marL="342900" indent="-342900">
              <a:buAutoNum type="arabicPeriod"/>
            </a:pPr>
            <a:r>
              <a:rPr lang="en-US" sz="1600" dirty="0"/>
              <a:t>After	stable consider H1	antagonist (e.g. Diphenhydramine 25-50 mg IV), H2 	antagonist (e.g. Ranitidine 50 mg IV), and corticosteroids (e.g. Methylprednisolone 125	mg IV).</a:t>
            </a:r>
          </a:p>
        </p:txBody>
      </p:sp>
    </p:spTree>
    <p:extLst>
      <p:ext uri="{BB962C8B-B14F-4D97-AF65-F5344CB8AC3E}">
        <p14:creationId xmlns:p14="http://schemas.microsoft.com/office/powerpoint/2010/main" val="18838352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3E2C-17CC-4F39-8B86-10891815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	patient	is	stable…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0D6BB-1C19-4F6F-BFC5-29F6BC170E8F}"/>
              </a:ext>
            </a:extLst>
          </p:cNvPr>
          <p:cNvSpPr txBox="1"/>
          <p:nvPr/>
        </p:nvSpPr>
        <p:spPr>
          <a:xfrm>
            <a:off x="646111" y="1853248"/>
            <a:ext cx="940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Consider</a:t>
            </a:r>
          </a:p>
          <a:p>
            <a:r>
              <a:rPr lang="en-US" dirty="0"/>
              <a:t>	</a:t>
            </a:r>
          </a:p>
          <a:p>
            <a:pPr marL="342900" indent="-342900">
              <a:buAutoNum type="arabicPeriod"/>
            </a:pPr>
            <a:r>
              <a:rPr lang="en-US" dirty="0"/>
              <a:t>Send  serum tryptase level (peaks	&lt;60	min	post-event).	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Send serum histamine (peaks	&lt;30	min	post-event).</a:t>
            </a:r>
          </a:p>
          <a:p>
            <a:r>
              <a:rPr lang="en-US" dirty="0"/>
              <a:t>	</a:t>
            </a:r>
          </a:p>
          <a:p>
            <a:pPr marL="342900" indent="-342900">
              <a:buAutoNum type="arabicPeriod" startAt="3"/>
            </a:pPr>
            <a:r>
              <a:rPr lang="en-US" dirty="0"/>
              <a:t>If the event was severe, consider keeping	patient	intubated &amp; sedated 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/>
              <a:t>Can	recur after initial	treatment:  Consider  monitoring	patient for 24 hours	post-recovery.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5.   Refer the patient for post-operative allergy testing.	</a:t>
            </a:r>
          </a:p>
        </p:txBody>
      </p:sp>
    </p:spTree>
    <p:extLst>
      <p:ext uri="{BB962C8B-B14F-4D97-AF65-F5344CB8AC3E}">
        <p14:creationId xmlns:p14="http://schemas.microsoft.com/office/powerpoint/2010/main" val="42056689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2704-86E2-4BE8-B312-AAA9860D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C7511-EA94-426F-ACD1-04BFC4625CCA}"/>
              </a:ext>
            </a:extLst>
          </p:cNvPr>
          <p:cNvSpPr txBox="1"/>
          <p:nvPr/>
        </p:nvSpPr>
        <p:spPr>
          <a:xfrm>
            <a:off x="646111" y="1853248"/>
            <a:ext cx="9404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Characterized by episodic	subcutaneous &amp; submucosal	 edema in face,	extremities &amp; GI tract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• 2 types:	</a:t>
            </a:r>
          </a:p>
          <a:p>
            <a:r>
              <a:rPr lang="en-US" dirty="0"/>
              <a:t>	• Release of	 mast cell mediators	   urticaria, bronchospasm, flushing &amp;			 		hypotension </a:t>
            </a:r>
          </a:p>
          <a:p>
            <a:r>
              <a:rPr lang="en-US" dirty="0"/>
              <a:t>	• Release of bradykinin without S/S of allergic </a:t>
            </a:r>
            <a:r>
              <a:rPr lang="en-US" dirty="0" err="1"/>
              <a:t>rx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• Most common hereditary form results from autosomal dominant deficiency or	dysfunction of C1 esterase inhibitor </a:t>
            </a:r>
          </a:p>
          <a:p>
            <a:endParaRPr lang="en-US" dirty="0"/>
          </a:p>
          <a:p>
            <a:r>
              <a:rPr lang="en-US" dirty="0"/>
              <a:t>• Leads	to release of vasoactive	mediators that vascular permeability	&amp; produce	edema via bradykinin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3EB5F0-EB24-4578-A664-0B87538E03BA}"/>
              </a:ext>
            </a:extLst>
          </p:cNvPr>
          <p:cNvCxnSpPr/>
          <p:nvPr/>
        </p:nvCxnSpPr>
        <p:spPr>
          <a:xfrm>
            <a:off x="4815281" y="3137483"/>
            <a:ext cx="2181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9982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9E3A-45FE-4918-999B-73146AFD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EC34E-63DB-44C2-A432-4AEF223255FB}"/>
              </a:ext>
            </a:extLst>
          </p:cNvPr>
          <p:cNvSpPr txBox="1"/>
          <p:nvPr/>
        </p:nvSpPr>
        <p:spPr>
          <a:xfrm>
            <a:off x="646111" y="2827090"/>
            <a:ext cx="94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B1EE8-265E-4DA4-BE17-B8414CC70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02" y="1427090"/>
            <a:ext cx="5321030" cy="3962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F911A-5A9E-414E-9355-1E048D7E96B0}"/>
              </a:ext>
            </a:extLst>
          </p:cNvPr>
          <p:cNvSpPr txBox="1"/>
          <p:nvPr/>
        </p:nvSpPr>
        <p:spPr>
          <a:xfrm>
            <a:off x="3418867" y="5517078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https://emedicine.medscape.com/article/135208-overview</a:t>
            </a:r>
          </a:p>
        </p:txBody>
      </p:sp>
    </p:spTree>
    <p:extLst>
      <p:ext uri="{BB962C8B-B14F-4D97-AF65-F5344CB8AC3E}">
        <p14:creationId xmlns:p14="http://schemas.microsoft.com/office/powerpoint/2010/main" val="2545323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E77B-7123-44FB-9C23-13903C70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85400-CE88-4977-AF16-E8D401F400F2}"/>
              </a:ext>
            </a:extLst>
          </p:cNvPr>
          <p:cNvSpPr txBox="1"/>
          <p:nvPr/>
        </p:nvSpPr>
        <p:spPr>
          <a:xfrm>
            <a:off x="646111" y="1522508"/>
            <a:ext cx="94047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Can experience repeated	bouts of	 facial and/or laryngeal edema lasting 24-72	hours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Usually begins	in 2nd decade of life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Triggers:  menses, trauma,  infection, stress, estrogen-containing oral	contraceptives, dental surgery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Abdominal attacks:  severe pain, N/V/D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Angiotensin-converting enzyme (ACE) inhibitors can precipitate	angioedema	in 0.1-0.7% of patients; unexpected attacks after prolonged ACE inhibitor use </a:t>
            </a:r>
          </a:p>
          <a:p>
            <a:endParaRPr lang="en-US" dirty="0"/>
          </a:p>
          <a:p>
            <a:r>
              <a:rPr lang="en-US" dirty="0"/>
              <a:t>Long-term treatments </a:t>
            </a:r>
          </a:p>
          <a:p>
            <a:r>
              <a:rPr lang="en-US" dirty="0"/>
              <a:t>	• Anabolic steroids/Androgens:  </a:t>
            </a:r>
            <a:r>
              <a:rPr lang="en-US" dirty="0" err="1"/>
              <a:t>danazoland</a:t>
            </a:r>
            <a:r>
              <a:rPr lang="en-US" dirty="0"/>
              <a:t>	stanozolol </a:t>
            </a:r>
          </a:p>
          <a:p>
            <a:r>
              <a:rPr lang="en-US" dirty="0"/>
              <a:t>	• Antifibrinolytics (ℇ-aminocaproic acid, tranexamic acid or aprotinin)</a:t>
            </a:r>
          </a:p>
        </p:txBody>
      </p:sp>
    </p:spTree>
    <p:extLst>
      <p:ext uri="{BB962C8B-B14F-4D97-AF65-F5344CB8AC3E}">
        <p14:creationId xmlns:p14="http://schemas.microsoft.com/office/powerpoint/2010/main" val="38672577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145D-7B3A-4E76-89CB-526EDB19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Angioedema	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AC2F2-A09D-42B4-A174-E0A7CF649586}"/>
              </a:ext>
            </a:extLst>
          </p:cNvPr>
          <p:cNvSpPr txBox="1"/>
          <p:nvPr/>
        </p:nvSpPr>
        <p:spPr>
          <a:xfrm>
            <a:off x="646112" y="1853248"/>
            <a:ext cx="9404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Prophylaxis before stimulating procedures or any surgery requiring	intubation	(androgens or C1 inhibitor concentrate)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Preferred </a:t>
            </a:r>
            <a:r>
              <a:rPr lang="en-US" dirty="0" err="1"/>
              <a:t>tx</a:t>
            </a:r>
            <a:r>
              <a:rPr lang="en-US" dirty="0"/>
              <a:t> for acute attack </a:t>
            </a:r>
          </a:p>
          <a:p>
            <a:r>
              <a:rPr lang="en-US" dirty="0"/>
              <a:t>	• C1 inhibitor concentrate </a:t>
            </a:r>
          </a:p>
          <a:p>
            <a:r>
              <a:rPr lang="en-US" dirty="0"/>
              <a:t>	• </a:t>
            </a:r>
            <a:r>
              <a:rPr lang="en-US" dirty="0" err="1"/>
              <a:t>Icatibant</a:t>
            </a:r>
            <a:r>
              <a:rPr lang="en-US" dirty="0"/>
              <a:t> (synthetic bradykinin receptor antagonist </a:t>
            </a:r>
          </a:p>
          <a:p>
            <a:r>
              <a:rPr lang="en-US" dirty="0"/>
              <a:t>	• </a:t>
            </a:r>
            <a:r>
              <a:rPr lang="en-US" dirty="0" err="1"/>
              <a:t>Ecallantide</a:t>
            </a:r>
            <a:r>
              <a:rPr lang="en-US" dirty="0"/>
              <a:t> (recombinant plasma kallikrein inhibitor) </a:t>
            </a:r>
          </a:p>
          <a:p>
            <a:r>
              <a:rPr lang="en-US" dirty="0"/>
              <a:t>	• FFP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Not	useful for acute episodes:  catecholamines, androgens, antihistamines,	antifibrinolytics </a:t>
            </a:r>
          </a:p>
          <a:p>
            <a:endParaRPr lang="en-US" dirty="0"/>
          </a:p>
          <a:p>
            <a:r>
              <a:rPr lang="en-US" dirty="0"/>
              <a:t>Tracheal intubation may	be difficult or impossible; trach may also be difficult</a:t>
            </a:r>
          </a:p>
        </p:txBody>
      </p:sp>
    </p:spTree>
    <p:extLst>
      <p:ext uri="{BB962C8B-B14F-4D97-AF65-F5344CB8AC3E}">
        <p14:creationId xmlns:p14="http://schemas.microsoft.com/office/powerpoint/2010/main" val="23360594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A255-0EAC-4150-8D26-6C5BEEF2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	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CB8EB-86FB-4F75-B997-BDD5F286BA3F}"/>
              </a:ext>
            </a:extLst>
          </p:cNvPr>
          <p:cNvSpPr txBox="1"/>
          <p:nvPr/>
        </p:nvSpPr>
        <p:spPr>
          <a:xfrm>
            <a:off x="646112" y="2461098"/>
            <a:ext cx="9404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Ensure	availability of IV infusion of C1 inhibitor concentrate </a:t>
            </a:r>
          </a:p>
          <a:p>
            <a:endParaRPr lang="en-US" dirty="0"/>
          </a:p>
          <a:p>
            <a:r>
              <a:rPr lang="en-US" dirty="0"/>
              <a:t>• Minimize trauma to the oropharynx </a:t>
            </a:r>
          </a:p>
          <a:p>
            <a:endParaRPr lang="en-US" dirty="0"/>
          </a:p>
          <a:p>
            <a:r>
              <a:rPr lang="en-US" dirty="0"/>
              <a:t>• Difficult airway	 cart &amp; may	need tracheotomy </a:t>
            </a:r>
          </a:p>
          <a:p>
            <a:endParaRPr lang="en-US" dirty="0"/>
          </a:p>
          <a:p>
            <a:r>
              <a:rPr lang="en-US" dirty="0"/>
              <a:t>• Regional anesthesia well tolerated </a:t>
            </a:r>
          </a:p>
          <a:p>
            <a:endParaRPr lang="en-US" dirty="0"/>
          </a:p>
          <a:p>
            <a:r>
              <a:rPr lang="en-US" dirty="0"/>
              <a:t>• Anesthetic drugs</a:t>
            </a:r>
          </a:p>
        </p:txBody>
      </p:sp>
    </p:spTree>
    <p:extLst>
      <p:ext uri="{BB962C8B-B14F-4D97-AF65-F5344CB8AC3E}">
        <p14:creationId xmlns:p14="http://schemas.microsoft.com/office/powerpoint/2010/main" val="170896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 and OA: extensive degradation of articular cartilage collagen</a:t>
            </a:r>
          </a:p>
          <a:p>
            <a:r>
              <a:rPr lang="en-US" dirty="0"/>
              <a:t>Glucocorticoids weaken most tissues by decreasing collagen synthesis</a:t>
            </a:r>
          </a:p>
          <a:p>
            <a:r>
              <a:rPr lang="en-US" dirty="0"/>
              <a:t>Many pathologic states: collagen deposited in excess</a:t>
            </a:r>
          </a:p>
          <a:p>
            <a:r>
              <a:rPr lang="en-US" dirty="0"/>
              <a:t>Most injuries to tissues, inflammatory and immune responses stimulate deposition of collagen fibrils- fibrotic scars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507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274D-459F-496E-9E9F-65B58A82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Airway	Management	</a:t>
            </a:r>
            <a:r>
              <a:rPr lang="en-US" sz="2800" dirty="0"/>
              <a:t>(that	call to the	ER	that every	CRNA dreads!)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D11F6-B9A5-445B-8786-71A8B4E41286}"/>
              </a:ext>
            </a:extLst>
          </p:cNvPr>
          <p:cNvSpPr txBox="1"/>
          <p:nvPr/>
        </p:nvSpPr>
        <p:spPr>
          <a:xfrm>
            <a:off x="646112" y="2344366"/>
            <a:ext cx="9404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Supplemental	oxygen </a:t>
            </a:r>
          </a:p>
          <a:p>
            <a:endParaRPr lang="en-US" dirty="0"/>
          </a:p>
          <a:p>
            <a:r>
              <a:rPr lang="en-US" dirty="0"/>
              <a:t>• Consider ETT size, may	need smaller </a:t>
            </a:r>
          </a:p>
          <a:p>
            <a:endParaRPr lang="en-US" dirty="0"/>
          </a:p>
          <a:p>
            <a:r>
              <a:rPr lang="en-US" dirty="0"/>
              <a:t>• Consider surgical airway </a:t>
            </a:r>
          </a:p>
          <a:p>
            <a:endParaRPr lang="en-US" dirty="0"/>
          </a:p>
          <a:p>
            <a:r>
              <a:rPr lang="en-US" dirty="0"/>
              <a:t>• C1 (protease inhibitor) inhibitor replacement available</a:t>
            </a:r>
          </a:p>
        </p:txBody>
      </p:sp>
    </p:spTree>
    <p:extLst>
      <p:ext uri="{BB962C8B-B14F-4D97-AF65-F5344CB8AC3E}">
        <p14:creationId xmlns:p14="http://schemas.microsoft.com/office/powerpoint/2010/main" val="11453161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2503-3242-4DA1-B935-406F4BF5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Inadequate	Adaptive	Immunity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C2FC4-9EFD-40B9-A306-D73928752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0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5720-0D9F-4E39-9AFB-4F6FF45F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	of	Antibody	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7BDE7-0D75-42D5-9CC4-CF72B6D88697}"/>
              </a:ext>
            </a:extLst>
          </p:cNvPr>
          <p:cNvSpPr txBox="1"/>
          <p:nvPr/>
        </p:nvSpPr>
        <p:spPr>
          <a:xfrm>
            <a:off x="646110" y="1734443"/>
            <a:ext cx="94047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Amyloidosis — amyloid	 accumulation in heart, vascular	smooth	muscle,	kidneys,	adrenal	gland, GI tract, peripheral nerves &amp; skin </a:t>
            </a:r>
          </a:p>
          <a:p>
            <a:endParaRPr lang="en-US" dirty="0"/>
          </a:p>
          <a:p>
            <a:r>
              <a:rPr lang="en-US" dirty="0"/>
              <a:t>	• Macroglossia classical feature, upper airway obstruction </a:t>
            </a:r>
          </a:p>
          <a:p>
            <a:endParaRPr lang="en-US" dirty="0"/>
          </a:p>
          <a:p>
            <a:r>
              <a:rPr lang="en-US" dirty="0"/>
              <a:t>	• Intraventricular conduction delays,	R side failure, sudden death </a:t>
            </a:r>
          </a:p>
          <a:p>
            <a:endParaRPr lang="en-US" dirty="0"/>
          </a:p>
          <a:p>
            <a:r>
              <a:rPr lang="en-US" dirty="0"/>
              <a:t>	• Nephrotic	syndrome, delayed gastric emptying </a:t>
            </a:r>
          </a:p>
          <a:p>
            <a:endParaRPr lang="en-US" dirty="0"/>
          </a:p>
          <a:p>
            <a:r>
              <a:rPr lang="en-US" dirty="0"/>
              <a:t>• Cold autoimmune	diseases — abnormal IgM or	IgA	that	agglutinate	with	  body	temp </a:t>
            </a:r>
          </a:p>
          <a:p>
            <a:endParaRPr lang="en-US" dirty="0"/>
          </a:p>
          <a:p>
            <a:r>
              <a:rPr lang="en-US" dirty="0"/>
              <a:t>• X-linked agammaglobulinemia — no functional	antibodies produced </a:t>
            </a:r>
          </a:p>
          <a:p>
            <a:endParaRPr lang="en-US" dirty="0"/>
          </a:p>
          <a:p>
            <a:r>
              <a:rPr lang="en-US" dirty="0"/>
              <a:t>• Selective IgA deficiency 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Waldenstrom’s</a:t>
            </a:r>
            <a:r>
              <a:rPr lang="en-US" dirty="0"/>
              <a:t> macroglobulinemia (type of non-Hodgkin’s lymphoma)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AADA6E-82DB-46BB-B261-670F5C01EB99}"/>
              </a:ext>
            </a:extLst>
          </p:cNvPr>
          <p:cNvCxnSpPr/>
          <p:nvPr/>
        </p:nvCxnSpPr>
        <p:spPr>
          <a:xfrm>
            <a:off x="9036996" y="4270443"/>
            <a:ext cx="0" cy="243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45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1889-E61C-412C-83DD-1297CD97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Severe	Combined	Immunodeficiency	Syndromes	(SCIDS)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D1FCE-E7CB-4D9E-AAB9-93D4AC5E24FB}"/>
              </a:ext>
            </a:extLst>
          </p:cNvPr>
          <p:cNvSpPr txBox="1"/>
          <p:nvPr/>
        </p:nvSpPr>
        <p:spPr>
          <a:xfrm>
            <a:off x="646111" y="2323750"/>
            <a:ext cx="94047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Characterized by gross functional impairment of both humoral and cell-	mediated immunity </a:t>
            </a:r>
          </a:p>
          <a:p>
            <a:endParaRPr lang="en-US" dirty="0"/>
          </a:p>
          <a:p>
            <a:r>
              <a:rPr lang="en-US" dirty="0"/>
              <a:t>• Susceptible to	fungal, bacterial, and viral infections </a:t>
            </a:r>
          </a:p>
          <a:p>
            <a:endParaRPr lang="en-US" dirty="0"/>
          </a:p>
          <a:p>
            <a:r>
              <a:rPr lang="en-US" dirty="0"/>
              <a:t>• Most common form:  X-linked; also autosomal recessive defect </a:t>
            </a:r>
          </a:p>
          <a:p>
            <a:endParaRPr lang="en-US" dirty="0"/>
          </a:p>
          <a:p>
            <a:r>
              <a:rPr lang="en-US" dirty="0"/>
              <a:t>• Incidence:  1:100,000 to 1:1,000,000 </a:t>
            </a:r>
          </a:p>
          <a:p>
            <a:endParaRPr lang="en-US" dirty="0"/>
          </a:p>
          <a:p>
            <a:r>
              <a:rPr lang="en-US" dirty="0"/>
              <a:t>• Affected infants survival-rare beyond 1 year if not treated with bone	marrow	transplant</a:t>
            </a:r>
          </a:p>
        </p:txBody>
      </p:sp>
    </p:spTree>
    <p:extLst>
      <p:ext uri="{BB962C8B-B14F-4D97-AF65-F5344CB8AC3E}">
        <p14:creationId xmlns:p14="http://schemas.microsoft.com/office/powerpoint/2010/main" val="25355427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2FFC-1A52-4EDE-8780-1407E10C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Adenosine	Deaminase	Deficiency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8ACC4-2DAB-4FEF-92E5-F344C897BB99}"/>
              </a:ext>
            </a:extLst>
          </p:cNvPr>
          <p:cNvSpPr txBox="1"/>
          <p:nvPr/>
        </p:nvSpPr>
        <p:spPr>
          <a:xfrm>
            <a:off x="646111" y="2533475"/>
            <a:ext cx="9404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Deficiency of adenosine deaminase enzyme (normally present in	lymphocytes) causes toxic levels	of purine intermediates to accumulate,	causing T cell death </a:t>
            </a:r>
          </a:p>
          <a:p>
            <a:endParaRPr lang="en-US" dirty="0"/>
          </a:p>
          <a:p>
            <a:r>
              <a:rPr lang="en-US" dirty="0"/>
              <a:t>• Profound lymphopenia &amp; rib/hip skeletal abnormalities </a:t>
            </a:r>
          </a:p>
          <a:p>
            <a:endParaRPr lang="en-US" dirty="0"/>
          </a:p>
          <a:p>
            <a:r>
              <a:rPr lang="en-US" dirty="0"/>
              <a:t>• Tx: BMT or stem cell transplantation	from an	HLA-compatible donor</a:t>
            </a:r>
          </a:p>
        </p:txBody>
      </p:sp>
    </p:spTree>
    <p:extLst>
      <p:ext uri="{BB962C8B-B14F-4D97-AF65-F5344CB8AC3E}">
        <p14:creationId xmlns:p14="http://schemas.microsoft.com/office/powerpoint/2010/main" val="23346928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5B7D-66A0-44BB-882F-EFC06D61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Ataxia-telangiectasia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81B72-74BF-4056-9E74-02CF8002AAA2}"/>
              </a:ext>
            </a:extLst>
          </p:cNvPr>
          <p:cNvSpPr txBox="1"/>
          <p:nvPr/>
        </p:nvSpPr>
        <p:spPr>
          <a:xfrm>
            <a:off x="646112" y="2357306"/>
            <a:ext cx="9404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Syndrome:  cerebellar ataxia, oculocutaneous telangiectasias, chronic	sinopulmonary disease, immunodeficiency </a:t>
            </a:r>
          </a:p>
          <a:p>
            <a:endParaRPr lang="en-US" dirty="0"/>
          </a:p>
          <a:p>
            <a:r>
              <a:rPr lang="en-US" dirty="0"/>
              <a:t>• Production of defective lymphocytes </a:t>
            </a:r>
          </a:p>
          <a:p>
            <a:endParaRPr lang="en-US" dirty="0"/>
          </a:p>
          <a:p>
            <a:r>
              <a:rPr lang="en-US" dirty="0"/>
              <a:t>• High risk of leukemia, lymphoma &amp; breast CA in	women </a:t>
            </a:r>
          </a:p>
          <a:p>
            <a:endParaRPr lang="en-US" dirty="0"/>
          </a:p>
          <a:p>
            <a:r>
              <a:rPr lang="en-US" dirty="0"/>
              <a:t>• Chronic lung disease major source of M &amp; M </a:t>
            </a:r>
          </a:p>
          <a:p>
            <a:endParaRPr lang="en-US" dirty="0"/>
          </a:p>
          <a:p>
            <a:r>
              <a:rPr lang="en-US" dirty="0"/>
              <a:t>• Treatment:  supportive, IVIG, no bone marrow transplant d/t injurious effects of	radiation</a:t>
            </a:r>
          </a:p>
        </p:txBody>
      </p:sp>
    </p:spTree>
    <p:extLst>
      <p:ext uri="{BB962C8B-B14F-4D97-AF65-F5344CB8AC3E}">
        <p14:creationId xmlns:p14="http://schemas.microsoft.com/office/powerpoint/2010/main" val="21140545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6E0B-3FA6-452C-A5FF-D35ED8FB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F1BCF-05D0-4431-B7B5-7DAFBDE719DD}"/>
              </a:ext>
            </a:extLst>
          </p:cNvPr>
          <p:cNvSpPr txBox="1"/>
          <p:nvPr/>
        </p:nvSpPr>
        <p:spPr>
          <a:xfrm>
            <a:off x="646112" y="1711354"/>
            <a:ext cx="9404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Sustained absolute eosinophil count &gt; 1000	to 1500/</a:t>
            </a:r>
            <a:r>
              <a:rPr lang="el-GR" dirty="0"/>
              <a:t>μ</a:t>
            </a:r>
            <a:r>
              <a:rPr lang="en-US" dirty="0"/>
              <a:t>L </a:t>
            </a:r>
          </a:p>
          <a:p>
            <a:endParaRPr lang="en-US" dirty="0"/>
          </a:p>
          <a:p>
            <a:r>
              <a:rPr lang="en-US" dirty="0"/>
              <a:t>• Seen in:  parasitic infestations, systemic allergic disorders, collagen vascular	diseases, forms of dermatitis, drug reactions, and tumors 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Hypereosinophilia</a:t>
            </a:r>
            <a:r>
              <a:rPr lang="en-US" dirty="0"/>
              <a:t>:  &gt; 5000/</a:t>
            </a:r>
            <a:r>
              <a:rPr lang="el-GR" dirty="0"/>
              <a:t>μ</a:t>
            </a:r>
            <a:r>
              <a:rPr lang="en-US" dirty="0"/>
              <a:t>L (associated with tissue damage) </a:t>
            </a:r>
          </a:p>
          <a:p>
            <a:endParaRPr lang="en-US" dirty="0"/>
          </a:p>
          <a:p>
            <a:r>
              <a:rPr lang="en-US" dirty="0"/>
              <a:t>• Irreversible	 endomyocardial fibrosis	(restrictive cardiomyopathy)	is common </a:t>
            </a:r>
          </a:p>
          <a:p>
            <a:endParaRPr lang="en-US" dirty="0"/>
          </a:p>
          <a:p>
            <a:r>
              <a:rPr lang="en-US" dirty="0"/>
              <a:t>• Widespread organ dysfunction and heart disease </a:t>
            </a:r>
          </a:p>
          <a:p>
            <a:endParaRPr lang="en-US" dirty="0"/>
          </a:p>
          <a:p>
            <a:r>
              <a:rPr lang="en-US" dirty="0"/>
              <a:t>• Treatment:  corticosteroids and hydroxyurea, </a:t>
            </a:r>
            <a:r>
              <a:rPr lang="en-US" dirty="0" err="1"/>
              <a:t>leukopheresis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05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5132-62B5-400C-A61C-8895FE10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Anesthesia	and	Immunocompetence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7266-0016-4492-8BE4-4A743204C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048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D030-D333-4B16-95FB-AA697EF9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Neuroendocrine	Stress	Response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8DFFB-71C6-42B0-8983-F439D7E0FF03}"/>
              </a:ext>
            </a:extLst>
          </p:cNvPr>
          <p:cNvSpPr txBox="1"/>
          <p:nvPr/>
        </p:nvSpPr>
        <p:spPr>
          <a:xfrm>
            <a:off x="646110" y="1308683"/>
            <a:ext cx="9404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Surgical stress:  release of catecholamines, cortisol, and	corticotropin </a:t>
            </a:r>
          </a:p>
          <a:p>
            <a:endParaRPr lang="en-US" dirty="0"/>
          </a:p>
          <a:p>
            <a:r>
              <a:rPr lang="en-US" dirty="0"/>
              <a:t>• Positive:  minimizes inflammatory response to surgical trauma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Negative:  increases risk of infection &amp; tumor proliferation d/t impairing both 	innate &amp; adaptive immune response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Surgical excision may allow CA cells to enter systemic circulation </a:t>
            </a:r>
          </a:p>
          <a:p>
            <a:endParaRPr lang="en-US" dirty="0"/>
          </a:p>
          <a:p>
            <a:r>
              <a:rPr lang="en-US" dirty="0"/>
              <a:t>• Tumor cell express adrenergic 𝜷-receptors to initiate &amp; control CA cell 	proliferation; epi &amp; </a:t>
            </a:r>
            <a:r>
              <a:rPr lang="en-US" dirty="0" err="1"/>
              <a:t>norepi</a:t>
            </a:r>
            <a:r>
              <a:rPr lang="en-US" dirty="0"/>
              <a:t> released d/t stress binds to tumor 𝜷cells, proliferation	&amp; survival </a:t>
            </a:r>
          </a:p>
          <a:p>
            <a:endParaRPr lang="en-US" dirty="0"/>
          </a:p>
          <a:p>
            <a:r>
              <a:rPr lang="en-US" dirty="0"/>
              <a:t>• Current research includes giving 𝜷-blockers to reduce progression of solid tumors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• Immunosuppression meds affect CA spread </a:t>
            </a:r>
          </a:p>
          <a:p>
            <a:endParaRPr lang="en-US" dirty="0"/>
          </a:p>
          <a:p>
            <a:r>
              <a:rPr lang="en-US" dirty="0"/>
              <a:t>• Surgery-induced angiogenesis promotes tissue repair but also tumor growth &amp; 	</a:t>
            </a:r>
            <a:r>
              <a:rPr lang="en-US" dirty="0" err="1"/>
              <a:t>mets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49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6E02-F162-45BD-A9EE-1DD80129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	agent	considerations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936BF-737C-4046-8D83-ED8DEB019811}"/>
              </a:ext>
            </a:extLst>
          </p:cNvPr>
          <p:cNvSpPr txBox="1"/>
          <p:nvPr/>
        </p:nvSpPr>
        <p:spPr>
          <a:xfrm>
            <a:off x="646111" y="1853248"/>
            <a:ext cx="94047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Volatile gas suppress NK cells &amp; macrophages, restrict T-cell proliferation &amp; CA	cell	apoptosis </a:t>
            </a:r>
          </a:p>
          <a:p>
            <a:endParaRPr lang="en-US" dirty="0"/>
          </a:p>
          <a:p>
            <a:r>
              <a:rPr lang="en-US" dirty="0"/>
              <a:t>• Opioids impair suppress NK cells, decrease immune response &amp; increase	infection	risk </a:t>
            </a:r>
          </a:p>
          <a:p>
            <a:endParaRPr lang="en-US" dirty="0"/>
          </a:p>
          <a:p>
            <a:r>
              <a:rPr lang="en-US" dirty="0"/>
              <a:t>• Ketamine &amp; thiopental depress NK cell activity &amp; are </a:t>
            </a:r>
            <a:r>
              <a:rPr lang="en-US" dirty="0" err="1"/>
              <a:t>assoc</a:t>
            </a:r>
            <a:r>
              <a:rPr lang="en-US" dirty="0"/>
              <a:t> with metastasis </a:t>
            </a:r>
          </a:p>
          <a:p>
            <a:endParaRPr lang="en-US" dirty="0"/>
          </a:p>
          <a:p>
            <a:r>
              <a:rPr lang="en-US" dirty="0"/>
              <a:t>• Propofol has minimal effects of NK cells &amp; inhibits COX2 &amp; PGE2 in tumor cells </a:t>
            </a:r>
          </a:p>
          <a:p>
            <a:endParaRPr lang="en-US" dirty="0"/>
          </a:p>
          <a:p>
            <a:r>
              <a:rPr lang="en-US" dirty="0"/>
              <a:t>• Regional &amp; neuraxial anesthesia may help preserve immune function </a:t>
            </a:r>
          </a:p>
          <a:p>
            <a:endParaRPr lang="en-US" dirty="0"/>
          </a:p>
          <a:p>
            <a:r>
              <a:rPr lang="en-US" dirty="0"/>
              <a:t>• Regional vs. IV MS associated with measurable reductions in cancer recurrence;	local anesthetics may also have anti-tumor properties</a:t>
            </a:r>
          </a:p>
        </p:txBody>
      </p:sp>
    </p:spTree>
    <p:extLst>
      <p:ext uri="{BB962C8B-B14F-4D97-AF65-F5344CB8AC3E}">
        <p14:creationId xmlns:p14="http://schemas.microsoft.com/office/powerpoint/2010/main" val="26981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05" y="316523"/>
            <a:ext cx="9404723" cy="1400530"/>
          </a:xfrm>
        </p:spPr>
        <p:txBody>
          <a:bodyPr/>
          <a:lstStyle/>
          <a:p>
            <a:r>
              <a:rPr lang="en-US" dirty="0" err="1"/>
              <a:t>Marfan</a:t>
            </a:r>
            <a:r>
              <a:rPr lang="en-US" dirty="0"/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4286072" cy="1128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http://www.marfansyndrome.info/marfan-genetics.html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73" y="984738"/>
            <a:ext cx="6229527" cy="55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231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786E-4161-42E8-AEE1-521C092E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Perioperative	Effects	on	Immune	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6BF43-50AA-4073-8C88-2AF063797A25}"/>
              </a:ext>
            </a:extLst>
          </p:cNvPr>
          <p:cNvSpPr txBox="1"/>
          <p:nvPr/>
        </p:nvSpPr>
        <p:spPr>
          <a:xfrm>
            <a:off x="646111" y="2550253"/>
            <a:ext cx="94047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Acute pain stimulates HPA axis &amp; SNS, contributing to per-op  immune	suppression &amp; tumor promoting effects of surgery </a:t>
            </a:r>
          </a:p>
          <a:p>
            <a:endParaRPr lang="en-US" dirty="0"/>
          </a:p>
          <a:p>
            <a:r>
              <a:rPr lang="en-US" dirty="0"/>
              <a:t>• Hypothermia induces thermoregulatory vasoconstriction, suppresses NK cells	and	lymphocyte function </a:t>
            </a:r>
          </a:p>
          <a:p>
            <a:endParaRPr lang="en-US" dirty="0"/>
          </a:p>
          <a:p>
            <a:r>
              <a:rPr lang="en-US" dirty="0"/>
              <a:t>• Tissue hypoxia impairs oxidative killing and impairs wound healing </a:t>
            </a:r>
          </a:p>
          <a:p>
            <a:endParaRPr lang="en-US" dirty="0"/>
          </a:p>
          <a:p>
            <a:r>
              <a:rPr lang="en-US" dirty="0"/>
              <a:t>• Increases in cortisol and </a:t>
            </a:r>
            <a:r>
              <a:rPr lang="en-US"/>
              <a:t>catecholamines cause</a:t>
            </a:r>
            <a:r>
              <a:rPr lang="en-US" dirty="0"/>
              <a:t> </a:t>
            </a:r>
            <a:r>
              <a:rPr lang="en-US"/>
              <a:t>hyperglycemia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133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Diseases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895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demonstrate that immune response to a self-antigen causes the observed pathology</a:t>
            </a:r>
          </a:p>
          <a:p>
            <a:r>
              <a:rPr lang="en-US" dirty="0"/>
              <a:t>Autoimmune diseases form a spectrum, from those specifically affecting a single organ to systemic disorders with involvement of many organs</a:t>
            </a:r>
          </a:p>
        </p:txBody>
      </p:sp>
    </p:spTree>
    <p:extLst>
      <p:ext uri="{BB962C8B-B14F-4D97-AF65-F5344CB8AC3E}">
        <p14:creationId xmlns:p14="http://schemas.microsoft.com/office/powerpoint/2010/main" val="37449853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Specific vs Systemic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Organ specific</a:t>
            </a:r>
          </a:p>
          <a:p>
            <a:r>
              <a:rPr lang="en-US" dirty="0"/>
              <a:t>Pemphigus vulgaris</a:t>
            </a:r>
          </a:p>
          <a:p>
            <a:r>
              <a:rPr lang="en-US" dirty="0"/>
              <a:t>Autoimmune hemolytic anemia</a:t>
            </a:r>
          </a:p>
          <a:p>
            <a:r>
              <a:rPr lang="en-US" dirty="0"/>
              <a:t>ITP</a:t>
            </a:r>
          </a:p>
          <a:p>
            <a:r>
              <a:rPr lang="en-US" dirty="0" err="1"/>
              <a:t>Goodpasture’s</a:t>
            </a:r>
            <a:r>
              <a:rPr lang="en-US" dirty="0"/>
              <a:t> syndrome</a:t>
            </a:r>
          </a:p>
          <a:p>
            <a:r>
              <a:rPr lang="en-US" dirty="0"/>
              <a:t>Myasthenia gravis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Systemic</a:t>
            </a:r>
          </a:p>
          <a:p>
            <a:r>
              <a:rPr lang="en-US" dirty="0"/>
              <a:t>SLE (systemic lupus </a:t>
            </a:r>
            <a:r>
              <a:rPr lang="en-US" dirty="0" err="1"/>
              <a:t>erythmatosis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62877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Focus 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Supressing</a:t>
            </a:r>
            <a:r>
              <a:rPr lang="en-US" dirty="0"/>
              <a:t> the induction of autoimmunity</a:t>
            </a:r>
          </a:p>
          <a:p>
            <a:r>
              <a:rPr lang="en-US" dirty="0"/>
              <a:t>Restoring normal regulatory mechanisms, or</a:t>
            </a:r>
          </a:p>
          <a:p>
            <a:r>
              <a:rPr lang="en-US" dirty="0"/>
              <a:t>Inhibiting the effector mechanism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474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Lupus </a:t>
            </a:r>
            <a:r>
              <a:rPr lang="en-US" dirty="0" err="1"/>
              <a:t>Erythmatosis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90%- women of childbearing age</a:t>
            </a:r>
          </a:p>
          <a:p>
            <a:r>
              <a:rPr lang="en-US" dirty="0"/>
              <a:t>People of all ages, genders, ethnic groups</a:t>
            </a:r>
          </a:p>
          <a:p>
            <a:r>
              <a:rPr lang="en-US" dirty="0"/>
              <a:t>Prevalence in the U.S.: 10-400/100,000</a:t>
            </a:r>
          </a:p>
          <a:p>
            <a:r>
              <a:rPr lang="en-US" dirty="0"/>
              <a:t>Highest: black women</a:t>
            </a:r>
          </a:p>
          <a:p>
            <a:r>
              <a:rPr lang="en-US" dirty="0"/>
              <a:t>Lowest: white men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200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Autoimmune disease in which organs and cells undergo damage initially mediated by tissue-binding autoantibodies and immune complexes</a:t>
            </a:r>
          </a:p>
          <a:p>
            <a:r>
              <a:rPr lang="en-US" dirty="0" err="1"/>
              <a:t>Multigenic</a:t>
            </a:r>
            <a:r>
              <a:rPr lang="en-US" dirty="0"/>
              <a:t>: normal alleles of multiple genes each contribute a small amount to abnormal immune/inflammation/tissue damage responses</a:t>
            </a:r>
          </a:p>
          <a:p>
            <a:r>
              <a:rPr lang="en-US" dirty="0"/>
              <a:t>If enough predisposing variations are present, disease results</a:t>
            </a:r>
          </a:p>
        </p:txBody>
      </p:sp>
    </p:spTree>
    <p:extLst>
      <p:ext uri="{BB962C8B-B14F-4D97-AF65-F5344CB8AC3E}">
        <p14:creationId xmlns:p14="http://schemas.microsoft.com/office/powerpoint/2010/main" val="13889603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involve one or several organ systems</a:t>
            </a:r>
          </a:p>
          <a:p>
            <a:r>
              <a:rPr lang="en-US" dirty="0"/>
              <a:t>Over time additional manifestations may occur</a:t>
            </a:r>
          </a:p>
          <a:p>
            <a:r>
              <a:rPr lang="en-US" dirty="0"/>
              <a:t>Severity varies from mild and intermittent to severe and fulminant</a:t>
            </a:r>
          </a:p>
          <a:p>
            <a:r>
              <a:rPr lang="en-US" dirty="0"/>
              <a:t>Experience exacerbations interspersed with periods of quiescence</a:t>
            </a:r>
          </a:p>
          <a:p>
            <a:r>
              <a:rPr lang="en-US" dirty="0"/>
              <a:t>Permanent </a:t>
            </a:r>
            <a:r>
              <a:rPr lang="en-US" dirty="0" err="1"/>
              <a:t>myalgias</a:t>
            </a:r>
            <a:r>
              <a:rPr lang="en-US" dirty="0"/>
              <a:t>/</a:t>
            </a:r>
            <a:r>
              <a:rPr lang="en-US" dirty="0" err="1"/>
              <a:t>arthralgias</a:t>
            </a:r>
            <a:r>
              <a:rPr lang="en-US" dirty="0"/>
              <a:t> present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12347637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Musculoskeletal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Intermittent polyarthritis- mild to disabling</a:t>
            </a:r>
          </a:p>
          <a:p>
            <a:r>
              <a:rPr lang="en-US" dirty="0"/>
              <a:t>Characterized by soft tissue swelling and tenderness in joints (hands, wrists, knees)</a:t>
            </a:r>
          </a:p>
          <a:p>
            <a:r>
              <a:rPr lang="en-US" dirty="0"/>
              <a:t>Myositis with muscle weakness, elevated </a:t>
            </a:r>
            <a:r>
              <a:rPr lang="en-US" dirty="0" err="1"/>
              <a:t>creatine</a:t>
            </a:r>
            <a:r>
              <a:rPr lang="en-US" dirty="0"/>
              <a:t> kinase levels, muscle necrosis, inflammation</a:t>
            </a:r>
          </a:p>
        </p:txBody>
      </p:sp>
    </p:spTree>
    <p:extLst>
      <p:ext uri="{BB962C8B-B14F-4D97-AF65-F5344CB8AC3E}">
        <p14:creationId xmlns:p14="http://schemas.microsoft.com/office/powerpoint/2010/main" val="21279215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Lupus dermatitis</a:t>
            </a:r>
          </a:p>
          <a:p>
            <a:r>
              <a:rPr lang="en-US" dirty="0"/>
              <a:t>Some lesions can be disfiguring, particularly face and scalp</a:t>
            </a:r>
          </a:p>
          <a:p>
            <a:r>
              <a:rPr lang="en-US" dirty="0"/>
              <a:t>Most common rash: photosensitive, slightly raised erythema to face (butterfly pattern), ears, chin, V region of neck and chest, upper back, arms</a:t>
            </a:r>
          </a:p>
          <a:p>
            <a:r>
              <a:rPr lang="en-US" dirty="0"/>
              <a:t>Raynaud’s</a:t>
            </a:r>
          </a:p>
        </p:txBody>
      </p:sp>
    </p:spTree>
    <p:extLst>
      <p:ext uri="{BB962C8B-B14F-4D97-AF65-F5344CB8AC3E}">
        <p14:creationId xmlns:p14="http://schemas.microsoft.com/office/powerpoint/2010/main" val="3435025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574</TotalTime>
  <Words>3348</Words>
  <Application>Microsoft Office PowerPoint</Application>
  <PresentationFormat>Widescreen</PresentationFormat>
  <Paragraphs>820</Paragraphs>
  <Slides>135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9" baseType="lpstr">
      <vt:lpstr>Arial</vt:lpstr>
      <vt:lpstr>Century Gothic</vt:lpstr>
      <vt:lpstr>Wingdings 3</vt:lpstr>
      <vt:lpstr>Ion</vt:lpstr>
      <vt:lpstr>Connective Tissue/Autoimmune Diseases</vt:lpstr>
      <vt:lpstr>Connective Tissue Disorders</vt:lpstr>
      <vt:lpstr>Connective Tissue Disorders</vt:lpstr>
      <vt:lpstr>Composition of Connective Tissues</vt:lpstr>
      <vt:lpstr>Distribution of Collagens</vt:lpstr>
      <vt:lpstr>Turnover of Connective Tissues</vt:lpstr>
      <vt:lpstr>Turnover of Connective Tissues</vt:lpstr>
      <vt:lpstr>Other</vt:lpstr>
      <vt:lpstr>Marfan Syndrome</vt:lpstr>
      <vt:lpstr>Classification</vt:lpstr>
      <vt:lpstr>Incidence and Inheritance</vt:lpstr>
      <vt:lpstr>Skeletal Effects</vt:lpstr>
      <vt:lpstr>Skeletal Effects (rib cage changes)</vt:lpstr>
      <vt:lpstr>Kyphoscoliosis</vt:lpstr>
      <vt:lpstr>Arachnodactyly</vt:lpstr>
      <vt:lpstr>Ocular Effects</vt:lpstr>
      <vt:lpstr>Ectopia lentis</vt:lpstr>
      <vt:lpstr>Cardiovascular Effects</vt:lpstr>
      <vt:lpstr>Sinus of Valsalva Aneurysm</vt:lpstr>
      <vt:lpstr>Other Effects</vt:lpstr>
      <vt:lpstr>Anesthetic Management</vt:lpstr>
      <vt:lpstr>Ehlers-Danlos Syndrome</vt:lpstr>
      <vt:lpstr>Incidence and Inheritance</vt:lpstr>
      <vt:lpstr>Types</vt:lpstr>
      <vt:lpstr>Skin</vt:lpstr>
      <vt:lpstr>Ligaments/Joints</vt:lpstr>
      <vt:lpstr>Other Features</vt:lpstr>
      <vt:lpstr>Diagnosis</vt:lpstr>
      <vt:lpstr>Complications</vt:lpstr>
      <vt:lpstr>Complications</vt:lpstr>
      <vt:lpstr>Anesthetic Management</vt:lpstr>
      <vt:lpstr>Anesthetic Management</vt:lpstr>
      <vt:lpstr>Scleroderma (Systemic Sclerosis)</vt:lpstr>
      <vt:lpstr>Epidemiology</vt:lpstr>
      <vt:lpstr>Genetics</vt:lpstr>
      <vt:lpstr>Types</vt:lpstr>
      <vt:lpstr>Pathogenesis</vt:lpstr>
      <vt:lpstr>Pathology</vt:lpstr>
      <vt:lpstr>Fibrosis</vt:lpstr>
      <vt:lpstr>Skin</vt:lpstr>
      <vt:lpstr>Lungs</vt:lpstr>
      <vt:lpstr>Lungs</vt:lpstr>
      <vt:lpstr>Lungs</vt:lpstr>
      <vt:lpstr>GI Tract</vt:lpstr>
      <vt:lpstr>Cardiac</vt:lpstr>
      <vt:lpstr>Cardiac</vt:lpstr>
      <vt:lpstr>Musculoskeletal</vt:lpstr>
      <vt:lpstr>Other</vt:lpstr>
      <vt:lpstr>Treatment</vt:lpstr>
      <vt:lpstr>Anesthetic Management</vt:lpstr>
      <vt:lpstr>Anesthetic Management</vt:lpstr>
      <vt:lpstr>Human Immune System </vt:lpstr>
      <vt:lpstr>Human Immune System </vt:lpstr>
      <vt:lpstr>Active vs. Passive Immunity </vt:lpstr>
      <vt:lpstr>Inadequate Innate Immunity </vt:lpstr>
      <vt:lpstr>Neutropenia</vt:lpstr>
      <vt:lpstr>Neutropenia in Infants/Children </vt:lpstr>
      <vt:lpstr>Neutropenia in Adults </vt:lpstr>
      <vt:lpstr>Neutropenia in Adults (continued) </vt:lpstr>
      <vt:lpstr>Abnormalities of Phagocytosis </vt:lpstr>
      <vt:lpstr>rG-CSF </vt:lpstr>
      <vt:lpstr>Excessive Innate Immunity</vt:lpstr>
      <vt:lpstr>Neutrophilia</vt:lpstr>
      <vt:lpstr>Misdirected Innate Immunity</vt:lpstr>
      <vt:lpstr>Hypersensitivity</vt:lpstr>
      <vt:lpstr>Anaphylaxis (Vargo Anesthesia App</vt:lpstr>
      <vt:lpstr>Anaphylaxis (Vargo Anesthesia App) </vt:lpstr>
      <vt:lpstr>Anaphylaxis (Vargo Anesthesia App) </vt:lpstr>
      <vt:lpstr>Anaphylaxis Triggers </vt:lpstr>
      <vt:lpstr>Anaphylaxis S/S </vt:lpstr>
      <vt:lpstr>http://web.stanford.edu/dept/anesthesia/em/semv3.1_digital.pdf?_ga=2.51019626.217556929.1518796696-1904781871.1518796696</vt:lpstr>
      <vt:lpstr>Differential diagnoses to rule out </vt:lpstr>
      <vt:lpstr>Anaphylaxis Treatment from Stanford</vt:lpstr>
      <vt:lpstr>Once patient is stable… </vt:lpstr>
      <vt:lpstr>Angioedema</vt:lpstr>
      <vt:lpstr>Angioedema</vt:lpstr>
      <vt:lpstr>Angioedema</vt:lpstr>
      <vt:lpstr>Angioedema Treatment </vt:lpstr>
      <vt:lpstr>Anesthetic Management </vt:lpstr>
      <vt:lpstr>Emergency Airway Management (that call to the ER that every CRNA dreads!) </vt:lpstr>
      <vt:lpstr>Inadequate Adaptive Immunity</vt:lpstr>
      <vt:lpstr>Defects of Antibody Production </vt:lpstr>
      <vt:lpstr>Severe Combined Immunodeficiency Syndromes (SCIDS) </vt:lpstr>
      <vt:lpstr>Adenosine Deaminase Deficiency </vt:lpstr>
      <vt:lpstr>Ataxia-telangiectasia </vt:lpstr>
      <vt:lpstr>Eosinophilia</vt:lpstr>
      <vt:lpstr>Anesthesia and Immunocompetence</vt:lpstr>
      <vt:lpstr>Neuroendocrine Stress Response </vt:lpstr>
      <vt:lpstr>Anesthetic agent considerations </vt:lpstr>
      <vt:lpstr>Perioperative Effects on Immune System </vt:lpstr>
      <vt:lpstr>Autoimmune Diseases</vt:lpstr>
      <vt:lpstr>Autoimmune Disease</vt:lpstr>
      <vt:lpstr>Organ Specific vs Systemic</vt:lpstr>
      <vt:lpstr>Treatment</vt:lpstr>
      <vt:lpstr>Systemic Lupus Erythmatosis</vt:lpstr>
      <vt:lpstr>Pathogenesis</vt:lpstr>
      <vt:lpstr>Overview</vt:lpstr>
      <vt:lpstr>Musculoskeletal</vt:lpstr>
      <vt:lpstr>Cutaneous</vt:lpstr>
      <vt:lpstr>Renal</vt:lpstr>
      <vt:lpstr>CNS</vt:lpstr>
      <vt:lpstr>Vascular Occlusions</vt:lpstr>
      <vt:lpstr>Pulmonary</vt:lpstr>
      <vt:lpstr>Cardiac</vt:lpstr>
      <vt:lpstr>Hematologic</vt:lpstr>
      <vt:lpstr>Gi</vt:lpstr>
      <vt:lpstr>Ocular</vt:lpstr>
      <vt:lpstr>Treatment</vt:lpstr>
      <vt:lpstr>Anesthetic Management</vt:lpstr>
      <vt:lpstr>Rheumatoid Arthritis</vt:lpstr>
      <vt:lpstr>Definition</vt:lpstr>
      <vt:lpstr>Clinical Features</vt:lpstr>
      <vt:lpstr>Head/Neck</vt:lpstr>
      <vt:lpstr>Constitutional</vt:lpstr>
      <vt:lpstr>Nodules</vt:lpstr>
      <vt:lpstr>Pulmonary</vt:lpstr>
      <vt:lpstr>Cardiac</vt:lpstr>
      <vt:lpstr>Vasculitis</vt:lpstr>
      <vt:lpstr>Drug Therapy</vt:lpstr>
      <vt:lpstr>Anesthetic Managment</vt:lpstr>
      <vt:lpstr>Polymyositis/Dematomyositis</vt:lpstr>
      <vt:lpstr>Signs/Symptoms</vt:lpstr>
      <vt:lpstr>Anesthetic Management</vt:lpstr>
      <vt:lpstr>Sarcoidosis</vt:lpstr>
      <vt:lpstr>Signs/Symptoms</vt:lpstr>
      <vt:lpstr>Anesthetic Management</vt:lpstr>
      <vt:lpstr>Epidermolysis Bullosa</vt:lpstr>
      <vt:lpstr>Epidermolysis Bullosa</vt:lpstr>
      <vt:lpstr>Signs/Symptoms</vt:lpstr>
      <vt:lpstr>Anesthetic Management</vt:lpstr>
      <vt:lpstr>EB</vt:lpstr>
      <vt:lpstr>EB</vt:lpstr>
      <vt:lpstr>Osteoarthritis</vt:lpstr>
      <vt:lpstr>Osteoarthritis</vt:lpstr>
      <vt:lpstr>Treatment</vt:lpstr>
    </vt:vector>
  </TitlesOfParts>
  <Company>Saint Mary's 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Connective Tissue/Autoimmune Diseases</dc:title>
  <dc:creator>Elizabeth Gerber</dc:creator>
  <cp:lastModifiedBy>TODD WALTER</cp:lastModifiedBy>
  <cp:revision>39</cp:revision>
  <dcterms:created xsi:type="dcterms:W3CDTF">2018-02-10T04:39:12Z</dcterms:created>
  <dcterms:modified xsi:type="dcterms:W3CDTF">2018-12-28T15:49:19Z</dcterms:modified>
</cp:coreProperties>
</file>