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80" r:id="rId5"/>
    <p:sldId id="279" r:id="rId6"/>
    <p:sldId id="281" r:id="rId7"/>
    <p:sldId id="275" r:id="rId8"/>
    <p:sldId id="273" r:id="rId9"/>
    <p:sldId id="274" r:id="rId10"/>
    <p:sldId id="310" r:id="rId11"/>
    <p:sldId id="312" r:id="rId12"/>
    <p:sldId id="318" r:id="rId13"/>
    <p:sldId id="313" r:id="rId14"/>
    <p:sldId id="319" r:id="rId15"/>
    <p:sldId id="314" r:id="rId16"/>
    <p:sldId id="321" r:id="rId17"/>
    <p:sldId id="320" r:id="rId18"/>
    <p:sldId id="315" r:id="rId19"/>
    <p:sldId id="316" r:id="rId20"/>
    <p:sldId id="317" r:id="rId21"/>
    <p:sldId id="272" r:id="rId22"/>
    <p:sldId id="295" r:id="rId23"/>
    <p:sldId id="296" r:id="rId24"/>
    <p:sldId id="297" r:id="rId25"/>
    <p:sldId id="298" r:id="rId26"/>
    <p:sldId id="304" r:id="rId27"/>
    <p:sldId id="288" r:id="rId28"/>
    <p:sldId id="287" r:id="rId29"/>
    <p:sldId id="263" r:id="rId30"/>
    <p:sldId id="265" r:id="rId31"/>
    <p:sldId id="266" r:id="rId32"/>
    <p:sldId id="267" r:id="rId33"/>
    <p:sldId id="282" r:id="rId34"/>
    <p:sldId id="283" r:id="rId35"/>
    <p:sldId id="284" r:id="rId36"/>
    <p:sldId id="292" r:id="rId37"/>
    <p:sldId id="270" r:id="rId38"/>
    <p:sldId id="264" r:id="rId39"/>
    <p:sldId id="299" r:id="rId40"/>
    <p:sldId id="300" r:id="rId41"/>
    <p:sldId id="285" r:id="rId42"/>
    <p:sldId id="293" r:id="rId43"/>
    <p:sldId id="294" r:id="rId44"/>
    <p:sldId id="286" r:id="rId45"/>
    <p:sldId id="322" r:id="rId46"/>
    <p:sldId id="271" r:id="rId47"/>
    <p:sldId id="277" r:id="rId48"/>
    <p:sldId id="301" r:id="rId49"/>
    <p:sldId id="268" r:id="rId50"/>
    <p:sldId id="291" r:id="rId51"/>
    <p:sldId id="302" r:id="rId52"/>
    <p:sldId id="303" r:id="rId53"/>
    <p:sldId id="305" r:id="rId54"/>
    <p:sldId id="306" r:id="rId55"/>
    <p:sldId id="309" r:id="rId56"/>
    <p:sldId id="307"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38" autoAdjust="0"/>
  </p:normalViewPr>
  <p:slideViewPr>
    <p:cSldViewPr snapToGrid="0" snapToObjects="1">
      <p:cViewPr varScale="1">
        <p:scale>
          <a:sx n="94" d="100"/>
          <a:sy n="94" d="100"/>
        </p:scale>
        <p:origin x="-1808" y="-9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87639-40AC-894B-A77E-E307B7D59033}" type="doc">
      <dgm:prSet loTypeId="urn:microsoft.com/office/officeart/2005/8/layout/venn1" loCatId="" qsTypeId="urn:microsoft.com/office/officeart/2005/8/quickstyle/simple3" qsCatId="simple" csTypeId="urn:microsoft.com/office/officeart/2005/8/colors/colorful2" csCatId="colorful" phldr="1"/>
      <dgm:spPr/>
      <dgm:t>
        <a:bodyPr/>
        <a:lstStyle/>
        <a:p>
          <a:endParaRPr lang="en-US"/>
        </a:p>
      </dgm:t>
    </dgm:pt>
    <dgm:pt modelId="{B4684085-9684-E440-B0AA-FD3CF96D38CA}">
      <dgm:prSet phldrT="[Text]" custT="1"/>
      <dgm:spPr/>
      <dgm:t>
        <a:bodyPr/>
        <a:lstStyle/>
        <a:p>
          <a:r>
            <a:rPr lang="en-US" sz="1400" smtClean="0">
              <a:solidFill>
                <a:srgbClr val="FFFFFF"/>
              </a:solidFill>
            </a:rPr>
            <a:t>Nerve block</a:t>
          </a:r>
          <a:endParaRPr lang="en-US" sz="1400" dirty="0">
            <a:solidFill>
              <a:srgbClr val="FFFFFF"/>
            </a:solidFill>
          </a:endParaRPr>
        </a:p>
      </dgm:t>
    </dgm:pt>
    <dgm:pt modelId="{26DB52CE-289E-8345-9BEE-CADA1A0CD7E1}" type="parTrans" cxnId="{27D2ACF1-81AD-8247-9DCB-07F15DDAA4E7}">
      <dgm:prSet/>
      <dgm:spPr/>
      <dgm:t>
        <a:bodyPr/>
        <a:lstStyle/>
        <a:p>
          <a:endParaRPr lang="en-US"/>
        </a:p>
      </dgm:t>
    </dgm:pt>
    <dgm:pt modelId="{F6E11598-5DB6-8E46-BDF0-6FDEC9330D7A}" type="sibTrans" cxnId="{27D2ACF1-81AD-8247-9DCB-07F15DDAA4E7}">
      <dgm:prSet/>
      <dgm:spPr/>
      <dgm:t>
        <a:bodyPr/>
        <a:lstStyle/>
        <a:p>
          <a:endParaRPr lang="en-US"/>
        </a:p>
      </dgm:t>
    </dgm:pt>
    <dgm:pt modelId="{4CFD7E75-2A98-B44C-813C-8DEFF153A892}">
      <dgm:prSet phldrT="[Text]" custT="1"/>
      <dgm:spPr/>
      <dgm:t>
        <a:bodyPr/>
        <a:lstStyle/>
        <a:p>
          <a:r>
            <a:rPr lang="en-US" sz="1400" smtClean="0">
              <a:solidFill>
                <a:srgbClr val="FFFFFF"/>
              </a:solidFill>
            </a:rPr>
            <a:t>Iv Medications</a:t>
          </a:r>
          <a:endParaRPr lang="en-US" sz="1400" dirty="0">
            <a:solidFill>
              <a:srgbClr val="FFFFFF"/>
            </a:solidFill>
          </a:endParaRPr>
        </a:p>
      </dgm:t>
    </dgm:pt>
    <dgm:pt modelId="{1C13A168-533C-664F-B192-A0FAC50FBA74}" type="sibTrans" cxnId="{00E27F10-9E2F-FC49-AC1C-1484203BDC80}">
      <dgm:prSet/>
      <dgm:spPr/>
      <dgm:t>
        <a:bodyPr/>
        <a:lstStyle/>
        <a:p>
          <a:endParaRPr lang="en-US"/>
        </a:p>
      </dgm:t>
    </dgm:pt>
    <dgm:pt modelId="{49EBD8B1-DEC9-1C49-946A-6DD535704A29}" type="parTrans" cxnId="{00E27F10-9E2F-FC49-AC1C-1484203BDC80}">
      <dgm:prSet/>
      <dgm:spPr/>
      <dgm:t>
        <a:bodyPr/>
        <a:lstStyle/>
        <a:p>
          <a:endParaRPr lang="en-US"/>
        </a:p>
      </dgm:t>
    </dgm:pt>
    <dgm:pt modelId="{B564D1FD-9BEB-4449-9EB5-848E61C4FF51}">
      <dgm:prSet phldrT="[Text]" custT="1"/>
      <dgm:spPr/>
      <dgm:t>
        <a:bodyPr/>
        <a:lstStyle/>
        <a:p>
          <a:r>
            <a:rPr lang="en-US" sz="1400" dirty="0" smtClean="0">
              <a:solidFill>
                <a:srgbClr val="FFFFFF"/>
              </a:solidFill>
            </a:rPr>
            <a:t>Pain-</a:t>
          </a:r>
          <a:endParaRPr lang="en-US" sz="1400" dirty="0">
            <a:solidFill>
              <a:srgbClr val="FFFFFF"/>
            </a:solidFill>
          </a:endParaRPr>
        </a:p>
      </dgm:t>
    </dgm:pt>
    <dgm:pt modelId="{60867A07-761C-3945-BCC3-E2BB657870F4}" type="sibTrans" cxnId="{CAA52493-F178-EC40-9E57-861D444708A7}">
      <dgm:prSet/>
      <dgm:spPr/>
      <dgm:t>
        <a:bodyPr/>
        <a:lstStyle/>
        <a:p>
          <a:endParaRPr lang="en-US"/>
        </a:p>
      </dgm:t>
    </dgm:pt>
    <dgm:pt modelId="{1DF00C2D-ED1B-9B42-981F-9CB79EA0F7B4}" type="parTrans" cxnId="{CAA52493-F178-EC40-9E57-861D444708A7}">
      <dgm:prSet/>
      <dgm:spPr/>
      <dgm:t>
        <a:bodyPr/>
        <a:lstStyle/>
        <a:p>
          <a:endParaRPr lang="en-US"/>
        </a:p>
      </dgm:t>
    </dgm:pt>
    <dgm:pt modelId="{F418AF99-0038-5540-8409-E98FFD56DBE2}">
      <dgm:prSet phldrT="[Text]" custT="1"/>
      <dgm:spPr/>
      <dgm:t>
        <a:bodyPr/>
        <a:lstStyle/>
        <a:p>
          <a:r>
            <a:rPr lang="en-US" sz="1400" dirty="0" smtClean="0">
              <a:solidFill>
                <a:schemeClr val="bg1"/>
              </a:solidFill>
            </a:rPr>
            <a:t>Fluid </a:t>
          </a:r>
          <a:r>
            <a:rPr lang="en-US" sz="1400" dirty="0" smtClean="0">
              <a:solidFill>
                <a:srgbClr val="FFFFFF"/>
              </a:solidFill>
            </a:rPr>
            <a:t>management</a:t>
          </a:r>
          <a:endParaRPr lang="en-US" sz="1400" dirty="0">
            <a:solidFill>
              <a:srgbClr val="FFFFFF"/>
            </a:solidFill>
          </a:endParaRPr>
        </a:p>
      </dgm:t>
    </dgm:pt>
    <dgm:pt modelId="{492FFADD-B43E-A840-942E-88048BBA0AAB}" type="sibTrans" cxnId="{B16F4715-0938-D147-8EB0-6B989AA92DCD}">
      <dgm:prSet/>
      <dgm:spPr/>
      <dgm:t>
        <a:bodyPr/>
        <a:lstStyle/>
        <a:p>
          <a:endParaRPr lang="en-US"/>
        </a:p>
      </dgm:t>
    </dgm:pt>
    <dgm:pt modelId="{EFF3AE0B-A0A7-9645-90B7-70A43FE4AC37}" type="parTrans" cxnId="{B16F4715-0938-D147-8EB0-6B989AA92DCD}">
      <dgm:prSet/>
      <dgm:spPr/>
      <dgm:t>
        <a:bodyPr/>
        <a:lstStyle/>
        <a:p>
          <a:endParaRPr lang="en-US"/>
        </a:p>
      </dgm:t>
    </dgm:pt>
    <dgm:pt modelId="{31F862F9-694D-EF45-9663-6FC4A693D340}">
      <dgm:prSet phldrT="[Text]" custT="1"/>
      <dgm:spPr/>
      <dgm:t>
        <a:bodyPr/>
        <a:lstStyle/>
        <a:p>
          <a:r>
            <a:rPr lang="en-US" sz="1400" dirty="0" smtClean="0">
              <a:solidFill>
                <a:schemeClr val="bg1"/>
              </a:solidFill>
            </a:rPr>
            <a:t>Blood loss </a:t>
          </a:r>
          <a:endParaRPr lang="en-US" sz="1400" dirty="0">
            <a:solidFill>
              <a:schemeClr val="bg1"/>
            </a:solidFill>
          </a:endParaRPr>
        </a:p>
      </dgm:t>
    </dgm:pt>
    <dgm:pt modelId="{28E33BDB-114C-484E-A30F-63DD3013AE68}" type="sibTrans" cxnId="{C3E672D6-4666-F842-8876-50288AD87A38}">
      <dgm:prSet/>
      <dgm:spPr/>
      <dgm:t>
        <a:bodyPr/>
        <a:lstStyle/>
        <a:p>
          <a:endParaRPr lang="en-US"/>
        </a:p>
      </dgm:t>
    </dgm:pt>
    <dgm:pt modelId="{D7ED7CA7-B69A-334F-A199-627030F798B9}" type="parTrans" cxnId="{C3E672D6-4666-F842-8876-50288AD87A38}">
      <dgm:prSet/>
      <dgm:spPr/>
      <dgm:t>
        <a:bodyPr/>
        <a:lstStyle/>
        <a:p>
          <a:endParaRPr lang="en-US"/>
        </a:p>
      </dgm:t>
    </dgm:pt>
    <dgm:pt modelId="{D429B7EB-59FA-5B40-8E9C-3B8018BB7C5C}">
      <dgm:prSet phldrT="[Text]" custT="1"/>
      <dgm:spPr/>
      <dgm:t>
        <a:bodyPr/>
        <a:lstStyle/>
        <a:p>
          <a:r>
            <a:rPr lang="en-US" sz="1400" dirty="0" smtClean="0">
              <a:solidFill>
                <a:schemeClr val="bg1"/>
              </a:solidFill>
            </a:rPr>
            <a:t>Hemodynamics-</a:t>
          </a:r>
          <a:endParaRPr lang="en-US" sz="1400" dirty="0">
            <a:solidFill>
              <a:schemeClr val="bg1"/>
            </a:solidFill>
          </a:endParaRPr>
        </a:p>
      </dgm:t>
    </dgm:pt>
    <dgm:pt modelId="{BC0E26C9-616C-0143-BB07-0C9448D77416}" type="sibTrans" cxnId="{CCBA0E2B-10B1-FC4A-818F-12B51F52DA10}">
      <dgm:prSet/>
      <dgm:spPr/>
      <dgm:t>
        <a:bodyPr/>
        <a:lstStyle/>
        <a:p>
          <a:endParaRPr lang="en-US"/>
        </a:p>
      </dgm:t>
    </dgm:pt>
    <dgm:pt modelId="{6F76EA1F-CC1B-D44D-822D-854AA4F1451D}" type="parTrans" cxnId="{CCBA0E2B-10B1-FC4A-818F-12B51F52DA10}">
      <dgm:prSet/>
      <dgm:spPr/>
      <dgm:t>
        <a:bodyPr/>
        <a:lstStyle/>
        <a:p>
          <a:endParaRPr lang="en-US"/>
        </a:p>
      </dgm:t>
    </dgm:pt>
    <dgm:pt modelId="{DBEB4814-97BB-1B42-8D2E-DB9858180727}">
      <dgm:prSet custT="1"/>
      <dgm:spPr/>
      <dgm:t>
        <a:bodyPr/>
        <a:lstStyle/>
        <a:p>
          <a:r>
            <a:rPr lang="en-US" sz="1400" dirty="0" smtClean="0">
              <a:solidFill>
                <a:srgbClr val="FFFFFF"/>
              </a:solidFill>
            </a:rPr>
            <a:t>Airway – Position, length of procedure, Body habitus, aspiration risk factors</a:t>
          </a:r>
          <a:endParaRPr lang="en-US" sz="1400" dirty="0">
            <a:solidFill>
              <a:srgbClr val="FFFFFF"/>
            </a:solidFill>
          </a:endParaRPr>
        </a:p>
      </dgm:t>
    </dgm:pt>
    <dgm:pt modelId="{9F5E5D5E-D3B4-7840-976F-03DD7840B813}" type="sibTrans" cxnId="{67E9B6D7-B485-704E-AD9E-E53E10D96C79}">
      <dgm:prSet/>
      <dgm:spPr/>
      <dgm:t>
        <a:bodyPr/>
        <a:lstStyle/>
        <a:p>
          <a:endParaRPr lang="en-US"/>
        </a:p>
      </dgm:t>
    </dgm:pt>
    <dgm:pt modelId="{0DB48C49-F42D-EF4E-8FD9-635E525500FF}" type="parTrans" cxnId="{67E9B6D7-B485-704E-AD9E-E53E10D96C79}">
      <dgm:prSet/>
      <dgm:spPr/>
      <dgm:t>
        <a:bodyPr/>
        <a:lstStyle/>
        <a:p>
          <a:endParaRPr lang="en-US"/>
        </a:p>
      </dgm:t>
    </dgm:pt>
    <dgm:pt modelId="{83E47422-1048-5142-A2F2-660304251150}">
      <dgm:prSet custT="1"/>
      <dgm:spPr/>
      <dgm:t>
        <a:bodyPr/>
        <a:lstStyle/>
        <a:p>
          <a:r>
            <a:rPr lang="en-US" sz="1400" smtClean="0">
              <a:solidFill>
                <a:srgbClr val="FFFFFF"/>
              </a:solidFill>
            </a:rPr>
            <a:t>General-ETT</a:t>
          </a:r>
          <a:endParaRPr lang="en-US" sz="1400" dirty="0">
            <a:solidFill>
              <a:srgbClr val="FFFFFF"/>
            </a:solidFill>
          </a:endParaRPr>
        </a:p>
      </dgm:t>
    </dgm:pt>
    <dgm:pt modelId="{4FABC118-D947-4C42-B243-6DA9842132AC}" type="parTrans" cxnId="{CC8F2E85-F6E1-8C42-8FC6-BF88A25CCBF3}">
      <dgm:prSet/>
      <dgm:spPr/>
      <dgm:t>
        <a:bodyPr/>
        <a:lstStyle/>
        <a:p>
          <a:endParaRPr lang="en-US"/>
        </a:p>
      </dgm:t>
    </dgm:pt>
    <dgm:pt modelId="{EF303203-B170-784D-8BB4-DFB4A04D3DAB}" type="sibTrans" cxnId="{CC8F2E85-F6E1-8C42-8FC6-BF88A25CCBF3}">
      <dgm:prSet/>
      <dgm:spPr/>
      <dgm:t>
        <a:bodyPr/>
        <a:lstStyle/>
        <a:p>
          <a:endParaRPr lang="en-US"/>
        </a:p>
      </dgm:t>
    </dgm:pt>
    <dgm:pt modelId="{D65F93CA-5363-BD4F-BDF5-D3884B95BC09}">
      <dgm:prSet custT="1"/>
      <dgm:spPr/>
      <dgm:t>
        <a:bodyPr/>
        <a:lstStyle/>
        <a:p>
          <a:r>
            <a:rPr lang="en-US" sz="1400" smtClean="0">
              <a:solidFill>
                <a:srgbClr val="FFFFFF"/>
              </a:solidFill>
            </a:rPr>
            <a:t>General-LMA</a:t>
          </a:r>
          <a:endParaRPr lang="en-US" sz="1400" dirty="0">
            <a:solidFill>
              <a:srgbClr val="FFFFFF"/>
            </a:solidFill>
          </a:endParaRPr>
        </a:p>
      </dgm:t>
    </dgm:pt>
    <dgm:pt modelId="{A21386BE-F98A-E646-A25C-4551C4D108DC}" type="parTrans" cxnId="{DEF95390-15DD-DA4A-ACCF-2D4B70E89099}">
      <dgm:prSet/>
      <dgm:spPr/>
      <dgm:t>
        <a:bodyPr/>
        <a:lstStyle/>
        <a:p>
          <a:endParaRPr lang="en-US"/>
        </a:p>
      </dgm:t>
    </dgm:pt>
    <dgm:pt modelId="{29BB36C4-16AF-A64B-A634-1105CF729F47}" type="sibTrans" cxnId="{DEF95390-15DD-DA4A-ACCF-2D4B70E89099}">
      <dgm:prSet/>
      <dgm:spPr/>
      <dgm:t>
        <a:bodyPr/>
        <a:lstStyle/>
        <a:p>
          <a:endParaRPr lang="en-US"/>
        </a:p>
      </dgm:t>
    </dgm:pt>
    <dgm:pt modelId="{2D77FC56-0115-3845-8CA4-B9CEB22CD1DB}">
      <dgm:prSet custT="1"/>
      <dgm:spPr/>
      <dgm:t>
        <a:bodyPr/>
        <a:lstStyle/>
        <a:p>
          <a:r>
            <a:rPr lang="en-US" sz="1400" smtClean="0">
              <a:solidFill>
                <a:srgbClr val="FFFFFF"/>
              </a:solidFill>
            </a:rPr>
            <a:t>MAC with Supplemental block</a:t>
          </a:r>
          <a:endParaRPr lang="en-US" sz="1400" dirty="0">
            <a:solidFill>
              <a:srgbClr val="FFFFFF"/>
            </a:solidFill>
          </a:endParaRPr>
        </a:p>
      </dgm:t>
    </dgm:pt>
    <dgm:pt modelId="{DAD4254F-19E4-0D48-A243-9450E2FC03A4}" type="parTrans" cxnId="{88F7FC08-B054-8844-87B4-E7393EAABD50}">
      <dgm:prSet/>
      <dgm:spPr/>
      <dgm:t>
        <a:bodyPr/>
        <a:lstStyle/>
        <a:p>
          <a:endParaRPr lang="en-US"/>
        </a:p>
      </dgm:t>
    </dgm:pt>
    <dgm:pt modelId="{86D1893A-98E7-3445-9B01-E3A628962932}" type="sibTrans" cxnId="{88F7FC08-B054-8844-87B4-E7393EAABD50}">
      <dgm:prSet/>
      <dgm:spPr/>
      <dgm:t>
        <a:bodyPr/>
        <a:lstStyle/>
        <a:p>
          <a:endParaRPr lang="en-US"/>
        </a:p>
      </dgm:t>
    </dgm:pt>
    <dgm:pt modelId="{9D71A523-756E-7A42-A84A-666610528E15}">
      <dgm:prSet phldrT="[Text]" custT="1"/>
      <dgm:spPr/>
      <dgm:t>
        <a:bodyPr/>
        <a:lstStyle/>
        <a:p>
          <a:r>
            <a:rPr lang="en-US" sz="1400" dirty="0" smtClean="0">
              <a:solidFill>
                <a:schemeClr val="bg1"/>
              </a:solidFill>
            </a:rPr>
            <a:t>Comorbidities</a:t>
          </a:r>
          <a:endParaRPr lang="en-US" sz="1400" dirty="0">
            <a:solidFill>
              <a:schemeClr val="bg1"/>
            </a:solidFill>
          </a:endParaRPr>
        </a:p>
      </dgm:t>
    </dgm:pt>
    <dgm:pt modelId="{D742B2FE-F0E1-B346-BD54-EF272DCD7A7E}" type="parTrans" cxnId="{5F8AB925-1383-FC42-BBC6-BD0FABF5ADBB}">
      <dgm:prSet/>
      <dgm:spPr/>
      <dgm:t>
        <a:bodyPr/>
        <a:lstStyle/>
        <a:p>
          <a:endParaRPr lang="en-US"/>
        </a:p>
      </dgm:t>
    </dgm:pt>
    <dgm:pt modelId="{FCC86835-1C29-AA42-AF3E-7453AA927651}" type="sibTrans" cxnId="{5F8AB925-1383-FC42-BBC6-BD0FABF5ADBB}">
      <dgm:prSet/>
      <dgm:spPr/>
      <dgm:t>
        <a:bodyPr/>
        <a:lstStyle/>
        <a:p>
          <a:endParaRPr lang="en-US"/>
        </a:p>
      </dgm:t>
    </dgm:pt>
    <dgm:pt modelId="{C15ADAFC-8E2C-1B42-A44A-E8B356CFCBBC}">
      <dgm:prSet phldrT="[Text]" custT="1"/>
      <dgm:spPr/>
      <dgm:t>
        <a:bodyPr/>
        <a:lstStyle/>
        <a:p>
          <a:r>
            <a:rPr lang="en-US" sz="1400" dirty="0" err="1" smtClean="0">
              <a:solidFill>
                <a:srgbClr val="FFFFFF"/>
              </a:solidFill>
            </a:rPr>
            <a:t>Neuraxial</a:t>
          </a:r>
          <a:r>
            <a:rPr lang="en-US" sz="1400" dirty="0" smtClean="0">
              <a:solidFill>
                <a:srgbClr val="FFFFFF"/>
              </a:solidFill>
            </a:rPr>
            <a:t> block</a:t>
          </a:r>
          <a:endParaRPr lang="en-US" sz="1400" dirty="0">
            <a:solidFill>
              <a:srgbClr val="FFFFFF"/>
            </a:solidFill>
          </a:endParaRPr>
        </a:p>
      </dgm:t>
    </dgm:pt>
    <dgm:pt modelId="{192C30BE-9DD4-5140-964B-06C2A5A524DE}" type="parTrans" cxnId="{314C47C6-D0F6-8A41-887E-580381E8B126}">
      <dgm:prSet/>
      <dgm:spPr/>
      <dgm:t>
        <a:bodyPr/>
        <a:lstStyle/>
        <a:p>
          <a:endParaRPr lang="en-US"/>
        </a:p>
      </dgm:t>
    </dgm:pt>
    <dgm:pt modelId="{1D1D89EE-0BE1-F245-B53E-A7278CB8C8CB}" type="sibTrans" cxnId="{314C47C6-D0F6-8A41-887E-580381E8B126}">
      <dgm:prSet/>
      <dgm:spPr/>
      <dgm:t>
        <a:bodyPr/>
        <a:lstStyle/>
        <a:p>
          <a:endParaRPr lang="en-US"/>
        </a:p>
      </dgm:t>
    </dgm:pt>
    <dgm:pt modelId="{8EAB9396-3B68-DB4B-A062-CEEC6BC1D619}">
      <dgm:prSet custT="1"/>
      <dgm:spPr/>
      <dgm:t>
        <a:bodyPr/>
        <a:lstStyle/>
        <a:p>
          <a:r>
            <a:rPr lang="en-US" sz="1400" dirty="0" smtClean="0">
              <a:solidFill>
                <a:srgbClr val="FFFFFF"/>
              </a:solidFill>
            </a:rPr>
            <a:t>Safety</a:t>
          </a:r>
          <a:endParaRPr lang="en-US" sz="1400" dirty="0">
            <a:solidFill>
              <a:srgbClr val="FFFFFF"/>
            </a:solidFill>
          </a:endParaRPr>
        </a:p>
      </dgm:t>
    </dgm:pt>
    <dgm:pt modelId="{46691A60-1CD7-6044-8C53-29BC5533909E}" type="parTrans" cxnId="{A3FA47A8-3C17-2740-8FCB-BB333BE2D62F}">
      <dgm:prSet/>
      <dgm:spPr/>
      <dgm:t>
        <a:bodyPr/>
        <a:lstStyle/>
        <a:p>
          <a:endParaRPr lang="en-US"/>
        </a:p>
      </dgm:t>
    </dgm:pt>
    <dgm:pt modelId="{F1A91AC1-02FF-9F48-BD6A-0CD23D2AE835}" type="sibTrans" cxnId="{A3FA47A8-3C17-2740-8FCB-BB333BE2D62F}">
      <dgm:prSet/>
      <dgm:spPr/>
      <dgm:t>
        <a:bodyPr/>
        <a:lstStyle/>
        <a:p>
          <a:endParaRPr lang="en-US"/>
        </a:p>
      </dgm:t>
    </dgm:pt>
    <dgm:pt modelId="{D8738244-349A-ED47-B080-08F99CCDD523}">
      <dgm:prSet custT="1"/>
      <dgm:spPr/>
      <dgm:t>
        <a:bodyPr/>
        <a:lstStyle/>
        <a:p>
          <a:r>
            <a:rPr lang="en-US" sz="1400" dirty="0" smtClean="0">
              <a:solidFill>
                <a:srgbClr val="FFFFFF"/>
              </a:solidFill>
            </a:rPr>
            <a:t>Positioning</a:t>
          </a:r>
          <a:endParaRPr lang="en-US" sz="1400" dirty="0">
            <a:solidFill>
              <a:srgbClr val="FFFFFF"/>
            </a:solidFill>
          </a:endParaRPr>
        </a:p>
      </dgm:t>
    </dgm:pt>
    <dgm:pt modelId="{4B297BDB-6D3B-9E4D-9745-3B8B10147E4D}" type="parTrans" cxnId="{0A0886EA-4925-B44D-A934-6EA1081D279C}">
      <dgm:prSet/>
      <dgm:spPr/>
      <dgm:t>
        <a:bodyPr/>
        <a:lstStyle/>
        <a:p>
          <a:endParaRPr lang="en-US"/>
        </a:p>
      </dgm:t>
    </dgm:pt>
    <dgm:pt modelId="{180FAE68-BE87-0241-86A0-2F3DD257C109}" type="sibTrans" cxnId="{0A0886EA-4925-B44D-A934-6EA1081D279C}">
      <dgm:prSet/>
      <dgm:spPr/>
      <dgm:t>
        <a:bodyPr/>
        <a:lstStyle/>
        <a:p>
          <a:endParaRPr lang="en-US"/>
        </a:p>
      </dgm:t>
    </dgm:pt>
    <dgm:pt modelId="{82606D17-5FB3-3843-81A1-FF2A24C06D4B}">
      <dgm:prSet custT="1"/>
      <dgm:spPr/>
      <dgm:t>
        <a:bodyPr/>
        <a:lstStyle/>
        <a:p>
          <a:r>
            <a:rPr lang="en-US" sz="1400" dirty="0" smtClean="0">
              <a:solidFill>
                <a:srgbClr val="FFFFFF"/>
              </a:solidFill>
            </a:rPr>
            <a:t>Be aware and monitor for potential complications</a:t>
          </a:r>
          <a:endParaRPr lang="en-US" sz="1400" dirty="0">
            <a:solidFill>
              <a:srgbClr val="FFFFFF"/>
            </a:solidFill>
          </a:endParaRPr>
        </a:p>
      </dgm:t>
    </dgm:pt>
    <dgm:pt modelId="{F27513E5-CEEF-8549-98F1-16C706B30E3C}" type="parTrans" cxnId="{BF9C06CC-2B17-024B-B6F9-6CFC70A2ADFE}">
      <dgm:prSet/>
      <dgm:spPr/>
      <dgm:t>
        <a:bodyPr/>
        <a:lstStyle/>
        <a:p>
          <a:endParaRPr lang="en-US"/>
        </a:p>
      </dgm:t>
    </dgm:pt>
    <dgm:pt modelId="{5D68DFA7-EC7A-2D44-AF74-953227B9E62A}" type="sibTrans" cxnId="{BF9C06CC-2B17-024B-B6F9-6CFC70A2ADFE}">
      <dgm:prSet/>
      <dgm:spPr/>
      <dgm:t>
        <a:bodyPr/>
        <a:lstStyle/>
        <a:p>
          <a:endParaRPr lang="en-US"/>
        </a:p>
      </dgm:t>
    </dgm:pt>
    <dgm:pt modelId="{2F574D85-3C74-D542-B4DC-0216B905F314}">
      <dgm:prSet custT="1"/>
      <dgm:spPr/>
      <dgm:t>
        <a:bodyPr/>
        <a:lstStyle/>
        <a:p>
          <a:r>
            <a:rPr lang="en-US" sz="1400" dirty="0" smtClean="0">
              <a:solidFill>
                <a:srgbClr val="FFFFFF"/>
              </a:solidFill>
            </a:rPr>
            <a:t>SCIP</a:t>
          </a:r>
          <a:endParaRPr lang="en-US" sz="1400" dirty="0">
            <a:solidFill>
              <a:srgbClr val="FFFFFF"/>
            </a:solidFill>
          </a:endParaRPr>
        </a:p>
      </dgm:t>
    </dgm:pt>
    <dgm:pt modelId="{D0E12189-7F78-504D-A60F-04C1AF98C19E}" type="parTrans" cxnId="{062FD93A-E071-B541-9C49-C46C2A2A542D}">
      <dgm:prSet/>
      <dgm:spPr/>
      <dgm:t>
        <a:bodyPr/>
        <a:lstStyle/>
        <a:p>
          <a:endParaRPr lang="en-US"/>
        </a:p>
      </dgm:t>
    </dgm:pt>
    <dgm:pt modelId="{06925729-0F6B-C741-A45A-2FD6A1886F88}" type="sibTrans" cxnId="{062FD93A-E071-B541-9C49-C46C2A2A542D}">
      <dgm:prSet/>
      <dgm:spPr/>
      <dgm:t>
        <a:bodyPr/>
        <a:lstStyle/>
        <a:p>
          <a:endParaRPr lang="en-US"/>
        </a:p>
      </dgm:t>
    </dgm:pt>
    <dgm:pt modelId="{12E57838-6CD7-194F-A4B7-F62571BBF341}" type="pres">
      <dgm:prSet presAssocID="{A0087639-40AC-894B-A77E-E307B7D59033}" presName="compositeShape" presStyleCnt="0">
        <dgm:presLayoutVars>
          <dgm:chMax val="7"/>
          <dgm:dir/>
          <dgm:resizeHandles val="exact"/>
        </dgm:presLayoutVars>
      </dgm:prSet>
      <dgm:spPr/>
      <dgm:t>
        <a:bodyPr/>
        <a:lstStyle/>
        <a:p>
          <a:endParaRPr lang="en-US"/>
        </a:p>
      </dgm:t>
    </dgm:pt>
    <dgm:pt modelId="{BF52A52E-1093-604B-A300-2C14E3BDA66F}" type="pres">
      <dgm:prSet presAssocID="{D429B7EB-59FA-5B40-8E9C-3B8018BB7C5C}" presName="circ1" presStyleLbl="vennNode1" presStyleIdx="0" presStyleCnt="4" custScaleX="181616" custScaleY="95616" custLinFactNeighborX="-9447" custLinFactNeighborY="-10801"/>
      <dgm:spPr/>
      <dgm:t>
        <a:bodyPr/>
        <a:lstStyle/>
        <a:p>
          <a:endParaRPr lang="en-US"/>
        </a:p>
      </dgm:t>
    </dgm:pt>
    <dgm:pt modelId="{BFC0065D-7A2A-4947-94F7-8BD76107BA74}" type="pres">
      <dgm:prSet presAssocID="{D429B7EB-59FA-5B40-8E9C-3B8018BB7C5C}" presName="circ1Tx" presStyleLbl="revTx" presStyleIdx="0" presStyleCnt="0">
        <dgm:presLayoutVars>
          <dgm:chMax val="0"/>
          <dgm:chPref val="0"/>
          <dgm:bulletEnabled val="1"/>
        </dgm:presLayoutVars>
      </dgm:prSet>
      <dgm:spPr/>
      <dgm:t>
        <a:bodyPr/>
        <a:lstStyle/>
        <a:p>
          <a:endParaRPr lang="en-US"/>
        </a:p>
      </dgm:t>
    </dgm:pt>
    <dgm:pt modelId="{3B1B14AB-A305-2844-AFC6-A277169795CF}" type="pres">
      <dgm:prSet presAssocID="{B564D1FD-9BEB-4449-9EB5-848E61C4FF51}" presName="circ2" presStyleLbl="vennNode1" presStyleIdx="1" presStyleCnt="4" custScaleX="152158" custScaleY="103977" custLinFactNeighborX="23872" custLinFactNeighborY="-10240"/>
      <dgm:spPr/>
      <dgm:t>
        <a:bodyPr/>
        <a:lstStyle/>
        <a:p>
          <a:endParaRPr lang="en-US"/>
        </a:p>
      </dgm:t>
    </dgm:pt>
    <dgm:pt modelId="{C667934B-4DD5-5946-A9C6-B02B3261BCB4}" type="pres">
      <dgm:prSet presAssocID="{B564D1FD-9BEB-4449-9EB5-848E61C4FF51}" presName="circ2Tx" presStyleLbl="revTx" presStyleIdx="0" presStyleCnt="0">
        <dgm:presLayoutVars>
          <dgm:chMax val="0"/>
          <dgm:chPref val="0"/>
          <dgm:bulletEnabled val="1"/>
        </dgm:presLayoutVars>
      </dgm:prSet>
      <dgm:spPr/>
      <dgm:t>
        <a:bodyPr/>
        <a:lstStyle/>
        <a:p>
          <a:endParaRPr lang="en-US"/>
        </a:p>
      </dgm:t>
    </dgm:pt>
    <dgm:pt modelId="{7E435A38-AFFA-A54F-988B-283B345797C3}" type="pres">
      <dgm:prSet presAssocID="{DBEB4814-97BB-1B42-8D2E-DB9858180727}" presName="circ3" presStyleLbl="vennNode1" presStyleIdx="2" presStyleCnt="4" custScaleX="187177" custScaleY="95062" custLinFactNeighborX="-3449" custLinFactNeighborY="4023"/>
      <dgm:spPr/>
      <dgm:t>
        <a:bodyPr/>
        <a:lstStyle/>
        <a:p>
          <a:endParaRPr lang="en-US"/>
        </a:p>
      </dgm:t>
    </dgm:pt>
    <dgm:pt modelId="{28FB66C8-CD3A-4A4A-8FA0-D545C1A201AD}" type="pres">
      <dgm:prSet presAssocID="{DBEB4814-97BB-1B42-8D2E-DB9858180727}" presName="circ3Tx" presStyleLbl="revTx" presStyleIdx="0" presStyleCnt="0">
        <dgm:presLayoutVars>
          <dgm:chMax val="0"/>
          <dgm:chPref val="0"/>
          <dgm:bulletEnabled val="1"/>
        </dgm:presLayoutVars>
      </dgm:prSet>
      <dgm:spPr/>
      <dgm:t>
        <a:bodyPr/>
        <a:lstStyle/>
        <a:p>
          <a:endParaRPr lang="en-US"/>
        </a:p>
      </dgm:t>
    </dgm:pt>
    <dgm:pt modelId="{850CD89B-130A-1B4C-A0B0-9666EF29909A}" type="pres">
      <dgm:prSet presAssocID="{8EAB9396-3B68-DB4B-A062-CEEC6BC1D619}" presName="circ4" presStyleLbl="vennNode1" presStyleIdx="3" presStyleCnt="4" custScaleX="156105" custLinFactNeighborX="-47937" custLinFactNeighborY="-8621"/>
      <dgm:spPr/>
      <dgm:t>
        <a:bodyPr/>
        <a:lstStyle/>
        <a:p>
          <a:endParaRPr lang="en-US"/>
        </a:p>
      </dgm:t>
    </dgm:pt>
    <dgm:pt modelId="{1D6A32BB-44CA-014A-8D49-F7390DAB401E}" type="pres">
      <dgm:prSet presAssocID="{8EAB9396-3B68-DB4B-A062-CEEC6BC1D619}" presName="circ4Tx" presStyleLbl="revTx" presStyleIdx="0" presStyleCnt="0">
        <dgm:presLayoutVars>
          <dgm:chMax val="0"/>
          <dgm:chPref val="0"/>
          <dgm:bulletEnabled val="1"/>
        </dgm:presLayoutVars>
      </dgm:prSet>
      <dgm:spPr/>
      <dgm:t>
        <a:bodyPr/>
        <a:lstStyle/>
        <a:p>
          <a:endParaRPr lang="en-US"/>
        </a:p>
      </dgm:t>
    </dgm:pt>
  </dgm:ptLst>
  <dgm:cxnLst>
    <dgm:cxn modelId="{91C160E7-2C39-BD4F-807C-6B8FCFA850BD}" type="presOf" srcId="{8EAB9396-3B68-DB4B-A062-CEEC6BC1D619}" destId="{1D6A32BB-44CA-014A-8D49-F7390DAB401E}" srcOrd="0" destOrd="0" presId="urn:microsoft.com/office/officeart/2005/8/layout/venn1"/>
    <dgm:cxn modelId="{5F8AB925-1383-FC42-BBC6-BD0FABF5ADBB}" srcId="{D429B7EB-59FA-5B40-8E9C-3B8018BB7C5C}" destId="{9D71A523-756E-7A42-A84A-666610528E15}" srcOrd="1" destOrd="0" parTransId="{D742B2FE-F0E1-B346-BD54-EF272DCD7A7E}" sibTransId="{FCC86835-1C29-AA42-AF3E-7453AA927651}"/>
    <dgm:cxn modelId="{314C47C6-D0F6-8A41-887E-580381E8B126}" srcId="{B564D1FD-9BEB-4449-9EB5-848E61C4FF51}" destId="{C15ADAFC-8E2C-1B42-A44A-E8B356CFCBBC}" srcOrd="0" destOrd="0" parTransId="{192C30BE-9DD4-5140-964B-06C2A5A524DE}" sibTransId="{1D1D89EE-0BE1-F245-B53E-A7278CB8C8CB}"/>
    <dgm:cxn modelId="{C3E672D6-4666-F842-8876-50288AD87A38}" srcId="{D429B7EB-59FA-5B40-8E9C-3B8018BB7C5C}" destId="{31F862F9-694D-EF45-9663-6FC4A693D340}" srcOrd="0" destOrd="0" parTransId="{D7ED7CA7-B69A-334F-A199-627030F798B9}" sibTransId="{28E33BDB-114C-484E-A30F-63DD3013AE68}"/>
    <dgm:cxn modelId="{18C6C539-6CEB-9047-A60B-2C89024E6AA3}" type="presOf" srcId="{2F574D85-3C74-D542-B4DC-0216B905F314}" destId="{850CD89B-130A-1B4C-A0B0-9666EF29909A}" srcOrd="0" destOrd="3" presId="urn:microsoft.com/office/officeart/2005/8/layout/venn1"/>
    <dgm:cxn modelId="{A3FA47A8-3C17-2740-8FCB-BB333BE2D62F}" srcId="{A0087639-40AC-894B-A77E-E307B7D59033}" destId="{8EAB9396-3B68-DB4B-A062-CEEC6BC1D619}" srcOrd="3" destOrd="0" parTransId="{46691A60-1CD7-6044-8C53-29BC5533909E}" sibTransId="{F1A91AC1-02FF-9F48-BD6A-0CD23D2AE835}"/>
    <dgm:cxn modelId="{82686B31-EBEB-8344-87EC-8CDDAF8AA582}" type="presOf" srcId="{C15ADAFC-8E2C-1B42-A44A-E8B356CFCBBC}" destId="{C667934B-4DD5-5946-A9C6-B02B3261BCB4}" srcOrd="0" destOrd="1" presId="urn:microsoft.com/office/officeart/2005/8/layout/venn1"/>
    <dgm:cxn modelId="{BF9C06CC-2B17-024B-B6F9-6CFC70A2ADFE}" srcId="{8EAB9396-3B68-DB4B-A062-CEEC6BC1D619}" destId="{82606D17-5FB3-3843-81A1-FF2A24C06D4B}" srcOrd="1" destOrd="0" parTransId="{F27513E5-CEEF-8549-98F1-16C706B30E3C}" sibTransId="{5D68DFA7-EC7A-2D44-AF74-953227B9E62A}"/>
    <dgm:cxn modelId="{062FD93A-E071-B541-9C49-C46C2A2A542D}" srcId="{8EAB9396-3B68-DB4B-A062-CEEC6BC1D619}" destId="{2F574D85-3C74-D542-B4DC-0216B905F314}" srcOrd="2" destOrd="0" parTransId="{D0E12189-7F78-504D-A60F-04C1AF98C19E}" sibTransId="{06925729-0F6B-C741-A45A-2FD6A1886F88}"/>
    <dgm:cxn modelId="{DD8F5431-F4B8-274A-B2DB-92151AB05B17}" type="presOf" srcId="{9D71A523-756E-7A42-A84A-666610528E15}" destId="{BFC0065D-7A2A-4947-94F7-8BD76107BA74}" srcOrd="0" destOrd="2" presId="urn:microsoft.com/office/officeart/2005/8/layout/venn1"/>
    <dgm:cxn modelId="{DEF95390-15DD-DA4A-ACCF-2D4B70E89099}" srcId="{DBEB4814-97BB-1B42-8D2E-DB9858180727}" destId="{D65F93CA-5363-BD4F-BDF5-D3884B95BC09}" srcOrd="1" destOrd="0" parTransId="{A21386BE-F98A-E646-A25C-4551C4D108DC}" sibTransId="{29BB36C4-16AF-A64B-A634-1105CF729F47}"/>
    <dgm:cxn modelId="{95888F08-B62B-0B4E-847E-44FB33C8B4E3}" type="presOf" srcId="{D8738244-349A-ED47-B080-08F99CCDD523}" destId="{1D6A32BB-44CA-014A-8D49-F7390DAB401E}" srcOrd="1" destOrd="1" presId="urn:microsoft.com/office/officeart/2005/8/layout/venn1"/>
    <dgm:cxn modelId="{C2B8525D-E650-DD4F-A5A0-385B3D328A2E}" type="presOf" srcId="{82606D17-5FB3-3843-81A1-FF2A24C06D4B}" destId="{850CD89B-130A-1B4C-A0B0-9666EF29909A}" srcOrd="0" destOrd="2" presId="urn:microsoft.com/office/officeart/2005/8/layout/venn1"/>
    <dgm:cxn modelId="{9F5C57C5-59E1-C44F-B8AB-E58C272B2C5F}" type="presOf" srcId="{A0087639-40AC-894B-A77E-E307B7D59033}" destId="{12E57838-6CD7-194F-A4B7-F62571BBF341}" srcOrd="0" destOrd="0" presId="urn:microsoft.com/office/officeart/2005/8/layout/venn1"/>
    <dgm:cxn modelId="{67E9B6D7-B485-704E-AD9E-E53E10D96C79}" srcId="{A0087639-40AC-894B-A77E-E307B7D59033}" destId="{DBEB4814-97BB-1B42-8D2E-DB9858180727}" srcOrd="2" destOrd="0" parTransId="{0DB48C49-F42D-EF4E-8FD9-635E525500FF}" sibTransId="{9F5E5D5E-D3B4-7840-976F-03DD7840B813}"/>
    <dgm:cxn modelId="{88F7FC08-B054-8844-87B4-E7393EAABD50}" srcId="{DBEB4814-97BB-1B42-8D2E-DB9858180727}" destId="{2D77FC56-0115-3845-8CA4-B9CEB22CD1DB}" srcOrd="2" destOrd="0" parTransId="{DAD4254F-19E4-0D48-A243-9450E2FC03A4}" sibTransId="{86D1893A-98E7-3445-9B01-E3A628962932}"/>
    <dgm:cxn modelId="{27D2ACF1-81AD-8247-9DCB-07F15DDAA4E7}" srcId="{B564D1FD-9BEB-4449-9EB5-848E61C4FF51}" destId="{B4684085-9684-E440-B0AA-FD3CF96D38CA}" srcOrd="2" destOrd="0" parTransId="{26DB52CE-289E-8345-9BEE-CADA1A0CD7E1}" sibTransId="{F6E11598-5DB6-8E46-BDF0-6FDEC9330D7A}"/>
    <dgm:cxn modelId="{3F347960-D613-754C-A9CD-8B9638929333}" type="presOf" srcId="{B4684085-9684-E440-B0AA-FD3CF96D38CA}" destId="{3B1B14AB-A305-2844-AFC6-A277169795CF}" srcOrd="1" destOrd="3" presId="urn:microsoft.com/office/officeart/2005/8/layout/venn1"/>
    <dgm:cxn modelId="{CC8F2E85-F6E1-8C42-8FC6-BF88A25CCBF3}" srcId="{DBEB4814-97BB-1B42-8D2E-DB9858180727}" destId="{83E47422-1048-5142-A2F2-660304251150}" srcOrd="0" destOrd="0" parTransId="{4FABC118-D947-4C42-B243-6DA9842132AC}" sibTransId="{EF303203-B170-784D-8BB4-DFB4A04D3DAB}"/>
    <dgm:cxn modelId="{E4EEA554-0DE5-E74E-85AC-A15C4775156F}" type="presOf" srcId="{2F574D85-3C74-D542-B4DC-0216B905F314}" destId="{1D6A32BB-44CA-014A-8D49-F7390DAB401E}" srcOrd="1" destOrd="3" presId="urn:microsoft.com/office/officeart/2005/8/layout/venn1"/>
    <dgm:cxn modelId="{1FCA7723-8FD4-4F46-B9C0-F012CB0B781A}" type="presOf" srcId="{4CFD7E75-2A98-B44C-813C-8DEFF153A892}" destId="{C667934B-4DD5-5946-A9C6-B02B3261BCB4}" srcOrd="0" destOrd="2" presId="urn:microsoft.com/office/officeart/2005/8/layout/venn1"/>
    <dgm:cxn modelId="{2BE10083-22A6-E145-A298-4CEE749BCE06}" type="presOf" srcId="{D65F93CA-5363-BD4F-BDF5-D3884B95BC09}" destId="{7E435A38-AFFA-A54F-988B-283B345797C3}" srcOrd="1" destOrd="2" presId="urn:microsoft.com/office/officeart/2005/8/layout/venn1"/>
    <dgm:cxn modelId="{B6244BCB-74E8-1942-B030-6836D5705E2F}" type="presOf" srcId="{D429B7EB-59FA-5B40-8E9C-3B8018BB7C5C}" destId="{BFC0065D-7A2A-4947-94F7-8BD76107BA74}" srcOrd="0" destOrd="0" presId="urn:microsoft.com/office/officeart/2005/8/layout/venn1"/>
    <dgm:cxn modelId="{32E46A3C-7175-DF4E-8DFD-24B689DA3668}" type="presOf" srcId="{DBEB4814-97BB-1B42-8D2E-DB9858180727}" destId="{28FB66C8-CD3A-4A4A-8FA0-D545C1A201AD}" srcOrd="0" destOrd="0" presId="urn:microsoft.com/office/officeart/2005/8/layout/venn1"/>
    <dgm:cxn modelId="{96DA2AEE-B4A0-B945-9A41-DDE444A4EE05}" type="presOf" srcId="{F418AF99-0038-5540-8409-E98FFD56DBE2}" destId="{BF52A52E-1093-604B-A300-2C14E3BDA66F}" srcOrd="1" destOrd="3" presId="urn:microsoft.com/office/officeart/2005/8/layout/venn1"/>
    <dgm:cxn modelId="{92A56BB2-41D8-514A-86F8-A1402FFFFD84}" type="presOf" srcId="{B564D1FD-9BEB-4449-9EB5-848E61C4FF51}" destId="{C667934B-4DD5-5946-A9C6-B02B3261BCB4}" srcOrd="0" destOrd="0" presId="urn:microsoft.com/office/officeart/2005/8/layout/venn1"/>
    <dgm:cxn modelId="{E0877167-A133-2849-8633-B5891B99A098}" type="presOf" srcId="{C15ADAFC-8E2C-1B42-A44A-E8B356CFCBBC}" destId="{3B1B14AB-A305-2844-AFC6-A277169795CF}" srcOrd="1" destOrd="1" presId="urn:microsoft.com/office/officeart/2005/8/layout/venn1"/>
    <dgm:cxn modelId="{B16F4715-0938-D147-8EB0-6B989AA92DCD}" srcId="{D429B7EB-59FA-5B40-8E9C-3B8018BB7C5C}" destId="{F418AF99-0038-5540-8409-E98FFD56DBE2}" srcOrd="2" destOrd="0" parTransId="{EFF3AE0B-A0A7-9645-90B7-70A43FE4AC37}" sibTransId="{492FFADD-B43E-A840-942E-88048BBA0AAB}"/>
    <dgm:cxn modelId="{CCBA0E2B-10B1-FC4A-818F-12B51F52DA10}" srcId="{A0087639-40AC-894B-A77E-E307B7D59033}" destId="{D429B7EB-59FA-5B40-8E9C-3B8018BB7C5C}" srcOrd="0" destOrd="0" parTransId="{6F76EA1F-CC1B-D44D-822D-854AA4F1451D}" sibTransId="{BC0E26C9-616C-0143-BB07-0C9448D77416}"/>
    <dgm:cxn modelId="{9EC806F6-EA01-F74D-BDF3-466487A79DB4}" type="presOf" srcId="{82606D17-5FB3-3843-81A1-FF2A24C06D4B}" destId="{1D6A32BB-44CA-014A-8D49-F7390DAB401E}" srcOrd="1" destOrd="2" presId="urn:microsoft.com/office/officeart/2005/8/layout/venn1"/>
    <dgm:cxn modelId="{8FF3FEC1-FAFD-6C43-B761-165432622D2B}" type="presOf" srcId="{D65F93CA-5363-BD4F-BDF5-D3884B95BC09}" destId="{28FB66C8-CD3A-4A4A-8FA0-D545C1A201AD}" srcOrd="0" destOrd="2" presId="urn:microsoft.com/office/officeart/2005/8/layout/venn1"/>
    <dgm:cxn modelId="{7A11E264-1417-5446-9180-28F9AE84EAE2}" type="presOf" srcId="{83E47422-1048-5142-A2F2-660304251150}" destId="{28FB66C8-CD3A-4A4A-8FA0-D545C1A201AD}" srcOrd="0" destOrd="1" presId="urn:microsoft.com/office/officeart/2005/8/layout/venn1"/>
    <dgm:cxn modelId="{C4A0D2B9-7318-364F-9B8B-04E56EA2CCED}" type="presOf" srcId="{D8738244-349A-ED47-B080-08F99CCDD523}" destId="{850CD89B-130A-1B4C-A0B0-9666EF29909A}" srcOrd="0" destOrd="1" presId="urn:microsoft.com/office/officeart/2005/8/layout/venn1"/>
    <dgm:cxn modelId="{F18985AE-0D63-3249-B80D-2B7C68AAFD5B}" type="presOf" srcId="{2D77FC56-0115-3845-8CA4-B9CEB22CD1DB}" destId="{28FB66C8-CD3A-4A4A-8FA0-D545C1A201AD}" srcOrd="0" destOrd="3" presId="urn:microsoft.com/office/officeart/2005/8/layout/venn1"/>
    <dgm:cxn modelId="{00E27F10-9E2F-FC49-AC1C-1484203BDC80}" srcId="{B564D1FD-9BEB-4449-9EB5-848E61C4FF51}" destId="{4CFD7E75-2A98-B44C-813C-8DEFF153A892}" srcOrd="1" destOrd="0" parTransId="{49EBD8B1-DEC9-1C49-946A-6DD535704A29}" sibTransId="{1C13A168-533C-664F-B192-A0FAC50FBA74}"/>
    <dgm:cxn modelId="{1E3682E4-D226-0E4E-8C65-03B3DAE501C9}" type="presOf" srcId="{4CFD7E75-2A98-B44C-813C-8DEFF153A892}" destId="{3B1B14AB-A305-2844-AFC6-A277169795CF}" srcOrd="1" destOrd="2" presId="urn:microsoft.com/office/officeart/2005/8/layout/venn1"/>
    <dgm:cxn modelId="{3B9C1324-9404-7A4A-ADCA-15AC50B30C34}" type="presOf" srcId="{9D71A523-756E-7A42-A84A-666610528E15}" destId="{BF52A52E-1093-604B-A300-2C14E3BDA66F}" srcOrd="1" destOrd="2" presId="urn:microsoft.com/office/officeart/2005/8/layout/venn1"/>
    <dgm:cxn modelId="{051D4B93-8131-F947-9FCB-65280549CCBA}" type="presOf" srcId="{83E47422-1048-5142-A2F2-660304251150}" destId="{7E435A38-AFFA-A54F-988B-283B345797C3}" srcOrd="1" destOrd="1" presId="urn:microsoft.com/office/officeart/2005/8/layout/venn1"/>
    <dgm:cxn modelId="{B17AE29C-0DCB-AB42-855B-ACBAA64DDE0A}" type="presOf" srcId="{8EAB9396-3B68-DB4B-A062-CEEC6BC1D619}" destId="{850CD89B-130A-1B4C-A0B0-9666EF29909A}" srcOrd="1" destOrd="0" presId="urn:microsoft.com/office/officeart/2005/8/layout/venn1"/>
    <dgm:cxn modelId="{7B4A942A-7188-0747-B26E-53899EAA0B89}" type="presOf" srcId="{DBEB4814-97BB-1B42-8D2E-DB9858180727}" destId="{7E435A38-AFFA-A54F-988B-283B345797C3}" srcOrd="1" destOrd="0" presId="urn:microsoft.com/office/officeart/2005/8/layout/venn1"/>
    <dgm:cxn modelId="{CAA52493-F178-EC40-9E57-861D444708A7}" srcId="{A0087639-40AC-894B-A77E-E307B7D59033}" destId="{B564D1FD-9BEB-4449-9EB5-848E61C4FF51}" srcOrd="1" destOrd="0" parTransId="{1DF00C2D-ED1B-9B42-981F-9CB79EA0F7B4}" sibTransId="{60867A07-761C-3945-BCC3-E2BB657870F4}"/>
    <dgm:cxn modelId="{CF3B96F4-4B1B-D54A-B72F-9FEAE03827F9}" type="presOf" srcId="{2D77FC56-0115-3845-8CA4-B9CEB22CD1DB}" destId="{7E435A38-AFFA-A54F-988B-283B345797C3}" srcOrd="1" destOrd="3" presId="urn:microsoft.com/office/officeart/2005/8/layout/venn1"/>
    <dgm:cxn modelId="{1945379E-A560-1E4E-BE01-E1A1090CF507}" type="presOf" srcId="{D429B7EB-59FA-5B40-8E9C-3B8018BB7C5C}" destId="{BF52A52E-1093-604B-A300-2C14E3BDA66F}" srcOrd="1" destOrd="0" presId="urn:microsoft.com/office/officeart/2005/8/layout/venn1"/>
    <dgm:cxn modelId="{1B79A9F0-4EA2-6D49-8686-4F1C8BE427DC}" type="presOf" srcId="{B4684085-9684-E440-B0AA-FD3CF96D38CA}" destId="{C667934B-4DD5-5946-A9C6-B02B3261BCB4}" srcOrd="0" destOrd="3" presId="urn:microsoft.com/office/officeart/2005/8/layout/venn1"/>
    <dgm:cxn modelId="{2B462A63-90D8-B949-975F-F1DFD85919FD}" type="presOf" srcId="{31F862F9-694D-EF45-9663-6FC4A693D340}" destId="{BFC0065D-7A2A-4947-94F7-8BD76107BA74}" srcOrd="0" destOrd="1" presId="urn:microsoft.com/office/officeart/2005/8/layout/venn1"/>
    <dgm:cxn modelId="{5E376E9C-4FD9-7449-A0DF-A14F65CF1A82}" type="presOf" srcId="{F418AF99-0038-5540-8409-E98FFD56DBE2}" destId="{BFC0065D-7A2A-4947-94F7-8BD76107BA74}" srcOrd="0" destOrd="3" presId="urn:microsoft.com/office/officeart/2005/8/layout/venn1"/>
    <dgm:cxn modelId="{CD65097C-E8ED-F146-98D2-39978DB8F1A7}" type="presOf" srcId="{31F862F9-694D-EF45-9663-6FC4A693D340}" destId="{BF52A52E-1093-604B-A300-2C14E3BDA66F}" srcOrd="1" destOrd="1" presId="urn:microsoft.com/office/officeart/2005/8/layout/venn1"/>
    <dgm:cxn modelId="{E96BF26B-FB7B-0C43-9CFA-D6D223D0B283}" type="presOf" srcId="{B564D1FD-9BEB-4449-9EB5-848E61C4FF51}" destId="{3B1B14AB-A305-2844-AFC6-A277169795CF}" srcOrd="1" destOrd="0" presId="urn:microsoft.com/office/officeart/2005/8/layout/venn1"/>
    <dgm:cxn modelId="{0A0886EA-4925-B44D-A934-6EA1081D279C}" srcId="{8EAB9396-3B68-DB4B-A062-CEEC6BC1D619}" destId="{D8738244-349A-ED47-B080-08F99CCDD523}" srcOrd="0" destOrd="0" parTransId="{4B297BDB-6D3B-9E4D-9745-3B8B10147E4D}" sibTransId="{180FAE68-BE87-0241-86A0-2F3DD257C109}"/>
    <dgm:cxn modelId="{6DD7C90F-21E5-BF49-A98C-ABDDCA2FA3F9}" type="presParOf" srcId="{12E57838-6CD7-194F-A4B7-F62571BBF341}" destId="{BF52A52E-1093-604B-A300-2C14E3BDA66F}" srcOrd="0" destOrd="0" presId="urn:microsoft.com/office/officeart/2005/8/layout/venn1"/>
    <dgm:cxn modelId="{BB3AF468-5BD4-B74F-B350-B0F173AA8514}" type="presParOf" srcId="{12E57838-6CD7-194F-A4B7-F62571BBF341}" destId="{BFC0065D-7A2A-4947-94F7-8BD76107BA74}" srcOrd="1" destOrd="0" presId="urn:microsoft.com/office/officeart/2005/8/layout/venn1"/>
    <dgm:cxn modelId="{2D31EFCD-35F4-9C45-8DFD-BE8F6F977FE6}" type="presParOf" srcId="{12E57838-6CD7-194F-A4B7-F62571BBF341}" destId="{3B1B14AB-A305-2844-AFC6-A277169795CF}" srcOrd="2" destOrd="0" presId="urn:microsoft.com/office/officeart/2005/8/layout/venn1"/>
    <dgm:cxn modelId="{181C25AB-A42C-3947-8E50-37E3A5AAD812}" type="presParOf" srcId="{12E57838-6CD7-194F-A4B7-F62571BBF341}" destId="{C667934B-4DD5-5946-A9C6-B02B3261BCB4}" srcOrd="3" destOrd="0" presId="urn:microsoft.com/office/officeart/2005/8/layout/venn1"/>
    <dgm:cxn modelId="{8B6157D6-0B67-A348-8859-677DAF90C999}" type="presParOf" srcId="{12E57838-6CD7-194F-A4B7-F62571BBF341}" destId="{7E435A38-AFFA-A54F-988B-283B345797C3}" srcOrd="4" destOrd="0" presId="urn:microsoft.com/office/officeart/2005/8/layout/venn1"/>
    <dgm:cxn modelId="{D43CEE38-A5F9-4646-8E70-ADF801E46C0B}" type="presParOf" srcId="{12E57838-6CD7-194F-A4B7-F62571BBF341}" destId="{28FB66C8-CD3A-4A4A-8FA0-D545C1A201AD}" srcOrd="5" destOrd="0" presId="urn:microsoft.com/office/officeart/2005/8/layout/venn1"/>
    <dgm:cxn modelId="{4986F5A3-FAE6-EF45-9C38-3FFCFEA852C2}" type="presParOf" srcId="{12E57838-6CD7-194F-A4B7-F62571BBF341}" destId="{850CD89B-130A-1B4C-A0B0-9666EF29909A}" srcOrd="6" destOrd="0" presId="urn:microsoft.com/office/officeart/2005/8/layout/venn1"/>
    <dgm:cxn modelId="{6DD765A5-B525-584A-8156-7F74D2B0E759}" type="presParOf" srcId="{12E57838-6CD7-194F-A4B7-F62571BBF341}" destId="{1D6A32BB-44CA-014A-8D49-F7390DAB401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2A52E-1093-604B-A300-2C14E3BDA66F}">
      <dsp:nvSpPr>
        <dsp:cNvPr id="0" name=""/>
        <dsp:cNvSpPr/>
      </dsp:nvSpPr>
      <dsp:spPr>
        <a:xfrm>
          <a:off x="1417567" y="0"/>
          <a:ext cx="4608199" cy="2426094"/>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a:lnSpc>
              <a:spcPct val="90000"/>
            </a:lnSpc>
            <a:spcBef>
              <a:spcPct val="0"/>
            </a:spcBef>
            <a:spcAft>
              <a:spcPct val="35000"/>
            </a:spcAft>
          </a:pPr>
          <a:r>
            <a:rPr lang="en-US" sz="1400" kern="1200" dirty="0" smtClean="0">
              <a:solidFill>
                <a:schemeClr val="bg1"/>
              </a:solidFill>
            </a:rPr>
            <a:t>Hemodynamics-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Blood loss </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Comorbidities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Fluid </a:t>
          </a:r>
          <a:r>
            <a:rPr lang="en-US" sz="1400" kern="1200" dirty="0" smtClean="0">
              <a:solidFill>
                <a:srgbClr val="FFFFFF"/>
              </a:solidFill>
            </a:rPr>
            <a:t>management</a:t>
          </a:r>
          <a:endParaRPr lang="en-US" sz="1400" kern="1200" dirty="0">
            <a:solidFill>
              <a:srgbClr val="FFFFFF"/>
            </a:solidFill>
          </a:endParaRPr>
        </a:p>
      </dsp:txBody>
      <dsp:txXfrm>
        <a:off x="1949282" y="326589"/>
        <a:ext cx="3544768" cy="769818"/>
      </dsp:txXfrm>
    </dsp:sp>
    <dsp:sp modelId="{3B1B14AB-A305-2844-AFC6-A277169795CF}">
      <dsp:nvSpPr>
        <dsp:cNvPr id="0" name=""/>
        <dsp:cNvSpPr/>
      </dsp:nvSpPr>
      <dsp:spPr>
        <a:xfrm>
          <a:off x="3758985" y="864312"/>
          <a:ext cx="3860752" cy="2638240"/>
        </a:xfrm>
        <a:prstGeom prst="ellipse">
          <a:avLst/>
        </a:prstGeom>
        <a:solidFill>
          <a:schemeClr val="accent2">
            <a:alpha val="50000"/>
            <a:hueOff val="-3017784"/>
            <a:satOff val="2299"/>
            <a:lumOff val="-908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a:lnSpc>
              <a:spcPct val="90000"/>
            </a:lnSpc>
            <a:spcBef>
              <a:spcPct val="0"/>
            </a:spcBef>
            <a:spcAft>
              <a:spcPct val="35000"/>
            </a:spcAft>
          </a:pPr>
          <a:r>
            <a:rPr lang="en-US" sz="1400" kern="1200" dirty="0" smtClean="0">
              <a:solidFill>
                <a:srgbClr val="FFFFFF"/>
              </a:solidFill>
            </a:rPr>
            <a:t>Pain-</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dirty="0" err="1" smtClean="0">
              <a:solidFill>
                <a:srgbClr val="FFFFFF"/>
              </a:solidFill>
            </a:rPr>
            <a:t>Neuraxial</a:t>
          </a:r>
          <a:r>
            <a:rPr lang="en-US" sz="1400" kern="1200" dirty="0" smtClean="0">
              <a:solidFill>
                <a:srgbClr val="FFFFFF"/>
              </a:solidFill>
            </a:rPr>
            <a:t> block</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smtClean="0">
              <a:solidFill>
                <a:srgbClr val="FFFFFF"/>
              </a:solidFill>
            </a:rPr>
            <a:t>Iv Medications</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smtClean="0">
              <a:solidFill>
                <a:srgbClr val="FFFFFF"/>
              </a:solidFill>
            </a:rPr>
            <a:t>Nerve block</a:t>
          </a:r>
          <a:endParaRPr lang="en-US" sz="1400" kern="1200" dirty="0">
            <a:solidFill>
              <a:srgbClr val="FFFFFF"/>
            </a:solidFill>
          </a:endParaRPr>
        </a:p>
      </dsp:txBody>
      <dsp:txXfrm>
        <a:off x="5837851" y="1168724"/>
        <a:ext cx="1484904" cy="2029416"/>
      </dsp:txXfrm>
    </dsp:sp>
    <dsp:sp modelId="{7E435A38-AFFA-A54F-988B-283B345797C3}">
      <dsp:nvSpPr>
        <dsp:cNvPr id="0" name=""/>
        <dsp:cNvSpPr/>
      </dsp:nvSpPr>
      <dsp:spPr>
        <a:xfrm>
          <a:off x="1499205" y="2461594"/>
          <a:ext cx="4749300" cy="2412037"/>
        </a:xfrm>
        <a:prstGeom prst="ellipse">
          <a:avLst/>
        </a:prstGeom>
        <a:solidFill>
          <a:schemeClr val="accent2">
            <a:alpha val="50000"/>
            <a:hueOff val="-6035568"/>
            <a:satOff val="4597"/>
            <a:lumOff val="-1817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a:lnSpc>
              <a:spcPct val="90000"/>
            </a:lnSpc>
            <a:spcBef>
              <a:spcPct val="0"/>
            </a:spcBef>
            <a:spcAft>
              <a:spcPct val="35000"/>
            </a:spcAft>
          </a:pPr>
          <a:r>
            <a:rPr lang="en-US" sz="1400" kern="1200" dirty="0" smtClean="0">
              <a:solidFill>
                <a:srgbClr val="FFFFFF"/>
              </a:solidFill>
            </a:rPr>
            <a:t>Airway – Position, length of procedure, Body habitus, aspiration risk factors</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smtClean="0">
              <a:solidFill>
                <a:srgbClr val="FFFFFF"/>
              </a:solidFill>
            </a:rPr>
            <a:t>General-ETT</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smtClean="0">
              <a:solidFill>
                <a:srgbClr val="FFFFFF"/>
              </a:solidFill>
            </a:rPr>
            <a:t>General-LMA</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smtClean="0">
              <a:solidFill>
                <a:srgbClr val="FFFFFF"/>
              </a:solidFill>
            </a:rPr>
            <a:t>MAC with Supplemental block</a:t>
          </a:r>
          <a:endParaRPr lang="en-US" sz="1400" kern="1200" dirty="0">
            <a:solidFill>
              <a:srgbClr val="FFFFFF"/>
            </a:solidFill>
          </a:endParaRPr>
        </a:p>
      </dsp:txBody>
      <dsp:txXfrm>
        <a:off x="2047202" y="3783576"/>
        <a:ext cx="3653307" cy="765358"/>
      </dsp:txXfrm>
    </dsp:sp>
    <dsp:sp modelId="{850CD89B-130A-1B4C-A0B0-9666EF29909A}">
      <dsp:nvSpPr>
        <dsp:cNvPr id="0" name=""/>
        <dsp:cNvSpPr/>
      </dsp:nvSpPr>
      <dsp:spPr>
        <a:xfrm>
          <a:off x="0" y="955846"/>
          <a:ext cx="3960900" cy="2537331"/>
        </a:xfrm>
        <a:prstGeom prst="ellipse">
          <a:avLst/>
        </a:prstGeom>
        <a:solidFill>
          <a:schemeClr val="accent2">
            <a:alpha val="50000"/>
            <a:hueOff val="-9053351"/>
            <a:satOff val="6896"/>
            <a:lumOff val="-272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622300">
            <a:lnSpc>
              <a:spcPct val="90000"/>
            </a:lnSpc>
            <a:spcBef>
              <a:spcPct val="0"/>
            </a:spcBef>
            <a:spcAft>
              <a:spcPct val="35000"/>
            </a:spcAft>
          </a:pPr>
          <a:r>
            <a:rPr lang="en-US" sz="1400" kern="1200" dirty="0" smtClean="0">
              <a:solidFill>
                <a:srgbClr val="FFFFFF"/>
              </a:solidFill>
            </a:rPr>
            <a:t>Safety</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dirty="0" smtClean="0">
              <a:solidFill>
                <a:srgbClr val="FFFFFF"/>
              </a:solidFill>
            </a:rPr>
            <a:t>Positioning</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dirty="0" smtClean="0">
              <a:solidFill>
                <a:srgbClr val="FFFFFF"/>
              </a:solidFill>
            </a:rPr>
            <a:t>Be aware and monitor for potential complications</a:t>
          </a:r>
          <a:endParaRPr lang="en-US" sz="1400" kern="1200" dirty="0">
            <a:solidFill>
              <a:srgbClr val="FFFFFF"/>
            </a:solidFill>
          </a:endParaRPr>
        </a:p>
        <a:p>
          <a:pPr marL="114300" lvl="1" indent="-114300" algn="l" defTabSz="622300">
            <a:lnSpc>
              <a:spcPct val="90000"/>
            </a:lnSpc>
            <a:spcBef>
              <a:spcPct val="0"/>
            </a:spcBef>
            <a:spcAft>
              <a:spcPct val="15000"/>
            </a:spcAft>
            <a:buChar char="••"/>
          </a:pPr>
          <a:r>
            <a:rPr lang="en-US" sz="1400" kern="1200" dirty="0" smtClean="0">
              <a:solidFill>
                <a:srgbClr val="FFFFFF"/>
              </a:solidFill>
            </a:rPr>
            <a:t>SCIP</a:t>
          </a:r>
          <a:endParaRPr lang="en-US" sz="1400" kern="1200" dirty="0">
            <a:solidFill>
              <a:srgbClr val="FFFFFF"/>
            </a:solidFill>
          </a:endParaRPr>
        </a:p>
      </dsp:txBody>
      <dsp:txXfrm>
        <a:off x="304684" y="1248615"/>
        <a:ext cx="1523423" cy="19517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22B849-666C-0240-BDB1-9F677D0CC1B8}" type="datetimeFigureOut">
              <a:rPr lang="en-US" smtClean="0"/>
              <a:t>4/2/20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7AC402-7735-2040-915C-0C632DEE602E}" type="slidenum">
              <a:rPr lang="en-US" smtClean="0"/>
              <a:t>‹#›</a:t>
            </a:fld>
            <a:endParaRPr lang="en-US"/>
          </a:p>
        </p:txBody>
      </p:sp>
    </p:spTree>
    <p:extLst>
      <p:ext uri="{BB962C8B-B14F-4D97-AF65-F5344CB8AC3E}">
        <p14:creationId xmlns:p14="http://schemas.microsoft.com/office/powerpoint/2010/main" val="860849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262C7-B355-6B40-AB9D-E19797323A2C}" type="datetimeFigureOut">
              <a:rPr lang="en-US" smtClean="0"/>
              <a:t>4/2/20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B6494-1450-8247-ACFB-A7FD243AE314}" type="slidenum">
              <a:rPr lang="en-US" smtClean="0"/>
              <a:t>‹#›</a:t>
            </a:fld>
            <a:endParaRPr lang="en-US"/>
          </a:p>
        </p:txBody>
      </p:sp>
    </p:spTree>
    <p:extLst>
      <p:ext uri="{BB962C8B-B14F-4D97-AF65-F5344CB8AC3E}">
        <p14:creationId xmlns:p14="http://schemas.microsoft.com/office/powerpoint/2010/main" val="3595176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1</a:t>
            </a:fld>
            <a:endParaRPr lang="en-US"/>
          </a:p>
        </p:txBody>
      </p:sp>
    </p:spTree>
    <p:extLst>
      <p:ext uri="{BB962C8B-B14F-4D97-AF65-F5344CB8AC3E}">
        <p14:creationId xmlns:p14="http://schemas.microsoft.com/office/powerpoint/2010/main" val="423709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43</a:t>
            </a:fld>
            <a:endParaRPr lang="en-US"/>
          </a:p>
        </p:txBody>
      </p:sp>
    </p:spTree>
    <p:extLst>
      <p:ext uri="{BB962C8B-B14F-4D97-AF65-F5344CB8AC3E}">
        <p14:creationId xmlns:p14="http://schemas.microsoft.com/office/powerpoint/2010/main" val="278496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Many fracture OR tables are not conducive to induction. May need to induce on cart or hospital bed, secure endotracheal tube or place spinal block with sedation, then transfer to OR table</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pPr lvl="1"/>
            <a:r>
              <a:rPr lang="en-US" dirty="0" smtClean="0"/>
              <a:t>Fractures where a spinal will be placed: may need to sedate patient to be able to get them to sit up for spinal. Ketamine+ versed is a great choice in this </a:t>
            </a:r>
            <a:r>
              <a:rPr lang="en-US" dirty="0" err="1" smtClean="0"/>
              <a:t>scenerio</a:t>
            </a:r>
            <a:endParaRPr lang="en-US" dirty="0" smtClean="0"/>
          </a:p>
          <a:p>
            <a:pPr lvl="1"/>
            <a:r>
              <a:rPr lang="en-US" dirty="0" smtClean="0"/>
              <a:t>Or may place spinal in lateral position</a:t>
            </a:r>
          </a:p>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44</a:t>
            </a:fld>
            <a:endParaRPr lang="en-US"/>
          </a:p>
        </p:txBody>
      </p:sp>
    </p:spTree>
    <p:extLst>
      <p:ext uri="{BB962C8B-B14F-4D97-AF65-F5344CB8AC3E}">
        <p14:creationId xmlns:p14="http://schemas.microsoft.com/office/powerpoint/2010/main" val="375333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48</a:t>
            </a:fld>
            <a:endParaRPr lang="en-US"/>
          </a:p>
        </p:txBody>
      </p:sp>
    </p:spTree>
    <p:extLst>
      <p:ext uri="{BB962C8B-B14F-4D97-AF65-F5344CB8AC3E}">
        <p14:creationId xmlns:p14="http://schemas.microsoft.com/office/powerpoint/2010/main" val="187837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decision</a:t>
            </a:r>
            <a:r>
              <a:rPr lang="en-US" baseline="0" dirty="0" smtClean="0"/>
              <a:t>s to reverse coagulation differs among practitioners.. Risk </a:t>
            </a:r>
            <a:r>
              <a:rPr lang="en-US" baseline="0" dirty="0" err="1" smtClean="0"/>
              <a:t>vs</a:t>
            </a:r>
            <a:r>
              <a:rPr lang="en-US" baseline="0" dirty="0" smtClean="0"/>
              <a:t> benefit must be thought through… for example unless it is a life threatening emergency, time should be taken to optimize coagulation status for the benefit of the patient.  Cardiac stents.. Recent Stroke… might be more risk to interrupt anticoagulation to perform an elective orthopedic procedure. Most orthopedic procedures are considered intermediate bleeding risk and advise to stop warfarin 4-5 days before surgery and restart 2 days after or bridge with LMWH- patients with high risk for thromboembolism and and recent stent should continue aspirin </a:t>
            </a:r>
            <a:r>
              <a:rPr lang="en-US" baseline="0" dirty="0" err="1" smtClean="0"/>
              <a:t>perioperativiely</a:t>
            </a:r>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3</a:t>
            </a:fld>
            <a:endParaRPr lang="en-US"/>
          </a:p>
        </p:txBody>
      </p:sp>
    </p:spTree>
    <p:extLst>
      <p:ext uri="{BB962C8B-B14F-4D97-AF65-F5344CB8AC3E}">
        <p14:creationId xmlns:p14="http://schemas.microsoft.com/office/powerpoint/2010/main" val="323166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talk about </a:t>
            </a:r>
            <a:r>
              <a:rPr lang="en-US" baseline="0" dirty="0" err="1" smtClean="0"/>
              <a:t>specifc</a:t>
            </a:r>
            <a:r>
              <a:rPr lang="en-US" baseline="0" dirty="0" smtClean="0"/>
              <a:t> care plans for </a:t>
            </a:r>
            <a:r>
              <a:rPr lang="en-US" baseline="0" dirty="0" err="1" smtClean="0"/>
              <a:t>othopedic</a:t>
            </a:r>
            <a:r>
              <a:rPr lang="en-US" baseline="0" dirty="0" smtClean="0"/>
              <a:t> surgery lets talk about conditions that very often comprise the population who often require orthopedic surgery </a:t>
            </a:r>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5</a:t>
            </a:fld>
            <a:endParaRPr lang="en-US"/>
          </a:p>
        </p:txBody>
      </p:sp>
    </p:spTree>
    <p:extLst>
      <p:ext uri="{BB962C8B-B14F-4D97-AF65-F5344CB8AC3E}">
        <p14:creationId xmlns:p14="http://schemas.microsoft.com/office/powerpoint/2010/main" val="24304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6</a:t>
            </a:fld>
            <a:endParaRPr lang="en-US"/>
          </a:p>
        </p:txBody>
      </p:sp>
    </p:spTree>
    <p:extLst>
      <p:ext uri="{BB962C8B-B14F-4D97-AF65-F5344CB8AC3E}">
        <p14:creationId xmlns:p14="http://schemas.microsoft.com/office/powerpoint/2010/main" val="24304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Surgical correction is major surgery with </a:t>
            </a:r>
            <a:r>
              <a:rPr lang="en-US" dirty="0" err="1" smtClean="0"/>
              <a:t>harrington</a:t>
            </a:r>
            <a:r>
              <a:rPr lang="en-US" dirty="0" smtClean="0"/>
              <a:t> rods</a:t>
            </a:r>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9</a:t>
            </a:fld>
            <a:endParaRPr lang="en-US"/>
          </a:p>
        </p:txBody>
      </p:sp>
    </p:spTree>
    <p:extLst>
      <p:ext uri="{BB962C8B-B14F-4D97-AF65-F5344CB8AC3E}">
        <p14:creationId xmlns:p14="http://schemas.microsoft.com/office/powerpoint/2010/main" val="216952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Zone 2 </a:t>
            </a:r>
            <a:r>
              <a:rPr lang="en-US" dirty="0" err="1" smtClean="0"/>
              <a:t>wil</a:t>
            </a:r>
            <a:r>
              <a:rPr lang="en-US" baseline="0" dirty="0" smtClean="0"/>
              <a:t> be reduced and zone three will be increased</a:t>
            </a:r>
          </a:p>
          <a:p>
            <a:r>
              <a:rPr lang="en-US" baseline="0" dirty="0" smtClean="0"/>
              <a:t>Increased intra-abdominal pressure forces blood from the IVC into the extradural venous plexus causing increased bleeding into the surgical field</a:t>
            </a:r>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23</a:t>
            </a:fld>
            <a:endParaRPr lang="en-US"/>
          </a:p>
        </p:txBody>
      </p:sp>
    </p:spTree>
    <p:extLst>
      <p:ext uri="{BB962C8B-B14F-4D97-AF65-F5344CB8AC3E}">
        <p14:creationId xmlns:p14="http://schemas.microsoft.com/office/powerpoint/2010/main" val="287289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24</a:t>
            </a:fld>
            <a:endParaRPr lang="en-US"/>
          </a:p>
        </p:txBody>
      </p:sp>
    </p:spTree>
    <p:extLst>
      <p:ext uri="{BB962C8B-B14F-4D97-AF65-F5344CB8AC3E}">
        <p14:creationId xmlns:p14="http://schemas.microsoft.com/office/powerpoint/2010/main" val="34756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for brachial plexus(may</a:t>
            </a:r>
            <a:r>
              <a:rPr lang="en-US" baseline="0" dirty="0" smtClean="0"/>
              <a:t> be stretched)</a:t>
            </a:r>
          </a:p>
          <a:p>
            <a:r>
              <a:rPr lang="en-US" baseline="0" dirty="0" smtClean="0"/>
              <a:t>Check for ulnar nerve pressure</a:t>
            </a:r>
          </a:p>
          <a:p>
            <a:r>
              <a:rPr lang="en-US" baseline="0" dirty="0" smtClean="0"/>
              <a:t>Check eyes/nose</a:t>
            </a:r>
          </a:p>
          <a:p>
            <a:r>
              <a:rPr lang="en-US" baseline="0" dirty="0" smtClean="0"/>
              <a:t>Check neck neutrality</a:t>
            </a:r>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27</a:t>
            </a:fld>
            <a:endParaRPr lang="en-US"/>
          </a:p>
        </p:txBody>
      </p:sp>
    </p:spTree>
    <p:extLst>
      <p:ext uri="{BB962C8B-B14F-4D97-AF65-F5344CB8AC3E}">
        <p14:creationId xmlns:p14="http://schemas.microsoft.com/office/powerpoint/2010/main" val="80456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CB6494-1450-8247-ACFB-A7FD243AE314}" type="slidenum">
              <a:rPr lang="en-US" smtClean="0"/>
              <a:t>41</a:t>
            </a:fld>
            <a:endParaRPr lang="en-US"/>
          </a:p>
        </p:txBody>
      </p:sp>
    </p:spTree>
    <p:extLst>
      <p:ext uri="{BB962C8B-B14F-4D97-AF65-F5344CB8AC3E}">
        <p14:creationId xmlns:p14="http://schemas.microsoft.com/office/powerpoint/2010/main" val="265711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4/2/20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 Id="rId3"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Anesthesia</a:t>
            </a:r>
            <a:br>
              <a:rPr lang="en-US" dirty="0"/>
            </a:br>
            <a:r>
              <a:rPr lang="en-US" dirty="0" smtClean="0"/>
              <a:t> for Orthopedics and Spine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99175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Disorders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4005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21" y="0"/>
            <a:ext cx="7883274" cy="1757420"/>
          </a:xfrm>
        </p:spPr>
        <p:txBody>
          <a:bodyPr/>
          <a:lstStyle/>
          <a:p>
            <a:r>
              <a:rPr lang="en-US" sz="3200" dirty="0" smtClean="0"/>
              <a:t>Spinal Cord Disorders-Acute Spinal Cord Injury</a:t>
            </a:r>
            <a:endParaRPr lang="en-US" sz="3200" dirty="0"/>
          </a:p>
        </p:txBody>
      </p:sp>
      <p:sp>
        <p:nvSpPr>
          <p:cNvPr id="3" name="Content Placeholder 2"/>
          <p:cNvSpPr>
            <a:spLocks noGrp="1"/>
          </p:cNvSpPr>
          <p:nvPr>
            <p:ph idx="1"/>
          </p:nvPr>
        </p:nvSpPr>
        <p:spPr>
          <a:xfrm>
            <a:off x="132896" y="1609738"/>
            <a:ext cx="8608724" cy="4791062"/>
          </a:xfrm>
        </p:spPr>
        <p:txBody>
          <a:bodyPr>
            <a:normAutofit lnSpcReduction="10000"/>
          </a:bodyPr>
          <a:lstStyle/>
          <a:p>
            <a:r>
              <a:rPr lang="en-US" dirty="0" smtClean="0"/>
              <a:t>Clinical manifestations depend on site of injury and extent of injury</a:t>
            </a:r>
          </a:p>
          <a:p>
            <a:r>
              <a:rPr lang="en-US" dirty="0" err="1" smtClean="0"/>
              <a:t>Flacid</a:t>
            </a:r>
            <a:r>
              <a:rPr lang="en-US" dirty="0" smtClean="0"/>
              <a:t> paralysis and loss of sensation below level of injury</a:t>
            </a:r>
          </a:p>
          <a:p>
            <a:r>
              <a:rPr lang="en-US" dirty="0" smtClean="0"/>
              <a:t>Spinal Shock-can last up to 1-3 weeks</a:t>
            </a:r>
          </a:p>
          <a:p>
            <a:pPr lvl="1"/>
            <a:r>
              <a:rPr lang="en-US" dirty="0" smtClean="0"/>
              <a:t>Reduced BP</a:t>
            </a:r>
          </a:p>
          <a:p>
            <a:pPr lvl="2"/>
            <a:r>
              <a:rPr lang="en-US" dirty="0" smtClean="0"/>
              <a:t>Loss of sympathetic nervous system activity and decrease in SVR</a:t>
            </a:r>
          </a:p>
          <a:p>
            <a:pPr lvl="2"/>
            <a:r>
              <a:rPr lang="en-US" dirty="0" err="1" smtClean="0"/>
              <a:t>Bradycardia</a:t>
            </a:r>
            <a:r>
              <a:rPr lang="en-US" dirty="0" smtClean="0"/>
              <a:t> more severe with cervical injury</a:t>
            </a:r>
          </a:p>
          <a:p>
            <a:pPr lvl="2"/>
            <a:r>
              <a:rPr lang="en-US" dirty="0" smtClean="0"/>
              <a:t>Cervical </a:t>
            </a:r>
            <a:r>
              <a:rPr lang="en-US" dirty="0" err="1" smtClean="0"/>
              <a:t>fx</a:t>
            </a:r>
            <a:r>
              <a:rPr lang="en-US" dirty="0" smtClean="0"/>
              <a:t> or dislocation requires immobility of the neck and neck flexion</a:t>
            </a:r>
          </a:p>
        </p:txBody>
      </p:sp>
    </p:spTree>
    <p:extLst>
      <p:ext uri="{BB962C8B-B14F-4D97-AF65-F5344CB8AC3E}">
        <p14:creationId xmlns:p14="http://schemas.microsoft.com/office/powerpoint/2010/main" val="39581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21" y="0"/>
            <a:ext cx="7883274" cy="1757420"/>
          </a:xfrm>
        </p:spPr>
        <p:txBody>
          <a:bodyPr/>
          <a:lstStyle/>
          <a:p>
            <a:r>
              <a:rPr lang="en-US" sz="3200" dirty="0" smtClean="0"/>
              <a:t>Spinal Cord Disorders-Acute Spinal Cord Injury-Anesthetic Management</a:t>
            </a:r>
            <a:endParaRPr lang="en-US" sz="3200" dirty="0"/>
          </a:p>
        </p:txBody>
      </p:sp>
      <p:sp>
        <p:nvSpPr>
          <p:cNvPr id="3" name="Content Placeholder 2"/>
          <p:cNvSpPr>
            <a:spLocks noGrp="1"/>
          </p:cNvSpPr>
          <p:nvPr>
            <p:ph idx="1"/>
          </p:nvPr>
        </p:nvSpPr>
        <p:spPr>
          <a:xfrm>
            <a:off x="132896" y="1609738"/>
            <a:ext cx="8608724" cy="4791062"/>
          </a:xfrm>
        </p:spPr>
        <p:txBody>
          <a:bodyPr>
            <a:normAutofit/>
          </a:bodyPr>
          <a:lstStyle/>
          <a:p>
            <a:r>
              <a:rPr lang="en-US" dirty="0" smtClean="0"/>
              <a:t>If cervical- Airway management precautions</a:t>
            </a:r>
          </a:p>
          <a:p>
            <a:pPr lvl="1"/>
            <a:r>
              <a:rPr lang="en-US" dirty="0" smtClean="0"/>
              <a:t>Avoid any movement</a:t>
            </a:r>
          </a:p>
          <a:p>
            <a:pPr lvl="1"/>
            <a:r>
              <a:rPr lang="en-US" dirty="0" smtClean="0"/>
              <a:t>Stabilize head during laryngoscopy</a:t>
            </a:r>
          </a:p>
          <a:p>
            <a:pPr lvl="1"/>
            <a:r>
              <a:rPr lang="en-US" dirty="0" smtClean="0"/>
              <a:t>Awake </a:t>
            </a:r>
            <a:r>
              <a:rPr lang="en-US" dirty="0" err="1" smtClean="0"/>
              <a:t>fiberoptic</a:t>
            </a:r>
            <a:r>
              <a:rPr lang="en-US" dirty="0" smtClean="0"/>
              <a:t> with topical anesthetic</a:t>
            </a:r>
          </a:p>
          <a:p>
            <a:pPr lvl="1"/>
            <a:r>
              <a:rPr lang="en-US" dirty="0" err="1" smtClean="0"/>
              <a:t>Videoscope</a:t>
            </a:r>
            <a:endParaRPr lang="en-US" dirty="0" smtClean="0"/>
          </a:p>
          <a:p>
            <a:pPr lvl="1"/>
            <a:r>
              <a:rPr lang="en-US" dirty="0" smtClean="0"/>
              <a:t>RSI- or non RSI depending on situation</a:t>
            </a:r>
          </a:p>
          <a:p>
            <a:pPr lvl="1"/>
            <a:r>
              <a:rPr lang="en-US" dirty="0" smtClean="0"/>
              <a:t>Fluid to attenuate hypotension and vasodilation</a:t>
            </a:r>
          </a:p>
          <a:p>
            <a:pPr lvl="1"/>
            <a:r>
              <a:rPr lang="en-US" dirty="0" smtClean="0"/>
              <a:t>Succinylcholine ok for first few hours after</a:t>
            </a:r>
          </a:p>
        </p:txBody>
      </p:sp>
    </p:spTree>
    <p:extLst>
      <p:ext uri="{BB962C8B-B14F-4D97-AF65-F5344CB8AC3E}">
        <p14:creationId xmlns:p14="http://schemas.microsoft.com/office/powerpoint/2010/main" val="4108856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Disorders-Chronic Spinal Cord injury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Impaired </a:t>
            </a:r>
            <a:r>
              <a:rPr lang="en-US" dirty="0" err="1" smtClean="0"/>
              <a:t>alveoalr</a:t>
            </a:r>
            <a:r>
              <a:rPr lang="en-US" dirty="0" smtClean="0"/>
              <a:t> ventilation</a:t>
            </a:r>
          </a:p>
          <a:p>
            <a:r>
              <a:rPr lang="en-US" dirty="0" smtClean="0"/>
              <a:t>Chronic UTI and renal failure</a:t>
            </a:r>
          </a:p>
          <a:p>
            <a:r>
              <a:rPr lang="en-US" dirty="0" smtClean="0"/>
              <a:t>Anemia</a:t>
            </a:r>
          </a:p>
          <a:p>
            <a:r>
              <a:rPr lang="en-US" dirty="0" smtClean="0"/>
              <a:t>Altered thermoregulation</a:t>
            </a:r>
          </a:p>
          <a:p>
            <a:r>
              <a:rPr lang="en-US" dirty="0" smtClean="0"/>
              <a:t>Depression </a:t>
            </a:r>
          </a:p>
          <a:p>
            <a:r>
              <a:rPr lang="en-US" dirty="0" smtClean="0"/>
              <a:t>Chronic pain</a:t>
            </a:r>
          </a:p>
          <a:p>
            <a:r>
              <a:rPr lang="en-US" dirty="0" smtClean="0"/>
              <a:t>C3-5 innervated diaphragm will have tracheostomy</a:t>
            </a:r>
          </a:p>
        </p:txBody>
      </p:sp>
    </p:spTree>
    <p:extLst>
      <p:ext uri="{BB962C8B-B14F-4D97-AF65-F5344CB8AC3E}">
        <p14:creationId xmlns:p14="http://schemas.microsoft.com/office/powerpoint/2010/main" val="22720131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Spinal Cord Disorders-Chronic Spinal Cord injury-anesthetic management</a:t>
            </a:r>
            <a:endParaRPr lang="en-US" sz="3200" dirty="0"/>
          </a:p>
        </p:txBody>
      </p:sp>
      <p:sp>
        <p:nvSpPr>
          <p:cNvPr id="3" name="Content Placeholder 2"/>
          <p:cNvSpPr>
            <a:spLocks noGrp="1"/>
          </p:cNvSpPr>
          <p:nvPr>
            <p:ph idx="1"/>
          </p:nvPr>
        </p:nvSpPr>
        <p:spPr/>
        <p:txBody>
          <a:bodyPr>
            <a:normAutofit/>
          </a:bodyPr>
          <a:lstStyle/>
          <a:p>
            <a:r>
              <a:rPr lang="en-US" dirty="0" smtClean="0"/>
              <a:t>Prevention of autonomic </a:t>
            </a:r>
            <a:r>
              <a:rPr lang="en-US" dirty="0" err="1" smtClean="0"/>
              <a:t>hyperreflexia</a:t>
            </a:r>
            <a:endParaRPr lang="en-US" dirty="0" smtClean="0"/>
          </a:p>
          <a:p>
            <a:r>
              <a:rPr lang="en-US" dirty="0" smtClean="0"/>
              <a:t>Succinylcholine will likely provoke hyperkalemia (especially in first 6 months after injury)</a:t>
            </a:r>
            <a:r>
              <a:rPr lang="en-US" dirty="0"/>
              <a:t> </a:t>
            </a:r>
            <a:r>
              <a:rPr lang="en-US" dirty="0" smtClean="0"/>
              <a:t>{first 24 hours after injury ok..</a:t>
            </a:r>
            <a:r>
              <a:rPr lang="en-US" dirty="0" err="1" smtClean="0"/>
              <a:t>Stoelting</a:t>
            </a:r>
            <a:r>
              <a:rPr lang="en-US" dirty="0" smtClean="0"/>
              <a:t>… </a:t>
            </a:r>
            <a:r>
              <a:rPr lang="en-US" dirty="0" err="1" smtClean="0"/>
              <a:t>Barash</a:t>
            </a:r>
            <a:r>
              <a:rPr lang="en-US" dirty="0" smtClean="0"/>
              <a:t> says first 48 hours </a:t>
            </a:r>
            <a:r>
              <a:rPr lang="en-US" dirty="0" err="1" smtClean="0"/>
              <a:t>ok..then</a:t>
            </a:r>
            <a:r>
              <a:rPr lang="en-US" dirty="0" smtClean="0"/>
              <a:t> avoid}</a:t>
            </a:r>
          </a:p>
        </p:txBody>
      </p:sp>
    </p:spTree>
    <p:extLst>
      <p:ext uri="{BB962C8B-B14F-4D97-AF65-F5344CB8AC3E}">
        <p14:creationId xmlns:p14="http://schemas.microsoft.com/office/powerpoint/2010/main" val="22119407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90" y="204653"/>
            <a:ext cx="7716837" cy="1447800"/>
          </a:xfrm>
        </p:spPr>
        <p:txBody>
          <a:bodyPr/>
          <a:lstStyle/>
          <a:p>
            <a:r>
              <a:rPr lang="en-US" dirty="0" smtClean="0"/>
              <a:t>Spinal Cord Disorders-Autonomic </a:t>
            </a:r>
            <a:r>
              <a:rPr lang="en-US" dirty="0" err="1" smtClean="0"/>
              <a:t>Hyperreflexia</a:t>
            </a:r>
            <a:endParaRPr lang="en-US" dirty="0"/>
          </a:p>
        </p:txBody>
      </p:sp>
      <p:sp>
        <p:nvSpPr>
          <p:cNvPr id="3" name="Content Placeholder 2"/>
          <p:cNvSpPr>
            <a:spLocks noGrp="1"/>
          </p:cNvSpPr>
          <p:nvPr>
            <p:ph idx="1"/>
          </p:nvPr>
        </p:nvSpPr>
        <p:spPr>
          <a:xfrm>
            <a:off x="0" y="1652453"/>
            <a:ext cx="9144000" cy="5205547"/>
          </a:xfrm>
        </p:spPr>
        <p:txBody>
          <a:bodyPr>
            <a:normAutofit fontScale="85000" lnSpcReduction="20000"/>
          </a:bodyPr>
          <a:lstStyle/>
          <a:p>
            <a:r>
              <a:rPr lang="en-US" dirty="0" smtClean="0"/>
              <a:t>Appears following spinal shock and in association with return of spinal cord reflexes</a:t>
            </a:r>
          </a:p>
          <a:p>
            <a:pPr lvl="1"/>
            <a:r>
              <a:rPr lang="en-US" dirty="0" smtClean="0"/>
              <a:t>Can be be initiated by </a:t>
            </a:r>
            <a:r>
              <a:rPr lang="en-US" dirty="0"/>
              <a:t>c</a:t>
            </a:r>
            <a:r>
              <a:rPr lang="en-US" dirty="0" smtClean="0"/>
              <a:t>utaneous or visceral stimulation below the level of the spinal cord injury</a:t>
            </a:r>
          </a:p>
          <a:p>
            <a:pPr lvl="1"/>
            <a:r>
              <a:rPr lang="en-US" dirty="0" smtClean="0"/>
              <a:t>Usually above T6 unlikely below T10</a:t>
            </a:r>
          </a:p>
          <a:p>
            <a:pPr lvl="1"/>
            <a:r>
              <a:rPr lang="en-US" dirty="0" smtClean="0"/>
              <a:t>Surgery and distention of bladder or rectum are common stimuli</a:t>
            </a:r>
          </a:p>
          <a:p>
            <a:pPr lvl="1"/>
            <a:r>
              <a:rPr lang="en-US" dirty="0" smtClean="0"/>
              <a:t>Stimulation produces afferent impulses that enter spinal cord causing stimulation and vasoconstriction</a:t>
            </a:r>
          </a:p>
          <a:p>
            <a:pPr lvl="1"/>
            <a:r>
              <a:rPr lang="en-US" dirty="0" smtClean="0"/>
              <a:t>This stimulation would normally be inhibited from higher centers but cannot travel due to cord damage </a:t>
            </a:r>
          </a:p>
          <a:p>
            <a:pPr lvl="1"/>
            <a:r>
              <a:rPr lang="en-US" dirty="0" smtClean="0"/>
              <a:t>Hypertension and </a:t>
            </a:r>
            <a:r>
              <a:rPr lang="en-US" dirty="0" err="1" smtClean="0"/>
              <a:t>bradycardia</a:t>
            </a:r>
            <a:r>
              <a:rPr lang="en-US" dirty="0" smtClean="0"/>
              <a:t> </a:t>
            </a:r>
          </a:p>
          <a:p>
            <a:pPr lvl="1"/>
            <a:r>
              <a:rPr lang="en-US" dirty="0" smtClean="0"/>
              <a:t>Vasodilation above lesion</a:t>
            </a:r>
          </a:p>
          <a:p>
            <a:pPr lvl="1"/>
            <a:r>
              <a:rPr lang="en-US" dirty="0" smtClean="0"/>
              <a:t>Pulmonary edema from increased afterload </a:t>
            </a:r>
          </a:p>
          <a:p>
            <a:pPr lvl="1"/>
            <a:r>
              <a:rPr lang="en-US" dirty="0" smtClean="0"/>
              <a:t>Cerebral hemorrhage from hypertension</a:t>
            </a:r>
          </a:p>
          <a:p>
            <a:pPr lvl="1"/>
            <a:r>
              <a:rPr lang="en-US" dirty="0" smtClean="0"/>
              <a:t>Loss of consciousness, seizures, and dysrhythmias common </a:t>
            </a:r>
          </a:p>
          <a:p>
            <a:pPr lvl="1"/>
            <a:endParaRPr lang="en-US" dirty="0"/>
          </a:p>
        </p:txBody>
      </p:sp>
    </p:spTree>
    <p:extLst>
      <p:ext uri="{BB962C8B-B14F-4D97-AF65-F5344CB8AC3E}">
        <p14:creationId xmlns:p14="http://schemas.microsoft.com/office/powerpoint/2010/main" val="23632208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90" y="204653"/>
            <a:ext cx="7716837" cy="1447800"/>
          </a:xfrm>
        </p:spPr>
        <p:txBody>
          <a:bodyPr/>
          <a:lstStyle/>
          <a:p>
            <a:r>
              <a:rPr lang="en-US" dirty="0" smtClean="0"/>
              <a:t>Spinal Cord Disorders-Autonomic </a:t>
            </a:r>
            <a:r>
              <a:rPr lang="en-US" dirty="0" err="1" smtClean="0"/>
              <a:t>Hyperreflexia</a:t>
            </a:r>
            <a:endParaRPr lang="en-US" dirty="0"/>
          </a:p>
        </p:txBody>
      </p:sp>
      <p:sp>
        <p:nvSpPr>
          <p:cNvPr id="3" name="Content Placeholder 2"/>
          <p:cNvSpPr>
            <a:spLocks noGrp="1"/>
          </p:cNvSpPr>
          <p:nvPr>
            <p:ph idx="1"/>
          </p:nvPr>
        </p:nvSpPr>
        <p:spPr>
          <a:xfrm>
            <a:off x="0" y="1652453"/>
            <a:ext cx="9144000" cy="5205547"/>
          </a:xfrm>
        </p:spPr>
        <p:txBody>
          <a:bodyPr>
            <a:normAutofit/>
          </a:bodyPr>
          <a:lstStyle/>
          <a:p>
            <a:r>
              <a:rPr lang="en-US" dirty="0" smtClean="0"/>
              <a:t>Prevention is key</a:t>
            </a:r>
          </a:p>
          <a:p>
            <a:r>
              <a:rPr lang="en-US" dirty="0" smtClean="0"/>
              <a:t>Spinal block better than Epidural because of the denser block of the nerves</a:t>
            </a:r>
          </a:p>
          <a:p>
            <a:r>
              <a:rPr lang="en-US" dirty="0" err="1" smtClean="0"/>
              <a:t>Nitroprusside</a:t>
            </a:r>
            <a:r>
              <a:rPr lang="en-US" dirty="0" smtClean="0"/>
              <a:t> available</a:t>
            </a:r>
          </a:p>
          <a:p>
            <a:r>
              <a:rPr lang="en-US" dirty="0" smtClean="0"/>
              <a:t> </a:t>
            </a:r>
          </a:p>
          <a:p>
            <a:pPr lvl="1"/>
            <a:endParaRPr lang="en-US" dirty="0"/>
          </a:p>
        </p:txBody>
      </p:sp>
    </p:spTree>
    <p:extLst>
      <p:ext uri="{BB962C8B-B14F-4D97-AF65-F5344CB8AC3E}">
        <p14:creationId xmlns:p14="http://schemas.microsoft.com/office/powerpoint/2010/main" val="4554622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00ad39a3ae2081a2ada665ef1e5124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794" t="3062" r="-17031" b="11129"/>
          <a:stretch/>
        </p:blipFill>
        <p:spPr>
          <a:xfrm>
            <a:off x="0" y="236292"/>
            <a:ext cx="8429625" cy="6621708"/>
          </a:xfrm>
        </p:spPr>
      </p:pic>
      <p:sp>
        <p:nvSpPr>
          <p:cNvPr id="5" name="TextBox 4"/>
          <p:cNvSpPr txBox="1"/>
          <p:nvPr/>
        </p:nvSpPr>
        <p:spPr>
          <a:xfrm>
            <a:off x="7471722" y="3765899"/>
            <a:ext cx="1447093" cy="3139321"/>
          </a:xfrm>
          <a:prstGeom prst="rect">
            <a:avLst/>
          </a:prstGeom>
          <a:noFill/>
        </p:spPr>
        <p:txBody>
          <a:bodyPr wrap="square" rtlCol="0">
            <a:spAutoFit/>
          </a:bodyPr>
          <a:lstStyle/>
          <a:p>
            <a:r>
              <a:rPr lang="en-US" dirty="0"/>
              <a:t>https://s-media-cache-ak0.pinimg.com/originals/b0/0a/d3/b00ad39a3ae2081a2ada665ef1e51241.png</a:t>
            </a:r>
          </a:p>
        </p:txBody>
      </p:sp>
    </p:spTree>
    <p:extLst>
      <p:ext uri="{BB962C8B-B14F-4D97-AF65-F5344CB8AC3E}">
        <p14:creationId xmlns:p14="http://schemas.microsoft.com/office/powerpoint/2010/main" val="1055452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24" y="780871"/>
            <a:ext cx="7716837" cy="1447800"/>
          </a:xfrm>
        </p:spPr>
        <p:txBody>
          <a:bodyPr/>
          <a:lstStyle/>
          <a:p>
            <a:r>
              <a:rPr lang="en-US" dirty="0" smtClean="0"/>
              <a:t>Spinal Cord Disorders-Spinal Cord Tumors</a:t>
            </a:r>
            <a:endParaRPr lang="en-US" dirty="0"/>
          </a:p>
        </p:txBody>
      </p:sp>
      <p:sp>
        <p:nvSpPr>
          <p:cNvPr id="3" name="Content Placeholder 2"/>
          <p:cNvSpPr>
            <a:spLocks noGrp="1"/>
          </p:cNvSpPr>
          <p:nvPr>
            <p:ph idx="1"/>
          </p:nvPr>
        </p:nvSpPr>
        <p:spPr>
          <a:xfrm>
            <a:off x="221494" y="2583108"/>
            <a:ext cx="8741620" cy="3979387"/>
          </a:xfrm>
        </p:spPr>
        <p:txBody>
          <a:bodyPr>
            <a:normAutofit lnSpcReduction="10000"/>
          </a:bodyPr>
          <a:lstStyle/>
          <a:p>
            <a:r>
              <a:rPr lang="en-US" dirty="0" smtClean="0"/>
              <a:t>Intramedullary tumors-</a:t>
            </a:r>
            <a:r>
              <a:rPr lang="en-US" dirty="0" err="1" smtClean="0"/>
              <a:t>gliomas</a:t>
            </a:r>
            <a:r>
              <a:rPr lang="en-US" dirty="0" smtClean="0"/>
              <a:t> and </a:t>
            </a:r>
            <a:r>
              <a:rPr lang="en-US" dirty="0" err="1" smtClean="0"/>
              <a:t>ependymomas</a:t>
            </a:r>
            <a:endParaRPr lang="en-US" dirty="0" smtClean="0"/>
          </a:p>
          <a:p>
            <a:r>
              <a:rPr lang="en-US" dirty="0" err="1" smtClean="0"/>
              <a:t>Extramedullary</a:t>
            </a:r>
            <a:r>
              <a:rPr lang="en-US" dirty="0" smtClean="0"/>
              <a:t> tumors</a:t>
            </a:r>
          </a:p>
          <a:p>
            <a:pPr lvl="1"/>
            <a:r>
              <a:rPr lang="en-US" dirty="0" smtClean="0"/>
              <a:t>Intra or extra </a:t>
            </a:r>
            <a:r>
              <a:rPr lang="en-US" dirty="0" err="1" smtClean="0"/>
              <a:t>dural</a:t>
            </a:r>
            <a:endParaRPr lang="en-US" dirty="0" smtClean="0"/>
          </a:p>
          <a:p>
            <a:pPr lvl="1"/>
            <a:r>
              <a:rPr lang="en-US" dirty="0" err="1" smtClean="0"/>
              <a:t>Neurofibromas</a:t>
            </a:r>
            <a:r>
              <a:rPr lang="en-US" dirty="0" smtClean="0"/>
              <a:t> and </a:t>
            </a:r>
            <a:r>
              <a:rPr lang="en-US" dirty="0" err="1" smtClean="0"/>
              <a:t>meningiomas</a:t>
            </a:r>
            <a:r>
              <a:rPr lang="en-US" dirty="0" smtClean="0"/>
              <a:t> mostly </a:t>
            </a:r>
            <a:r>
              <a:rPr lang="en-US" dirty="0" err="1" smtClean="0"/>
              <a:t>intradural</a:t>
            </a:r>
            <a:endParaRPr lang="en-US" dirty="0" smtClean="0"/>
          </a:p>
          <a:p>
            <a:pPr lvl="1"/>
            <a:r>
              <a:rPr lang="en-US" dirty="0" smtClean="0"/>
              <a:t>Other mass lesions metastatic disease (extradural), abscesses and hematomas</a:t>
            </a:r>
          </a:p>
          <a:p>
            <a:r>
              <a:rPr lang="en-US" dirty="0" smtClean="0"/>
              <a:t>Spinal cord compression</a:t>
            </a:r>
          </a:p>
          <a:p>
            <a:r>
              <a:rPr lang="en-US" dirty="0" smtClean="0"/>
              <a:t>Intraoperative monitoring</a:t>
            </a:r>
            <a:endParaRPr lang="en-US" dirty="0"/>
          </a:p>
        </p:txBody>
      </p:sp>
    </p:spTree>
    <p:extLst>
      <p:ext uri="{BB962C8B-B14F-4D97-AF65-F5344CB8AC3E}">
        <p14:creationId xmlns:p14="http://schemas.microsoft.com/office/powerpoint/2010/main" val="33877132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Disorders-Cervical Disk Disease</a:t>
            </a:r>
            <a:endParaRPr lang="en-US" dirty="0"/>
          </a:p>
        </p:txBody>
      </p:sp>
      <p:sp>
        <p:nvSpPr>
          <p:cNvPr id="3" name="Content Placeholder 2"/>
          <p:cNvSpPr>
            <a:spLocks noGrp="1"/>
          </p:cNvSpPr>
          <p:nvPr>
            <p:ph idx="1"/>
          </p:nvPr>
        </p:nvSpPr>
        <p:spPr>
          <a:xfrm>
            <a:off x="162429" y="3012141"/>
            <a:ext cx="8726853" cy="3663101"/>
          </a:xfrm>
        </p:spPr>
        <p:txBody>
          <a:bodyPr>
            <a:normAutofit fontScale="77500" lnSpcReduction="20000"/>
          </a:bodyPr>
          <a:lstStyle/>
          <a:p>
            <a:r>
              <a:rPr lang="en-US" dirty="0" smtClean="0"/>
              <a:t>Cervical decompression</a:t>
            </a:r>
          </a:p>
          <a:p>
            <a:r>
              <a:rPr lang="en-US" dirty="0" smtClean="0"/>
              <a:t>Direct laryngoscopy ok if extension ok in exam or without symptoms</a:t>
            </a:r>
          </a:p>
          <a:p>
            <a:r>
              <a:rPr lang="en-US" dirty="0" err="1" smtClean="0"/>
              <a:t>Videoscope</a:t>
            </a:r>
            <a:endParaRPr lang="en-US" dirty="0" smtClean="0"/>
          </a:p>
          <a:p>
            <a:r>
              <a:rPr lang="en-US" dirty="0" smtClean="0"/>
              <a:t>Maintain neutrality</a:t>
            </a:r>
          </a:p>
          <a:p>
            <a:r>
              <a:rPr lang="en-US" dirty="0" smtClean="0"/>
              <a:t>Anterior or posterior approach</a:t>
            </a:r>
          </a:p>
          <a:p>
            <a:r>
              <a:rPr lang="en-US" dirty="0" smtClean="0"/>
              <a:t>Retraction can cause injury to </a:t>
            </a:r>
            <a:r>
              <a:rPr lang="en-US" dirty="0" err="1" smtClean="0"/>
              <a:t>ipsilateral</a:t>
            </a:r>
            <a:r>
              <a:rPr lang="en-US" dirty="0" smtClean="0"/>
              <a:t> recurrent laryngeal nerve</a:t>
            </a:r>
          </a:p>
          <a:p>
            <a:pPr lvl="1"/>
            <a:r>
              <a:rPr lang="en-US" dirty="0" smtClean="0"/>
              <a:t>Monitor cuff pressure</a:t>
            </a:r>
          </a:p>
          <a:p>
            <a:pPr lvl="1"/>
            <a:r>
              <a:rPr lang="en-US" dirty="0" smtClean="0"/>
              <a:t>May need to let air out of cuff during retraction</a:t>
            </a:r>
            <a:endParaRPr lang="en-US" dirty="0"/>
          </a:p>
        </p:txBody>
      </p:sp>
    </p:spTree>
    <p:extLst>
      <p:ext uri="{BB962C8B-B14F-4D97-AF65-F5344CB8AC3E}">
        <p14:creationId xmlns:p14="http://schemas.microsoft.com/office/powerpoint/2010/main" val="1988665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580"/>
            <a:ext cx="9144000" cy="628315"/>
          </a:xfrm>
        </p:spPr>
        <p:txBody>
          <a:bodyPr/>
          <a:lstStyle/>
          <a:p>
            <a:r>
              <a:rPr lang="nl-NL" sz="2000" dirty="0">
                <a:solidFill>
                  <a:srgbClr val="FFFFFF"/>
                </a:solidFill>
              </a:rPr>
              <a:t/>
            </a:r>
            <a:br>
              <a:rPr lang="nl-NL" sz="2000" dirty="0">
                <a:solidFill>
                  <a:srgbClr val="FFFFFF"/>
                </a:solidFill>
              </a:rPr>
            </a:br>
            <a:endParaRPr lang="en-US" sz="2000" dirty="0">
              <a:solidFill>
                <a:srgbClr val="FFFFFF"/>
              </a:solidFill>
            </a:endParaRPr>
          </a:p>
        </p:txBody>
      </p:sp>
      <p:sp>
        <p:nvSpPr>
          <p:cNvPr id="3" name="Content Placeholder 2"/>
          <p:cNvSpPr>
            <a:spLocks noGrp="1"/>
          </p:cNvSpPr>
          <p:nvPr>
            <p:ph type="body" orient="vert" idx="4294967295"/>
          </p:nvPr>
        </p:nvSpPr>
        <p:spPr>
          <a:xfrm>
            <a:off x="93579" y="1109579"/>
            <a:ext cx="9050421" cy="5748421"/>
          </a:xfrm>
        </p:spPr>
        <p:txBody>
          <a:bodyPr numCol="2">
            <a:normAutofit fontScale="25000" lnSpcReduction="20000"/>
          </a:bodyPr>
          <a:lstStyle/>
          <a:p>
            <a:r>
              <a:rPr lang="en-US" sz="6400" dirty="0" smtClean="0">
                <a:effectLst/>
              </a:rPr>
              <a:t>Describe </a:t>
            </a:r>
            <a:r>
              <a:rPr lang="en-US" sz="6400" dirty="0">
                <a:effectLst/>
              </a:rPr>
              <a:t>anesthetic considerations during the preoperative period, the intraoperative period and the postoperative period for patients undergoing orthopedic </a:t>
            </a:r>
            <a:r>
              <a:rPr lang="en-US" sz="6400" dirty="0" smtClean="0">
                <a:effectLst/>
              </a:rPr>
              <a:t>and spinal surgery </a:t>
            </a:r>
            <a:endParaRPr lang="en-US" sz="6400" dirty="0">
              <a:effectLst/>
            </a:endParaRPr>
          </a:p>
          <a:p>
            <a:r>
              <a:rPr lang="en-US" sz="6400" dirty="0">
                <a:effectLst/>
              </a:rPr>
              <a:t>Explain the different positions &amp; tables used in orthopedic surgery and the potential nerve injuries encountered </a:t>
            </a:r>
          </a:p>
          <a:p>
            <a:r>
              <a:rPr lang="en-US" sz="6400" dirty="0">
                <a:effectLst/>
              </a:rPr>
              <a:t>Describe when a tourniquet should be used in orthopedic surgeries and its’ placement </a:t>
            </a:r>
          </a:p>
          <a:p>
            <a:r>
              <a:rPr lang="en-US" sz="6400" dirty="0">
                <a:effectLst/>
              </a:rPr>
              <a:t>Calculate the optimal pressure of a limb tourniquet and state how long it may be inflated before injury </a:t>
            </a:r>
            <a:r>
              <a:rPr lang="en-US" sz="6400" dirty="0" smtClean="0">
                <a:effectLst/>
              </a:rPr>
              <a:t>occurs</a:t>
            </a:r>
            <a:r>
              <a:rPr lang="en-US" sz="6400" dirty="0">
                <a:effectLst/>
              </a:rPr>
              <a:t>. </a:t>
            </a:r>
          </a:p>
          <a:p>
            <a:r>
              <a:rPr lang="en-US" sz="6400" dirty="0">
                <a:effectLst/>
              </a:rPr>
              <a:t>Explain the physiological responses and systemic effects caused by the use of tourniquets </a:t>
            </a:r>
          </a:p>
          <a:p>
            <a:r>
              <a:rPr lang="en-US" sz="6400" dirty="0">
                <a:effectLst/>
              </a:rPr>
              <a:t>Describe tourniquet pain and the nerve fibers that are responsible </a:t>
            </a:r>
            <a:endParaRPr lang="en-US" sz="6400" dirty="0" smtClean="0">
              <a:effectLst/>
            </a:endParaRPr>
          </a:p>
          <a:p>
            <a:pPr marL="0" indent="0">
              <a:buNone/>
            </a:pPr>
            <a:endParaRPr lang="en-US" sz="6400" dirty="0">
              <a:effectLst/>
            </a:endParaRPr>
          </a:p>
          <a:p>
            <a:r>
              <a:rPr lang="en-US" sz="6400" dirty="0">
                <a:effectLst/>
              </a:rPr>
              <a:t>Describe a fat emboli, how it is diagnosed, signs and symptoms and treatment </a:t>
            </a:r>
          </a:p>
          <a:p>
            <a:r>
              <a:rPr lang="en-US" sz="6400" dirty="0" smtClean="0">
                <a:effectLst/>
              </a:rPr>
              <a:t>Describe </a:t>
            </a:r>
            <a:r>
              <a:rPr lang="en-US" sz="6400" dirty="0">
                <a:effectLst/>
              </a:rPr>
              <a:t>the anesthetic considerations for hip fractures, joint replacements, extremity procedures, </a:t>
            </a:r>
            <a:r>
              <a:rPr lang="en-US" sz="6400" dirty="0" smtClean="0">
                <a:effectLst/>
              </a:rPr>
              <a:t>amputations</a:t>
            </a:r>
            <a:r>
              <a:rPr lang="en-US" sz="6400" dirty="0">
                <a:effectLst/>
              </a:rPr>
              <a:t>, joint manipulation &amp; examination, re-implantation of limbs &amp; digits, and operation of the </a:t>
            </a:r>
            <a:r>
              <a:rPr lang="en-US" sz="6400" dirty="0" smtClean="0">
                <a:effectLst/>
              </a:rPr>
              <a:t>spine </a:t>
            </a:r>
            <a:endParaRPr lang="en-US" sz="6400" dirty="0">
              <a:effectLst/>
            </a:endParaRPr>
          </a:p>
          <a:p>
            <a:r>
              <a:rPr lang="en-US" sz="6400" dirty="0">
                <a:effectLst/>
              </a:rPr>
              <a:t>Describe scoliosis and </a:t>
            </a:r>
            <a:r>
              <a:rPr lang="en-US" sz="6400" dirty="0" err="1">
                <a:effectLst/>
              </a:rPr>
              <a:t>kyphoscoliosis</a:t>
            </a:r>
            <a:r>
              <a:rPr lang="en-US" sz="6400" dirty="0">
                <a:effectLst/>
              </a:rPr>
              <a:t> and the physiologic considerations </a:t>
            </a:r>
          </a:p>
          <a:p>
            <a:r>
              <a:rPr lang="en-US" sz="6400" dirty="0">
                <a:effectLst/>
              </a:rPr>
              <a:t>Identify the anesthetic considerations for scoliosis and </a:t>
            </a:r>
            <a:r>
              <a:rPr lang="en-US" sz="6400" dirty="0" err="1">
                <a:effectLst/>
              </a:rPr>
              <a:t>kyphoscoliosis</a:t>
            </a:r>
            <a:r>
              <a:rPr lang="en-US" sz="6400" dirty="0">
                <a:effectLst/>
              </a:rPr>
              <a:t> </a:t>
            </a:r>
          </a:p>
          <a:p>
            <a:r>
              <a:rPr lang="en-US" sz="6400" dirty="0">
                <a:effectLst/>
              </a:rPr>
              <a:t>Describe how the CRNA would do an intraoperative awake test and the potential complications </a:t>
            </a:r>
          </a:p>
          <a:p>
            <a:r>
              <a:rPr lang="en-US" sz="6400" dirty="0">
                <a:effectLst/>
              </a:rPr>
              <a:t>Describe the pulmonary concerns for scoliosis and </a:t>
            </a:r>
            <a:r>
              <a:rPr lang="en-US" sz="6400" dirty="0" err="1">
                <a:effectLst/>
              </a:rPr>
              <a:t>kyphoscoliosis</a:t>
            </a:r>
            <a:r>
              <a:rPr lang="en-US" sz="6400" dirty="0">
                <a:effectLst/>
              </a:rPr>
              <a:t> </a:t>
            </a:r>
          </a:p>
          <a:p>
            <a:r>
              <a:rPr lang="en-US" sz="6400" dirty="0">
                <a:effectLst/>
              </a:rPr>
              <a:t>Identify the cardiovascular changes seen in patients with scoliosis and </a:t>
            </a:r>
            <a:r>
              <a:rPr lang="en-US" sz="6400" dirty="0" err="1">
                <a:effectLst/>
              </a:rPr>
              <a:t>kyphoscoliosis</a:t>
            </a:r>
            <a:r>
              <a:rPr lang="en-US" sz="6400" dirty="0">
                <a:effectLst/>
              </a:rPr>
              <a:t> </a:t>
            </a:r>
          </a:p>
          <a:p>
            <a:endParaRPr lang="en-US" dirty="0"/>
          </a:p>
        </p:txBody>
      </p:sp>
    </p:spTree>
    <p:extLst>
      <p:ext uri="{BB962C8B-B14F-4D97-AF65-F5344CB8AC3E}">
        <p14:creationId xmlns:p14="http://schemas.microsoft.com/office/powerpoint/2010/main" val="4174824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Disorders-Lumbar Disk Disease</a:t>
            </a:r>
            <a:endParaRPr lang="en-US" dirty="0"/>
          </a:p>
        </p:txBody>
      </p:sp>
      <p:sp>
        <p:nvSpPr>
          <p:cNvPr id="3" name="Content Placeholder 2"/>
          <p:cNvSpPr>
            <a:spLocks noGrp="1"/>
          </p:cNvSpPr>
          <p:nvPr>
            <p:ph idx="1"/>
          </p:nvPr>
        </p:nvSpPr>
        <p:spPr/>
        <p:txBody>
          <a:bodyPr/>
          <a:lstStyle/>
          <a:p>
            <a:r>
              <a:rPr lang="en-US" dirty="0" smtClean="0"/>
              <a:t>Surgical laminectomy</a:t>
            </a:r>
          </a:p>
          <a:p>
            <a:r>
              <a:rPr lang="en-US" dirty="0" err="1" smtClean="0"/>
              <a:t>Microdiskectomy</a:t>
            </a:r>
            <a:endParaRPr lang="en-US" dirty="0" smtClean="0"/>
          </a:p>
          <a:p>
            <a:r>
              <a:rPr lang="en-US" dirty="0" smtClean="0"/>
              <a:t>Decompression</a:t>
            </a:r>
          </a:p>
          <a:p>
            <a:r>
              <a:rPr lang="en-US" dirty="0" smtClean="0"/>
              <a:t>Fusion </a:t>
            </a:r>
            <a:endParaRPr lang="en-US" dirty="0"/>
          </a:p>
        </p:txBody>
      </p:sp>
    </p:spTree>
    <p:extLst>
      <p:ext uri="{BB962C8B-B14F-4D97-AF65-F5344CB8AC3E}">
        <p14:creationId xmlns:p14="http://schemas.microsoft.com/office/powerpoint/2010/main" val="5241733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315" y="128337"/>
            <a:ext cx="7716837" cy="1447800"/>
          </a:xfrm>
        </p:spPr>
        <p:txBody>
          <a:bodyPr/>
          <a:lstStyle/>
          <a:p>
            <a:r>
              <a:rPr lang="en-US" dirty="0" smtClean="0"/>
              <a:t>Spine</a:t>
            </a:r>
            <a:endParaRPr lang="en-US" dirty="0"/>
          </a:p>
        </p:txBody>
      </p:sp>
      <p:sp>
        <p:nvSpPr>
          <p:cNvPr id="3" name="Content Placeholder 2"/>
          <p:cNvSpPr>
            <a:spLocks noGrp="1"/>
          </p:cNvSpPr>
          <p:nvPr>
            <p:ph idx="1"/>
          </p:nvPr>
        </p:nvSpPr>
        <p:spPr>
          <a:xfrm>
            <a:off x="213895" y="1376947"/>
            <a:ext cx="8729579" cy="5347369"/>
          </a:xfrm>
        </p:spPr>
        <p:txBody>
          <a:bodyPr/>
          <a:lstStyle/>
          <a:p>
            <a:r>
              <a:rPr lang="en-US" dirty="0" smtClean="0"/>
              <a:t>Most common diagnosis is disc herniation and spinal stenosis anywhere from C2-3 to L5-S1 vertebrae</a:t>
            </a:r>
          </a:p>
          <a:p>
            <a:r>
              <a:rPr lang="en-US" dirty="0" smtClean="0"/>
              <a:t>Minimally invasive- Percutaneous endoscopic lumbar discectomy, </a:t>
            </a:r>
            <a:r>
              <a:rPr lang="en-US" dirty="0" err="1" smtClean="0"/>
              <a:t>vertebroplasty</a:t>
            </a:r>
            <a:r>
              <a:rPr lang="en-US" dirty="0" smtClean="0"/>
              <a:t> and </a:t>
            </a:r>
            <a:r>
              <a:rPr lang="en-US" dirty="0" err="1" smtClean="0"/>
              <a:t>kyphoplasty</a:t>
            </a:r>
            <a:r>
              <a:rPr lang="en-US" dirty="0" smtClean="0"/>
              <a:t>-</a:t>
            </a:r>
          </a:p>
          <a:p>
            <a:pPr lvl="1"/>
            <a:r>
              <a:rPr lang="en-US" dirty="0" smtClean="0"/>
              <a:t>Interventional radiology with local anesthesia and sedation</a:t>
            </a:r>
          </a:p>
          <a:p>
            <a:pPr lvl="2"/>
            <a:r>
              <a:rPr lang="en-US" dirty="0" smtClean="0"/>
              <a:t>Risks of </a:t>
            </a:r>
            <a:r>
              <a:rPr lang="en-US" dirty="0" err="1" smtClean="0"/>
              <a:t>oversedation</a:t>
            </a:r>
            <a:r>
              <a:rPr lang="en-US" dirty="0" smtClean="0"/>
              <a:t> in the prone position</a:t>
            </a:r>
          </a:p>
          <a:p>
            <a:pPr lvl="1"/>
            <a:r>
              <a:rPr lang="en-US" dirty="0" smtClean="0"/>
              <a:t>Complex spinal surgery- includes </a:t>
            </a:r>
            <a:r>
              <a:rPr lang="en-US" dirty="0" err="1" smtClean="0"/>
              <a:t>transforaminal</a:t>
            </a:r>
            <a:r>
              <a:rPr lang="en-US" dirty="0" smtClean="0"/>
              <a:t> lumbar </a:t>
            </a:r>
            <a:r>
              <a:rPr lang="en-US" dirty="0" err="1" smtClean="0"/>
              <a:t>interbody</a:t>
            </a:r>
            <a:r>
              <a:rPr lang="en-US" dirty="0" smtClean="0"/>
              <a:t> fusion (TLIF) multilevel fusions with instrumentation via anterior or posterior approach</a:t>
            </a:r>
          </a:p>
          <a:p>
            <a:pPr lvl="2"/>
            <a:r>
              <a:rPr lang="en-US" dirty="0" smtClean="0"/>
              <a:t>Anterior approach of the thoracic spine requires thoracotomy with lung isolation- Other anterior approach can be accomplished laparoscopic </a:t>
            </a:r>
            <a:endParaRPr lang="en-US" dirty="0"/>
          </a:p>
        </p:txBody>
      </p:sp>
    </p:spTree>
    <p:extLst>
      <p:ext uri="{BB962C8B-B14F-4D97-AF65-F5344CB8AC3E}">
        <p14:creationId xmlns:p14="http://schemas.microsoft.com/office/powerpoint/2010/main" val="347041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12963"/>
            <a:ext cx="7716837" cy="1447800"/>
          </a:xfrm>
        </p:spPr>
        <p:txBody>
          <a:bodyPr/>
          <a:lstStyle/>
          <a:p>
            <a:r>
              <a:rPr lang="en-US" sz="3200" dirty="0" smtClean="0"/>
              <a:t>Spine – anesthetic management</a:t>
            </a:r>
            <a:endParaRPr lang="en-US" sz="3200" dirty="0"/>
          </a:p>
        </p:txBody>
      </p:sp>
      <p:sp>
        <p:nvSpPr>
          <p:cNvPr id="3" name="Content Placeholder 2"/>
          <p:cNvSpPr>
            <a:spLocks noGrp="1"/>
          </p:cNvSpPr>
          <p:nvPr>
            <p:ph idx="1"/>
          </p:nvPr>
        </p:nvSpPr>
        <p:spPr>
          <a:xfrm>
            <a:off x="148628" y="1560763"/>
            <a:ext cx="8633936" cy="5194223"/>
          </a:xfrm>
        </p:spPr>
        <p:txBody>
          <a:bodyPr>
            <a:normAutofit/>
          </a:bodyPr>
          <a:lstStyle/>
          <a:p>
            <a:r>
              <a:rPr lang="en-US" dirty="0" smtClean="0"/>
              <a:t>Anesthetic challenges</a:t>
            </a:r>
          </a:p>
          <a:p>
            <a:pPr lvl="1"/>
            <a:r>
              <a:rPr lang="en-US" dirty="0" smtClean="0"/>
              <a:t>Anesthetic Choices…- </a:t>
            </a:r>
            <a:r>
              <a:rPr lang="en-US" dirty="0" err="1" smtClean="0"/>
              <a:t>Neuro</a:t>
            </a:r>
            <a:r>
              <a:rPr lang="en-US" dirty="0" smtClean="0"/>
              <a:t> monitoring? TIVA? Muscle relaxant? Mayfield Tongs?</a:t>
            </a:r>
          </a:p>
          <a:p>
            <a:pPr lvl="1"/>
            <a:r>
              <a:rPr lang="en-US" dirty="0" smtClean="0"/>
              <a:t>Airway control, positioning, fluid and blood transfusion management, hemodynamic control and postoperative analgesia</a:t>
            </a:r>
          </a:p>
          <a:p>
            <a:pPr lvl="2"/>
            <a:r>
              <a:rPr lang="en-US" dirty="0" smtClean="0"/>
              <a:t>Airway control- </a:t>
            </a:r>
          </a:p>
          <a:p>
            <a:pPr lvl="3"/>
            <a:r>
              <a:rPr lang="en-US" dirty="0" smtClean="0"/>
              <a:t>mostly prone position- </a:t>
            </a:r>
            <a:r>
              <a:rPr lang="en-US" b="1" u="sng" dirty="0" smtClean="0"/>
              <a:t>secure tube well</a:t>
            </a:r>
            <a:r>
              <a:rPr lang="en-US" dirty="0" smtClean="0"/>
              <a:t>.. Consider oral gastric tube, consider </a:t>
            </a:r>
            <a:r>
              <a:rPr lang="en-US" dirty="0" err="1" smtClean="0"/>
              <a:t>antisialoagogue</a:t>
            </a:r>
            <a:r>
              <a:rPr lang="en-US" dirty="0" smtClean="0"/>
              <a:t>( </a:t>
            </a:r>
            <a:r>
              <a:rPr lang="en-US" dirty="0" err="1" smtClean="0"/>
              <a:t>glycopyrrolate</a:t>
            </a:r>
            <a:r>
              <a:rPr lang="en-US" dirty="0" smtClean="0"/>
              <a:t>) </a:t>
            </a:r>
          </a:p>
          <a:p>
            <a:pPr lvl="3"/>
            <a:r>
              <a:rPr lang="en-US" dirty="0" smtClean="0"/>
              <a:t>Cervical spine- stable? Difficult airway? Rheumatoid arthritis? Check neck range of motion </a:t>
            </a:r>
            <a:r>
              <a:rPr lang="en-US" dirty="0" err="1" smtClean="0"/>
              <a:t>preop</a:t>
            </a:r>
            <a:r>
              <a:rPr lang="en-US" dirty="0" smtClean="0"/>
              <a:t>- have difficult airway supplies available</a:t>
            </a:r>
          </a:p>
          <a:p>
            <a:pPr lvl="3"/>
            <a:r>
              <a:rPr lang="en-US" dirty="0" smtClean="0"/>
              <a:t>Thoracic spine- lung isolation?</a:t>
            </a:r>
          </a:p>
          <a:p>
            <a:pPr marL="914400" lvl="3" indent="0">
              <a:buNone/>
            </a:pPr>
            <a:endParaRPr lang="en-US" dirty="0" smtClean="0"/>
          </a:p>
        </p:txBody>
      </p:sp>
    </p:spTree>
    <p:extLst>
      <p:ext uri="{BB962C8B-B14F-4D97-AF65-F5344CB8AC3E}">
        <p14:creationId xmlns:p14="http://schemas.microsoft.com/office/powerpoint/2010/main" val="15381664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12963"/>
            <a:ext cx="7716837" cy="1447800"/>
          </a:xfrm>
        </p:spPr>
        <p:txBody>
          <a:bodyPr/>
          <a:lstStyle/>
          <a:p>
            <a:r>
              <a:rPr lang="en-US" sz="3200" dirty="0" smtClean="0"/>
              <a:t>Spine – anesthetic management</a:t>
            </a:r>
            <a:endParaRPr lang="en-US" sz="3200" dirty="0"/>
          </a:p>
        </p:txBody>
      </p:sp>
      <p:sp>
        <p:nvSpPr>
          <p:cNvPr id="3" name="Content Placeholder 2"/>
          <p:cNvSpPr>
            <a:spLocks noGrp="1"/>
          </p:cNvSpPr>
          <p:nvPr>
            <p:ph idx="1"/>
          </p:nvPr>
        </p:nvSpPr>
        <p:spPr>
          <a:xfrm>
            <a:off x="160421" y="1270000"/>
            <a:ext cx="8890000" cy="5588000"/>
          </a:xfrm>
        </p:spPr>
        <p:txBody>
          <a:bodyPr>
            <a:normAutofit fontScale="92500" lnSpcReduction="20000"/>
          </a:bodyPr>
          <a:lstStyle/>
          <a:p>
            <a:r>
              <a:rPr lang="en-US" dirty="0" smtClean="0"/>
              <a:t>Anesthetic challenges</a:t>
            </a:r>
          </a:p>
          <a:p>
            <a:pPr lvl="1"/>
            <a:r>
              <a:rPr lang="en-US" dirty="0" smtClean="0"/>
              <a:t>Positioning</a:t>
            </a:r>
          </a:p>
          <a:p>
            <a:pPr lvl="2"/>
            <a:r>
              <a:rPr lang="en-US" dirty="0" smtClean="0"/>
              <a:t>Prone positioning can INCREASE </a:t>
            </a:r>
            <a:r>
              <a:rPr lang="en-US" dirty="0" err="1" smtClean="0"/>
              <a:t>intraabdominal</a:t>
            </a:r>
            <a:r>
              <a:rPr lang="en-US" dirty="0" smtClean="0"/>
              <a:t> or </a:t>
            </a:r>
            <a:r>
              <a:rPr lang="en-US" dirty="0" err="1" smtClean="0"/>
              <a:t>intrathoracic</a:t>
            </a:r>
            <a:r>
              <a:rPr lang="en-US" dirty="0" smtClean="0"/>
              <a:t> pressure, this will DECREASE VENOUS RETURN REDUCE ARTERIAL FILLING AND REDUCE CARDIAC OUTPUT</a:t>
            </a:r>
          </a:p>
          <a:p>
            <a:pPr lvl="2"/>
            <a:r>
              <a:rPr lang="en-US" dirty="0" smtClean="0"/>
              <a:t>IVC obstruction leads to reduced cardiac output and increases blood loss</a:t>
            </a:r>
          </a:p>
          <a:p>
            <a:pPr lvl="3"/>
            <a:r>
              <a:rPr lang="en-US" dirty="0" smtClean="0"/>
              <a:t>This can be minimized with certain positioning devices allowing the belly to hang free</a:t>
            </a:r>
          </a:p>
          <a:p>
            <a:pPr lvl="2"/>
            <a:r>
              <a:rPr lang="en-US" dirty="0" smtClean="0"/>
              <a:t>Prone positioning increases systemic vascular resistance and pulmonary vascular resistance which lead to a DECREASE IN STROKE VOLUME AND CARDIAC INDEX</a:t>
            </a:r>
          </a:p>
          <a:p>
            <a:pPr lvl="2"/>
            <a:r>
              <a:rPr lang="en-US" dirty="0" smtClean="0"/>
              <a:t>RESPIRATORY EFFECTS OF PRONE Position</a:t>
            </a:r>
          </a:p>
          <a:p>
            <a:pPr lvl="3"/>
            <a:r>
              <a:rPr lang="en-US" dirty="0" smtClean="0"/>
              <a:t>Increased FRC and Increased ventilation/perfusion matching and therefore improved oxygenation</a:t>
            </a:r>
          </a:p>
          <a:p>
            <a:pPr lvl="3"/>
            <a:r>
              <a:rPr lang="en-US" dirty="0" smtClean="0"/>
              <a:t>Compression of the abdomen however,  will cause decreased FRC and increased airway pressures.. If patient positioned correctly, this should can be avoided or minimized.</a:t>
            </a:r>
          </a:p>
          <a:p>
            <a:pPr lvl="3"/>
            <a:endParaRPr lang="en-US" dirty="0" smtClean="0"/>
          </a:p>
        </p:txBody>
      </p:sp>
    </p:spTree>
    <p:extLst>
      <p:ext uri="{BB962C8B-B14F-4D97-AF65-F5344CB8AC3E}">
        <p14:creationId xmlns:p14="http://schemas.microsoft.com/office/powerpoint/2010/main" val="27501785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12963"/>
            <a:ext cx="7716837" cy="929774"/>
          </a:xfrm>
        </p:spPr>
        <p:txBody>
          <a:bodyPr/>
          <a:lstStyle/>
          <a:p>
            <a:r>
              <a:rPr lang="en-US" sz="3200" dirty="0" smtClean="0"/>
              <a:t>Spine – anesthetic management</a:t>
            </a:r>
            <a:endParaRPr lang="en-US" sz="3200" dirty="0"/>
          </a:p>
        </p:txBody>
      </p:sp>
      <p:sp>
        <p:nvSpPr>
          <p:cNvPr id="3" name="Content Placeholder 2"/>
          <p:cNvSpPr>
            <a:spLocks noGrp="1"/>
          </p:cNvSpPr>
          <p:nvPr>
            <p:ph idx="1"/>
          </p:nvPr>
        </p:nvSpPr>
        <p:spPr>
          <a:xfrm>
            <a:off x="160421" y="775368"/>
            <a:ext cx="8890000" cy="6082632"/>
          </a:xfrm>
        </p:spPr>
        <p:txBody>
          <a:bodyPr>
            <a:normAutofit fontScale="92500" lnSpcReduction="20000"/>
          </a:bodyPr>
          <a:lstStyle/>
          <a:p>
            <a:r>
              <a:rPr lang="en-US" dirty="0" smtClean="0"/>
              <a:t>Anesthetic challenges</a:t>
            </a:r>
          </a:p>
          <a:p>
            <a:pPr lvl="1"/>
            <a:r>
              <a:rPr lang="en-US" dirty="0" smtClean="0"/>
              <a:t>Positioning</a:t>
            </a:r>
          </a:p>
          <a:p>
            <a:pPr lvl="3"/>
            <a:r>
              <a:rPr lang="en-US" dirty="0" smtClean="0"/>
              <a:t>CNS dynamics- can be altered with significant head injury</a:t>
            </a:r>
          </a:p>
          <a:p>
            <a:pPr lvl="4"/>
            <a:r>
              <a:rPr lang="en-US" dirty="0" smtClean="0"/>
              <a:t>Head rotation should be avoided when turning…60 degrees will compress the contralateral vertebral artery restricting blood flow; 80 degrees will completely occlude</a:t>
            </a:r>
          </a:p>
          <a:p>
            <a:pPr lvl="4"/>
            <a:r>
              <a:rPr lang="en-US" dirty="0" smtClean="0"/>
              <a:t>Head rotation can also occlude the carotid artery and jugular vein on the upper side of the neck during head rotation.</a:t>
            </a:r>
          </a:p>
          <a:p>
            <a:pPr lvl="4"/>
            <a:r>
              <a:rPr lang="en-US" dirty="0" smtClean="0"/>
              <a:t>Disconnect prior to turning. Reconnect after turn and auscultate lung sounds to prove proper ETT placement and that the tube has not migrated </a:t>
            </a:r>
            <a:r>
              <a:rPr lang="en-US" dirty="0" err="1" smtClean="0"/>
              <a:t>endobronchially</a:t>
            </a:r>
            <a:endParaRPr lang="en-US" dirty="0" smtClean="0"/>
          </a:p>
          <a:p>
            <a:pPr lvl="4"/>
            <a:r>
              <a:rPr lang="en-US" dirty="0" smtClean="0"/>
              <a:t>Avoid pressure on eyes.. Keep head at or above level of heart to decreased risk for postoperative vision loss</a:t>
            </a:r>
          </a:p>
          <a:p>
            <a:pPr lvl="5"/>
            <a:r>
              <a:rPr lang="en-US" dirty="0" smtClean="0"/>
              <a:t>Direct pressure on </a:t>
            </a:r>
            <a:r>
              <a:rPr lang="en-US" dirty="0" err="1" smtClean="0"/>
              <a:t>periorbital</a:t>
            </a:r>
            <a:r>
              <a:rPr lang="en-US" dirty="0" smtClean="0"/>
              <a:t> region of the eye can cause increased intraocular pressure and blindness as the result of central retinal artery occlusion. The cause of ischemic optic neuropathy (ION) is unclear</a:t>
            </a:r>
          </a:p>
          <a:p>
            <a:pPr lvl="6"/>
            <a:r>
              <a:rPr lang="en-US" dirty="0" smtClean="0"/>
              <a:t>Risk factors include: males, anemia from blood loss greater than 1 liter, surgery over 5 hours, intraoperative hypotension</a:t>
            </a:r>
          </a:p>
          <a:p>
            <a:pPr lvl="6"/>
            <a:r>
              <a:rPr lang="en-US" dirty="0" smtClean="0"/>
              <a:t>Occurs typically within 24-48 hours after surgery</a:t>
            </a:r>
          </a:p>
          <a:p>
            <a:pPr lvl="6"/>
            <a:r>
              <a:rPr lang="en-US" dirty="0" smtClean="0"/>
              <a:t>Palpate and visualize eyes every 15 minutes and document</a:t>
            </a:r>
          </a:p>
        </p:txBody>
      </p:sp>
    </p:spTree>
    <p:extLst>
      <p:ext uri="{BB962C8B-B14F-4D97-AF65-F5344CB8AC3E}">
        <p14:creationId xmlns:p14="http://schemas.microsoft.com/office/powerpoint/2010/main" val="19174652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12963"/>
            <a:ext cx="7716837" cy="929774"/>
          </a:xfrm>
        </p:spPr>
        <p:txBody>
          <a:bodyPr/>
          <a:lstStyle/>
          <a:p>
            <a:r>
              <a:rPr lang="en-US" sz="3200" dirty="0" smtClean="0"/>
              <a:t>Spine – anesthetic management</a:t>
            </a:r>
            <a:endParaRPr lang="en-US" sz="3200" dirty="0"/>
          </a:p>
        </p:txBody>
      </p:sp>
      <p:sp>
        <p:nvSpPr>
          <p:cNvPr id="3" name="Content Placeholder 2"/>
          <p:cNvSpPr>
            <a:spLocks noGrp="1"/>
          </p:cNvSpPr>
          <p:nvPr>
            <p:ph idx="1"/>
          </p:nvPr>
        </p:nvSpPr>
        <p:spPr>
          <a:xfrm>
            <a:off x="160421" y="775368"/>
            <a:ext cx="8890000" cy="6082632"/>
          </a:xfrm>
        </p:spPr>
        <p:txBody>
          <a:bodyPr>
            <a:normAutofit fontScale="85000" lnSpcReduction="20000"/>
          </a:bodyPr>
          <a:lstStyle/>
          <a:p>
            <a:r>
              <a:rPr lang="en-US" dirty="0" smtClean="0"/>
              <a:t>Anesthetic challenges</a:t>
            </a:r>
          </a:p>
          <a:p>
            <a:pPr lvl="1"/>
            <a:r>
              <a:rPr lang="en-US" dirty="0" smtClean="0"/>
              <a:t>Blood and Fluid Management </a:t>
            </a:r>
          </a:p>
          <a:p>
            <a:pPr lvl="2"/>
            <a:r>
              <a:rPr lang="en-US" dirty="0" smtClean="0"/>
              <a:t>How many levels, positioning, Patient condition-( anemia, cardiovascular disease –may not allow as much blood loss before transfusion)  cell saver? Long case? Fluid warmer</a:t>
            </a:r>
          </a:p>
          <a:p>
            <a:pPr lvl="2"/>
            <a:r>
              <a:rPr lang="en-US" dirty="0" smtClean="0"/>
              <a:t>Thoracic spine has larger blood loss</a:t>
            </a:r>
          </a:p>
          <a:p>
            <a:pPr lvl="2"/>
            <a:r>
              <a:rPr lang="en-US" dirty="0" smtClean="0"/>
              <a:t>Re</a:t>
            </a:r>
            <a:r>
              <a:rPr lang="en-US" dirty="0"/>
              <a:t>-do’s usually have higher blood </a:t>
            </a:r>
            <a:r>
              <a:rPr lang="en-US" dirty="0" smtClean="0"/>
              <a:t>loss</a:t>
            </a:r>
          </a:p>
          <a:p>
            <a:pPr lvl="2"/>
            <a:r>
              <a:rPr lang="en-US" dirty="0" smtClean="0"/>
              <a:t>Surgeon technique has large impact on blood loss</a:t>
            </a:r>
          </a:p>
          <a:p>
            <a:pPr lvl="2"/>
            <a:r>
              <a:rPr lang="en-US" dirty="0" smtClean="0"/>
              <a:t>Always walk around to check blood in canister! Pay attention to irrigation and what is happening on the field</a:t>
            </a:r>
          </a:p>
          <a:p>
            <a:pPr lvl="2"/>
            <a:r>
              <a:rPr lang="en-US" dirty="0" smtClean="0"/>
              <a:t>Consider colloid replacement with large losses.. Know your allowable blood loss</a:t>
            </a:r>
          </a:p>
          <a:p>
            <a:pPr lvl="2"/>
            <a:r>
              <a:rPr lang="en-US" dirty="0" smtClean="0"/>
              <a:t>Inform surgeon with sudden dramatic unanticipated sustained hypotension may need fluid resuscitation if a large vessel was damaged, or could be a venous air embolism</a:t>
            </a:r>
          </a:p>
          <a:p>
            <a:pPr lvl="1"/>
            <a:r>
              <a:rPr lang="en-US" dirty="0" smtClean="0"/>
              <a:t>Pain Control</a:t>
            </a:r>
          </a:p>
          <a:p>
            <a:pPr lvl="2"/>
            <a:r>
              <a:rPr lang="en-US" dirty="0" smtClean="0"/>
              <a:t>Patients may be on narcotics for pain prior to surgery; may require more narcotic</a:t>
            </a:r>
          </a:p>
          <a:p>
            <a:pPr lvl="2"/>
            <a:r>
              <a:rPr lang="en-US" dirty="0" smtClean="0"/>
              <a:t>Use long acting narcotic for inpatient cases; titrate to effect; respiratory rate and vital signs </a:t>
            </a:r>
          </a:p>
          <a:p>
            <a:pPr lvl="2"/>
            <a:endParaRPr lang="en-US" dirty="0" smtClean="0"/>
          </a:p>
          <a:p>
            <a:pPr lvl="2"/>
            <a:endParaRPr lang="en-US" dirty="0" smtClean="0"/>
          </a:p>
        </p:txBody>
      </p:sp>
    </p:spTree>
    <p:extLst>
      <p:ext uri="{BB962C8B-B14F-4D97-AF65-F5344CB8AC3E}">
        <p14:creationId xmlns:p14="http://schemas.microsoft.com/office/powerpoint/2010/main" val="31526066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12963"/>
            <a:ext cx="7716837" cy="929774"/>
          </a:xfrm>
        </p:spPr>
        <p:txBody>
          <a:bodyPr/>
          <a:lstStyle/>
          <a:p>
            <a:r>
              <a:rPr lang="en-US" sz="3200" dirty="0" smtClean="0"/>
              <a:t>Spine – anesthetic management</a:t>
            </a:r>
            <a:endParaRPr lang="en-US" sz="3200" dirty="0"/>
          </a:p>
        </p:txBody>
      </p:sp>
      <p:sp>
        <p:nvSpPr>
          <p:cNvPr id="3" name="Content Placeholder 2"/>
          <p:cNvSpPr>
            <a:spLocks noGrp="1"/>
          </p:cNvSpPr>
          <p:nvPr>
            <p:ph idx="1"/>
          </p:nvPr>
        </p:nvSpPr>
        <p:spPr>
          <a:xfrm>
            <a:off x="-108093" y="775368"/>
            <a:ext cx="9158514" cy="6082632"/>
          </a:xfrm>
        </p:spPr>
        <p:txBody>
          <a:bodyPr>
            <a:normAutofit fontScale="85000" lnSpcReduction="20000"/>
          </a:bodyPr>
          <a:lstStyle/>
          <a:p>
            <a:r>
              <a:rPr lang="en-US" dirty="0" smtClean="0"/>
              <a:t>Anesthetic challenges</a:t>
            </a:r>
          </a:p>
          <a:p>
            <a:pPr lvl="2"/>
            <a:r>
              <a:rPr lang="en-US" dirty="0" smtClean="0"/>
              <a:t>Spinal cord monitoring</a:t>
            </a:r>
          </a:p>
          <a:p>
            <a:pPr lvl="3"/>
            <a:r>
              <a:rPr lang="en-US" dirty="0" smtClean="0"/>
              <a:t>Evaluate spinal cord integrity</a:t>
            </a:r>
          </a:p>
          <a:p>
            <a:pPr lvl="4"/>
            <a:r>
              <a:rPr lang="en-US" dirty="0" smtClean="0"/>
              <a:t>Wake up test and neurophysiologic monitoring</a:t>
            </a:r>
          </a:p>
          <a:p>
            <a:pPr lvl="5"/>
            <a:r>
              <a:rPr lang="en-US" dirty="0" smtClean="0"/>
              <a:t>Wake up test</a:t>
            </a:r>
          </a:p>
          <a:p>
            <a:pPr lvl="6"/>
            <a:r>
              <a:rPr lang="en-US" dirty="0" smtClean="0"/>
              <a:t>After spinal instrumentation, patient is awakened from anesthesia</a:t>
            </a:r>
          </a:p>
          <a:p>
            <a:pPr lvl="7"/>
            <a:r>
              <a:rPr lang="en-US" dirty="0" smtClean="0"/>
              <a:t>Anesthesia is usually administered with a balanced technique with </a:t>
            </a:r>
            <a:r>
              <a:rPr lang="en-US" dirty="0" err="1" smtClean="0"/>
              <a:t>opiods</a:t>
            </a:r>
            <a:r>
              <a:rPr lang="en-US" dirty="0" smtClean="0"/>
              <a:t>, volatile, </a:t>
            </a:r>
            <a:r>
              <a:rPr lang="en-US" dirty="0" err="1" smtClean="0"/>
              <a:t>propofol</a:t>
            </a:r>
            <a:r>
              <a:rPr lang="en-US" dirty="0"/>
              <a:t> </a:t>
            </a:r>
            <a:r>
              <a:rPr lang="en-US" dirty="0" smtClean="0"/>
              <a:t>to permit patient to tolerate ETT. </a:t>
            </a:r>
          </a:p>
          <a:p>
            <a:pPr lvl="7"/>
            <a:r>
              <a:rPr lang="en-US" dirty="0" smtClean="0"/>
              <a:t>Patient is asked to move both hands and then both feet.</a:t>
            </a:r>
          </a:p>
          <a:p>
            <a:pPr lvl="7"/>
            <a:r>
              <a:rPr lang="en-US" dirty="0" smtClean="0"/>
              <a:t>If patient does not respond with feet, the rod is repositioned and the wake-up test is repeated</a:t>
            </a:r>
          </a:p>
          <a:p>
            <a:pPr lvl="7"/>
            <a:r>
              <a:rPr lang="en-US" dirty="0" smtClean="0"/>
              <a:t>Patient is educated prior to surgery to ease anxiety</a:t>
            </a:r>
          </a:p>
          <a:p>
            <a:pPr lvl="7"/>
            <a:r>
              <a:rPr lang="en-US" dirty="0" smtClean="0"/>
              <a:t>Hazards of wake-up test include recall, pain, air embolism, dislocation of spinal instrumentation, and accidental tracheal </a:t>
            </a:r>
            <a:r>
              <a:rPr lang="en-US" dirty="0" err="1" smtClean="0"/>
              <a:t>extubation</a:t>
            </a:r>
            <a:r>
              <a:rPr lang="en-US" dirty="0" smtClean="0"/>
              <a:t> or removal of IV lines</a:t>
            </a:r>
          </a:p>
          <a:p>
            <a:pPr lvl="5"/>
            <a:r>
              <a:rPr lang="en-US" dirty="0" smtClean="0"/>
              <a:t>Neurophysiologic monitoring</a:t>
            </a:r>
          </a:p>
          <a:p>
            <a:pPr lvl="6"/>
            <a:r>
              <a:rPr lang="en-US" dirty="0" smtClean="0"/>
              <a:t>Used alone or in adjunct to wake-up test</a:t>
            </a:r>
          </a:p>
          <a:p>
            <a:pPr lvl="7"/>
            <a:r>
              <a:rPr lang="en-US" dirty="0" smtClean="0"/>
              <a:t>Somatosensory stimulation follows the dorsal column pathway of proprioception and vibration: pathways supplied by the posterior spinal artery(low dose volatile </a:t>
            </a:r>
            <a:r>
              <a:rPr lang="en-US" smtClean="0"/>
              <a:t>or avoid)</a:t>
            </a:r>
            <a:endParaRPr lang="en-US" dirty="0" smtClean="0"/>
          </a:p>
          <a:p>
            <a:pPr lvl="7"/>
            <a:r>
              <a:rPr lang="en-US" dirty="0" smtClean="0"/>
              <a:t>Motor evoked potentials monitor motor pathways supplied by the anterior spinal artery (avoid Muscle relaxants)</a:t>
            </a:r>
          </a:p>
          <a:p>
            <a:pPr lvl="7"/>
            <a:r>
              <a:rPr lang="en-US" dirty="0" smtClean="0"/>
              <a:t>Combined use of SSEP and MEP may detect early spinal cord ischemia </a:t>
            </a:r>
          </a:p>
          <a:p>
            <a:pPr lvl="3"/>
            <a:endParaRPr lang="en-US" dirty="0" smtClean="0"/>
          </a:p>
          <a:p>
            <a:pPr lvl="2"/>
            <a:endParaRPr lang="en-US" dirty="0" smtClean="0"/>
          </a:p>
        </p:txBody>
      </p:sp>
    </p:spTree>
    <p:extLst>
      <p:ext uri="{BB962C8B-B14F-4D97-AF65-F5344CB8AC3E}">
        <p14:creationId xmlns:p14="http://schemas.microsoft.com/office/powerpoint/2010/main" val="193627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5_P010_i100_540.png"/>
          <p:cNvPicPr>
            <a:picLocks noGrp="1" noChangeAspect="1"/>
          </p:cNvPicPr>
          <p:nvPr>
            <p:ph idx="1"/>
          </p:nvPr>
        </p:nvPicPr>
        <p:blipFill>
          <a:blip r:embed="rId3">
            <a:extLst>
              <a:ext uri="{28A0092B-C50C-407E-A947-70E740481C1C}">
                <a14:useLocalDpi xmlns:a14="http://schemas.microsoft.com/office/drawing/2010/main" val="0"/>
              </a:ext>
            </a:extLst>
          </a:blip>
          <a:srcRect t="20353" b="20353"/>
          <a:stretch>
            <a:fillRect/>
          </a:stretch>
        </p:blipFill>
        <p:spPr>
          <a:xfrm>
            <a:off x="512262" y="2865090"/>
            <a:ext cx="7716838" cy="3845858"/>
          </a:xfrm>
        </p:spPr>
      </p:pic>
      <p:sp>
        <p:nvSpPr>
          <p:cNvPr id="2" name="Title 1"/>
          <p:cNvSpPr>
            <a:spLocks noGrp="1"/>
          </p:cNvSpPr>
          <p:nvPr>
            <p:ph type="title"/>
          </p:nvPr>
        </p:nvSpPr>
        <p:spPr>
          <a:xfrm>
            <a:off x="0" y="655053"/>
            <a:ext cx="9037053" cy="2565400"/>
          </a:xfrm>
        </p:spPr>
        <p:txBody>
          <a:bodyPr/>
          <a:lstStyle/>
          <a:p>
            <a:pPr>
              <a:lnSpc>
                <a:spcPct val="150000"/>
              </a:lnSpc>
            </a:pPr>
            <a:r>
              <a:rPr lang="en-US" sz="1400" dirty="0">
                <a:solidFill>
                  <a:schemeClr val="accent1"/>
                </a:solidFill>
              </a:rPr>
              <a:t>The abdomen should hang free to avoid high </a:t>
            </a:r>
            <a:r>
              <a:rPr lang="en-US" sz="1400" dirty="0" err="1">
                <a:solidFill>
                  <a:schemeClr val="accent1"/>
                </a:solidFill>
              </a:rPr>
              <a:t>intraabdominal</a:t>
            </a:r>
            <a:r>
              <a:rPr lang="en-US" sz="1400" dirty="0">
                <a:solidFill>
                  <a:schemeClr val="accent1"/>
                </a:solidFill>
              </a:rPr>
              <a:t> pressure and subsequent </a:t>
            </a:r>
            <a:r>
              <a:rPr lang="en-US" sz="1400" dirty="0" smtClean="0">
                <a:solidFill>
                  <a:schemeClr val="accent1"/>
                </a:solidFill>
              </a:rPr>
              <a:t>venous </a:t>
            </a:r>
            <a:r>
              <a:rPr lang="en-US" sz="1400" dirty="0">
                <a:solidFill>
                  <a:schemeClr val="accent1"/>
                </a:solidFill>
              </a:rPr>
              <a:t>pressure causing excessive bleeding of the spine.</a:t>
            </a:r>
            <a:br>
              <a:rPr lang="en-US" sz="1400" dirty="0">
                <a:solidFill>
                  <a:schemeClr val="accent1"/>
                </a:solidFill>
              </a:rPr>
            </a:br>
            <a:r>
              <a:rPr lang="en-US" sz="1400" dirty="0">
                <a:solidFill>
                  <a:schemeClr val="accent1"/>
                </a:solidFill>
              </a:rPr>
              <a:t>The arms/shoulders should be resting comfortably in a 90-90° position of the shoulder and elbow.</a:t>
            </a:r>
            <a:br>
              <a:rPr lang="en-US" sz="1400" dirty="0">
                <a:solidFill>
                  <a:schemeClr val="accent1"/>
                </a:solidFill>
              </a:rPr>
            </a:br>
            <a:r>
              <a:rPr lang="en-US" sz="1400" dirty="0">
                <a:solidFill>
                  <a:schemeClr val="accent1"/>
                </a:solidFill>
              </a:rPr>
              <a:t>Adequate padding needs to be provided to elbows and knees to avoid pressure sores</a:t>
            </a:r>
            <a:br>
              <a:rPr lang="en-US" sz="1400" dirty="0">
                <a:solidFill>
                  <a:schemeClr val="accent1"/>
                </a:solidFill>
              </a:rPr>
            </a:br>
            <a:r>
              <a:rPr lang="en-US" sz="1400" dirty="0">
                <a:solidFill>
                  <a:schemeClr val="accent1"/>
                </a:solidFill>
              </a:rPr>
              <a:t>The toes should hang free</a:t>
            </a:r>
            <a:br>
              <a:rPr lang="en-US" sz="1400" dirty="0">
                <a:solidFill>
                  <a:schemeClr val="accent1"/>
                </a:solidFill>
              </a:rPr>
            </a:br>
            <a:r>
              <a:rPr lang="en-US" sz="1400" dirty="0">
                <a:solidFill>
                  <a:schemeClr val="accent1"/>
                </a:solidFill>
              </a:rPr>
              <a:t>The head is best placed in a face mask to avoid pressure on the eyes and have the endotracheal tube free with the neck in neutral position.</a:t>
            </a:r>
            <a:br>
              <a:rPr lang="en-US" sz="1400" dirty="0">
                <a:solidFill>
                  <a:schemeClr val="accent1"/>
                </a:solidFill>
              </a:rPr>
            </a:br>
            <a:r>
              <a:rPr lang="en-US" sz="1400" dirty="0">
                <a:solidFill>
                  <a:schemeClr val="accent1"/>
                </a:solidFill>
              </a:rPr>
              <a:t>Avoid having the head lower than the rest of the body to reduce the risk of postoperative blindness (due to high hydrostatic pressure in the eyes leading to reduced blood perfusion).</a:t>
            </a:r>
            <a:br>
              <a:rPr lang="en-US" sz="1400" dirty="0">
                <a:solidFill>
                  <a:schemeClr val="accent1"/>
                </a:solidFill>
              </a:rPr>
            </a:br>
            <a:r>
              <a:rPr lang="en-US" sz="1400" dirty="0">
                <a:solidFill>
                  <a:schemeClr val="accent1"/>
                </a:solidFill>
              </a:rPr>
              <a:t>Positioning should attempt to maintain/increase thoracic kyphosis and  optimize lumbar </a:t>
            </a:r>
            <a:r>
              <a:rPr lang="en-US" sz="1400" dirty="0" err="1">
                <a:solidFill>
                  <a:schemeClr val="accent1"/>
                </a:solidFill>
              </a:rPr>
              <a:t>lordosis</a:t>
            </a:r>
            <a:r>
              <a:rPr lang="en-US" sz="1400" dirty="0">
                <a:solidFill>
                  <a:schemeClr val="accent1"/>
                </a:solidFill>
              </a:rPr>
              <a:t>.</a:t>
            </a:r>
            <a:br>
              <a:rPr lang="en-US" sz="1400" dirty="0">
                <a:solidFill>
                  <a:schemeClr val="accent1"/>
                </a:solidFill>
              </a:rPr>
            </a:br>
            <a:r>
              <a:rPr lang="en-US" sz="1400" dirty="0">
                <a:solidFill>
                  <a:schemeClr val="accent1"/>
                </a:solidFill>
              </a:rPr>
              <a:t>It must be possible to obtain </a:t>
            </a:r>
            <a:r>
              <a:rPr lang="en-US" sz="1400" dirty="0">
                <a:solidFill>
                  <a:srgbClr val="073779"/>
                </a:solidFill>
              </a:rPr>
              <a:t>radiographic images in both AP and lateral planes</a:t>
            </a:r>
            <a:r>
              <a:rPr lang="en-US" sz="1400" dirty="0"/>
              <a:t> at all times.</a:t>
            </a:r>
          </a:p>
        </p:txBody>
      </p:sp>
      <p:sp>
        <p:nvSpPr>
          <p:cNvPr id="6" name="TextBox 5"/>
          <p:cNvSpPr txBox="1"/>
          <p:nvPr/>
        </p:nvSpPr>
        <p:spPr>
          <a:xfrm>
            <a:off x="5761789" y="5227053"/>
            <a:ext cx="1778000" cy="923330"/>
          </a:xfrm>
          <a:prstGeom prst="rect">
            <a:avLst/>
          </a:prstGeom>
          <a:noFill/>
        </p:spPr>
        <p:txBody>
          <a:bodyPr wrap="square" rtlCol="0">
            <a:spAutoFit/>
          </a:bodyPr>
          <a:lstStyle/>
          <a:p>
            <a:r>
              <a:rPr lang="en-US" dirty="0" smtClean="0"/>
              <a:t>Wilson Frame on a regular table</a:t>
            </a:r>
            <a:endParaRPr lang="en-US" dirty="0"/>
          </a:p>
        </p:txBody>
      </p:sp>
    </p:spTree>
    <p:extLst>
      <p:ext uri="{BB962C8B-B14F-4D97-AF65-F5344CB8AC3E}">
        <p14:creationId xmlns:p14="http://schemas.microsoft.com/office/powerpoint/2010/main" val="126064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Table</a:t>
            </a:r>
            <a:endParaRPr lang="en-US" dirty="0"/>
          </a:p>
        </p:txBody>
      </p:sp>
      <p:pic>
        <p:nvPicPr>
          <p:cNvPr id="4" name="Content Placeholder 3" descr="55_P010_i130_540.png"/>
          <p:cNvPicPr>
            <a:picLocks noGrp="1" noChangeAspect="1"/>
          </p:cNvPicPr>
          <p:nvPr>
            <p:ph idx="1"/>
          </p:nvPr>
        </p:nvPicPr>
        <p:blipFill>
          <a:blip r:embed="rId2">
            <a:extLst>
              <a:ext uri="{28A0092B-C50C-407E-A947-70E740481C1C}">
                <a14:useLocalDpi xmlns:a14="http://schemas.microsoft.com/office/drawing/2010/main" val="0"/>
              </a:ext>
            </a:extLst>
          </a:blip>
          <a:srcRect t="20353" b="20353"/>
          <a:stretch>
            <a:fillRect/>
          </a:stretch>
        </p:blipFill>
        <p:spPr/>
      </p:pic>
    </p:spTree>
    <p:extLst>
      <p:ext uri="{BB962C8B-B14F-4D97-AF65-F5344CB8AC3E}">
        <p14:creationId xmlns:p14="http://schemas.microsoft.com/office/powerpoint/2010/main" val="1511950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40632"/>
            <a:ext cx="7716837" cy="1096210"/>
          </a:xfrm>
        </p:spPr>
        <p:txBody>
          <a:bodyPr/>
          <a:lstStyle/>
          <a:p>
            <a:r>
              <a:rPr lang="en-US" sz="2000" dirty="0" smtClean="0"/>
              <a:t>Orthopedic tables and positioning-continued</a:t>
            </a:r>
            <a:endParaRPr lang="en-US" sz="2000" dirty="0"/>
          </a:p>
        </p:txBody>
      </p:sp>
      <p:pic>
        <p:nvPicPr>
          <p:cNvPr id="4" name="Content Placeholder 3" descr="55_P010_i170_540.png"/>
          <p:cNvPicPr>
            <a:picLocks noGrp="1" noChangeAspect="1"/>
          </p:cNvPicPr>
          <p:nvPr>
            <p:ph idx="1"/>
          </p:nvPr>
        </p:nvPicPr>
        <p:blipFill>
          <a:blip r:embed="rId2">
            <a:extLst>
              <a:ext uri="{28A0092B-C50C-407E-A947-70E740481C1C}">
                <a14:useLocalDpi xmlns:a14="http://schemas.microsoft.com/office/drawing/2010/main" val="0"/>
              </a:ext>
            </a:extLst>
          </a:blip>
          <a:srcRect t="5704" b="5704"/>
          <a:stretch>
            <a:fillRect/>
          </a:stretch>
        </p:blipFill>
        <p:spPr>
          <a:xfrm>
            <a:off x="712788" y="1336675"/>
            <a:ext cx="7716837" cy="5064125"/>
          </a:xfrm>
        </p:spPr>
      </p:pic>
      <p:sp>
        <p:nvSpPr>
          <p:cNvPr id="5" name="TextBox 4"/>
          <p:cNvSpPr txBox="1"/>
          <p:nvPr/>
        </p:nvSpPr>
        <p:spPr>
          <a:xfrm>
            <a:off x="5721684" y="5013158"/>
            <a:ext cx="2045369" cy="646331"/>
          </a:xfrm>
          <a:prstGeom prst="rect">
            <a:avLst/>
          </a:prstGeom>
          <a:noFill/>
        </p:spPr>
        <p:txBody>
          <a:bodyPr wrap="square" rtlCol="0">
            <a:spAutoFit/>
          </a:bodyPr>
          <a:lstStyle/>
          <a:p>
            <a:r>
              <a:rPr lang="en-US" dirty="0" smtClean="0"/>
              <a:t>Bolsters on a regular table</a:t>
            </a:r>
            <a:endParaRPr lang="en-US" dirty="0"/>
          </a:p>
        </p:txBody>
      </p:sp>
    </p:spTree>
    <p:extLst>
      <p:ext uri="{BB962C8B-B14F-4D97-AF65-F5344CB8AC3E}">
        <p14:creationId xmlns:p14="http://schemas.microsoft.com/office/powerpoint/2010/main" val="1469462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
            <a:ext cx="7716837" cy="441158"/>
          </a:xfrm>
        </p:spPr>
        <p:txBody>
          <a:bodyPr/>
          <a:lstStyle/>
          <a:p>
            <a:r>
              <a:rPr lang="en-US" sz="2000" dirty="0" smtClean="0">
                <a:solidFill>
                  <a:schemeClr val="accent1"/>
                </a:solidFill>
              </a:rPr>
              <a:t>Anesthetic considerations in orthopedic surgery-</a:t>
            </a:r>
            <a:endParaRPr lang="en-US" sz="2000" dirty="0">
              <a:solidFill>
                <a:schemeClr val="accent1"/>
              </a:solidFill>
            </a:endParaRPr>
          </a:p>
        </p:txBody>
      </p:sp>
      <p:sp>
        <p:nvSpPr>
          <p:cNvPr id="3" name="Content Placeholder 2"/>
          <p:cNvSpPr>
            <a:spLocks noGrp="1"/>
          </p:cNvSpPr>
          <p:nvPr>
            <p:ph idx="1"/>
          </p:nvPr>
        </p:nvSpPr>
        <p:spPr>
          <a:xfrm>
            <a:off x="0" y="1018492"/>
            <a:ext cx="9144000" cy="5839509"/>
          </a:xfrm>
        </p:spPr>
        <p:txBody>
          <a:bodyPr numCol="2">
            <a:normAutofit fontScale="25000" lnSpcReduction="20000"/>
          </a:bodyPr>
          <a:lstStyle/>
          <a:p>
            <a:r>
              <a:rPr lang="en-US" sz="6400" dirty="0" err="1" smtClean="0"/>
              <a:t>Preop</a:t>
            </a:r>
            <a:r>
              <a:rPr lang="en-US" sz="6400" dirty="0" smtClean="0"/>
              <a:t> Assessment</a:t>
            </a:r>
          </a:p>
          <a:p>
            <a:pPr lvl="1"/>
            <a:r>
              <a:rPr lang="en-US" sz="6400" dirty="0" smtClean="0"/>
              <a:t>What is the injury or condition</a:t>
            </a:r>
          </a:p>
          <a:p>
            <a:pPr lvl="2"/>
            <a:r>
              <a:rPr lang="en-US" sz="6400" dirty="0" smtClean="0"/>
              <a:t>Elective or Emergent/inpatient/ </a:t>
            </a:r>
            <a:r>
              <a:rPr lang="en-US" sz="6400" dirty="0" err="1" smtClean="0"/>
              <a:t>outpt</a:t>
            </a:r>
            <a:endParaRPr lang="en-US" sz="6400" dirty="0" smtClean="0"/>
          </a:p>
          <a:p>
            <a:pPr lvl="3"/>
            <a:r>
              <a:rPr lang="en-US" sz="6400" dirty="0" smtClean="0"/>
              <a:t>Joint replacement, arthroscopy</a:t>
            </a:r>
          </a:p>
          <a:p>
            <a:pPr lvl="3"/>
            <a:r>
              <a:rPr lang="en-US" sz="6400" dirty="0" smtClean="0"/>
              <a:t>Fracture or trauma</a:t>
            </a:r>
          </a:p>
          <a:p>
            <a:pPr lvl="3"/>
            <a:r>
              <a:rPr lang="en-US" sz="6400" dirty="0" smtClean="0"/>
              <a:t>Infectious process</a:t>
            </a:r>
          </a:p>
          <a:p>
            <a:pPr lvl="4"/>
            <a:r>
              <a:rPr lang="en-US" sz="6400" dirty="0" smtClean="0"/>
              <a:t>I and D of previous incision, infection in the bone, tumor in bone</a:t>
            </a:r>
          </a:p>
          <a:p>
            <a:r>
              <a:rPr lang="en-US" sz="6400" dirty="0" smtClean="0"/>
              <a:t>Preexisting conditions</a:t>
            </a:r>
          </a:p>
          <a:p>
            <a:pPr lvl="1"/>
            <a:r>
              <a:rPr lang="en-US" sz="6400" dirty="0" smtClean="0"/>
              <a:t>Rheumatoid, heart disease, chronic diseases – on Steroids? Airway issues?</a:t>
            </a:r>
          </a:p>
          <a:p>
            <a:pPr lvl="2"/>
            <a:r>
              <a:rPr lang="en-US" sz="6400" dirty="0" smtClean="0"/>
              <a:t>Optimize patient prior to surgery </a:t>
            </a:r>
            <a:endParaRPr lang="en-US" sz="6400" dirty="0"/>
          </a:p>
          <a:p>
            <a:pPr lvl="2"/>
            <a:r>
              <a:rPr lang="en-US" sz="6400" dirty="0" smtClean="0"/>
              <a:t>Cardiac assessment</a:t>
            </a:r>
          </a:p>
          <a:p>
            <a:pPr lvl="3"/>
            <a:r>
              <a:rPr lang="en-US" sz="6400" dirty="0" smtClean="0"/>
              <a:t>Safe? Balance risk </a:t>
            </a:r>
            <a:r>
              <a:rPr lang="en-US" sz="6400" dirty="0" err="1" smtClean="0"/>
              <a:t>vs</a:t>
            </a:r>
            <a:r>
              <a:rPr lang="en-US" sz="6400" dirty="0" smtClean="0"/>
              <a:t> benefit </a:t>
            </a:r>
          </a:p>
          <a:p>
            <a:pPr lvl="3"/>
            <a:r>
              <a:rPr lang="en-US" sz="6400" dirty="0" smtClean="0"/>
              <a:t>Recent Stent? </a:t>
            </a:r>
          </a:p>
          <a:p>
            <a:pPr lvl="3"/>
            <a:r>
              <a:rPr lang="en-US" sz="6400" dirty="0" smtClean="0"/>
              <a:t>Coagulation status***</a:t>
            </a:r>
          </a:p>
          <a:p>
            <a:r>
              <a:rPr lang="en-US" sz="6400" dirty="0" smtClean="0"/>
              <a:t>Labs</a:t>
            </a:r>
          </a:p>
          <a:p>
            <a:pPr lvl="1"/>
            <a:r>
              <a:rPr lang="en-US" sz="6400" dirty="0" smtClean="0"/>
              <a:t>CBC, UA, CRP, K+, glucose, standard for majority ,also  BUN, </a:t>
            </a:r>
            <a:r>
              <a:rPr lang="en-US" sz="6400" dirty="0" err="1" smtClean="0"/>
              <a:t>creat</a:t>
            </a:r>
            <a:r>
              <a:rPr lang="en-US" sz="6400" dirty="0" smtClean="0"/>
              <a:t>, pregnancy test if female in childbearing years</a:t>
            </a:r>
          </a:p>
          <a:p>
            <a:r>
              <a:rPr lang="en-US" sz="6400" dirty="0" smtClean="0"/>
              <a:t>Potential for blood loss?</a:t>
            </a:r>
          </a:p>
          <a:p>
            <a:r>
              <a:rPr lang="en-US" sz="6400" dirty="0" smtClean="0"/>
              <a:t>Positioning</a:t>
            </a:r>
          </a:p>
          <a:p>
            <a:r>
              <a:rPr lang="en-US" sz="6400" dirty="0" smtClean="0"/>
              <a:t>…Anesthetic plan</a:t>
            </a:r>
          </a:p>
          <a:p>
            <a:r>
              <a:rPr lang="en-US" sz="6400" dirty="0" smtClean="0"/>
              <a:t>Risk Prevention: SCIP Surgical Care Improvement Project-group that finds ways for improving surgical care  by defining guidelines for areas to improve outcomes</a:t>
            </a:r>
          </a:p>
          <a:p>
            <a:pPr lvl="1"/>
            <a:r>
              <a:rPr lang="en-US" sz="6400" b="1" u="sng" dirty="0" smtClean="0"/>
              <a:t>Surgical site infection </a:t>
            </a:r>
            <a:r>
              <a:rPr lang="en-US" sz="6400" b="1" u="sng" dirty="0" err="1" smtClean="0"/>
              <a:t>Antibx</a:t>
            </a:r>
            <a:r>
              <a:rPr lang="en-US" sz="6400" b="1" u="sng" dirty="0" smtClean="0"/>
              <a:t> </a:t>
            </a:r>
            <a:r>
              <a:rPr lang="en-US" sz="6400" b="1" u="sng" dirty="0" err="1" smtClean="0"/>
              <a:t>cefazolin</a:t>
            </a:r>
            <a:r>
              <a:rPr lang="en-US" sz="6400" b="1" u="sng" dirty="0" smtClean="0"/>
              <a:t> 1hour prior to incision, </a:t>
            </a:r>
            <a:r>
              <a:rPr lang="en-US" sz="6400" b="1" u="sng" dirty="0" err="1" smtClean="0"/>
              <a:t>Vanco</a:t>
            </a:r>
            <a:r>
              <a:rPr lang="en-US" sz="6400" b="1" u="sng" dirty="0" smtClean="0"/>
              <a:t> 2 hours before incision</a:t>
            </a:r>
          </a:p>
          <a:p>
            <a:pPr lvl="1"/>
            <a:r>
              <a:rPr lang="en-US" sz="6400" dirty="0" smtClean="0"/>
              <a:t>Postoperative thromboembolism-pneumatic stockings –meds- </a:t>
            </a:r>
            <a:r>
              <a:rPr lang="en-US" sz="6400" dirty="0" err="1" smtClean="0"/>
              <a:t>cpm</a:t>
            </a:r>
            <a:r>
              <a:rPr lang="en-US" sz="6400" dirty="0" smtClean="0"/>
              <a:t> , get </a:t>
            </a:r>
            <a:r>
              <a:rPr lang="en-US" sz="6400" dirty="0" err="1" smtClean="0"/>
              <a:t>pts</a:t>
            </a:r>
            <a:r>
              <a:rPr lang="en-US" sz="6400" dirty="0" smtClean="0"/>
              <a:t> up </a:t>
            </a:r>
            <a:r>
              <a:rPr lang="en-US" sz="6400" dirty="0" err="1" smtClean="0"/>
              <a:t>asap</a:t>
            </a:r>
            <a:endParaRPr lang="en-US" sz="6400" dirty="0" smtClean="0"/>
          </a:p>
          <a:p>
            <a:pPr lvl="1"/>
            <a:r>
              <a:rPr lang="en-US" sz="6400" dirty="0" err="1" smtClean="0"/>
              <a:t>Intraop</a:t>
            </a:r>
            <a:r>
              <a:rPr lang="en-US" sz="6400" dirty="0" smtClean="0"/>
              <a:t> and postop glucose management</a:t>
            </a:r>
          </a:p>
          <a:p>
            <a:pPr lvl="1"/>
            <a:r>
              <a:rPr lang="en-US" sz="6400" dirty="0" smtClean="0"/>
              <a:t>Core Temperature</a:t>
            </a:r>
          </a:p>
          <a:p>
            <a:pPr lvl="1"/>
            <a:endParaRPr lang="en-US" sz="3100" dirty="0" smtClean="0"/>
          </a:p>
          <a:p>
            <a:pPr lvl="1"/>
            <a:endParaRPr lang="en-US" dirty="0" smtClean="0"/>
          </a:p>
          <a:p>
            <a:pPr lvl="1"/>
            <a:endParaRPr lang="en-US" dirty="0"/>
          </a:p>
        </p:txBody>
      </p:sp>
      <p:sp>
        <p:nvSpPr>
          <p:cNvPr id="4" name="TextBox 3"/>
          <p:cNvSpPr txBox="1"/>
          <p:nvPr/>
        </p:nvSpPr>
        <p:spPr>
          <a:xfrm>
            <a:off x="1564105" y="556827"/>
            <a:ext cx="5200316" cy="461665"/>
          </a:xfrm>
          <a:prstGeom prst="rect">
            <a:avLst/>
          </a:prstGeom>
          <a:noFill/>
        </p:spPr>
        <p:txBody>
          <a:bodyPr wrap="square" rtlCol="0">
            <a:spAutoFit/>
          </a:bodyPr>
          <a:lstStyle/>
          <a:p>
            <a:r>
              <a:rPr lang="en-US" sz="2400" dirty="0" smtClean="0">
                <a:solidFill>
                  <a:srgbClr val="FFFFFF"/>
                </a:solidFill>
              </a:rPr>
              <a:t>Assessment and considerations</a:t>
            </a:r>
            <a:endParaRPr lang="en-US" sz="2400" dirty="0">
              <a:solidFill>
                <a:srgbClr val="FFFFFF"/>
              </a:solidFill>
            </a:endParaRPr>
          </a:p>
        </p:txBody>
      </p:sp>
    </p:spTree>
    <p:extLst>
      <p:ext uri="{BB962C8B-B14F-4D97-AF65-F5344CB8AC3E}">
        <p14:creationId xmlns:p14="http://schemas.microsoft.com/office/powerpoint/2010/main" val="735139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Tourniquet</a:t>
            </a:r>
            <a:endParaRPr lang="en-US" dirty="0"/>
          </a:p>
        </p:txBody>
      </p:sp>
      <p:sp>
        <p:nvSpPr>
          <p:cNvPr id="3" name="Content Placeholder 2"/>
          <p:cNvSpPr>
            <a:spLocks noGrp="1"/>
          </p:cNvSpPr>
          <p:nvPr>
            <p:ph idx="1"/>
          </p:nvPr>
        </p:nvSpPr>
        <p:spPr>
          <a:xfrm>
            <a:off x="712788" y="2433053"/>
            <a:ext cx="7716838" cy="4304631"/>
          </a:xfrm>
        </p:spPr>
        <p:txBody>
          <a:bodyPr>
            <a:normAutofit fontScale="77500" lnSpcReduction="20000"/>
          </a:bodyPr>
          <a:lstStyle/>
          <a:p>
            <a:r>
              <a:rPr lang="en-US" dirty="0" smtClean="0"/>
              <a:t>Diminishes blood loss</a:t>
            </a:r>
          </a:p>
          <a:p>
            <a:r>
              <a:rPr lang="en-US" dirty="0" smtClean="0"/>
              <a:t>Can allow for easier visualization for the surgeon</a:t>
            </a:r>
          </a:p>
          <a:p>
            <a:pPr lvl="1"/>
            <a:r>
              <a:rPr lang="en-US" dirty="0" smtClean="0"/>
              <a:t>Consists of a pneumatic inflatable cuff, connective tubing a pressure device and a timer</a:t>
            </a:r>
          </a:p>
          <a:p>
            <a:pPr lvl="1"/>
            <a:r>
              <a:rPr lang="en-US" dirty="0" smtClean="0"/>
              <a:t>Surgeon or tech uses an </a:t>
            </a:r>
            <a:r>
              <a:rPr lang="en-US" dirty="0" err="1" smtClean="0"/>
              <a:t>eschmarch</a:t>
            </a:r>
            <a:r>
              <a:rPr lang="en-US" dirty="0" smtClean="0"/>
              <a:t> to exsanguinate blood out of limb at which point the cuff is inflated to </a:t>
            </a:r>
            <a:r>
              <a:rPr lang="en-US" u="sng" dirty="0" smtClean="0"/>
              <a:t>70-90mmhg above systolic for upper limbs and twice systolic for lower extremities</a:t>
            </a:r>
          </a:p>
          <a:p>
            <a:pPr lvl="1"/>
            <a:r>
              <a:rPr lang="en-US" dirty="0" smtClean="0"/>
              <a:t>Cuff should be carefully applied to the proximal part of the limb at the greatest circumference because the muscle bulk at that site is the greatest, and if gives a greater protection against nerve injury</a:t>
            </a:r>
          </a:p>
          <a:p>
            <a:pPr lvl="1"/>
            <a:r>
              <a:rPr lang="en-US" dirty="0" smtClean="0"/>
              <a:t>If tourniquet needs to be inflated over 2 hours, then it should be deflated for 5 min (10-30 min in some sources) every 30 min with documentation</a:t>
            </a:r>
            <a:endParaRPr lang="en-US" dirty="0"/>
          </a:p>
        </p:txBody>
      </p:sp>
    </p:spTree>
    <p:extLst>
      <p:ext uri="{BB962C8B-B14F-4D97-AF65-F5344CB8AC3E}">
        <p14:creationId xmlns:p14="http://schemas.microsoft.com/office/powerpoint/2010/main" val="23316041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13896"/>
            <a:ext cx="7716837" cy="1323472"/>
          </a:xfrm>
        </p:spPr>
        <p:txBody>
          <a:bodyPr/>
          <a:lstStyle/>
          <a:p>
            <a:r>
              <a:rPr lang="en-US" sz="2000" dirty="0" smtClean="0"/>
              <a:t>Tourniquet-continued</a:t>
            </a:r>
            <a:endParaRPr lang="en-US" sz="2000" dirty="0"/>
          </a:p>
        </p:txBody>
      </p:sp>
      <p:pic>
        <p:nvPicPr>
          <p:cNvPr id="4" name="Content Placeholder 3" descr="IMG_0225.jpg"/>
          <p:cNvPicPr>
            <a:picLocks noGrp="1" noChangeAspect="1"/>
          </p:cNvPicPr>
          <p:nvPr>
            <p:ph idx="1"/>
          </p:nvPr>
        </p:nvPicPr>
        <p:blipFill>
          <a:blip r:embed="rId2" cstate="print">
            <a:extLst>
              <a:ext uri="{28A0092B-C50C-407E-A947-70E740481C1C}">
                <a14:useLocalDpi xmlns:a14="http://schemas.microsoft.com/office/drawing/2010/main" val="0"/>
              </a:ext>
            </a:extLst>
          </a:blip>
          <a:srcRect l="7895" r="7895"/>
          <a:stretch>
            <a:fillRect/>
          </a:stretch>
        </p:blipFill>
        <p:spPr>
          <a:xfrm>
            <a:off x="712788" y="1536700"/>
            <a:ext cx="7716837" cy="4864100"/>
          </a:xfrm>
        </p:spPr>
      </p:pic>
      <p:sp>
        <p:nvSpPr>
          <p:cNvPr id="6" name="TextBox 5"/>
          <p:cNvSpPr txBox="1"/>
          <p:nvPr/>
        </p:nvSpPr>
        <p:spPr>
          <a:xfrm>
            <a:off x="5588000" y="481879"/>
            <a:ext cx="2841625" cy="923330"/>
          </a:xfrm>
          <a:prstGeom prst="rect">
            <a:avLst/>
          </a:prstGeom>
          <a:noFill/>
        </p:spPr>
        <p:txBody>
          <a:bodyPr wrap="square" rtlCol="0">
            <a:spAutoFit/>
          </a:bodyPr>
          <a:lstStyle/>
          <a:p>
            <a:r>
              <a:rPr lang="en-US" dirty="0"/>
              <a:t>http://</a:t>
            </a:r>
            <a:r>
              <a:rPr lang="en-US" dirty="0" err="1"/>
              <a:t>totalknee.org</a:t>
            </a:r>
            <a:r>
              <a:rPr lang="en-US" dirty="0"/>
              <a:t>/</a:t>
            </a:r>
            <a:r>
              <a:rPr lang="en-US" dirty="0" err="1"/>
              <a:t>wp</a:t>
            </a:r>
            <a:r>
              <a:rPr lang="en-US" dirty="0"/>
              <a:t>-content/uploads/2013/01/IMG_0225.jpg</a:t>
            </a:r>
          </a:p>
        </p:txBody>
      </p:sp>
    </p:spTree>
    <p:extLst>
      <p:ext uri="{BB962C8B-B14F-4D97-AF65-F5344CB8AC3E}">
        <p14:creationId xmlns:p14="http://schemas.microsoft.com/office/powerpoint/2010/main" val="6508063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13896"/>
            <a:ext cx="7716837" cy="1323472"/>
          </a:xfrm>
        </p:spPr>
        <p:txBody>
          <a:bodyPr/>
          <a:lstStyle/>
          <a:p>
            <a:r>
              <a:rPr lang="en-US" sz="2000" dirty="0" smtClean="0"/>
              <a:t>Tourniquet-continued</a:t>
            </a:r>
            <a:endParaRPr lang="en-US" sz="2000" dirty="0"/>
          </a:p>
        </p:txBody>
      </p:sp>
      <p:pic>
        <p:nvPicPr>
          <p:cNvPr id="4" name="Content Placeholder 3" descr="2418-PB10-R1.png"/>
          <p:cNvPicPr>
            <a:picLocks noGrp="1" noChangeAspect="1"/>
          </p:cNvPicPr>
          <p:nvPr>
            <p:ph idx="1"/>
          </p:nvPr>
        </p:nvPicPr>
        <p:blipFill>
          <a:blip r:embed="rId2">
            <a:extLst>
              <a:ext uri="{28A0092B-C50C-407E-A947-70E740481C1C}">
                <a14:useLocalDpi xmlns:a14="http://schemas.microsoft.com/office/drawing/2010/main" val="0"/>
              </a:ext>
            </a:extLst>
          </a:blip>
          <a:srcRect t="9599" b="9599"/>
          <a:stretch>
            <a:fillRect/>
          </a:stretch>
        </p:blipFill>
        <p:spPr>
          <a:xfrm>
            <a:off x="712788" y="1536700"/>
            <a:ext cx="7716837" cy="4864100"/>
          </a:xfrm>
        </p:spPr>
      </p:pic>
      <p:sp>
        <p:nvSpPr>
          <p:cNvPr id="5" name="TextBox 4"/>
          <p:cNvSpPr txBox="1"/>
          <p:nvPr/>
        </p:nvSpPr>
        <p:spPr>
          <a:xfrm>
            <a:off x="6831263" y="521368"/>
            <a:ext cx="1871579" cy="1754327"/>
          </a:xfrm>
          <a:prstGeom prst="rect">
            <a:avLst/>
          </a:prstGeom>
          <a:noFill/>
        </p:spPr>
        <p:txBody>
          <a:bodyPr wrap="square" rtlCol="0">
            <a:spAutoFit/>
          </a:bodyPr>
          <a:lstStyle/>
          <a:p>
            <a:r>
              <a:rPr lang="en-US" dirty="0"/>
              <a:t>http://</a:t>
            </a:r>
            <a:r>
              <a:rPr lang="en-US" dirty="0" err="1"/>
              <a:t>www.annalscts.com</a:t>
            </a:r>
            <a:r>
              <a:rPr lang="en-US" dirty="0"/>
              <a:t>/article/</a:t>
            </a:r>
            <a:r>
              <a:rPr lang="en-US" dirty="0" err="1"/>
              <a:t>viewFile</a:t>
            </a:r>
            <a:r>
              <a:rPr lang="en-US" dirty="0"/>
              <a:t>/2418/3284/9383</a:t>
            </a:r>
          </a:p>
        </p:txBody>
      </p:sp>
    </p:spTree>
    <p:extLst>
      <p:ext uri="{BB962C8B-B14F-4D97-AF65-F5344CB8AC3E}">
        <p14:creationId xmlns:p14="http://schemas.microsoft.com/office/powerpoint/2010/main" val="33473124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296" y="160422"/>
            <a:ext cx="7716837" cy="1069474"/>
          </a:xfrm>
        </p:spPr>
        <p:txBody>
          <a:bodyPr/>
          <a:lstStyle/>
          <a:p>
            <a:r>
              <a:rPr lang="en-US" sz="2000" dirty="0" smtClean="0"/>
              <a:t>Tourniquet-continued</a:t>
            </a:r>
            <a:endParaRPr lang="en-US" sz="2000" dirty="0"/>
          </a:p>
        </p:txBody>
      </p:sp>
      <p:sp>
        <p:nvSpPr>
          <p:cNvPr id="4" name="Content Placeholder 3"/>
          <p:cNvSpPr>
            <a:spLocks noGrp="1"/>
          </p:cNvSpPr>
          <p:nvPr>
            <p:ph sz="half" idx="1"/>
          </p:nvPr>
        </p:nvSpPr>
        <p:spPr>
          <a:xfrm>
            <a:off x="106947" y="1430421"/>
            <a:ext cx="4249900" cy="4970379"/>
          </a:xfrm>
        </p:spPr>
        <p:txBody>
          <a:bodyPr>
            <a:normAutofit/>
          </a:bodyPr>
          <a:lstStyle/>
          <a:p>
            <a:r>
              <a:rPr lang="en-US" dirty="0" smtClean="0"/>
              <a:t>Safety Measures for Preventing tourniquet complication</a:t>
            </a:r>
          </a:p>
          <a:p>
            <a:pPr lvl="1"/>
            <a:r>
              <a:rPr lang="en-US" dirty="0" smtClean="0"/>
              <a:t>Apply where nerves are best protected </a:t>
            </a:r>
          </a:p>
          <a:p>
            <a:pPr lvl="1"/>
            <a:r>
              <a:rPr lang="en-US" dirty="0" smtClean="0"/>
              <a:t>Test equipment prior to use</a:t>
            </a:r>
          </a:p>
          <a:p>
            <a:pPr lvl="1"/>
            <a:r>
              <a:rPr lang="en-US" dirty="0" smtClean="0"/>
              <a:t>Do not use longer than 2 hours</a:t>
            </a:r>
          </a:p>
          <a:p>
            <a:pPr lvl="1"/>
            <a:r>
              <a:rPr lang="en-US" dirty="0" smtClean="0"/>
              <a:t>Two layers of padding under cuff (elastic stockinet)</a:t>
            </a:r>
          </a:p>
          <a:p>
            <a:pPr lvl="1"/>
            <a:r>
              <a:rPr lang="en-US" dirty="0" smtClean="0"/>
              <a:t>Use widest cuff possible(wider cuff-can use lower pressure)</a:t>
            </a:r>
          </a:p>
          <a:p>
            <a:pPr lvl="1"/>
            <a:r>
              <a:rPr lang="en-US" dirty="0" smtClean="0"/>
              <a:t>Tourniquet size should overlap 3-6 inches in circumference</a:t>
            </a:r>
          </a:p>
          <a:p>
            <a:pPr lvl="1"/>
            <a:endParaRPr lang="en-US" dirty="0" smtClean="0"/>
          </a:p>
        </p:txBody>
      </p:sp>
      <p:sp>
        <p:nvSpPr>
          <p:cNvPr id="5" name="Content Placeholder 4"/>
          <p:cNvSpPr>
            <a:spLocks noGrp="1"/>
          </p:cNvSpPr>
          <p:nvPr>
            <p:ph sz="half" idx="2"/>
          </p:nvPr>
        </p:nvSpPr>
        <p:spPr>
          <a:xfrm>
            <a:off x="4751293" y="1430421"/>
            <a:ext cx="4285759" cy="4970379"/>
          </a:xfrm>
        </p:spPr>
        <p:txBody>
          <a:bodyPr>
            <a:normAutofit/>
          </a:bodyPr>
          <a:lstStyle/>
          <a:p>
            <a:r>
              <a:rPr lang="en-US" dirty="0" smtClean="0"/>
              <a:t>Should be able to place two fingers between cast padding and cuff</a:t>
            </a:r>
          </a:p>
          <a:p>
            <a:r>
              <a:rPr lang="en-US" dirty="0" smtClean="0"/>
              <a:t>Extremity should be exsanguinated when possible with an </a:t>
            </a:r>
            <a:r>
              <a:rPr lang="en-US" dirty="0" err="1" smtClean="0"/>
              <a:t>escmarch</a:t>
            </a:r>
            <a:r>
              <a:rPr lang="en-US" dirty="0" smtClean="0"/>
              <a:t> </a:t>
            </a:r>
          </a:p>
          <a:p>
            <a:r>
              <a:rPr lang="en-US" dirty="0" smtClean="0"/>
              <a:t>Pressure should be 70-90 above systolic for upper and twice systolic for lower</a:t>
            </a:r>
          </a:p>
          <a:p>
            <a:r>
              <a:rPr lang="en-US" dirty="0" smtClean="0"/>
              <a:t>Use 300 </a:t>
            </a:r>
            <a:r>
              <a:rPr lang="en-US" dirty="0" err="1" smtClean="0"/>
              <a:t>mmhg</a:t>
            </a:r>
            <a:r>
              <a:rPr lang="en-US" dirty="0" smtClean="0"/>
              <a:t> pressure on Bier Blocks</a:t>
            </a:r>
          </a:p>
          <a:p>
            <a:endParaRPr lang="en-US" dirty="0"/>
          </a:p>
        </p:txBody>
      </p:sp>
    </p:spTree>
    <p:extLst>
      <p:ext uri="{BB962C8B-B14F-4D97-AF65-F5344CB8AC3E}">
        <p14:creationId xmlns:p14="http://schemas.microsoft.com/office/powerpoint/2010/main" val="26693400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0" y="1"/>
            <a:ext cx="3710572" cy="387683"/>
          </a:xfrm>
        </p:spPr>
        <p:txBody>
          <a:bodyPr/>
          <a:lstStyle/>
          <a:p>
            <a:r>
              <a:rPr lang="en-US" sz="2000" dirty="0" smtClean="0"/>
              <a:t>Tourniquet-continued</a:t>
            </a:r>
            <a:endParaRPr lang="en-US" sz="2000" dirty="0"/>
          </a:p>
        </p:txBody>
      </p:sp>
      <p:sp>
        <p:nvSpPr>
          <p:cNvPr id="3" name="Content Placeholder 2"/>
          <p:cNvSpPr>
            <a:spLocks noGrp="1"/>
          </p:cNvSpPr>
          <p:nvPr>
            <p:ph idx="1"/>
          </p:nvPr>
        </p:nvSpPr>
        <p:spPr>
          <a:xfrm>
            <a:off x="0" y="628316"/>
            <a:ext cx="9144000" cy="6229684"/>
          </a:xfrm>
        </p:spPr>
        <p:txBody>
          <a:bodyPr numCol="2">
            <a:normAutofit fontScale="77500" lnSpcReduction="20000"/>
          </a:bodyPr>
          <a:lstStyle/>
          <a:p>
            <a:r>
              <a:rPr lang="en-US" dirty="0" smtClean="0"/>
              <a:t>Physiologic changes caused by tourniquets</a:t>
            </a:r>
          </a:p>
          <a:p>
            <a:pPr lvl="1"/>
            <a:r>
              <a:rPr lang="en-US" u="sng" dirty="0" smtClean="0"/>
              <a:t>Neurologic</a:t>
            </a:r>
          </a:p>
          <a:p>
            <a:pPr lvl="2"/>
            <a:r>
              <a:rPr lang="en-US" dirty="0" smtClean="0"/>
              <a:t>Abolition of somatosensory evoked potential  and nerve conduction occurs within 30 min</a:t>
            </a:r>
          </a:p>
          <a:p>
            <a:pPr lvl="2"/>
            <a:r>
              <a:rPr lang="en-US" dirty="0" smtClean="0"/>
              <a:t>Application for more than 60 minutes causes tourniquet pain and hypertension</a:t>
            </a:r>
          </a:p>
          <a:p>
            <a:pPr lvl="2"/>
            <a:r>
              <a:rPr lang="en-US" dirty="0" smtClean="0"/>
              <a:t>Evidence of nerve injury may occur at the skin level underlying the edge of the tourniquet</a:t>
            </a:r>
          </a:p>
          <a:p>
            <a:pPr lvl="2"/>
            <a:r>
              <a:rPr lang="en-US" dirty="0" smtClean="0"/>
              <a:t>Application longer than 2 hours may result in postoperative </a:t>
            </a:r>
            <a:r>
              <a:rPr lang="en-US" dirty="0" err="1" smtClean="0"/>
              <a:t>neuropraxia</a:t>
            </a:r>
            <a:endParaRPr lang="en-US" dirty="0" smtClean="0"/>
          </a:p>
          <a:p>
            <a:pPr lvl="2"/>
            <a:endParaRPr lang="en-US" dirty="0" smtClean="0"/>
          </a:p>
          <a:p>
            <a:pPr lvl="1"/>
            <a:r>
              <a:rPr lang="en-US" u="sng" dirty="0" smtClean="0"/>
              <a:t>Muscle Changes</a:t>
            </a:r>
          </a:p>
          <a:p>
            <a:pPr lvl="2"/>
            <a:r>
              <a:rPr lang="en-US" dirty="0" smtClean="0"/>
              <a:t>Cellular hypoxia develops within 2 minutes</a:t>
            </a:r>
          </a:p>
          <a:p>
            <a:pPr lvl="2"/>
            <a:r>
              <a:rPr lang="en-US" dirty="0" smtClean="0"/>
              <a:t>Cellular </a:t>
            </a:r>
            <a:r>
              <a:rPr lang="en-US" dirty="0" err="1" smtClean="0"/>
              <a:t>creatinine</a:t>
            </a:r>
            <a:r>
              <a:rPr lang="en-US" dirty="0" smtClean="0"/>
              <a:t> value declines</a:t>
            </a:r>
          </a:p>
          <a:p>
            <a:pPr lvl="2"/>
            <a:r>
              <a:rPr lang="en-US" dirty="0" smtClean="0"/>
              <a:t>Progressive cellular acidosis occurs</a:t>
            </a:r>
          </a:p>
          <a:p>
            <a:pPr lvl="2"/>
            <a:r>
              <a:rPr lang="en-US" dirty="0" smtClean="0"/>
              <a:t>Endothelial capillary leak develops after 2 hours</a:t>
            </a:r>
          </a:p>
          <a:p>
            <a:pPr lvl="1"/>
            <a:endParaRPr lang="en-US" dirty="0" smtClean="0"/>
          </a:p>
          <a:p>
            <a:pPr lvl="1"/>
            <a:endParaRPr lang="en-US" dirty="0"/>
          </a:p>
          <a:p>
            <a:pPr lvl="1"/>
            <a:r>
              <a:rPr lang="en-US" u="sng" dirty="0" smtClean="0"/>
              <a:t>Systemic Effects-inflation</a:t>
            </a:r>
          </a:p>
          <a:p>
            <a:pPr lvl="2"/>
            <a:r>
              <a:rPr lang="en-US" dirty="0" smtClean="0"/>
              <a:t>Elevation in arterial and pulmonary artery pressures develops worse without vapor on board</a:t>
            </a:r>
          </a:p>
          <a:p>
            <a:pPr lvl="1"/>
            <a:r>
              <a:rPr lang="en-US" u="sng" dirty="0" smtClean="0"/>
              <a:t>Systemic Effects-Release</a:t>
            </a:r>
          </a:p>
          <a:p>
            <a:pPr lvl="2"/>
            <a:r>
              <a:rPr lang="en-US" dirty="0" smtClean="0"/>
              <a:t>Transient fall in </a:t>
            </a:r>
            <a:r>
              <a:rPr lang="en-US" dirty="0"/>
              <a:t>c</a:t>
            </a:r>
            <a:r>
              <a:rPr lang="en-US" dirty="0" smtClean="0"/>
              <a:t>ore temp</a:t>
            </a:r>
          </a:p>
          <a:p>
            <a:pPr lvl="2"/>
            <a:r>
              <a:rPr lang="en-US" dirty="0" smtClean="0"/>
              <a:t>Transient metabolic acidosis</a:t>
            </a:r>
          </a:p>
          <a:p>
            <a:pPr lvl="2"/>
            <a:r>
              <a:rPr lang="en-US" dirty="0" smtClean="0"/>
              <a:t>Transient fall in central venous oxygen tension occurs, but systemic hypoxemia is unusual</a:t>
            </a:r>
          </a:p>
          <a:p>
            <a:pPr lvl="2"/>
            <a:r>
              <a:rPr lang="en-US" dirty="0" smtClean="0"/>
              <a:t>Acid metabolites (thromboxane) are released into the central circulation</a:t>
            </a:r>
          </a:p>
          <a:p>
            <a:pPr lvl="2"/>
            <a:r>
              <a:rPr lang="en-US" dirty="0" smtClean="0"/>
              <a:t>Transient fall in pulmonary and systemic arterial pressures occur</a:t>
            </a:r>
          </a:p>
          <a:p>
            <a:pPr lvl="2"/>
            <a:r>
              <a:rPr lang="en-US" dirty="0" smtClean="0"/>
              <a:t>Transient increase in ETCO2</a:t>
            </a:r>
          </a:p>
          <a:p>
            <a:pPr lvl="2"/>
            <a:endParaRPr lang="en-US" dirty="0" smtClean="0"/>
          </a:p>
          <a:p>
            <a:pPr lvl="1"/>
            <a:endParaRPr lang="en-US" dirty="0"/>
          </a:p>
        </p:txBody>
      </p:sp>
    </p:spTree>
    <p:extLst>
      <p:ext uri="{BB962C8B-B14F-4D97-AF65-F5344CB8AC3E}">
        <p14:creationId xmlns:p14="http://schemas.microsoft.com/office/powerpoint/2010/main" val="2417089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63" y="213896"/>
            <a:ext cx="6376738" cy="320842"/>
          </a:xfrm>
        </p:spPr>
        <p:txBody>
          <a:bodyPr/>
          <a:lstStyle/>
          <a:p>
            <a:r>
              <a:rPr lang="en-US" sz="2000" dirty="0" smtClean="0"/>
              <a:t>Tourniquet-Pain</a:t>
            </a:r>
            <a:endParaRPr lang="en-US" sz="2000" dirty="0"/>
          </a:p>
        </p:txBody>
      </p:sp>
      <p:sp>
        <p:nvSpPr>
          <p:cNvPr id="3" name="Content Placeholder 2"/>
          <p:cNvSpPr>
            <a:spLocks noGrp="1"/>
          </p:cNvSpPr>
          <p:nvPr>
            <p:ph idx="1"/>
          </p:nvPr>
        </p:nvSpPr>
        <p:spPr>
          <a:xfrm>
            <a:off x="0" y="962526"/>
            <a:ext cx="9331157" cy="5895474"/>
          </a:xfrm>
        </p:spPr>
        <p:txBody>
          <a:bodyPr numCol="2">
            <a:noAutofit/>
          </a:bodyPr>
          <a:lstStyle/>
          <a:p>
            <a:pPr marL="342900" lvl="1" indent="-342900">
              <a:spcAft>
                <a:spcPts val="2000"/>
              </a:spcAft>
            </a:pPr>
            <a:r>
              <a:rPr lang="en-US" sz="1600" dirty="0"/>
              <a:t>Pain despite seemingly adequate anesthesia with regional techniques</a:t>
            </a:r>
          </a:p>
          <a:p>
            <a:r>
              <a:rPr lang="en-US" sz="1600" dirty="0" smtClean="0"/>
              <a:t>During General will appear “lighter” with an increase in HR and BP requiring intervention from the pain</a:t>
            </a:r>
          </a:p>
          <a:p>
            <a:r>
              <a:rPr lang="en-US" sz="1600" dirty="0" smtClean="0"/>
              <a:t>Occurs about 45-60 minutes after inflation of the tourniquet</a:t>
            </a:r>
          </a:p>
          <a:p>
            <a:r>
              <a:rPr lang="en-US" sz="1600" dirty="0" smtClean="0"/>
              <a:t>Ischemic pain is similar to thrombotic vascular occlusion and peripheral vascular disease</a:t>
            </a:r>
          </a:p>
          <a:p>
            <a:r>
              <a:rPr lang="en-US" sz="1600" dirty="0" smtClean="0"/>
              <a:t>Symptoms are a dull aching that progress to burning and excruciating pain that requires general anesthesia  </a:t>
            </a:r>
          </a:p>
          <a:p>
            <a:r>
              <a:rPr lang="en-US" sz="1600" dirty="0" smtClean="0"/>
              <a:t>Once pain begins it is resistant to narcotics or analgesics</a:t>
            </a:r>
          </a:p>
          <a:p>
            <a:r>
              <a:rPr lang="en-US" sz="1600" dirty="0" smtClean="0"/>
              <a:t>Neural and metabolic factors responsible for tourniquet pain are still unknown</a:t>
            </a:r>
          </a:p>
          <a:p>
            <a:pPr lvl="2"/>
            <a:r>
              <a:rPr lang="en-US" sz="1600" dirty="0" smtClean="0"/>
              <a:t>Researchers have identified the nerve fibers responsible for the aching and burning pain are the activation of slow conducting </a:t>
            </a:r>
            <a:r>
              <a:rPr lang="en-US" sz="1600" dirty="0" err="1" smtClean="0"/>
              <a:t>unmyelinated</a:t>
            </a:r>
            <a:r>
              <a:rPr lang="en-US" sz="1600" dirty="0" smtClean="0"/>
              <a:t> C fibers</a:t>
            </a:r>
          </a:p>
          <a:p>
            <a:pPr lvl="2"/>
            <a:r>
              <a:rPr lang="en-US" sz="1600" dirty="0" smtClean="0"/>
              <a:t>Pinprick tingling and buzzing sensation are from the activation of the larger faster </a:t>
            </a:r>
            <a:r>
              <a:rPr lang="en-US" sz="1600" dirty="0" err="1" smtClean="0"/>
              <a:t>myelinated</a:t>
            </a:r>
            <a:r>
              <a:rPr lang="en-US" sz="1600" dirty="0" smtClean="0"/>
              <a:t> A-delta fibers</a:t>
            </a:r>
          </a:p>
          <a:p>
            <a:pPr lvl="2"/>
            <a:r>
              <a:rPr lang="en-US" sz="1600" dirty="0" err="1" smtClean="0"/>
              <a:t>Cfibers</a:t>
            </a:r>
            <a:r>
              <a:rPr lang="en-US" sz="1600" dirty="0" smtClean="0"/>
              <a:t> are more difficult to block with local anesthetics</a:t>
            </a:r>
          </a:p>
          <a:p>
            <a:pPr lvl="1"/>
            <a:r>
              <a:rPr lang="en-US" sz="1600" dirty="0" smtClean="0"/>
              <a:t>Additions to local anesthesia solutions including opioids, ketorolac and melatonin have shown some efficacy</a:t>
            </a:r>
          </a:p>
          <a:p>
            <a:pPr lvl="1"/>
            <a:r>
              <a:rPr lang="en-US" sz="1600" dirty="0" smtClean="0"/>
              <a:t>Sedation with </a:t>
            </a:r>
            <a:r>
              <a:rPr lang="en-US" sz="1600" dirty="0" err="1" smtClean="0"/>
              <a:t>dexmedetomidine</a:t>
            </a:r>
            <a:r>
              <a:rPr lang="en-US" sz="1600" dirty="0" smtClean="0"/>
              <a:t> is also effective</a:t>
            </a:r>
          </a:p>
          <a:p>
            <a:pPr lvl="1"/>
            <a:r>
              <a:rPr lang="en-US" sz="1600" dirty="0" smtClean="0"/>
              <a:t>Release of tourniquet immediately reduces pain</a:t>
            </a:r>
          </a:p>
          <a:p>
            <a:pPr lvl="1"/>
            <a:r>
              <a:rPr lang="en-US" sz="1400" dirty="0" smtClean="0"/>
              <a:t>**</a:t>
            </a:r>
            <a:r>
              <a:rPr lang="en-US" sz="1400" i="1" u="sng" dirty="0" smtClean="0"/>
              <a:t>Be careful with </a:t>
            </a:r>
            <a:r>
              <a:rPr lang="en-US" sz="1400" i="1" u="sng" dirty="0" err="1" smtClean="0"/>
              <a:t>oversedation</a:t>
            </a:r>
            <a:r>
              <a:rPr lang="en-US" sz="1400" i="1" u="sng" dirty="0" smtClean="0"/>
              <a:t> with narcotics for tourniquet pain. Will result in respiratory depression when released</a:t>
            </a:r>
            <a:endParaRPr lang="en-US" sz="1400" i="1" u="sng" dirty="0"/>
          </a:p>
        </p:txBody>
      </p:sp>
    </p:spTree>
    <p:extLst>
      <p:ext uri="{BB962C8B-B14F-4D97-AF65-F5344CB8AC3E}">
        <p14:creationId xmlns:p14="http://schemas.microsoft.com/office/powerpoint/2010/main" val="1425413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472" y="173789"/>
            <a:ext cx="7716837" cy="1671053"/>
          </a:xfrm>
        </p:spPr>
        <p:txBody>
          <a:bodyPr/>
          <a:lstStyle/>
          <a:p>
            <a:r>
              <a:rPr lang="en-US" dirty="0" smtClean="0"/>
              <a:t>Upper extremity</a:t>
            </a:r>
            <a:endParaRPr lang="en-US" dirty="0"/>
          </a:p>
        </p:txBody>
      </p:sp>
      <p:sp>
        <p:nvSpPr>
          <p:cNvPr id="3" name="Content Placeholder 2"/>
          <p:cNvSpPr>
            <a:spLocks noGrp="1"/>
          </p:cNvSpPr>
          <p:nvPr>
            <p:ph idx="1"/>
          </p:nvPr>
        </p:nvSpPr>
        <p:spPr>
          <a:xfrm>
            <a:off x="213895" y="1390316"/>
            <a:ext cx="8796421" cy="5280526"/>
          </a:xfrm>
        </p:spPr>
        <p:txBody>
          <a:bodyPr>
            <a:normAutofit fontScale="77500" lnSpcReduction="20000"/>
          </a:bodyPr>
          <a:lstStyle/>
          <a:p>
            <a:r>
              <a:rPr lang="en-US" dirty="0" smtClean="0"/>
              <a:t>Hands, Wrist: Ganglion cyst, Carpal tunnel release, fractures</a:t>
            </a:r>
          </a:p>
          <a:p>
            <a:pPr lvl="1"/>
            <a:r>
              <a:rPr lang="en-US" dirty="0" smtClean="0"/>
              <a:t>Bier Block (IV Regional), Digital Block, axillary brachial plexus block </a:t>
            </a:r>
          </a:p>
          <a:p>
            <a:pPr lvl="2"/>
            <a:r>
              <a:rPr lang="en-US" dirty="0" smtClean="0"/>
              <a:t>+ sedation+/- </a:t>
            </a:r>
            <a:r>
              <a:rPr lang="en-US" dirty="0" err="1" smtClean="0"/>
              <a:t>benzo</a:t>
            </a:r>
            <a:r>
              <a:rPr lang="en-US" dirty="0" smtClean="0"/>
              <a:t> +/-narcotic +/-  </a:t>
            </a:r>
            <a:r>
              <a:rPr lang="en-US" dirty="0" err="1" smtClean="0"/>
              <a:t>propofol</a:t>
            </a:r>
            <a:r>
              <a:rPr lang="en-US" dirty="0" smtClean="0"/>
              <a:t> infusion</a:t>
            </a:r>
          </a:p>
          <a:p>
            <a:r>
              <a:rPr lang="en-US" dirty="0" smtClean="0"/>
              <a:t>Fractures and dislocations of the distal radius, carpus and metacarpals</a:t>
            </a:r>
          </a:p>
          <a:p>
            <a:pPr lvl="1"/>
            <a:r>
              <a:rPr lang="en-US" dirty="0" smtClean="0"/>
              <a:t>brachial plexus block via axillary approach + General if bone graft from iliac crest</a:t>
            </a:r>
          </a:p>
          <a:p>
            <a:r>
              <a:rPr lang="en-US" dirty="0" smtClean="0"/>
              <a:t>Radius, Ulna, </a:t>
            </a:r>
            <a:r>
              <a:rPr lang="en-US" dirty="0" err="1" smtClean="0"/>
              <a:t>Humerus</a:t>
            </a:r>
            <a:r>
              <a:rPr lang="en-US" dirty="0" smtClean="0"/>
              <a:t>:</a:t>
            </a:r>
          </a:p>
          <a:p>
            <a:pPr lvl="1"/>
            <a:r>
              <a:rPr lang="en-US" dirty="0" smtClean="0"/>
              <a:t>Supraclavicular block:  for distal forearm</a:t>
            </a:r>
          </a:p>
          <a:p>
            <a:pPr lvl="1"/>
            <a:r>
              <a:rPr lang="en-US" dirty="0" smtClean="0"/>
              <a:t>Axillary block </a:t>
            </a:r>
          </a:p>
          <a:p>
            <a:pPr lvl="1"/>
            <a:r>
              <a:rPr lang="en-US" dirty="0" err="1" smtClean="0"/>
              <a:t>Interscalene</a:t>
            </a:r>
            <a:r>
              <a:rPr lang="en-US" dirty="0" smtClean="0"/>
              <a:t> block: for upper arm and shoulder</a:t>
            </a:r>
          </a:p>
          <a:p>
            <a:pPr lvl="2"/>
            <a:r>
              <a:rPr lang="en-US" dirty="0"/>
              <a:t>+ sedation+/- </a:t>
            </a:r>
            <a:r>
              <a:rPr lang="en-US" dirty="0" err="1"/>
              <a:t>benzo</a:t>
            </a:r>
            <a:r>
              <a:rPr lang="en-US" dirty="0"/>
              <a:t> +/-narcotic +/-  </a:t>
            </a:r>
            <a:r>
              <a:rPr lang="en-US" dirty="0" err="1"/>
              <a:t>propofol</a:t>
            </a:r>
            <a:r>
              <a:rPr lang="en-US" dirty="0"/>
              <a:t> </a:t>
            </a:r>
            <a:r>
              <a:rPr lang="en-US" dirty="0" smtClean="0"/>
              <a:t>infusion</a:t>
            </a:r>
          </a:p>
          <a:p>
            <a:pPr lvl="2"/>
            <a:endParaRPr lang="en-US" dirty="0" smtClean="0"/>
          </a:p>
          <a:p>
            <a:r>
              <a:rPr lang="en-US" dirty="0" smtClean="0"/>
              <a:t>Usually use upper arm tourniquet for forearm, wrist and hand surgeries</a:t>
            </a:r>
          </a:p>
        </p:txBody>
      </p:sp>
    </p:spTree>
    <p:extLst>
      <p:ext uri="{BB962C8B-B14F-4D97-AF65-F5344CB8AC3E}">
        <p14:creationId xmlns:p14="http://schemas.microsoft.com/office/powerpoint/2010/main" val="15687306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524" y="1"/>
            <a:ext cx="7716837" cy="1778000"/>
          </a:xfrm>
        </p:spPr>
        <p:txBody>
          <a:bodyPr/>
          <a:lstStyle/>
          <a:p>
            <a:r>
              <a:rPr lang="en-US" dirty="0" smtClean="0"/>
              <a:t>Upper extremity</a:t>
            </a:r>
            <a:endParaRPr lang="en-US" dirty="0"/>
          </a:p>
        </p:txBody>
      </p:sp>
      <p:sp>
        <p:nvSpPr>
          <p:cNvPr id="3" name="Content Placeholder 2"/>
          <p:cNvSpPr>
            <a:spLocks noGrp="1"/>
          </p:cNvSpPr>
          <p:nvPr>
            <p:ph idx="1"/>
          </p:nvPr>
        </p:nvSpPr>
        <p:spPr>
          <a:xfrm>
            <a:off x="0" y="1270000"/>
            <a:ext cx="9144000" cy="5465013"/>
          </a:xfrm>
        </p:spPr>
        <p:txBody>
          <a:bodyPr>
            <a:normAutofit fontScale="92500" lnSpcReduction="20000"/>
          </a:bodyPr>
          <a:lstStyle/>
          <a:p>
            <a:r>
              <a:rPr lang="en-US" dirty="0" smtClean="0"/>
              <a:t>Shoulder: Acromial impingement, Rotator cuff tears, </a:t>
            </a:r>
            <a:r>
              <a:rPr lang="en-US" dirty="0" err="1" smtClean="0"/>
              <a:t>acromioclavicular</a:t>
            </a:r>
            <a:r>
              <a:rPr lang="en-US" dirty="0"/>
              <a:t> </a:t>
            </a:r>
            <a:r>
              <a:rPr lang="en-US" dirty="0" smtClean="0"/>
              <a:t>disease; bursitis; </a:t>
            </a:r>
            <a:r>
              <a:rPr lang="en-US" dirty="0" err="1" smtClean="0"/>
              <a:t>bicipital</a:t>
            </a:r>
            <a:r>
              <a:rPr lang="en-US" dirty="0" smtClean="0"/>
              <a:t> tendinitis; dislocations</a:t>
            </a:r>
            <a:endParaRPr lang="en-US" dirty="0"/>
          </a:p>
          <a:p>
            <a:pPr lvl="1"/>
            <a:r>
              <a:rPr lang="en-US" dirty="0" smtClean="0"/>
              <a:t>Mostly arthroscopic and outpatient</a:t>
            </a:r>
          </a:p>
          <a:p>
            <a:pPr lvl="2"/>
            <a:r>
              <a:rPr lang="en-US" dirty="0" smtClean="0"/>
              <a:t>Arthroscopic risks of shoulder surgery include tension pneumothorax associated from use of mechanical irrigation pumps and power saver suction-</a:t>
            </a:r>
          </a:p>
          <a:p>
            <a:pPr lvl="2"/>
            <a:r>
              <a:rPr lang="en-US" dirty="0" err="1" smtClean="0"/>
              <a:t>Interscalene</a:t>
            </a:r>
            <a:r>
              <a:rPr lang="en-US" dirty="0" smtClean="0"/>
              <a:t> block +/- General anesthesia with ETT or LMA depending on provider comfort and patient risk factors</a:t>
            </a:r>
          </a:p>
          <a:p>
            <a:pPr lvl="2"/>
            <a:r>
              <a:rPr lang="en-US" dirty="0" smtClean="0"/>
              <a:t>Positioned Beach Chair/ Semi sitting or Lateral Decubitus</a:t>
            </a:r>
          </a:p>
          <a:p>
            <a:r>
              <a:rPr lang="en-US" dirty="0" smtClean="0"/>
              <a:t>total shoulder </a:t>
            </a:r>
            <a:r>
              <a:rPr lang="en-US" dirty="0" err="1" smtClean="0"/>
              <a:t>arthroplasty</a:t>
            </a:r>
            <a:endParaRPr lang="en-US" dirty="0" smtClean="0"/>
          </a:p>
          <a:p>
            <a:pPr lvl="1"/>
            <a:r>
              <a:rPr lang="en-US" dirty="0" smtClean="0"/>
              <a:t>One or two day hospital stay becoming shorter stays </a:t>
            </a:r>
          </a:p>
          <a:p>
            <a:pPr lvl="2"/>
            <a:r>
              <a:rPr lang="en-US" dirty="0" err="1" smtClean="0"/>
              <a:t>Interscalene</a:t>
            </a:r>
            <a:r>
              <a:rPr lang="en-US" dirty="0" smtClean="0"/>
              <a:t>  continuous catheter infusion </a:t>
            </a:r>
            <a:r>
              <a:rPr lang="en-US" dirty="0" err="1" smtClean="0"/>
              <a:t>vs</a:t>
            </a:r>
            <a:r>
              <a:rPr lang="en-US" dirty="0" smtClean="0"/>
              <a:t> one shot block +/- general anesthesia </a:t>
            </a:r>
            <a:r>
              <a:rPr lang="en-US" dirty="0" err="1" smtClean="0"/>
              <a:t>vs</a:t>
            </a:r>
            <a:r>
              <a:rPr lang="en-US" dirty="0"/>
              <a:t> </a:t>
            </a:r>
            <a:r>
              <a:rPr lang="en-US" dirty="0" smtClean="0"/>
              <a:t>sedation depending on provider comfort, expertise, patient risk factors</a:t>
            </a:r>
          </a:p>
          <a:p>
            <a:pPr lvl="2"/>
            <a:r>
              <a:rPr lang="en-US" dirty="0" smtClean="0"/>
              <a:t>Beach Chair or Lateral </a:t>
            </a:r>
            <a:r>
              <a:rPr lang="en-US" dirty="0" err="1" smtClean="0"/>
              <a:t>Decub</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726567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80737"/>
            <a:ext cx="7716837" cy="935789"/>
          </a:xfrm>
        </p:spPr>
        <p:txBody>
          <a:bodyPr/>
          <a:lstStyle/>
          <a:p>
            <a:r>
              <a:rPr lang="en-US" sz="2000" dirty="0" smtClean="0"/>
              <a:t>Orthopedic tables and positioning-Beach chair</a:t>
            </a:r>
            <a:endParaRPr lang="en-US" sz="2000" dirty="0"/>
          </a:p>
        </p:txBody>
      </p:sp>
      <p:sp>
        <p:nvSpPr>
          <p:cNvPr id="5" name="Text Placeholder 4"/>
          <p:cNvSpPr>
            <a:spLocks noGrp="1"/>
          </p:cNvSpPr>
          <p:nvPr>
            <p:ph type="body" idx="1"/>
          </p:nvPr>
        </p:nvSpPr>
        <p:spPr>
          <a:xfrm>
            <a:off x="712788" y="1478549"/>
            <a:ext cx="3657600" cy="685800"/>
          </a:xfrm>
        </p:spPr>
        <p:txBody>
          <a:bodyPr/>
          <a:lstStyle/>
          <a:p>
            <a:r>
              <a:rPr lang="en-US" sz="1200" dirty="0"/>
              <a:t>http://</a:t>
            </a:r>
            <a:r>
              <a:rPr lang="en-US" sz="1200" dirty="0" err="1"/>
              <a:t>www.melydmedical.com</a:t>
            </a:r>
            <a:r>
              <a:rPr lang="en-US" sz="1200" dirty="0"/>
              <a:t>/</a:t>
            </a:r>
            <a:r>
              <a:rPr lang="en-US" sz="1200" dirty="0" err="1"/>
              <a:t>wp</a:t>
            </a:r>
            <a:r>
              <a:rPr lang="en-US" sz="1200" dirty="0"/>
              <a:t>-content/uploads/2013/05/</a:t>
            </a:r>
            <a:r>
              <a:rPr lang="en-US" sz="1200" dirty="0" err="1"/>
              <a:t>allen-pchair-b.jpg</a:t>
            </a:r>
            <a:endParaRPr lang="en-US" sz="1200" dirty="0"/>
          </a:p>
        </p:txBody>
      </p:sp>
      <p:pic>
        <p:nvPicPr>
          <p:cNvPr id="8" name="Content Placeholder 7" descr="allen-pchair-b.jpg"/>
          <p:cNvPicPr>
            <a:picLocks noGrp="1" noChangeAspect="1"/>
          </p:cNvPicPr>
          <p:nvPr>
            <p:ph sz="half" idx="2"/>
          </p:nvPr>
        </p:nvPicPr>
        <p:blipFill>
          <a:blip r:embed="rId2">
            <a:extLst>
              <a:ext uri="{28A0092B-C50C-407E-A947-70E740481C1C}">
                <a14:useLocalDpi xmlns:a14="http://schemas.microsoft.com/office/drawing/2010/main" val="0"/>
              </a:ext>
            </a:extLst>
          </a:blip>
          <a:srcRect l="4515" r="4515"/>
          <a:stretch>
            <a:fillRect/>
          </a:stretch>
        </p:blipFill>
        <p:spPr>
          <a:xfrm>
            <a:off x="712788" y="2593975"/>
            <a:ext cx="3657600" cy="3806825"/>
          </a:xfrm>
        </p:spPr>
      </p:pic>
      <p:sp>
        <p:nvSpPr>
          <p:cNvPr id="6" name="Text Placeholder 5"/>
          <p:cNvSpPr>
            <a:spLocks noGrp="1"/>
          </p:cNvSpPr>
          <p:nvPr>
            <p:ph type="body" sz="quarter" idx="3"/>
          </p:nvPr>
        </p:nvSpPr>
        <p:spPr>
          <a:xfrm>
            <a:off x="4640022" y="1478549"/>
            <a:ext cx="3657600" cy="685800"/>
          </a:xfrm>
        </p:spPr>
        <p:txBody>
          <a:bodyPr/>
          <a:lstStyle/>
          <a:p>
            <a:r>
              <a:rPr lang="en-US" sz="1200" dirty="0"/>
              <a:t>https://encrypted-tbn2.gstatic.com/</a:t>
            </a:r>
            <a:r>
              <a:rPr lang="en-US" sz="1200" dirty="0" err="1"/>
              <a:t>images?q</a:t>
            </a:r>
            <a:r>
              <a:rPr lang="en-US" sz="1200" dirty="0"/>
              <a:t>=tbn:ANd9GcT0IwPhqg4MEJVicl1--lQj2hyOvz_nUDit_1cAk0UN_Pvj3HDsGQ</a:t>
            </a:r>
          </a:p>
        </p:txBody>
      </p:sp>
      <p:pic>
        <p:nvPicPr>
          <p:cNvPr id="9" name="Content Placeholder 8" descr="Closed_reduction_technique.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18403" r="18403"/>
          <a:stretch>
            <a:fillRect/>
          </a:stretch>
        </p:blipFill>
        <p:spPr>
          <a:xfrm>
            <a:off x="4773613" y="2593975"/>
            <a:ext cx="3657600" cy="3806825"/>
          </a:xfrm>
        </p:spPr>
      </p:pic>
    </p:spTree>
    <p:extLst>
      <p:ext uri="{BB962C8B-B14F-4D97-AF65-F5344CB8AC3E}">
        <p14:creationId xmlns:p14="http://schemas.microsoft.com/office/powerpoint/2010/main" val="25350634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3790" y="-227263"/>
            <a:ext cx="5574631" cy="922421"/>
          </a:xfrm>
        </p:spPr>
        <p:txBody>
          <a:bodyPr/>
          <a:lstStyle/>
          <a:p>
            <a:r>
              <a:rPr lang="en-US" sz="2800" dirty="0" smtClean="0"/>
              <a:t>Shoulder positioning</a:t>
            </a:r>
            <a:endParaRPr lang="en-US" sz="2800" dirty="0"/>
          </a:p>
        </p:txBody>
      </p:sp>
      <p:sp>
        <p:nvSpPr>
          <p:cNvPr id="8" name="Content Placeholder 7"/>
          <p:cNvSpPr>
            <a:spLocks noGrp="1"/>
          </p:cNvSpPr>
          <p:nvPr>
            <p:ph idx="1"/>
          </p:nvPr>
        </p:nvSpPr>
        <p:spPr>
          <a:xfrm>
            <a:off x="0" y="1189788"/>
            <a:ext cx="9144000" cy="5534527"/>
          </a:xfrm>
        </p:spPr>
        <p:txBody>
          <a:bodyPr numCol="2">
            <a:noAutofit/>
          </a:bodyPr>
          <a:lstStyle/>
          <a:p>
            <a:r>
              <a:rPr lang="en-US" sz="1800" dirty="0" smtClean="0"/>
              <a:t>Increased risk of venous air embolism</a:t>
            </a:r>
          </a:p>
          <a:p>
            <a:r>
              <a:rPr lang="en-US" sz="1800" dirty="0" smtClean="0"/>
              <a:t>Risk of cervical injury if patient’s head comes dislodged from headrest</a:t>
            </a:r>
          </a:p>
          <a:p>
            <a:r>
              <a:rPr lang="en-US" sz="1800" dirty="0" smtClean="0"/>
              <a:t>Careful attention to pressure on eyes and ears; ETT displacement or </a:t>
            </a:r>
            <a:r>
              <a:rPr lang="en-US" sz="1800" dirty="0" err="1" smtClean="0"/>
              <a:t>extubation</a:t>
            </a:r>
            <a:r>
              <a:rPr lang="en-US" sz="1800" dirty="0" smtClean="0"/>
              <a:t> from manipulation</a:t>
            </a:r>
          </a:p>
          <a:p>
            <a:r>
              <a:rPr lang="en-US" sz="1800" dirty="0" smtClean="0"/>
              <a:t>Brachial plexus injury from excessive stretch of shoulder from fixed head/neck</a:t>
            </a:r>
          </a:p>
          <a:p>
            <a:r>
              <a:rPr lang="en-US" sz="1800" dirty="0" smtClean="0"/>
              <a:t>Risk for complications from MMA cement if </a:t>
            </a:r>
            <a:r>
              <a:rPr lang="en-US" sz="1800" dirty="0"/>
              <a:t> </a:t>
            </a:r>
            <a:r>
              <a:rPr lang="en-US" sz="1800" dirty="0" smtClean="0"/>
              <a:t>cementing </a:t>
            </a:r>
            <a:r>
              <a:rPr lang="en-US" sz="1800" dirty="0" err="1" smtClean="0"/>
              <a:t>humoral</a:t>
            </a:r>
            <a:r>
              <a:rPr lang="en-US" sz="1800" dirty="0" smtClean="0"/>
              <a:t> component in place</a:t>
            </a:r>
          </a:p>
          <a:p>
            <a:r>
              <a:rPr lang="en-US" sz="1800" dirty="0" smtClean="0"/>
              <a:t>Reaming of the shaft bone increases risk of fat or bone marrow embolism</a:t>
            </a:r>
          </a:p>
          <a:p>
            <a:r>
              <a:rPr lang="en-US" sz="1800" dirty="0" smtClean="0"/>
              <a:t>Sitting position may result in detrimental cerebral damage to patients experiencing hypotension</a:t>
            </a:r>
          </a:p>
          <a:p>
            <a:r>
              <a:rPr lang="en-US" sz="1800" dirty="0" smtClean="0"/>
              <a:t>Visual loss risk may be higher if using deliberate hypotensive techniques</a:t>
            </a:r>
          </a:p>
          <a:p>
            <a:pPr lvl="1"/>
            <a:r>
              <a:rPr lang="en-US" sz="1800" dirty="0" smtClean="0"/>
              <a:t>Cerebral perfusion and blood supply to the cranial nerves and the optic nerve,  is diminished</a:t>
            </a:r>
          </a:p>
          <a:p>
            <a:pPr lvl="1"/>
            <a:r>
              <a:rPr lang="en-US" sz="1800" dirty="0" smtClean="0"/>
              <a:t>Intraoperative cerebral ischemia has been reported</a:t>
            </a:r>
          </a:p>
          <a:p>
            <a:pPr lvl="1"/>
            <a:r>
              <a:rPr lang="en-US" sz="1800" dirty="0" smtClean="0"/>
              <a:t>Significant hydrostatic gradient between the brain the site of blood pressure measurement</a:t>
            </a:r>
          </a:p>
          <a:p>
            <a:pPr lvl="2"/>
            <a:r>
              <a:rPr lang="en-US" sz="1800" dirty="0" smtClean="0"/>
              <a:t>2 </a:t>
            </a:r>
            <a:r>
              <a:rPr lang="en-US" sz="1800" dirty="0" err="1" smtClean="0"/>
              <a:t>mmhg</a:t>
            </a:r>
            <a:r>
              <a:rPr lang="en-US" sz="1800" dirty="0" smtClean="0"/>
              <a:t> per inch of height differential</a:t>
            </a:r>
          </a:p>
        </p:txBody>
      </p:sp>
    </p:spTree>
    <p:extLst>
      <p:ext uri="{BB962C8B-B14F-4D97-AF65-F5344CB8AC3E}">
        <p14:creationId xmlns:p14="http://schemas.microsoft.com/office/powerpoint/2010/main" val="3791175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85" y="681788"/>
            <a:ext cx="8796420" cy="775369"/>
          </a:xfrm>
        </p:spPr>
        <p:txBody>
          <a:bodyPr/>
          <a:lstStyle/>
          <a:p>
            <a:r>
              <a:rPr lang="en-US" sz="2800" dirty="0" smtClean="0"/>
              <a:t>Multiple decisions and actions to optimize care….</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55442772"/>
              </p:ext>
            </p:extLst>
          </p:nvPr>
        </p:nvGraphicFramePr>
        <p:xfrm>
          <a:off x="909031" y="1711149"/>
          <a:ext cx="7872663" cy="487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9692105" y="93578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11009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66736" y="0"/>
            <a:ext cx="7138737" cy="1082842"/>
          </a:xfrm>
        </p:spPr>
        <p:txBody>
          <a:bodyPr/>
          <a:lstStyle/>
          <a:p>
            <a:r>
              <a:rPr lang="en-US" dirty="0" smtClean="0"/>
              <a:t>Shoulder positioning</a:t>
            </a:r>
            <a:endParaRPr lang="en-US" dirty="0"/>
          </a:p>
        </p:txBody>
      </p:sp>
      <p:sp>
        <p:nvSpPr>
          <p:cNvPr id="8" name="Content Placeholder 7"/>
          <p:cNvSpPr>
            <a:spLocks noGrp="1"/>
          </p:cNvSpPr>
          <p:nvPr>
            <p:ph idx="1"/>
          </p:nvPr>
        </p:nvSpPr>
        <p:spPr>
          <a:xfrm>
            <a:off x="0" y="828842"/>
            <a:ext cx="9144000" cy="5895474"/>
          </a:xfrm>
        </p:spPr>
        <p:txBody>
          <a:bodyPr numCol="1">
            <a:noAutofit/>
          </a:bodyPr>
          <a:lstStyle/>
          <a:p>
            <a:endParaRPr lang="en-US" sz="1400" dirty="0" smtClean="0"/>
          </a:p>
          <a:p>
            <a:r>
              <a:rPr lang="en-US" sz="1800" dirty="0" smtClean="0"/>
              <a:t>Hypotensive </a:t>
            </a:r>
            <a:r>
              <a:rPr lang="en-US" sz="1800" dirty="0" err="1"/>
              <a:t>bradycardiac</a:t>
            </a:r>
            <a:r>
              <a:rPr lang="en-US" sz="1800" dirty="0"/>
              <a:t> episodes (HBE) are common</a:t>
            </a:r>
          </a:p>
          <a:p>
            <a:pPr lvl="1"/>
            <a:r>
              <a:rPr lang="en-US" sz="1800" dirty="0"/>
              <a:t>Defined as decreased heart rate of 30 beats within 5 min, heart rate less than 50 beats per/min and/or a decrease in SBP of more than 30 </a:t>
            </a:r>
            <a:r>
              <a:rPr lang="en-US" sz="1800" dirty="0" err="1"/>
              <a:t>mmhg</a:t>
            </a:r>
            <a:r>
              <a:rPr lang="en-US" sz="1800" dirty="0"/>
              <a:t> within 5 min or SBP&lt;90</a:t>
            </a:r>
          </a:p>
          <a:p>
            <a:pPr lvl="2"/>
            <a:r>
              <a:rPr lang="en-US" sz="1800" dirty="0"/>
              <a:t>Most common mechanism to cause of HBE is the </a:t>
            </a:r>
            <a:r>
              <a:rPr lang="en-US" sz="1800" dirty="0" err="1"/>
              <a:t>Bezold</a:t>
            </a:r>
            <a:r>
              <a:rPr lang="en-US" sz="1800" dirty="0"/>
              <a:t>- </a:t>
            </a:r>
            <a:r>
              <a:rPr lang="en-US" sz="1800" dirty="0" err="1"/>
              <a:t>Jarisch</a:t>
            </a:r>
            <a:r>
              <a:rPr lang="en-US" sz="1800" dirty="0"/>
              <a:t> reflex</a:t>
            </a:r>
          </a:p>
          <a:p>
            <a:pPr lvl="3"/>
            <a:r>
              <a:rPr lang="en-US" dirty="0"/>
              <a:t>Inhibitory reflex mediated through cardiac sensory receptors with a vagal efferent limb</a:t>
            </a:r>
          </a:p>
          <a:p>
            <a:pPr lvl="2"/>
            <a:r>
              <a:rPr lang="en-US" sz="1800" dirty="0"/>
              <a:t>Enhanced venous pooling leads to an increase in sympathetic tone and a low volume hyper contractile ventricle</a:t>
            </a:r>
          </a:p>
          <a:p>
            <a:pPr lvl="2"/>
            <a:r>
              <a:rPr lang="en-US" sz="1800" dirty="0"/>
              <a:t>Cardiac hyper contractions lead to activation of the </a:t>
            </a:r>
            <a:r>
              <a:rPr lang="en-US" sz="1800" dirty="0" err="1"/>
              <a:t>Bezold-Jarisch</a:t>
            </a:r>
            <a:r>
              <a:rPr lang="en-US" sz="1800" dirty="0"/>
              <a:t> reflex  with an abrupt autonomic withdrawal of sympathetic response and activation of vagal tone</a:t>
            </a:r>
          </a:p>
          <a:p>
            <a:pPr lvl="3"/>
            <a:r>
              <a:rPr lang="en-US" dirty="0"/>
              <a:t>Can lead to profound hypotension difficult to rapidly reverse</a:t>
            </a:r>
          </a:p>
          <a:p>
            <a:endParaRPr lang="en-US" sz="1800" dirty="0"/>
          </a:p>
        </p:txBody>
      </p:sp>
    </p:spTree>
    <p:extLst>
      <p:ext uri="{BB962C8B-B14F-4D97-AF65-F5344CB8AC3E}">
        <p14:creationId xmlns:p14="http://schemas.microsoft.com/office/powerpoint/2010/main" val="10081418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141706"/>
            <a:ext cx="7716837" cy="1447800"/>
          </a:xfrm>
        </p:spPr>
        <p:txBody>
          <a:bodyPr/>
          <a:lstStyle/>
          <a:p>
            <a:r>
              <a:rPr lang="en-US" sz="2800" dirty="0" smtClean="0"/>
              <a:t>Lower extremity-Pelvis and Hip Procedures</a:t>
            </a:r>
            <a:endParaRPr lang="en-US" sz="2800" dirty="0"/>
          </a:p>
        </p:txBody>
      </p:sp>
      <p:sp>
        <p:nvSpPr>
          <p:cNvPr id="3" name="Content Placeholder 2"/>
          <p:cNvSpPr>
            <a:spLocks noGrp="1"/>
          </p:cNvSpPr>
          <p:nvPr>
            <p:ph idx="1"/>
          </p:nvPr>
        </p:nvSpPr>
        <p:spPr>
          <a:xfrm>
            <a:off x="0" y="1376947"/>
            <a:ext cx="8890000" cy="5333999"/>
          </a:xfrm>
        </p:spPr>
        <p:txBody>
          <a:bodyPr>
            <a:normAutofit fontScale="92500" lnSpcReduction="10000"/>
          </a:bodyPr>
          <a:lstStyle/>
          <a:p>
            <a:r>
              <a:rPr lang="en-US" dirty="0" smtClean="0"/>
              <a:t>Pelvis or Acetabulum fracture: Open Reduction Internal Fixation (ORIF)</a:t>
            </a:r>
          </a:p>
          <a:p>
            <a:pPr lvl="1"/>
            <a:r>
              <a:rPr lang="en-US" dirty="0" smtClean="0"/>
              <a:t>GETA consider epidural for postop pain control</a:t>
            </a:r>
          </a:p>
          <a:p>
            <a:pPr lvl="1"/>
            <a:r>
              <a:rPr lang="en-US" dirty="0" smtClean="0"/>
              <a:t>May need to approach anteriorly via exploratory laparotomy by general surgeon</a:t>
            </a:r>
          </a:p>
          <a:p>
            <a:pPr lvl="1"/>
            <a:r>
              <a:rPr lang="en-US" dirty="0" smtClean="0"/>
              <a:t>Approach may be anteriorly, lateral, or posterior, or combination</a:t>
            </a:r>
          </a:p>
          <a:p>
            <a:pPr lvl="1"/>
            <a:r>
              <a:rPr lang="en-US" dirty="0" smtClean="0"/>
              <a:t>Fracture table or Jackson table</a:t>
            </a:r>
          </a:p>
          <a:p>
            <a:pPr lvl="1"/>
            <a:r>
              <a:rPr lang="en-US" dirty="0" smtClean="0"/>
              <a:t>Cell saver for anticipated blood loss</a:t>
            </a:r>
          </a:p>
          <a:p>
            <a:pPr lvl="1"/>
            <a:r>
              <a:rPr lang="en-US" dirty="0" smtClean="0"/>
              <a:t>Type and Cross</a:t>
            </a:r>
          </a:p>
          <a:p>
            <a:pPr lvl="1"/>
            <a:r>
              <a:rPr lang="en-US" dirty="0" smtClean="0"/>
              <a:t>2 large IV’s/Arterial Line/CVP/ +/- PAC depending on patient</a:t>
            </a:r>
          </a:p>
          <a:p>
            <a:pPr lvl="1"/>
            <a:r>
              <a:rPr lang="en-US" dirty="0" smtClean="0"/>
              <a:t>May have other injuries if trauma</a:t>
            </a:r>
          </a:p>
          <a:p>
            <a:pPr lvl="1"/>
            <a:r>
              <a:rPr lang="en-US" dirty="0" smtClean="0"/>
              <a:t>CBC/</a:t>
            </a:r>
            <a:r>
              <a:rPr lang="en-US" dirty="0" err="1" smtClean="0"/>
              <a:t>BUN;Creat</a:t>
            </a:r>
            <a:r>
              <a:rPr lang="en-US" dirty="0" smtClean="0"/>
              <a:t>/ to rule out renal injury</a:t>
            </a:r>
          </a:p>
          <a:p>
            <a:pPr lvl="1"/>
            <a:r>
              <a:rPr lang="en-US" dirty="0" smtClean="0"/>
              <a:t>Postop: +/- ICU depending on stability blood loss </a:t>
            </a:r>
            <a:r>
              <a:rPr lang="en-US" dirty="0" err="1" smtClean="0"/>
              <a:t>etc</a:t>
            </a:r>
            <a:endParaRPr lang="en-US" dirty="0" smtClean="0"/>
          </a:p>
          <a:p>
            <a:pPr lvl="1"/>
            <a:endParaRPr lang="en-US" dirty="0"/>
          </a:p>
          <a:p>
            <a:endParaRPr lang="en-US" dirty="0"/>
          </a:p>
        </p:txBody>
      </p:sp>
    </p:spTree>
    <p:extLst>
      <p:ext uri="{BB962C8B-B14F-4D97-AF65-F5344CB8AC3E}">
        <p14:creationId xmlns:p14="http://schemas.microsoft.com/office/powerpoint/2010/main" val="8370328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89" y="106947"/>
            <a:ext cx="9144000" cy="2150979"/>
          </a:xfrm>
        </p:spPr>
        <p:txBody>
          <a:bodyPr/>
          <a:lstStyle/>
          <a:p>
            <a:r>
              <a:rPr lang="en-US" sz="3200" dirty="0" smtClean="0"/>
              <a:t>Lower Extremity-Hip Procedures</a:t>
            </a:r>
            <a:endParaRPr lang="en-US" sz="3200" dirty="0"/>
          </a:p>
        </p:txBody>
      </p:sp>
      <p:sp>
        <p:nvSpPr>
          <p:cNvPr id="3" name="Content Placeholder 2"/>
          <p:cNvSpPr>
            <a:spLocks noGrp="1"/>
          </p:cNvSpPr>
          <p:nvPr>
            <p:ph idx="1"/>
          </p:nvPr>
        </p:nvSpPr>
        <p:spPr>
          <a:xfrm>
            <a:off x="147053" y="1510631"/>
            <a:ext cx="8769684" cy="5253789"/>
          </a:xfrm>
        </p:spPr>
        <p:txBody>
          <a:bodyPr>
            <a:normAutofit fontScale="92500" lnSpcReduction="10000"/>
          </a:bodyPr>
          <a:lstStyle/>
          <a:p>
            <a:r>
              <a:rPr lang="en-US" dirty="0" smtClean="0"/>
              <a:t>Total Hip </a:t>
            </a:r>
            <a:r>
              <a:rPr lang="en-US" dirty="0" err="1" smtClean="0"/>
              <a:t>Arthroplasty</a:t>
            </a:r>
            <a:r>
              <a:rPr lang="en-US" dirty="0" smtClean="0"/>
              <a:t>; Arthrodesis; </a:t>
            </a:r>
            <a:r>
              <a:rPr lang="en-US" dirty="0" err="1" smtClean="0"/>
              <a:t>synovectomy</a:t>
            </a:r>
            <a:endParaRPr lang="en-US" dirty="0" smtClean="0"/>
          </a:p>
          <a:p>
            <a:pPr lvl="1"/>
            <a:r>
              <a:rPr lang="en-US" dirty="0" smtClean="0"/>
              <a:t>Regional+/- </a:t>
            </a:r>
            <a:r>
              <a:rPr lang="en-US" dirty="0" err="1" smtClean="0"/>
              <a:t>intrathecal</a:t>
            </a:r>
            <a:r>
              <a:rPr lang="en-US" dirty="0" smtClean="0"/>
              <a:t> narcotic or GETA</a:t>
            </a:r>
          </a:p>
          <a:p>
            <a:pPr lvl="2"/>
            <a:r>
              <a:rPr lang="en-US" dirty="0" smtClean="0"/>
              <a:t>Lateral Decubitus or Supine</a:t>
            </a:r>
          </a:p>
          <a:p>
            <a:pPr lvl="2"/>
            <a:r>
              <a:rPr lang="en-US" dirty="0" smtClean="0"/>
              <a:t>Blood loss: 500-1000 more with revisions</a:t>
            </a:r>
          </a:p>
          <a:p>
            <a:pPr lvl="3"/>
            <a:r>
              <a:rPr lang="en-US" dirty="0" smtClean="0"/>
              <a:t>Surgeon dependent ; longer OR time = more blood loss</a:t>
            </a:r>
          </a:p>
          <a:p>
            <a:pPr lvl="3"/>
            <a:r>
              <a:rPr lang="en-US" dirty="0" smtClean="0"/>
              <a:t>Regional =less blood loss </a:t>
            </a:r>
          </a:p>
          <a:p>
            <a:pPr lvl="3"/>
            <a:r>
              <a:rPr lang="en-US" dirty="0" smtClean="0"/>
              <a:t>deliberate hypotension = less blood loss ( weigh risk </a:t>
            </a:r>
            <a:r>
              <a:rPr lang="en-US" dirty="0" err="1" smtClean="0"/>
              <a:t>vs</a:t>
            </a:r>
            <a:r>
              <a:rPr lang="en-US" dirty="0" smtClean="0"/>
              <a:t> benefit)</a:t>
            </a:r>
          </a:p>
          <a:p>
            <a:pPr lvl="2"/>
            <a:r>
              <a:rPr lang="en-US" u="sng" dirty="0" smtClean="0"/>
              <a:t>Embolization of air, fat, bone fragments, and cement may occur during insertion of the femoral prosthesis, Systemic hypotension and pulmonary HTN may occur. ****</a:t>
            </a:r>
          </a:p>
          <a:p>
            <a:r>
              <a:rPr lang="en-US" dirty="0" smtClean="0"/>
              <a:t>Hip arthroscopy: impingement; loose body; infection; cysts</a:t>
            </a:r>
          </a:p>
          <a:p>
            <a:pPr lvl="1"/>
            <a:r>
              <a:rPr lang="en-US" dirty="0" smtClean="0"/>
              <a:t>Outpatient  </a:t>
            </a:r>
          </a:p>
          <a:p>
            <a:pPr lvl="1"/>
            <a:r>
              <a:rPr lang="en-US" dirty="0" smtClean="0"/>
              <a:t>General LMA or GETA</a:t>
            </a:r>
            <a:endParaRPr lang="en-US" dirty="0"/>
          </a:p>
        </p:txBody>
      </p:sp>
    </p:spTree>
    <p:extLst>
      <p:ext uri="{BB962C8B-B14F-4D97-AF65-F5344CB8AC3E}">
        <p14:creationId xmlns:p14="http://schemas.microsoft.com/office/powerpoint/2010/main" val="22691712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632" y="0"/>
            <a:ext cx="3764046" cy="1711158"/>
          </a:xfrm>
        </p:spPr>
        <p:txBody>
          <a:bodyPr/>
          <a:lstStyle/>
          <a:p>
            <a:r>
              <a:rPr lang="en-US" sz="2800" dirty="0" smtClean="0"/>
              <a:t>Lower extremity-</a:t>
            </a:r>
            <a:endParaRPr lang="en-US" sz="2800" dirty="0"/>
          </a:p>
        </p:txBody>
      </p:sp>
      <p:sp>
        <p:nvSpPr>
          <p:cNvPr id="3" name="Content Placeholder 2"/>
          <p:cNvSpPr>
            <a:spLocks noGrp="1"/>
          </p:cNvSpPr>
          <p:nvPr>
            <p:ph idx="1"/>
          </p:nvPr>
        </p:nvSpPr>
        <p:spPr>
          <a:xfrm>
            <a:off x="227262" y="1176421"/>
            <a:ext cx="8916737" cy="5681579"/>
          </a:xfrm>
        </p:spPr>
        <p:txBody>
          <a:bodyPr>
            <a:normAutofit fontScale="70000" lnSpcReduction="20000"/>
          </a:bodyPr>
          <a:lstStyle/>
          <a:p>
            <a:r>
              <a:rPr lang="en-US" dirty="0" smtClean="0"/>
              <a:t>ORIF femur, tibia, ankle and foot; intramedullary nailing of femur and tibia; closed reduction and external fixation of femur and tibia; distal </a:t>
            </a:r>
            <a:r>
              <a:rPr lang="en-US" dirty="0" err="1" smtClean="0"/>
              <a:t>tibial</a:t>
            </a:r>
            <a:r>
              <a:rPr lang="en-US" dirty="0" smtClean="0"/>
              <a:t> and ankle procedures; repair nonunion </a:t>
            </a:r>
            <a:r>
              <a:rPr lang="en-US" dirty="0" err="1" smtClean="0"/>
              <a:t>malunion</a:t>
            </a:r>
            <a:r>
              <a:rPr lang="en-US" dirty="0" smtClean="0"/>
              <a:t> of femur and tibia; ankle arthroscopy </a:t>
            </a:r>
            <a:endParaRPr lang="en-US" dirty="0"/>
          </a:p>
          <a:p>
            <a:r>
              <a:rPr lang="en-US" dirty="0" smtClean="0"/>
              <a:t>Proximal Femur fracture: </a:t>
            </a:r>
            <a:r>
              <a:rPr lang="en-US" dirty="0" err="1" smtClean="0"/>
              <a:t>nondisplaced</a:t>
            </a:r>
            <a:r>
              <a:rPr lang="en-US" dirty="0" smtClean="0"/>
              <a:t>/displaced or intertrochanteric </a:t>
            </a:r>
          </a:p>
          <a:p>
            <a:pPr lvl="1"/>
            <a:r>
              <a:rPr lang="en-US" dirty="0" smtClean="0"/>
              <a:t>Blood loss minimal &lt;100ml if </a:t>
            </a:r>
            <a:r>
              <a:rPr lang="en-US" dirty="0" err="1" smtClean="0"/>
              <a:t>nondisplaced</a:t>
            </a:r>
            <a:r>
              <a:rPr lang="en-US" dirty="0" smtClean="0"/>
              <a:t> otherwise expect 500ml+</a:t>
            </a:r>
          </a:p>
          <a:p>
            <a:r>
              <a:rPr lang="en-US" dirty="0" smtClean="0"/>
              <a:t>Distal Femur: Will come to OR in balanced traction if acute</a:t>
            </a:r>
          </a:p>
          <a:p>
            <a:pPr lvl="1"/>
            <a:r>
              <a:rPr lang="en-US" dirty="0" smtClean="0"/>
              <a:t>EBL 750+</a:t>
            </a:r>
          </a:p>
          <a:p>
            <a:pPr lvl="1"/>
            <a:r>
              <a:rPr lang="en-US" dirty="0" smtClean="0"/>
              <a:t>Cell Saver</a:t>
            </a:r>
          </a:p>
          <a:p>
            <a:r>
              <a:rPr lang="en-US" dirty="0" smtClean="0"/>
              <a:t>Intramedullary Nailing of Femoral Shaft</a:t>
            </a:r>
          </a:p>
          <a:p>
            <a:r>
              <a:rPr lang="en-US" dirty="0" smtClean="0"/>
              <a:t>Usually short in duration so blood loss is minimal</a:t>
            </a:r>
          </a:p>
          <a:p>
            <a:r>
              <a:rPr lang="en-US" dirty="0" smtClean="0"/>
              <a:t>Subarachnoid or epidural block or General Anesthesia</a:t>
            </a:r>
          </a:p>
          <a:p>
            <a:r>
              <a:rPr lang="en-US" dirty="0" smtClean="0"/>
              <a:t>Closed procedures less painful than open </a:t>
            </a:r>
          </a:p>
          <a:p>
            <a:r>
              <a:rPr lang="en-US" dirty="0" smtClean="0"/>
              <a:t>Can be outpatient or inpatient depending on many factors</a:t>
            </a:r>
          </a:p>
          <a:p>
            <a:r>
              <a:rPr lang="en-US" dirty="0" smtClean="0"/>
              <a:t>Tourniquet for knee and below to minimize blood loss</a:t>
            </a:r>
          </a:p>
          <a:p>
            <a:pPr lvl="1"/>
            <a:endParaRPr lang="en-US" dirty="0"/>
          </a:p>
        </p:txBody>
      </p:sp>
    </p:spTree>
    <p:extLst>
      <p:ext uri="{BB962C8B-B14F-4D97-AF65-F5344CB8AC3E}">
        <p14:creationId xmlns:p14="http://schemas.microsoft.com/office/powerpoint/2010/main" val="23796021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 table</a:t>
            </a:r>
            <a:endParaRPr lang="en-US" dirty="0"/>
          </a:p>
        </p:txBody>
      </p:sp>
      <p:pic>
        <p:nvPicPr>
          <p:cNvPr id="7" name="Content Placeholder 6" descr="Orthovision_Fracture_Table-300x209.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971" t="2016" r="-6776"/>
          <a:stretch/>
        </p:blipFill>
        <p:spPr>
          <a:xfrm>
            <a:off x="1180682" y="3089024"/>
            <a:ext cx="7716837" cy="3768975"/>
          </a:xfrm>
        </p:spPr>
      </p:pic>
      <p:sp>
        <p:nvSpPr>
          <p:cNvPr id="6" name="TextBox 5"/>
          <p:cNvSpPr txBox="1"/>
          <p:nvPr/>
        </p:nvSpPr>
        <p:spPr>
          <a:xfrm>
            <a:off x="5788526" y="554182"/>
            <a:ext cx="2914316" cy="1754327"/>
          </a:xfrm>
          <a:prstGeom prst="rect">
            <a:avLst/>
          </a:prstGeom>
          <a:noFill/>
        </p:spPr>
        <p:txBody>
          <a:bodyPr wrap="square" rtlCol="0">
            <a:spAutoFit/>
          </a:bodyPr>
          <a:lstStyle/>
          <a:p>
            <a:r>
              <a:rPr lang="en-US" dirty="0"/>
              <a:t>http://</a:t>
            </a:r>
            <a:r>
              <a:rPr lang="en-US" dirty="0" err="1"/>
              <a:t>medsourcerental.com</a:t>
            </a:r>
            <a:r>
              <a:rPr lang="en-US" dirty="0"/>
              <a:t>/</a:t>
            </a:r>
            <a:r>
              <a:rPr lang="en-US" dirty="0" err="1"/>
              <a:t>wpmed</a:t>
            </a:r>
            <a:r>
              <a:rPr lang="en-US" dirty="0"/>
              <a:t>/</a:t>
            </a:r>
            <a:r>
              <a:rPr lang="en-US" dirty="0" err="1"/>
              <a:t>wp</a:t>
            </a:r>
            <a:r>
              <a:rPr lang="en-US" dirty="0"/>
              <a:t>-content/uploads/2012/11/Orthovision_Fracture_Table-300x209.jpg</a:t>
            </a:r>
          </a:p>
        </p:txBody>
      </p:sp>
    </p:spTree>
    <p:extLst>
      <p:ext uri="{BB962C8B-B14F-4D97-AF65-F5344CB8AC3E}">
        <p14:creationId xmlns:p14="http://schemas.microsoft.com/office/powerpoint/2010/main" val="37597189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a:t>
            </a:r>
            <a:r>
              <a:rPr lang="en-US" dirty="0" err="1" smtClean="0"/>
              <a:t>arthoscopy</a:t>
            </a:r>
            <a:r>
              <a:rPr lang="en-US" dirty="0" smtClean="0"/>
              <a:t> and ACL repair</a:t>
            </a:r>
            <a:endParaRPr lang="en-US" dirty="0"/>
          </a:p>
        </p:txBody>
      </p:sp>
      <p:sp>
        <p:nvSpPr>
          <p:cNvPr id="3" name="Content Placeholder 2"/>
          <p:cNvSpPr>
            <a:spLocks noGrp="1"/>
          </p:cNvSpPr>
          <p:nvPr>
            <p:ph idx="1"/>
          </p:nvPr>
        </p:nvSpPr>
        <p:spPr/>
        <p:txBody>
          <a:bodyPr/>
          <a:lstStyle/>
          <a:p>
            <a:r>
              <a:rPr lang="en-US" dirty="0" smtClean="0"/>
              <a:t>General </a:t>
            </a:r>
            <a:r>
              <a:rPr lang="en-US" dirty="0" err="1" smtClean="0"/>
              <a:t>vs</a:t>
            </a:r>
            <a:r>
              <a:rPr lang="en-US" dirty="0" smtClean="0"/>
              <a:t> Regional</a:t>
            </a:r>
          </a:p>
          <a:p>
            <a:r>
              <a:rPr lang="en-US" dirty="0" smtClean="0"/>
              <a:t>Outpatient</a:t>
            </a:r>
          </a:p>
          <a:p>
            <a:pPr lvl="1"/>
            <a:r>
              <a:rPr lang="en-US" dirty="0" err="1" smtClean="0"/>
              <a:t>Pt</a:t>
            </a:r>
            <a:r>
              <a:rPr lang="en-US" dirty="0" smtClean="0"/>
              <a:t> preference</a:t>
            </a:r>
          </a:p>
          <a:p>
            <a:pPr lvl="1"/>
            <a:r>
              <a:rPr lang="en-US" dirty="0" smtClean="0"/>
              <a:t>Peripheral block + general for ACL (more painful)</a:t>
            </a:r>
          </a:p>
          <a:p>
            <a:pPr lvl="2"/>
            <a:r>
              <a:rPr lang="en-US" dirty="0" smtClean="0"/>
              <a:t>Femoral block or continuous catheter</a:t>
            </a:r>
          </a:p>
          <a:p>
            <a:pPr lvl="1"/>
            <a:r>
              <a:rPr lang="en-US" dirty="0" smtClean="0"/>
              <a:t>Intra-articular injection local anesthetic +opioids, steroids</a:t>
            </a:r>
          </a:p>
        </p:txBody>
      </p:sp>
    </p:spTree>
    <p:extLst>
      <p:ext uri="{BB962C8B-B14F-4D97-AF65-F5344CB8AC3E}">
        <p14:creationId xmlns:p14="http://schemas.microsoft.com/office/powerpoint/2010/main" val="40041893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708526"/>
            <a:ext cx="7716837" cy="1029369"/>
          </a:xfrm>
        </p:spPr>
        <p:txBody>
          <a:bodyPr/>
          <a:lstStyle/>
          <a:p>
            <a:r>
              <a:rPr lang="en-US" dirty="0" smtClean="0"/>
              <a:t>Lower Extremity-Knee</a:t>
            </a:r>
            <a:endParaRPr lang="en-US" dirty="0"/>
          </a:p>
        </p:txBody>
      </p:sp>
      <p:sp>
        <p:nvSpPr>
          <p:cNvPr id="3" name="Content Placeholder 2"/>
          <p:cNvSpPr>
            <a:spLocks noGrp="1"/>
          </p:cNvSpPr>
          <p:nvPr>
            <p:ph idx="1"/>
          </p:nvPr>
        </p:nvSpPr>
        <p:spPr>
          <a:xfrm>
            <a:off x="200527" y="1510632"/>
            <a:ext cx="8849894" cy="5347368"/>
          </a:xfrm>
        </p:spPr>
        <p:txBody>
          <a:bodyPr>
            <a:normAutofit fontScale="70000" lnSpcReduction="20000"/>
          </a:bodyPr>
          <a:lstStyle/>
          <a:p>
            <a:endParaRPr lang="en-US" dirty="0" smtClean="0"/>
          </a:p>
          <a:p>
            <a:r>
              <a:rPr lang="en-US" dirty="0" err="1" smtClean="0"/>
              <a:t>Arthroplasty</a:t>
            </a:r>
            <a:r>
              <a:rPr lang="en-US" dirty="0" smtClean="0"/>
              <a:t>, arthrodesis, ORIF of patellar fractures, repair/reconstruction of ligaments, patellar realignment, arthroscopy, </a:t>
            </a:r>
            <a:r>
              <a:rPr lang="en-US" dirty="0" err="1" smtClean="0"/>
              <a:t>arthrotomy</a:t>
            </a:r>
            <a:r>
              <a:rPr lang="en-US" dirty="0" smtClean="0"/>
              <a:t>, tendon repair -knee, leg</a:t>
            </a:r>
          </a:p>
          <a:p>
            <a:r>
              <a:rPr lang="en-US" dirty="0" smtClean="0"/>
              <a:t>TKA: Supine; tourniquet or no tourniquet</a:t>
            </a:r>
          </a:p>
          <a:p>
            <a:pPr lvl="1"/>
            <a:r>
              <a:rPr lang="en-US" dirty="0" smtClean="0"/>
              <a:t>Inpatient for 1-2 days, </a:t>
            </a:r>
            <a:r>
              <a:rPr lang="en-US" dirty="0" err="1" smtClean="0"/>
              <a:t>thromboprophylaxis</a:t>
            </a:r>
            <a:endParaRPr lang="en-US" dirty="0" smtClean="0"/>
          </a:p>
          <a:p>
            <a:pPr lvl="1"/>
            <a:r>
              <a:rPr lang="en-US" dirty="0" smtClean="0"/>
              <a:t>SAB +/- narcotic +/- femoral nerve block, adductor canal block for adjunct preferred over GETA because of pain control; General with adductor canal or femoral another option –Isobaric preferred </a:t>
            </a:r>
            <a:r>
              <a:rPr lang="en-US" dirty="0"/>
              <a:t>to hyperbaric because hyperbaric produces more </a:t>
            </a:r>
            <a:r>
              <a:rPr lang="en-US" dirty="0" err="1"/>
              <a:t>profoud</a:t>
            </a:r>
            <a:r>
              <a:rPr lang="en-US" dirty="0"/>
              <a:t> block than needed</a:t>
            </a:r>
          </a:p>
          <a:p>
            <a:pPr lvl="1"/>
            <a:endParaRPr lang="en-US" dirty="0" smtClean="0"/>
          </a:p>
          <a:p>
            <a:r>
              <a:rPr lang="en-US" dirty="0" smtClean="0"/>
              <a:t>Arthroscopy- ACL most painful of outpatient arthroscopy, consider adjunct block (adductor canal, femoral) for postop pain.  Pain is minimal on other arthroscopic procedures. Use multi-modal pain medications and anti-emetics to facilitate recovery.</a:t>
            </a:r>
          </a:p>
          <a:p>
            <a:pPr lvl="1"/>
            <a:r>
              <a:rPr lang="en-US" dirty="0" smtClean="0"/>
              <a:t>Outpatient</a:t>
            </a:r>
          </a:p>
          <a:p>
            <a:pPr lvl="1"/>
            <a:r>
              <a:rPr lang="en-US" dirty="0" smtClean="0"/>
              <a:t>GETA or LMA</a:t>
            </a:r>
          </a:p>
        </p:txBody>
      </p:sp>
    </p:spTree>
    <p:extLst>
      <p:ext uri="{BB962C8B-B14F-4D97-AF65-F5344CB8AC3E}">
        <p14:creationId xmlns:p14="http://schemas.microsoft.com/office/powerpoint/2010/main" val="2420259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139" y="-76200"/>
            <a:ext cx="7716837" cy="1447800"/>
          </a:xfrm>
        </p:spPr>
        <p:txBody>
          <a:bodyPr/>
          <a:lstStyle/>
          <a:p>
            <a:r>
              <a:rPr lang="en-US" dirty="0" smtClean="0"/>
              <a:t>Cement</a:t>
            </a:r>
            <a:endParaRPr lang="en-US" dirty="0"/>
          </a:p>
        </p:txBody>
      </p:sp>
      <p:sp>
        <p:nvSpPr>
          <p:cNvPr id="3" name="Content Placeholder 2"/>
          <p:cNvSpPr>
            <a:spLocks noGrp="1"/>
          </p:cNvSpPr>
          <p:nvPr>
            <p:ph idx="1"/>
          </p:nvPr>
        </p:nvSpPr>
        <p:spPr>
          <a:xfrm>
            <a:off x="0" y="871326"/>
            <a:ext cx="9144000" cy="5986674"/>
          </a:xfrm>
        </p:spPr>
        <p:txBody>
          <a:bodyPr>
            <a:normAutofit fontScale="85000" lnSpcReduction="20000"/>
          </a:bodyPr>
          <a:lstStyle/>
          <a:p>
            <a:r>
              <a:rPr lang="en-US" sz="1600" dirty="0" smtClean="0"/>
              <a:t>Methyl Methacrylate cement (MMA)</a:t>
            </a:r>
          </a:p>
          <a:p>
            <a:pPr lvl="1"/>
            <a:r>
              <a:rPr lang="en-US" sz="1600" dirty="0" smtClean="0"/>
              <a:t>Is used to cement prosthesis </a:t>
            </a:r>
          </a:p>
          <a:p>
            <a:pPr lvl="2"/>
            <a:r>
              <a:rPr lang="en-US" sz="1600" dirty="0" smtClean="0"/>
              <a:t>Is placed inside the bone canal </a:t>
            </a:r>
          </a:p>
          <a:p>
            <a:pPr lvl="2"/>
            <a:r>
              <a:rPr lang="en-US" sz="1600" dirty="0" smtClean="0"/>
              <a:t>Not used on all joint replacements</a:t>
            </a:r>
          </a:p>
          <a:p>
            <a:pPr lvl="3"/>
            <a:r>
              <a:rPr lang="en-US" sz="1600" dirty="0" smtClean="0"/>
              <a:t>If not used- term is “press-fit”</a:t>
            </a:r>
          </a:p>
          <a:p>
            <a:pPr lvl="2"/>
            <a:r>
              <a:rPr lang="en-US" sz="1600" u="sng" dirty="0" smtClean="0"/>
              <a:t>Physiologic changes seen with  MMA are termed bone cement implantation syndrome (BCIS)</a:t>
            </a:r>
          </a:p>
          <a:p>
            <a:pPr lvl="3"/>
            <a:r>
              <a:rPr lang="en-US" sz="1600" u="sng" dirty="0" smtClean="0"/>
              <a:t>Syndrome is characterized by hypoxia, hypotension, cardiac arrhythmias, increased pulmonary vascular resistance, unexpected loss of consciousness (when under regional) and cardiac arrest</a:t>
            </a:r>
          </a:p>
          <a:p>
            <a:pPr lvl="3"/>
            <a:r>
              <a:rPr lang="en-US" u="sng" dirty="0"/>
              <a:t>Theories of etiology include histamine release, complement activation, endogenous cannabinoid-mediated vasodilation, emboli formed during cementation and during prosthesis insertion</a:t>
            </a:r>
          </a:p>
          <a:p>
            <a:pPr lvl="4"/>
            <a:r>
              <a:rPr lang="en-US" u="sng" dirty="0"/>
              <a:t>Occurs most often with hips but can occur with any cementing process</a:t>
            </a:r>
          </a:p>
          <a:p>
            <a:pPr lvl="4"/>
            <a:r>
              <a:rPr lang="en-US" u="sng" dirty="0"/>
              <a:t>Usually occurs during femoral reaming, </a:t>
            </a:r>
            <a:r>
              <a:rPr lang="en-US" u="sng" dirty="0" err="1"/>
              <a:t>acetabular</a:t>
            </a:r>
            <a:r>
              <a:rPr lang="en-US" u="sng" dirty="0"/>
              <a:t> or femoral cementing or occasionally after tourniquet </a:t>
            </a:r>
            <a:r>
              <a:rPr lang="en-US" u="sng" dirty="0" smtClean="0"/>
              <a:t>deflation (air can also be entrained during this time (avoid N20)</a:t>
            </a:r>
            <a:endParaRPr lang="en-US" u="sng" dirty="0"/>
          </a:p>
          <a:p>
            <a:pPr lvl="4"/>
            <a:r>
              <a:rPr lang="en-US" u="sng" dirty="0"/>
              <a:t>If BCIS is suspected give 100% O2 and treat aggressively with volume and alpha agonists</a:t>
            </a:r>
          </a:p>
          <a:p>
            <a:pPr lvl="4"/>
            <a:r>
              <a:rPr lang="en-US" u="sng" dirty="0" err="1"/>
              <a:t>Cardiovasular</a:t>
            </a:r>
            <a:r>
              <a:rPr lang="en-US" u="sng" dirty="0"/>
              <a:t> collapse in presence of BCIS should be treated as right sided heart failure</a:t>
            </a:r>
          </a:p>
          <a:p>
            <a:pPr lvl="4"/>
            <a:r>
              <a:rPr lang="en-US" u="sng" dirty="0"/>
              <a:t>Fall in ETCO2 may be first sign of significant BCIS during general anesthesia; regional may include dyspnea and altered sensorium</a:t>
            </a:r>
          </a:p>
          <a:p>
            <a:endParaRPr lang="en-US" dirty="0"/>
          </a:p>
          <a:p>
            <a:pPr lvl="2"/>
            <a:endParaRPr lang="en-US" dirty="0" smtClean="0"/>
          </a:p>
        </p:txBody>
      </p:sp>
    </p:spTree>
    <p:extLst>
      <p:ext uri="{BB962C8B-B14F-4D97-AF65-F5344CB8AC3E}">
        <p14:creationId xmlns:p14="http://schemas.microsoft.com/office/powerpoint/2010/main" val="223474346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746" y="229671"/>
            <a:ext cx="5240879" cy="945698"/>
          </a:xfrm>
        </p:spPr>
        <p:txBody>
          <a:bodyPr/>
          <a:lstStyle/>
          <a:p>
            <a:r>
              <a:rPr lang="en-US" dirty="0" smtClean="0"/>
              <a:t>Cement</a:t>
            </a:r>
            <a:endParaRPr lang="en-US" dirty="0"/>
          </a:p>
        </p:txBody>
      </p:sp>
      <p:sp>
        <p:nvSpPr>
          <p:cNvPr id="4" name="Content Placeholder 3"/>
          <p:cNvSpPr>
            <a:spLocks noGrp="1"/>
          </p:cNvSpPr>
          <p:nvPr>
            <p:ph idx="1"/>
          </p:nvPr>
        </p:nvSpPr>
        <p:spPr>
          <a:xfrm>
            <a:off x="712788" y="1175368"/>
            <a:ext cx="7716838" cy="5225432"/>
          </a:xfrm>
        </p:spPr>
        <p:txBody>
          <a:bodyPr>
            <a:normAutofit fontScale="92500" lnSpcReduction="10000"/>
          </a:bodyPr>
          <a:lstStyle/>
          <a:p>
            <a:r>
              <a:rPr lang="en-US" dirty="0"/>
              <a:t>Risk factors for developing BCIS:</a:t>
            </a:r>
          </a:p>
          <a:p>
            <a:pPr marL="285750" indent="-285750">
              <a:buFont typeface="Arial"/>
              <a:buChar char="•"/>
            </a:pPr>
            <a:r>
              <a:rPr lang="en-US" dirty="0"/>
              <a:t>Preexisting cardiovascular disease</a:t>
            </a:r>
          </a:p>
          <a:p>
            <a:pPr marL="285750" indent="-285750">
              <a:buFont typeface="Arial"/>
              <a:buChar char="•"/>
            </a:pPr>
            <a:r>
              <a:rPr lang="en-US" dirty="0"/>
              <a:t>Preexisting pulmonary hypertension</a:t>
            </a:r>
          </a:p>
          <a:p>
            <a:pPr marL="285750" indent="-285750">
              <a:buFont typeface="Arial"/>
              <a:buChar char="•"/>
            </a:pPr>
            <a:r>
              <a:rPr lang="en-US" dirty="0"/>
              <a:t>ASA 3 or higher</a:t>
            </a:r>
          </a:p>
          <a:p>
            <a:pPr marL="285750" indent="-285750">
              <a:buFont typeface="Arial"/>
              <a:buChar char="•"/>
            </a:pPr>
            <a:r>
              <a:rPr lang="en-US" dirty="0"/>
              <a:t>Surgical technique</a:t>
            </a:r>
          </a:p>
          <a:p>
            <a:pPr marL="285750" indent="-285750">
              <a:buFont typeface="Arial"/>
              <a:buChar char="•"/>
            </a:pPr>
            <a:r>
              <a:rPr lang="en-US" dirty="0"/>
              <a:t>New York </a:t>
            </a:r>
            <a:r>
              <a:rPr lang="en-US" dirty="0" smtClean="0"/>
              <a:t>classification </a:t>
            </a:r>
            <a:r>
              <a:rPr lang="en-US" dirty="0"/>
              <a:t>3 or 4</a:t>
            </a:r>
          </a:p>
          <a:p>
            <a:pPr marL="285750" indent="-285750">
              <a:buFont typeface="Arial"/>
              <a:buChar char="•"/>
            </a:pPr>
            <a:r>
              <a:rPr lang="en-US" dirty="0"/>
              <a:t>Canadian Heart </a:t>
            </a:r>
            <a:r>
              <a:rPr lang="en-US" dirty="0" smtClean="0"/>
              <a:t>Association classification </a:t>
            </a:r>
            <a:r>
              <a:rPr lang="en-US" dirty="0"/>
              <a:t>3 </a:t>
            </a:r>
            <a:r>
              <a:rPr lang="en-US" dirty="0" smtClean="0"/>
              <a:t>or </a:t>
            </a:r>
            <a:r>
              <a:rPr lang="en-US" dirty="0"/>
              <a:t>4</a:t>
            </a:r>
          </a:p>
          <a:p>
            <a:pPr marL="285750" indent="-285750">
              <a:buFont typeface="Arial"/>
              <a:buChar char="•"/>
            </a:pPr>
            <a:r>
              <a:rPr lang="en-US" dirty="0"/>
              <a:t>Pathologic fracture</a:t>
            </a:r>
          </a:p>
          <a:p>
            <a:pPr marL="285750" indent="-285750">
              <a:buFont typeface="Arial"/>
              <a:buChar char="•"/>
            </a:pPr>
            <a:r>
              <a:rPr lang="en-US" dirty="0" smtClean="0"/>
              <a:t>Intertrochanteric fracture; Long-stem </a:t>
            </a:r>
            <a:r>
              <a:rPr lang="en-US" dirty="0" err="1"/>
              <a:t>arthroplasty</a:t>
            </a:r>
            <a:endParaRPr lang="en-US" dirty="0"/>
          </a:p>
          <a:p>
            <a:endParaRPr lang="en-US" dirty="0"/>
          </a:p>
        </p:txBody>
      </p:sp>
    </p:spTree>
    <p:extLst>
      <p:ext uri="{BB962C8B-B14F-4D97-AF65-F5344CB8AC3E}">
        <p14:creationId xmlns:p14="http://schemas.microsoft.com/office/powerpoint/2010/main" val="41148712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3" y="0"/>
            <a:ext cx="7716837" cy="864638"/>
          </a:xfrm>
        </p:spPr>
        <p:txBody>
          <a:bodyPr/>
          <a:lstStyle/>
          <a:p>
            <a:r>
              <a:rPr lang="en-US" dirty="0" smtClean="0"/>
              <a:t>    Fat Embolism</a:t>
            </a:r>
            <a:endParaRPr lang="en-US" dirty="0"/>
          </a:p>
        </p:txBody>
      </p:sp>
      <p:sp>
        <p:nvSpPr>
          <p:cNvPr id="3" name="Content Placeholder 2"/>
          <p:cNvSpPr>
            <a:spLocks noGrp="1"/>
          </p:cNvSpPr>
          <p:nvPr>
            <p:ph sz="half" idx="1"/>
          </p:nvPr>
        </p:nvSpPr>
        <p:spPr>
          <a:xfrm>
            <a:off x="94580" y="1040268"/>
            <a:ext cx="4656713" cy="5817732"/>
          </a:xfrm>
        </p:spPr>
        <p:txBody>
          <a:bodyPr>
            <a:normAutofit fontScale="85000" lnSpcReduction="20000"/>
          </a:bodyPr>
          <a:lstStyle/>
          <a:p>
            <a:r>
              <a:rPr lang="en-US" dirty="0" smtClean="0"/>
              <a:t>Fat Embolus Syndrome</a:t>
            </a:r>
          </a:p>
          <a:p>
            <a:pPr lvl="1"/>
            <a:r>
              <a:rPr lang="en-US" sz="1900" dirty="0" smtClean="0"/>
              <a:t>Associated with multiple traumatic injuries and surgery involving long-bone fractures.</a:t>
            </a:r>
          </a:p>
          <a:p>
            <a:pPr lvl="2"/>
            <a:r>
              <a:rPr lang="en-US" sz="1900" dirty="0" smtClean="0"/>
              <a:t>Risk Factors include: Male gender (20-30 </a:t>
            </a:r>
            <a:r>
              <a:rPr lang="en-US" sz="1900" dirty="0" err="1" smtClean="0"/>
              <a:t>yr</a:t>
            </a:r>
            <a:r>
              <a:rPr lang="en-US" sz="1900" dirty="0" smtClean="0"/>
              <a:t>) hypovolemic shock, intramedullary instrumentation, rheumatoid arthritis, total hip </a:t>
            </a:r>
            <a:r>
              <a:rPr lang="en-US" sz="1900" dirty="0" err="1" smtClean="0"/>
              <a:t>arthroplasty</a:t>
            </a:r>
            <a:r>
              <a:rPr lang="en-US" sz="1900" dirty="0" smtClean="0"/>
              <a:t> using the technique of cementing femoral stems and bilateral total knee surgery</a:t>
            </a:r>
          </a:p>
          <a:p>
            <a:pPr lvl="2"/>
            <a:r>
              <a:rPr lang="en-US" sz="1900" dirty="0" smtClean="0"/>
              <a:t>Major Signs include: presence of axillary or </a:t>
            </a:r>
            <a:r>
              <a:rPr lang="en-US" sz="1900" dirty="0" err="1" smtClean="0"/>
              <a:t>subconjunctival</a:t>
            </a:r>
            <a:r>
              <a:rPr lang="en-US" sz="1900" dirty="0" smtClean="0"/>
              <a:t> </a:t>
            </a:r>
            <a:r>
              <a:rPr lang="en-US" sz="1900" dirty="0" err="1" smtClean="0"/>
              <a:t>petechiae</a:t>
            </a:r>
            <a:r>
              <a:rPr lang="en-US" sz="1900" dirty="0" smtClean="0"/>
              <a:t>, significant hypoxemia, central nervous system depression in excess of that expected</a:t>
            </a:r>
          </a:p>
          <a:p>
            <a:pPr lvl="2"/>
            <a:r>
              <a:rPr lang="en-US" sz="1900" dirty="0" smtClean="0"/>
              <a:t>Minor signs include: tachycardia, hyperthermia, retinal fat emboli on </a:t>
            </a:r>
            <a:r>
              <a:rPr lang="en-US" sz="1900" dirty="0" err="1" smtClean="0"/>
              <a:t>fundoscopic</a:t>
            </a:r>
            <a:r>
              <a:rPr lang="en-US" sz="1900" dirty="0" smtClean="0"/>
              <a:t> examination, urinary fat globules and an unexplained decrease in hematocrit or platelets increased erythrocyte sedimentation rate and fat globules in sputum</a:t>
            </a:r>
          </a:p>
        </p:txBody>
      </p:sp>
      <p:sp>
        <p:nvSpPr>
          <p:cNvPr id="4" name="Content Placeholder 3"/>
          <p:cNvSpPr>
            <a:spLocks noGrp="1"/>
          </p:cNvSpPr>
          <p:nvPr>
            <p:ph sz="half" idx="2"/>
          </p:nvPr>
        </p:nvSpPr>
        <p:spPr>
          <a:xfrm>
            <a:off x="4751294" y="1648216"/>
            <a:ext cx="4392706" cy="4752583"/>
          </a:xfrm>
        </p:spPr>
        <p:txBody>
          <a:bodyPr>
            <a:normAutofit fontScale="85000" lnSpcReduction="20000"/>
          </a:bodyPr>
          <a:lstStyle/>
          <a:p>
            <a:pPr lvl="1"/>
            <a:r>
              <a:rPr lang="en-US" sz="1900" dirty="0"/>
              <a:t>Symptoms </a:t>
            </a:r>
            <a:r>
              <a:rPr lang="en-US" sz="1900" dirty="0" smtClean="0"/>
              <a:t>usually </a:t>
            </a:r>
            <a:r>
              <a:rPr lang="en-US" sz="1900" dirty="0"/>
              <a:t>occur 12 to 40 hours after the injury and </a:t>
            </a:r>
            <a:r>
              <a:rPr lang="en-US" sz="1900" dirty="0" smtClean="0"/>
              <a:t>can </a:t>
            </a:r>
            <a:r>
              <a:rPr lang="en-US" sz="1900" dirty="0"/>
              <a:t>range from </a:t>
            </a:r>
            <a:r>
              <a:rPr lang="en-US" sz="1900" dirty="0" smtClean="0"/>
              <a:t>mild dyspnea </a:t>
            </a:r>
            <a:r>
              <a:rPr lang="en-US" sz="1900" dirty="0"/>
              <a:t>to frank coma</a:t>
            </a:r>
          </a:p>
          <a:p>
            <a:pPr lvl="1"/>
            <a:r>
              <a:rPr lang="en-US" sz="1900" dirty="0"/>
              <a:t>Decreased arterial oxygen tension is </a:t>
            </a:r>
            <a:r>
              <a:rPr lang="en-US" sz="1900" dirty="0" smtClean="0"/>
              <a:t>the </a:t>
            </a:r>
            <a:r>
              <a:rPr lang="en-US" sz="1900" dirty="0"/>
              <a:t>most </a:t>
            </a:r>
            <a:r>
              <a:rPr lang="en-US" sz="1900" dirty="0" smtClean="0"/>
              <a:t>consistent </a:t>
            </a:r>
            <a:r>
              <a:rPr lang="en-US" sz="1900" dirty="0"/>
              <a:t>abnormal </a:t>
            </a:r>
            <a:r>
              <a:rPr lang="en-US" sz="1900" dirty="0" smtClean="0"/>
              <a:t>laboratory </a:t>
            </a:r>
            <a:r>
              <a:rPr lang="en-US" sz="1900" dirty="0"/>
              <a:t>value</a:t>
            </a:r>
          </a:p>
          <a:p>
            <a:pPr lvl="1"/>
            <a:r>
              <a:rPr lang="en-US" sz="1900" dirty="0"/>
              <a:t>Treatment requires early </a:t>
            </a:r>
            <a:r>
              <a:rPr lang="en-US" sz="1900" dirty="0" smtClean="0"/>
              <a:t>recognition </a:t>
            </a:r>
            <a:r>
              <a:rPr lang="en-US" sz="1900" dirty="0"/>
              <a:t>of the syndrome, </a:t>
            </a:r>
            <a:r>
              <a:rPr lang="en-US" sz="1900" dirty="0" smtClean="0"/>
              <a:t>reversal </a:t>
            </a:r>
            <a:r>
              <a:rPr lang="en-US" sz="1900" dirty="0"/>
              <a:t>of possible aggravating </a:t>
            </a:r>
            <a:r>
              <a:rPr lang="en-US" sz="1900" dirty="0" smtClean="0"/>
              <a:t>factors </a:t>
            </a:r>
            <a:r>
              <a:rPr lang="en-US" sz="1900" dirty="0"/>
              <a:t>such as </a:t>
            </a:r>
            <a:r>
              <a:rPr lang="en-US" sz="1900" dirty="0" err="1" smtClean="0"/>
              <a:t>hypovolemia</a:t>
            </a:r>
            <a:r>
              <a:rPr lang="en-US" sz="1900" dirty="0"/>
              <a:t>, early </a:t>
            </a:r>
            <a:r>
              <a:rPr lang="en-US" sz="1900" dirty="0" smtClean="0"/>
              <a:t>surgical stabilization </a:t>
            </a:r>
            <a:r>
              <a:rPr lang="en-US" sz="1900" dirty="0"/>
              <a:t>of </a:t>
            </a:r>
            <a:r>
              <a:rPr lang="en-US" sz="1900" dirty="0" smtClean="0"/>
              <a:t>fracture </a:t>
            </a:r>
            <a:r>
              <a:rPr lang="en-US" sz="1900" dirty="0"/>
              <a:t>sites and aggressive </a:t>
            </a:r>
            <a:r>
              <a:rPr lang="en-US" sz="1900" dirty="0" smtClean="0"/>
              <a:t>respiratory support</a:t>
            </a:r>
            <a:endParaRPr lang="en-US" sz="1900" dirty="0"/>
          </a:p>
          <a:p>
            <a:pPr lvl="1"/>
            <a:r>
              <a:rPr lang="en-US" sz="1900" dirty="0" smtClean="0"/>
              <a:t>Corticosteroid therapy </a:t>
            </a:r>
            <a:r>
              <a:rPr lang="en-US" sz="1900" dirty="0"/>
              <a:t>is </a:t>
            </a:r>
            <a:r>
              <a:rPr lang="en-US" sz="1900" dirty="0" smtClean="0"/>
              <a:t>controversial </a:t>
            </a:r>
            <a:r>
              <a:rPr lang="en-US" sz="1900" dirty="0"/>
              <a:t>but may be beneficial</a:t>
            </a:r>
          </a:p>
          <a:p>
            <a:endParaRPr lang="en-US" dirty="0"/>
          </a:p>
        </p:txBody>
      </p:sp>
    </p:spTree>
    <p:extLst>
      <p:ext uri="{BB962C8B-B14F-4D97-AF65-F5344CB8AC3E}">
        <p14:creationId xmlns:p14="http://schemas.microsoft.com/office/powerpoint/2010/main" val="2858285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80" y="703179"/>
            <a:ext cx="8469730" cy="1447800"/>
          </a:xfrm>
        </p:spPr>
        <p:txBody>
          <a:bodyPr/>
          <a:lstStyle/>
          <a:p>
            <a:r>
              <a:rPr lang="en-US" sz="3200" dirty="0" smtClean="0"/>
              <a:t>Arthritic Syndromes-Rheumatoid Arthritis&amp; </a:t>
            </a:r>
            <a:r>
              <a:rPr lang="en-US" sz="3200" dirty="0" err="1" smtClean="0"/>
              <a:t>Ankylosing</a:t>
            </a:r>
            <a:r>
              <a:rPr lang="en-US" sz="3200" dirty="0" smtClean="0"/>
              <a:t> Spondylitis</a:t>
            </a:r>
            <a:endParaRPr lang="en-US" sz="3200" dirty="0"/>
          </a:p>
        </p:txBody>
      </p:sp>
      <p:sp>
        <p:nvSpPr>
          <p:cNvPr id="3" name="Content Placeholder 2"/>
          <p:cNvSpPr>
            <a:spLocks noGrp="1"/>
          </p:cNvSpPr>
          <p:nvPr>
            <p:ph idx="1"/>
          </p:nvPr>
        </p:nvSpPr>
        <p:spPr>
          <a:xfrm>
            <a:off x="347579" y="2150979"/>
            <a:ext cx="8796421" cy="4707021"/>
          </a:xfrm>
        </p:spPr>
        <p:txBody>
          <a:bodyPr>
            <a:normAutofit fontScale="70000" lnSpcReduction="20000"/>
          </a:bodyPr>
          <a:lstStyle/>
          <a:p>
            <a:r>
              <a:rPr lang="en-US" dirty="0" smtClean="0"/>
              <a:t>Thorough airway assessment</a:t>
            </a:r>
          </a:p>
          <a:p>
            <a:r>
              <a:rPr lang="en-US" dirty="0" smtClean="0"/>
              <a:t>RA affects the cervical spine, </a:t>
            </a:r>
            <a:r>
              <a:rPr lang="en-US" dirty="0" err="1" smtClean="0"/>
              <a:t>temporomandibular</a:t>
            </a:r>
            <a:r>
              <a:rPr lang="en-US" dirty="0" smtClean="0"/>
              <a:t> joint , larynx, and pulmonary system</a:t>
            </a:r>
          </a:p>
          <a:p>
            <a:r>
              <a:rPr lang="en-US" dirty="0" smtClean="0"/>
              <a:t>Rheumatoid nodules causes inflammation of the intervertebral discs and </a:t>
            </a:r>
            <a:r>
              <a:rPr lang="en-US" dirty="0" err="1" smtClean="0"/>
              <a:t>dura</a:t>
            </a:r>
            <a:r>
              <a:rPr lang="en-US" dirty="0" smtClean="0"/>
              <a:t> which is at the </a:t>
            </a:r>
            <a:r>
              <a:rPr lang="en-US" dirty="0" err="1" smtClean="0"/>
              <a:t>atlantoaxial</a:t>
            </a:r>
            <a:r>
              <a:rPr lang="en-US" dirty="0" smtClean="0"/>
              <a:t> joint causing subluxation</a:t>
            </a:r>
          </a:p>
          <a:p>
            <a:r>
              <a:rPr lang="en-US" dirty="0" smtClean="0"/>
              <a:t>ROM is affected by the </a:t>
            </a:r>
            <a:r>
              <a:rPr lang="en-US" dirty="0" err="1" smtClean="0"/>
              <a:t>synovium</a:t>
            </a:r>
            <a:r>
              <a:rPr lang="en-US" dirty="0" smtClean="0"/>
              <a:t> of the </a:t>
            </a:r>
            <a:r>
              <a:rPr lang="en-US" dirty="0" err="1" smtClean="0"/>
              <a:t>temporomandibular</a:t>
            </a:r>
            <a:r>
              <a:rPr lang="en-US" dirty="0" smtClean="0"/>
              <a:t> joint</a:t>
            </a:r>
          </a:p>
          <a:p>
            <a:r>
              <a:rPr lang="en-US" u="sng" dirty="0" smtClean="0"/>
              <a:t>Concomitant pulmonary diseases such as pleural effusion, interstitial lung disease, </a:t>
            </a:r>
            <a:r>
              <a:rPr lang="en-US" u="sng" dirty="0" err="1" smtClean="0"/>
              <a:t>obliterative</a:t>
            </a:r>
            <a:r>
              <a:rPr lang="en-US" u="sng" dirty="0" smtClean="0"/>
              <a:t> bronchiolitis, upper lobe fibrosis, and </a:t>
            </a:r>
            <a:r>
              <a:rPr lang="en-US" u="sng" dirty="0" err="1" smtClean="0"/>
              <a:t>vasculitis</a:t>
            </a:r>
            <a:endParaRPr lang="en-US" u="sng" dirty="0" smtClean="0"/>
          </a:p>
          <a:p>
            <a:r>
              <a:rPr lang="en-US" b="1" u="sng" dirty="0" smtClean="0"/>
              <a:t>Restrictive lung disease!</a:t>
            </a:r>
          </a:p>
          <a:p>
            <a:r>
              <a:rPr lang="en-US" u="sng" dirty="0" smtClean="0"/>
              <a:t>AS involves chronic inflammation with the spinal column as the primary target</a:t>
            </a:r>
          </a:p>
          <a:p>
            <a:r>
              <a:rPr lang="en-US" u="sng" dirty="0" smtClean="0"/>
              <a:t>AS patients may also have cardiac </a:t>
            </a:r>
            <a:r>
              <a:rPr lang="en-US" u="sng" dirty="0" err="1" smtClean="0"/>
              <a:t>valvular</a:t>
            </a:r>
            <a:r>
              <a:rPr lang="en-US" u="sng" dirty="0" smtClean="0"/>
              <a:t> dysfunction, conduction delays, bundle branch blocks, and restrictive lung diseases</a:t>
            </a:r>
          </a:p>
          <a:p>
            <a:endParaRPr lang="en-US" dirty="0"/>
          </a:p>
        </p:txBody>
      </p:sp>
    </p:spTree>
    <p:extLst>
      <p:ext uri="{BB962C8B-B14F-4D97-AF65-F5344CB8AC3E}">
        <p14:creationId xmlns:p14="http://schemas.microsoft.com/office/powerpoint/2010/main" val="41322034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840" y="364770"/>
            <a:ext cx="4551785" cy="1080798"/>
          </a:xfrm>
        </p:spPr>
        <p:txBody>
          <a:bodyPr/>
          <a:lstStyle/>
          <a:p>
            <a:r>
              <a:rPr lang="en-US" dirty="0" smtClean="0"/>
              <a:t>Arthroscopy</a:t>
            </a:r>
            <a:endParaRPr lang="en-US" dirty="0"/>
          </a:p>
        </p:txBody>
      </p:sp>
      <p:sp>
        <p:nvSpPr>
          <p:cNvPr id="3" name="Content Placeholder 2"/>
          <p:cNvSpPr>
            <a:spLocks noGrp="1"/>
          </p:cNvSpPr>
          <p:nvPr>
            <p:ph idx="1"/>
          </p:nvPr>
        </p:nvSpPr>
        <p:spPr>
          <a:xfrm>
            <a:off x="0" y="1121328"/>
            <a:ext cx="9023684" cy="5736672"/>
          </a:xfrm>
        </p:spPr>
        <p:txBody>
          <a:bodyPr>
            <a:normAutofit fontScale="92500" lnSpcReduction="10000"/>
          </a:bodyPr>
          <a:lstStyle/>
          <a:p>
            <a:r>
              <a:rPr lang="en-US" dirty="0"/>
              <a:t>Usually outpatient, using peripheral nerve blocks + TIVA with LMA if not contraindicated or general with ETT </a:t>
            </a:r>
          </a:p>
          <a:p>
            <a:r>
              <a:rPr lang="en-US" dirty="0" smtClean="0"/>
              <a:t>Knee arthroscopy- meniscus, anterior cruciate ligament (ACL), loose body removal</a:t>
            </a:r>
          </a:p>
          <a:p>
            <a:r>
              <a:rPr lang="en-US" dirty="0" smtClean="0"/>
              <a:t>Hip Arthroscopy</a:t>
            </a:r>
          </a:p>
          <a:p>
            <a:r>
              <a:rPr lang="en-US" dirty="0" smtClean="0"/>
              <a:t>Shoulder Arthroscopy-Beach Chair, </a:t>
            </a:r>
            <a:r>
              <a:rPr lang="en-US" dirty="0" err="1" smtClean="0"/>
              <a:t>interscalene</a:t>
            </a:r>
            <a:r>
              <a:rPr lang="en-US" dirty="0" smtClean="0"/>
              <a:t> Block or catheter, ETT or LMA, some MAC with block</a:t>
            </a:r>
          </a:p>
          <a:p>
            <a:r>
              <a:rPr lang="en-US" dirty="0" smtClean="0"/>
              <a:t>Use pain adjuncts like </a:t>
            </a:r>
            <a:r>
              <a:rPr lang="en-US" dirty="0" err="1" smtClean="0"/>
              <a:t>toradol</a:t>
            </a:r>
            <a:r>
              <a:rPr lang="en-US" dirty="0" smtClean="0"/>
              <a:t>, IV </a:t>
            </a:r>
            <a:r>
              <a:rPr lang="en-US" dirty="0" err="1" smtClean="0"/>
              <a:t>tylenol</a:t>
            </a:r>
            <a:r>
              <a:rPr lang="en-US" dirty="0" smtClean="0"/>
              <a:t>, local anesthetics and nerve blocks and anti-emetics to facilitate discharge home.</a:t>
            </a:r>
          </a:p>
          <a:p>
            <a:r>
              <a:rPr lang="en-US" dirty="0" smtClean="0"/>
              <a:t>Risks are subcutaneous emphysema, </a:t>
            </a:r>
            <a:r>
              <a:rPr lang="en-US" dirty="0" err="1" smtClean="0"/>
              <a:t>pneumomediastinum</a:t>
            </a:r>
            <a:r>
              <a:rPr lang="en-US" dirty="0"/>
              <a:t>, tension pneumothorax </a:t>
            </a:r>
            <a:r>
              <a:rPr lang="en-US" dirty="0" smtClean="0"/>
              <a:t>with shoulder scope.  Absorption of irrigation fluid from long case include fluid overload, pulmonary edema and </a:t>
            </a:r>
            <a:r>
              <a:rPr lang="en-US" dirty="0" err="1" smtClean="0"/>
              <a:t>hyponatremia</a:t>
            </a:r>
            <a:r>
              <a:rPr lang="en-US" dirty="0" smtClean="0"/>
              <a:t> if using irrigation of sterile water.</a:t>
            </a:r>
            <a:endParaRPr lang="en-US" dirty="0"/>
          </a:p>
        </p:txBody>
      </p:sp>
    </p:spTree>
    <p:extLst>
      <p:ext uri="{BB962C8B-B14F-4D97-AF65-F5344CB8AC3E}">
        <p14:creationId xmlns:p14="http://schemas.microsoft.com/office/powerpoint/2010/main" val="39644277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022" y="0"/>
            <a:ext cx="7716837" cy="1447800"/>
          </a:xfrm>
        </p:spPr>
        <p:txBody>
          <a:bodyPr/>
          <a:lstStyle/>
          <a:p>
            <a:r>
              <a:rPr lang="en-US" dirty="0" smtClean="0">
                <a:solidFill>
                  <a:srgbClr val="000000"/>
                </a:solidFill>
              </a:rPr>
              <a:t>Venous Thromboembolism</a:t>
            </a:r>
            <a:endParaRPr lang="en-US" dirty="0">
              <a:solidFill>
                <a:srgbClr val="000000"/>
              </a:solidFill>
            </a:endParaRPr>
          </a:p>
        </p:txBody>
      </p:sp>
      <p:sp>
        <p:nvSpPr>
          <p:cNvPr id="3" name="Content Placeholder 2"/>
          <p:cNvSpPr>
            <a:spLocks noGrp="1"/>
          </p:cNvSpPr>
          <p:nvPr>
            <p:ph idx="1"/>
          </p:nvPr>
        </p:nvSpPr>
        <p:spPr>
          <a:xfrm>
            <a:off x="1" y="1447801"/>
            <a:ext cx="9280858" cy="5293676"/>
          </a:xfrm>
        </p:spPr>
        <p:txBody>
          <a:bodyPr>
            <a:normAutofit fontScale="85000" lnSpcReduction="20000"/>
          </a:bodyPr>
          <a:lstStyle/>
          <a:p>
            <a:r>
              <a:rPr lang="en-US" dirty="0" smtClean="0"/>
              <a:t>Major cause of death after surgery or trauma to the lower extremities</a:t>
            </a:r>
          </a:p>
          <a:p>
            <a:r>
              <a:rPr lang="en-US" dirty="0" smtClean="0"/>
              <a:t>Without prophylaxis, venous thrombosis develops in 40%- 80% of orthopedic patients</a:t>
            </a:r>
          </a:p>
          <a:p>
            <a:r>
              <a:rPr lang="en-US" dirty="0" smtClean="0"/>
              <a:t>1%-28% show clinical evidence of pulmonary embolism</a:t>
            </a:r>
          </a:p>
          <a:p>
            <a:r>
              <a:rPr lang="en-US" dirty="0" smtClean="0"/>
              <a:t>Fatal PE occurs 0.8%-8% of patients</a:t>
            </a:r>
          </a:p>
          <a:p>
            <a:pPr lvl="1"/>
            <a:r>
              <a:rPr lang="en-US" dirty="0" smtClean="0"/>
              <a:t>Highest incidence are in those with hip fracture</a:t>
            </a:r>
          </a:p>
          <a:p>
            <a:r>
              <a:rPr lang="en-US" dirty="0" smtClean="0"/>
              <a:t>Practitioners must balance risk of thromboembolism with risk of bleeding</a:t>
            </a:r>
          </a:p>
          <a:p>
            <a:r>
              <a:rPr lang="en-US" dirty="0" smtClean="0"/>
              <a:t>Risks are cumulative as many factors may be present such as advanced age, prolonged immobility, prior history of thromboembolism</a:t>
            </a:r>
            <a:endParaRPr lang="en-US" dirty="0"/>
          </a:p>
          <a:p>
            <a:r>
              <a:rPr lang="en-US" dirty="0" smtClean="0"/>
              <a:t>Current recommendations for Major joint replacement include LMWH, warfarin, </a:t>
            </a:r>
            <a:r>
              <a:rPr lang="en-US" dirty="0" err="1" smtClean="0"/>
              <a:t>fondaparinux</a:t>
            </a:r>
            <a:r>
              <a:rPr lang="en-US" dirty="0" smtClean="0"/>
              <a:t>(</a:t>
            </a:r>
            <a:r>
              <a:rPr lang="en-US" dirty="0" err="1" smtClean="0"/>
              <a:t>Arixtra</a:t>
            </a:r>
            <a:r>
              <a:rPr lang="en-US" dirty="0" smtClean="0"/>
              <a:t>-chemically related to LMWH), or </a:t>
            </a:r>
            <a:r>
              <a:rPr lang="en-US" dirty="0" err="1" smtClean="0"/>
              <a:t>rivaroxaban</a:t>
            </a:r>
            <a:r>
              <a:rPr lang="en-US" dirty="0" smtClean="0"/>
              <a:t>(</a:t>
            </a:r>
            <a:r>
              <a:rPr lang="en-US" dirty="0" err="1" smtClean="0"/>
              <a:t>Xarelto</a:t>
            </a:r>
            <a:r>
              <a:rPr lang="en-US" dirty="0"/>
              <a:t> </a:t>
            </a:r>
            <a:r>
              <a:rPr lang="en-US" dirty="0" smtClean="0"/>
              <a:t>(has no affect on platelets- highly selective </a:t>
            </a:r>
            <a:r>
              <a:rPr lang="en-US" dirty="0" err="1" smtClean="0"/>
              <a:t>Xa</a:t>
            </a:r>
            <a:r>
              <a:rPr lang="en-US" dirty="0" smtClean="0"/>
              <a:t> inhibitor)</a:t>
            </a:r>
            <a:endParaRPr lang="en-US" dirty="0"/>
          </a:p>
        </p:txBody>
      </p:sp>
    </p:spTree>
    <p:extLst>
      <p:ext uri="{BB962C8B-B14F-4D97-AF65-F5344CB8AC3E}">
        <p14:creationId xmlns:p14="http://schemas.microsoft.com/office/powerpoint/2010/main" val="99850494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15" y="135100"/>
            <a:ext cx="8465194" cy="1445567"/>
          </a:xfrm>
        </p:spPr>
        <p:txBody>
          <a:bodyPr/>
          <a:lstStyle/>
          <a:p>
            <a:r>
              <a:rPr lang="en-US" sz="2800" dirty="0" err="1" smtClean="0">
                <a:solidFill>
                  <a:srgbClr val="000000"/>
                </a:solidFill>
              </a:rPr>
              <a:t>Neuraxial</a:t>
            </a:r>
            <a:r>
              <a:rPr lang="en-US" sz="2800" dirty="0" smtClean="0">
                <a:solidFill>
                  <a:srgbClr val="000000"/>
                </a:solidFill>
              </a:rPr>
              <a:t> Anesthesia in patients receiving antithrombotic therapy</a:t>
            </a:r>
            <a:endParaRPr lang="en-US" sz="2800" dirty="0">
              <a:solidFill>
                <a:srgbClr val="000000"/>
              </a:solidFill>
            </a:endParaRPr>
          </a:p>
        </p:txBody>
      </p:sp>
      <p:sp>
        <p:nvSpPr>
          <p:cNvPr id="3" name="Content Placeholder 2"/>
          <p:cNvSpPr>
            <a:spLocks noGrp="1"/>
          </p:cNvSpPr>
          <p:nvPr>
            <p:ph idx="1"/>
          </p:nvPr>
        </p:nvSpPr>
        <p:spPr>
          <a:xfrm>
            <a:off x="135116" y="1742786"/>
            <a:ext cx="8904170" cy="5268889"/>
          </a:xfrm>
        </p:spPr>
        <p:txBody>
          <a:bodyPr numCol="2">
            <a:normAutofit fontScale="77500" lnSpcReduction="20000"/>
          </a:bodyPr>
          <a:lstStyle/>
          <a:p>
            <a:r>
              <a:rPr lang="en-US" dirty="0" smtClean="0"/>
              <a:t>Balance risk of thromboembolic and hemorrhagic complications</a:t>
            </a:r>
          </a:p>
          <a:p>
            <a:r>
              <a:rPr lang="en-US" u="sng" dirty="0" smtClean="0"/>
              <a:t>Current recommendations are to apply </a:t>
            </a:r>
            <a:r>
              <a:rPr lang="en-US" u="sng" dirty="0" err="1" smtClean="0"/>
              <a:t>neuraxial</a:t>
            </a:r>
            <a:r>
              <a:rPr lang="en-US" u="sng" dirty="0" smtClean="0"/>
              <a:t> guidelines to deep plexus and deep peripheral blocks</a:t>
            </a:r>
          </a:p>
          <a:p>
            <a:r>
              <a:rPr lang="en-US" u="sng" dirty="0" smtClean="0"/>
              <a:t>INR ≤ 1.4</a:t>
            </a:r>
          </a:p>
          <a:p>
            <a:r>
              <a:rPr lang="en-US" u="sng" dirty="0" err="1" smtClean="0"/>
              <a:t>Asa</a:t>
            </a:r>
            <a:r>
              <a:rPr lang="en-US" u="sng" dirty="0" smtClean="0"/>
              <a:t>, NSAIDs, COX-2-no contraindications</a:t>
            </a:r>
          </a:p>
          <a:p>
            <a:r>
              <a:rPr lang="en-US" u="sng" dirty="0" smtClean="0"/>
              <a:t>SQ heparin -&lt;5000units-no contraindication</a:t>
            </a:r>
          </a:p>
          <a:p>
            <a:r>
              <a:rPr lang="en-US" u="sng" dirty="0" smtClean="0"/>
              <a:t>IV heparin- wait 2 hours after DC to administer block-wait 1 hour after block to restart </a:t>
            </a:r>
            <a:endParaRPr lang="en-US" u="sng" dirty="0"/>
          </a:p>
          <a:p>
            <a:endParaRPr lang="en-US" dirty="0" smtClean="0"/>
          </a:p>
          <a:p>
            <a:r>
              <a:rPr lang="en-US" dirty="0" smtClean="0"/>
              <a:t>LMWH(without additional antiplatelet meds) –wait 12 hours after last dose to perform block if 0.5mg/kg BID(prophylactic dose)</a:t>
            </a:r>
          </a:p>
          <a:p>
            <a:pPr lvl="1"/>
            <a:r>
              <a:rPr lang="en-US" dirty="0" smtClean="0"/>
              <a:t>Wait 24 hours for all other LMWH doses</a:t>
            </a:r>
          </a:p>
          <a:p>
            <a:pPr lvl="1"/>
            <a:r>
              <a:rPr lang="en-US" dirty="0" smtClean="0"/>
              <a:t>LMWH postop-wait 24 hours to give</a:t>
            </a:r>
          </a:p>
          <a:p>
            <a:pPr lvl="1"/>
            <a:r>
              <a:rPr lang="en-US" dirty="0" smtClean="0"/>
              <a:t>Epidural removal- wait 2 hours after removal to give LMWH dose</a:t>
            </a:r>
          </a:p>
          <a:p>
            <a:r>
              <a:rPr lang="en-US" dirty="0" err="1" smtClean="0"/>
              <a:t>GPIIb</a:t>
            </a:r>
            <a:r>
              <a:rPr lang="en-US" dirty="0" smtClean="0"/>
              <a:t>/</a:t>
            </a:r>
            <a:r>
              <a:rPr lang="en-US" dirty="0" err="1" smtClean="0"/>
              <a:t>IIIa</a:t>
            </a:r>
            <a:r>
              <a:rPr lang="en-US" dirty="0" smtClean="0"/>
              <a:t>- </a:t>
            </a:r>
            <a:r>
              <a:rPr lang="en-US" dirty="0" err="1" smtClean="0"/>
              <a:t>Abcixiamb</a:t>
            </a:r>
            <a:r>
              <a:rPr lang="en-US" dirty="0" smtClean="0"/>
              <a:t> (</a:t>
            </a:r>
            <a:r>
              <a:rPr lang="en-US" dirty="0" err="1" smtClean="0"/>
              <a:t>Reopro</a:t>
            </a:r>
            <a:r>
              <a:rPr lang="en-US" dirty="0" smtClean="0"/>
              <a:t>) wait 48 hours, </a:t>
            </a:r>
            <a:r>
              <a:rPr lang="en-US" dirty="0" err="1" smtClean="0"/>
              <a:t>Eptifibatide</a:t>
            </a:r>
            <a:r>
              <a:rPr lang="en-US" dirty="0" smtClean="0"/>
              <a:t>(</a:t>
            </a:r>
            <a:r>
              <a:rPr lang="en-US" dirty="0" err="1" smtClean="0"/>
              <a:t>integrelin</a:t>
            </a:r>
            <a:r>
              <a:rPr lang="en-US" dirty="0" smtClean="0"/>
              <a:t>) and  </a:t>
            </a:r>
            <a:r>
              <a:rPr lang="en-US" dirty="0" err="1" smtClean="0"/>
              <a:t>Triofiban</a:t>
            </a:r>
            <a:r>
              <a:rPr lang="en-US" dirty="0" smtClean="0"/>
              <a:t> (</a:t>
            </a:r>
            <a:r>
              <a:rPr lang="en-US" dirty="0" err="1" smtClean="0"/>
              <a:t>aggrastat</a:t>
            </a:r>
            <a:r>
              <a:rPr lang="en-US" dirty="0" smtClean="0"/>
              <a:t>) 8 hours</a:t>
            </a:r>
          </a:p>
          <a:p>
            <a:r>
              <a:rPr lang="en-US" u="sng" dirty="0" smtClean="0"/>
              <a:t>Do not perform </a:t>
            </a:r>
            <a:r>
              <a:rPr lang="en-US" u="sng" dirty="0" err="1" smtClean="0"/>
              <a:t>neuraxial</a:t>
            </a:r>
            <a:r>
              <a:rPr lang="en-US" u="sng" dirty="0" smtClean="0"/>
              <a:t> block in patients on more than one antiplatelet drug.</a:t>
            </a:r>
          </a:p>
          <a:p>
            <a:endParaRPr lang="en-US" dirty="0" smtClean="0"/>
          </a:p>
        </p:txBody>
      </p:sp>
    </p:spTree>
    <p:extLst>
      <p:ext uri="{BB962C8B-B14F-4D97-AF65-F5344CB8AC3E}">
        <p14:creationId xmlns:p14="http://schemas.microsoft.com/office/powerpoint/2010/main" val="37961181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0"/>
            <a:ext cx="7716837" cy="1310467"/>
          </a:xfrm>
        </p:spPr>
        <p:txBody>
          <a:bodyPr/>
          <a:lstStyle/>
          <a:p>
            <a:r>
              <a:rPr lang="en-US" dirty="0" smtClean="0"/>
              <a:t>      Recommendations for </a:t>
            </a:r>
            <a:r>
              <a:rPr lang="en-US" sz="3200" dirty="0" smtClean="0">
                <a:solidFill>
                  <a:schemeClr val="tx1"/>
                </a:solidFill>
              </a:rPr>
              <a:t>management of patients receiving </a:t>
            </a:r>
            <a:r>
              <a:rPr lang="en-US" sz="3200" dirty="0" err="1" smtClean="0">
                <a:solidFill>
                  <a:schemeClr val="tx1"/>
                </a:solidFill>
              </a:rPr>
              <a:t>neuraxial</a:t>
            </a:r>
            <a:r>
              <a:rPr lang="en-US" sz="3200" dirty="0" smtClean="0">
                <a:solidFill>
                  <a:schemeClr val="tx1"/>
                </a:solidFill>
              </a:rPr>
              <a:t> blockade and anticoagulant drugs</a:t>
            </a:r>
            <a:endParaRPr lang="en-US" sz="3200" dirty="0">
              <a:solidFill>
                <a:schemeClr val="tx1"/>
              </a:solidFill>
            </a:endParaRPr>
          </a:p>
        </p:txBody>
      </p:sp>
      <p:sp>
        <p:nvSpPr>
          <p:cNvPr id="3" name="Content Placeholder 2"/>
          <p:cNvSpPr>
            <a:spLocks noGrp="1"/>
          </p:cNvSpPr>
          <p:nvPr>
            <p:ph idx="1"/>
          </p:nvPr>
        </p:nvSpPr>
        <p:spPr>
          <a:xfrm>
            <a:off x="712788" y="2283185"/>
            <a:ext cx="7716838" cy="4117615"/>
          </a:xfrm>
        </p:spPr>
        <p:txBody>
          <a:bodyPr>
            <a:normAutofit fontScale="85000" lnSpcReduction="20000"/>
          </a:bodyPr>
          <a:lstStyle/>
          <a:p>
            <a:r>
              <a:rPr lang="en-US" dirty="0" smtClean="0"/>
              <a:t>Warfarin</a:t>
            </a:r>
          </a:p>
          <a:p>
            <a:pPr lvl="1"/>
            <a:r>
              <a:rPr lang="en-US" dirty="0" smtClean="0"/>
              <a:t>D/C 4-5 days before spinal procedure and evaluate INR</a:t>
            </a:r>
          </a:p>
          <a:p>
            <a:pPr lvl="1"/>
            <a:r>
              <a:rPr lang="en-US" dirty="0" smtClean="0"/>
              <a:t> daily INR evaluation</a:t>
            </a:r>
          </a:p>
          <a:p>
            <a:pPr lvl="1"/>
            <a:r>
              <a:rPr lang="en-US" dirty="0" smtClean="0"/>
              <a:t>INR &lt;1.5 may remove catheter</a:t>
            </a:r>
          </a:p>
          <a:p>
            <a:r>
              <a:rPr lang="en-US" dirty="0" smtClean="0"/>
              <a:t>Antiplatelet Medication</a:t>
            </a:r>
          </a:p>
          <a:p>
            <a:pPr lvl="1"/>
            <a:r>
              <a:rPr lang="en-US" dirty="0" smtClean="0"/>
              <a:t>No contraindications with aspirin or other NSAIDs </a:t>
            </a:r>
          </a:p>
          <a:p>
            <a:pPr lvl="1"/>
            <a:r>
              <a:rPr lang="en-US" dirty="0" err="1" smtClean="0"/>
              <a:t>Clopidogrel</a:t>
            </a:r>
            <a:r>
              <a:rPr lang="en-US" dirty="0" smtClean="0"/>
              <a:t> and </a:t>
            </a:r>
            <a:r>
              <a:rPr lang="en-US" dirty="0" err="1" smtClean="0"/>
              <a:t>prasugrel</a:t>
            </a:r>
            <a:r>
              <a:rPr lang="en-US" dirty="0" smtClean="0"/>
              <a:t> should be d/c 5-7 days and </a:t>
            </a:r>
            <a:r>
              <a:rPr lang="en-US" dirty="0" err="1" smtClean="0"/>
              <a:t>Ticlid</a:t>
            </a:r>
            <a:r>
              <a:rPr lang="en-US" dirty="0" smtClean="0"/>
              <a:t> 14 days prior to procedure</a:t>
            </a:r>
          </a:p>
          <a:p>
            <a:pPr lvl="1"/>
            <a:r>
              <a:rPr lang="en-US" dirty="0" err="1" smtClean="0"/>
              <a:t>GPIIbIIIa</a:t>
            </a:r>
            <a:r>
              <a:rPr lang="en-US" smtClean="0"/>
              <a:t> inhibitors </a:t>
            </a:r>
            <a:r>
              <a:rPr lang="en-US" dirty="0" smtClean="0"/>
              <a:t>d/c to allow recovery of platelets (8 hours for </a:t>
            </a:r>
            <a:r>
              <a:rPr lang="en-US" dirty="0" err="1"/>
              <a:t>T</a:t>
            </a:r>
            <a:r>
              <a:rPr lang="en-US" dirty="0" err="1" smtClean="0"/>
              <a:t>irofiban</a:t>
            </a:r>
            <a:r>
              <a:rPr lang="en-US" dirty="0" smtClean="0"/>
              <a:t> and </a:t>
            </a:r>
            <a:r>
              <a:rPr lang="en-US" dirty="0" err="1"/>
              <a:t>E</a:t>
            </a:r>
            <a:r>
              <a:rPr lang="en-US" dirty="0" err="1" smtClean="0"/>
              <a:t>ptifibatide</a:t>
            </a:r>
            <a:r>
              <a:rPr lang="en-US" dirty="0" smtClean="0"/>
              <a:t>, 24-48 hours for </a:t>
            </a:r>
            <a:r>
              <a:rPr lang="en-US" dirty="0" err="1" smtClean="0"/>
              <a:t>abciximab</a:t>
            </a:r>
            <a:r>
              <a:rPr lang="en-US" dirty="0" smtClean="0"/>
              <a:t>)</a:t>
            </a:r>
          </a:p>
          <a:p>
            <a:pPr lvl="1"/>
            <a:endParaRPr lang="en-US" dirty="0"/>
          </a:p>
        </p:txBody>
      </p:sp>
    </p:spTree>
    <p:extLst>
      <p:ext uri="{BB962C8B-B14F-4D97-AF65-F5344CB8AC3E}">
        <p14:creationId xmlns:p14="http://schemas.microsoft.com/office/powerpoint/2010/main" val="282009349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4" y="0"/>
            <a:ext cx="9103466" cy="810598"/>
          </a:xfrm>
        </p:spPr>
        <p:txBody>
          <a:bodyPr/>
          <a:lstStyle/>
          <a:p>
            <a:r>
              <a:rPr lang="en-US" sz="2400" dirty="0" err="1" smtClean="0">
                <a:solidFill>
                  <a:srgbClr val="000000"/>
                </a:solidFill>
              </a:rPr>
              <a:t>Microvascular</a:t>
            </a:r>
            <a:r>
              <a:rPr lang="en-US" sz="2400" dirty="0" smtClean="0">
                <a:solidFill>
                  <a:srgbClr val="000000"/>
                </a:solidFill>
              </a:rPr>
              <a:t> Surgery Replantation &amp; Revascularization</a:t>
            </a:r>
            <a:endParaRPr lang="en-US" sz="2400" dirty="0">
              <a:solidFill>
                <a:srgbClr val="000000"/>
              </a:solidFill>
            </a:endParaRPr>
          </a:p>
        </p:txBody>
      </p:sp>
      <p:sp>
        <p:nvSpPr>
          <p:cNvPr id="3" name="Content Placeholder 2"/>
          <p:cNvSpPr>
            <a:spLocks noGrp="1"/>
          </p:cNvSpPr>
          <p:nvPr>
            <p:ph idx="1"/>
          </p:nvPr>
        </p:nvSpPr>
        <p:spPr>
          <a:xfrm>
            <a:off x="189163" y="940632"/>
            <a:ext cx="8954837" cy="5917368"/>
          </a:xfrm>
        </p:spPr>
        <p:txBody>
          <a:bodyPr>
            <a:normAutofit fontScale="77500" lnSpcReduction="20000"/>
          </a:bodyPr>
          <a:lstStyle/>
          <a:p>
            <a:r>
              <a:rPr lang="en-US" dirty="0" smtClean="0"/>
              <a:t>Re attach and re-establish blood flow through a severed body part</a:t>
            </a:r>
          </a:p>
          <a:p>
            <a:r>
              <a:rPr lang="en-US" dirty="0" smtClean="0"/>
              <a:t>Usually an upper extremity</a:t>
            </a:r>
          </a:p>
          <a:p>
            <a:r>
              <a:rPr lang="en-US" dirty="0" smtClean="0"/>
              <a:t>Long cases; patient needs to lie still</a:t>
            </a:r>
          </a:p>
          <a:p>
            <a:r>
              <a:rPr lang="en-US" dirty="0" smtClean="0"/>
              <a:t>Goal is to improve blood flow to anastomosis </a:t>
            </a:r>
          </a:p>
          <a:p>
            <a:pPr lvl="1"/>
            <a:r>
              <a:rPr lang="en-US" dirty="0" smtClean="0"/>
              <a:t>Increase the perfusion pressure</a:t>
            </a:r>
          </a:p>
          <a:p>
            <a:pPr lvl="1"/>
            <a:r>
              <a:rPr lang="en-US" dirty="0" smtClean="0"/>
              <a:t>Prevent hypothermia; hypothermia causes peripheral vasoconstriction, sympathetic activation of shivering, increasing oxygen demand and consumption and altered coagulation</a:t>
            </a:r>
          </a:p>
          <a:p>
            <a:pPr lvl="1"/>
            <a:r>
              <a:rPr lang="en-US" dirty="0" smtClean="0"/>
              <a:t>Use of vasodilators and sympathetic blockade</a:t>
            </a:r>
          </a:p>
          <a:p>
            <a:pPr lvl="1"/>
            <a:r>
              <a:rPr lang="en-US" dirty="0" smtClean="0"/>
              <a:t>Use of local anesthetic and </a:t>
            </a:r>
            <a:r>
              <a:rPr lang="en-US" dirty="0" err="1" smtClean="0"/>
              <a:t>papaverine</a:t>
            </a:r>
            <a:r>
              <a:rPr lang="en-US" dirty="0" smtClean="0"/>
              <a:t> topically  may relax smooth muscle</a:t>
            </a:r>
          </a:p>
          <a:p>
            <a:pPr lvl="1"/>
            <a:r>
              <a:rPr lang="en-US" dirty="0" smtClean="0"/>
              <a:t>Avoiding over zealous fluid causing edema</a:t>
            </a:r>
          </a:p>
          <a:p>
            <a:pPr lvl="1"/>
            <a:r>
              <a:rPr lang="en-US" dirty="0" smtClean="0"/>
              <a:t>Too much blood product administration can cause increased blood viscosity and decreases flow</a:t>
            </a:r>
          </a:p>
          <a:p>
            <a:pPr lvl="1"/>
            <a:r>
              <a:rPr lang="en-US" dirty="0" smtClean="0"/>
              <a:t>Phenylephrine to support BP does not compromise blood flow to tissue being implanted and is not contraindicated (according to literature)</a:t>
            </a:r>
          </a:p>
          <a:p>
            <a:pPr lvl="1"/>
            <a:r>
              <a:rPr lang="en-US" dirty="0" smtClean="0"/>
              <a:t>Regional  or General but may be difficult for patient to remain still for long period of time.. Combined General and Regional optimal</a:t>
            </a:r>
          </a:p>
          <a:p>
            <a:pPr lvl="1"/>
            <a:endParaRPr lang="en-US" dirty="0" smtClean="0"/>
          </a:p>
        </p:txBody>
      </p:sp>
    </p:spTree>
    <p:extLst>
      <p:ext uri="{BB962C8B-B14F-4D97-AF65-F5344CB8AC3E}">
        <p14:creationId xmlns:p14="http://schemas.microsoft.com/office/powerpoint/2010/main" val="34902749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378279"/>
            <a:ext cx="7716837" cy="1702257"/>
          </a:xfrm>
        </p:spPr>
        <p:txBody>
          <a:bodyPr/>
          <a:lstStyle/>
          <a:p>
            <a:r>
              <a:rPr lang="en-US" dirty="0" smtClean="0"/>
              <a:t>EXPAREL</a:t>
            </a:r>
            <a:endParaRPr lang="en-US" dirty="0"/>
          </a:p>
        </p:txBody>
      </p:sp>
      <p:sp>
        <p:nvSpPr>
          <p:cNvPr id="3" name="Content Placeholder 2"/>
          <p:cNvSpPr>
            <a:spLocks noGrp="1"/>
          </p:cNvSpPr>
          <p:nvPr>
            <p:ph idx="1"/>
          </p:nvPr>
        </p:nvSpPr>
        <p:spPr>
          <a:xfrm>
            <a:off x="712788" y="2256165"/>
            <a:ext cx="7716838" cy="4601835"/>
          </a:xfrm>
        </p:spPr>
        <p:txBody>
          <a:bodyPr>
            <a:normAutofit/>
          </a:bodyPr>
          <a:lstStyle/>
          <a:p>
            <a:r>
              <a:rPr lang="en-US" dirty="0"/>
              <a:t>EXPAREL (bupivacaine liposome injectable suspension) is a liposome injection of bupivacaine, an amide-type local anesthetic, indicated (bupivacaine liposome injectable suspension) for administration into the surgical site to produce postsurgical analgesia.</a:t>
            </a:r>
          </a:p>
          <a:p>
            <a:r>
              <a:rPr lang="en-US" dirty="0" smtClean="0"/>
              <a:t>Indicated </a:t>
            </a:r>
            <a:r>
              <a:rPr lang="en-US" dirty="0"/>
              <a:t>for single-dose administration into the surgical site to produce postsurgical analgesia</a:t>
            </a:r>
          </a:p>
          <a:p>
            <a:r>
              <a:rPr lang="en-US" b="1" dirty="0" err="1" smtClean="0"/>
              <a:t>DepoFoam</a:t>
            </a:r>
            <a:r>
              <a:rPr lang="en-US" b="1" baseline="30000" dirty="0"/>
              <a:t>®</a:t>
            </a:r>
            <a:r>
              <a:rPr lang="en-US" baseline="30000" dirty="0"/>
              <a:t> drug delivery system slowly </a:t>
            </a:r>
            <a:r>
              <a:rPr lang="en-US" baseline="30000" dirty="0" smtClean="0"/>
              <a:t>delivers bupivacaine over time to extend the pharmacologic effect of EXPAREL</a:t>
            </a:r>
            <a:endParaRPr lang="en-US" dirty="0"/>
          </a:p>
        </p:txBody>
      </p:sp>
    </p:spTree>
    <p:extLst>
      <p:ext uri="{BB962C8B-B14F-4D97-AF65-F5344CB8AC3E}">
        <p14:creationId xmlns:p14="http://schemas.microsoft.com/office/powerpoint/2010/main" val="272521885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277" y="263783"/>
            <a:ext cx="7716837" cy="1447800"/>
          </a:xfrm>
        </p:spPr>
        <p:txBody>
          <a:bodyPr/>
          <a:lstStyle/>
          <a:p>
            <a:r>
              <a:rPr lang="en-US" dirty="0" err="1" smtClean="0"/>
              <a:t>Exparel</a:t>
            </a:r>
            <a:endParaRPr lang="en-US" dirty="0"/>
          </a:p>
        </p:txBody>
      </p:sp>
      <p:sp>
        <p:nvSpPr>
          <p:cNvPr id="3" name="Content Placeholder 2"/>
          <p:cNvSpPr>
            <a:spLocks noGrp="1"/>
          </p:cNvSpPr>
          <p:nvPr>
            <p:ph idx="1"/>
          </p:nvPr>
        </p:nvSpPr>
        <p:spPr>
          <a:xfrm>
            <a:off x="0" y="1499607"/>
            <a:ext cx="9144000" cy="5160810"/>
          </a:xfrm>
        </p:spPr>
        <p:txBody>
          <a:bodyPr>
            <a:normAutofit fontScale="92500" lnSpcReduction="20000"/>
          </a:bodyPr>
          <a:lstStyle/>
          <a:p>
            <a:r>
              <a:rPr lang="en-US" b="1" dirty="0">
                <a:solidFill>
                  <a:srgbClr val="000000"/>
                </a:solidFill>
              </a:rPr>
              <a:t>EXPAREL administration precautions</a:t>
            </a:r>
          </a:p>
          <a:p>
            <a:r>
              <a:rPr lang="en-US" dirty="0" smtClean="0">
                <a:solidFill>
                  <a:srgbClr val="000000"/>
                </a:solidFill>
              </a:rPr>
              <a:t>Do </a:t>
            </a:r>
            <a:r>
              <a:rPr lang="en-US" dirty="0">
                <a:solidFill>
                  <a:srgbClr val="000000"/>
                </a:solidFill>
              </a:rPr>
              <a:t>not admix EXPAREL with other drugs prior to </a:t>
            </a:r>
            <a:r>
              <a:rPr lang="en-US" dirty="0" smtClean="0">
                <a:solidFill>
                  <a:srgbClr val="000000"/>
                </a:solidFill>
              </a:rPr>
              <a:t>administration</a:t>
            </a:r>
            <a:endParaRPr lang="en-US" dirty="0">
              <a:solidFill>
                <a:srgbClr val="000000"/>
              </a:solidFill>
            </a:endParaRPr>
          </a:p>
          <a:p>
            <a:r>
              <a:rPr lang="en-US" dirty="0" smtClean="0">
                <a:solidFill>
                  <a:srgbClr val="000000"/>
                </a:solidFill>
              </a:rPr>
              <a:t>When </a:t>
            </a:r>
            <a:r>
              <a:rPr lang="en-US" dirty="0">
                <a:solidFill>
                  <a:srgbClr val="000000"/>
                </a:solidFill>
              </a:rPr>
              <a:t>administering </a:t>
            </a:r>
            <a:r>
              <a:rPr lang="en-US" dirty="0" err="1">
                <a:solidFill>
                  <a:srgbClr val="000000"/>
                </a:solidFill>
              </a:rPr>
              <a:t>lidocaine</a:t>
            </a:r>
            <a:r>
              <a:rPr lang="en-US" dirty="0">
                <a:solidFill>
                  <a:srgbClr val="000000"/>
                </a:solidFill>
              </a:rPr>
              <a:t> or other non-bupivacaine based local anesthetics into the surgical site, wait at least 20 minutes before administering </a:t>
            </a:r>
            <a:r>
              <a:rPr lang="en-US" dirty="0" smtClean="0">
                <a:solidFill>
                  <a:srgbClr val="000000"/>
                </a:solidFill>
              </a:rPr>
              <a:t>EXPAREL</a:t>
            </a:r>
            <a:endParaRPr lang="en-US" dirty="0">
              <a:solidFill>
                <a:srgbClr val="000000"/>
              </a:solidFill>
            </a:endParaRPr>
          </a:p>
          <a:p>
            <a:r>
              <a:rPr lang="en-US" dirty="0" smtClean="0">
                <a:solidFill>
                  <a:srgbClr val="000000"/>
                </a:solidFill>
              </a:rPr>
              <a:t>Allow </a:t>
            </a:r>
            <a:r>
              <a:rPr lang="en-US" dirty="0">
                <a:solidFill>
                  <a:srgbClr val="000000"/>
                </a:solidFill>
              </a:rPr>
              <a:t>topical </a:t>
            </a:r>
            <a:r>
              <a:rPr lang="en-US" dirty="0" smtClean="0">
                <a:solidFill>
                  <a:srgbClr val="000000"/>
                </a:solidFill>
              </a:rPr>
              <a:t>antiseptics or preps to </a:t>
            </a:r>
            <a:r>
              <a:rPr lang="en-US" dirty="0">
                <a:solidFill>
                  <a:srgbClr val="000000"/>
                </a:solidFill>
              </a:rPr>
              <a:t>dry before administering EXPAREL into the same surgical site</a:t>
            </a:r>
          </a:p>
          <a:p>
            <a:r>
              <a:rPr lang="en-US" dirty="0" smtClean="0">
                <a:solidFill>
                  <a:srgbClr val="000000"/>
                </a:solidFill>
              </a:rPr>
              <a:t>When </a:t>
            </a:r>
            <a:r>
              <a:rPr lang="en-US" dirty="0">
                <a:solidFill>
                  <a:srgbClr val="000000"/>
                </a:solidFill>
              </a:rPr>
              <a:t>administering bupivacaine </a:t>
            </a:r>
            <a:r>
              <a:rPr lang="en-US" dirty="0" err="1">
                <a:solidFill>
                  <a:srgbClr val="000000"/>
                </a:solidFill>
              </a:rPr>
              <a:t>HCl</a:t>
            </a:r>
            <a:r>
              <a:rPr lang="en-US" dirty="0">
                <a:solidFill>
                  <a:srgbClr val="000000"/>
                </a:solidFill>
              </a:rPr>
              <a:t> before EXPAREL, use no more than 50% of the total EXPAREL dose (266 mg) (e.g., 50 mL of 0.25% and 25 mL of 0.5% bupivacaine </a:t>
            </a:r>
            <a:r>
              <a:rPr lang="en-US" dirty="0" err="1">
                <a:solidFill>
                  <a:srgbClr val="000000"/>
                </a:solidFill>
              </a:rPr>
              <a:t>HCl</a:t>
            </a:r>
            <a:r>
              <a:rPr lang="en-US" dirty="0">
                <a:solidFill>
                  <a:srgbClr val="000000"/>
                </a:solidFill>
              </a:rPr>
              <a:t> both equate to a total dose of 125 mg</a:t>
            </a:r>
            <a:r>
              <a:rPr lang="en-US" dirty="0" smtClean="0">
                <a:solidFill>
                  <a:srgbClr val="000000"/>
                </a:solidFill>
              </a:rPr>
              <a:t>)The </a:t>
            </a:r>
            <a:r>
              <a:rPr lang="en-US" dirty="0">
                <a:solidFill>
                  <a:srgbClr val="000000"/>
                </a:solidFill>
              </a:rPr>
              <a:t>toxic effects of these drugs are additive and their administration should be used with caution including monitoring for neurologic and cardiovascular effects related to toxicity.</a:t>
            </a:r>
          </a:p>
          <a:p>
            <a:endParaRPr lang="en-US" dirty="0"/>
          </a:p>
        </p:txBody>
      </p:sp>
    </p:spTree>
    <p:extLst>
      <p:ext uri="{BB962C8B-B14F-4D97-AF65-F5344CB8AC3E}">
        <p14:creationId xmlns:p14="http://schemas.microsoft.com/office/powerpoint/2010/main" val="26387611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96" y="472849"/>
            <a:ext cx="6808229" cy="1445567"/>
          </a:xfrm>
        </p:spPr>
        <p:txBody>
          <a:bodyPr/>
          <a:lstStyle/>
          <a:p>
            <a:r>
              <a:rPr lang="en-US" dirty="0" smtClean="0"/>
              <a:t>contraindications</a:t>
            </a:r>
            <a:endParaRPr lang="en-US" dirty="0"/>
          </a:p>
        </p:txBody>
      </p:sp>
      <p:sp>
        <p:nvSpPr>
          <p:cNvPr id="3" name="Content Placeholder 2"/>
          <p:cNvSpPr>
            <a:spLocks noGrp="1"/>
          </p:cNvSpPr>
          <p:nvPr>
            <p:ph idx="1"/>
          </p:nvPr>
        </p:nvSpPr>
        <p:spPr>
          <a:xfrm>
            <a:off x="108093" y="1621197"/>
            <a:ext cx="8809587" cy="4779603"/>
          </a:xfrm>
        </p:spPr>
        <p:txBody>
          <a:bodyPr>
            <a:normAutofit fontScale="62500" lnSpcReduction="20000"/>
          </a:bodyPr>
          <a:lstStyle/>
          <a:p>
            <a:r>
              <a:rPr lang="en-US" dirty="0" smtClean="0"/>
              <a:t>EXPAREL </a:t>
            </a:r>
            <a:r>
              <a:rPr lang="en-US" dirty="0"/>
              <a:t>is contraindicated in obstetrical </a:t>
            </a:r>
            <a:r>
              <a:rPr lang="en-US" dirty="0" err="1"/>
              <a:t>paracervical</a:t>
            </a:r>
            <a:r>
              <a:rPr lang="en-US" dirty="0"/>
              <a:t> block anesthesia</a:t>
            </a:r>
          </a:p>
          <a:p>
            <a:r>
              <a:rPr lang="en-US" dirty="0" smtClean="0"/>
              <a:t>EXPAREL </a:t>
            </a:r>
            <a:r>
              <a:rPr lang="en-US" dirty="0"/>
              <a:t>has not been studied for use in patients younger than 18 years of age</a:t>
            </a:r>
          </a:p>
          <a:p>
            <a:r>
              <a:rPr lang="en-US" dirty="0" smtClean="0"/>
              <a:t>Non</a:t>
            </a:r>
            <a:r>
              <a:rPr lang="en-US" dirty="0"/>
              <a:t>-bupivacaine-based local anesthetics, including </a:t>
            </a:r>
            <a:r>
              <a:rPr lang="en-US" dirty="0" err="1"/>
              <a:t>lidocaine</a:t>
            </a:r>
            <a:r>
              <a:rPr lang="en-US" dirty="0"/>
              <a:t>, may cause an immediate release of bupivacaine from EXPAREL if administered together locally. The administration of EXPAREL may follow the administration of </a:t>
            </a:r>
            <a:r>
              <a:rPr lang="en-US" dirty="0" err="1"/>
              <a:t>lidocaine</a:t>
            </a:r>
            <a:r>
              <a:rPr lang="en-US" dirty="0"/>
              <a:t> after a delay of 20 minutes or more. Formulations of bupivacaine other than EXPAREL should not be administered within 96 hours following administration of EXPAREL</a:t>
            </a:r>
          </a:p>
          <a:p>
            <a:r>
              <a:rPr lang="en-US" dirty="0" smtClean="0"/>
              <a:t>Monitoring </a:t>
            </a:r>
            <a:r>
              <a:rPr lang="en-US" dirty="0"/>
              <a:t>of cardiovascular and neurological status as well as vital signs should be performed during and after injection of EXPAREL as with other local anesthetic products</a:t>
            </a:r>
          </a:p>
          <a:p>
            <a:r>
              <a:rPr lang="en-US" dirty="0" smtClean="0"/>
              <a:t>Because </a:t>
            </a:r>
            <a:r>
              <a:rPr lang="en-US" dirty="0"/>
              <a:t>amide-type local anesthetics, such as bupivacaine, are metabolized by the liver, EXPAREL should be used cautiously in patients with hepatic disease. Patients with severe hepatic disease, because of their inability to metabolize local anesthetics normally, are at a greater risk of developing toxic plasma concentrations</a:t>
            </a:r>
          </a:p>
          <a:p>
            <a:r>
              <a:rPr lang="en-US" dirty="0" smtClean="0"/>
              <a:t>In </a:t>
            </a:r>
            <a:r>
              <a:rPr lang="en-US" dirty="0"/>
              <a:t>clinical trials, the most common adverse reactions (incidence =10%) following EXPAREL administration were nausea, constipation, and vomiting</a:t>
            </a:r>
          </a:p>
        </p:txBody>
      </p:sp>
      <p:sp>
        <p:nvSpPr>
          <p:cNvPr id="4" name="TextBox 3"/>
          <p:cNvSpPr txBox="1"/>
          <p:nvPr/>
        </p:nvSpPr>
        <p:spPr>
          <a:xfrm>
            <a:off x="432372" y="6031468"/>
            <a:ext cx="4161584" cy="369332"/>
          </a:xfrm>
          <a:prstGeom prst="rect">
            <a:avLst/>
          </a:prstGeom>
          <a:noFill/>
        </p:spPr>
        <p:txBody>
          <a:bodyPr wrap="square" rtlCol="0">
            <a:spAutoFit/>
          </a:bodyPr>
          <a:lstStyle/>
          <a:p>
            <a:r>
              <a:rPr lang="en-US" dirty="0"/>
              <a:t>http://</a:t>
            </a:r>
            <a:r>
              <a:rPr lang="en-US" dirty="0" err="1"/>
              <a:t>www.exparel.com</a:t>
            </a:r>
            <a:endParaRPr lang="en-US" dirty="0"/>
          </a:p>
        </p:txBody>
      </p:sp>
    </p:spTree>
    <p:extLst>
      <p:ext uri="{BB962C8B-B14F-4D97-AF65-F5344CB8AC3E}">
        <p14:creationId xmlns:p14="http://schemas.microsoft.com/office/powerpoint/2010/main" val="15531030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80" y="703179"/>
            <a:ext cx="8469730" cy="1447800"/>
          </a:xfrm>
        </p:spPr>
        <p:txBody>
          <a:bodyPr/>
          <a:lstStyle/>
          <a:p>
            <a:r>
              <a:rPr lang="en-US" sz="3200" dirty="0" smtClean="0"/>
              <a:t>Arthritic Syndromes-Rheumatoid Arthritis&amp; </a:t>
            </a:r>
            <a:r>
              <a:rPr lang="en-US" sz="3200" dirty="0" err="1" smtClean="0"/>
              <a:t>Ankylosing</a:t>
            </a:r>
            <a:r>
              <a:rPr lang="en-US" sz="3200" dirty="0" smtClean="0"/>
              <a:t> Spondylitis</a:t>
            </a:r>
            <a:endParaRPr lang="en-US" sz="3200" dirty="0"/>
          </a:p>
        </p:txBody>
      </p:sp>
      <p:sp>
        <p:nvSpPr>
          <p:cNvPr id="3" name="Content Placeholder 2"/>
          <p:cNvSpPr>
            <a:spLocks noGrp="1"/>
          </p:cNvSpPr>
          <p:nvPr>
            <p:ph idx="1"/>
          </p:nvPr>
        </p:nvSpPr>
        <p:spPr>
          <a:xfrm>
            <a:off x="347579" y="2150979"/>
            <a:ext cx="8469729" cy="4533232"/>
          </a:xfrm>
        </p:spPr>
        <p:txBody>
          <a:bodyPr>
            <a:normAutofit lnSpcReduction="10000"/>
          </a:bodyPr>
          <a:lstStyle/>
          <a:p>
            <a:r>
              <a:rPr lang="en-US" dirty="0" smtClean="0"/>
              <a:t>Anesthetic management</a:t>
            </a:r>
          </a:p>
          <a:p>
            <a:pPr lvl="1"/>
            <a:r>
              <a:rPr lang="en-US" dirty="0" smtClean="0"/>
              <a:t>Prepare for possibility of difficult airway and have necessary equipment</a:t>
            </a:r>
          </a:p>
          <a:p>
            <a:pPr lvl="1"/>
            <a:r>
              <a:rPr lang="en-US" dirty="0" smtClean="0"/>
              <a:t>Assess range of motion </a:t>
            </a:r>
            <a:r>
              <a:rPr lang="en-US" dirty="0" err="1" smtClean="0"/>
              <a:t>preop</a:t>
            </a:r>
            <a:r>
              <a:rPr lang="en-US" dirty="0" smtClean="0"/>
              <a:t> and assess comfort of patient head and neck before induction. Maintain position </a:t>
            </a:r>
            <a:r>
              <a:rPr lang="en-US" dirty="0" err="1" smtClean="0"/>
              <a:t>intraop</a:t>
            </a:r>
            <a:r>
              <a:rPr lang="en-US" dirty="0" smtClean="0"/>
              <a:t> and postop until patient is awake.</a:t>
            </a:r>
          </a:p>
          <a:p>
            <a:pPr lvl="1"/>
            <a:r>
              <a:rPr lang="en-US" dirty="0" smtClean="0"/>
              <a:t>Determine need for stress dose steroids</a:t>
            </a:r>
          </a:p>
          <a:p>
            <a:pPr lvl="1"/>
            <a:r>
              <a:rPr lang="en-US" dirty="0" smtClean="0"/>
              <a:t>Pad bony prominences well </a:t>
            </a:r>
          </a:p>
          <a:p>
            <a:pPr lvl="1"/>
            <a:r>
              <a:rPr lang="en-US" dirty="0" smtClean="0"/>
              <a:t>Mainly results in restrictive lung disease which means decreased pulmonary and chest wall compliance!</a:t>
            </a:r>
          </a:p>
          <a:p>
            <a:pPr lvl="1"/>
            <a:r>
              <a:rPr lang="en-US" dirty="0" smtClean="0"/>
              <a:t>Decreased lung volumes</a:t>
            </a:r>
          </a:p>
          <a:p>
            <a:pPr lvl="1"/>
            <a:endParaRPr lang="en-US" dirty="0" smtClean="0"/>
          </a:p>
          <a:p>
            <a:pPr lvl="1"/>
            <a:endParaRPr lang="en-US" dirty="0"/>
          </a:p>
        </p:txBody>
      </p:sp>
    </p:spTree>
    <p:extLst>
      <p:ext uri="{BB962C8B-B14F-4D97-AF65-F5344CB8AC3E}">
        <p14:creationId xmlns:p14="http://schemas.microsoft.com/office/powerpoint/2010/main" val="1419421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721896"/>
            <a:ext cx="7716837" cy="1657684"/>
          </a:xfrm>
        </p:spPr>
        <p:txBody>
          <a:bodyPr/>
          <a:lstStyle/>
          <a:p>
            <a:r>
              <a:rPr lang="en-US" dirty="0" err="1" smtClean="0"/>
              <a:t>Kyphoscoliosis</a:t>
            </a:r>
            <a:endParaRPr lang="en-US" dirty="0"/>
          </a:p>
        </p:txBody>
      </p:sp>
      <p:sp>
        <p:nvSpPr>
          <p:cNvPr id="3" name="Content Placeholder 2"/>
          <p:cNvSpPr>
            <a:spLocks noGrp="1"/>
          </p:cNvSpPr>
          <p:nvPr>
            <p:ph idx="1"/>
          </p:nvPr>
        </p:nvSpPr>
        <p:spPr>
          <a:xfrm>
            <a:off x="227263" y="1911685"/>
            <a:ext cx="8729579" cy="4489116"/>
          </a:xfrm>
        </p:spPr>
        <p:txBody>
          <a:bodyPr>
            <a:normAutofit fontScale="85000" lnSpcReduction="20000"/>
          </a:bodyPr>
          <a:lstStyle/>
          <a:p>
            <a:r>
              <a:rPr lang="en-US" dirty="0" smtClean="0"/>
              <a:t>Pulmonary considerations</a:t>
            </a:r>
          </a:p>
          <a:p>
            <a:pPr lvl="1"/>
            <a:r>
              <a:rPr lang="en-US" dirty="0" smtClean="0"/>
              <a:t>Vital capacity is a reliable prognostic indicator of perioperative respiratory reserve</a:t>
            </a:r>
          </a:p>
          <a:p>
            <a:pPr lvl="1"/>
            <a:r>
              <a:rPr lang="en-US" dirty="0" smtClean="0"/>
              <a:t>Post op </a:t>
            </a:r>
            <a:r>
              <a:rPr lang="en-US" dirty="0" err="1" smtClean="0"/>
              <a:t>ventilatory</a:t>
            </a:r>
            <a:r>
              <a:rPr lang="en-US" dirty="0" smtClean="0"/>
              <a:t> support usually  needed for patients with VC &lt;40% of predicted</a:t>
            </a:r>
          </a:p>
          <a:p>
            <a:pPr lvl="1"/>
            <a:r>
              <a:rPr lang="en-US" dirty="0" smtClean="0"/>
              <a:t>Lung volumes are reduced sometimes up to 65%</a:t>
            </a:r>
          </a:p>
          <a:p>
            <a:pPr lvl="1"/>
            <a:r>
              <a:rPr lang="en-US" dirty="0" smtClean="0"/>
              <a:t>Chest wall continues to lose compliance as they age</a:t>
            </a:r>
          </a:p>
          <a:p>
            <a:pPr lvl="1"/>
            <a:r>
              <a:rPr lang="en-US" dirty="0" smtClean="0"/>
              <a:t>Patients will have an acute decrease in respiratory function for 7-10 days after surgery</a:t>
            </a:r>
          </a:p>
          <a:p>
            <a:pPr lvl="1"/>
            <a:r>
              <a:rPr lang="en-US" dirty="0" smtClean="0"/>
              <a:t>Gas exchange abnormality: v/q misdistribution results in hypoxemia</a:t>
            </a:r>
          </a:p>
          <a:p>
            <a:pPr lvl="1"/>
            <a:r>
              <a:rPr lang="en-US" dirty="0" smtClean="0"/>
              <a:t>Prolonged hypoxia, </a:t>
            </a:r>
            <a:r>
              <a:rPr lang="en-US" dirty="0" err="1" smtClean="0"/>
              <a:t>hypercapnia</a:t>
            </a:r>
            <a:r>
              <a:rPr lang="en-US" dirty="0" smtClean="0"/>
              <a:t>, and pulmonary vascular constriction may result in irreversible pulmonary vascular changes and pulmonary hypertension</a:t>
            </a:r>
          </a:p>
          <a:p>
            <a:pPr lvl="1"/>
            <a:endParaRPr lang="en-US" dirty="0" smtClean="0"/>
          </a:p>
          <a:p>
            <a:pPr lvl="1"/>
            <a:endParaRPr lang="en-US" dirty="0"/>
          </a:p>
        </p:txBody>
      </p:sp>
    </p:spTree>
    <p:extLst>
      <p:ext uri="{BB962C8B-B14F-4D97-AF65-F5344CB8AC3E}">
        <p14:creationId xmlns:p14="http://schemas.microsoft.com/office/powerpoint/2010/main" val="1268116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Kyphoscoliosis</a:t>
            </a:r>
            <a:endParaRPr lang="en-US" dirty="0"/>
          </a:p>
        </p:txBody>
      </p:sp>
      <p:sp>
        <p:nvSpPr>
          <p:cNvPr id="3" name="Content Placeholder 2"/>
          <p:cNvSpPr>
            <a:spLocks noGrp="1"/>
          </p:cNvSpPr>
          <p:nvPr>
            <p:ph idx="1"/>
          </p:nvPr>
        </p:nvSpPr>
        <p:spPr/>
        <p:txBody>
          <a:bodyPr/>
          <a:lstStyle/>
          <a:p>
            <a:r>
              <a:rPr lang="en-US" dirty="0" smtClean="0"/>
              <a:t>Cardiovascular considerations</a:t>
            </a:r>
          </a:p>
          <a:p>
            <a:pPr lvl="1"/>
            <a:r>
              <a:rPr lang="en-US" dirty="0" smtClean="0"/>
              <a:t>Right ventricular hypertrophy and hypertensive pulmonary vascular changes</a:t>
            </a:r>
          </a:p>
          <a:p>
            <a:pPr lvl="1"/>
            <a:r>
              <a:rPr lang="en-US" dirty="0" smtClean="0"/>
              <a:t>Scoliosis also associated with congenital heart conditions including mitral valve prolapse, </a:t>
            </a:r>
            <a:r>
              <a:rPr lang="en-US" dirty="0" err="1" smtClean="0"/>
              <a:t>coarctation</a:t>
            </a:r>
            <a:r>
              <a:rPr lang="en-US" dirty="0" smtClean="0"/>
              <a:t> of the aorta, and cyanotic heart disease</a:t>
            </a:r>
          </a:p>
          <a:p>
            <a:pPr lvl="1"/>
            <a:endParaRPr lang="en-US" dirty="0"/>
          </a:p>
        </p:txBody>
      </p:sp>
    </p:spTree>
    <p:extLst>
      <p:ext uri="{BB962C8B-B14F-4D97-AF65-F5344CB8AC3E}">
        <p14:creationId xmlns:p14="http://schemas.microsoft.com/office/powerpoint/2010/main" val="170774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Kyphoscoliosis</a:t>
            </a:r>
            <a:endParaRPr lang="en-US" dirty="0"/>
          </a:p>
        </p:txBody>
      </p:sp>
      <p:sp>
        <p:nvSpPr>
          <p:cNvPr id="3" name="Content Placeholder 2"/>
          <p:cNvSpPr>
            <a:spLocks noGrp="1"/>
          </p:cNvSpPr>
          <p:nvPr>
            <p:ph idx="1"/>
          </p:nvPr>
        </p:nvSpPr>
        <p:spPr>
          <a:xfrm>
            <a:off x="712788" y="2593474"/>
            <a:ext cx="7716838" cy="4264526"/>
          </a:xfrm>
        </p:spPr>
        <p:txBody>
          <a:bodyPr>
            <a:normAutofit fontScale="92500" lnSpcReduction="10000"/>
          </a:bodyPr>
          <a:lstStyle/>
          <a:p>
            <a:r>
              <a:rPr lang="en-US" dirty="0" smtClean="0"/>
              <a:t>Congenital and neuromuscular diseases 10-25%</a:t>
            </a:r>
          </a:p>
          <a:p>
            <a:r>
              <a:rPr lang="en-US" dirty="0" smtClean="0"/>
              <a:t>Idiopathic 75-90%</a:t>
            </a:r>
          </a:p>
          <a:p>
            <a:r>
              <a:rPr lang="en-US" dirty="0" smtClean="0"/>
              <a:t>Severity is determined by the angle of scoliosis called the Cobb angle.  </a:t>
            </a:r>
          </a:p>
          <a:p>
            <a:r>
              <a:rPr lang="en-US" dirty="0" smtClean="0"/>
              <a:t>Surgical correction for Cobb angles &gt;50</a:t>
            </a:r>
            <a:r>
              <a:rPr lang="en-US" baseline="30000" dirty="0" smtClean="0"/>
              <a:t>0</a:t>
            </a:r>
            <a:r>
              <a:rPr lang="en-US" dirty="0" smtClean="0"/>
              <a:t> with intent to halt cardiac and respiratory dysfunction ; does not reverse; improved only modestly</a:t>
            </a:r>
          </a:p>
          <a:p>
            <a:r>
              <a:rPr lang="en-US" dirty="0" smtClean="0"/>
              <a:t>Prognosis worse in patients with scoliosis from neuromuscular disease (may need post op </a:t>
            </a:r>
            <a:r>
              <a:rPr lang="en-US" dirty="0" err="1" smtClean="0"/>
              <a:t>ventilatory</a:t>
            </a:r>
            <a:r>
              <a:rPr lang="en-US" dirty="0" smtClean="0"/>
              <a:t> support)</a:t>
            </a:r>
            <a:endParaRPr lang="en-US" dirty="0"/>
          </a:p>
        </p:txBody>
      </p:sp>
    </p:spTree>
    <p:extLst>
      <p:ext uri="{BB962C8B-B14F-4D97-AF65-F5344CB8AC3E}">
        <p14:creationId xmlns:p14="http://schemas.microsoft.com/office/powerpoint/2010/main" val="10485937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19731</TotalTime>
  <Words>5548</Words>
  <Application>Microsoft Macintosh PowerPoint</Application>
  <PresentationFormat>On-screen Show (4:3)</PresentationFormat>
  <Paragraphs>532</Paragraphs>
  <Slides>57</Slides>
  <Notes>12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Sky</vt:lpstr>
      <vt:lpstr>Anesthesia  for Orthopedics and Spine</vt:lpstr>
      <vt:lpstr> </vt:lpstr>
      <vt:lpstr>Anesthetic considerations in orthopedic surgery-</vt:lpstr>
      <vt:lpstr>Multiple decisions and actions to optimize care….</vt:lpstr>
      <vt:lpstr>Arthritic Syndromes-Rheumatoid Arthritis&amp; Ankylosing Spondylitis</vt:lpstr>
      <vt:lpstr>Arthritic Syndromes-Rheumatoid Arthritis&amp; Ankylosing Spondylitis</vt:lpstr>
      <vt:lpstr>Kyphoscoliosis</vt:lpstr>
      <vt:lpstr>Kyphoscoliosis</vt:lpstr>
      <vt:lpstr>Kyphoscoliosis</vt:lpstr>
      <vt:lpstr>Spinal Cord Disorders</vt:lpstr>
      <vt:lpstr>Spinal Cord Disorders-Acute Spinal Cord Injury</vt:lpstr>
      <vt:lpstr>Spinal Cord Disorders-Acute Spinal Cord Injury-Anesthetic Management</vt:lpstr>
      <vt:lpstr>Spinal Cord Disorders-Chronic Spinal Cord injury</vt:lpstr>
      <vt:lpstr>Spinal Cord Disorders-Chronic Spinal Cord injury-anesthetic management</vt:lpstr>
      <vt:lpstr>Spinal Cord Disorders-Autonomic Hyperreflexia</vt:lpstr>
      <vt:lpstr>Spinal Cord Disorders-Autonomic Hyperreflexia</vt:lpstr>
      <vt:lpstr>PowerPoint Presentation</vt:lpstr>
      <vt:lpstr>Spinal Cord Disorders-Spinal Cord Tumors</vt:lpstr>
      <vt:lpstr>Spinal Cord Disorders-Cervical Disk Disease</vt:lpstr>
      <vt:lpstr>Spinal Cord Disorders-Lumbar Disk Disease</vt:lpstr>
      <vt:lpstr>Spine</vt:lpstr>
      <vt:lpstr>Spine – anesthetic management</vt:lpstr>
      <vt:lpstr>Spine – anesthetic management</vt:lpstr>
      <vt:lpstr>Spine – anesthetic management</vt:lpstr>
      <vt:lpstr>Spine – anesthetic management</vt:lpstr>
      <vt:lpstr>Spine – anesthetic management</vt:lpstr>
      <vt:lpstr>The abdomen should hang free to avoid high intraabdominal pressure and subsequent venous pressure causing excessive bleeding of the spine. The arms/shoulders should be resting comfortably in a 90-90° position of the shoulder and elbow. Adequate padding needs to be provided to elbows and knees to avoid pressure sores The toes should hang free The head is best placed in a face mask to avoid pressure on the eyes and have the endotracheal tube free with the neck in neutral position. Avoid having the head lower than the rest of the body to reduce the risk of postoperative blindness (due to high hydrostatic pressure in the eyes leading to reduced blood perfusion). Positioning should attempt to maintain/increase thoracic kyphosis and  optimize lumbar lordosis. It must be possible to obtain radiographic images in both AP and lateral planes at all times.</vt:lpstr>
      <vt:lpstr>Jackson Table</vt:lpstr>
      <vt:lpstr>Orthopedic tables and positioning-continued</vt:lpstr>
      <vt:lpstr>Tourniquet</vt:lpstr>
      <vt:lpstr>Tourniquet-continued</vt:lpstr>
      <vt:lpstr>Tourniquet-continued</vt:lpstr>
      <vt:lpstr>Tourniquet-continued</vt:lpstr>
      <vt:lpstr>Tourniquet-continued</vt:lpstr>
      <vt:lpstr>Tourniquet-Pain</vt:lpstr>
      <vt:lpstr>Upper extremity</vt:lpstr>
      <vt:lpstr>Upper extremity</vt:lpstr>
      <vt:lpstr>Orthopedic tables and positioning-Beach chair</vt:lpstr>
      <vt:lpstr>Shoulder positioning</vt:lpstr>
      <vt:lpstr>Shoulder positioning</vt:lpstr>
      <vt:lpstr>Lower extremity-Pelvis and Hip Procedures</vt:lpstr>
      <vt:lpstr>Lower Extremity-Hip Procedures</vt:lpstr>
      <vt:lpstr>Lower extremity-</vt:lpstr>
      <vt:lpstr>Fracture table</vt:lpstr>
      <vt:lpstr>Knee arthoscopy and ACL repair</vt:lpstr>
      <vt:lpstr>Lower Extremity-Knee</vt:lpstr>
      <vt:lpstr>Cement</vt:lpstr>
      <vt:lpstr>Cement</vt:lpstr>
      <vt:lpstr>    Fat Embolism</vt:lpstr>
      <vt:lpstr>Arthroscopy</vt:lpstr>
      <vt:lpstr>Venous Thromboembolism</vt:lpstr>
      <vt:lpstr>Neuraxial Anesthesia in patients receiving antithrombotic therapy</vt:lpstr>
      <vt:lpstr>      Recommendations for management of patients receiving neuraxial blockade and anticoagulant drugs</vt:lpstr>
      <vt:lpstr>Microvascular Surgery Replantation &amp; Revascularization</vt:lpstr>
      <vt:lpstr>EXPAREL</vt:lpstr>
      <vt:lpstr>Exparel</vt:lpstr>
      <vt:lpstr>contraindications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Orthopedics and Spinal Anesthesia</dc:title>
  <dc:creator>Carol Daniel</dc:creator>
  <cp:lastModifiedBy>Carol Daniel</cp:lastModifiedBy>
  <cp:revision>188</cp:revision>
  <cp:lastPrinted>2016-04-02T19:18:35Z</cp:lastPrinted>
  <dcterms:created xsi:type="dcterms:W3CDTF">2015-02-15T14:51:39Z</dcterms:created>
  <dcterms:modified xsi:type="dcterms:W3CDTF">2020-04-02T17:31:00Z</dcterms:modified>
</cp:coreProperties>
</file>