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1"/>
  </p:notesMasterIdLst>
  <p:sldIdLst>
    <p:sldId id="256" r:id="rId2"/>
    <p:sldId id="266" r:id="rId3"/>
    <p:sldId id="257" r:id="rId4"/>
    <p:sldId id="267" r:id="rId5"/>
    <p:sldId id="268" r:id="rId6"/>
    <p:sldId id="258" r:id="rId7"/>
    <p:sldId id="270" r:id="rId8"/>
    <p:sldId id="271" r:id="rId9"/>
    <p:sldId id="272" r:id="rId10"/>
    <p:sldId id="273" r:id="rId11"/>
    <p:sldId id="275" r:id="rId12"/>
    <p:sldId id="274" r:id="rId13"/>
    <p:sldId id="259" r:id="rId14"/>
    <p:sldId id="276" r:id="rId15"/>
    <p:sldId id="260" r:id="rId16"/>
    <p:sldId id="261" r:id="rId17"/>
    <p:sldId id="262" r:id="rId18"/>
    <p:sldId id="263" r:id="rId19"/>
    <p:sldId id="26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6DD424-19C4-5C49-BB9C-9B8BAD753795}" v="2" dt="2020-04-03T14:57:05.7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1"/>
  </p:normalViewPr>
  <p:slideViewPr>
    <p:cSldViewPr snapToGrid="0" snapToObjects="1">
      <p:cViewPr varScale="1">
        <p:scale>
          <a:sx n="107" d="100"/>
          <a:sy n="107" d="100"/>
        </p:scale>
        <p:origin x="176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 Daniel" userId="9a23a32d-1322-4c25-9d5a-4571e3db9066" providerId="ADAL" clId="{5E6DD424-19C4-5C49-BB9C-9B8BAD753795}"/>
    <pc:docChg chg="custSel modSld">
      <pc:chgData name="Carol Daniel" userId="9a23a32d-1322-4c25-9d5a-4571e3db9066" providerId="ADAL" clId="{5E6DD424-19C4-5C49-BB9C-9B8BAD753795}" dt="2020-04-03T14:57:28.823" v="310" actId="20577"/>
      <pc:docMkLst>
        <pc:docMk/>
      </pc:docMkLst>
      <pc:sldChg chg="modSp">
        <pc:chgData name="Carol Daniel" userId="9a23a32d-1322-4c25-9d5a-4571e3db9066" providerId="ADAL" clId="{5E6DD424-19C4-5C49-BB9C-9B8BAD753795}" dt="2020-04-03T14:57:28.823" v="310" actId="20577"/>
        <pc:sldMkLst>
          <pc:docMk/>
          <pc:sldMk cId="2201865999" sldId="264"/>
        </pc:sldMkLst>
        <pc:spChg chg="mod">
          <ac:chgData name="Carol Daniel" userId="9a23a32d-1322-4c25-9d5a-4571e3db9066" providerId="ADAL" clId="{5E6DD424-19C4-5C49-BB9C-9B8BAD753795}" dt="2020-04-03T14:57:28.823" v="310" actId="20577"/>
          <ac:spMkLst>
            <pc:docMk/>
            <pc:sldMk cId="2201865999" sldId="264"/>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2F3A4A-F757-DC42-B0C5-B24220F4F721}" type="datetimeFigureOut">
              <a:rPr lang="en-US" smtClean="0"/>
              <a:t>4/3/20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5339EC-C172-1848-8B1A-42BC8EF37B32}" type="slidenum">
              <a:rPr lang="en-US" smtClean="0"/>
              <a:t>‹#›</a:t>
            </a:fld>
            <a:endParaRPr lang="en-US"/>
          </a:p>
        </p:txBody>
      </p:sp>
    </p:spTree>
    <p:extLst>
      <p:ext uri="{BB962C8B-B14F-4D97-AF65-F5344CB8AC3E}">
        <p14:creationId xmlns:p14="http://schemas.microsoft.com/office/powerpoint/2010/main" val="376130955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www.youtube.com</a:t>
            </a:r>
            <a:r>
              <a:rPr lang="en-US" dirty="0"/>
              <a:t>/</a:t>
            </a:r>
            <a:r>
              <a:rPr lang="en-US" dirty="0" err="1"/>
              <a:t>watch?feature</a:t>
            </a:r>
            <a:r>
              <a:rPr lang="en-US" dirty="0"/>
              <a:t>=</a:t>
            </a:r>
            <a:r>
              <a:rPr lang="en-US" dirty="0" err="1"/>
              <a:t>player_detailpage&amp;v</a:t>
            </a:r>
            <a:r>
              <a:rPr lang="en-US" dirty="0"/>
              <a:t>=</a:t>
            </a:r>
            <a:r>
              <a:rPr lang="en-US" dirty="0" err="1"/>
              <a:t>yzTw_MqQmzY</a:t>
            </a:r>
            <a:endParaRPr lang="en-US" dirty="0"/>
          </a:p>
          <a:p>
            <a:r>
              <a:rPr lang="en-US" dirty="0"/>
              <a:t>https://</a:t>
            </a:r>
            <a:r>
              <a:rPr lang="en-US" dirty="0" err="1"/>
              <a:t>www.youtube.com</a:t>
            </a:r>
            <a:r>
              <a:rPr lang="en-US" dirty="0"/>
              <a:t>/</a:t>
            </a:r>
            <a:r>
              <a:rPr lang="en-US" dirty="0" err="1"/>
              <a:t>watch?feature</a:t>
            </a:r>
            <a:r>
              <a:rPr lang="en-US" dirty="0"/>
              <a:t>=</a:t>
            </a:r>
            <a:r>
              <a:rPr lang="en-US" dirty="0" err="1"/>
              <a:t>player_detailpage&amp;v</a:t>
            </a:r>
            <a:r>
              <a:rPr lang="en-US" dirty="0"/>
              <a:t>=U5TWEUeu2qI</a:t>
            </a:r>
          </a:p>
        </p:txBody>
      </p:sp>
      <p:sp>
        <p:nvSpPr>
          <p:cNvPr id="4" name="Slide Number Placeholder 3"/>
          <p:cNvSpPr>
            <a:spLocks noGrp="1"/>
          </p:cNvSpPr>
          <p:nvPr>
            <p:ph type="sldNum" sz="quarter" idx="10"/>
          </p:nvPr>
        </p:nvSpPr>
        <p:spPr/>
        <p:txBody>
          <a:bodyPr/>
          <a:lstStyle/>
          <a:p>
            <a:fld id="{BB5339EC-C172-1848-8B1A-42BC8EF37B32}" type="slidenum">
              <a:rPr lang="en-US" smtClean="0"/>
              <a:t>19</a:t>
            </a:fld>
            <a:endParaRPr lang="en-US"/>
          </a:p>
        </p:txBody>
      </p:sp>
    </p:spTree>
    <p:extLst>
      <p:ext uri="{BB962C8B-B14F-4D97-AF65-F5344CB8AC3E}">
        <p14:creationId xmlns:p14="http://schemas.microsoft.com/office/powerpoint/2010/main" val="35366172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en-US"/>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A290C988-6A0F-E944-A63A-75D9FA06394D}" type="datetimeFigureOut">
              <a:rPr lang="en-US" smtClean="0"/>
              <a:t>4/3/20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DD7802-D5D2-DC4D-B74B-EFCB0DFD43F6}"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en-US"/>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spcAft>
                <a:spcPts val="10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a:t>Click to edit Master text styles</a:t>
            </a:r>
          </a:p>
        </p:txBody>
      </p:sp>
      <p:sp>
        <p:nvSpPr>
          <p:cNvPr id="5" name="Date Placeholder 4"/>
          <p:cNvSpPr>
            <a:spLocks noGrp="1"/>
          </p:cNvSpPr>
          <p:nvPr>
            <p:ph type="dt" sz="half" idx="10"/>
          </p:nvPr>
        </p:nvSpPr>
        <p:spPr/>
        <p:txBody>
          <a:bodyPr/>
          <a:lstStyle/>
          <a:p>
            <a:fld id="{A290C988-6A0F-E944-A63A-75D9FA06394D}" type="datetimeFigureOut">
              <a:rPr lang="en-US" smtClean="0"/>
              <a:t>4/3/20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DD7802-D5D2-DC4D-B74B-EFCB0DFD43F6}" type="slidenum">
              <a:rPr lang="en-US" smtClean="0"/>
              <a:t>‹#›</a:t>
            </a:fld>
            <a:endParaRPr lang="en-US"/>
          </a:p>
        </p:txBody>
      </p:sp>
      <p:pic>
        <p:nvPicPr>
          <p:cNvPr id="8" name="Picture 7"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a:t>Click to edit Master text styles</a:t>
            </a:r>
          </a:p>
        </p:txBody>
      </p:sp>
      <p:sp>
        <p:nvSpPr>
          <p:cNvPr id="5" name="Date Placeholder 4"/>
          <p:cNvSpPr>
            <a:spLocks noGrp="1"/>
          </p:cNvSpPr>
          <p:nvPr>
            <p:ph type="dt" sz="half" idx="10"/>
          </p:nvPr>
        </p:nvSpPr>
        <p:spPr/>
        <p:txBody>
          <a:bodyPr/>
          <a:lstStyle/>
          <a:p>
            <a:fld id="{A290C988-6A0F-E944-A63A-75D9FA06394D}" type="datetimeFigureOut">
              <a:rPr lang="en-US" smtClean="0"/>
              <a:t>4/3/20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DD7802-D5D2-DC4D-B74B-EFCB0DFD43F6}" type="slidenum">
              <a:rPr lang="en-US" smtClean="0"/>
              <a:t>‹#›</a:t>
            </a:fld>
            <a:endParaRPr lang="en-US"/>
          </a:p>
        </p:txBody>
      </p:sp>
      <p:pic>
        <p:nvPicPr>
          <p:cNvPr id="8" name="Picture 7" descr="shortRule.png"/>
          <p:cNvPicPr>
            <a:picLocks noChangeAspect="1"/>
          </p:cNvPicPr>
          <p:nvPr/>
        </p:nvPicPr>
        <p:blipFill>
          <a:blip r:embed="rId3"/>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a:t>Click to edit Master text styles</a:t>
            </a:r>
          </a:p>
        </p:txBody>
      </p:sp>
      <p:sp>
        <p:nvSpPr>
          <p:cNvPr id="5" name="Date Placeholder 4"/>
          <p:cNvSpPr>
            <a:spLocks noGrp="1"/>
          </p:cNvSpPr>
          <p:nvPr>
            <p:ph type="dt" sz="half" idx="10"/>
          </p:nvPr>
        </p:nvSpPr>
        <p:spPr/>
        <p:txBody>
          <a:bodyPr/>
          <a:lstStyle/>
          <a:p>
            <a:fld id="{A290C988-6A0F-E944-A63A-75D9FA06394D}" type="datetimeFigureOut">
              <a:rPr lang="en-US" smtClean="0"/>
              <a:t>4/3/20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DD7802-D5D2-DC4D-B74B-EFCB0DFD43F6}" type="slidenum">
              <a:rPr lang="en-US" smtClean="0"/>
              <a:t>‹#›</a:t>
            </a:fld>
            <a:endParaRPr lang="en-US"/>
          </a:p>
        </p:txBody>
      </p:sp>
      <p:pic>
        <p:nvPicPr>
          <p:cNvPr id="8" name="Picture 7" descr="shortRule.png"/>
          <p:cNvPicPr>
            <a:picLocks noChangeAspect="1"/>
          </p:cNvPicPr>
          <p:nvPr/>
        </p:nvPicPr>
        <p:blipFill>
          <a:blip r:embed="rId4"/>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a:t>Click to edit Master text styles</a:t>
            </a:r>
          </a:p>
        </p:txBody>
      </p:sp>
      <p:sp>
        <p:nvSpPr>
          <p:cNvPr id="5" name="Date Placeholder 4"/>
          <p:cNvSpPr>
            <a:spLocks noGrp="1"/>
          </p:cNvSpPr>
          <p:nvPr>
            <p:ph type="dt" sz="half" idx="10"/>
          </p:nvPr>
        </p:nvSpPr>
        <p:spPr/>
        <p:txBody>
          <a:bodyPr/>
          <a:lstStyle/>
          <a:p>
            <a:fld id="{A290C988-6A0F-E944-A63A-75D9FA06394D}" type="datetimeFigureOut">
              <a:rPr lang="en-US" smtClean="0"/>
              <a:t>4/3/20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DD7802-D5D2-DC4D-B74B-EFCB0DFD43F6}" type="slidenum">
              <a:rPr lang="en-US" smtClean="0"/>
              <a:t>‹#›</a:t>
            </a:fld>
            <a:endParaRPr lang="en-US"/>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a:t>Click to edit Master title style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a:t>Click to edit Master text styles</a:t>
            </a:r>
          </a:p>
        </p:txBody>
      </p:sp>
      <p:sp>
        <p:nvSpPr>
          <p:cNvPr id="5" name="Date Placeholder 4"/>
          <p:cNvSpPr>
            <a:spLocks noGrp="1"/>
          </p:cNvSpPr>
          <p:nvPr>
            <p:ph type="dt" sz="half" idx="10"/>
          </p:nvPr>
        </p:nvSpPr>
        <p:spPr/>
        <p:txBody>
          <a:bodyPr/>
          <a:lstStyle/>
          <a:p>
            <a:fld id="{A290C988-6A0F-E944-A63A-75D9FA06394D}" type="datetimeFigureOut">
              <a:rPr lang="en-US" smtClean="0"/>
              <a:t>4/3/20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DD7802-D5D2-DC4D-B74B-EFCB0DFD43F6}" type="slidenum">
              <a:rPr lang="en-US" smtClean="0"/>
              <a:t>‹#›</a:t>
            </a:fld>
            <a:endParaRPr lang="en-US"/>
          </a:p>
        </p:txBody>
      </p:sp>
      <p:pic>
        <p:nvPicPr>
          <p:cNvPr id="15" name="Picture 14" descr="parAvion.png"/>
          <p:cNvPicPr>
            <a:picLocks noChangeAspect="1"/>
          </p:cNvPicPr>
          <p:nvPr/>
        </p:nvPicPr>
        <p:blipFill>
          <a:blip r:embed="rId3"/>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A290C988-6A0F-E944-A63A-75D9FA06394D}" type="datetimeFigureOut">
              <a:rPr lang="en-US" smtClean="0"/>
              <a:t>4/3/20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DD7802-D5D2-DC4D-B74B-EFCB0DFD43F6}" type="slidenum">
              <a:rPr lang="en-US" smtClean="0"/>
              <a:t>‹#›</a:t>
            </a:fld>
            <a:endParaRPr lang="en-US"/>
          </a:p>
        </p:txBody>
      </p:sp>
      <p:pic>
        <p:nvPicPr>
          <p:cNvPr id="7" name="Picture 6"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en-US"/>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A290C988-6A0F-E944-A63A-75D9FA06394D}" type="datetimeFigureOut">
              <a:rPr lang="en-US" smtClean="0"/>
              <a:t>4/3/20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DD7802-D5D2-DC4D-B74B-EFCB0DFD43F6}" type="slidenum">
              <a:rPr lang="en-US" smtClean="0"/>
              <a:t>‹#›</a:t>
            </a:fld>
            <a:endParaRPr lang="en-US"/>
          </a:p>
        </p:txBody>
      </p:sp>
      <p:pic>
        <p:nvPicPr>
          <p:cNvPr id="7" name="Picture 6" descr="verticalRule.png"/>
          <p:cNvPicPr>
            <a:picLocks noChangeAspect="1"/>
          </p:cNvPicPr>
          <p:nvPr/>
        </p:nvPicPr>
        <p:blipFill>
          <a:blip r:embed="rId2"/>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A290C988-6A0F-E944-A63A-75D9FA06394D}" type="datetimeFigureOut">
              <a:rPr lang="en-US" smtClean="0"/>
              <a:t>4/3/20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DD7802-D5D2-DC4D-B74B-EFCB0DFD43F6}" type="slidenum">
              <a:rPr lang="en-US" smtClean="0"/>
              <a:t>‹#›</a:t>
            </a:fld>
            <a:endParaRPr lang="en-US"/>
          </a:p>
        </p:txBody>
      </p:sp>
      <p:pic>
        <p:nvPicPr>
          <p:cNvPr id="8" name="Picture 7"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en-US"/>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A290C988-6A0F-E944-A63A-75D9FA06394D}" type="datetimeFigureOut">
              <a:rPr lang="en-US" smtClean="0"/>
              <a:t>4/3/20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DD7802-D5D2-DC4D-B74B-EFCB0DFD43F6}"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pic>
        <p:nvPicPr>
          <p:cNvPr id="14" name="Picture 13" descr="pictureStamp-Frame.png"/>
          <p:cNvPicPr>
            <a:picLocks noChangeAspect="1"/>
          </p:cNvPicPr>
          <p:nvPr/>
        </p:nvPicPr>
        <p:blipFill>
          <a:blip r:embed="rId4"/>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en-US"/>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90C988-6A0F-E944-A63A-75D9FA06394D}" type="datetimeFigureOut">
              <a:rPr lang="en-US" smtClean="0"/>
              <a:t>4/3/20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DD7802-D5D2-DC4D-B74B-EFCB0DFD43F6}"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en-US"/>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A290C988-6A0F-E944-A63A-75D9FA06394D}" type="datetimeFigureOut">
              <a:rPr lang="en-US" smtClean="0"/>
              <a:t>4/3/20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DD7802-D5D2-DC4D-B74B-EFCB0DFD43F6}"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A290C988-6A0F-E944-A63A-75D9FA06394D}" type="datetimeFigureOut">
              <a:rPr lang="en-US" smtClean="0"/>
              <a:t>4/3/20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DD7802-D5D2-DC4D-B74B-EFCB0DFD43F6}" type="slidenum">
              <a:rPr lang="en-US" smtClean="0"/>
              <a:t>‹#›</a:t>
            </a:fld>
            <a:endParaRPr lang="en-US"/>
          </a:p>
        </p:txBody>
      </p:sp>
      <p:pic>
        <p:nvPicPr>
          <p:cNvPr id="11" name="Picture 10"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A290C988-6A0F-E944-A63A-75D9FA06394D}" type="datetimeFigureOut">
              <a:rPr lang="en-US" smtClean="0"/>
              <a:t>4/3/20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DD7802-D5D2-DC4D-B74B-EFCB0DFD43F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90C988-6A0F-E944-A63A-75D9FA06394D}" type="datetimeFigureOut">
              <a:rPr lang="en-US" smtClean="0"/>
              <a:t>4/3/20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DD7802-D5D2-DC4D-B74B-EFCB0DFD43F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marL="2290763" indent="-461963">
              <a:defRPr sz="2000"/>
            </a:lvl6pPr>
            <a:lvl7pPr marL="2290763" indent="-461963">
              <a:defRPr sz="2000"/>
            </a:lvl7pPr>
            <a:lvl8pPr marL="2290763" indent="-461963">
              <a:defRPr sz="2000"/>
            </a:lvl8pPr>
            <a:lvl9pPr marL="2290763" indent="-461963">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spcAft>
                <a:spcPts val="1000"/>
              </a:spcAft>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90C988-6A0F-E944-A63A-75D9FA06394D}" type="datetimeFigureOut">
              <a:rPr lang="en-US" smtClean="0"/>
              <a:t>4/3/20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DD7802-D5D2-DC4D-B74B-EFCB0DFD43F6}" type="slidenum">
              <a:rPr lang="en-US" smtClean="0"/>
              <a:t>‹#›</a:t>
            </a:fld>
            <a:endParaRPr lang="en-US"/>
          </a:p>
        </p:txBody>
      </p:sp>
      <p:pic>
        <p:nvPicPr>
          <p:cNvPr id="9" name="Picture 8"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US"/>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en-US"/>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A290C988-6A0F-E944-A63A-75D9FA06394D}" type="datetimeFigureOut">
              <a:rPr lang="en-US" smtClean="0"/>
              <a:t>4/3/20</a:t>
            </a:fld>
            <a:endParaRPr lang="en-US"/>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F4DD7802-D5D2-DC4D-B74B-EFCB0DFD43F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7432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6pPr>
      <a:lvl7pPr marL="32051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7pPr>
      <a:lvl8pPr marL="36576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8pPr>
      <a:lvl9pPr marL="41195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Ophthalmology</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320835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75067"/>
            <a:ext cx="8001000" cy="1143000"/>
          </a:xfrm>
        </p:spPr>
        <p:txBody>
          <a:bodyPr/>
          <a:lstStyle/>
          <a:p>
            <a:r>
              <a:rPr lang="en-US" sz="2800" dirty="0"/>
              <a:t>Anatomy of the eye-sensory and motor innervations</a:t>
            </a:r>
          </a:p>
        </p:txBody>
      </p:sp>
      <p:sp>
        <p:nvSpPr>
          <p:cNvPr id="3" name="Content Placeholder 2"/>
          <p:cNvSpPr>
            <a:spLocks noGrp="1"/>
          </p:cNvSpPr>
          <p:nvPr>
            <p:ph idx="1"/>
          </p:nvPr>
        </p:nvSpPr>
        <p:spPr>
          <a:xfrm>
            <a:off x="387683" y="1218067"/>
            <a:ext cx="8422105" cy="5345828"/>
          </a:xfrm>
        </p:spPr>
        <p:txBody>
          <a:bodyPr>
            <a:normAutofit/>
          </a:bodyPr>
          <a:lstStyle/>
          <a:p>
            <a:r>
              <a:rPr lang="en-US" dirty="0" err="1"/>
              <a:t>Abducens</a:t>
            </a:r>
            <a:r>
              <a:rPr lang="en-US" dirty="0"/>
              <a:t> nerve (VI)</a:t>
            </a:r>
          </a:p>
          <a:p>
            <a:pPr lvl="1"/>
            <a:r>
              <a:rPr lang="en-US" dirty="0"/>
              <a:t>Provides motor function to the lateral rectus muscle</a:t>
            </a:r>
          </a:p>
          <a:p>
            <a:r>
              <a:rPr lang="en-US" dirty="0"/>
              <a:t>Facial nerve (VII)</a:t>
            </a:r>
          </a:p>
          <a:p>
            <a:pPr lvl="1"/>
            <a:r>
              <a:rPr lang="en-US" dirty="0"/>
              <a:t>Predominant motor nerve of the face</a:t>
            </a:r>
          </a:p>
          <a:p>
            <a:r>
              <a:rPr lang="en-US" dirty="0" err="1"/>
              <a:t>Vagus</a:t>
            </a:r>
            <a:r>
              <a:rPr lang="en-US" dirty="0"/>
              <a:t> nerve (X)</a:t>
            </a:r>
          </a:p>
          <a:p>
            <a:pPr lvl="1"/>
            <a:r>
              <a:rPr lang="en-US" dirty="0"/>
              <a:t>Motor function to the intrinsic muscles of the larynx and the heart; provides major parasympathetic visceral innervation elsewhere.</a:t>
            </a:r>
          </a:p>
          <a:p>
            <a:pPr lvl="1"/>
            <a:r>
              <a:rPr lang="en-US" b="1" dirty="0"/>
              <a:t>Is the efferent pathway for the </a:t>
            </a:r>
            <a:r>
              <a:rPr lang="en-US" b="1" dirty="0" err="1"/>
              <a:t>oculocardiac</a:t>
            </a:r>
            <a:r>
              <a:rPr lang="en-US" b="1" dirty="0"/>
              <a:t> reflex which results in </a:t>
            </a:r>
            <a:r>
              <a:rPr lang="en-US" b="1" dirty="0" err="1"/>
              <a:t>bradycardia</a:t>
            </a:r>
            <a:r>
              <a:rPr lang="en-US" b="1" dirty="0"/>
              <a:t> and dysrhythmias</a:t>
            </a:r>
          </a:p>
        </p:txBody>
      </p:sp>
    </p:spTree>
    <p:extLst>
      <p:ext uri="{BB962C8B-B14F-4D97-AF65-F5344CB8AC3E}">
        <p14:creationId xmlns:p14="http://schemas.microsoft.com/office/powerpoint/2010/main" val="26714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Intraocular pressure dynamics</a:t>
            </a:r>
          </a:p>
        </p:txBody>
      </p:sp>
      <p:sp>
        <p:nvSpPr>
          <p:cNvPr id="3" name="Content Placeholder 2"/>
          <p:cNvSpPr>
            <a:spLocks noGrp="1"/>
          </p:cNvSpPr>
          <p:nvPr>
            <p:ph idx="1"/>
          </p:nvPr>
        </p:nvSpPr>
        <p:spPr>
          <a:xfrm>
            <a:off x="571500" y="1905000"/>
            <a:ext cx="8001000" cy="4632158"/>
          </a:xfrm>
        </p:spPr>
        <p:txBody>
          <a:bodyPr>
            <a:normAutofit fontScale="70000" lnSpcReduction="20000"/>
          </a:bodyPr>
          <a:lstStyle/>
          <a:p>
            <a:r>
              <a:rPr lang="en-US" dirty="0"/>
              <a:t>Eye can be considered a hollow sphere with a rigid wall</a:t>
            </a:r>
          </a:p>
          <a:p>
            <a:pPr lvl="1"/>
            <a:r>
              <a:rPr lang="en-US" dirty="0"/>
              <a:t>If contents of the sphere increase, the intraocular pressure will rise</a:t>
            </a:r>
          </a:p>
          <a:p>
            <a:pPr lvl="1"/>
            <a:r>
              <a:rPr lang="en-US" dirty="0"/>
              <a:t>Normal IOP is 12-20 mm Hg</a:t>
            </a:r>
          </a:p>
          <a:p>
            <a:pPr lvl="1"/>
            <a:r>
              <a:rPr lang="en-US" dirty="0"/>
              <a:t>A rise in venous pressure will increase IOP by decreasing aqueous drainage and increasing </a:t>
            </a:r>
            <a:r>
              <a:rPr lang="en-US" dirty="0" err="1"/>
              <a:t>choroidal</a:t>
            </a:r>
            <a:r>
              <a:rPr lang="en-US" dirty="0"/>
              <a:t> blood volume</a:t>
            </a:r>
          </a:p>
          <a:p>
            <a:pPr lvl="1"/>
            <a:r>
              <a:rPr lang="en-US" dirty="0"/>
              <a:t>When the globe is open as in during surgical procedures, IOP approaches atmospheric pressure</a:t>
            </a:r>
          </a:p>
          <a:p>
            <a:pPr lvl="1"/>
            <a:r>
              <a:rPr lang="en-US" dirty="0"/>
              <a:t>Any factor that will increase IOP will tend to decrease intraocular volume by causing drainage of aqueous or extrusion of vitreous through the wound</a:t>
            </a:r>
          </a:p>
          <a:p>
            <a:pPr lvl="1"/>
            <a:r>
              <a:rPr lang="en-US" dirty="0"/>
              <a:t>Succinylcholine increases IOP by 5-10 mm Hg for 5-10 minutes after administration though prolonged contracture of the </a:t>
            </a:r>
            <a:r>
              <a:rPr lang="en-US" dirty="0" err="1"/>
              <a:t>extraocular</a:t>
            </a:r>
            <a:r>
              <a:rPr lang="en-US" dirty="0"/>
              <a:t> muscles; however many things increase IOP such as laryngoscopy with inadequate muscle relaxation and prolonged intubation,  so it is not contraindicated if used carefully</a:t>
            </a:r>
          </a:p>
          <a:p>
            <a:pPr lvl="2"/>
            <a:r>
              <a:rPr lang="en-US" dirty="0"/>
              <a:t>Consider pretreatment with </a:t>
            </a:r>
            <a:r>
              <a:rPr lang="en-US" dirty="0" err="1"/>
              <a:t>nondepolarizer</a:t>
            </a:r>
            <a:endParaRPr lang="en-US" dirty="0"/>
          </a:p>
          <a:p>
            <a:pPr lvl="2"/>
            <a:r>
              <a:rPr lang="en-US" dirty="0"/>
              <a:t>Balance risk of aspiration with risk of IOP increase and difficult airway risk</a:t>
            </a:r>
          </a:p>
          <a:p>
            <a:pPr lvl="1"/>
            <a:r>
              <a:rPr lang="en-US" dirty="0"/>
              <a:t>Non-depolarizers do not increase IOP</a:t>
            </a:r>
          </a:p>
          <a:p>
            <a:pPr marL="457200" lvl="1" indent="0">
              <a:buNone/>
            </a:pPr>
            <a:endParaRPr lang="en-US" dirty="0"/>
          </a:p>
        </p:txBody>
      </p:sp>
    </p:spTree>
    <p:extLst>
      <p:ext uri="{BB962C8B-B14F-4D97-AF65-F5344CB8AC3E}">
        <p14:creationId xmlns:p14="http://schemas.microsoft.com/office/powerpoint/2010/main" val="988511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Oculocardiac</a:t>
            </a:r>
            <a:r>
              <a:rPr lang="en-US" dirty="0"/>
              <a:t> reflex</a:t>
            </a:r>
          </a:p>
        </p:txBody>
      </p:sp>
      <p:sp>
        <p:nvSpPr>
          <p:cNvPr id="3" name="Content Placeholder 2"/>
          <p:cNvSpPr>
            <a:spLocks noGrp="1"/>
          </p:cNvSpPr>
          <p:nvPr>
            <p:ph idx="1"/>
          </p:nvPr>
        </p:nvSpPr>
        <p:spPr>
          <a:xfrm>
            <a:off x="571500" y="1904999"/>
            <a:ext cx="8001000" cy="4658895"/>
          </a:xfrm>
        </p:spPr>
        <p:txBody>
          <a:bodyPr>
            <a:normAutofit fontScale="85000" lnSpcReduction="20000"/>
          </a:bodyPr>
          <a:lstStyle/>
          <a:p>
            <a:r>
              <a:rPr lang="en-US" dirty="0"/>
              <a:t>Reflex is triggered by pressure on the globe and by traction on the </a:t>
            </a:r>
            <a:r>
              <a:rPr lang="en-US" dirty="0" err="1"/>
              <a:t>extraocular</a:t>
            </a:r>
            <a:r>
              <a:rPr lang="en-US" dirty="0"/>
              <a:t> muscles, as well as on the conjunctiva or the orbital structures</a:t>
            </a:r>
          </a:p>
          <a:p>
            <a:pPr lvl="1"/>
            <a:r>
              <a:rPr lang="en-US" dirty="0"/>
              <a:t>May be elicited by performance of the </a:t>
            </a:r>
            <a:r>
              <a:rPr lang="en-US" dirty="0" err="1"/>
              <a:t>retrobulbar</a:t>
            </a:r>
            <a:r>
              <a:rPr lang="en-US" dirty="0"/>
              <a:t> block, by ocular trauma, and by direct pressure on the tissue remaining in the orbital apex after </a:t>
            </a:r>
            <a:r>
              <a:rPr lang="en-US" dirty="0" err="1"/>
              <a:t>enucleation</a:t>
            </a:r>
            <a:endParaRPr lang="en-US" dirty="0"/>
          </a:p>
          <a:p>
            <a:pPr lvl="1"/>
            <a:r>
              <a:rPr lang="en-US" b="1" dirty="0"/>
              <a:t>Afferent limb is trigeminal(V) and the efferent limb is vagal(X)</a:t>
            </a:r>
          </a:p>
          <a:p>
            <a:pPr lvl="1"/>
            <a:r>
              <a:rPr lang="en-US" dirty="0"/>
              <a:t>Preemptive atropine is not recommends as the effect of the atropine can cause worse reactions than the reflex itself</a:t>
            </a:r>
          </a:p>
          <a:p>
            <a:pPr lvl="1"/>
            <a:r>
              <a:rPr lang="en-US" b="1" dirty="0"/>
              <a:t>Treatment is to cease manipulation first, if reflex does not immediately diminish then IV atropine should be administered</a:t>
            </a:r>
          </a:p>
          <a:p>
            <a:pPr lvl="1"/>
            <a:r>
              <a:rPr lang="en-US" b="1" dirty="0"/>
              <a:t>Pediatrics have higher vagal tone and have a higher incidence</a:t>
            </a:r>
          </a:p>
          <a:p>
            <a:pPr lvl="2"/>
            <a:r>
              <a:rPr lang="en-US" b="1" dirty="0"/>
              <a:t>Some will give preemptive atropine to children before strabismus surgery at a dose of 0.02 mg/kg or </a:t>
            </a:r>
            <a:r>
              <a:rPr lang="en-US" b="1" dirty="0" err="1"/>
              <a:t>glycopyrrolate</a:t>
            </a:r>
            <a:r>
              <a:rPr lang="en-US" b="1" dirty="0"/>
              <a:t> at 0.1mg/kg before surgery </a:t>
            </a:r>
          </a:p>
        </p:txBody>
      </p:sp>
    </p:spTree>
    <p:extLst>
      <p:ext uri="{BB962C8B-B14F-4D97-AF65-F5344CB8AC3E}">
        <p14:creationId xmlns:p14="http://schemas.microsoft.com/office/powerpoint/2010/main" val="602384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ocular surgeries</a:t>
            </a:r>
          </a:p>
        </p:txBody>
      </p:sp>
      <p:sp>
        <p:nvSpPr>
          <p:cNvPr id="3" name="Content Placeholder 2"/>
          <p:cNvSpPr>
            <a:spLocks noGrp="1"/>
          </p:cNvSpPr>
          <p:nvPr>
            <p:ph idx="1"/>
          </p:nvPr>
        </p:nvSpPr>
        <p:spPr>
          <a:xfrm>
            <a:off x="571500" y="1056105"/>
            <a:ext cx="8001000" cy="5561263"/>
          </a:xfrm>
        </p:spPr>
        <p:txBody>
          <a:bodyPr>
            <a:normAutofit fontScale="92500" lnSpcReduction="10000"/>
          </a:bodyPr>
          <a:lstStyle/>
          <a:p>
            <a:r>
              <a:rPr lang="en-US" dirty="0"/>
              <a:t>Strabismus surgery</a:t>
            </a:r>
          </a:p>
          <a:p>
            <a:pPr lvl="1"/>
            <a:r>
              <a:rPr lang="en-US" dirty="0"/>
              <a:t>Most common pediatric ocular operation</a:t>
            </a:r>
          </a:p>
          <a:p>
            <a:pPr lvl="1"/>
            <a:r>
              <a:rPr lang="en-US" dirty="0"/>
              <a:t>Concerns include </a:t>
            </a:r>
            <a:r>
              <a:rPr lang="en-US" dirty="0" err="1"/>
              <a:t>oculocardiac</a:t>
            </a:r>
            <a:r>
              <a:rPr lang="en-US" dirty="0"/>
              <a:t> reflex, </a:t>
            </a:r>
            <a:r>
              <a:rPr lang="en-US" dirty="0" err="1"/>
              <a:t>oculogastric</a:t>
            </a:r>
            <a:r>
              <a:rPr lang="en-US" dirty="0"/>
              <a:t> reflex (PONV),higher incidence in malignant hyperthermia for those with </a:t>
            </a:r>
            <a:r>
              <a:rPr lang="en-US" dirty="0" err="1"/>
              <a:t>stabismus</a:t>
            </a:r>
            <a:r>
              <a:rPr lang="en-US" dirty="0"/>
              <a:t>.</a:t>
            </a:r>
          </a:p>
          <a:p>
            <a:pPr lvl="1"/>
            <a:r>
              <a:rPr lang="en-US" dirty="0"/>
              <a:t>LMA is gaining popularity in strabismus surgery; reduced risk of increased IOP from intubation and less coughing</a:t>
            </a:r>
          </a:p>
          <a:p>
            <a:r>
              <a:rPr lang="en-US" dirty="0"/>
              <a:t>Intraocular surgery</a:t>
            </a:r>
          </a:p>
          <a:p>
            <a:pPr lvl="1"/>
            <a:r>
              <a:rPr lang="en-US" dirty="0"/>
              <a:t>Glaucoma drainage surgery, open sky </a:t>
            </a:r>
            <a:r>
              <a:rPr lang="en-US" dirty="0" err="1"/>
              <a:t>vitrectomy</a:t>
            </a:r>
            <a:r>
              <a:rPr lang="en-US" dirty="0"/>
              <a:t>, penetrating </a:t>
            </a:r>
            <a:r>
              <a:rPr lang="en-US" dirty="0" err="1"/>
              <a:t>keratoplasty</a:t>
            </a:r>
            <a:r>
              <a:rPr lang="en-US" dirty="0"/>
              <a:t> (corneal transplant) and traditional </a:t>
            </a:r>
            <a:r>
              <a:rPr lang="en-US" dirty="0" err="1"/>
              <a:t>intracapsular</a:t>
            </a:r>
            <a:r>
              <a:rPr lang="en-US" dirty="0"/>
              <a:t> cataract extraction</a:t>
            </a:r>
          </a:p>
          <a:p>
            <a:pPr lvl="1"/>
            <a:r>
              <a:rPr lang="en-US" dirty="0"/>
              <a:t>General anesthesia; Must keep patient still; use </a:t>
            </a:r>
            <a:r>
              <a:rPr lang="en-US" dirty="0" err="1"/>
              <a:t>nondepolarizers</a:t>
            </a:r>
            <a:r>
              <a:rPr lang="en-US" dirty="0"/>
              <a:t> </a:t>
            </a:r>
            <a:r>
              <a:rPr lang="en-US" dirty="0" err="1"/>
              <a:t>intraop</a:t>
            </a:r>
            <a:r>
              <a:rPr lang="en-US" dirty="0"/>
              <a:t> as intraocular movements still occur under general anesthesia; emergence.. reverse fully and </a:t>
            </a:r>
            <a:r>
              <a:rPr lang="en-US" dirty="0" err="1"/>
              <a:t>extubate</a:t>
            </a:r>
            <a:r>
              <a:rPr lang="en-US" dirty="0"/>
              <a:t> deep if possible; use </a:t>
            </a:r>
            <a:r>
              <a:rPr lang="en-US" dirty="0" err="1"/>
              <a:t>lidocaine</a:t>
            </a:r>
            <a:r>
              <a:rPr lang="en-US" dirty="0"/>
              <a:t> to refrain from coughing</a:t>
            </a:r>
          </a:p>
        </p:txBody>
      </p:sp>
    </p:spTree>
    <p:extLst>
      <p:ext uri="{BB962C8B-B14F-4D97-AF65-F5344CB8AC3E}">
        <p14:creationId xmlns:p14="http://schemas.microsoft.com/office/powerpoint/2010/main" val="2225655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ocular surgeries</a:t>
            </a:r>
          </a:p>
        </p:txBody>
      </p:sp>
      <p:sp>
        <p:nvSpPr>
          <p:cNvPr id="3" name="Content Placeholder 2"/>
          <p:cNvSpPr>
            <a:spLocks noGrp="1"/>
          </p:cNvSpPr>
          <p:nvPr>
            <p:ph idx="1"/>
          </p:nvPr>
        </p:nvSpPr>
        <p:spPr>
          <a:xfrm>
            <a:off x="571500" y="1056105"/>
            <a:ext cx="8001000" cy="5561263"/>
          </a:xfrm>
        </p:spPr>
        <p:txBody>
          <a:bodyPr>
            <a:normAutofit fontScale="92500" lnSpcReduction="20000"/>
          </a:bodyPr>
          <a:lstStyle/>
          <a:p>
            <a:r>
              <a:rPr lang="en-US" dirty="0"/>
              <a:t>Retinal detachment surgery</a:t>
            </a:r>
          </a:p>
          <a:p>
            <a:pPr lvl="1"/>
            <a:r>
              <a:rPr lang="en-US" dirty="0"/>
              <a:t>Internal </a:t>
            </a:r>
            <a:r>
              <a:rPr lang="en-US" dirty="0" err="1"/>
              <a:t>tamponade</a:t>
            </a:r>
            <a:r>
              <a:rPr lang="en-US" dirty="0"/>
              <a:t> of the retinal break is done by the surgeon by injecting an expandable gas bubble (sulfur hexafluoride or </a:t>
            </a:r>
            <a:r>
              <a:rPr lang="en-US" dirty="0" err="1"/>
              <a:t>perfluoropropane</a:t>
            </a:r>
            <a:r>
              <a:rPr lang="en-US"/>
              <a:t>) </a:t>
            </a:r>
            <a:r>
              <a:rPr lang="en-US" dirty="0"/>
              <a:t>into the vitreous</a:t>
            </a:r>
          </a:p>
          <a:p>
            <a:pPr lvl="2"/>
            <a:r>
              <a:rPr lang="en-US" dirty="0"/>
              <a:t>Nitrous oxide may enhance the internal </a:t>
            </a:r>
            <a:r>
              <a:rPr lang="en-US" dirty="0" err="1"/>
              <a:t>tamponade</a:t>
            </a:r>
            <a:r>
              <a:rPr lang="en-US" dirty="0"/>
              <a:t> effect then abruptly decrease when nitrous is discontinued; therefore must discontinue Nitrous oxide at least 15 minutes prior to instilling the bubble.</a:t>
            </a:r>
          </a:p>
          <a:p>
            <a:pPr lvl="2"/>
            <a:r>
              <a:rPr lang="en-US" dirty="0"/>
              <a:t>With the use of nitrous,  IOP can rise dramatically within 20 minutes compromising retinal circulation.</a:t>
            </a:r>
          </a:p>
          <a:p>
            <a:pPr lvl="2"/>
            <a:r>
              <a:rPr lang="en-US" dirty="0"/>
              <a:t> If patient would need surgery after instillation of the gas bubble, avoid nitrous for 5 days after air injection, 10 days after sulfur hexafluoride injection and 70 days for </a:t>
            </a:r>
            <a:r>
              <a:rPr lang="en-US" dirty="0" err="1"/>
              <a:t>perfluoropropane</a:t>
            </a:r>
            <a:r>
              <a:rPr lang="en-US" dirty="0"/>
              <a:t> injection.</a:t>
            </a:r>
          </a:p>
          <a:p>
            <a:pPr lvl="2"/>
            <a:r>
              <a:rPr lang="en-US" dirty="0"/>
              <a:t>During general anesthesia eye muscles for retinal detachment surgery are </a:t>
            </a:r>
            <a:r>
              <a:rPr lang="en-US" dirty="0" err="1"/>
              <a:t>extraocular</a:t>
            </a:r>
            <a:r>
              <a:rPr lang="en-US" dirty="0"/>
              <a:t> so it is not as critical for paralysis of the  patient during the case</a:t>
            </a:r>
          </a:p>
          <a:p>
            <a:pPr lvl="2"/>
            <a:r>
              <a:rPr lang="en-US" dirty="0"/>
              <a:t>May need to administer </a:t>
            </a:r>
            <a:r>
              <a:rPr lang="en-US" dirty="0" err="1"/>
              <a:t>mannitol</a:t>
            </a:r>
            <a:r>
              <a:rPr lang="en-US" dirty="0"/>
              <a:t> to lower IOP during retinal surgery</a:t>
            </a:r>
          </a:p>
        </p:txBody>
      </p:sp>
    </p:spTree>
    <p:extLst>
      <p:ext uri="{BB962C8B-B14F-4D97-AF65-F5344CB8AC3E}">
        <p14:creationId xmlns:p14="http://schemas.microsoft.com/office/powerpoint/2010/main" val="6431856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Anesthetic options for eye surgery</a:t>
            </a:r>
          </a:p>
        </p:txBody>
      </p:sp>
      <p:sp>
        <p:nvSpPr>
          <p:cNvPr id="3" name="Content Placeholder 2"/>
          <p:cNvSpPr>
            <a:spLocks noGrp="1"/>
          </p:cNvSpPr>
          <p:nvPr>
            <p:ph idx="1"/>
          </p:nvPr>
        </p:nvSpPr>
        <p:spPr/>
        <p:txBody>
          <a:bodyPr>
            <a:normAutofit fontScale="92500" lnSpcReduction="10000"/>
          </a:bodyPr>
          <a:lstStyle/>
          <a:p>
            <a:r>
              <a:rPr lang="en-US" dirty="0"/>
              <a:t>General anesthesia-usually reserved from children and adults who are unable to communicate, cooperate , or remain still-LMA more recently accepted with General anesthesia</a:t>
            </a:r>
          </a:p>
          <a:p>
            <a:r>
              <a:rPr lang="en-US" dirty="0"/>
              <a:t>Ocular anesthesia blocks cranial nerves III-VII</a:t>
            </a:r>
          </a:p>
          <a:p>
            <a:pPr lvl="1"/>
            <a:r>
              <a:rPr lang="en-US" dirty="0" err="1"/>
              <a:t>Retrobulbar</a:t>
            </a:r>
            <a:r>
              <a:rPr lang="en-US" dirty="0"/>
              <a:t> block-needle-based technique </a:t>
            </a:r>
          </a:p>
          <a:p>
            <a:pPr lvl="1"/>
            <a:r>
              <a:rPr lang="en-US" dirty="0" err="1"/>
              <a:t>Peribulbar</a:t>
            </a:r>
            <a:r>
              <a:rPr lang="en-US" dirty="0"/>
              <a:t> anesthesia-needle based technique</a:t>
            </a:r>
          </a:p>
          <a:p>
            <a:r>
              <a:rPr lang="en-US" dirty="0"/>
              <a:t>Sub-</a:t>
            </a:r>
            <a:r>
              <a:rPr lang="en-US" dirty="0" err="1"/>
              <a:t>Tenon</a:t>
            </a:r>
            <a:r>
              <a:rPr lang="en-US" dirty="0"/>
              <a:t> block-cannula based regional anesthesia</a:t>
            </a:r>
          </a:p>
          <a:p>
            <a:r>
              <a:rPr lang="en-US" dirty="0"/>
              <a:t>Topical anesthesia – local anesthetic drops</a:t>
            </a:r>
          </a:p>
          <a:p>
            <a:r>
              <a:rPr lang="en-US" dirty="0" err="1"/>
              <a:t>Intracameral</a:t>
            </a:r>
            <a:r>
              <a:rPr lang="en-US" dirty="0"/>
              <a:t> injection </a:t>
            </a:r>
          </a:p>
        </p:txBody>
      </p:sp>
    </p:spTree>
    <p:extLst>
      <p:ext uri="{BB962C8B-B14F-4D97-AF65-F5344CB8AC3E}">
        <p14:creationId xmlns:p14="http://schemas.microsoft.com/office/powerpoint/2010/main" val="168742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Periorbital</a:t>
            </a:r>
            <a:r>
              <a:rPr lang="en-US" dirty="0"/>
              <a:t> nerve block techniques</a:t>
            </a:r>
          </a:p>
        </p:txBody>
      </p:sp>
      <p:sp>
        <p:nvSpPr>
          <p:cNvPr id="3" name="Content Placeholder 2"/>
          <p:cNvSpPr>
            <a:spLocks noGrp="1"/>
          </p:cNvSpPr>
          <p:nvPr>
            <p:ph idx="1"/>
          </p:nvPr>
        </p:nvSpPr>
        <p:spPr/>
        <p:txBody>
          <a:bodyPr/>
          <a:lstStyle/>
          <a:p>
            <a:r>
              <a:rPr lang="en-US" dirty="0" err="1"/>
              <a:t>Retrobulbar</a:t>
            </a:r>
            <a:r>
              <a:rPr lang="en-US" dirty="0"/>
              <a:t> and </a:t>
            </a:r>
            <a:r>
              <a:rPr lang="en-US" dirty="0" err="1"/>
              <a:t>peribulbar</a:t>
            </a:r>
            <a:r>
              <a:rPr lang="en-US" dirty="0"/>
              <a:t> blocks</a:t>
            </a:r>
          </a:p>
          <a:p>
            <a:pPr lvl="1"/>
            <a:r>
              <a:rPr lang="en-US" dirty="0"/>
              <a:t>Multiple cranial nerves (III, IV, V, VI, VII)</a:t>
            </a:r>
          </a:p>
          <a:p>
            <a:pPr lvl="1"/>
            <a:r>
              <a:rPr lang="en-US" dirty="0"/>
              <a:t>Most important considerations for ocular blocks are the position of the eye and depth and angle of the needle</a:t>
            </a:r>
          </a:p>
          <a:p>
            <a:pPr lvl="1"/>
            <a:r>
              <a:rPr lang="en-US" dirty="0"/>
              <a:t>Sometime nerve VII does not get fully blocked after ocular block and an eyelid block may need to be done (Orbicularis Oculi Block) ((Medial </a:t>
            </a:r>
            <a:r>
              <a:rPr lang="en-US" dirty="0" err="1"/>
              <a:t>Peribulbar</a:t>
            </a:r>
            <a:r>
              <a:rPr lang="en-US" dirty="0"/>
              <a:t> block)</a:t>
            </a:r>
          </a:p>
          <a:p>
            <a:pPr lvl="1"/>
            <a:r>
              <a:rPr lang="en-US" dirty="0"/>
              <a:t>Other nerve VII blocks such as O’Brien, and </a:t>
            </a:r>
            <a:r>
              <a:rPr lang="en-US" dirty="0" err="1"/>
              <a:t>Nadbath</a:t>
            </a:r>
            <a:r>
              <a:rPr lang="en-US" dirty="0"/>
              <a:t> cause unilateral facial paralysis</a:t>
            </a:r>
          </a:p>
        </p:txBody>
      </p:sp>
    </p:spTree>
    <p:extLst>
      <p:ext uri="{BB962C8B-B14F-4D97-AF65-F5344CB8AC3E}">
        <p14:creationId xmlns:p14="http://schemas.microsoft.com/office/powerpoint/2010/main" val="36161217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621046"/>
          </a:xfrm>
        </p:spPr>
        <p:txBody>
          <a:bodyPr/>
          <a:lstStyle/>
          <a:p>
            <a:r>
              <a:rPr lang="en-US" sz="3200" dirty="0"/>
              <a:t>Regional nerve blocks-complications</a:t>
            </a:r>
          </a:p>
        </p:txBody>
      </p:sp>
      <p:sp>
        <p:nvSpPr>
          <p:cNvPr id="3" name="Content Placeholder 2"/>
          <p:cNvSpPr>
            <a:spLocks noGrp="1"/>
          </p:cNvSpPr>
          <p:nvPr>
            <p:ph idx="1"/>
          </p:nvPr>
        </p:nvSpPr>
        <p:spPr>
          <a:xfrm>
            <a:off x="571500" y="895684"/>
            <a:ext cx="8001000" cy="5334000"/>
          </a:xfrm>
        </p:spPr>
        <p:txBody>
          <a:bodyPr>
            <a:normAutofit fontScale="77500" lnSpcReduction="20000"/>
          </a:bodyPr>
          <a:lstStyle/>
          <a:p>
            <a:r>
              <a:rPr lang="en-US" dirty="0" err="1"/>
              <a:t>Retrobulbar</a:t>
            </a:r>
            <a:r>
              <a:rPr lang="en-US" dirty="0"/>
              <a:t> hemorrhage</a:t>
            </a:r>
          </a:p>
          <a:p>
            <a:pPr lvl="1"/>
            <a:r>
              <a:rPr lang="en-US" dirty="0"/>
              <a:t>Trauma to an orbital vessel causing bleeding-emergency </a:t>
            </a:r>
            <a:r>
              <a:rPr lang="en-US" dirty="0" err="1"/>
              <a:t>canthotomy</a:t>
            </a:r>
            <a:r>
              <a:rPr lang="en-US" dirty="0"/>
              <a:t> may be necessary (a procedure performed to increase the orbital space by cutting the lateral canthus and reducing the orbital pressure that results from a </a:t>
            </a:r>
            <a:r>
              <a:rPr lang="en-US" dirty="0" err="1"/>
              <a:t>retrobulbar</a:t>
            </a:r>
            <a:r>
              <a:rPr lang="en-US" dirty="0"/>
              <a:t> hemorrhage</a:t>
            </a:r>
          </a:p>
          <a:p>
            <a:pPr lvl="1"/>
            <a:r>
              <a:rPr lang="en-US" dirty="0"/>
              <a:t>Most common complication of ocular blocks both </a:t>
            </a:r>
            <a:r>
              <a:rPr lang="en-US" dirty="0" err="1"/>
              <a:t>retrobulbar</a:t>
            </a:r>
            <a:r>
              <a:rPr lang="en-US" dirty="0"/>
              <a:t> and can also occur in </a:t>
            </a:r>
            <a:r>
              <a:rPr lang="en-US" dirty="0" err="1"/>
              <a:t>peribulbar</a:t>
            </a:r>
            <a:r>
              <a:rPr lang="en-US" dirty="0"/>
              <a:t> blocks</a:t>
            </a:r>
          </a:p>
          <a:p>
            <a:r>
              <a:rPr lang="en-US" dirty="0"/>
              <a:t>Globe perforation/puncture – may not be visible for up to 14days</a:t>
            </a:r>
          </a:p>
          <a:p>
            <a:r>
              <a:rPr lang="en-US" dirty="0"/>
              <a:t>Optic nerve atrophy-occurs when anesthetic solution blocks nerves II and III</a:t>
            </a:r>
          </a:p>
          <a:p>
            <a:r>
              <a:rPr lang="en-US" dirty="0"/>
              <a:t>Convulsion- intravascular injection</a:t>
            </a:r>
          </a:p>
          <a:p>
            <a:r>
              <a:rPr lang="en-US" dirty="0" err="1"/>
              <a:t>Oculocardiac</a:t>
            </a:r>
            <a:r>
              <a:rPr lang="en-US" dirty="0"/>
              <a:t> reflex-</a:t>
            </a:r>
          </a:p>
          <a:p>
            <a:r>
              <a:rPr lang="en-US" dirty="0"/>
              <a:t>Trigeminal nerve block-</a:t>
            </a:r>
          </a:p>
          <a:p>
            <a:r>
              <a:rPr lang="en-US" dirty="0"/>
              <a:t>Respiratory arrest- block II and III inadvertently where migration of the anesthetic flow to the respiratory enters of the brain</a:t>
            </a:r>
          </a:p>
        </p:txBody>
      </p:sp>
    </p:spTree>
    <p:extLst>
      <p:ext uri="{BB962C8B-B14F-4D97-AF65-F5344CB8AC3E}">
        <p14:creationId xmlns:p14="http://schemas.microsoft.com/office/powerpoint/2010/main" val="11782102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Ocular medications</a:t>
            </a:r>
          </a:p>
        </p:txBody>
      </p:sp>
      <p:sp>
        <p:nvSpPr>
          <p:cNvPr id="3" name="Content Placeholder 2"/>
          <p:cNvSpPr>
            <a:spLocks noGrp="1"/>
          </p:cNvSpPr>
          <p:nvPr>
            <p:ph idx="1"/>
          </p:nvPr>
        </p:nvSpPr>
        <p:spPr>
          <a:xfrm>
            <a:off x="571500" y="1096211"/>
            <a:ext cx="8001000" cy="4923589"/>
          </a:xfrm>
        </p:spPr>
        <p:txBody>
          <a:bodyPr>
            <a:normAutofit fontScale="92500"/>
          </a:bodyPr>
          <a:lstStyle/>
          <a:p>
            <a:r>
              <a:rPr lang="en-US" dirty="0"/>
              <a:t>Table 39-2 in </a:t>
            </a:r>
            <a:r>
              <a:rPr lang="en-US" dirty="0" err="1"/>
              <a:t>nagelhout</a:t>
            </a:r>
            <a:r>
              <a:rPr lang="en-US" dirty="0"/>
              <a:t> for ocular medications</a:t>
            </a:r>
          </a:p>
          <a:p>
            <a:pPr marL="0" indent="0">
              <a:buNone/>
            </a:pPr>
            <a:r>
              <a:rPr lang="en-US" dirty="0"/>
              <a:t>Be </a:t>
            </a:r>
            <a:r>
              <a:rPr lang="en-US" i="1" dirty="0"/>
              <a:t>familiar </a:t>
            </a:r>
            <a:r>
              <a:rPr lang="en-US" dirty="0"/>
              <a:t>with class of drug and what they do not specific names.</a:t>
            </a:r>
          </a:p>
          <a:p>
            <a:pPr marL="0" indent="0">
              <a:buNone/>
            </a:pPr>
            <a:r>
              <a:rPr lang="en-US" dirty="0"/>
              <a:t>Carbonic anhydrase inhibitors: reduces aqueous humor production</a:t>
            </a:r>
          </a:p>
          <a:p>
            <a:pPr marL="0" indent="0">
              <a:buNone/>
            </a:pPr>
            <a:r>
              <a:rPr lang="en-US" dirty="0"/>
              <a:t>Cholinergic agonists: used to constrict pupil</a:t>
            </a:r>
          </a:p>
          <a:p>
            <a:pPr marL="0" indent="0">
              <a:buNone/>
            </a:pPr>
            <a:r>
              <a:rPr lang="en-US" dirty="0"/>
              <a:t>Beta blockers: reduces aqueous humor production</a:t>
            </a:r>
          </a:p>
          <a:p>
            <a:pPr marL="0" indent="0">
              <a:buNone/>
            </a:pPr>
            <a:r>
              <a:rPr lang="en-US" dirty="0" err="1"/>
              <a:t>Mydriatics</a:t>
            </a:r>
            <a:r>
              <a:rPr lang="en-US" dirty="0"/>
              <a:t> : pupillary dilator</a:t>
            </a:r>
          </a:p>
          <a:p>
            <a:pPr marL="0" indent="0">
              <a:buNone/>
            </a:pPr>
            <a:r>
              <a:rPr lang="en-US" dirty="0"/>
              <a:t>Prostaglandins : promotes </a:t>
            </a:r>
            <a:r>
              <a:rPr lang="en-US" dirty="0" err="1"/>
              <a:t>uveoscleral</a:t>
            </a:r>
            <a:r>
              <a:rPr lang="en-US" dirty="0"/>
              <a:t> outflow of aqueous humor</a:t>
            </a:r>
          </a:p>
          <a:p>
            <a:pPr marL="0" indent="0">
              <a:buNone/>
            </a:pPr>
            <a:endParaRPr lang="en-US" dirty="0"/>
          </a:p>
        </p:txBody>
      </p:sp>
    </p:spTree>
    <p:extLst>
      <p:ext uri="{BB962C8B-B14F-4D97-AF65-F5344CB8AC3E}">
        <p14:creationId xmlns:p14="http://schemas.microsoft.com/office/powerpoint/2010/main" val="28261593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Ocular trauma</a:t>
            </a:r>
          </a:p>
        </p:txBody>
      </p:sp>
      <p:sp>
        <p:nvSpPr>
          <p:cNvPr id="3" name="Content Placeholder 2"/>
          <p:cNvSpPr>
            <a:spLocks noGrp="1"/>
          </p:cNvSpPr>
          <p:nvPr>
            <p:ph idx="1"/>
          </p:nvPr>
        </p:nvSpPr>
        <p:spPr>
          <a:xfrm>
            <a:off x="267368" y="1296737"/>
            <a:ext cx="8636000" cy="5440947"/>
          </a:xfrm>
        </p:spPr>
        <p:txBody>
          <a:bodyPr>
            <a:normAutofit fontScale="70000" lnSpcReduction="20000"/>
          </a:bodyPr>
          <a:lstStyle/>
          <a:p>
            <a:r>
              <a:rPr lang="en-US" dirty="0"/>
              <a:t>Open-eye full stomach encounters</a:t>
            </a:r>
          </a:p>
          <a:p>
            <a:pPr lvl="1"/>
            <a:r>
              <a:rPr lang="en-US" dirty="0"/>
              <a:t>Usually in trauma with open globe general anesthesia is instituted</a:t>
            </a:r>
          </a:p>
          <a:p>
            <a:pPr lvl="1"/>
            <a:r>
              <a:rPr lang="en-US" dirty="0"/>
              <a:t>Previously it was taught that succinylcholine must always be avoided.. Not the case now…</a:t>
            </a:r>
          </a:p>
          <a:p>
            <a:pPr lvl="1"/>
            <a:r>
              <a:rPr lang="en-US" dirty="0"/>
              <a:t>Succinylcholine increases IOP but so does other parts of induction and intubation.. So should you use succinylcholine or not?</a:t>
            </a:r>
          </a:p>
          <a:p>
            <a:pPr lvl="1"/>
            <a:r>
              <a:rPr lang="en-US" dirty="0"/>
              <a:t>Does the patient have a full stomach? But an easy looking airway? Avoid succinylcholine</a:t>
            </a:r>
          </a:p>
          <a:p>
            <a:pPr lvl="1"/>
            <a:r>
              <a:rPr lang="en-US" dirty="0"/>
              <a:t>Is the airway potentially difficult?</a:t>
            </a:r>
          </a:p>
          <a:p>
            <a:pPr lvl="2"/>
            <a:r>
              <a:rPr lang="en-US" dirty="0"/>
              <a:t>If so ask the next question.. </a:t>
            </a:r>
          </a:p>
          <a:p>
            <a:pPr lvl="1"/>
            <a:r>
              <a:rPr lang="en-US" dirty="0"/>
              <a:t>Is the eye viable? If so, proceed with use of succinylcholine (if used use </a:t>
            </a:r>
            <a:r>
              <a:rPr lang="en-US" dirty="0" err="1"/>
              <a:t>nondepolarizer</a:t>
            </a:r>
            <a:r>
              <a:rPr lang="en-US" dirty="0"/>
              <a:t> pretreatment with lidocaine  and use careful attention and caution to ease increases in IOP) or use Rocuronium for optimal intubating conditions (Have </a:t>
            </a:r>
            <a:r>
              <a:rPr lang="en-US" dirty="0" err="1"/>
              <a:t>Sugammedex</a:t>
            </a:r>
            <a:r>
              <a:rPr lang="en-US" dirty="0"/>
              <a:t> available) </a:t>
            </a:r>
          </a:p>
          <a:p>
            <a:pPr lvl="1"/>
            <a:endParaRPr lang="en-US" dirty="0"/>
          </a:p>
          <a:p>
            <a:pPr lvl="1"/>
            <a:r>
              <a:rPr lang="en-US" dirty="0"/>
              <a:t>If succinylcholine is contraindicated such as history of MH, or where intubation requires awake fiberoptic  because of difficulty, use topical anesthesia of the airway as best as possible to avoid coughing gagging and increases in IOP</a:t>
            </a:r>
          </a:p>
          <a:p>
            <a:pPr lvl="1"/>
            <a:r>
              <a:rPr lang="en-US" dirty="0"/>
              <a:t>Aspiration risk- preoperative prophylaxis against aspiration may involve H2 receptor antagonist  and metoclopramide to induce peristalsis and enhance gastric emptying</a:t>
            </a:r>
          </a:p>
          <a:p>
            <a:pPr lvl="1"/>
            <a:endParaRPr lang="en-US" dirty="0"/>
          </a:p>
        </p:txBody>
      </p:sp>
    </p:spTree>
    <p:extLst>
      <p:ext uri="{BB962C8B-B14F-4D97-AF65-F5344CB8AC3E}">
        <p14:creationId xmlns:p14="http://schemas.microsoft.com/office/powerpoint/2010/main" val="2201865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Ophthalmic trends in anesthesia</a:t>
            </a:r>
          </a:p>
        </p:txBody>
      </p:sp>
      <p:sp>
        <p:nvSpPr>
          <p:cNvPr id="3" name="Content Placeholder 2"/>
          <p:cNvSpPr>
            <a:spLocks noGrp="1"/>
          </p:cNvSpPr>
          <p:nvPr>
            <p:ph idx="1"/>
          </p:nvPr>
        </p:nvSpPr>
        <p:spPr/>
        <p:txBody>
          <a:bodyPr/>
          <a:lstStyle/>
          <a:p>
            <a:r>
              <a:rPr lang="en-US" dirty="0"/>
              <a:t>Rarely is general anesthesia needed anymore because of the increased skill of ocular blocks</a:t>
            </a:r>
          </a:p>
          <a:p>
            <a:pPr lvl="1"/>
            <a:r>
              <a:rPr lang="en-US" dirty="0"/>
              <a:t>Topical anesthesia for cataracts is routine</a:t>
            </a:r>
          </a:p>
          <a:p>
            <a:pPr lvl="1"/>
            <a:r>
              <a:rPr lang="en-US" dirty="0" err="1"/>
              <a:t>Retrobulbar</a:t>
            </a:r>
            <a:r>
              <a:rPr lang="en-US" dirty="0"/>
              <a:t> blocks have been progressively phased out and replaced by </a:t>
            </a:r>
            <a:r>
              <a:rPr lang="en-US" dirty="0" err="1"/>
              <a:t>peribulbar</a:t>
            </a:r>
            <a:r>
              <a:rPr lang="en-US" dirty="0"/>
              <a:t>, sub-</a:t>
            </a:r>
            <a:r>
              <a:rPr lang="en-US" dirty="0" err="1"/>
              <a:t>Tenon’s</a:t>
            </a:r>
            <a:r>
              <a:rPr lang="en-US" dirty="0"/>
              <a:t> block , or topical anesthesia with the use of phacoemulsification for (cataracts). These blocks are used for even the most invasive of eye surgeries, including corneal transplants and glaucoma procedures</a:t>
            </a:r>
          </a:p>
        </p:txBody>
      </p:sp>
    </p:spTree>
    <p:extLst>
      <p:ext uri="{BB962C8B-B14F-4D97-AF65-F5344CB8AC3E}">
        <p14:creationId xmlns:p14="http://schemas.microsoft.com/office/powerpoint/2010/main" val="2229487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Anatomy of the eye</a:t>
            </a:r>
          </a:p>
        </p:txBody>
      </p:sp>
      <p:sp>
        <p:nvSpPr>
          <p:cNvPr id="3" name="Content Placeholder 2"/>
          <p:cNvSpPr>
            <a:spLocks noGrp="1"/>
          </p:cNvSpPr>
          <p:nvPr>
            <p:ph idx="1"/>
          </p:nvPr>
        </p:nvSpPr>
        <p:spPr>
          <a:xfrm>
            <a:off x="387684" y="1216526"/>
            <a:ext cx="8184816" cy="5334000"/>
          </a:xfrm>
        </p:spPr>
        <p:txBody>
          <a:bodyPr>
            <a:normAutofit fontScale="70000" lnSpcReduction="20000"/>
          </a:bodyPr>
          <a:lstStyle/>
          <a:p>
            <a:r>
              <a:rPr lang="en-US" dirty="0"/>
              <a:t>The Orbit</a:t>
            </a:r>
          </a:p>
          <a:p>
            <a:pPr lvl="1"/>
            <a:r>
              <a:rPr lang="en-US" dirty="0"/>
              <a:t>Bony box or pyramidal cavity, housing the eyeball and its associated structures in the skull. The walls of the orbit are composed of the following bones: frontal, </a:t>
            </a:r>
            <a:r>
              <a:rPr lang="en-US" dirty="0" err="1"/>
              <a:t>zygomatic</a:t>
            </a:r>
            <a:r>
              <a:rPr lang="en-US" dirty="0"/>
              <a:t> greater wing of the sphenoid, maxilla, palatine, lacrimal and </a:t>
            </a:r>
            <a:r>
              <a:rPr lang="en-US" dirty="0" err="1"/>
              <a:t>ethmoid</a:t>
            </a:r>
            <a:r>
              <a:rPr lang="en-US" dirty="0"/>
              <a:t>.</a:t>
            </a:r>
          </a:p>
          <a:p>
            <a:pPr marL="457200" lvl="1" indent="0">
              <a:buNone/>
            </a:pPr>
            <a:endParaRPr lang="en-US" dirty="0"/>
          </a:p>
          <a:p>
            <a:r>
              <a:rPr lang="en-US" dirty="0"/>
              <a:t>The optic foramen transmits the optic nerve and the ophthalmic artery as well as the sympathetic nerves from the carotid plexus</a:t>
            </a:r>
          </a:p>
          <a:p>
            <a:pPr lvl="1"/>
            <a:r>
              <a:rPr lang="en-US" dirty="0"/>
              <a:t>The superior orbital fissure transmits:</a:t>
            </a:r>
          </a:p>
          <a:p>
            <a:pPr lvl="2"/>
            <a:r>
              <a:rPr lang="en-US" dirty="0"/>
              <a:t> the superior and inferior branches of the </a:t>
            </a:r>
            <a:r>
              <a:rPr lang="en-US" dirty="0" err="1"/>
              <a:t>oculomotor</a:t>
            </a:r>
            <a:r>
              <a:rPr lang="en-US" dirty="0"/>
              <a:t> nerve</a:t>
            </a:r>
          </a:p>
          <a:p>
            <a:pPr lvl="2"/>
            <a:r>
              <a:rPr lang="en-US" dirty="0"/>
              <a:t>the lacrimal , frontal, and </a:t>
            </a:r>
            <a:r>
              <a:rPr lang="en-US" dirty="0" err="1"/>
              <a:t>nasociliary</a:t>
            </a:r>
            <a:r>
              <a:rPr lang="en-US" dirty="0"/>
              <a:t> branches of the trigeminal nerve</a:t>
            </a:r>
          </a:p>
          <a:p>
            <a:pPr lvl="2"/>
            <a:r>
              <a:rPr lang="en-US" dirty="0"/>
              <a:t>The trochlear and </a:t>
            </a:r>
            <a:r>
              <a:rPr lang="en-US" dirty="0" err="1"/>
              <a:t>abducens</a:t>
            </a:r>
            <a:r>
              <a:rPr lang="en-US" dirty="0"/>
              <a:t> nerves</a:t>
            </a:r>
          </a:p>
          <a:p>
            <a:pPr lvl="2"/>
            <a:r>
              <a:rPr lang="en-US" dirty="0"/>
              <a:t>Superior and inferior ophthalmic veins</a:t>
            </a:r>
          </a:p>
          <a:p>
            <a:pPr lvl="1"/>
            <a:r>
              <a:rPr lang="en-US" dirty="0"/>
              <a:t>The inferior orbital or </a:t>
            </a:r>
            <a:r>
              <a:rPr lang="en-US" dirty="0" err="1"/>
              <a:t>sphenomaxillary</a:t>
            </a:r>
            <a:r>
              <a:rPr lang="en-US" dirty="0"/>
              <a:t> fissure contains</a:t>
            </a:r>
          </a:p>
          <a:p>
            <a:pPr lvl="2"/>
            <a:r>
              <a:rPr lang="en-US" dirty="0" err="1"/>
              <a:t>infraorbital</a:t>
            </a:r>
            <a:r>
              <a:rPr lang="en-US" dirty="0"/>
              <a:t> and </a:t>
            </a:r>
            <a:r>
              <a:rPr lang="en-US" dirty="0" err="1"/>
              <a:t>zygotmaic</a:t>
            </a:r>
            <a:r>
              <a:rPr lang="en-US" dirty="0"/>
              <a:t> nerves </a:t>
            </a:r>
          </a:p>
          <a:p>
            <a:pPr lvl="2"/>
            <a:r>
              <a:rPr lang="en-US" dirty="0"/>
              <a:t>communication between the inferior ophthalmic vein and the </a:t>
            </a:r>
            <a:r>
              <a:rPr lang="en-US" dirty="0" err="1"/>
              <a:t>pterygoid</a:t>
            </a:r>
            <a:r>
              <a:rPr lang="en-US" dirty="0"/>
              <a:t> plexus</a:t>
            </a:r>
          </a:p>
          <a:p>
            <a:pPr lvl="1"/>
            <a:r>
              <a:rPr lang="en-US" dirty="0"/>
              <a:t>The </a:t>
            </a:r>
            <a:r>
              <a:rPr lang="en-US" dirty="0" err="1"/>
              <a:t>infraorbital</a:t>
            </a:r>
            <a:r>
              <a:rPr lang="en-US" dirty="0"/>
              <a:t> foramen</a:t>
            </a:r>
          </a:p>
          <a:p>
            <a:pPr lvl="2"/>
            <a:r>
              <a:rPr lang="en-US" dirty="0"/>
              <a:t>Transmits the </a:t>
            </a:r>
            <a:r>
              <a:rPr lang="en-US" dirty="0" err="1"/>
              <a:t>infraorbital</a:t>
            </a:r>
            <a:r>
              <a:rPr lang="en-US" dirty="0"/>
              <a:t> nerve, artery, and vein</a:t>
            </a:r>
          </a:p>
          <a:p>
            <a:pPr lvl="1"/>
            <a:endParaRPr lang="en-US" dirty="0"/>
          </a:p>
        </p:txBody>
      </p:sp>
    </p:spTree>
    <p:extLst>
      <p:ext uri="{BB962C8B-B14F-4D97-AF65-F5344CB8AC3E}">
        <p14:creationId xmlns:p14="http://schemas.microsoft.com/office/powerpoint/2010/main" val="4141400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554204"/>
          </a:xfrm>
        </p:spPr>
        <p:txBody>
          <a:bodyPr/>
          <a:lstStyle/>
          <a:p>
            <a:r>
              <a:rPr lang="en-US" dirty="0"/>
              <a:t>Anatomy of the eye</a:t>
            </a:r>
          </a:p>
        </p:txBody>
      </p:sp>
      <p:sp>
        <p:nvSpPr>
          <p:cNvPr id="3" name="Content Placeholder 2"/>
          <p:cNvSpPr>
            <a:spLocks noGrp="1"/>
          </p:cNvSpPr>
          <p:nvPr>
            <p:ph idx="1"/>
          </p:nvPr>
        </p:nvSpPr>
        <p:spPr>
          <a:xfrm>
            <a:off x="571500" y="1143000"/>
            <a:ext cx="8001000" cy="5969000"/>
          </a:xfrm>
        </p:spPr>
        <p:txBody>
          <a:bodyPr>
            <a:normAutofit/>
          </a:bodyPr>
          <a:lstStyle/>
          <a:p>
            <a:r>
              <a:rPr lang="en-US" i="1" dirty="0"/>
              <a:t>The </a:t>
            </a:r>
            <a:r>
              <a:rPr lang="en-US" i="1" dirty="0" err="1"/>
              <a:t>infraorbital</a:t>
            </a:r>
            <a:r>
              <a:rPr lang="en-US" i="1" dirty="0"/>
              <a:t> foramen</a:t>
            </a:r>
          </a:p>
          <a:p>
            <a:pPr lvl="1"/>
            <a:r>
              <a:rPr lang="en-US" dirty="0"/>
              <a:t>Transmits the </a:t>
            </a:r>
            <a:r>
              <a:rPr lang="en-US" dirty="0" err="1"/>
              <a:t>infraorbital</a:t>
            </a:r>
            <a:r>
              <a:rPr lang="en-US" dirty="0"/>
              <a:t> nerve, artery, and vein</a:t>
            </a:r>
          </a:p>
          <a:p>
            <a:r>
              <a:rPr lang="en-US" i="1" dirty="0"/>
              <a:t>The lacrimal fossa</a:t>
            </a:r>
          </a:p>
          <a:p>
            <a:pPr lvl="1"/>
            <a:r>
              <a:rPr lang="en-US" dirty="0"/>
              <a:t>Contains the lacrimal gland in the superior temporal orbit</a:t>
            </a:r>
          </a:p>
          <a:p>
            <a:r>
              <a:rPr lang="en-US" i="1" dirty="0"/>
              <a:t>The supraorbital notch</a:t>
            </a:r>
          </a:p>
          <a:p>
            <a:pPr lvl="1"/>
            <a:r>
              <a:rPr lang="en-US" dirty="0"/>
              <a:t>Located at the junction of the medial one-third and temporal two-thirds of the superior orbital rim</a:t>
            </a:r>
          </a:p>
          <a:p>
            <a:pPr lvl="1"/>
            <a:r>
              <a:rPr lang="en-US" dirty="0"/>
              <a:t>Transmits the supraorbital nerve, artery, and vein</a:t>
            </a:r>
          </a:p>
          <a:p>
            <a:r>
              <a:rPr lang="en-US" dirty="0"/>
              <a:t>The </a:t>
            </a:r>
            <a:r>
              <a:rPr lang="en-US" i="1" dirty="0" err="1"/>
              <a:t>infraorbital</a:t>
            </a:r>
            <a:r>
              <a:rPr lang="en-US" i="1" dirty="0"/>
              <a:t> foramen, the lacrimal fossa, and the supraorbital notch</a:t>
            </a:r>
            <a:r>
              <a:rPr lang="en-US" dirty="0"/>
              <a:t> are clinically palpable and function as major landmarks for administration of regional anesthesia</a:t>
            </a:r>
          </a:p>
          <a:p>
            <a:pPr lvl="1"/>
            <a:endParaRPr lang="en-US" dirty="0"/>
          </a:p>
        </p:txBody>
      </p:sp>
    </p:spTree>
    <p:extLst>
      <p:ext uri="{BB962C8B-B14F-4D97-AF65-F5344CB8AC3E}">
        <p14:creationId xmlns:p14="http://schemas.microsoft.com/office/powerpoint/2010/main" val="3849579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0"/>
            <a:ext cx="8001000" cy="1029368"/>
          </a:xfrm>
        </p:spPr>
        <p:txBody>
          <a:bodyPr/>
          <a:lstStyle/>
          <a:p>
            <a:r>
              <a:rPr lang="en-US" sz="2000" dirty="0"/>
              <a:t>http://</a:t>
            </a:r>
            <a:r>
              <a:rPr lang="en-US" sz="2000" dirty="0" err="1"/>
              <a:t>webeye.ophth.uiowa.edu</a:t>
            </a:r>
            <a:r>
              <a:rPr lang="en-US" sz="2000" dirty="0"/>
              <a:t>/</a:t>
            </a:r>
            <a:r>
              <a:rPr lang="en-US" sz="2000" dirty="0" err="1"/>
              <a:t>eyeforum</a:t>
            </a:r>
            <a:r>
              <a:rPr lang="en-US" sz="2000" dirty="0"/>
              <a:t>/cases-</a:t>
            </a:r>
            <a:r>
              <a:rPr lang="en-US" sz="2000" dirty="0" err="1"/>
              <a:t>i</a:t>
            </a:r>
            <a:r>
              <a:rPr lang="en-US" sz="2000" dirty="0"/>
              <a:t>/cases/block1_08302004.jpg</a:t>
            </a:r>
          </a:p>
        </p:txBody>
      </p:sp>
      <p:pic>
        <p:nvPicPr>
          <p:cNvPr id="4" name="Content Placeholder 3" descr="block1_08302004.jpg"/>
          <p:cNvPicPr>
            <a:picLocks noGrp="1" noChangeAspect="1"/>
          </p:cNvPicPr>
          <p:nvPr>
            <p:ph idx="1"/>
          </p:nvPr>
        </p:nvPicPr>
        <p:blipFill rotWithShape="1">
          <a:blip r:embed="rId2">
            <a:extLst>
              <a:ext uri="{28A0092B-C50C-407E-A947-70E740481C1C}">
                <a14:useLocalDpi xmlns:a14="http://schemas.microsoft.com/office/drawing/2010/main" val="0"/>
              </a:ext>
            </a:extLst>
          </a:blip>
          <a:srcRect l="-12553" r="-12553"/>
          <a:stretch/>
        </p:blipFill>
        <p:spPr>
          <a:xfrm>
            <a:off x="477921" y="889585"/>
            <a:ext cx="8001000" cy="5745162"/>
          </a:xfrm>
        </p:spPr>
      </p:pic>
    </p:spTree>
    <p:extLst>
      <p:ext uri="{BB962C8B-B14F-4D97-AF65-F5344CB8AC3E}">
        <p14:creationId xmlns:p14="http://schemas.microsoft.com/office/powerpoint/2010/main" val="1538895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75067"/>
            <a:ext cx="8001000" cy="1143000"/>
          </a:xfrm>
        </p:spPr>
        <p:txBody>
          <a:bodyPr/>
          <a:lstStyle/>
          <a:p>
            <a:r>
              <a:rPr lang="en-US" sz="2800" dirty="0"/>
              <a:t>Anatomy of the eye-the globe</a:t>
            </a:r>
          </a:p>
        </p:txBody>
      </p:sp>
      <p:sp>
        <p:nvSpPr>
          <p:cNvPr id="3" name="Content Placeholder 2"/>
          <p:cNvSpPr>
            <a:spLocks noGrp="1"/>
          </p:cNvSpPr>
          <p:nvPr>
            <p:ph idx="1"/>
          </p:nvPr>
        </p:nvSpPr>
        <p:spPr>
          <a:xfrm>
            <a:off x="387683" y="949158"/>
            <a:ext cx="8422105" cy="5908842"/>
          </a:xfrm>
        </p:spPr>
        <p:txBody>
          <a:bodyPr>
            <a:normAutofit fontScale="70000" lnSpcReduction="20000"/>
          </a:bodyPr>
          <a:lstStyle/>
          <a:p>
            <a:r>
              <a:rPr lang="en-US" dirty="0"/>
              <a:t>The coat of the eye consists of three layers: </a:t>
            </a:r>
            <a:r>
              <a:rPr lang="en-US" i="1" dirty="0" err="1"/>
              <a:t>Sclera,uveal</a:t>
            </a:r>
            <a:r>
              <a:rPr lang="en-US" i="1" dirty="0"/>
              <a:t> tract and retina</a:t>
            </a:r>
          </a:p>
          <a:p>
            <a:pPr lvl="1"/>
            <a:r>
              <a:rPr lang="en-US" i="1" dirty="0"/>
              <a:t>Sclera</a:t>
            </a:r>
            <a:r>
              <a:rPr lang="en-US" dirty="0"/>
              <a:t>-fibrous outer layer is protective maintains the shape of the eye</a:t>
            </a:r>
          </a:p>
          <a:p>
            <a:pPr lvl="2"/>
            <a:r>
              <a:rPr lang="en-US" dirty="0"/>
              <a:t>The anterior portion the sclera is the cornea</a:t>
            </a:r>
          </a:p>
          <a:p>
            <a:pPr lvl="3"/>
            <a:r>
              <a:rPr lang="en-US" dirty="0"/>
              <a:t>Permits light to pass into the internal ocular structures</a:t>
            </a:r>
          </a:p>
          <a:p>
            <a:pPr lvl="1"/>
            <a:r>
              <a:rPr lang="en-US" dirty="0"/>
              <a:t>A space called the </a:t>
            </a:r>
            <a:r>
              <a:rPr lang="en-US" dirty="0" err="1"/>
              <a:t>suprachoroidal</a:t>
            </a:r>
            <a:r>
              <a:rPr lang="en-US" dirty="0"/>
              <a:t> space separates the sclera from the </a:t>
            </a:r>
            <a:r>
              <a:rPr lang="en-US" dirty="0" err="1"/>
              <a:t>uveal</a:t>
            </a:r>
            <a:r>
              <a:rPr lang="en-US" dirty="0"/>
              <a:t> tract</a:t>
            </a:r>
          </a:p>
          <a:p>
            <a:pPr lvl="1"/>
            <a:r>
              <a:rPr lang="en-US" i="1" dirty="0" err="1"/>
              <a:t>Uveal</a:t>
            </a:r>
            <a:r>
              <a:rPr lang="en-US" i="1" dirty="0"/>
              <a:t> tract</a:t>
            </a:r>
            <a:r>
              <a:rPr lang="en-US" dirty="0"/>
              <a:t>- middle layer of the globe</a:t>
            </a:r>
          </a:p>
          <a:p>
            <a:pPr lvl="2"/>
            <a:r>
              <a:rPr lang="en-US" dirty="0"/>
              <a:t> is vascular includes the iris, </a:t>
            </a:r>
            <a:r>
              <a:rPr lang="en-US" dirty="0" err="1"/>
              <a:t>ciliary</a:t>
            </a:r>
            <a:r>
              <a:rPr lang="en-US" dirty="0"/>
              <a:t> body, and choroid</a:t>
            </a:r>
          </a:p>
          <a:p>
            <a:pPr lvl="2"/>
            <a:r>
              <a:rPr lang="en-US" dirty="0"/>
              <a:t>Iris-Includes the pupil which controls the amount of light entering the eye by contractions of three sets of muscles-iris dilator, sphincter, and </a:t>
            </a:r>
            <a:r>
              <a:rPr lang="en-US" dirty="0" err="1"/>
              <a:t>ciliary</a:t>
            </a:r>
            <a:r>
              <a:rPr lang="en-US" dirty="0"/>
              <a:t> muscle</a:t>
            </a:r>
          </a:p>
          <a:p>
            <a:pPr lvl="3"/>
            <a:r>
              <a:rPr lang="en-US" dirty="0"/>
              <a:t>The iris dilator is sympathetically innervated</a:t>
            </a:r>
          </a:p>
          <a:p>
            <a:pPr lvl="3"/>
            <a:r>
              <a:rPr lang="en-US" dirty="0"/>
              <a:t>The iris sphincter and the </a:t>
            </a:r>
            <a:r>
              <a:rPr lang="en-US" dirty="0" err="1"/>
              <a:t>ciliary</a:t>
            </a:r>
            <a:r>
              <a:rPr lang="en-US" dirty="0"/>
              <a:t> muscles have parasympathetic innervation</a:t>
            </a:r>
          </a:p>
          <a:p>
            <a:pPr lvl="2"/>
            <a:r>
              <a:rPr lang="en-US" dirty="0"/>
              <a:t>The </a:t>
            </a:r>
            <a:r>
              <a:rPr lang="en-US" dirty="0" err="1"/>
              <a:t>ciliary</a:t>
            </a:r>
            <a:r>
              <a:rPr lang="en-US" dirty="0"/>
              <a:t> body which is posterior to the iris produces aqueous humor</a:t>
            </a:r>
          </a:p>
          <a:p>
            <a:pPr lvl="4"/>
            <a:r>
              <a:rPr lang="en-US" dirty="0"/>
              <a:t>The </a:t>
            </a:r>
            <a:r>
              <a:rPr lang="en-US" dirty="0" err="1"/>
              <a:t>ciliary</a:t>
            </a:r>
            <a:r>
              <a:rPr lang="en-US" dirty="0"/>
              <a:t> muscles adjust the shape of the lens to accommodate focusing at various distances</a:t>
            </a:r>
          </a:p>
          <a:p>
            <a:pPr lvl="2"/>
            <a:r>
              <a:rPr lang="en-US" dirty="0"/>
              <a:t>The choroid</a:t>
            </a:r>
          </a:p>
          <a:p>
            <a:pPr lvl="3"/>
            <a:r>
              <a:rPr lang="en-US" dirty="0"/>
              <a:t>Contains a network of small vessels and capillaries known as the </a:t>
            </a:r>
            <a:r>
              <a:rPr lang="en-US" dirty="0" err="1"/>
              <a:t>choriocapillaries</a:t>
            </a:r>
            <a:r>
              <a:rPr lang="en-US" dirty="0"/>
              <a:t> which supplies nutrition to the outer part of the retina</a:t>
            </a:r>
          </a:p>
          <a:p>
            <a:pPr lvl="1"/>
            <a:r>
              <a:rPr lang="en-US" i="1" dirty="0"/>
              <a:t>Retina</a:t>
            </a:r>
            <a:r>
              <a:rPr lang="en-US" dirty="0"/>
              <a:t>- neurosensory membrane composed of ten layers that convert light impulses into neural impulses</a:t>
            </a:r>
          </a:p>
          <a:p>
            <a:pPr lvl="2"/>
            <a:r>
              <a:rPr lang="en-US" dirty="0"/>
              <a:t>Neural impulses are carried through the optic nerve to the brain</a:t>
            </a:r>
          </a:p>
          <a:p>
            <a:pPr lvl="3"/>
            <a:endParaRPr lang="en-US" dirty="0"/>
          </a:p>
          <a:p>
            <a:pPr lvl="4"/>
            <a:endParaRPr lang="en-US" dirty="0"/>
          </a:p>
          <a:p>
            <a:pPr lvl="3"/>
            <a:endParaRPr lang="en-US" dirty="0"/>
          </a:p>
        </p:txBody>
      </p:sp>
    </p:spTree>
    <p:extLst>
      <p:ext uri="{BB962C8B-B14F-4D97-AF65-F5344CB8AC3E}">
        <p14:creationId xmlns:p14="http://schemas.microsoft.com/office/powerpoint/2010/main" val="1734876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75067"/>
            <a:ext cx="8001000" cy="1143000"/>
          </a:xfrm>
        </p:spPr>
        <p:txBody>
          <a:bodyPr/>
          <a:lstStyle/>
          <a:p>
            <a:r>
              <a:rPr lang="en-US" sz="2800" dirty="0"/>
              <a:t>Anatomy of the eye-ocular muscles</a:t>
            </a:r>
          </a:p>
        </p:txBody>
      </p:sp>
      <p:sp>
        <p:nvSpPr>
          <p:cNvPr id="3" name="Content Placeholder 2"/>
          <p:cNvSpPr>
            <a:spLocks noGrp="1"/>
          </p:cNvSpPr>
          <p:nvPr>
            <p:ph idx="1"/>
          </p:nvPr>
        </p:nvSpPr>
        <p:spPr>
          <a:xfrm>
            <a:off x="387683" y="1218067"/>
            <a:ext cx="8422105" cy="5345828"/>
          </a:xfrm>
        </p:spPr>
        <p:txBody>
          <a:bodyPr>
            <a:normAutofit lnSpcReduction="10000"/>
          </a:bodyPr>
          <a:lstStyle/>
          <a:p>
            <a:r>
              <a:rPr lang="en-US" dirty="0" err="1"/>
              <a:t>Ciliary</a:t>
            </a:r>
            <a:r>
              <a:rPr lang="en-US" dirty="0"/>
              <a:t> muscle</a:t>
            </a:r>
          </a:p>
          <a:p>
            <a:pPr lvl="1"/>
            <a:r>
              <a:rPr lang="en-US" dirty="0"/>
              <a:t>Contracts or relaxes to regulate the thickness of the lens</a:t>
            </a:r>
          </a:p>
          <a:p>
            <a:r>
              <a:rPr lang="en-US" dirty="0"/>
              <a:t>6 </a:t>
            </a:r>
            <a:r>
              <a:rPr lang="en-US" dirty="0" err="1"/>
              <a:t>extraocular</a:t>
            </a:r>
            <a:r>
              <a:rPr lang="en-US" dirty="0"/>
              <a:t> muscles move the eye within the orbit to various positions</a:t>
            </a:r>
          </a:p>
          <a:p>
            <a:pPr lvl="1"/>
            <a:r>
              <a:rPr lang="en-US" dirty="0"/>
              <a:t>Superior rectus muscle, inferior rectus, medial rectus, lateral rectus, superior oblique, inferior oblique</a:t>
            </a:r>
          </a:p>
          <a:p>
            <a:pPr lvl="1"/>
            <a:r>
              <a:rPr lang="en-US" dirty="0"/>
              <a:t>All of the muscles except the inferior oblique originate in the orbital apex that encircle the optic foramen,</a:t>
            </a:r>
          </a:p>
          <a:p>
            <a:pPr lvl="1"/>
            <a:r>
              <a:rPr lang="en-US" dirty="0"/>
              <a:t>The inferior oblique muscle originates from the anterior nasal orbit and moves in a </a:t>
            </a:r>
            <a:r>
              <a:rPr lang="en-US" dirty="0" err="1"/>
              <a:t>posterolateral</a:t>
            </a:r>
            <a:r>
              <a:rPr lang="en-US" dirty="0"/>
              <a:t> direction</a:t>
            </a:r>
          </a:p>
          <a:p>
            <a:pPr lvl="1"/>
            <a:r>
              <a:rPr lang="en-US" dirty="0"/>
              <a:t>The arching of both inferior and superior oblique muscles around the globe allows for the torsional movements of the eye</a:t>
            </a:r>
          </a:p>
        </p:txBody>
      </p:sp>
    </p:spTree>
    <p:extLst>
      <p:ext uri="{BB962C8B-B14F-4D97-AF65-F5344CB8AC3E}">
        <p14:creationId xmlns:p14="http://schemas.microsoft.com/office/powerpoint/2010/main" val="108900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75067"/>
            <a:ext cx="8001000" cy="1143000"/>
          </a:xfrm>
        </p:spPr>
        <p:txBody>
          <a:bodyPr/>
          <a:lstStyle/>
          <a:p>
            <a:r>
              <a:rPr lang="en-US" sz="2800" dirty="0"/>
              <a:t>Anatomy of the eye-eyelid &amp; blood supply</a:t>
            </a:r>
          </a:p>
        </p:txBody>
      </p:sp>
      <p:sp>
        <p:nvSpPr>
          <p:cNvPr id="3" name="Content Placeholder 2"/>
          <p:cNvSpPr>
            <a:spLocks noGrp="1"/>
          </p:cNvSpPr>
          <p:nvPr>
            <p:ph idx="1"/>
          </p:nvPr>
        </p:nvSpPr>
        <p:spPr>
          <a:xfrm>
            <a:off x="387683" y="1218067"/>
            <a:ext cx="8422105" cy="5345828"/>
          </a:xfrm>
        </p:spPr>
        <p:txBody>
          <a:bodyPr>
            <a:normAutofit fontScale="85000" lnSpcReduction="20000"/>
          </a:bodyPr>
          <a:lstStyle/>
          <a:p>
            <a:r>
              <a:rPr lang="en-US" dirty="0"/>
              <a:t>Conjunctiva- a mucous membrane that lines the eyelids and covers the surface of the globe</a:t>
            </a:r>
          </a:p>
          <a:p>
            <a:pPr lvl="1"/>
            <a:r>
              <a:rPr lang="en-US" dirty="0"/>
              <a:t>Drugs are absorbed across the membrane</a:t>
            </a:r>
          </a:p>
          <a:p>
            <a:r>
              <a:rPr lang="en-US" dirty="0"/>
              <a:t>Four layers to the eyelid 1)conjunctiva 2)the cartilaginous tarsal plate 3) orbicularis (muscle layer) 4) the skin</a:t>
            </a:r>
          </a:p>
          <a:p>
            <a:pPr lvl="1"/>
            <a:r>
              <a:rPr lang="en-US" dirty="0"/>
              <a:t>Protects the eye from foreign objects</a:t>
            </a:r>
          </a:p>
          <a:p>
            <a:pPr lvl="1"/>
            <a:r>
              <a:rPr lang="en-US" dirty="0"/>
              <a:t>The tear film produced by the lacrimal gland is spread across the surface of the eye, preventing the cornea from drying </a:t>
            </a:r>
          </a:p>
          <a:p>
            <a:r>
              <a:rPr lang="en-US" dirty="0"/>
              <a:t>Blood supply</a:t>
            </a:r>
          </a:p>
          <a:p>
            <a:pPr lvl="1"/>
            <a:r>
              <a:rPr lang="en-US" dirty="0"/>
              <a:t>Branches of both the internal and external carotid arteries</a:t>
            </a:r>
          </a:p>
          <a:p>
            <a:pPr lvl="1"/>
            <a:r>
              <a:rPr lang="en-US" dirty="0"/>
              <a:t>Venous drainage of the orbit is accomplished through the multiple anastomoses of the superior and inferior ophthalmic veins</a:t>
            </a:r>
          </a:p>
          <a:p>
            <a:pPr lvl="1"/>
            <a:r>
              <a:rPr lang="en-US" dirty="0"/>
              <a:t>Venous drainage of the eye is achieved mainly through the central retinal vein</a:t>
            </a:r>
          </a:p>
          <a:p>
            <a:pPr lvl="1"/>
            <a:r>
              <a:rPr lang="en-US" dirty="0"/>
              <a:t>All of the veins empty directly into the cavernous sinus</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3448525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0"/>
            <a:ext cx="8001000" cy="1056105"/>
          </a:xfrm>
        </p:spPr>
        <p:txBody>
          <a:bodyPr/>
          <a:lstStyle/>
          <a:p>
            <a:r>
              <a:rPr lang="en-US" sz="2800" dirty="0"/>
              <a:t>Anatomy of the eye-sensory and motor innervations</a:t>
            </a:r>
          </a:p>
        </p:txBody>
      </p:sp>
      <p:sp>
        <p:nvSpPr>
          <p:cNvPr id="3" name="Content Placeholder 2"/>
          <p:cNvSpPr>
            <a:spLocks noGrp="1"/>
          </p:cNvSpPr>
          <p:nvPr>
            <p:ph idx="1"/>
          </p:nvPr>
        </p:nvSpPr>
        <p:spPr>
          <a:xfrm>
            <a:off x="387683" y="882316"/>
            <a:ext cx="8422105" cy="5855368"/>
          </a:xfrm>
        </p:spPr>
        <p:txBody>
          <a:bodyPr>
            <a:normAutofit fontScale="70000" lnSpcReduction="20000"/>
          </a:bodyPr>
          <a:lstStyle/>
          <a:p>
            <a:r>
              <a:rPr lang="en-US" dirty="0"/>
              <a:t>The orbital portion of the optic nerve (II) </a:t>
            </a:r>
          </a:p>
          <a:p>
            <a:pPr lvl="1"/>
            <a:r>
              <a:rPr lang="en-US" dirty="0"/>
              <a:t>Extends through the optic canal until it meets the optic chiasm </a:t>
            </a:r>
            <a:r>
              <a:rPr lang="en-US" dirty="0" err="1"/>
              <a:t>intracranially</a:t>
            </a:r>
            <a:endParaRPr lang="en-US" dirty="0"/>
          </a:p>
          <a:p>
            <a:pPr lvl="2"/>
            <a:r>
              <a:rPr lang="en-US" dirty="0"/>
              <a:t>Here, the optic nerve fibers partially decussate and send visual fibers to the contralateral eye</a:t>
            </a:r>
          </a:p>
          <a:p>
            <a:r>
              <a:rPr lang="en-US" dirty="0"/>
              <a:t>The </a:t>
            </a:r>
            <a:r>
              <a:rPr lang="en-US" dirty="0" err="1"/>
              <a:t>oculomotor</a:t>
            </a:r>
            <a:r>
              <a:rPr lang="en-US" dirty="0"/>
              <a:t> nerve (III)</a:t>
            </a:r>
          </a:p>
          <a:p>
            <a:pPr lvl="1"/>
            <a:r>
              <a:rPr lang="en-US" dirty="0"/>
              <a:t>Innervates the following muscles of the orbit: superior rectus muscle, inferior rectus muscle, inferior oblique muscle, medial rectus muscle, and the </a:t>
            </a:r>
            <a:r>
              <a:rPr lang="en-US" dirty="0" err="1"/>
              <a:t>levator</a:t>
            </a:r>
            <a:r>
              <a:rPr lang="en-US" dirty="0"/>
              <a:t> muscle of the upper eyelid</a:t>
            </a:r>
          </a:p>
          <a:p>
            <a:pPr lvl="1"/>
            <a:r>
              <a:rPr lang="en-US" b="1" dirty="0"/>
              <a:t>Is the primary motor nerve to the </a:t>
            </a:r>
            <a:r>
              <a:rPr lang="en-US" b="1" dirty="0" err="1"/>
              <a:t>extraocular</a:t>
            </a:r>
            <a:r>
              <a:rPr lang="en-US" b="1" dirty="0"/>
              <a:t> muscles of the orbit</a:t>
            </a:r>
          </a:p>
          <a:p>
            <a:r>
              <a:rPr lang="en-US" dirty="0"/>
              <a:t>Trochlear nerve (IV)</a:t>
            </a:r>
          </a:p>
          <a:p>
            <a:pPr lvl="1"/>
            <a:r>
              <a:rPr lang="en-US" dirty="0"/>
              <a:t>Provides the motor fibers for the superior oblique muscle</a:t>
            </a:r>
          </a:p>
          <a:p>
            <a:r>
              <a:rPr lang="en-US" dirty="0"/>
              <a:t>Trigeminal nerve (V)</a:t>
            </a:r>
          </a:p>
          <a:p>
            <a:pPr lvl="1"/>
            <a:r>
              <a:rPr lang="en-US" dirty="0"/>
              <a:t>Has sensory and motor components- </a:t>
            </a:r>
          </a:p>
          <a:p>
            <a:pPr lvl="1"/>
            <a:r>
              <a:rPr lang="en-US" dirty="0"/>
              <a:t>Divides into the ophthalmic, maxillary and mandibular nerves</a:t>
            </a:r>
          </a:p>
          <a:p>
            <a:pPr lvl="2"/>
            <a:r>
              <a:rPr lang="en-US" dirty="0"/>
              <a:t>Ophthalmic branch controls sensory innervation of pain touch and temperature to the cornea, </a:t>
            </a:r>
            <a:r>
              <a:rPr lang="en-US" dirty="0" err="1"/>
              <a:t>ciliary</a:t>
            </a:r>
            <a:r>
              <a:rPr lang="en-US" dirty="0"/>
              <a:t> body, iris, lacrimal glad, conjunctiva, nasal mucosa, eyelid, eyebrow, forehead and nose</a:t>
            </a:r>
          </a:p>
          <a:p>
            <a:pPr lvl="2"/>
            <a:r>
              <a:rPr lang="en-US" dirty="0"/>
              <a:t>Maxillary branch provides sensation of pain touch and temperature to the upper lip, nasal mucosa and scalp muscles</a:t>
            </a:r>
          </a:p>
        </p:txBody>
      </p:sp>
    </p:spTree>
    <p:extLst>
      <p:ext uri="{BB962C8B-B14F-4D97-AF65-F5344CB8AC3E}">
        <p14:creationId xmlns:p14="http://schemas.microsoft.com/office/powerpoint/2010/main" val="171362377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Travelogue.thmx</Template>
  <TotalTime>970</TotalTime>
  <Words>2087</Words>
  <Application>Microsoft Macintosh PowerPoint</Application>
  <PresentationFormat>On-screen Show (4:3)</PresentationFormat>
  <Paragraphs>172</Paragraphs>
  <Slides>19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Calibri</vt:lpstr>
      <vt:lpstr>Calisto MT</vt:lpstr>
      <vt:lpstr>Mistral</vt:lpstr>
      <vt:lpstr>Wingdings 2</vt:lpstr>
      <vt:lpstr>Travelogue</vt:lpstr>
      <vt:lpstr>Ophthalmology</vt:lpstr>
      <vt:lpstr>Ophthalmic trends in anesthesia</vt:lpstr>
      <vt:lpstr>Anatomy of the eye</vt:lpstr>
      <vt:lpstr>Anatomy of the eye</vt:lpstr>
      <vt:lpstr>http://webeye.ophth.uiowa.edu/eyeforum/cases-i/cases/block1_08302004.jpg</vt:lpstr>
      <vt:lpstr>Anatomy of the eye-the globe</vt:lpstr>
      <vt:lpstr>Anatomy of the eye-ocular muscles</vt:lpstr>
      <vt:lpstr>Anatomy of the eye-eyelid &amp; blood supply</vt:lpstr>
      <vt:lpstr>Anatomy of the eye-sensory and motor innervations</vt:lpstr>
      <vt:lpstr>Anatomy of the eye-sensory and motor innervations</vt:lpstr>
      <vt:lpstr>Intraocular pressure dynamics</vt:lpstr>
      <vt:lpstr>Oculocardiac reflex</vt:lpstr>
      <vt:lpstr>Common ocular surgeries</vt:lpstr>
      <vt:lpstr>Common ocular surgeries</vt:lpstr>
      <vt:lpstr>Anesthetic options for eye surgery</vt:lpstr>
      <vt:lpstr>Periorbital nerve block techniques</vt:lpstr>
      <vt:lpstr>Regional nerve blocks-complications</vt:lpstr>
      <vt:lpstr>Ocular medications</vt:lpstr>
      <vt:lpstr>Ocular trauma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Ophthalmology</dc:title>
  <dc:creator>Carol Daniel</dc:creator>
  <cp:lastModifiedBy>Carol Daniel</cp:lastModifiedBy>
  <cp:revision>52</cp:revision>
  <dcterms:created xsi:type="dcterms:W3CDTF">2015-04-07T02:26:40Z</dcterms:created>
  <dcterms:modified xsi:type="dcterms:W3CDTF">2020-04-03T14:57:37Z</dcterms:modified>
</cp:coreProperties>
</file>