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1"/>
  </p:notesMasterIdLst>
  <p:handoutMasterIdLst>
    <p:handoutMasterId r:id="rId62"/>
  </p:handoutMasterIdLst>
  <p:sldIdLst>
    <p:sldId id="256" r:id="rId2"/>
    <p:sldId id="259" r:id="rId3"/>
    <p:sldId id="260" r:id="rId4"/>
    <p:sldId id="261" r:id="rId5"/>
    <p:sldId id="262" r:id="rId6"/>
    <p:sldId id="263" r:id="rId7"/>
    <p:sldId id="264" r:id="rId8"/>
    <p:sldId id="265" r:id="rId9"/>
    <p:sldId id="266" r:id="rId10"/>
    <p:sldId id="277" r:id="rId11"/>
    <p:sldId id="278" r:id="rId12"/>
    <p:sldId id="268" r:id="rId13"/>
    <p:sldId id="269" r:id="rId14"/>
    <p:sldId id="270" r:id="rId15"/>
    <p:sldId id="271" r:id="rId16"/>
    <p:sldId id="272" r:id="rId17"/>
    <p:sldId id="273" r:id="rId18"/>
    <p:sldId id="274" r:id="rId19"/>
    <p:sldId id="275" r:id="rId20"/>
    <p:sldId id="276" r:id="rId21"/>
    <p:sldId id="280" r:id="rId22"/>
    <p:sldId id="281" r:id="rId23"/>
    <p:sldId id="282" r:id="rId24"/>
    <p:sldId id="279" r:id="rId25"/>
    <p:sldId id="283" r:id="rId26"/>
    <p:sldId id="284" r:id="rId27"/>
    <p:sldId id="310" r:id="rId28"/>
    <p:sldId id="312" r:id="rId29"/>
    <p:sldId id="309" r:id="rId30"/>
    <p:sldId id="311" r:id="rId31"/>
    <p:sldId id="285" r:id="rId32"/>
    <p:sldId id="298" r:id="rId33"/>
    <p:sldId id="313" r:id="rId34"/>
    <p:sldId id="286" r:id="rId35"/>
    <p:sldId id="299" r:id="rId36"/>
    <p:sldId id="300" r:id="rId37"/>
    <p:sldId id="287" r:id="rId38"/>
    <p:sldId id="301" r:id="rId39"/>
    <p:sldId id="288" r:id="rId40"/>
    <p:sldId id="302" r:id="rId41"/>
    <p:sldId id="289" r:id="rId42"/>
    <p:sldId id="290" r:id="rId43"/>
    <p:sldId id="318" r:id="rId44"/>
    <p:sldId id="291" r:id="rId45"/>
    <p:sldId id="320" r:id="rId46"/>
    <p:sldId id="292" r:id="rId47"/>
    <p:sldId id="314" r:id="rId48"/>
    <p:sldId id="303" r:id="rId49"/>
    <p:sldId id="293" r:id="rId50"/>
    <p:sldId id="315" r:id="rId51"/>
    <p:sldId id="316" r:id="rId52"/>
    <p:sldId id="317" r:id="rId53"/>
    <p:sldId id="294" r:id="rId54"/>
    <p:sldId id="319" r:id="rId55"/>
    <p:sldId id="305" r:id="rId56"/>
    <p:sldId id="296" r:id="rId57"/>
    <p:sldId id="306" r:id="rId58"/>
    <p:sldId id="297" r:id="rId59"/>
    <p:sldId id="307"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3" autoAdjust="0"/>
    <p:restoredTop sz="94638" autoAdjust="0"/>
  </p:normalViewPr>
  <p:slideViewPr>
    <p:cSldViewPr snapToGrid="0" snapToObjects="1">
      <p:cViewPr varScale="1">
        <p:scale>
          <a:sx n="101" d="100"/>
          <a:sy n="101" d="100"/>
        </p:scale>
        <p:origin x="-1616" y="-104"/>
      </p:cViewPr>
      <p:guideLst>
        <p:guide orient="horz" pos="2160"/>
        <p:guide pos="2880"/>
      </p:guideLst>
    </p:cSldViewPr>
  </p:slideViewPr>
  <p:outlineViewPr>
    <p:cViewPr>
      <p:scale>
        <a:sx n="33" d="100"/>
        <a:sy n="33" d="100"/>
      </p:scale>
      <p:origin x="0" y="957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47496AD-1B18-6D4F-8F85-6BEC9AE909FC}" type="datetimeFigureOut">
              <a:rPr lang="en-US" smtClean="0"/>
              <a:t>4/2/20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B56634-30A7-EC46-BF53-69CB606470AC}" type="slidenum">
              <a:rPr lang="en-US" smtClean="0"/>
              <a:t>‹#›</a:t>
            </a:fld>
            <a:endParaRPr lang="en-US"/>
          </a:p>
        </p:txBody>
      </p:sp>
    </p:spTree>
    <p:extLst>
      <p:ext uri="{BB962C8B-B14F-4D97-AF65-F5344CB8AC3E}">
        <p14:creationId xmlns:p14="http://schemas.microsoft.com/office/powerpoint/2010/main" val="2643162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B65F5F-69AF-D246-9AC8-32C685E0D099}" type="datetimeFigureOut">
              <a:rPr lang="en-US" smtClean="0"/>
              <a:t>4/2/20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C7D586-B090-AC47-8D95-D53BB39BB082}" type="slidenum">
              <a:rPr lang="en-US" smtClean="0"/>
              <a:t>‹#›</a:t>
            </a:fld>
            <a:endParaRPr lang="en-US"/>
          </a:p>
        </p:txBody>
      </p:sp>
    </p:spTree>
    <p:extLst>
      <p:ext uri="{BB962C8B-B14F-4D97-AF65-F5344CB8AC3E}">
        <p14:creationId xmlns:p14="http://schemas.microsoft.com/office/powerpoint/2010/main" val="42166316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AA58A-A9CF-704B-A80D-85AC51298717}" type="slidenum">
              <a:rPr lang="en-US" smtClean="0"/>
              <a:t>10</a:t>
            </a:fld>
            <a:endParaRPr lang="en-US"/>
          </a:p>
        </p:txBody>
      </p:sp>
    </p:spTree>
    <p:extLst>
      <p:ext uri="{BB962C8B-B14F-4D97-AF65-F5344CB8AC3E}">
        <p14:creationId xmlns:p14="http://schemas.microsoft.com/office/powerpoint/2010/main" val="3988862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AA58A-A9CF-704B-A80D-85AC51298717}" type="slidenum">
              <a:rPr lang="en-US" smtClean="0"/>
              <a:t>14</a:t>
            </a:fld>
            <a:endParaRPr lang="en-US"/>
          </a:p>
        </p:txBody>
      </p:sp>
    </p:spTree>
    <p:extLst>
      <p:ext uri="{BB962C8B-B14F-4D97-AF65-F5344CB8AC3E}">
        <p14:creationId xmlns:p14="http://schemas.microsoft.com/office/powerpoint/2010/main" val="3479405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www.voicedoctorla.com</a:t>
            </a:r>
            <a:r>
              <a:rPr lang="en-US" dirty="0" smtClean="0"/>
              <a:t>/</a:t>
            </a:r>
            <a:r>
              <a:rPr lang="en-US" dirty="0" err="1" smtClean="0"/>
              <a:t>wp</a:t>
            </a:r>
            <a:r>
              <a:rPr lang="en-US" dirty="0" smtClean="0"/>
              <a:t>-content/uploads/2012/11/</a:t>
            </a:r>
            <a:r>
              <a:rPr lang="en-US" dirty="0" err="1" smtClean="0"/>
              <a:t>vocal_paralysis.jpg</a:t>
            </a:r>
            <a:endParaRPr lang="en-US" dirty="0"/>
          </a:p>
        </p:txBody>
      </p:sp>
      <p:sp>
        <p:nvSpPr>
          <p:cNvPr id="4" name="Slide Number Placeholder 3"/>
          <p:cNvSpPr>
            <a:spLocks noGrp="1"/>
          </p:cNvSpPr>
          <p:nvPr>
            <p:ph type="sldNum" sz="quarter" idx="10"/>
          </p:nvPr>
        </p:nvSpPr>
        <p:spPr/>
        <p:txBody>
          <a:bodyPr/>
          <a:lstStyle/>
          <a:p>
            <a:fld id="{7ECAA58A-A9CF-704B-A80D-85AC51298717}" type="slidenum">
              <a:rPr lang="en-US" smtClean="0"/>
              <a:t>18</a:t>
            </a:fld>
            <a:endParaRPr lang="en-US"/>
          </a:p>
        </p:txBody>
      </p:sp>
    </p:spTree>
    <p:extLst>
      <p:ext uri="{BB962C8B-B14F-4D97-AF65-F5344CB8AC3E}">
        <p14:creationId xmlns:p14="http://schemas.microsoft.com/office/powerpoint/2010/main" val="1187670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www.youtube.com</a:t>
            </a:r>
            <a:r>
              <a:rPr lang="en-US" dirty="0" smtClean="0"/>
              <a:t>/</a:t>
            </a:r>
            <a:r>
              <a:rPr lang="en-US" dirty="0" err="1" smtClean="0"/>
              <a:t>watch?v</a:t>
            </a:r>
            <a:r>
              <a:rPr lang="en-US" dirty="0" smtClean="0"/>
              <a:t>=eLsiPx0X7hw</a:t>
            </a:r>
            <a:endParaRPr lang="en-US" dirty="0"/>
          </a:p>
        </p:txBody>
      </p:sp>
      <p:sp>
        <p:nvSpPr>
          <p:cNvPr id="4" name="Slide Number Placeholder 3"/>
          <p:cNvSpPr>
            <a:spLocks noGrp="1"/>
          </p:cNvSpPr>
          <p:nvPr>
            <p:ph type="sldNum" sz="quarter" idx="10"/>
          </p:nvPr>
        </p:nvSpPr>
        <p:spPr/>
        <p:txBody>
          <a:bodyPr/>
          <a:lstStyle/>
          <a:p>
            <a:fld id="{7AC7D586-B090-AC47-8D95-D53BB39BB082}" type="slidenum">
              <a:rPr lang="en-US" smtClean="0"/>
              <a:t>22</a:t>
            </a:fld>
            <a:endParaRPr lang="en-US"/>
          </a:p>
        </p:txBody>
      </p:sp>
    </p:spTree>
    <p:extLst>
      <p:ext uri="{BB962C8B-B14F-4D97-AF65-F5344CB8AC3E}">
        <p14:creationId xmlns:p14="http://schemas.microsoft.com/office/powerpoint/2010/main" val="4085830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emedicine.medscape.com</a:t>
            </a:r>
            <a:r>
              <a:rPr lang="en-US" dirty="0" smtClean="0"/>
              <a:t>/article/1413327-overview</a:t>
            </a:r>
            <a:endParaRPr lang="en-US" dirty="0"/>
          </a:p>
        </p:txBody>
      </p:sp>
      <p:sp>
        <p:nvSpPr>
          <p:cNvPr id="4" name="Slide Number Placeholder 3"/>
          <p:cNvSpPr>
            <a:spLocks noGrp="1"/>
          </p:cNvSpPr>
          <p:nvPr>
            <p:ph type="sldNum" sz="quarter" idx="10"/>
          </p:nvPr>
        </p:nvSpPr>
        <p:spPr/>
        <p:txBody>
          <a:bodyPr/>
          <a:lstStyle/>
          <a:p>
            <a:fld id="{7AC7D586-B090-AC47-8D95-D53BB39BB082}" type="slidenum">
              <a:rPr lang="en-US" smtClean="0"/>
              <a:t>40</a:t>
            </a:fld>
            <a:endParaRPr lang="en-US"/>
          </a:p>
        </p:txBody>
      </p:sp>
    </p:spTree>
    <p:extLst>
      <p:ext uri="{BB962C8B-B14F-4D97-AF65-F5344CB8AC3E}">
        <p14:creationId xmlns:p14="http://schemas.microsoft.com/office/powerpoint/2010/main" val="2215772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C7D586-B090-AC47-8D95-D53BB39BB082}" type="slidenum">
              <a:rPr lang="en-US" smtClean="0"/>
              <a:t>46</a:t>
            </a:fld>
            <a:endParaRPr lang="en-US"/>
          </a:p>
        </p:txBody>
      </p:sp>
    </p:spTree>
    <p:extLst>
      <p:ext uri="{BB962C8B-B14F-4D97-AF65-F5344CB8AC3E}">
        <p14:creationId xmlns:p14="http://schemas.microsoft.com/office/powerpoint/2010/main" val="1920855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C7D586-B090-AC47-8D95-D53BB39BB082}" type="slidenum">
              <a:rPr lang="en-US" smtClean="0"/>
              <a:t>47</a:t>
            </a:fld>
            <a:endParaRPr lang="en-US"/>
          </a:p>
        </p:txBody>
      </p:sp>
    </p:spTree>
    <p:extLst>
      <p:ext uri="{BB962C8B-B14F-4D97-AF65-F5344CB8AC3E}">
        <p14:creationId xmlns:p14="http://schemas.microsoft.com/office/powerpoint/2010/main" val="1920855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C7D586-B090-AC47-8D95-D53BB39BB082}" type="slidenum">
              <a:rPr lang="en-US" smtClean="0"/>
              <a:t>48</a:t>
            </a:fld>
            <a:endParaRPr lang="en-US"/>
          </a:p>
        </p:txBody>
      </p:sp>
    </p:spTree>
    <p:extLst>
      <p:ext uri="{BB962C8B-B14F-4D97-AF65-F5344CB8AC3E}">
        <p14:creationId xmlns:p14="http://schemas.microsoft.com/office/powerpoint/2010/main" val="1920855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ECD69C8B-8C0F-D64D-9E23-D5C36423AC72}" type="datetimeFigureOut">
              <a:rPr lang="en-US" smtClean="0"/>
              <a:t>4/2/20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639A4B-85BE-B248-84E1-2176D06979E0}"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D69C8B-8C0F-D64D-9E23-D5C36423AC72}" type="datetimeFigureOut">
              <a:rPr lang="en-US" smtClean="0"/>
              <a:t>4/2/20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639A4B-85BE-B248-84E1-2176D06979E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D69C8B-8C0F-D64D-9E23-D5C36423AC72}" type="datetimeFigureOut">
              <a:rPr lang="en-US" smtClean="0"/>
              <a:t>4/2/20</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EA639A4B-85BE-B248-84E1-2176D06979E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D69C8B-8C0F-D64D-9E23-D5C36423AC72}" type="datetimeFigureOut">
              <a:rPr lang="en-US" smtClean="0"/>
              <a:t>4/2/20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639A4B-85BE-B248-84E1-2176D06979E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CD69C8B-8C0F-D64D-9E23-D5C36423AC72}" type="datetimeFigureOut">
              <a:rPr lang="en-US" smtClean="0"/>
              <a:t>4/2/20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639A4B-85BE-B248-84E1-2176D06979E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CD69C8B-8C0F-D64D-9E23-D5C36423AC72}" type="datetimeFigureOut">
              <a:rPr lang="en-US" smtClean="0"/>
              <a:t>4/2/20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639A4B-85BE-B248-84E1-2176D06979E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CD69C8B-8C0F-D64D-9E23-D5C36423AC72}" type="datetimeFigureOut">
              <a:rPr lang="en-US" smtClean="0"/>
              <a:t>4/2/20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639A4B-85BE-B248-84E1-2176D06979E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CD69C8B-8C0F-D64D-9E23-D5C36423AC72}" type="datetimeFigureOut">
              <a:rPr lang="en-US" smtClean="0"/>
              <a:t>4/2/20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639A4B-85BE-B248-84E1-2176D06979E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D69C8B-8C0F-D64D-9E23-D5C36423AC72}" type="datetimeFigureOut">
              <a:rPr lang="en-US" smtClean="0"/>
              <a:t>4/2/20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639A4B-85BE-B248-84E1-2176D06979E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CD69C8B-8C0F-D64D-9E23-D5C36423AC72}" type="datetimeFigureOut">
              <a:rPr lang="en-US" smtClean="0"/>
              <a:t>4/2/20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639A4B-85BE-B248-84E1-2176D06979E0}"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ECD69C8B-8C0F-D64D-9E23-D5C36423AC72}" type="datetimeFigureOut">
              <a:rPr lang="en-US" smtClean="0"/>
              <a:t>4/2/20</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EA639A4B-85BE-B248-84E1-2176D06979E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ECD69C8B-8C0F-D64D-9E23-D5C36423AC72}" type="datetimeFigureOut">
              <a:rPr lang="en-US" smtClean="0"/>
              <a:t>4/2/20</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EA639A4B-85BE-B248-84E1-2176D06979E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myvoiceteacher.com/images/anatomy-larynx-structure.gif" TargetMode="Externa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 Id="rId3" Type="http://schemas.openxmlformats.org/officeDocument/2006/relationships/hyperlink" Target="http://www.entcarepc.com/resources/Vocal+cords+schematic.jp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38408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Pharynx</a:t>
            </a:r>
            <a:endParaRPr lang="en-US" dirty="0"/>
          </a:p>
        </p:txBody>
      </p:sp>
      <p:sp>
        <p:nvSpPr>
          <p:cNvPr id="7" name="Text Placeholder 6"/>
          <p:cNvSpPr>
            <a:spLocks noGrp="1"/>
          </p:cNvSpPr>
          <p:nvPr>
            <p:ph sz="half" idx="1"/>
          </p:nvPr>
        </p:nvSpPr>
        <p:spPr>
          <a:xfrm>
            <a:off x="150881" y="1403461"/>
            <a:ext cx="4344919" cy="5336649"/>
          </a:xfrm>
        </p:spPr>
        <p:txBody>
          <a:bodyPr>
            <a:normAutofit/>
          </a:bodyPr>
          <a:lstStyle/>
          <a:p>
            <a:endParaRPr lang="en-US" dirty="0" smtClean="0"/>
          </a:p>
          <a:p>
            <a:r>
              <a:rPr lang="en-US" sz="1900" dirty="0"/>
              <a:t>Lined with </a:t>
            </a:r>
            <a:r>
              <a:rPr lang="en-US" sz="1900" dirty="0" err="1"/>
              <a:t>musculomembranous</a:t>
            </a:r>
            <a:r>
              <a:rPr lang="en-US" sz="1900" dirty="0"/>
              <a:t> coat</a:t>
            </a:r>
          </a:p>
          <a:p>
            <a:r>
              <a:rPr lang="en-US" sz="1900" dirty="0"/>
              <a:t>Consists of three parts-</a:t>
            </a:r>
          </a:p>
          <a:p>
            <a:r>
              <a:rPr lang="en-US" sz="1900" dirty="0" err="1"/>
              <a:t>Nasopharynx</a:t>
            </a:r>
            <a:endParaRPr lang="en-US" sz="1900" dirty="0"/>
          </a:p>
          <a:p>
            <a:pPr lvl="1"/>
            <a:r>
              <a:rPr lang="en-US" sz="1800" dirty="0"/>
              <a:t>-from </a:t>
            </a:r>
            <a:r>
              <a:rPr lang="en-US" sz="1800" dirty="0" err="1"/>
              <a:t>choanae</a:t>
            </a:r>
            <a:r>
              <a:rPr lang="en-US" sz="1800" dirty="0"/>
              <a:t> to end of soft palate</a:t>
            </a:r>
          </a:p>
          <a:p>
            <a:pPr lvl="1"/>
            <a:r>
              <a:rPr lang="en-US" sz="1800" dirty="0"/>
              <a:t>Contains pharyngeal tonsil(adenoids)</a:t>
            </a:r>
          </a:p>
          <a:p>
            <a:r>
              <a:rPr lang="en-US" sz="1800" dirty="0"/>
              <a:t>Oropharynx</a:t>
            </a:r>
          </a:p>
          <a:p>
            <a:pPr lvl="1"/>
            <a:r>
              <a:rPr lang="en-US" sz="1800" dirty="0"/>
              <a:t>-connected superiorly by soft palate to anteriorly by </a:t>
            </a:r>
            <a:r>
              <a:rPr lang="en-US" sz="1800" dirty="0" err="1"/>
              <a:t>tonsillar</a:t>
            </a:r>
            <a:r>
              <a:rPr lang="en-US" sz="1800" dirty="0"/>
              <a:t> pillars and oral cavity to tip of </a:t>
            </a:r>
            <a:r>
              <a:rPr lang="en-US" sz="1800" dirty="0" err="1"/>
              <a:t>epiglottisContain</a:t>
            </a:r>
            <a:r>
              <a:rPr lang="en-US" sz="1800" dirty="0"/>
              <a:t> </a:t>
            </a:r>
            <a:r>
              <a:rPr lang="en-US" sz="1800" dirty="0" err="1"/>
              <a:t>palantine</a:t>
            </a:r>
            <a:r>
              <a:rPr lang="en-US" sz="1800" dirty="0"/>
              <a:t> and lingual </a:t>
            </a:r>
            <a:r>
              <a:rPr lang="en-US" sz="1800" dirty="0" smtClean="0"/>
              <a:t>tonsils</a:t>
            </a:r>
          </a:p>
          <a:p>
            <a:r>
              <a:rPr lang="en-US" sz="1800" dirty="0"/>
              <a:t>Laryngopharynx</a:t>
            </a:r>
          </a:p>
          <a:p>
            <a:pPr lvl="1"/>
            <a:r>
              <a:rPr lang="en-US" sz="1800" dirty="0"/>
              <a:t>-tip of epiglottis to level of C6 or beginning of esophagus</a:t>
            </a:r>
          </a:p>
          <a:p>
            <a:endParaRPr lang="en-US" sz="2200" dirty="0"/>
          </a:p>
          <a:p>
            <a:pPr marL="0" indent="0">
              <a:buNone/>
            </a:pPr>
            <a:endParaRPr lang="en-US" dirty="0"/>
          </a:p>
          <a:p>
            <a:endParaRPr lang="en-US" dirty="0" smtClean="0"/>
          </a:p>
        </p:txBody>
      </p:sp>
      <p:sp>
        <p:nvSpPr>
          <p:cNvPr id="3" name="Content Placeholder 2"/>
          <p:cNvSpPr>
            <a:spLocks noGrp="1"/>
          </p:cNvSpPr>
          <p:nvPr>
            <p:ph sz="half" idx="2"/>
          </p:nvPr>
        </p:nvSpPr>
        <p:spPr/>
        <p:txBody>
          <a:bodyPr>
            <a:normAutofit/>
          </a:bodyPr>
          <a:lstStyle/>
          <a:p>
            <a:endParaRPr lang="en-US" dirty="0"/>
          </a:p>
        </p:txBody>
      </p:sp>
      <p:pic>
        <p:nvPicPr>
          <p:cNvPr id="8" name="Picture 7"/>
          <p:cNvPicPr>
            <a:picLocks noChangeAspect="1"/>
          </p:cNvPicPr>
          <p:nvPr/>
        </p:nvPicPr>
        <p:blipFill>
          <a:blip r:embed="rId3"/>
          <a:stretch>
            <a:fillRect/>
          </a:stretch>
        </p:blipFill>
        <p:spPr>
          <a:xfrm>
            <a:off x="4888719" y="1773936"/>
            <a:ext cx="3953520" cy="3352800"/>
          </a:xfrm>
          <a:prstGeom prst="rect">
            <a:avLst/>
          </a:prstGeom>
        </p:spPr>
      </p:pic>
      <p:sp>
        <p:nvSpPr>
          <p:cNvPr id="11" name="TextBox 10"/>
          <p:cNvSpPr txBox="1"/>
          <p:nvPr/>
        </p:nvSpPr>
        <p:spPr>
          <a:xfrm>
            <a:off x="4648200" y="5380672"/>
            <a:ext cx="3412067" cy="1477328"/>
          </a:xfrm>
          <a:prstGeom prst="rect">
            <a:avLst/>
          </a:prstGeom>
          <a:noFill/>
        </p:spPr>
        <p:txBody>
          <a:bodyPr wrap="square" rtlCol="0">
            <a:spAutoFit/>
          </a:bodyPr>
          <a:lstStyle/>
          <a:p>
            <a:r>
              <a:rPr lang="en-US" dirty="0" smtClean="0"/>
              <a:t>https://encrypted-tbn1.gstatic.com/</a:t>
            </a:r>
            <a:r>
              <a:rPr lang="en-US" dirty="0" err="1" smtClean="0"/>
              <a:t>images?q</a:t>
            </a:r>
            <a:r>
              <a:rPr lang="en-US" dirty="0" smtClean="0"/>
              <a:t>=tbn:ANd9GcS86NgootXhXv7XSgE2TJpSj1kagxKxU2IKLw5puUYWCIVcWDC4</a:t>
            </a:r>
          </a:p>
        </p:txBody>
      </p:sp>
    </p:spTree>
    <p:extLst>
      <p:ext uri="{BB962C8B-B14F-4D97-AF65-F5344CB8AC3E}">
        <p14:creationId xmlns:p14="http://schemas.microsoft.com/office/powerpoint/2010/main" val="2121132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6" name="Content Placeholder 5"/>
          <p:cNvSpPr>
            <a:spLocks noGrp="1"/>
          </p:cNvSpPr>
          <p:nvPr>
            <p:ph sz="half" idx="1"/>
          </p:nvPr>
        </p:nvSpPr>
        <p:spPr>
          <a:xfrm>
            <a:off x="201174" y="1584429"/>
            <a:ext cx="4294626" cy="4813323"/>
          </a:xfrm>
        </p:spPr>
        <p:txBody>
          <a:bodyPr>
            <a:normAutofit fontScale="85000" lnSpcReduction="20000"/>
          </a:bodyPr>
          <a:lstStyle/>
          <a:p>
            <a:pPr lvl="1"/>
            <a:endParaRPr lang="en-US" dirty="0"/>
          </a:p>
          <a:p>
            <a:r>
              <a:rPr lang="en-US" dirty="0" smtClean="0"/>
              <a:t>Blood </a:t>
            </a:r>
            <a:r>
              <a:rPr lang="en-US" dirty="0"/>
              <a:t>supply-entire mouth and pharynx is from branches of </a:t>
            </a:r>
            <a:r>
              <a:rPr lang="en-US" b="1" dirty="0"/>
              <a:t>external carotid artery.</a:t>
            </a:r>
          </a:p>
          <a:p>
            <a:r>
              <a:rPr lang="en-US" dirty="0"/>
              <a:t>Venous drainage-facial vein and external jugular vein</a:t>
            </a:r>
          </a:p>
          <a:p>
            <a:r>
              <a:rPr lang="en-US" dirty="0"/>
              <a:t>Nerve supply-inner mouth –cranial nerves VII, IX, X, </a:t>
            </a:r>
            <a:r>
              <a:rPr lang="en-US" dirty="0" smtClean="0"/>
              <a:t>XII</a:t>
            </a:r>
          </a:p>
          <a:p>
            <a:pPr lvl="1"/>
            <a:r>
              <a:rPr lang="en-US" sz="2500" dirty="0" smtClean="0"/>
              <a:t>Tonsils</a:t>
            </a:r>
            <a:r>
              <a:rPr lang="en-US" sz="2500" dirty="0"/>
              <a:t>-three types of lymphoid </a:t>
            </a:r>
            <a:r>
              <a:rPr lang="en-US" sz="2500" dirty="0" smtClean="0"/>
              <a:t>tissue (</a:t>
            </a:r>
            <a:r>
              <a:rPr lang="en-US" sz="2600" dirty="0" smtClean="0"/>
              <a:t>*</a:t>
            </a:r>
            <a:r>
              <a:rPr lang="en-US" sz="2600" dirty="0"/>
              <a:t>act as first line of defense for bacterial invasion of nose and </a:t>
            </a:r>
            <a:r>
              <a:rPr lang="en-US" sz="2600" dirty="0" smtClean="0"/>
              <a:t>mouth)</a:t>
            </a:r>
          </a:p>
          <a:p>
            <a:pPr lvl="1"/>
            <a:r>
              <a:rPr lang="en-US" sz="2600" dirty="0" smtClean="0"/>
              <a:t>Palatine </a:t>
            </a:r>
            <a:r>
              <a:rPr lang="en-US" dirty="0"/>
              <a:t>tonsils-</a:t>
            </a:r>
            <a:r>
              <a:rPr lang="en-US" dirty="0" smtClean="0"/>
              <a:t>major</a:t>
            </a:r>
          </a:p>
          <a:p>
            <a:pPr lvl="1"/>
            <a:r>
              <a:rPr lang="en-US" dirty="0" smtClean="0"/>
              <a:t>Lingual tonsil</a:t>
            </a:r>
          </a:p>
          <a:p>
            <a:pPr lvl="1"/>
            <a:r>
              <a:rPr lang="en-US" dirty="0" smtClean="0"/>
              <a:t>Pharyngeal tonsils</a:t>
            </a:r>
            <a:r>
              <a:rPr lang="en-US" dirty="0"/>
              <a:t>(adenoids)</a:t>
            </a:r>
          </a:p>
          <a:p>
            <a:endParaRPr lang="en-US" dirty="0"/>
          </a:p>
          <a:p>
            <a:endParaRPr lang="en-US" dirty="0"/>
          </a:p>
        </p:txBody>
      </p:sp>
      <p:pic>
        <p:nvPicPr>
          <p:cNvPr id="9" name="Content Placeholder 8"/>
          <p:cNvPicPr>
            <a:picLocks noGrp="1" noChangeAspect="1"/>
          </p:cNvPicPr>
          <p:nvPr>
            <p:ph sz="half" idx="2"/>
          </p:nvPr>
        </p:nvPicPr>
        <p:blipFill>
          <a:blip r:embed="rId2"/>
          <a:srcRect t="-30880" b="-30880"/>
          <a:stretch>
            <a:fillRect/>
          </a:stretch>
        </p:blipFill>
        <p:spPr>
          <a:xfrm>
            <a:off x="4648200" y="1773238"/>
            <a:ext cx="4038600" cy="4624387"/>
          </a:xfrm>
          <a:prstGeom prst="rect">
            <a:avLst/>
          </a:prstGeom>
        </p:spPr>
      </p:pic>
    </p:spTree>
    <p:extLst>
      <p:ext uri="{BB962C8B-B14F-4D97-AF65-F5344CB8AC3E}">
        <p14:creationId xmlns:p14="http://schemas.microsoft.com/office/powerpoint/2010/main" val="1082903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Nasal</a:t>
            </a:r>
            <a:r>
              <a:rPr lang="en-US" baseline="0" dirty="0" smtClean="0"/>
              <a:t> and Upper Airway</a:t>
            </a:r>
            <a:r>
              <a:rPr lang="en-US" dirty="0" smtClean="0"/>
              <a:t> blood Supply</a:t>
            </a:r>
            <a:endParaRPr lang="en-US" dirty="0"/>
          </a:p>
        </p:txBody>
      </p:sp>
      <p:pic>
        <p:nvPicPr>
          <p:cNvPr id="5" name="Picture Placeholder 4"/>
          <p:cNvPicPr>
            <a:picLocks noGrp="1" noChangeAspect="1"/>
          </p:cNvPicPr>
          <p:nvPr>
            <p:ph sz="half" idx="1"/>
          </p:nvPr>
        </p:nvPicPr>
        <p:blipFill rotWithShape="1">
          <a:blip r:embed="rId2"/>
          <a:srcRect l="-362" r="1256"/>
          <a:stretch/>
        </p:blipFill>
        <p:spPr>
          <a:xfrm>
            <a:off x="125734" y="1773936"/>
            <a:ext cx="5356264" cy="4052974"/>
          </a:xfrm>
        </p:spPr>
      </p:pic>
      <p:sp>
        <p:nvSpPr>
          <p:cNvPr id="3" name="Text Placeholder 2"/>
          <p:cNvSpPr>
            <a:spLocks noGrp="1"/>
          </p:cNvSpPr>
          <p:nvPr>
            <p:ph sz="half" idx="2"/>
          </p:nvPr>
        </p:nvSpPr>
        <p:spPr>
          <a:xfrm>
            <a:off x="5481998" y="1497290"/>
            <a:ext cx="3662002" cy="4802702"/>
          </a:xfrm>
        </p:spPr>
        <p:txBody>
          <a:bodyPr>
            <a:normAutofit fontScale="47500" lnSpcReduction="20000"/>
          </a:bodyPr>
          <a:lstStyle/>
          <a:p>
            <a:r>
              <a:rPr lang="en-US" sz="3200" dirty="0" err="1"/>
              <a:t>O</a:t>
            </a:r>
            <a:r>
              <a:rPr lang="en-US" sz="3200" dirty="0" err="1" smtClean="0"/>
              <a:t>pthalmic</a:t>
            </a:r>
            <a:r>
              <a:rPr lang="en-US" sz="3200" dirty="0" smtClean="0"/>
              <a:t> </a:t>
            </a:r>
            <a:r>
              <a:rPr lang="en-US" sz="3200" dirty="0"/>
              <a:t>arteries through the </a:t>
            </a:r>
            <a:r>
              <a:rPr lang="en-US" sz="3200" dirty="0" smtClean="0"/>
              <a:t>anterior </a:t>
            </a:r>
            <a:r>
              <a:rPr lang="en-US" sz="3200" dirty="0"/>
              <a:t>and </a:t>
            </a:r>
            <a:r>
              <a:rPr lang="en-US" sz="3200" dirty="0" smtClean="0"/>
              <a:t>posterior </a:t>
            </a:r>
            <a:r>
              <a:rPr lang="en-US" sz="3200" dirty="0" err="1"/>
              <a:t>ethmoid</a:t>
            </a:r>
            <a:r>
              <a:rPr lang="en-US" sz="3200" dirty="0"/>
              <a:t> branches and from internal maxillary artery through the </a:t>
            </a:r>
            <a:r>
              <a:rPr lang="en-US" sz="3200" dirty="0" err="1"/>
              <a:t>sphenopalatine</a:t>
            </a:r>
            <a:r>
              <a:rPr lang="en-US" sz="3200" dirty="0"/>
              <a:t> arteries. (</a:t>
            </a:r>
            <a:r>
              <a:rPr lang="en-US" sz="3200" b="1" dirty="0"/>
              <a:t>maxillary artery ligated for persistent </a:t>
            </a:r>
            <a:r>
              <a:rPr lang="en-US" sz="3200" b="1" dirty="0" smtClean="0"/>
              <a:t>nosebleed)</a:t>
            </a:r>
          </a:p>
          <a:p>
            <a:pPr marL="457200" indent="-457200">
              <a:buFont typeface="Arial"/>
              <a:buChar char="•"/>
            </a:pPr>
            <a:endParaRPr lang="en-US" sz="3200" b="1" dirty="0" smtClean="0"/>
          </a:p>
          <a:p>
            <a:r>
              <a:rPr lang="en-US" sz="3200" b="1" dirty="0" smtClean="0"/>
              <a:t>Blood supply to entire mouth and pharyngeal region is from branches of external carotid artery-</a:t>
            </a:r>
          </a:p>
          <a:p>
            <a:r>
              <a:rPr lang="en-US" sz="3200" b="1" dirty="0" smtClean="0"/>
              <a:t>glossopharyngeal nerve (cranial nerve IX)provides sensory innervation (post 1/3 of tongue) responsible for taste sensation.</a:t>
            </a:r>
          </a:p>
          <a:p>
            <a:r>
              <a:rPr lang="en-US" sz="3200" b="1" dirty="0" smtClean="0"/>
              <a:t>Facial nerve (cranial nerve VII) provides sensory innervation ( ant 2/3 of tongue) and responsible for taste</a:t>
            </a:r>
            <a:endParaRPr lang="en-US" sz="3200" b="1" dirty="0"/>
          </a:p>
          <a:p>
            <a:endParaRPr lang="en-US" dirty="0" smtClean="0"/>
          </a:p>
          <a:p>
            <a:r>
              <a:rPr lang="en-US" dirty="0" smtClean="0"/>
              <a:t>http</a:t>
            </a:r>
            <a:r>
              <a:rPr lang="en-US" dirty="0"/>
              <a:t>://</a:t>
            </a:r>
            <a:r>
              <a:rPr lang="en-US" dirty="0" err="1"/>
              <a:t>image.slidesharecdn.com</a:t>
            </a:r>
            <a:r>
              <a:rPr lang="en-US" dirty="0"/>
              <a:t>/surgicalanatomyofthenose-091024093143-phpapp02/95/slide-19-728.jpg?1256397994</a:t>
            </a:r>
          </a:p>
          <a:p>
            <a:r>
              <a:rPr lang="en-US" dirty="0"/>
              <a:t> </a:t>
            </a:r>
          </a:p>
          <a:p>
            <a:endParaRPr lang="en-US" dirty="0"/>
          </a:p>
        </p:txBody>
      </p:sp>
    </p:spTree>
    <p:extLst>
      <p:ext uri="{BB962C8B-B14F-4D97-AF65-F5344CB8AC3E}">
        <p14:creationId xmlns:p14="http://schemas.microsoft.com/office/powerpoint/2010/main" val="3384354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Larynx</a:t>
            </a:r>
            <a:endParaRPr lang="en-US" dirty="0"/>
          </a:p>
        </p:txBody>
      </p:sp>
      <p:sp>
        <p:nvSpPr>
          <p:cNvPr id="5" name="Content Placeholder 4"/>
          <p:cNvSpPr>
            <a:spLocks noGrp="1"/>
          </p:cNvSpPr>
          <p:nvPr>
            <p:ph sz="half" idx="1"/>
          </p:nvPr>
        </p:nvSpPr>
        <p:spPr/>
        <p:txBody>
          <a:bodyPr>
            <a:normAutofit fontScale="92500" lnSpcReduction="10000"/>
          </a:bodyPr>
          <a:lstStyle/>
          <a:p>
            <a:r>
              <a:rPr lang="en-US" dirty="0" smtClean="0"/>
              <a:t>C3-C6 level</a:t>
            </a:r>
          </a:p>
          <a:p>
            <a:r>
              <a:rPr lang="en-US" dirty="0" smtClean="0"/>
              <a:t>Functions to prevent aspiration and vocalization</a:t>
            </a:r>
          </a:p>
          <a:p>
            <a:r>
              <a:rPr lang="en-US" dirty="0" smtClean="0"/>
              <a:t>Contains one bone, cartilage, ligaments, muscles and membranes</a:t>
            </a:r>
          </a:p>
          <a:p>
            <a:endParaRPr lang="en-US" dirty="0" smtClean="0"/>
          </a:p>
          <a:p>
            <a:r>
              <a:rPr lang="en-US" dirty="0">
                <a:hlinkClick r:id="rId2"/>
              </a:rPr>
              <a:t>http://www.myvoiceteacher.com/images/anatomy-larynx-</a:t>
            </a:r>
            <a:r>
              <a:rPr lang="en-US" dirty="0" smtClean="0">
                <a:hlinkClick r:id="rId2"/>
              </a:rPr>
              <a:t>structure.gif</a:t>
            </a:r>
            <a:endParaRPr lang="en-US" dirty="0" smtClean="0"/>
          </a:p>
          <a:p>
            <a:endParaRPr lang="en-US" dirty="0"/>
          </a:p>
        </p:txBody>
      </p:sp>
      <p:sp>
        <p:nvSpPr>
          <p:cNvPr id="3" name="Content Placeholder 2"/>
          <p:cNvSpPr>
            <a:spLocks noGrp="1"/>
          </p:cNvSpPr>
          <p:nvPr>
            <p:ph sz="half" idx="2"/>
          </p:nvPr>
        </p:nvSpPr>
        <p:spPr/>
        <p:txBody>
          <a:bodyPr/>
          <a:lstStyle/>
          <a:p>
            <a:endParaRPr lang="en-US"/>
          </a:p>
        </p:txBody>
      </p:sp>
      <p:pic>
        <p:nvPicPr>
          <p:cNvPr id="7" name="Picture 6"/>
          <p:cNvPicPr>
            <a:picLocks noChangeAspect="1"/>
          </p:cNvPicPr>
          <p:nvPr/>
        </p:nvPicPr>
        <p:blipFill>
          <a:blip r:embed="rId3"/>
          <a:stretch>
            <a:fillRect/>
          </a:stretch>
        </p:blipFill>
        <p:spPr>
          <a:xfrm>
            <a:off x="4753106" y="1886226"/>
            <a:ext cx="4148856" cy="4350892"/>
          </a:xfrm>
          <a:prstGeom prst="rect">
            <a:avLst/>
          </a:prstGeom>
        </p:spPr>
      </p:pic>
    </p:spTree>
    <p:extLst>
      <p:ext uri="{BB962C8B-B14F-4D97-AF65-F5344CB8AC3E}">
        <p14:creationId xmlns:p14="http://schemas.microsoft.com/office/powerpoint/2010/main" val="3481725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Bones, Cartilages &amp; Membranes of Larynx</a:t>
            </a:r>
            <a:endParaRPr lang="en-US" dirty="0"/>
          </a:p>
        </p:txBody>
      </p:sp>
      <p:sp>
        <p:nvSpPr>
          <p:cNvPr id="6" name="Content Placeholder 5"/>
          <p:cNvSpPr>
            <a:spLocks noGrp="1"/>
          </p:cNvSpPr>
          <p:nvPr>
            <p:ph idx="1"/>
          </p:nvPr>
        </p:nvSpPr>
        <p:spPr>
          <a:xfrm>
            <a:off x="176028" y="1609579"/>
            <a:ext cx="8510772" cy="5092807"/>
          </a:xfrm>
          <a:prstGeom prst="rect">
            <a:avLst/>
          </a:prstGeom>
        </p:spPr>
        <p:txBody>
          <a:bodyPr numCol="2">
            <a:normAutofit fontScale="92500"/>
          </a:bodyPr>
          <a:lstStyle/>
          <a:p>
            <a:r>
              <a:rPr lang="en-US" sz="1800" dirty="0" smtClean="0"/>
              <a:t>One bone</a:t>
            </a:r>
          </a:p>
          <a:p>
            <a:pPr lvl="1"/>
            <a:r>
              <a:rPr lang="en-US" sz="1800" dirty="0" smtClean="0"/>
              <a:t>Hyoid bone-main support of larynx</a:t>
            </a:r>
          </a:p>
          <a:p>
            <a:pPr lvl="1"/>
            <a:r>
              <a:rPr lang="en-US" sz="1800" dirty="0" smtClean="0"/>
              <a:t>Nine laryngeal cartilages</a:t>
            </a:r>
          </a:p>
          <a:p>
            <a:pPr lvl="2"/>
            <a:r>
              <a:rPr lang="en-US" sz="1800" dirty="0" smtClean="0"/>
              <a:t>3 paired /3 single</a:t>
            </a:r>
          </a:p>
          <a:p>
            <a:r>
              <a:rPr lang="en-US" sz="1800" dirty="0" err="1" smtClean="0"/>
              <a:t>Epiglottic</a:t>
            </a:r>
            <a:r>
              <a:rPr lang="en-US" sz="1800" dirty="0" smtClean="0"/>
              <a:t> Cartilage-houses epiglottis</a:t>
            </a:r>
          </a:p>
          <a:p>
            <a:r>
              <a:rPr lang="en-US" sz="1800" b="1" dirty="0" smtClean="0"/>
              <a:t>Thyroid cartilage-largest cartilage of larynx (Adam’s </a:t>
            </a:r>
            <a:r>
              <a:rPr lang="en-US" sz="1800" b="1" dirty="0"/>
              <a:t>apple</a:t>
            </a:r>
            <a:r>
              <a:rPr lang="en-US" sz="1800" b="1" dirty="0" smtClean="0"/>
              <a:t>)</a:t>
            </a:r>
          </a:p>
          <a:p>
            <a:r>
              <a:rPr lang="en-US" sz="1800" dirty="0" smtClean="0"/>
              <a:t>Cricoid cartilage-</a:t>
            </a:r>
          </a:p>
          <a:p>
            <a:pPr lvl="1"/>
            <a:r>
              <a:rPr lang="en-US" sz="1800" dirty="0" smtClean="0"/>
              <a:t>Beginning of trachea &amp; esophagus</a:t>
            </a:r>
          </a:p>
          <a:p>
            <a:pPr lvl="1"/>
            <a:r>
              <a:rPr lang="en-US" sz="1800" dirty="0" smtClean="0"/>
              <a:t>only true ring of cartilage encircling the airway</a:t>
            </a:r>
          </a:p>
          <a:p>
            <a:pPr lvl="1"/>
            <a:r>
              <a:rPr lang="en-US" sz="1800" dirty="0" smtClean="0"/>
              <a:t>Most inferior of nine cartilages</a:t>
            </a:r>
          </a:p>
          <a:p>
            <a:r>
              <a:rPr lang="en-US" sz="1800" dirty="0" smtClean="0"/>
              <a:t>Cartilages in order from superior to inferior (anterior view)</a:t>
            </a:r>
          </a:p>
          <a:p>
            <a:pPr lvl="1"/>
            <a:r>
              <a:rPr lang="en-US" sz="1700" dirty="0" smtClean="0"/>
              <a:t>Epiglottis</a:t>
            </a:r>
          </a:p>
          <a:p>
            <a:pPr lvl="1"/>
            <a:r>
              <a:rPr lang="en-US" sz="1800" dirty="0" smtClean="0"/>
              <a:t>Thyroid</a:t>
            </a:r>
          </a:p>
          <a:p>
            <a:pPr lvl="1"/>
            <a:r>
              <a:rPr lang="en-US" sz="1800" dirty="0" smtClean="0"/>
              <a:t>cuneiform(paired)</a:t>
            </a:r>
            <a:endParaRPr lang="en-US" sz="1800" dirty="0"/>
          </a:p>
          <a:p>
            <a:pPr lvl="1"/>
            <a:r>
              <a:rPr lang="en-US" sz="1800" dirty="0" err="1" smtClean="0"/>
              <a:t>corniculate</a:t>
            </a:r>
            <a:r>
              <a:rPr lang="en-US" sz="1800" dirty="0" smtClean="0"/>
              <a:t>(paired)</a:t>
            </a:r>
          </a:p>
          <a:p>
            <a:pPr lvl="1"/>
            <a:r>
              <a:rPr lang="en-US" sz="1800" dirty="0" smtClean="0"/>
              <a:t>arytenoids(paired)</a:t>
            </a:r>
          </a:p>
          <a:p>
            <a:pPr lvl="1"/>
            <a:r>
              <a:rPr lang="en-US" sz="1800" dirty="0" smtClean="0"/>
              <a:t>Cricoid</a:t>
            </a:r>
          </a:p>
          <a:p>
            <a:pPr lvl="1"/>
            <a:r>
              <a:rPr lang="en-US" sz="1900" dirty="0" smtClean="0"/>
              <a:t>Thyrohyoid </a:t>
            </a:r>
            <a:r>
              <a:rPr lang="en-US" sz="1900" dirty="0"/>
              <a:t>membrane-suspends larynx from the hyoid </a:t>
            </a:r>
            <a:r>
              <a:rPr lang="en-US" sz="1900" dirty="0" smtClean="0"/>
              <a:t>bone</a:t>
            </a:r>
          </a:p>
          <a:p>
            <a:pPr lvl="1"/>
            <a:r>
              <a:rPr lang="en-US" sz="1900" b="1" dirty="0" err="1"/>
              <a:t>Cricothyroid</a:t>
            </a:r>
            <a:r>
              <a:rPr lang="en-US" sz="1900" b="1" dirty="0"/>
              <a:t> membrane-site for emergency </a:t>
            </a:r>
            <a:r>
              <a:rPr lang="en-US" sz="1900" b="1" dirty="0" err="1"/>
              <a:t>laryngotomy</a:t>
            </a:r>
            <a:r>
              <a:rPr lang="en-US" sz="1900" b="1" dirty="0"/>
              <a:t> &amp; </a:t>
            </a:r>
            <a:r>
              <a:rPr lang="en-US" sz="1900" b="1" dirty="0" err="1"/>
              <a:t>transtracheal</a:t>
            </a:r>
            <a:r>
              <a:rPr lang="en-US" sz="1900" b="1" dirty="0"/>
              <a:t> block</a:t>
            </a:r>
          </a:p>
          <a:p>
            <a:pPr marL="0" indent="0">
              <a:buNone/>
            </a:pPr>
            <a:endParaRPr lang="en-US" sz="1900" dirty="0"/>
          </a:p>
          <a:p>
            <a:r>
              <a:rPr lang="en-US" sz="1900" b="1" dirty="0"/>
              <a:t>Narrowest part of laryngeal cavity is area between vocal cords</a:t>
            </a:r>
          </a:p>
          <a:p>
            <a:r>
              <a:rPr lang="en-US" sz="1900" dirty="0"/>
              <a:t>Under 10 </a:t>
            </a:r>
            <a:r>
              <a:rPr lang="en-US" sz="1900" dirty="0" err="1"/>
              <a:t>yrs</a:t>
            </a:r>
            <a:r>
              <a:rPr lang="en-US" sz="1900" dirty="0"/>
              <a:t> old narrowest part just below the cords at cricoid cartilage</a:t>
            </a:r>
          </a:p>
          <a:p>
            <a:endParaRPr lang="en-US" sz="1900" dirty="0" smtClean="0"/>
          </a:p>
          <a:p>
            <a:pPr lvl="1"/>
            <a:endParaRPr lang="en-US" sz="1900" dirty="0" smtClean="0"/>
          </a:p>
        </p:txBody>
      </p:sp>
    </p:spTree>
    <p:extLst>
      <p:ext uri="{BB962C8B-B14F-4D97-AF65-F5344CB8AC3E}">
        <p14:creationId xmlns:p14="http://schemas.microsoft.com/office/powerpoint/2010/main" val="3183149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823508" y="1318688"/>
            <a:ext cx="6343650" cy="4370070"/>
          </a:xfrm>
          <a:prstGeom prst="rect">
            <a:avLst/>
          </a:prstGeom>
        </p:spPr>
      </p:pic>
    </p:spTree>
    <p:extLst>
      <p:ext uri="{BB962C8B-B14F-4D97-AF65-F5344CB8AC3E}">
        <p14:creationId xmlns:p14="http://schemas.microsoft.com/office/powerpoint/2010/main" val="2316504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Interior of the Larynx  &amp;        Movements of Vocal Cords</a:t>
            </a:r>
            <a:br>
              <a:rPr lang="en-US" dirty="0" smtClean="0"/>
            </a:br>
            <a:endParaRPr lang="en-US" dirty="0"/>
          </a:p>
        </p:txBody>
      </p:sp>
      <p:sp>
        <p:nvSpPr>
          <p:cNvPr id="3" name="Content Placeholder 2"/>
          <p:cNvSpPr>
            <a:spLocks noGrp="1"/>
          </p:cNvSpPr>
          <p:nvPr>
            <p:ph sz="quarter" idx="4294967295"/>
          </p:nvPr>
        </p:nvSpPr>
        <p:spPr>
          <a:xfrm>
            <a:off x="676655" y="1591056"/>
            <a:ext cx="4264688" cy="4947858"/>
          </a:xfrm>
          <a:prstGeom prst="rect">
            <a:avLst/>
          </a:prstGeom>
        </p:spPr>
        <p:txBody>
          <a:bodyPr>
            <a:normAutofit lnSpcReduction="10000"/>
          </a:bodyPr>
          <a:lstStyle/>
          <a:p>
            <a:r>
              <a:rPr lang="en-US" dirty="0" smtClean="0"/>
              <a:t>Three Compartments</a:t>
            </a:r>
          </a:p>
          <a:p>
            <a:pPr lvl="1"/>
            <a:r>
              <a:rPr lang="en-US" b="1" dirty="0" smtClean="0"/>
              <a:t>1</a:t>
            </a:r>
            <a:r>
              <a:rPr lang="en-US" b="1" baseline="30000" dirty="0" smtClean="0"/>
              <a:t>st</a:t>
            </a:r>
            <a:r>
              <a:rPr lang="en-US" b="1" dirty="0" smtClean="0"/>
              <a:t> compartment </a:t>
            </a:r>
          </a:p>
          <a:p>
            <a:pPr lvl="2"/>
            <a:r>
              <a:rPr lang="en-US" dirty="0" err="1" smtClean="0"/>
              <a:t>Supraglottic</a:t>
            </a:r>
            <a:r>
              <a:rPr lang="en-US" dirty="0" smtClean="0"/>
              <a:t> area </a:t>
            </a:r>
            <a:r>
              <a:rPr lang="en-US" b="1" i="1" dirty="0" smtClean="0"/>
              <a:t>Vestibule</a:t>
            </a:r>
          </a:p>
          <a:p>
            <a:pPr lvl="2"/>
            <a:r>
              <a:rPr lang="en-US" dirty="0" smtClean="0"/>
              <a:t>Extends from above the false cords to the tip of epiglottis</a:t>
            </a:r>
          </a:p>
          <a:p>
            <a:pPr lvl="2"/>
            <a:r>
              <a:rPr lang="en-US" dirty="0" smtClean="0"/>
              <a:t>On each side is a pharyngeal sinus (</a:t>
            </a:r>
            <a:r>
              <a:rPr lang="en-US" dirty="0" err="1" smtClean="0"/>
              <a:t>pyriform</a:t>
            </a:r>
            <a:r>
              <a:rPr lang="en-US" dirty="0" smtClean="0"/>
              <a:t> sinus)</a:t>
            </a:r>
          </a:p>
          <a:p>
            <a:pPr lvl="2"/>
            <a:r>
              <a:rPr lang="en-US" dirty="0" smtClean="0"/>
              <a:t>Common place for foreign bodies</a:t>
            </a:r>
          </a:p>
          <a:p>
            <a:pPr lvl="2"/>
            <a:endParaRPr lang="en-US" dirty="0"/>
          </a:p>
        </p:txBody>
      </p:sp>
      <p:sp>
        <p:nvSpPr>
          <p:cNvPr id="4" name="Content Placeholder 3"/>
          <p:cNvSpPr>
            <a:spLocks noGrp="1"/>
          </p:cNvSpPr>
          <p:nvPr>
            <p:ph sz="quarter" idx="4294967295"/>
          </p:nvPr>
        </p:nvSpPr>
        <p:spPr>
          <a:xfrm>
            <a:off x="4645152" y="1591056"/>
            <a:ext cx="3822192" cy="4535424"/>
          </a:xfrm>
          <a:prstGeom prst="rect">
            <a:avLst/>
          </a:prstGeom>
        </p:spPr>
        <p:txBody>
          <a:bodyPr>
            <a:normAutofit fontScale="85000" lnSpcReduction="20000"/>
          </a:bodyPr>
          <a:lstStyle/>
          <a:p>
            <a:r>
              <a:rPr lang="en-US" dirty="0" smtClean="0"/>
              <a:t>2</a:t>
            </a:r>
            <a:r>
              <a:rPr lang="en-US" b="1" baseline="30000" dirty="0" smtClean="0"/>
              <a:t>nd</a:t>
            </a:r>
            <a:r>
              <a:rPr lang="en-US" b="1" dirty="0" smtClean="0"/>
              <a:t> compartment</a:t>
            </a:r>
          </a:p>
          <a:p>
            <a:pPr lvl="1"/>
            <a:r>
              <a:rPr lang="en-US" dirty="0" smtClean="0"/>
              <a:t>Area between false cords and the true cords also called </a:t>
            </a:r>
            <a:r>
              <a:rPr lang="en-US" b="1" i="1" dirty="0" smtClean="0"/>
              <a:t>laryngeal ventricles</a:t>
            </a:r>
            <a:endParaRPr lang="en-US" b="1" i="1" dirty="0"/>
          </a:p>
          <a:p>
            <a:pPr lvl="1"/>
            <a:r>
              <a:rPr lang="en-US" b="1" dirty="0" smtClean="0"/>
              <a:t>3</a:t>
            </a:r>
            <a:r>
              <a:rPr lang="en-US" b="1" baseline="30000" dirty="0" smtClean="0"/>
              <a:t>rd</a:t>
            </a:r>
            <a:r>
              <a:rPr lang="en-US" b="1" dirty="0" smtClean="0"/>
              <a:t> compartment</a:t>
            </a:r>
          </a:p>
          <a:p>
            <a:pPr lvl="2"/>
            <a:r>
              <a:rPr lang="en-US" dirty="0" err="1" smtClean="0"/>
              <a:t>Infraglottic</a:t>
            </a:r>
            <a:r>
              <a:rPr lang="en-US" dirty="0" smtClean="0"/>
              <a:t> region below the true cords and above the beginning of the trachea</a:t>
            </a:r>
          </a:p>
          <a:p>
            <a:pPr marL="301943" lvl="1" indent="0">
              <a:buNone/>
            </a:pPr>
            <a:endParaRPr lang="en-US" b="1" dirty="0"/>
          </a:p>
          <a:p>
            <a:pPr marL="301943" lvl="1" indent="0">
              <a:buNone/>
            </a:pPr>
            <a:r>
              <a:rPr lang="en-US" dirty="0" smtClean="0"/>
              <a:t>The</a:t>
            </a:r>
            <a:r>
              <a:rPr lang="en-US" b="1" dirty="0" smtClean="0"/>
              <a:t> </a:t>
            </a:r>
            <a:r>
              <a:rPr lang="en-US" b="1" dirty="0" err="1" smtClean="0"/>
              <a:t>rima</a:t>
            </a:r>
            <a:r>
              <a:rPr lang="en-US" b="1" dirty="0" smtClean="0"/>
              <a:t> </a:t>
            </a:r>
            <a:r>
              <a:rPr lang="en-US" b="1" dirty="0" err="1" smtClean="0"/>
              <a:t>glottidis</a:t>
            </a:r>
            <a:r>
              <a:rPr lang="en-US" b="1" dirty="0" smtClean="0"/>
              <a:t> or true glottis</a:t>
            </a:r>
            <a:r>
              <a:rPr lang="en-US" dirty="0"/>
              <a:t> </a:t>
            </a:r>
            <a:r>
              <a:rPr lang="en-US" dirty="0" smtClean="0"/>
              <a:t> is the space between the vocal</a:t>
            </a:r>
            <a:r>
              <a:rPr lang="en-US" dirty="0"/>
              <a:t> </a:t>
            </a:r>
            <a:r>
              <a:rPr lang="en-US" dirty="0" smtClean="0"/>
              <a:t>cords</a:t>
            </a:r>
          </a:p>
        </p:txBody>
      </p:sp>
    </p:spTree>
    <p:extLst>
      <p:ext uri="{BB962C8B-B14F-4D97-AF65-F5344CB8AC3E}">
        <p14:creationId xmlns:p14="http://schemas.microsoft.com/office/powerpoint/2010/main" val="2792895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Intrinsic Muscles of the Larynx</a:t>
            </a:r>
            <a:endParaRPr lang="en-US" dirty="0"/>
          </a:p>
        </p:txBody>
      </p:sp>
      <p:pic>
        <p:nvPicPr>
          <p:cNvPr id="5" name="Content Placeholder 4"/>
          <p:cNvPicPr>
            <a:picLocks noGrp="1" noChangeAspect="1"/>
          </p:cNvPicPr>
          <p:nvPr>
            <p:ph sz="quarter" idx="4294967295"/>
          </p:nvPr>
        </p:nvPicPr>
        <p:blipFill>
          <a:blip r:embed="rId2"/>
          <a:srcRect t="-77704" b="-77704"/>
          <a:stretch>
            <a:fillRect/>
          </a:stretch>
        </p:blipFill>
        <p:spPr>
          <a:xfrm>
            <a:off x="329546" y="1591056"/>
            <a:ext cx="3822192" cy="3321144"/>
          </a:xfrm>
          <a:prstGeom prst="rect">
            <a:avLst/>
          </a:prstGeom>
        </p:spPr>
      </p:pic>
      <p:sp>
        <p:nvSpPr>
          <p:cNvPr id="4" name="Content Placeholder 3"/>
          <p:cNvSpPr>
            <a:spLocks noGrp="1"/>
          </p:cNvSpPr>
          <p:nvPr>
            <p:ph sz="quarter" idx="4294967295"/>
          </p:nvPr>
        </p:nvSpPr>
        <p:spPr>
          <a:xfrm>
            <a:off x="4151738" y="1400090"/>
            <a:ext cx="4315606" cy="5457910"/>
          </a:xfrm>
          <a:prstGeom prst="rect">
            <a:avLst/>
          </a:prstGeom>
        </p:spPr>
        <p:txBody>
          <a:bodyPr>
            <a:normAutofit fontScale="77500" lnSpcReduction="20000"/>
          </a:bodyPr>
          <a:lstStyle/>
          <a:p>
            <a:r>
              <a:rPr lang="en-US" sz="1800" dirty="0">
                <a:hlinkClick r:id="rId3"/>
              </a:rPr>
              <a:t>http://www.entcarepc.com/resources/Vocal+cords+</a:t>
            </a:r>
            <a:r>
              <a:rPr lang="en-US" sz="1800" dirty="0" smtClean="0">
                <a:hlinkClick r:id="rId3"/>
              </a:rPr>
              <a:t>schematic.jpg</a:t>
            </a:r>
            <a:endParaRPr lang="en-US" sz="1800" dirty="0" smtClean="0"/>
          </a:p>
          <a:p>
            <a:endParaRPr lang="en-US" sz="1800" dirty="0"/>
          </a:p>
          <a:p>
            <a:pPr lvl="1"/>
            <a:r>
              <a:rPr lang="en-US" dirty="0" smtClean="0"/>
              <a:t>Laryngeal Inlet</a:t>
            </a:r>
          </a:p>
          <a:p>
            <a:pPr lvl="2"/>
            <a:r>
              <a:rPr lang="en-US" dirty="0" smtClean="0"/>
              <a:t>Closed by the </a:t>
            </a:r>
            <a:r>
              <a:rPr lang="en-US" dirty="0" err="1" smtClean="0"/>
              <a:t>aryepiglottic</a:t>
            </a:r>
            <a:r>
              <a:rPr lang="en-US" dirty="0" smtClean="0"/>
              <a:t> muscle</a:t>
            </a:r>
          </a:p>
          <a:p>
            <a:pPr lvl="2"/>
            <a:r>
              <a:rPr lang="en-US" dirty="0" smtClean="0"/>
              <a:t>Opened by the </a:t>
            </a:r>
            <a:r>
              <a:rPr lang="en-US" dirty="0" err="1" smtClean="0"/>
              <a:t>thyroepiglottic</a:t>
            </a:r>
            <a:r>
              <a:rPr lang="en-US" dirty="0" smtClean="0"/>
              <a:t> muscle</a:t>
            </a:r>
          </a:p>
          <a:p>
            <a:pPr lvl="1"/>
            <a:r>
              <a:rPr lang="en-US" dirty="0" err="1" smtClean="0"/>
              <a:t>Glottic</a:t>
            </a:r>
            <a:r>
              <a:rPr lang="en-US" dirty="0" smtClean="0"/>
              <a:t> Slit</a:t>
            </a:r>
          </a:p>
          <a:p>
            <a:pPr lvl="2"/>
            <a:r>
              <a:rPr lang="en-US" dirty="0" smtClean="0"/>
              <a:t>Opened by the posterior </a:t>
            </a:r>
            <a:r>
              <a:rPr lang="en-US" dirty="0" err="1" smtClean="0"/>
              <a:t>cricoarytenoid</a:t>
            </a:r>
            <a:r>
              <a:rPr lang="en-US" dirty="0" smtClean="0"/>
              <a:t> muscles</a:t>
            </a:r>
          </a:p>
          <a:p>
            <a:pPr lvl="2"/>
            <a:r>
              <a:rPr lang="en-US" dirty="0" smtClean="0"/>
              <a:t>Closed by the </a:t>
            </a:r>
            <a:r>
              <a:rPr lang="en-US" dirty="0" err="1" smtClean="0"/>
              <a:t>interarytenoid</a:t>
            </a:r>
            <a:r>
              <a:rPr lang="en-US" dirty="0" smtClean="0"/>
              <a:t> muscle and lateral </a:t>
            </a:r>
            <a:r>
              <a:rPr lang="en-US" dirty="0" err="1" smtClean="0"/>
              <a:t>cricoarytenoid</a:t>
            </a:r>
            <a:r>
              <a:rPr lang="en-US" dirty="0" smtClean="0"/>
              <a:t> muscles</a:t>
            </a:r>
          </a:p>
          <a:p>
            <a:pPr lvl="1"/>
            <a:r>
              <a:rPr lang="en-US" dirty="0" smtClean="0"/>
              <a:t>True Vocal Cords</a:t>
            </a:r>
          </a:p>
          <a:p>
            <a:pPr lvl="2"/>
            <a:r>
              <a:rPr lang="en-US" dirty="0" smtClean="0"/>
              <a:t>(responsible for pitch)</a:t>
            </a:r>
          </a:p>
          <a:p>
            <a:pPr lvl="2"/>
            <a:r>
              <a:rPr lang="en-US" dirty="0" smtClean="0"/>
              <a:t>Lengthened by the </a:t>
            </a:r>
            <a:r>
              <a:rPr lang="en-US" dirty="0" err="1" smtClean="0"/>
              <a:t>cricothyroid</a:t>
            </a:r>
            <a:r>
              <a:rPr lang="en-US" dirty="0" smtClean="0"/>
              <a:t> muscles</a:t>
            </a:r>
          </a:p>
          <a:p>
            <a:pPr lvl="2"/>
            <a:r>
              <a:rPr lang="en-US" dirty="0" smtClean="0"/>
              <a:t>Shortened by </a:t>
            </a:r>
            <a:r>
              <a:rPr lang="en-US" dirty="0" err="1" smtClean="0"/>
              <a:t>thryoartyenoid</a:t>
            </a:r>
            <a:r>
              <a:rPr lang="en-US" dirty="0" smtClean="0"/>
              <a:t> muscles</a:t>
            </a:r>
            <a:endParaRPr lang="en-US" dirty="0"/>
          </a:p>
        </p:txBody>
      </p:sp>
      <p:sp>
        <p:nvSpPr>
          <p:cNvPr id="6" name="TextBox 5"/>
          <p:cNvSpPr txBox="1"/>
          <p:nvPr/>
        </p:nvSpPr>
        <p:spPr>
          <a:xfrm>
            <a:off x="879191" y="4297950"/>
            <a:ext cx="3793550" cy="646331"/>
          </a:xfrm>
          <a:prstGeom prst="rect">
            <a:avLst/>
          </a:prstGeom>
          <a:noFill/>
        </p:spPr>
        <p:txBody>
          <a:bodyPr wrap="square" rtlCol="0">
            <a:spAutoFit/>
          </a:bodyPr>
          <a:lstStyle/>
          <a:p>
            <a:r>
              <a:rPr lang="en-US" dirty="0" smtClean="0"/>
              <a:t>Abduction   	   							Adduction(phonation)    </a:t>
            </a:r>
            <a:endParaRPr lang="en-US" dirty="0"/>
          </a:p>
        </p:txBody>
      </p:sp>
      <p:sp>
        <p:nvSpPr>
          <p:cNvPr id="7" name="TextBox 6"/>
          <p:cNvSpPr txBox="1"/>
          <p:nvPr/>
        </p:nvSpPr>
        <p:spPr>
          <a:xfrm>
            <a:off x="457200" y="5069469"/>
            <a:ext cx="3793550" cy="1477328"/>
          </a:xfrm>
          <a:prstGeom prst="rect">
            <a:avLst/>
          </a:prstGeom>
          <a:noFill/>
        </p:spPr>
        <p:txBody>
          <a:bodyPr wrap="square" rtlCol="0">
            <a:spAutoFit/>
          </a:bodyPr>
          <a:lstStyle/>
          <a:p>
            <a:r>
              <a:rPr lang="en-US" b="1" dirty="0" smtClean="0"/>
              <a:t>Lateral </a:t>
            </a:r>
            <a:r>
              <a:rPr lang="en-US" b="1" dirty="0" err="1" smtClean="0"/>
              <a:t>Cricoarytenoid</a:t>
            </a:r>
            <a:r>
              <a:rPr lang="en-US" b="1" dirty="0" smtClean="0"/>
              <a:t> causes adduction of the cords</a:t>
            </a:r>
          </a:p>
          <a:p>
            <a:r>
              <a:rPr lang="en-US" b="1" dirty="0" smtClean="0"/>
              <a:t>Injury to RECURRENT or Superior laryngeal nerve causes inability to adduct (close)</a:t>
            </a:r>
            <a:endParaRPr lang="en-US" b="1" dirty="0"/>
          </a:p>
        </p:txBody>
      </p:sp>
      <p:sp>
        <p:nvSpPr>
          <p:cNvPr id="3" name="TextBox 2"/>
          <p:cNvSpPr txBox="1"/>
          <p:nvPr/>
        </p:nvSpPr>
        <p:spPr>
          <a:xfrm>
            <a:off x="286604" y="1591056"/>
            <a:ext cx="4165600" cy="923330"/>
          </a:xfrm>
          <a:prstGeom prst="rect">
            <a:avLst/>
          </a:prstGeom>
          <a:noFill/>
        </p:spPr>
        <p:txBody>
          <a:bodyPr wrap="square" rtlCol="0">
            <a:spAutoFit/>
          </a:bodyPr>
          <a:lstStyle/>
          <a:p>
            <a:r>
              <a:rPr lang="en-US" b="1" dirty="0" err="1" smtClean="0"/>
              <a:t>Cricopharyngeus</a:t>
            </a:r>
            <a:r>
              <a:rPr lang="en-US" b="1" dirty="0" smtClean="0"/>
              <a:t> muscle is the primary muscular barrier to regurgitation in the awake </a:t>
            </a:r>
            <a:r>
              <a:rPr lang="en-US" b="1" dirty="0" err="1" smtClean="0"/>
              <a:t>pt</a:t>
            </a:r>
            <a:endParaRPr lang="en-US" b="1" dirty="0"/>
          </a:p>
        </p:txBody>
      </p:sp>
    </p:spTree>
    <p:extLst>
      <p:ext uri="{BB962C8B-B14F-4D97-AF65-F5344CB8AC3E}">
        <p14:creationId xmlns:p14="http://schemas.microsoft.com/office/powerpoint/2010/main" val="79643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Nerve Supply of the Larynx</a:t>
            </a:r>
            <a:endParaRPr lang="en-US" dirty="0"/>
          </a:p>
        </p:txBody>
      </p:sp>
      <p:pic>
        <p:nvPicPr>
          <p:cNvPr id="5" name="Content Placeholder 4"/>
          <p:cNvPicPr>
            <a:picLocks noGrp="1" noChangeAspect="1"/>
          </p:cNvPicPr>
          <p:nvPr>
            <p:ph sz="quarter" idx="4294967295"/>
          </p:nvPr>
        </p:nvPicPr>
        <p:blipFill>
          <a:blip r:embed="rId3"/>
          <a:srcRect t="-11514" b="-11514"/>
          <a:stretch>
            <a:fillRect/>
          </a:stretch>
        </p:blipFill>
        <p:spPr>
          <a:xfrm>
            <a:off x="676275" y="2679700"/>
            <a:ext cx="3822700" cy="3446463"/>
          </a:xfrm>
          <a:prstGeom prst="rect">
            <a:avLst/>
          </a:prstGeom>
        </p:spPr>
      </p:pic>
      <p:sp>
        <p:nvSpPr>
          <p:cNvPr id="4" name="Content Placeholder 3"/>
          <p:cNvSpPr>
            <a:spLocks noGrp="1"/>
          </p:cNvSpPr>
          <p:nvPr>
            <p:ph sz="quarter" idx="4294967295"/>
          </p:nvPr>
        </p:nvSpPr>
        <p:spPr>
          <a:xfrm>
            <a:off x="4645152" y="1591057"/>
            <a:ext cx="3822192" cy="4535424"/>
          </a:xfrm>
          <a:prstGeom prst="rect">
            <a:avLst/>
          </a:prstGeom>
          <a:ln>
            <a:solidFill>
              <a:srgbClr val="31B6FD"/>
            </a:solidFill>
          </a:ln>
        </p:spPr>
        <p:txBody>
          <a:bodyPr/>
          <a:lstStyle/>
          <a:p>
            <a:r>
              <a:rPr lang="en-US" dirty="0" smtClean="0">
                <a:effectLst>
                  <a:glow rad="228600">
                    <a:schemeClr val="accent1">
                      <a:satMod val="175000"/>
                      <a:alpha val="40000"/>
                    </a:schemeClr>
                  </a:glow>
                </a:effectLst>
              </a:rPr>
              <a:t>Cranial Nerve X</a:t>
            </a:r>
          </a:p>
          <a:p>
            <a:pPr marL="301943" lvl="1" indent="0" algn="ctr">
              <a:buNone/>
            </a:pPr>
            <a:r>
              <a:rPr lang="en-US" sz="3200" dirty="0" smtClean="0"/>
              <a:t>(</a:t>
            </a:r>
            <a:r>
              <a:rPr lang="en-US" sz="3200" dirty="0" err="1" smtClean="0"/>
              <a:t>Vagus</a:t>
            </a:r>
            <a:r>
              <a:rPr lang="en-US" sz="3200" dirty="0" smtClean="0"/>
              <a:t> nerve)</a:t>
            </a:r>
          </a:p>
          <a:p>
            <a:pPr marL="301943" lvl="1" indent="0" algn="ctr">
              <a:buNone/>
            </a:pPr>
            <a:r>
              <a:rPr lang="en-US" sz="3200" dirty="0" smtClean="0"/>
              <a:t>Branches to:</a:t>
            </a:r>
          </a:p>
          <a:p>
            <a:pPr marL="301943" lvl="1" indent="0" algn="ctr">
              <a:buNone/>
            </a:pPr>
            <a:endParaRPr lang="en-US" sz="2000" dirty="0" smtClean="0"/>
          </a:p>
          <a:p>
            <a:pPr lvl="1"/>
            <a:r>
              <a:rPr lang="en-US" dirty="0" smtClean="0"/>
              <a:t> Superior laryngeal nerve</a:t>
            </a:r>
          </a:p>
          <a:p>
            <a:pPr marL="627063" lvl="2" indent="0">
              <a:buNone/>
            </a:pPr>
            <a:r>
              <a:rPr lang="en-US" dirty="0" smtClean="0"/>
              <a:t> and</a:t>
            </a:r>
          </a:p>
          <a:p>
            <a:pPr lvl="1"/>
            <a:r>
              <a:rPr lang="en-US" dirty="0" smtClean="0"/>
              <a:t> Inferior laryngeal nerves</a:t>
            </a:r>
            <a:endParaRPr lang="en-US" dirty="0"/>
          </a:p>
        </p:txBody>
      </p:sp>
    </p:spTree>
    <p:extLst>
      <p:ext uri="{BB962C8B-B14F-4D97-AF65-F5344CB8AC3E}">
        <p14:creationId xmlns:p14="http://schemas.microsoft.com/office/powerpoint/2010/main" val="3275720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Nerve Supply to Larynx</a:t>
            </a:r>
            <a:endParaRPr lang="en-US" dirty="0"/>
          </a:p>
        </p:txBody>
      </p:sp>
      <p:sp>
        <p:nvSpPr>
          <p:cNvPr id="3" name="Content Placeholder 2"/>
          <p:cNvSpPr>
            <a:spLocks noGrp="1"/>
          </p:cNvSpPr>
          <p:nvPr>
            <p:ph sz="quarter" idx="4294967295"/>
          </p:nvPr>
        </p:nvSpPr>
        <p:spPr>
          <a:xfrm>
            <a:off x="0" y="1565695"/>
            <a:ext cx="4576715" cy="4658848"/>
          </a:xfrm>
          <a:prstGeom prst="rect">
            <a:avLst/>
          </a:prstGeom>
        </p:spPr>
        <p:txBody>
          <a:bodyPr>
            <a:normAutofit fontScale="77500" lnSpcReduction="20000"/>
          </a:bodyPr>
          <a:lstStyle/>
          <a:p>
            <a:r>
              <a:rPr lang="en-US" b="1" u="sng" dirty="0" smtClean="0"/>
              <a:t>Superior Laryngeal nerve</a:t>
            </a:r>
          </a:p>
          <a:p>
            <a:pPr lvl="1"/>
            <a:r>
              <a:rPr lang="en-US" dirty="0" smtClean="0"/>
              <a:t>Branches to an internal and external segment</a:t>
            </a:r>
          </a:p>
          <a:p>
            <a:pPr lvl="2"/>
            <a:r>
              <a:rPr lang="en-US" dirty="0" smtClean="0"/>
              <a:t>Internal Branch</a:t>
            </a:r>
          </a:p>
          <a:p>
            <a:pPr lvl="3"/>
            <a:r>
              <a:rPr lang="en-US" dirty="0" smtClean="0"/>
              <a:t>Enters </a:t>
            </a:r>
            <a:r>
              <a:rPr lang="en-US" dirty="0"/>
              <a:t>larynx and then the </a:t>
            </a:r>
            <a:r>
              <a:rPr lang="en-US" dirty="0" err="1"/>
              <a:t>thyrohyoid</a:t>
            </a:r>
            <a:r>
              <a:rPr lang="en-US" dirty="0"/>
              <a:t> membrane and is distributed to the mucous membranes of the larynx and epiglottis</a:t>
            </a:r>
          </a:p>
          <a:p>
            <a:pPr lvl="3"/>
            <a:r>
              <a:rPr lang="en-US" dirty="0"/>
              <a:t>Provides sensation from laryngeal side of epiglottis to true cords</a:t>
            </a:r>
          </a:p>
          <a:p>
            <a:pPr lvl="3"/>
            <a:r>
              <a:rPr lang="en-US" dirty="0"/>
              <a:t>Innervates </a:t>
            </a:r>
            <a:r>
              <a:rPr lang="en-US" dirty="0" smtClean="0"/>
              <a:t>inter arytenoid </a:t>
            </a:r>
            <a:r>
              <a:rPr lang="en-US" dirty="0"/>
              <a:t>muscles (phonation)</a:t>
            </a:r>
          </a:p>
          <a:p>
            <a:pPr lvl="2"/>
            <a:r>
              <a:rPr lang="en-US" dirty="0" smtClean="0"/>
              <a:t>External Branch</a:t>
            </a:r>
          </a:p>
          <a:p>
            <a:pPr lvl="3"/>
            <a:r>
              <a:rPr lang="en-US" dirty="0" smtClean="0"/>
              <a:t>Branches to inferior constrictor muscle(vocal cord changes)</a:t>
            </a:r>
          </a:p>
          <a:p>
            <a:pPr lvl="3"/>
            <a:endParaRPr lang="en-US" dirty="0" smtClean="0"/>
          </a:p>
          <a:p>
            <a:pPr marL="914400" lvl="3" indent="0">
              <a:buNone/>
            </a:pPr>
            <a:r>
              <a:rPr lang="en-US" sz="2100" b="1" i="1" dirty="0" smtClean="0"/>
              <a:t>***Stimulation of the superior laryngeal nerve may cause laryngospasm</a:t>
            </a:r>
            <a:endParaRPr lang="en-US" sz="2100" b="1" i="1" dirty="0"/>
          </a:p>
        </p:txBody>
      </p:sp>
      <p:sp>
        <p:nvSpPr>
          <p:cNvPr id="4" name="Content Placeholder 3"/>
          <p:cNvSpPr>
            <a:spLocks noGrp="1"/>
          </p:cNvSpPr>
          <p:nvPr>
            <p:ph sz="quarter" idx="4294967295"/>
          </p:nvPr>
        </p:nvSpPr>
        <p:spPr>
          <a:xfrm>
            <a:off x="4576715" y="1565694"/>
            <a:ext cx="4567285" cy="4374975"/>
          </a:xfrm>
          <a:prstGeom prst="rect">
            <a:avLst/>
          </a:prstGeom>
        </p:spPr>
        <p:txBody>
          <a:bodyPr>
            <a:normAutofit fontScale="70000" lnSpcReduction="20000"/>
          </a:bodyPr>
          <a:lstStyle/>
          <a:p>
            <a:r>
              <a:rPr lang="en-US" b="1" u="sng" dirty="0" smtClean="0"/>
              <a:t>Inferior (Recurrent) Laryngeal Nerve</a:t>
            </a:r>
          </a:p>
          <a:p>
            <a:endParaRPr lang="en-US" sz="2600" b="1" u="sng" dirty="0" smtClean="0"/>
          </a:p>
          <a:p>
            <a:pPr lvl="1"/>
            <a:r>
              <a:rPr lang="en-US" sz="2900" dirty="0" smtClean="0"/>
              <a:t>Branch from two </a:t>
            </a:r>
            <a:r>
              <a:rPr lang="en-US" sz="2900" dirty="0" err="1" smtClean="0"/>
              <a:t>vagus</a:t>
            </a:r>
            <a:r>
              <a:rPr lang="en-US" sz="2900" dirty="0" smtClean="0"/>
              <a:t> nerves at different levels</a:t>
            </a:r>
          </a:p>
          <a:p>
            <a:pPr lvl="2"/>
            <a:endParaRPr lang="en-US" sz="2300" dirty="0" smtClean="0"/>
          </a:p>
          <a:p>
            <a:pPr lvl="2"/>
            <a:r>
              <a:rPr lang="en-US" sz="2300" dirty="0" smtClean="0"/>
              <a:t>Supplies sensation to larynx below the level of the vocal cords </a:t>
            </a:r>
          </a:p>
          <a:p>
            <a:pPr lvl="2"/>
            <a:endParaRPr lang="en-US" sz="2300" dirty="0" smtClean="0"/>
          </a:p>
          <a:p>
            <a:pPr lvl="2"/>
            <a:r>
              <a:rPr lang="en-US" sz="2300" dirty="0" smtClean="0"/>
              <a:t>Innervated all the muscles of the larynx except the </a:t>
            </a:r>
            <a:r>
              <a:rPr lang="en-US" sz="2300" dirty="0" err="1" smtClean="0"/>
              <a:t>cricothyroid</a:t>
            </a:r>
            <a:r>
              <a:rPr lang="en-US" sz="2300" dirty="0" smtClean="0"/>
              <a:t> and part of the inter arytenoid muscles</a:t>
            </a:r>
          </a:p>
          <a:p>
            <a:pPr lvl="3"/>
            <a:r>
              <a:rPr lang="en-US" dirty="0" smtClean="0"/>
              <a:t>May become damaged from surgery/airway manipulation/anesthetic blocks</a:t>
            </a:r>
          </a:p>
          <a:p>
            <a:pPr marL="1234440" lvl="4" indent="0">
              <a:buNone/>
            </a:pPr>
            <a:endParaRPr lang="en-US" b="1" dirty="0" smtClean="0"/>
          </a:p>
          <a:p>
            <a:pPr marL="1234440" lvl="4" indent="0">
              <a:buNone/>
            </a:pPr>
            <a:r>
              <a:rPr lang="en-US" b="1" dirty="0" smtClean="0"/>
              <a:t>**Damage may include hoarseness or dyspnea</a:t>
            </a:r>
          </a:p>
        </p:txBody>
      </p:sp>
      <p:sp>
        <p:nvSpPr>
          <p:cNvPr id="5" name="TextBox 4"/>
          <p:cNvSpPr txBox="1"/>
          <p:nvPr/>
        </p:nvSpPr>
        <p:spPr>
          <a:xfrm>
            <a:off x="804699" y="6154441"/>
            <a:ext cx="7720062" cy="646331"/>
          </a:xfrm>
          <a:prstGeom prst="rect">
            <a:avLst/>
          </a:prstGeom>
          <a:solidFill>
            <a:srgbClr val="FFFF00"/>
          </a:solidFill>
        </p:spPr>
        <p:txBody>
          <a:bodyPr wrap="square" rtlCol="0">
            <a:spAutoFit/>
          </a:bodyPr>
          <a:lstStyle/>
          <a:p>
            <a:pPr algn="ctr"/>
            <a:r>
              <a:rPr lang="en-US" b="1" i="1" dirty="0" smtClean="0"/>
              <a:t>Blood Supply to the larynx is supplied by the superior thyroid artery (branch of the external carotid artery) and the inferior thyroid artery </a:t>
            </a:r>
            <a:endParaRPr lang="en-US" b="1" i="1" dirty="0"/>
          </a:p>
        </p:txBody>
      </p:sp>
    </p:spTree>
    <p:extLst>
      <p:ext uri="{BB962C8B-B14F-4D97-AF65-F5344CB8AC3E}">
        <p14:creationId xmlns:p14="http://schemas.microsoft.com/office/powerpoint/2010/main" val="219323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78885"/>
            <a:ext cx="8229600" cy="1412171"/>
          </a:xfrm>
        </p:spPr>
        <p:txBody>
          <a:bodyPr>
            <a:normAutofit/>
          </a:bodyPr>
          <a:lstStyle/>
          <a:p>
            <a:r>
              <a:rPr lang="en-US" sz="3600" dirty="0" smtClean="0"/>
              <a:t>Respiratory Anatomy</a:t>
            </a:r>
            <a:endParaRPr lang="en-US" sz="3600" dirty="0"/>
          </a:p>
        </p:txBody>
      </p:sp>
      <p:pic>
        <p:nvPicPr>
          <p:cNvPr id="4" name="Content Placeholder 3"/>
          <p:cNvPicPr>
            <a:picLocks noGrp="1" noChangeAspect="1"/>
          </p:cNvPicPr>
          <p:nvPr>
            <p:ph sz="quarter" idx="4294967295"/>
          </p:nvPr>
        </p:nvPicPr>
        <p:blipFill>
          <a:blip r:embed="rId2"/>
          <a:srcRect l="-16235" r="-16235"/>
          <a:stretch>
            <a:fillRect/>
          </a:stretch>
        </p:blipFill>
        <p:spPr>
          <a:xfrm>
            <a:off x="-179161" y="1198529"/>
            <a:ext cx="7297620" cy="5438102"/>
          </a:xfrm>
          <a:prstGeom prst="rect">
            <a:avLst/>
          </a:prstGeom>
        </p:spPr>
      </p:pic>
      <p:sp>
        <p:nvSpPr>
          <p:cNvPr id="9" name="Content Placeholder 8"/>
          <p:cNvSpPr>
            <a:spLocks noGrp="1"/>
          </p:cNvSpPr>
          <p:nvPr>
            <p:ph sz="quarter" idx="4294967295"/>
          </p:nvPr>
        </p:nvSpPr>
        <p:spPr>
          <a:xfrm>
            <a:off x="6581890" y="5133996"/>
            <a:ext cx="1885453" cy="992483"/>
          </a:xfrm>
          <a:prstGeom prst="rect">
            <a:avLst/>
          </a:prstGeom>
        </p:spPr>
        <p:txBody>
          <a:bodyPr>
            <a:normAutofit fontScale="32500" lnSpcReduction="20000"/>
          </a:bodyPr>
          <a:lstStyle/>
          <a:p>
            <a:r>
              <a:rPr lang="en-US" dirty="0"/>
              <a:t>http://</a:t>
            </a:r>
            <a:r>
              <a:rPr lang="en-US" dirty="0" err="1"/>
              <a:t>www.highlands.edu</a:t>
            </a:r>
            <a:r>
              <a:rPr lang="en-US" dirty="0"/>
              <a:t>/academics/divisions/</a:t>
            </a:r>
            <a:r>
              <a:rPr lang="en-US" dirty="0" err="1"/>
              <a:t>scipe</a:t>
            </a:r>
            <a:r>
              <a:rPr lang="en-US" dirty="0"/>
              <a:t>/biology/faculty/</a:t>
            </a:r>
            <a:r>
              <a:rPr lang="en-US" dirty="0" err="1"/>
              <a:t>harnden</a:t>
            </a:r>
            <a:r>
              <a:rPr lang="en-US" dirty="0"/>
              <a:t>/2122/images/</a:t>
            </a:r>
            <a:r>
              <a:rPr lang="en-US" dirty="0" err="1"/>
              <a:t>respstructures.jpg</a:t>
            </a:r>
            <a:endParaRPr lang="en-US" dirty="0"/>
          </a:p>
        </p:txBody>
      </p:sp>
    </p:spTree>
    <p:extLst>
      <p:ext uri="{BB962C8B-B14F-4D97-AF65-F5344CB8AC3E}">
        <p14:creationId xmlns:p14="http://schemas.microsoft.com/office/powerpoint/2010/main" val="1178574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Trachea</a:t>
            </a:r>
            <a:endParaRPr lang="en-US" dirty="0"/>
          </a:p>
        </p:txBody>
      </p:sp>
      <p:sp>
        <p:nvSpPr>
          <p:cNvPr id="5" name="Content Placeholder 4"/>
          <p:cNvSpPr>
            <a:spLocks noGrp="1"/>
          </p:cNvSpPr>
          <p:nvPr>
            <p:ph sz="quarter" idx="4294967295"/>
          </p:nvPr>
        </p:nvSpPr>
        <p:spPr>
          <a:xfrm>
            <a:off x="457200" y="1465211"/>
            <a:ext cx="4187952" cy="5030601"/>
          </a:xfrm>
          <a:prstGeom prst="rect">
            <a:avLst/>
          </a:prstGeom>
        </p:spPr>
        <p:txBody>
          <a:bodyPr>
            <a:normAutofit fontScale="70000" lnSpcReduction="20000"/>
          </a:bodyPr>
          <a:lstStyle/>
          <a:p>
            <a:r>
              <a:rPr lang="en-US" sz="3400" dirty="0" smtClean="0"/>
              <a:t>Lined  by </a:t>
            </a:r>
            <a:r>
              <a:rPr lang="en-US" sz="3400" dirty="0" err="1" smtClean="0"/>
              <a:t>peuedostratified</a:t>
            </a:r>
            <a:r>
              <a:rPr lang="en-US" sz="3400" dirty="0" smtClean="0"/>
              <a:t> ciliated columnar epithelium</a:t>
            </a:r>
          </a:p>
          <a:p>
            <a:r>
              <a:rPr lang="en-US" sz="3400" dirty="0" smtClean="0"/>
              <a:t>Inferior larynx to carina (T4-T5)which bifurcates into two </a:t>
            </a:r>
            <a:r>
              <a:rPr lang="en-US" sz="3400" dirty="0" err="1" smtClean="0"/>
              <a:t>mainstem</a:t>
            </a:r>
            <a:r>
              <a:rPr lang="en-US" sz="3400" dirty="0" smtClean="0"/>
              <a:t> bronchi</a:t>
            </a:r>
          </a:p>
          <a:p>
            <a:r>
              <a:rPr lang="en-US" sz="3400" dirty="0" smtClean="0"/>
              <a:t>Distance from teeth to larynx is 13cm</a:t>
            </a:r>
          </a:p>
          <a:p>
            <a:r>
              <a:rPr lang="en-US" sz="3400" dirty="0" smtClean="0"/>
              <a:t>Larynx to carina is 13 cm</a:t>
            </a:r>
          </a:p>
          <a:p>
            <a:r>
              <a:rPr lang="en-US" sz="3400" b="1" dirty="0" smtClean="0"/>
              <a:t>Sensory innervation by </a:t>
            </a:r>
            <a:r>
              <a:rPr lang="en-US" sz="3400" b="1" dirty="0" err="1" smtClean="0"/>
              <a:t>vagus</a:t>
            </a:r>
            <a:r>
              <a:rPr lang="en-US" sz="3400" b="1" dirty="0" smtClean="0"/>
              <a:t> nerve (parasympathetic and nociceptive stimuli)</a:t>
            </a:r>
          </a:p>
          <a:p>
            <a:r>
              <a:rPr lang="en-US" sz="3400" b="1" dirty="0" smtClean="0"/>
              <a:t>Blood supply </a:t>
            </a:r>
          </a:p>
          <a:p>
            <a:pPr lvl="2"/>
            <a:r>
              <a:rPr lang="en-US" b="1" dirty="0" smtClean="0"/>
              <a:t>Inferior thyroid artery</a:t>
            </a:r>
          </a:p>
          <a:p>
            <a:pPr lvl="2"/>
            <a:r>
              <a:rPr lang="en-US" b="1" dirty="0" smtClean="0"/>
              <a:t>(</a:t>
            </a:r>
            <a:r>
              <a:rPr lang="en-US" b="1" dirty="0" err="1" smtClean="0"/>
              <a:t>thyrocervical</a:t>
            </a:r>
            <a:r>
              <a:rPr lang="en-US" b="1" dirty="0" smtClean="0"/>
              <a:t> branch of the </a:t>
            </a:r>
            <a:r>
              <a:rPr lang="en-US" b="1" dirty="0" err="1" smtClean="0"/>
              <a:t>subclavian</a:t>
            </a:r>
            <a:r>
              <a:rPr lang="en-US" b="1" dirty="0" smtClean="0"/>
              <a:t> artery)</a:t>
            </a:r>
          </a:p>
        </p:txBody>
      </p:sp>
      <p:sp>
        <p:nvSpPr>
          <p:cNvPr id="6" name="Content Placeholder 5"/>
          <p:cNvSpPr>
            <a:spLocks noGrp="1"/>
          </p:cNvSpPr>
          <p:nvPr>
            <p:ph sz="quarter" idx="4294967295"/>
          </p:nvPr>
        </p:nvSpPr>
        <p:spPr>
          <a:xfrm>
            <a:off x="4645152" y="1403462"/>
            <a:ext cx="4382544" cy="4723019"/>
          </a:xfrm>
          <a:prstGeom prst="rect">
            <a:avLst/>
          </a:prstGeom>
        </p:spPr>
        <p:txBody>
          <a:bodyPr/>
          <a:lstStyle/>
          <a:p>
            <a:r>
              <a:rPr lang="en-US" sz="2400" dirty="0" smtClean="0"/>
              <a:t>Trachea moves freely with head and neck&amp; it is not a fixed structure-</a:t>
            </a:r>
          </a:p>
          <a:p>
            <a:r>
              <a:rPr lang="en-US" sz="2400" dirty="0" smtClean="0"/>
              <a:t>With head flexion-trachea moves upward-ETT may advance too far –causing endobronchial intubation</a:t>
            </a:r>
          </a:p>
          <a:p>
            <a:r>
              <a:rPr lang="en-US" sz="2400" dirty="0" smtClean="0"/>
              <a:t>With head extension-trachea moves downward-</a:t>
            </a:r>
            <a:r>
              <a:rPr lang="en-US" sz="2400" dirty="0" err="1" smtClean="0"/>
              <a:t>Extubation</a:t>
            </a:r>
            <a:r>
              <a:rPr lang="en-US" sz="2400" dirty="0" smtClean="0"/>
              <a:t> may occur</a:t>
            </a:r>
          </a:p>
          <a:p>
            <a:endParaRPr lang="en-US" dirty="0"/>
          </a:p>
        </p:txBody>
      </p:sp>
      <p:sp>
        <p:nvSpPr>
          <p:cNvPr id="8" name="TextBox 7"/>
          <p:cNvSpPr txBox="1"/>
          <p:nvPr/>
        </p:nvSpPr>
        <p:spPr>
          <a:xfrm>
            <a:off x="5150660" y="6126481"/>
            <a:ext cx="3185379" cy="369332"/>
          </a:xfrm>
          <a:prstGeom prst="rect">
            <a:avLst/>
          </a:prstGeom>
          <a:noFill/>
        </p:spPr>
        <p:txBody>
          <a:bodyPr wrap="square" rtlCol="0">
            <a:spAutoFit/>
          </a:bodyPr>
          <a:lstStyle/>
          <a:p>
            <a:r>
              <a:rPr lang="en-US" b="1" i="1" u="sng" dirty="0" smtClean="0"/>
              <a:t>THE HOSE FOLLOWS THE NOSE</a:t>
            </a:r>
            <a:endParaRPr lang="en-US" b="1" i="1" u="sng" dirty="0"/>
          </a:p>
        </p:txBody>
      </p:sp>
    </p:spTree>
    <p:extLst>
      <p:ext uri="{BB962C8B-B14F-4D97-AF65-F5344CB8AC3E}">
        <p14:creationId xmlns:p14="http://schemas.microsoft.com/office/powerpoint/2010/main" val="3634842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Nerves the surgeons are looking at… overview</a:t>
            </a:r>
            <a:endParaRPr lang="en-US" dirty="0"/>
          </a:p>
        </p:txBody>
      </p:sp>
      <p:sp>
        <p:nvSpPr>
          <p:cNvPr id="3" name="Content Placeholder 2"/>
          <p:cNvSpPr>
            <a:spLocks noGrp="1"/>
          </p:cNvSpPr>
          <p:nvPr>
            <p:ph idx="1"/>
          </p:nvPr>
        </p:nvSpPr>
        <p:spPr>
          <a:xfrm>
            <a:off x="457200" y="1546705"/>
            <a:ext cx="8686800" cy="4854095"/>
          </a:xfrm>
        </p:spPr>
        <p:txBody>
          <a:bodyPr>
            <a:normAutofit fontScale="70000" lnSpcReduction="20000"/>
          </a:bodyPr>
          <a:lstStyle/>
          <a:p>
            <a:r>
              <a:rPr lang="en-US" b="1" dirty="0"/>
              <a:t>Trigeminal nerve (V)</a:t>
            </a:r>
          </a:p>
          <a:p>
            <a:pPr lvl="1"/>
            <a:r>
              <a:rPr lang="en-US" dirty="0"/>
              <a:t>Provide sensory and motor innervation to the nose sinuses, palate, and tongue. They aid in the motor control of the face and in mastication.</a:t>
            </a:r>
          </a:p>
          <a:p>
            <a:r>
              <a:rPr lang="en-US" b="1" dirty="0" smtClean="0"/>
              <a:t>Facial nerve (VII)</a:t>
            </a:r>
          </a:p>
          <a:p>
            <a:pPr lvl="1"/>
            <a:r>
              <a:rPr lang="en-US" dirty="0" smtClean="0"/>
              <a:t>Motor and sensory supply to the muscles for facial expressions</a:t>
            </a:r>
          </a:p>
          <a:p>
            <a:pPr lvl="1"/>
            <a:r>
              <a:rPr lang="en-US" dirty="0" err="1" smtClean="0"/>
              <a:t>Corda</a:t>
            </a:r>
            <a:r>
              <a:rPr lang="en-US" dirty="0" smtClean="0"/>
              <a:t> tympani branch conveys taste from anterior two thirds of the tongue</a:t>
            </a:r>
          </a:p>
          <a:p>
            <a:r>
              <a:rPr lang="en-US" b="1" dirty="0" smtClean="0"/>
              <a:t>Glossopharyngeal nerve(IX)</a:t>
            </a:r>
          </a:p>
          <a:p>
            <a:pPr lvl="1"/>
            <a:r>
              <a:rPr lang="en-US" dirty="0" smtClean="0"/>
              <a:t>Motor and sensory innervation fro the base of the tongue and </a:t>
            </a:r>
            <a:r>
              <a:rPr lang="en-US" dirty="0" err="1" smtClean="0"/>
              <a:t>nasopharynx</a:t>
            </a:r>
            <a:r>
              <a:rPr lang="en-US" dirty="0" smtClean="0"/>
              <a:t> and oropharynx. Is responsible for eliciting the gag reflex during instrumentation of the posterior pharynx and </a:t>
            </a:r>
            <a:r>
              <a:rPr lang="en-US" dirty="0" err="1" smtClean="0"/>
              <a:t>vallecula</a:t>
            </a:r>
            <a:r>
              <a:rPr lang="en-US" dirty="0" smtClean="0"/>
              <a:t>.</a:t>
            </a:r>
          </a:p>
          <a:p>
            <a:r>
              <a:rPr lang="en-US" b="1" dirty="0" smtClean="0"/>
              <a:t>Superior laryngeal and recurrent laryngeal nerves are both branches of </a:t>
            </a:r>
            <a:r>
              <a:rPr lang="en-US" b="1" dirty="0" err="1" smtClean="0"/>
              <a:t>vagus</a:t>
            </a:r>
            <a:r>
              <a:rPr lang="en-US" b="1" dirty="0" smtClean="0"/>
              <a:t> nerve (X)</a:t>
            </a:r>
          </a:p>
          <a:p>
            <a:pPr lvl="1"/>
            <a:r>
              <a:rPr lang="en-US" dirty="0" smtClean="0"/>
              <a:t>Recurrent laryngeal nerve supplies sensory innervation to the trachea and vocal cords. Also affects vocal cord closure and sensory function up to the inferior aspect to the epiglottis-stimulation will produce a vagal response.</a:t>
            </a:r>
          </a:p>
        </p:txBody>
      </p:sp>
    </p:spTree>
    <p:extLst>
      <p:ext uri="{BB962C8B-B14F-4D97-AF65-F5344CB8AC3E}">
        <p14:creationId xmlns:p14="http://schemas.microsoft.com/office/powerpoint/2010/main" val="4104379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Specialized equipment for 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Oral RAE tubes</a:t>
            </a:r>
          </a:p>
          <a:p>
            <a:r>
              <a:rPr lang="en-US" dirty="0"/>
              <a:t>N</a:t>
            </a:r>
            <a:r>
              <a:rPr lang="en-US" dirty="0" smtClean="0"/>
              <a:t>asal RAE tubes</a:t>
            </a:r>
          </a:p>
          <a:p>
            <a:r>
              <a:rPr lang="en-US" dirty="0" smtClean="0"/>
              <a:t>Laser tubes</a:t>
            </a:r>
          </a:p>
          <a:p>
            <a:r>
              <a:rPr lang="en-US" dirty="0" err="1" smtClean="0"/>
              <a:t>Submental</a:t>
            </a:r>
            <a:r>
              <a:rPr lang="en-US" dirty="0" smtClean="0"/>
              <a:t> Intubation</a:t>
            </a:r>
          </a:p>
          <a:p>
            <a:r>
              <a:rPr lang="en-US" dirty="0" smtClean="0"/>
              <a:t>Armored tubes or wired reinforced tubes</a:t>
            </a:r>
          </a:p>
          <a:p>
            <a:r>
              <a:rPr lang="en-US" dirty="0" smtClean="0"/>
              <a:t>Difficult airway/awake intubation</a:t>
            </a:r>
          </a:p>
          <a:p>
            <a:r>
              <a:rPr lang="en-US" dirty="0" smtClean="0"/>
              <a:t>Stealth monitor</a:t>
            </a:r>
          </a:p>
          <a:p>
            <a:r>
              <a:rPr lang="en-US" dirty="0" smtClean="0"/>
              <a:t>Neurophysiologic monitoring</a:t>
            </a:r>
          </a:p>
          <a:p>
            <a:r>
              <a:rPr lang="en-US" dirty="0" smtClean="0"/>
              <a:t>Arterial lines for long cases or those with large blood loss </a:t>
            </a:r>
          </a:p>
          <a:p>
            <a:r>
              <a:rPr lang="en-US" dirty="0" smtClean="0"/>
              <a:t>Radical neck/total </a:t>
            </a:r>
            <a:r>
              <a:rPr lang="en-US" dirty="0" err="1" smtClean="0"/>
              <a:t>laryngectomy</a:t>
            </a:r>
            <a:r>
              <a:rPr lang="en-US" dirty="0" smtClean="0"/>
              <a:t>/tumor removal</a:t>
            </a:r>
          </a:p>
          <a:p>
            <a:r>
              <a:rPr lang="en-US" dirty="0" smtClean="0"/>
              <a:t>Neurosurgery back-up </a:t>
            </a:r>
          </a:p>
          <a:p>
            <a:endParaRPr lang="en-US" dirty="0"/>
          </a:p>
        </p:txBody>
      </p:sp>
    </p:spTree>
    <p:extLst>
      <p:ext uri="{BB962C8B-B14F-4D97-AF65-F5344CB8AC3E}">
        <p14:creationId xmlns:p14="http://schemas.microsoft.com/office/powerpoint/2010/main" val="1503016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Preparation and considerations for ENT procedures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Communicate with surgeon</a:t>
            </a:r>
          </a:p>
          <a:p>
            <a:r>
              <a:rPr lang="en-US" dirty="0" smtClean="0"/>
              <a:t>Assess airway</a:t>
            </a:r>
          </a:p>
          <a:p>
            <a:r>
              <a:rPr lang="en-US" dirty="0" smtClean="0"/>
              <a:t>Patient positioning</a:t>
            </a:r>
          </a:p>
          <a:p>
            <a:pPr lvl="1"/>
            <a:r>
              <a:rPr lang="en-US" dirty="0" smtClean="0"/>
              <a:t>Turned 90 degrees or 180 degrees</a:t>
            </a:r>
          </a:p>
          <a:p>
            <a:r>
              <a:rPr lang="en-US" dirty="0" smtClean="0"/>
              <a:t>Type of airway device</a:t>
            </a:r>
          </a:p>
          <a:p>
            <a:r>
              <a:rPr lang="en-US" dirty="0" smtClean="0"/>
              <a:t>Positioning of head during procedure</a:t>
            </a:r>
          </a:p>
          <a:p>
            <a:pPr lvl="1"/>
            <a:r>
              <a:rPr lang="en-US" dirty="0" smtClean="0"/>
              <a:t>Face draped</a:t>
            </a:r>
          </a:p>
          <a:p>
            <a:pPr lvl="1"/>
            <a:r>
              <a:rPr lang="en-US" dirty="0" smtClean="0"/>
              <a:t>Secure tube/ can be dislodged easily</a:t>
            </a:r>
          </a:p>
          <a:p>
            <a:pPr lvl="1"/>
            <a:r>
              <a:rPr lang="en-US" dirty="0" smtClean="0"/>
              <a:t>Use precordial!</a:t>
            </a:r>
          </a:p>
          <a:p>
            <a:pPr lvl="1"/>
            <a:r>
              <a:rPr lang="en-US" dirty="0" smtClean="0"/>
              <a:t>Disconnect circuit before turning the bed!</a:t>
            </a:r>
          </a:p>
          <a:p>
            <a:pPr lvl="1"/>
            <a:r>
              <a:rPr lang="en-US" dirty="0" smtClean="0"/>
              <a:t>Monitors/wires strategy</a:t>
            </a:r>
          </a:p>
          <a:p>
            <a:pPr lvl="1"/>
            <a:endParaRPr lang="en-US" dirty="0"/>
          </a:p>
        </p:txBody>
      </p:sp>
    </p:spTree>
    <p:extLst>
      <p:ext uri="{BB962C8B-B14F-4D97-AF65-F5344CB8AC3E}">
        <p14:creationId xmlns:p14="http://schemas.microsoft.com/office/powerpoint/2010/main" val="1236477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Special considerations for ENT</a:t>
            </a:r>
            <a:endParaRPr lang="en-US" dirty="0"/>
          </a:p>
        </p:txBody>
      </p:sp>
      <p:sp>
        <p:nvSpPr>
          <p:cNvPr id="6" name="Content Placeholder 5"/>
          <p:cNvSpPr>
            <a:spLocks noGrp="1"/>
          </p:cNvSpPr>
          <p:nvPr>
            <p:ph idx="1"/>
          </p:nvPr>
        </p:nvSpPr>
        <p:spPr/>
        <p:txBody>
          <a:bodyPr>
            <a:normAutofit fontScale="77500" lnSpcReduction="20000"/>
          </a:bodyPr>
          <a:lstStyle/>
          <a:p>
            <a:r>
              <a:rPr lang="en-US" dirty="0" smtClean="0"/>
              <a:t>Use of specialized ventilation techniques</a:t>
            </a:r>
          </a:p>
          <a:p>
            <a:pPr lvl="1"/>
            <a:r>
              <a:rPr lang="en-US" dirty="0" smtClean="0"/>
              <a:t>Insufflation</a:t>
            </a:r>
          </a:p>
          <a:p>
            <a:pPr lvl="1"/>
            <a:r>
              <a:rPr lang="en-US" dirty="0" smtClean="0"/>
              <a:t>Intermittent apnea</a:t>
            </a:r>
          </a:p>
          <a:p>
            <a:pPr lvl="1"/>
            <a:r>
              <a:rPr lang="en-US" dirty="0" smtClean="0"/>
              <a:t>Apneic oxygenation</a:t>
            </a:r>
          </a:p>
          <a:p>
            <a:r>
              <a:rPr lang="en-US" dirty="0" smtClean="0"/>
              <a:t>Prevention of endotracheal tube fires</a:t>
            </a:r>
          </a:p>
          <a:p>
            <a:r>
              <a:rPr lang="en-US" dirty="0" smtClean="0"/>
              <a:t>Shared airway</a:t>
            </a:r>
          </a:p>
          <a:p>
            <a:r>
              <a:rPr lang="en-US" dirty="0" smtClean="0"/>
              <a:t>Surgical field avoidance</a:t>
            </a:r>
          </a:p>
          <a:p>
            <a:r>
              <a:rPr lang="en-US" dirty="0" smtClean="0"/>
              <a:t>Restricted use of nitrous oxide</a:t>
            </a:r>
          </a:p>
          <a:p>
            <a:r>
              <a:rPr lang="en-US" dirty="0" smtClean="0"/>
              <a:t>Restricted use of muscle relaxants</a:t>
            </a:r>
          </a:p>
          <a:p>
            <a:r>
              <a:rPr lang="en-US" dirty="0" smtClean="0"/>
              <a:t>Use of specialized equipment</a:t>
            </a:r>
          </a:p>
          <a:p>
            <a:pPr lvl="1"/>
            <a:r>
              <a:rPr lang="en-US" dirty="0" smtClean="0"/>
              <a:t>Laser</a:t>
            </a:r>
          </a:p>
          <a:p>
            <a:pPr lvl="1"/>
            <a:r>
              <a:rPr lang="en-US" dirty="0" smtClean="0"/>
              <a:t>High-frequency jet ventilation</a:t>
            </a:r>
          </a:p>
          <a:p>
            <a:r>
              <a:rPr lang="en-US" dirty="0" smtClean="0"/>
              <a:t>High percentage of pediatric patients</a:t>
            </a:r>
          </a:p>
          <a:p>
            <a:r>
              <a:rPr lang="en-US" dirty="0" smtClean="0"/>
              <a:t>Minimizing blood loss</a:t>
            </a:r>
            <a:endParaRPr lang="en-US" dirty="0"/>
          </a:p>
        </p:txBody>
      </p:sp>
    </p:spTree>
    <p:extLst>
      <p:ext uri="{BB962C8B-B14F-4D97-AF65-F5344CB8AC3E}">
        <p14:creationId xmlns:p14="http://schemas.microsoft.com/office/powerpoint/2010/main" val="10468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Pharmacologic considerations</a:t>
            </a:r>
            <a:endParaRPr lang="en-US" dirty="0"/>
          </a:p>
        </p:txBody>
      </p:sp>
      <p:sp>
        <p:nvSpPr>
          <p:cNvPr id="3" name="Content Placeholder 2"/>
          <p:cNvSpPr>
            <a:spLocks noGrp="1"/>
          </p:cNvSpPr>
          <p:nvPr>
            <p:ph idx="1"/>
          </p:nvPr>
        </p:nvSpPr>
        <p:spPr>
          <a:xfrm>
            <a:off x="188601" y="1534130"/>
            <a:ext cx="8864242" cy="5323869"/>
          </a:xfrm>
        </p:spPr>
        <p:txBody>
          <a:bodyPr>
            <a:normAutofit fontScale="62500" lnSpcReduction="20000"/>
          </a:bodyPr>
          <a:lstStyle/>
          <a:p>
            <a:r>
              <a:rPr lang="en-US" dirty="0" smtClean="0"/>
              <a:t>Local anesthetics</a:t>
            </a:r>
          </a:p>
          <a:p>
            <a:pPr lvl="1"/>
            <a:r>
              <a:rPr lang="en-US" dirty="0" smtClean="0"/>
              <a:t>Amides;”</a:t>
            </a:r>
            <a:r>
              <a:rPr lang="en-US" dirty="0" err="1" smtClean="0"/>
              <a:t>aines</a:t>
            </a:r>
            <a:r>
              <a:rPr lang="en-US" dirty="0" smtClean="0"/>
              <a:t>” +</a:t>
            </a:r>
            <a:r>
              <a:rPr lang="en-US" dirty="0" err="1" smtClean="0"/>
              <a:t>dyclonine</a:t>
            </a:r>
            <a:r>
              <a:rPr lang="en-US" dirty="0" smtClean="0"/>
              <a:t> (know dosages) cocaine 3mg/kg </a:t>
            </a:r>
            <a:r>
              <a:rPr lang="en-US" dirty="0" err="1" smtClean="0"/>
              <a:t>lidocaine</a:t>
            </a:r>
            <a:r>
              <a:rPr lang="en-US" dirty="0" smtClean="0"/>
              <a:t> 4mg/kg </a:t>
            </a:r>
            <a:r>
              <a:rPr lang="en-US" dirty="0" err="1" smtClean="0"/>
              <a:t>lidocaine</a:t>
            </a:r>
            <a:r>
              <a:rPr lang="en-US" dirty="0" smtClean="0"/>
              <a:t> w </a:t>
            </a:r>
            <a:r>
              <a:rPr lang="en-US" dirty="0" err="1" smtClean="0"/>
              <a:t>epi</a:t>
            </a:r>
            <a:r>
              <a:rPr lang="en-US" dirty="0" smtClean="0"/>
              <a:t> 7mg/kg, </a:t>
            </a:r>
            <a:r>
              <a:rPr lang="en-US" dirty="0" err="1" smtClean="0"/>
              <a:t>bupivicaine</a:t>
            </a:r>
            <a:r>
              <a:rPr lang="en-US" dirty="0" smtClean="0"/>
              <a:t> 2.5 mg/kg </a:t>
            </a:r>
            <a:r>
              <a:rPr lang="en-US" dirty="0" err="1" smtClean="0"/>
              <a:t>bupivicaine</a:t>
            </a:r>
            <a:r>
              <a:rPr lang="en-US" dirty="0" smtClean="0"/>
              <a:t> w </a:t>
            </a:r>
            <a:r>
              <a:rPr lang="en-US" dirty="0" err="1" smtClean="0"/>
              <a:t>epi</a:t>
            </a:r>
            <a:r>
              <a:rPr lang="en-US" dirty="0" smtClean="0"/>
              <a:t> 3mg/kg, </a:t>
            </a:r>
            <a:r>
              <a:rPr lang="en-US" dirty="0" err="1" smtClean="0"/>
              <a:t>mepivacaine</a:t>
            </a:r>
            <a:r>
              <a:rPr lang="en-US" dirty="0" smtClean="0"/>
              <a:t> 4mg/kg, </a:t>
            </a:r>
            <a:r>
              <a:rPr lang="en-US" dirty="0" err="1" smtClean="0"/>
              <a:t>Dyclonine</a:t>
            </a:r>
            <a:r>
              <a:rPr lang="en-US" dirty="0" smtClean="0"/>
              <a:t> 300mg max</a:t>
            </a:r>
          </a:p>
          <a:p>
            <a:r>
              <a:rPr lang="en-US" dirty="0" smtClean="0"/>
              <a:t>Vasoactive drugs</a:t>
            </a:r>
          </a:p>
          <a:p>
            <a:pPr lvl="1"/>
            <a:r>
              <a:rPr lang="en-US" dirty="0" smtClean="0"/>
              <a:t>Cocaine produces vasoconstriction by blocking catecholamine reuptake into the adrenergic nerve ending resulting in shrinking from vasoconstriction of the mucosa</a:t>
            </a:r>
          </a:p>
          <a:p>
            <a:pPr lvl="1"/>
            <a:r>
              <a:rPr lang="en-US" dirty="0" smtClean="0"/>
              <a:t>Epinephrine is also injected shortly after cocaine and can result in severe headaches, hypertension and tachycardia</a:t>
            </a:r>
          </a:p>
          <a:p>
            <a:r>
              <a:rPr lang="en-US" dirty="0" err="1" smtClean="0"/>
              <a:t>Anticholinergics</a:t>
            </a:r>
            <a:endParaRPr lang="en-US" dirty="0" smtClean="0"/>
          </a:p>
          <a:p>
            <a:pPr lvl="1"/>
            <a:r>
              <a:rPr lang="en-US" dirty="0" smtClean="0"/>
              <a:t>Intra-oral procedures that require a “dry” field</a:t>
            </a:r>
          </a:p>
          <a:p>
            <a:r>
              <a:rPr lang="en-US" dirty="0" smtClean="0"/>
              <a:t>Corticosteroids</a:t>
            </a:r>
          </a:p>
          <a:p>
            <a:pPr lvl="1"/>
            <a:r>
              <a:rPr lang="en-US" dirty="0" smtClean="0"/>
              <a:t>Reduce laryngeal </a:t>
            </a:r>
            <a:r>
              <a:rPr lang="en-US" dirty="0" err="1" smtClean="0"/>
              <a:t>edema,reduce</a:t>
            </a:r>
            <a:r>
              <a:rPr lang="en-US" dirty="0" smtClean="0"/>
              <a:t> PONV, prolong analgesic effects of local anesthetic, reduce pain (many dose 0.5 mg/kg dexamethasone for pediatric tonsils)</a:t>
            </a:r>
          </a:p>
          <a:p>
            <a:pPr lvl="1"/>
            <a:r>
              <a:rPr lang="en-US" dirty="0" smtClean="0"/>
              <a:t>Administer early to reach peak effects </a:t>
            </a:r>
            <a:endParaRPr lang="en-US" dirty="0"/>
          </a:p>
          <a:p>
            <a:r>
              <a:rPr lang="en-US" dirty="0" smtClean="0"/>
              <a:t>PONV prophylactic</a:t>
            </a:r>
          </a:p>
          <a:p>
            <a:pPr lvl="1"/>
            <a:r>
              <a:rPr lang="en-US" dirty="0" smtClean="0"/>
              <a:t>High risk </a:t>
            </a:r>
          </a:p>
          <a:p>
            <a:pPr lvl="1"/>
            <a:r>
              <a:rPr lang="en-US" dirty="0" smtClean="0"/>
              <a:t>Prevent blood into stomach with throat pack</a:t>
            </a:r>
          </a:p>
          <a:p>
            <a:pPr lvl="1"/>
            <a:r>
              <a:rPr lang="en-US" dirty="0" smtClean="0"/>
              <a:t>Consider </a:t>
            </a:r>
            <a:r>
              <a:rPr lang="en-US" dirty="0" err="1" smtClean="0"/>
              <a:t>orogastric</a:t>
            </a:r>
            <a:r>
              <a:rPr lang="en-US" dirty="0" smtClean="0"/>
              <a:t> suction</a:t>
            </a:r>
          </a:p>
          <a:p>
            <a:pPr lvl="1"/>
            <a:r>
              <a:rPr lang="en-US" dirty="0" smtClean="0"/>
              <a:t>Multimodal approach/combo</a:t>
            </a:r>
            <a:endParaRPr lang="en-US" dirty="0"/>
          </a:p>
        </p:txBody>
      </p:sp>
    </p:spTree>
    <p:extLst>
      <p:ext uri="{BB962C8B-B14F-4D97-AF65-F5344CB8AC3E}">
        <p14:creationId xmlns:p14="http://schemas.microsoft.com/office/powerpoint/2010/main" val="1472833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Anesthetic techniques</a:t>
            </a:r>
            <a:endParaRPr lang="en-US" dirty="0"/>
          </a:p>
        </p:txBody>
      </p:sp>
      <p:sp>
        <p:nvSpPr>
          <p:cNvPr id="3" name="Content Placeholder 2"/>
          <p:cNvSpPr>
            <a:spLocks noGrp="1"/>
          </p:cNvSpPr>
          <p:nvPr>
            <p:ph idx="1"/>
          </p:nvPr>
        </p:nvSpPr>
        <p:spPr/>
        <p:txBody>
          <a:bodyPr>
            <a:normAutofit lnSpcReduction="10000"/>
          </a:bodyPr>
          <a:lstStyle/>
          <a:p>
            <a:r>
              <a:rPr lang="en-US" dirty="0" smtClean="0"/>
              <a:t>Deliberate hypotension</a:t>
            </a:r>
          </a:p>
          <a:p>
            <a:pPr lvl="1"/>
            <a:r>
              <a:rPr lang="en-US" dirty="0" smtClean="0"/>
              <a:t>Long cases with the intention of minimizing blood loss</a:t>
            </a:r>
          </a:p>
          <a:p>
            <a:pPr lvl="1"/>
            <a:r>
              <a:rPr lang="en-US" dirty="0" smtClean="0"/>
              <a:t>Must determine if safe for patient</a:t>
            </a:r>
          </a:p>
          <a:p>
            <a:pPr lvl="1"/>
            <a:r>
              <a:rPr lang="en-US" dirty="0" smtClean="0"/>
              <a:t>Keep mean 60mmhg</a:t>
            </a:r>
          </a:p>
          <a:p>
            <a:pPr lvl="1"/>
            <a:r>
              <a:rPr lang="en-US" dirty="0" smtClean="0"/>
              <a:t>Maintain u/o at least .5ml/kg/</a:t>
            </a:r>
            <a:r>
              <a:rPr lang="en-US" dirty="0" err="1" smtClean="0"/>
              <a:t>hr</a:t>
            </a:r>
            <a:endParaRPr lang="en-US" dirty="0" smtClean="0"/>
          </a:p>
          <a:p>
            <a:pPr lvl="1"/>
            <a:r>
              <a:rPr lang="en-US" dirty="0" smtClean="0"/>
              <a:t>Arterial line required</a:t>
            </a:r>
          </a:p>
          <a:p>
            <a:pPr lvl="1"/>
            <a:r>
              <a:rPr lang="en-US" dirty="0" smtClean="0"/>
              <a:t>Drugs used are </a:t>
            </a:r>
            <a:r>
              <a:rPr lang="en-US" dirty="0" err="1" smtClean="0"/>
              <a:t>nipride,esmolol,ntg,nicardipine,and</a:t>
            </a:r>
            <a:r>
              <a:rPr lang="en-US" dirty="0" smtClean="0"/>
              <a:t> </a:t>
            </a:r>
            <a:r>
              <a:rPr lang="en-US" dirty="0" err="1" smtClean="0"/>
              <a:t>remifentanil</a:t>
            </a:r>
            <a:r>
              <a:rPr lang="en-US" dirty="0" smtClean="0"/>
              <a:t> with </a:t>
            </a:r>
            <a:r>
              <a:rPr lang="en-US" dirty="0" err="1" smtClean="0"/>
              <a:t>propofol</a:t>
            </a:r>
            <a:endParaRPr lang="en-US" dirty="0"/>
          </a:p>
        </p:txBody>
      </p:sp>
    </p:spTree>
    <p:extLst>
      <p:ext uri="{BB962C8B-B14F-4D97-AF65-F5344CB8AC3E}">
        <p14:creationId xmlns:p14="http://schemas.microsoft.com/office/powerpoint/2010/main" val="2894275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laser</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Most medical lasers are class IV (can cause significant ocular injury can occur from direct viewing)</a:t>
            </a:r>
          </a:p>
          <a:p>
            <a:r>
              <a:rPr lang="en-US" dirty="0" smtClean="0"/>
              <a:t>Two </a:t>
            </a:r>
            <a:r>
              <a:rPr lang="en-US" dirty="0"/>
              <a:t>most common in ENT are </a:t>
            </a:r>
            <a:r>
              <a:rPr lang="en-US" b="1" dirty="0"/>
              <a:t>CO2 and </a:t>
            </a:r>
            <a:r>
              <a:rPr lang="en-US" b="1" dirty="0" err="1"/>
              <a:t>Nd:YAG</a:t>
            </a:r>
            <a:r>
              <a:rPr lang="en-US" b="1" dirty="0"/>
              <a:t> </a:t>
            </a:r>
            <a:r>
              <a:rPr lang="en-US" dirty="0"/>
              <a:t>(neodymium-doped yttrium aluminum garnet)</a:t>
            </a:r>
          </a:p>
          <a:p>
            <a:r>
              <a:rPr lang="en-US" dirty="0"/>
              <a:t>Argon third most common</a:t>
            </a:r>
          </a:p>
          <a:p>
            <a:r>
              <a:rPr lang="en-US" dirty="0"/>
              <a:t>Laser light has only one wavelength </a:t>
            </a:r>
          </a:p>
          <a:p>
            <a:pPr lvl="1"/>
            <a:r>
              <a:rPr lang="en-US" dirty="0"/>
              <a:t>Oscillates in the same phase; photons are all moving in the same direction</a:t>
            </a:r>
          </a:p>
          <a:p>
            <a:pPr lvl="1"/>
            <a:r>
              <a:rPr lang="en-US" dirty="0" err="1"/>
              <a:t>Nd:YAG</a:t>
            </a:r>
            <a:r>
              <a:rPr lang="en-US" dirty="0"/>
              <a:t> shorter wavelength than CO2</a:t>
            </a:r>
          </a:p>
          <a:p>
            <a:pPr lvl="1"/>
            <a:r>
              <a:rPr lang="en-US" dirty="0"/>
              <a:t>Co2 favored for its intense precise directed energy resulting in a clean cut through tissue – CO2 has a relatively long wavelength that is almost entirely absorbed by the surface of these tissues</a:t>
            </a:r>
          </a:p>
          <a:p>
            <a:pPr lvl="1"/>
            <a:r>
              <a:rPr lang="en-US" dirty="0"/>
              <a:t>Lasers enable precise excision, minimal edema and bleeding and are favored by surgeons for resection of tumors and other obstructions in the airway</a:t>
            </a:r>
          </a:p>
          <a:p>
            <a:pPr marL="118872" indent="0">
              <a:buNone/>
            </a:pPr>
            <a:endParaRPr lang="en-US" dirty="0"/>
          </a:p>
        </p:txBody>
      </p:sp>
    </p:spTree>
    <p:extLst>
      <p:ext uri="{BB962C8B-B14F-4D97-AF65-F5344CB8AC3E}">
        <p14:creationId xmlns:p14="http://schemas.microsoft.com/office/powerpoint/2010/main" val="160321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laser</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Cold laser </a:t>
            </a:r>
            <a:r>
              <a:rPr lang="en-US" dirty="0" smtClean="0"/>
              <a:t>used for soft tissue and carpal tunnel</a:t>
            </a:r>
          </a:p>
          <a:p>
            <a:r>
              <a:rPr lang="en-US" b="1" dirty="0" smtClean="0"/>
              <a:t>CO2 laser</a:t>
            </a:r>
            <a:r>
              <a:rPr lang="en-US" dirty="0" smtClean="0"/>
              <a:t> </a:t>
            </a:r>
          </a:p>
          <a:p>
            <a:pPr lvl="1"/>
            <a:r>
              <a:rPr lang="en-US" dirty="0" smtClean="0"/>
              <a:t>Most commonly used with multiple uses</a:t>
            </a:r>
          </a:p>
          <a:p>
            <a:pPr lvl="1"/>
            <a:r>
              <a:rPr lang="en-US" dirty="0" smtClean="0"/>
              <a:t>Powerful but dangerous; emits a red light making easy for use </a:t>
            </a:r>
          </a:p>
          <a:p>
            <a:pPr lvl="1"/>
            <a:r>
              <a:rPr lang="en-US" dirty="0" smtClean="0"/>
              <a:t>Infrared radiation is heat and melts through whatever the beam is focused on including steel</a:t>
            </a:r>
          </a:p>
          <a:p>
            <a:pPr lvl="1"/>
            <a:r>
              <a:rPr lang="en-US" dirty="0" smtClean="0"/>
              <a:t>CO2 laser light is absorbed by water</a:t>
            </a:r>
          </a:p>
          <a:p>
            <a:pPr lvl="1"/>
            <a:r>
              <a:rPr lang="en-US" dirty="0" smtClean="0"/>
              <a:t>CO2 laser produces the most amount of smoke</a:t>
            </a:r>
          </a:p>
          <a:p>
            <a:pPr lvl="2"/>
            <a:r>
              <a:rPr lang="en-US" dirty="0" smtClean="0"/>
              <a:t>Laser plume investigated as it may include infectious contaminants in OR</a:t>
            </a:r>
          </a:p>
          <a:p>
            <a:pPr lvl="2"/>
            <a:r>
              <a:rPr lang="en-US" dirty="0" smtClean="0"/>
              <a:t>Use smoke evacuator in field and wear  high filtration mask </a:t>
            </a:r>
            <a:endParaRPr lang="en-US" dirty="0"/>
          </a:p>
        </p:txBody>
      </p:sp>
    </p:spTree>
    <p:extLst>
      <p:ext uri="{BB962C8B-B14F-4D97-AF65-F5344CB8AC3E}">
        <p14:creationId xmlns:p14="http://schemas.microsoft.com/office/powerpoint/2010/main" val="3315901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Laser/fire safety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Restrict laser use to qualifies personnel</a:t>
            </a:r>
          </a:p>
          <a:p>
            <a:r>
              <a:rPr lang="en-US" dirty="0" smtClean="0"/>
              <a:t>Restrict access to laser area during laser operation</a:t>
            </a:r>
          </a:p>
          <a:p>
            <a:r>
              <a:rPr lang="en-US" dirty="0" smtClean="0"/>
              <a:t>Close all doors and cover windows</a:t>
            </a:r>
          </a:p>
          <a:p>
            <a:r>
              <a:rPr lang="en-US" dirty="0" smtClean="0"/>
              <a:t>Post laser warning signs in and out of laser area</a:t>
            </a:r>
          </a:p>
          <a:p>
            <a:r>
              <a:rPr lang="en-US" dirty="0" smtClean="0"/>
              <a:t>Use appropriate LSE laser safety eyewear for self and </a:t>
            </a:r>
            <a:r>
              <a:rPr lang="en-US" dirty="0" err="1" smtClean="0"/>
              <a:t>pt</a:t>
            </a:r>
            <a:endParaRPr lang="en-US" dirty="0" smtClean="0"/>
          </a:p>
          <a:p>
            <a:r>
              <a:rPr lang="en-US" dirty="0" smtClean="0"/>
              <a:t>Surgeon should warn all personnel of activation of laser</a:t>
            </a:r>
          </a:p>
          <a:p>
            <a:r>
              <a:rPr lang="en-US" dirty="0" smtClean="0"/>
              <a:t>Avoid looking into the beam at all times</a:t>
            </a:r>
          </a:p>
          <a:p>
            <a:endParaRPr lang="en-US" dirty="0" smtClean="0"/>
          </a:p>
          <a:p>
            <a:endParaRPr lang="en-US" dirty="0" smtClean="0"/>
          </a:p>
        </p:txBody>
      </p:sp>
    </p:spTree>
    <p:extLst>
      <p:ext uri="{BB962C8B-B14F-4D97-AF65-F5344CB8AC3E}">
        <p14:creationId xmlns:p14="http://schemas.microsoft.com/office/powerpoint/2010/main" val="1496274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591056"/>
            <a:ext cx="7408333" cy="4535107"/>
          </a:xfrm>
        </p:spPr>
        <p:txBody>
          <a:bodyPr>
            <a:normAutofit/>
          </a:bodyPr>
          <a:lstStyle/>
          <a:p>
            <a:r>
              <a:rPr lang="en-US" dirty="0" smtClean="0"/>
              <a:t>Consists</a:t>
            </a:r>
            <a:r>
              <a:rPr lang="en-US" baseline="0" dirty="0" smtClean="0"/>
              <a:t> of Upper and Lower Airways</a:t>
            </a:r>
            <a:endParaRPr lang="en-US" dirty="0"/>
          </a:p>
          <a:p>
            <a:pPr lvl="2"/>
            <a:r>
              <a:rPr lang="en-US" dirty="0" smtClean="0"/>
              <a:t>Upper Airway</a:t>
            </a:r>
          </a:p>
          <a:p>
            <a:pPr lvl="3"/>
            <a:r>
              <a:rPr lang="en-US" dirty="0" smtClean="0"/>
              <a:t>Nose</a:t>
            </a:r>
            <a:endParaRPr lang="en-US" dirty="0"/>
          </a:p>
          <a:p>
            <a:pPr lvl="3"/>
            <a:r>
              <a:rPr lang="en-US" dirty="0"/>
              <a:t>Mouth</a:t>
            </a:r>
          </a:p>
          <a:p>
            <a:pPr lvl="3"/>
            <a:r>
              <a:rPr lang="en-US" dirty="0" smtClean="0"/>
              <a:t>Pharynx</a:t>
            </a:r>
          </a:p>
          <a:p>
            <a:pPr lvl="2"/>
            <a:r>
              <a:rPr lang="en-US" dirty="0" smtClean="0"/>
              <a:t>Lower Airway</a:t>
            </a:r>
          </a:p>
          <a:p>
            <a:pPr lvl="3"/>
            <a:r>
              <a:rPr lang="en-US" dirty="0" smtClean="0"/>
              <a:t>Larynx</a:t>
            </a:r>
            <a:endParaRPr lang="en-US" dirty="0"/>
          </a:p>
          <a:p>
            <a:pPr lvl="3"/>
            <a:r>
              <a:rPr lang="en-US" dirty="0" smtClean="0"/>
              <a:t>Trachea</a:t>
            </a:r>
            <a:endParaRPr lang="en-US" dirty="0"/>
          </a:p>
          <a:p>
            <a:pPr lvl="3"/>
            <a:r>
              <a:rPr lang="en-US" dirty="0" smtClean="0"/>
              <a:t>Bronchi</a:t>
            </a:r>
            <a:endParaRPr lang="en-US" dirty="0"/>
          </a:p>
          <a:p>
            <a:pPr lvl="3"/>
            <a:r>
              <a:rPr lang="en-US" dirty="0" smtClean="0"/>
              <a:t>Pulmonary Hila &amp; Coverings</a:t>
            </a:r>
          </a:p>
          <a:p>
            <a:pPr lvl="3"/>
            <a:r>
              <a:rPr lang="en-US" smtClean="0"/>
              <a:t>MediastinumPluera</a:t>
            </a:r>
            <a:endParaRPr lang="en-US" dirty="0" smtClean="0"/>
          </a:p>
        </p:txBody>
      </p:sp>
      <p:sp>
        <p:nvSpPr>
          <p:cNvPr id="3" name="Title 2"/>
          <p:cNvSpPr>
            <a:spLocks noGrp="1"/>
          </p:cNvSpPr>
          <p:nvPr>
            <p:ph type="title"/>
          </p:nvPr>
        </p:nvSpPr>
        <p:spPr/>
        <p:txBody>
          <a:bodyPr>
            <a:normAutofit/>
          </a:bodyPr>
          <a:lstStyle/>
          <a:p>
            <a:r>
              <a:rPr lang="en-US" dirty="0" smtClean="0"/>
              <a:t>Respiratory Anatomy</a:t>
            </a:r>
            <a:endParaRPr lang="en-US" dirty="0"/>
          </a:p>
        </p:txBody>
      </p:sp>
    </p:spTree>
    <p:extLst>
      <p:ext uri="{BB962C8B-B14F-4D97-AF65-F5344CB8AC3E}">
        <p14:creationId xmlns:p14="http://schemas.microsoft.com/office/powerpoint/2010/main" val="2800908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Laser safety</a:t>
            </a:r>
            <a:endParaRPr lang="en-US" dirty="0"/>
          </a:p>
        </p:txBody>
      </p:sp>
      <p:sp>
        <p:nvSpPr>
          <p:cNvPr id="3" name="Content Placeholder 2"/>
          <p:cNvSpPr>
            <a:spLocks noGrp="1"/>
          </p:cNvSpPr>
          <p:nvPr>
            <p:ph idx="1"/>
          </p:nvPr>
        </p:nvSpPr>
        <p:spPr/>
        <p:txBody>
          <a:bodyPr>
            <a:normAutofit lnSpcReduction="10000"/>
          </a:bodyPr>
          <a:lstStyle/>
          <a:p>
            <a:r>
              <a:rPr lang="en-US" dirty="0" smtClean="0"/>
              <a:t>LSE must be worn for specific type of laser in use</a:t>
            </a:r>
          </a:p>
          <a:p>
            <a:r>
              <a:rPr lang="en-US" dirty="0" smtClean="0"/>
              <a:t>The lenses of the LSE must have the proper optical density (OD)</a:t>
            </a:r>
          </a:p>
          <a:p>
            <a:r>
              <a:rPr lang="en-US" dirty="0" smtClean="0"/>
              <a:t>The LSE are specific and have the wavelength and OD are printed on the LSE</a:t>
            </a:r>
          </a:p>
          <a:p>
            <a:r>
              <a:rPr lang="en-US" dirty="0" smtClean="0"/>
              <a:t>Certain lasers require amber, green or red-colored filters but one should not rely on the color</a:t>
            </a:r>
          </a:p>
          <a:p>
            <a:r>
              <a:rPr lang="en-US" dirty="0" err="1" smtClean="0"/>
              <a:t>Nd:YAG</a:t>
            </a:r>
            <a:r>
              <a:rPr lang="en-US" dirty="0" smtClean="0"/>
              <a:t> most damaging to the eye </a:t>
            </a:r>
            <a:endParaRPr lang="en-US" dirty="0"/>
          </a:p>
        </p:txBody>
      </p:sp>
    </p:spTree>
    <p:extLst>
      <p:ext uri="{BB962C8B-B14F-4D97-AF65-F5344CB8AC3E}">
        <p14:creationId xmlns:p14="http://schemas.microsoft.com/office/powerpoint/2010/main" val="2093099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Laser/fire safety</a:t>
            </a:r>
            <a:endParaRPr lang="en-US" dirty="0"/>
          </a:p>
        </p:txBody>
      </p:sp>
      <p:sp>
        <p:nvSpPr>
          <p:cNvPr id="3" name="Content Placeholder 2"/>
          <p:cNvSpPr>
            <a:spLocks noGrp="1"/>
          </p:cNvSpPr>
          <p:nvPr>
            <p:ph idx="1"/>
          </p:nvPr>
        </p:nvSpPr>
        <p:spPr>
          <a:xfrm>
            <a:off x="457200" y="1775191"/>
            <a:ext cx="8229600" cy="4964920"/>
          </a:xfrm>
        </p:spPr>
        <p:txBody>
          <a:bodyPr>
            <a:normAutofit fontScale="92500" lnSpcReduction="10000"/>
          </a:bodyPr>
          <a:lstStyle/>
          <a:p>
            <a:r>
              <a:rPr lang="en-US" dirty="0" smtClean="0"/>
              <a:t>Majority of surgical fires occur during head and neck surgery due to the presence of </a:t>
            </a:r>
            <a:r>
              <a:rPr lang="en-US" b="1" i="1" dirty="0" smtClean="0"/>
              <a:t>oxygen and the extensive use of lasers</a:t>
            </a:r>
          </a:p>
          <a:p>
            <a:r>
              <a:rPr lang="en-US" dirty="0" smtClean="0"/>
              <a:t>Fire in the airway from penetration of the laser through the ETT which exposes the beam to a rich oxygen supply</a:t>
            </a:r>
          </a:p>
          <a:p>
            <a:r>
              <a:rPr lang="en-US" dirty="0" smtClean="0"/>
              <a:t>Positive pressure ventilation produces a blowtorch effect that causes serious damage to the respiratory tract</a:t>
            </a:r>
          </a:p>
          <a:p>
            <a:r>
              <a:rPr lang="en-US" dirty="0" smtClean="0"/>
              <a:t>Inflate tube with methylene blue-tinged normal saline</a:t>
            </a:r>
            <a:endParaRPr lang="en-US" dirty="0"/>
          </a:p>
        </p:txBody>
      </p:sp>
    </p:spTree>
    <p:extLst>
      <p:ext uri="{BB962C8B-B14F-4D97-AF65-F5344CB8AC3E}">
        <p14:creationId xmlns:p14="http://schemas.microsoft.com/office/powerpoint/2010/main" val="699393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Laser/fire safety-prevention</a:t>
            </a:r>
            <a:endParaRPr lang="en-US" dirty="0"/>
          </a:p>
        </p:txBody>
      </p:sp>
      <p:sp>
        <p:nvSpPr>
          <p:cNvPr id="3" name="Content Placeholder 2"/>
          <p:cNvSpPr>
            <a:spLocks noGrp="1"/>
          </p:cNvSpPr>
          <p:nvPr>
            <p:ph idx="1"/>
          </p:nvPr>
        </p:nvSpPr>
        <p:spPr>
          <a:xfrm>
            <a:off x="0" y="1529612"/>
            <a:ext cx="8686800" cy="5166047"/>
          </a:xfrm>
        </p:spPr>
        <p:txBody>
          <a:bodyPr>
            <a:normAutofit fontScale="70000" lnSpcReduction="20000"/>
          </a:bodyPr>
          <a:lstStyle/>
          <a:p>
            <a:r>
              <a:rPr lang="en-US" dirty="0"/>
              <a:t>Educate surgical personnel of sources of fuels, ignition and oxidizers in the OR</a:t>
            </a:r>
          </a:p>
          <a:p>
            <a:r>
              <a:rPr lang="en-US" dirty="0"/>
              <a:t>Annual fire drills</a:t>
            </a:r>
          </a:p>
          <a:p>
            <a:r>
              <a:rPr lang="en-US" dirty="0"/>
              <a:t>Identify </a:t>
            </a:r>
            <a:r>
              <a:rPr lang="en-US" dirty="0" smtClean="0"/>
              <a:t>location </a:t>
            </a:r>
            <a:r>
              <a:rPr lang="en-US" dirty="0"/>
              <a:t>of fire </a:t>
            </a:r>
            <a:r>
              <a:rPr lang="en-US" dirty="0" smtClean="0"/>
              <a:t>alarms </a:t>
            </a:r>
            <a:r>
              <a:rPr lang="en-US" dirty="0"/>
              <a:t>and extinguishers and shut-off valves for pipeline gases</a:t>
            </a:r>
          </a:p>
          <a:p>
            <a:r>
              <a:rPr lang="en-US" dirty="0"/>
              <a:t>Avoid open air </a:t>
            </a:r>
            <a:r>
              <a:rPr lang="en-US" dirty="0" smtClean="0"/>
              <a:t>administration </a:t>
            </a:r>
            <a:r>
              <a:rPr lang="en-US" dirty="0"/>
              <a:t>of O2</a:t>
            </a:r>
          </a:p>
          <a:p>
            <a:r>
              <a:rPr lang="en-US" dirty="0"/>
              <a:t>Limit O2 to 30%</a:t>
            </a:r>
          </a:p>
          <a:p>
            <a:r>
              <a:rPr lang="en-US" dirty="0"/>
              <a:t>Allow drying time of prep</a:t>
            </a:r>
          </a:p>
          <a:p>
            <a:r>
              <a:rPr lang="en-US" dirty="0" smtClean="0"/>
              <a:t>Use bipolar cautery</a:t>
            </a:r>
          </a:p>
          <a:p>
            <a:r>
              <a:rPr lang="en-US" dirty="0" smtClean="0"/>
              <a:t>Deliver minimum O2 concentration necessary for adequate oxygenation</a:t>
            </a:r>
          </a:p>
          <a:p>
            <a:r>
              <a:rPr lang="en-US" dirty="0" smtClean="0"/>
              <a:t>Use drapes to isolate the incision from O2 enriched environment</a:t>
            </a:r>
          </a:p>
          <a:p>
            <a:r>
              <a:rPr lang="en-US" dirty="0"/>
              <a:t> </a:t>
            </a:r>
            <a:r>
              <a:rPr lang="en-US" dirty="0" smtClean="0"/>
              <a:t>coat facial hair </a:t>
            </a:r>
            <a:r>
              <a:rPr lang="en-US" dirty="0"/>
              <a:t>w</a:t>
            </a:r>
            <a:r>
              <a:rPr lang="en-US" dirty="0" smtClean="0"/>
              <a:t>ith water soluble surgical lubricant</a:t>
            </a:r>
          </a:p>
          <a:p>
            <a:r>
              <a:rPr lang="en-US" dirty="0" smtClean="0"/>
              <a:t>During tonsillectomy scavenge deep with  the oropharynx with a metal suction to catch leaking O2 </a:t>
            </a:r>
          </a:p>
          <a:p>
            <a:r>
              <a:rPr lang="en-US" dirty="0" smtClean="0"/>
              <a:t>Moisten gauze or sponges</a:t>
            </a:r>
          </a:p>
          <a:p>
            <a:endParaRPr lang="en-US" dirty="0" smtClean="0"/>
          </a:p>
        </p:txBody>
      </p:sp>
    </p:spTree>
    <p:extLst>
      <p:ext uri="{BB962C8B-B14F-4D97-AF65-F5344CB8AC3E}">
        <p14:creationId xmlns:p14="http://schemas.microsoft.com/office/powerpoint/2010/main" val="8914384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of airway fire</a:t>
            </a:r>
            <a:endParaRPr lang="en-US" dirty="0"/>
          </a:p>
        </p:txBody>
      </p:sp>
      <p:sp>
        <p:nvSpPr>
          <p:cNvPr id="3" name="Content Placeholder 2"/>
          <p:cNvSpPr>
            <a:spLocks noGrp="1"/>
          </p:cNvSpPr>
          <p:nvPr>
            <p:ph idx="1"/>
          </p:nvPr>
        </p:nvSpPr>
        <p:spPr>
          <a:xfrm>
            <a:off x="457200" y="1775191"/>
            <a:ext cx="8229600" cy="5082809"/>
          </a:xfrm>
        </p:spPr>
        <p:txBody>
          <a:bodyPr>
            <a:normAutofit fontScale="77500" lnSpcReduction="20000"/>
          </a:bodyPr>
          <a:lstStyle/>
          <a:p>
            <a:r>
              <a:rPr lang="en-US" dirty="0" smtClean="0"/>
              <a:t>Discontinue use of laser</a:t>
            </a:r>
          </a:p>
          <a:p>
            <a:r>
              <a:rPr lang="en-US" dirty="0" smtClean="0"/>
              <a:t>Remove ETT, turn off all gases, remove sponges and any flammable material and pour saline into the airway</a:t>
            </a:r>
          </a:p>
          <a:p>
            <a:r>
              <a:rPr lang="en-US" dirty="0" smtClean="0"/>
              <a:t>Extinguish burning ETT in basin of water</a:t>
            </a:r>
          </a:p>
          <a:p>
            <a:r>
              <a:rPr lang="en-US" dirty="0" smtClean="0"/>
              <a:t>Resume ventilation with AIR</a:t>
            </a:r>
          </a:p>
          <a:p>
            <a:r>
              <a:rPr lang="en-US" dirty="0" smtClean="0"/>
              <a:t>After fire extinguished resume O2</a:t>
            </a:r>
          </a:p>
          <a:p>
            <a:r>
              <a:rPr lang="en-US" dirty="0" smtClean="0"/>
              <a:t>Examine airway, remove debris with rigid </a:t>
            </a:r>
            <a:r>
              <a:rPr lang="en-US" dirty="0" err="1" smtClean="0"/>
              <a:t>bronch</a:t>
            </a:r>
            <a:r>
              <a:rPr lang="en-US" dirty="0" smtClean="0"/>
              <a:t>. Consider lavage with saline</a:t>
            </a:r>
          </a:p>
          <a:p>
            <a:r>
              <a:rPr lang="en-US" dirty="0" smtClean="0"/>
              <a:t>Administer humidified O2 by mask if airway damage low</a:t>
            </a:r>
          </a:p>
          <a:p>
            <a:r>
              <a:rPr lang="en-US" dirty="0" smtClean="0"/>
              <a:t>If indicated, </a:t>
            </a:r>
            <a:r>
              <a:rPr lang="en-US" dirty="0" err="1" smtClean="0"/>
              <a:t>reintubate</a:t>
            </a:r>
            <a:r>
              <a:rPr lang="en-US" dirty="0" smtClean="0"/>
              <a:t> with smaller ETT</a:t>
            </a:r>
          </a:p>
          <a:p>
            <a:r>
              <a:rPr lang="en-US" dirty="0" smtClean="0"/>
              <a:t>Steroids</a:t>
            </a:r>
          </a:p>
          <a:p>
            <a:r>
              <a:rPr lang="en-US" dirty="0" err="1" smtClean="0"/>
              <a:t>Cxr</a:t>
            </a:r>
            <a:r>
              <a:rPr lang="en-US" dirty="0" smtClean="0"/>
              <a:t>, </a:t>
            </a:r>
            <a:r>
              <a:rPr lang="en-US" dirty="0" err="1" smtClean="0"/>
              <a:t>abg</a:t>
            </a:r>
            <a:r>
              <a:rPr lang="en-US" dirty="0" smtClean="0"/>
              <a:t>, </a:t>
            </a:r>
            <a:r>
              <a:rPr lang="en-US" dirty="0" err="1" smtClean="0"/>
              <a:t>trach</a:t>
            </a:r>
            <a:r>
              <a:rPr lang="en-US" dirty="0" smtClean="0"/>
              <a:t> and </a:t>
            </a:r>
            <a:r>
              <a:rPr lang="en-US" dirty="0" err="1" smtClean="0"/>
              <a:t>mech</a:t>
            </a:r>
            <a:r>
              <a:rPr lang="en-US" dirty="0" smtClean="0"/>
              <a:t> ventilation, ICU 24 hours</a:t>
            </a:r>
          </a:p>
          <a:p>
            <a:r>
              <a:rPr lang="en-US" dirty="0" smtClean="0"/>
              <a:t>Meet with OR team to discuss risks that led to fire</a:t>
            </a:r>
          </a:p>
          <a:p>
            <a:r>
              <a:rPr lang="en-US" dirty="0" smtClean="0"/>
              <a:t>Report fire as sentinel event to The Joint </a:t>
            </a:r>
            <a:r>
              <a:rPr lang="en-US" dirty="0"/>
              <a:t>C</a:t>
            </a:r>
            <a:r>
              <a:rPr lang="en-US" dirty="0" smtClean="0"/>
              <a:t>ommission , ECRI, and FDA</a:t>
            </a:r>
          </a:p>
        </p:txBody>
      </p:sp>
    </p:spTree>
    <p:extLst>
      <p:ext uri="{BB962C8B-B14F-4D97-AF65-F5344CB8AC3E}">
        <p14:creationId xmlns:p14="http://schemas.microsoft.com/office/powerpoint/2010/main" val="9485047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endoscopy</a:t>
            </a:r>
            <a:endParaRPr lang="en-US" dirty="0"/>
          </a:p>
        </p:txBody>
      </p:sp>
      <p:sp>
        <p:nvSpPr>
          <p:cNvPr id="3" name="Content Placeholder 2"/>
          <p:cNvSpPr>
            <a:spLocks noGrp="1"/>
          </p:cNvSpPr>
          <p:nvPr>
            <p:ph idx="1"/>
          </p:nvPr>
        </p:nvSpPr>
        <p:spPr>
          <a:xfrm>
            <a:off x="457200" y="1775191"/>
            <a:ext cx="8229600" cy="4814022"/>
          </a:xfrm>
        </p:spPr>
        <p:txBody>
          <a:bodyPr>
            <a:normAutofit lnSpcReduction="10000"/>
          </a:bodyPr>
          <a:lstStyle/>
          <a:p>
            <a:r>
              <a:rPr lang="en-US" dirty="0" smtClean="0"/>
              <a:t>Includes </a:t>
            </a:r>
            <a:r>
              <a:rPr lang="en-US" dirty="0" err="1" smtClean="0"/>
              <a:t>panendoscopy</a:t>
            </a:r>
            <a:r>
              <a:rPr lang="en-US" dirty="0" smtClean="0"/>
              <a:t>, laryngoscopy, </a:t>
            </a:r>
            <a:r>
              <a:rPr lang="en-US" dirty="0" err="1" smtClean="0"/>
              <a:t>microlaryngoscopy</a:t>
            </a:r>
            <a:r>
              <a:rPr lang="en-US" dirty="0" smtClean="0"/>
              <a:t>, </a:t>
            </a:r>
            <a:r>
              <a:rPr lang="en-US" dirty="0" err="1" smtClean="0"/>
              <a:t>esophagoscopy</a:t>
            </a:r>
            <a:r>
              <a:rPr lang="en-US" dirty="0" smtClean="0"/>
              <a:t>, and bronchoscopy</a:t>
            </a:r>
          </a:p>
          <a:p>
            <a:r>
              <a:rPr lang="en-US" dirty="0" smtClean="0"/>
              <a:t>Reasons for these procedures:</a:t>
            </a:r>
          </a:p>
          <a:p>
            <a:pPr lvl="1"/>
            <a:r>
              <a:rPr lang="en-US" dirty="0" smtClean="0"/>
              <a:t>Endoscopic sinus surgery most common</a:t>
            </a:r>
          </a:p>
          <a:p>
            <a:pPr lvl="2"/>
            <a:r>
              <a:rPr lang="en-US" dirty="0" smtClean="0"/>
              <a:t>Associated with nasal polyps and seasonal allergies</a:t>
            </a:r>
          </a:p>
          <a:p>
            <a:pPr lvl="1"/>
            <a:r>
              <a:rPr lang="en-US" dirty="0" smtClean="0"/>
              <a:t>Evaluation of hoarseness, stridor, or hemoptysis</a:t>
            </a:r>
          </a:p>
          <a:p>
            <a:pPr lvl="1"/>
            <a:r>
              <a:rPr lang="en-US" dirty="0" smtClean="0"/>
              <a:t>Foreign body aspiration, </a:t>
            </a:r>
            <a:r>
              <a:rPr lang="en-US" dirty="0" err="1" smtClean="0"/>
              <a:t>papillomas</a:t>
            </a:r>
            <a:r>
              <a:rPr lang="en-US" dirty="0" smtClean="0"/>
              <a:t>, trauma, tracheal stenosis, obstruction tumors, or vocal cord dysfunction</a:t>
            </a:r>
          </a:p>
        </p:txBody>
      </p:sp>
    </p:spTree>
    <p:extLst>
      <p:ext uri="{BB962C8B-B14F-4D97-AF65-F5344CB8AC3E}">
        <p14:creationId xmlns:p14="http://schemas.microsoft.com/office/powerpoint/2010/main" val="23886651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Endoscopy-anesthetic technique</a:t>
            </a:r>
            <a:endParaRPr lang="en-US" dirty="0"/>
          </a:p>
        </p:txBody>
      </p:sp>
      <p:sp>
        <p:nvSpPr>
          <p:cNvPr id="3" name="Content Placeholder 2"/>
          <p:cNvSpPr>
            <a:spLocks noGrp="1"/>
          </p:cNvSpPr>
          <p:nvPr>
            <p:ph idx="1"/>
          </p:nvPr>
        </p:nvSpPr>
        <p:spPr/>
        <p:txBody>
          <a:bodyPr>
            <a:normAutofit lnSpcReduction="10000"/>
          </a:bodyPr>
          <a:lstStyle/>
          <a:p>
            <a:r>
              <a:rPr lang="en-US" dirty="0" smtClean="0"/>
              <a:t>Goals include:</a:t>
            </a:r>
          </a:p>
          <a:p>
            <a:pPr lvl="1"/>
            <a:r>
              <a:rPr lang="en-US" dirty="0" smtClean="0"/>
              <a:t>avoid patient movement and vocal cord movement</a:t>
            </a:r>
          </a:p>
          <a:p>
            <a:pPr lvl="2"/>
            <a:r>
              <a:rPr lang="en-US" dirty="0" smtClean="0"/>
              <a:t>Paralytic choice depends on length of procedure</a:t>
            </a:r>
          </a:p>
          <a:p>
            <a:pPr lvl="2"/>
            <a:r>
              <a:rPr lang="en-US" dirty="0" smtClean="0"/>
              <a:t>Watch post-surgical for symptoms of vocal cord trauma; </a:t>
            </a:r>
            <a:r>
              <a:rPr lang="en-US" dirty="0" err="1" smtClean="0"/>
              <a:t>stridor..use</a:t>
            </a:r>
            <a:r>
              <a:rPr lang="en-US" dirty="0" smtClean="0"/>
              <a:t> humidified O2</a:t>
            </a:r>
          </a:p>
          <a:p>
            <a:pPr lvl="1"/>
            <a:r>
              <a:rPr lang="en-US" dirty="0" smtClean="0"/>
              <a:t>Control sympathetic nervous system response to brief periods of extreme stimulation as in laryngoscopy</a:t>
            </a:r>
          </a:p>
          <a:p>
            <a:pPr lvl="2"/>
            <a:r>
              <a:rPr lang="en-US" dirty="0" smtClean="0"/>
              <a:t>Paralyzed +/- deep volatile and </a:t>
            </a:r>
            <a:r>
              <a:rPr lang="en-US" dirty="0" err="1" smtClean="0"/>
              <a:t>pressors</a:t>
            </a:r>
            <a:r>
              <a:rPr lang="en-US" dirty="0" smtClean="0"/>
              <a:t>/narcotic (short acting)</a:t>
            </a:r>
          </a:p>
          <a:p>
            <a:pPr lvl="1"/>
            <a:endParaRPr lang="en-US" dirty="0" smtClean="0"/>
          </a:p>
          <a:p>
            <a:endParaRPr lang="en-US" dirty="0"/>
          </a:p>
        </p:txBody>
      </p:sp>
    </p:spTree>
    <p:extLst>
      <p:ext uri="{BB962C8B-B14F-4D97-AF65-F5344CB8AC3E}">
        <p14:creationId xmlns:p14="http://schemas.microsoft.com/office/powerpoint/2010/main" val="2028786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Endoscopy-anesthetic technique</a:t>
            </a:r>
            <a:endParaRPr lang="en-US" dirty="0"/>
          </a:p>
        </p:txBody>
      </p:sp>
      <p:sp>
        <p:nvSpPr>
          <p:cNvPr id="3" name="Content Placeholder 2"/>
          <p:cNvSpPr>
            <a:spLocks noGrp="1"/>
          </p:cNvSpPr>
          <p:nvPr>
            <p:ph idx="1"/>
          </p:nvPr>
        </p:nvSpPr>
        <p:spPr/>
        <p:txBody>
          <a:bodyPr/>
          <a:lstStyle/>
          <a:p>
            <a:r>
              <a:rPr lang="en-US" dirty="0" smtClean="0"/>
              <a:t>Goals include:</a:t>
            </a:r>
          </a:p>
          <a:p>
            <a:pPr lvl="1"/>
            <a:r>
              <a:rPr lang="en-US" dirty="0" smtClean="0"/>
              <a:t>Shared airway</a:t>
            </a:r>
          </a:p>
          <a:p>
            <a:pPr lvl="2"/>
            <a:r>
              <a:rPr lang="en-US" dirty="0" smtClean="0"/>
              <a:t>Intermittent apnea</a:t>
            </a:r>
          </a:p>
          <a:p>
            <a:pPr lvl="3"/>
            <a:r>
              <a:rPr lang="en-US" dirty="0" smtClean="0"/>
              <a:t>Either surgeon or anesthetist removes tube and reinserts it to allow the surgeon to work</a:t>
            </a:r>
          </a:p>
          <a:p>
            <a:pPr lvl="3"/>
            <a:r>
              <a:rPr lang="en-US" dirty="0" smtClean="0"/>
              <a:t>Airway is unprotected at times</a:t>
            </a:r>
          </a:p>
          <a:p>
            <a:pPr lvl="3"/>
            <a:r>
              <a:rPr lang="en-US" dirty="0" smtClean="0"/>
              <a:t>Multiple tube insertions can cause swelling making reinsertion difficult</a:t>
            </a:r>
          </a:p>
          <a:p>
            <a:pPr lvl="3"/>
            <a:r>
              <a:rPr lang="en-US" dirty="0" smtClean="0"/>
              <a:t>Wide fluctuations in BP and heart rate  because of multiple surgical stimulation</a:t>
            </a:r>
          </a:p>
          <a:p>
            <a:pPr lvl="3"/>
            <a:r>
              <a:rPr lang="en-US" dirty="0" smtClean="0"/>
              <a:t> </a:t>
            </a:r>
          </a:p>
          <a:p>
            <a:pPr lvl="2"/>
            <a:endParaRPr lang="en-US" dirty="0" smtClean="0"/>
          </a:p>
          <a:p>
            <a:pPr lvl="1"/>
            <a:endParaRPr lang="en-US" dirty="0" smtClean="0"/>
          </a:p>
          <a:p>
            <a:endParaRPr lang="en-US" dirty="0"/>
          </a:p>
        </p:txBody>
      </p:sp>
    </p:spTree>
    <p:extLst>
      <p:ext uri="{BB962C8B-B14F-4D97-AF65-F5344CB8AC3E}">
        <p14:creationId xmlns:p14="http://schemas.microsoft.com/office/powerpoint/2010/main" val="15178145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Jet ventilation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Can be used manually using a simple hand valve attached to an oxygen source, or together with various mechanical devices that allow for adjustment of rate and oxygen concentration</a:t>
            </a:r>
          </a:p>
          <a:p>
            <a:r>
              <a:rPr lang="en-US" dirty="0" smtClean="0"/>
              <a:t>Use low FIO2 to decrease fire risk</a:t>
            </a:r>
          </a:p>
          <a:p>
            <a:r>
              <a:rPr lang="en-US" dirty="0" smtClean="0"/>
              <a:t>High frequency us useful when access to the airway by the surgeon is limited by the ETT or if risk of tube from igniting is a possibility</a:t>
            </a:r>
          </a:p>
          <a:p>
            <a:r>
              <a:rPr lang="en-US" dirty="0" smtClean="0"/>
              <a:t>Morbid obese, or those with stiff lungs, severe obstructive disease, lung fibrosis, and reduced alveolar-capillary diffusion are difficult to maintain HFJV</a:t>
            </a:r>
          </a:p>
          <a:p>
            <a:r>
              <a:rPr lang="en-US" dirty="0" smtClean="0"/>
              <a:t>Full stomach should not receive HFJV</a:t>
            </a:r>
            <a:endParaRPr lang="en-US" dirty="0"/>
          </a:p>
        </p:txBody>
      </p:sp>
    </p:spTree>
    <p:extLst>
      <p:ext uri="{BB962C8B-B14F-4D97-AF65-F5344CB8AC3E}">
        <p14:creationId xmlns:p14="http://schemas.microsoft.com/office/powerpoint/2010/main" val="2823034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Jet ventilation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High velocity jet stream of oxygen and air into the airway lumen- can be </a:t>
            </a:r>
            <a:r>
              <a:rPr lang="en-US" dirty="0" err="1" smtClean="0"/>
              <a:t>supraglottic</a:t>
            </a:r>
            <a:r>
              <a:rPr lang="en-US" dirty="0" smtClean="0"/>
              <a:t>, </a:t>
            </a:r>
            <a:r>
              <a:rPr lang="en-US" dirty="0" err="1" smtClean="0"/>
              <a:t>infraglottic</a:t>
            </a:r>
            <a:r>
              <a:rPr lang="en-US" dirty="0" smtClean="0"/>
              <a:t>, </a:t>
            </a:r>
            <a:r>
              <a:rPr lang="en-US" dirty="0" err="1" smtClean="0"/>
              <a:t>transtracheal</a:t>
            </a:r>
            <a:r>
              <a:rPr lang="en-US" dirty="0" smtClean="0"/>
              <a:t>, and via a rigid bronchoscope</a:t>
            </a:r>
          </a:p>
          <a:p>
            <a:r>
              <a:rPr lang="en-US" dirty="0" smtClean="0"/>
              <a:t>Low tidal volumes and high rates</a:t>
            </a:r>
          </a:p>
          <a:p>
            <a:r>
              <a:rPr lang="en-US" dirty="0" smtClean="0"/>
              <a:t>Needle connected to high pressure hose (up to 60 psi)with a regulator to adjust rate and volume is used to deliver the ventilation</a:t>
            </a:r>
          </a:p>
          <a:p>
            <a:r>
              <a:rPr lang="en-US" dirty="0" smtClean="0"/>
              <a:t>Inspiration is accomplished </a:t>
            </a:r>
            <a:r>
              <a:rPr lang="en-US" dirty="0"/>
              <a:t>b</a:t>
            </a:r>
            <a:r>
              <a:rPr lang="en-US" dirty="0" smtClean="0"/>
              <a:t>y HFJV pressurized gas where expiration is passive</a:t>
            </a:r>
          </a:p>
          <a:p>
            <a:r>
              <a:rPr lang="en-US" dirty="0" smtClean="0"/>
              <a:t>Pauses in ventilation may be necessary to allow for adequate exhalation </a:t>
            </a:r>
          </a:p>
          <a:p>
            <a:r>
              <a:rPr lang="en-US" dirty="0" smtClean="0"/>
              <a:t>If gas jet forces air down trachea past a mass in the airway , the mass may block the passive expiratory gas and a build up of gas can occur causing subcutaneous emphysema, and pneumothorax, particularly in patients with bullae</a:t>
            </a:r>
          </a:p>
          <a:p>
            <a:endParaRPr lang="en-US" dirty="0"/>
          </a:p>
        </p:txBody>
      </p:sp>
    </p:spTree>
    <p:extLst>
      <p:ext uri="{BB962C8B-B14F-4D97-AF65-F5344CB8AC3E}">
        <p14:creationId xmlns:p14="http://schemas.microsoft.com/office/powerpoint/2010/main" val="20292227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body aspiration</a:t>
            </a:r>
            <a:endParaRPr lang="en-US" dirty="0"/>
          </a:p>
        </p:txBody>
      </p:sp>
      <p:sp>
        <p:nvSpPr>
          <p:cNvPr id="3" name="Content Placeholder 2"/>
          <p:cNvSpPr>
            <a:spLocks noGrp="1"/>
          </p:cNvSpPr>
          <p:nvPr>
            <p:ph idx="1"/>
          </p:nvPr>
        </p:nvSpPr>
        <p:spPr>
          <a:xfrm>
            <a:off x="457200" y="1496405"/>
            <a:ext cx="8229600" cy="5218556"/>
          </a:xfrm>
        </p:spPr>
        <p:txBody>
          <a:bodyPr>
            <a:normAutofit fontScale="77500" lnSpcReduction="20000"/>
          </a:bodyPr>
          <a:lstStyle/>
          <a:p>
            <a:r>
              <a:rPr lang="en-US" dirty="0" smtClean="0"/>
              <a:t>High morbidity and mortality in children under 4 years of age</a:t>
            </a:r>
          </a:p>
          <a:p>
            <a:r>
              <a:rPr lang="en-US" dirty="0" smtClean="0"/>
              <a:t>Common aspirants include peanuts, popcorn, jelly beans, coins, and bites of meat and hot dogs</a:t>
            </a:r>
          </a:p>
          <a:p>
            <a:r>
              <a:rPr lang="en-US" dirty="0" smtClean="0"/>
              <a:t>Common site is right bronchus</a:t>
            </a:r>
          </a:p>
          <a:p>
            <a:r>
              <a:rPr lang="en-US" dirty="0" smtClean="0"/>
              <a:t>Signs include wheezing, choking, coughing, tachycardia, </a:t>
            </a:r>
            <a:r>
              <a:rPr lang="en-US" dirty="0" err="1" smtClean="0"/>
              <a:t>aphonia</a:t>
            </a:r>
            <a:r>
              <a:rPr lang="en-US" dirty="0" smtClean="0"/>
              <a:t>, and cyanosis</a:t>
            </a:r>
          </a:p>
          <a:p>
            <a:r>
              <a:rPr lang="en-US" dirty="0" smtClean="0"/>
              <a:t>Rigid bronchoscopy is “gold standard”</a:t>
            </a:r>
          </a:p>
          <a:p>
            <a:r>
              <a:rPr lang="en-US" dirty="0" smtClean="0"/>
              <a:t>Deaths that occur in hospital are related to hypoxic cardiac arrest during retrieval of the object, bronchial rupture, and unspecified intraoperative complications</a:t>
            </a:r>
          </a:p>
          <a:p>
            <a:r>
              <a:rPr lang="en-US" dirty="0" smtClean="0"/>
              <a:t>Major complication include severe laryngeal edema or bronchospasm requiring tracheotomy or </a:t>
            </a:r>
            <a:r>
              <a:rPr lang="en-US" dirty="0" err="1" smtClean="0"/>
              <a:t>reintubation</a:t>
            </a:r>
            <a:r>
              <a:rPr lang="en-US" dirty="0" smtClean="0"/>
              <a:t> , pneumothorax, </a:t>
            </a:r>
            <a:r>
              <a:rPr lang="en-US" dirty="0" err="1" smtClean="0"/>
              <a:t>pneumomediastinum</a:t>
            </a:r>
            <a:r>
              <a:rPr lang="en-US" dirty="0" smtClean="0"/>
              <a:t>, cardiac arrest, tracheal or bronchial laceration, and hypoxic brain damage</a:t>
            </a:r>
            <a:endParaRPr lang="en-US" dirty="0"/>
          </a:p>
        </p:txBody>
      </p:sp>
    </p:spTree>
    <p:extLst>
      <p:ext uri="{BB962C8B-B14F-4D97-AF65-F5344CB8AC3E}">
        <p14:creationId xmlns:p14="http://schemas.microsoft.com/office/powerpoint/2010/main" val="1879240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872067" y="1591056"/>
            <a:ext cx="7408333" cy="4535107"/>
          </a:xfrm>
        </p:spPr>
        <p:txBody>
          <a:bodyPr>
            <a:normAutofit fontScale="77500" lnSpcReduction="20000"/>
          </a:bodyPr>
          <a:lstStyle/>
          <a:p>
            <a:r>
              <a:rPr lang="en-US" dirty="0"/>
              <a:t>warms- air air (to body temp )</a:t>
            </a:r>
          </a:p>
          <a:p>
            <a:r>
              <a:rPr lang="en-US" dirty="0"/>
              <a:t>humidifies (to 100%)</a:t>
            </a:r>
          </a:p>
          <a:p>
            <a:r>
              <a:rPr lang="en-US" dirty="0"/>
              <a:t>filters (greater than 6 mm) </a:t>
            </a:r>
          </a:p>
          <a:p>
            <a:r>
              <a:rPr lang="en-US" dirty="0"/>
              <a:t>Lower half has sebaceous glands and coarse hairs(vibrissae)helps filter </a:t>
            </a:r>
            <a:r>
              <a:rPr lang="en-US" dirty="0" smtClean="0"/>
              <a:t>large </a:t>
            </a:r>
            <a:r>
              <a:rPr lang="en-US" dirty="0"/>
              <a:t>particles but more important filter is caused by turbulent air flow. As air passes nasal </a:t>
            </a:r>
            <a:r>
              <a:rPr lang="en-US" dirty="0" smtClean="0"/>
              <a:t>structures, </a:t>
            </a:r>
            <a:r>
              <a:rPr lang="en-US" dirty="0"/>
              <a:t>the air flow moves one way while particles move slower than </a:t>
            </a:r>
            <a:r>
              <a:rPr lang="en-US" dirty="0" smtClean="0"/>
              <a:t>air. While </a:t>
            </a:r>
            <a:r>
              <a:rPr lang="en-US" dirty="0"/>
              <a:t>particles </a:t>
            </a:r>
            <a:r>
              <a:rPr lang="en-US" dirty="0" smtClean="0"/>
              <a:t>cannot </a:t>
            </a:r>
            <a:r>
              <a:rPr lang="en-US" dirty="0"/>
              <a:t>change direction as fast </a:t>
            </a:r>
            <a:r>
              <a:rPr lang="en-US" dirty="0" smtClean="0"/>
              <a:t>as air, particles </a:t>
            </a:r>
            <a:r>
              <a:rPr lang="en-US" dirty="0"/>
              <a:t>become </a:t>
            </a:r>
            <a:r>
              <a:rPr lang="en-US" dirty="0" smtClean="0"/>
              <a:t>trapped </a:t>
            </a:r>
            <a:r>
              <a:rPr lang="en-US" dirty="0"/>
              <a:t>to sticky mucous </a:t>
            </a:r>
            <a:r>
              <a:rPr lang="en-US" dirty="0" smtClean="0"/>
              <a:t>membranes. </a:t>
            </a:r>
            <a:r>
              <a:rPr lang="en-US" dirty="0"/>
              <a:t>The particles in the mucous moves by cilia to the nostril or posteriorly to </a:t>
            </a:r>
            <a:r>
              <a:rPr lang="en-US" dirty="0" smtClean="0"/>
              <a:t>pharynx </a:t>
            </a:r>
            <a:r>
              <a:rPr lang="en-US" dirty="0"/>
              <a:t>and are either coughed out or </a:t>
            </a:r>
            <a:r>
              <a:rPr lang="en-US" dirty="0" smtClean="0"/>
              <a:t>swallowed.</a:t>
            </a:r>
            <a:endParaRPr lang="en-US" dirty="0"/>
          </a:p>
          <a:p>
            <a:endParaRPr lang="en-US" dirty="0"/>
          </a:p>
        </p:txBody>
      </p:sp>
      <p:sp>
        <p:nvSpPr>
          <p:cNvPr id="3" name="Title 2"/>
          <p:cNvSpPr>
            <a:spLocks noGrp="1"/>
          </p:cNvSpPr>
          <p:nvPr>
            <p:ph type="title"/>
          </p:nvPr>
        </p:nvSpPr>
        <p:spPr/>
        <p:txBody>
          <a:bodyPr/>
          <a:lstStyle/>
          <a:p>
            <a:r>
              <a:rPr lang="en-US" dirty="0" smtClean="0"/>
              <a:t>Nose </a:t>
            </a:r>
            <a:endParaRPr lang="en-US" dirty="0"/>
          </a:p>
        </p:txBody>
      </p:sp>
    </p:spTree>
    <p:extLst>
      <p:ext uri="{BB962C8B-B14F-4D97-AF65-F5344CB8AC3E}">
        <p14:creationId xmlns:p14="http://schemas.microsoft.com/office/powerpoint/2010/main" val="2352838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Foreign body aspiration-anesthetic management</a:t>
            </a:r>
            <a:endParaRPr lang="en-US" dirty="0"/>
          </a:p>
        </p:txBody>
      </p:sp>
      <p:sp>
        <p:nvSpPr>
          <p:cNvPr id="3" name="Content Placeholder 2"/>
          <p:cNvSpPr>
            <a:spLocks noGrp="1"/>
          </p:cNvSpPr>
          <p:nvPr>
            <p:ph idx="1"/>
          </p:nvPr>
        </p:nvSpPr>
        <p:spPr>
          <a:xfrm>
            <a:off x="0" y="1496405"/>
            <a:ext cx="9144000" cy="5218556"/>
          </a:xfrm>
        </p:spPr>
        <p:txBody>
          <a:bodyPr>
            <a:normAutofit fontScale="62500" lnSpcReduction="20000"/>
          </a:bodyPr>
          <a:lstStyle/>
          <a:p>
            <a:r>
              <a:rPr lang="en-US" dirty="0" smtClean="0"/>
              <a:t>Management depends on the location of the airway obstruction, size of the object, and severity of the obstruction</a:t>
            </a:r>
          </a:p>
          <a:p>
            <a:r>
              <a:rPr lang="en-US" dirty="0" smtClean="0"/>
              <a:t>If location is that the level of the larynx, a simple laryngoscopy with Magill forceps should allow for easy removal</a:t>
            </a:r>
          </a:p>
          <a:p>
            <a:r>
              <a:rPr lang="en-US" dirty="0" smtClean="0"/>
              <a:t>If foreign body is located in the distal larynx or trachea, the patient should have an inhalation induction performed in the operation room, maintaining </a:t>
            </a:r>
            <a:r>
              <a:rPr lang="en-US" b="1" dirty="0" smtClean="0"/>
              <a:t>spontaneous</a:t>
            </a:r>
            <a:r>
              <a:rPr lang="en-US" dirty="0" smtClean="0"/>
              <a:t> respiration and rigid bronchoscope for extraction of the foreign body</a:t>
            </a:r>
          </a:p>
          <a:p>
            <a:r>
              <a:rPr lang="en-US" dirty="0" smtClean="0"/>
              <a:t>Careful to not assist respiration so the object does not get pushed down the airway further</a:t>
            </a:r>
          </a:p>
          <a:p>
            <a:r>
              <a:rPr lang="en-US" dirty="0" smtClean="0"/>
              <a:t>Patients with full stomach who are induced with RSI can be a risk for complete occlusion of the airway</a:t>
            </a:r>
          </a:p>
          <a:p>
            <a:r>
              <a:rPr lang="en-US" dirty="0" smtClean="0"/>
              <a:t>TIVA with 100% O2 best for rigid laryngoscopy and bronchoscopy</a:t>
            </a:r>
          </a:p>
          <a:p>
            <a:r>
              <a:rPr lang="en-US" dirty="0" smtClean="0"/>
              <a:t>Leaks during ventilation common may need to compensate with higher fresh gas flows</a:t>
            </a:r>
          </a:p>
          <a:p>
            <a:r>
              <a:rPr lang="en-US" dirty="0" smtClean="0"/>
              <a:t>Be prepared for emergency tracheotomy or </a:t>
            </a:r>
            <a:r>
              <a:rPr lang="en-US" dirty="0" err="1" smtClean="0"/>
              <a:t>cricothyrotomy</a:t>
            </a:r>
            <a:r>
              <a:rPr lang="en-US" dirty="0" smtClean="0"/>
              <a:t> if partial obstruction suddenly becomes complete</a:t>
            </a:r>
          </a:p>
          <a:p>
            <a:r>
              <a:rPr lang="en-US" dirty="0" smtClean="0"/>
              <a:t>Postop- laryngeal and subglottic edema may occur for 24 hours after removal of a foreign body</a:t>
            </a:r>
          </a:p>
          <a:p>
            <a:pPr lvl="1"/>
            <a:r>
              <a:rPr lang="en-US" dirty="0" smtClean="0"/>
              <a:t>To check for airway edema, deflate the ETT cuff for one or two breaths and listen for air movement around cuff. If no air movement around cuff</a:t>
            </a:r>
            <a:endParaRPr lang="en-US" dirty="0"/>
          </a:p>
        </p:txBody>
      </p:sp>
    </p:spTree>
    <p:extLst>
      <p:ext uri="{BB962C8B-B14F-4D97-AF65-F5344CB8AC3E}">
        <p14:creationId xmlns:p14="http://schemas.microsoft.com/office/powerpoint/2010/main" val="21913532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Nerve preservation in ENT cases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Intraoperative </a:t>
            </a:r>
            <a:r>
              <a:rPr lang="en-US" dirty="0" err="1" smtClean="0"/>
              <a:t>neuromonitoring</a:t>
            </a:r>
            <a:r>
              <a:rPr lang="en-US" dirty="0" smtClean="0"/>
              <a:t>-EMG</a:t>
            </a:r>
          </a:p>
          <a:p>
            <a:pPr lvl="1"/>
            <a:r>
              <a:rPr lang="en-US" dirty="0" smtClean="0"/>
              <a:t>Motor branch of facial nerve (VII)</a:t>
            </a:r>
          </a:p>
          <a:p>
            <a:pPr lvl="1"/>
            <a:r>
              <a:rPr lang="en-US" dirty="0" smtClean="0"/>
              <a:t>Recurrent or inferior laryngeal nerve (X)</a:t>
            </a:r>
          </a:p>
          <a:p>
            <a:pPr lvl="1"/>
            <a:r>
              <a:rPr lang="en-US" dirty="0" err="1" smtClean="0"/>
              <a:t>Vagus</a:t>
            </a:r>
            <a:r>
              <a:rPr lang="en-US" dirty="0" smtClean="0"/>
              <a:t> nerve (X)</a:t>
            </a:r>
          </a:p>
          <a:p>
            <a:pPr lvl="1"/>
            <a:r>
              <a:rPr lang="en-US" dirty="0" smtClean="0"/>
              <a:t>Spinal accessory nerve (XI)</a:t>
            </a:r>
          </a:p>
          <a:p>
            <a:r>
              <a:rPr lang="en-US" dirty="0" smtClean="0"/>
              <a:t>Electrical stimulation auditory evoked potential and </a:t>
            </a:r>
            <a:r>
              <a:rPr lang="en-US" dirty="0" err="1" smtClean="0"/>
              <a:t>electrocochleogram</a:t>
            </a:r>
            <a:r>
              <a:rPr lang="en-US" dirty="0" smtClean="0"/>
              <a:t> monitoring</a:t>
            </a:r>
          </a:p>
          <a:p>
            <a:r>
              <a:rPr lang="en-US" dirty="0" smtClean="0"/>
              <a:t>Use of muscle relaxants with induction/ intubation then avoid to prevent interference with EMG</a:t>
            </a:r>
          </a:p>
          <a:p>
            <a:r>
              <a:rPr lang="en-US" dirty="0" err="1" smtClean="0"/>
              <a:t>Remi-fentanil</a:t>
            </a:r>
            <a:r>
              <a:rPr lang="en-US" dirty="0" smtClean="0"/>
              <a:t> infusion with volatile</a:t>
            </a:r>
          </a:p>
          <a:p>
            <a:r>
              <a:rPr lang="en-US" dirty="0" smtClean="0"/>
              <a:t>Selected use of deep </a:t>
            </a:r>
            <a:r>
              <a:rPr lang="en-US" dirty="0" err="1" smtClean="0"/>
              <a:t>extubation</a:t>
            </a:r>
            <a:r>
              <a:rPr lang="en-US" dirty="0" smtClean="0"/>
              <a:t> to avoid bleeding and straining during emergence</a:t>
            </a:r>
            <a:endParaRPr lang="en-US" dirty="0"/>
          </a:p>
        </p:txBody>
      </p:sp>
    </p:spTree>
    <p:extLst>
      <p:ext uri="{BB962C8B-B14F-4D97-AF65-F5344CB8AC3E}">
        <p14:creationId xmlns:p14="http://schemas.microsoft.com/office/powerpoint/2010/main" val="24848114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ear procedures</a:t>
            </a:r>
            <a:endParaRPr lang="en-US" dirty="0"/>
          </a:p>
        </p:txBody>
      </p:sp>
      <p:sp>
        <p:nvSpPr>
          <p:cNvPr id="3" name="Content Placeholder 2"/>
          <p:cNvSpPr>
            <a:spLocks noGrp="1"/>
          </p:cNvSpPr>
          <p:nvPr>
            <p:ph idx="1"/>
          </p:nvPr>
        </p:nvSpPr>
        <p:spPr>
          <a:xfrm>
            <a:off x="457200" y="1775191"/>
            <a:ext cx="8229600" cy="4977495"/>
          </a:xfrm>
        </p:spPr>
        <p:txBody>
          <a:bodyPr>
            <a:normAutofit fontScale="70000" lnSpcReduction="20000"/>
          </a:bodyPr>
          <a:lstStyle/>
          <a:p>
            <a:r>
              <a:rPr lang="en-US" dirty="0" err="1" smtClean="0"/>
              <a:t>Tympanoplasty</a:t>
            </a:r>
            <a:r>
              <a:rPr lang="en-US" dirty="0" smtClean="0"/>
              <a:t>/</a:t>
            </a:r>
            <a:r>
              <a:rPr lang="en-US" dirty="0" err="1" smtClean="0"/>
              <a:t>stapedectomy</a:t>
            </a:r>
            <a:r>
              <a:rPr lang="en-US" dirty="0" smtClean="0"/>
              <a:t> or </a:t>
            </a:r>
            <a:r>
              <a:rPr lang="en-US" dirty="0" err="1" smtClean="0"/>
              <a:t>ossiculoplasty</a:t>
            </a:r>
            <a:r>
              <a:rPr lang="en-US" dirty="0" smtClean="0"/>
              <a:t> for </a:t>
            </a:r>
            <a:r>
              <a:rPr lang="en-US" dirty="0" err="1" smtClean="0"/>
              <a:t>otosclerosis</a:t>
            </a:r>
            <a:r>
              <a:rPr lang="en-US" dirty="0" smtClean="0"/>
              <a:t>, </a:t>
            </a:r>
            <a:r>
              <a:rPr lang="en-US" dirty="0" err="1" smtClean="0"/>
              <a:t>mastoidectomy</a:t>
            </a:r>
            <a:r>
              <a:rPr lang="en-US" dirty="0" smtClean="0"/>
              <a:t> for removal of infected cells within the mastoid bone, and removal of a </a:t>
            </a:r>
            <a:r>
              <a:rPr lang="en-US" dirty="0" err="1" smtClean="0"/>
              <a:t>cholesteatoma</a:t>
            </a:r>
            <a:r>
              <a:rPr lang="en-US" dirty="0" smtClean="0"/>
              <a:t>.</a:t>
            </a:r>
          </a:p>
          <a:p>
            <a:r>
              <a:rPr lang="en-US" dirty="0" smtClean="0"/>
              <a:t>Local or general depending on the patient’s ability to cooperate</a:t>
            </a:r>
          </a:p>
          <a:p>
            <a:pPr lvl="1"/>
            <a:r>
              <a:rPr lang="en-US" dirty="0" smtClean="0"/>
              <a:t>Local will allow less blood loss and ability to check hearing </a:t>
            </a:r>
            <a:r>
              <a:rPr lang="en-US" dirty="0" err="1" smtClean="0"/>
              <a:t>intraop</a:t>
            </a:r>
            <a:endParaRPr lang="en-US" dirty="0" smtClean="0"/>
          </a:p>
          <a:p>
            <a:r>
              <a:rPr lang="en-US" dirty="0" smtClean="0"/>
              <a:t>Nerve stimulator used </a:t>
            </a:r>
            <a:r>
              <a:rPr lang="en-US" dirty="0" err="1" smtClean="0"/>
              <a:t>intraop</a:t>
            </a:r>
            <a:r>
              <a:rPr lang="en-US" dirty="0" smtClean="0"/>
              <a:t> to preserve facial nerve</a:t>
            </a:r>
          </a:p>
          <a:p>
            <a:r>
              <a:rPr lang="en-US" dirty="0" smtClean="0"/>
              <a:t>Avoid bucking or coughing with emergence to avoid displacing prosthesis</a:t>
            </a:r>
          </a:p>
          <a:p>
            <a:r>
              <a:rPr lang="en-US" dirty="0" err="1" smtClean="0"/>
              <a:t>Antiemtic</a:t>
            </a:r>
            <a:r>
              <a:rPr lang="en-US" dirty="0" smtClean="0"/>
              <a:t> prophylaxis as high risk of PONV</a:t>
            </a:r>
          </a:p>
          <a:p>
            <a:r>
              <a:rPr lang="en-US" dirty="0" smtClean="0"/>
              <a:t>Need bloodless field- use pharmacologic agent for controlled hypotension</a:t>
            </a:r>
          </a:p>
          <a:p>
            <a:r>
              <a:rPr lang="en-US" dirty="0" smtClean="0"/>
              <a:t>Head up tilt used to control bleeding but is a higher risk for air embolism</a:t>
            </a:r>
          </a:p>
          <a:p>
            <a:r>
              <a:rPr lang="en-US" dirty="0" smtClean="0"/>
              <a:t>N2O-enters middle ear cavity more rapidly than nitrogen leaves.. May cause build up of pressure.. Avoid…</a:t>
            </a:r>
          </a:p>
        </p:txBody>
      </p:sp>
    </p:spTree>
    <p:extLst>
      <p:ext uri="{BB962C8B-B14F-4D97-AF65-F5344CB8AC3E}">
        <p14:creationId xmlns:p14="http://schemas.microsoft.com/office/powerpoint/2010/main" val="29593769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Controlled hypotension ENT</a:t>
            </a:r>
            <a:endParaRPr lang="en-US" dirty="0"/>
          </a:p>
        </p:txBody>
      </p:sp>
      <p:sp>
        <p:nvSpPr>
          <p:cNvPr id="3" name="Content Placeholder 2"/>
          <p:cNvSpPr>
            <a:spLocks noGrp="1"/>
          </p:cNvSpPr>
          <p:nvPr>
            <p:ph idx="1"/>
          </p:nvPr>
        </p:nvSpPr>
        <p:spPr>
          <a:xfrm>
            <a:off x="457200" y="1775191"/>
            <a:ext cx="8229600" cy="4891608"/>
          </a:xfrm>
        </p:spPr>
        <p:txBody>
          <a:bodyPr>
            <a:normAutofit fontScale="92500" lnSpcReduction="20000"/>
          </a:bodyPr>
          <a:lstStyle/>
          <a:p>
            <a:r>
              <a:rPr lang="en-US" dirty="0" smtClean="0"/>
              <a:t>Used to control blood loss</a:t>
            </a:r>
          </a:p>
          <a:p>
            <a:r>
              <a:rPr lang="en-US" dirty="0" smtClean="0"/>
              <a:t>Evaluate </a:t>
            </a:r>
            <a:r>
              <a:rPr lang="en-US" dirty="0" err="1" smtClean="0"/>
              <a:t>preop</a:t>
            </a:r>
            <a:r>
              <a:rPr lang="en-US" dirty="0" smtClean="0"/>
              <a:t> to determine an acceptable MAP</a:t>
            </a:r>
          </a:p>
          <a:p>
            <a:r>
              <a:rPr lang="en-US" dirty="0" smtClean="0"/>
              <a:t>MAP should never be less than </a:t>
            </a:r>
            <a:r>
              <a:rPr lang="en-US" u="sng" dirty="0" smtClean="0"/>
              <a:t>60mm</a:t>
            </a:r>
            <a:r>
              <a:rPr lang="en-US" dirty="0" smtClean="0"/>
              <a:t>Hg</a:t>
            </a:r>
          </a:p>
          <a:p>
            <a:r>
              <a:rPr lang="en-US" dirty="0" smtClean="0"/>
              <a:t>Chronic hypertension should be higher</a:t>
            </a:r>
          </a:p>
          <a:p>
            <a:r>
              <a:rPr lang="en-US" dirty="0" smtClean="0"/>
              <a:t>Arterial line is required</a:t>
            </a:r>
          </a:p>
          <a:p>
            <a:r>
              <a:rPr lang="en-US" dirty="0" smtClean="0"/>
              <a:t>Agents used to facilitate deliberate hypotension:</a:t>
            </a:r>
          </a:p>
          <a:p>
            <a:pPr lvl="1"/>
            <a:r>
              <a:rPr lang="en-US" dirty="0" smtClean="0"/>
              <a:t>Inhaled anesthetics, labetalol and </a:t>
            </a:r>
            <a:r>
              <a:rPr lang="en-US" dirty="0" err="1" smtClean="0"/>
              <a:t>esmolol</a:t>
            </a:r>
            <a:r>
              <a:rPr lang="en-US" dirty="0" smtClean="0"/>
              <a:t>, </a:t>
            </a:r>
            <a:r>
              <a:rPr lang="en-US" dirty="0" err="1" smtClean="0"/>
              <a:t>dexmedetomidine</a:t>
            </a:r>
            <a:r>
              <a:rPr lang="en-US" dirty="0" smtClean="0"/>
              <a:t>, opioids and magnesium sulfate</a:t>
            </a:r>
          </a:p>
          <a:p>
            <a:pPr lvl="1"/>
            <a:r>
              <a:rPr lang="en-US" dirty="0" smtClean="0"/>
              <a:t>Combinations (prop/</a:t>
            </a:r>
            <a:r>
              <a:rPr lang="en-US" dirty="0" err="1" smtClean="0"/>
              <a:t>precedex</a:t>
            </a:r>
            <a:r>
              <a:rPr lang="en-US" dirty="0" smtClean="0"/>
              <a:t>/</a:t>
            </a:r>
            <a:r>
              <a:rPr lang="en-US" dirty="0" err="1" smtClean="0"/>
              <a:t>remifent</a:t>
            </a:r>
            <a:r>
              <a:rPr lang="en-US" dirty="0" smtClean="0"/>
              <a:t>) </a:t>
            </a:r>
          </a:p>
          <a:p>
            <a:pPr lvl="1"/>
            <a:r>
              <a:rPr lang="en-US" dirty="0" smtClean="0"/>
              <a:t>Vasodilators, beta blockers, calcium channel blockers</a:t>
            </a:r>
          </a:p>
          <a:p>
            <a:pPr lvl="2"/>
            <a:r>
              <a:rPr lang="en-US" dirty="0" smtClean="0"/>
              <a:t>NTG increases ICP</a:t>
            </a:r>
          </a:p>
          <a:p>
            <a:pPr lvl="2"/>
            <a:r>
              <a:rPr lang="en-US" dirty="0" err="1" smtClean="0"/>
              <a:t>Esmolol</a:t>
            </a:r>
            <a:r>
              <a:rPr lang="en-US" dirty="0" smtClean="0"/>
              <a:t>- potential for cardiac depression</a:t>
            </a:r>
          </a:p>
          <a:p>
            <a:pPr lvl="2"/>
            <a:r>
              <a:rPr lang="en-US" dirty="0" err="1" smtClean="0"/>
              <a:t>Nitroprusside</a:t>
            </a:r>
            <a:r>
              <a:rPr lang="en-US" dirty="0" smtClean="0"/>
              <a:t>- preserves cardiac output</a:t>
            </a:r>
          </a:p>
          <a:p>
            <a:endParaRPr lang="en-US" dirty="0" smtClean="0"/>
          </a:p>
          <a:p>
            <a:endParaRPr lang="en-US" dirty="0"/>
          </a:p>
        </p:txBody>
      </p:sp>
    </p:spTree>
    <p:extLst>
      <p:ext uri="{BB962C8B-B14F-4D97-AF65-F5344CB8AC3E}">
        <p14:creationId xmlns:p14="http://schemas.microsoft.com/office/powerpoint/2010/main" val="14604117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myringotomy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Most often young healthy patients</a:t>
            </a:r>
          </a:p>
          <a:p>
            <a:r>
              <a:rPr lang="en-US" dirty="0" smtClean="0"/>
              <a:t>Allow the  pressure to equalize between the middle ear and the atmosphere</a:t>
            </a:r>
          </a:p>
          <a:p>
            <a:r>
              <a:rPr lang="en-US" dirty="0" smtClean="0"/>
              <a:t>Chronic or recurrent otitis media</a:t>
            </a:r>
          </a:p>
          <a:p>
            <a:r>
              <a:rPr lang="en-US" dirty="0" smtClean="0"/>
              <a:t>Usually is not delayed if child has URI because often the eradication of the middle ear fluid and inflammation resolves the URI</a:t>
            </a:r>
          </a:p>
          <a:p>
            <a:r>
              <a:rPr lang="en-US" dirty="0" smtClean="0"/>
              <a:t>Very short operations</a:t>
            </a:r>
          </a:p>
          <a:p>
            <a:r>
              <a:rPr lang="en-US" dirty="0" smtClean="0"/>
              <a:t>Usually mask case; but always have intubation equipment ready</a:t>
            </a:r>
          </a:p>
          <a:p>
            <a:r>
              <a:rPr lang="en-US" dirty="0" smtClean="0"/>
              <a:t>Only intubate if airway difficulties are encountered</a:t>
            </a:r>
          </a:p>
          <a:p>
            <a:r>
              <a:rPr lang="en-US" dirty="0" smtClean="0"/>
              <a:t>IV access not always necessary; may place a cap after inhalation induction</a:t>
            </a:r>
          </a:p>
          <a:p>
            <a:r>
              <a:rPr lang="en-US" dirty="0" smtClean="0"/>
              <a:t>N2o OK because of short length of case and the fact that a tube will be inserted through the tympanic membrane into the middle ear to relieve pressure </a:t>
            </a:r>
          </a:p>
          <a:p>
            <a:endParaRPr lang="en-US" dirty="0"/>
          </a:p>
        </p:txBody>
      </p:sp>
    </p:spTree>
    <p:extLst>
      <p:ext uri="{BB962C8B-B14F-4D97-AF65-F5344CB8AC3E}">
        <p14:creationId xmlns:p14="http://schemas.microsoft.com/office/powerpoint/2010/main" val="15619991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Dental </a:t>
            </a:r>
            <a:endParaRPr lang="en-US" dirty="0"/>
          </a:p>
        </p:txBody>
      </p:sp>
      <p:sp>
        <p:nvSpPr>
          <p:cNvPr id="3" name="Content Placeholder 2"/>
          <p:cNvSpPr>
            <a:spLocks noGrp="1"/>
          </p:cNvSpPr>
          <p:nvPr>
            <p:ph idx="1"/>
          </p:nvPr>
        </p:nvSpPr>
        <p:spPr/>
        <p:txBody>
          <a:bodyPr/>
          <a:lstStyle/>
          <a:p>
            <a:r>
              <a:rPr lang="en-US" dirty="0" smtClean="0"/>
              <a:t>Dental restoration</a:t>
            </a:r>
          </a:p>
          <a:p>
            <a:r>
              <a:rPr lang="en-US" dirty="0" smtClean="0"/>
              <a:t>Very young or mentally disabled</a:t>
            </a:r>
          </a:p>
          <a:p>
            <a:r>
              <a:rPr lang="en-US" dirty="0" smtClean="0"/>
              <a:t>Oral midazolam +/- ketamine</a:t>
            </a:r>
          </a:p>
          <a:p>
            <a:r>
              <a:rPr lang="en-US" dirty="0" smtClean="0"/>
              <a:t>Preop- underlying congenital heart disease or </a:t>
            </a:r>
            <a:r>
              <a:rPr lang="en-US" dirty="0" err="1" smtClean="0"/>
              <a:t>atlantoaxial</a:t>
            </a:r>
            <a:r>
              <a:rPr lang="en-US" dirty="0" smtClean="0"/>
              <a:t> instability</a:t>
            </a:r>
          </a:p>
          <a:p>
            <a:r>
              <a:rPr lang="en-US" dirty="0" smtClean="0"/>
              <a:t>Can be significant blood loss</a:t>
            </a:r>
          </a:p>
          <a:p>
            <a:r>
              <a:rPr lang="en-US" dirty="0" smtClean="0"/>
              <a:t>Nasal tube</a:t>
            </a:r>
          </a:p>
          <a:p>
            <a:pPr lvl="1"/>
            <a:r>
              <a:rPr lang="en-US" dirty="0" smtClean="0"/>
              <a:t>Lubricate/ use vasoconstrictor spray</a:t>
            </a:r>
          </a:p>
          <a:p>
            <a:pPr lvl="1"/>
            <a:r>
              <a:rPr lang="en-US" dirty="0" err="1" smtClean="0"/>
              <a:t>Mcgills</a:t>
            </a:r>
            <a:r>
              <a:rPr lang="en-US" dirty="0" smtClean="0"/>
              <a:t> with direct laryngoscopy</a:t>
            </a:r>
          </a:p>
          <a:p>
            <a:endParaRPr lang="en-US" dirty="0"/>
          </a:p>
        </p:txBody>
      </p:sp>
    </p:spTree>
    <p:extLst>
      <p:ext uri="{BB962C8B-B14F-4D97-AF65-F5344CB8AC3E}">
        <p14:creationId xmlns:p14="http://schemas.microsoft.com/office/powerpoint/2010/main" val="37336685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Tonsillectomy &amp; adenoidectomy</a:t>
            </a:r>
            <a:endParaRPr lang="en-US" dirty="0"/>
          </a:p>
        </p:txBody>
      </p:sp>
      <p:sp>
        <p:nvSpPr>
          <p:cNvPr id="3" name="Content Placeholder 2"/>
          <p:cNvSpPr>
            <a:spLocks noGrp="1"/>
          </p:cNvSpPr>
          <p:nvPr>
            <p:ph idx="1"/>
          </p:nvPr>
        </p:nvSpPr>
        <p:spPr>
          <a:xfrm>
            <a:off x="144832" y="1546705"/>
            <a:ext cx="9134332" cy="5311295"/>
          </a:xfrm>
        </p:spPr>
        <p:txBody>
          <a:bodyPr>
            <a:normAutofit fontScale="85000" lnSpcReduction="20000"/>
          </a:bodyPr>
          <a:lstStyle/>
          <a:p>
            <a:r>
              <a:rPr lang="en-US" dirty="0" smtClean="0"/>
              <a:t>Most common pediatric surgery</a:t>
            </a:r>
          </a:p>
          <a:p>
            <a:r>
              <a:rPr lang="en-US" dirty="0" smtClean="0"/>
              <a:t>Done in adults as well and may be accompanied with procedures involving upper airway such as UPP </a:t>
            </a:r>
            <a:r>
              <a:rPr lang="en-US" dirty="0" err="1" smtClean="0"/>
              <a:t>uvulopalatopharyngoplasty</a:t>
            </a:r>
            <a:r>
              <a:rPr lang="en-US" dirty="0" smtClean="0"/>
              <a:t> for OSA or </a:t>
            </a:r>
            <a:r>
              <a:rPr lang="en-US" dirty="0" err="1" smtClean="0"/>
              <a:t>pickwickian</a:t>
            </a:r>
            <a:r>
              <a:rPr lang="en-US" dirty="0" smtClean="0"/>
              <a:t> syndrome</a:t>
            </a:r>
          </a:p>
          <a:p>
            <a:r>
              <a:rPr lang="en-US" dirty="0" smtClean="0"/>
              <a:t>Patients have higher incidence of airway obstruction from chronic infections and hypertrophied tissues</a:t>
            </a:r>
          </a:p>
          <a:p>
            <a:r>
              <a:rPr lang="en-US" dirty="0" smtClean="0"/>
              <a:t>May use LMA or endotracheal tube depending on comfort of OR staff</a:t>
            </a:r>
          </a:p>
          <a:p>
            <a:r>
              <a:rPr lang="en-US" dirty="0" smtClean="0"/>
              <a:t>Check for proper size of ETT which should allow a leak to reduce likelihood of  postoperative croup and edema from tracheal inflammation –check leak by listening to air escape at 20 cm H20</a:t>
            </a:r>
          </a:p>
          <a:p>
            <a:r>
              <a:rPr lang="en-US" dirty="0" smtClean="0"/>
              <a:t>After ETT or LMA is secured, mouth gag is inserted by surgeon</a:t>
            </a:r>
          </a:p>
          <a:p>
            <a:pPr lvl="1"/>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9115844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Tonsillectomy &amp; Adenoidectomy</a:t>
            </a:r>
            <a:endParaRPr lang="en-US" dirty="0"/>
          </a:p>
        </p:txBody>
      </p:sp>
      <p:sp>
        <p:nvSpPr>
          <p:cNvPr id="3" name="Content Placeholder 2"/>
          <p:cNvSpPr>
            <a:spLocks noGrp="1"/>
          </p:cNvSpPr>
          <p:nvPr>
            <p:ph idx="1"/>
          </p:nvPr>
        </p:nvSpPr>
        <p:spPr>
          <a:xfrm>
            <a:off x="144832" y="1546705"/>
            <a:ext cx="9134332" cy="5311295"/>
          </a:xfrm>
        </p:spPr>
        <p:txBody>
          <a:bodyPr>
            <a:normAutofit fontScale="85000" lnSpcReduction="20000"/>
          </a:bodyPr>
          <a:lstStyle/>
          <a:p>
            <a:r>
              <a:rPr lang="en-US" dirty="0" smtClean="0"/>
              <a:t>Anesthesia goals are:</a:t>
            </a:r>
          </a:p>
          <a:p>
            <a:pPr lvl="1"/>
            <a:r>
              <a:rPr lang="en-US" dirty="0" smtClean="0"/>
              <a:t>Ensure adequate depth as this is very stimulating</a:t>
            </a:r>
          </a:p>
          <a:p>
            <a:pPr lvl="1"/>
            <a:r>
              <a:rPr lang="en-US" dirty="0" smtClean="0"/>
              <a:t>Return protective reflexes rapidly-quick case-avoid long acting muscle relaxants</a:t>
            </a:r>
          </a:p>
          <a:p>
            <a:pPr lvl="1"/>
            <a:r>
              <a:rPr lang="en-US" dirty="0" smtClean="0"/>
              <a:t>Provide good postoperative analgesia-multimodal-adequate narcotic (</a:t>
            </a:r>
            <a:r>
              <a:rPr lang="en-US" dirty="0" err="1" smtClean="0"/>
              <a:t>decadron</a:t>
            </a:r>
            <a:r>
              <a:rPr lang="en-US" dirty="0" smtClean="0"/>
              <a:t> 0.5mg/kg)</a:t>
            </a:r>
          </a:p>
          <a:p>
            <a:pPr lvl="1"/>
            <a:r>
              <a:rPr lang="en-US" dirty="0" smtClean="0"/>
              <a:t>Reduced postoperative bleeding-deep </a:t>
            </a:r>
            <a:r>
              <a:rPr lang="en-US" dirty="0" err="1" smtClean="0"/>
              <a:t>extubation</a:t>
            </a:r>
            <a:r>
              <a:rPr lang="en-US" dirty="0" smtClean="0"/>
              <a:t> if able-LTA or IV </a:t>
            </a:r>
            <a:r>
              <a:rPr lang="en-US" dirty="0" err="1" smtClean="0"/>
              <a:t>lidocaine</a:t>
            </a:r>
            <a:endParaRPr lang="en-US" dirty="0" smtClean="0"/>
          </a:p>
          <a:p>
            <a:pPr lvl="1"/>
            <a:r>
              <a:rPr lang="en-US" dirty="0" smtClean="0"/>
              <a:t>Minimal PONV-use antiemetic prophylaxis-empty stomach</a:t>
            </a:r>
          </a:p>
          <a:p>
            <a:r>
              <a:rPr lang="en-US" dirty="0" smtClean="0"/>
              <a:t>Average blood loss is 4ml/kg</a:t>
            </a:r>
          </a:p>
          <a:p>
            <a:r>
              <a:rPr lang="en-US" dirty="0" smtClean="0"/>
              <a:t>Postop- children- </a:t>
            </a:r>
            <a:r>
              <a:rPr lang="en-US" dirty="0" err="1" smtClean="0"/>
              <a:t>sidelying</a:t>
            </a:r>
            <a:r>
              <a:rPr lang="en-US" dirty="0" smtClean="0"/>
              <a:t> to promote discharge of blood from the </a:t>
            </a:r>
            <a:r>
              <a:rPr lang="en-US" dirty="0" err="1" smtClean="0"/>
              <a:t>mouth;adults</a:t>
            </a:r>
            <a:r>
              <a:rPr lang="en-US" dirty="0" smtClean="0"/>
              <a:t>- and those with UPPP- high fowlers to promote ventilation</a:t>
            </a:r>
          </a:p>
          <a:p>
            <a:r>
              <a:rPr lang="en-US" dirty="0" smtClean="0"/>
              <a:t>Humidified O2 postop</a:t>
            </a:r>
          </a:p>
          <a:p>
            <a:pPr lvl="1"/>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0574572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Tonsillectomy &amp; adenoidectomy</a:t>
            </a:r>
            <a:endParaRPr lang="en-US" dirty="0"/>
          </a:p>
        </p:txBody>
      </p:sp>
      <p:sp>
        <p:nvSpPr>
          <p:cNvPr id="3" name="Content Placeholder 2"/>
          <p:cNvSpPr>
            <a:spLocks noGrp="1"/>
          </p:cNvSpPr>
          <p:nvPr>
            <p:ph idx="1"/>
          </p:nvPr>
        </p:nvSpPr>
        <p:spPr>
          <a:xfrm>
            <a:off x="-160311" y="1546705"/>
            <a:ext cx="9304311" cy="5683824"/>
          </a:xfrm>
        </p:spPr>
        <p:txBody>
          <a:bodyPr>
            <a:normAutofit fontScale="85000" lnSpcReduction="20000"/>
          </a:bodyPr>
          <a:lstStyle/>
          <a:p>
            <a:r>
              <a:rPr lang="en-US" dirty="0" smtClean="0"/>
              <a:t>Bleeding tonsils</a:t>
            </a:r>
          </a:p>
          <a:p>
            <a:pPr lvl="1"/>
            <a:r>
              <a:rPr lang="en-US" dirty="0" smtClean="0"/>
              <a:t>Post-tonsillectomy hemorrhage</a:t>
            </a:r>
          </a:p>
          <a:p>
            <a:pPr lvl="2"/>
            <a:r>
              <a:rPr lang="en-US" dirty="0" smtClean="0"/>
              <a:t>Most serious tonsillectomy complication. </a:t>
            </a:r>
          </a:p>
          <a:p>
            <a:pPr lvl="2"/>
            <a:r>
              <a:rPr lang="en-US" dirty="0" smtClean="0"/>
              <a:t>Most common emergency pediatric airway surgery</a:t>
            </a:r>
          </a:p>
          <a:p>
            <a:pPr lvl="2"/>
            <a:r>
              <a:rPr lang="en-US" dirty="0" smtClean="0"/>
              <a:t>Most common in patients older than 15 years of age</a:t>
            </a:r>
          </a:p>
          <a:p>
            <a:pPr lvl="2"/>
            <a:r>
              <a:rPr lang="en-US" dirty="0" smtClean="0"/>
              <a:t>75% occur within 6 hours of the surgical procedure</a:t>
            </a:r>
          </a:p>
          <a:p>
            <a:pPr lvl="2"/>
            <a:r>
              <a:rPr lang="en-US" dirty="0" smtClean="0"/>
              <a:t>25% occur within the first 24 hours of surgery</a:t>
            </a:r>
          </a:p>
          <a:p>
            <a:pPr lvl="2"/>
            <a:r>
              <a:rPr lang="en-US" dirty="0" smtClean="0"/>
              <a:t>Bleeding may occur up to the 6</a:t>
            </a:r>
            <a:r>
              <a:rPr lang="en-US" baseline="30000" dirty="0" smtClean="0"/>
              <a:t>th</a:t>
            </a:r>
            <a:r>
              <a:rPr lang="en-US" dirty="0" smtClean="0"/>
              <a:t> postoperative day</a:t>
            </a:r>
          </a:p>
          <a:p>
            <a:pPr lvl="2"/>
            <a:r>
              <a:rPr lang="en-US" dirty="0" smtClean="0"/>
              <a:t>Patients may swallow large amounts of blood before bleeding is actually discovered</a:t>
            </a:r>
          </a:p>
          <a:p>
            <a:pPr lvl="2"/>
            <a:r>
              <a:rPr lang="en-US" dirty="0" smtClean="0"/>
              <a:t>Presents with signs of </a:t>
            </a:r>
            <a:r>
              <a:rPr lang="en-US" dirty="0" err="1" smtClean="0"/>
              <a:t>hypovolemia</a:t>
            </a:r>
            <a:endParaRPr lang="en-US" dirty="0" smtClean="0"/>
          </a:p>
          <a:p>
            <a:pPr lvl="2"/>
            <a:r>
              <a:rPr lang="en-US" dirty="0" smtClean="0"/>
              <a:t>Nausea and vomiting if blood is swallowed</a:t>
            </a:r>
          </a:p>
          <a:p>
            <a:pPr lvl="2"/>
            <a:r>
              <a:rPr lang="en-US" dirty="0" smtClean="0"/>
              <a:t>Lab tests include hemoglobin, hematocrit, and coagulation profile</a:t>
            </a:r>
          </a:p>
          <a:p>
            <a:pPr lvl="2"/>
            <a:r>
              <a:rPr lang="en-US" dirty="0" smtClean="0"/>
              <a:t>Restore intravascular volume and/or blood based on the volume lost</a:t>
            </a:r>
          </a:p>
          <a:p>
            <a:pPr lvl="2"/>
            <a:r>
              <a:rPr lang="en-US" dirty="0" smtClean="0"/>
              <a:t>Should assume a large amount of blood in the stomach and RSI should be done</a:t>
            </a:r>
          </a:p>
          <a:p>
            <a:pPr lvl="2"/>
            <a:r>
              <a:rPr lang="en-US" dirty="0" smtClean="0"/>
              <a:t>Care </a:t>
            </a:r>
          </a:p>
          <a:p>
            <a:endParaRPr lang="en-US" dirty="0" smtClean="0"/>
          </a:p>
          <a:p>
            <a:endParaRPr lang="en-US" dirty="0" smtClean="0"/>
          </a:p>
          <a:p>
            <a:endParaRPr lang="en-US" dirty="0"/>
          </a:p>
        </p:txBody>
      </p:sp>
    </p:spTree>
    <p:extLst>
      <p:ext uri="{BB962C8B-B14F-4D97-AF65-F5344CB8AC3E}">
        <p14:creationId xmlns:p14="http://schemas.microsoft.com/office/powerpoint/2010/main" val="9285283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
            </a:r>
            <a:r>
              <a:rPr lang="en-US" dirty="0" smtClean="0"/>
              <a:t>hyroid</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Airway management can be difficult if thyroid impinging on the laryngeal and tracheal structures</a:t>
            </a:r>
          </a:p>
          <a:p>
            <a:r>
              <a:rPr lang="en-US" dirty="0" smtClean="0"/>
              <a:t>Blood supply to the thyroid arises from the superior and inferior thyroid arteries, which are branches of the common carotid artery</a:t>
            </a:r>
          </a:p>
          <a:p>
            <a:r>
              <a:rPr lang="en-US" dirty="0" smtClean="0"/>
              <a:t>Motor function of the intrinsic muscles of the larynx that abduct, adduct, and tense the vocal cords is supplied by the recurrent laryngeal nerve and the external branch of the superior laryngeal nerve</a:t>
            </a:r>
          </a:p>
          <a:p>
            <a:r>
              <a:rPr lang="en-US" dirty="0" smtClean="0"/>
              <a:t>Theses nerves lie in close proximity to the lateral lobes of the thyroid gland</a:t>
            </a:r>
            <a:endParaRPr lang="en-US" dirty="0"/>
          </a:p>
        </p:txBody>
      </p:sp>
    </p:spTree>
    <p:extLst>
      <p:ext uri="{BB962C8B-B14F-4D97-AF65-F5344CB8AC3E}">
        <p14:creationId xmlns:p14="http://schemas.microsoft.com/office/powerpoint/2010/main" val="1452722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55972" y="2189398"/>
            <a:ext cx="5388028" cy="596135"/>
          </a:xfrm>
        </p:spPr>
        <p:txBody>
          <a:bodyPr>
            <a:normAutofit fontScale="90000"/>
          </a:bodyPr>
          <a:lstStyle/>
          <a:p>
            <a:r>
              <a:rPr lang="en-US" dirty="0"/>
              <a:t> </a:t>
            </a:r>
            <a:br>
              <a:rPr lang="en-US" dirty="0"/>
            </a:br>
            <a:endParaRPr lang="en-US" dirty="0"/>
          </a:p>
        </p:txBody>
      </p:sp>
      <p:sp>
        <p:nvSpPr>
          <p:cNvPr id="8" name="Text Placeholder 7"/>
          <p:cNvSpPr>
            <a:spLocks noGrp="1"/>
          </p:cNvSpPr>
          <p:nvPr>
            <p:ph type="body" sz="half" idx="2"/>
          </p:nvPr>
        </p:nvSpPr>
        <p:spPr>
          <a:xfrm>
            <a:off x="5343692" y="1999399"/>
            <a:ext cx="3800307" cy="4480087"/>
          </a:xfrm>
        </p:spPr>
        <p:txBody>
          <a:bodyPr>
            <a:normAutofit/>
          </a:bodyPr>
          <a:lstStyle/>
          <a:p>
            <a:endParaRPr lang="en-US" dirty="0"/>
          </a:p>
          <a:p>
            <a:r>
              <a:rPr lang="en-US" dirty="0" smtClean="0"/>
              <a:t>The nasal </a:t>
            </a:r>
            <a:r>
              <a:rPr lang="en-US" dirty="0"/>
              <a:t>septum separates fossae which are part of the </a:t>
            </a:r>
            <a:r>
              <a:rPr lang="en-US" dirty="0" smtClean="0"/>
              <a:t>vestibule </a:t>
            </a:r>
            <a:r>
              <a:rPr lang="en-US" dirty="0"/>
              <a:t>and expands above and behind into triangular spaces. The septum also separates the nostrils.  The septum is formed by the </a:t>
            </a:r>
            <a:r>
              <a:rPr lang="en-US" dirty="0" err="1"/>
              <a:t>ethmoid</a:t>
            </a:r>
            <a:r>
              <a:rPr lang="en-US" dirty="0"/>
              <a:t> and </a:t>
            </a:r>
            <a:r>
              <a:rPr lang="en-US" dirty="0" err="1"/>
              <a:t>vomer</a:t>
            </a:r>
            <a:r>
              <a:rPr lang="en-US" dirty="0"/>
              <a:t> bones superiorly and the </a:t>
            </a:r>
            <a:r>
              <a:rPr lang="en-US" dirty="0" err="1"/>
              <a:t>vomeronasal</a:t>
            </a:r>
            <a:r>
              <a:rPr lang="en-US" dirty="0"/>
              <a:t> and nasal </a:t>
            </a:r>
            <a:r>
              <a:rPr lang="en-US" dirty="0" err="1"/>
              <a:t>septal</a:t>
            </a:r>
            <a:r>
              <a:rPr lang="en-US" dirty="0"/>
              <a:t> cartilages inferiorly.</a:t>
            </a:r>
          </a:p>
          <a:p>
            <a:r>
              <a:rPr lang="en-US" dirty="0"/>
              <a:t>The fossae usually communicate freely with </a:t>
            </a:r>
            <a:r>
              <a:rPr lang="en-US" dirty="0" err="1"/>
              <a:t>paranasal</a:t>
            </a:r>
            <a:r>
              <a:rPr lang="en-US" dirty="0"/>
              <a:t> air sinuses (frontal </a:t>
            </a:r>
            <a:r>
              <a:rPr lang="en-US" dirty="0" err="1"/>
              <a:t>ethmoid</a:t>
            </a:r>
            <a:r>
              <a:rPr lang="en-US" dirty="0"/>
              <a:t>, maxillary, and sphenoid). They open via the posterior nares (</a:t>
            </a:r>
            <a:r>
              <a:rPr lang="en-US" dirty="0" err="1"/>
              <a:t>choanae</a:t>
            </a:r>
            <a:r>
              <a:rPr lang="en-US" dirty="0"/>
              <a:t>). They are bordered by septum and </a:t>
            </a:r>
            <a:r>
              <a:rPr lang="en-US" dirty="0" err="1"/>
              <a:t>turbinates</a:t>
            </a:r>
            <a:r>
              <a:rPr lang="en-US" dirty="0"/>
              <a:t>. ). </a:t>
            </a:r>
          </a:p>
          <a:p>
            <a:r>
              <a:rPr lang="en-US" dirty="0"/>
              <a:t> http://</a:t>
            </a:r>
            <a:r>
              <a:rPr lang="en-US" dirty="0" err="1"/>
              <a:t>image.slidesharecdn.com</a:t>
            </a:r>
            <a:r>
              <a:rPr lang="en-US" dirty="0"/>
              <a:t>/anatomyofnoseandparanasalsinus-100616084243-phpapp02/95/slide-9-728.jpg?</a:t>
            </a:r>
            <a:r>
              <a:rPr lang="en-US" dirty="0" smtClean="0"/>
              <a:t>1276695830</a:t>
            </a:r>
            <a:br>
              <a:rPr lang="en-US" dirty="0" smtClean="0"/>
            </a:br>
            <a:endParaRPr lang="en-US" dirty="0" smtClean="0"/>
          </a:p>
          <a:p>
            <a:endParaRPr lang="en-US" dirty="0" smtClean="0"/>
          </a:p>
        </p:txBody>
      </p:sp>
      <p:pic>
        <p:nvPicPr>
          <p:cNvPr id="9" name="Picture Placeholder 8" descr="slide-9-728.jpg"/>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 t="1678" r="-386" b="-1678"/>
          <a:stretch/>
        </p:blipFill>
        <p:spPr>
          <a:xfrm>
            <a:off x="150727" y="1777476"/>
            <a:ext cx="5092377" cy="4702010"/>
          </a:xfrm>
        </p:spPr>
      </p:pic>
    </p:spTree>
    <p:extLst>
      <p:ext uri="{BB962C8B-B14F-4D97-AF65-F5344CB8AC3E}">
        <p14:creationId xmlns:p14="http://schemas.microsoft.com/office/powerpoint/2010/main" val="2207194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Thyroid surgery</a:t>
            </a:r>
            <a:endParaRPr lang="en-US" dirty="0"/>
          </a:p>
        </p:txBody>
      </p:sp>
      <p:sp>
        <p:nvSpPr>
          <p:cNvPr id="6" name="Content Placeholder 5"/>
          <p:cNvSpPr>
            <a:spLocks noGrp="1"/>
          </p:cNvSpPr>
          <p:nvPr>
            <p:ph idx="1"/>
          </p:nvPr>
        </p:nvSpPr>
        <p:spPr>
          <a:xfrm>
            <a:off x="216469" y="1775191"/>
            <a:ext cx="8927531" cy="4906038"/>
          </a:xfrm>
        </p:spPr>
        <p:txBody>
          <a:bodyPr>
            <a:normAutofit lnSpcReduction="10000"/>
          </a:bodyPr>
          <a:lstStyle/>
          <a:p>
            <a:r>
              <a:rPr lang="en-US" sz="2000" dirty="0"/>
              <a:t>Preop assessment-</a:t>
            </a:r>
            <a:r>
              <a:rPr lang="en-US" sz="2000" dirty="0" err="1"/>
              <a:t>pt</a:t>
            </a:r>
            <a:r>
              <a:rPr lang="en-US" sz="2000" dirty="0"/>
              <a:t> is </a:t>
            </a:r>
            <a:r>
              <a:rPr lang="en-US" sz="2000" dirty="0" err="1"/>
              <a:t>euthyroid</a:t>
            </a:r>
            <a:r>
              <a:rPr lang="en-US" sz="2000" dirty="0"/>
              <a:t>, stress dose of steroid, potential airway compromise</a:t>
            </a:r>
          </a:p>
          <a:p>
            <a:pPr lvl="1"/>
            <a:r>
              <a:rPr lang="en-US" sz="2000" dirty="0"/>
              <a:t>Patients with hyperthyroidism have a higher incidence of myasthenia gravis may present with muscle weakness and are more sensitive to muscle relaxants</a:t>
            </a:r>
          </a:p>
          <a:p>
            <a:r>
              <a:rPr lang="en-US" sz="2000" dirty="0"/>
              <a:t>Intra-op-</a:t>
            </a:r>
          </a:p>
          <a:p>
            <a:r>
              <a:rPr lang="en-US" sz="2000" dirty="0"/>
              <a:t>NIM EMG ETT to assess nerve integrity of recurrent laryngeal nerve and vocal cord function</a:t>
            </a:r>
          </a:p>
          <a:p>
            <a:pPr lvl="1"/>
            <a:r>
              <a:rPr lang="en-US" sz="2000" dirty="0"/>
              <a:t>Injury to this nerve can result in hoarseness, </a:t>
            </a:r>
            <a:r>
              <a:rPr lang="en-US" sz="2000" dirty="0" err="1"/>
              <a:t>aphonia</a:t>
            </a:r>
            <a:r>
              <a:rPr lang="en-US" sz="2000" dirty="0"/>
              <a:t>, and difficulty with ventilation from permanent adduction of the vocal cords</a:t>
            </a:r>
          </a:p>
          <a:p>
            <a:pPr lvl="1"/>
            <a:r>
              <a:rPr lang="en-US" sz="2000" dirty="0"/>
              <a:t>Paralysis and LTA both inhibit accurate EMG readings</a:t>
            </a:r>
          </a:p>
          <a:p>
            <a:r>
              <a:rPr lang="en-US" sz="2000" dirty="0"/>
              <a:t>Arms tucked at sides head elevated 30 degrees</a:t>
            </a:r>
          </a:p>
          <a:p>
            <a:r>
              <a:rPr lang="en-US" sz="2000" dirty="0"/>
              <a:t>Watch for increased temp and </a:t>
            </a:r>
            <a:r>
              <a:rPr lang="en-US" sz="2000" dirty="0" err="1"/>
              <a:t>hyperdynamic</a:t>
            </a:r>
            <a:r>
              <a:rPr lang="en-US" sz="2000" dirty="0"/>
              <a:t> response; Use direct acting </a:t>
            </a:r>
            <a:r>
              <a:rPr lang="en-US" sz="2000" dirty="0" err="1"/>
              <a:t>pressors</a:t>
            </a:r>
            <a:r>
              <a:rPr lang="en-US" sz="2000" dirty="0"/>
              <a:t> for hypotension</a:t>
            </a:r>
          </a:p>
          <a:p>
            <a:r>
              <a:rPr lang="en-US" sz="2000" dirty="0"/>
              <a:t>Post-op- most common complication </a:t>
            </a:r>
            <a:r>
              <a:rPr lang="en-US" sz="2000" dirty="0" err="1"/>
              <a:t>hypocalcemia</a:t>
            </a:r>
            <a:r>
              <a:rPr lang="en-US" sz="2000" dirty="0"/>
              <a:t> (</a:t>
            </a:r>
            <a:r>
              <a:rPr lang="en-US" sz="2000" dirty="0" err="1"/>
              <a:t>hypoparathyroidism</a:t>
            </a:r>
            <a:r>
              <a:rPr lang="en-US" sz="2000" dirty="0"/>
              <a:t>), recurrent laryngeal nerve damage, and hematoma at the surgical site </a:t>
            </a:r>
          </a:p>
          <a:p>
            <a:endParaRPr lang="en-US" dirty="0"/>
          </a:p>
        </p:txBody>
      </p:sp>
    </p:spTree>
    <p:extLst>
      <p:ext uri="{BB962C8B-B14F-4D97-AF65-F5344CB8AC3E}">
        <p14:creationId xmlns:p14="http://schemas.microsoft.com/office/powerpoint/2010/main" val="19884359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Thyroid postop</a:t>
            </a:r>
            <a:endParaRPr lang="en-US" dirty="0"/>
          </a:p>
        </p:txBody>
      </p:sp>
      <p:sp>
        <p:nvSpPr>
          <p:cNvPr id="3" name="Content Placeholder 2"/>
          <p:cNvSpPr>
            <a:spLocks noGrp="1"/>
          </p:cNvSpPr>
          <p:nvPr>
            <p:ph idx="1"/>
          </p:nvPr>
        </p:nvSpPr>
        <p:spPr>
          <a:xfrm>
            <a:off x="0" y="1408177"/>
            <a:ext cx="9019530" cy="5449824"/>
          </a:xfrm>
        </p:spPr>
        <p:txBody>
          <a:bodyPr>
            <a:normAutofit fontScale="70000" lnSpcReduction="20000"/>
          </a:bodyPr>
          <a:lstStyle/>
          <a:p>
            <a:r>
              <a:rPr lang="en-US" sz="2300" dirty="0" err="1"/>
              <a:t>Hypocalcemia</a:t>
            </a:r>
            <a:r>
              <a:rPr lang="en-US" sz="2300" dirty="0"/>
              <a:t> occurs 24-96 hours postop</a:t>
            </a:r>
          </a:p>
          <a:p>
            <a:pPr lvl="1"/>
            <a:r>
              <a:rPr lang="en-US" sz="2300" dirty="0"/>
              <a:t>Perioral numbness, abdominal pain, </a:t>
            </a:r>
            <a:r>
              <a:rPr lang="en-US" sz="2300" dirty="0" err="1"/>
              <a:t>parasthesia</a:t>
            </a:r>
            <a:r>
              <a:rPr lang="en-US" sz="2300" dirty="0"/>
              <a:t> of the extremities, </a:t>
            </a:r>
            <a:r>
              <a:rPr lang="en-US" sz="2300" dirty="0" err="1"/>
              <a:t>carpopedal</a:t>
            </a:r>
            <a:r>
              <a:rPr lang="en-US" sz="2300" dirty="0"/>
              <a:t> spasm, </a:t>
            </a:r>
            <a:r>
              <a:rPr lang="en-US" sz="2300" dirty="0" err="1"/>
              <a:t>tetany</a:t>
            </a:r>
            <a:r>
              <a:rPr lang="en-US" sz="2300" dirty="0"/>
              <a:t>, laryngospasm, mental status changes, seizures, Q-T prolongation and cardiac arrest</a:t>
            </a:r>
          </a:p>
          <a:p>
            <a:pPr lvl="1"/>
            <a:r>
              <a:rPr lang="en-US" sz="2300" dirty="0"/>
              <a:t>Check ionized calcium (ionized reflects active form)</a:t>
            </a:r>
          </a:p>
          <a:p>
            <a:pPr lvl="1"/>
            <a:r>
              <a:rPr lang="en-US" sz="2300" dirty="0"/>
              <a:t>Neuromuscular irritability can be confirmed by checking </a:t>
            </a:r>
            <a:r>
              <a:rPr lang="en-US" sz="2300" dirty="0" err="1"/>
              <a:t>Chvosteks</a:t>
            </a:r>
            <a:r>
              <a:rPr lang="en-US" sz="2300" dirty="0"/>
              <a:t> sign-facial contractions by tapping facial nerve &amp;Trousseaus sign –carpal spasm on inflation of a blood pressure cuff</a:t>
            </a:r>
          </a:p>
          <a:p>
            <a:r>
              <a:rPr lang="en-US" sz="2300" dirty="0"/>
              <a:t>Recurrent laryngeal nerve damage</a:t>
            </a:r>
          </a:p>
          <a:p>
            <a:pPr lvl="1"/>
            <a:r>
              <a:rPr lang="en-US" sz="2300" dirty="0"/>
              <a:t>Unilateral – more common-causes the </a:t>
            </a:r>
            <a:r>
              <a:rPr lang="en-US" sz="2300" dirty="0" err="1"/>
              <a:t>ipsilateral</a:t>
            </a:r>
            <a:r>
              <a:rPr lang="en-US" sz="2300" dirty="0"/>
              <a:t> vocal cord to remain midline during inspiration, resulting in hoarseness</a:t>
            </a:r>
          </a:p>
          <a:p>
            <a:pPr lvl="1"/>
            <a:r>
              <a:rPr lang="en-US" sz="2300" dirty="0"/>
              <a:t>Bilateral both vocal cords remain midline during inspiration </a:t>
            </a:r>
          </a:p>
          <a:p>
            <a:pPr lvl="2"/>
            <a:r>
              <a:rPr lang="en-US" sz="2300" dirty="0"/>
              <a:t>After </a:t>
            </a:r>
            <a:r>
              <a:rPr lang="en-US" sz="2300" dirty="0" err="1"/>
              <a:t>extubation</a:t>
            </a:r>
            <a:r>
              <a:rPr lang="en-US" sz="2300" dirty="0"/>
              <a:t>, biphasic stridor, respiratory distress, and </a:t>
            </a:r>
            <a:r>
              <a:rPr lang="en-US" sz="2300" dirty="0" err="1"/>
              <a:t>aphonia</a:t>
            </a:r>
            <a:r>
              <a:rPr lang="en-US" sz="2300" dirty="0"/>
              <a:t> occur due to unopposed adduction of the vocal cords and closure of the </a:t>
            </a:r>
            <a:r>
              <a:rPr lang="en-US" sz="2300" dirty="0" err="1"/>
              <a:t>glottic</a:t>
            </a:r>
            <a:r>
              <a:rPr lang="en-US" sz="2300" dirty="0"/>
              <a:t> aperture-Emergent </a:t>
            </a:r>
            <a:r>
              <a:rPr lang="en-US" sz="2300" dirty="0" err="1"/>
              <a:t>reintubation</a:t>
            </a:r>
            <a:r>
              <a:rPr lang="en-US" sz="2300" dirty="0"/>
              <a:t> or tracheotomy</a:t>
            </a:r>
          </a:p>
          <a:p>
            <a:r>
              <a:rPr lang="en-US" sz="2300" dirty="0"/>
              <a:t>Postop hematoma</a:t>
            </a:r>
          </a:p>
          <a:p>
            <a:pPr lvl="1"/>
            <a:r>
              <a:rPr lang="en-US" sz="2300" dirty="0"/>
              <a:t>Causes airway obstruction and asphyxiation</a:t>
            </a:r>
          </a:p>
          <a:p>
            <a:pPr lvl="1"/>
            <a:r>
              <a:rPr lang="en-US" sz="2300" dirty="0"/>
              <a:t>Swelling, neck pain and pressure, dyspnea, and stridor</a:t>
            </a:r>
          </a:p>
          <a:p>
            <a:pPr lvl="1"/>
            <a:r>
              <a:rPr lang="en-US" sz="2300" dirty="0"/>
              <a:t>Initial treatment is emergent evacuation of neck hematoma</a:t>
            </a:r>
          </a:p>
          <a:p>
            <a:r>
              <a:rPr lang="en-US" sz="2300" dirty="0"/>
              <a:t>Complications associated with thyroid surgery</a:t>
            </a:r>
          </a:p>
          <a:p>
            <a:pPr lvl="1"/>
            <a:r>
              <a:rPr lang="en-US" sz="2300" dirty="0" err="1"/>
              <a:t>Hypocalcemia</a:t>
            </a:r>
            <a:r>
              <a:rPr lang="en-US" sz="2300" dirty="0"/>
              <a:t>-(</a:t>
            </a:r>
            <a:r>
              <a:rPr lang="en-US" sz="2300" dirty="0" err="1"/>
              <a:t>hypoparathyroidism</a:t>
            </a:r>
            <a:r>
              <a:rPr lang="en-US" sz="2300" dirty="0"/>
              <a:t>),Recurrent laryngeal nerve injury-(unilateral or bilateral), Neck hematoma, Thyroid storm, Superior laryngeal nerve injury, Infection, Pneumothorax, </a:t>
            </a:r>
            <a:r>
              <a:rPr lang="en-US" sz="2300" dirty="0" err="1"/>
              <a:t>Tracheomalacia</a:t>
            </a:r>
            <a:endParaRPr lang="en-US" sz="2300" dirty="0"/>
          </a:p>
          <a:p>
            <a:pPr lvl="1"/>
            <a:endParaRPr lang="en-US" sz="1200" dirty="0"/>
          </a:p>
          <a:p>
            <a:endParaRPr lang="en-US" dirty="0"/>
          </a:p>
        </p:txBody>
      </p:sp>
    </p:spTree>
    <p:extLst>
      <p:ext uri="{BB962C8B-B14F-4D97-AF65-F5344CB8AC3E}">
        <p14:creationId xmlns:p14="http://schemas.microsoft.com/office/powerpoint/2010/main" val="42226627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Cleft palate &amp; lip</a:t>
            </a:r>
            <a:endParaRPr lang="en-US" dirty="0"/>
          </a:p>
        </p:txBody>
      </p:sp>
      <p:sp>
        <p:nvSpPr>
          <p:cNvPr id="3" name="Content Placeholder 2"/>
          <p:cNvSpPr>
            <a:spLocks noGrp="1"/>
          </p:cNvSpPr>
          <p:nvPr>
            <p:ph idx="1"/>
          </p:nvPr>
        </p:nvSpPr>
        <p:spPr>
          <a:xfrm>
            <a:off x="457200" y="1775191"/>
            <a:ext cx="8457336" cy="4914621"/>
          </a:xfrm>
        </p:spPr>
        <p:txBody>
          <a:bodyPr>
            <a:normAutofit fontScale="92500" lnSpcReduction="20000"/>
          </a:bodyPr>
          <a:lstStyle/>
          <a:p>
            <a:r>
              <a:rPr lang="en-US" dirty="0" smtClean="0"/>
              <a:t>Cleft Palate (hard palate and soft palate)</a:t>
            </a:r>
          </a:p>
          <a:p>
            <a:r>
              <a:rPr lang="en-US" dirty="0" smtClean="0"/>
              <a:t>One of the most common craniofacial abnormalities 1:700 births</a:t>
            </a:r>
          </a:p>
          <a:p>
            <a:r>
              <a:rPr lang="en-US" dirty="0" smtClean="0"/>
              <a:t>Develops during fifth and eleventh weeks</a:t>
            </a:r>
          </a:p>
          <a:p>
            <a:r>
              <a:rPr lang="en-US" dirty="0" smtClean="0"/>
              <a:t>Develops when the bones of the nasal and maxillary or the palatal bones fail to fuse</a:t>
            </a:r>
          </a:p>
          <a:p>
            <a:r>
              <a:rPr lang="en-US" dirty="0" smtClean="0"/>
              <a:t>Can have either a cleft lip or palate or both</a:t>
            </a:r>
          </a:p>
          <a:p>
            <a:r>
              <a:rPr lang="en-US" dirty="0" smtClean="0"/>
              <a:t>30% have other congenital anomalies such as Down syndrome, Pierre Robin, and </a:t>
            </a:r>
            <a:r>
              <a:rPr lang="en-US" dirty="0" err="1" smtClean="0"/>
              <a:t>Treacher</a:t>
            </a:r>
            <a:r>
              <a:rPr lang="en-US" dirty="0" smtClean="0"/>
              <a:t> Collins syndrome</a:t>
            </a:r>
          </a:p>
          <a:p>
            <a:r>
              <a:rPr lang="en-US" dirty="0" smtClean="0"/>
              <a:t>Repair for lip is performed at 3 months</a:t>
            </a:r>
          </a:p>
          <a:p>
            <a:r>
              <a:rPr lang="en-US" dirty="0" smtClean="0"/>
              <a:t>Closure of the posterior hard palate and soft palate is usually at 5-8 months</a:t>
            </a:r>
          </a:p>
        </p:txBody>
      </p:sp>
    </p:spTree>
    <p:extLst>
      <p:ext uri="{BB962C8B-B14F-4D97-AF65-F5344CB8AC3E}">
        <p14:creationId xmlns:p14="http://schemas.microsoft.com/office/powerpoint/2010/main" val="11732007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Cleft palate &amp; lip</a:t>
            </a:r>
            <a:endParaRPr lang="en-US" dirty="0"/>
          </a:p>
        </p:txBody>
      </p:sp>
      <p:sp>
        <p:nvSpPr>
          <p:cNvPr id="3" name="Content Placeholder 2"/>
          <p:cNvSpPr>
            <a:spLocks noGrp="1"/>
          </p:cNvSpPr>
          <p:nvPr>
            <p:ph idx="1"/>
          </p:nvPr>
        </p:nvSpPr>
        <p:spPr>
          <a:xfrm>
            <a:off x="457200" y="1775191"/>
            <a:ext cx="8457336" cy="4914621"/>
          </a:xfrm>
        </p:spPr>
        <p:txBody>
          <a:bodyPr>
            <a:normAutofit fontScale="77500" lnSpcReduction="20000"/>
          </a:bodyPr>
          <a:lstStyle/>
          <a:p>
            <a:r>
              <a:rPr lang="en-US" dirty="0" smtClean="0"/>
              <a:t>Preoperative guidelines include the rule of ten: weigh at least 10 pounds, hemoglobin at least 10g and </a:t>
            </a:r>
            <a:r>
              <a:rPr lang="en-US" dirty="0" err="1" smtClean="0"/>
              <a:t>wbc</a:t>
            </a:r>
            <a:r>
              <a:rPr lang="en-US" dirty="0" smtClean="0"/>
              <a:t> less than 10,000/mm</a:t>
            </a:r>
            <a:r>
              <a:rPr lang="en-US" baseline="30000" dirty="0" smtClean="0"/>
              <a:t>3</a:t>
            </a:r>
          </a:p>
          <a:p>
            <a:r>
              <a:rPr lang="en-US" dirty="0" smtClean="0"/>
              <a:t>Oral RAE tube fastened to lower lip/chin</a:t>
            </a:r>
          </a:p>
          <a:p>
            <a:r>
              <a:rPr lang="en-US" dirty="0" smtClean="0"/>
              <a:t>Mouth gag placed to keep tube in place and mouth open</a:t>
            </a:r>
          </a:p>
          <a:p>
            <a:r>
              <a:rPr lang="en-US" dirty="0" smtClean="0"/>
              <a:t>no air in IV tubing (incidence of cardiac anomalies)</a:t>
            </a:r>
          </a:p>
          <a:p>
            <a:r>
              <a:rPr lang="en-US" dirty="0" smtClean="0"/>
              <a:t>Clear airway imperative on emergence</a:t>
            </a:r>
          </a:p>
          <a:p>
            <a:r>
              <a:rPr lang="en-US" dirty="0" smtClean="0"/>
              <a:t>May not be able to use oral airway – because of repair- surgeon may place suture through tip of the tongue and tape to side of mouth to avoid obstruction</a:t>
            </a:r>
          </a:p>
          <a:p>
            <a:r>
              <a:rPr lang="en-US" dirty="0" smtClean="0"/>
              <a:t>PONV prophylaxis, throat pack usually  placed and surgeon will suction stomach at the end of the case</a:t>
            </a:r>
          </a:p>
          <a:p>
            <a:r>
              <a:rPr lang="en-US" dirty="0" smtClean="0"/>
              <a:t>Post-op hand mitts used or taping of the extremities on </a:t>
            </a:r>
            <a:r>
              <a:rPr lang="en-US" dirty="0" err="1" smtClean="0"/>
              <a:t>armboards</a:t>
            </a:r>
            <a:r>
              <a:rPr lang="en-US" dirty="0" smtClean="0"/>
              <a:t> to prevent finger and hands getting to the mouth</a:t>
            </a:r>
          </a:p>
          <a:p>
            <a:endParaRPr lang="en-US" dirty="0" smtClean="0"/>
          </a:p>
        </p:txBody>
      </p:sp>
    </p:spTree>
    <p:extLst>
      <p:ext uri="{BB962C8B-B14F-4D97-AF65-F5344CB8AC3E}">
        <p14:creationId xmlns:p14="http://schemas.microsoft.com/office/powerpoint/2010/main" val="3922747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Maxillofacial trauma and orthognathic surgery</a:t>
            </a:r>
            <a:endParaRPr lang="en-US" dirty="0"/>
          </a:p>
        </p:txBody>
      </p:sp>
      <p:sp>
        <p:nvSpPr>
          <p:cNvPr id="3" name="Content Placeholder 2"/>
          <p:cNvSpPr>
            <a:spLocks noGrp="1"/>
          </p:cNvSpPr>
          <p:nvPr>
            <p:ph idx="1"/>
          </p:nvPr>
        </p:nvSpPr>
        <p:spPr>
          <a:xfrm>
            <a:off x="129881" y="1408177"/>
            <a:ext cx="8904081" cy="5449824"/>
          </a:xfrm>
        </p:spPr>
        <p:txBody>
          <a:bodyPr>
            <a:normAutofit fontScale="85000" lnSpcReduction="10000"/>
          </a:bodyPr>
          <a:lstStyle/>
          <a:p>
            <a:r>
              <a:rPr lang="en-US" dirty="0" smtClean="0"/>
              <a:t>Le Fort classification is based upon his finding that blunt trauma tends to cause fractures along three particular lines of the face</a:t>
            </a:r>
          </a:p>
          <a:p>
            <a:r>
              <a:rPr lang="en-US" dirty="0" smtClean="0"/>
              <a:t>Three types of Le Fort fractures type I, II, III</a:t>
            </a:r>
          </a:p>
          <a:p>
            <a:r>
              <a:rPr lang="en-US" dirty="0" smtClean="0"/>
              <a:t>Type I is horizontal fracture generally causes little difficulty for the anesthesia provider-can intubate nasally or orally</a:t>
            </a:r>
          </a:p>
          <a:p>
            <a:r>
              <a:rPr lang="en-US" dirty="0" smtClean="0"/>
              <a:t>Type II and III cause a problem with nasal intubation- in both of these fractures, the cribriform plate may be disrupted and the presence of cerebral fluid in the nose, blood behind a tympanic membrane, </a:t>
            </a:r>
            <a:r>
              <a:rPr lang="en-US" dirty="0" err="1" smtClean="0"/>
              <a:t>periorbital</a:t>
            </a:r>
            <a:r>
              <a:rPr lang="en-US" dirty="0" smtClean="0"/>
              <a:t> edema, or raccoon-eyes hematoma are indications that attempts to pass an endotracheal tube through the nares could lead to inadvertent intracranial placement</a:t>
            </a:r>
          </a:p>
        </p:txBody>
      </p:sp>
    </p:spTree>
    <p:extLst>
      <p:ext uri="{BB962C8B-B14F-4D97-AF65-F5344CB8AC3E}">
        <p14:creationId xmlns:p14="http://schemas.microsoft.com/office/powerpoint/2010/main" val="21952366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t>http://</a:t>
            </a:r>
            <a:r>
              <a:rPr lang="en-US" sz="1800" dirty="0" err="1"/>
              <a:t>cdn.lifeinthefastlane.com</a:t>
            </a:r>
            <a:r>
              <a:rPr lang="en-US" sz="1800" dirty="0"/>
              <a:t>/</a:t>
            </a:r>
            <a:r>
              <a:rPr lang="en-US" sz="1800" dirty="0" err="1"/>
              <a:t>wp</a:t>
            </a:r>
            <a:r>
              <a:rPr lang="en-US" sz="1800" dirty="0"/>
              <a:t>-content/uploads/2010/06/</a:t>
            </a:r>
            <a:r>
              <a:rPr lang="en-US" sz="1800" dirty="0" err="1"/>
              <a:t>LeFortClassification.jpg</a:t>
            </a:r>
            <a:endParaRPr lang="en-US" sz="1800" dirty="0"/>
          </a:p>
        </p:txBody>
      </p:sp>
      <p:pic>
        <p:nvPicPr>
          <p:cNvPr id="4" name="Content Placeholder 3" descr="LeFortClassification.jpg"/>
          <p:cNvPicPr>
            <a:picLocks noGrp="1" noChangeAspect="1"/>
          </p:cNvPicPr>
          <p:nvPr>
            <p:ph idx="1"/>
          </p:nvPr>
        </p:nvPicPr>
        <p:blipFill>
          <a:blip r:embed="rId2">
            <a:extLst>
              <a:ext uri="{28A0092B-C50C-407E-A947-70E740481C1C}">
                <a14:useLocalDpi xmlns:a14="http://schemas.microsoft.com/office/drawing/2010/main" val="0"/>
              </a:ext>
            </a:extLst>
          </a:blip>
          <a:srcRect t="6129" b="6129"/>
          <a:stretch>
            <a:fillRect/>
          </a:stretch>
        </p:blipFill>
        <p:spPr/>
      </p:pic>
    </p:spTree>
    <p:extLst>
      <p:ext uri="{BB962C8B-B14F-4D97-AF65-F5344CB8AC3E}">
        <p14:creationId xmlns:p14="http://schemas.microsoft.com/office/powerpoint/2010/main" val="33561107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Maxillofacial trauma and orthognathic surgery</a:t>
            </a:r>
            <a:endParaRPr lang="en-US" dirty="0"/>
          </a:p>
        </p:txBody>
      </p:sp>
      <p:sp>
        <p:nvSpPr>
          <p:cNvPr id="3" name="Content Placeholder 2"/>
          <p:cNvSpPr>
            <a:spLocks noGrp="1"/>
          </p:cNvSpPr>
          <p:nvPr>
            <p:ph idx="1"/>
          </p:nvPr>
        </p:nvSpPr>
        <p:spPr>
          <a:xfrm>
            <a:off x="129881" y="1408177"/>
            <a:ext cx="8904081" cy="5449824"/>
          </a:xfrm>
        </p:spPr>
        <p:txBody>
          <a:bodyPr>
            <a:normAutofit/>
          </a:bodyPr>
          <a:lstStyle/>
          <a:p>
            <a:r>
              <a:rPr lang="en-US" dirty="0" smtClean="0"/>
              <a:t>Trauma—blood or </a:t>
            </a:r>
            <a:r>
              <a:rPr lang="en-US" dirty="0" err="1" smtClean="0"/>
              <a:t>debri</a:t>
            </a:r>
            <a:r>
              <a:rPr lang="en-US" dirty="0" smtClean="0"/>
              <a:t> in oropharynx can make visualization difficult, may not be able to open mouth due to fractures-consider tracheostomy under local anesthesia or an awake oral intubation. Trauma patients should be treated as full stomach precautions</a:t>
            </a:r>
          </a:p>
          <a:p>
            <a:r>
              <a:rPr lang="en-US" dirty="0" smtClean="0"/>
              <a:t>Type and cross match, blood loss can be extensive</a:t>
            </a:r>
          </a:p>
          <a:p>
            <a:r>
              <a:rPr lang="en-US" dirty="0" smtClean="0"/>
              <a:t>Wire cutters on emergence if jaw wired shut</a:t>
            </a:r>
          </a:p>
        </p:txBody>
      </p:sp>
    </p:spTree>
    <p:extLst>
      <p:ext uri="{BB962C8B-B14F-4D97-AF65-F5344CB8AC3E}">
        <p14:creationId xmlns:p14="http://schemas.microsoft.com/office/powerpoint/2010/main" val="36571179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orthognathic surgery</a:t>
            </a:r>
          </a:p>
        </p:txBody>
      </p:sp>
      <p:sp>
        <p:nvSpPr>
          <p:cNvPr id="3" name="Content Placeholder 2"/>
          <p:cNvSpPr>
            <a:spLocks noGrp="1"/>
          </p:cNvSpPr>
          <p:nvPr>
            <p:ph idx="1"/>
          </p:nvPr>
        </p:nvSpPr>
        <p:spPr>
          <a:xfrm>
            <a:off x="457200" y="1408176"/>
            <a:ext cx="8229600" cy="5449823"/>
          </a:xfrm>
        </p:spPr>
        <p:txBody>
          <a:bodyPr>
            <a:normAutofit fontScale="70000" lnSpcReduction="20000"/>
          </a:bodyPr>
          <a:lstStyle/>
          <a:p>
            <a:r>
              <a:rPr lang="en-US" dirty="0" smtClean="0"/>
              <a:t>Procedures often require sagittal splitting of the mandible to move the lower jaw either forward or back</a:t>
            </a:r>
          </a:p>
          <a:p>
            <a:r>
              <a:rPr lang="en-US" dirty="0" smtClean="0"/>
              <a:t>A Le Fort I or Le Fort II osteotomy may be done to accomplish this</a:t>
            </a:r>
          </a:p>
          <a:p>
            <a:r>
              <a:rPr lang="en-US" dirty="0" smtClean="0"/>
              <a:t>Many of these patients have anomalies of the mandible and maxilla, small mouth openings, and appliances that make intubation difficult</a:t>
            </a:r>
          </a:p>
          <a:p>
            <a:r>
              <a:rPr lang="en-US" dirty="0" smtClean="0"/>
              <a:t>Nasal tracheal intubation preferred</a:t>
            </a:r>
          </a:p>
          <a:p>
            <a:r>
              <a:rPr lang="en-US" dirty="0" smtClean="0"/>
              <a:t>Type and cross as blood loss can be extensive and surgery is lengthy</a:t>
            </a:r>
          </a:p>
          <a:p>
            <a:r>
              <a:rPr lang="en-US" dirty="0" smtClean="0"/>
              <a:t>Deliberate hypotension may be requested if the patient is healthy and remains stable</a:t>
            </a:r>
          </a:p>
          <a:p>
            <a:r>
              <a:rPr lang="en-US" dirty="0" smtClean="0"/>
              <a:t>Internal or external fixation devices placed to secure operative result</a:t>
            </a:r>
          </a:p>
          <a:p>
            <a:r>
              <a:rPr lang="en-US" dirty="0" smtClean="0"/>
              <a:t>Proper wire cutters needed postop</a:t>
            </a:r>
          </a:p>
          <a:p>
            <a:r>
              <a:rPr lang="en-US" dirty="0" smtClean="0"/>
              <a:t>Edema will often be extensive and progress over the first 24 hours</a:t>
            </a:r>
          </a:p>
          <a:p>
            <a:r>
              <a:rPr lang="en-US" dirty="0" smtClean="0"/>
              <a:t>Patient should be fully awake and often will require nasogastric tube left in postoperatively</a:t>
            </a:r>
          </a:p>
          <a:p>
            <a:r>
              <a:rPr lang="en-US" dirty="0" smtClean="0"/>
              <a:t>Dexamethasone IV intra and oral steroids postop for inflammation</a:t>
            </a:r>
          </a:p>
          <a:p>
            <a:r>
              <a:rPr lang="en-US" dirty="0" smtClean="0"/>
              <a:t>PONV prophylaxis</a:t>
            </a:r>
          </a:p>
          <a:p>
            <a:endParaRPr lang="en-US" dirty="0"/>
          </a:p>
        </p:txBody>
      </p:sp>
    </p:spTree>
    <p:extLst>
      <p:ext uri="{BB962C8B-B14F-4D97-AF65-F5344CB8AC3E}">
        <p14:creationId xmlns:p14="http://schemas.microsoft.com/office/powerpoint/2010/main" val="28505989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Radical neck dissection</a:t>
            </a:r>
            <a:endParaRPr lang="en-US" dirty="0"/>
          </a:p>
        </p:txBody>
      </p:sp>
      <p:sp>
        <p:nvSpPr>
          <p:cNvPr id="3" name="Content Placeholder 2"/>
          <p:cNvSpPr>
            <a:spLocks noGrp="1"/>
          </p:cNvSpPr>
          <p:nvPr>
            <p:ph idx="1"/>
          </p:nvPr>
        </p:nvSpPr>
        <p:spPr>
          <a:xfrm>
            <a:off x="163453" y="1408177"/>
            <a:ext cx="8813949" cy="5294210"/>
          </a:xfrm>
        </p:spPr>
        <p:txBody>
          <a:bodyPr>
            <a:normAutofit fontScale="62500" lnSpcReduction="20000"/>
          </a:bodyPr>
          <a:lstStyle/>
          <a:p>
            <a:r>
              <a:rPr lang="en-US" dirty="0" smtClean="0"/>
              <a:t>Required when cancerous tumors invade the head and neck</a:t>
            </a:r>
          </a:p>
          <a:p>
            <a:r>
              <a:rPr lang="en-US" dirty="0" smtClean="0"/>
              <a:t>Tumors are often friable and bleed readily</a:t>
            </a:r>
          </a:p>
          <a:p>
            <a:r>
              <a:rPr lang="en-US" dirty="0" smtClean="0"/>
              <a:t>Patients are often heavy drinkers and smokers</a:t>
            </a:r>
          </a:p>
          <a:p>
            <a:r>
              <a:rPr lang="en-US" dirty="0" smtClean="0"/>
              <a:t>Commonly have COPD and cardiovascular disease</a:t>
            </a:r>
          </a:p>
          <a:p>
            <a:r>
              <a:rPr lang="en-US" dirty="0" smtClean="0"/>
              <a:t>Careful airway assessment along with CT and communication with the surgeon n for operative plan and postop recovery</a:t>
            </a:r>
          </a:p>
          <a:p>
            <a:r>
              <a:rPr lang="en-US" dirty="0" smtClean="0"/>
              <a:t>Head and neck reconstruction may involve regional pedicle flaps with </a:t>
            </a:r>
            <a:r>
              <a:rPr lang="en-US" dirty="0" err="1" smtClean="0"/>
              <a:t>microvascular</a:t>
            </a:r>
            <a:r>
              <a:rPr lang="en-US" dirty="0" smtClean="0"/>
              <a:t> reconstruction. Flaps include the </a:t>
            </a:r>
            <a:r>
              <a:rPr lang="en-US" dirty="0" err="1" smtClean="0"/>
              <a:t>pectoralis</a:t>
            </a:r>
            <a:r>
              <a:rPr lang="en-US" dirty="0" smtClean="0"/>
              <a:t> major </a:t>
            </a:r>
            <a:r>
              <a:rPr lang="en-US" dirty="0" err="1" smtClean="0"/>
              <a:t>myocutaneous</a:t>
            </a:r>
            <a:r>
              <a:rPr lang="en-US" dirty="0" smtClean="0"/>
              <a:t> flap, trapezius flap, and local rotational flaps (forehead)</a:t>
            </a:r>
          </a:p>
          <a:p>
            <a:r>
              <a:rPr lang="en-US" dirty="0" smtClean="0"/>
              <a:t>CVP, arterial line, and </a:t>
            </a:r>
            <a:r>
              <a:rPr lang="en-US" dirty="0" err="1" smtClean="0"/>
              <a:t>foley</a:t>
            </a:r>
            <a:r>
              <a:rPr lang="en-US" dirty="0" smtClean="0"/>
              <a:t>. </a:t>
            </a:r>
          </a:p>
          <a:p>
            <a:r>
              <a:rPr lang="en-US" dirty="0" smtClean="0"/>
              <a:t>Two large bore IV’s – type and cross</a:t>
            </a:r>
          </a:p>
          <a:p>
            <a:r>
              <a:rPr lang="en-US" dirty="0" smtClean="0"/>
              <a:t>Patients are often hypovolemic and have electrolyte abnormalities</a:t>
            </a:r>
          </a:p>
          <a:p>
            <a:r>
              <a:rPr lang="en-US" dirty="0" smtClean="0"/>
              <a:t>Balance of intraoperative fluid status is a challenge to give enough fluid without overloading</a:t>
            </a:r>
          </a:p>
          <a:p>
            <a:r>
              <a:rPr lang="en-US" dirty="0" smtClean="0"/>
              <a:t>Cerebral blood flow can be compromised by the tumor, retractors, or blood flow, so is of utmost importance to maintain adequate perfusion</a:t>
            </a:r>
          </a:p>
          <a:p>
            <a:r>
              <a:rPr lang="en-US" dirty="0" smtClean="0"/>
              <a:t>Tracheostomy at the beginning of the surgery by the surgeon is usually done and a reinforced sterile tube is placed by the surgeon. The CRNA will then disconnect the circuit, remove the current ETT , and reconnect the circuit with the new tracheostomy tube placed by the surgeon</a:t>
            </a:r>
          </a:p>
        </p:txBody>
      </p:sp>
    </p:spTree>
    <p:extLst>
      <p:ext uri="{BB962C8B-B14F-4D97-AF65-F5344CB8AC3E}">
        <p14:creationId xmlns:p14="http://schemas.microsoft.com/office/powerpoint/2010/main" val="2893886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Radical neck</a:t>
            </a:r>
            <a:endParaRPr lang="en-US" dirty="0"/>
          </a:p>
        </p:txBody>
      </p:sp>
      <p:sp>
        <p:nvSpPr>
          <p:cNvPr id="3" name="Content Placeholder 2"/>
          <p:cNvSpPr>
            <a:spLocks noGrp="1"/>
          </p:cNvSpPr>
          <p:nvPr>
            <p:ph idx="1"/>
          </p:nvPr>
        </p:nvSpPr>
        <p:spPr>
          <a:xfrm>
            <a:off x="125734" y="1521555"/>
            <a:ext cx="9018266" cy="5130532"/>
          </a:xfrm>
        </p:spPr>
        <p:txBody>
          <a:bodyPr>
            <a:normAutofit/>
          </a:bodyPr>
          <a:lstStyle/>
          <a:p>
            <a:r>
              <a:rPr lang="en-US" sz="2000" dirty="0" smtClean="0"/>
              <a:t>During radical lymph node dissection of neck manipulation of the carotid sinus may cause a vagal response-hypotension, </a:t>
            </a:r>
            <a:r>
              <a:rPr lang="en-US" sz="2000" dirty="0" err="1" smtClean="0"/>
              <a:t>bradycardia</a:t>
            </a:r>
            <a:r>
              <a:rPr lang="en-US" sz="2000" dirty="0" smtClean="0"/>
              <a:t> or cardiac arrest may occur-</a:t>
            </a:r>
          </a:p>
          <a:p>
            <a:r>
              <a:rPr lang="en-US" sz="2000" dirty="0" smtClean="0"/>
              <a:t>small doses of local anesthetic injected near site by surgeon  </a:t>
            </a:r>
            <a:r>
              <a:rPr lang="en-US" sz="2000" dirty="0"/>
              <a:t>or </a:t>
            </a:r>
            <a:r>
              <a:rPr lang="en-US" sz="2000" dirty="0" err="1"/>
              <a:t>glycopyrrolate</a:t>
            </a:r>
            <a:r>
              <a:rPr lang="en-US" sz="2000" dirty="0"/>
              <a:t> </a:t>
            </a:r>
            <a:r>
              <a:rPr lang="en-US" sz="2000" dirty="0" smtClean="0"/>
              <a:t>can help this response –</a:t>
            </a:r>
          </a:p>
          <a:p>
            <a:r>
              <a:rPr lang="en-US" sz="2000" dirty="0" smtClean="0"/>
              <a:t>Long procedure puts the patient at risk for venous air embolism along with head up position-</a:t>
            </a:r>
          </a:p>
          <a:p>
            <a:r>
              <a:rPr lang="en-US" sz="2000" dirty="0" smtClean="0"/>
              <a:t>precordial </a:t>
            </a:r>
            <a:r>
              <a:rPr lang="en-US" sz="2000" dirty="0" err="1" smtClean="0"/>
              <a:t>doppler</a:t>
            </a:r>
            <a:r>
              <a:rPr lang="en-US" sz="2000" dirty="0" smtClean="0"/>
              <a:t> </a:t>
            </a:r>
            <a:r>
              <a:rPr lang="en-US" sz="2000" dirty="0" err="1" smtClean="0"/>
              <a:t>sonography</a:t>
            </a:r>
            <a:r>
              <a:rPr lang="en-US" sz="2000" dirty="0" smtClean="0"/>
              <a:t> or </a:t>
            </a:r>
            <a:r>
              <a:rPr lang="en-US" sz="2000" dirty="0" err="1" smtClean="0"/>
              <a:t>transesophageal</a:t>
            </a:r>
            <a:r>
              <a:rPr lang="en-US" sz="2000" dirty="0" smtClean="0"/>
              <a:t> echocardiography provides the best detection of air embolism</a:t>
            </a:r>
          </a:p>
          <a:p>
            <a:r>
              <a:rPr lang="en-US" sz="2000" dirty="0" smtClean="0"/>
              <a:t>Removal of air by CVP</a:t>
            </a:r>
          </a:p>
          <a:p>
            <a:r>
              <a:rPr lang="en-US" sz="2000" dirty="0" smtClean="0"/>
              <a:t>Venous stasis that follows disruption in venous flow during surgery can cause laryngeal edema, vascular occlusion and obstruction</a:t>
            </a:r>
          </a:p>
          <a:p>
            <a:r>
              <a:rPr lang="en-US" sz="2000" dirty="0" smtClean="0"/>
              <a:t>Many stay in ICU overnight to monitor fluid shifts </a:t>
            </a:r>
          </a:p>
        </p:txBody>
      </p:sp>
    </p:spTree>
    <p:extLst>
      <p:ext uri="{BB962C8B-B14F-4D97-AF65-F5344CB8AC3E}">
        <p14:creationId xmlns:p14="http://schemas.microsoft.com/office/powerpoint/2010/main" val="3416220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72067" y="1770961"/>
            <a:ext cx="7408333" cy="4355202"/>
          </a:xfrm>
        </p:spPr>
        <p:txBody>
          <a:bodyPr>
            <a:normAutofit fontScale="62500" lnSpcReduction="20000"/>
          </a:bodyPr>
          <a:lstStyle/>
          <a:p>
            <a:pPr marL="0" indent="0">
              <a:buNone/>
            </a:pPr>
            <a:r>
              <a:rPr lang="en-US" dirty="0" smtClean="0"/>
              <a:t>Lines </a:t>
            </a:r>
            <a:r>
              <a:rPr lang="en-US" dirty="0"/>
              <a:t>nasal cavities which are continuous with </a:t>
            </a:r>
            <a:r>
              <a:rPr lang="en-US" dirty="0" smtClean="0"/>
              <a:t>pharynx</a:t>
            </a:r>
            <a:endParaRPr lang="en-US" dirty="0"/>
          </a:p>
          <a:p>
            <a:pPr marL="0" indent="0">
              <a:buNone/>
            </a:pPr>
            <a:r>
              <a:rPr lang="en-US" dirty="0" smtClean="0"/>
              <a:t>Divided olfactory and respiratory areas</a:t>
            </a:r>
            <a:endParaRPr lang="en-US" dirty="0"/>
          </a:p>
          <a:p>
            <a:pPr lvl="2" algn="ctr"/>
            <a:r>
              <a:rPr lang="en-US" sz="2400" b="1" dirty="0"/>
              <a:t>Olfactory mucosa</a:t>
            </a:r>
          </a:p>
          <a:p>
            <a:r>
              <a:rPr lang="en-US" dirty="0"/>
              <a:t>O</a:t>
            </a:r>
            <a:r>
              <a:rPr lang="en-US" dirty="0" smtClean="0"/>
              <a:t>lfactory </a:t>
            </a:r>
            <a:r>
              <a:rPr lang="en-US" dirty="0"/>
              <a:t>epithelium occupies the apical third of the nasal cavity</a:t>
            </a:r>
          </a:p>
          <a:p>
            <a:r>
              <a:rPr lang="en-US" dirty="0" smtClean="0"/>
              <a:t>Contains </a:t>
            </a:r>
            <a:r>
              <a:rPr lang="en-US" dirty="0"/>
              <a:t>afferent fibers from olfactory </a:t>
            </a:r>
            <a:r>
              <a:rPr lang="en-US" dirty="0" smtClean="0"/>
              <a:t>nerve </a:t>
            </a:r>
            <a:r>
              <a:rPr lang="en-US" b="1" dirty="0" smtClean="0">
                <a:solidFill>
                  <a:srgbClr val="000090"/>
                </a:solidFill>
              </a:rPr>
              <a:t>(</a:t>
            </a:r>
            <a:r>
              <a:rPr lang="en-US" b="1" dirty="0">
                <a:solidFill>
                  <a:srgbClr val="000090"/>
                </a:solidFill>
              </a:rPr>
              <a:t>cranial nerve I</a:t>
            </a:r>
            <a:r>
              <a:rPr lang="en-US" b="1" dirty="0" smtClean="0">
                <a:solidFill>
                  <a:srgbClr val="000090"/>
                </a:solidFill>
              </a:rPr>
              <a:t>)</a:t>
            </a:r>
          </a:p>
          <a:p>
            <a:r>
              <a:rPr lang="en-US" b="1" dirty="0" smtClean="0">
                <a:solidFill>
                  <a:srgbClr val="0000FF"/>
                </a:solidFill>
              </a:rPr>
              <a:t> </a:t>
            </a:r>
            <a:r>
              <a:rPr lang="en-US" dirty="0" smtClean="0"/>
              <a:t>Communicates </a:t>
            </a:r>
            <a:r>
              <a:rPr lang="en-US" dirty="0"/>
              <a:t>through </a:t>
            </a:r>
            <a:r>
              <a:rPr lang="en-US" dirty="0" err="1"/>
              <a:t>cribiform</a:t>
            </a:r>
            <a:r>
              <a:rPr lang="en-US" dirty="0"/>
              <a:t> plate of </a:t>
            </a:r>
            <a:r>
              <a:rPr lang="en-US" dirty="0" err="1"/>
              <a:t>ethmoid</a:t>
            </a:r>
            <a:r>
              <a:rPr lang="en-US" dirty="0"/>
              <a:t> bone to olfactory bulb </a:t>
            </a:r>
            <a:r>
              <a:rPr lang="en-US" dirty="0" err="1"/>
              <a:t>intracranially</a:t>
            </a:r>
            <a:r>
              <a:rPr lang="en-US" dirty="0"/>
              <a:t>)</a:t>
            </a:r>
          </a:p>
          <a:p>
            <a:pPr lvl="2" algn="ctr"/>
            <a:r>
              <a:rPr lang="en-US" sz="2400" b="1" dirty="0"/>
              <a:t>R</a:t>
            </a:r>
            <a:r>
              <a:rPr lang="en-US" sz="2400" b="1" dirty="0" smtClean="0"/>
              <a:t>espiratory mucosa</a:t>
            </a:r>
            <a:endParaRPr lang="en-US" sz="2400" b="1" dirty="0"/>
          </a:p>
          <a:p>
            <a:r>
              <a:rPr lang="en-US" dirty="0" err="1" smtClean="0"/>
              <a:t>Psuedostratified</a:t>
            </a:r>
            <a:r>
              <a:rPr lang="en-US" dirty="0" smtClean="0"/>
              <a:t> </a:t>
            </a:r>
            <a:r>
              <a:rPr lang="en-US" dirty="0"/>
              <a:t>ciliated columnar epithelium interspersed </a:t>
            </a:r>
            <a:r>
              <a:rPr lang="en-US" dirty="0" smtClean="0"/>
              <a:t>with </a:t>
            </a:r>
            <a:r>
              <a:rPr lang="en-US" dirty="0"/>
              <a:t>goblet sells that produce </a:t>
            </a:r>
            <a:r>
              <a:rPr lang="en-US" dirty="0" smtClean="0"/>
              <a:t>mucous</a:t>
            </a:r>
          </a:p>
          <a:p>
            <a:r>
              <a:rPr lang="en-US" dirty="0" smtClean="0"/>
              <a:t>Lines </a:t>
            </a:r>
            <a:r>
              <a:rPr lang="en-US" dirty="0"/>
              <a:t>the lower 2/3 of nose and is consistent through the majority of the air passages of respiratory system although the morphology of cells change as get to the terminal </a:t>
            </a:r>
            <a:r>
              <a:rPr lang="en-US" dirty="0" smtClean="0"/>
              <a:t>bronchioles</a:t>
            </a:r>
          </a:p>
          <a:p>
            <a:pPr marL="0" indent="0" algn="ctr">
              <a:buNone/>
            </a:pPr>
            <a:r>
              <a:rPr lang="en-US" dirty="0" smtClean="0"/>
              <a:t>			</a:t>
            </a:r>
            <a:r>
              <a:rPr lang="en-US" b="1" dirty="0" smtClean="0"/>
              <a:t>*Sensory nerve of upper respiratory tract*</a:t>
            </a:r>
            <a:endParaRPr lang="en-US" b="1" dirty="0"/>
          </a:p>
          <a:p>
            <a:r>
              <a:rPr lang="en-US" dirty="0" err="1"/>
              <a:t>O</a:t>
            </a:r>
            <a:r>
              <a:rPr lang="en-US" dirty="0" err="1" smtClean="0"/>
              <a:t>pthalmic</a:t>
            </a:r>
            <a:r>
              <a:rPr lang="en-US" dirty="0" smtClean="0"/>
              <a:t> </a:t>
            </a:r>
            <a:r>
              <a:rPr lang="en-US" dirty="0"/>
              <a:t>and maxillary </a:t>
            </a:r>
            <a:r>
              <a:rPr lang="en-US" dirty="0" smtClean="0"/>
              <a:t>nerve (</a:t>
            </a:r>
            <a:r>
              <a:rPr lang="en-US" b="1" dirty="0"/>
              <a:t>both branches of cranial </a:t>
            </a:r>
            <a:r>
              <a:rPr lang="en-US" b="1" dirty="0" smtClean="0"/>
              <a:t>V</a:t>
            </a:r>
            <a:r>
              <a:rPr lang="en-US" dirty="0" smtClean="0"/>
              <a:t>)</a:t>
            </a:r>
            <a:r>
              <a:rPr lang="en-US" dirty="0"/>
              <a:t> </a:t>
            </a:r>
          </a:p>
          <a:p>
            <a:pPr marL="0" indent="0">
              <a:buNone/>
            </a:pPr>
            <a:endParaRPr lang="en-US" dirty="0"/>
          </a:p>
          <a:p>
            <a:endParaRPr lang="en-US" dirty="0"/>
          </a:p>
        </p:txBody>
      </p:sp>
      <p:sp>
        <p:nvSpPr>
          <p:cNvPr id="11" name="Title 10"/>
          <p:cNvSpPr>
            <a:spLocks noGrp="1"/>
          </p:cNvSpPr>
          <p:nvPr>
            <p:ph type="title"/>
          </p:nvPr>
        </p:nvSpPr>
        <p:spPr/>
        <p:txBody>
          <a:bodyPr/>
          <a:lstStyle/>
          <a:p>
            <a:r>
              <a:rPr lang="en-US" dirty="0" smtClean="0"/>
              <a:t>Nasal Mucosa</a:t>
            </a:r>
            <a:endParaRPr lang="en-US" dirty="0"/>
          </a:p>
        </p:txBody>
      </p:sp>
    </p:spTree>
    <p:extLst>
      <p:ext uri="{BB962C8B-B14F-4D97-AF65-F5344CB8AC3E}">
        <p14:creationId xmlns:p14="http://schemas.microsoft.com/office/powerpoint/2010/main" val="3936422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Nasal Mucosa continued</a:t>
            </a:r>
            <a:endParaRPr lang="en-US" dirty="0"/>
          </a:p>
        </p:txBody>
      </p:sp>
      <p:sp>
        <p:nvSpPr>
          <p:cNvPr id="5" name="Text Placeholder 4"/>
          <p:cNvSpPr>
            <a:spLocks noGrp="1"/>
          </p:cNvSpPr>
          <p:nvPr>
            <p:ph type="body" sz="half" idx="2"/>
          </p:nvPr>
        </p:nvSpPr>
        <p:spPr>
          <a:xfrm>
            <a:off x="164592" y="1420956"/>
            <a:ext cx="2727288" cy="5437044"/>
          </a:xfrm>
        </p:spPr>
        <p:txBody>
          <a:bodyPr>
            <a:normAutofit/>
          </a:bodyPr>
          <a:lstStyle/>
          <a:p>
            <a:pPr marL="342900" indent="-342900">
              <a:buFont typeface="Arial"/>
              <a:buChar char="•"/>
            </a:pPr>
            <a:r>
              <a:rPr lang="en-US" sz="2400" dirty="0"/>
              <a:t>S</a:t>
            </a:r>
            <a:r>
              <a:rPr lang="en-US" sz="2400" dirty="0" smtClean="0"/>
              <a:t>ensory nerve of upper respiratory tract-</a:t>
            </a:r>
            <a:r>
              <a:rPr lang="en-US" sz="2400" dirty="0" err="1" smtClean="0"/>
              <a:t>opthalmic</a:t>
            </a:r>
            <a:r>
              <a:rPr lang="en-US" sz="2400" dirty="0" smtClean="0"/>
              <a:t> </a:t>
            </a:r>
            <a:r>
              <a:rPr lang="en-US" sz="2400" dirty="0"/>
              <a:t>and maxillary </a:t>
            </a:r>
            <a:r>
              <a:rPr lang="en-US" sz="2400" dirty="0" smtClean="0"/>
              <a:t>nerve</a:t>
            </a:r>
          </a:p>
          <a:p>
            <a:pPr marL="342900" indent="-342900">
              <a:buFont typeface="Arial"/>
              <a:buChar char="•"/>
            </a:pPr>
            <a:r>
              <a:rPr lang="en-US" sz="2400" dirty="0" smtClean="0"/>
              <a:t>(</a:t>
            </a:r>
            <a:r>
              <a:rPr lang="en-US" sz="2400" dirty="0"/>
              <a:t>both branches of cranial </a:t>
            </a:r>
            <a:r>
              <a:rPr lang="en-US" sz="2400" dirty="0" smtClean="0"/>
              <a:t>V)</a:t>
            </a:r>
          </a:p>
          <a:p>
            <a:endParaRPr lang="en-US" sz="2800" dirty="0"/>
          </a:p>
          <a:p>
            <a:r>
              <a:rPr lang="en-US" sz="2800" dirty="0"/>
              <a:t> http://</a:t>
            </a:r>
            <a:r>
              <a:rPr lang="en-US" sz="2800" dirty="0" err="1"/>
              <a:t>www.bartleby.com</a:t>
            </a:r>
            <a:r>
              <a:rPr lang="en-US" sz="2800" dirty="0"/>
              <a:t>/107/illus858.html</a:t>
            </a:r>
            <a:endParaRPr lang="en-US" dirty="0"/>
          </a:p>
        </p:txBody>
      </p:sp>
      <p:pic>
        <p:nvPicPr>
          <p:cNvPr id="6" name="Picture Placeholder 5"/>
          <p:cNvPicPr>
            <a:picLocks noGrp="1" noChangeAspect="1"/>
          </p:cNvPicPr>
          <p:nvPr>
            <p:ph type="pic" idx="1"/>
          </p:nvPr>
        </p:nvPicPr>
        <p:blipFill>
          <a:blip r:embed="rId2"/>
          <a:srcRect t="6249" b="6249"/>
          <a:stretch>
            <a:fillRect/>
          </a:stretch>
        </p:blipFill>
        <p:spPr>
          <a:xfrm>
            <a:off x="3536297" y="1728216"/>
            <a:ext cx="5227358" cy="4530276"/>
          </a:xfrm>
        </p:spPr>
      </p:pic>
    </p:spTree>
    <p:extLst>
      <p:ext uri="{BB962C8B-B14F-4D97-AF65-F5344CB8AC3E}">
        <p14:creationId xmlns:p14="http://schemas.microsoft.com/office/powerpoint/2010/main" val="907778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72067" y="1806738"/>
            <a:ext cx="7408333" cy="4319425"/>
          </a:xfrm>
        </p:spPr>
        <p:txBody>
          <a:bodyPr>
            <a:normAutofit fontScale="85000" lnSpcReduction="20000"/>
          </a:bodyPr>
          <a:lstStyle/>
          <a:p>
            <a:r>
              <a:rPr lang="en-US" dirty="0"/>
              <a:t>Major portion of nasal air passageway lies directly behind external </a:t>
            </a:r>
            <a:r>
              <a:rPr lang="en-US" dirty="0" smtClean="0"/>
              <a:t>nose</a:t>
            </a:r>
          </a:p>
          <a:p>
            <a:r>
              <a:rPr lang="en-US" dirty="0" smtClean="0"/>
              <a:t>Includes </a:t>
            </a:r>
            <a:r>
              <a:rPr lang="en-US" dirty="0"/>
              <a:t>3 scroll shaped turbinate bones</a:t>
            </a:r>
            <a:br>
              <a:rPr lang="en-US" dirty="0"/>
            </a:br>
            <a:r>
              <a:rPr lang="en-US" dirty="0"/>
              <a:t>          </a:t>
            </a:r>
            <a:r>
              <a:rPr lang="en-US" dirty="0" smtClean="0"/>
              <a:t>                       </a:t>
            </a:r>
            <a:r>
              <a:rPr lang="en-US" dirty="0"/>
              <a:t>(nasal conchae</a:t>
            </a:r>
            <a:r>
              <a:rPr lang="en-US" dirty="0" smtClean="0"/>
              <a:t>)</a:t>
            </a:r>
          </a:p>
          <a:p>
            <a:r>
              <a:rPr lang="en-US" dirty="0" smtClean="0"/>
              <a:t>Projects from </a:t>
            </a:r>
            <a:r>
              <a:rPr lang="en-US" dirty="0"/>
              <a:t>the lateral walls and partly covers openings to the </a:t>
            </a:r>
            <a:r>
              <a:rPr lang="en-US" dirty="0" err="1"/>
              <a:t>paranasal</a:t>
            </a:r>
            <a:r>
              <a:rPr lang="en-US" dirty="0"/>
              <a:t> </a:t>
            </a:r>
            <a:r>
              <a:rPr lang="en-US" dirty="0" smtClean="0"/>
              <a:t>sinuses</a:t>
            </a:r>
          </a:p>
          <a:p>
            <a:r>
              <a:rPr lang="en-US" dirty="0" smtClean="0"/>
              <a:t>Superior</a:t>
            </a:r>
            <a:r>
              <a:rPr lang="en-US" dirty="0"/>
              <a:t>/Middle/</a:t>
            </a:r>
            <a:r>
              <a:rPr lang="en-US" dirty="0" smtClean="0"/>
              <a:t>Inferior</a:t>
            </a:r>
          </a:p>
          <a:p>
            <a:pPr lvl="1"/>
            <a:r>
              <a:rPr lang="en-US" dirty="0" smtClean="0"/>
              <a:t>Superior </a:t>
            </a:r>
            <a:r>
              <a:rPr lang="en-US" dirty="0"/>
              <a:t>is by far </a:t>
            </a:r>
            <a:r>
              <a:rPr lang="en-US" dirty="0" smtClean="0"/>
              <a:t>smallest</a:t>
            </a:r>
          </a:p>
          <a:p>
            <a:pPr lvl="1"/>
            <a:r>
              <a:rPr lang="en-US" dirty="0" smtClean="0"/>
              <a:t>Inferior </a:t>
            </a:r>
            <a:r>
              <a:rPr lang="en-US" dirty="0"/>
              <a:t>is in the pathway of </a:t>
            </a:r>
            <a:r>
              <a:rPr lang="en-US" dirty="0" smtClean="0"/>
              <a:t>airflow</a:t>
            </a:r>
          </a:p>
          <a:p>
            <a:pPr lvl="2"/>
            <a:r>
              <a:rPr lang="en-US" dirty="0" smtClean="0"/>
              <a:t> Most </a:t>
            </a:r>
            <a:r>
              <a:rPr lang="en-US" dirty="0"/>
              <a:t>commonly injured during nasal </a:t>
            </a:r>
            <a:r>
              <a:rPr lang="en-US" dirty="0" smtClean="0"/>
              <a:t>intubation</a:t>
            </a:r>
          </a:p>
          <a:p>
            <a:pPr lvl="2"/>
            <a:r>
              <a:rPr lang="en-US" dirty="0" smtClean="0"/>
              <a:t>Inflammation </a:t>
            </a:r>
            <a:r>
              <a:rPr lang="en-US" dirty="0"/>
              <a:t>can lead to obstruction of Eustachian tube drainage because of close </a:t>
            </a:r>
            <a:r>
              <a:rPr lang="en-US" dirty="0" smtClean="0"/>
              <a:t>proximity</a:t>
            </a:r>
            <a:endParaRPr lang="en-US" dirty="0"/>
          </a:p>
          <a:p>
            <a:pPr lvl="8"/>
            <a:endParaRPr lang="en-US" dirty="0"/>
          </a:p>
          <a:p>
            <a:endParaRPr lang="en-US" dirty="0"/>
          </a:p>
        </p:txBody>
      </p:sp>
      <p:sp>
        <p:nvSpPr>
          <p:cNvPr id="5" name="Title 4"/>
          <p:cNvSpPr>
            <a:spLocks noGrp="1"/>
          </p:cNvSpPr>
          <p:nvPr>
            <p:ph type="title"/>
          </p:nvPr>
        </p:nvSpPr>
        <p:spPr/>
        <p:txBody>
          <a:bodyPr/>
          <a:lstStyle/>
          <a:p>
            <a:r>
              <a:rPr lang="en-US" dirty="0" smtClean="0"/>
              <a:t>Nasal Sinuses</a:t>
            </a:r>
            <a:endParaRPr lang="en-US" dirty="0"/>
          </a:p>
        </p:txBody>
      </p:sp>
    </p:spTree>
    <p:extLst>
      <p:ext uri="{BB962C8B-B14F-4D97-AF65-F5344CB8AC3E}">
        <p14:creationId xmlns:p14="http://schemas.microsoft.com/office/powerpoint/2010/main" val="535821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Pharynx</a:t>
            </a:r>
            <a:endParaRPr lang="en-US" dirty="0"/>
          </a:p>
        </p:txBody>
      </p:sp>
      <p:sp>
        <p:nvSpPr>
          <p:cNvPr id="2" name="Content Placeholder 1"/>
          <p:cNvSpPr>
            <a:spLocks noGrp="1"/>
          </p:cNvSpPr>
          <p:nvPr>
            <p:ph type="body" sz="half" idx="2"/>
          </p:nvPr>
        </p:nvSpPr>
        <p:spPr/>
        <p:txBody>
          <a:bodyPr/>
          <a:lstStyle/>
          <a:p>
            <a:r>
              <a:rPr lang="en-US" dirty="0"/>
              <a:t>http://</a:t>
            </a:r>
            <a:r>
              <a:rPr lang="en-US" dirty="0" err="1"/>
              <a:t>www.highlands.edu</a:t>
            </a:r>
            <a:r>
              <a:rPr lang="en-US" dirty="0"/>
              <a:t>/academics/divisions/</a:t>
            </a:r>
            <a:r>
              <a:rPr lang="en-US" dirty="0" err="1"/>
              <a:t>scipe</a:t>
            </a:r>
            <a:r>
              <a:rPr lang="en-US" dirty="0"/>
              <a:t>/biology/faculty/</a:t>
            </a:r>
            <a:r>
              <a:rPr lang="en-US" dirty="0" err="1"/>
              <a:t>harnden</a:t>
            </a:r>
            <a:r>
              <a:rPr lang="en-US" dirty="0"/>
              <a:t>/2122/images/</a:t>
            </a:r>
            <a:r>
              <a:rPr lang="en-US" dirty="0" err="1"/>
              <a:t>upperresp.jpg</a:t>
            </a:r>
            <a:endParaRPr lang="en-US" dirty="0"/>
          </a:p>
        </p:txBody>
      </p:sp>
      <p:pic>
        <p:nvPicPr>
          <p:cNvPr id="12" name="Picture Placeholder 11"/>
          <p:cNvPicPr>
            <a:picLocks noGrp="1" noChangeAspect="1"/>
          </p:cNvPicPr>
          <p:nvPr>
            <p:ph type="pic" idx="1"/>
          </p:nvPr>
        </p:nvPicPr>
        <p:blipFill rotWithShape="1">
          <a:blip r:embed="rId2"/>
          <a:srcRect t="1" b="206"/>
          <a:stretch/>
        </p:blipFill>
        <p:spPr>
          <a:xfrm>
            <a:off x="3528560" y="1196107"/>
            <a:ext cx="5348255" cy="5524209"/>
          </a:xfrm>
        </p:spPr>
      </p:pic>
    </p:spTree>
    <p:extLst>
      <p:ext uri="{BB962C8B-B14F-4D97-AF65-F5344CB8AC3E}">
        <p14:creationId xmlns:p14="http://schemas.microsoft.com/office/powerpoint/2010/main" val="1063379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Module.thmx</Template>
  <TotalTime>3713</TotalTime>
  <Words>5258</Words>
  <Application>Microsoft Macintosh PowerPoint</Application>
  <PresentationFormat>On-screen Show (4:3)</PresentationFormat>
  <Paragraphs>575</Paragraphs>
  <Slides>59</Slides>
  <Notes>8</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Module</vt:lpstr>
      <vt:lpstr>ENT</vt:lpstr>
      <vt:lpstr>Respiratory Anatomy</vt:lpstr>
      <vt:lpstr>Respiratory Anatomy</vt:lpstr>
      <vt:lpstr>Nose </vt:lpstr>
      <vt:lpstr>  </vt:lpstr>
      <vt:lpstr>Nasal Mucosa</vt:lpstr>
      <vt:lpstr>Nasal Mucosa continued</vt:lpstr>
      <vt:lpstr>Nasal Sinuses</vt:lpstr>
      <vt:lpstr>Pharynx</vt:lpstr>
      <vt:lpstr>Pharynx</vt:lpstr>
      <vt:lpstr>PowerPoint Presentation</vt:lpstr>
      <vt:lpstr>Nasal and Upper Airway blood Supply</vt:lpstr>
      <vt:lpstr>Larynx</vt:lpstr>
      <vt:lpstr>Bones, Cartilages &amp; Membranes of Larynx</vt:lpstr>
      <vt:lpstr>PowerPoint Presentation</vt:lpstr>
      <vt:lpstr>Interior of the Larynx  &amp;        Movements of Vocal Cords </vt:lpstr>
      <vt:lpstr>Intrinsic Muscles of the Larynx</vt:lpstr>
      <vt:lpstr>Nerve Supply of the Larynx</vt:lpstr>
      <vt:lpstr>Nerve Supply to Larynx</vt:lpstr>
      <vt:lpstr>Trachea</vt:lpstr>
      <vt:lpstr>Nerves the surgeons are looking at… overview</vt:lpstr>
      <vt:lpstr>Specialized equipment for ENT</vt:lpstr>
      <vt:lpstr>Preparation and considerations for ENT procedures</vt:lpstr>
      <vt:lpstr>Special considerations for ENT</vt:lpstr>
      <vt:lpstr>Pharmacologic considerations</vt:lpstr>
      <vt:lpstr>Anesthetic techniques</vt:lpstr>
      <vt:lpstr>laser</vt:lpstr>
      <vt:lpstr>laser</vt:lpstr>
      <vt:lpstr>Laser/fire safety</vt:lpstr>
      <vt:lpstr>Laser safety</vt:lpstr>
      <vt:lpstr>Laser/fire safety</vt:lpstr>
      <vt:lpstr>Laser/fire safety-prevention</vt:lpstr>
      <vt:lpstr>Management of airway fire</vt:lpstr>
      <vt:lpstr>endoscopy</vt:lpstr>
      <vt:lpstr>Endoscopy-anesthetic technique</vt:lpstr>
      <vt:lpstr>Endoscopy-anesthetic technique</vt:lpstr>
      <vt:lpstr>Jet ventilation</vt:lpstr>
      <vt:lpstr>Jet ventilation</vt:lpstr>
      <vt:lpstr>Foreign body aspiration</vt:lpstr>
      <vt:lpstr>Foreign body aspiration-anesthetic management</vt:lpstr>
      <vt:lpstr>Nerve preservation in ENT cases</vt:lpstr>
      <vt:lpstr>Middle ear procedures</vt:lpstr>
      <vt:lpstr>Controlled hypotension ENT</vt:lpstr>
      <vt:lpstr>myringotomy</vt:lpstr>
      <vt:lpstr>Dental </vt:lpstr>
      <vt:lpstr>Tonsillectomy &amp; adenoidectomy</vt:lpstr>
      <vt:lpstr>Tonsillectomy &amp; Adenoidectomy</vt:lpstr>
      <vt:lpstr>Tonsillectomy &amp; adenoidectomy</vt:lpstr>
      <vt:lpstr>Thyroid</vt:lpstr>
      <vt:lpstr>Thyroid surgery</vt:lpstr>
      <vt:lpstr>Thyroid postop</vt:lpstr>
      <vt:lpstr>Cleft palate &amp; lip</vt:lpstr>
      <vt:lpstr>Cleft palate &amp; lip</vt:lpstr>
      <vt:lpstr>Maxillofacial trauma and orthognathic surgery</vt:lpstr>
      <vt:lpstr>http://cdn.lifeinthefastlane.com/wp-content/uploads/2010/06/LeFortClassification.jpg</vt:lpstr>
      <vt:lpstr>Maxillofacial trauma and orthognathic surgery</vt:lpstr>
      <vt:lpstr>orthognathic surgery</vt:lpstr>
      <vt:lpstr>Radical neck dissection</vt:lpstr>
      <vt:lpstr>Radical neck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ENT/Opthmology</dc:title>
  <dc:creator>Carol Daniel</dc:creator>
  <cp:lastModifiedBy>Carol Daniel</cp:lastModifiedBy>
  <cp:revision>121</cp:revision>
  <cp:lastPrinted>2015-04-07T17:33:33Z</cp:lastPrinted>
  <dcterms:created xsi:type="dcterms:W3CDTF">2015-04-06T00:03:12Z</dcterms:created>
  <dcterms:modified xsi:type="dcterms:W3CDTF">2020-04-02T17:32:47Z</dcterms:modified>
</cp:coreProperties>
</file>