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8" r:id="rId19"/>
    <p:sldId id="289" r:id="rId20"/>
    <p:sldId id="273" r:id="rId21"/>
    <p:sldId id="274" r:id="rId22"/>
    <p:sldId id="275" r:id="rId23"/>
    <p:sldId id="277" r:id="rId24"/>
    <p:sldId id="276" r:id="rId25"/>
    <p:sldId id="278" r:id="rId26"/>
    <p:sldId id="279" r:id="rId27"/>
    <p:sldId id="280" r:id="rId28"/>
    <p:sldId id="281" r:id="rId29"/>
    <p:sldId id="282" r:id="rId30"/>
    <p:sldId id="283" r:id="rId31"/>
    <p:sldId id="286"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103"/>
  </p:normalViewPr>
  <p:slideViewPr>
    <p:cSldViewPr snapToGrid="0" snapToObjects="1">
      <p:cViewPr varScale="1">
        <p:scale>
          <a:sx n="98" d="100"/>
          <a:sy n="98" d="100"/>
        </p:scale>
        <p:origin x="1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C1317-F8A2-A548-A153-43FB48F86392}" type="datetimeFigureOut">
              <a:rPr lang="en-US" smtClean="0"/>
              <a:t>3/24/20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85C0-A04F-BC45-8BF6-A9EC3FD02892}" type="slidenum">
              <a:rPr lang="en-US" smtClean="0"/>
              <a:t>‹#›</a:t>
            </a:fld>
            <a:endParaRPr lang="en-US" dirty="0"/>
          </a:p>
        </p:txBody>
      </p:sp>
    </p:spTree>
    <p:extLst>
      <p:ext uri="{BB962C8B-B14F-4D97-AF65-F5344CB8AC3E}">
        <p14:creationId xmlns:p14="http://schemas.microsoft.com/office/powerpoint/2010/main" val="125307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can include</a:t>
            </a:r>
            <a:r>
              <a:rPr lang="en-US" baseline="0" dirty="0"/>
              <a:t> bypass’s, endarterectomy, thrombectomies, endovacular stenting, </a:t>
            </a:r>
          </a:p>
          <a:p>
            <a:r>
              <a:rPr lang="en-US" baseline="0" dirty="0"/>
              <a:t>Byass: fem-fem, fem-pop, axillo-femoral,aorto-femoral.</a:t>
            </a:r>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2</a:t>
            </a:fld>
            <a:endParaRPr lang="en-US" dirty="0"/>
          </a:p>
        </p:txBody>
      </p:sp>
    </p:spTree>
    <p:extLst>
      <p:ext uri="{BB962C8B-B14F-4D97-AF65-F5344CB8AC3E}">
        <p14:creationId xmlns:p14="http://schemas.microsoft.com/office/powerpoint/2010/main" val="10990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Preexisting renal insufficiency?</a:t>
            </a:r>
            <a:endParaRPr lang="en-US"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Methods for renal protection</a:t>
            </a:r>
            <a:endParaRPr lang="en-US" dirty="0"/>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*HYDRATION*</a:t>
            </a:r>
            <a:endParaRPr lang="en-US" dirty="0"/>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Dopamine</a:t>
            </a:r>
            <a:endParaRPr lang="en-US" dirty="0"/>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Fenoldopam</a:t>
            </a:r>
            <a:endParaRPr lang="en-US" dirty="0"/>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Mannitol</a:t>
            </a:r>
            <a:endParaRPr lang="en-US" dirty="0"/>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mn-lt"/>
                <a:ea typeface="Calibri"/>
                <a:cs typeface="Calibri"/>
                <a:sym typeface="Calibri"/>
              </a:rPr>
              <a:t>Furosemide</a:t>
            </a:r>
            <a:endParaRPr lang="en-US" dirty="0"/>
          </a:p>
          <a:p>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9</a:t>
            </a:fld>
            <a:endParaRPr lang="en-US" dirty="0"/>
          </a:p>
        </p:txBody>
      </p:sp>
    </p:spTree>
    <p:extLst>
      <p:ext uri="{BB962C8B-B14F-4D97-AF65-F5344CB8AC3E}">
        <p14:creationId xmlns:p14="http://schemas.microsoft.com/office/powerpoint/2010/main" val="154111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13</a:t>
            </a:fld>
            <a:endParaRPr lang="en-US" dirty="0"/>
          </a:p>
        </p:txBody>
      </p:sp>
    </p:spTree>
    <p:extLst>
      <p:ext uri="{BB962C8B-B14F-4D97-AF65-F5344CB8AC3E}">
        <p14:creationId xmlns:p14="http://schemas.microsoft.com/office/powerpoint/2010/main" val="52106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16</a:t>
            </a:fld>
            <a:endParaRPr lang="en-US" dirty="0"/>
          </a:p>
        </p:txBody>
      </p:sp>
    </p:spTree>
    <p:extLst>
      <p:ext uri="{BB962C8B-B14F-4D97-AF65-F5344CB8AC3E}">
        <p14:creationId xmlns:p14="http://schemas.microsoft.com/office/powerpoint/2010/main" val="113652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19</a:t>
            </a:fld>
            <a:endParaRPr lang="en-US" dirty="0"/>
          </a:p>
        </p:txBody>
      </p:sp>
    </p:spTree>
    <p:extLst>
      <p:ext uri="{BB962C8B-B14F-4D97-AF65-F5344CB8AC3E}">
        <p14:creationId xmlns:p14="http://schemas.microsoft.com/office/powerpoint/2010/main" val="205359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C85C0-A04F-BC45-8BF6-A9EC3FD02892}" type="slidenum">
              <a:rPr lang="en-US" smtClean="0"/>
              <a:t>25</a:t>
            </a:fld>
            <a:endParaRPr lang="en-US" dirty="0"/>
          </a:p>
        </p:txBody>
      </p:sp>
    </p:spTree>
    <p:extLst>
      <p:ext uri="{BB962C8B-B14F-4D97-AF65-F5344CB8AC3E}">
        <p14:creationId xmlns:p14="http://schemas.microsoft.com/office/powerpoint/2010/main" val="10525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3/24/20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38270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Anesthesia for Aortic Procedures</a:t>
            </a:r>
          </a:p>
        </p:txBody>
      </p:sp>
      <p:sp>
        <p:nvSpPr>
          <p:cNvPr id="3" name="Subtitle 2"/>
          <p:cNvSpPr>
            <a:spLocks noGrp="1"/>
          </p:cNvSpPr>
          <p:nvPr>
            <p:ph type="subTitle" idx="1"/>
          </p:nvPr>
        </p:nvSpPr>
        <p:spPr/>
        <p:txBody>
          <a:bodyPr/>
          <a:lstStyle/>
          <a:p>
            <a:r>
              <a:rPr lang="en-US" dirty="0"/>
              <a:t>Melinda Stone, APRN, CRNA, MSN</a:t>
            </a:r>
          </a:p>
          <a:p>
            <a:r>
              <a:rPr lang="en-US" dirty="0"/>
              <a:t>Priniciples II, March 25</a:t>
            </a:r>
            <a:r>
              <a:rPr lang="en-US" baseline="30000" dirty="0"/>
              <a:t>th</a:t>
            </a:r>
            <a:r>
              <a:rPr lang="en-US" dirty="0"/>
              <a:t> 2020 </a:t>
            </a:r>
          </a:p>
        </p:txBody>
      </p:sp>
    </p:spTree>
    <p:extLst>
      <p:ext uri="{BB962C8B-B14F-4D97-AF65-F5344CB8AC3E}">
        <p14:creationId xmlns:p14="http://schemas.microsoft.com/office/powerpoint/2010/main" val="148108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sz="2400" dirty="0">
                <a:solidFill>
                  <a:schemeClr val="accent1"/>
                </a:solidFill>
              </a:rPr>
              <a:t>Monitors</a:t>
            </a:r>
            <a:r>
              <a:rPr lang="en-US" dirty="0"/>
              <a:t>: standard and extended. Arterial line, 2 large bore IV’s, TEE. </a:t>
            </a:r>
          </a:p>
          <a:p>
            <a:r>
              <a:rPr lang="en-US" dirty="0"/>
              <a:t>May have an echo report or cath lab report to assess cardiac function.</a:t>
            </a:r>
          </a:p>
          <a:p>
            <a:r>
              <a:rPr lang="en-US" dirty="0"/>
              <a:t>Foley </a:t>
            </a:r>
          </a:p>
          <a:p>
            <a:r>
              <a:rPr lang="en-US" dirty="0"/>
              <a:t>Vasoactive drips: dopamine?, phenylephrine, ntg?</a:t>
            </a:r>
          </a:p>
          <a:p>
            <a:r>
              <a:rPr lang="en-US" dirty="0"/>
              <a:t>Blood tubing primed with NS and on warmer. </a:t>
            </a:r>
          </a:p>
          <a:p>
            <a:r>
              <a:rPr lang="en-US" dirty="0"/>
              <a:t>SSEP or MEP</a:t>
            </a:r>
          </a:p>
          <a:p>
            <a:r>
              <a:rPr lang="en-US" dirty="0"/>
              <a:t>Air warming device</a:t>
            </a:r>
          </a:p>
        </p:txBody>
      </p:sp>
    </p:spTree>
    <p:extLst>
      <p:ext uri="{BB962C8B-B14F-4D97-AF65-F5344CB8AC3E}">
        <p14:creationId xmlns:p14="http://schemas.microsoft.com/office/powerpoint/2010/main" val="79540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sz="2000" dirty="0">
                <a:solidFill>
                  <a:schemeClr val="accent1"/>
                </a:solidFill>
              </a:rPr>
              <a:t>Anesthesia concerns</a:t>
            </a:r>
          </a:p>
          <a:p>
            <a:pPr lvl="1"/>
            <a:r>
              <a:rPr lang="en-US" sz="2000" dirty="0"/>
              <a:t>Fluid and blood loss: surgical approach, length of surgery, and experience of surgeon. Be prepared for large amounts of fluid and blood loss with open procedures. Be prepared, but not expecting of large fluid loss with endovascular. 3:1 crystalloid to blood replacement, replace fluids at 10ml/kg/hr.</a:t>
            </a:r>
          </a:p>
          <a:p>
            <a:pPr lvl="1"/>
            <a:r>
              <a:rPr lang="en-US" sz="2000" dirty="0"/>
              <a:t>HD: swings in HD’s common. Control blood pressure to be within 20% of baseline. Control heart rate and avoid tachycardia. </a:t>
            </a:r>
          </a:p>
          <a:p>
            <a:pPr lvl="1"/>
            <a:r>
              <a:rPr lang="en-US" sz="2000" dirty="0"/>
              <a:t>Renal preservation: mortality rate is 4-5 times higher in patients that develop acute kidney injury. Maintain hydration, avoid hypotension, use mannitol/lasix/?dopamine.</a:t>
            </a:r>
          </a:p>
          <a:p>
            <a:pPr lvl="1"/>
            <a:endParaRPr lang="en-US" dirty="0"/>
          </a:p>
        </p:txBody>
      </p:sp>
    </p:spTree>
    <p:extLst>
      <p:ext uri="{BB962C8B-B14F-4D97-AF65-F5344CB8AC3E}">
        <p14:creationId xmlns:p14="http://schemas.microsoft.com/office/powerpoint/2010/main" val="134920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normAutofit/>
          </a:bodyPr>
          <a:lstStyle/>
          <a:p>
            <a:r>
              <a:rPr lang="en-US" sz="2400" dirty="0">
                <a:solidFill>
                  <a:schemeClr val="accent1"/>
                </a:solidFill>
              </a:rPr>
              <a:t>Anesthesia types</a:t>
            </a:r>
            <a:r>
              <a:rPr lang="en-US" sz="2400" dirty="0"/>
              <a:t>: general or regional</a:t>
            </a:r>
          </a:p>
          <a:p>
            <a:pPr lvl="1"/>
            <a:r>
              <a:rPr lang="en-US" sz="2400" dirty="0"/>
              <a:t>General for open procedures. Use balanced technique </a:t>
            </a:r>
            <a:r>
              <a:rPr lang="mr-IN" sz="2400" dirty="0"/>
              <a:t>–</a:t>
            </a:r>
            <a:r>
              <a:rPr lang="en-US" sz="2400" dirty="0"/>
              <a:t> watch use of high inhalation agent (myocardial depression). Use narcotics. Keep patient paralyzed. </a:t>
            </a:r>
          </a:p>
          <a:p>
            <a:pPr lvl="1"/>
            <a:r>
              <a:rPr lang="en-US" sz="2400" dirty="0"/>
              <a:t>Regional: epidural with mac. Good for myocardial protection, excellent muscle relaxation, good post op pain control. </a:t>
            </a:r>
          </a:p>
          <a:p>
            <a:pPr lvl="1"/>
            <a:r>
              <a:rPr lang="en-US" sz="2400" dirty="0"/>
              <a:t>Can combine </a:t>
            </a:r>
          </a:p>
        </p:txBody>
      </p:sp>
    </p:spTree>
    <p:extLst>
      <p:ext uri="{BB962C8B-B14F-4D97-AF65-F5344CB8AC3E}">
        <p14:creationId xmlns:p14="http://schemas.microsoft.com/office/powerpoint/2010/main" val="29513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normAutofit/>
          </a:bodyPr>
          <a:lstStyle/>
          <a:p>
            <a:pPr marL="0" indent="0">
              <a:spcBef>
                <a:spcPts val="0"/>
              </a:spcBef>
              <a:buClr>
                <a:schemeClr val="dk1"/>
              </a:buClr>
              <a:buSzPts val="3600"/>
              <a:buNone/>
            </a:pPr>
            <a:r>
              <a:rPr lang="en-US" sz="2000" dirty="0">
                <a:solidFill>
                  <a:schemeClr val="accent1"/>
                </a:solidFill>
                <a:ea typeface="Calibri"/>
                <a:cs typeface="Calibri"/>
                <a:sym typeface="Calibri"/>
              </a:rPr>
              <a:t>Induction</a:t>
            </a:r>
          </a:p>
          <a:p>
            <a:pPr marL="0" indent="0">
              <a:spcBef>
                <a:spcPts val="0"/>
              </a:spcBef>
              <a:buClr>
                <a:schemeClr val="dk1"/>
              </a:buClr>
              <a:buSzPts val="3600"/>
              <a:buNone/>
            </a:pPr>
            <a:r>
              <a:rPr lang="en-US" sz="2000" dirty="0">
                <a:solidFill>
                  <a:schemeClr val="dk1"/>
                </a:solidFill>
                <a:ea typeface="Calibri"/>
                <a:cs typeface="Calibri"/>
                <a:sym typeface="Calibri"/>
              </a:rPr>
              <a:t>Induce as you would a cardiac patient</a:t>
            </a:r>
            <a:endParaRPr lang="en-US" sz="2000" dirty="0"/>
          </a:p>
          <a:p>
            <a:pPr marL="457200" lvl="1" indent="0">
              <a:spcBef>
                <a:spcPts val="720"/>
              </a:spcBef>
              <a:buClr>
                <a:schemeClr val="dk1"/>
              </a:buClr>
              <a:buSzPts val="3600"/>
              <a:buNone/>
            </a:pPr>
            <a:r>
              <a:rPr lang="en-US" sz="2000" dirty="0">
                <a:solidFill>
                  <a:schemeClr val="dk1"/>
                </a:solidFill>
                <a:ea typeface="Calibri"/>
                <a:cs typeface="Calibri"/>
                <a:sym typeface="Calibri"/>
              </a:rPr>
              <a:t>Drugs chosen are not as important as the manner in which they are given, so slowly and gently</a:t>
            </a:r>
            <a:endParaRPr lang="en-US" sz="2000" dirty="0"/>
          </a:p>
          <a:p>
            <a:pPr marL="457200" lvl="1" indent="0">
              <a:spcBef>
                <a:spcPts val="720"/>
              </a:spcBef>
              <a:buClr>
                <a:schemeClr val="dk1"/>
              </a:buClr>
              <a:buSzPts val="3600"/>
              <a:buNone/>
            </a:pPr>
            <a:r>
              <a:rPr lang="en-US" sz="2000" dirty="0">
                <a:solidFill>
                  <a:schemeClr val="dk1"/>
                </a:solidFill>
                <a:ea typeface="Calibri"/>
                <a:cs typeface="Calibri"/>
                <a:sym typeface="Calibri"/>
              </a:rPr>
              <a:t>Minimize blood pressure and heart rate changes</a:t>
            </a:r>
            <a:endParaRPr lang="en-US" sz="2000" dirty="0"/>
          </a:p>
          <a:p>
            <a:pPr marL="457200" lvl="1" indent="0">
              <a:spcBef>
                <a:spcPts val="720"/>
              </a:spcBef>
              <a:buClr>
                <a:schemeClr val="dk1"/>
              </a:buClr>
              <a:buSzPts val="3600"/>
              <a:buNone/>
            </a:pPr>
            <a:r>
              <a:rPr lang="en-US" sz="2000" dirty="0">
                <a:solidFill>
                  <a:schemeClr val="dk1"/>
                </a:solidFill>
                <a:ea typeface="Calibri"/>
                <a:cs typeface="Calibri"/>
                <a:sym typeface="Calibri"/>
              </a:rPr>
              <a:t>Minimize stimulation during intubation</a:t>
            </a:r>
          </a:p>
          <a:p>
            <a:pPr marL="457200" lvl="1" indent="0">
              <a:spcBef>
                <a:spcPts val="720"/>
              </a:spcBef>
              <a:buClr>
                <a:schemeClr val="dk1"/>
              </a:buClr>
              <a:buSzPts val="3600"/>
              <a:buNone/>
            </a:pPr>
            <a:r>
              <a:rPr lang="en-US" sz="2000" dirty="0">
                <a:solidFill>
                  <a:schemeClr val="dk1"/>
                </a:solidFill>
                <a:ea typeface="Calibri"/>
                <a:cs typeface="Calibri"/>
                <a:sym typeface="Calibri"/>
              </a:rPr>
              <a:t>Use etomidate if needed</a:t>
            </a:r>
            <a:endParaRPr lang="en-US" sz="2000" dirty="0"/>
          </a:p>
          <a:p>
            <a:r>
              <a:rPr lang="en-US" sz="2000" dirty="0"/>
              <a:t>Slow </a:t>
            </a:r>
            <a:r>
              <a:rPr lang="mr-IN" sz="2000" dirty="0"/>
              <a:t>–</a:t>
            </a:r>
            <a:r>
              <a:rPr lang="en-US" sz="2000" dirty="0"/>
              <a:t> smooth induction and intubation</a:t>
            </a:r>
          </a:p>
        </p:txBody>
      </p:sp>
    </p:spTree>
    <p:extLst>
      <p:ext uri="{BB962C8B-B14F-4D97-AF65-F5344CB8AC3E}">
        <p14:creationId xmlns:p14="http://schemas.microsoft.com/office/powerpoint/2010/main" val="47881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normAutofit/>
          </a:bodyPr>
          <a:lstStyle/>
          <a:p>
            <a:pPr lvl="0">
              <a:lnSpc>
                <a:spcPct val="80000"/>
              </a:lnSpc>
              <a:spcBef>
                <a:spcPts val="0"/>
              </a:spcBef>
              <a:buClr>
                <a:schemeClr val="dk1"/>
              </a:buClr>
              <a:buSzPts val="2950"/>
              <a:buFont typeface="Arial"/>
              <a:buChar char="•"/>
            </a:pPr>
            <a:endParaRPr lang="en-US" sz="2200" dirty="0">
              <a:solidFill>
                <a:schemeClr val="accent1"/>
              </a:solidFill>
              <a:latin typeface="Calibri"/>
              <a:ea typeface="Calibri"/>
              <a:cs typeface="Calibri"/>
              <a:sym typeface="Calibri"/>
            </a:endParaRPr>
          </a:p>
          <a:p>
            <a:pPr marL="0" indent="0">
              <a:lnSpc>
                <a:spcPct val="80000"/>
              </a:lnSpc>
              <a:spcBef>
                <a:spcPts val="0"/>
              </a:spcBef>
              <a:buClr>
                <a:schemeClr val="dk1"/>
              </a:buClr>
              <a:buSzPts val="2950"/>
              <a:buNone/>
            </a:pPr>
            <a:r>
              <a:rPr lang="en-US" sz="2200" dirty="0">
                <a:solidFill>
                  <a:schemeClr val="accent1"/>
                </a:solidFill>
                <a:latin typeface="Calibri"/>
                <a:ea typeface="Calibri"/>
                <a:cs typeface="Calibri"/>
                <a:sym typeface="Calibri"/>
              </a:rPr>
              <a:t>Positioning</a:t>
            </a:r>
          </a:p>
          <a:p>
            <a:pPr marL="0" lvl="0" indent="0">
              <a:lnSpc>
                <a:spcPct val="80000"/>
              </a:lnSpc>
              <a:spcBef>
                <a:spcPts val="0"/>
              </a:spcBef>
              <a:buClr>
                <a:schemeClr val="dk1"/>
              </a:buClr>
              <a:buSzPts val="2950"/>
              <a:buNone/>
            </a:pPr>
            <a:endParaRPr lang="en-US" sz="2200" dirty="0">
              <a:solidFill>
                <a:schemeClr val="dk1"/>
              </a:solidFill>
              <a:latin typeface="Calibri"/>
              <a:ea typeface="Calibri"/>
              <a:cs typeface="Calibri"/>
              <a:sym typeface="Calibri"/>
            </a:endParaRPr>
          </a:p>
          <a:p>
            <a:pPr marL="0" lvl="0" indent="0">
              <a:lnSpc>
                <a:spcPct val="80000"/>
              </a:lnSpc>
              <a:spcBef>
                <a:spcPts val="0"/>
              </a:spcBef>
              <a:buClr>
                <a:schemeClr val="dk1"/>
              </a:buClr>
              <a:buSzPts val="2950"/>
              <a:buNone/>
            </a:pPr>
            <a:r>
              <a:rPr lang="en-US" sz="2200" dirty="0">
                <a:solidFill>
                  <a:schemeClr val="dk1"/>
                </a:solidFill>
                <a:latin typeface="Calibri"/>
                <a:ea typeface="Calibri"/>
                <a:cs typeface="Calibri"/>
                <a:sym typeface="Calibri"/>
              </a:rPr>
              <a:t>Supine for trans-abdominal procedures</a:t>
            </a:r>
            <a:endParaRPr lang="en-US" sz="2200" dirty="0"/>
          </a:p>
          <a:p>
            <a:pPr marL="457200" lvl="1"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Careful positioning of the extremities</a:t>
            </a:r>
            <a:endParaRPr lang="en-US" sz="2200" dirty="0"/>
          </a:p>
          <a:p>
            <a:pPr marL="457200" lvl="1"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Monitor for longer procedures </a:t>
            </a:r>
            <a:endParaRPr lang="en-US" sz="2200" dirty="0"/>
          </a:p>
          <a:p>
            <a:pPr marL="0" lvl="0"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Retroperitoneal approach</a:t>
            </a:r>
            <a:endParaRPr lang="en-US" sz="2200" dirty="0"/>
          </a:p>
          <a:p>
            <a:pPr marL="457200" lvl="1"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Torso tilted 30-45 degrees</a:t>
            </a:r>
          </a:p>
          <a:p>
            <a:pPr marL="457200" lvl="1"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Often on bean bag</a:t>
            </a:r>
            <a:endParaRPr lang="en-US" sz="2200" dirty="0"/>
          </a:p>
          <a:p>
            <a:pPr marL="457200" lvl="1" indent="0">
              <a:lnSpc>
                <a:spcPct val="80000"/>
              </a:lnSpc>
              <a:spcBef>
                <a:spcPts val="590"/>
              </a:spcBef>
              <a:buClr>
                <a:schemeClr val="dk1"/>
              </a:buClr>
              <a:buSzPts val="2950"/>
              <a:buNone/>
            </a:pPr>
            <a:r>
              <a:rPr lang="en-US" sz="2200" dirty="0">
                <a:solidFill>
                  <a:schemeClr val="dk1"/>
                </a:solidFill>
                <a:latin typeface="Calibri"/>
                <a:ea typeface="Calibri"/>
                <a:cs typeface="Calibri"/>
                <a:sym typeface="Calibri"/>
              </a:rPr>
              <a:t>Left arm suspended on an over-body sling</a:t>
            </a:r>
            <a:endParaRPr lang="en-US" sz="2200" dirty="0"/>
          </a:p>
          <a:p>
            <a:endParaRPr lang="en-US" dirty="0"/>
          </a:p>
        </p:txBody>
      </p:sp>
    </p:spTree>
    <p:extLst>
      <p:ext uri="{BB962C8B-B14F-4D97-AF65-F5344CB8AC3E}">
        <p14:creationId xmlns:p14="http://schemas.microsoft.com/office/powerpoint/2010/main" val="18038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sz="2000" dirty="0">
                <a:solidFill>
                  <a:schemeClr val="accent1"/>
                </a:solidFill>
              </a:rPr>
              <a:t>Anesthesia Concerns intraoperative</a:t>
            </a:r>
          </a:p>
          <a:p>
            <a:pPr lvl="1"/>
            <a:r>
              <a:rPr lang="en-US" sz="2000" dirty="0"/>
              <a:t>Renal protection: keep urine output at 0.5 </a:t>
            </a:r>
            <a:r>
              <a:rPr lang="mr-IN" sz="2000" dirty="0"/>
              <a:t>–</a:t>
            </a:r>
            <a:r>
              <a:rPr lang="en-US" sz="2000" dirty="0"/>
              <a:t> 1ml/kg/hr *. Best assessment of fluid status is via TEE. Keep patient hydrated.</a:t>
            </a:r>
          </a:p>
          <a:p>
            <a:pPr lvl="1"/>
            <a:r>
              <a:rPr lang="en-US" sz="2000" dirty="0"/>
              <a:t>Fluid loss: high amounts of loss with open procedures and keep in mind the third spacing as well. Replace as needed. Monitor blood loss. </a:t>
            </a:r>
          </a:p>
          <a:p>
            <a:pPr lvl="1"/>
            <a:r>
              <a:rPr lang="en-US" sz="2000" dirty="0"/>
              <a:t>Maintain adequate neuromuscular blockade, monitor TOF. </a:t>
            </a:r>
          </a:p>
          <a:p>
            <a:pPr lvl="1"/>
            <a:r>
              <a:rPr lang="en-US" sz="2000" dirty="0"/>
              <a:t>Prudent treatment of blood pressure changes.</a:t>
            </a:r>
          </a:p>
          <a:p>
            <a:pPr lvl="1"/>
            <a:r>
              <a:rPr lang="en-US" sz="2000" dirty="0"/>
              <a:t>Maintain body temp. </a:t>
            </a:r>
          </a:p>
          <a:p>
            <a:pPr lvl="1"/>
            <a:endParaRPr lang="en-US" dirty="0"/>
          </a:p>
        </p:txBody>
      </p:sp>
    </p:spTree>
    <p:extLst>
      <p:ext uri="{BB962C8B-B14F-4D97-AF65-F5344CB8AC3E}">
        <p14:creationId xmlns:p14="http://schemas.microsoft.com/office/powerpoint/2010/main" val="114250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solidFill>
                  <a:schemeClr val="accent1"/>
                </a:solidFill>
              </a:rPr>
              <a:t>Aortic cross clamping</a:t>
            </a:r>
            <a:r>
              <a:rPr lang="en-US" dirty="0"/>
              <a:t>: one of the most challenging situations for anesthesia</a:t>
            </a:r>
          </a:p>
          <a:p>
            <a:pPr lvl="1"/>
            <a:r>
              <a:rPr lang="en-US" dirty="0"/>
              <a:t>Heparin given (5-10000 units, surgeon will confirm dose). Check ACT in 3 min. </a:t>
            </a:r>
          </a:p>
          <a:p>
            <a:pPr lvl="1"/>
            <a:r>
              <a:rPr lang="en-US" dirty="0"/>
              <a:t>HD changes with cross clamp: if patient has adequate cardiac reserve you may see minimal changes. </a:t>
            </a:r>
          </a:p>
          <a:p>
            <a:pPr lvl="1"/>
            <a:r>
              <a:rPr lang="en-US" sz="1800" dirty="0"/>
              <a:t>The clamp causes: acute left ventricular strain. </a:t>
            </a:r>
            <a:r>
              <a:rPr lang="en-US" sz="1800" dirty="0">
                <a:solidFill>
                  <a:schemeClr val="accent1"/>
                </a:solidFill>
              </a:rPr>
              <a:t>HYPERTENSION </a:t>
            </a:r>
            <a:r>
              <a:rPr lang="en-US" sz="1800" dirty="0"/>
              <a:t>above the clamp, </a:t>
            </a:r>
            <a:r>
              <a:rPr lang="en-US" sz="1800" dirty="0">
                <a:solidFill>
                  <a:schemeClr val="accent1"/>
                </a:solidFill>
              </a:rPr>
              <a:t>HYPOTENSION</a:t>
            </a:r>
            <a:r>
              <a:rPr lang="en-US" sz="1800" dirty="0"/>
              <a:t> below the clamp. There is an increase in afterload which increases myocardial wall tension. Increase in SVR and increase in MAP. Cardiac output will either decrease or stay the same. Because the clamp decreases the ventricular function, myocardial ischemia can occur. Below the clamp there is decreased perfusion and can cause hypoxia to kidneys, spinal cord and abdominal viscera.</a:t>
            </a:r>
          </a:p>
          <a:p>
            <a:pPr lvl="1"/>
            <a:r>
              <a:rPr lang="en-US" sz="1800" dirty="0"/>
              <a:t>Higher the clamp has to go=more severe the consequences</a:t>
            </a:r>
          </a:p>
        </p:txBody>
      </p:sp>
    </p:spTree>
    <p:extLst>
      <p:ext uri="{BB962C8B-B14F-4D97-AF65-F5344CB8AC3E}">
        <p14:creationId xmlns:p14="http://schemas.microsoft.com/office/powerpoint/2010/main" val="88274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solidFill>
                  <a:schemeClr val="accent1"/>
                </a:solidFill>
              </a:rPr>
              <a:t>Aortic Cross Clamp	</a:t>
            </a:r>
          </a:p>
          <a:p>
            <a:pPr lvl="1"/>
            <a:r>
              <a:rPr lang="en-US" dirty="0"/>
              <a:t>Metabolic Alterations: tissues distal to the clamp when accumulate lactate and anaerobic metabolites. </a:t>
            </a:r>
          </a:p>
          <a:p>
            <a:pPr lvl="1"/>
            <a:r>
              <a:rPr lang="en-US" dirty="0"/>
              <a:t>Mesenteric traction syndrome: decreased bp, decreased SVR, tachycardia and increase in CO. </a:t>
            </a:r>
          </a:p>
          <a:p>
            <a:pPr lvl="1"/>
            <a:r>
              <a:rPr lang="en-US" dirty="0"/>
              <a:t>Renal insufficiency and failure: common with suprarenal and juxta renal. 40% decrease in blood flow. </a:t>
            </a:r>
          </a:p>
          <a:p>
            <a:pPr lvl="1"/>
            <a:r>
              <a:rPr lang="en-US" dirty="0"/>
              <a:t>Spinal cord ischemia: interruption of blood flow to great radicular artery (artery of adamkiewicz) can cause paraplegia. (SSEP, MEP, short clamp time, higher perfusion pressures, CSF drainage)</a:t>
            </a:r>
          </a:p>
          <a:p>
            <a:pPr lvl="1"/>
            <a:r>
              <a:rPr lang="en-US" dirty="0"/>
              <a:t>Ischemic colon injury: due to manipulation of inferior mesenteric artery. </a:t>
            </a:r>
          </a:p>
          <a:p>
            <a:pPr lvl="1"/>
            <a:endParaRPr lang="en-US" dirty="0"/>
          </a:p>
        </p:txBody>
      </p:sp>
    </p:spTree>
    <p:extLst>
      <p:ext uri="{BB962C8B-B14F-4D97-AF65-F5344CB8AC3E}">
        <p14:creationId xmlns:p14="http://schemas.microsoft.com/office/powerpoint/2010/main" val="186328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 </a:t>
            </a:r>
          </a:p>
        </p:txBody>
      </p:sp>
      <p:sp>
        <p:nvSpPr>
          <p:cNvPr id="3" name="Content Placeholder 2"/>
          <p:cNvSpPr>
            <a:spLocks noGrp="1"/>
          </p:cNvSpPr>
          <p:nvPr>
            <p:ph idx="1"/>
          </p:nvPr>
        </p:nvSpPr>
        <p:spPr/>
        <p:txBody>
          <a:bodyPr/>
          <a:lstStyle/>
          <a:p>
            <a:r>
              <a:rPr lang="en-US" dirty="0">
                <a:solidFill>
                  <a:schemeClr val="accent1"/>
                </a:solidFill>
              </a:rPr>
              <a:t>Spinal cord ischemia</a:t>
            </a:r>
            <a:r>
              <a:rPr lang="en-US" dirty="0"/>
              <a:t>: incidence of immediate paraplegia is 0-3%, post op neurological injuries vary 2-20%, delayed paraplegia as high as 25%. </a:t>
            </a:r>
          </a:p>
          <a:p>
            <a:pPr lvl="1"/>
            <a:r>
              <a:rPr lang="en-US" dirty="0"/>
              <a:t>Primary pre op risk for paraplegia includes type II aneurysms, emergency procedures, renal failure, number of sacrificed segmental segments. </a:t>
            </a:r>
          </a:p>
          <a:p>
            <a:pPr lvl="1"/>
            <a:r>
              <a:rPr lang="en-US" dirty="0"/>
              <a:t>Results from the hypo perfusion to the artery of Adamkiewicz also known as the greater radicular artery. Originates from intercostal branch between T8 and L2 and provides the majority of the blood flow to the arterial spinal artery </a:t>
            </a:r>
            <a:r>
              <a:rPr lang="mr-IN" dirty="0"/>
              <a:t>–</a:t>
            </a:r>
            <a:r>
              <a:rPr lang="en-US" dirty="0"/>
              <a:t> which profuse the ventral aspect of the spinal cord which is responsible for motor control. </a:t>
            </a:r>
          </a:p>
          <a:p>
            <a:pPr lvl="1"/>
            <a:r>
              <a:rPr lang="en-US" dirty="0"/>
              <a:t>Spinal cord perfusion pressure can be estimated by calculating ABP-ICP. </a:t>
            </a:r>
          </a:p>
        </p:txBody>
      </p:sp>
    </p:spTree>
    <p:extLst>
      <p:ext uri="{BB962C8B-B14F-4D97-AF65-F5344CB8AC3E}">
        <p14:creationId xmlns:p14="http://schemas.microsoft.com/office/powerpoint/2010/main" val="54080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solidFill>
                  <a:schemeClr val="accent1"/>
                </a:solidFill>
              </a:rPr>
              <a:t>Renal considerations</a:t>
            </a:r>
            <a:r>
              <a:rPr lang="en-US" dirty="0"/>
              <a:t>: incidence of renal dysfunction 10-20%</a:t>
            </a:r>
          </a:p>
          <a:p>
            <a:pPr lvl="1"/>
            <a:r>
              <a:rPr lang="en-US" dirty="0"/>
              <a:t>Major causes are size and type of aneurysm, ischemic time, degree of pre op renal dysfunction</a:t>
            </a:r>
          </a:p>
          <a:p>
            <a:pPr lvl="1"/>
            <a:r>
              <a:rPr lang="en-US" dirty="0"/>
              <a:t>Intraop hypotension has ben identified as an independent predictor of post op renal dysfunction and MAP of 60 or greater is warranted. </a:t>
            </a:r>
          </a:p>
          <a:p>
            <a:pPr lvl="1"/>
            <a:r>
              <a:rPr lang="en-US" dirty="0"/>
              <a:t>Maintaining intravascular volume and stable circulatory status to prevent. </a:t>
            </a:r>
          </a:p>
        </p:txBody>
      </p:sp>
    </p:spTree>
    <p:extLst>
      <p:ext uri="{BB962C8B-B14F-4D97-AF65-F5344CB8AC3E}">
        <p14:creationId xmlns:p14="http://schemas.microsoft.com/office/powerpoint/2010/main" val="31876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Disease</a:t>
            </a:r>
          </a:p>
        </p:txBody>
      </p:sp>
      <p:sp>
        <p:nvSpPr>
          <p:cNvPr id="3" name="Content Placeholder 2"/>
          <p:cNvSpPr>
            <a:spLocks noGrp="1"/>
          </p:cNvSpPr>
          <p:nvPr>
            <p:ph idx="1"/>
          </p:nvPr>
        </p:nvSpPr>
        <p:spPr/>
        <p:txBody>
          <a:bodyPr/>
          <a:lstStyle/>
          <a:p>
            <a:r>
              <a:rPr lang="en-US" dirty="0"/>
              <a:t>Atherosclerosis is  the most common cause of occlusive disease. </a:t>
            </a:r>
          </a:p>
          <a:p>
            <a:r>
              <a:rPr lang="en-US" dirty="0"/>
              <a:t>This disease forms plaques that may obstruct the vessel lumen and thereby cause decreased blood flow distal to the obstruction.</a:t>
            </a:r>
          </a:p>
          <a:p>
            <a:r>
              <a:rPr lang="en-US" dirty="0"/>
              <a:t>The pathologic process that affect arteries: plaque formation which obstructs the lumen (stenosis), thrombosis (which can cause ischemia), embolism, and weakening of arterial wall which then form the aneurysm. </a:t>
            </a:r>
          </a:p>
          <a:p>
            <a:r>
              <a:rPr lang="en-US" dirty="0"/>
              <a:t>Cigarette smoking and diabetes are the major risk factors. </a:t>
            </a:r>
          </a:p>
          <a:p>
            <a:r>
              <a:rPr lang="en-US" dirty="0"/>
              <a:t>The mortality rate associated with patients with vascular disease are 2-6x higher then in the general population.</a:t>
            </a:r>
          </a:p>
          <a:p>
            <a:r>
              <a:rPr lang="en-US" dirty="0"/>
              <a:t>Relationship between inflammation and the development of atherosclerosis. </a:t>
            </a:r>
          </a:p>
          <a:p>
            <a:r>
              <a:rPr lang="en-US" dirty="0"/>
              <a:t>Treatment can include medical management or surgical.</a:t>
            </a:r>
          </a:p>
        </p:txBody>
      </p:sp>
    </p:spTree>
    <p:extLst>
      <p:ext uri="{BB962C8B-B14F-4D97-AF65-F5344CB8AC3E}">
        <p14:creationId xmlns:p14="http://schemas.microsoft.com/office/powerpoint/2010/main" val="128478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solidFill>
                  <a:schemeClr val="accent1"/>
                </a:solidFill>
              </a:rPr>
              <a:t>Aortic cross clamp</a:t>
            </a:r>
          </a:p>
          <a:p>
            <a:pPr lvl="1"/>
            <a:r>
              <a:rPr lang="en-US" dirty="0"/>
              <a:t>Treatment: Increase depth of anesthesia, vasodilators. Mannitol can help with renal preservation.</a:t>
            </a:r>
          </a:p>
          <a:p>
            <a:pPr lvl="1"/>
            <a:r>
              <a:rPr lang="en-US" dirty="0"/>
              <a:t>Supra renal cross clamp: decreased profusion to kidneys by up to 80%. If clamp time &gt;30 min the patient has a high risk of renal failure. </a:t>
            </a:r>
          </a:p>
          <a:p>
            <a:pPr lvl="1"/>
            <a:r>
              <a:rPr lang="en-US" dirty="0"/>
              <a:t>Intraoperative oliguria and post op renal dysfunction are common after this surgery. Watch your urine output during clamp time and maintain 0.5-1.0 ml/kg/hr. </a:t>
            </a:r>
          </a:p>
          <a:p>
            <a:pPr lvl="1"/>
            <a:r>
              <a:rPr lang="en-US" dirty="0"/>
              <a:t>Hemodynamic changes will continue past clamp time. </a:t>
            </a:r>
          </a:p>
        </p:txBody>
      </p:sp>
    </p:spTree>
    <p:extLst>
      <p:ext uri="{BB962C8B-B14F-4D97-AF65-F5344CB8AC3E}">
        <p14:creationId xmlns:p14="http://schemas.microsoft.com/office/powerpoint/2010/main" val="30152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pic>
        <p:nvPicPr>
          <p:cNvPr id="5" name="Content Placeholder 4"/>
          <p:cNvPicPr>
            <a:picLocks noGrp="1" noChangeAspect="1"/>
          </p:cNvPicPr>
          <p:nvPr>
            <p:ph idx="1"/>
          </p:nvPr>
        </p:nvPicPr>
        <p:blipFill>
          <a:blip r:embed="rId2"/>
          <a:stretch>
            <a:fillRect/>
          </a:stretch>
        </p:blipFill>
        <p:spPr>
          <a:xfrm>
            <a:off x="5194300" y="2057400"/>
            <a:ext cx="4175919" cy="4203700"/>
          </a:xfrm>
        </p:spPr>
      </p:pic>
      <p:pic>
        <p:nvPicPr>
          <p:cNvPr id="4" name="Google Shape;490;p65"/>
          <p:cNvPicPr preferRelativeResize="0">
            <a:picLocks/>
          </p:cNvPicPr>
          <p:nvPr/>
        </p:nvPicPr>
        <p:blipFill rotWithShape="1">
          <a:blip r:embed="rId3">
            <a:alphaModFix/>
          </a:blip>
          <a:srcRect/>
          <a:stretch/>
        </p:blipFill>
        <p:spPr>
          <a:xfrm>
            <a:off x="677334" y="2160589"/>
            <a:ext cx="3906645" cy="3898900"/>
          </a:xfrm>
          <a:prstGeom prst="rect">
            <a:avLst/>
          </a:prstGeom>
          <a:noFill/>
          <a:ln>
            <a:noFill/>
          </a:ln>
        </p:spPr>
      </p:pic>
    </p:spTree>
    <p:extLst>
      <p:ext uri="{BB962C8B-B14F-4D97-AF65-F5344CB8AC3E}">
        <p14:creationId xmlns:p14="http://schemas.microsoft.com/office/powerpoint/2010/main" val="113062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endParaRPr lang="en-US" dirty="0"/>
          </a:p>
        </p:txBody>
      </p:sp>
      <p:pic>
        <p:nvPicPr>
          <p:cNvPr id="4" name="Google Shape;474;p63" descr="E:\aaa repair.jpg"/>
          <p:cNvPicPr preferRelativeResize="0">
            <a:picLocks/>
          </p:cNvPicPr>
          <p:nvPr/>
        </p:nvPicPr>
        <p:blipFill rotWithShape="1">
          <a:blip r:embed="rId2">
            <a:alphaModFix/>
          </a:blip>
          <a:srcRect/>
          <a:stretch/>
        </p:blipFill>
        <p:spPr>
          <a:xfrm>
            <a:off x="330200" y="1320800"/>
            <a:ext cx="9232900" cy="5308600"/>
          </a:xfrm>
          <a:prstGeom prst="rect">
            <a:avLst/>
          </a:prstGeom>
          <a:noFill/>
          <a:ln>
            <a:noFill/>
          </a:ln>
        </p:spPr>
      </p:pic>
    </p:spTree>
    <p:extLst>
      <p:ext uri="{BB962C8B-B14F-4D97-AF65-F5344CB8AC3E}">
        <p14:creationId xmlns:p14="http://schemas.microsoft.com/office/powerpoint/2010/main" val="183802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solidFill>
                  <a:schemeClr val="accent1"/>
                </a:solidFill>
              </a:rPr>
              <a:t>Unclamping</a:t>
            </a:r>
          </a:p>
          <a:p>
            <a:pPr lvl="1"/>
            <a:r>
              <a:rPr lang="en-US" dirty="0"/>
              <a:t>Have phenylephrine and cacl available to prepare for hypotension. </a:t>
            </a:r>
          </a:p>
          <a:p>
            <a:pPr lvl="1"/>
            <a:r>
              <a:rPr lang="en-US" dirty="0"/>
              <a:t>Maintain fluid status: appropriate fluid loading prior to clamping can help with “decamping shock.” </a:t>
            </a:r>
          </a:p>
          <a:p>
            <a:pPr lvl="1"/>
            <a:r>
              <a:rPr lang="en-US" dirty="0"/>
              <a:t>Washout of metabolites and hypovolemia can cause decrease in CO.</a:t>
            </a:r>
          </a:p>
          <a:p>
            <a:pPr lvl="1"/>
            <a:r>
              <a:rPr lang="en-US" dirty="0"/>
              <a:t>Turn off vasodilator. </a:t>
            </a:r>
          </a:p>
          <a:p>
            <a:pPr lvl="1"/>
            <a:r>
              <a:rPr lang="en-US" dirty="0"/>
              <a:t>Ask surgeon to reclamp if necessary.</a:t>
            </a:r>
          </a:p>
          <a:p>
            <a:pPr lvl="1"/>
            <a:r>
              <a:rPr lang="en-US" dirty="0"/>
              <a:t>Reverse heparin when patient is stable. </a:t>
            </a:r>
          </a:p>
        </p:txBody>
      </p:sp>
    </p:spTree>
    <p:extLst>
      <p:ext uri="{BB962C8B-B14F-4D97-AF65-F5344CB8AC3E}">
        <p14:creationId xmlns:p14="http://schemas.microsoft.com/office/powerpoint/2010/main" val="118769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pic>
        <p:nvPicPr>
          <p:cNvPr id="4" name="Content Placeholder 3"/>
          <p:cNvPicPr>
            <a:picLocks noGrp="1" noChangeAspect="1"/>
          </p:cNvPicPr>
          <p:nvPr>
            <p:ph idx="1"/>
          </p:nvPr>
        </p:nvPicPr>
        <p:blipFill>
          <a:blip r:embed="rId2"/>
          <a:stretch>
            <a:fillRect/>
          </a:stretch>
        </p:blipFill>
        <p:spPr>
          <a:xfrm>
            <a:off x="1181100" y="1930400"/>
            <a:ext cx="7924800" cy="4559300"/>
          </a:xfrm>
        </p:spPr>
      </p:pic>
    </p:spTree>
    <p:extLst>
      <p:ext uri="{BB962C8B-B14F-4D97-AF65-F5344CB8AC3E}">
        <p14:creationId xmlns:p14="http://schemas.microsoft.com/office/powerpoint/2010/main" val="86808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Ruptured AAA</a:t>
            </a:r>
          </a:p>
        </p:txBody>
      </p:sp>
      <p:sp>
        <p:nvSpPr>
          <p:cNvPr id="3" name="Content Placeholder 2"/>
          <p:cNvSpPr>
            <a:spLocks noGrp="1"/>
          </p:cNvSpPr>
          <p:nvPr>
            <p:ph idx="1"/>
          </p:nvPr>
        </p:nvSpPr>
        <p:spPr/>
        <p:txBody>
          <a:bodyPr/>
          <a:lstStyle/>
          <a:p>
            <a:endParaRPr lang="en-US" dirty="0"/>
          </a:p>
          <a:p>
            <a:r>
              <a:rPr lang="en-US" dirty="0"/>
              <a:t>High mortality rate associated with ruptured/dissecting AAA: 80-90%. </a:t>
            </a:r>
          </a:p>
          <a:p>
            <a:r>
              <a:rPr lang="en-US" dirty="0"/>
              <a:t>Heart disease and hypotension are associated with poor prognosis.</a:t>
            </a:r>
          </a:p>
          <a:p>
            <a:r>
              <a:rPr lang="en-US" dirty="0"/>
              <a:t>Classic triad of symptoms: hypotension, back pain, abdominal pulsatile mass</a:t>
            </a:r>
          </a:p>
          <a:p>
            <a:r>
              <a:rPr lang="en-US" dirty="0"/>
              <a:t>A dissecting AAA is an emergency and need to get patient on the table ASAP. Brief pre op when patient arrives to OR. 2 Large IV’s and arterial line. Send a type and cross - have blood in room. </a:t>
            </a:r>
          </a:p>
          <a:p>
            <a:r>
              <a:rPr lang="en-US" dirty="0"/>
              <a:t>RSI with intubation: assume a full stomach.</a:t>
            </a:r>
          </a:p>
          <a:p>
            <a:r>
              <a:rPr lang="en-US" dirty="0"/>
              <a:t>Primary focus is on HD stability.</a:t>
            </a:r>
          </a:p>
        </p:txBody>
      </p:sp>
    </p:spTree>
    <p:extLst>
      <p:ext uri="{BB962C8B-B14F-4D97-AF65-F5344CB8AC3E}">
        <p14:creationId xmlns:p14="http://schemas.microsoft.com/office/powerpoint/2010/main" val="95813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Ruptured AAA</a:t>
            </a:r>
          </a:p>
        </p:txBody>
      </p:sp>
      <p:sp>
        <p:nvSpPr>
          <p:cNvPr id="3" name="Content Placeholder 2"/>
          <p:cNvSpPr>
            <a:spLocks noGrp="1"/>
          </p:cNvSpPr>
          <p:nvPr>
            <p:ph idx="1"/>
          </p:nvPr>
        </p:nvSpPr>
        <p:spPr/>
        <p:txBody>
          <a:bodyPr/>
          <a:lstStyle/>
          <a:p>
            <a:r>
              <a:rPr lang="en-US" dirty="0"/>
              <a:t>Fluid resuscitation: begin with crystalloids, blood as it becomes available. </a:t>
            </a:r>
          </a:p>
          <a:p>
            <a:r>
              <a:rPr lang="en-US" dirty="0"/>
              <a:t>Cell saver in the room</a:t>
            </a:r>
          </a:p>
          <a:p>
            <a:r>
              <a:rPr lang="en-US" dirty="0"/>
              <a:t>Labs: hgb, coags, calcium (large amounts of citrate are in blood bank products and bind calcium)</a:t>
            </a:r>
          </a:p>
          <a:p>
            <a:r>
              <a:rPr lang="en-US" dirty="0"/>
              <a:t>Arterial line access, central line. </a:t>
            </a:r>
          </a:p>
        </p:txBody>
      </p:sp>
    </p:spTree>
    <p:extLst>
      <p:ext uri="{BB962C8B-B14F-4D97-AF65-F5344CB8AC3E}">
        <p14:creationId xmlns:p14="http://schemas.microsoft.com/office/powerpoint/2010/main" val="1187287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t>Emergence: extubate unless contraindicated</a:t>
            </a:r>
          </a:p>
          <a:p>
            <a:r>
              <a:rPr lang="en-US" dirty="0"/>
              <a:t>Expect and try to control hypertension and tachycardia</a:t>
            </a:r>
          </a:p>
          <a:p>
            <a:r>
              <a:rPr lang="en-US" dirty="0"/>
              <a:t>Pain control post op</a:t>
            </a:r>
          </a:p>
          <a:p>
            <a:endParaRPr lang="en-US" dirty="0"/>
          </a:p>
        </p:txBody>
      </p:sp>
    </p:spTree>
    <p:extLst>
      <p:ext uri="{BB962C8B-B14F-4D97-AF65-F5344CB8AC3E}">
        <p14:creationId xmlns:p14="http://schemas.microsoft.com/office/powerpoint/2010/main" val="199405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Thoracic AAA</a:t>
            </a:r>
          </a:p>
        </p:txBody>
      </p:sp>
      <p:sp>
        <p:nvSpPr>
          <p:cNvPr id="3" name="Content Placeholder 2"/>
          <p:cNvSpPr>
            <a:spLocks noGrp="1"/>
          </p:cNvSpPr>
          <p:nvPr>
            <p:ph idx="1"/>
          </p:nvPr>
        </p:nvSpPr>
        <p:spPr/>
        <p:txBody>
          <a:bodyPr/>
          <a:lstStyle/>
          <a:p>
            <a:r>
              <a:rPr lang="en-US" dirty="0"/>
              <a:t>Classified by type, shape, and location</a:t>
            </a:r>
          </a:p>
          <a:p>
            <a:r>
              <a:rPr lang="en-US" dirty="0"/>
              <a:t>True aneurysm: involves all three layers of the arterial wall</a:t>
            </a:r>
          </a:p>
          <a:p>
            <a:r>
              <a:rPr lang="en-US" dirty="0"/>
              <a:t>False aneurysm: only involve adventitia</a:t>
            </a:r>
          </a:p>
          <a:p>
            <a:r>
              <a:rPr lang="en-US" dirty="0"/>
              <a:t>Fusiform: spindle shape</a:t>
            </a:r>
          </a:p>
          <a:p>
            <a:r>
              <a:rPr lang="en-US" dirty="0"/>
              <a:t>Saccular: spherical dilation</a:t>
            </a:r>
          </a:p>
          <a:p>
            <a:r>
              <a:rPr lang="en-US" dirty="0"/>
              <a:t>Dissection: spontaneous tear in the intima that permits the flow of blood through false passage along the longitudinal axis. </a:t>
            </a:r>
          </a:p>
          <a:p>
            <a:pPr lvl="1"/>
            <a:r>
              <a:rPr lang="en-US" dirty="0"/>
              <a:t>DeBakey and Stanford classicization's. </a:t>
            </a:r>
          </a:p>
        </p:txBody>
      </p:sp>
      <p:pic>
        <p:nvPicPr>
          <p:cNvPr id="4" name="Google Shape;99;p16" descr="E:\blood vessel layers.jpg"/>
          <p:cNvPicPr preferRelativeResize="0">
            <a:picLocks/>
          </p:cNvPicPr>
          <p:nvPr/>
        </p:nvPicPr>
        <p:blipFill rotWithShape="1">
          <a:blip r:embed="rId2">
            <a:alphaModFix/>
          </a:blip>
          <a:srcRect l="7699" t="305" r="1777" b="-304"/>
          <a:stretch/>
        </p:blipFill>
        <p:spPr>
          <a:xfrm>
            <a:off x="7378700" y="431800"/>
            <a:ext cx="3263900" cy="2798763"/>
          </a:xfrm>
          <a:prstGeom prst="rect">
            <a:avLst/>
          </a:prstGeom>
          <a:noFill/>
          <a:ln>
            <a:noFill/>
          </a:ln>
        </p:spPr>
      </p:pic>
    </p:spTree>
    <p:extLst>
      <p:ext uri="{BB962C8B-B14F-4D97-AF65-F5344CB8AC3E}">
        <p14:creationId xmlns:p14="http://schemas.microsoft.com/office/powerpoint/2010/main" val="1989749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Thoracic AAA</a:t>
            </a:r>
          </a:p>
        </p:txBody>
      </p:sp>
      <p:sp>
        <p:nvSpPr>
          <p:cNvPr id="3" name="Content Placeholder 2"/>
          <p:cNvSpPr>
            <a:spLocks noGrp="1"/>
          </p:cNvSpPr>
          <p:nvPr>
            <p:ph idx="1"/>
          </p:nvPr>
        </p:nvSpPr>
        <p:spPr/>
        <p:txBody>
          <a:bodyPr/>
          <a:lstStyle/>
          <a:p>
            <a:r>
              <a:rPr lang="en-US" dirty="0"/>
              <a:t>Linked to atherosclerosis (most often in descending aorta and most often classified as fusiform).</a:t>
            </a:r>
          </a:p>
          <a:p>
            <a:r>
              <a:rPr lang="en-US" dirty="0"/>
              <a:t>Less common causes are mechanical, inflammatory or infectious processes. </a:t>
            </a:r>
          </a:p>
          <a:p>
            <a:r>
              <a:rPr lang="en-US" dirty="0"/>
              <a:t>Symptoms are often linked to site of the lesion and compression of on adjacent structures. </a:t>
            </a:r>
          </a:p>
          <a:p>
            <a:r>
              <a:rPr lang="en-US" dirty="0"/>
              <a:t>High rate of mortality with rupture. </a:t>
            </a:r>
          </a:p>
          <a:p>
            <a:r>
              <a:rPr lang="en-US" dirty="0"/>
              <a:t>Early detection and intervention make a significant contribution to long term survival. </a:t>
            </a:r>
          </a:p>
          <a:p>
            <a:r>
              <a:rPr lang="en-US" dirty="0"/>
              <a:t>Surgical approach and method depend on location.</a:t>
            </a:r>
          </a:p>
        </p:txBody>
      </p:sp>
    </p:spTree>
    <p:extLst>
      <p:ext uri="{BB962C8B-B14F-4D97-AF65-F5344CB8AC3E}">
        <p14:creationId xmlns:p14="http://schemas.microsoft.com/office/powerpoint/2010/main" val="3640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disease</a:t>
            </a:r>
          </a:p>
        </p:txBody>
      </p:sp>
      <p:sp>
        <p:nvSpPr>
          <p:cNvPr id="3" name="Content Placeholder 2"/>
          <p:cNvSpPr>
            <a:spLocks noGrp="1"/>
          </p:cNvSpPr>
          <p:nvPr>
            <p:ph idx="1"/>
          </p:nvPr>
        </p:nvSpPr>
        <p:spPr/>
        <p:txBody>
          <a:bodyPr/>
          <a:lstStyle/>
          <a:p>
            <a:r>
              <a:rPr lang="en-US" dirty="0"/>
              <a:t>Atherosclerotic process should be expected to be found everywhere, not just in peripheral. Estimated that 42% of patients presenting for AAA repair have significant CAD. </a:t>
            </a:r>
          </a:p>
          <a:p>
            <a:r>
              <a:rPr lang="en-US" dirty="0"/>
              <a:t>Anesthesia for a vascular patient should focus on detection of myocardial ischemia. (ECG, TEE, Arterial line, ?pulmonary artery pressure). </a:t>
            </a:r>
          </a:p>
          <a:p>
            <a:r>
              <a:rPr lang="en-US" dirty="0"/>
              <a:t>Assuming the global nature of the atherosclerotic disease, cerebral and coronary autoregulation occurs at higher then normal pressures. </a:t>
            </a:r>
          </a:p>
        </p:txBody>
      </p:sp>
      <p:pic>
        <p:nvPicPr>
          <p:cNvPr id="5" name="Picture 4"/>
          <p:cNvPicPr>
            <a:picLocks noChangeAspect="1"/>
          </p:cNvPicPr>
          <p:nvPr/>
        </p:nvPicPr>
        <p:blipFill>
          <a:blip r:embed="rId2"/>
          <a:stretch>
            <a:fillRect/>
          </a:stretch>
        </p:blipFill>
        <p:spPr>
          <a:xfrm>
            <a:off x="965200" y="4470400"/>
            <a:ext cx="3403600" cy="2197100"/>
          </a:xfrm>
          <a:prstGeom prst="rect">
            <a:avLst/>
          </a:prstGeom>
        </p:spPr>
      </p:pic>
    </p:spTree>
    <p:extLst>
      <p:ext uri="{BB962C8B-B14F-4D97-AF65-F5344CB8AC3E}">
        <p14:creationId xmlns:p14="http://schemas.microsoft.com/office/powerpoint/2010/main" val="1699403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Thoracic AAA</a:t>
            </a:r>
          </a:p>
        </p:txBody>
      </p:sp>
      <p:sp>
        <p:nvSpPr>
          <p:cNvPr id="3" name="Content Placeholder 2"/>
          <p:cNvSpPr>
            <a:spLocks noGrp="1"/>
          </p:cNvSpPr>
          <p:nvPr>
            <p:ph idx="1"/>
          </p:nvPr>
        </p:nvSpPr>
        <p:spPr/>
        <p:txBody>
          <a:bodyPr/>
          <a:lstStyle/>
          <a:p>
            <a:r>
              <a:rPr lang="en-US" dirty="0"/>
              <a:t>Stanford: Type A or B depending on if ascending or descending aorta is involved. Type A requires immediate surgical intervention. Type B can be medically managed and monitored.</a:t>
            </a:r>
          </a:p>
          <a:p>
            <a:endParaRPr lang="en-US" dirty="0"/>
          </a:p>
          <a:p>
            <a:endParaRPr lang="en-US" dirty="0"/>
          </a:p>
          <a:p>
            <a:endParaRPr lang="en-US" dirty="0"/>
          </a:p>
          <a:p>
            <a:r>
              <a:rPr lang="en-US" dirty="0"/>
              <a:t>DeBakey: Type I, II, or III. </a:t>
            </a:r>
          </a:p>
        </p:txBody>
      </p:sp>
      <p:pic>
        <p:nvPicPr>
          <p:cNvPr id="5" name="Picture 4"/>
          <p:cNvPicPr>
            <a:picLocks noChangeAspect="1"/>
          </p:cNvPicPr>
          <p:nvPr/>
        </p:nvPicPr>
        <p:blipFill>
          <a:blip r:embed="rId2"/>
          <a:stretch>
            <a:fillRect/>
          </a:stretch>
        </p:blipFill>
        <p:spPr>
          <a:xfrm>
            <a:off x="4191000" y="3314700"/>
            <a:ext cx="4859779" cy="2726662"/>
          </a:xfrm>
          <a:prstGeom prst="rect">
            <a:avLst/>
          </a:prstGeom>
        </p:spPr>
      </p:pic>
    </p:spTree>
    <p:extLst>
      <p:ext uri="{BB962C8B-B14F-4D97-AF65-F5344CB8AC3E}">
        <p14:creationId xmlns:p14="http://schemas.microsoft.com/office/powerpoint/2010/main" val="1249167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Thoracic AAA</a:t>
            </a:r>
          </a:p>
        </p:txBody>
      </p:sp>
      <p:sp>
        <p:nvSpPr>
          <p:cNvPr id="3" name="Content Placeholder 2"/>
          <p:cNvSpPr>
            <a:spLocks noGrp="1"/>
          </p:cNvSpPr>
          <p:nvPr>
            <p:ph idx="1"/>
          </p:nvPr>
        </p:nvSpPr>
        <p:spPr/>
        <p:txBody>
          <a:bodyPr/>
          <a:lstStyle/>
          <a:p>
            <a:r>
              <a:rPr lang="en-US" dirty="0"/>
              <a:t>Surgical Approaches: </a:t>
            </a:r>
          </a:p>
          <a:p>
            <a:pPr lvl="1"/>
            <a:r>
              <a:rPr lang="en-US" dirty="0"/>
              <a:t>Resection of the ascending aorta and graft replacement will need CPB.</a:t>
            </a:r>
          </a:p>
          <a:p>
            <a:pPr lvl="1"/>
            <a:r>
              <a:rPr lang="en-US" dirty="0"/>
              <a:t>Transverse arch compromise cerebral perfusion: so CPB with some hypothermia</a:t>
            </a:r>
          </a:p>
          <a:p>
            <a:pPr lvl="1"/>
            <a:r>
              <a:rPr lang="en-US" dirty="0"/>
              <a:t>Descending: aortic cross clamp</a:t>
            </a:r>
          </a:p>
        </p:txBody>
      </p:sp>
    </p:spTree>
    <p:extLst>
      <p:ext uri="{BB962C8B-B14F-4D97-AF65-F5344CB8AC3E}">
        <p14:creationId xmlns:p14="http://schemas.microsoft.com/office/powerpoint/2010/main" val="138883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Endovascular Aortic Aneurysm Repair</a:t>
            </a:r>
          </a:p>
        </p:txBody>
      </p:sp>
      <p:sp>
        <p:nvSpPr>
          <p:cNvPr id="3" name="Content Placeholder 2"/>
          <p:cNvSpPr>
            <a:spLocks noGrp="1"/>
          </p:cNvSpPr>
          <p:nvPr>
            <p:ph idx="1"/>
          </p:nvPr>
        </p:nvSpPr>
        <p:spPr/>
        <p:txBody>
          <a:bodyPr>
            <a:normAutofit lnSpcReduction="10000"/>
          </a:bodyPr>
          <a:lstStyle/>
          <a:p>
            <a:r>
              <a:rPr lang="en-US" dirty="0"/>
              <a:t>Developed in 1991. Created for a less invasive approach to aortic aneurysm repair. </a:t>
            </a:r>
          </a:p>
          <a:p>
            <a:r>
              <a:rPr lang="en-US" dirty="0"/>
              <a:t>Involves a deployment of an endovascular stent graft within the aortic lumen. The graft restricts blood flow to the portion of the aorta where the aneurysm exists. </a:t>
            </a:r>
          </a:p>
          <a:p>
            <a:r>
              <a:rPr lang="en-US" dirty="0"/>
              <a:t>Can be performed on descending thoracic aortic aneurysms or AAAs. </a:t>
            </a:r>
          </a:p>
          <a:p>
            <a:r>
              <a:rPr lang="en-US" dirty="0"/>
              <a:t>Cannulation of both femoral arteries, guidewire to the level of the aneurysm, sheath over the guide wire, and positioned using fluro, the proximal end of the sheath must extend beyond the aneurysm, then the sheath is deployed. </a:t>
            </a:r>
          </a:p>
          <a:p>
            <a:r>
              <a:rPr lang="en-US" dirty="0"/>
              <a:t>No cross clamping, improved hd stability, decreased embolic events, decreased blood loss and stress response. Decreased renal dysfunction and decreased pain level.</a:t>
            </a:r>
          </a:p>
        </p:txBody>
      </p:sp>
    </p:spTree>
    <p:extLst>
      <p:ext uri="{BB962C8B-B14F-4D97-AF65-F5344CB8AC3E}">
        <p14:creationId xmlns:p14="http://schemas.microsoft.com/office/powerpoint/2010/main" val="205412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Endovascular Aortic Aneurysm Repair</a:t>
            </a:r>
          </a:p>
        </p:txBody>
      </p:sp>
      <p:sp>
        <p:nvSpPr>
          <p:cNvPr id="3" name="Content Placeholder 2"/>
          <p:cNvSpPr>
            <a:spLocks noGrp="1"/>
          </p:cNvSpPr>
          <p:nvPr>
            <p:ph idx="1"/>
          </p:nvPr>
        </p:nvSpPr>
        <p:spPr/>
        <p:txBody>
          <a:bodyPr/>
          <a:lstStyle/>
          <a:p>
            <a:r>
              <a:rPr lang="en-US" dirty="0"/>
              <a:t>Heparin 50-100 units/kg given for systemic anticoagulation</a:t>
            </a:r>
          </a:p>
          <a:p>
            <a:r>
              <a:rPr lang="en-US" dirty="0"/>
              <a:t>Anesthesia technique: general or neuroaxial</a:t>
            </a:r>
          </a:p>
          <a:p>
            <a:r>
              <a:rPr lang="en-US" dirty="0"/>
              <a:t>Arterial line, 2 large bore peripheral IV’s. ? dedicated flush line on warmer. </a:t>
            </a:r>
          </a:p>
          <a:p>
            <a:r>
              <a:rPr lang="en-US" dirty="0"/>
              <a:t>Be ready to convert to open at any point. </a:t>
            </a:r>
          </a:p>
          <a:p>
            <a:r>
              <a:rPr lang="en-US" dirty="0"/>
              <a:t>Maintain HD (less dramatic then open). Still need some analgesia.</a:t>
            </a:r>
          </a:p>
        </p:txBody>
      </p:sp>
      <p:pic>
        <p:nvPicPr>
          <p:cNvPr id="4" name="Google Shape;659;p86" descr="E:\aneurysm_endovascular.jpg"/>
          <p:cNvPicPr preferRelativeResize="0">
            <a:picLocks/>
          </p:cNvPicPr>
          <p:nvPr/>
        </p:nvPicPr>
        <p:blipFill rotWithShape="1">
          <a:blip r:embed="rId2">
            <a:alphaModFix/>
          </a:blip>
          <a:srcRect/>
          <a:stretch/>
        </p:blipFill>
        <p:spPr>
          <a:xfrm>
            <a:off x="2971799" y="4178301"/>
            <a:ext cx="4876801" cy="2260600"/>
          </a:xfrm>
          <a:prstGeom prst="rect">
            <a:avLst/>
          </a:prstGeom>
          <a:noFill/>
          <a:ln>
            <a:noFill/>
          </a:ln>
        </p:spPr>
      </p:pic>
    </p:spTree>
    <p:extLst>
      <p:ext uri="{BB962C8B-B14F-4D97-AF65-F5344CB8AC3E}">
        <p14:creationId xmlns:p14="http://schemas.microsoft.com/office/powerpoint/2010/main" val="176821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Aneurysms</a:t>
            </a:r>
          </a:p>
        </p:txBody>
      </p:sp>
      <p:sp>
        <p:nvSpPr>
          <p:cNvPr id="3" name="Content Placeholder 2"/>
          <p:cNvSpPr>
            <a:spLocks noGrp="1"/>
          </p:cNvSpPr>
          <p:nvPr>
            <p:ph idx="1"/>
          </p:nvPr>
        </p:nvSpPr>
        <p:spPr/>
        <p:txBody>
          <a:bodyPr/>
          <a:lstStyle/>
          <a:p>
            <a:pPr lvl="0">
              <a:spcBef>
                <a:spcPts val="0"/>
              </a:spcBef>
              <a:buClr>
                <a:srgbClr val="000000"/>
              </a:buClr>
              <a:buSzPts val="2800"/>
              <a:buFont typeface="Arial"/>
              <a:buChar char="•"/>
            </a:pPr>
            <a:r>
              <a:rPr lang="en-US" sz="2400" dirty="0">
                <a:solidFill>
                  <a:srgbClr val="000000"/>
                </a:solidFill>
                <a:ea typeface="Calibri"/>
                <a:cs typeface="Calibri"/>
                <a:sym typeface="Calibri"/>
              </a:rPr>
              <a:t>An aneurysm is a dilation of all three layers of an artery</a:t>
            </a:r>
            <a:endParaRPr lang="en-US" sz="2400" dirty="0"/>
          </a:p>
          <a:p>
            <a:pPr lvl="1">
              <a:spcBef>
                <a:spcPts val="480"/>
              </a:spcBef>
              <a:buClr>
                <a:srgbClr val="000000"/>
              </a:buClr>
              <a:buSzPts val="2400"/>
              <a:buFont typeface="Arial"/>
              <a:buChar char="•"/>
            </a:pPr>
            <a:r>
              <a:rPr lang="en-US" sz="2400" dirty="0">
                <a:solidFill>
                  <a:srgbClr val="000000"/>
                </a:solidFill>
                <a:ea typeface="Calibri"/>
                <a:cs typeface="Calibri"/>
                <a:sym typeface="Calibri"/>
              </a:rPr>
              <a:t>Intima</a:t>
            </a:r>
            <a:endParaRPr lang="en-US" sz="2400" dirty="0"/>
          </a:p>
          <a:p>
            <a:pPr lvl="1">
              <a:spcBef>
                <a:spcPts val="480"/>
              </a:spcBef>
              <a:buClr>
                <a:srgbClr val="000000"/>
              </a:buClr>
              <a:buSzPts val="2400"/>
              <a:buFont typeface="Arial"/>
              <a:buChar char="•"/>
            </a:pPr>
            <a:r>
              <a:rPr lang="en-US" sz="2400" dirty="0">
                <a:solidFill>
                  <a:srgbClr val="000000"/>
                </a:solidFill>
                <a:ea typeface="Calibri"/>
                <a:cs typeface="Calibri"/>
                <a:sym typeface="Calibri"/>
              </a:rPr>
              <a:t>Media</a:t>
            </a:r>
            <a:endParaRPr lang="en-US" sz="2400" dirty="0"/>
          </a:p>
          <a:p>
            <a:pPr lvl="1">
              <a:spcBef>
                <a:spcPts val="480"/>
              </a:spcBef>
              <a:buClr>
                <a:srgbClr val="000000"/>
              </a:buClr>
              <a:buSzPts val="2400"/>
              <a:buFont typeface="Arial"/>
              <a:buChar char="•"/>
            </a:pPr>
            <a:r>
              <a:rPr lang="en-US" sz="2400" dirty="0">
                <a:solidFill>
                  <a:srgbClr val="000000"/>
                </a:solidFill>
                <a:ea typeface="Calibri"/>
                <a:cs typeface="Calibri"/>
                <a:sym typeface="Calibri"/>
              </a:rPr>
              <a:t>Adventitia</a:t>
            </a:r>
          </a:p>
          <a:p>
            <a:pPr lvl="0"/>
            <a:r>
              <a:rPr lang="en-US" sz="2400" dirty="0">
                <a:solidFill>
                  <a:srgbClr val="000000"/>
                </a:solidFill>
                <a:ea typeface="Calibri"/>
                <a:cs typeface="Calibri"/>
                <a:sym typeface="Calibri"/>
              </a:rPr>
              <a:t>Dissection is a tear between 2 layers</a:t>
            </a:r>
          </a:p>
          <a:p>
            <a:pPr lvl="0"/>
            <a:r>
              <a:rPr lang="en-US" sz="2400" dirty="0">
                <a:solidFill>
                  <a:srgbClr val="000000"/>
                </a:solidFill>
                <a:ea typeface="Calibri"/>
                <a:cs typeface="Calibri"/>
                <a:sym typeface="Calibri"/>
              </a:rPr>
              <a:t>Pseudo aneurysm is a rupture of only the intima and media, the adventitia forms a blood clot</a:t>
            </a:r>
          </a:p>
          <a:p>
            <a:endParaRPr lang="en-US" dirty="0"/>
          </a:p>
        </p:txBody>
      </p:sp>
      <p:pic>
        <p:nvPicPr>
          <p:cNvPr id="4" name="Google Shape;99;p16" descr="E:\blood vessel layers.jpg"/>
          <p:cNvPicPr preferRelativeResize="0">
            <a:picLocks/>
          </p:cNvPicPr>
          <p:nvPr/>
        </p:nvPicPr>
        <p:blipFill rotWithShape="1">
          <a:blip r:embed="rId2">
            <a:alphaModFix/>
          </a:blip>
          <a:srcRect l="7699" t="305" r="1777" b="-304"/>
          <a:stretch/>
        </p:blipFill>
        <p:spPr>
          <a:xfrm>
            <a:off x="6502400" y="1270000"/>
            <a:ext cx="2895600" cy="2438400"/>
          </a:xfrm>
          <a:prstGeom prst="rect">
            <a:avLst/>
          </a:prstGeom>
          <a:noFill/>
          <a:ln>
            <a:noFill/>
          </a:ln>
        </p:spPr>
      </p:pic>
    </p:spTree>
    <p:extLst>
      <p:ext uri="{BB962C8B-B14F-4D97-AF65-F5344CB8AC3E}">
        <p14:creationId xmlns:p14="http://schemas.microsoft.com/office/powerpoint/2010/main" val="159457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Aortic Aneurysm</a:t>
            </a:r>
          </a:p>
        </p:txBody>
      </p:sp>
      <p:sp>
        <p:nvSpPr>
          <p:cNvPr id="3" name="Content Placeholder 2"/>
          <p:cNvSpPr>
            <a:spLocks noGrp="1"/>
          </p:cNvSpPr>
          <p:nvPr>
            <p:ph idx="1"/>
          </p:nvPr>
        </p:nvSpPr>
        <p:spPr/>
        <p:txBody>
          <a:bodyPr/>
          <a:lstStyle/>
          <a:p>
            <a:pPr lvl="0">
              <a:spcBef>
                <a:spcPts val="0"/>
              </a:spcBef>
              <a:buClr>
                <a:srgbClr val="000000"/>
              </a:buClr>
              <a:buSzPts val="2800"/>
              <a:buFont typeface="Arial"/>
              <a:buChar char="•"/>
            </a:pPr>
            <a:r>
              <a:rPr lang="en-US" sz="2000" dirty="0">
                <a:solidFill>
                  <a:srgbClr val="000000"/>
                </a:solidFill>
                <a:latin typeface="Calibri"/>
                <a:ea typeface="Calibri"/>
                <a:cs typeface="Calibri"/>
                <a:sym typeface="Calibri"/>
              </a:rPr>
              <a:t>Aneurysms may occur anywhere along the length of the aorta </a:t>
            </a:r>
            <a:endParaRPr lang="en-US" sz="2000" dirty="0"/>
          </a:p>
          <a:p>
            <a:pPr lvl="1">
              <a:spcBef>
                <a:spcPts val="560"/>
              </a:spcBef>
              <a:buClr>
                <a:srgbClr val="000000"/>
              </a:buClr>
              <a:buSzPts val="2800"/>
              <a:buFont typeface="Arial"/>
              <a:buChar char="•"/>
            </a:pPr>
            <a:r>
              <a:rPr lang="en-US" sz="2000" dirty="0">
                <a:solidFill>
                  <a:srgbClr val="000000"/>
                </a:solidFill>
                <a:latin typeface="Calibri"/>
                <a:ea typeface="Calibri"/>
                <a:cs typeface="Calibri"/>
                <a:sym typeface="Calibri"/>
              </a:rPr>
              <a:t>ascending aorta</a:t>
            </a:r>
          </a:p>
          <a:p>
            <a:pPr lvl="1">
              <a:spcBef>
                <a:spcPts val="560"/>
              </a:spcBef>
              <a:buClr>
                <a:srgbClr val="000000"/>
              </a:buClr>
              <a:buSzPts val="2800"/>
              <a:buFont typeface="Arial"/>
              <a:buChar char="•"/>
            </a:pPr>
            <a:r>
              <a:rPr lang="en-US" sz="2000" dirty="0">
                <a:solidFill>
                  <a:srgbClr val="000000"/>
                </a:solidFill>
                <a:latin typeface="Calibri"/>
                <a:ea typeface="Calibri"/>
                <a:cs typeface="Calibri"/>
                <a:sym typeface="Calibri"/>
              </a:rPr>
              <a:t>aortic arch</a:t>
            </a:r>
          </a:p>
          <a:p>
            <a:pPr lvl="1">
              <a:spcBef>
                <a:spcPts val="560"/>
              </a:spcBef>
              <a:buClr>
                <a:srgbClr val="000000"/>
              </a:buClr>
              <a:buSzPts val="2800"/>
              <a:buFont typeface="Arial"/>
              <a:buChar char="•"/>
            </a:pPr>
            <a:r>
              <a:rPr lang="en-US" sz="2000" dirty="0">
                <a:solidFill>
                  <a:srgbClr val="000000"/>
                </a:solidFill>
                <a:latin typeface="Calibri"/>
                <a:ea typeface="Calibri"/>
                <a:cs typeface="Calibri"/>
                <a:sym typeface="Calibri"/>
              </a:rPr>
              <a:t>descending aorta</a:t>
            </a:r>
          </a:p>
          <a:p>
            <a:pPr lvl="1">
              <a:spcBef>
                <a:spcPts val="560"/>
              </a:spcBef>
              <a:buClr>
                <a:srgbClr val="000000"/>
              </a:buClr>
              <a:buSzPts val="2800"/>
              <a:buFont typeface="Arial"/>
              <a:buChar char="•"/>
            </a:pPr>
            <a:r>
              <a:rPr lang="en-US" sz="2000" dirty="0">
                <a:solidFill>
                  <a:srgbClr val="000000"/>
                </a:solidFill>
                <a:latin typeface="Calibri"/>
                <a:ea typeface="Calibri"/>
                <a:cs typeface="Calibri"/>
                <a:sym typeface="Calibri"/>
              </a:rPr>
              <a:t>abdominal aorta</a:t>
            </a:r>
            <a:endParaRPr lang="en-US" sz="2000" dirty="0"/>
          </a:p>
          <a:p>
            <a:endParaRPr lang="en-US" dirty="0"/>
          </a:p>
        </p:txBody>
      </p:sp>
      <p:pic>
        <p:nvPicPr>
          <p:cNvPr id="4" name="Google Shape;116;p18" descr="E:\aneurysm - classification.jpg"/>
          <p:cNvPicPr preferRelativeResize="0">
            <a:picLocks/>
          </p:cNvPicPr>
          <p:nvPr/>
        </p:nvPicPr>
        <p:blipFill rotWithShape="1">
          <a:blip r:embed="rId2">
            <a:alphaModFix/>
          </a:blip>
          <a:srcRect/>
          <a:stretch/>
        </p:blipFill>
        <p:spPr>
          <a:xfrm>
            <a:off x="4254500" y="2616199"/>
            <a:ext cx="2959100" cy="3947451"/>
          </a:xfrm>
          <a:prstGeom prst="rect">
            <a:avLst/>
          </a:prstGeom>
          <a:noFill/>
          <a:ln>
            <a:noFill/>
          </a:ln>
        </p:spPr>
      </p:pic>
    </p:spTree>
    <p:extLst>
      <p:ext uri="{BB962C8B-B14F-4D97-AF65-F5344CB8AC3E}">
        <p14:creationId xmlns:p14="http://schemas.microsoft.com/office/powerpoint/2010/main" val="136724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Aortic Aneurysm (AAA)</a:t>
            </a:r>
          </a:p>
        </p:txBody>
      </p:sp>
      <p:sp>
        <p:nvSpPr>
          <p:cNvPr id="3" name="Content Placeholder 2"/>
          <p:cNvSpPr>
            <a:spLocks noGrp="1"/>
          </p:cNvSpPr>
          <p:nvPr>
            <p:ph idx="1"/>
          </p:nvPr>
        </p:nvSpPr>
        <p:spPr/>
        <p:txBody>
          <a:bodyPr/>
          <a:lstStyle/>
          <a:p>
            <a:r>
              <a:rPr lang="en-US" dirty="0"/>
              <a:t>Incidence of AAA is estimated to range between 3-10% for patients older then 50. Improved detection of AAA is a result of increased screening of asymptomatic aneurysms by MRI, CT and ultrasound. </a:t>
            </a:r>
          </a:p>
          <a:p>
            <a:r>
              <a:rPr lang="en-US" dirty="0"/>
              <a:t>Occurrence of AAA has also increased due to the aging population and vascular changes that occur with increased age. </a:t>
            </a:r>
          </a:p>
          <a:p>
            <a:r>
              <a:rPr lang="en-US" dirty="0"/>
              <a:t>Risk factors for AAA: smoking, male, older, family history, CAD, high cholesterol, COPD, htn, PVD, Caucasian, increased height. </a:t>
            </a:r>
          </a:p>
          <a:p>
            <a:r>
              <a:rPr lang="en-US" dirty="0"/>
              <a:t>Smoking is the highest independent risk factor. There is a 5 fold incidence increase in AAA when a person smokes. </a:t>
            </a:r>
          </a:p>
          <a:p>
            <a:r>
              <a:rPr lang="en-US" dirty="0"/>
              <a:t>Elective AAA is the most frequent vascular surgical procedure. </a:t>
            </a:r>
          </a:p>
        </p:txBody>
      </p:sp>
    </p:spTree>
    <p:extLst>
      <p:ext uri="{BB962C8B-B14F-4D97-AF65-F5344CB8AC3E}">
        <p14:creationId xmlns:p14="http://schemas.microsoft.com/office/powerpoint/2010/main" val="103235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t>Data suggests that risk of rupture is low for AAA &lt;4cm in diameter, but risk dramatically increases for AAA’s with a &gt;5cm or greater diameter. </a:t>
            </a:r>
          </a:p>
          <a:p>
            <a:r>
              <a:rPr lang="en-US" dirty="0"/>
              <a:t>Mortality estimates of a ruptured AAA is 35-94%. </a:t>
            </a:r>
          </a:p>
          <a:p>
            <a:r>
              <a:rPr lang="en-US" dirty="0"/>
              <a:t>Surgical intervention is indicated when &gt;0.5cm increase in less then 6 months or patients who are symptomatic and 5.0 cm or greater. </a:t>
            </a:r>
          </a:p>
          <a:p>
            <a:r>
              <a:rPr lang="en-US" dirty="0"/>
              <a:t>Signs and symptoms: commonly asymptomatic, dull back pain or abdominal pain, possible syncope. Progression of symptoms include a tearing or ripping sensation, flank or retroperitoneal bleeding </a:t>
            </a:r>
          </a:p>
          <a:p>
            <a:r>
              <a:rPr lang="en-US" dirty="0"/>
              <a:t>Diagnostic tests: MRI/CT/ultrasound</a:t>
            </a:r>
          </a:p>
        </p:txBody>
      </p:sp>
    </p:spTree>
    <p:extLst>
      <p:ext uri="{BB962C8B-B14F-4D97-AF65-F5344CB8AC3E}">
        <p14:creationId xmlns:p14="http://schemas.microsoft.com/office/powerpoint/2010/main" val="17685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lstStyle/>
          <a:p>
            <a:r>
              <a:rPr lang="en-US" dirty="0"/>
              <a:t>Surgical repair includes 3 approaches</a:t>
            </a:r>
          </a:p>
          <a:p>
            <a:pPr lvl="1"/>
            <a:r>
              <a:rPr lang="en-US" sz="1800" dirty="0"/>
              <a:t>Midline vertical incision (open): good for visualization, high loss of fluids, pain</a:t>
            </a:r>
          </a:p>
          <a:p>
            <a:pPr lvl="1"/>
            <a:r>
              <a:rPr lang="en-US" sz="1800" dirty="0"/>
              <a:t>Retroperitoneal approach</a:t>
            </a:r>
            <a:r>
              <a:rPr lang="en-US" sz="1800" dirty="0">
                <a:sym typeface="Wingdings"/>
              </a:rPr>
              <a:t> (open): alternative to midline, good visualization, decrease in fluid loss and pain.</a:t>
            </a:r>
          </a:p>
          <a:p>
            <a:pPr lvl="1"/>
            <a:r>
              <a:rPr lang="en-US" sz="1800" dirty="0">
                <a:sym typeface="Wingdings"/>
              </a:rPr>
              <a:t>Endovascular: transfer femoral approach</a:t>
            </a:r>
          </a:p>
          <a:p>
            <a:pPr lvl="1"/>
            <a:endParaRPr lang="en-US" dirty="0">
              <a:sym typeface="Wingdings"/>
            </a:endParaRPr>
          </a:p>
          <a:p>
            <a:pPr lvl="1"/>
            <a:endParaRPr lang="en-US" dirty="0">
              <a:sym typeface="Wingdings"/>
            </a:endParaRPr>
          </a:p>
        </p:txBody>
      </p:sp>
      <p:pic>
        <p:nvPicPr>
          <p:cNvPr id="4" name="Google Shape;184;p27" descr="E:\AAA.jpg"/>
          <p:cNvPicPr preferRelativeResize="0">
            <a:picLocks/>
          </p:cNvPicPr>
          <p:nvPr/>
        </p:nvPicPr>
        <p:blipFill rotWithShape="1">
          <a:blip r:embed="rId2">
            <a:alphaModFix/>
          </a:blip>
          <a:srcRect/>
          <a:stretch/>
        </p:blipFill>
        <p:spPr>
          <a:xfrm>
            <a:off x="2208434" y="4597400"/>
            <a:ext cx="5534468" cy="1968500"/>
          </a:xfrm>
          <a:prstGeom prst="rect">
            <a:avLst/>
          </a:prstGeom>
          <a:noFill/>
          <a:ln>
            <a:noFill/>
          </a:ln>
        </p:spPr>
      </p:pic>
    </p:spTree>
    <p:extLst>
      <p:ext uri="{BB962C8B-B14F-4D97-AF65-F5344CB8AC3E}">
        <p14:creationId xmlns:p14="http://schemas.microsoft.com/office/powerpoint/2010/main" val="85320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a:t>
            </a:r>
          </a:p>
        </p:txBody>
      </p:sp>
      <p:sp>
        <p:nvSpPr>
          <p:cNvPr id="3" name="Content Placeholder 2"/>
          <p:cNvSpPr>
            <a:spLocks noGrp="1"/>
          </p:cNvSpPr>
          <p:nvPr>
            <p:ph idx="1"/>
          </p:nvPr>
        </p:nvSpPr>
        <p:spPr/>
        <p:txBody>
          <a:bodyPr>
            <a:normAutofit lnSpcReduction="10000"/>
          </a:bodyPr>
          <a:lstStyle/>
          <a:p>
            <a:pPr lvl="0">
              <a:spcBef>
                <a:spcPts val="0"/>
              </a:spcBef>
              <a:buClr>
                <a:schemeClr val="dk1"/>
              </a:buClr>
              <a:buSzPts val="3000"/>
              <a:buFont typeface="Arial"/>
              <a:buChar char="•"/>
            </a:pPr>
            <a:r>
              <a:rPr lang="en-US" sz="2400" dirty="0">
                <a:solidFill>
                  <a:schemeClr val="accent1"/>
                </a:solidFill>
              </a:rPr>
              <a:t>Pre op for non-emergent</a:t>
            </a:r>
            <a:r>
              <a:rPr lang="en-US" dirty="0"/>
              <a:t>: </a:t>
            </a:r>
            <a:r>
              <a:rPr lang="en-US" dirty="0">
                <a:solidFill>
                  <a:schemeClr val="dk1"/>
                </a:solidFill>
                <a:ea typeface="Calibri"/>
                <a:cs typeface="Calibri"/>
                <a:sym typeface="Calibri"/>
              </a:rPr>
              <a:t>Careful evaluation of co-existing disease is warranted</a:t>
            </a:r>
            <a:endParaRPr lang="en-US" dirty="0"/>
          </a:p>
          <a:p>
            <a:pPr lvl="1">
              <a:spcBef>
                <a:spcPts val="600"/>
              </a:spcBef>
              <a:buClr>
                <a:schemeClr val="dk1"/>
              </a:buClr>
              <a:buSzPts val="3000"/>
              <a:buFont typeface="Arial"/>
              <a:buChar char="•"/>
            </a:pPr>
            <a:r>
              <a:rPr lang="en-US" sz="1800" dirty="0">
                <a:solidFill>
                  <a:schemeClr val="dk1"/>
                </a:solidFill>
                <a:ea typeface="Calibri"/>
                <a:cs typeface="Calibri"/>
                <a:sym typeface="Calibri"/>
              </a:rPr>
              <a:t>Cardiac disease – 50% of patients have CAD</a:t>
            </a:r>
          </a:p>
          <a:p>
            <a:pPr lvl="1">
              <a:spcBef>
                <a:spcPts val="600"/>
              </a:spcBef>
              <a:buClr>
                <a:schemeClr val="dk1"/>
              </a:buClr>
              <a:buSzPts val="3000"/>
              <a:buFont typeface="Arial"/>
              <a:buChar char="•"/>
            </a:pPr>
            <a:r>
              <a:rPr lang="en-US" sz="1800" dirty="0">
                <a:solidFill>
                  <a:schemeClr val="dk1"/>
                </a:solidFill>
                <a:ea typeface="Calibri"/>
                <a:cs typeface="Calibri"/>
                <a:sym typeface="Calibri"/>
              </a:rPr>
              <a:t>HTN: autoregulation curve higher</a:t>
            </a:r>
            <a:endParaRPr lang="en-US" sz="1800" dirty="0"/>
          </a:p>
          <a:p>
            <a:pPr lvl="1">
              <a:spcBef>
                <a:spcPts val="600"/>
              </a:spcBef>
              <a:buClr>
                <a:schemeClr val="dk1"/>
              </a:buClr>
              <a:buSzPts val="3000"/>
              <a:buFont typeface="Arial"/>
              <a:buChar char="•"/>
            </a:pPr>
            <a:r>
              <a:rPr lang="en-US" sz="1800" dirty="0">
                <a:solidFill>
                  <a:schemeClr val="dk1"/>
                </a:solidFill>
                <a:ea typeface="Calibri"/>
                <a:cs typeface="Calibri"/>
                <a:sym typeface="Calibri"/>
              </a:rPr>
              <a:t>Diabetes: optimize blood sugars</a:t>
            </a:r>
            <a:endParaRPr lang="en-US" sz="1800" dirty="0"/>
          </a:p>
          <a:p>
            <a:pPr lvl="1">
              <a:spcBef>
                <a:spcPts val="600"/>
              </a:spcBef>
              <a:buClr>
                <a:schemeClr val="dk1"/>
              </a:buClr>
              <a:buSzPts val="3000"/>
              <a:buFont typeface="Arial"/>
              <a:buChar char="•"/>
            </a:pPr>
            <a:r>
              <a:rPr lang="en-US" sz="1800" dirty="0">
                <a:solidFill>
                  <a:schemeClr val="dk1"/>
                </a:solidFill>
                <a:ea typeface="Calibri"/>
                <a:cs typeface="Calibri"/>
                <a:sym typeface="Calibri"/>
              </a:rPr>
              <a:t>Renal dysfunction: optimize renal status</a:t>
            </a:r>
            <a:endParaRPr lang="en-US" sz="1800" dirty="0"/>
          </a:p>
          <a:p>
            <a:pPr lvl="1">
              <a:spcBef>
                <a:spcPts val="600"/>
              </a:spcBef>
              <a:buClr>
                <a:schemeClr val="dk1"/>
              </a:buClr>
              <a:buSzPts val="3000"/>
              <a:buFont typeface="Arial"/>
              <a:buChar char="•"/>
            </a:pPr>
            <a:r>
              <a:rPr lang="en-US" sz="1800" dirty="0">
                <a:solidFill>
                  <a:schemeClr val="dk1"/>
                </a:solidFill>
                <a:ea typeface="Calibri"/>
                <a:cs typeface="Calibri"/>
                <a:sym typeface="Calibri"/>
              </a:rPr>
              <a:t>Pulmonary risk factors (esp. for COPD)</a:t>
            </a:r>
            <a:endParaRPr lang="en-US" sz="1800" dirty="0"/>
          </a:p>
          <a:p>
            <a:pPr lvl="1">
              <a:spcBef>
                <a:spcPts val="600"/>
              </a:spcBef>
              <a:buClr>
                <a:schemeClr val="dk1"/>
              </a:buClr>
              <a:buSzPts val="3000"/>
              <a:buFont typeface="Arial"/>
              <a:buChar char="•"/>
            </a:pPr>
            <a:r>
              <a:rPr lang="en-US" sz="1800" dirty="0">
                <a:solidFill>
                  <a:schemeClr val="dk1"/>
                </a:solidFill>
                <a:ea typeface="Calibri"/>
                <a:cs typeface="Calibri"/>
                <a:sym typeface="Calibri"/>
              </a:rPr>
              <a:t>Assessment of peripheral perfusion</a:t>
            </a:r>
          </a:p>
          <a:p>
            <a:pPr lvl="1">
              <a:spcBef>
                <a:spcPts val="600"/>
              </a:spcBef>
              <a:buClr>
                <a:schemeClr val="dk1"/>
              </a:buClr>
              <a:buSzPts val="3000"/>
              <a:buFont typeface="Arial"/>
              <a:buChar char="•"/>
            </a:pPr>
            <a:r>
              <a:rPr lang="en-US" sz="1800" dirty="0">
                <a:solidFill>
                  <a:schemeClr val="dk1"/>
                </a:solidFill>
                <a:ea typeface="Calibri"/>
                <a:cs typeface="Calibri"/>
                <a:sym typeface="Calibri"/>
              </a:rPr>
              <a:t>Candidate for Epidural placement</a:t>
            </a:r>
          </a:p>
          <a:p>
            <a:pPr lvl="1">
              <a:spcBef>
                <a:spcPts val="600"/>
              </a:spcBef>
              <a:buClr>
                <a:schemeClr val="dk1"/>
              </a:buClr>
              <a:buSzPts val="3000"/>
              <a:buFont typeface="Arial"/>
              <a:buChar char="•"/>
            </a:pPr>
            <a:endParaRPr lang="en-US" sz="1800" dirty="0">
              <a:solidFill>
                <a:schemeClr val="dk1"/>
              </a:solidFill>
              <a:ea typeface="Calibri"/>
              <a:cs typeface="Calibri"/>
              <a:sym typeface="Calibri"/>
            </a:endParaRPr>
          </a:p>
          <a:p>
            <a:pPr lvl="1">
              <a:spcBef>
                <a:spcPts val="600"/>
              </a:spcBef>
              <a:buClr>
                <a:schemeClr val="dk1"/>
              </a:buClr>
              <a:buSzPts val="3000"/>
              <a:buFont typeface="Arial"/>
              <a:buChar char="•"/>
            </a:pPr>
            <a:r>
              <a:rPr lang="en-US" sz="1800" dirty="0">
                <a:solidFill>
                  <a:schemeClr val="dk1"/>
                </a:solidFill>
                <a:ea typeface="Calibri"/>
                <a:cs typeface="Calibri"/>
                <a:sym typeface="Calibri"/>
              </a:rPr>
              <a:t>Labs (CBC, coags, BMP, type and screen), diagnostic (us,ct,mri)</a:t>
            </a:r>
            <a:endParaRPr lang="en-US" sz="1800" dirty="0"/>
          </a:p>
          <a:p>
            <a:endParaRPr lang="en-US" dirty="0"/>
          </a:p>
        </p:txBody>
      </p:sp>
    </p:spTree>
    <p:extLst>
      <p:ext uri="{BB962C8B-B14F-4D97-AF65-F5344CB8AC3E}">
        <p14:creationId xmlns:p14="http://schemas.microsoft.com/office/powerpoint/2010/main" val="2681701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24430</TotalTime>
  <Words>2179</Words>
  <Application>Microsoft Macintosh PowerPoint</Application>
  <PresentationFormat>Widescreen</PresentationFormat>
  <Paragraphs>210</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Trebuchet MS</vt:lpstr>
      <vt:lpstr>Wingdings 3</vt:lpstr>
      <vt:lpstr>Facet</vt:lpstr>
      <vt:lpstr>Anesthesia for Aortic Procedures</vt:lpstr>
      <vt:lpstr>Vascular Disease</vt:lpstr>
      <vt:lpstr>Vascular disease</vt:lpstr>
      <vt:lpstr>Aneurysms</vt:lpstr>
      <vt:lpstr>Aortic Aneurysm</vt:lpstr>
      <vt:lpstr>Abdominal Aortic Aneurysm (AAA)</vt:lpstr>
      <vt:lpstr>AAA</vt:lpstr>
      <vt:lpstr>AAA</vt:lpstr>
      <vt:lpstr>AAA</vt:lpstr>
      <vt:lpstr>AAA</vt:lpstr>
      <vt:lpstr>AAA</vt:lpstr>
      <vt:lpstr>AAA</vt:lpstr>
      <vt:lpstr>AAA</vt:lpstr>
      <vt:lpstr>AAA</vt:lpstr>
      <vt:lpstr>AAA</vt:lpstr>
      <vt:lpstr>AAA</vt:lpstr>
      <vt:lpstr>AAA</vt:lpstr>
      <vt:lpstr>AAA </vt:lpstr>
      <vt:lpstr>AAA</vt:lpstr>
      <vt:lpstr>AAA</vt:lpstr>
      <vt:lpstr>AAA</vt:lpstr>
      <vt:lpstr>AAA</vt:lpstr>
      <vt:lpstr>AAA</vt:lpstr>
      <vt:lpstr>AAA</vt:lpstr>
      <vt:lpstr>Ruptured AAA</vt:lpstr>
      <vt:lpstr>Ruptured AAA</vt:lpstr>
      <vt:lpstr>AAA</vt:lpstr>
      <vt:lpstr>Thoracic AAA</vt:lpstr>
      <vt:lpstr>Thoracic AAA</vt:lpstr>
      <vt:lpstr>Thoracic AAA</vt:lpstr>
      <vt:lpstr>Thoracic AAA</vt:lpstr>
      <vt:lpstr>Endovascular Aortic Aneurysm Repair</vt:lpstr>
      <vt:lpstr>Endovascular Aortic Aneurysm Repair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for Aortic Procedures</dc:title>
  <dc:creator>Melinda Stone</dc:creator>
  <cp:lastModifiedBy>Melinda Stone</cp:lastModifiedBy>
  <cp:revision>22</cp:revision>
  <dcterms:created xsi:type="dcterms:W3CDTF">2020-02-19T19:49:42Z</dcterms:created>
  <dcterms:modified xsi:type="dcterms:W3CDTF">2020-03-24T12:57:05Z</dcterms:modified>
</cp:coreProperties>
</file>