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56" r:id="rId2"/>
    <p:sldId id="258" r:id="rId3"/>
    <p:sldId id="257" r:id="rId4"/>
    <p:sldId id="260" r:id="rId5"/>
    <p:sldId id="296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0" r:id="rId17"/>
    <p:sldId id="283" r:id="rId18"/>
    <p:sldId id="282" r:id="rId19"/>
    <p:sldId id="284" r:id="rId20"/>
    <p:sldId id="270" r:id="rId21"/>
    <p:sldId id="271" r:id="rId22"/>
    <p:sldId id="272" r:id="rId23"/>
    <p:sldId id="285" r:id="rId24"/>
    <p:sldId id="286" r:id="rId25"/>
    <p:sldId id="273" r:id="rId26"/>
    <p:sldId id="274" r:id="rId27"/>
    <p:sldId id="275" r:id="rId28"/>
    <p:sldId id="276" r:id="rId29"/>
    <p:sldId id="287" r:id="rId30"/>
    <p:sldId id="288" r:id="rId31"/>
    <p:sldId id="289" r:id="rId32"/>
    <p:sldId id="290" r:id="rId33"/>
    <p:sldId id="291" r:id="rId34"/>
    <p:sldId id="292" r:id="rId35"/>
    <p:sldId id="277" r:id="rId36"/>
    <p:sldId id="293" r:id="rId37"/>
    <p:sldId id="278" r:id="rId38"/>
    <p:sldId id="294" r:id="rId39"/>
    <p:sldId id="279" r:id="rId40"/>
    <p:sldId id="295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 Dani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27T17:52:22.269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681C-0017-E542-A5BF-DA0A7A23EA00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9E246-6645-0846-88F2-1A2FA22C6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3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9E246-6645-0846-88F2-1A2FA22C6D6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7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6213DA-08DE-0A48-A232-983ADE1CEEC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BDBA7B5-7BEB-EF41-A31F-EFEBCF7A00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Thoracic Surgery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8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60421"/>
            <a:ext cx="7556313" cy="1042737"/>
          </a:xfrm>
        </p:spPr>
        <p:txBody>
          <a:bodyPr/>
          <a:lstStyle/>
          <a:p>
            <a:pPr algn="ctr"/>
            <a:r>
              <a:rPr lang="en-US" dirty="0" smtClean="0"/>
              <a:t>Physiology of Lateral Decubitus Position-V/Q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10105"/>
            <a:ext cx="8270090" cy="511958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Normal upright Lung</a:t>
            </a:r>
          </a:p>
          <a:p>
            <a:r>
              <a:rPr lang="en-US" dirty="0" smtClean="0"/>
              <a:t>Perfusion of dependent lung is due to gravity </a:t>
            </a:r>
            <a:endParaRPr lang="en-US" dirty="0"/>
          </a:p>
          <a:p>
            <a:r>
              <a:rPr lang="en-US" b="1" dirty="0" smtClean="0"/>
              <a:t>Perfusion is greatest at the base</a:t>
            </a:r>
          </a:p>
          <a:p>
            <a:r>
              <a:rPr lang="en-US" dirty="0" smtClean="0"/>
              <a:t>Alveoli in apex of the lung are partially distended.. this makes filling and compressing more difficult- compliance is decreased- that is.. At a particular pressure change they expand with less volume because they are starting out partially filled</a:t>
            </a:r>
          </a:p>
          <a:p>
            <a:r>
              <a:rPr lang="en-US" dirty="0" smtClean="0"/>
              <a:t>Alveoli in the dependent lung are more compliant- that is… at a particular pressure change they expand by a greater volume because they are starting out at a lower resting volume- they also have a decreased surface tension from surfactant which also increases compliance</a:t>
            </a:r>
          </a:p>
          <a:p>
            <a:r>
              <a:rPr lang="en-US" dirty="0" smtClean="0"/>
              <a:t>Therefore…</a:t>
            </a:r>
            <a:r>
              <a:rPr lang="en-US" b="1" dirty="0" smtClean="0"/>
              <a:t>. Ventilation is greater in the dependent lung</a:t>
            </a:r>
          </a:p>
          <a:p>
            <a:r>
              <a:rPr lang="en-US" b="1" dirty="0" smtClean="0"/>
              <a:t>The greater perfusion and greater ventilation in the dependent lung makes gas exchange most efficient 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765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0"/>
            <a:ext cx="7556313" cy="1229502"/>
          </a:xfrm>
        </p:spPr>
        <p:txBody>
          <a:bodyPr/>
          <a:lstStyle/>
          <a:p>
            <a:pPr algn="ctr"/>
            <a:r>
              <a:rPr lang="en-US" dirty="0"/>
              <a:t>Physiology of Lateral Decubitus Position-V/Q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29502"/>
            <a:ext cx="7556313" cy="489666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600" b="1" dirty="0" smtClean="0"/>
              <a:t>Anesthetized Lateral Position, Chest Closed, Spontaneous Ventilation</a:t>
            </a:r>
          </a:p>
          <a:p>
            <a:r>
              <a:rPr lang="en-US" sz="2400" dirty="0" smtClean="0"/>
              <a:t>Induction of anesthesia causes V/Q mismatch even with spontaneous respiration</a:t>
            </a:r>
          </a:p>
          <a:p>
            <a:pPr lvl="1"/>
            <a:r>
              <a:rPr lang="en-US" sz="2400" dirty="0" smtClean="0"/>
              <a:t>A change in distribution of ventilation –FRC is reduced</a:t>
            </a:r>
          </a:p>
          <a:p>
            <a:pPr lvl="1"/>
            <a:r>
              <a:rPr lang="en-US" sz="2400" dirty="0" smtClean="0"/>
              <a:t>The weight of the mediastinum and displacement of the diaphragm by the abdomen further decreases FRC in dependent lung- where perfusion is best</a:t>
            </a:r>
          </a:p>
          <a:p>
            <a:pPr lvl="1"/>
            <a:r>
              <a:rPr lang="en-US" sz="2400" dirty="0" smtClean="0"/>
              <a:t> Uneven reduction of FRC between lungs- dependent lung has lower compliance  because of the lower volume from the decrease in FRC- forcing the ventilation to increase in the noncompliant lung</a:t>
            </a:r>
          </a:p>
          <a:p>
            <a:pPr lvl="1"/>
            <a:r>
              <a:rPr lang="en-US" sz="2400" dirty="0" smtClean="0"/>
              <a:t>V/Q mismatch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7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Physiology of Lateral Decubitus Position-V/Q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92500"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sz="2400" b="1" dirty="0" smtClean="0"/>
              <a:t>Anesthetized, Paralyzed, Mechanically Ventilated Patient</a:t>
            </a:r>
          </a:p>
          <a:p>
            <a:pPr lvl="1"/>
            <a:r>
              <a:rPr lang="en-US" sz="2400" dirty="0" smtClean="0"/>
              <a:t>The diaphragm is no longer counteracting the force of the abdominal viscera and ventilation of the lower lung is further decreased further reducing FRC</a:t>
            </a:r>
          </a:p>
          <a:p>
            <a:pPr lvl="1"/>
            <a:r>
              <a:rPr lang="en-US" sz="2400" dirty="0" smtClean="0"/>
              <a:t>Ventilation is much less resistant in the nondependent lung so that</a:t>
            </a:r>
            <a:r>
              <a:rPr lang="fr-FR" sz="2400" dirty="0" smtClean="0"/>
              <a:t>’</a:t>
            </a:r>
            <a:r>
              <a:rPr lang="en-US" sz="2400" dirty="0" smtClean="0"/>
              <a:t>s where airflow is favored.</a:t>
            </a:r>
          </a:p>
          <a:p>
            <a:pPr lvl="1"/>
            <a:r>
              <a:rPr lang="en-US" sz="2400" dirty="0" smtClean="0"/>
              <a:t>The perfusion continues to be favorable in the dependent region</a:t>
            </a:r>
          </a:p>
          <a:p>
            <a:pPr lvl="1"/>
            <a:r>
              <a:rPr lang="en-US" sz="2400" dirty="0" smtClean="0"/>
              <a:t>V/Q is mismatched even more!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308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Physiology of Lateral Decubitus Position-V/Q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895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b="1" dirty="0" smtClean="0"/>
              <a:t>Anesthetized Open-Chest </a:t>
            </a:r>
          </a:p>
          <a:p>
            <a:r>
              <a:rPr lang="en-US" sz="2400" dirty="0" smtClean="0"/>
              <a:t>The open chest reduces resistance even more favoring gas flow to the nondependent lung</a:t>
            </a:r>
          </a:p>
          <a:p>
            <a:r>
              <a:rPr lang="en-US" sz="2400" dirty="0" smtClean="0"/>
              <a:t>Mediastinum shifts downward from loss of negative </a:t>
            </a:r>
            <a:r>
              <a:rPr lang="en-US" sz="2400" dirty="0" err="1" smtClean="0"/>
              <a:t>intrapleural</a:t>
            </a:r>
            <a:r>
              <a:rPr lang="en-US" sz="2400" dirty="0" smtClean="0"/>
              <a:t> pressure in the open lung</a:t>
            </a:r>
          </a:p>
          <a:p>
            <a:r>
              <a:rPr lang="en-US" sz="2400" dirty="0" smtClean="0"/>
              <a:t>Ventilation is decreased in dependent lung</a:t>
            </a:r>
          </a:p>
          <a:p>
            <a:r>
              <a:rPr lang="en-US" sz="2400" dirty="0" smtClean="0"/>
              <a:t>Blood flows through </a:t>
            </a:r>
            <a:r>
              <a:rPr lang="en-US" sz="2400" dirty="0" err="1" smtClean="0"/>
              <a:t>atelectic</a:t>
            </a:r>
            <a:r>
              <a:rPr lang="en-US" sz="2400" dirty="0" smtClean="0"/>
              <a:t> alveoli and gas is not exchanged</a:t>
            </a:r>
          </a:p>
          <a:p>
            <a:r>
              <a:rPr lang="en-US" sz="2400" dirty="0" smtClean="0"/>
              <a:t>The least ventilated lung continues to have the most blood flow causing shunt</a:t>
            </a:r>
          </a:p>
          <a:p>
            <a:r>
              <a:rPr lang="en-US" sz="2400" b="1" dirty="0" smtClean="0"/>
              <a:t>This scenario creates the largest V/Q mismatch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5029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01558"/>
            <a:ext cx="7556313" cy="1398642"/>
          </a:xfrm>
        </p:spPr>
        <p:txBody>
          <a:bodyPr/>
          <a:lstStyle/>
          <a:p>
            <a:pPr algn="ctr"/>
            <a:r>
              <a:rPr lang="en-US" dirty="0" smtClean="0"/>
              <a:t>One Lung Ventilation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1800" b="1" dirty="0" smtClean="0"/>
              <a:t>Thoracic </a:t>
            </a:r>
            <a:r>
              <a:rPr lang="en-US" sz="1800" b="1" dirty="0"/>
              <a:t>surgery alone is not an absolute indication of </a:t>
            </a:r>
            <a:r>
              <a:rPr lang="en-US" sz="1800" b="1" dirty="0" smtClean="0"/>
              <a:t>OLV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2000" dirty="0" smtClean="0"/>
              <a:t>Box 28-3 </a:t>
            </a:r>
            <a:r>
              <a:rPr lang="en-US" sz="2000" dirty="0" err="1" smtClean="0"/>
              <a:t>Nagelhout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94201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Isolation from one lung to another</a:t>
            </a:r>
          </a:p>
          <a:p>
            <a:pPr lvl="2"/>
            <a:r>
              <a:rPr lang="en-US" dirty="0" smtClean="0"/>
              <a:t>Infection</a:t>
            </a:r>
            <a:endParaRPr lang="en-US" dirty="0"/>
          </a:p>
          <a:p>
            <a:pPr lvl="2"/>
            <a:r>
              <a:rPr lang="en-US" dirty="0"/>
              <a:t>Massive </a:t>
            </a:r>
            <a:r>
              <a:rPr lang="en-US" dirty="0" smtClean="0"/>
              <a:t>hemorrhage</a:t>
            </a:r>
          </a:p>
          <a:p>
            <a:pPr lvl="1"/>
            <a:r>
              <a:rPr lang="en-US" dirty="0" smtClean="0"/>
              <a:t>Control of distribution of ventilation</a:t>
            </a:r>
          </a:p>
          <a:p>
            <a:pPr lvl="2"/>
            <a:r>
              <a:rPr lang="en-US" dirty="0" err="1" smtClean="0"/>
              <a:t>Bronchopleural</a:t>
            </a:r>
            <a:r>
              <a:rPr lang="en-US" dirty="0" smtClean="0"/>
              <a:t> fistula</a:t>
            </a:r>
          </a:p>
          <a:p>
            <a:pPr lvl="2"/>
            <a:r>
              <a:rPr lang="en-US" dirty="0" err="1" smtClean="0"/>
              <a:t>Bronchopleural</a:t>
            </a:r>
            <a:r>
              <a:rPr lang="en-US" dirty="0" smtClean="0"/>
              <a:t> cutaneous fistula</a:t>
            </a:r>
          </a:p>
          <a:p>
            <a:pPr lvl="2"/>
            <a:r>
              <a:rPr lang="en-US" dirty="0" smtClean="0"/>
              <a:t>Surgical opening of major conduction airway</a:t>
            </a:r>
          </a:p>
          <a:p>
            <a:pPr lvl="2"/>
            <a:r>
              <a:rPr lang="en-US" dirty="0" smtClean="0"/>
              <a:t>Giant unilateral lung cyst or bulla</a:t>
            </a:r>
          </a:p>
          <a:p>
            <a:pPr lvl="2"/>
            <a:r>
              <a:rPr lang="en-US" dirty="0" smtClean="0"/>
              <a:t>Tracheobronchial tree disruption</a:t>
            </a:r>
          </a:p>
          <a:p>
            <a:pPr lvl="2"/>
            <a:r>
              <a:rPr lang="en-US" dirty="0" smtClean="0"/>
              <a:t>Life-threatening hypoxemia related to </a:t>
            </a:r>
            <a:r>
              <a:rPr lang="en-US" dirty="0" err="1" smtClean="0"/>
              <a:t>unitlateral</a:t>
            </a:r>
            <a:r>
              <a:rPr lang="en-US" dirty="0" smtClean="0"/>
              <a:t> lung disease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Surgical </a:t>
            </a:r>
            <a:r>
              <a:rPr lang="en-US" dirty="0"/>
              <a:t>exposure – high priority</a:t>
            </a:r>
          </a:p>
          <a:p>
            <a:pPr lvl="1"/>
            <a:r>
              <a:rPr lang="en-US" dirty="0"/>
              <a:t>Surgical exposure- medium priority</a:t>
            </a:r>
          </a:p>
          <a:p>
            <a:pPr lvl="2"/>
            <a:r>
              <a:rPr lang="en-US" dirty="0"/>
              <a:t>Middle and lower lobectomies ad </a:t>
            </a:r>
            <a:r>
              <a:rPr lang="en-US" dirty="0" err="1"/>
              <a:t>subsegmental</a:t>
            </a:r>
            <a:r>
              <a:rPr lang="en-US" dirty="0"/>
              <a:t> resections</a:t>
            </a:r>
          </a:p>
          <a:p>
            <a:pPr lvl="2"/>
            <a:r>
              <a:rPr lang="en-US" dirty="0"/>
              <a:t>Esophageal resection</a:t>
            </a:r>
          </a:p>
          <a:p>
            <a:pPr lvl="2"/>
            <a:r>
              <a:rPr lang="en-US" dirty="0"/>
              <a:t>Procedures on the thoracic spine</a:t>
            </a:r>
          </a:p>
          <a:p>
            <a:pPr lvl="2"/>
            <a:r>
              <a:rPr lang="en-US" dirty="0"/>
              <a:t>Thoracic aortic aneurysm</a:t>
            </a:r>
          </a:p>
          <a:p>
            <a:pPr lvl="2"/>
            <a:r>
              <a:rPr lang="en-US" dirty="0" err="1"/>
              <a:t>Pneumonectomy</a:t>
            </a:r>
            <a:endParaRPr lang="en-US" dirty="0"/>
          </a:p>
          <a:p>
            <a:pPr lvl="2"/>
            <a:r>
              <a:rPr lang="en-US" dirty="0" err="1"/>
              <a:t>Thoracoscopy</a:t>
            </a:r>
            <a:endParaRPr lang="en-US" dirty="0"/>
          </a:p>
          <a:p>
            <a:pPr lvl="2"/>
            <a:r>
              <a:rPr lang="en-US" dirty="0"/>
              <a:t>Upper lobectomy</a:t>
            </a:r>
          </a:p>
          <a:p>
            <a:pPr lvl="2"/>
            <a:r>
              <a:rPr lang="en-US" dirty="0"/>
              <a:t>Mediastinal exposure</a:t>
            </a:r>
          </a:p>
          <a:p>
            <a:pPr marL="4572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81419" y="1600201"/>
            <a:ext cx="3973722" cy="847164"/>
          </a:xfrm>
        </p:spPr>
        <p:txBody>
          <a:bodyPr/>
          <a:lstStyle/>
          <a:p>
            <a:pPr marL="0" lvl="1" algn="ctr">
              <a:spcBef>
                <a:spcPts val="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Absolute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Indications</a:t>
            </a:r>
            <a:endParaRPr lang="en-US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600201"/>
            <a:ext cx="3864746" cy="847164"/>
          </a:xfrm>
        </p:spPr>
        <p:txBody>
          <a:bodyPr/>
          <a:lstStyle/>
          <a:p>
            <a:r>
              <a:rPr lang="en-US" b="1" dirty="0" smtClean="0">
                <a:solidFill>
                  <a:srgbClr val="0D0D0D"/>
                </a:solidFill>
              </a:rPr>
              <a:t> Relative </a:t>
            </a:r>
            <a:r>
              <a:rPr lang="en-US" dirty="0" smtClean="0">
                <a:solidFill>
                  <a:srgbClr val="0D0D0D"/>
                </a:solidFill>
              </a:rPr>
              <a:t>indications </a:t>
            </a:r>
            <a:endParaRPr lang="en-US" dirty="0">
              <a:solidFill>
                <a:srgbClr val="0D0D0D"/>
              </a:solidFill>
            </a:endParaRPr>
          </a:p>
          <a:p>
            <a:endParaRPr lang="en-US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3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 of OLV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28724"/>
            <a:ext cx="7556313" cy="49974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Single lumen endobronchial tube</a:t>
            </a:r>
          </a:p>
          <a:p>
            <a:pPr lvl="1"/>
            <a:r>
              <a:rPr lang="en-US" dirty="0"/>
              <a:t>Developed in 1931 to isolate infectious lung</a:t>
            </a:r>
          </a:p>
          <a:p>
            <a:pPr lvl="1"/>
            <a:r>
              <a:rPr lang="en-US" dirty="0"/>
              <a:t>Disadvantage is that you can not suction or ventilate the other side</a:t>
            </a:r>
          </a:p>
          <a:p>
            <a:pPr lvl="1"/>
            <a:r>
              <a:rPr lang="en-US" dirty="0"/>
              <a:t>Difficult in the right bronchus due to the angle and occlusion of the upper lobe </a:t>
            </a:r>
          </a:p>
          <a:p>
            <a:pPr lvl="1"/>
            <a:r>
              <a:rPr lang="en-US" dirty="0"/>
              <a:t>Can still use in emergent situations</a:t>
            </a:r>
          </a:p>
          <a:p>
            <a:r>
              <a:rPr lang="en-US" dirty="0" smtClean="0"/>
              <a:t>Bronchial blockers</a:t>
            </a:r>
          </a:p>
          <a:p>
            <a:pPr lvl="1"/>
            <a:r>
              <a:rPr lang="en-US" dirty="0" smtClean="0"/>
              <a:t>Catheters with inflatable balloon to block the bronchus</a:t>
            </a:r>
          </a:p>
          <a:p>
            <a:pPr lvl="1"/>
            <a:r>
              <a:rPr lang="en-US" dirty="0" smtClean="0"/>
              <a:t>Useful with potential difficult intubation or with patients already intubated</a:t>
            </a:r>
          </a:p>
          <a:p>
            <a:pPr lvl="1"/>
            <a:r>
              <a:rPr lang="en-US" dirty="0" smtClean="0"/>
              <a:t>Can be placed through nasal endotracheal tubes</a:t>
            </a:r>
          </a:p>
          <a:p>
            <a:pPr lvl="1"/>
            <a:r>
              <a:rPr lang="en-US" dirty="0" smtClean="0"/>
              <a:t>Can be used for pediatric video-assisted </a:t>
            </a:r>
            <a:r>
              <a:rPr lang="en-US" dirty="0" err="1" smtClean="0"/>
              <a:t>thoracoscopy</a:t>
            </a:r>
            <a:r>
              <a:rPr lang="en-US" dirty="0" smtClean="0"/>
              <a:t> procedures </a:t>
            </a:r>
          </a:p>
          <a:p>
            <a:r>
              <a:rPr lang="en-US" dirty="0" err="1" smtClean="0"/>
              <a:t>Univent</a:t>
            </a:r>
            <a:r>
              <a:rPr lang="en-US" dirty="0" smtClean="0"/>
              <a:t> tube</a:t>
            </a:r>
          </a:p>
          <a:p>
            <a:pPr lvl="1"/>
            <a:r>
              <a:rPr lang="en-US" dirty="0" smtClean="0"/>
              <a:t>ETT with port for bronchial blocker</a:t>
            </a:r>
          </a:p>
          <a:p>
            <a:pPr lvl="1"/>
            <a:r>
              <a:rPr lang="en-US" dirty="0" smtClean="0"/>
              <a:t>Used with fiberoptic bronchoscope</a:t>
            </a:r>
          </a:p>
          <a:p>
            <a:pPr lvl="1"/>
            <a:r>
              <a:rPr lang="en-US" dirty="0" smtClean="0"/>
              <a:t>Larger than a normal ETT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20317"/>
            <a:ext cx="7556313" cy="641684"/>
          </a:xfrm>
        </p:spPr>
        <p:txBody>
          <a:bodyPr/>
          <a:lstStyle/>
          <a:p>
            <a:pPr algn="ctr"/>
            <a:r>
              <a:rPr lang="en-US" dirty="0" smtClean="0"/>
              <a:t>Double Lumen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762001"/>
            <a:ext cx="7556313" cy="5364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Made of two bonded lumens</a:t>
            </a:r>
          </a:p>
          <a:p>
            <a:r>
              <a:rPr lang="en-US" dirty="0" smtClean="0"/>
              <a:t>Tracheal lumen</a:t>
            </a:r>
          </a:p>
          <a:p>
            <a:r>
              <a:rPr lang="en-US" dirty="0" smtClean="0"/>
              <a:t>Bronchial lumen</a:t>
            </a:r>
          </a:p>
          <a:p>
            <a:r>
              <a:rPr lang="en-US" dirty="0" err="1" smtClean="0"/>
              <a:t>Carlens</a:t>
            </a:r>
            <a:r>
              <a:rPr lang="en-US" dirty="0" smtClean="0"/>
              <a:t> tube </a:t>
            </a:r>
          </a:p>
          <a:p>
            <a:pPr lvl="1"/>
            <a:r>
              <a:rPr lang="en-US" dirty="0" err="1" smtClean="0"/>
              <a:t>Carinal</a:t>
            </a:r>
            <a:r>
              <a:rPr lang="en-US" dirty="0" smtClean="0"/>
              <a:t> hook</a:t>
            </a:r>
          </a:p>
          <a:p>
            <a:pPr lvl="1"/>
            <a:r>
              <a:rPr lang="en-US" dirty="0" smtClean="0"/>
              <a:t>Left bronchus</a:t>
            </a:r>
          </a:p>
          <a:p>
            <a:r>
              <a:rPr lang="en-US" dirty="0" smtClean="0"/>
              <a:t>White</a:t>
            </a:r>
          </a:p>
          <a:p>
            <a:pPr lvl="1"/>
            <a:r>
              <a:rPr lang="en-US" dirty="0" err="1" smtClean="0"/>
              <a:t>Carinal</a:t>
            </a:r>
            <a:r>
              <a:rPr lang="en-US" dirty="0" smtClean="0"/>
              <a:t> hook</a:t>
            </a:r>
          </a:p>
          <a:p>
            <a:pPr lvl="1"/>
            <a:r>
              <a:rPr lang="en-US" dirty="0" smtClean="0"/>
              <a:t>Right sided bronchus</a:t>
            </a:r>
          </a:p>
          <a:p>
            <a:r>
              <a:rPr lang="en-US" dirty="0" smtClean="0"/>
              <a:t> </a:t>
            </a:r>
            <a:r>
              <a:rPr lang="en-US" dirty="0" err="1"/>
              <a:t>Robertshaw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carinal</a:t>
            </a:r>
            <a:r>
              <a:rPr lang="en-US" dirty="0" smtClean="0"/>
              <a:t> hook </a:t>
            </a:r>
          </a:p>
          <a:p>
            <a:pPr lvl="1"/>
            <a:r>
              <a:rPr lang="en-US" dirty="0" smtClean="0"/>
              <a:t>Can use in Right or Left Bronchus</a:t>
            </a:r>
          </a:p>
          <a:p>
            <a:pPr lvl="1"/>
            <a:r>
              <a:rPr lang="en-US" dirty="0" smtClean="0"/>
              <a:t>Very large and are not suitable for use in children</a:t>
            </a:r>
          </a:p>
          <a:p>
            <a:pPr lvl="1"/>
            <a:r>
              <a:rPr lang="en-US" dirty="0" smtClean="0"/>
              <a:t>Smallest tube 26 = to size 7.5 ETT</a:t>
            </a:r>
          </a:p>
          <a:p>
            <a:pPr lvl="1"/>
            <a:r>
              <a:rPr lang="en-US" dirty="0" smtClean="0"/>
              <a:t>Size is determined by height</a:t>
            </a:r>
          </a:p>
          <a:p>
            <a:pPr lvl="1"/>
            <a:r>
              <a:rPr lang="en-US" dirty="0" smtClean="0"/>
              <a:t>Sizes 26,28,35,37,39,41</a:t>
            </a:r>
          </a:p>
          <a:p>
            <a:pPr lvl="1"/>
            <a:r>
              <a:rPr lang="en-US" dirty="0" smtClean="0"/>
              <a:t>Usually 35,37 for females 39,41 for males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2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98474" y="161246"/>
            <a:ext cx="7556313" cy="725608"/>
          </a:xfrm>
        </p:spPr>
        <p:txBody>
          <a:bodyPr/>
          <a:lstStyle/>
          <a:p>
            <a:pPr algn="ctr"/>
            <a:r>
              <a:rPr lang="en-US" dirty="0" smtClean="0"/>
              <a:t>Different pictures of DLTs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2318" r="12318"/>
          <a:stretch>
            <a:fillRect/>
          </a:stretch>
        </p:blipFill>
        <p:spPr/>
      </p:pic>
      <p:pic>
        <p:nvPicPr>
          <p:cNvPr id="13" name="Picture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5656" r="-5656"/>
          <a:stretch>
            <a:fillRect/>
          </a:stretch>
        </p:blipFill>
        <p:spPr/>
      </p:pic>
      <p:sp>
        <p:nvSpPr>
          <p:cNvPr id="14" name="TextBox 13"/>
          <p:cNvSpPr txBox="1"/>
          <p:nvPr/>
        </p:nvSpPr>
        <p:spPr>
          <a:xfrm>
            <a:off x="322522" y="886854"/>
            <a:ext cx="3688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bentollenaar.com</a:t>
            </a:r>
            <a:r>
              <a:rPr lang="en-US" dirty="0" smtClean="0"/>
              <a:t>/_</a:t>
            </a:r>
            <a:r>
              <a:rPr lang="en-US" dirty="0" err="1" smtClean="0"/>
              <a:t>MM_Book</a:t>
            </a:r>
            <a:r>
              <a:rPr lang="en-US" dirty="0" smtClean="0"/>
              <a:t>/Ch.24_files/image020.gif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68687" y="544206"/>
            <a:ext cx="4958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https://encrypted-tbn1.gstatic.com/</a:t>
            </a:r>
            <a:r>
              <a:rPr lang="en-US" dirty="0" err="1" smtClean="0"/>
              <a:t>images?q</a:t>
            </a:r>
            <a:r>
              <a:rPr lang="en-US" dirty="0" smtClean="0"/>
              <a:t>=tbn:ANd9GcQRnTV9JVFSAUjtQvvuA_miVjHVRcjYE6xk0nAqvNTM_SenBWVm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1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28842" y="4416552"/>
            <a:ext cx="6122737" cy="1146440"/>
          </a:xfrm>
        </p:spPr>
        <p:txBody>
          <a:bodyPr>
            <a:normAutofit/>
          </a:bodyPr>
          <a:lstStyle/>
          <a:p>
            <a:r>
              <a:rPr lang="en-US" sz="1400" dirty="0"/>
              <a:t>https://encrypted-tbn0.gstatic.com/</a:t>
            </a:r>
            <a:r>
              <a:rPr lang="en-US" sz="1400" dirty="0" err="1"/>
              <a:t>images?q</a:t>
            </a:r>
            <a:r>
              <a:rPr lang="en-US" sz="1400" dirty="0"/>
              <a:t>=tbn:ANd9GcSif0eGavG3rg8_UnWeL6diCPeS_dnpcCBDacowK7X8AUcIFgw9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463626" y="5562992"/>
            <a:ext cx="7483810" cy="1108567"/>
          </a:xfrm>
        </p:spPr>
        <p:txBody>
          <a:bodyPr>
            <a:normAutofit fontScale="55000" lnSpcReduction="2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3800" b="1" dirty="0" smtClean="0"/>
              <a:t>Picture of right and left bronchus through fiberoptic bronchoscope</a:t>
            </a:r>
            <a:endParaRPr lang="en-US" sz="3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7905" y="4921271"/>
            <a:ext cx="582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6635" b="-6635"/>
          <a:stretch>
            <a:fillRect/>
          </a:stretch>
        </p:blipFill>
        <p:spPr/>
      </p:pic>
      <p:sp>
        <p:nvSpPr>
          <p:cNvPr id="17" name="TextBox 16"/>
          <p:cNvSpPr txBox="1"/>
          <p:nvPr/>
        </p:nvSpPr>
        <p:spPr>
          <a:xfrm>
            <a:off x="7155955" y="806231"/>
            <a:ext cx="135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Placement of Left Dual lumen 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1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64785"/>
          </a:xfrm>
        </p:spPr>
        <p:txBody>
          <a:bodyPr/>
          <a:lstStyle/>
          <a:p>
            <a:r>
              <a:rPr lang="en-US" dirty="0" smtClean="0"/>
              <a:t>Double Lumen Tubes- continued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410904"/>
            <a:ext cx="8249933" cy="47152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Right Sided DLT</a:t>
            </a:r>
          </a:p>
          <a:p>
            <a:pPr lvl="1"/>
            <a:r>
              <a:rPr lang="en-US" dirty="0"/>
              <a:t>Slight movements can dislodge </a:t>
            </a:r>
            <a:r>
              <a:rPr lang="en-US" dirty="0" smtClean="0"/>
              <a:t>placement </a:t>
            </a:r>
            <a:r>
              <a:rPr lang="en-US" dirty="0"/>
              <a:t>of tube </a:t>
            </a:r>
          </a:p>
          <a:p>
            <a:pPr lvl="1"/>
            <a:r>
              <a:rPr lang="en-US" dirty="0"/>
              <a:t>Bronchial lumen can obstruct right upper </a:t>
            </a:r>
            <a:r>
              <a:rPr lang="en-US" dirty="0" smtClean="0"/>
              <a:t>lobe-</a:t>
            </a:r>
            <a:r>
              <a:rPr lang="en-US" b="1" dirty="0" smtClean="0"/>
              <a:t>less </a:t>
            </a:r>
            <a:r>
              <a:rPr lang="en-US" b="1" dirty="0"/>
              <a:t>distance from carina to right upper lobe 2.5 cm compared </a:t>
            </a:r>
            <a:r>
              <a:rPr lang="en-US" b="1" dirty="0" smtClean="0"/>
              <a:t>to 4-5 cm on the left</a:t>
            </a:r>
            <a:endParaRPr lang="en-US" dirty="0" smtClean="0"/>
          </a:p>
          <a:p>
            <a:r>
              <a:rPr lang="en-US" dirty="0" smtClean="0"/>
              <a:t>Left Sided DLT</a:t>
            </a:r>
          </a:p>
          <a:p>
            <a:pPr lvl="1"/>
            <a:r>
              <a:rPr lang="en-US" dirty="0" smtClean="0"/>
              <a:t>Is thought to be safer to use for both left and right thoracotomies</a:t>
            </a:r>
            <a:r>
              <a:rPr lang="en-US" dirty="0"/>
              <a:t> </a:t>
            </a:r>
            <a:r>
              <a:rPr lang="en-US" dirty="0" smtClean="0"/>
              <a:t>unless there is a contraindication</a:t>
            </a:r>
          </a:p>
          <a:p>
            <a:pPr lvl="1"/>
            <a:r>
              <a:rPr lang="en-US" dirty="0" smtClean="0"/>
              <a:t>Contraindications for DLTs include:</a:t>
            </a:r>
          </a:p>
          <a:p>
            <a:pPr lvl="2"/>
            <a:r>
              <a:rPr lang="en-US" dirty="0" smtClean="0"/>
              <a:t>Internal lesions of the trachea or main bronchi</a:t>
            </a:r>
          </a:p>
          <a:p>
            <a:pPr lvl="2"/>
            <a:r>
              <a:rPr lang="en-US" dirty="0" smtClean="0"/>
              <a:t>Compression of the trachea or main bronchi by an external mass</a:t>
            </a:r>
          </a:p>
          <a:p>
            <a:pPr lvl="2"/>
            <a:r>
              <a:rPr lang="en-US" dirty="0" smtClean="0"/>
              <a:t>Presence of a descending thoracic aortic aneurysm ( can erode the left main bronchus)</a:t>
            </a:r>
          </a:p>
          <a:p>
            <a:pPr lvl="2"/>
            <a:r>
              <a:rPr lang="en-US" dirty="0" smtClean="0"/>
              <a:t>Difficult airway –choose a blocker or other means</a:t>
            </a:r>
          </a:p>
          <a:p>
            <a:pPr lvl="2"/>
            <a:r>
              <a:rPr lang="en-US" dirty="0" smtClean="0"/>
              <a:t>Increased risk of aspiration with DLT because of difficulty in placement increasing length of time for laryngoscopy</a:t>
            </a:r>
          </a:p>
        </p:txBody>
      </p:sp>
    </p:spTree>
    <p:extLst>
      <p:ext uri="{BB962C8B-B14F-4D97-AF65-F5344CB8AC3E}">
        <p14:creationId xmlns:p14="http://schemas.microsoft.com/office/powerpoint/2010/main" val="360958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25485"/>
          </a:xfrm>
        </p:spPr>
        <p:txBody>
          <a:bodyPr/>
          <a:lstStyle/>
          <a:p>
            <a:pPr algn="ctr"/>
            <a:r>
              <a:rPr lang="en-US" dirty="0" smtClean="0"/>
              <a:t>Goals of </a:t>
            </a:r>
            <a:r>
              <a:rPr lang="en-US" dirty="0"/>
              <a:t>T</a:t>
            </a:r>
            <a:r>
              <a:rPr lang="en-US" dirty="0" smtClean="0"/>
              <a:t>horacic </a:t>
            </a:r>
            <a:r>
              <a:rPr lang="en-US" dirty="0"/>
              <a:t>S</a:t>
            </a:r>
            <a:r>
              <a:rPr lang="en-US" dirty="0" smtClean="0"/>
              <a:t>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0282"/>
            <a:ext cx="7556313" cy="4795882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Improve Oxygenation and quality of life </a:t>
            </a:r>
          </a:p>
          <a:p>
            <a:pPr lvl="1"/>
            <a:r>
              <a:rPr lang="en-US" dirty="0" smtClean="0"/>
              <a:t>Anesthesia goals are to help the patient accomplish this goal by :</a:t>
            </a:r>
          </a:p>
          <a:p>
            <a:pPr lvl="2"/>
            <a:r>
              <a:rPr lang="en-US" dirty="0" smtClean="0"/>
              <a:t>Adequately assessing lung function prior to surgery to evaluate th</a:t>
            </a:r>
            <a:r>
              <a:rPr lang="en-US" dirty="0"/>
              <a:t>e risk </a:t>
            </a:r>
            <a:r>
              <a:rPr lang="en-US" dirty="0" smtClean="0"/>
              <a:t>during </a:t>
            </a:r>
            <a:r>
              <a:rPr lang="en-US" dirty="0"/>
              <a:t>surgery and in the </a:t>
            </a:r>
            <a:r>
              <a:rPr lang="en-US" dirty="0" smtClean="0"/>
              <a:t>postoperative phase</a:t>
            </a:r>
          </a:p>
          <a:p>
            <a:pPr lvl="2"/>
            <a:r>
              <a:rPr lang="en-US" dirty="0" smtClean="0"/>
              <a:t>Making </a:t>
            </a:r>
            <a:r>
              <a:rPr lang="en-US" dirty="0"/>
              <a:t>sure patients are </a:t>
            </a:r>
            <a:r>
              <a:rPr lang="en-US" dirty="0" smtClean="0"/>
              <a:t>adequately </a:t>
            </a:r>
            <a:r>
              <a:rPr lang="en-US" dirty="0"/>
              <a:t>prepared for surgery optimizing lung </a:t>
            </a:r>
            <a:r>
              <a:rPr lang="en-US" dirty="0" smtClean="0"/>
              <a:t>function</a:t>
            </a:r>
            <a:endParaRPr lang="en-US" dirty="0"/>
          </a:p>
          <a:p>
            <a:pPr lvl="2"/>
            <a:r>
              <a:rPr lang="en-US" dirty="0" smtClean="0"/>
              <a:t>Monitoring Patients during surgery to optimize </a:t>
            </a:r>
            <a:r>
              <a:rPr lang="en-US" dirty="0" err="1" smtClean="0"/>
              <a:t>hemodynamcis</a:t>
            </a:r>
            <a:endParaRPr lang="en-US" dirty="0" smtClean="0"/>
          </a:p>
          <a:p>
            <a:pPr lvl="2"/>
            <a:r>
              <a:rPr lang="en-US" dirty="0" smtClean="0"/>
              <a:t>Providing </a:t>
            </a:r>
            <a:r>
              <a:rPr lang="en-US" dirty="0"/>
              <a:t>adequate </a:t>
            </a:r>
            <a:r>
              <a:rPr lang="en-US" dirty="0" smtClean="0"/>
              <a:t>visualization for the surgeon by </a:t>
            </a:r>
            <a:r>
              <a:rPr lang="en-US" dirty="0"/>
              <a:t>using one lung </a:t>
            </a:r>
            <a:r>
              <a:rPr lang="en-US" dirty="0" smtClean="0"/>
              <a:t>ventilation</a:t>
            </a:r>
            <a:endParaRPr lang="en-US" dirty="0"/>
          </a:p>
          <a:p>
            <a:pPr lvl="2"/>
            <a:r>
              <a:rPr lang="en-US" dirty="0" smtClean="0"/>
              <a:t>Providing </a:t>
            </a:r>
            <a:r>
              <a:rPr lang="en-US" dirty="0"/>
              <a:t>techniques to better match V/Q during </a:t>
            </a:r>
            <a:r>
              <a:rPr lang="en-US" dirty="0" smtClean="0"/>
              <a:t>surgery with one lung ventilation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3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Dual Lumen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49658"/>
            <a:ext cx="7556313" cy="487650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most comfortable blade</a:t>
            </a:r>
          </a:p>
          <a:p>
            <a:r>
              <a:rPr lang="en-US" dirty="0" smtClean="0"/>
              <a:t>Lubricate tube</a:t>
            </a:r>
          </a:p>
          <a:p>
            <a:r>
              <a:rPr lang="en-US" dirty="0" smtClean="0"/>
              <a:t>Hold tube with tip toward ceiling</a:t>
            </a:r>
          </a:p>
          <a:p>
            <a:r>
              <a:rPr lang="en-US" dirty="0" smtClean="0"/>
              <a:t>Advance tube through cords and immediately turn 90</a:t>
            </a:r>
            <a:r>
              <a:rPr lang="en-US" baseline="30000" dirty="0" smtClean="0"/>
              <a:t>0</a:t>
            </a:r>
            <a:r>
              <a:rPr lang="en-US" dirty="0" smtClean="0"/>
              <a:t> toward bronchial lumen your intubating</a:t>
            </a:r>
          </a:p>
          <a:p>
            <a:r>
              <a:rPr lang="en-US" dirty="0" smtClean="0"/>
              <a:t>Remove </a:t>
            </a:r>
            <a:r>
              <a:rPr lang="en-US" dirty="0" err="1" smtClean="0"/>
              <a:t>stylet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Continue to advance to around 27-29 cm or until resistance is met</a:t>
            </a:r>
          </a:p>
          <a:p>
            <a:r>
              <a:rPr lang="en-US" dirty="0" smtClean="0"/>
              <a:t>Inflate the tracheal cuff with 5-10 ml of air and 1-3 ml of air in the bronchial cuff</a:t>
            </a:r>
          </a:p>
          <a:p>
            <a:r>
              <a:rPr lang="en-US" dirty="0" smtClean="0"/>
              <a:t>Confirm placement with bronchoscope</a:t>
            </a:r>
          </a:p>
          <a:p>
            <a:r>
              <a:rPr lang="en-US" dirty="0" smtClean="0"/>
              <a:t>Secure tube</a:t>
            </a:r>
          </a:p>
          <a:p>
            <a:r>
              <a:rPr lang="en-US" b="1" dirty="0" smtClean="0"/>
              <a:t>Reconfirm placement after lateral positioning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967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Complications of DLTs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2463"/>
            <a:ext cx="7556313" cy="52912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risk as ETT +plus</a:t>
            </a:r>
          </a:p>
          <a:p>
            <a:r>
              <a:rPr lang="en-US" dirty="0" smtClean="0"/>
              <a:t>Hypoxemia with malposition of  tube</a:t>
            </a:r>
          </a:p>
          <a:p>
            <a:r>
              <a:rPr lang="en-US" dirty="0" smtClean="0"/>
              <a:t>Rupture of thoracic aneurysm with a left DLT if it compresses the left </a:t>
            </a:r>
            <a:r>
              <a:rPr lang="en-US" dirty="0" err="1" smtClean="0"/>
              <a:t>mainstem</a:t>
            </a:r>
            <a:r>
              <a:rPr lang="en-US" dirty="0" smtClean="0"/>
              <a:t> bronchus</a:t>
            </a:r>
          </a:p>
          <a:p>
            <a:r>
              <a:rPr lang="en-US" dirty="0" smtClean="0"/>
              <a:t>Damage to the vocal cords or arytenoid cartilages if using a DLT with a </a:t>
            </a:r>
            <a:r>
              <a:rPr lang="en-US" dirty="0" err="1" smtClean="0"/>
              <a:t>carinal</a:t>
            </a:r>
            <a:r>
              <a:rPr lang="en-US" dirty="0" smtClean="0"/>
              <a:t> hook</a:t>
            </a:r>
          </a:p>
          <a:p>
            <a:r>
              <a:rPr lang="en-US" dirty="0" smtClean="0"/>
              <a:t>Vocal cord paralysis </a:t>
            </a:r>
          </a:p>
          <a:p>
            <a:r>
              <a:rPr lang="en-US" dirty="0" smtClean="0"/>
              <a:t>Vocal cord lesions and hoarseness</a:t>
            </a:r>
          </a:p>
          <a:p>
            <a:r>
              <a:rPr lang="en-US" dirty="0" smtClean="0"/>
              <a:t>Barotrauma if inserted too deeply ventilating only one lobe</a:t>
            </a:r>
          </a:p>
          <a:p>
            <a:r>
              <a:rPr lang="en-US" dirty="0" err="1" smtClean="0"/>
              <a:t>Carinal</a:t>
            </a:r>
            <a:r>
              <a:rPr lang="en-US" dirty="0" smtClean="0"/>
              <a:t> hook loss in bronchus</a:t>
            </a:r>
          </a:p>
          <a:p>
            <a:r>
              <a:rPr lang="en-US" b="1" dirty="0" smtClean="0"/>
              <a:t>Bronchial rupture from overinflating bronchial cuff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279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80738"/>
            <a:ext cx="7556313" cy="695158"/>
          </a:xfrm>
        </p:spPr>
        <p:txBody>
          <a:bodyPr/>
          <a:lstStyle/>
          <a:p>
            <a:pPr algn="ctr"/>
            <a:r>
              <a:rPr lang="en-US" dirty="0" smtClean="0"/>
              <a:t>Physiology of OLV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96212"/>
            <a:ext cx="7556313" cy="5029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two lung ventilation </a:t>
            </a:r>
          </a:p>
          <a:p>
            <a:pPr marL="0" indent="0">
              <a:buNone/>
            </a:pPr>
            <a:r>
              <a:rPr lang="en-US" dirty="0" smtClean="0"/>
              <a:t>When the patient is Left Lateral Decubitus (Left side down) the left lung is the dependent lung. Total blood flow to the dependent lung in this position is 55% in dependent to 45% to nondependent </a:t>
            </a:r>
          </a:p>
          <a:p>
            <a:pPr marL="0" indent="0">
              <a:buNone/>
            </a:pPr>
            <a:r>
              <a:rPr lang="en-US" dirty="0" smtClean="0"/>
              <a:t>When the patient is RLD position (Right side down) The right lung is the dependent lung.  Blood flow to right dependent lung is 65% while nondependent lung is 35%</a:t>
            </a:r>
          </a:p>
          <a:p>
            <a:pPr marL="0" indent="0">
              <a:buNone/>
            </a:pPr>
            <a:r>
              <a:rPr lang="en-US" dirty="0" smtClean="0"/>
              <a:t>Because of the slight difference it averages to the following :</a:t>
            </a:r>
          </a:p>
          <a:p>
            <a:pPr marL="0" indent="0">
              <a:buNone/>
            </a:pPr>
            <a:r>
              <a:rPr lang="en-US" b="1" dirty="0" smtClean="0"/>
              <a:t>Average blood flow is 60%to dependent lung and 40% to nondependent lung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583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6947"/>
            <a:ext cx="7556313" cy="708527"/>
          </a:xfrm>
        </p:spPr>
        <p:txBody>
          <a:bodyPr/>
          <a:lstStyle/>
          <a:p>
            <a:pPr algn="ctr"/>
            <a:r>
              <a:rPr lang="en-US" dirty="0" smtClean="0"/>
              <a:t>OLV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29370"/>
            <a:ext cx="7843421" cy="55211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the patient is lateral pulmonary blood flow (in two lung ventilation) to the dependent lung is 60% the nondependent lung  receives less blood flow and ventilation is greater causing V/Q mismatch </a:t>
            </a:r>
          </a:p>
          <a:p>
            <a:r>
              <a:rPr lang="en-US" dirty="0"/>
              <a:t>W</a:t>
            </a:r>
            <a:r>
              <a:rPr lang="en-US" dirty="0" smtClean="0"/>
              <a:t>hen the nondependent lung is deflated in OLV ; blood flow to this area becomes shunt flow (perfusion without ventilation)</a:t>
            </a:r>
          </a:p>
          <a:p>
            <a:r>
              <a:rPr lang="en-US" dirty="0" smtClean="0"/>
              <a:t>If HPV did not exist one would expect this reduction to be 40% BUT…….</a:t>
            </a:r>
          </a:p>
          <a:p>
            <a:r>
              <a:rPr lang="en-US" b="1" dirty="0" smtClean="0"/>
              <a:t>Hypoxic Pulmonary Vasoconstriction </a:t>
            </a:r>
            <a:r>
              <a:rPr lang="en-US" dirty="0" smtClean="0"/>
              <a:t>(HPV)takes place</a:t>
            </a:r>
          </a:p>
          <a:p>
            <a:pPr marL="0" indent="0">
              <a:buNone/>
            </a:pPr>
            <a:r>
              <a:rPr lang="en-US" b="1" dirty="0" smtClean="0"/>
              <a:t>This constriction is triggered from alveolar hypoxia,(not arterial hypoxemia) only takes place in the proximal pulmonary arteries (usually, in general circulation, hypoxemia causes vasodilation)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In OLV the </a:t>
            </a:r>
            <a:r>
              <a:rPr lang="en-US" dirty="0" err="1"/>
              <a:t>overventilated</a:t>
            </a:r>
            <a:r>
              <a:rPr lang="en-US" dirty="0"/>
              <a:t>/</a:t>
            </a:r>
            <a:r>
              <a:rPr lang="en-US" dirty="0" err="1"/>
              <a:t>underperfused</a:t>
            </a:r>
            <a:r>
              <a:rPr lang="en-US" dirty="0"/>
              <a:t> lung is deflated forcing </a:t>
            </a:r>
            <a:r>
              <a:rPr lang="en-US" dirty="0" smtClean="0"/>
              <a:t>more alveolar </a:t>
            </a:r>
            <a:r>
              <a:rPr lang="en-US" dirty="0"/>
              <a:t>hypoxia then </a:t>
            </a:r>
            <a:r>
              <a:rPr lang="en-US" dirty="0" smtClean="0"/>
              <a:t>constriction and blood flow is diverted to the now better ventilated dependent lung</a:t>
            </a:r>
          </a:p>
          <a:p>
            <a:r>
              <a:rPr lang="en-US" b="1" dirty="0" smtClean="0"/>
              <a:t>HPV helps V/Q matching</a:t>
            </a:r>
          </a:p>
          <a:p>
            <a:r>
              <a:rPr lang="en-US" b="1" dirty="0" smtClean="0"/>
              <a:t>HPV response decreases blood flow during OLV by 50% ; instead of 60:40, now blood flow is 80:20</a:t>
            </a:r>
          </a:p>
          <a:p>
            <a:r>
              <a:rPr lang="en-US" b="1" dirty="0" smtClean="0"/>
              <a:t>Actual Shunt flow changes from 10% in two lung ventilation to 27% in OLV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2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7158"/>
            <a:ext cx="7556313" cy="668421"/>
          </a:xfrm>
        </p:spPr>
        <p:txBody>
          <a:bodyPr/>
          <a:lstStyle/>
          <a:p>
            <a:r>
              <a:rPr lang="en-US" dirty="0" smtClean="0"/>
              <a:t>Factors that influence HPV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855580"/>
            <a:ext cx="7556313" cy="58687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Factors the reduce HPV</a:t>
            </a:r>
          </a:p>
          <a:p>
            <a:pPr lvl="1"/>
            <a:r>
              <a:rPr lang="en-US" dirty="0"/>
              <a:t>If the fraction of shunting is too high or too low HPV is less effective (&lt;20% or &gt;80%)</a:t>
            </a:r>
          </a:p>
          <a:p>
            <a:pPr lvl="1"/>
            <a:r>
              <a:rPr lang="en-US" dirty="0"/>
              <a:t>When 80% of lung is hypoxic HPV increases PVR causing Right ventricular strain and failure</a:t>
            </a:r>
          </a:p>
          <a:p>
            <a:pPr lvl="1"/>
            <a:r>
              <a:rPr lang="en-US" dirty="0" err="1"/>
              <a:t>Hypovolemia</a:t>
            </a:r>
            <a:r>
              <a:rPr lang="en-US" dirty="0"/>
              <a:t>  may reduce HPV by trigger of adrenergic vasoconstriction and flow is reduced to well-ventilated lung</a:t>
            </a:r>
          </a:p>
          <a:p>
            <a:pPr lvl="1"/>
            <a:r>
              <a:rPr lang="en-US" dirty="0"/>
              <a:t>Hypervolemia or high CO can override HPV by recruitment of constricted vessels</a:t>
            </a:r>
          </a:p>
          <a:p>
            <a:pPr lvl="1"/>
            <a:r>
              <a:rPr lang="en-US" dirty="0"/>
              <a:t>Too high of </a:t>
            </a:r>
            <a:r>
              <a:rPr lang="en-US" dirty="0" err="1"/>
              <a:t>Vt</a:t>
            </a:r>
            <a:r>
              <a:rPr lang="en-US" dirty="0"/>
              <a:t> or peep may over distend alveoli and reduce perfusion by creating a “zone 1” </a:t>
            </a:r>
            <a:r>
              <a:rPr lang="en-US" dirty="0" err="1"/>
              <a:t>scenerio</a:t>
            </a:r>
            <a:r>
              <a:rPr lang="en-US" dirty="0"/>
              <a:t> (keep </a:t>
            </a:r>
            <a:r>
              <a:rPr lang="en-US" dirty="0" err="1"/>
              <a:t>Vt</a:t>
            </a:r>
            <a:r>
              <a:rPr lang="en-US" dirty="0"/>
              <a:t> 6ml/kg)</a:t>
            </a:r>
          </a:p>
          <a:p>
            <a:pPr lvl="1"/>
            <a:r>
              <a:rPr lang="en-US" dirty="0"/>
              <a:t>Inhalation agents &gt;1.5 MAC</a:t>
            </a:r>
          </a:p>
          <a:p>
            <a:pPr lvl="1"/>
            <a:r>
              <a:rPr lang="en-US" dirty="0"/>
              <a:t>Acidosis</a:t>
            </a:r>
          </a:p>
          <a:p>
            <a:pPr lvl="1"/>
            <a:r>
              <a:rPr lang="en-US" dirty="0" smtClean="0"/>
              <a:t>Alkalosis</a:t>
            </a:r>
            <a:endParaRPr lang="en-US" dirty="0"/>
          </a:p>
          <a:p>
            <a:pPr lvl="1"/>
            <a:r>
              <a:rPr lang="en-US" dirty="0" err="1"/>
              <a:t>Hypocapnia</a:t>
            </a:r>
            <a:endParaRPr lang="en-US" dirty="0"/>
          </a:p>
          <a:p>
            <a:pPr lvl="1"/>
            <a:r>
              <a:rPr lang="en-US" dirty="0" smtClean="0"/>
              <a:t>Hypothermia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asodilating</a:t>
            </a:r>
            <a:r>
              <a:rPr lang="en-US" dirty="0" smtClean="0"/>
              <a:t> drugs ; NTG </a:t>
            </a:r>
            <a:r>
              <a:rPr lang="en-US" dirty="0" err="1" smtClean="0"/>
              <a:t>nitroprusside</a:t>
            </a:r>
            <a:r>
              <a:rPr lang="en-US" dirty="0" smtClean="0"/>
              <a:t>, </a:t>
            </a:r>
            <a:r>
              <a:rPr lang="en-US" dirty="0" err="1" smtClean="0"/>
              <a:t>dobutamine</a:t>
            </a:r>
            <a:r>
              <a:rPr lang="en-US" dirty="0" smtClean="0"/>
              <a:t>, </a:t>
            </a:r>
            <a:r>
              <a:rPr lang="en-US" dirty="0" err="1" smtClean="0"/>
              <a:t>nifedipine,nicardipine</a:t>
            </a:r>
            <a:r>
              <a:rPr lang="en-US" dirty="0" smtClean="0"/>
              <a:t>, verapamil, </a:t>
            </a:r>
            <a:r>
              <a:rPr lang="en-US" dirty="0" err="1" smtClean="0"/>
              <a:t>ispproterenol</a:t>
            </a:r>
            <a:endParaRPr lang="en-US" b="1" dirty="0" smtClean="0"/>
          </a:p>
          <a:p>
            <a:pPr lvl="1"/>
            <a:r>
              <a:rPr lang="en-US" dirty="0" smtClean="0"/>
              <a:t>Vasoconstrictors; dopamine, epinephrine, and phenylephrine constrict normally oxygenated pulmonary vessels and reestablish the shunt flow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6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Anesthetic management during OLV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Anesthetic</a:t>
            </a:r>
          </a:p>
          <a:p>
            <a:pPr lvl="1"/>
            <a:r>
              <a:rPr lang="en-US" dirty="0" smtClean="0"/>
              <a:t>Volatiles less than 1.5 MAC OK (</a:t>
            </a:r>
            <a:r>
              <a:rPr lang="en-US" dirty="0" err="1" smtClean="0"/>
              <a:t>bronchodilate</a:t>
            </a:r>
            <a:r>
              <a:rPr lang="en-US" dirty="0" smtClean="0"/>
              <a:t> and decrease airway irritability)</a:t>
            </a:r>
          </a:p>
          <a:p>
            <a:pPr lvl="1"/>
            <a:r>
              <a:rPr lang="en-US" dirty="0" smtClean="0"/>
              <a:t>Avoid N2O</a:t>
            </a:r>
          </a:p>
          <a:p>
            <a:pPr lvl="3"/>
            <a:r>
              <a:rPr lang="en-US" dirty="0" smtClean="0"/>
              <a:t>Increases </a:t>
            </a:r>
            <a:r>
              <a:rPr lang="en-US" dirty="0"/>
              <a:t>PVR</a:t>
            </a:r>
          </a:p>
          <a:p>
            <a:pPr lvl="3"/>
            <a:r>
              <a:rPr lang="en-US" dirty="0"/>
              <a:t>Traps air in bullous or emphysema lungs</a:t>
            </a:r>
          </a:p>
          <a:p>
            <a:pPr lvl="1"/>
            <a:r>
              <a:rPr lang="en-US" dirty="0" smtClean="0"/>
              <a:t>Avoid long acting muscle relaxants (</a:t>
            </a:r>
            <a:r>
              <a:rPr lang="en-US" dirty="0" err="1" smtClean="0"/>
              <a:t>Pancuronium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Intermediate relaxants have better recovery</a:t>
            </a:r>
          </a:p>
          <a:p>
            <a:pPr lvl="1"/>
            <a:r>
              <a:rPr lang="en-US" dirty="0" smtClean="0"/>
              <a:t>Frequent monitoring of neuromuscular function</a:t>
            </a:r>
          </a:p>
          <a:p>
            <a:pPr lvl="1"/>
            <a:r>
              <a:rPr lang="en-US" dirty="0" smtClean="0"/>
              <a:t>Always reverse neuromuscular relaxants</a:t>
            </a:r>
          </a:p>
          <a:p>
            <a:pPr marL="228600" lvl="1" indent="0">
              <a:buNone/>
            </a:pPr>
            <a:r>
              <a:rPr lang="en-US" dirty="0" smtClean="0"/>
              <a:t>(Keep in mind muscle weakness is common in long surgeries)</a:t>
            </a:r>
          </a:p>
        </p:txBody>
      </p:sp>
    </p:spTree>
    <p:extLst>
      <p:ext uri="{BB962C8B-B14F-4D97-AF65-F5344CB8AC3E}">
        <p14:creationId xmlns:p14="http://schemas.microsoft.com/office/powerpoint/2010/main" val="3453731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6948"/>
            <a:ext cx="7556313" cy="574842"/>
          </a:xfrm>
        </p:spPr>
        <p:txBody>
          <a:bodyPr/>
          <a:lstStyle/>
          <a:p>
            <a:r>
              <a:rPr lang="en-US" dirty="0" smtClean="0"/>
              <a:t>Anesthetic Management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738" y="681790"/>
            <a:ext cx="8141367" cy="593557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Main goal is to maintain adequate oxygenation while maintaining visualization of lung for the surgeon</a:t>
            </a:r>
          </a:p>
          <a:p>
            <a:pPr lvl="2"/>
            <a:r>
              <a:rPr lang="en-US" dirty="0" smtClean="0"/>
              <a:t>Limit </a:t>
            </a:r>
            <a:r>
              <a:rPr lang="en-US" dirty="0" err="1"/>
              <a:t>Vt</a:t>
            </a:r>
            <a:r>
              <a:rPr lang="en-US" dirty="0"/>
              <a:t> to 6 ml/kg</a:t>
            </a:r>
          </a:p>
          <a:p>
            <a:pPr lvl="2"/>
            <a:r>
              <a:rPr lang="en-US" dirty="0"/>
              <a:t>Use peep (not too much)</a:t>
            </a:r>
          </a:p>
          <a:p>
            <a:pPr lvl="2"/>
            <a:r>
              <a:rPr lang="en-US" dirty="0"/>
              <a:t>Keep PIP &lt;25 cm H2O</a:t>
            </a:r>
          </a:p>
          <a:p>
            <a:pPr lvl="2"/>
            <a:r>
              <a:rPr lang="en-US" dirty="0"/>
              <a:t>Reduce FIO2 to lessen the effects of </a:t>
            </a:r>
            <a:r>
              <a:rPr lang="en-US" dirty="0" smtClean="0"/>
              <a:t>absorptive atelectasis</a:t>
            </a:r>
            <a:endParaRPr lang="en-US" dirty="0"/>
          </a:p>
          <a:p>
            <a:pPr lvl="2"/>
            <a:r>
              <a:rPr lang="en-US" dirty="0"/>
              <a:t>Avoid </a:t>
            </a:r>
            <a:r>
              <a:rPr lang="en-US" dirty="0" err="1"/>
              <a:t>hypocapnia</a:t>
            </a:r>
            <a:r>
              <a:rPr lang="en-US" dirty="0"/>
              <a:t> (</a:t>
            </a:r>
            <a:r>
              <a:rPr lang="en-US" dirty="0" smtClean="0"/>
              <a:t>reduces </a:t>
            </a:r>
            <a:r>
              <a:rPr lang="en-US" dirty="0"/>
              <a:t>HPV)</a:t>
            </a:r>
          </a:p>
          <a:p>
            <a:pPr lvl="2"/>
            <a:r>
              <a:rPr lang="en-US" dirty="0"/>
              <a:t>Normal ETCO2 (28-32</a:t>
            </a:r>
            <a:r>
              <a:rPr lang="en-US" dirty="0" smtClean="0"/>
              <a:t>)</a:t>
            </a:r>
          </a:p>
          <a:p>
            <a:pPr marL="457200" lvl="2" indent="0">
              <a:buNone/>
            </a:pPr>
            <a:endParaRPr lang="en-US" dirty="0" smtClean="0"/>
          </a:p>
          <a:p>
            <a:pPr lvl="2"/>
            <a:r>
              <a:rPr lang="en-US" b="1" dirty="0" smtClean="0"/>
              <a:t>SHOULD </a:t>
            </a:r>
            <a:r>
              <a:rPr lang="en-US" b="1" dirty="0"/>
              <a:t>HYPOXEMIA OCCUR DURING OLV</a:t>
            </a:r>
          </a:p>
          <a:p>
            <a:pPr lvl="3"/>
            <a:r>
              <a:rPr lang="en-US" b="1" dirty="0"/>
              <a:t>Check for malposition of tube </a:t>
            </a:r>
            <a:r>
              <a:rPr lang="en-US" dirty="0"/>
              <a:t>(listen, check with bronchoscope)</a:t>
            </a:r>
          </a:p>
          <a:p>
            <a:pPr lvl="3"/>
            <a:r>
              <a:rPr lang="en-US" dirty="0"/>
              <a:t>Check for physiologic causes </a:t>
            </a:r>
            <a:r>
              <a:rPr lang="en-US" dirty="0" err="1"/>
              <a:t>ie</a:t>
            </a:r>
            <a:r>
              <a:rPr lang="en-US" dirty="0"/>
              <a:t>: bronchospasm, decreased CO, hypoventilation, low FIO2, pneumothorax of dependent lung</a:t>
            </a:r>
          </a:p>
          <a:p>
            <a:pPr lvl="3"/>
            <a:r>
              <a:rPr lang="en-US" dirty="0"/>
              <a:t>CPAP to deflated lung (too much will inflate lung) start at 2 cm</a:t>
            </a:r>
          </a:p>
          <a:p>
            <a:pPr lvl="3"/>
            <a:r>
              <a:rPr lang="en-US" dirty="0"/>
              <a:t>PEEP to dependent lung </a:t>
            </a:r>
            <a:r>
              <a:rPr lang="en-US" dirty="0" smtClean="0"/>
              <a:t>(</a:t>
            </a:r>
            <a:r>
              <a:rPr lang="en-US" dirty="0"/>
              <a:t>not too </a:t>
            </a:r>
            <a:r>
              <a:rPr lang="en-US" dirty="0" smtClean="0"/>
              <a:t>much or </a:t>
            </a:r>
            <a:r>
              <a:rPr lang="en-US" dirty="0"/>
              <a:t>may reduce CO and cause more V/Q mismatch </a:t>
            </a:r>
            <a:r>
              <a:rPr lang="en-US" dirty="0" smtClean="0"/>
              <a:t>-zone </a:t>
            </a:r>
            <a:r>
              <a:rPr lang="en-US" dirty="0"/>
              <a:t>1 scenario)</a:t>
            </a:r>
          </a:p>
          <a:p>
            <a:pPr lvl="3"/>
            <a:r>
              <a:rPr lang="en-US" dirty="0"/>
              <a:t>If these mechanisms fail early ligation of pulmonary artery if it is planned will help diminish shunt flow</a:t>
            </a:r>
          </a:p>
          <a:p>
            <a:pPr lvl="3"/>
            <a:r>
              <a:rPr lang="en-US" dirty="0"/>
              <a:t>If not planned on ligation- resume two lung ventilation- give pauses for surgeon to get to areas between ventilations ( communicate with surgeon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After lung resection , the operative lung is </a:t>
            </a:r>
            <a:r>
              <a:rPr lang="en-US" dirty="0" err="1" smtClean="0"/>
              <a:t>reinflated</a:t>
            </a:r>
            <a:r>
              <a:rPr lang="en-US" dirty="0" smtClean="0"/>
              <a:t> and checked for air leaks (keep PIP less than 30-40)</a:t>
            </a:r>
          </a:p>
          <a:p>
            <a:r>
              <a:rPr lang="en-US" b="1" dirty="0" smtClean="0"/>
              <a:t>Following </a:t>
            </a:r>
            <a:r>
              <a:rPr lang="en-US" b="1" dirty="0" err="1"/>
              <a:t>reexpansion</a:t>
            </a:r>
            <a:r>
              <a:rPr lang="en-US" b="1" dirty="0"/>
              <a:t> of the lung- deflate bronchial cuff 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9723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Analgesia for Thoracic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76422"/>
            <a:ext cx="7556313" cy="49497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Painful surgery</a:t>
            </a:r>
          </a:p>
          <a:p>
            <a:pPr lvl="1"/>
            <a:r>
              <a:rPr lang="en-US" dirty="0" smtClean="0"/>
              <a:t>Leads to pneumonia and atelectasis</a:t>
            </a:r>
          </a:p>
          <a:p>
            <a:pPr lvl="1"/>
            <a:r>
              <a:rPr lang="en-US" dirty="0" smtClean="0"/>
              <a:t>Balance between comfort and respiratory depression</a:t>
            </a:r>
          </a:p>
          <a:p>
            <a:pPr lvl="1"/>
            <a:r>
              <a:rPr lang="en-US" dirty="0" smtClean="0"/>
              <a:t>Pain lasts average of one year after surgery (50% of </a:t>
            </a:r>
            <a:r>
              <a:rPr lang="en-US" dirty="0" err="1" smtClean="0"/>
              <a:t>pts</a:t>
            </a:r>
            <a:r>
              <a:rPr lang="en-US" dirty="0" smtClean="0"/>
              <a:t>)	</a:t>
            </a:r>
            <a:endParaRPr lang="en-US" dirty="0"/>
          </a:p>
          <a:p>
            <a:pPr lvl="2"/>
            <a:r>
              <a:rPr lang="en-US" dirty="0" smtClean="0"/>
              <a:t>PCA pump for constant level of pain control</a:t>
            </a:r>
          </a:p>
          <a:p>
            <a:pPr lvl="2"/>
            <a:r>
              <a:rPr lang="en-US" dirty="0" smtClean="0"/>
              <a:t>Adjuncts such as NMDA blocker (ketamine)</a:t>
            </a:r>
          </a:p>
          <a:p>
            <a:pPr lvl="2"/>
            <a:r>
              <a:rPr lang="en-US" b="1" dirty="0" smtClean="0"/>
              <a:t>Thoracic epidural analgesia (most effective in pain control)</a:t>
            </a:r>
          </a:p>
          <a:p>
            <a:pPr lvl="3"/>
            <a:r>
              <a:rPr lang="en-US" b="1" dirty="0" smtClean="0"/>
              <a:t>Place </a:t>
            </a:r>
            <a:r>
              <a:rPr lang="en-US" b="1" dirty="0"/>
              <a:t>at T6 to T8 </a:t>
            </a:r>
            <a:r>
              <a:rPr lang="en-US" b="1" dirty="0" smtClean="0"/>
              <a:t>level</a:t>
            </a:r>
          </a:p>
          <a:p>
            <a:pPr lvl="2"/>
            <a:r>
              <a:rPr lang="en-US" dirty="0" smtClean="0"/>
              <a:t>Paravertebral nerve blocks at level of incision plus 1-2 levels above and below</a:t>
            </a:r>
          </a:p>
          <a:p>
            <a:pPr lvl="3"/>
            <a:r>
              <a:rPr lang="en-US" dirty="0"/>
              <a:t>Good short term pain </a:t>
            </a:r>
            <a:r>
              <a:rPr lang="en-US" dirty="0" smtClean="0"/>
              <a:t>relief </a:t>
            </a:r>
            <a:r>
              <a:rPr lang="en-US" dirty="0"/>
              <a:t>reducing </a:t>
            </a:r>
            <a:r>
              <a:rPr lang="en-US" dirty="0" smtClean="0"/>
              <a:t>opioids</a:t>
            </a:r>
            <a:endParaRPr lang="en-US" dirty="0"/>
          </a:p>
          <a:p>
            <a:pPr lvl="3"/>
            <a:r>
              <a:rPr lang="en-US" dirty="0"/>
              <a:t>Can be highly vascular area-careful of </a:t>
            </a:r>
            <a:r>
              <a:rPr lang="en-US" dirty="0" smtClean="0"/>
              <a:t>toxicity</a:t>
            </a:r>
          </a:p>
          <a:p>
            <a:pPr lvl="2"/>
            <a:r>
              <a:rPr lang="en-US" dirty="0" smtClean="0"/>
              <a:t>Other methods include </a:t>
            </a:r>
            <a:r>
              <a:rPr lang="en-US" dirty="0" err="1" smtClean="0"/>
              <a:t>cryoanalgesia</a:t>
            </a:r>
            <a:r>
              <a:rPr lang="en-US" dirty="0" smtClean="0"/>
              <a:t> and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Intrapleural</a:t>
            </a:r>
            <a:r>
              <a:rPr lang="en-US" dirty="0" smtClean="0"/>
              <a:t> catheter with local anesthetic (placed by the surgeon before closure)</a:t>
            </a:r>
          </a:p>
        </p:txBody>
      </p:sp>
    </p:spTree>
    <p:extLst>
      <p:ext uri="{BB962C8B-B14F-4D97-AF65-F5344CB8AC3E}">
        <p14:creationId xmlns:p14="http://schemas.microsoft.com/office/powerpoint/2010/main" val="261451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after Thoracotomy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70000"/>
            <a:ext cx="7556313" cy="4856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ALI Acute Lung Injury – associated factors</a:t>
            </a:r>
          </a:p>
          <a:p>
            <a:pPr lvl="1"/>
            <a:r>
              <a:rPr lang="en-US" dirty="0" smtClean="0"/>
              <a:t>Right </a:t>
            </a:r>
            <a:r>
              <a:rPr lang="en-US" dirty="0" err="1" smtClean="0"/>
              <a:t>pneumonectomy</a:t>
            </a:r>
            <a:endParaRPr lang="en-US" dirty="0" smtClean="0"/>
          </a:p>
          <a:p>
            <a:pPr lvl="1"/>
            <a:r>
              <a:rPr lang="en-US" dirty="0" smtClean="0"/>
              <a:t>Intraoperative </a:t>
            </a:r>
            <a:r>
              <a:rPr lang="en-US" dirty="0" err="1" smtClean="0"/>
              <a:t>overhydration</a:t>
            </a:r>
            <a:endParaRPr lang="en-US" dirty="0" smtClean="0"/>
          </a:p>
          <a:p>
            <a:pPr lvl="1"/>
            <a:r>
              <a:rPr lang="en-US" dirty="0" smtClean="0"/>
              <a:t>High airway pressures during OLV</a:t>
            </a:r>
          </a:p>
          <a:p>
            <a:pPr lvl="1"/>
            <a:r>
              <a:rPr lang="en-US" dirty="0" smtClean="0"/>
              <a:t>Preoperative alcohol abuse-(decreased immunity)</a:t>
            </a:r>
          </a:p>
          <a:p>
            <a:pPr lvl="1"/>
            <a:r>
              <a:rPr lang="en-US" dirty="0" smtClean="0"/>
              <a:t>Females</a:t>
            </a:r>
          </a:p>
          <a:p>
            <a:pPr lvl="1"/>
            <a:r>
              <a:rPr lang="en-US" dirty="0" smtClean="0"/>
              <a:t>Poor PPO lung function</a:t>
            </a:r>
          </a:p>
          <a:p>
            <a:pPr lvl="1"/>
            <a:r>
              <a:rPr lang="en-US" dirty="0" smtClean="0"/>
              <a:t>Trauma</a:t>
            </a:r>
          </a:p>
          <a:p>
            <a:pPr lvl="1"/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Chemotherapy</a:t>
            </a:r>
          </a:p>
          <a:p>
            <a:pPr lvl="1"/>
            <a:r>
              <a:rPr lang="en-US" dirty="0" smtClean="0"/>
              <a:t>Mediastinal lymphatic damage</a:t>
            </a:r>
          </a:p>
          <a:p>
            <a:pPr lvl="1"/>
            <a:r>
              <a:rPr lang="en-US" dirty="0" smtClean="0"/>
              <a:t>Transfusion of FFP</a:t>
            </a:r>
          </a:p>
          <a:p>
            <a:pPr lvl="1"/>
            <a:r>
              <a:rPr lang="en-US" dirty="0" smtClean="0"/>
              <a:t>Serum cytokines</a:t>
            </a:r>
          </a:p>
          <a:p>
            <a:pPr lvl="1"/>
            <a:r>
              <a:rPr lang="en-US" dirty="0" smtClean="0"/>
              <a:t>O2 toxicity</a:t>
            </a:r>
          </a:p>
          <a:p>
            <a:pPr lvl="1"/>
            <a:r>
              <a:rPr lang="en-US" dirty="0" smtClean="0"/>
              <a:t>OLV &gt; 100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0"/>
            <a:ext cx="7556313" cy="534737"/>
          </a:xfrm>
        </p:spPr>
        <p:txBody>
          <a:bodyPr/>
          <a:lstStyle/>
          <a:p>
            <a:pPr algn="ctr"/>
            <a:r>
              <a:rPr lang="en-US" dirty="0" smtClean="0"/>
              <a:t>Complications after Thoracotomy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58" y="681789"/>
            <a:ext cx="8181474" cy="5882105"/>
          </a:xfrm>
        </p:spPr>
        <p:txBody>
          <a:bodyPr>
            <a:normAutofit/>
          </a:bodyPr>
          <a:lstStyle/>
          <a:p>
            <a:r>
              <a:rPr lang="en-US" dirty="0" smtClean="0"/>
              <a:t>Acute lung Injury</a:t>
            </a:r>
          </a:p>
          <a:p>
            <a:pPr lvl="1"/>
            <a:r>
              <a:rPr lang="en-US" dirty="0"/>
              <a:t> is defined as a diffuse lung injury characterized by hypoxemia, non cardiogenic pulmonary edema, low lung compliance, and widespread capillary leakage. This is caused by any stimulus of local or systemic inflammation, usually sepsis.</a:t>
            </a:r>
          </a:p>
          <a:p>
            <a:pPr lvl="1"/>
            <a:r>
              <a:rPr lang="en-US" dirty="0"/>
              <a:t>During and after surgery, the effects of lung manipulation, hyperinflation, surgical trauma, ischemia, and reperfusion induces </a:t>
            </a:r>
            <a:r>
              <a:rPr lang="en-US" b="1" dirty="0"/>
              <a:t>inflammatory mediators at the alveolar-endothelial barrier causing leakage of fluid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Stretching of capillaries by </a:t>
            </a:r>
            <a:r>
              <a:rPr lang="en-US" b="1" dirty="0"/>
              <a:t>fluid overload </a:t>
            </a:r>
            <a:r>
              <a:rPr lang="en-US" dirty="0"/>
              <a:t>or impaired pulmonary venous return may cause failure of the </a:t>
            </a:r>
            <a:r>
              <a:rPr lang="en-US" dirty="0" err="1"/>
              <a:t>microvessels</a:t>
            </a:r>
            <a:r>
              <a:rPr lang="en-US" dirty="0"/>
              <a:t> disturbing </a:t>
            </a:r>
            <a:r>
              <a:rPr lang="en-US" dirty="0" smtClean="0"/>
              <a:t>permeability</a:t>
            </a:r>
          </a:p>
          <a:p>
            <a:r>
              <a:rPr lang="en-US" dirty="0" smtClean="0"/>
              <a:t>Dysrhythmias</a:t>
            </a:r>
          </a:p>
          <a:p>
            <a:pPr lvl="1"/>
            <a:r>
              <a:rPr lang="en-US" dirty="0" smtClean="0"/>
              <a:t>Common (usual rhythm is </a:t>
            </a:r>
            <a:r>
              <a:rPr lang="en-US" dirty="0" err="1" smtClean="0"/>
              <a:t>afib</a:t>
            </a:r>
            <a:r>
              <a:rPr lang="en-US" dirty="0" smtClean="0"/>
              <a:t>) other common is SVT</a:t>
            </a:r>
          </a:p>
          <a:p>
            <a:pPr lvl="1"/>
            <a:r>
              <a:rPr lang="en-US" dirty="0" smtClean="0"/>
              <a:t>Increases mortality</a:t>
            </a:r>
          </a:p>
          <a:p>
            <a:pPr lvl="1"/>
            <a:r>
              <a:rPr lang="en-US" dirty="0" smtClean="0"/>
              <a:t>Is associated with fluids &gt; 2000ml </a:t>
            </a:r>
            <a:r>
              <a:rPr lang="en-US" dirty="0" err="1" smtClean="0"/>
              <a:t>intraoperatively</a:t>
            </a:r>
            <a:endParaRPr lang="en-US" dirty="0" smtClean="0"/>
          </a:p>
          <a:p>
            <a:pPr lvl="1"/>
            <a:r>
              <a:rPr lang="en-US" dirty="0" smtClean="0"/>
              <a:t>Beta blockers, and </a:t>
            </a:r>
            <a:r>
              <a:rPr lang="en-US" dirty="0" err="1" smtClean="0"/>
              <a:t>cardioversion</a:t>
            </a:r>
            <a:r>
              <a:rPr lang="en-US" dirty="0" smtClean="0"/>
              <a:t> if unstable</a:t>
            </a:r>
            <a:endParaRPr lang="en-US" dirty="0"/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2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47054"/>
            <a:ext cx="7556313" cy="762000"/>
          </a:xfrm>
        </p:spPr>
        <p:txBody>
          <a:bodyPr/>
          <a:lstStyle/>
          <a:p>
            <a:pPr algn="ctr"/>
            <a:r>
              <a:rPr lang="en-US" dirty="0" smtClean="0"/>
              <a:t>Preoperative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89" y="909054"/>
            <a:ext cx="8141369" cy="5668210"/>
          </a:xfrm>
        </p:spPr>
        <p:txBody>
          <a:bodyPr>
            <a:normAutofit/>
          </a:bodyPr>
          <a:lstStyle/>
          <a:p>
            <a:r>
              <a:rPr lang="en-US" dirty="0" smtClean="0"/>
              <a:t>H&amp;P – know of diseases and risk factors which may influence surgical outcome</a:t>
            </a:r>
          </a:p>
          <a:p>
            <a:r>
              <a:rPr lang="en-US" dirty="0" smtClean="0"/>
              <a:t>Optimize patient condition – treat underlying infections, use bronchodilators correct dehydration, electrolyte imbalance, </a:t>
            </a:r>
            <a:r>
              <a:rPr lang="en-US" b="1" dirty="0" smtClean="0"/>
              <a:t>cessation of smoking</a:t>
            </a:r>
          </a:p>
          <a:p>
            <a:pPr lvl="1"/>
            <a:r>
              <a:rPr lang="en-US" b="1" dirty="0" smtClean="0"/>
              <a:t>Timing of smoking cessation is important – within 2 months of cessation – bronchial secretions increase-increasing risk of complications ;however with advanced lung cancer, </a:t>
            </a:r>
            <a:r>
              <a:rPr lang="en-US" b="1" dirty="0" err="1" smtClean="0"/>
              <a:t>pt</a:t>
            </a:r>
            <a:r>
              <a:rPr lang="en-US" b="1" dirty="0" smtClean="0"/>
              <a:t> should not wait longer than two months for surgery </a:t>
            </a:r>
            <a:endParaRPr lang="en-US" b="1" dirty="0"/>
          </a:p>
          <a:p>
            <a:pPr lvl="1"/>
            <a:r>
              <a:rPr lang="en-US" dirty="0" err="1" smtClean="0"/>
              <a:t>PFts</a:t>
            </a:r>
            <a:endParaRPr lang="en-US" dirty="0" smtClean="0"/>
          </a:p>
          <a:p>
            <a:pPr lvl="2"/>
            <a:r>
              <a:rPr lang="en-US" b="1" dirty="0" smtClean="0"/>
              <a:t>Traditional FEV1 is not specific enough to predict postoperative risk</a:t>
            </a:r>
          </a:p>
          <a:p>
            <a:pPr lvl="2"/>
            <a:r>
              <a:rPr lang="en-US" dirty="0" smtClean="0"/>
              <a:t>PPO FEV1(Predicted Post Operative) is a test that calculates current FEV1 multiplied by the fraction of functioning lung or the fraction of lung segments that will function after surgery and is more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5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31906"/>
          </a:xfrm>
        </p:spPr>
        <p:txBody>
          <a:bodyPr/>
          <a:lstStyle/>
          <a:p>
            <a:r>
              <a:rPr lang="en-US" dirty="0"/>
              <a:t>Complications after Thoracotomy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3158"/>
            <a:ext cx="7556313" cy="49230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Low Cardiac Output</a:t>
            </a:r>
          </a:p>
          <a:p>
            <a:pPr lvl="1"/>
            <a:r>
              <a:rPr lang="en-US" dirty="0"/>
              <a:t>From hypovolemic blood loss (intra and postop) output through chest tube should not be &gt;500ml/day  If&gt;200 ml/</a:t>
            </a:r>
            <a:r>
              <a:rPr lang="en-US" dirty="0" err="1"/>
              <a:t>hr</a:t>
            </a:r>
            <a:r>
              <a:rPr lang="en-US" dirty="0"/>
              <a:t>  loss exploration is needed</a:t>
            </a:r>
          </a:p>
          <a:p>
            <a:pPr lvl="1"/>
            <a:r>
              <a:rPr lang="en-US" dirty="0"/>
              <a:t>From right sided heart failure (increased PVR)</a:t>
            </a:r>
          </a:p>
          <a:p>
            <a:pPr lvl="1"/>
            <a:r>
              <a:rPr lang="en-US" dirty="0"/>
              <a:t>From pericardial effusion</a:t>
            </a:r>
          </a:p>
          <a:p>
            <a:pPr lvl="1"/>
            <a:r>
              <a:rPr lang="en-US" dirty="0"/>
              <a:t>From </a:t>
            </a:r>
            <a:r>
              <a:rPr lang="en-US" dirty="0" smtClean="0"/>
              <a:t>dysrhythmias</a:t>
            </a:r>
            <a:endParaRPr lang="en-US" dirty="0"/>
          </a:p>
          <a:p>
            <a:r>
              <a:rPr lang="en-US" dirty="0" smtClean="0"/>
              <a:t>Increased PVR</a:t>
            </a:r>
          </a:p>
          <a:p>
            <a:pPr lvl="1"/>
            <a:r>
              <a:rPr lang="en-US" dirty="0"/>
              <a:t>Can be caused from loss of pulmonary vasculature</a:t>
            </a:r>
          </a:p>
          <a:p>
            <a:pPr lvl="1"/>
            <a:r>
              <a:rPr lang="en-US" dirty="0"/>
              <a:t>Can lead to right to left shunt and </a:t>
            </a:r>
            <a:r>
              <a:rPr lang="en-US" dirty="0" smtClean="0"/>
              <a:t>hypoxemia</a:t>
            </a:r>
          </a:p>
          <a:p>
            <a:pPr lvl="2"/>
            <a:r>
              <a:rPr lang="en-US" dirty="0" smtClean="0"/>
              <a:t>Treat </a:t>
            </a:r>
            <a:r>
              <a:rPr lang="en-US" dirty="0"/>
              <a:t>and prevent if possible</a:t>
            </a:r>
          </a:p>
          <a:p>
            <a:pPr lvl="2"/>
            <a:r>
              <a:rPr lang="en-US" dirty="0"/>
              <a:t> vasodilators</a:t>
            </a:r>
          </a:p>
          <a:p>
            <a:pPr lvl="2"/>
            <a:r>
              <a:rPr lang="en-US" dirty="0"/>
              <a:t> correct hypoxemia, acidosis, and </a:t>
            </a:r>
            <a:r>
              <a:rPr lang="en-US" dirty="0" err="1"/>
              <a:t>hypercarbia</a:t>
            </a:r>
            <a:endParaRPr lang="en-US" dirty="0"/>
          </a:p>
          <a:p>
            <a:pPr marL="228600" lvl="1" indent="0">
              <a:buNone/>
            </a:pPr>
            <a:r>
              <a:rPr lang="en-US" dirty="0"/>
              <a:t> </a:t>
            </a:r>
          </a:p>
          <a:p>
            <a:pPr marL="4572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65590"/>
          </a:xfrm>
        </p:spPr>
        <p:txBody>
          <a:bodyPr/>
          <a:lstStyle/>
          <a:p>
            <a:r>
              <a:rPr lang="en-US" dirty="0"/>
              <a:t>Complications after Thoracotomy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9684"/>
            <a:ext cx="7556313" cy="49764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Respiratory Complications</a:t>
            </a:r>
          </a:p>
          <a:p>
            <a:pPr lvl="1"/>
            <a:r>
              <a:rPr lang="en-US" dirty="0"/>
              <a:t>Atelectasis</a:t>
            </a:r>
          </a:p>
          <a:p>
            <a:pPr lvl="1"/>
            <a:r>
              <a:rPr lang="en-US" dirty="0" smtClean="0"/>
              <a:t>Pneumonia</a:t>
            </a:r>
            <a:endParaRPr lang="en-US" dirty="0"/>
          </a:p>
          <a:p>
            <a:pPr lvl="1"/>
            <a:r>
              <a:rPr lang="en-US" dirty="0"/>
              <a:t>Respiratory failure</a:t>
            </a:r>
          </a:p>
          <a:p>
            <a:pPr lvl="1"/>
            <a:r>
              <a:rPr lang="en-US" dirty="0"/>
              <a:t>Torsion of </a:t>
            </a:r>
            <a:r>
              <a:rPr lang="en-US" dirty="0" smtClean="0"/>
              <a:t>respiratory </a:t>
            </a:r>
            <a:r>
              <a:rPr lang="en-US" dirty="0"/>
              <a:t>lobes</a:t>
            </a:r>
          </a:p>
          <a:p>
            <a:pPr lvl="1"/>
            <a:r>
              <a:rPr lang="en-US" dirty="0" smtClean="0"/>
              <a:t>Pulmonary edema</a:t>
            </a:r>
          </a:p>
          <a:p>
            <a:pPr lvl="1"/>
            <a:r>
              <a:rPr lang="en-US" dirty="0" err="1" smtClean="0"/>
              <a:t>Bronchopleural</a:t>
            </a:r>
            <a:r>
              <a:rPr lang="en-US" dirty="0" smtClean="0"/>
              <a:t> fistula- communication between bronchus and pleural space</a:t>
            </a:r>
          </a:p>
          <a:p>
            <a:pPr lvl="2"/>
            <a:r>
              <a:rPr lang="en-US" dirty="0" smtClean="0"/>
              <a:t>Causes bubbling in chest tube  from gas escape</a:t>
            </a:r>
          </a:p>
          <a:p>
            <a:pPr lvl="2"/>
            <a:r>
              <a:rPr lang="en-US" dirty="0" smtClean="0"/>
              <a:t>Can lose </a:t>
            </a:r>
            <a:r>
              <a:rPr lang="en-US" dirty="0" err="1" smtClean="0"/>
              <a:t>Vt</a:t>
            </a:r>
            <a:r>
              <a:rPr lang="en-US" dirty="0" smtClean="0"/>
              <a:t> through this mechanism of low resistance</a:t>
            </a:r>
          </a:p>
          <a:p>
            <a:pPr lvl="3"/>
            <a:r>
              <a:rPr lang="en-US" dirty="0" smtClean="0"/>
              <a:t>Can compromise gas exchange </a:t>
            </a:r>
          </a:p>
          <a:p>
            <a:pPr lvl="3"/>
            <a:r>
              <a:rPr lang="en-US" dirty="0" smtClean="0"/>
              <a:t>Treat with conservative management if defect is small</a:t>
            </a:r>
          </a:p>
          <a:p>
            <a:pPr lvl="3"/>
            <a:r>
              <a:rPr lang="en-US" dirty="0" smtClean="0"/>
              <a:t>May place chest tube if not one already or need further surgical correction </a:t>
            </a:r>
            <a:r>
              <a:rPr lang="en-US" dirty="0" err="1" smtClean="0"/>
              <a:t>ie</a:t>
            </a:r>
            <a:r>
              <a:rPr lang="en-US" dirty="0" smtClean="0"/>
              <a:t>: sealing agent to close defect or further resection</a:t>
            </a:r>
          </a:p>
          <a:p>
            <a:pPr lvl="3"/>
            <a:r>
              <a:rPr lang="en-US" dirty="0" smtClean="0"/>
              <a:t>If defect so large interferes with gas exchange may need to replace DLT </a:t>
            </a:r>
          </a:p>
          <a:p>
            <a:pPr marL="6858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884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after Thoracotomy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6632"/>
            <a:ext cx="7556313" cy="48695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Nerve injuries</a:t>
            </a:r>
          </a:p>
          <a:p>
            <a:pPr lvl="1"/>
            <a:r>
              <a:rPr lang="en-US" dirty="0" smtClean="0"/>
              <a:t>Phrenic nerve –passes through mediastinum</a:t>
            </a:r>
          </a:p>
          <a:p>
            <a:pPr lvl="1"/>
            <a:r>
              <a:rPr lang="en-US" dirty="0" smtClean="0"/>
              <a:t>Left recurrent laryngeal nerve-vulnerable during dissection of </a:t>
            </a:r>
            <a:r>
              <a:rPr lang="en-US" dirty="0" err="1" smtClean="0"/>
              <a:t>aortopulmonary</a:t>
            </a:r>
            <a:r>
              <a:rPr lang="en-US" dirty="0" smtClean="0"/>
              <a:t> lymph node and mediastinal procedures</a:t>
            </a:r>
          </a:p>
          <a:p>
            <a:pPr lvl="1"/>
            <a:r>
              <a:rPr lang="en-US" dirty="0" smtClean="0"/>
              <a:t>Spinal cord injury if intercostal artery is injured or if epidural hematoma caused by surgical dissection between pleura and epidural space</a:t>
            </a:r>
          </a:p>
          <a:p>
            <a:r>
              <a:rPr lang="en-US" dirty="0" smtClean="0"/>
              <a:t>Thoracic duct (largest lymphatic vessel in the body)injury</a:t>
            </a:r>
          </a:p>
          <a:p>
            <a:pPr lvl="1"/>
            <a:r>
              <a:rPr lang="en-US" dirty="0" smtClean="0"/>
              <a:t>Occurs during a left thoracotomy or placement of left sided central line</a:t>
            </a:r>
          </a:p>
          <a:p>
            <a:pPr lvl="1"/>
            <a:r>
              <a:rPr lang="en-US" dirty="0" smtClean="0"/>
              <a:t>Symptoms</a:t>
            </a:r>
          </a:p>
          <a:p>
            <a:pPr lvl="2"/>
            <a:r>
              <a:rPr lang="en-US" dirty="0" smtClean="0"/>
              <a:t>drainage of </a:t>
            </a:r>
            <a:r>
              <a:rPr lang="en-US" dirty="0" err="1" smtClean="0"/>
              <a:t>chyle</a:t>
            </a:r>
            <a:r>
              <a:rPr lang="en-US" dirty="0" smtClean="0"/>
              <a:t>(milky bodily fluid consisting of lymph, fats, and fatty acids) in chest tube</a:t>
            </a:r>
          </a:p>
          <a:p>
            <a:pPr lvl="2"/>
            <a:r>
              <a:rPr lang="en-US" dirty="0" smtClean="0"/>
              <a:t>Weight loss </a:t>
            </a:r>
          </a:p>
          <a:p>
            <a:pPr lvl="2"/>
            <a:r>
              <a:rPr lang="en-US" dirty="0" smtClean="0"/>
              <a:t>Sepsis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2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70726"/>
            <a:ext cx="7556313" cy="705695"/>
          </a:xfrm>
        </p:spPr>
        <p:txBody>
          <a:bodyPr/>
          <a:lstStyle/>
          <a:p>
            <a:pPr algn="ctr"/>
            <a:r>
              <a:rPr lang="en-US" dirty="0" smtClean="0"/>
              <a:t>Mediastinal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10105"/>
            <a:ext cx="8364789" cy="52671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Types of Mediastinal masses 4 T’s( Box 28-8 </a:t>
            </a:r>
            <a:r>
              <a:rPr lang="en-US" dirty="0" err="1"/>
              <a:t>N</a:t>
            </a:r>
            <a:r>
              <a:rPr lang="en-US" dirty="0" err="1" smtClean="0"/>
              <a:t>agelhout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Thymoma</a:t>
            </a:r>
            <a:endParaRPr lang="en-US" dirty="0" smtClean="0"/>
          </a:p>
          <a:p>
            <a:pPr lvl="1"/>
            <a:r>
              <a:rPr lang="en-US" dirty="0" smtClean="0"/>
              <a:t>Thyroid</a:t>
            </a:r>
          </a:p>
          <a:p>
            <a:pPr lvl="1"/>
            <a:r>
              <a:rPr lang="en-US" dirty="0" err="1" smtClean="0"/>
              <a:t>Teratoma</a:t>
            </a:r>
            <a:endParaRPr lang="en-US" dirty="0" smtClean="0"/>
          </a:p>
          <a:p>
            <a:pPr lvl="1"/>
            <a:r>
              <a:rPr lang="en-US" dirty="0" smtClean="0"/>
              <a:t>“Terrible” lymphoma</a:t>
            </a:r>
          </a:p>
          <a:p>
            <a:r>
              <a:rPr lang="en-US" dirty="0" smtClean="0"/>
              <a:t>Symptoms of mediastinal masses can include</a:t>
            </a:r>
          </a:p>
          <a:p>
            <a:pPr lvl="1"/>
            <a:r>
              <a:rPr lang="en-US" dirty="0"/>
              <a:t>Changes in CO- from compression of great </a:t>
            </a:r>
            <a:r>
              <a:rPr lang="en-US" dirty="0" smtClean="0"/>
              <a:t>vessels</a:t>
            </a:r>
          </a:p>
          <a:p>
            <a:pPr lvl="2"/>
            <a:r>
              <a:rPr lang="en-US" dirty="0" smtClean="0"/>
              <a:t>Syncope, sweats orthopnea, superior vena cava obstruction</a:t>
            </a:r>
            <a:endParaRPr lang="en-US" dirty="0"/>
          </a:p>
          <a:p>
            <a:pPr lvl="1"/>
            <a:r>
              <a:rPr lang="en-US" dirty="0" smtClean="0"/>
              <a:t>Obstruction </a:t>
            </a:r>
            <a:r>
              <a:rPr lang="en-US" dirty="0"/>
              <a:t>of </a:t>
            </a:r>
            <a:r>
              <a:rPr lang="en-US" dirty="0" smtClean="0"/>
              <a:t>airflow</a:t>
            </a:r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smtClean="0"/>
              <a:t>Hoarseness</a:t>
            </a:r>
            <a:endParaRPr lang="en-US" dirty="0"/>
          </a:p>
          <a:p>
            <a:pPr lvl="1"/>
            <a:r>
              <a:rPr lang="en-US" dirty="0"/>
              <a:t>Atelectasis</a:t>
            </a:r>
          </a:p>
          <a:p>
            <a:pPr lvl="1"/>
            <a:r>
              <a:rPr lang="en-US" dirty="0"/>
              <a:t>Central nervous system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Inability to lie flat</a:t>
            </a:r>
            <a:endParaRPr lang="en-US" dirty="0"/>
          </a:p>
          <a:p>
            <a:r>
              <a:rPr lang="en-US" dirty="0" smtClean="0"/>
              <a:t>Surgical treatment or diagnosis of mediastinal masses include</a:t>
            </a:r>
          </a:p>
          <a:p>
            <a:pPr lvl="1"/>
            <a:r>
              <a:rPr lang="en-US" dirty="0" smtClean="0"/>
              <a:t>Thoracotomy</a:t>
            </a:r>
            <a:endParaRPr lang="en-US" dirty="0"/>
          </a:p>
          <a:p>
            <a:pPr lvl="1"/>
            <a:r>
              <a:rPr lang="en-US" dirty="0" err="1" smtClean="0"/>
              <a:t>Thoracoscopy</a:t>
            </a:r>
            <a:endParaRPr lang="en-US" dirty="0" smtClean="0"/>
          </a:p>
          <a:p>
            <a:pPr lvl="1"/>
            <a:r>
              <a:rPr lang="en-US" dirty="0" err="1" smtClean="0"/>
              <a:t>Mediastinoscopy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5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0"/>
            <a:ext cx="7556313" cy="668421"/>
          </a:xfrm>
        </p:spPr>
        <p:txBody>
          <a:bodyPr/>
          <a:lstStyle/>
          <a:p>
            <a:pPr algn="ctr"/>
            <a:r>
              <a:rPr lang="en-US" dirty="0" smtClean="0"/>
              <a:t>Mediatinal Masses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668422"/>
            <a:ext cx="7556313" cy="5457742"/>
          </a:xfrm>
        </p:spPr>
        <p:txBody>
          <a:bodyPr>
            <a:normAutofit/>
          </a:bodyPr>
          <a:lstStyle/>
          <a:p>
            <a:r>
              <a:rPr lang="en-US" dirty="0" smtClean="0"/>
              <a:t>Anterior mediastinal tumors</a:t>
            </a:r>
          </a:p>
          <a:p>
            <a:pPr lvl="1"/>
            <a:r>
              <a:rPr lang="en-US" dirty="0" smtClean="0"/>
              <a:t>Compress trachea or bronchi-increased airway resistance</a:t>
            </a:r>
          </a:p>
          <a:p>
            <a:pPr lvl="1"/>
            <a:r>
              <a:rPr lang="en-US" dirty="0" smtClean="0"/>
              <a:t>Collapse of the airway can occur because of changes in airway dynamics</a:t>
            </a:r>
          </a:p>
          <a:p>
            <a:pPr lvl="2"/>
            <a:r>
              <a:rPr lang="en-US" dirty="0"/>
              <a:t>Positioning supine</a:t>
            </a:r>
          </a:p>
          <a:p>
            <a:pPr lvl="2"/>
            <a:r>
              <a:rPr lang="en-US" dirty="0"/>
              <a:t>Induction of anesthesia</a:t>
            </a:r>
          </a:p>
          <a:p>
            <a:pPr lvl="2"/>
            <a:r>
              <a:rPr lang="en-US" dirty="0"/>
              <a:t>Positive pressure </a:t>
            </a:r>
            <a:r>
              <a:rPr lang="en-US" dirty="0" smtClean="0"/>
              <a:t>ventilation</a:t>
            </a:r>
          </a:p>
          <a:p>
            <a:pPr lvl="1"/>
            <a:r>
              <a:rPr lang="en-US" dirty="0" smtClean="0"/>
              <a:t>Intraoperative manipulation may cause trauma edema or bleeding further occluding the airway </a:t>
            </a:r>
          </a:p>
          <a:p>
            <a:pPr lvl="1"/>
            <a:r>
              <a:rPr lang="en-US" dirty="0" smtClean="0"/>
              <a:t>Placement of ETT past mass may sometimes be necessary (if possible)</a:t>
            </a:r>
          </a:p>
          <a:p>
            <a:pPr lvl="1"/>
            <a:r>
              <a:rPr lang="en-US" dirty="0" smtClean="0"/>
              <a:t>Locate mass on CT before induction for airway plan-awake fiberoptic may be a good choice</a:t>
            </a:r>
          </a:p>
          <a:p>
            <a:pPr lvl="1"/>
            <a:r>
              <a:rPr lang="en-US" dirty="0" smtClean="0"/>
              <a:t>Spontaneous respiration is best</a:t>
            </a:r>
          </a:p>
          <a:p>
            <a:pPr lvl="2"/>
            <a:r>
              <a:rPr lang="en-US" dirty="0" smtClean="0"/>
              <a:t>If PPV is used assure ability to ventilate before giving long acting muscle relaxants</a:t>
            </a:r>
          </a:p>
          <a:p>
            <a:pPr marL="457200" lvl="2" indent="0">
              <a:buNone/>
            </a:pPr>
            <a:endParaRPr lang="en-US" dirty="0" smtClean="0"/>
          </a:p>
          <a:p>
            <a:pPr marL="4572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4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Mediastinoscopy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680" y="987634"/>
            <a:ext cx="3813438" cy="513853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sz="1900" dirty="0" smtClean="0"/>
              <a:t>Incision made in suprasternal notch</a:t>
            </a:r>
          </a:p>
          <a:p>
            <a:r>
              <a:rPr lang="en-US" sz="1900" dirty="0" smtClean="0"/>
              <a:t>Scope is passed anterior to the trachea</a:t>
            </a:r>
          </a:p>
          <a:p>
            <a:r>
              <a:rPr lang="en-US" sz="1900" dirty="0" smtClean="0"/>
              <a:t>Vessels such as left common carotid artery, left </a:t>
            </a:r>
            <a:r>
              <a:rPr lang="en-US" sz="1900" dirty="0" err="1" smtClean="0"/>
              <a:t>subclavian</a:t>
            </a:r>
            <a:r>
              <a:rPr lang="en-US" sz="1900" dirty="0" smtClean="0"/>
              <a:t> artery, innominate artery, innominate veins, the </a:t>
            </a:r>
            <a:r>
              <a:rPr lang="en-US" sz="1900" dirty="0" err="1" smtClean="0"/>
              <a:t>vagus</a:t>
            </a:r>
            <a:r>
              <a:rPr lang="en-US" sz="1900" dirty="0" smtClean="0"/>
              <a:t> nerve, the left recurrent laryngeal nerve, the thoracic duct, the superior vena cava, and the aortic arch are all in close proximity</a:t>
            </a:r>
          </a:p>
          <a:p>
            <a:r>
              <a:rPr lang="en-US" sz="1900" dirty="0" smtClean="0"/>
              <a:t>Complications include: pneumothorax, hemorrhage from a tear of major vessels, arrhythmias, bronchospasm, laceration of the esophagus, and </a:t>
            </a:r>
            <a:r>
              <a:rPr lang="en-US" sz="1900" dirty="0" err="1" smtClean="0"/>
              <a:t>chylothorax</a:t>
            </a:r>
            <a:r>
              <a:rPr lang="en-US" sz="1900" dirty="0" smtClean="0"/>
              <a:t> (thoracic duct laceration)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896" b="-34896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156118" y="1229502"/>
            <a:ext cx="433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onctalk.com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-content/uploads/2007/02/</a:t>
            </a:r>
            <a:r>
              <a:rPr lang="en-US" dirty="0" err="1" smtClean="0"/>
              <a:t>mediastinoscopy-figure.jpg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3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Mediastinoscopy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81419" y="1169035"/>
            <a:ext cx="3974699" cy="49571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Decreased cerebral blood flow can occur from pressure on the innominate artery</a:t>
            </a:r>
          </a:p>
          <a:p>
            <a:pPr lvl="1"/>
            <a:r>
              <a:rPr lang="en-US" b="1" dirty="0"/>
              <a:t>Pressure on the innominate artery reduces blood flow</a:t>
            </a:r>
            <a:r>
              <a:rPr lang="en-US" dirty="0"/>
              <a:t> to </a:t>
            </a:r>
          </a:p>
          <a:p>
            <a:pPr lvl="2"/>
            <a:r>
              <a:rPr lang="en-US" dirty="0"/>
              <a:t>right common carotid artery</a:t>
            </a:r>
          </a:p>
          <a:p>
            <a:pPr lvl="2"/>
            <a:r>
              <a:rPr lang="en-US" dirty="0"/>
              <a:t>right vertebral artery</a:t>
            </a:r>
          </a:p>
          <a:p>
            <a:pPr lvl="2"/>
            <a:r>
              <a:rPr lang="en-US" dirty="0" err="1"/>
              <a:t>Subclavian</a:t>
            </a:r>
            <a:r>
              <a:rPr lang="en-US" dirty="0"/>
              <a:t> flow to the right arm</a:t>
            </a:r>
          </a:p>
          <a:p>
            <a:r>
              <a:rPr lang="en-US" b="1" dirty="0" smtClean="0"/>
              <a:t>MONITOR PULSE OXIMETER OR ARTERIAL CATHETER ON RIGHT ARM to monitor compression on  innominate artery</a:t>
            </a:r>
          </a:p>
          <a:p>
            <a:r>
              <a:rPr lang="en-US" b="1" dirty="0" smtClean="0"/>
              <a:t>Place BP cuff on left arm to avoid interruption of right arm monitoring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90421" y="181402"/>
            <a:ext cx="5099877" cy="6490157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www.noranaes.org</a:t>
            </a:r>
            <a:r>
              <a:rPr lang="en-US" dirty="0"/>
              <a:t>/logbook/resources/</a:t>
            </a:r>
            <a:r>
              <a:rPr lang="en-US" dirty="0" err="1"/>
              <a:t>Ebooks</a:t>
            </a:r>
            <a:r>
              <a:rPr lang="en-US" dirty="0"/>
              <a:t>/Miller1/Miller%20-%20Anesthesia%206th%20Ed/das/book/body/0/1255/f049034.gif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731" y="1793864"/>
            <a:ext cx="4344745" cy="487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3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1402"/>
            <a:ext cx="7556313" cy="765919"/>
          </a:xfrm>
        </p:spPr>
        <p:txBody>
          <a:bodyPr/>
          <a:lstStyle/>
          <a:p>
            <a:pPr algn="ctr"/>
            <a:r>
              <a:rPr lang="en-US" dirty="0" err="1" smtClean="0"/>
              <a:t>Thoracoscopy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69036"/>
            <a:ext cx="7556313" cy="4957128"/>
          </a:xfrm>
        </p:spPr>
        <p:txBody>
          <a:bodyPr/>
          <a:lstStyle/>
          <a:p>
            <a:r>
              <a:rPr lang="en-US" sz="2400" dirty="0" smtClean="0"/>
              <a:t>Common procedures include: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Drainage and examination of the pleural space</a:t>
            </a:r>
          </a:p>
          <a:p>
            <a:pPr lvl="1"/>
            <a:r>
              <a:rPr lang="en-US" sz="2400" dirty="0" smtClean="0"/>
              <a:t>Debridement of an empyema</a:t>
            </a:r>
          </a:p>
          <a:p>
            <a:pPr lvl="1"/>
            <a:r>
              <a:rPr lang="en-US" sz="2400" dirty="0" smtClean="0"/>
              <a:t>Removal of foreign bodies</a:t>
            </a:r>
          </a:p>
          <a:p>
            <a:pPr lvl="1"/>
            <a:r>
              <a:rPr lang="en-US" sz="2400" dirty="0" smtClean="0"/>
              <a:t>Placing chemotherapeutic agent into pleural space</a:t>
            </a:r>
          </a:p>
          <a:p>
            <a:pPr lvl="1"/>
            <a:r>
              <a:rPr lang="en-US" sz="2400" dirty="0" err="1" smtClean="0"/>
              <a:t>Pleurodesis</a:t>
            </a:r>
            <a:r>
              <a:rPr lang="en-US" sz="2400" dirty="0" smtClean="0"/>
              <a:t> with abrasion or talc</a:t>
            </a:r>
          </a:p>
          <a:p>
            <a:pPr lvl="1"/>
            <a:r>
              <a:rPr lang="en-US" sz="2400" dirty="0" smtClean="0"/>
              <a:t>Stapling of blebs</a:t>
            </a:r>
          </a:p>
          <a:p>
            <a:pPr lvl="1"/>
            <a:r>
              <a:rPr lang="en-US" sz="2400" dirty="0" smtClean="0"/>
              <a:t>Diagnostic biopsies and cancer staging</a:t>
            </a:r>
          </a:p>
          <a:p>
            <a:pPr lvl="1"/>
            <a:r>
              <a:rPr lang="en-US" sz="2400" dirty="0" smtClean="0"/>
              <a:t>Evaluation of </a:t>
            </a:r>
            <a:r>
              <a:rPr lang="en-US" sz="2400" dirty="0" err="1" smtClean="0"/>
              <a:t>bronchopleural</a:t>
            </a:r>
            <a:r>
              <a:rPr lang="en-US" sz="2400" dirty="0" smtClean="0"/>
              <a:t> fistula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618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84942"/>
          </a:xfrm>
        </p:spPr>
        <p:txBody>
          <a:bodyPr/>
          <a:lstStyle/>
          <a:p>
            <a:pPr algn="ctr"/>
            <a:r>
              <a:rPr lang="en-US" dirty="0" err="1" smtClean="0"/>
              <a:t>Thoracoscopy</a:t>
            </a:r>
            <a:r>
              <a:rPr lang="en-US" dirty="0" smtClean="0"/>
              <a:t>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69036"/>
            <a:ext cx="7556313" cy="49571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Sometimes done with epidural anesthesia alone or</a:t>
            </a:r>
            <a:r>
              <a:rPr lang="en-US" dirty="0"/>
              <a:t> </a:t>
            </a:r>
            <a:r>
              <a:rPr lang="en-US" dirty="0" smtClean="0"/>
              <a:t>General anesthesia with DLT/bronchial blocker</a:t>
            </a:r>
          </a:p>
          <a:p>
            <a:pPr lvl="1"/>
            <a:r>
              <a:rPr lang="en-US" sz="2000" dirty="0" smtClean="0"/>
              <a:t>Advantage of general is</a:t>
            </a:r>
          </a:p>
          <a:p>
            <a:pPr lvl="2"/>
            <a:r>
              <a:rPr lang="en-US" sz="2000" dirty="0" smtClean="0"/>
              <a:t> if regional is suboptimal you do not have to convert mid surgery or if open thoracotomy is needed general anesthesia and OLV is established</a:t>
            </a:r>
            <a:endParaRPr lang="en-US" sz="2000" dirty="0"/>
          </a:p>
          <a:p>
            <a:pPr lvl="2"/>
            <a:r>
              <a:rPr lang="en-US" sz="2000" dirty="0" smtClean="0"/>
              <a:t>Can deflate operative lung and optimize V/Q</a:t>
            </a:r>
          </a:p>
          <a:p>
            <a:pPr lvl="2"/>
            <a:r>
              <a:rPr lang="en-US" sz="2000" dirty="0" smtClean="0"/>
              <a:t>Can apply CPAP and PEEP</a:t>
            </a:r>
          </a:p>
          <a:p>
            <a:pPr lvl="1"/>
            <a:r>
              <a:rPr lang="en-US" sz="2000" dirty="0" smtClean="0"/>
              <a:t>Arterial line should be placed</a:t>
            </a:r>
            <a:r>
              <a:rPr lang="en-US" sz="2000" dirty="0"/>
              <a:t> </a:t>
            </a:r>
            <a:r>
              <a:rPr lang="en-US" sz="2000" dirty="0" smtClean="0"/>
              <a:t>except in extremely healthy patients</a:t>
            </a:r>
          </a:p>
          <a:p>
            <a:pPr lvl="1"/>
            <a:r>
              <a:rPr lang="en-US" sz="2000" dirty="0" smtClean="0"/>
              <a:t>Easier pain management than thoracotomy because of smaller incisions and the ribs are not spread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4273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850" y="262025"/>
            <a:ext cx="7556313" cy="786075"/>
          </a:xfrm>
        </p:spPr>
        <p:txBody>
          <a:bodyPr/>
          <a:lstStyle/>
          <a:p>
            <a:pPr algn="ctr"/>
            <a:r>
              <a:rPr lang="en-US" dirty="0" smtClean="0"/>
              <a:t>Bullae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4" y="828842"/>
            <a:ext cx="7747313" cy="5721684"/>
          </a:xfrm>
        </p:spPr>
        <p:txBody>
          <a:bodyPr>
            <a:normAutofit/>
          </a:bodyPr>
          <a:lstStyle/>
          <a:p>
            <a:r>
              <a:rPr lang="en-US" dirty="0" smtClean="0"/>
              <a:t>Destruction of alveolar tissue and consolidation </a:t>
            </a:r>
            <a:r>
              <a:rPr lang="en-US" dirty="0"/>
              <a:t>of </a:t>
            </a:r>
            <a:r>
              <a:rPr lang="en-US" dirty="0" smtClean="0"/>
              <a:t>alveoli into large pockets causes air filled spaces of lung tissue</a:t>
            </a:r>
          </a:p>
          <a:p>
            <a:pPr lvl="1"/>
            <a:r>
              <a:rPr lang="en-US" b="1" dirty="0" smtClean="0"/>
              <a:t>PPV increases bullae</a:t>
            </a:r>
          </a:p>
          <a:p>
            <a:pPr lvl="1"/>
            <a:r>
              <a:rPr lang="en-US" b="1" dirty="0"/>
              <a:t>N</a:t>
            </a:r>
            <a:r>
              <a:rPr lang="en-US" b="1" dirty="0" smtClean="0"/>
              <a:t>2O increases bullae</a:t>
            </a:r>
          </a:p>
          <a:p>
            <a:pPr lvl="1"/>
            <a:r>
              <a:rPr lang="en-US" b="1" dirty="0" smtClean="0"/>
              <a:t>Air trapping occurs </a:t>
            </a:r>
          </a:p>
          <a:p>
            <a:r>
              <a:rPr lang="en-US" dirty="0" smtClean="0"/>
              <a:t>Enlarged bullae compresses normal lung tissue and vasculature resulting in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ypoxemia</a:t>
            </a:r>
            <a:endParaRPr lang="en-US" dirty="0"/>
          </a:p>
          <a:p>
            <a:pPr lvl="1"/>
            <a:r>
              <a:rPr lang="en-US" dirty="0" smtClean="0"/>
              <a:t>Polycythemia</a:t>
            </a:r>
            <a:endParaRPr lang="en-US" dirty="0"/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pulmonale</a:t>
            </a:r>
            <a:endParaRPr lang="en-US" dirty="0"/>
          </a:p>
          <a:p>
            <a:r>
              <a:rPr lang="en-US" dirty="0" smtClean="0"/>
              <a:t>Ruptured bullae can cause</a:t>
            </a:r>
          </a:p>
          <a:p>
            <a:pPr lvl="1"/>
            <a:r>
              <a:rPr lang="en-US" dirty="0" smtClean="0"/>
              <a:t>Pneumothorax</a:t>
            </a:r>
            <a:endParaRPr lang="en-US" dirty="0"/>
          </a:p>
          <a:p>
            <a:pPr lvl="1"/>
            <a:r>
              <a:rPr lang="en-US" dirty="0" smtClean="0"/>
              <a:t>Tension pneumothorax and cardiopulmonary collapse</a:t>
            </a:r>
          </a:p>
          <a:p>
            <a:pPr lvl="2"/>
            <a:r>
              <a:rPr lang="en-US" dirty="0" smtClean="0"/>
              <a:t>Place chest tube- will show large leak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entilation may be difficult</a:t>
            </a:r>
          </a:p>
        </p:txBody>
      </p:sp>
    </p:spTree>
    <p:extLst>
      <p:ext uri="{BB962C8B-B14F-4D97-AF65-F5344CB8AC3E}">
        <p14:creationId xmlns:p14="http://schemas.microsoft.com/office/powerpoint/2010/main" val="399961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38853"/>
          </a:xfrm>
        </p:spPr>
        <p:txBody>
          <a:bodyPr/>
          <a:lstStyle/>
          <a:p>
            <a:pPr algn="ctr"/>
            <a:r>
              <a:rPr lang="en-US" dirty="0" err="1" smtClean="0"/>
              <a:t>Preop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6738"/>
            <a:ext cx="7556313" cy="482942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Diffusion Capacity</a:t>
            </a:r>
          </a:p>
          <a:p>
            <a:pPr lvl="2"/>
            <a:r>
              <a:rPr lang="en-US" b="1" dirty="0"/>
              <a:t>D</a:t>
            </a:r>
            <a:r>
              <a:rPr lang="en-US" b="1" baseline="-25000" dirty="0"/>
              <a:t>LCO</a:t>
            </a:r>
            <a:r>
              <a:rPr lang="en-US" b="1" dirty="0"/>
              <a:t> measures the lungs ability to transport gas across the alveolar-capillary membrane –</a:t>
            </a:r>
            <a:r>
              <a:rPr lang="en-US" dirty="0" err="1"/>
              <a:t>Pt</a:t>
            </a:r>
            <a:r>
              <a:rPr lang="en-US" dirty="0"/>
              <a:t> holds breath of carbon monoxide for 10 seconds and exhales. The measurement of  exhaled Carbon monoxide is calculated with predicted values</a:t>
            </a:r>
          </a:p>
          <a:p>
            <a:pPr lvl="2"/>
            <a:r>
              <a:rPr lang="en-US" dirty="0"/>
              <a:t>D</a:t>
            </a:r>
            <a:r>
              <a:rPr lang="en-US" baseline="-25000" dirty="0"/>
              <a:t>LCO</a:t>
            </a:r>
            <a:r>
              <a:rPr lang="en-US" dirty="0"/>
              <a:t> &lt;60% = increased complications </a:t>
            </a:r>
          </a:p>
          <a:p>
            <a:pPr lvl="2"/>
            <a:r>
              <a:rPr lang="en-US" dirty="0"/>
              <a:t>The </a:t>
            </a:r>
            <a:r>
              <a:rPr lang="en-US" i="1" dirty="0"/>
              <a:t>predicted postoperative product </a:t>
            </a:r>
            <a:r>
              <a:rPr lang="en-US" dirty="0"/>
              <a:t>is the FEV1 multiplied by D</a:t>
            </a:r>
            <a:r>
              <a:rPr lang="en-US" baseline="-25000" dirty="0"/>
              <a:t>LCO </a:t>
            </a:r>
            <a:endParaRPr lang="en-US" dirty="0"/>
          </a:p>
          <a:p>
            <a:pPr lvl="2"/>
            <a:r>
              <a:rPr lang="en-US" dirty="0"/>
              <a:t>VO</a:t>
            </a:r>
            <a:r>
              <a:rPr lang="en-US" baseline="-25000" dirty="0"/>
              <a:t>2</a:t>
            </a:r>
            <a:r>
              <a:rPr lang="en-US" dirty="0"/>
              <a:t> max is maximal O2 consumption during exercise(strong predictor)</a:t>
            </a:r>
          </a:p>
          <a:p>
            <a:pPr lvl="3"/>
            <a:r>
              <a:rPr lang="en-US" dirty="0"/>
              <a:t>VO</a:t>
            </a:r>
            <a:r>
              <a:rPr lang="en-US" baseline="-25000" dirty="0"/>
              <a:t>2 </a:t>
            </a:r>
            <a:r>
              <a:rPr lang="en-US" dirty="0"/>
              <a:t>&gt;20ml/kg/min low postoperative risk (If </a:t>
            </a:r>
            <a:r>
              <a:rPr lang="en-US" dirty="0" err="1"/>
              <a:t>pt</a:t>
            </a:r>
            <a:r>
              <a:rPr lang="en-US" dirty="0"/>
              <a:t> can climb 5 flights of stairs can assume is at least this value)</a:t>
            </a:r>
          </a:p>
          <a:p>
            <a:pPr lvl="3"/>
            <a:r>
              <a:rPr lang="en-US" dirty="0"/>
              <a:t>VO</a:t>
            </a:r>
            <a:r>
              <a:rPr lang="en-US" baseline="-25000" dirty="0"/>
              <a:t>2</a:t>
            </a:r>
            <a:r>
              <a:rPr lang="en-US" dirty="0"/>
              <a:t> &lt;10ml/kg/min high risk of postoperative death (If </a:t>
            </a:r>
            <a:r>
              <a:rPr lang="en-US" dirty="0" err="1"/>
              <a:t>pt</a:t>
            </a:r>
            <a:r>
              <a:rPr lang="en-US" dirty="0"/>
              <a:t> cannot climb one flight of stairs this is the estimate)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V/Q tests</a:t>
            </a:r>
          </a:p>
          <a:p>
            <a:pPr lvl="2"/>
            <a:r>
              <a:rPr lang="en-US" dirty="0"/>
              <a:t>Radioisotope IV </a:t>
            </a:r>
            <a:r>
              <a:rPr lang="en-US" dirty="0" smtClean="0"/>
              <a:t>dye shows </a:t>
            </a:r>
            <a:r>
              <a:rPr lang="en-US" dirty="0"/>
              <a:t>perfusion to all areas of </a:t>
            </a:r>
            <a:r>
              <a:rPr lang="en-US" dirty="0" smtClean="0"/>
              <a:t>lung- </a:t>
            </a:r>
            <a:r>
              <a:rPr lang="en-US" dirty="0"/>
              <a:t>calculations are </a:t>
            </a:r>
            <a:r>
              <a:rPr lang="en-US" dirty="0" smtClean="0"/>
              <a:t>then made </a:t>
            </a:r>
            <a:r>
              <a:rPr lang="en-US" dirty="0"/>
              <a:t>to determine pulmonary function once diseased areas are removed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Bullae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03684"/>
            <a:ext cx="7556313" cy="4722479"/>
          </a:xfrm>
        </p:spPr>
        <p:txBody>
          <a:bodyPr/>
          <a:lstStyle/>
          <a:p>
            <a:r>
              <a:rPr lang="en-US" dirty="0" smtClean="0"/>
              <a:t>Thoracotomy to resect bullous tissue</a:t>
            </a:r>
          </a:p>
          <a:p>
            <a:pPr lvl="1"/>
            <a:r>
              <a:rPr lang="en-US" dirty="0" smtClean="0"/>
              <a:t>DLT </a:t>
            </a:r>
          </a:p>
          <a:p>
            <a:pPr lvl="1"/>
            <a:r>
              <a:rPr lang="en-US" b="1" dirty="0" smtClean="0"/>
              <a:t>No N2O</a:t>
            </a:r>
          </a:p>
          <a:p>
            <a:pPr lvl="1"/>
            <a:r>
              <a:rPr lang="en-US" dirty="0" smtClean="0"/>
              <a:t>To reduce risk of rupture spontaneous ventilation is preferred until the chest is opened if tolerated </a:t>
            </a:r>
          </a:p>
          <a:p>
            <a:pPr lvl="1"/>
            <a:r>
              <a:rPr lang="en-US" b="1" dirty="0" smtClean="0"/>
              <a:t>Small </a:t>
            </a:r>
            <a:r>
              <a:rPr lang="en-US" b="1" dirty="0" err="1" smtClean="0"/>
              <a:t>Vt</a:t>
            </a:r>
            <a:r>
              <a:rPr lang="en-US" b="1" dirty="0" smtClean="0"/>
              <a:t> and increased rate in order to keep PIP below 10-20 cm H2O</a:t>
            </a:r>
          </a:p>
          <a:p>
            <a:pPr lvl="1"/>
            <a:r>
              <a:rPr lang="en-US" dirty="0" smtClean="0"/>
              <a:t>Jet ventilation also reduces risk of barotrauma or rupture of bullae</a:t>
            </a:r>
          </a:p>
          <a:p>
            <a:pPr lvl="1"/>
            <a:r>
              <a:rPr lang="en-US" dirty="0" smtClean="0"/>
              <a:t>After resected bullae; re-expansion, gas exchange, and compliance of lung greatly improve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3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Nagelhout</a:t>
            </a:r>
            <a:r>
              <a:rPr lang="en-US" dirty="0"/>
              <a:t> JJ, </a:t>
            </a:r>
            <a:r>
              <a:rPr lang="en-US" dirty="0" err="1"/>
              <a:t>Plaus</a:t>
            </a:r>
            <a:r>
              <a:rPr lang="en-US" dirty="0"/>
              <a:t> KL. (Ed.) </a:t>
            </a:r>
            <a:r>
              <a:rPr lang="en-US" i="1" dirty="0"/>
              <a:t>Nurse Anesthesia. </a:t>
            </a:r>
            <a:r>
              <a:rPr lang="en-US" dirty="0"/>
              <a:t>4th ed. Philadelphia: Elsevier Health Sciences; </a:t>
            </a:r>
            <a:r>
              <a:rPr lang="en-US" dirty="0" smtClean="0"/>
              <a:t>2010. pp630-648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Miller</a:t>
            </a:r>
            <a:r>
              <a:rPr lang="en-US" dirty="0"/>
              <a:t>, R.D. (Ed.) </a:t>
            </a:r>
            <a:r>
              <a:rPr lang="en-US" i="1" dirty="0"/>
              <a:t>Miller’s Anesthesia. </a:t>
            </a:r>
            <a:r>
              <a:rPr lang="en-US" dirty="0"/>
              <a:t>7th ed. New York: Churchill Livingstone; </a:t>
            </a:r>
            <a:r>
              <a:rPr lang="en-US" dirty="0" smtClean="0"/>
              <a:t>2010. Volume 2,pp1819-1882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Preop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6948"/>
            <a:ext cx="7556313" cy="4749216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Chest </a:t>
            </a:r>
            <a:r>
              <a:rPr lang="en-US" dirty="0" err="1"/>
              <a:t>Xray</a:t>
            </a:r>
            <a:endParaRPr lang="en-US" dirty="0"/>
          </a:p>
          <a:p>
            <a:pPr lvl="2"/>
            <a:r>
              <a:rPr lang="en-US" dirty="0"/>
              <a:t>Hyperinflation and increased A-P diameter with COPD</a:t>
            </a:r>
          </a:p>
          <a:p>
            <a:pPr lvl="2"/>
            <a:r>
              <a:rPr lang="en-US" dirty="0"/>
              <a:t>Infection or pleural effusions may be present</a:t>
            </a:r>
          </a:p>
          <a:p>
            <a:pPr lvl="2"/>
            <a:r>
              <a:rPr lang="en-US" dirty="0"/>
              <a:t>Locate masses near large vessels or mediastinum to predict airway difficulty or potential large blood losses</a:t>
            </a:r>
          </a:p>
          <a:p>
            <a:pPr lvl="1"/>
            <a:r>
              <a:rPr lang="en-US" dirty="0"/>
              <a:t>ABGs</a:t>
            </a:r>
          </a:p>
          <a:p>
            <a:pPr lvl="2"/>
            <a:r>
              <a:rPr lang="en-US" dirty="0"/>
              <a:t>Measure on room air preoperatively to predict postop complications</a:t>
            </a:r>
          </a:p>
          <a:p>
            <a:pPr lvl="2"/>
            <a:r>
              <a:rPr lang="en-US" dirty="0"/>
              <a:t>PaCO2 &gt;45 is indicative of poor </a:t>
            </a:r>
            <a:r>
              <a:rPr lang="en-US" dirty="0" err="1"/>
              <a:t>ventilatory</a:t>
            </a:r>
            <a:r>
              <a:rPr lang="en-US" dirty="0"/>
              <a:t> function but not postop complications</a:t>
            </a:r>
          </a:p>
          <a:p>
            <a:pPr lvl="2"/>
            <a:r>
              <a:rPr lang="en-US" b="1" dirty="0"/>
              <a:t>Preoperative hypoxemia (SPO2 &lt;90%) is more indicative of postop complications</a:t>
            </a:r>
          </a:p>
          <a:p>
            <a:pPr lvl="1"/>
            <a:r>
              <a:rPr lang="en-US" dirty="0"/>
              <a:t>EKG</a:t>
            </a:r>
          </a:p>
          <a:p>
            <a:pPr lvl="2"/>
            <a:r>
              <a:rPr lang="en-US" dirty="0"/>
              <a:t>Right Ventricular hypertrophy will show low QRS waves and poor R wave progression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0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41090"/>
            <a:ext cx="7556313" cy="765920"/>
          </a:xfrm>
        </p:spPr>
        <p:txBody>
          <a:bodyPr/>
          <a:lstStyle/>
          <a:p>
            <a:pPr algn="ctr"/>
            <a:r>
              <a:rPr lang="en-US" dirty="0" smtClean="0"/>
              <a:t>Assess Patient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907010"/>
            <a:ext cx="7556313" cy="52191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patients should be assessed an exercise tolerance, have an estimate </a:t>
            </a:r>
            <a:r>
              <a:rPr lang="en-US" dirty="0" smtClean="0"/>
              <a:t>(Predicted Post Operative)</a:t>
            </a:r>
            <a:r>
              <a:rPr lang="en-US" dirty="0"/>
              <a:t> </a:t>
            </a:r>
            <a:r>
              <a:rPr lang="en-US" dirty="0" smtClean="0"/>
              <a:t>PPOFEV 1, </a:t>
            </a:r>
            <a:r>
              <a:rPr lang="en-US" dirty="0"/>
              <a:t>discuss postoperative analgesia, and consider smoking cessation</a:t>
            </a:r>
          </a:p>
          <a:p>
            <a:r>
              <a:rPr lang="en-US" dirty="0" smtClean="0"/>
              <a:t>COPD – Many patients who will undergo thoracic surgery have a history of COPD.  These patients will often have right ventricular failure from increase pulmonary vascular resistance may need further cardiac testing. ABG’s, chest physiotherapy, and bronchodilators should be employed </a:t>
            </a:r>
            <a:r>
              <a:rPr lang="en-US" dirty="0" err="1" smtClean="0"/>
              <a:t>preop</a:t>
            </a:r>
            <a:endParaRPr lang="en-US" dirty="0" smtClean="0"/>
          </a:p>
          <a:p>
            <a:r>
              <a:rPr lang="en-US" dirty="0" smtClean="0"/>
              <a:t>Cancer-These patients have many risk factors – Considerations include the 4 M’s- </a:t>
            </a:r>
            <a:r>
              <a:rPr lang="en-US" b="1" dirty="0" smtClean="0"/>
              <a:t>M</a:t>
            </a:r>
            <a:r>
              <a:rPr lang="en-US" dirty="0" smtClean="0"/>
              <a:t>ass effects</a:t>
            </a:r>
            <a:r>
              <a:rPr lang="en-US" b="1" dirty="0" smtClean="0"/>
              <a:t>, M</a:t>
            </a:r>
            <a:r>
              <a:rPr lang="en-US" dirty="0" smtClean="0"/>
              <a:t>etabolic effects, </a:t>
            </a:r>
            <a:r>
              <a:rPr lang="en-US" b="1" dirty="0" smtClean="0"/>
              <a:t>M</a:t>
            </a:r>
            <a:r>
              <a:rPr lang="en-US" dirty="0" smtClean="0"/>
              <a:t>etastases and chemotherapy </a:t>
            </a:r>
            <a:r>
              <a:rPr lang="en-US" b="1" dirty="0" smtClean="0"/>
              <a:t>M</a:t>
            </a:r>
            <a:r>
              <a:rPr lang="en-US" dirty="0" smtClean="0"/>
              <a:t>edications that may have damaged lungs</a:t>
            </a:r>
            <a:endParaRPr lang="en-US" dirty="0"/>
          </a:p>
          <a:p>
            <a:r>
              <a:rPr lang="en-US" b="1" dirty="0" smtClean="0"/>
              <a:t>If patients have a PPO FEV1 &lt;40%</a:t>
            </a:r>
          </a:p>
          <a:p>
            <a:pPr lvl="1"/>
            <a:r>
              <a:rPr lang="en-US" b="1" dirty="0" smtClean="0"/>
              <a:t>D</a:t>
            </a:r>
            <a:r>
              <a:rPr lang="en-US" b="1" baseline="-25000" dirty="0" smtClean="0"/>
              <a:t>LCO</a:t>
            </a:r>
            <a:r>
              <a:rPr lang="en-US" b="1" dirty="0" smtClean="0"/>
              <a:t>, V/Q scan, and VO</a:t>
            </a:r>
            <a:r>
              <a:rPr lang="en-US" b="1" baseline="-25000" dirty="0" smtClean="0"/>
              <a:t>2</a:t>
            </a:r>
            <a:r>
              <a:rPr lang="en-US" b="1" dirty="0" smtClean="0"/>
              <a:t> max should be checked</a:t>
            </a:r>
            <a:endParaRPr lang="en-US" b="1" dirty="0"/>
          </a:p>
          <a:p>
            <a:r>
              <a:rPr lang="en-US" dirty="0" smtClean="0"/>
              <a:t>High Risk Candidates-FEV1&lt;2L or &lt;40% of predicted,PPOFEV1 &lt;40% predicted D</a:t>
            </a:r>
            <a:r>
              <a:rPr lang="en-US" baseline="-25000" dirty="0" smtClean="0"/>
              <a:t>LCO</a:t>
            </a:r>
            <a:r>
              <a:rPr lang="en-US" dirty="0" smtClean="0"/>
              <a:t> &lt;40% predicted, VO</a:t>
            </a:r>
            <a:r>
              <a:rPr lang="en-US" baseline="-25000" dirty="0" smtClean="0"/>
              <a:t>2</a:t>
            </a:r>
            <a:r>
              <a:rPr lang="en-US" dirty="0" smtClean="0"/>
              <a:t> max &lt;10 ml/kg/min, inability to climb one flight of stairs, Oxygen desaturation &gt;4% during exercise</a:t>
            </a:r>
          </a:p>
          <a:p>
            <a:r>
              <a:rPr lang="en-US" dirty="0" smtClean="0"/>
              <a:t>Low Risk Candidates-FEV1 &gt;2L or 80% of predicted, PPOFEV1 at least 80% of predicted normal, VO</a:t>
            </a:r>
            <a:r>
              <a:rPr lang="en-US" baseline="-25000" dirty="0" smtClean="0"/>
              <a:t>2</a:t>
            </a:r>
            <a:r>
              <a:rPr lang="en-US" dirty="0" smtClean="0"/>
              <a:t> max &gt;20 ml/kg/min, ability to climb 5 flights of stairs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9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25485"/>
          </a:xfrm>
        </p:spPr>
        <p:txBody>
          <a:bodyPr/>
          <a:lstStyle/>
          <a:p>
            <a:pPr algn="ctr"/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09580"/>
            <a:ext cx="7556313" cy="50165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Sudden changes during thoracic surgery require close intraoperative monitoring</a:t>
            </a:r>
          </a:p>
          <a:p>
            <a:pPr lvl="1"/>
            <a:r>
              <a:rPr lang="en-US" dirty="0" smtClean="0"/>
              <a:t>Pulmonary Artery Catheter</a:t>
            </a:r>
          </a:p>
          <a:p>
            <a:pPr lvl="2"/>
            <a:r>
              <a:rPr lang="en-US" dirty="0" smtClean="0"/>
              <a:t>Helpful in patients with severe cardiovascular disease</a:t>
            </a:r>
          </a:p>
          <a:p>
            <a:pPr lvl="2"/>
            <a:r>
              <a:rPr lang="en-US" b="1" dirty="0" smtClean="0"/>
              <a:t>Will not be accurate if surgery on the right lung and is collapsed</a:t>
            </a:r>
          </a:p>
          <a:p>
            <a:pPr lvl="2"/>
            <a:r>
              <a:rPr lang="en-US" dirty="0" smtClean="0"/>
              <a:t>Can be more risky than helpful</a:t>
            </a:r>
          </a:p>
          <a:p>
            <a:pPr lvl="1"/>
            <a:r>
              <a:rPr lang="en-US" dirty="0" smtClean="0"/>
              <a:t>CVP</a:t>
            </a:r>
          </a:p>
          <a:p>
            <a:pPr lvl="2"/>
            <a:r>
              <a:rPr lang="en-US" dirty="0" smtClean="0"/>
              <a:t>Not required but helpful for central venous access and to help with management of fluid status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Arterial line</a:t>
            </a:r>
          </a:p>
          <a:p>
            <a:pPr lvl="2"/>
            <a:r>
              <a:rPr lang="en-US" dirty="0" smtClean="0"/>
              <a:t>Needed to identify changes in blood pressure with manipulation</a:t>
            </a:r>
          </a:p>
          <a:p>
            <a:pPr lvl="2"/>
            <a:r>
              <a:rPr lang="en-US" dirty="0" smtClean="0"/>
              <a:t>Needed to analyze blood gases</a:t>
            </a:r>
          </a:p>
          <a:p>
            <a:pPr lvl="2"/>
            <a:r>
              <a:rPr lang="en-US" b="1" dirty="0" smtClean="0"/>
              <a:t>Should be placed in dependent arm for stabilization</a:t>
            </a:r>
          </a:p>
          <a:p>
            <a:pPr lvl="2"/>
            <a:r>
              <a:rPr lang="en-US" b="1" dirty="0" smtClean="0"/>
              <a:t>Helpful when placed in right arm during </a:t>
            </a:r>
            <a:r>
              <a:rPr lang="en-US" b="1" dirty="0" err="1" smtClean="0"/>
              <a:t>mediastinoscopy</a:t>
            </a:r>
            <a:r>
              <a:rPr lang="en-US" b="1" dirty="0" smtClean="0"/>
              <a:t> – because it detects compression of the innominate artery-preventing decreased cerebral blood flow</a:t>
            </a:r>
          </a:p>
          <a:p>
            <a:pPr lvl="2"/>
            <a:r>
              <a:rPr lang="en-US" b="1" dirty="0" smtClean="0"/>
              <a:t>SPO2 monitor on the right is also helpful for detection of innominate artery compression</a:t>
            </a:r>
          </a:p>
          <a:p>
            <a:pPr marL="4572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176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5059098"/>
            <a:ext cx="4038600" cy="4990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Lateral Decubitus Position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2198" r="12198"/>
          <a:stretch>
            <a:fillRect/>
          </a:stretch>
        </p:blipFill>
        <p:spPr/>
      </p:pic>
      <p:pic>
        <p:nvPicPr>
          <p:cNvPr id="14" name="Picture Placeholder 13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-34094" b="-34094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57250" y="765919"/>
            <a:ext cx="3086100" cy="2398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77811" y="3446636"/>
            <a:ext cx="4524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https://encrypted-tbn2.gstatic.com/</a:t>
            </a:r>
            <a:r>
              <a:rPr lang="en-US" dirty="0" err="1" smtClean="0"/>
              <a:t>images?q</a:t>
            </a:r>
            <a:r>
              <a:rPr lang="en-US" dirty="0" smtClean="0"/>
              <a:t>=tbn:ANd9GcRktx_CFZWEIasF2JeJbC_IhQqFQfq0KN44CtLKh2vGt04_lq4A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2838" y="4416552"/>
            <a:ext cx="2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https://encrypted-tbn1.gstatic.com/</a:t>
            </a:r>
            <a:r>
              <a:rPr lang="en-US" dirty="0" err="1" smtClean="0"/>
              <a:t>images?q</a:t>
            </a:r>
            <a:r>
              <a:rPr lang="en-US" dirty="0" smtClean="0"/>
              <a:t>=tbn:ANd9GcSJnqbiZqosVqhw6jv2BFubV0UvFfi9JjU4AjKqJJDNjXLXCcxbpQ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765919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8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Lateral Decubitus Positioning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370592"/>
            <a:ext cx="7987884" cy="5119565"/>
          </a:xfrm>
        </p:spPr>
        <p:txBody>
          <a:bodyPr/>
          <a:lstStyle/>
          <a:p>
            <a:r>
              <a:rPr lang="en-US" dirty="0" smtClean="0"/>
              <a:t>Most frequent position for thoracic surgery</a:t>
            </a:r>
          </a:p>
          <a:p>
            <a:pPr lvl="1"/>
            <a:r>
              <a:rPr lang="en-US" dirty="0" smtClean="0"/>
              <a:t>Roll is placed just below the dependent axilla to prevent compression of the neurovascular bundle and forward rotation of the </a:t>
            </a:r>
            <a:r>
              <a:rPr lang="en-US" dirty="0"/>
              <a:t>h</a:t>
            </a:r>
            <a:r>
              <a:rPr lang="en-US" dirty="0" smtClean="0"/>
              <a:t>umeral head</a:t>
            </a:r>
          </a:p>
          <a:p>
            <a:pPr lvl="1"/>
            <a:r>
              <a:rPr lang="en-US" dirty="0" smtClean="0"/>
              <a:t>Keep dependent arm on padded </a:t>
            </a:r>
            <a:r>
              <a:rPr lang="en-US" dirty="0" err="1" smtClean="0"/>
              <a:t>armboard</a:t>
            </a:r>
            <a:r>
              <a:rPr lang="en-US" dirty="0" smtClean="0"/>
              <a:t> &lt; 90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lvl="1"/>
            <a:r>
              <a:rPr lang="en-US" dirty="0" smtClean="0"/>
              <a:t>Keep nondependent arm on a sling with the shoulder &lt; 90</a:t>
            </a:r>
            <a:r>
              <a:rPr lang="en-US" baseline="30000" dirty="0" smtClean="0"/>
              <a:t>0</a:t>
            </a:r>
            <a:r>
              <a:rPr lang="en-US" dirty="0" smtClean="0"/>
              <a:t> to prevent brachial plexus strain</a:t>
            </a:r>
          </a:p>
          <a:p>
            <a:pPr lvl="1"/>
            <a:r>
              <a:rPr lang="en-US" dirty="0" smtClean="0"/>
              <a:t>Keep head and neck neutral ( may need extra height under pillow/gel donut to accomplish this) keep in mind to watch the dependent ear to make sure there is no pressure if using gel donut</a:t>
            </a:r>
          </a:p>
          <a:p>
            <a:pPr lvl="1"/>
            <a:r>
              <a:rPr lang="en-US" dirty="0" smtClean="0"/>
              <a:t>Prevent lateral flexion of head – can compress jugular vein and vertebral artery </a:t>
            </a:r>
          </a:p>
          <a:p>
            <a:pPr lvl="1"/>
            <a:r>
              <a:rPr lang="en-US" dirty="0" smtClean="0"/>
              <a:t>Watch fibular head of the dependent leg and nondependent leg to prevent </a:t>
            </a:r>
            <a:r>
              <a:rPr lang="en-US" dirty="0" err="1" smtClean="0"/>
              <a:t>peroneal</a:t>
            </a:r>
            <a:r>
              <a:rPr lang="en-US" dirty="0" smtClean="0"/>
              <a:t> nerve damage-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7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2528</TotalTime>
  <Words>3818</Words>
  <Application>Microsoft Macintosh PowerPoint</Application>
  <PresentationFormat>On-screen Show (4:3)</PresentationFormat>
  <Paragraphs>438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Advantage</vt:lpstr>
      <vt:lpstr>Thoracic Surgery</vt:lpstr>
      <vt:lpstr>Goals of Thoracic Surgery</vt:lpstr>
      <vt:lpstr>Preoperative Assessment</vt:lpstr>
      <vt:lpstr>Preop Continued</vt:lpstr>
      <vt:lpstr>Preop continued</vt:lpstr>
      <vt:lpstr>Assess Patient Risk</vt:lpstr>
      <vt:lpstr>Monitoring</vt:lpstr>
      <vt:lpstr>Lateral Decubitus Position</vt:lpstr>
      <vt:lpstr>Lateral Decubitus Positioning</vt:lpstr>
      <vt:lpstr>Physiology of Lateral Decubitus Position-V/Q</vt:lpstr>
      <vt:lpstr>Physiology of Lateral Decubitus Position-V/Q</vt:lpstr>
      <vt:lpstr>Physiology of Lateral Decubitus Position-V/Q</vt:lpstr>
      <vt:lpstr>Physiology of Lateral Decubitus Position-V/Q</vt:lpstr>
      <vt:lpstr>One Lung Ventilation (Thoracic surgery alone is not an absolute indication of OLV) (Box 28-3 Nagelhout)  </vt:lpstr>
      <vt:lpstr>Methods of OLV</vt:lpstr>
      <vt:lpstr>Double Lumen Tubes</vt:lpstr>
      <vt:lpstr>Different pictures of DLTs</vt:lpstr>
      <vt:lpstr>https://encrypted-tbn0.gstatic.com/images?q=tbn:ANd9GcSif0eGavG3rg8_UnWeL6diCPeS_dnpcCBDacowK7X8AUcIFgw9</vt:lpstr>
      <vt:lpstr>Double Lumen Tubes- continued</vt:lpstr>
      <vt:lpstr>Placement of Dual Lumen Tubes</vt:lpstr>
      <vt:lpstr>Complications of DLTs</vt:lpstr>
      <vt:lpstr>Physiology of OLV</vt:lpstr>
      <vt:lpstr>OLV Physiology</vt:lpstr>
      <vt:lpstr>Factors that influence HPV</vt:lpstr>
      <vt:lpstr>Anesthetic management during OLV</vt:lpstr>
      <vt:lpstr>Anesthetic Management continued</vt:lpstr>
      <vt:lpstr>Analgesia for Thoracic Surgery</vt:lpstr>
      <vt:lpstr>Complications after Thoracotomy</vt:lpstr>
      <vt:lpstr>Complications after Thoracotomy</vt:lpstr>
      <vt:lpstr>Complications after Thoracotomy</vt:lpstr>
      <vt:lpstr>Complications after Thoracotomy</vt:lpstr>
      <vt:lpstr>Complications after Thoracotomy</vt:lpstr>
      <vt:lpstr>Mediastinal Masses</vt:lpstr>
      <vt:lpstr>Mediatinal Masses </vt:lpstr>
      <vt:lpstr>Mediastinoscopy</vt:lpstr>
      <vt:lpstr>Mediastinoscopy</vt:lpstr>
      <vt:lpstr>Thoracoscopy</vt:lpstr>
      <vt:lpstr>Thoracoscopy Management</vt:lpstr>
      <vt:lpstr>Bullae</vt:lpstr>
      <vt:lpstr>Bullae Treatment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Thoracic Surgery</dc:title>
  <dc:creator>Carol Daniel</dc:creator>
  <cp:lastModifiedBy>Carol Daniel</cp:lastModifiedBy>
  <cp:revision>124</cp:revision>
  <dcterms:created xsi:type="dcterms:W3CDTF">2013-01-27T23:36:05Z</dcterms:created>
  <dcterms:modified xsi:type="dcterms:W3CDTF">2020-02-17T23:30:21Z</dcterms:modified>
</cp:coreProperties>
</file>