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62"/>
  </p:normalViewPr>
  <p:slideViewPr>
    <p:cSldViewPr snapToGrid="0" snapToObjects="1">
      <p:cViewPr varScale="1">
        <p:scale>
          <a:sx n="108" d="100"/>
          <a:sy n="108" d="100"/>
        </p:scale>
        <p:origin x="1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SzPts val="1400"/>
              <a:buChar char="●"/>
              <a:defRPr/>
            </a:lvl1pPr>
            <a:lvl2pPr marL="914400" marR="0" lvl="1" indent="-317500" algn="l" rtl="0">
              <a:spcBef>
                <a:spcPts val="0"/>
              </a:spcBef>
              <a:spcAft>
                <a:spcPts val="0"/>
              </a:spcAft>
              <a:buSzPts val="1400"/>
              <a:buChar char="○"/>
              <a:defRPr/>
            </a:lvl2pPr>
            <a:lvl3pPr marL="1371600" marR="0" lvl="2" indent="-317500" algn="l" rtl="0">
              <a:spcBef>
                <a:spcPts val="0"/>
              </a:spcBef>
              <a:spcAft>
                <a:spcPts val="0"/>
              </a:spcAft>
              <a:buSzPts val="1400"/>
              <a:buChar char="■"/>
              <a:defRPr/>
            </a:lvl3pPr>
            <a:lvl4pPr marL="1828800" marR="0" lvl="3" indent="-317500" algn="l" rtl="0">
              <a:spcBef>
                <a:spcPts val="0"/>
              </a:spcBef>
              <a:spcAft>
                <a:spcPts val="0"/>
              </a:spcAft>
              <a:buSzPts val="1400"/>
              <a:buChar char="●"/>
              <a:defRPr/>
            </a:lvl4pPr>
            <a:lvl5pPr marL="2286000" marR="0" lvl="4" indent="-317500" algn="l" rtl="0">
              <a:spcBef>
                <a:spcPts val="0"/>
              </a:spcBef>
              <a:spcAft>
                <a:spcPts val="0"/>
              </a:spcAft>
              <a:buSzPts val="1400"/>
              <a:buChar char="○"/>
              <a:defRPr/>
            </a:lvl5pPr>
            <a:lvl6pPr marL="2743200" marR="0" lvl="5" indent="-317500" algn="l" rtl="0">
              <a:spcBef>
                <a:spcPts val="0"/>
              </a:spcBef>
              <a:spcAft>
                <a:spcPts val="0"/>
              </a:spcAft>
              <a:buSzPts val="1400"/>
              <a:buChar char="■"/>
              <a:defRPr/>
            </a:lvl6pPr>
            <a:lvl7pPr marL="3200400" marR="0" lvl="6" indent="-317500" algn="l" rtl="0">
              <a:spcBef>
                <a:spcPts val="0"/>
              </a:spcBef>
              <a:spcAft>
                <a:spcPts val="0"/>
              </a:spcAft>
              <a:buSzPts val="1400"/>
              <a:buChar char="●"/>
              <a:defRPr/>
            </a:lvl7pPr>
            <a:lvl8pPr marL="3657600" marR="0" lvl="7" indent="-317500" algn="l" rtl="0">
              <a:spcBef>
                <a:spcPts val="0"/>
              </a:spcBef>
              <a:spcAft>
                <a:spcPts val="0"/>
              </a:spcAft>
              <a:buSzPts val="1400"/>
              <a:buChar char="○"/>
              <a:defRPr/>
            </a:lvl8pPr>
            <a:lvl9pPr marL="4114800" marR="0" lvl="8" indent="-317500" algn="l" rtl="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3" name="Google Shape;24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0" name="Google Shape;25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7" name="Google Shape;25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5" name="Google Shape;26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3" name="Google Shape;273;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1" name="Google Shape;28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2" name="Google Shape;29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0" name="Google Shape;30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9" name="Google Shape;309;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08" name="Google Shape;50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1" name="Google Shape;18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6" name="Google Shape;516;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4" name="Google Shape;52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32" name="Google Shape;532;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1" name="Google Shape;541;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9" name="Google Shape;54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8" name="Google Shape;558;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7" name="Google Shape;567;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5" name="Google Shape;57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84" name="Google Shape;584;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93" name="Google Shape;593;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9" name="Google Shape;18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02" name="Google Shape;602;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10" name="Google Shape;610;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21" name="Google Shape;621;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29" name="Google Shape;629;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8" name="Google Shape;638;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47" name="Google Shape;647;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56" name="Google Shape;656;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64" name="Google Shape;664;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2" name="Google Shape;672;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80" name="Google Shape;680;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7" name="Google Shape;19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88" name="Google Shape;688;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96" name="Google Shape;696;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04" name="Google Shape;704;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12" name="Google Shape;712;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20" name="Google Shape;720;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28" name="Google Shape;728;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36" name="Google Shape;736;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44" name="Google Shape;744;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4" name="Google Shape;754;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62" name="Google Shape;762;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5" name="Google Shape;20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0" name="Google Shape;770;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80" name="Google Shape;780;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88" name="Google Shape;788;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5" name="Google Shape;795;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3" name="Google Shape;21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1" name="Google Shape;22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9" name="Google Shape;22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6" name="Google Shape;23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3/24/20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0089125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artleby.com/107/illus548.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3200" b="0" i="0" u="none" strike="noStrike" cap="none" dirty="0">
                <a:solidFill>
                  <a:srgbClr val="000000"/>
                </a:solidFill>
                <a:latin typeface="Calibri"/>
                <a:ea typeface="Calibri"/>
                <a:cs typeface="Calibri"/>
                <a:sym typeface="Calibri"/>
              </a:rPr>
              <a:t>Anesthesia for Other Vascular Surgery and Vascular Disease</a:t>
            </a:r>
            <a:endParaRPr sz="3200" b="0" i="0" u="none" strike="noStrike" cap="none" dirty="0">
              <a:solidFill>
                <a:srgbClr val="000000"/>
              </a:solidFill>
              <a:latin typeface="Calibri"/>
              <a:ea typeface="Calibri"/>
              <a:cs typeface="Calibri"/>
              <a:sym typeface="Calibri"/>
            </a:endParaRPr>
          </a:p>
        </p:txBody>
      </p:sp>
      <p:sp>
        <p:nvSpPr>
          <p:cNvPr id="177" name="Google Shape;177;p21"/>
          <p:cNvSpPr txBox="1">
            <a:spLocks noGrp="1"/>
          </p:cNvSpPr>
          <p:nvPr>
            <p:ph type="subTitle" idx="1"/>
          </p:nvPr>
        </p:nvSpPr>
        <p:spPr>
          <a:xfrm>
            <a:off x="1371600" y="3886200"/>
            <a:ext cx="6400800" cy="2133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88888"/>
              </a:buClr>
              <a:buFont typeface="Arial"/>
              <a:buNone/>
            </a:pPr>
            <a:r>
              <a:rPr lang="en-US" sz="2950" i="0" dirty="0">
                <a:solidFill>
                  <a:srgbClr val="888888"/>
                </a:solidFill>
                <a:latin typeface="Calibri"/>
                <a:ea typeface="Calibri"/>
                <a:cs typeface="Calibri"/>
                <a:sym typeface="Calibri"/>
              </a:rPr>
              <a:t>Melinda Stone CRNA, MS</a:t>
            </a:r>
            <a:endParaRPr sz="2950" b="0" i="0" u="none" strike="noStrike" cap="none" dirty="0">
              <a:solidFill>
                <a:srgbClr val="888888"/>
              </a:solidFill>
              <a:latin typeface="Calibri"/>
              <a:ea typeface="Calibri"/>
              <a:cs typeface="Calibri"/>
              <a:sym typeface="Calibri"/>
            </a:endParaRPr>
          </a:p>
          <a:p>
            <a:pPr marL="0" marR="0" lvl="0" indent="0" algn="ctr" rtl="0">
              <a:lnSpc>
                <a:spcPct val="90000"/>
              </a:lnSpc>
              <a:spcBef>
                <a:spcPts val="260"/>
              </a:spcBef>
              <a:spcAft>
                <a:spcPts val="0"/>
              </a:spcAft>
              <a:buClr>
                <a:srgbClr val="888888"/>
              </a:buClr>
              <a:buFont typeface="Arial"/>
              <a:buNone/>
            </a:pPr>
            <a:r>
              <a:rPr lang="en-US" sz="1300" b="1" i="0" u="none" strike="noStrike" cap="none" dirty="0">
                <a:solidFill>
                  <a:srgbClr val="888888"/>
                </a:solidFill>
                <a:latin typeface="Calibri"/>
                <a:ea typeface="Calibri"/>
                <a:cs typeface="Calibri"/>
                <a:sym typeface="Calibri"/>
              </a:rPr>
              <a:t>All material placed on Blackboard, the Program Website (</a:t>
            </a:r>
            <a:r>
              <a:rPr lang="en-US" sz="1300" b="1" i="0" u="none" strike="noStrike" cap="none" dirty="0" err="1">
                <a:solidFill>
                  <a:srgbClr val="888888"/>
                </a:solidFill>
                <a:latin typeface="Calibri"/>
                <a:ea typeface="Calibri"/>
                <a:cs typeface="Calibri"/>
                <a:sym typeface="Calibri"/>
              </a:rPr>
              <a:t>www.smumn.edu</a:t>
            </a:r>
            <a:r>
              <a:rPr lang="en-US" sz="1300" b="1" i="0" u="none" strike="noStrike" cap="none" dirty="0">
                <a:solidFill>
                  <a:srgbClr val="888888"/>
                </a:solidFill>
                <a:latin typeface="Calibri"/>
                <a:ea typeface="Calibri"/>
                <a:cs typeface="Calibri"/>
                <a:sym typeface="Calibri"/>
              </a:rPr>
              <a:t>/nap), distributed electronically or distributed in printed form is intended only for the use of the individual student enrolled in the course. Distribution and/or sharing this material with any other student, individual or organization are strictly prohibited without the written consent of the course instructor, Program Director and the Academic Dean of the Twin Cities campus.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300">
                <a:solidFill>
                  <a:schemeClr val="dk2"/>
                </a:solidFill>
                <a:latin typeface="Georgia"/>
                <a:ea typeface="Georgia"/>
                <a:cs typeface="Georgia"/>
                <a:sym typeface="Georgia"/>
              </a:rPr>
              <a:t>10</a:t>
            </a:fld>
            <a:endParaRPr sz="1300">
              <a:solidFill>
                <a:schemeClr val="dk2"/>
              </a:solidFill>
              <a:latin typeface="Georgia"/>
              <a:ea typeface="Georgia"/>
              <a:cs typeface="Georgia"/>
              <a:sym typeface="Georgia"/>
            </a:endParaRPr>
          </a:p>
        </p:txBody>
      </p:sp>
      <p:pic>
        <p:nvPicPr>
          <p:cNvPr id="246" name="Google Shape;246;p30"/>
          <p:cNvPicPr preferRelativeResize="0"/>
          <p:nvPr/>
        </p:nvPicPr>
        <p:blipFill rotWithShape="1">
          <a:blip r:embed="rId3">
            <a:alphaModFix/>
          </a:blip>
          <a:srcRect/>
          <a:stretch/>
        </p:blipFill>
        <p:spPr>
          <a:xfrm>
            <a:off x="1606550" y="749300"/>
            <a:ext cx="5930900" cy="5359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1" descr="E:\AortoFemBypass.jpg"/>
          <p:cNvPicPr preferRelativeResize="0"/>
          <p:nvPr/>
        </p:nvPicPr>
        <p:blipFill rotWithShape="1">
          <a:blip r:embed="rId3">
            <a:alphaModFix/>
          </a:blip>
          <a:srcRect/>
          <a:stretch/>
        </p:blipFill>
        <p:spPr>
          <a:xfrm>
            <a:off x="1905000" y="38100"/>
            <a:ext cx="5257800" cy="6781800"/>
          </a:xfrm>
          <a:prstGeom prst="rect">
            <a:avLst/>
          </a:prstGeom>
          <a:noFill/>
          <a:ln>
            <a:noFill/>
          </a:ln>
        </p:spPr>
      </p:pic>
      <p:sp>
        <p:nvSpPr>
          <p:cNvPr id="253" name="Google Shape;253;p31"/>
          <p:cNvSpPr txBox="1">
            <a:spLocks noGrp="1"/>
          </p:cNvSpPr>
          <p:nvPr>
            <p:ph type="sldNum" sz="quarter" idx="12"/>
          </p:nvPr>
        </p:nvSpPr>
        <p:spPr>
          <a:xfrm>
            <a:off x="6553200" y="6356350"/>
            <a:ext cx="19812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300">
                <a:solidFill>
                  <a:schemeClr val="dk2"/>
                </a:solidFill>
                <a:latin typeface="Georgia"/>
                <a:ea typeface="Georgia"/>
                <a:cs typeface="Georgia"/>
                <a:sym typeface="Georgia"/>
              </a:rPr>
              <a:t>11</a:t>
            </a:fld>
            <a:endParaRPr sz="1300">
              <a:solidFill>
                <a:schemeClr val="dk2"/>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2"/>
          <p:cNvSpPr txBox="1">
            <a:spLocks noGrp="1"/>
          </p:cNvSpPr>
          <p:nvPr>
            <p:ph type="title"/>
          </p:nvPr>
        </p:nvSpPr>
        <p:spPr>
          <a:xfrm>
            <a:off x="457200" y="274638"/>
            <a:ext cx="8229600" cy="868362"/>
          </a:xfrm>
          <a:prstGeom prst="rect">
            <a:avLst/>
          </a:prstGeom>
          <a:noFill/>
          <a:ln>
            <a:noFill/>
          </a:ln>
        </p:spPr>
        <p:txBody>
          <a:bodyPr spcFirstLastPara="1" wrap="square" lIns="91425" tIns="45700" rIns="91425" bIns="45700" anchor="ctr" anchorCtr="0">
            <a:noAutofit/>
          </a:bodyPr>
          <a:lstStyle/>
          <a:p>
            <a:pPr marL="685800" marR="0" lvl="0" indent="-68580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Visceral Artery Stenosis</a:t>
            </a:r>
            <a:endParaRPr/>
          </a:p>
        </p:txBody>
      </p:sp>
      <p:sp>
        <p:nvSpPr>
          <p:cNvPr id="260" name="Google Shape;260;p32"/>
          <p:cNvSpPr txBox="1">
            <a:spLocks noGrp="1"/>
          </p:cNvSpPr>
          <p:nvPr>
            <p:ph idx="1"/>
          </p:nvPr>
        </p:nvSpPr>
        <p:spPr>
          <a:xfrm>
            <a:off x="457200" y="1481138"/>
            <a:ext cx="8229600" cy="46148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Causes “intestinal angina” which leads to weight loss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More common in women than men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Etiologic factor: Atherosclerosis is most common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Treatment includes: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Aortoiliac and/or aortomesenteric bypass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Transaortic endarterectomy</a:t>
            </a:r>
            <a:endParaRPr/>
          </a:p>
        </p:txBody>
      </p:sp>
      <p:sp>
        <p:nvSpPr>
          <p:cNvPr id="261" name="Google Shape;261;p32"/>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12</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endParaRPr sz="4400" b="0" i="0" u="none" strike="noStrike" cap="none">
              <a:solidFill>
                <a:srgbClr val="000000"/>
              </a:solidFill>
              <a:latin typeface="Calibri"/>
              <a:ea typeface="Calibri"/>
              <a:cs typeface="Calibri"/>
              <a:sym typeface="Calibri"/>
            </a:endParaRPr>
          </a:p>
        </p:txBody>
      </p:sp>
      <p:pic>
        <p:nvPicPr>
          <p:cNvPr id="268" name="Google Shape;268;p33" descr="Mesenteric Arteries.jpg"/>
          <p:cNvPicPr preferRelativeResize="0">
            <a:picLocks noGrp="1"/>
          </p:cNvPicPr>
          <p:nvPr>
            <p:ph idx="1"/>
          </p:nvPr>
        </p:nvPicPr>
        <p:blipFill rotWithShape="1">
          <a:blip r:embed="rId3">
            <a:alphaModFix/>
          </a:blip>
          <a:srcRect/>
          <a:stretch/>
        </p:blipFill>
        <p:spPr>
          <a:xfrm>
            <a:off x="1600200" y="53975"/>
            <a:ext cx="5943600" cy="6716713"/>
          </a:xfrm>
          <a:prstGeom prst="rect">
            <a:avLst/>
          </a:prstGeom>
          <a:noFill/>
          <a:ln>
            <a:noFill/>
          </a:ln>
        </p:spPr>
      </p:pic>
      <p:sp>
        <p:nvSpPr>
          <p:cNvPr id="269" name="Google Shape;269;p33"/>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13</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title"/>
          </p:nvPr>
        </p:nvSpPr>
        <p:spPr>
          <a:xfrm>
            <a:off x="0" y="274638"/>
            <a:ext cx="9144000" cy="1401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Anesthesia for Peripheral Vascular Procedures (Non-Aortic) </a:t>
            </a:r>
            <a:endParaRPr/>
          </a:p>
        </p:txBody>
      </p:sp>
      <p:sp>
        <p:nvSpPr>
          <p:cNvPr id="276" name="Google Shape;276;p34"/>
          <p:cNvSpPr txBox="1">
            <a:spLocks noGrp="1"/>
          </p:cNvSpPr>
          <p:nvPr>
            <p:ph idx="1"/>
          </p:nvPr>
        </p:nvSpPr>
        <p:spPr>
          <a:xfrm>
            <a:off x="381000" y="1828800"/>
            <a:ext cx="8610600" cy="487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Anesthesia care is similar to procedures involving the aorta as pre-existing pathology is similar</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Preoperative assessment is the same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Blood loss is less extensive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Hemodynamic status is less labile related to clamp</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Third space volume replacement is less extensive</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77" name="Google Shape;277;p34"/>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14</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Peripheral Atherosclerosis</a:t>
            </a:r>
            <a:endParaRPr/>
          </a:p>
        </p:txBody>
      </p:sp>
      <p:sp>
        <p:nvSpPr>
          <p:cNvPr id="284" name="Google Shape;284;p35"/>
          <p:cNvSpPr txBox="1">
            <a:spLocks noGrp="1"/>
          </p:cNvSpPr>
          <p:nvPr>
            <p:ph type="body" idx="1"/>
          </p:nvPr>
        </p:nvSpPr>
        <p:spPr>
          <a:xfrm>
            <a:off x="457200" y="1447800"/>
            <a:ext cx="8229600" cy="685800"/>
          </a:xfrm>
          <a:prstGeom prst="rect">
            <a:avLst/>
          </a:prstGeom>
          <a:noFill/>
          <a:ln>
            <a:noFill/>
          </a:ln>
        </p:spPr>
        <p:txBody>
          <a:bodyPr spcFirstLastPara="1" wrap="square" lIns="91425" tIns="45700" rIns="91425" bIns="45700" anchor="b" anchorCtr="0">
            <a:noAutofit/>
          </a:bodyPr>
          <a:lstStyle/>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Incidence increases with age (esp. &gt;70 yrs)</a:t>
            </a:r>
            <a:endParaRPr sz="3200" b="0" i="0" u="none" strike="noStrike" cap="none">
              <a:solidFill>
                <a:schemeClr val="dk1"/>
              </a:solidFill>
              <a:latin typeface="Calibri"/>
              <a:ea typeface="Calibri"/>
              <a:cs typeface="Calibri"/>
              <a:sym typeface="Calibri"/>
            </a:endParaRPr>
          </a:p>
        </p:txBody>
      </p:sp>
      <p:sp>
        <p:nvSpPr>
          <p:cNvPr id="286" name="Google Shape;286;p35"/>
          <p:cNvSpPr txBox="1">
            <a:spLocks noGrp="1"/>
          </p:cNvSpPr>
          <p:nvPr>
            <p:ph sz="half" idx="2"/>
          </p:nvPr>
        </p:nvSpPr>
        <p:spPr>
          <a:xfrm>
            <a:off x="457200" y="1905001"/>
            <a:ext cx="8229601" cy="762000"/>
          </a:xfrm>
          <a:prstGeom prst="rect">
            <a:avLst/>
          </a:prstGeom>
          <a:noFill/>
          <a:ln>
            <a:noFill/>
          </a:ln>
        </p:spPr>
        <p:txBody>
          <a:bodyPr spcFirstLastPara="1" wrap="square" lIns="91425" tIns="45700" rIns="91425" bIns="45700" anchor="b" anchorCtr="0">
            <a:noAutofit/>
          </a:bodyPr>
          <a:lstStyle/>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Risk factors:</a:t>
            </a:r>
            <a:endParaRPr sz="3200" b="0" i="0" u="none" strike="noStrike" cap="none">
              <a:solidFill>
                <a:schemeClr val="dk1"/>
              </a:solidFill>
              <a:latin typeface="Calibri"/>
              <a:ea typeface="Calibri"/>
              <a:cs typeface="Calibri"/>
              <a:sym typeface="Calibri"/>
            </a:endParaRPr>
          </a:p>
        </p:txBody>
      </p:sp>
      <p:sp>
        <p:nvSpPr>
          <p:cNvPr id="285" name="Google Shape;285;p35"/>
          <p:cNvSpPr txBox="1">
            <a:spLocks noGrp="1"/>
          </p:cNvSpPr>
          <p:nvPr>
            <p:ph type="body" sz="quarter" idx="3"/>
          </p:nvPr>
        </p:nvSpPr>
        <p:spPr>
          <a:xfrm>
            <a:off x="990600" y="2819400"/>
            <a:ext cx="3506788" cy="373380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Diabetes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HTN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CAD</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Other atherosclerotic lesions</a:t>
            </a:r>
            <a:endParaRPr/>
          </a:p>
        </p:txBody>
      </p:sp>
      <p:sp>
        <p:nvSpPr>
          <p:cNvPr id="287" name="Google Shape;287;p35"/>
          <p:cNvSpPr txBox="1">
            <a:spLocks noGrp="1"/>
          </p:cNvSpPr>
          <p:nvPr>
            <p:ph sz="quarter" idx="4"/>
          </p:nvPr>
        </p:nvSpPr>
        <p:spPr>
          <a:xfrm>
            <a:off x="4419601" y="2819400"/>
            <a:ext cx="3886199" cy="3306763"/>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Smoking</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High Cholesterol</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Obesity </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Family history</a:t>
            </a:r>
            <a:endParaRPr/>
          </a:p>
        </p:txBody>
      </p:sp>
      <p:sp>
        <p:nvSpPr>
          <p:cNvPr id="288" name="Google Shape;288;p35"/>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15</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533400" y="3048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Symptoms</a:t>
            </a:r>
            <a:endParaRPr/>
          </a:p>
        </p:txBody>
      </p:sp>
      <p:sp>
        <p:nvSpPr>
          <p:cNvPr id="295" name="Google Shape;295;p36"/>
          <p:cNvSpPr txBox="1">
            <a:spLocks noGrp="1"/>
          </p:cNvSpPr>
          <p:nvPr>
            <p:ph idx="1"/>
          </p:nvPr>
        </p:nvSpPr>
        <p:spPr>
          <a:xfrm>
            <a:off x="457200" y="1481138"/>
            <a:ext cx="8229600" cy="46910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Intermittent claudication progressing to pain at rest</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Decreased pulses</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Increased capillary refill time</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Mottling </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Ulceration, infection, gangrene, amputation</a:t>
            </a:r>
            <a:endParaRPr/>
          </a:p>
        </p:txBody>
      </p:sp>
      <p:sp>
        <p:nvSpPr>
          <p:cNvPr id="296" name="Google Shape;296;p36"/>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16</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title"/>
          </p:nvPr>
        </p:nvSpPr>
        <p:spPr>
          <a:xfrm>
            <a:off x="457200" y="0"/>
            <a:ext cx="8229600" cy="1219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Acute Arterial Occlusion</a:t>
            </a:r>
            <a:endParaRPr/>
          </a:p>
        </p:txBody>
      </p:sp>
      <p:sp>
        <p:nvSpPr>
          <p:cNvPr id="303" name="Google Shape;303;p37"/>
          <p:cNvSpPr txBox="1">
            <a:spLocks noGrp="1"/>
          </p:cNvSpPr>
          <p:nvPr>
            <p:ph idx="1"/>
          </p:nvPr>
        </p:nvSpPr>
        <p:spPr>
          <a:xfrm>
            <a:off x="381000" y="914400"/>
            <a:ext cx="8534400" cy="5211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Severe extremity ischemia</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Intense pain, paresthesia, and motor weakness</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May require immediate surgical intervention</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pt. on antiplatelet meds-check INR/bleeding time</a:t>
            </a:r>
            <a:endParaRPr/>
          </a:p>
        </p:txBody>
      </p:sp>
      <p:sp>
        <p:nvSpPr>
          <p:cNvPr id="305" name="Google Shape;305;p37"/>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17</a:t>
            </a:fld>
            <a:endParaRPr sz="2000" b="0" i="0" u="none" strike="noStrike" cap="none">
              <a:solidFill>
                <a:schemeClr val="dk1"/>
              </a:solidFill>
              <a:latin typeface="Calibri"/>
              <a:ea typeface="Calibri"/>
              <a:cs typeface="Calibri"/>
              <a:sym typeface="Calibri"/>
            </a:endParaRPr>
          </a:p>
        </p:txBody>
      </p:sp>
      <p:pic>
        <p:nvPicPr>
          <p:cNvPr id="304" name="Google Shape;304;p37" descr="arterial occlusion.jpg"/>
          <p:cNvPicPr preferRelativeResize="0">
            <a:picLocks noGrp="1"/>
          </p:cNvPicPr>
          <p:nvPr>
            <p:ph type="body" idx="4294967295"/>
          </p:nvPr>
        </p:nvPicPr>
        <p:blipFill rotWithShape="1">
          <a:blip r:embed="rId3">
            <a:alphaModFix/>
          </a:blip>
          <a:srcRect/>
          <a:stretch/>
        </p:blipFill>
        <p:spPr>
          <a:xfrm>
            <a:off x="0" y="3124200"/>
            <a:ext cx="6835775" cy="350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title"/>
          </p:nvPr>
        </p:nvSpPr>
        <p:spPr>
          <a:xfrm>
            <a:off x="457200" y="533400"/>
            <a:ext cx="3008313" cy="1219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Font typeface="Calibri"/>
              <a:buNone/>
            </a:pPr>
            <a:r>
              <a:rPr lang="en-US" sz="4300" b="0" i="0" u="none" strike="noStrike" cap="none">
                <a:solidFill>
                  <a:srgbClr val="000000"/>
                </a:solidFill>
                <a:latin typeface="Calibri"/>
                <a:ea typeface="Calibri"/>
                <a:cs typeface="Calibri"/>
                <a:sym typeface="Calibri"/>
              </a:rPr>
              <a:t>Systemic Vasculitis</a:t>
            </a:r>
            <a:endParaRPr/>
          </a:p>
        </p:txBody>
      </p:sp>
      <p:sp>
        <p:nvSpPr>
          <p:cNvPr id="313" name="Google Shape;313;p38"/>
          <p:cNvSpPr txBox="1">
            <a:spLocks noGrp="1"/>
          </p:cNvSpPr>
          <p:nvPr>
            <p:ph idx="1"/>
          </p:nvPr>
        </p:nvSpPr>
        <p:spPr>
          <a:xfrm>
            <a:off x="457200" y="2057400"/>
            <a:ext cx="3008313" cy="4068763"/>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Inflammation of the blood vessel walls</a:t>
            </a:r>
            <a:endParaRPr sz="3200" b="0" i="0" u="none" strike="noStrike" cap="none">
              <a:solidFill>
                <a:schemeClr val="dk1"/>
              </a:solidFill>
              <a:latin typeface="Calibri"/>
              <a:ea typeface="Calibri"/>
              <a:cs typeface="Calibri"/>
              <a:sym typeface="Calibri"/>
            </a:endParaRPr>
          </a:p>
        </p:txBody>
      </p:sp>
      <p:sp>
        <p:nvSpPr>
          <p:cNvPr id="312" name="Google Shape;312;p38"/>
          <p:cNvSpPr txBox="1">
            <a:spLocks noGrp="1"/>
          </p:cNvSpPr>
          <p:nvPr>
            <p:ph type="body" sz="half" idx="2"/>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315" name="Google Shape;315;p38"/>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18</a:t>
            </a:fld>
            <a:endParaRPr sz="1800" b="0" i="0" u="none" strike="noStrike" cap="none">
              <a:solidFill>
                <a:schemeClr val="dk1"/>
              </a:solidFill>
              <a:latin typeface="Calibri"/>
              <a:ea typeface="Calibri"/>
              <a:cs typeface="Calibri"/>
              <a:sym typeface="Calibri"/>
            </a:endParaRPr>
          </a:p>
        </p:txBody>
      </p:sp>
      <p:pic>
        <p:nvPicPr>
          <p:cNvPr id="314" name="Google Shape;314;p38" descr="vasculitis.gif"/>
          <p:cNvPicPr preferRelativeResize="0">
            <a:picLocks noGrp="1"/>
          </p:cNvPicPr>
          <p:nvPr>
            <p:ph type="body" idx="4294967295"/>
          </p:nvPr>
        </p:nvPicPr>
        <p:blipFill rotWithShape="1">
          <a:blip r:embed="rId3">
            <a:alphaModFix/>
          </a:blip>
          <a:srcRect/>
          <a:stretch/>
        </p:blipFill>
        <p:spPr>
          <a:xfrm>
            <a:off x="4749800" y="457200"/>
            <a:ext cx="4394200" cy="5467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a:solidFill>
                  <a:srgbClr val="000000"/>
                </a:solidFill>
                <a:latin typeface="Calibri"/>
                <a:ea typeface="Calibri"/>
                <a:cs typeface="Calibri"/>
                <a:sym typeface="Calibri"/>
              </a:rPr>
              <a:t>Takayasu’s Arteritis</a:t>
            </a:r>
            <a:endParaRPr/>
          </a:p>
        </p:txBody>
      </p:sp>
      <p:sp>
        <p:nvSpPr>
          <p:cNvPr id="511" name="Google Shape;511;p6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2"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Rare, idiopathic, chronic progressive occlusive vasculitis of the large vessels</a:t>
            </a:r>
            <a:endParaRPr/>
          </a:p>
          <a:p>
            <a:pPr marL="342900" marR="0" lvl="2"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Usually Asian women &lt;40 yr</a:t>
            </a:r>
            <a:endParaRPr/>
          </a:p>
          <a:p>
            <a:pPr marL="342900" marR="0" lvl="2"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Treatment is corticosteriods</a:t>
            </a:r>
            <a:endParaRPr/>
          </a:p>
          <a:p>
            <a:pPr marL="342900" marR="0" lvl="2"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Can effect CNS, CVS, Lungs, Kidneys, and Musculoskeletal system—usually affects </a:t>
            </a:r>
            <a:r>
              <a:rPr lang="en-US" sz="3200" b="1" i="0" u="none" strike="noStrike" cap="none">
                <a:solidFill>
                  <a:schemeClr val="dk1"/>
                </a:solidFill>
                <a:latin typeface="Calibri"/>
                <a:ea typeface="Calibri"/>
                <a:cs typeface="Calibri"/>
                <a:sym typeface="Calibri"/>
              </a:rPr>
              <a:t>aorta</a:t>
            </a:r>
            <a:r>
              <a:rPr lang="en-US" sz="3200" b="0" i="0" u="none" strike="noStrike" cap="none">
                <a:solidFill>
                  <a:schemeClr val="dk1"/>
                </a:solidFill>
                <a:latin typeface="Calibri"/>
                <a:ea typeface="Calibri"/>
                <a:cs typeface="Calibri"/>
                <a:sym typeface="Calibri"/>
              </a:rPr>
              <a:t> and aortic branches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12" name="Google Shape;512;p63"/>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19</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457200" y="762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Peripheral Vascular Disease</a:t>
            </a:r>
            <a:endParaRPr sz="4800" b="0" i="0" u="none" strike="noStrike" cap="none">
              <a:solidFill>
                <a:srgbClr val="000000"/>
              </a:solidFill>
              <a:latin typeface="Calibri"/>
              <a:ea typeface="Calibri"/>
              <a:cs typeface="Calibri"/>
              <a:sym typeface="Calibri"/>
            </a:endParaRPr>
          </a:p>
        </p:txBody>
      </p:sp>
      <p:sp>
        <p:nvSpPr>
          <p:cNvPr id="184" name="Google Shape;184;p22"/>
          <p:cNvSpPr txBox="1">
            <a:spLocks noGrp="1"/>
          </p:cNvSpPr>
          <p:nvPr>
            <p:ph idx="1"/>
          </p:nvPr>
        </p:nvSpPr>
        <p:spPr>
          <a:xfrm>
            <a:off x="304800" y="1143000"/>
            <a:ext cx="8382000" cy="5181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Incidence increases with age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&gt;70% of persons older than 75</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Systemic disease process with similar risk factors as: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Ischemic heart disease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Diabetes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HTN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Tobacco use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Family hx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Dyslipidemia</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85" name="Google Shape;185;p22"/>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2</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a:solidFill>
                  <a:srgbClr val="000000"/>
                </a:solidFill>
                <a:latin typeface="Calibri"/>
                <a:ea typeface="Calibri"/>
                <a:cs typeface="Calibri"/>
                <a:sym typeface="Calibri"/>
              </a:rPr>
              <a:t>Takayasu’s Arteritis</a:t>
            </a:r>
            <a:endParaRPr/>
          </a:p>
        </p:txBody>
      </p:sp>
      <p:sp>
        <p:nvSpPr>
          <p:cNvPr id="519" name="Google Shape;519;p6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Anesthetic considerations</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Steroid therapy</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Anticoagulation </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Caution with head extension</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Positioning</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Keep BP normal or ↑slightly</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20" name="Google Shape;520;p64"/>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20</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5"/>
          <p:cNvSpPr txBox="1">
            <a:spLocks noGrp="1"/>
          </p:cNvSpPr>
          <p:nvPr>
            <p:ph type="title"/>
          </p:nvPr>
        </p:nvSpPr>
        <p:spPr>
          <a:xfrm>
            <a:off x="76200" y="274638"/>
            <a:ext cx="8991600" cy="14779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Thromboangiitis Obliterans</a:t>
            </a:r>
            <a:br>
              <a:rPr lang="en-US" sz="4800" b="0" i="0" u="none" strike="noStrike" cap="none">
                <a:solidFill>
                  <a:srgbClr val="000000"/>
                </a:solidFill>
                <a:latin typeface="Calibri"/>
                <a:ea typeface="Calibri"/>
                <a:cs typeface="Calibri"/>
                <a:sym typeface="Calibri"/>
              </a:rPr>
            </a:br>
            <a:r>
              <a:rPr lang="en-US" sz="4800" b="0" i="0" u="none" strike="noStrike" cap="none">
                <a:solidFill>
                  <a:srgbClr val="000000"/>
                </a:solidFill>
                <a:latin typeface="Calibri"/>
                <a:ea typeface="Calibri"/>
                <a:cs typeface="Calibri"/>
                <a:sym typeface="Calibri"/>
              </a:rPr>
              <a:t>(Buerger’s Disease)</a:t>
            </a:r>
            <a:endParaRPr/>
          </a:p>
        </p:txBody>
      </p:sp>
      <p:sp>
        <p:nvSpPr>
          <p:cNvPr id="527" name="Google Shape;527;p65"/>
          <p:cNvSpPr txBox="1">
            <a:spLocks noGrp="1"/>
          </p:cNvSpPr>
          <p:nvPr>
            <p:ph idx="1"/>
          </p:nvPr>
        </p:nvSpPr>
        <p:spPr>
          <a:xfrm>
            <a:off x="381000" y="1828800"/>
            <a:ext cx="8534400" cy="487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Occlusion of medium and small vessels of the extremities</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Claudication</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Usually associated with </a:t>
            </a:r>
            <a:r>
              <a:rPr lang="en-US" sz="3600" b="1" i="0" u="none" strike="noStrike" cap="none">
                <a:solidFill>
                  <a:schemeClr val="dk1"/>
                </a:solidFill>
                <a:latin typeface="Calibri"/>
                <a:ea typeface="Calibri"/>
                <a:cs typeface="Calibri"/>
                <a:sym typeface="Calibri"/>
              </a:rPr>
              <a:t>tobacco</a:t>
            </a:r>
            <a:r>
              <a:rPr lang="en-US" sz="3600" b="0" i="0" u="none" strike="noStrike" cap="none">
                <a:solidFill>
                  <a:schemeClr val="dk1"/>
                </a:solidFill>
                <a:latin typeface="Calibri"/>
                <a:ea typeface="Calibri"/>
                <a:cs typeface="Calibri"/>
                <a:sym typeface="Calibri"/>
              </a:rPr>
              <a:t> use</a:t>
            </a:r>
            <a:endParaRPr/>
          </a:p>
          <a:p>
            <a:pPr marL="1143000" marR="0" lvl="2" indent="-2286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Anesthetic considerations</a:t>
            </a:r>
            <a:endParaRPr/>
          </a:p>
          <a:p>
            <a:pPr marL="1600200" marR="0" lvl="3" indent="-2286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Keep them warm</a:t>
            </a:r>
            <a:endParaRPr/>
          </a:p>
          <a:p>
            <a:pPr marL="1600200" marR="0" lvl="3" indent="-2286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Careful positioning</a:t>
            </a:r>
            <a:endParaRPr/>
          </a:p>
        </p:txBody>
      </p:sp>
      <p:sp>
        <p:nvSpPr>
          <p:cNvPr id="528" name="Google Shape;528;p65"/>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21</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Wegner’s Granulomatosis</a:t>
            </a:r>
            <a:endParaRPr/>
          </a:p>
        </p:txBody>
      </p:sp>
      <p:sp>
        <p:nvSpPr>
          <p:cNvPr id="535" name="Google Shape;535;p66"/>
          <p:cNvSpPr txBox="1">
            <a:spLocks noGrp="1"/>
          </p:cNvSpPr>
          <p:nvPr>
            <p:ph idx="1"/>
          </p:nvPr>
        </p:nvSpPr>
        <p:spPr>
          <a:xfrm>
            <a:off x="85848" y="2309018"/>
            <a:ext cx="4478215" cy="46021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2400" b="0" i="0" u="none" strike="noStrike" cap="none" dirty="0">
                <a:solidFill>
                  <a:schemeClr val="dk1"/>
                </a:solidFill>
                <a:latin typeface="Calibri"/>
                <a:ea typeface="Calibri"/>
                <a:cs typeface="Calibri"/>
                <a:sym typeface="Calibri"/>
              </a:rPr>
              <a:t>Necrotizing granulomas in inflamed vessels</a:t>
            </a:r>
            <a:endParaRPr sz="2400" dirty="0"/>
          </a:p>
          <a:p>
            <a:pPr marL="342900" marR="0" lvl="0" indent="-342900" algn="l" rtl="0">
              <a:lnSpc>
                <a:spcPct val="90000"/>
              </a:lnSpc>
              <a:spcBef>
                <a:spcPts val="640"/>
              </a:spcBef>
              <a:spcAft>
                <a:spcPts val="0"/>
              </a:spcAft>
              <a:buClr>
                <a:schemeClr val="dk1"/>
              </a:buClr>
              <a:buSzPts val="3200"/>
              <a:buFont typeface="Arial"/>
              <a:buChar char="•"/>
            </a:pPr>
            <a:r>
              <a:rPr lang="en-US" sz="2400" b="0" i="0" u="none" strike="noStrike" cap="none" dirty="0">
                <a:solidFill>
                  <a:schemeClr val="dk1"/>
                </a:solidFill>
                <a:latin typeface="Calibri"/>
                <a:ea typeface="Calibri"/>
                <a:cs typeface="Calibri"/>
                <a:sym typeface="Calibri"/>
              </a:rPr>
              <a:t>Pts are usually on chronic steroids</a:t>
            </a:r>
            <a:endParaRPr sz="2400" dirty="0"/>
          </a:p>
          <a:p>
            <a:pPr marL="342900" marR="0" lvl="0" indent="-215900" algn="l" rtl="0">
              <a:lnSpc>
                <a:spcPct val="90000"/>
              </a:lnSpc>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sp>
        <p:nvSpPr>
          <p:cNvPr id="537" name="Google Shape;537;p66"/>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22</a:t>
            </a:fld>
            <a:endParaRPr sz="1800" b="0" i="0" u="none" strike="noStrike" cap="none">
              <a:solidFill>
                <a:schemeClr val="dk1"/>
              </a:solidFill>
              <a:latin typeface="Calibri"/>
              <a:ea typeface="Calibri"/>
              <a:cs typeface="Calibri"/>
              <a:sym typeface="Calibri"/>
            </a:endParaRPr>
          </a:p>
        </p:txBody>
      </p:sp>
      <p:pic>
        <p:nvPicPr>
          <p:cNvPr id="536" name="Google Shape;536;p66" descr="Wegners_Granulomatosis.jpg"/>
          <p:cNvPicPr preferRelativeResize="0">
            <a:picLocks noGrp="1"/>
          </p:cNvPicPr>
          <p:nvPr>
            <p:ph type="body" idx="4294967295"/>
          </p:nvPr>
        </p:nvPicPr>
        <p:blipFill rotWithShape="1">
          <a:blip r:embed="rId3">
            <a:alphaModFix/>
          </a:blip>
          <a:srcRect/>
          <a:stretch/>
        </p:blipFill>
        <p:spPr>
          <a:xfrm>
            <a:off x="4564063" y="2590800"/>
            <a:ext cx="4579937" cy="4038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Wegner’s Granulomatosis</a:t>
            </a:r>
            <a:endParaRPr/>
          </a:p>
        </p:txBody>
      </p:sp>
      <p:sp>
        <p:nvSpPr>
          <p:cNvPr id="544" name="Google Shape;544;p67"/>
          <p:cNvSpPr txBox="1">
            <a:spLocks noGrp="1"/>
          </p:cNvSpPr>
          <p:nvPr>
            <p:ph idx="1"/>
          </p:nvPr>
        </p:nvSpPr>
        <p:spPr>
          <a:xfrm>
            <a:off x="457200" y="1600200"/>
            <a:ext cx="8229600" cy="472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Systems involved</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CNS</a:t>
            </a:r>
            <a:endParaRPr sz="320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Resp-possible </a:t>
            </a:r>
            <a:r>
              <a:rPr lang="en-US" sz="3200" b="1" i="0" u="none" strike="noStrike" cap="none">
                <a:solidFill>
                  <a:schemeClr val="dk1"/>
                </a:solidFill>
                <a:latin typeface="Calibri"/>
                <a:ea typeface="Calibri"/>
                <a:cs typeface="Calibri"/>
                <a:sym typeface="Calibri"/>
              </a:rPr>
              <a:t>airway narrowing</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CV</a:t>
            </a:r>
            <a:endParaRPr sz="320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Renal</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Anesthetic considerations</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Multiple organ involvement</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May have granulomas in airway</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Do neuro exam preop</a:t>
            </a:r>
            <a:endParaRPr/>
          </a:p>
        </p:txBody>
      </p:sp>
      <p:sp>
        <p:nvSpPr>
          <p:cNvPr id="545" name="Google Shape;545;p67"/>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23</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Temporal Arteritis</a:t>
            </a:r>
            <a:endParaRPr/>
          </a:p>
        </p:txBody>
      </p:sp>
      <p:sp>
        <p:nvSpPr>
          <p:cNvPr id="552" name="Google Shape;552;p68"/>
          <p:cNvSpPr txBox="1">
            <a:spLocks noGrp="1"/>
          </p:cNvSpPr>
          <p:nvPr>
            <p:ph sz="half" idx="1"/>
          </p:nvPr>
        </p:nvSpPr>
        <p:spPr>
          <a:xfrm>
            <a:off x="304800" y="1930400"/>
            <a:ext cx="4191000" cy="5257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Inflammation of the arteries in the head and neck</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Headache, scalp tenderness, jaw claudication</a:t>
            </a:r>
            <a:endParaRPr sz="2400" dirty="0"/>
          </a:p>
          <a:p>
            <a:pPr marL="342900" marR="0" lvl="0" indent="-34290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Treatment is </a:t>
            </a:r>
            <a:r>
              <a:rPr lang="en-US" sz="2400" b="0" i="0" u="none" strike="noStrike" cap="none" dirty="0" err="1">
                <a:solidFill>
                  <a:schemeClr val="dk1"/>
                </a:solidFill>
                <a:latin typeface="Calibri"/>
                <a:ea typeface="Calibri"/>
                <a:cs typeface="Calibri"/>
                <a:sym typeface="Calibri"/>
              </a:rPr>
              <a:t>corticosteriods</a:t>
            </a:r>
            <a:endParaRPr sz="2400" dirty="0"/>
          </a:p>
          <a:p>
            <a:pPr marL="342900" marR="0" lvl="0" indent="-34290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Anesthesia considerations</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Steroids</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Careful positioning</a:t>
            </a:r>
            <a:endParaRPr sz="2400" dirty="0"/>
          </a:p>
        </p:txBody>
      </p:sp>
      <p:pic>
        <p:nvPicPr>
          <p:cNvPr id="553" name="Google Shape;553;p68" descr="temporal arteritis.jpg"/>
          <p:cNvPicPr preferRelativeResize="0">
            <a:picLocks noGrp="1"/>
          </p:cNvPicPr>
          <p:nvPr>
            <p:ph sz="half" idx="2"/>
          </p:nvPr>
        </p:nvPicPr>
        <p:blipFill rotWithShape="1">
          <a:blip r:embed="rId3">
            <a:alphaModFix/>
          </a:blip>
          <a:srcRect/>
          <a:stretch/>
        </p:blipFill>
        <p:spPr>
          <a:xfrm>
            <a:off x="3995824" y="2215790"/>
            <a:ext cx="4868671" cy="3118210"/>
          </a:xfrm>
          <a:prstGeom prst="rect">
            <a:avLst/>
          </a:prstGeom>
          <a:noFill/>
          <a:ln>
            <a:noFill/>
          </a:ln>
        </p:spPr>
      </p:pic>
      <p:sp>
        <p:nvSpPr>
          <p:cNvPr id="554" name="Google Shape;554;p68"/>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24</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Polyarteritis Nodosa</a:t>
            </a:r>
            <a:endParaRPr/>
          </a:p>
        </p:txBody>
      </p:sp>
      <p:sp>
        <p:nvSpPr>
          <p:cNvPr id="561" name="Google Shape;561;p69"/>
          <p:cNvSpPr txBox="1">
            <a:spLocks noGrp="1"/>
          </p:cNvSpPr>
          <p:nvPr>
            <p:ph sz="half" idx="1"/>
          </p:nvPr>
        </p:nvSpPr>
        <p:spPr>
          <a:xfrm>
            <a:off x="457200" y="1600200"/>
            <a:ext cx="4038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Vaculitis involving the small- and medium-sized arteries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Especially </a:t>
            </a:r>
            <a:r>
              <a:rPr lang="en-US" sz="2800" b="1" i="0" u="none" strike="noStrike" cap="none">
                <a:solidFill>
                  <a:schemeClr val="dk1"/>
                </a:solidFill>
                <a:latin typeface="Calibri"/>
                <a:ea typeface="Calibri"/>
                <a:cs typeface="Calibri"/>
                <a:sym typeface="Calibri"/>
              </a:rPr>
              <a:t>kidneys</a:t>
            </a:r>
            <a:r>
              <a:rPr lang="en-US" sz="2800" b="0" i="0" u="none" strike="noStrike" cap="none">
                <a:solidFill>
                  <a:schemeClr val="dk1"/>
                </a:solidFill>
                <a:latin typeface="Calibri"/>
                <a:ea typeface="Calibri"/>
                <a:cs typeface="Calibri"/>
                <a:sym typeface="Calibri"/>
              </a:rPr>
              <a:t>, skin, and nerves</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Patients are usually 30-40 yrs old</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Men&gt;Women</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Associated with Hep B infection</a:t>
            </a:r>
            <a:endParaRPr/>
          </a:p>
        </p:txBody>
      </p:sp>
      <p:pic>
        <p:nvPicPr>
          <p:cNvPr id="562" name="Google Shape;562;p69" descr="polyarteritiskidney.jpg"/>
          <p:cNvPicPr preferRelativeResize="0">
            <a:picLocks noGrp="1"/>
          </p:cNvPicPr>
          <p:nvPr>
            <p:ph sz="half" idx="2"/>
          </p:nvPr>
        </p:nvPicPr>
        <p:blipFill rotWithShape="1">
          <a:blip r:embed="rId3">
            <a:alphaModFix/>
          </a:blip>
          <a:stretch/>
        </p:blipFill>
        <p:spPr>
          <a:xfrm>
            <a:off x="3961050" y="2160588"/>
            <a:ext cx="2904651" cy="3881437"/>
          </a:xfrm>
          <a:prstGeom prst="rect">
            <a:avLst/>
          </a:prstGeom>
          <a:noFill/>
          <a:ln>
            <a:noFill/>
          </a:ln>
        </p:spPr>
      </p:pic>
      <p:sp>
        <p:nvSpPr>
          <p:cNvPr id="563" name="Google Shape;563;p69"/>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25</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Polyarteritis Nodosa</a:t>
            </a:r>
            <a:endParaRPr/>
          </a:p>
        </p:txBody>
      </p:sp>
      <p:sp>
        <p:nvSpPr>
          <p:cNvPr id="570" name="Google Shape;570;p7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Anesthetic considerations</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Consider renal or cardiac involvement</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Steroids</a:t>
            </a:r>
            <a:endParaRPr sz="3200" b="0" i="0" u="none" strike="noStrike" cap="none">
              <a:solidFill>
                <a:schemeClr val="dk1"/>
              </a:solidFill>
              <a:latin typeface="Calibri"/>
              <a:ea typeface="Calibri"/>
              <a:cs typeface="Calibri"/>
              <a:sym typeface="Calibri"/>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HTN usually present</a:t>
            </a:r>
            <a:endParaRPr/>
          </a:p>
        </p:txBody>
      </p:sp>
      <p:sp>
        <p:nvSpPr>
          <p:cNvPr id="571" name="Google Shape;571;p70"/>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26</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Henoch-Schonlein Purpura</a:t>
            </a:r>
            <a:endParaRPr/>
          </a:p>
        </p:txBody>
      </p:sp>
      <p:sp>
        <p:nvSpPr>
          <p:cNvPr id="578" name="Google Shape;578;p71"/>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Inflammation of the arterioles and capillaries of the skin, kidneys, GI tract, &amp; large joints</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Common in kids especially following respiratory infection</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Steroid treatment</a:t>
            </a:r>
            <a:endParaRPr/>
          </a:p>
        </p:txBody>
      </p:sp>
      <p:pic>
        <p:nvPicPr>
          <p:cNvPr id="579" name="Google Shape;579;p71" descr="HenochSchonlein.jpg"/>
          <p:cNvPicPr preferRelativeResize="0">
            <a:picLocks noGrp="1"/>
          </p:cNvPicPr>
          <p:nvPr>
            <p:ph sz="half" idx="2"/>
          </p:nvPr>
        </p:nvPicPr>
        <p:blipFill rotWithShape="1">
          <a:blip r:embed="rId3">
            <a:alphaModFix/>
          </a:blip>
          <a:stretch/>
        </p:blipFill>
        <p:spPr>
          <a:xfrm>
            <a:off x="3868738" y="2962136"/>
            <a:ext cx="3089275" cy="2278340"/>
          </a:xfrm>
          <a:prstGeom prst="rect">
            <a:avLst/>
          </a:prstGeom>
          <a:noFill/>
          <a:ln>
            <a:noFill/>
          </a:ln>
        </p:spPr>
      </p:pic>
      <p:sp>
        <p:nvSpPr>
          <p:cNvPr id="580" name="Google Shape;580;p71"/>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27</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Kawasaki Disease</a:t>
            </a:r>
            <a:endParaRPr/>
          </a:p>
        </p:txBody>
      </p:sp>
      <p:sp>
        <p:nvSpPr>
          <p:cNvPr id="587" name="Google Shape;587;p72"/>
          <p:cNvSpPr txBox="1">
            <a:spLocks noGrp="1"/>
          </p:cNvSpPr>
          <p:nvPr>
            <p:ph sz="half" idx="1"/>
          </p:nvPr>
        </p:nvSpPr>
        <p:spPr>
          <a:xfrm>
            <a:off x="228600" y="1600200"/>
            <a:ext cx="3962400" cy="472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Vasculitis with involvement of </a:t>
            </a:r>
            <a:r>
              <a:rPr lang="en-US" sz="3200" b="1" i="0" u="none" strike="noStrike" cap="none">
                <a:solidFill>
                  <a:schemeClr val="dk1"/>
                </a:solidFill>
                <a:latin typeface="Calibri"/>
                <a:ea typeface="Calibri"/>
                <a:cs typeface="Calibri"/>
                <a:sym typeface="Calibri"/>
              </a:rPr>
              <a:t>coronary</a:t>
            </a:r>
            <a:r>
              <a:rPr lang="en-US" sz="3200" b="0" i="0" u="none" strike="noStrike" cap="none">
                <a:solidFill>
                  <a:schemeClr val="dk1"/>
                </a:solidFill>
                <a:latin typeface="Calibri"/>
                <a:ea typeface="Calibri"/>
                <a:cs typeface="Calibri"/>
                <a:sym typeface="Calibri"/>
              </a:rPr>
              <a:t> arteries and medium-sized muscular arteries.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Occurs in </a:t>
            </a:r>
            <a:r>
              <a:rPr lang="en-US" sz="3200" b="1" i="0" u="none" strike="noStrike" cap="none">
                <a:solidFill>
                  <a:schemeClr val="dk1"/>
                </a:solidFill>
                <a:latin typeface="Calibri"/>
                <a:ea typeface="Calibri"/>
                <a:cs typeface="Calibri"/>
                <a:sym typeface="Calibri"/>
              </a:rPr>
              <a:t>kids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Cardiac system frequently involved</a:t>
            </a:r>
            <a:endParaRPr/>
          </a:p>
        </p:txBody>
      </p:sp>
      <p:pic>
        <p:nvPicPr>
          <p:cNvPr id="588" name="Google Shape;588;p72" descr="Kawasaki disease.jpg"/>
          <p:cNvPicPr preferRelativeResize="0">
            <a:picLocks noGrp="1"/>
          </p:cNvPicPr>
          <p:nvPr>
            <p:ph sz="half" idx="2"/>
          </p:nvPr>
        </p:nvPicPr>
        <p:blipFill rotWithShape="1">
          <a:blip r:embed="rId3">
            <a:alphaModFix/>
          </a:blip>
          <a:srcRect/>
          <a:stretch/>
        </p:blipFill>
        <p:spPr>
          <a:xfrm>
            <a:off x="3886200" y="1524000"/>
            <a:ext cx="5105400" cy="4648200"/>
          </a:xfrm>
          <a:prstGeom prst="rect">
            <a:avLst/>
          </a:prstGeom>
          <a:noFill/>
          <a:ln>
            <a:noFill/>
          </a:ln>
        </p:spPr>
      </p:pic>
      <p:sp>
        <p:nvSpPr>
          <p:cNvPr id="589" name="Google Shape;589;p72"/>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28</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Raynaud Phenomenon</a:t>
            </a:r>
            <a:endParaRPr/>
          </a:p>
        </p:txBody>
      </p:sp>
      <p:sp>
        <p:nvSpPr>
          <p:cNvPr id="596" name="Google Shape;596;p73"/>
          <p:cNvSpPr txBox="1">
            <a:spLocks noGrp="1"/>
          </p:cNvSpPr>
          <p:nvPr>
            <p:ph sz="half" idx="1"/>
          </p:nvPr>
        </p:nvSpPr>
        <p:spPr>
          <a:xfrm>
            <a:off x="457200" y="1600200"/>
            <a:ext cx="4038600" cy="5105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Episodic vasospastic ischemia of the digits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Secondary causes</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Connective tissue diseases</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Peripheral arterial occlusive disease</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Neurologic syndromes</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Trauma</a:t>
            </a:r>
            <a:endParaRPr sz="2600" b="0" i="0" u="none" strike="noStrike" cap="none">
              <a:solidFill>
                <a:schemeClr val="dk1"/>
              </a:solidFill>
              <a:latin typeface="Calibri"/>
              <a:ea typeface="Calibri"/>
              <a:cs typeface="Calibri"/>
              <a:sym typeface="Calibri"/>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Drugs</a:t>
            </a:r>
            <a:endParaRPr/>
          </a:p>
        </p:txBody>
      </p:sp>
      <p:pic>
        <p:nvPicPr>
          <p:cNvPr id="597" name="Google Shape;597;p73" descr="reynaud synd.jpg"/>
          <p:cNvPicPr preferRelativeResize="0">
            <a:picLocks noGrp="1"/>
          </p:cNvPicPr>
          <p:nvPr>
            <p:ph sz="half" idx="2"/>
          </p:nvPr>
        </p:nvPicPr>
        <p:blipFill rotWithShape="1">
          <a:blip r:embed="rId3">
            <a:alphaModFix/>
          </a:blip>
          <a:srcRect/>
          <a:stretch/>
        </p:blipFill>
        <p:spPr>
          <a:xfrm>
            <a:off x="4343400" y="1676400"/>
            <a:ext cx="4648199" cy="3775558"/>
          </a:xfrm>
          <a:prstGeom prst="rect">
            <a:avLst/>
          </a:prstGeom>
          <a:noFill/>
          <a:ln>
            <a:noFill/>
          </a:ln>
        </p:spPr>
      </p:pic>
      <p:sp>
        <p:nvSpPr>
          <p:cNvPr id="598" name="Google Shape;598;p73"/>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29</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457200" y="762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Peripheral Vascular Disease</a:t>
            </a:r>
            <a:endParaRPr sz="4800" b="0" i="0" u="none" strike="noStrike" cap="none">
              <a:solidFill>
                <a:srgbClr val="000000"/>
              </a:solidFill>
              <a:latin typeface="Calibri"/>
              <a:ea typeface="Calibri"/>
              <a:cs typeface="Calibri"/>
              <a:sym typeface="Calibri"/>
            </a:endParaRPr>
          </a:p>
        </p:txBody>
      </p:sp>
      <p:sp>
        <p:nvSpPr>
          <p:cNvPr id="192" name="Google Shape;192;p23"/>
          <p:cNvSpPr txBox="1">
            <a:spLocks noGrp="1"/>
          </p:cNvSpPr>
          <p:nvPr>
            <p:ph idx="1"/>
          </p:nvPr>
        </p:nvSpPr>
        <p:spPr>
          <a:xfrm>
            <a:off x="304800" y="1219200"/>
            <a:ext cx="8458200" cy="5334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S/S </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Intermittent claudication</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Pain at rest</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Decreased/absent pulses</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Ischemia of the limb</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Ulceration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May be chronic or acute occlusion, or vasculitis</a:t>
            </a:r>
            <a:endParaRPr/>
          </a:p>
        </p:txBody>
      </p:sp>
      <p:sp>
        <p:nvSpPr>
          <p:cNvPr id="193" name="Google Shape;193;p23"/>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3</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Raynaud Phenomenon</a:t>
            </a:r>
            <a:endParaRPr/>
          </a:p>
        </p:txBody>
      </p:sp>
      <p:sp>
        <p:nvSpPr>
          <p:cNvPr id="605" name="Google Shape;605;p7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Anesthetic considerations</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Careful with vasoconstictors</a:t>
            </a:r>
            <a:endParaRPr sz="3200" b="0" i="0" u="none" strike="noStrike" cap="none">
              <a:solidFill>
                <a:schemeClr val="dk1"/>
              </a:solidFill>
              <a:latin typeface="Calibri"/>
              <a:ea typeface="Calibri"/>
              <a:cs typeface="Calibri"/>
              <a:sym typeface="Calibri"/>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Keep warm</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Careful positioning</a:t>
            </a:r>
            <a:endParaRPr/>
          </a:p>
        </p:txBody>
      </p:sp>
      <p:sp>
        <p:nvSpPr>
          <p:cNvPr id="606" name="Google Shape;606;p74"/>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30</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5"/>
          <p:cNvSpPr txBox="1">
            <a:spLocks noGrp="1"/>
          </p:cNvSpPr>
          <p:nvPr>
            <p:ph type="title"/>
          </p:nvPr>
        </p:nvSpPr>
        <p:spPr>
          <a:xfrm>
            <a:off x="457200" y="273050"/>
            <a:ext cx="8229600" cy="7175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Moyamoya Disease</a:t>
            </a:r>
            <a:endParaRPr/>
          </a:p>
        </p:txBody>
      </p:sp>
      <p:sp>
        <p:nvSpPr>
          <p:cNvPr id="613" name="Google Shape;613;p75"/>
          <p:cNvSpPr txBox="1">
            <a:spLocks noGrp="1"/>
          </p:cNvSpPr>
          <p:nvPr>
            <p:ph type="body" idx="1"/>
          </p:nvPr>
        </p:nvSpPr>
        <p:spPr>
          <a:xfrm flipH="1">
            <a:off x="5029200" y="5410200"/>
            <a:ext cx="457200" cy="762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endParaRPr sz="2400" b="1" i="0" u="none" strike="noStrike" cap="none">
              <a:solidFill>
                <a:schemeClr val="dk1"/>
              </a:solidFill>
              <a:latin typeface="Calibri"/>
              <a:ea typeface="Calibri"/>
              <a:cs typeface="Calibri"/>
              <a:sym typeface="Calibri"/>
            </a:endParaRPr>
          </a:p>
        </p:txBody>
      </p:sp>
      <p:sp>
        <p:nvSpPr>
          <p:cNvPr id="615" name="Google Shape;615;p75"/>
          <p:cNvSpPr txBox="1">
            <a:spLocks noGrp="1"/>
          </p:cNvSpPr>
          <p:nvPr>
            <p:ph sz="half" idx="2"/>
          </p:nvPr>
        </p:nvSpPr>
        <p:spPr>
          <a:xfrm>
            <a:off x="4645025" y="5410200"/>
            <a:ext cx="4041775" cy="762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endParaRPr sz="2400" b="1" i="0" u="none" strike="noStrike" cap="none">
              <a:solidFill>
                <a:schemeClr val="dk1"/>
              </a:solidFill>
              <a:latin typeface="Calibri"/>
              <a:ea typeface="Calibri"/>
              <a:cs typeface="Calibri"/>
              <a:sym typeface="Calibri"/>
            </a:endParaRPr>
          </a:p>
        </p:txBody>
      </p:sp>
      <p:sp>
        <p:nvSpPr>
          <p:cNvPr id="614" name="Google Shape;614;p75"/>
          <p:cNvSpPr txBox="1">
            <a:spLocks noGrp="1"/>
          </p:cNvSpPr>
          <p:nvPr>
            <p:ph type="body" sz="quarter" idx="3"/>
          </p:nvPr>
        </p:nvSpPr>
        <p:spPr>
          <a:xfrm>
            <a:off x="228600" y="1143000"/>
            <a:ext cx="4191000" cy="571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Rare, progressive disease of kids and young adults</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Involves occlusion of internal carotid, middle and anterior cerebral arteries</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Surgical interventions</a:t>
            </a:r>
            <a:endParaRPr/>
          </a:p>
        </p:txBody>
      </p:sp>
      <p:pic>
        <p:nvPicPr>
          <p:cNvPr id="616" name="Google Shape;616;p75" descr="moyamoya.jpg"/>
          <p:cNvPicPr preferRelativeResize="0">
            <a:picLocks noGrp="1"/>
          </p:cNvPicPr>
          <p:nvPr>
            <p:ph sz="quarter" idx="4"/>
          </p:nvPr>
        </p:nvPicPr>
        <p:blipFill rotWithShape="1">
          <a:blip r:embed="rId3">
            <a:alphaModFix/>
          </a:blip>
          <a:srcRect/>
          <a:stretch/>
        </p:blipFill>
        <p:spPr>
          <a:xfrm>
            <a:off x="4441825" y="1143000"/>
            <a:ext cx="4572000" cy="4800600"/>
          </a:xfrm>
          <a:prstGeom prst="rect">
            <a:avLst/>
          </a:prstGeom>
          <a:noFill/>
          <a:ln>
            <a:noFill/>
          </a:ln>
        </p:spPr>
      </p:pic>
      <p:sp>
        <p:nvSpPr>
          <p:cNvPr id="617" name="Google Shape;617;p75"/>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31</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a:solidFill>
                  <a:srgbClr val="000000"/>
                </a:solidFill>
                <a:latin typeface="Calibri"/>
                <a:ea typeface="Calibri"/>
                <a:cs typeface="Calibri"/>
                <a:sym typeface="Calibri"/>
              </a:rPr>
              <a:t>Moyamoya Disease</a:t>
            </a:r>
            <a:endParaRPr/>
          </a:p>
        </p:txBody>
      </p:sp>
      <p:sp>
        <p:nvSpPr>
          <p:cNvPr id="624" name="Google Shape;624;p7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Anesthesia considerations</a:t>
            </a:r>
            <a:endParaRPr/>
          </a:p>
          <a:p>
            <a:pPr marL="1143000" marR="0" lvl="2" indent="-2286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Preserve CBF</a:t>
            </a:r>
            <a:endParaRPr/>
          </a:p>
          <a:p>
            <a:pPr marL="1143000" marR="0" lvl="2" indent="-2286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Keep them deep</a:t>
            </a:r>
            <a:endParaRPr/>
          </a:p>
          <a:p>
            <a:pPr marL="1143000" marR="0" lvl="2" indent="-2286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Normocarbia</a:t>
            </a:r>
            <a:endParaRPr/>
          </a:p>
          <a:p>
            <a:pPr marL="1143000" marR="0" lvl="2" indent="-2286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Normovolemic</a:t>
            </a:r>
            <a:endParaRPr/>
          </a:p>
          <a:p>
            <a:pPr marL="1143000" marR="0" lvl="2" indent="-2286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Keep BP in tight range</a:t>
            </a:r>
            <a:endParaRPr/>
          </a:p>
          <a:p>
            <a:pPr marL="1143000" marR="0" lvl="2" indent="-2286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Pts may be anticoagulated</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625" name="Google Shape;625;p76"/>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32</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7"/>
          <p:cNvSpPr txBox="1">
            <a:spLocks noGrp="1"/>
          </p:cNvSpPr>
          <p:nvPr>
            <p:ph type="title"/>
          </p:nvPr>
        </p:nvSpPr>
        <p:spPr>
          <a:xfrm>
            <a:off x="457200" y="274638"/>
            <a:ext cx="8534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a:solidFill>
                  <a:srgbClr val="000000"/>
                </a:solidFill>
                <a:latin typeface="Calibri"/>
                <a:ea typeface="Calibri"/>
                <a:cs typeface="Calibri"/>
                <a:sym typeface="Calibri"/>
              </a:rPr>
              <a:t>Coronary-Subclavian Steal Syndrome</a:t>
            </a:r>
            <a:endParaRPr/>
          </a:p>
        </p:txBody>
      </p:sp>
      <p:sp>
        <p:nvSpPr>
          <p:cNvPr id="632" name="Google Shape;632;p77"/>
          <p:cNvSpPr txBox="1">
            <a:spLocks noGrp="1"/>
          </p:cNvSpPr>
          <p:nvPr>
            <p:ph sz="half" idx="1"/>
          </p:nvPr>
        </p:nvSpPr>
        <p:spPr>
          <a:xfrm>
            <a:off x="0" y="1735015"/>
            <a:ext cx="4343400" cy="4091354"/>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Rare complication from using the internal mammary artery for CABG</a:t>
            </a:r>
            <a:endParaRPr sz="2400" dirty="0"/>
          </a:p>
          <a:p>
            <a:pPr marL="342900" marR="0" lvl="0" indent="-342900" algn="l" rtl="0">
              <a:lnSpc>
                <a:spcPct val="8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Development of proximal incomplete stenosis of the left SC artery produces reversal of blood flow through the patent internal mammary graft</a:t>
            </a:r>
            <a:endParaRPr sz="2400" dirty="0"/>
          </a:p>
          <a:p>
            <a:pPr marL="342900" marR="0" lvl="0" indent="-342900" algn="l" rtl="0">
              <a:lnSpc>
                <a:spcPct val="8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Anesthesia considerations</a:t>
            </a:r>
            <a:endParaRPr sz="2400" dirty="0"/>
          </a:p>
          <a:p>
            <a:pPr marL="742950" marR="0" lvl="1" indent="-285750" algn="l" rtl="0">
              <a:lnSpc>
                <a:spcPct val="8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Same as with patients with ischemic heart disease</a:t>
            </a:r>
            <a:endParaRPr sz="2400" dirty="0"/>
          </a:p>
        </p:txBody>
      </p:sp>
      <p:pic>
        <p:nvPicPr>
          <p:cNvPr id="633" name="Google Shape;633;p77" descr="coronarySCsteal.jpg"/>
          <p:cNvPicPr preferRelativeResize="0">
            <a:picLocks noGrp="1"/>
          </p:cNvPicPr>
          <p:nvPr>
            <p:ph sz="half" idx="2"/>
          </p:nvPr>
        </p:nvPicPr>
        <p:blipFill rotWithShape="1">
          <a:blip r:embed="rId3">
            <a:alphaModFix/>
          </a:blip>
          <a:srcRect/>
          <a:stretch/>
        </p:blipFill>
        <p:spPr>
          <a:xfrm>
            <a:off x="4288241" y="1371601"/>
            <a:ext cx="4677915" cy="5427184"/>
          </a:xfrm>
          <a:prstGeom prst="rect">
            <a:avLst/>
          </a:prstGeom>
          <a:noFill/>
          <a:ln>
            <a:noFill/>
          </a:ln>
        </p:spPr>
      </p:pic>
      <p:sp>
        <p:nvSpPr>
          <p:cNvPr id="634" name="Google Shape;634;p77"/>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33</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3950" b="0" i="0" u="none" strike="noStrike" cap="none">
                <a:solidFill>
                  <a:srgbClr val="000000"/>
                </a:solidFill>
                <a:latin typeface="Calibri"/>
                <a:ea typeface="Calibri"/>
                <a:cs typeface="Calibri"/>
                <a:sym typeface="Calibri"/>
              </a:rPr>
              <a:t>Klippel-Trenaunay-Weber Syndrome</a:t>
            </a:r>
            <a:endParaRPr/>
          </a:p>
        </p:txBody>
      </p:sp>
      <p:sp>
        <p:nvSpPr>
          <p:cNvPr id="641" name="Google Shape;641;p78"/>
          <p:cNvSpPr txBox="1">
            <a:spLocks noGrp="1"/>
          </p:cNvSpPr>
          <p:nvPr>
            <p:ph sz="half" idx="1"/>
          </p:nvPr>
        </p:nvSpPr>
        <p:spPr>
          <a:xfrm>
            <a:off x="457200" y="2086708"/>
            <a:ext cx="4038600" cy="461889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Venous malformations of the extremities, neck and trunk.</a:t>
            </a:r>
            <a:endParaRPr sz="2400" dirty="0"/>
          </a:p>
          <a:p>
            <a:pPr marL="342900" marR="0" lvl="0" indent="-34290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“Local gigantism”</a:t>
            </a:r>
            <a:endParaRPr sz="2400" dirty="0"/>
          </a:p>
          <a:p>
            <a:pPr marL="342900" marR="0" lvl="0" indent="-342900" algn="l" rtl="0">
              <a:spcBef>
                <a:spcPts val="560"/>
              </a:spcBef>
              <a:spcAft>
                <a:spcPts val="0"/>
              </a:spcAft>
              <a:buClr>
                <a:schemeClr val="dk1"/>
              </a:buClr>
              <a:buSzPts val="2800"/>
              <a:buFont typeface="Arial"/>
              <a:buChar char="•"/>
            </a:pPr>
            <a:r>
              <a:rPr lang="en-US" sz="2400" b="0" i="0" u="sng" strike="noStrike" cap="none" dirty="0">
                <a:solidFill>
                  <a:schemeClr val="dk1"/>
                </a:solidFill>
                <a:latin typeface="Calibri"/>
                <a:ea typeface="Calibri"/>
                <a:cs typeface="Calibri"/>
                <a:sym typeface="Calibri"/>
              </a:rPr>
              <a:t>Anesthetic Considerations</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Risk of bleeding</a:t>
            </a:r>
            <a:endParaRPr sz="2400"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No </a:t>
            </a:r>
            <a:r>
              <a:rPr lang="en-US" sz="2400" b="0" i="0" u="none" strike="noStrike" cap="none" dirty="0" err="1">
                <a:solidFill>
                  <a:schemeClr val="dk1"/>
                </a:solidFill>
                <a:latin typeface="Calibri"/>
                <a:ea typeface="Calibri"/>
                <a:cs typeface="Calibri"/>
                <a:sym typeface="Calibri"/>
              </a:rPr>
              <a:t>neuraxial</a:t>
            </a:r>
            <a:r>
              <a:rPr lang="en-US" sz="2400" b="0" i="0" u="none" strike="noStrike" cap="none" dirty="0">
                <a:solidFill>
                  <a:schemeClr val="dk1"/>
                </a:solidFill>
                <a:latin typeface="Calibri"/>
                <a:ea typeface="Calibri"/>
                <a:cs typeface="Calibri"/>
                <a:sym typeface="Calibri"/>
              </a:rPr>
              <a:t> blockade due to spinal AVMs</a:t>
            </a:r>
            <a:endParaRPr sz="2400" dirty="0"/>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642" name="Google Shape;642;p78" descr="klippel_trenaunay.jpg"/>
          <p:cNvPicPr preferRelativeResize="0">
            <a:picLocks noGrp="1"/>
          </p:cNvPicPr>
          <p:nvPr>
            <p:ph sz="half" idx="2"/>
          </p:nvPr>
        </p:nvPicPr>
        <p:blipFill rotWithShape="1">
          <a:blip r:embed="rId3">
            <a:alphaModFix/>
          </a:blip>
          <a:srcRect/>
          <a:stretch/>
        </p:blipFill>
        <p:spPr>
          <a:xfrm>
            <a:off x="4419601" y="2192214"/>
            <a:ext cx="3657599" cy="3675185"/>
          </a:xfrm>
          <a:prstGeom prst="rect">
            <a:avLst/>
          </a:prstGeom>
          <a:noFill/>
          <a:ln>
            <a:noFill/>
          </a:ln>
        </p:spPr>
      </p:pic>
      <p:sp>
        <p:nvSpPr>
          <p:cNvPr id="643" name="Google Shape;643;p78"/>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34</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Behcet’s Disease</a:t>
            </a:r>
            <a:endParaRPr/>
          </a:p>
        </p:txBody>
      </p:sp>
      <p:sp>
        <p:nvSpPr>
          <p:cNvPr id="650" name="Google Shape;650;p79"/>
          <p:cNvSpPr txBox="1">
            <a:spLocks noGrp="1"/>
          </p:cNvSpPr>
          <p:nvPr>
            <p:ph sz="half" idx="1"/>
          </p:nvPr>
        </p:nvSpPr>
        <p:spPr>
          <a:xfrm>
            <a:off x="228600" y="1793630"/>
            <a:ext cx="4267200" cy="47595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000"/>
              <a:buFont typeface="Arial"/>
              <a:buChar char="•"/>
            </a:pPr>
            <a:r>
              <a:rPr lang="en-US" sz="2400" b="0" i="0" u="none" strike="noStrike" cap="none" dirty="0">
                <a:solidFill>
                  <a:schemeClr val="dk1"/>
                </a:solidFill>
                <a:latin typeface="Calibri"/>
                <a:ea typeface="Calibri"/>
                <a:cs typeface="Calibri"/>
                <a:sym typeface="Calibri"/>
              </a:rPr>
              <a:t>Relapsing inflammatory disorder causing oral, genital, and GI ulcers and uveitis</a:t>
            </a:r>
            <a:endParaRPr sz="2400" dirty="0"/>
          </a:p>
          <a:p>
            <a:pPr marL="342900" marR="0" lvl="0" indent="-342900" algn="l" rtl="0">
              <a:spcBef>
                <a:spcPts val="600"/>
              </a:spcBef>
              <a:spcAft>
                <a:spcPts val="0"/>
              </a:spcAft>
              <a:buClr>
                <a:schemeClr val="dk1"/>
              </a:buClr>
              <a:buSzPts val="3000"/>
              <a:buFont typeface="Arial"/>
              <a:buChar char="•"/>
            </a:pPr>
            <a:r>
              <a:rPr lang="en-US" sz="2400" b="0" i="0" u="none" strike="noStrike" cap="none" dirty="0">
                <a:solidFill>
                  <a:schemeClr val="dk1"/>
                </a:solidFill>
                <a:latin typeface="Calibri"/>
                <a:ea typeface="Calibri"/>
                <a:cs typeface="Calibri"/>
                <a:sym typeface="Calibri"/>
              </a:rPr>
              <a:t>Treatment is steroids</a:t>
            </a:r>
            <a:endParaRPr sz="2400" dirty="0"/>
          </a:p>
          <a:p>
            <a:pPr marL="342900" marR="0" lvl="0" indent="-342900" algn="l" rtl="0">
              <a:spcBef>
                <a:spcPts val="600"/>
              </a:spcBef>
              <a:spcAft>
                <a:spcPts val="0"/>
              </a:spcAft>
              <a:buClr>
                <a:schemeClr val="dk1"/>
              </a:buClr>
              <a:buSzPts val="3000"/>
              <a:buFont typeface="Arial"/>
              <a:buChar char="•"/>
            </a:pPr>
            <a:r>
              <a:rPr lang="en-US" sz="2400" b="0" i="0" u="sng" strike="noStrike" cap="none" dirty="0">
                <a:solidFill>
                  <a:schemeClr val="dk1"/>
                </a:solidFill>
                <a:latin typeface="Calibri"/>
                <a:ea typeface="Calibri"/>
                <a:cs typeface="Calibri"/>
                <a:sym typeface="Calibri"/>
              </a:rPr>
              <a:t>Anesthesia considerations</a:t>
            </a:r>
            <a:endParaRPr sz="2400" dirty="0"/>
          </a:p>
          <a:p>
            <a:pPr marL="742950" marR="0" lvl="1" indent="-285750" algn="l" rtl="0">
              <a:spcBef>
                <a:spcPts val="600"/>
              </a:spcBef>
              <a:spcAft>
                <a:spcPts val="0"/>
              </a:spcAft>
              <a:buClr>
                <a:schemeClr val="dk1"/>
              </a:buClr>
              <a:buSzPts val="3000"/>
              <a:buFont typeface="Arial"/>
              <a:buChar char="•"/>
            </a:pPr>
            <a:r>
              <a:rPr lang="en-US" sz="2400" b="0" i="0" u="none" strike="noStrike" cap="none" dirty="0">
                <a:solidFill>
                  <a:schemeClr val="dk1"/>
                </a:solidFill>
                <a:latin typeface="Calibri"/>
                <a:ea typeface="Calibri"/>
                <a:cs typeface="Calibri"/>
                <a:sym typeface="Calibri"/>
              </a:rPr>
              <a:t>Positioning</a:t>
            </a:r>
            <a:endParaRPr sz="2400" dirty="0"/>
          </a:p>
          <a:p>
            <a:pPr marL="742950" marR="0" lvl="1" indent="-285750" algn="l" rtl="0">
              <a:spcBef>
                <a:spcPts val="600"/>
              </a:spcBef>
              <a:spcAft>
                <a:spcPts val="0"/>
              </a:spcAft>
              <a:buClr>
                <a:schemeClr val="dk1"/>
              </a:buClr>
              <a:buSzPts val="3000"/>
              <a:buFont typeface="Arial"/>
              <a:buChar char="•"/>
            </a:pPr>
            <a:r>
              <a:rPr lang="en-US" sz="2400" b="0" i="0" u="none" strike="noStrike" cap="none" dirty="0">
                <a:solidFill>
                  <a:schemeClr val="dk1"/>
                </a:solidFill>
                <a:latin typeface="Calibri"/>
                <a:ea typeface="Calibri"/>
                <a:cs typeface="Calibri"/>
                <a:sym typeface="Calibri"/>
              </a:rPr>
              <a:t>Steroid stress dose</a:t>
            </a:r>
            <a:endParaRPr sz="2400" dirty="0"/>
          </a:p>
          <a:p>
            <a:pPr marL="742950" marR="0" lvl="1" indent="-285750" algn="l" rtl="0">
              <a:spcBef>
                <a:spcPts val="600"/>
              </a:spcBef>
              <a:spcAft>
                <a:spcPts val="0"/>
              </a:spcAft>
              <a:buClr>
                <a:schemeClr val="dk1"/>
              </a:buClr>
              <a:buSzPts val="3000"/>
              <a:buFont typeface="Arial"/>
              <a:buChar char="•"/>
            </a:pPr>
            <a:r>
              <a:rPr lang="en-US" sz="2400" b="0" i="0" u="none" strike="noStrike" cap="none" dirty="0">
                <a:solidFill>
                  <a:schemeClr val="dk1"/>
                </a:solidFill>
                <a:latin typeface="Calibri"/>
                <a:ea typeface="Calibri"/>
                <a:cs typeface="Calibri"/>
                <a:sym typeface="Calibri"/>
              </a:rPr>
              <a:t>Neuro exam</a:t>
            </a:r>
            <a:endParaRPr sz="2400" dirty="0"/>
          </a:p>
        </p:txBody>
      </p:sp>
      <p:pic>
        <p:nvPicPr>
          <p:cNvPr id="651" name="Google Shape;651;p79" descr="Behcet disease.jpg"/>
          <p:cNvPicPr preferRelativeResize="0">
            <a:picLocks noGrp="1"/>
          </p:cNvPicPr>
          <p:nvPr>
            <p:ph sz="half" idx="2"/>
          </p:nvPr>
        </p:nvPicPr>
        <p:blipFill rotWithShape="1">
          <a:blip r:embed="rId3">
            <a:alphaModFix/>
          </a:blip>
          <a:srcRect/>
          <a:stretch/>
        </p:blipFill>
        <p:spPr>
          <a:xfrm>
            <a:off x="5178152" y="1295400"/>
            <a:ext cx="3356248" cy="4830763"/>
          </a:xfrm>
          <a:prstGeom prst="rect">
            <a:avLst/>
          </a:prstGeom>
          <a:noFill/>
          <a:ln>
            <a:noFill/>
          </a:ln>
        </p:spPr>
      </p:pic>
      <p:sp>
        <p:nvSpPr>
          <p:cNvPr id="652" name="Google Shape;652;p79"/>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35</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Deep Vein Thrombosis</a:t>
            </a:r>
            <a:endParaRPr/>
          </a:p>
        </p:txBody>
      </p:sp>
      <p:sp>
        <p:nvSpPr>
          <p:cNvPr id="659" name="Google Shape;659;p80"/>
          <p:cNvSpPr txBox="1">
            <a:spLocks noGrp="1"/>
          </p:cNvSpPr>
          <p:nvPr>
            <p:ph idx="1"/>
          </p:nvPr>
        </p:nvSpPr>
        <p:spPr>
          <a:xfrm>
            <a:off x="381000" y="1600200"/>
            <a:ext cx="83058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Clot formation in a vessel</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Predisposition</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Venous stasis</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Trauma </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Abnormality of venous wall</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Hypercoagulable state</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Morbid obesity</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Advanced age</a:t>
            </a:r>
            <a:endParaRPr/>
          </a:p>
          <a:p>
            <a:pPr marL="1143000" marR="0" lvl="2" indent="-2286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	</a:t>
            </a:r>
            <a:endParaRPr/>
          </a:p>
          <a:p>
            <a:pPr marL="1143000" marR="0" lvl="2" indent="-762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660" name="Google Shape;660;p80"/>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36</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8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endParaRPr sz="4400" b="0" i="0" u="none" strike="noStrike" cap="none">
              <a:solidFill>
                <a:srgbClr val="000000"/>
              </a:solidFill>
              <a:latin typeface="Calibri"/>
              <a:ea typeface="Calibri"/>
              <a:cs typeface="Calibri"/>
              <a:sym typeface="Calibri"/>
            </a:endParaRPr>
          </a:p>
        </p:txBody>
      </p:sp>
      <p:pic>
        <p:nvPicPr>
          <p:cNvPr id="667" name="Google Shape;667;p81" descr="E:\DVT2.jpg"/>
          <p:cNvPicPr preferRelativeResize="0">
            <a:picLocks noGrp="1"/>
          </p:cNvPicPr>
          <p:nvPr>
            <p:ph idx="1"/>
          </p:nvPr>
        </p:nvPicPr>
        <p:blipFill rotWithShape="1">
          <a:blip r:embed="rId3">
            <a:alphaModFix/>
          </a:blip>
          <a:srcRect/>
          <a:stretch/>
        </p:blipFill>
        <p:spPr>
          <a:xfrm>
            <a:off x="2438400" y="66675"/>
            <a:ext cx="3962400" cy="6715125"/>
          </a:xfrm>
          <a:prstGeom prst="rect">
            <a:avLst/>
          </a:prstGeom>
          <a:noFill/>
          <a:ln>
            <a:noFill/>
          </a:ln>
        </p:spPr>
      </p:pic>
      <p:sp>
        <p:nvSpPr>
          <p:cNvPr id="668" name="Google Shape;668;p81"/>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37</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8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Treatment</a:t>
            </a:r>
            <a:endParaRPr/>
          </a:p>
        </p:txBody>
      </p:sp>
      <p:sp>
        <p:nvSpPr>
          <p:cNvPr id="675" name="Google Shape;675;p8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Heparin</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Once stabilized, then Warfarin</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Recommended INR 2.0-3.0</a:t>
            </a:r>
            <a:endParaRPr/>
          </a:p>
        </p:txBody>
      </p:sp>
      <p:sp>
        <p:nvSpPr>
          <p:cNvPr id="676" name="Google Shape;676;p82"/>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38</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3"/>
          <p:cNvSpPr txBox="1">
            <a:spLocks noGrp="1"/>
          </p:cNvSpPr>
          <p:nvPr>
            <p:ph type="title"/>
          </p:nvPr>
        </p:nvSpPr>
        <p:spPr>
          <a:xfrm>
            <a:off x="457200" y="381000"/>
            <a:ext cx="8229600" cy="10366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Regional Anesthesia</a:t>
            </a:r>
            <a:endParaRPr/>
          </a:p>
        </p:txBody>
      </p:sp>
      <p:sp>
        <p:nvSpPr>
          <p:cNvPr id="683" name="Google Shape;683;p8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DVT is decreased by up to 50% in total hip or knee replacement surgery </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Hypothesis-the vasodilation increases blood flow</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Pain control encourages early ambulation</a:t>
            </a:r>
            <a:endParaRPr/>
          </a:p>
        </p:txBody>
      </p:sp>
      <p:sp>
        <p:nvSpPr>
          <p:cNvPr id="684" name="Google Shape;684;p83"/>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39</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457200" y="762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Peripheral Vascular Disease</a:t>
            </a:r>
            <a:endParaRPr sz="4800" b="0" i="0" u="none" strike="noStrike" cap="none">
              <a:solidFill>
                <a:srgbClr val="000000"/>
              </a:solidFill>
              <a:latin typeface="Calibri"/>
              <a:ea typeface="Calibri"/>
              <a:cs typeface="Calibri"/>
              <a:sym typeface="Calibri"/>
            </a:endParaRPr>
          </a:p>
        </p:txBody>
      </p:sp>
      <p:sp>
        <p:nvSpPr>
          <p:cNvPr id="200" name="Google Shape;200;p24"/>
          <p:cNvSpPr txBox="1">
            <a:spLocks noGrp="1"/>
          </p:cNvSpPr>
          <p:nvPr>
            <p:ph idx="1"/>
          </p:nvPr>
        </p:nvSpPr>
        <p:spPr>
          <a:xfrm>
            <a:off x="381000" y="1143000"/>
            <a:ext cx="8305800" cy="5257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When medical therapies are unsuccessful, surgical or endovascular revascularization procedures may be necessary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Patients are at risk for cardiac events during these procedures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Caution with β-blockers</a:t>
            </a:r>
            <a:endParaRPr sz="3200" b="0" i="0" u="none" strike="noStrike" cap="none">
              <a:solidFill>
                <a:schemeClr val="dk1"/>
              </a:solidFill>
              <a:latin typeface="Calibri"/>
              <a:ea typeface="Calibri"/>
              <a:cs typeface="Calibri"/>
              <a:sym typeface="Calibri"/>
            </a:endParaRPr>
          </a:p>
        </p:txBody>
      </p:sp>
      <p:sp>
        <p:nvSpPr>
          <p:cNvPr id="201" name="Google Shape;201;p24"/>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4</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84"/>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Pulmonary Embolism</a:t>
            </a:r>
            <a:endParaRPr/>
          </a:p>
        </p:txBody>
      </p:sp>
      <p:sp>
        <p:nvSpPr>
          <p:cNvPr id="691" name="Google Shape;691;p84"/>
          <p:cNvSpPr txBox="1">
            <a:spLocks noGrp="1"/>
          </p:cNvSpPr>
          <p:nvPr>
            <p:ph idx="1"/>
          </p:nvPr>
        </p:nvSpPr>
        <p:spPr>
          <a:xfrm>
            <a:off x="457200" y="1066800"/>
            <a:ext cx="8229600" cy="50593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Clinical manifestations of pulmonary embolism are nonspecific</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May have rapid breathing</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Unexplained hypoxemia</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↓BP, ↑HR</a:t>
            </a:r>
            <a:endParaRPr sz="3600" b="0" i="0" u="none" strike="noStrike" cap="none">
              <a:solidFill>
                <a:schemeClr val="dk1"/>
              </a:solidFill>
              <a:latin typeface="Calibri"/>
              <a:ea typeface="Calibri"/>
              <a:cs typeface="Calibri"/>
              <a:sym typeface="Calibri"/>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Pleuritic or substernal chest pain</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Cough with or without hemoptysis</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Bronchospasm</a:t>
            </a:r>
            <a:endParaRPr/>
          </a:p>
        </p:txBody>
      </p:sp>
      <p:sp>
        <p:nvSpPr>
          <p:cNvPr id="692" name="Google Shape;692;p84"/>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40</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Pulmonary Embolism</a:t>
            </a:r>
            <a:endParaRPr/>
          </a:p>
        </p:txBody>
      </p:sp>
      <p:sp>
        <p:nvSpPr>
          <p:cNvPr id="699" name="Google Shape;699;p8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Diagnosis</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Ventilation Perfusion scan</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CT</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MRI</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TEE</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Treatment</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Heparin</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Coumadin</a:t>
            </a:r>
            <a:endParaRPr/>
          </a:p>
          <a:p>
            <a:pPr marL="742950" marR="0" lvl="1" indent="-10795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742950" marR="0" lvl="1" indent="-10795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742950" marR="0" lvl="1" indent="-10795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700" name="Google Shape;700;p85"/>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41</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8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endParaRPr sz="4400" b="0" i="0" u="none" strike="noStrike" cap="none">
              <a:solidFill>
                <a:srgbClr val="000000"/>
              </a:solidFill>
              <a:latin typeface="Calibri"/>
              <a:ea typeface="Calibri"/>
              <a:cs typeface="Calibri"/>
              <a:sym typeface="Calibri"/>
            </a:endParaRPr>
          </a:p>
        </p:txBody>
      </p:sp>
      <p:pic>
        <p:nvPicPr>
          <p:cNvPr id="707" name="Google Shape;707;p86" descr="E:\PE.jpg"/>
          <p:cNvPicPr preferRelativeResize="0">
            <a:picLocks noGrp="1"/>
          </p:cNvPicPr>
          <p:nvPr>
            <p:ph idx="1"/>
          </p:nvPr>
        </p:nvPicPr>
        <p:blipFill rotWithShape="1">
          <a:blip r:embed="rId3">
            <a:alphaModFix/>
          </a:blip>
          <a:srcRect/>
          <a:stretch/>
        </p:blipFill>
        <p:spPr>
          <a:xfrm>
            <a:off x="1600200" y="0"/>
            <a:ext cx="5715000" cy="6858000"/>
          </a:xfrm>
          <a:prstGeom prst="rect">
            <a:avLst/>
          </a:prstGeom>
          <a:noFill/>
          <a:ln>
            <a:noFill/>
          </a:ln>
        </p:spPr>
      </p:pic>
      <p:sp>
        <p:nvSpPr>
          <p:cNvPr id="708" name="Google Shape;708;p86"/>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42</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Fat Embolism</a:t>
            </a:r>
            <a:endParaRPr/>
          </a:p>
        </p:txBody>
      </p:sp>
      <p:sp>
        <p:nvSpPr>
          <p:cNvPr id="715" name="Google Shape;715;p87"/>
          <p:cNvSpPr txBox="1">
            <a:spLocks noGrp="1"/>
          </p:cNvSpPr>
          <p:nvPr>
            <p:ph idx="1"/>
          </p:nvPr>
        </p:nvSpPr>
        <p:spPr>
          <a:xfrm>
            <a:off x="457200" y="1447800"/>
            <a:ext cx="8229600" cy="5181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Appears typically 12-72 hours after a long bone fracture</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S &amp; 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Arterial hypoxemia</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Mental confusion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Petechiae over neck, shoulders, and chest </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Treatment  </a:t>
            </a:r>
            <a:endParaRPr sz="3600" b="0" i="0" u="none"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Manage ARDS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Administer corticosteriods</a:t>
            </a:r>
            <a:endParaRPr/>
          </a:p>
        </p:txBody>
      </p:sp>
      <p:sp>
        <p:nvSpPr>
          <p:cNvPr id="716" name="Google Shape;716;p87"/>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43</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88"/>
          <p:cNvSpPr txBox="1">
            <a:spLocks noGrp="1"/>
          </p:cNvSpPr>
          <p:nvPr>
            <p:ph type="title"/>
          </p:nvPr>
        </p:nvSpPr>
        <p:spPr>
          <a:xfrm>
            <a:off x="152400" y="274638"/>
            <a:ext cx="8915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A-V Fistula Formation for Dialysis</a:t>
            </a:r>
            <a:endParaRPr sz="4800" b="0" i="0" u="none" strike="noStrike" cap="none">
              <a:solidFill>
                <a:srgbClr val="000000"/>
              </a:solidFill>
              <a:latin typeface="Calibri"/>
              <a:ea typeface="Calibri"/>
              <a:cs typeface="Calibri"/>
              <a:sym typeface="Calibri"/>
            </a:endParaRPr>
          </a:p>
        </p:txBody>
      </p:sp>
      <p:sp>
        <p:nvSpPr>
          <p:cNvPr id="723" name="Google Shape;723;p8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Upper extremity vessels</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Usually 5-8000 units of heparin</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May use tissue or synthetic graft</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Protamine used only occasionally</a:t>
            </a:r>
            <a:endParaRPr/>
          </a:p>
          <a:p>
            <a:pPr marL="342900" marR="0" lvl="0" indent="-342900" algn="l" rtl="0">
              <a:spcBef>
                <a:spcPts val="72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Anesthetic considerations</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Can usually be performed under MAC</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724" name="Google Shape;724;p88"/>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44</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8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endParaRPr sz="4400" b="0" i="0" u="none" strike="noStrike" cap="none">
              <a:solidFill>
                <a:srgbClr val="000000"/>
              </a:solidFill>
              <a:latin typeface="Calibri"/>
              <a:ea typeface="Calibri"/>
              <a:cs typeface="Calibri"/>
              <a:sym typeface="Calibri"/>
            </a:endParaRPr>
          </a:p>
        </p:txBody>
      </p:sp>
      <p:pic>
        <p:nvPicPr>
          <p:cNvPr id="731" name="Google Shape;731;p89" descr="E:\AVfistula.gif"/>
          <p:cNvPicPr preferRelativeResize="0">
            <a:picLocks noGrp="1"/>
          </p:cNvPicPr>
          <p:nvPr>
            <p:ph idx="1"/>
          </p:nvPr>
        </p:nvPicPr>
        <p:blipFill rotWithShape="1">
          <a:blip r:embed="rId3">
            <a:alphaModFix/>
          </a:blip>
          <a:srcRect/>
          <a:stretch/>
        </p:blipFill>
        <p:spPr>
          <a:xfrm>
            <a:off x="123825" y="762000"/>
            <a:ext cx="8861425" cy="5334000"/>
          </a:xfrm>
          <a:prstGeom prst="rect">
            <a:avLst/>
          </a:prstGeom>
          <a:noFill/>
          <a:ln>
            <a:noFill/>
          </a:ln>
        </p:spPr>
      </p:pic>
      <p:sp>
        <p:nvSpPr>
          <p:cNvPr id="732" name="Google Shape;732;p89"/>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45</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90"/>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Case Studies</a:t>
            </a:r>
            <a:endParaRPr/>
          </a:p>
        </p:txBody>
      </p:sp>
      <p:sp>
        <p:nvSpPr>
          <p:cNvPr id="739" name="Google Shape;739;p90"/>
          <p:cNvSpPr txBox="1">
            <a:spLocks noGrp="1"/>
          </p:cNvSpPr>
          <p:nvPr>
            <p:ph type="subTitle" idx="1"/>
          </p:nvPr>
        </p:nvSpPr>
        <p:spPr>
          <a:xfrm>
            <a:off x="685800" y="3611563"/>
            <a:ext cx="7772400" cy="1200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Font typeface="Arial"/>
              <a:buNone/>
            </a:pPr>
            <a:r>
              <a:rPr lang="en-US" sz="3200" b="0" i="0" u="none" strike="noStrike" cap="none">
                <a:solidFill>
                  <a:srgbClr val="888888"/>
                </a:solidFill>
                <a:latin typeface="Calibri"/>
                <a:ea typeface="Calibri"/>
                <a:cs typeface="Calibri"/>
                <a:sym typeface="Calibri"/>
              </a:rPr>
              <a:t>Case study #1</a:t>
            </a:r>
            <a:endParaRPr/>
          </a:p>
        </p:txBody>
      </p:sp>
      <p:sp>
        <p:nvSpPr>
          <p:cNvPr id="740" name="Google Shape;740;p90"/>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300">
                <a:solidFill>
                  <a:schemeClr val="dk2"/>
                </a:solidFill>
                <a:latin typeface="Georgia"/>
                <a:ea typeface="Georgia"/>
                <a:cs typeface="Georgia"/>
                <a:sym typeface="Georgia"/>
              </a:rPr>
              <a:t>46</a:t>
            </a:fld>
            <a:endParaRPr sz="1300">
              <a:solidFill>
                <a:schemeClr val="dk2"/>
              </a:solidFill>
              <a:latin typeface="Georgia"/>
              <a:ea typeface="Georgia"/>
              <a:cs typeface="Georgia"/>
              <a:sym typeface="Georg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91"/>
          <p:cNvSpPr txBox="1">
            <a:spLocks noGrp="1"/>
          </p:cNvSpPr>
          <p:nvPr>
            <p:ph type="title"/>
          </p:nvPr>
        </p:nvSpPr>
        <p:spPr>
          <a:xfrm>
            <a:off x="457200" y="274638"/>
            <a:ext cx="2438400" cy="3349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endParaRPr sz="3950" b="0" i="0" u="none" strike="noStrike" cap="none">
              <a:solidFill>
                <a:srgbClr val="000000"/>
              </a:solidFill>
              <a:latin typeface="Calibri"/>
              <a:ea typeface="Calibri"/>
              <a:cs typeface="Calibri"/>
              <a:sym typeface="Calibri"/>
            </a:endParaRPr>
          </a:p>
        </p:txBody>
      </p:sp>
      <p:sp>
        <p:nvSpPr>
          <p:cNvPr id="747" name="Google Shape;747;p91"/>
          <p:cNvSpPr txBox="1">
            <a:spLocks noGrp="1"/>
          </p:cNvSpPr>
          <p:nvPr>
            <p:ph sz="half" idx="1"/>
          </p:nvPr>
        </p:nvSpPr>
        <p:spPr>
          <a:xfrm>
            <a:off x="457200" y="1481138"/>
            <a:ext cx="4038600" cy="4525962"/>
          </a:xfrm>
          <a:prstGeom prst="rect">
            <a:avLst/>
          </a:prstGeom>
          <a:noFill/>
          <a:ln>
            <a:noFill/>
          </a:ln>
        </p:spPr>
        <p:txBody>
          <a:bodyPr spcFirstLastPara="1" wrap="square" lIns="91425" tIns="45700" rIns="91425" bIns="45700" anchor="t" anchorCtr="0">
            <a:noAutofit/>
          </a:bodyPr>
          <a:lstStyle/>
          <a:p>
            <a:pPr marL="342900" marR="0" lvl="0" indent="-228600" algn="l" rtl="0">
              <a:lnSpc>
                <a:spcPct val="8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8" name="Google Shape;748;p91"/>
          <p:cNvSpPr txBox="1">
            <a:spLocks noGrp="1"/>
          </p:cNvSpPr>
          <p:nvPr>
            <p:ph sz="half" idx="2"/>
          </p:nvPr>
        </p:nvSpPr>
        <p:spPr>
          <a:xfrm>
            <a:off x="4803626" y="381000"/>
            <a:ext cx="4340374" cy="632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This 73 year-old presented with intermittent right-sided weakness lasting for approximately 30-min. </a:t>
            </a:r>
            <a:endParaRPr/>
          </a:p>
          <a:p>
            <a:pPr marL="342900" marR="0" lvl="0" indent="-342900" algn="l" rtl="0">
              <a:lnSpc>
                <a:spcPct val="8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Clinical examination at assessment was normal except for a left-sided carotid bruit.  </a:t>
            </a:r>
            <a:endParaRPr/>
          </a:p>
          <a:p>
            <a:pPr marL="342900" marR="0" lvl="0" indent="-342900" algn="l" rtl="0">
              <a:lnSpc>
                <a:spcPct val="8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Both a carotid color-flow doppler and a carotid angiogram were performed.  These showed a 60% stenosis of the left internal carotid artery. </a:t>
            </a:r>
            <a:endParaRPr/>
          </a:p>
        </p:txBody>
      </p:sp>
      <p:sp>
        <p:nvSpPr>
          <p:cNvPr id="750" name="Google Shape;750;p91"/>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47</a:t>
            </a:fld>
            <a:endParaRPr sz="1800" b="0" i="0" u="none" strike="noStrike" cap="none">
              <a:solidFill>
                <a:schemeClr val="dk1"/>
              </a:solidFill>
              <a:latin typeface="Calibri"/>
              <a:ea typeface="Calibri"/>
              <a:cs typeface="Calibri"/>
              <a:sym typeface="Calibri"/>
            </a:endParaRPr>
          </a:p>
        </p:txBody>
      </p:sp>
      <p:pic>
        <p:nvPicPr>
          <p:cNvPr id="749" name="Google Shape;749;p91" descr="carotid_stenosis"/>
          <p:cNvPicPr preferRelativeResize="0"/>
          <p:nvPr/>
        </p:nvPicPr>
        <p:blipFill rotWithShape="1">
          <a:blip r:embed="rId3">
            <a:alphaModFix/>
          </a:blip>
          <a:srcRect/>
          <a:stretch/>
        </p:blipFill>
        <p:spPr>
          <a:xfrm>
            <a:off x="1" y="1295400"/>
            <a:ext cx="4803626" cy="44196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9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Additional Information</a:t>
            </a:r>
            <a:endParaRPr/>
          </a:p>
        </p:txBody>
      </p:sp>
      <p:sp>
        <p:nvSpPr>
          <p:cNvPr id="757" name="Google Shape;757;p92"/>
          <p:cNvSpPr txBox="1">
            <a:spLocks noGrp="1"/>
          </p:cNvSpPr>
          <p:nvPr>
            <p:ph idx="1"/>
          </p:nvPr>
        </p:nvSpPr>
        <p:spPr>
          <a:xfrm>
            <a:off x="304800" y="1600200"/>
            <a:ext cx="83820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Weight 94 kg</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Peripheral edema is present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Chronic renal insufficiency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Labs</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Glucose 155</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BUN 62 mg/dL</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K+ 5.1 meq/l</a:t>
            </a:r>
            <a:endParaRPr/>
          </a:p>
          <a:p>
            <a:pPr marL="742950" marR="0" lvl="1" indent="-28575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Cr 3.6 mg/dL</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758" name="Google Shape;758;p92"/>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48</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93"/>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Case Studies</a:t>
            </a:r>
            <a:endParaRPr/>
          </a:p>
        </p:txBody>
      </p:sp>
      <p:sp>
        <p:nvSpPr>
          <p:cNvPr id="765" name="Google Shape;765;p93"/>
          <p:cNvSpPr txBox="1">
            <a:spLocks noGrp="1"/>
          </p:cNvSpPr>
          <p:nvPr>
            <p:ph type="subTitle" idx="1"/>
          </p:nvPr>
        </p:nvSpPr>
        <p:spPr>
          <a:xfrm>
            <a:off x="685800" y="3611563"/>
            <a:ext cx="7772400" cy="1200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Font typeface="Arial"/>
              <a:buNone/>
            </a:pPr>
            <a:r>
              <a:rPr lang="en-US" sz="3200" b="0" i="0" u="none" strike="noStrike" cap="none">
                <a:solidFill>
                  <a:srgbClr val="888888"/>
                </a:solidFill>
                <a:latin typeface="Calibri"/>
                <a:ea typeface="Calibri"/>
                <a:cs typeface="Calibri"/>
                <a:sym typeface="Calibri"/>
              </a:rPr>
              <a:t>Case study #2</a:t>
            </a:r>
            <a:endParaRPr/>
          </a:p>
        </p:txBody>
      </p:sp>
      <p:sp>
        <p:nvSpPr>
          <p:cNvPr id="766" name="Google Shape;766;p93"/>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300">
                <a:solidFill>
                  <a:schemeClr val="dk2"/>
                </a:solidFill>
                <a:latin typeface="Georgia"/>
                <a:ea typeface="Georgia"/>
                <a:cs typeface="Georgia"/>
                <a:sym typeface="Georgia"/>
              </a:rPr>
              <a:t>49</a:t>
            </a:fld>
            <a:endParaRPr sz="1300">
              <a:solidFill>
                <a:schemeClr val="dk2"/>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228600" y="274638"/>
            <a:ext cx="8458200" cy="944562"/>
          </a:xfrm>
          <a:prstGeom prst="rect">
            <a:avLst/>
          </a:prstGeom>
          <a:noFill/>
          <a:ln>
            <a:noFill/>
          </a:ln>
        </p:spPr>
        <p:txBody>
          <a:bodyPr spcFirstLastPara="1" wrap="square" lIns="91425" tIns="45700" rIns="91425" bIns="45700" anchor="ctr" anchorCtr="0">
            <a:noAutofit/>
          </a:bodyPr>
          <a:lstStyle/>
          <a:p>
            <a:pPr marL="685800" marR="0" lvl="0" indent="-68580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Renal Artery Stenosis</a:t>
            </a:r>
            <a:endParaRPr/>
          </a:p>
        </p:txBody>
      </p:sp>
      <p:sp>
        <p:nvSpPr>
          <p:cNvPr id="208" name="Google Shape;208;p25"/>
          <p:cNvSpPr txBox="1">
            <a:spLocks noGrp="1"/>
          </p:cNvSpPr>
          <p:nvPr>
            <p:ph idx="1"/>
          </p:nvPr>
        </p:nvSpPr>
        <p:spPr>
          <a:xfrm>
            <a:off x="228600" y="1447800"/>
            <a:ext cx="84582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Causes activation of the renin-angiotensin system, which causes: </a:t>
            </a:r>
            <a:endParaRPr/>
          </a:p>
          <a:p>
            <a:pPr marL="742950" marR="0" lvl="1" indent="-285750" algn="l" rtl="0">
              <a:lnSpc>
                <a:spcPct val="8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Vasoconstriction</a:t>
            </a:r>
            <a:endParaRPr/>
          </a:p>
          <a:p>
            <a:pPr marL="742950" marR="0" lvl="1" indent="-285750" algn="l" rtl="0">
              <a:lnSpc>
                <a:spcPct val="8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Sodium retention</a:t>
            </a:r>
            <a:endParaRPr/>
          </a:p>
          <a:p>
            <a:pPr marL="742950" marR="0" lvl="1" indent="-285750" algn="l" rtl="0">
              <a:lnSpc>
                <a:spcPct val="8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Hypertension</a:t>
            </a:r>
            <a:endParaRPr/>
          </a:p>
          <a:p>
            <a:pPr marL="342900" marR="0" lvl="0" indent="-342900" algn="l" rtl="0">
              <a:lnSpc>
                <a:spcPct val="8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Atherosclerosis causes 2/3 of renal artery stenosis</a:t>
            </a:r>
            <a:endParaRPr/>
          </a:p>
        </p:txBody>
      </p:sp>
      <p:sp>
        <p:nvSpPr>
          <p:cNvPr id="209" name="Google Shape;209;p25"/>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5</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94"/>
          <p:cNvSpPr txBox="1">
            <a:spLocks noGrp="1"/>
          </p:cNvSpPr>
          <p:nvPr>
            <p:ph type="title"/>
          </p:nvPr>
        </p:nvSpPr>
        <p:spPr>
          <a:xfrm>
            <a:off x="457200" y="274638"/>
            <a:ext cx="3810000" cy="3349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endParaRPr sz="3950" b="0" i="0" u="none" strike="noStrike" cap="none">
              <a:solidFill>
                <a:srgbClr val="000000"/>
              </a:solidFill>
              <a:latin typeface="Calibri"/>
              <a:ea typeface="Calibri"/>
              <a:cs typeface="Calibri"/>
              <a:sym typeface="Calibri"/>
            </a:endParaRPr>
          </a:p>
        </p:txBody>
      </p:sp>
      <p:sp>
        <p:nvSpPr>
          <p:cNvPr id="773" name="Google Shape;773;p94"/>
          <p:cNvSpPr txBox="1">
            <a:spLocks noGrp="1"/>
          </p:cNvSpPr>
          <p:nvPr>
            <p:ph sz="half" idx="1"/>
          </p:nvPr>
        </p:nvSpPr>
        <p:spPr>
          <a:xfrm>
            <a:off x="457200" y="1481138"/>
            <a:ext cx="4038600" cy="4525962"/>
          </a:xfrm>
          <a:prstGeom prst="rect">
            <a:avLst/>
          </a:prstGeom>
          <a:noFill/>
          <a:ln>
            <a:noFill/>
          </a:ln>
        </p:spPr>
        <p:txBody>
          <a:bodyPr spcFirstLastPara="1" wrap="square" lIns="91425" tIns="45700" rIns="91425" bIns="45700" anchor="t" anchorCtr="0">
            <a:noAutofit/>
          </a:bodyPr>
          <a:lstStyle/>
          <a:p>
            <a:pPr marL="365760" marR="0" lvl="0" indent="-137159" algn="l" rtl="0">
              <a:lnSpc>
                <a:spcPct val="90000"/>
              </a:lnSpc>
              <a:spcBef>
                <a:spcPts val="0"/>
              </a:spcBef>
              <a:spcAft>
                <a:spcPts val="0"/>
              </a:spcAft>
              <a:buClr>
                <a:schemeClr val="dk1"/>
              </a:buClr>
              <a:buSzPts val="2000"/>
              <a:buFont typeface="Noto Symbol"/>
              <a:buNone/>
            </a:pPr>
            <a:endParaRPr sz="2000" b="0" i="0" u="none" strike="noStrike" cap="none">
              <a:solidFill>
                <a:schemeClr val="dk1"/>
              </a:solidFill>
              <a:latin typeface="Calibri"/>
              <a:ea typeface="Calibri"/>
              <a:cs typeface="Calibri"/>
              <a:sym typeface="Calibri"/>
            </a:endParaRPr>
          </a:p>
        </p:txBody>
      </p:sp>
      <p:sp>
        <p:nvSpPr>
          <p:cNvPr id="774" name="Google Shape;774;p94"/>
          <p:cNvSpPr txBox="1">
            <a:spLocks noGrp="1"/>
          </p:cNvSpPr>
          <p:nvPr>
            <p:ph sz="half" idx="2"/>
          </p:nvPr>
        </p:nvSpPr>
        <p:spPr>
          <a:xfrm>
            <a:off x="4648200" y="457200"/>
            <a:ext cx="4343400" cy="6248400"/>
          </a:xfrm>
          <a:prstGeom prst="rect">
            <a:avLst/>
          </a:prstGeom>
          <a:noFill/>
          <a:ln>
            <a:noFill/>
          </a:ln>
        </p:spPr>
        <p:txBody>
          <a:bodyPr spcFirstLastPara="1" wrap="square" lIns="91425" tIns="45700" rIns="91425" bIns="45700" anchor="t" anchorCtr="0">
            <a:noAutofit/>
          </a:bodyPr>
          <a:lstStyle/>
          <a:p>
            <a:pPr marL="452628" marR="0" lvl="0" indent="-351028"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This 70 year-old man presented with sudden onset of central chest pain that radiated through to his back. </a:t>
            </a:r>
            <a:endParaRPr/>
          </a:p>
          <a:p>
            <a:pPr marL="452628" marR="0" lvl="0" indent="-351028"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Examination-showed a reduction in the BP in his right arm compared to his left.  He had no neuro compromise.  On cardiac auscultation-early diastolic murmur.  </a:t>
            </a:r>
            <a:endParaRPr/>
          </a:p>
          <a:p>
            <a:pPr marL="452628" marR="0" lvl="0" indent="-351028"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The diagnosis of aortic dissection was suspected.  A Type A dissection was confirmed on a CT scan. </a:t>
            </a:r>
            <a:endParaRPr/>
          </a:p>
        </p:txBody>
      </p:sp>
      <p:sp>
        <p:nvSpPr>
          <p:cNvPr id="776" name="Google Shape;776;p94"/>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50</a:t>
            </a:fld>
            <a:endParaRPr sz="2000" b="0" i="0" u="none" strike="noStrike" cap="none">
              <a:solidFill>
                <a:schemeClr val="dk1"/>
              </a:solidFill>
              <a:latin typeface="Calibri"/>
              <a:ea typeface="Calibri"/>
              <a:cs typeface="Calibri"/>
              <a:sym typeface="Calibri"/>
            </a:endParaRPr>
          </a:p>
        </p:txBody>
      </p:sp>
      <p:pic>
        <p:nvPicPr>
          <p:cNvPr id="775" name="Google Shape;775;p94" descr="aortic_dissection2"/>
          <p:cNvPicPr preferRelativeResize="0"/>
          <p:nvPr/>
        </p:nvPicPr>
        <p:blipFill rotWithShape="1">
          <a:blip r:embed="rId3">
            <a:alphaModFix/>
          </a:blip>
          <a:srcRect/>
          <a:stretch/>
        </p:blipFill>
        <p:spPr>
          <a:xfrm>
            <a:off x="19050" y="1447799"/>
            <a:ext cx="4810833" cy="417671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History and Physical</a:t>
            </a:r>
            <a:endParaRPr/>
          </a:p>
        </p:txBody>
      </p:sp>
      <p:sp>
        <p:nvSpPr>
          <p:cNvPr id="783" name="Google Shape;783;p9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Weight 105 kg</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CAD-MI 6 months ago</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CHF, JV distension and bi-basilar rales are present</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Insulin dependent diabetes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Insulin dose this morning after breakfast</a:t>
            </a:r>
            <a:endParaRPr/>
          </a:p>
          <a:p>
            <a:pPr marL="342900" marR="0" lvl="0" indent="-342900" algn="l" rtl="0">
              <a:spcBef>
                <a:spcPts val="72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Must go to the OR now</a:t>
            </a:r>
            <a:endParaRPr/>
          </a:p>
        </p:txBody>
      </p:sp>
      <p:sp>
        <p:nvSpPr>
          <p:cNvPr id="784" name="Google Shape;784;p95"/>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51</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96"/>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Case Studies</a:t>
            </a:r>
            <a:endParaRPr/>
          </a:p>
        </p:txBody>
      </p:sp>
      <p:sp>
        <p:nvSpPr>
          <p:cNvPr id="791" name="Google Shape;791;p96"/>
          <p:cNvSpPr txBox="1">
            <a:spLocks noGrp="1"/>
          </p:cNvSpPr>
          <p:nvPr>
            <p:ph type="subTitle" idx="1"/>
          </p:nvPr>
        </p:nvSpPr>
        <p:spPr>
          <a:xfrm>
            <a:off x="685800" y="3611563"/>
            <a:ext cx="7772400" cy="1200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Font typeface="Arial"/>
              <a:buNone/>
            </a:pPr>
            <a:r>
              <a:rPr lang="en-US" sz="3200" b="0" i="0" u="none" strike="noStrike" cap="none">
                <a:solidFill>
                  <a:srgbClr val="888888"/>
                </a:solidFill>
                <a:latin typeface="Calibri"/>
                <a:ea typeface="Calibri"/>
                <a:cs typeface="Calibri"/>
                <a:sym typeface="Calibri"/>
              </a:rPr>
              <a:t>Case study #3</a:t>
            </a:r>
            <a:endParaRPr/>
          </a:p>
        </p:txBody>
      </p:sp>
      <p:sp>
        <p:nvSpPr>
          <p:cNvPr id="792" name="Google Shape;792;p96"/>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300">
                <a:solidFill>
                  <a:schemeClr val="dk2"/>
                </a:solidFill>
                <a:latin typeface="Georgia"/>
                <a:ea typeface="Georgia"/>
                <a:cs typeface="Georgia"/>
                <a:sym typeface="Georgia"/>
              </a:rPr>
              <a:t>52</a:t>
            </a:fld>
            <a:endParaRPr sz="1300">
              <a:solidFill>
                <a:schemeClr val="dk2"/>
              </a:solidFill>
              <a:latin typeface="Georgia"/>
              <a:ea typeface="Georgia"/>
              <a:cs typeface="Georgia"/>
              <a:sym typeface="Georg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9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a:solidFill>
                  <a:srgbClr val="000000"/>
                </a:solidFill>
                <a:latin typeface="Calibri"/>
                <a:ea typeface="Calibri"/>
                <a:cs typeface="Calibri"/>
                <a:sym typeface="Calibri"/>
              </a:rPr>
              <a:t>History</a:t>
            </a:r>
            <a:endParaRPr sz="4400" b="0" i="0" u="none" strike="noStrike" cap="none">
              <a:solidFill>
                <a:srgbClr val="000000"/>
              </a:solidFill>
              <a:latin typeface="Calibri"/>
              <a:ea typeface="Calibri"/>
              <a:cs typeface="Calibri"/>
              <a:sym typeface="Calibri"/>
            </a:endParaRPr>
          </a:p>
        </p:txBody>
      </p:sp>
      <p:sp>
        <p:nvSpPr>
          <p:cNvPr id="798" name="Google Shape;798;p9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Mary, a 44 year old, woke up this morning with left leg weakness and slightly cool to touch</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BP 160/88 in her right arm</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Labs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K+ 3.8</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Hgb 11.9</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Plt 354</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9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a:solidFill>
                  <a:srgbClr val="000000"/>
                </a:solidFill>
                <a:latin typeface="Calibri"/>
                <a:ea typeface="Calibri"/>
                <a:cs typeface="Calibri"/>
                <a:sym typeface="Calibri"/>
              </a:rPr>
              <a:t>Additional Information</a:t>
            </a:r>
            <a:endParaRPr sz="4400" b="0" i="0" u="none" strike="noStrike" cap="none">
              <a:solidFill>
                <a:srgbClr val="000000"/>
              </a:solidFill>
              <a:latin typeface="Calibri"/>
              <a:ea typeface="Calibri"/>
              <a:cs typeface="Calibri"/>
              <a:sym typeface="Calibri"/>
            </a:endParaRPr>
          </a:p>
        </p:txBody>
      </p:sp>
      <p:sp>
        <p:nvSpPr>
          <p:cNvPr id="804" name="Google Shape;804;p9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Her youngest child is 3 months old</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Parents are alive and healthy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 previous surgeries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805" name="Google Shape;805;p98"/>
          <p:cNvPicPr preferRelativeResize="0"/>
          <p:nvPr/>
        </p:nvPicPr>
        <p:blipFill rotWithShape="1">
          <a:blip r:embed="rId3">
            <a:alphaModFix/>
          </a:blip>
          <a:srcRect/>
          <a:stretch/>
        </p:blipFill>
        <p:spPr>
          <a:xfrm>
            <a:off x="1981200" y="3276600"/>
            <a:ext cx="46609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228600" y="274638"/>
            <a:ext cx="8458200" cy="944562"/>
          </a:xfrm>
          <a:prstGeom prst="rect">
            <a:avLst/>
          </a:prstGeom>
          <a:noFill/>
          <a:ln>
            <a:noFill/>
          </a:ln>
        </p:spPr>
        <p:txBody>
          <a:bodyPr spcFirstLastPara="1" wrap="square" lIns="91425" tIns="45700" rIns="91425" bIns="45700" anchor="ctr" anchorCtr="0">
            <a:noAutofit/>
          </a:bodyPr>
          <a:lstStyle/>
          <a:p>
            <a:pPr marL="685800" marR="0" lvl="0" indent="-68580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Renal Artery Stenosis</a:t>
            </a:r>
            <a:endParaRPr/>
          </a:p>
        </p:txBody>
      </p:sp>
      <p:sp>
        <p:nvSpPr>
          <p:cNvPr id="216" name="Google Shape;216;p26"/>
          <p:cNvSpPr txBox="1">
            <a:spLocks noGrp="1"/>
          </p:cNvSpPr>
          <p:nvPr>
            <p:ph idx="1"/>
          </p:nvPr>
        </p:nvSpPr>
        <p:spPr>
          <a:xfrm>
            <a:off x="228600" y="1447800"/>
            <a:ext cx="84582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Treatments include: </a:t>
            </a:r>
            <a:endParaRPr/>
          </a:p>
          <a:p>
            <a:pPr marL="742950" marR="0" lvl="1" indent="-285750" algn="l" rtl="0">
              <a:lnSpc>
                <a:spcPct val="8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Percutaneous renal artery angioplasty </a:t>
            </a:r>
            <a:endParaRPr/>
          </a:p>
          <a:p>
            <a:pPr marL="742950" marR="0" lvl="1" indent="-285750" algn="l" rtl="0">
              <a:lnSpc>
                <a:spcPct val="8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Aortorenal bypass </a:t>
            </a:r>
            <a:endParaRPr/>
          </a:p>
          <a:p>
            <a:pPr marL="742950" marR="0" lvl="1" indent="-285750" algn="l" rtl="0">
              <a:lnSpc>
                <a:spcPct val="8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Transaortic renal endarterectomy</a:t>
            </a:r>
            <a:endParaRPr/>
          </a:p>
          <a:p>
            <a:pPr marL="342900" marR="0" lvl="0" indent="-342900" algn="l" rtl="0">
              <a:lnSpc>
                <a:spcPct val="8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Control of intravascular volume and intraoperative blood pressure are vital</a:t>
            </a:r>
            <a:endParaRPr/>
          </a:p>
        </p:txBody>
      </p:sp>
      <p:sp>
        <p:nvSpPr>
          <p:cNvPr id="217" name="Google Shape;217;p26"/>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6</a:t>
            </a:fld>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457200" y="228600"/>
            <a:ext cx="8229600" cy="868362"/>
          </a:xfrm>
          <a:prstGeom prst="rect">
            <a:avLst/>
          </a:prstGeom>
          <a:noFill/>
          <a:ln>
            <a:noFill/>
          </a:ln>
        </p:spPr>
        <p:txBody>
          <a:bodyPr spcFirstLastPara="1" wrap="square" lIns="91425" tIns="45700" rIns="91425" bIns="45700" anchor="ctr" anchorCtr="0">
            <a:noAutofit/>
          </a:bodyPr>
          <a:lstStyle/>
          <a:p>
            <a:pPr marL="685800" marR="0" lvl="0" indent="-685800" algn="ctr" rtl="0">
              <a:spcBef>
                <a:spcPts val="0"/>
              </a:spcBef>
              <a:spcAft>
                <a:spcPts val="0"/>
              </a:spcAft>
              <a:buClr>
                <a:srgbClr val="000000"/>
              </a:buClr>
              <a:buFont typeface="Calibri"/>
              <a:buNone/>
            </a:pPr>
            <a:r>
              <a:rPr lang="en-US" sz="4800" b="0" i="0" u="none" strike="noStrike" cap="none">
                <a:solidFill>
                  <a:srgbClr val="000000"/>
                </a:solidFill>
                <a:latin typeface="Calibri"/>
                <a:ea typeface="Calibri"/>
                <a:cs typeface="Calibri"/>
                <a:sym typeface="Calibri"/>
              </a:rPr>
              <a:t>Aortoiliac Occlusive Disease</a:t>
            </a:r>
            <a:endParaRPr/>
          </a:p>
        </p:txBody>
      </p:sp>
      <p:sp>
        <p:nvSpPr>
          <p:cNvPr id="224" name="Google Shape;224;p27"/>
          <p:cNvSpPr txBox="1">
            <a:spLocks noGrp="1"/>
          </p:cNvSpPr>
          <p:nvPr>
            <p:ph idx="1"/>
          </p:nvPr>
        </p:nvSpPr>
        <p:spPr>
          <a:xfrm>
            <a:off x="457200" y="1219200"/>
            <a:ext cx="82296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Causes circulatory problems of the lower extremities</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Commonly causes claudication</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Signs include diminished or absent popliteal and pedal pulses, and decreased capillary refill</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Treatment: bypass the occlusion</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aorto-fem bypass</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fem-fem bypass</a:t>
            </a:r>
            <a:endParaRPr/>
          </a:p>
          <a:p>
            <a:pPr marL="742950" marR="0" lvl="1" indent="-28575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fem-pop bypass</a:t>
            </a:r>
            <a:endParaRPr/>
          </a:p>
        </p:txBody>
      </p:sp>
      <p:sp>
        <p:nvSpPr>
          <p:cNvPr id="225" name="Google Shape;225;p27"/>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dk1"/>
                </a:solidFill>
                <a:latin typeface="Calibri"/>
                <a:ea typeface="Calibri"/>
                <a:cs typeface="Calibri"/>
                <a:sym typeface="Calibri"/>
              </a:rPr>
              <a:t>7</a:t>
            </a:fld>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8" descr="image548">
            <a:hlinkClick r:id="rId3"/>
          </p:cNvPr>
          <p:cNvPicPr preferRelativeResize="0"/>
          <p:nvPr/>
        </p:nvPicPr>
        <p:blipFill rotWithShape="1">
          <a:blip r:embed="rId4">
            <a:alphaModFix/>
          </a:blip>
          <a:srcRect/>
          <a:stretch/>
        </p:blipFill>
        <p:spPr>
          <a:xfrm>
            <a:off x="1905000" y="0"/>
            <a:ext cx="5257800" cy="6877050"/>
          </a:xfrm>
          <a:prstGeom prst="rect">
            <a:avLst/>
          </a:prstGeom>
          <a:noFill/>
          <a:ln>
            <a:noFill/>
          </a:ln>
        </p:spPr>
      </p:pic>
      <p:sp>
        <p:nvSpPr>
          <p:cNvPr id="232" name="Google Shape;232;p28"/>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300">
                <a:solidFill>
                  <a:schemeClr val="dk2"/>
                </a:solidFill>
                <a:latin typeface="Georgia"/>
                <a:ea typeface="Georgia"/>
                <a:cs typeface="Georgia"/>
                <a:sym typeface="Georgia"/>
              </a:rPr>
              <a:t>8</a:t>
            </a:fld>
            <a:endParaRPr sz="1300">
              <a:solidFill>
                <a:schemeClr val="dk2"/>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300">
                <a:solidFill>
                  <a:schemeClr val="dk2"/>
                </a:solidFill>
                <a:latin typeface="Georgia"/>
                <a:ea typeface="Georgia"/>
                <a:cs typeface="Georgia"/>
                <a:sym typeface="Georgia"/>
              </a:rPr>
              <a:t>9</a:t>
            </a:fld>
            <a:endParaRPr sz="1300">
              <a:solidFill>
                <a:schemeClr val="dk2"/>
              </a:solidFill>
              <a:latin typeface="Georgia"/>
              <a:ea typeface="Georgia"/>
              <a:cs typeface="Georgia"/>
              <a:sym typeface="Georgia"/>
            </a:endParaRPr>
          </a:p>
        </p:txBody>
      </p:sp>
      <p:pic>
        <p:nvPicPr>
          <p:cNvPr id="239" name="Google Shape;239;p29"/>
          <p:cNvPicPr preferRelativeResize="0"/>
          <p:nvPr/>
        </p:nvPicPr>
        <p:blipFill rotWithShape="1">
          <a:blip r:embed="rId3">
            <a:alphaModFix/>
          </a:blip>
          <a:srcRect/>
          <a:stretch/>
        </p:blipFill>
        <p:spPr>
          <a:xfrm>
            <a:off x="1212850" y="361950"/>
            <a:ext cx="6718300" cy="6134100"/>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1380</Words>
  <Application>Microsoft Macintosh PowerPoint</Application>
  <PresentationFormat>On-screen Show (4:3)</PresentationFormat>
  <Paragraphs>378</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Noto Symbol</vt:lpstr>
      <vt:lpstr>Arial</vt:lpstr>
      <vt:lpstr>Calibri</vt:lpstr>
      <vt:lpstr>Georgia</vt:lpstr>
      <vt:lpstr>Trebuchet MS</vt:lpstr>
      <vt:lpstr>Wingdings 3</vt:lpstr>
      <vt:lpstr>Facet</vt:lpstr>
      <vt:lpstr>Anesthesia for Other Vascular Surgery and Vascular Disease</vt:lpstr>
      <vt:lpstr>Peripheral Vascular Disease</vt:lpstr>
      <vt:lpstr>Peripheral Vascular Disease</vt:lpstr>
      <vt:lpstr>Peripheral Vascular Disease</vt:lpstr>
      <vt:lpstr>Renal Artery Stenosis</vt:lpstr>
      <vt:lpstr>Renal Artery Stenosis</vt:lpstr>
      <vt:lpstr>Aortoiliac Occlusive Disease</vt:lpstr>
      <vt:lpstr>PowerPoint Presentation</vt:lpstr>
      <vt:lpstr>PowerPoint Presentation</vt:lpstr>
      <vt:lpstr>PowerPoint Presentation</vt:lpstr>
      <vt:lpstr>PowerPoint Presentation</vt:lpstr>
      <vt:lpstr>Visceral Artery Stenosis</vt:lpstr>
      <vt:lpstr>PowerPoint Presentation</vt:lpstr>
      <vt:lpstr>Anesthesia for Peripheral Vascular Procedures (Non-Aortic) </vt:lpstr>
      <vt:lpstr>Peripheral Atherosclerosis</vt:lpstr>
      <vt:lpstr>Symptoms</vt:lpstr>
      <vt:lpstr>Acute Arterial Occlusion</vt:lpstr>
      <vt:lpstr>Systemic Vasculitis</vt:lpstr>
      <vt:lpstr>Takayasu’s Arteritis</vt:lpstr>
      <vt:lpstr>Takayasu’s Arteritis</vt:lpstr>
      <vt:lpstr>Thromboangiitis Obliterans (Buerger’s Disease)</vt:lpstr>
      <vt:lpstr>Wegner’s Granulomatosis</vt:lpstr>
      <vt:lpstr>Wegner’s Granulomatosis</vt:lpstr>
      <vt:lpstr>Temporal Arteritis</vt:lpstr>
      <vt:lpstr>Polyarteritis Nodosa</vt:lpstr>
      <vt:lpstr>Polyarteritis Nodosa</vt:lpstr>
      <vt:lpstr>Henoch-Schonlein Purpura</vt:lpstr>
      <vt:lpstr>Kawasaki Disease</vt:lpstr>
      <vt:lpstr>Raynaud Phenomenon</vt:lpstr>
      <vt:lpstr>Raynaud Phenomenon</vt:lpstr>
      <vt:lpstr>Moyamoya Disease</vt:lpstr>
      <vt:lpstr>Moyamoya Disease</vt:lpstr>
      <vt:lpstr>Coronary-Subclavian Steal Syndrome</vt:lpstr>
      <vt:lpstr>Klippel-Trenaunay-Weber Syndrome</vt:lpstr>
      <vt:lpstr>Behcet’s Disease</vt:lpstr>
      <vt:lpstr>Deep Vein Thrombosis</vt:lpstr>
      <vt:lpstr>PowerPoint Presentation</vt:lpstr>
      <vt:lpstr>Treatment</vt:lpstr>
      <vt:lpstr>Regional Anesthesia</vt:lpstr>
      <vt:lpstr>Pulmonary Embolism</vt:lpstr>
      <vt:lpstr>Pulmonary Embolism</vt:lpstr>
      <vt:lpstr>PowerPoint Presentation</vt:lpstr>
      <vt:lpstr>Fat Embolism</vt:lpstr>
      <vt:lpstr>A-V Fistula Formation for Dialysis</vt:lpstr>
      <vt:lpstr>PowerPoint Presentation</vt:lpstr>
      <vt:lpstr>Case Studies</vt:lpstr>
      <vt:lpstr>PowerPoint Presentation</vt:lpstr>
      <vt:lpstr>Additional Information</vt:lpstr>
      <vt:lpstr>Case Studies</vt:lpstr>
      <vt:lpstr>PowerPoint Presentation</vt:lpstr>
      <vt:lpstr>History and Physical</vt:lpstr>
      <vt:lpstr>Case Studies</vt:lpstr>
      <vt:lpstr>History</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 for Other Vascular Surgery and Vascular Disease</dc:title>
  <cp:lastModifiedBy>Melinda Stone</cp:lastModifiedBy>
  <cp:revision>2</cp:revision>
  <dcterms:modified xsi:type="dcterms:W3CDTF">2020-03-24T12:55:18Z</dcterms:modified>
</cp:coreProperties>
</file>