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0" r:id="rId4"/>
    <p:sldId id="258" r:id="rId5"/>
    <p:sldId id="260" r:id="rId6"/>
    <p:sldId id="259" r:id="rId7"/>
    <p:sldId id="263" r:id="rId8"/>
    <p:sldId id="264" r:id="rId9"/>
    <p:sldId id="265" r:id="rId10"/>
    <p:sldId id="266" r:id="rId11"/>
    <p:sldId id="278" r:id="rId12"/>
    <p:sldId id="279" r:id="rId13"/>
    <p:sldId id="267" r:id="rId14"/>
    <p:sldId id="268" r:id="rId15"/>
    <p:sldId id="261" r:id="rId16"/>
    <p:sldId id="262" r:id="rId17"/>
    <p:sldId id="269" r:id="rId18"/>
    <p:sldId id="280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7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1" r:id="rId39"/>
    <p:sldId id="292" r:id="rId40"/>
    <p:sldId id="321" r:id="rId41"/>
    <p:sldId id="322" r:id="rId42"/>
    <p:sldId id="323" r:id="rId43"/>
    <p:sldId id="324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4" r:id="rId64"/>
    <p:sldId id="313" r:id="rId65"/>
    <p:sldId id="315" r:id="rId66"/>
    <p:sldId id="316" r:id="rId67"/>
    <p:sldId id="317" r:id="rId68"/>
    <p:sldId id="318" r:id="rId69"/>
    <p:sldId id="319" r:id="rId70"/>
    <p:sldId id="325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wkwardyeti.com/wp-content/uploads/2014/12/NewYearsEve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9A0E-99C5-4B14-80C2-1428409A5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261536"/>
            <a:ext cx="7197726" cy="242146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Anesthetic management of hepatic disorders and cholelithiasis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1C272-AE02-4F52-987F-B6B5503C3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cap="none" dirty="0"/>
              <a:t>Todd Walter DrAP, CRNA, APRN</a:t>
            </a:r>
          </a:p>
          <a:p>
            <a:pPr algn="l"/>
            <a:r>
              <a:rPr lang="en-US" sz="2800" cap="none" dirty="0"/>
              <a:t>Principles of Anesthesia II</a:t>
            </a:r>
          </a:p>
        </p:txBody>
      </p:sp>
    </p:spTree>
    <p:extLst>
      <p:ext uri="{BB962C8B-B14F-4D97-AF65-F5344CB8AC3E}">
        <p14:creationId xmlns:p14="http://schemas.microsoft.com/office/powerpoint/2010/main" val="254548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6A36-9EFB-49DF-A4D7-312677D8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1048305"/>
          </a:xfrm>
        </p:spPr>
        <p:txBody>
          <a:bodyPr/>
          <a:lstStyle/>
          <a:p>
            <a:r>
              <a:rPr lang="en-US" sz="4000" dirty="0"/>
              <a:t>Hepatic physiologic functions </a:t>
            </a:r>
            <a:r>
              <a:rPr lang="en-US" sz="3200" dirty="0"/>
              <a:t>(Metabolism)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3B6E0-C697-465D-BA15-12A5F43D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93289"/>
            <a:ext cx="10131428" cy="4314548"/>
          </a:xfrm>
        </p:spPr>
        <p:txBody>
          <a:bodyPr>
            <a:normAutofit/>
          </a:bodyPr>
          <a:lstStyle/>
          <a:p>
            <a:r>
              <a:rPr lang="en-US" sz="2800" cap="none" dirty="0"/>
              <a:t>Proteins converted to Carbs and fats by amino acid deamination</a:t>
            </a:r>
          </a:p>
          <a:p>
            <a:r>
              <a:rPr lang="en-US" sz="2800" cap="none" dirty="0"/>
              <a:t>Process causes ammonia → converted to urea → excreted by kidney</a:t>
            </a:r>
          </a:p>
          <a:p>
            <a:r>
              <a:rPr lang="en-US" sz="2800" cap="none" dirty="0"/>
              <a:t>Hepatic failure → ↑ ammonia → hepatic encephalopathy</a:t>
            </a:r>
          </a:p>
          <a:p>
            <a:r>
              <a:rPr lang="en-US" sz="2800" cap="none" dirty="0"/>
              <a:t>Energy stored (triglycerides) and released (beta-oxidation)</a:t>
            </a:r>
          </a:p>
          <a:p>
            <a:r>
              <a:rPr lang="en-US" sz="2800" cap="none" dirty="0"/>
              <a:t>Synthesis of cholesterol, phospholipids, and lipoproteins</a:t>
            </a:r>
          </a:p>
          <a:p>
            <a:r>
              <a:rPr lang="en-US" sz="2800" cap="none" dirty="0"/>
              <a:t>Bilirubin (from RBC breakdown in spleen) conjugated with glucuronic 	acid and excreted in stool</a:t>
            </a:r>
          </a:p>
        </p:txBody>
      </p:sp>
    </p:spTree>
    <p:extLst>
      <p:ext uri="{BB962C8B-B14F-4D97-AF65-F5344CB8AC3E}">
        <p14:creationId xmlns:p14="http://schemas.microsoft.com/office/powerpoint/2010/main" val="309409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F3CB-6107-4EB4-A2F5-91D59F70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1245327"/>
          </a:xfrm>
        </p:spPr>
        <p:txBody>
          <a:bodyPr>
            <a:normAutofit/>
          </a:bodyPr>
          <a:lstStyle/>
          <a:p>
            <a:r>
              <a:rPr lang="en-US" sz="3600" dirty="0"/>
              <a:t>Hepatic physiologic functions</a:t>
            </a:r>
            <a:br>
              <a:rPr lang="en-US" sz="3600" dirty="0"/>
            </a:br>
            <a:r>
              <a:rPr lang="en-US" sz="2800" dirty="0"/>
              <a:t>Drug Metabolism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EE41C-B2E2-441F-ADDA-B60236F4E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892138"/>
            <a:ext cx="10131428" cy="4189066"/>
          </a:xfrm>
        </p:spPr>
        <p:txBody>
          <a:bodyPr>
            <a:normAutofit/>
          </a:bodyPr>
          <a:lstStyle/>
          <a:p>
            <a:r>
              <a:rPr lang="en-US" sz="2800" cap="none" dirty="0"/>
              <a:t>Metabolism by biotransformation</a:t>
            </a:r>
          </a:p>
          <a:p>
            <a:r>
              <a:rPr lang="en-US" sz="2800" cap="none" dirty="0"/>
              <a:t>	Phase I:	oxidation, reduction, hydrolysis, deamination, 							methylation, and </a:t>
            </a:r>
            <a:r>
              <a:rPr lang="en-US" sz="2800" cap="none" dirty="0" err="1"/>
              <a:t>sulfoxidation</a:t>
            </a:r>
            <a:r>
              <a:rPr lang="en-US" sz="2800" cap="none" dirty="0"/>
              <a:t> (cytochrome P450)</a:t>
            </a:r>
          </a:p>
          <a:p>
            <a:r>
              <a:rPr lang="en-US" sz="2800" cap="none" dirty="0"/>
              <a:t>			Makes metabolite more hydrophilic, ready to conjugate</a:t>
            </a:r>
          </a:p>
          <a:p>
            <a:r>
              <a:rPr lang="en-US" sz="2800" cap="none" dirty="0"/>
              <a:t>	Phase II:	Conjugation</a:t>
            </a:r>
          </a:p>
          <a:p>
            <a:r>
              <a:rPr lang="en-US" sz="2800" cap="none" dirty="0"/>
              <a:t>				Makes it able to be eliminated in urine or feces</a:t>
            </a:r>
          </a:p>
        </p:txBody>
      </p:sp>
    </p:spTree>
    <p:extLst>
      <p:ext uri="{BB962C8B-B14F-4D97-AF65-F5344CB8AC3E}">
        <p14:creationId xmlns:p14="http://schemas.microsoft.com/office/powerpoint/2010/main" val="136325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F790-85B7-468B-B1D4-9A4A9B6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1225859"/>
          </a:xfrm>
        </p:spPr>
        <p:txBody>
          <a:bodyPr/>
          <a:lstStyle/>
          <a:p>
            <a:r>
              <a:rPr lang="en-US" sz="3600" dirty="0"/>
              <a:t>Hepatic physiologic functions</a:t>
            </a:r>
            <a:br>
              <a:rPr lang="en-US" sz="4000" dirty="0"/>
            </a:br>
            <a:r>
              <a:rPr lang="en-US" sz="2800" dirty="0"/>
              <a:t>Drug Metabolism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D5734-4AB2-466C-8A55-112C4975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006353"/>
            <a:ext cx="10131428" cy="3631428"/>
          </a:xfrm>
        </p:spPr>
        <p:txBody>
          <a:bodyPr>
            <a:normAutofit/>
          </a:bodyPr>
          <a:lstStyle/>
          <a:p>
            <a:r>
              <a:rPr lang="en-US" sz="2800" cap="none" dirty="0"/>
              <a:t>Medications dependent on liver extraction:</a:t>
            </a:r>
          </a:p>
          <a:p>
            <a:r>
              <a:rPr lang="en-US" sz="2800" cap="none" dirty="0"/>
              <a:t>	Lidocaine</a:t>
            </a:r>
          </a:p>
          <a:p>
            <a:r>
              <a:rPr lang="en-US" sz="2800" cap="none" dirty="0"/>
              <a:t>	Morphine</a:t>
            </a:r>
          </a:p>
          <a:p>
            <a:r>
              <a:rPr lang="en-US" sz="2800" cap="none" dirty="0"/>
              <a:t>	Propranolol</a:t>
            </a:r>
          </a:p>
          <a:p>
            <a:r>
              <a:rPr lang="en-US" sz="2800" cap="none" dirty="0"/>
              <a:t>	Meperidine</a:t>
            </a:r>
          </a:p>
          <a:p>
            <a:r>
              <a:rPr lang="en-US" sz="2800" cap="none" dirty="0"/>
              <a:t>Low HBF or liver disfunction will slow clearance, prolong effect</a:t>
            </a:r>
          </a:p>
        </p:txBody>
      </p:sp>
    </p:spTree>
    <p:extLst>
      <p:ext uri="{BB962C8B-B14F-4D97-AF65-F5344CB8AC3E}">
        <p14:creationId xmlns:p14="http://schemas.microsoft.com/office/powerpoint/2010/main" val="424964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81F6-7BB8-48EB-B09F-6C0DB0E3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632"/>
            <a:ext cx="10131427" cy="5351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Lab tests of liver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C966-BBD4-42CC-8717-E8B2286C0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2BF10-EAD9-443B-8263-F8E00E3D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8" y="816745"/>
            <a:ext cx="9803030" cy="5599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FA4D7-5733-40E8-80EB-6C4AC9D3CDA0}"/>
              </a:ext>
            </a:extLst>
          </p:cNvPr>
          <p:cNvSpPr txBox="1"/>
          <p:nvPr/>
        </p:nvSpPr>
        <p:spPr>
          <a:xfrm>
            <a:off x="685799" y="6435681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87400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F6DC-5B07-4B1F-B809-AC12E3BD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62827"/>
            <a:ext cx="10131427" cy="757392"/>
          </a:xfrm>
        </p:spPr>
        <p:txBody>
          <a:bodyPr>
            <a:normAutofit/>
          </a:bodyPr>
          <a:lstStyle/>
          <a:p>
            <a:r>
              <a:rPr lang="en-US" sz="3600" dirty="0"/>
              <a:t>Lab tests of liver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3B0E-477A-4EF7-BE44-D0AAB0E99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84CA0-21D8-4E34-AA62-498684E9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438182"/>
            <a:ext cx="10835661" cy="4956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DBBCE-873F-45B8-9BD3-E4A249F3F1FC}"/>
              </a:ext>
            </a:extLst>
          </p:cNvPr>
          <p:cNvSpPr txBox="1"/>
          <p:nvPr/>
        </p:nvSpPr>
        <p:spPr>
          <a:xfrm>
            <a:off x="585927" y="6428470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262025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DDCE-5832-4421-8812-8420C56E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78977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Hepatic circulation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36E66-EA07-43AE-BE24-7423667A9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97981"/>
            <a:ext cx="10131428" cy="4039800"/>
          </a:xfrm>
        </p:spPr>
        <p:txBody>
          <a:bodyPr>
            <a:normAutofit/>
          </a:bodyPr>
          <a:lstStyle/>
          <a:p>
            <a:r>
              <a:rPr lang="en-US" sz="2800" cap="none" dirty="0"/>
              <a:t>Hepatic artery pressure ≈ aortic pressure</a:t>
            </a:r>
          </a:p>
          <a:p>
            <a:r>
              <a:rPr lang="en-US" sz="2800" cap="none" dirty="0"/>
              <a:t>Portal vein pressure ≈ 6-10 mmHg </a:t>
            </a:r>
            <a:r>
              <a:rPr lang="en-US" cap="none" dirty="0"/>
              <a:t>(low pressure allows reservoir function)</a:t>
            </a:r>
          </a:p>
          <a:p>
            <a:r>
              <a:rPr lang="en-US" sz="2800" cap="none" dirty="0"/>
              <a:t>Portal HTN occurs with ↑ vascular resistance → ↓PV </a:t>
            </a:r>
            <a:r>
              <a:rPr lang="en-US" sz="2800" cap="none" dirty="0" err="1"/>
              <a:t>bld</a:t>
            </a:r>
            <a:r>
              <a:rPr lang="en-US" sz="2800" cap="none" dirty="0"/>
              <a:t> flow.</a:t>
            </a:r>
          </a:p>
          <a:p>
            <a:r>
              <a:rPr lang="en-US" sz="2800" cap="none" dirty="0"/>
              <a:t>	</a:t>
            </a:r>
            <a:r>
              <a:rPr lang="en-US" sz="2400" cap="none" dirty="0"/>
              <a:t>Portal perfusion pressure = Portal vein pressure – Hepatic vein pressure</a:t>
            </a:r>
            <a:endParaRPr lang="en-US" sz="28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93D2E-1CCD-40BD-818A-FBB8F5CE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26" y="3958060"/>
            <a:ext cx="9020175" cy="1838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601D8-A231-4162-85D5-FDDC263B8E64}"/>
              </a:ext>
            </a:extLst>
          </p:cNvPr>
          <p:cNvSpPr txBox="1"/>
          <p:nvPr/>
        </p:nvSpPr>
        <p:spPr>
          <a:xfrm>
            <a:off x="1296140" y="6241002"/>
            <a:ext cx="271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216548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7016-7D84-4590-A62F-494F88AB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8271"/>
            <a:ext cx="10131427" cy="1102026"/>
          </a:xfrm>
        </p:spPr>
        <p:txBody>
          <a:bodyPr>
            <a:normAutofit/>
          </a:bodyPr>
          <a:lstStyle/>
          <a:p>
            <a:r>
              <a:rPr lang="en-US" sz="3600" dirty="0"/>
              <a:t>Anesthetic effect on liver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BB07-D426-43AC-AEF5-1A73E410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13390"/>
            <a:ext cx="10131428" cy="3924391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Volatile Anesthetics</a:t>
            </a:r>
          </a:p>
          <a:p>
            <a:r>
              <a:rPr lang="en-US" sz="2800" cap="none" dirty="0"/>
              <a:t>Desflurane → moderate ↓ Hepatic artery and Portal vein flow.</a:t>
            </a:r>
          </a:p>
          <a:p>
            <a:r>
              <a:rPr lang="en-US" sz="2800" cap="none" dirty="0"/>
              <a:t>Iso &amp; Sevo → minimal ↓ Hepatic artery and Portal vein flow.</a:t>
            </a:r>
          </a:p>
          <a:p>
            <a:r>
              <a:rPr lang="en-US" sz="2800" cap="none" dirty="0"/>
              <a:t>Sevo converts to fluoride ions in liver, Nephrotoxic but no damage 	has been found.</a:t>
            </a:r>
          </a:p>
          <a:p>
            <a:endParaRPr lang="en-US" sz="2800" cap="none" dirty="0"/>
          </a:p>
          <a:p>
            <a:r>
              <a:rPr lang="en-US" sz="2800" cap="none" dirty="0"/>
              <a:t>The issue is more often not what our anesthetics are doing to the liver but how poor liver function effects our anesthetics.</a:t>
            </a:r>
          </a:p>
        </p:txBody>
      </p:sp>
    </p:spTree>
    <p:extLst>
      <p:ext uri="{BB962C8B-B14F-4D97-AF65-F5344CB8AC3E}">
        <p14:creationId xmlns:p14="http://schemas.microsoft.com/office/powerpoint/2010/main" val="183316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6639-2FAF-4E0B-BCB5-DFD83432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36403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Anesthetic effect on liver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CA5B8-2DC7-488B-9BAD-EB1DB1224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77880"/>
            <a:ext cx="10131428" cy="3959901"/>
          </a:xfrm>
        </p:spPr>
        <p:txBody>
          <a:bodyPr>
            <a:normAutofit/>
          </a:bodyPr>
          <a:lstStyle/>
          <a:p>
            <a:r>
              <a:rPr lang="en-US" sz="2800" cap="none" dirty="0"/>
              <a:t>Opioids may cause a spasm of the Oddi sphincter causing backup of 	bile and biliary colic.  May also see false-positive cholangiogram.</a:t>
            </a:r>
          </a:p>
          <a:p>
            <a:r>
              <a:rPr lang="en-US" sz="2800" cap="none" dirty="0"/>
              <a:t>Mechanical vent may cause ↓ hepatic blood flow from high airway 	pressure venous return and reduced CO.</a:t>
            </a:r>
          </a:p>
          <a:p>
            <a:r>
              <a:rPr lang="en-US" sz="2800" cap="none" dirty="0"/>
              <a:t>Laparoscopic surgery due to inflated abdomen → ↓ blood flow.</a:t>
            </a:r>
          </a:p>
          <a:p>
            <a:r>
              <a:rPr lang="en-US" sz="2800" cap="none" dirty="0"/>
              <a:t>Other factors include surgical manipulation, hypotension, 	hemorrhage, and vasoactive drugs.</a:t>
            </a:r>
          </a:p>
        </p:txBody>
      </p:sp>
    </p:spTree>
    <p:extLst>
      <p:ext uri="{BB962C8B-B14F-4D97-AF65-F5344CB8AC3E}">
        <p14:creationId xmlns:p14="http://schemas.microsoft.com/office/powerpoint/2010/main" val="403054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9718-B272-4EF6-A99D-A0BC73C6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5179"/>
            <a:ext cx="10131427" cy="988211"/>
          </a:xfrm>
        </p:spPr>
        <p:txBody>
          <a:bodyPr>
            <a:normAutofit/>
          </a:bodyPr>
          <a:lstStyle/>
          <a:p>
            <a:r>
              <a:rPr lang="en-US" sz="3600" dirty="0"/>
              <a:t>Anesthetic effect on liver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EDE0-E71C-4705-8401-F5FE6AE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935332"/>
            <a:ext cx="10131428" cy="3702449"/>
          </a:xfrm>
        </p:spPr>
        <p:txBody>
          <a:bodyPr>
            <a:normAutofit/>
          </a:bodyPr>
          <a:lstStyle/>
          <a:p>
            <a:r>
              <a:rPr lang="en-US" sz="2800" cap="none" dirty="0"/>
              <a:t>Regional anesthesia</a:t>
            </a:r>
          </a:p>
          <a:p>
            <a:r>
              <a:rPr lang="en-US" sz="2800" cap="none" dirty="0"/>
              <a:t>	Spinal block at T5 can reduce HBF</a:t>
            </a:r>
          </a:p>
          <a:p>
            <a:r>
              <a:rPr lang="en-US" sz="2800" cap="none" dirty="0"/>
              <a:t>		Sympathectomy</a:t>
            </a:r>
          </a:p>
          <a:p>
            <a:r>
              <a:rPr lang="en-US" sz="2800" cap="none" dirty="0"/>
              <a:t>		Hypotension</a:t>
            </a:r>
          </a:p>
        </p:txBody>
      </p:sp>
    </p:spTree>
    <p:extLst>
      <p:ext uri="{BB962C8B-B14F-4D97-AF65-F5344CB8AC3E}">
        <p14:creationId xmlns:p14="http://schemas.microsoft.com/office/powerpoint/2010/main" val="298684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6ADC-3046-44F0-ABE9-2D6A9431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3950"/>
            <a:ext cx="10131427" cy="766269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EBADC-A3AC-44CB-A685-8C36180A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19" y="1349406"/>
            <a:ext cx="10158008" cy="5352314"/>
          </a:xfrm>
        </p:spPr>
        <p:txBody>
          <a:bodyPr>
            <a:normAutofit/>
          </a:bodyPr>
          <a:lstStyle/>
          <a:p>
            <a:r>
              <a:rPr lang="en-US" sz="2800" cap="none" dirty="0"/>
              <a:t>Viral – A comparison:</a:t>
            </a:r>
          </a:p>
          <a:p>
            <a:r>
              <a:rPr lang="en-US" sz="2800" cap="none" dirty="0"/>
              <a:t>E – very rare in US</a:t>
            </a:r>
          </a:p>
          <a:p>
            <a:endParaRPr lang="en-US" sz="2800" cap="none" dirty="0"/>
          </a:p>
          <a:p>
            <a:endParaRPr lang="en-US" sz="2800" cap="none" dirty="0"/>
          </a:p>
          <a:p>
            <a:endParaRPr lang="en-US" sz="2800" cap="none" dirty="0"/>
          </a:p>
          <a:p>
            <a:endParaRPr lang="en-US" sz="1600" cap="none" dirty="0"/>
          </a:p>
          <a:p>
            <a:endParaRPr lang="en-US" sz="1600" cap="none" dirty="0"/>
          </a:p>
          <a:p>
            <a:endParaRPr lang="en-US" sz="1600" cap="none" dirty="0"/>
          </a:p>
          <a:p>
            <a:endParaRPr lang="en-US" sz="1600" cap="none" dirty="0"/>
          </a:p>
          <a:p>
            <a:endParaRPr lang="en-US" sz="1600" cap="none" dirty="0"/>
          </a:p>
          <a:p>
            <a:endParaRPr lang="en-US" sz="160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FD66B-AF78-4FFC-9777-C2A27F3F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26806"/>
            <a:ext cx="9004130" cy="42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1ACF-1409-45A5-89EE-DB0D2600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460"/>
            <a:ext cx="10131427" cy="97933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B69B7-317B-4267-9E9C-54F9142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811045"/>
            <a:ext cx="10131428" cy="38267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cap="none" dirty="0"/>
              <a:t>Describe hepatic blood flow and function of hepatic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cap="none" dirty="0"/>
              <a:t>Describe effects of anesthesia on hepatic function.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cap="none" dirty="0"/>
              <a:t>Describe types of hepatitis and anesthetic considerations.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cap="none" dirty="0"/>
              <a:t>Discuss hepatobiliary pathophysiology, symptoms, and anesthetic implications.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cap="none" dirty="0"/>
              <a:t>Describe anesthetic management considerations for procedures of the hepatobiliary system.</a:t>
            </a:r>
          </a:p>
        </p:txBody>
      </p:sp>
    </p:spTree>
    <p:extLst>
      <p:ext uri="{BB962C8B-B14F-4D97-AF65-F5344CB8AC3E}">
        <p14:creationId xmlns:p14="http://schemas.microsoft.com/office/powerpoint/2010/main" val="174668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87D0-5D2E-45A7-B4EE-DA2386E2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1050018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0A65C-DEA2-444C-AF30-01927090F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35837"/>
            <a:ext cx="10131428" cy="4836344"/>
          </a:xfrm>
        </p:spPr>
        <p:txBody>
          <a:bodyPr>
            <a:normAutofit/>
          </a:bodyPr>
          <a:lstStyle/>
          <a:p>
            <a:r>
              <a:rPr lang="en-US" sz="2800" cap="none" dirty="0"/>
              <a:t>Drug-induced </a:t>
            </a:r>
          </a:p>
          <a:p>
            <a:r>
              <a:rPr lang="en-US" sz="2800" cap="none" dirty="0"/>
              <a:t>	Due to idiosyncratic reaction to a drug or OD and toxicity</a:t>
            </a:r>
          </a:p>
          <a:p>
            <a:r>
              <a:rPr lang="en-US" sz="2800" cap="none" dirty="0"/>
              <a:t>	Genetic predisposition critical determinant</a:t>
            </a:r>
          </a:p>
          <a:p>
            <a:r>
              <a:rPr lang="en-US" sz="2800" cap="none" dirty="0"/>
              <a:t>	Other risk factors:  age, gender, other exposures, hx or family hx 		of drug reactions, liver disease, and comorbidities.</a:t>
            </a:r>
          </a:p>
          <a:p>
            <a:r>
              <a:rPr lang="en-US" sz="2800" cap="none" dirty="0"/>
              <a:t>	Acetaminophen OD</a:t>
            </a:r>
          </a:p>
          <a:p>
            <a:r>
              <a:rPr lang="en-US" sz="2800" b="1" cap="none" dirty="0"/>
              <a:t>Alcoholic hepatitis is most common form of drug-induced hepatitis.</a:t>
            </a:r>
          </a:p>
          <a:p>
            <a:r>
              <a:rPr lang="en-US" sz="2800" cap="none" dirty="0"/>
              <a:t>Halothane induced hepatitis – 20% metabolized compared to 0.02% 	of des and 0.2% iso</a:t>
            </a:r>
          </a:p>
          <a:p>
            <a:endParaRPr lang="en-US" sz="2800" b="1" cap="none" dirty="0"/>
          </a:p>
        </p:txBody>
      </p:sp>
    </p:spTree>
    <p:extLst>
      <p:ext uri="{BB962C8B-B14F-4D97-AF65-F5344CB8AC3E}">
        <p14:creationId xmlns:p14="http://schemas.microsoft.com/office/powerpoint/2010/main" val="403783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AC65-B589-4F8B-89F9-3B6548D3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D844-5CF1-435F-9BD4-F6E310FB6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24614"/>
            <a:ext cx="11112624" cy="4013167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May be acute or chronic</a:t>
            </a:r>
          </a:p>
          <a:p>
            <a:r>
              <a:rPr lang="en-US" sz="2800" cap="none" dirty="0"/>
              <a:t>Acute typically due to virus</a:t>
            </a:r>
          </a:p>
          <a:p>
            <a:r>
              <a:rPr lang="en-US" sz="2800" cap="none" dirty="0"/>
              <a:t>Chronic – occurs in 1-10% of HBV and 10-40% of HCV but not with HAV</a:t>
            </a:r>
          </a:p>
          <a:p>
            <a:r>
              <a:rPr lang="en-US" sz="2800" cap="none" dirty="0"/>
              <a:t>	Most often due to alcohol </a:t>
            </a:r>
          </a:p>
          <a:p>
            <a:r>
              <a:rPr lang="en-US" sz="2800" cap="none" dirty="0"/>
              <a:t>Progressive disease → hepatocyte destruction, cirrhosis, failure</a:t>
            </a:r>
          </a:p>
          <a:p>
            <a:r>
              <a:rPr lang="en-US" sz="2800" cap="none" dirty="0"/>
              <a:t>Symptoms – marked fatigue, jaundice, thrombocytopenia, glomerulonephritis, myocarditis, arthritis, neuropathy, and ultimately multiorgan failure.</a:t>
            </a:r>
          </a:p>
        </p:txBody>
      </p:sp>
    </p:spTree>
    <p:extLst>
      <p:ext uri="{BB962C8B-B14F-4D97-AF65-F5344CB8AC3E}">
        <p14:creationId xmlns:p14="http://schemas.microsoft.com/office/powerpoint/2010/main" val="344544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4D92-FA86-4700-B9ED-54C9A239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719831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67B55-3880-43C3-96BE-658521EE6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09204"/>
            <a:ext cx="10535576" cy="4128577"/>
          </a:xfrm>
        </p:spPr>
        <p:txBody>
          <a:bodyPr>
            <a:normAutofit/>
          </a:bodyPr>
          <a:lstStyle/>
          <a:p>
            <a:r>
              <a:rPr lang="en-US" sz="2800" cap="none" dirty="0"/>
              <a:t>Anesthetic management</a:t>
            </a:r>
          </a:p>
          <a:p>
            <a:r>
              <a:rPr lang="en-US" sz="2800" cap="none" dirty="0"/>
              <a:t>	Mild or early stage – no added risk or concerns</a:t>
            </a:r>
          </a:p>
          <a:p>
            <a:r>
              <a:rPr lang="en-US" sz="2800" cap="none" dirty="0"/>
              <a:t>	Acute onset – delay elective procedures</a:t>
            </a:r>
          </a:p>
          <a:p>
            <a:r>
              <a:rPr lang="en-US" sz="2800" cap="none" dirty="0"/>
              <a:t>	Be aware of fast or slow recovery from anesthesia due to either 	over-active metabolism or inhibited metabolism of medications.</a:t>
            </a:r>
          </a:p>
          <a:p>
            <a:r>
              <a:rPr lang="en-US" sz="2800" cap="none" dirty="0"/>
              <a:t>	Prolonged PT – increased bleeding potential</a:t>
            </a:r>
          </a:p>
          <a:p>
            <a:r>
              <a:rPr lang="en-US" sz="2800" cap="none" dirty="0"/>
              <a:t>	Decreased albumin levels – may need to give albumin or FFP, Vit K</a:t>
            </a:r>
          </a:p>
        </p:txBody>
      </p:sp>
    </p:spTree>
    <p:extLst>
      <p:ext uri="{BB962C8B-B14F-4D97-AF65-F5344CB8AC3E}">
        <p14:creationId xmlns:p14="http://schemas.microsoft.com/office/powerpoint/2010/main" val="212198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66FA-1E93-4B1D-BC30-D859BE31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23338"/>
            <a:ext cx="10131427" cy="934945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B2E28-E0C8-432C-B845-40BDA0072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518082"/>
            <a:ext cx="11085991" cy="4119699"/>
          </a:xfrm>
        </p:spPr>
        <p:txBody>
          <a:bodyPr>
            <a:normAutofit/>
          </a:bodyPr>
          <a:lstStyle/>
          <a:p>
            <a:r>
              <a:rPr lang="en-US" sz="2800" cap="none" dirty="0"/>
              <a:t>Anesthetic management</a:t>
            </a:r>
          </a:p>
          <a:p>
            <a:r>
              <a:rPr lang="en-US" sz="2800" cap="none" dirty="0"/>
              <a:t>	Avoid hepatotoxic drugs or drugs that inhibit CYP450 isoenzymes</a:t>
            </a:r>
          </a:p>
          <a:p>
            <a:r>
              <a:rPr lang="en-US" sz="2800" cap="none" dirty="0"/>
              <a:t>		acetaminophen, tetracycline, PCN, sulfonamides, and amiodarone</a:t>
            </a:r>
          </a:p>
          <a:p>
            <a:r>
              <a:rPr lang="en-US" sz="2800" cap="none" dirty="0"/>
              <a:t>	Propranolol is good B-blocker</a:t>
            </a:r>
          </a:p>
          <a:p>
            <a:r>
              <a:rPr lang="en-US" sz="2800" cap="none" dirty="0"/>
              <a:t>	Avoid PEEP</a:t>
            </a:r>
          </a:p>
          <a:p>
            <a:r>
              <a:rPr lang="en-US" sz="2800" cap="none" dirty="0"/>
              <a:t>	Caution with Roc – may last a long time</a:t>
            </a:r>
          </a:p>
          <a:p>
            <a:r>
              <a:rPr lang="en-US" sz="2800" cap="none" dirty="0"/>
              <a:t>	Best MR options Succ, atracurium, </a:t>
            </a:r>
            <a:r>
              <a:rPr lang="en-US" sz="2800" cap="none" dirty="0" err="1"/>
              <a:t>mivacron</a:t>
            </a:r>
            <a:r>
              <a:rPr lang="en-US" sz="2800" cap="none" dirty="0"/>
              <a:t> </a:t>
            </a:r>
            <a:r>
              <a:rPr lang="en-US" sz="2400" cap="none" dirty="0"/>
              <a:t>(potential for prolonged effect)</a:t>
            </a:r>
          </a:p>
        </p:txBody>
      </p:sp>
    </p:spTree>
    <p:extLst>
      <p:ext uri="{BB962C8B-B14F-4D97-AF65-F5344CB8AC3E}">
        <p14:creationId xmlns:p14="http://schemas.microsoft.com/office/powerpoint/2010/main" val="122516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6FCF-30F8-4D26-B582-09CFD579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8966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Hepatitis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0AD57-EAF2-4361-A36F-E36DF8D0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50070"/>
            <a:ext cx="10131428" cy="4087712"/>
          </a:xfrm>
        </p:spPr>
        <p:txBody>
          <a:bodyPr>
            <a:normAutofit/>
          </a:bodyPr>
          <a:lstStyle/>
          <a:p>
            <a:r>
              <a:rPr lang="en-US" sz="2800" cap="none" dirty="0"/>
              <a:t>Virus lasts long time on surfaces.  Fairly easy to transmit.</a:t>
            </a:r>
          </a:p>
          <a:p>
            <a:endParaRPr lang="en-US" sz="2800" cap="none" dirty="0"/>
          </a:p>
          <a:p>
            <a:r>
              <a:rPr lang="en-US" sz="4000" cap="none" dirty="0"/>
              <a:t>Protect yourself!!</a:t>
            </a:r>
          </a:p>
        </p:txBody>
      </p:sp>
    </p:spTree>
    <p:extLst>
      <p:ext uri="{BB962C8B-B14F-4D97-AF65-F5344CB8AC3E}">
        <p14:creationId xmlns:p14="http://schemas.microsoft.com/office/powerpoint/2010/main" val="3657093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8D0A-5A7B-49D6-ACFF-8D79319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Anesthetic management of alcoholism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4640F-A5B5-4F89-9FFE-F00F0FEF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51247"/>
            <a:ext cx="10131428" cy="3986534"/>
          </a:xfrm>
        </p:spPr>
        <p:txBody>
          <a:bodyPr>
            <a:normAutofit/>
          </a:bodyPr>
          <a:lstStyle/>
          <a:p>
            <a:r>
              <a:rPr lang="en-US" sz="2800" cap="none" dirty="0"/>
              <a:t>MAC ↓ if acutely intoxicated</a:t>
            </a:r>
          </a:p>
          <a:p>
            <a:r>
              <a:rPr lang="en-US" sz="2800" cap="none" dirty="0"/>
              <a:t>MAC ↑ with chronic alcoholic not currently intoxicated</a:t>
            </a:r>
          </a:p>
          <a:p>
            <a:r>
              <a:rPr lang="en-US" sz="2800" cap="none" dirty="0"/>
              <a:t>Benzo’s ↑ effect; NMDA’s ↓ effect</a:t>
            </a:r>
          </a:p>
          <a:p>
            <a:r>
              <a:rPr lang="en-US" sz="2800" cap="none" dirty="0"/>
              <a:t>Aspiration risk – impaired pharyngeal reflexes, ? Full stomach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52356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9891-CD09-4EFC-A489-3BB02B44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Anesthetic management of alcoholism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90D46-E932-4471-8105-74358424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642369"/>
            <a:ext cx="10890683" cy="4838330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Alcohol Withdrawal Syndrome</a:t>
            </a:r>
          </a:p>
          <a:p>
            <a:r>
              <a:rPr lang="en-US" sz="2800" cap="none" dirty="0"/>
              <a:t>	Sy’s begin 6-8 </a:t>
            </a:r>
            <a:r>
              <a:rPr lang="en-US" sz="2800" cap="none" dirty="0" err="1"/>
              <a:t>hrs</a:t>
            </a:r>
            <a:r>
              <a:rPr lang="en-US" sz="2800" cap="none" dirty="0"/>
              <a:t> after </a:t>
            </a:r>
            <a:r>
              <a:rPr lang="en-US" sz="2800" cap="none" dirty="0" err="1"/>
              <a:t>bld</a:t>
            </a:r>
            <a:r>
              <a:rPr lang="en-US" sz="2800" cap="none" dirty="0"/>
              <a:t> </a:t>
            </a:r>
            <a:r>
              <a:rPr lang="en-US" sz="2800" cap="none" dirty="0" err="1"/>
              <a:t>alc</a:t>
            </a:r>
            <a:r>
              <a:rPr lang="en-US" sz="2800" cap="none" dirty="0"/>
              <a:t> level returns to normal </a:t>
            </a:r>
            <a:r>
              <a:rPr lang="en-US" cap="none" dirty="0"/>
              <a:t>(about </a:t>
            </a:r>
            <a:r>
              <a:rPr lang="en-US" cap="none" dirty="0" err="1"/>
              <a:t>sx</a:t>
            </a:r>
            <a:r>
              <a:rPr lang="en-US" cap="none" dirty="0"/>
              <a:t> time)</a:t>
            </a:r>
          </a:p>
          <a:p>
            <a:r>
              <a:rPr lang="en-US" cap="none" dirty="0"/>
              <a:t> </a:t>
            </a:r>
            <a:r>
              <a:rPr lang="en-US" sz="2800" cap="none" dirty="0"/>
              <a:t>Early </a:t>
            </a:r>
            <a:r>
              <a:rPr lang="en-US" sz="2800" cap="none" dirty="0" err="1"/>
              <a:t>sy’s</a:t>
            </a:r>
            <a:r>
              <a:rPr lang="en-US" sz="2800" cap="none" dirty="0"/>
              <a:t> – tremors, hallucinations, nightmares</a:t>
            </a:r>
          </a:p>
          <a:p>
            <a:r>
              <a:rPr lang="en-US" sz="2800" cap="none" dirty="0"/>
              <a:t>Later - ↑ SNS </a:t>
            </a:r>
            <a:r>
              <a:rPr lang="en-US" cap="none" dirty="0"/>
              <a:t>(</a:t>
            </a:r>
            <a:r>
              <a:rPr lang="en-US" cap="none" dirty="0" err="1"/>
              <a:t>tachycard</a:t>
            </a:r>
            <a:r>
              <a:rPr lang="en-US" cap="none" dirty="0"/>
              <a:t>, HTN, dysrhythmia)</a:t>
            </a:r>
            <a:r>
              <a:rPr lang="en-US" sz="2800" cap="none" dirty="0"/>
              <a:t>, N/V, insomnia, confusion, agitation</a:t>
            </a:r>
          </a:p>
          <a:p>
            <a:r>
              <a:rPr lang="en-US" sz="2800" cap="none" dirty="0"/>
              <a:t>Tx – ETOH, </a:t>
            </a:r>
            <a:r>
              <a:rPr lang="el-GR" sz="2800" cap="none" dirty="0"/>
              <a:t>β</a:t>
            </a:r>
            <a:r>
              <a:rPr lang="en-US" sz="2800" cap="none" dirty="0"/>
              <a:t>-blockers, </a:t>
            </a:r>
            <a:r>
              <a:rPr lang="el-GR" sz="2800" cap="none" dirty="0"/>
              <a:t>α</a:t>
            </a:r>
            <a:r>
              <a:rPr lang="en-US" sz="2800" cap="none" dirty="0"/>
              <a:t>-2 agonists</a:t>
            </a:r>
          </a:p>
          <a:p>
            <a:endParaRPr lang="en-US" sz="2800" cap="none" dirty="0"/>
          </a:p>
          <a:p>
            <a:r>
              <a:rPr lang="en-US" sz="2800" cap="none" dirty="0"/>
              <a:t>Delirium Tremens (DTs) – 2-4 days later, during postop on floor or at home</a:t>
            </a:r>
          </a:p>
          <a:p>
            <a:r>
              <a:rPr lang="en-US" sz="2800" cap="none" dirty="0"/>
              <a:t>	Sy’s – seizures, </a:t>
            </a:r>
            <a:r>
              <a:rPr lang="en-US" sz="2800" cap="none" dirty="0" err="1"/>
              <a:t>tachycard</a:t>
            </a:r>
            <a:r>
              <a:rPr lang="en-US" sz="2800" cap="none" dirty="0"/>
              <a:t>, hypo- or hypertension, combative</a:t>
            </a:r>
          </a:p>
          <a:p>
            <a:r>
              <a:rPr lang="en-US" sz="2800" cap="none" dirty="0"/>
              <a:t>	Tx – Benzos and B-blockers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460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FC45-790A-4D15-B8BF-FF35271D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9568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5D33A-BC20-4D68-8A62-5BA234D4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29969"/>
            <a:ext cx="10131428" cy="784758"/>
          </a:xfrm>
        </p:spPr>
        <p:txBody>
          <a:bodyPr>
            <a:normAutofit/>
          </a:bodyPr>
          <a:lstStyle/>
          <a:p>
            <a:r>
              <a:rPr lang="en-US" sz="2800" cap="none" dirty="0"/>
              <a:t>Etiologies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DD1B2-14CF-48EF-A94E-889C05DB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2225179"/>
            <a:ext cx="11798423" cy="2861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3C470-E8CE-48DA-ADE5-8463CCB64462}"/>
              </a:ext>
            </a:extLst>
          </p:cNvPr>
          <p:cNvSpPr txBox="1"/>
          <p:nvPr/>
        </p:nvSpPr>
        <p:spPr>
          <a:xfrm>
            <a:off x="186431" y="5086905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0DDFF-A3A4-4D32-AC82-BD82EF10A0D5}"/>
              </a:ext>
            </a:extLst>
          </p:cNvPr>
          <p:cNvSpPr txBox="1"/>
          <p:nvPr/>
        </p:nvSpPr>
        <p:spPr>
          <a:xfrm>
            <a:off x="685799" y="5565212"/>
            <a:ext cx="98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Primary cause of liver function deterioration = hepatocyte necrosis</a:t>
            </a:r>
          </a:p>
        </p:txBody>
      </p:sp>
    </p:spTree>
    <p:extLst>
      <p:ext uri="{BB962C8B-B14F-4D97-AF65-F5344CB8AC3E}">
        <p14:creationId xmlns:p14="http://schemas.microsoft.com/office/powerpoint/2010/main" val="3097304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E898-CEBC-4D77-A80D-C78A69D5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BFFC7-454E-4305-B30C-6CECAD74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72219"/>
            <a:ext cx="10131428" cy="860400"/>
          </a:xfrm>
        </p:spPr>
        <p:txBody>
          <a:bodyPr>
            <a:normAutofit/>
          </a:bodyPr>
          <a:lstStyle/>
          <a:p>
            <a:r>
              <a:rPr lang="en-US" sz="2800" cap="none" dirty="0"/>
              <a:t>Pathophysiology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827A650-E1C9-45BE-9F35-2420F5D3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35" y="188213"/>
            <a:ext cx="6844243" cy="64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8EFFB-10BA-4AB7-995A-4F0D018F1213}"/>
              </a:ext>
            </a:extLst>
          </p:cNvPr>
          <p:cNvSpPr txBox="1"/>
          <p:nvPr/>
        </p:nvSpPr>
        <p:spPr>
          <a:xfrm>
            <a:off x="355107" y="5646197"/>
            <a:ext cx="344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https://i.pinimg.com/736x/b6/69/73/b6697355497fba7aa49dd87edf5ff939.jpg</a:t>
            </a:r>
          </a:p>
        </p:txBody>
      </p:sp>
    </p:spTree>
    <p:extLst>
      <p:ext uri="{BB962C8B-B14F-4D97-AF65-F5344CB8AC3E}">
        <p14:creationId xmlns:p14="http://schemas.microsoft.com/office/powerpoint/2010/main" val="3875637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4974-C6E6-4091-92FC-0BD15F9C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FFB60-8E60-456D-AF5C-3F3FFA0D9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89103"/>
            <a:ext cx="10131428" cy="4048678"/>
          </a:xfrm>
        </p:spPr>
        <p:txBody>
          <a:bodyPr>
            <a:normAutofit/>
          </a:bodyPr>
          <a:lstStyle/>
          <a:p>
            <a:r>
              <a:rPr lang="en-US" sz="2800" cap="none" dirty="0"/>
              <a:t>Blockage of blood flow through liver by necrotic hepatocytes leads to Portal HTN.</a:t>
            </a:r>
          </a:p>
          <a:p>
            <a:r>
              <a:rPr lang="en-US" sz="2800" cap="none" dirty="0"/>
              <a:t>This causes a backup of blood in the venous system.</a:t>
            </a:r>
          </a:p>
          <a:p>
            <a:r>
              <a:rPr lang="en-US" sz="2800" cap="none" dirty="0"/>
              <a:t>May lead to esophageal or stomach varices. </a:t>
            </a:r>
          </a:p>
          <a:p>
            <a:r>
              <a:rPr lang="en-US" sz="2800" cap="none" dirty="0"/>
              <a:t>Use great caution when doing ‘benign’ procedures - EGD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410EE03-CD5E-4DBD-88AF-0F288754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9" y="4592160"/>
            <a:ext cx="45148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scites fluid">
            <a:extLst>
              <a:ext uri="{FF2B5EF4-FFF2-40B4-BE49-F238E27FC236}">
                <a16:creationId xmlns:a16="http://schemas.microsoft.com/office/drawing/2014/main" id="{136EA904-7B17-4104-8256-B4EC5E20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219575"/>
            <a:ext cx="34004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F21DD6F-6D48-47F6-AEDC-DA10C023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50" y="280386"/>
            <a:ext cx="6968970" cy="63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ACD11-86FD-4473-9C38-9530A261036C}"/>
              </a:ext>
            </a:extLst>
          </p:cNvPr>
          <p:cNvSpPr txBox="1"/>
          <p:nvPr/>
        </p:nvSpPr>
        <p:spPr>
          <a:xfrm>
            <a:off x="9523229" y="5615978"/>
            <a:ext cx="226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NewYearsEve.png (792×792) (theawkwardyeti.com)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8636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B382-53C5-47C3-8BA9-22CF597B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90" y="103742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B4B52-BC4E-496F-A494-F3BD5F122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76" y="964142"/>
            <a:ext cx="12171285" cy="5489923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2 scoring systems to determine end-stage liver disease and potential for mortality:</a:t>
            </a:r>
          </a:p>
          <a:p>
            <a:r>
              <a:rPr lang="en-US" sz="2800" cap="none" dirty="0"/>
              <a:t>	MELD – Model of End-stage Liver Disease</a:t>
            </a:r>
          </a:p>
          <a:p>
            <a:r>
              <a:rPr lang="en-US" sz="2800" cap="none" dirty="0"/>
              <a:t>		</a:t>
            </a:r>
            <a:r>
              <a:rPr lang="en-US" sz="2400" cap="none" dirty="0"/>
              <a:t>Predicts 90-day mortality </a:t>
            </a:r>
          </a:p>
          <a:p>
            <a:r>
              <a:rPr lang="en-US" sz="2400" cap="none" dirty="0"/>
              <a:t>		Assesses bilirubin, INR, and serum create</a:t>
            </a:r>
          </a:p>
          <a:p>
            <a:r>
              <a:rPr lang="en-US" sz="2400" cap="none" dirty="0"/>
              <a:t>		More often used for transplant determination</a:t>
            </a:r>
          </a:p>
          <a:p>
            <a:endParaRPr lang="en-US" sz="2400" cap="none" dirty="0"/>
          </a:p>
          <a:p>
            <a:r>
              <a:rPr lang="en-US" sz="2800" cap="none" dirty="0"/>
              <a:t>	Child-Pugh Score – looks at albumin, PT, bilirubin, ascites, and encephalopathy</a:t>
            </a:r>
          </a:p>
          <a:p>
            <a:r>
              <a:rPr lang="en-US" sz="2800" cap="none" dirty="0"/>
              <a:t>		</a:t>
            </a:r>
            <a:r>
              <a:rPr lang="en-US" sz="2400" cap="none" dirty="0"/>
              <a:t>Class A (5-6 points) – 10% risk of </a:t>
            </a:r>
            <a:r>
              <a:rPr lang="en-US" sz="2400" cap="none" dirty="0" err="1"/>
              <a:t>periop</a:t>
            </a:r>
            <a:r>
              <a:rPr lang="en-US" sz="2400" cap="none" dirty="0"/>
              <a:t> mortality</a:t>
            </a:r>
          </a:p>
          <a:p>
            <a:r>
              <a:rPr lang="en-US" sz="2400" cap="none" dirty="0"/>
              <a:t>		Class B (7-9 points) – 30% risk of mortality</a:t>
            </a:r>
          </a:p>
          <a:p>
            <a:r>
              <a:rPr lang="en-US" sz="2400" cap="none" dirty="0"/>
              <a:t>		Class C (10-15 points) – 80% risk of mortality</a:t>
            </a:r>
          </a:p>
          <a:p>
            <a:r>
              <a:rPr lang="en-US" sz="2400" cap="none" dirty="0"/>
              <a:t>		May proceed with class A or B but postpone Class C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B239F35-32D3-46DA-9D75-CFC78F8F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1" y="1387136"/>
            <a:ext cx="4459550" cy="25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D83CB-83BA-4326-A514-76CCA9114A69}"/>
              </a:ext>
            </a:extLst>
          </p:cNvPr>
          <p:cNvSpPr txBox="1"/>
          <p:nvPr/>
        </p:nvSpPr>
        <p:spPr>
          <a:xfrm>
            <a:off x="8522563" y="4547534"/>
            <a:ext cx="360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https://cdn.hepatitisc.uw.edu/doc/89-1/3-month-mortality-based-on-meld-score.jpg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64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12AB-BD68-46C3-8514-8BAEC367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414460"/>
            <a:ext cx="10131427" cy="677494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4FDE-EA75-4A09-B7F4-B1E42CE8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091954"/>
            <a:ext cx="10131428" cy="943825"/>
          </a:xfrm>
        </p:spPr>
        <p:txBody>
          <a:bodyPr>
            <a:normAutofit/>
          </a:bodyPr>
          <a:lstStyle/>
          <a:p>
            <a:r>
              <a:rPr lang="en-US" sz="2800" cap="none" dirty="0"/>
              <a:t>Physiologic changes with End-stage Liver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CF7A1-F8D3-4E41-83F4-0CD230C7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4" y="1662163"/>
            <a:ext cx="9312677" cy="5077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204F8-E60E-4D77-A72D-03B1DCAC7F54}"/>
              </a:ext>
            </a:extLst>
          </p:cNvPr>
          <p:cNvSpPr txBox="1"/>
          <p:nvPr/>
        </p:nvSpPr>
        <p:spPr>
          <a:xfrm>
            <a:off x="9596761" y="6258874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2229659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39B3-E07A-4A28-95B9-EEC0666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83700-D86E-43B9-A91C-4FC5D569D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66010"/>
            <a:ext cx="10131428" cy="860400"/>
          </a:xfrm>
        </p:spPr>
        <p:txBody>
          <a:bodyPr>
            <a:normAutofit/>
          </a:bodyPr>
          <a:lstStyle/>
          <a:p>
            <a:r>
              <a:rPr lang="en-US" sz="2800" cap="none" dirty="0"/>
              <a:t>Physiologic changes with End-stage Liver Disease (cont.)</a:t>
            </a:r>
          </a:p>
          <a:p>
            <a:endParaRPr lang="en-US" sz="28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BEFD6-1081-43D4-B53C-BEBA69AD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3" y="2210539"/>
            <a:ext cx="10473854" cy="4058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4F6E0-99B3-414F-BAAB-AA1F66B9E1C6}"/>
              </a:ext>
            </a:extLst>
          </p:cNvPr>
          <p:cNvSpPr txBox="1"/>
          <p:nvPr/>
        </p:nvSpPr>
        <p:spPr>
          <a:xfrm>
            <a:off x="685799" y="6316929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From Apexanesthesia.com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3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D121-8B2F-437E-8EC4-FBABEFBA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42934"/>
            <a:ext cx="10131427" cy="739637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35EF5-E737-4936-909E-F29DD73C3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82570"/>
            <a:ext cx="10131428" cy="4696287"/>
          </a:xfrm>
        </p:spPr>
        <p:txBody>
          <a:bodyPr>
            <a:normAutofit/>
          </a:bodyPr>
          <a:lstStyle/>
          <a:p>
            <a:r>
              <a:rPr lang="en-US" sz="2800" cap="none" dirty="0"/>
              <a:t>Anesthetic Considerations</a:t>
            </a:r>
          </a:p>
          <a:p>
            <a:r>
              <a:rPr lang="en-US" sz="2800" cap="none" dirty="0"/>
              <a:t>	Preop eval is crucial to determine extent of liver damage.</a:t>
            </a:r>
          </a:p>
          <a:p>
            <a:r>
              <a:rPr lang="en-US" sz="2800" cap="none" dirty="0"/>
              <a:t>	Monitoring – routine with mild dysfunction</a:t>
            </a:r>
          </a:p>
          <a:p>
            <a:r>
              <a:rPr lang="en-US" sz="2800" cap="none" dirty="0"/>
              <a:t>		ECG 5 lead to monitor ST segment</a:t>
            </a:r>
          </a:p>
          <a:p>
            <a:r>
              <a:rPr lang="en-US" sz="2800" cap="none" dirty="0"/>
              <a:t>		A-line and maybe CV line with moderate to severe dysfunction</a:t>
            </a:r>
          </a:p>
          <a:p>
            <a:r>
              <a:rPr lang="en-US" sz="2800" cap="none" dirty="0"/>
              <a:t>		A-line good for intraop lab draws</a:t>
            </a:r>
          </a:p>
          <a:p>
            <a:r>
              <a:rPr lang="en-US" sz="2800" cap="none" dirty="0"/>
              <a:t>		Anticipate large </a:t>
            </a:r>
            <a:r>
              <a:rPr lang="en-US" sz="2800" cap="none" dirty="0" err="1"/>
              <a:t>bld</a:t>
            </a:r>
            <a:r>
              <a:rPr lang="en-US" sz="2800" cap="none" dirty="0"/>
              <a:t> loss potential – 2 large </a:t>
            </a:r>
            <a:r>
              <a:rPr lang="en-US" sz="2800" cap="none" dirty="0" err="1"/>
              <a:t>Ivs</a:t>
            </a:r>
            <a:endParaRPr lang="en-US" sz="2800" cap="none" dirty="0"/>
          </a:p>
          <a:p>
            <a:r>
              <a:rPr lang="en-US" sz="2800" cap="none" dirty="0"/>
              <a:t>		Have </a:t>
            </a:r>
            <a:r>
              <a:rPr lang="en-US" sz="2800" cap="none" dirty="0" err="1"/>
              <a:t>bld</a:t>
            </a:r>
            <a:r>
              <a:rPr lang="en-US" sz="2800" cap="none" dirty="0"/>
              <a:t> and products crossmatched and ready</a:t>
            </a:r>
          </a:p>
        </p:txBody>
      </p:sp>
    </p:spTree>
    <p:extLst>
      <p:ext uri="{BB962C8B-B14F-4D97-AF65-F5344CB8AC3E}">
        <p14:creationId xmlns:p14="http://schemas.microsoft.com/office/powerpoint/2010/main" val="2148444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32E9-F39B-43CA-85A1-594EFDFA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934608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E1AA7-F079-49A3-BC0E-ACF47F30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509204"/>
            <a:ext cx="10899561" cy="5051394"/>
          </a:xfrm>
        </p:spPr>
        <p:txBody>
          <a:bodyPr>
            <a:normAutofit fontScale="92500" lnSpcReduction="10000"/>
          </a:bodyPr>
          <a:lstStyle/>
          <a:p>
            <a:r>
              <a:rPr lang="en-US" sz="2800" cap="none" dirty="0"/>
              <a:t>Anesthetic Considerations – technique and meds</a:t>
            </a:r>
          </a:p>
          <a:p>
            <a:r>
              <a:rPr lang="en-US" sz="2800" cap="none" dirty="0"/>
              <a:t>	Focus on maintaining BP and CO</a:t>
            </a:r>
          </a:p>
          <a:p>
            <a:r>
              <a:rPr lang="en-US" sz="2800" cap="none" dirty="0"/>
              <a:t>	General is good but monitor closely</a:t>
            </a:r>
          </a:p>
          <a:p>
            <a:r>
              <a:rPr lang="en-US" sz="2800" cap="none" dirty="0"/>
              <a:t>	Regional is also good but check </a:t>
            </a:r>
            <a:r>
              <a:rPr lang="en-US" sz="2800" cap="none" dirty="0" err="1"/>
              <a:t>coags</a:t>
            </a:r>
            <a:r>
              <a:rPr lang="en-US" sz="2800" cap="none" dirty="0"/>
              <a:t> prior to prevent	 complications</a:t>
            </a:r>
          </a:p>
          <a:p>
            <a:r>
              <a:rPr lang="en-US" sz="2800" cap="none" dirty="0"/>
              <a:t>	Propofol is good, Benzo’s may last longer – go light with them</a:t>
            </a:r>
          </a:p>
          <a:p>
            <a:r>
              <a:rPr lang="en-US" sz="2800" cap="none" dirty="0"/>
              <a:t>	RSI may be needed due to impaired gastric function and ascites</a:t>
            </a:r>
          </a:p>
          <a:p>
            <a:r>
              <a:rPr lang="en-US" sz="2800" cap="none" dirty="0"/>
              <a:t>	Be cautious with </a:t>
            </a:r>
            <a:r>
              <a:rPr lang="en-US" sz="2800" cap="none" dirty="0" err="1"/>
              <a:t>succ</a:t>
            </a:r>
            <a:r>
              <a:rPr lang="en-US" sz="2800" cap="none" dirty="0"/>
              <a:t> due to reduced plasma cholinesterase </a:t>
            </a:r>
          </a:p>
          <a:p>
            <a:r>
              <a:rPr lang="en-US" sz="2800" cap="none" dirty="0"/>
              <a:t>	NMDAs will last longer, may want </a:t>
            </a:r>
            <a:r>
              <a:rPr lang="en-US" sz="2800" cap="none" dirty="0" err="1"/>
              <a:t>Cisatra</a:t>
            </a:r>
            <a:r>
              <a:rPr lang="en-US" sz="2800" cap="none" dirty="0"/>
              <a:t> – alternate metabolism</a:t>
            </a:r>
          </a:p>
          <a:p>
            <a:r>
              <a:rPr lang="en-US" sz="2800" cap="none" dirty="0"/>
              <a:t>	Caution with opioids – increased and prolonged resp depression</a:t>
            </a:r>
          </a:p>
          <a:p>
            <a:r>
              <a:rPr lang="en-US" sz="2800" cap="none" dirty="0"/>
              <a:t>	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40084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80B4-9EDD-4BDC-822F-850DA218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746464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F4C0F-FC49-421C-B524-F8D14C783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7" y="1563664"/>
            <a:ext cx="10908439" cy="5050200"/>
          </a:xfrm>
        </p:spPr>
        <p:txBody>
          <a:bodyPr>
            <a:normAutofit/>
          </a:bodyPr>
          <a:lstStyle/>
          <a:p>
            <a:r>
              <a:rPr lang="en-US" sz="2800" cap="none" dirty="0"/>
              <a:t>Portal HTN and esophageal varices</a:t>
            </a:r>
          </a:p>
          <a:p>
            <a:r>
              <a:rPr lang="en-US" sz="2800" cap="none" dirty="0"/>
              <a:t>	varices are very common with cirrhosis and end-stage liver disease</a:t>
            </a:r>
          </a:p>
          <a:p>
            <a:r>
              <a:rPr lang="en-US" sz="2800" cap="none" dirty="0"/>
              <a:t>	Avoid placing anything down the esophagus, including </a:t>
            </a:r>
            <a:r>
              <a:rPr lang="en-US" sz="2800" cap="none" dirty="0" err="1"/>
              <a:t>esoph</a:t>
            </a:r>
            <a:r>
              <a:rPr lang="en-US" sz="2800" cap="none" dirty="0"/>
              <a:t> </a:t>
            </a:r>
            <a:r>
              <a:rPr lang="en-US" sz="2800" cap="none" dirty="0" err="1"/>
              <a:t>steth</a:t>
            </a:r>
            <a:endParaRPr lang="en-US" sz="2800" cap="none" dirty="0"/>
          </a:p>
          <a:p>
            <a:r>
              <a:rPr lang="en-US" sz="2800" cap="none" dirty="0"/>
              <a:t>	Not a good time to tube the goose</a:t>
            </a:r>
          </a:p>
          <a:p>
            <a:r>
              <a:rPr lang="en-US" sz="2800" cap="none" dirty="0"/>
              <a:t>	Rupture of varices can quickly lead to rapid, massive blood loss</a:t>
            </a:r>
          </a:p>
          <a:p>
            <a:r>
              <a:rPr lang="en-US" sz="2800" cap="none" dirty="0"/>
              <a:t>		Tx with Balloon or endoscopic sclerosis</a:t>
            </a:r>
          </a:p>
          <a:p>
            <a:r>
              <a:rPr lang="en-US" sz="2800" cap="none" dirty="0"/>
              <a:t>Hepatorenal Syndrome (HRS) – Ascites → ↑ fluid retention → impaired 	Renin-angiotensin system → ↓ renal perfusion → renal failure</a:t>
            </a:r>
          </a:p>
          <a:p>
            <a:r>
              <a:rPr lang="en-US" sz="2800" cap="none" dirty="0"/>
              <a:t>	Poor prognosis – transplant only </a:t>
            </a:r>
            <a:r>
              <a:rPr lang="en-US" sz="2800" cap="none" dirty="0" err="1"/>
              <a:t>tx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407075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4C17-620C-42DD-B2E0-A0568600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3338"/>
            <a:ext cx="10131427" cy="961579"/>
          </a:xfrm>
        </p:spPr>
        <p:txBody>
          <a:bodyPr>
            <a:normAutofit/>
          </a:bodyPr>
          <a:lstStyle/>
          <a:p>
            <a:r>
              <a:rPr lang="en-US" sz="3600" dirty="0"/>
              <a:t>Cirrhosis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C007D-83F8-46EE-911E-BDECA830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90296"/>
            <a:ext cx="10131428" cy="4695093"/>
          </a:xfrm>
        </p:spPr>
        <p:txBody>
          <a:bodyPr>
            <a:normAutofit/>
          </a:bodyPr>
          <a:lstStyle/>
          <a:p>
            <a:r>
              <a:rPr lang="en-US" sz="2800" cap="none" dirty="0"/>
              <a:t>TIPS procedure (</a:t>
            </a:r>
            <a:r>
              <a:rPr lang="en-US" sz="2800" cap="none" dirty="0" err="1"/>
              <a:t>transjugular</a:t>
            </a:r>
            <a:r>
              <a:rPr lang="en-US" sz="2800" cap="none" dirty="0"/>
              <a:t> intrahepatic portosystemic shunt)</a:t>
            </a:r>
          </a:p>
          <a:p>
            <a:r>
              <a:rPr lang="en-US" sz="2800" cap="none" dirty="0"/>
              <a:t>	Partial bypass of hepatic circ from portal vein (inflow) to hepatic 		vein (outflow).</a:t>
            </a:r>
          </a:p>
          <a:p>
            <a:r>
              <a:rPr lang="en-US" sz="2800" cap="none" dirty="0"/>
              <a:t>	Reduces portal HTN, reduces size and number of varices, and can 		reduce ascites.</a:t>
            </a:r>
          </a:p>
          <a:p>
            <a:r>
              <a:rPr lang="en-US" sz="2800" cap="none" dirty="0"/>
              <a:t>	High potential for bleeding during procedure, be prepared</a:t>
            </a:r>
          </a:p>
          <a:p>
            <a:r>
              <a:rPr lang="en-US" sz="2800" cap="none" dirty="0"/>
              <a:t>TIPS is contraindicated with heart failure, pulmonary HTN, + severe 	tricuspid </a:t>
            </a:r>
            <a:r>
              <a:rPr lang="en-US" sz="2800" cap="none" dirty="0" err="1"/>
              <a:t>regurg</a:t>
            </a:r>
            <a:endParaRPr lang="en-US" sz="2800" cap="none" dirty="0"/>
          </a:p>
          <a:p>
            <a:r>
              <a:rPr lang="en-US" sz="2800" cap="none" dirty="0"/>
              <a:t>Long procedures – A-line, CVP, large IV, monitor </a:t>
            </a:r>
            <a:r>
              <a:rPr lang="en-US" sz="2800" cap="none" dirty="0" err="1"/>
              <a:t>bld</a:t>
            </a:r>
            <a:r>
              <a:rPr lang="en-US" sz="2800" cap="none" dirty="0"/>
              <a:t> status, ABG’s</a:t>
            </a:r>
          </a:p>
        </p:txBody>
      </p:sp>
    </p:spTree>
    <p:extLst>
      <p:ext uri="{BB962C8B-B14F-4D97-AF65-F5344CB8AC3E}">
        <p14:creationId xmlns:p14="http://schemas.microsoft.com/office/powerpoint/2010/main" val="4050742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A0B3-D0FB-4C77-B5BC-95DD28A3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1039428"/>
          </a:xfrm>
        </p:spPr>
        <p:txBody>
          <a:bodyPr/>
          <a:lstStyle/>
          <a:p>
            <a:r>
              <a:rPr lang="en-US" sz="3600" dirty="0"/>
              <a:t>Tips anesthetic management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87A2E-027B-43B2-B381-66CF6EEA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51246"/>
            <a:ext cx="10899560" cy="4864963"/>
          </a:xfrm>
        </p:spPr>
        <p:txBody>
          <a:bodyPr>
            <a:normAutofit/>
          </a:bodyPr>
          <a:lstStyle/>
          <a:p>
            <a:r>
              <a:rPr lang="en-US" sz="2800" cap="none" dirty="0"/>
              <a:t>Keep </a:t>
            </a:r>
            <a:r>
              <a:rPr lang="en-US" sz="2800" cap="none" dirty="0" err="1"/>
              <a:t>PaCO</a:t>
            </a:r>
            <a:r>
              <a:rPr lang="en-US" sz="2800" cap="none" dirty="0"/>
              <a:t>₂ 40-45, maintains HBF</a:t>
            </a:r>
          </a:p>
          <a:p>
            <a:r>
              <a:rPr lang="en-US" sz="2800" cap="none" dirty="0"/>
              <a:t>Avoid N₂O</a:t>
            </a:r>
          </a:p>
          <a:p>
            <a:r>
              <a:rPr lang="en-US" sz="2800" cap="none" dirty="0"/>
              <a:t>Caution with fluid admin – LR metabolized to bicarb in liver → </a:t>
            </a:r>
            <a:r>
              <a:rPr lang="en-US" sz="2800" cap="none" dirty="0" err="1"/>
              <a:t>alkylosis</a:t>
            </a:r>
            <a:endParaRPr lang="en-US" sz="2800" cap="none" dirty="0"/>
          </a:p>
          <a:p>
            <a:r>
              <a:rPr lang="en-US" sz="2800" cap="none" dirty="0"/>
              <a:t>	Pts with liver disease retain Na, Caution with saline, check Na levels</a:t>
            </a:r>
          </a:p>
          <a:p>
            <a:r>
              <a:rPr lang="en-US" sz="2800" cap="none" dirty="0"/>
              <a:t>Maintain UO &gt;50ml/</a:t>
            </a:r>
            <a:r>
              <a:rPr lang="en-US" sz="2800" cap="none" dirty="0" err="1"/>
              <a:t>hr</a:t>
            </a:r>
            <a:r>
              <a:rPr lang="en-US" sz="2800" cap="none" dirty="0"/>
              <a:t>, use mannitol</a:t>
            </a:r>
          </a:p>
          <a:p>
            <a:r>
              <a:rPr lang="en-US" sz="2800" cap="none" dirty="0"/>
              <a:t>Complications: </a:t>
            </a:r>
            <a:r>
              <a:rPr lang="en-US" sz="2800" cap="none" dirty="0" err="1"/>
              <a:t>Pneumo</a:t>
            </a:r>
            <a:r>
              <a:rPr lang="en-US" sz="2800" cap="none" dirty="0"/>
              <a:t>, Jugular injury, dysrhythmias, liver laceration, gall 	bladder perf, stent embolization to lung, renal failure from dye, 	encephalopathy</a:t>
            </a:r>
          </a:p>
        </p:txBody>
      </p:sp>
    </p:spTree>
    <p:extLst>
      <p:ext uri="{BB962C8B-B14F-4D97-AF65-F5344CB8AC3E}">
        <p14:creationId xmlns:p14="http://schemas.microsoft.com/office/powerpoint/2010/main" val="3599804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DFBF-29C6-4685-B3E9-963AD3E5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686033"/>
          </a:xfrm>
        </p:spPr>
        <p:txBody>
          <a:bodyPr>
            <a:normAutofit/>
          </a:bodyPr>
          <a:lstStyle/>
          <a:p>
            <a:r>
              <a:rPr lang="en-US" sz="3600" dirty="0"/>
              <a:t>Hepatic encephalopathy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72B5-7F5C-45D6-B688-D93BBC95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171852"/>
            <a:ext cx="10131428" cy="5379868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Precipitating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Constipation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Dehydration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GI bleed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Infection, sepsis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Excessive protein intake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Hypokalemia, Hypoglycemia, Hypoxia, Hypothyroid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Metabolic Alkalosis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Anemia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Azotemia/Uremia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Hepatic malignancy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TIPS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cap="none" dirty="0"/>
              <a:t>Vascular occlusion</a:t>
            </a:r>
          </a:p>
        </p:txBody>
      </p:sp>
    </p:spTree>
    <p:extLst>
      <p:ext uri="{BB962C8B-B14F-4D97-AF65-F5344CB8AC3E}">
        <p14:creationId xmlns:p14="http://schemas.microsoft.com/office/powerpoint/2010/main" val="4049284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6034-F717-4C51-9594-622C4F69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Hepatic encephalopathy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5949A-AEA4-45FF-8127-872B0C7E5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777" y="5721067"/>
            <a:ext cx="10131428" cy="860400"/>
          </a:xfrm>
        </p:spPr>
        <p:txBody>
          <a:bodyPr>
            <a:normAutofit/>
          </a:bodyPr>
          <a:lstStyle/>
          <a:p>
            <a:r>
              <a:rPr lang="en-US" sz="1600" cap="none" dirty="0"/>
              <a:t>http://neurologynetworks.com/sites/default/files/HE%20stages%20table.jpg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20D91BB-F39B-47F1-8B78-7A94BB20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482310"/>
            <a:ext cx="9692197" cy="41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8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E4FB-53F0-47E8-96B3-3137A028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6236"/>
            <a:ext cx="10131427" cy="959982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A &amp; p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FD978-4F43-4E08-B396-B908F17C3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48900"/>
            <a:ext cx="10131428" cy="4592863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Largest internal organ and metabolic HQ.</a:t>
            </a:r>
          </a:p>
          <a:p>
            <a:r>
              <a:rPr lang="en-US" sz="2800" cap="none" dirty="0"/>
              <a:t>Divided into 4 lobes and subdivided into multiple segments.</a:t>
            </a:r>
          </a:p>
          <a:p>
            <a:r>
              <a:rPr lang="en-US" sz="2800" cap="none" dirty="0"/>
              <a:t>Receives 25-30% of CO, 75% via portal vein, 25% via hepatic artery. (but  	about 50% of O₂ supply from each).</a:t>
            </a:r>
          </a:p>
          <a:p>
            <a:r>
              <a:rPr lang="en-US" sz="2800" cap="none" dirty="0"/>
              <a:t>Functional unit is the Hepatic Lobule or Acinus.</a:t>
            </a:r>
          </a:p>
          <a:p>
            <a:r>
              <a:rPr lang="en-US" sz="2800" cap="none" dirty="0"/>
              <a:t>Acinus forms around portal canal – portal venule, hepatic arteriole, 	bile duct, lymphatic vessel, and nerves.</a:t>
            </a:r>
          </a:p>
          <a:p>
            <a:r>
              <a:rPr lang="en-US" sz="2800" cap="none" dirty="0"/>
              <a:t>50,000 – 100,000 Acini in normal liver.</a:t>
            </a:r>
          </a:p>
          <a:p>
            <a:r>
              <a:rPr lang="en-US" sz="2800" cap="none" dirty="0"/>
              <a:t>Liver also functions as a blood reservoir. </a:t>
            </a:r>
          </a:p>
        </p:txBody>
      </p:sp>
    </p:spTree>
    <p:extLst>
      <p:ext uri="{BB962C8B-B14F-4D97-AF65-F5344CB8AC3E}">
        <p14:creationId xmlns:p14="http://schemas.microsoft.com/office/powerpoint/2010/main" val="578802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BFF1-7DB4-4A9B-B9B8-DD9B878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945"/>
            <a:ext cx="10131427" cy="736946"/>
          </a:xfrm>
        </p:spPr>
        <p:txBody>
          <a:bodyPr/>
          <a:lstStyle/>
          <a:p>
            <a:r>
              <a:rPr lang="en-US" cap="none" dirty="0"/>
              <a:t>Carcinoid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1A0B8-7987-4437-B442-936B492D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089891"/>
            <a:ext cx="11072092" cy="5415164"/>
          </a:xfrm>
        </p:spPr>
        <p:txBody>
          <a:bodyPr>
            <a:normAutofit/>
          </a:bodyPr>
          <a:lstStyle/>
          <a:p>
            <a:r>
              <a:rPr lang="en-US" sz="2800" cap="none" dirty="0"/>
              <a:t>Carcinoid tumors begin in GI tract</a:t>
            </a:r>
          </a:p>
          <a:p>
            <a:r>
              <a:rPr lang="en-US" sz="2800" cap="none" dirty="0"/>
              <a:t>Tumors contain many GI peptides that may be released into circulation</a:t>
            </a:r>
          </a:p>
          <a:p>
            <a:r>
              <a:rPr lang="en-US" sz="2800" cap="none" dirty="0"/>
              <a:t>When large amount of peptides released (10% of cases) </a:t>
            </a:r>
          </a:p>
          <a:p>
            <a:r>
              <a:rPr lang="en-US" sz="2800" cap="none" dirty="0"/>
              <a:t>	– Carcinoid Syndrome</a:t>
            </a:r>
          </a:p>
          <a:p>
            <a:r>
              <a:rPr lang="en-US" sz="2800" cap="none" dirty="0"/>
              <a:t>Sy – most often – flushing (sudden onset) and diarrhea</a:t>
            </a:r>
          </a:p>
          <a:p>
            <a:r>
              <a:rPr lang="en-US" sz="2800" cap="none" dirty="0"/>
              <a:t>	May also see hypotension, HTN, and bronchoconstriction</a:t>
            </a:r>
          </a:p>
          <a:p>
            <a:r>
              <a:rPr lang="en-US" sz="2800" cap="none" dirty="0"/>
              <a:t>	Most often see overproduction of serotonin – diarrhea </a:t>
            </a:r>
          </a:p>
        </p:txBody>
      </p:sp>
    </p:spTree>
    <p:extLst>
      <p:ext uri="{BB962C8B-B14F-4D97-AF65-F5344CB8AC3E}">
        <p14:creationId xmlns:p14="http://schemas.microsoft.com/office/powerpoint/2010/main" val="145033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9C82-CAF2-4BFA-972E-17B29CD3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054"/>
            <a:ext cx="10131427" cy="709237"/>
          </a:xfrm>
        </p:spPr>
        <p:txBody>
          <a:bodyPr/>
          <a:lstStyle/>
          <a:p>
            <a:r>
              <a:rPr lang="en-US" cap="none" dirty="0"/>
              <a:t>Carcinoid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5A346-DFDD-4BE0-997C-ACEA19C2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988290"/>
            <a:ext cx="11229110" cy="5514109"/>
          </a:xfrm>
        </p:spPr>
        <p:txBody>
          <a:bodyPr>
            <a:normAutofit/>
          </a:bodyPr>
          <a:lstStyle/>
          <a:p>
            <a:r>
              <a:rPr lang="en-US" sz="2800" cap="none" dirty="0"/>
              <a:t>Carcinoid Crisis – life threatening</a:t>
            </a:r>
          </a:p>
          <a:p>
            <a:r>
              <a:rPr lang="en-US" sz="2800" cap="none" dirty="0"/>
              <a:t>Sy – intense flushing, diarrhea, abdominal pain, tachycardia, HTN, or ↓BP</a:t>
            </a:r>
          </a:p>
          <a:p>
            <a:r>
              <a:rPr lang="en-US" sz="2800" cap="none" dirty="0"/>
              <a:t>May be spontaneous or triggered by stress, chemo, or biopsy of tumor</a:t>
            </a:r>
          </a:p>
          <a:p>
            <a:r>
              <a:rPr lang="en-US" sz="2800" cap="none" dirty="0"/>
              <a:t>Anesthetic agents that may trigger – </a:t>
            </a:r>
          </a:p>
          <a:p>
            <a:r>
              <a:rPr lang="en-US" sz="2800" cap="none" dirty="0"/>
              <a:t>	Succ, mivacurium, atracurium, tubocurarine, epi, </a:t>
            </a:r>
            <a:r>
              <a:rPr lang="en-US" sz="2800" cap="none" dirty="0" err="1"/>
              <a:t>norepi</a:t>
            </a:r>
            <a:r>
              <a:rPr lang="en-US" sz="2800" cap="none" dirty="0"/>
              <a:t>, dopamine, 	</a:t>
            </a:r>
            <a:r>
              <a:rPr lang="en-US" sz="2800" cap="none" dirty="0" err="1"/>
              <a:t>isoprel</a:t>
            </a:r>
            <a:r>
              <a:rPr lang="en-US" sz="2800" cap="none" dirty="0"/>
              <a:t>, and thiopental</a:t>
            </a:r>
          </a:p>
          <a:p>
            <a:r>
              <a:rPr lang="en-US" sz="2800" cap="none" dirty="0"/>
              <a:t>Safe anesthetics – Propofol, etomidate, </a:t>
            </a:r>
            <a:r>
              <a:rPr lang="en-US" sz="2800" cap="none" dirty="0" err="1"/>
              <a:t>vec</a:t>
            </a:r>
            <a:r>
              <a:rPr lang="en-US" sz="2800" cap="none" dirty="0"/>
              <a:t>, roc, </a:t>
            </a:r>
            <a:r>
              <a:rPr lang="en-US" sz="2800" cap="none" dirty="0" err="1"/>
              <a:t>cisatracurium</a:t>
            </a:r>
            <a:r>
              <a:rPr lang="en-US" sz="2800" cap="none" dirty="0"/>
              <a:t>, narcotics,</a:t>
            </a:r>
          </a:p>
          <a:p>
            <a:r>
              <a:rPr lang="en-US" sz="2800" cap="none" dirty="0"/>
              <a:t>	all inhaled agents</a:t>
            </a:r>
          </a:p>
        </p:txBody>
      </p:sp>
    </p:spTree>
    <p:extLst>
      <p:ext uri="{BB962C8B-B14F-4D97-AF65-F5344CB8AC3E}">
        <p14:creationId xmlns:p14="http://schemas.microsoft.com/office/powerpoint/2010/main" val="2460328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2F79-77EC-4063-82B9-A849C8AA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1498"/>
            <a:ext cx="10131427" cy="721881"/>
          </a:xfrm>
        </p:spPr>
        <p:txBody>
          <a:bodyPr/>
          <a:lstStyle/>
          <a:p>
            <a:r>
              <a:rPr lang="en-US" cap="none" dirty="0"/>
              <a:t>Carcinoid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9C99B-9E66-4A51-ADF7-57517A176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958788"/>
            <a:ext cx="10810784" cy="5362113"/>
          </a:xfrm>
        </p:spPr>
        <p:txBody>
          <a:bodyPr>
            <a:normAutofit/>
          </a:bodyPr>
          <a:lstStyle/>
          <a:p>
            <a:r>
              <a:rPr lang="en-US" sz="2800" cap="none" dirty="0"/>
              <a:t>Treatment</a:t>
            </a:r>
          </a:p>
          <a:p>
            <a:r>
              <a:rPr lang="en-US" sz="2800" cap="none" dirty="0"/>
              <a:t>	Avoid triggers</a:t>
            </a:r>
          </a:p>
          <a:p>
            <a:r>
              <a:rPr lang="en-US" sz="2800" cap="none" dirty="0"/>
              <a:t>	Support for symptoms</a:t>
            </a:r>
          </a:p>
          <a:p>
            <a:r>
              <a:rPr lang="en-US" sz="2800" cap="none" dirty="0"/>
              <a:t>	Serotonin receptor antagonists (5-HT antagonist – Zofran) or 	somatostatin analogues (</a:t>
            </a:r>
            <a:r>
              <a:rPr lang="en-US" sz="2800" cap="none" dirty="0" err="1"/>
              <a:t>Lanreotide</a:t>
            </a:r>
            <a:r>
              <a:rPr lang="en-US" sz="2800" cap="none" dirty="0"/>
              <a:t>)                                                            		– usually need an infusion (short ½ life)</a:t>
            </a:r>
          </a:p>
          <a:p>
            <a:r>
              <a:rPr lang="en-US" sz="2800" cap="none" dirty="0"/>
              <a:t>	A combo of H₁ and H</a:t>
            </a:r>
            <a:r>
              <a:rPr lang="en-US" sz="2800" cap="none" dirty="0">
                <a:cs typeface="Calibri Light" panose="020F0302020204030204" pitchFamily="34" charset="0"/>
              </a:rPr>
              <a:t>₂-receptor antagonists for flushing</a:t>
            </a:r>
          </a:p>
          <a:p>
            <a:r>
              <a:rPr lang="en-US" sz="2800" cap="none" dirty="0">
                <a:cs typeface="Calibri Light" panose="020F0302020204030204" pitchFamily="34" charset="0"/>
              </a:rPr>
              <a:t>	For bronchoconstriction use Octreotide and histamine blockers</a:t>
            </a:r>
          </a:p>
          <a:p>
            <a:r>
              <a:rPr lang="en-US" sz="2800" cap="none" dirty="0">
                <a:cs typeface="Calibri Light" panose="020F0302020204030204" pitchFamily="34" charset="0"/>
              </a:rPr>
              <a:t>Surgery is only cure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955107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EC68-10F5-4BDA-AAB0-BB0CEA41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806"/>
            <a:ext cx="10131427" cy="730759"/>
          </a:xfrm>
        </p:spPr>
        <p:txBody>
          <a:bodyPr/>
          <a:lstStyle/>
          <a:p>
            <a:r>
              <a:rPr lang="en-US" cap="none" dirty="0"/>
              <a:t>Carcinoid Syndrome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51D04-91A4-4F51-B604-9AB1E536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047564"/>
            <a:ext cx="11014970" cy="5493629"/>
          </a:xfrm>
        </p:spPr>
        <p:txBody>
          <a:bodyPr>
            <a:normAutofit/>
          </a:bodyPr>
          <a:lstStyle/>
          <a:p>
            <a:r>
              <a:rPr lang="en-US" sz="2800" cap="none" dirty="0"/>
              <a:t>Anesthetic Management</a:t>
            </a:r>
          </a:p>
          <a:p>
            <a:r>
              <a:rPr lang="en-US" sz="2800" cap="none" dirty="0"/>
              <a:t>	General needed</a:t>
            </a:r>
          </a:p>
          <a:p>
            <a:r>
              <a:rPr lang="en-US" sz="2800" cap="none" dirty="0"/>
              <a:t>	Avoid histamine releasers or other triggers</a:t>
            </a:r>
          </a:p>
          <a:p>
            <a:r>
              <a:rPr lang="en-US" sz="2800" cap="none" dirty="0"/>
              <a:t>	Need A-line for continuous BP monitoring</a:t>
            </a:r>
          </a:p>
          <a:p>
            <a:r>
              <a:rPr lang="en-US" sz="2800" cap="none" dirty="0"/>
              <a:t>	Give Octreotide preop and just before tumor manipulation </a:t>
            </a:r>
          </a:p>
          <a:p>
            <a:r>
              <a:rPr lang="en-US" sz="2800" cap="none" dirty="0"/>
              <a:t>	Zofran is very good for these pts</a:t>
            </a:r>
          </a:p>
          <a:p>
            <a:r>
              <a:rPr lang="en-US" sz="2800" cap="none" dirty="0"/>
              <a:t>	May be slow to wake up, may need ICU</a:t>
            </a:r>
          </a:p>
          <a:p>
            <a:r>
              <a:rPr lang="en-US" sz="2800" cap="none" dirty="0"/>
              <a:t>	May use epidural for postop pain but slow infusion and </a:t>
            </a:r>
            <a:r>
              <a:rPr lang="en-US" sz="2800" cap="none"/>
              <a:t>monitor 				carefully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427817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E22C-71AB-43EE-9748-CAFE7FA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8474"/>
            <a:ext cx="10131427" cy="113634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Liver resection</a:t>
            </a:r>
            <a:br>
              <a:rPr lang="en-US" sz="3600" dirty="0"/>
            </a:br>
            <a:r>
              <a:rPr lang="en-US" sz="3600" dirty="0"/>
              <a:t>(partial hepatectomy, lobectomy)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40B0-133E-4DDF-A4E1-CBB6F241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6543" y="1891885"/>
            <a:ext cx="12121703" cy="6346283"/>
          </a:xfrm>
        </p:spPr>
        <p:txBody>
          <a:bodyPr>
            <a:normAutofit/>
          </a:bodyPr>
          <a:lstStyle/>
          <a:p>
            <a:endParaRPr lang="en-US" sz="2800" cap="none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0B173B9-6318-4AAF-B96D-384C1201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" y="1555207"/>
            <a:ext cx="5813352" cy="43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A6D82ED-1E33-45EC-88F4-D0C7FD9B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0843"/>
            <a:ext cx="5642601" cy="43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46F81-8F38-4751-9045-DFA806CD7D60}"/>
              </a:ext>
            </a:extLst>
          </p:cNvPr>
          <p:cNvSpPr txBox="1"/>
          <p:nvPr/>
        </p:nvSpPr>
        <p:spPr>
          <a:xfrm>
            <a:off x="6334189" y="6414371"/>
            <a:ext cx="5166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https://jamanetwork.com/data/Journals/SURG/9435/sot9013f4.png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51F93-FE88-47FD-B4EB-7DAC97F45527}"/>
              </a:ext>
            </a:extLst>
          </p:cNvPr>
          <p:cNvSpPr txBox="1"/>
          <p:nvPr/>
        </p:nvSpPr>
        <p:spPr>
          <a:xfrm>
            <a:off x="286327" y="6086324"/>
            <a:ext cx="580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https://image.slidesharecdn.com/radiologicalanatomyofliversegments-190310102350/95/radiological-anatomy-of-liver-segments-6-638.jpg?cb</a:t>
            </a:r>
          </a:p>
        </p:txBody>
      </p:sp>
    </p:spTree>
    <p:extLst>
      <p:ext uri="{BB962C8B-B14F-4D97-AF65-F5344CB8AC3E}">
        <p14:creationId xmlns:p14="http://schemas.microsoft.com/office/powerpoint/2010/main" val="856570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4CCB-8E77-49F6-9A93-9E57949E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1417"/>
            <a:ext cx="10131427" cy="1468800"/>
          </a:xfrm>
        </p:spPr>
        <p:txBody>
          <a:bodyPr>
            <a:normAutofit/>
          </a:bodyPr>
          <a:lstStyle/>
          <a:p>
            <a:r>
              <a:rPr lang="en-US" sz="3600" dirty="0"/>
              <a:t>Liver resection</a:t>
            </a:r>
            <a:br>
              <a:rPr lang="en-US" sz="3600" dirty="0"/>
            </a:br>
            <a:r>
              <a:rPr lang="en-US" sz="3600" dirty="0"/>
              <a:t>(partial hepatectomy, lobectomy)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DC24-872C-4242-AA81-93EA52348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939636"/>
            <a:ext cx="11109037" cy="4470400"/>
          </a:xfrm>
        </p:spPr>
        <p:txBody>
          <a:bodyPr>
            <a:normAutofit/>
          </a:bodyPr>
          <a:lstStyle/>
          <a:p>
            <a:r>
              <a:rPr lang="en-US" sz="2800" cap="none" dirty="0"/>
              <a:t>Most often done for removal of tumors.  Primary or metastatic.</a:t>
            </a:r>
          </a:p>
          <a:p>
            <a:r>
              <a:rPr lang="en-US" sz="2800" cap="none" dirty="0"/>
              <a:t>	Common in men &gt;50 </a:t>
            </a:r>
            <a:r>
              <a:rPr lang="en-US" sz="2800" cap="none" dirty="0" err="1"/>
              <a:t>yrs</a:t>
            </a:r>
            <a:r>
              <a:rPr lang="en-US" sz="2800" cap="none" dirty="0"/>
              <a:t> old, associated with HBV or cirrhosis.</a:t>
            </a:r>
          </a:p>
          <a:p>
            <a:r>
              <a:rPr lang="en-US" sz="2800" cap="none" dirty="0"/>
              <a:t>Need 25-30% of liver remaining for adequate regeneration postop.</a:t>
            </a:r>
          </a:p>
          <a:p>
            <a:r>
              <a:rPr lang="en-US" sz="2800" cap="none" dirty="0"/>
              <a:t>	Cirrhosis means regeneration less likely.</a:t>
            </a:r>
          </a:p>
          <a:p>
            <a:r>
              <a:rPr lang="en-US" sz="2800" cap="none" dirty="0"/>
              <a:t>Approach may be transabdominal or thoracoabdominal.</a:t>
            </a:r>
          </a:p>
          <a:p>
            <a:r>
              <a:rPr lang="en-US" sz="2800" cap="none" dirty="0"/>
              <a:t>If Rt lobectomy or near portal vein – high possibility of air embolus.</a:t>
            </a:r>
          </a:p>
          <a:p>
            <a:r>
              <a:rPr lang="en-US" sz="2800" cap="none" dirty="0"/>
              <a:t>	Also clamping of portal vein may cause hemodynamic compromise.</a:t>
            </a:r>
          </a:p>
        </p:txBody>
      </p:sp>
    </p:spTree>
    <p:extLst>
      <p:ext uri="{BB962C8B-B14F-4D97-AF65-F5344CB8AC3E}">
        <p14:creationId xmlns:p14="http://schemas.microsoft.com/office/powerpoint/2010/main" val="2369261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E609-BB3C-48E2-B018-C449C943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114767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Liver resection</a:t>
            </a:r>
            <a:br>
              <a:rPr lang="en-US" sz="3600" dirty="0"/>
            </a:br>
            <a:r>
              <a:rPr lang="en-US" sz="3600" dirty="0"/>
              <a:t>(partial hepatectomy, lobectomy)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C084-7FDD-4BA6-8FE4-C435AE49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633491"/>
            <a:ext cx="10820401" cy="4998128"/>
          </a:xfrm>
        </p:spPr>
        <p:txBody>
          <a:bodyPr>
            <a:normAutofit/>
          </a:bodyPr>
          <a:lstStyle/>
          <a:p>
            <a:r>
              <a:rPr lang="en-US" sz="2800" cap="none" dirty="0"/>
              <a:t>Preop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Labs: CBC, </a:t>
            </a:r>
            <a:r>
              <a:rPr lang="en-US" sz="2800" cap="none" dirty="0" err="1"/>
              <a:t>coags</a:t>
            </a:r>
            <a:r>
              <a:rPr lang="en-US" sz="2800" cap="none" dirty="0"/>
              <a:t>, LFTs, albumin, CRT, BUN, Glu, bilirubin, </a:t>
            </a:r>
            <a:r>
              <a:rPr lang="en-US" sz="2800" cap="none" dirty="0" err="1"/>
              <a:t>lytes</a:t>
            </a:r>
            <a:r>
              <a:rPr lang="en-US" sz="2800" cap="none" dirty="0"/>
              <a:t>, 	type and cross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CXR, US, CT, or MRI as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Standard monitors + A-line, CVP, 2 large IVs, ? Cell saver, rapid infuser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Hx of comorbidities, medications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Consider reduced liver function with med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Anticipate large </a:t>
            </a:r>
            <a:r>
              <a:rPr lang="en-US" sz="2800" cap="none" dirty="0" err="1"/>
              <a:t>bld</a:t>
            </a:r>
            <a:r>
              <a:rPr lang="en-US" sz="2800" cap="none" dirty="0"/>
              <a:t> loss, have RBCs, FFP, and platelets ready in room</a:t>
            </a:r>
          </a:p>
        </p:txBody>
      </p:sp>
    </p:spTree>
    <p:extLst>
      <p:ext uri="{BB962C8B-B14F-4D97-AF65-F5344CB8AC3E}">
        <p14:creationId xmlns:p14="http://schemas.microsoft.com/office/powerpoint/2010/main" val="1787805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C800-780A-4162-B4CC-B06B3ED5D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1200938"/>
          </a:xfrm>
        </p:spPr>
        <p:txBody>
          <a:bodyPr>
            <a:normAutofit/>
          </a:bodyPr>
          <a:lstStyle/>
          <a:p>
            <a:r>
              <a:rPr lang="en-US" sz="3600" dirty="0"/>
              <a:t>Liver resection</a:t>
            </a:r>
            <a:br>
              <a:rPr lang="en-US" sz="3600" dirty="0"/>
            </a:br>
            <a:r>
              <a:rPr lang="en-US" sz="3600" dirty="0"/>
              <a:t>(partial hepatectomy, lobectomy)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A0ACA-D425-4169-890D-B5F98FA45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686756"/>
            <a:ext cx="10713129" cy="4438835"/>
          </a:xfrm>
        </p:spPr>
        <p:txBody>
          <a:bodyPr>
            <a:normAutofit/>
          </a:bodyPr>
          <a:lstStyle/>
          <a:p>
            <a:r>
              <a:rPr lang="en-US" sz="2800" cap="none" dirty="0" err="1"/>
              <a:t>Introp</a:t>
            </a:r>
            <a:r>
              <a:rPr lang="en-US" sz="2800" cap="none" dirty="0"/>
              <a:t>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Minimize fluid admin prior to resection – keeps venous </a:t>
            </a:r>
            <a:r>
              <a:rPr lang="en-US" sz="2800" cap="none" dirty="0" err="1"/>
              <a:t>pres</a:t>
            </a:r>
            <a:r>
              <a:rPr lang="en-US" sz="2800" cap="none" dirty="0"/>
              <a:t> low,   CVP &lt; 5mmHg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General </a:t>
            </a:r>
            <a:r>
              <a:rPr lang="en-US" sz="2800" cap="none" dirty="0" err="1"/>
              <a:t>anesth</a:t>
            </a:r>
            <a:r>
              <a:rPr lang="en-US" sz="2800" cap="none" dirty="0"/>
              <a:t>. With RSI,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Propofol is fine but if unstable preop consider etomidate + ketamine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Epidural is good for post-op pain but check </a:t>
            </a:r>
            <a:r>
              <a:rPr lang="en-US" sz="2800" cap="none" dirty="0" err="1"/>
              <a:t>coags</a:t>
            </a:r>
            <a:r>
              <a:rPr lang="en-US" sz="2800" cap="none" dirty="0"/>
              <a:t> prior.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ICU postop until stable and to monitor bleeding</a:t>
            </a:r>
          </a:p>
        </p:txBody>
      </p:sp>
    </p:spTree>
    <p:extLst>
      <p:ext uri="{BB962C8B-B14F-4D97-AF65-F5344CB8AC3E}">
        <p14:creationId xmlns:p14="http://schemas.microsoft.com/office/powerpoint/2010/main" val="347164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EECC-15B0-47EB-88BD-268E5DBB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1263082"/>
          </a:xfrm>
        </p:spPr>
        <p:txBody>
          <a:bodyPr>
            <a:normAutofit/>
          </a:bodyPr>
          <a:lstStyle/>
          <a:p>
            <a:r>
              <a:rPr lang="en-US" sz="3600" dirty="0"/>
              <a:t>Liver resection</a:t>
            </a:r>
            <a:br>
              <a:rPr lang="en-US" sz="3600" dirty="0"/>
            </a:br>
            <a:r>
              <a:rPr lang="en-US" sz="3600" dirty="0"/>
              <a:t>(partial hepatectomy, lobectomy)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04D87-6F1E-4E62-BF83-55952ABA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908698"/>
            <a:ext cx="10864050" cy="4323425"/>
          </a:xfrm>
        </p:spPr>
        <p:txBody>
          <a:bodyPr>
            <a:normAutofit/>
          </a:bodyPr>
          <a:lstStyle/>
          <a:p>
            <a:r>
              <a:rPr lang="en-US" sz="2800" cap="none" dirty="0"/>
              <a:t>Possible Complications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Decreased liver function - ↑ PT, INR postop usually normal in 5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Pulmonary issues (pneumonia, atelectasis &amp; effusion) &gt;90% of 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Hemorrhage, DIC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 err="1"/>
              <a:t>Lytes</a:t>
            </a:r>
            <a:r>
              <a:rPr lang="en-US" sz="2800" cap="none" dirty="0"/>
              <a:t> imbalance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Hypoglycemia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Hypothermia – open abdomen for long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388775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348C-32E4-4775-90AB-D591D2E1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1819"/>
            <a:ext cx="10131427" cy="995039"/>
          </a:xfrm>
        </p:spPr>
        <p:txBody>
          <a:bodyPr>
            <a:normAutofit/>
          </a:bodyPr>
          <a:lstStyle/>
          <a:p>
            <a:r>
              <a:rPr lang="en-US" sz="3600" dirty="0"/>
              <a:t>Liver transplant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23A90-FFCE-4237-8766-6246C0E1B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606858"/>
            <a:ext cx="10131428" cy="4030923"/>
          </a:xfrm>
        </p:spPr>
        <p:txBody>
          <a:bodyPr>
            <a:normAutofit/>
          </a:bodyPr>
          <a:lstStyle/>
          <a:p>
            <a:r>
              <a:rPr lang="en-US" sz="2800" cap="none" dirty="0"/>
              <a:t>Only effective long-term </a:t>
            </a:r>
            <a:r>
              <a:rPr lang="en-US" sz="2800" cap="none" dirty="0" err="1"/>
              <a:t>tx</a:t>
            </a:r>
            <a:r>
              <a:rPr lang="en-US" sz="2800" cap="none" dirty="0"/>
              <a:t> for ESLD</a:t>
            </a:r>
          </a:p>
          <a:p>
            <a:r>
              <a:rPr lang="en-US" sz="2800" cap="none" dirty="0"/>
              <a:t>Most common indication – Hep C, then alcoholism and malignancy</a:t>
            </a:r>
          </a:p>
          <a:p>
            <a:r>
              <a:rPr lang="en-US" sz="2800" cap="none" dirty="0"/>
              <a:t>Understanding </a:t>
            </a:r>
            <a:r>
              <a:rPr lang="en-US" sz="2800" cap="none" dirty="0" err="1"/>
              <a:t>pathophys</a:t>
            </a:r>
            <a:r>
              <a:rPr lang="en-US" sz="2800" cap="none" dirty="0"/>
              <a:t> of ESLD essential to anesthetic plan</a:t>
            </a:r>
          </a:p>
          <a:p>
            <a:r>
              <a:rPr lang="en-US" sz="2800" cap="none" dirty="0"/>
              <a:t>MELD score most often used to determine wait list placement</a:t>
            </a:r>
          </a:p>
        </p:txBody>
      </p:sp>
    </p:spTree>
    <p:extLst>
      <p:ext uri="{BB962C8B-B14F-4D97-AF65-F5344CB8AC3E}">
        <p14:creationId xmlns:p14="http://schemas.microsoft.com/office/powerpoint/2010/main" val="183677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D003-7E25-4317-AD5B-E2E121C2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950651"/>
          </a:xfrm>
        </p:spPr>
        <p:txBody>
          <a:bodyPr>
            <a:normAutofit/>
          </a:bodyPr>
          <a:lstStyle/>
          <a:p>
            <a:r>
              <a:rPr lang="en-US" sz="3600" dirty="0"/>
              <a:t>A &amp; p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29373-4F2F-407F-89CE-2614A11BD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776728"/>
            <a:ext cx="10131428" cy="860400"/>
          </a:xfrm>
        </p:spPr>
        <p:txBody>
          <a:bodyPr>
            <a:normAutofit/>
          </a:bodyPr>
          <a:lstStyle/>
          <a:p>
            <a:r>
              <a:rPr lang="en-US" sz="2800" cap="none" dirty="0"/>
              <a:t>Hepatic Lobule or Acinus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8B2F7A-0C23-4330-8F75-5C2F5F7C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3" y="819150"/>
            <a:ext cx="7003738" cy="50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5C603-5C3F-469A-9264-2FD819DF179D}"/>
              </a:ext>
            </a:extLst>
          </p:cNvPr>
          <p:cNvSpPr txBox="1"/>
          <p:nvPr/>
        </p:nvSpPr>
        <p:spPr>
          <a:xfrm>
            <a:off x="1171575" y="6238875"/>
            <a:ext cx="764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https://www.ehealthstar.com/wp-content/uploads/2016/03/Hepatic-lobule.jpg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66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6C87-BD5B-4303-B6BC-1558B2D3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0173"/>
            <a:ext cx="10131427" cy="4200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Liver transplant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6151-8334-4FEB-8AD5-DA920D6DB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C7610C-221D-41C5-9832-9F9D0129E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18869"/>
              </p:ext>
            </p:extLst>
          </p:nvPr>
        </p:nvGraphicFramePr>
        <p:xfrm>
          <a:off x="409852" y="710214"/>
          <a:ext cx="11372295" cy="586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835">
                  <a:extLst>
                    <a:ext uri="{9D8B030D-6E8A-4147-A177-3AD203B41FA5}">
                      <a16:colId xmlns:a16="http://schemas.microsoft.com/office/drawing/2014/main" val="1140552625"/>
                    </a:ext>
                  </a:extLst>
                </a:gridCol>
                <a:gridCol w="3999135">
                  <a:extLst>
                    <a:ext uri="{9D8B030D-6E8A-4147-A177-3AD203B41FA5}">
                      <a16:colId xmlns:a16="http://schemas.microsoft.com/office/drawing/2014/main" val="4031582370"/>
                    </a:ext>
                  </a:extLst>
                </a:gridCol>
                <a:gridCol w="4675325">
                  <a:extLst>
                    <a:ext uri="{9D8B030D-6E8A-4147-A177-3AD203B41FA5}">
                      <a16:colId xmlns:a16="http://schemas.microsoft.com/office/drawing/2014/main" val="2587252546"/>
                    </a:ext>
                  </a:extLst>
                </a:gridCol>
              </a:tblGrid>
              <a:tr h="434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Surgical Phase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Surgical Considerations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Anesthetic Considerations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2557429293"/>
                  </a:ext>
                </a:extLst>
              </a:tr>
              <a:tr h="701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Preoperative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Transplant eval (psych, MELD score, &amp; UNOS listing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Preop eval, vascular access, </a:t>
                      </a:r>
                      <a:r>
                        <a:rPr lang="en-US" sz="1500" dirty="0" err="1">
                          <a:effectLst/>
                        </a:rPr>
                        <a:t>bld</a:t>
                      </a:r>
                      <a:r>
                        <a:rPr lang="en-US" sz="1500" dirty="0">
                          <a:effectLst/>
                        </a:rPr>
                        <a:t> product cross match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RSI recommended, TEG or ROTEM ready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3326333146"/>
                  </a:ext>
                </a:extLst>
              </a:tr>
              <a:tr h="1241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Dissection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Surgical incision, mobilization of liver and vasculature, isolation of bile duct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Hemodynamic compromise from loss of ascites, hemorrhage, ↓venous return, goal Hgb &gt;7,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Plts</a:t>
                      </a:r>
                      <a:r>
                        <a:rPr lang="en-US" sz="1500" dirty="0">
                          <a:effectLst/>
                        </a:rPr>
                        <a:t> &gt; 40,000, fibrinogen &gt;100, MA (TEG) &gt;45, maintain low CVP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3578420986"/>
                  </a:ext>
                </a:extLst>
              </a:tr>
              <a:tr h="1621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Anhepatic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Clamping of hepatic artery + portal vein, removal of liver, anastomosis of IVC + portal vein of donor liver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Hemodynamic compromise from IVC clamp, </a:t>
                      </a:r>
                      <a:r>
                        <a:rPr lang="en-US" sz="1500" dirty="0" err="1">
                          <a:effectLst/>
                        </a:rPr>
                        <a:t>tx</a:t>
                      </a:r>
                      <a:r>
                        <a:rPr lang="en-US" sz="1500" dirty="0">
                          <a:effectLst/>
                        </a:rPr>
                        <a:t> with sympathomimetics, metabolic (lactic) acidosis, hypocalcemia (citrate </a:t>
                      </a:r>
                      <a:r>
                        <a:rPr lang="en-US" sz="1500" dirty="0" err="1">
                          <a:effectLst/>
                        </a:rPr>
                        <a:t>intox</a:t>
                      </a:r>
                      <a:r>
                        <a:rPr lang="en-US" sz="1500" dirty="0">
                          <a:effectLst/>
                        </a:rPr>
                        <a:t>), </a:t>
                      </a:r>
                      <a:r>
                        <a:rPr lang="en-US" sz="1500" dirty="0" err="1">
                          <a:effectLst/>
                        </a:rPr>
                        <a:t>hyperK</a:t>
                      </a:r>
                      <a:r>
                        <a:rPr lang="en-US" sz="1500" dirty="0">
                          <a:effectLst/>
                        </a:rPr>
                        <a:t>, hypothermia, hypoglycemia,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 prior to clamping IVC - ↑ CVP to ≈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K with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Hypervent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D50+insulin, bicarb, albuterol, Lasix and CVVHD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2527864478"/>
                  </a:ext>
                </a:extLst>
              </a:tr>
              <a:tr h="1060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Reperfusion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Anastomosis of hepatic artery + biliary system, reperfusion of transplant liver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Hemodynamic instability, dysrhythmias, </a:t>
                      </a:r>
                      <a:r>
                        <a:rPr lang="en-US" sz="1500" dirty="0" err="1">
                          <a:effectLst/>
                        </a:rPr>
                        <a:t>hyperK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hypoCa</a:t>
                      </a:r>
                      <a:r>
                        <a:rPr lang="en-US" sz="1500" dirty="0">
                          <a:effectLst/>
                        </a:rPr>
                        <a:t>, acidosis, embolism, ↓SVR, ↑PVR, cardiac arrest.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hyperK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give bicarb +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avoid high CVP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Post-reperfusion syndrome (see Apex)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2384183236"/>
                  </a:ext>
                </a:extLst>
              </a:tr>
              <a:tr h="7017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Posttransplantation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Hemostasis, eval of graft function, US for vascular patency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ICU admission, early or late extubation, hemodynamic management, pain control (epidural and/or PCA)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 of poor graft – instability and lack of bile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2" marR="64072" marT="0" marB="0"/>
                </a:tc>
                <a:extLst>
                  <a:ext uri="{0D108BD9-81ED-4DB2-BD59-A6C34878D82A}">
                    <a16:rowId xmlns:a16="http://schemas.microsoft.com/office/drawing/2014/main" val="304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67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105D-607C-4FC1-A31C-96E64DB1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734400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5422C-F841-4B09-8C9E-E0C7C192C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76039"/>
            <a:ext cx="10131428" cy="4261742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Hepatocytes</a:t>
            </a:r>
          </a:p>
          <a:p>
            <a:r>
              <a:rPr lang="en-US" sz="2800" cap="none" dirty="0"/>
              <a:t>	Secrete – cholesterol, bilirubin, bile salts, lecithin, water, and 			electrolytes</a:t>
            </a:r>
          </a:p>
          <a:p>
            <a:r>
              <a:rPr lang="en-US" sz="2800" cap="none" dirty="0"/>
              <a:t>Hepatocytes and Ductal cells produce 500-1500 ml/day of bile</a:t>
            </a:r>
          </a:p>
          <a:p>
            <a:r>
              <a:rPr lang="en-US" sz="2800" cap="none" dirty="0"/>
              <a:t>Bilirubin is waste metabolite of heme</a:t>
            </a:r>
          </a:p>
          <a:p>
            <a:r>
              <a:rPr lang="en-US" sz="2800" cap="none" dirty="0"/>
              <a:t>Bile from hepatocytes → Canaliculi → bile ducts → common hepatic 	duct joined by cystic duct from gallbladder to form common bile 	duct which joins with pancreatic duct to form hepatopancreatic 	duct or Ampulla of </a:t>
            </a:r>
            <a:r>
              <a:rPr lang="en-US" sz="2800" cap="none" dirty="0" err="1"/>
              <a:t>Vater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51926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7CE0-B8DF-46A4-9040-CAAB7BCF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8445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56173-4E70-450D-B97D-194619F7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57779"/>
            <a:ext cx="10588842" cy="3880002"/>
          </a:xfrm>
        </p:spPr>
        <p:txBody>
          <a:bodyPr>
            <a:normAutofit/>
          </a:bodyPr>
          <a:lstStyle/>
          <a:p>
            <a:r>
              <a:rPr lang="en-US" sz="2800" cap="none" dirty="0"/>
              <a:t>After eating – Gall bladder contracts releasing bile into duodenum</a:t>
            </a:r>
          </a:p>
          <a:p>
            <a:endParaRPr lang="en-US" sz="2800" cap="none" dirty="0"/>
          </a:p>
          <a:p>
            <a:r>
              <a:rPr lang="en-US" sz="2800" cap="none" dirty="0"/>
              <a:t>Contraction regulated by cholecystokinin released from duodenal cells</a:t>
            </a:r>
          </a:p>
          <a:p>
            <a:endParaRPr lang="en-US" sz="2800" cap="none" dirty="0"/>
          </a:p>
          <a:p>
            <a:r>
              <a:rPr lang="en-US" sz="2800" cap="none" dirty="0"/>
              <a:t>Vagal stimulation also plays a role</a:t>
            </a:r>
          </a:p>
        </p:txBody>
      </p:sp>
    </p:spTree>
    <p:extLst>
      <p:ext uri="{BB962C8B-B14F-4D97-AF65-F5344CB8AC3E}">
        <p14:creationId xmlns:p14="http://schemas.microsoft.com/office/powerpoint/2010/main" val="3798358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3E08-7A5B-4755-9F90-9C239F5E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746464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5ECD8-0167-44CE-BE7C-53CC88DB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58283"/>
            <a:ext cx="10131428" cy="4279498"/>
          </a:xfrm>
        </p:spPr>
        <p:txBody>
          <a:bodyPr>
            <a:normAutofit/>
          </a:bodyPr>
          <a:lstStyle/>
          <a:p>
            <a:r>
              <a:rPr lang="en-US" sz="2800" cap="none" dirty="0"/>
              <a:t>3 Functions of 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Emulsify and enhance absorption of fats &amp; fat-soluble vitamins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Provide excretory path for bilirubin, drugs, toxins, and IgA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Maintain duodenal alkalization</a:t>
            </a:r>
          </a:p>
        </p:txBody>
      </p:sp>
    </p:spTree>
    <p:extLst>
      <p:ext uri="{BB962C8B-B14F-4D97-AF65-F5344CB8AC3E}">
        <p14:creationId xmlns:p14="http://schemas.microsoft.com/office/powerpoint/2010/main" val="38273485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0968-2F7D-45FD-AF0B-00D5A29A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2316"/>
            <a:ext cx="10131427" cy="1076989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0FA4B-293D-42CC-94A7-64759B5C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500326"/>
            <a:ext cx="10131428" cy="4137455"/>
          </a:xfrm>
        </p:spPr>
        <p:txBody>
          <a:bodyPr>
            <a:normAutofit/>
          </a:bodyPr>
          <a:lstStyle/>
          <a:p>
            <a:r>
              <a:rPr lang="en-US" sz="2800" cap="none" dirty="0"/>
              <a:t>Hepatobiliary 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Biliary tract – liver’s excretory conduit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Gallbladder – bile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Rt and Lt lobe of liver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Sphincter of Oddi separates biliary tract from intestines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Biliary and pancreatic tracts empty into duodenum via </a:t>
            </a:r>
            <a:r>
              <a:rPr lang="en-US" sz="2800" cap="none" dirty="0" err="1"/>
              <a:t>Ampula</a:t>
            </a:r>
            <a:r>
              <a:rPr lang="en-US" sz="2800" cap="none" dirty="0"/>
              <a:t> of </a:t>
            </a:r>
            <a:r>
              <a:rPr lang="en-US" sz="2800" cap="none" dirty="0" err="1"/>
              <a:t>Vater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271489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365D6-31A8-43A8-97D8-6935D5A5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29" y="575562"/>
            <a:ext cx="4513792" cy="9144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Hepatobiliary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A563-C29B-4A71-B43D-758CCF88B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https://upload.wikimedia.org/wikipedia/commons/thumb/1/1e/Biliary_system_new.svg/1920px-Biliary_system_new.svg.png</a:t>
            </a:r>
          </a:p>
        </p:txBody>
      </p:sp>
      <p:sp useBgFill="1">
        <p:nvSpPr>
          <p:cNvPr id="77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2D6F99F-F1B1-47C7-85F8-50B1EA1D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542" y="1330753"/>
            <a:ext cx="5383056" cy="50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2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5BB5-CD3A-4B96-BC81-4FDC8420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87827"/>
            <a:ext cx="10131427" cy="832392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diseases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52707-64C2-4F86-8A6B-DB18331D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220218"/>
            <a:ext cx="10131428" cy="5331501"/>
          </a:xfrm>
        </p:spPr>
        <p:txBody>
          <a:bodyPr>
            <a:normAutofit/>
          </a:bodyPr>
          <a:lstStyle/>
          <a:p>
            <a:r>
              <a:rPr lang="en-US" sz="2800" cap="none" dirty="0"/>
              <a:t>Prolonged contraction of Sphincter of Oddi can lead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Biliary colic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False positive on intraop cholangiogram</a:t>
            </a:r>
          </a:p>
          <a:p>
            <a:r>
              <a:rPr lang="en-US" sz="2800" cap="none" dirty="0"/>
              <a:t>Drugs that relax Sphincter of Oddi reducing biliary pressure: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Glucagon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Glycopyrolate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Atropine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Naloxone (not a good idea for an anesthetized </a:t>
            </a:r>
            <a:r>
              <a:rPr lang="en-US" sz="2800" cap="none" dirty="0" err="1"/>
              <a:t>pt</a:t>
            </a:r>
            <a:r>
              <a:rPr lang="en-US" sz="2800" cap="non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Nitroglycerine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618248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48EC-2271-4548-BAAA-C770CF7D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7" cy="1468800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diseases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1FA4E-3147-43CD-9C7F-1F9DB8B53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68800"/>
            <a:ext cx="10131428" cy="4168981"/>
          </a:xfrm>
        </p:spPr>
        <p:txBody>
          <a:bodyPr>
            <a:normAutofit/>
          </a:bodyPr>
          <a:lstStyle/>
          <a:p>
            <a:r>
              <a:rPr lang="en-US" sz="2800" cap="none" dirty="0"/>
              <a:t>Decreased flow or stoppage of bile (Cholestasis) is most common cause of disease</a:t>
            </a:r>
          </a:p>
          <a:p>
            <a:r>
              <a:rPr lang="en-US" sz="2800" cap="none" dirty="0"/>
              <a:t>Most common cause of obstruction: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Gallstones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Tumor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Stricture of hepatic duct or common bile duct</a:t>
            </a:r>
          </a:p>
        </p:txBody>
      </p:sp>
    </p:spTree>
    <p:extLst>
      <p:ext uri="{BB962C8B-B14F-4D97-AF65-F5344CB8AC3E}">
        <p14:creationId xmlns:p14="http://schemas.microsoft.com/office/powerpoint/2010/main" val="3241652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D355-D2DE-477B-97F6-E730AA1D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78950"/>
            <a:ext cx="10131427" cy="970456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diseases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0FA2-1EE2-4162-8194-825ED3BF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420426"/>
            <a:ext cx="11236913" cy="50586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Obstruct cystic duct → Gallbladder distension, edema, perf risk, jaundice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Obstruct common bile duct → cholecystitis, jaundice, pancreatitis, peritonitis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Incidence ↑ with obesity, age, rapid </a:t>
            </a:r>
            <a:r>
              <a:rPr lang="en-US" sz="2400" cap="none" dirty="0" err="1"/>
              <a:t>wt</a:t>
            </a:r>
            <a:r>
              <a:rPr lang="en-US" sz="2400" cap="none" dirty="0"/>
              <a:t> loss, pregnancy, women&gt;men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3 F’s: Fat, Female, Forty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Symptoms:  fever, leukocytosis, pain in RUQ, Murphy’s sign (pain worse on inspiration)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Prolonged NPO or fasting → ↑ gallstone formation from lack of CCK release (stasis)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Cholecystitis = gallbladder inflammation → cholecystectomy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Cholelithiasis = gallstones → cholecystectomy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cap="none" dirty="0"/>
              <a:t>Choledocholithiasis = stones in common bile duct → ERCP </a:t>
            </a:r>
            <a:r>
              <a:rPr lang="en-US" sz="1800" cap="none" dirty="0"/>
              <a:t>(endoscopic retrograde 																				cholangiopancreatography)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787692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808E-3469-4D66-B102-2C721D96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81740"/>
            <a:ext cx="10131425" cy="834501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diseases</a:t>
            </a:r>
            <a:endParaRPr lang="en-US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B793A1C-5C37-4806-8864-C6CAD6C4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7" y="1087649"/>
            <a:ext cx="7589006" cy="55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08DCC-1502-4863-9827-EED9E92B268B}"/>
              </a:ext>
            </a:extLst>
          </p:cNvPr>
          <p:cNvSpPr txBox="1"/>
          <p:nvPr/>
        </p:nvSpPr>
        <p:spPr>
          <a:xfrm>
            <a:off x="9499107" y="5897164"/>
            <a:ext cx="2428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https://i.pinimg.com/originals/27/62/80/2762802c899bd2e3b9187a17ec813451.png</a:t>
            </a:r>
          </a:p>
        </p:txBody>
      </p:sp>
    </p:spTree>
    <p:extLst>
      <p:ext uri="{BB962C8B-B14F-4D97-AF65-F5344CB8AC3E}">
        <p14:creationId xmlns:p14="http://schemas.microsoft.com/office/powerpoint/2010/main" val="357761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03E9-5F66-4042-8267-9C9503CB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1209816"/>
          </a:xfrm>
        </p:spPr>
        <p:txBody>
          <a:bodyPr>
            <a:normAutofit/>
          </a:bodyPr>
          <a:lstStyle/>
          <a:p>
            <a:r>
              <a:rPr lang="en-US" sz="3600" dirty="0"/>
              <a:t>Hepatobiliary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C72FA-0AF8-45C4-812B-39C513F4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050742"/>
            <a:ext cx="10131428" cy="3587039"/>
          </a:xfrm>
        </p:spPr>
        <p:txBody>
          <a:bodyPr>
            <a:normAutofit fontScale="92500"/>
          </a:bodyPr>
          <a:lstStyle/>
          <a:p>
            <a:r>
              <a:rPr lang="en-US" sz="2800" cap="none" dirty="0"/>
              <a:t>Super filter</a:t>
            </a:r>
          </a:p>
          <a:p>
            <a:r>
              <a:rPr lang="en-US" sz="2800" b="1" cap="none" dirty="0"/>
              <a:t>Kupffer cells </a:t>
            </a:r>
            <a:r>
              <a:rPr lang="en-US" sz="2800" cap="none" dirty="0"/>
              <a:t>(macrophages) lining hepatic sinus remove 99% of 	bacteria from intestines.</a:t>
            </a:r>
          </a:p>
          <a:p>
            <a:r>
              <a:rPr lang="en-US" sz="2800" cap="none" dirty="0"/>
              <a:t>Endothelial cells allow diffusion of large plasma proteins creating 	lymph (1/2 of total body production) with high protein concentration.</a:t>
            </a:r>
          </a:p>
          <a:p>
            <a:r>
              <a:rPr lang="en-US" sz="2800" cap="none" dirty="0"/>
              <a:t>Bile canaliculi between hepatocytes empty into bile ducts.</a:t>
            </a:r>
          </a:p>
          <a:p>
            <a:r>
              <a:rPr lang="en-US" sz="2800" cap="none" dirty="0"/>
              <a:t>Filtered blood empties into hepatic veins and on to the Vena Cava.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2981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986B-78B5-4E43-A7FA-C6541F40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5583"/>
            <a:ext cx="10131427" cy="814636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7EBE1-6381-4EE9-9A5E-E11544A7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87054"/>
            <a:ext cx="10131428" cy="4417562"/>
          </a:xfrm>
        </p:spPr>
        <p:txBody>
          <a:bodyPr>
            <a:normAutofit/>
          </a:bodyPr>
          <a:lstStyle/>
          <a:p>
            <a:r>
              <a:rPr lang="en-US" sz="2800" cap="none" dirty="0"/>
              <a:t>Most common as laparoscopic procedure &gt;90%, may see open, 	Robotic assisted laparoscopy becoming more popular.</a:t>
            </a:r>
          </a:p>
          <a:p>
            <a:r>
              <a:rPr lang="en-US" sz="2800" cap="none" dirty="0"/>
              <a:t>Less postop pain with laparoscopic than open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353727-A693-4EB6-9261-45C2656B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" y="2672178"/>
            <a:ext cx="4805070" cy="35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606FE8-4AF6-4967-8249-9692E381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91" y="2672178"/>
            <a:ext cx="4821607" cy="35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6ED27-1517-4485-BDE7-5843B60FC48D}"/>
              </a:ext>
            </a:extLst>
          </p:cNvPr>
          <p:cNvSpPr txBox="1"/>
          <p:nvPr/>
        </p:nvSpPr>
        <p:spPr>
          <a:xfrm>
            <a:off x="6374491" y="6223247"/>
            <a:ext cx="539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http://www.laparoscopicexperts.com/wp-content/uploads/2016/09/laparoscopic-cholecystecomy.jpg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D46E8-4FE5-4C8E-9249-91A5D3D4B15D}"/>
              </a:ext>
            </a:extLst>
          </p:cNvPr>
          <p:cNvSpPr txBox="1"/>
          <p:nvPr/>
        </p:nvSpPr>
        <p:spPr>
          <a:xfrm>
            <a:off x="486021" y="6223247"/>
            <a:ext cx="492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http://www.laparoscopicexperts.com/wp-content/uploads/2016/09/laparoscopic-cholecystecomy-d.jpg</a:t>
            </a:r>
          </a:p>
        </p:txBody>
      </p:sp>
    </p:spTree>
    <p:extLst>
      <p:ext uri="{BB962C8B-B14F-4D97-AF65-F5344CB8AC3E}">
        <p14:creationId xmlns:p14="http://schemas.microsoft.com/office/powerpoint/2010/main" val="703602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2D36-9326-4389-9CF3-D979310E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131427" cy="734400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1DE3-1F45-45BC-9E29-8C37B663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220219"/>
            <a:ext cx="10131428" cy="4417562"/>
          </a:xfrm>
        </p:spPr>
        <p:txBody>
          <a:bodyPr>
            <a:normAutofit/>
          </a:bodyPr>
          <a:lstStyle/>
          <a:p>
            <a:r>
              <a:rPr lang="en-US" sz="2800" cap="none" dirty="0"/>
              <a:t>Calot’s triangle (Cystohepatic triangle)</a:t>
            </a:r>
          </a:p>
          <a:p>
            <a:r>
              <a:rPr lang="en-US" sz="2800" cap="none" dirty="0"/>
              <a:t>	Cystic duct, Common bile duct, </a:t>
            </a:r>
          </a:p>
          <a:p>
            <a:r>
              <a:rPr lang="en-US" sz="2800" cap="none" dirty="0"/>
              <a:t>		and undersurface of liver</a:t>
            </a:r>
          </a:p>
          <a:p>
            <a:r>
              <a:rPr lang="en-US" sz="2800" cap="none" dirty="0"/>
              <a:t>	Contains vessels and ducts </a:t>
            </a:r>
          </a:p>
          <a:p>
            <a:r>
              <a:rPr lang="en-US" sz="2800" cap="none" dirty="0"/>
              <a:t>		dissected and sealed during</a:t>
            </a:r>
          </a:p>
          <a:p>
            <a:r>
              <a:rPr lang="en-US" sz="2800" cap="none" dirty="0"/>
              <a:t>		 lap chole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52EB438-3A9F-4415-961D-444C70FF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85" y="1695096"/>
            <a:ext cx="6124602" cy="488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B7508-44B6-4CDA-8E80-E10B9FE21E3F}"/>
              </a:ext>
            </a:extLst>
          </p:cNvPr>
          <p:cNvSpPr txBox="1"/>
          <p:nvPr/>
        </p:nvSpPr>
        <p:spPr>
          <a:xfrm>
            <a:off x="2938509" y="5507903"/>
            <a:ext cx="2885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https://www.meyersmedmal.com/wp-content/uploads/2015/06/calots-triangle.gif</a:t>
            </a:r>
          </a:p>
        </p:txBody>
      </p:sp>
    </p:spTree>
    <p:extLst>
      <p:ext uri="{BB962C8B-B14F-4D97-AF65-F5344CB8AC3E}">
        <p14:creationId xmlns:p14="http://schemas.microsoft.com/office/powerpoint/2010/main" val="3936229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AE1A-026C-42F6-B269-65173579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65886"/>
            <a:ext cx="10131427" cy="952700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6F6A7-2884-46E5-A70F-654B6458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118586"/>
            <a:ext cx="10820402" cy="5051395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Preop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Very common procedure, may do at night but depends on surgeon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Thorough history as usual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Contraindications – severe, uncorrectable coagulopathy or severe 	COPD or CV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Labs as needed – look at hx, Liver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Will be on antibiotics – check last dose and if more needed and when, 	Max antiemetics, caution with narcs – Oddi constriction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Typically done outpatient or with overnight stay, postop pain typically 	minimal</a:t>
            </a:r>
          </a:p>
        </p:txBody>
      </p:sp>
    </p:spTree>
    <p:extLst>
      <p:ext uri="{BB962C8B-B14F-4D97-AF65-F5344CB8AC3E}">
        <p14:creationId xmlns:p14="http://schemas.microsoft.com/office/powerpoint/2010/main" val="42657688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BE29-2F62-4CB6-A709-AE0AF47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98546"/>
            <a:ext cx="10131427" cy="721881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A8A6-96A5-46D1-994E-6703BDD24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82571"/>
            <a:ext cx="10131428" cy="4155210"/>
          </a:xfrm>
        </p:spPr>
        <p:txBody>
          <a:bodyPr>
            <a:normAutofit/>
          </a:bodyPr>
          <a:lstStyle/>
          <a:p>
            <a:r>
              <a:rPr lang="en-US" sz="2800" cap="none" dirty="0"/>
              <a:t>Preop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 err="1"/>
              <a:t>Acalculus</a:t>
            </a:r>
            <a:r>
              <a:rPr lang="en-US" sz="2800" cap="none" dirty="0"/>
              <a:t> cholecystitis has high rate of perf and gangrene.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Combine </a:t>
            </a:r>
            <a:r>
              <a:rPr lang="en-US" sz="2800" cap="none" dirty="0" err="1"/>
              <a:t>Acalculus</a:t>
            </a:r>
            <a:r>
              <a:rPr lang="en-US" sz="2800" cap="none" dirty="0"/>
              <a:t> Chole with ascending cholangitis – very 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Sy – fever/chills, jaundice, RUQ pain (Charcot’s triad), N/V,</a:t>
            </a:r>
          </a:p>
          <a:p>
            <a:pPr lvl="1"/>
            <a:r>
              <a:rPr lang="en-US" sz="2600" dirty="0"/>
              <a:t>	</a:t>
            </a: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1072552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A705-BC56-4AC4-921F-5D430873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734400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FB076-A967-4EF9-A1ED-7AAAB3E7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13895"/>
            <a:ext cx="10131428" cy="4323886"/>
          </a:xfrm>
        </p:spPr>
        <p:txBody>
          <a:bodyPr>
            <a:normAutofit/>
          </a:bodyPr>
          <a:lstStyle/>
          <a:p>
            <a:r>
              <a:rPr lang="en-US" sz="2800" cap="none" dirty="0"/>
              <a:t>Intraop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General with ETT only safe method due to </a:t>
            </a:r>
            <a:r>
              <a:rPr lang="en-US" sz="2800" cap="none" dirty="0" err="1"/>
              <a:t>abd</a:t>
            </a:r>
            <a:r>
              <a:rPr lang="en-US" sz="2800" cap="none" dirty="0"/>
              <a:t> inflation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May want to consider RSI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General monitors, one IV is adequate but make sure runs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Position – often both arms tucked, steep reverse trendy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After intubation place OG to evac air in stomach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Caution with NDMB dose – </a:t>
            </a:r>
            <a:r>
              <a:rPr lang="en-US" sz="2800" cap="none" dirty="0" err="1"/>
              <a:t>sx</a:t>
            </a:r>
            <a:r>
              <a:rPr lang="en-US" sz="2800" cap="none" dirty="0"/>
              <a:t> can be very quick </a:t>
            </a:r>
            <a:r>
              <a:rPr lang="en-US" cap="none" dirty="0"/>
              <a:t>(Sugg game changer)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non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896477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379F-E82C-41B3-B521-4A6EF900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467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540CD-064A-4902-BEED-20D3F973A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134867"/>
            <a:ext cx="10131428" cy="2294133"/>
          </a:xfrm>
        </p:spPr>
        <p:txBody>
          <a:bodyPr>
            <a:normAutofit/>
          </a:bodyPr>
          <a:lstStyle/>
          <a:p>
            <a:r>
              <a:rPr lang="en-US" sz="2800" cap="none" dirty="0"/>
              <a:t>Robotic vs non-robotic (old fashioned) lap chole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Further from patient with robot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Arms always tucked, no access to arms, 2 IVs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Cover face – robot arms swing wildly, can hit face</a:t>
            </a:r>
          </a:p>
        </p:txBody>
      </p:sp>
      <p:pic>
        <p:nvPicPr>
          <p:cNvPr id="1026" name="Picture 2" descr="Image result for Laparoscopic Cholecystectomy Incision Sites">
            <a:extLst>
              <a:ext uri="{FF2B5EF4-FFF2-40B4-BE49-F238E27FC236}">
                <a16:creationId xmlns:a16="http://schemas.microsoft.com/office/drawing/2014/main" id="{C8475A3A-25EE-48D4-ACD5-D4F3B943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097508"/>
            <a:ext cx="29908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E73F1-330F-499E-82F0-DED959448CBB}"/>
              </a:ext>
            </a:extLst>
          </p:cNvPr>
          <p:cNvSpPr txBox="1"/>
          <p:nvPr/>
        </p:nvSpPr>
        <p:spPr>
          <a:xfrm>
            <a:off x="754602" y="3630967"/>
            <a:ext cx="2939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Laparoscopic holes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E8F3F-FE1B-4229-B06E-F77BFA05A3E0}"/>
              </a:ext>
            </a:extLst>
          </p:cNvPr>
          <p:cNvSpPr txBox="1"/>
          <p:nvPr/>
        </p:nvSpPr>
        <p:spPr>
          <a:xfrm>
            <a:off x="3676649" y="5340520"/>
            <a:ext cx="2419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https://d2oc0ihd6a5bt.cloudfront.net/wp-content/uploads/sites/2288/2017/04/laparoscopic_cholecystectomy.jpg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13E9A0-64C1-46A3-B841-26F0BB34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83" y="4039941"/>
            <a:ext cx="3898681" cy="26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E35B9-D461-4E41-AB6C-D4D4C187B05A}"/>
              </a:ext>
            </a:extLst>
          </p:cNvPr>
          <p:cNvSpPr txBox="1"/>
          <p:nvPr/>
        </p:nvSpPr>
        <p:spPr>
          <a:xfrm>
            <a:off x="6096000" y="3519400"/>
            <a:ext cx="293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Robot holes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29ECC-49E9-45DF-AC9E-BCC3E4D0AAD2}"/>
              </a:ext>
            </a:extLst>
          </p:cNvPr>
          <p:cNvSpPr txBox="1"/>
          <p:nvPr/>
        </p:nvSpPr>
        <p:spPr>
          <a:xfrm>
            <a:off x="10280342" y="5273336"/>
            <a:ext cx="182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http://assets.cureus.com/uploads/figure/file/14790/lightbox_38acdc003b2911e785a39dd76ccd4e51-Webp.net-resizeimage.png</a:t>
            </a:r>
          </a:p>
        </p:txBody>
      </p:sp>
    </p:spTree>
    <p:extLst>
      <p:ext uri="{BB962C8B-B14F-4D97-AF65-F5344CB8AC3E}">
        <p14:creationId xmlns:p14="http://schemas.microsoft.com/office/powerpoint/2010/main" val="1157917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A215-5D95-4AF5-9553-F96CBF86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Laparoscopic cholecystectomy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8FD3B-DDD5-448F-93B0-B710C87F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472219"/>
            <a:ext cx="11228035" cy="4893070"/>
          </a:xfrm>
        </p:spPr>
        <p:txBody>
          <a:bodyPr>
            <a:normAutofit lnSpcReduction="10000"/>
          </a:bodyPr>
          <a:lstStyle/>
          <a:p>
            <a:r>
              <a:rPr lang="en-US" sz="2800" cap="none" dirty="0"/>
              <a:t>Effects of Pneumoperitoneum - ↑ abdominal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cap="none" dirty="0"/>
              <a:t>Ventilatory: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cap="none" dirty="0"/>
              <a:t> abdominal contents and diaphragm pushed cephalad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↑ aspiration risk – ETT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cap="none" dirty="0"/>
              <a:t>↑ peak airway pressures + ↓ FRC = difficult ventilation (worse in obese)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cap="none" dirty="0"/>
              <a:t>Absorbed CO₂ → ↑ ETCO₂, adjust vent appropriately (pressure control?)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Avoid N₂O, Inflates bowel, obstructs 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cap="none" dirty="0"/>
              <a:t>May see vagal response – severe bradycardia with initial inflation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May see ↓ CO and CVP  from press on vena cava and head-up position  	→ hypotension</a:t>
            </a:r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1671085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086A-8821-46D6-AAB4-6E60B9A2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5819"/>
            <a:ext cx="10131427" cy="860400"/>
          </a:xfrm>
        </p:spPr>
        <p:txBody>
          <a:bodyPr>
            <a:normAutofit/>
          </a:bodyPr>
          <a:lstStyle/>
          <a:p>
            <a:r>
              <a:rPr lang="en-US" sz="3600" dirty="0"/>
              <a:t>Open cholecystectomy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A02A9-2730-4AFD-8F00-6E14845A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46219"/>
            <a:ext cx="10131428" cy="4291562"/>
          </a:xfrm>
        </p:spPr>
        <p:txBody>
          <a:bodyPr>
            <a:normAutofit/>
          </a:bodyPr>
          <a:lstStyle/>
          <a:p>
            <a:r>
              <a:rPr lang="en-US" sz="2800" cap="none" dirty="0"/>
              <a:t>May be indicated with emergently ill, existing infection, or </a:t>
            </a:r>
            <a:r>
              <a:rPr lang="en-US" sz="2800" cap="none" dirty="0" err="1"/>
              <a:t>pt’s</a:t>
            </a:r>
            <a:r>
              <a:rPr lang="en-US" sz="2800" cap="none" dirty="0"/>
              <a:t> who 	pose technical challenge – morbid obese, adhesions</a:t>
            </a:r>
          </a:p>
          <a:p>
            <a:r>
              <a:rPr lang="en-US" sz="2800" cap="none" dirty="0"/>
              <a:t>Much more postop pain, respiratory splinting</a:t>
            </a:r>
          </a:p>
          <a:p>
            <a:r>
              <a:rPr lang="en-US" sz="2800" cap="none" dirty="0"/>
              <a:t>Potential for peritonitis </a:t>
            </a:r>
          </a:p>
          <a:p>
            <a:r>
              <a:rPr lang="en-US" sz="2800" cap="none" dirty="0"/>
              <a:t>Pt’s usually very ill with CV compromise</a:t>
            </a:r>
          </a:p>
        </p:txBody>
      </p:sp>
    </p:spTree>
    <p:extLst>
      <p:ext uri="{BB962C8B-B14F-4D97-AF65-F5344CB8AC3E}">
        <p14:creationId xmlns:p14="http://schemas.microsoft.com/office/powerpoint/2010/main" val="18433161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04BD-459C-4EA5-A0F7-0A868FE7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11819"/>
            <a:ext cx="10131427" cy="746464"/>
          </a:xfrm>
        </p:spPr>
        <p:txBody>
          <a:bodyPr>
            <a:normAutofit/>
          </a:bodyPr>
          <a:lstStyle/>
          <a:p>
            <a:r>
              <a:rPr lang="en-US" sz="3600" dirty="0"/>
              <a:t>ERCP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F397F-4E3A-4404-B2C4-A157C78BA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358283"/>
            <a:ext cx="10633230" cy="4279498"/>
          </a:xfrm>
        </p:spPr>
        <p:txBody>
          <a:bodyPr>
            <a:normAutofit/>
          </a:bodyPr>
          <a:lstStyle/>
          <a:p>
            <a:r>
              <a:rPr lang="en-US" sz="2800" cap="none" dirty="0"/>
              <a:t>Used for CBD stones – diagnosis and removal.</a:t>
            </a:r>
          </a:p>
          <a:p>
            <a:r>
              <a:rPr lang="en-US" sz="2800" cap="none" dirty="0"/>
              <a:t>Preop – same as for Chole but pts usually very ill</a:t>
            </a:r>
          </a:p>
          <a:p>
            <a:r>
              <a:rPr lang="en-US" sz="2800" cap="none" dirty="0"/>
              <a:t>Intraop – Done like an EGD, </a:t>
            </a:r>
            <a:r>
              <a:rPr lang="en-US" sz="2800" cap="none" dirty="0" err="1"/>
              <a:t>pt</a:t>
            </a:r>
            <a:r>
              <a:rPr lang="en-US" sz="2800" cap="none" dirty="0"/>
              <a:t> usually sedated – heavily but may need 	</a:t>
            </a:r>
            <a:r>
              <a:rPr lang="en-US" sz="2800" cap="none" dirty="0" err="1"/>
              <a:t>pt</a:t>
            </a:r>
            <a:r>
              <a:rPr lang="en-US" sz="2800" cap="none" dirty="0"/>
              <a:t> cooperation</a:t>
            </a:r>
          </a:p>
          <a:p>
            <a:r>
              <a:rPr lang="en-US" sz="2800" cap="none" dirty="0"/>
              <a:t>Potential for duodenal or pancreatic perf</a:t>
            </a:r>
          </a:p>
          <a:p>
            <a:r>
              <a:rPr lang="en-US" sz="2800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978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5685-F9E4-4077-AA27-418C2F10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12" y="243840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674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1C50-E985-410D-9660-8C057802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3883"/>
            <a:ext cx="10131427" cy="1039882"/>
          </a:xfrm>
        </p:spPr>
        <p:txBody>
          <a:bodyPr>
            <a:normAutofit/>
          </a:bodyPr>
          <a:lstStyle/>
          <a:p>
            <a:r>
              <a:rPr lang="en-US" sz="3600" dirty="0"/>
              <a:t>Hepatic physiologic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00568-663D-4002-98A1-C92ECE3E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31146"/>
            <a:ext cx="10131428" cy="3906635"/>
          </a:xfrm>
        </p:spPr>
        <p:txBody>
          <a:bodyPr>
            <a:normAutofit/>
          </a:bodyPr>
          <a:lstStyle/>
          <a:p>
            <a:r>
              <a:rPr lang="en-US" sz="2800" cap="none" dirty="0"/>
              <a:t>Very few proteins NOT produced by Liver</a:t>
            </a:r>
          </a:p>
          <a:p>
            <a:r>
              <a:rPr lang="en-US" sz="2800" cap="none" dirty="0"/>
              <a:t>	</a:t>
            </a:r>
            <a:r>
              <a:rPr lang="en-US" sz="2400" cap="none" dirty="0"/>
              <a:t>Immunoglobulins, </a:t>
            </a:r>
            <a:r>
              <a:rPr lang="en-US" sz="2400" cap="none" dirty="0" err="1"/>
              <a:t>vWf</a:t>
            </a:r>
            <a:r>
              <a:rPr lang="en-US" sz="2400" cap="none" dirty="0"/>
              <a:t>, and tissue factor III (Factor VIII is made in liver but 	</a:t>
            </a:r>
            <a:r>
              <a:rPr lang="en-US" sz="2400" b="1" cap="none" dirty="0"/>
              <a:t>not</a:t>
            </a:r>
            <a:r>
              <a:rPr lang="en-US" sz="2400" cap="none" dirty="0"/>
              <a:t> by </a:t>
            </a:r>
            <a:r>
              <a:rPr lang="en-US" sz="2400" cap="none" dirty="0" err="1"/>
              <a:t>hepatocites</a:t>
            </a:r>
            <a:r>
              <a:rPr lang="en-US" sz="2400" cap="none" dirty="0"/>
              <a:t>)</a:t>
            </a:r>
          </a:p>
          <a:p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617860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4A0E-E688-4F6A-8032-D70002E2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2827"/>
            <a:ext cx="10131427" cy="75739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781B1-27D5-40CE-99CB-B61064915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340528"/>
            <a:ext cx="10713129" cy="4297253"/>
          </a:xfrm>
        </p:spPr>
        <p:txBody>
          <a:bodyPr>
            <a:normAutofit/>
          </a:bodyPr>
          <a:lstStyle/>
          <a:p>
            <a:r>
              <a:rPr lang="en-US" sz="2400" cap="none" dirty="0"/>
              <a:t>1.  Barash, P. G., Cullen, B. F., </a:t>
            </a:r>
            <a:r>
              <a:rPr lang="en-US" sz="2400" cap="none" dirty="0" err="1"/>
              <a:t>Stoelting</a:t>
            </a:r>
            <a:r>
              <a:rPr lang="en-US" sz="2400" cap="none" dirty="0"/>
              <a:t>, R. K., </a:t>
            </a:r>
            <a:r>
              <a:rPr lang="en-US" sz="2400" cap="none" dirty="0" err="1"/>
              <a:t>Cahalan</a:t>
            </a:r>
            <a:r>
              <a:rPr lang="en-US" sz="2400" cap="none" dirty="0"/>
              <a:t>, M. K., Stock, M. C., Ortega, R., 	Sharer, S. R. &amp; Holt, N. F. (2017). Clinical Anesthesia (8</a:t>
            </a:r>
            <a:r>
              <a:rPr lang="en-US" sz="2400" cap="none" baseline="30000" dirty="0"/>
              <a:t>th</a:t>
            </a:r>
            <a:r>
              <a:rPr lang="en-US" sz="2400" cap="none" dirty="0"/>
              <a:t> ed.). Wolters Kluwer.</a:t>
            </a: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/>
              <a:t>2.  Hines, R. L. &amp; </a:t>
            </a:r>
            <a:r>
              <a:rPr lang="en-US" sz="2400" cap="none" dirty="0" err="1"/>
              <a:t>Marschall</a:t>
            </a:r>
            <a:r>
              <a:rPr lang="en-US" sz="2400" cap="none" dirty="0"/>
              <a:t>, K. E. (2018) </a:t>
            </a:r>
            <a:r>
              <a:rPr lang="en-US" sz="2400" cap="none" dirty="0" err="1"/>
              <a:t>Stoelting’s</a:t>
            </a:r>
            <a:r>
              <a:rPr lang="en-US" sz="2400" cap="none" dirty="0"/>
              <a:t> Anesthesia and Co-existing 	Disease. (7</a:t>
            </a:r>
            <a:r>
              <a:rPr lang="en-US" sz="2400" cap="none" baseline="30000" dirty="0"/>
              <a:t>th</a:t>
            </a:r>
            <a:r>
              <a:rPr lang="en-US" sz="2400" cap="none" dirty="0"/>
              <a:t> ed.). Elsevier.</a:t>
            </a: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/>
              <a:t>3.  </a:t>
            </a:r>
            <a:r>
              <a:rPr lang="en-US" sz="2400" cap="none" dirty="0" err="1"/>
              <a:t>Nagelhout</a:t>
            </a:r>
            <a:r>
              <a:rPr lang="en-US" sz="2400" cap="none" dirty="0"/>
              <a:t>, J. J. &amp; Elisha, S. (2018). Nurse Anesthesia (6</a:t>
            </a:r>
            <a:r>
              <a:rPr lang="en-US" sz="2400" cap="none" baseline="30000" dirty="0"/>
              <a:t>th</a:t>
            </a:r>
            <a:r>
              <a:rPr lang="en-US" sz="2400" cap="none" dirty="0"/>
              <a:t> ed.). Elsevier.</a:t>
            </a:r>
            <a:br>
              <a:rPr lang="en-US" sz="2400" cap="none" dirty="0"/>
            </a:b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33437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8A3F-FE12-4600-B75C-7D0807FF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5819"/>
            <a:ext cx="10695374" cy="734400"/>
          </a:xfrm>
        </p:spPr>
        <p:txBody>
          <a:bodyPr>
            <a:normAutofit/>
          </a:bodyPr>
          <a:lstStyle/>
          <a:p>
            <a:r>
              <a:rPr lang="en-US" sz="3600" dirty="0"/>
              <a:t>Hepatic physiologic functions </a:t>
            </a:r>
            <a:r>
              <a:rPr lang="en-US" sz="3100" dirty="0"/>
              <a:t>(proteins formed)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C89BF-4EFD-4EA5-A20E-AE1F3328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571348"/>
            <a:ext cx="10597719" cy="4066433"/>
          </a:xfrm>
        </p:spPr>
        <p:txBody>
          <a:bodyPr>
            <a:normAutofit/>
          </a:bodyPr>
          <a:lstStyle/>
          <a:p>
            <a:r>
              <a:rPr lang="en-US" sz="2800" cap="none" dirty="0"/>
              <a:t>Procoagulants – All but those listed prior, Vit K needed for Factors II, VII, IX, and X, bile from liver needed for Vit K absorption.</a:t>
            </a:r>
          </a:p>
          <a:p>
            <a:r>
              <a:rPr lang="en-US" sz="2800" cap="none" dirty="0" err="1"/>
              <a:t>Anticoags</a:t>
            </a:r>
            <a:r>
              <a:rPr lang="en-US" sz="2800" cap="none" dirty="0"/>
              <a:t> – Antithrombin and proteins S, C, and Z </a:t>
            </a:r>
            <a:r>
              <a:rPr lang="en-US" sz="2400" cap="none" dirty="0"/>
              <a:t>(also Vit K dependent)</a:t>
            </a:r>
          </a:p>
          <a:p>
            <a:r>
              <a:rPr lang="en-US" sz="2800" cap="none" dirty="0"/>
              <a:t>Fibrinolytics – Plasminogen</a:t>
            </a:r>
          </a:p>
          <a:p>
            <a:r>
              <a:rPr lang="en-US" sz="2800" cap="none" dirty="0"/>
              <a:t>Thrombopoietin – Platelet production stimulator</a:t>
            </a:r>
          </a:p>
          <a:p>
            <a:r>
              <a:rPr lang="en-US" sz="2800" cap="none" dirty="0"/>
              <a:t>Plasma Proteins – Albumin and </a:t>
            </a:r>
            <a:r>
              <a:rPr lang="el-GR" sz="2800" cap="none" dirty="0"/>
              <a:t>α</a:t>
            </a:r>
            <a:r>
              <a:rPr lang="en-US" sz="2800" cap="none" dirty="0"/>
              <a:t>-1 acid glycoprotein</a:t>
            </a:r>
          </a:p>
          <a:p>
            <a:r>
              <a:rPr lang="en-US" sz="2800" cap="none" dirty="0"/>
              <a:t>Pseudocholinesterase - ↓ production prolongs Anectine duration</a:t>
            </a:r>
          </a:p>
        </p:txBody>
      </p:sp>
    </p:spTree>
    <p:extLst>
      <p:ext uri="{BB962C8B-B14F-4D97-AF65-F5344CB8AC3E}">
        <p14:creationId xmlns:p14="http://schemas.microsoft.com/office/powerpoint/2010/main" val="99420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46AC-87C2-40EC-9600-78DFE926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6403"/>
            <a:ext cx="10131427" cy="704126"/>
          </a:xfrm>
        </p:spPr>
        <p:txBody>
          <a:bodyPr>
            <a:normAutofit/>
          </a:bodyPr>
          <a:lstStyle/>
          <a:p>
            <a:r>
              <a:rPr lang="en-US" sz="3600" dirty="0"/>
              <a:t>Hepatic physiologic functions </a:t>
            </a:r>
            <a:r>
              <a:rPr lang="en-US" sz="2800" dirty="0"/>
              <a:t>(Metabolism)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97F77-B49E-442C-A1B8-E9F4CBF6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473693"/>
            <a:ext cx="10131428" cy="4164088"/>
          </a:xfrm>
        </p:spPr>
        <p:txBody>
          <a:bodyPr>
            <a:normAutofit/>
          </a:bodyPr>
          <a:lstStyle/>
          <a:p>
            <a:r>
              <a:rPr lang="en-US" sz="2800" cap="none" dirty="0"/>
              <a:t>Carbohydrates:  Important Glucose regulator and clears insulin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41509-120D-4105-ADA8-45F80A15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09787"/>
            <a:ext cx="11430000" cy="4314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5EE86-4D41-4B76-A184-5CB96C089A8D}"/>
              </a:ext>
            </a:extLst>
          </p:cNvPr>
          <p:cNvSpPr txBox="1"/>
          <p:nvPr/>
        </p:nvSpPr>
        <p:spPr>
          <a:xfrm>
            <a:off x="523783" y="6488668"/>
            <a:ext cx="265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Apexanesthesia.com</a:t>
            </a:r>
          </a:p>
        </p:txBody>
      </p:sp>
    </p:spTree>
    <p:extLst>
      <p:ext uri="{BB962C8B-B14F-4D97-AF65-F5344CB8AC3E}">
        <p14:creationId xmlns:p14="http://schemas.microsoft.com/office/powerpoint/2010/main" val="349475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3971</Words>
  <Application>Microsoft Office PowerPoint</Application>
  <PresentationFormat>Widescreen</PresentationFormat>
  <Paragraphs>457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Celestial</vt:lpstr>
      <vt:lpstr>Anesthetic management of hepatic disorders and cholelithiasis </vt:lpstr>
      <vt:lpstr>Objectives</vt:lpstr>
      <vt:lpstr>PowerPoint Presentation</vt:lpstr>
      <vt:lpstr>Hepatobiliary A &amp; p review</vt:lpstr>
      <vt:lpstr>A &amp; p review</vt:lpstr>
      <vt:lpstr>Hepatobiliary function</vt:lpstr>
      <vt:lpstr>Hepatic physiologic functions</vt:lpstr>
      <vt:lpstr>Hepatic physiologic functions (proteins formed)</vt:lpstr>
      <vt:lpstr>Hepatic physiologic functions (Metabolism)</vt:lpstr>
      <vt:lpstr>Hepatic physiologic functions (Metabolism)</vt:lpstr>
      <vt:lpstr>Hepatic physiologic functions Drug Metabolism</vt:lpstr>
      <vt:lpstr>Hepatic physiologic functions Drug Metabolism</vt:lpstr>
      <vt:lpstr>Lab tests of liver function</vt:lpstr>
      <vt:lpstr>Lab tests of liver function</vt:lpstr>
      <vt:lpstr>Hepatic circulation</vt:lpstr>
      <vt:lpstr>Anesthetic effect on liver function</vt:lpstr>
      <vt:lpstr>Anesthetic effect on liver function</vt:lpstr>
      <vt:lpstr>Anesthetic effect on liver function</vt:lpstr>
      <vt:lpstr>hepatitis</vt:lpstr>
      <vt:lpstr>hepatitis</vt:lpstr>
      <vt:lpstr>hepatitis</vt:lpstr>
      <vt:lpstr>Hepatitis</vt:lpstr>
      <vt:lpstr>Hepatitis</vt:lpstr>
      <vt:lpstr>Hepatitis</vt:lpstr>
      <vt:lpstr>Anesthetic management of alcoholism</vt:lpstr>
      <vt:lpstr>Anesthetic management of alcoholism</vt:lpstr>
      <vt:lpstr>Cirrhosis</vt:lpstr>
      <vt:lpstr>Cirrhosis</vt:lpstr>
      <vt:lpstr>Cirrhosis</vt:lpstr>
      <vt:lpstr>Cirrhosis</vt:lpstr>
      <vt:lpstr>Cirrhosis</vt:lpstr>
      <vt:lpstr>Cirrhosis</vt:lpstr>
      <vt:lpstr>Cirrhosis</vt:lpstr>
      <vt:lpstr>Cirrhosis</vt:lpstr>
      <vt:lpstr>Cirrhosis</vt:lpstr>
      <vt:lpstr>Cirrhosis</vt:lpstr>
      <vt:lpstr>Tips anesthetic management (cont)</vt:lpstr>
      <vt:lpstr>Hepatic encephalopathy </vt:lpstr>
      <vt:lpstr>Hepatic encephalopathy </vt:lpstr>
      <vt:lpstr>Carcinoid Syndrome</vt:lpstr>
      <vt:lpstr>Carcinoid Syndrome</vt:lpstr>
      <vt:lpstr>Carcinoid Syndrome</vt:lpstr>
      <vt:lpstr>Carcinoid Syndrome</vt:lpstr>
      <vt:lpstr>Liver resection (partial hepatectomy, lobectomy)</vt:lpstr>
      <vt:lpstr>Liver resection (partial hepatectomy, lobectomy)</vt:lpstr>
      <vt:lpstr>Liver resection (partial hepatectomy, lobectomy)</vt:lpstr>
      <vt:lpstr>Liver resection (partial hepatectomy, lobectomy)</vt:lpstr>
      <vt:lpstr>Liver resection (partial hepatectomy, lobectomy)</vt:lpstr>
      <vt:lpstr>Liver transplant</vt:lpstr>
      <vt:lpstr>Liver transplant</vt:lpstr>
      <vt:lpstr>Hepatobiliary system</vt:lpstr>
      <vt:lpstr>Hepatobiliary system</vt:lpstr>
      <vt:lpstr>Hepatobiliary system</vt:lpstr>
      <vt:lpstr>Hepatobiliary system</vt:lpstr>
      <vt:lpstr>Hepatobiliary system</vt:lpstr>
      <vt:lpstr>Hepatobiliary diseases</vt:lpstr>
      <vt:lpstr>Hepatobiliary diseases</vt:lpstr>
      <vt:lpstr>Hepatobiliary diseases</vt:lpstr>
      <vt:lpstr>Hepatobiliary diseases</vt:lpstr>
      <vt:lpstr>Laparoscopic cholecystectomy</vt:lpstr>
      <vt:lpstr>Laparoscopic cholecystectomy</vt:lpstr>
      <vt:lpstr>Laparoscopic cholecystectomy</vt:lpstr>
      <vt:lpstr>Laparoscopic cholecystectomy</vt:lpstr>
      <vt:lpstr>Laparoscopic cholecystectomy</vt:lpstr>
      <vt:lpstr>Laparoscopic cholecystectomy</vt:lpstr>
      <vt:lpstr>Laparoscopic cholecystectomy</vt:lpstr>
      <vt:lpstr>Open cholecystectomy </vt:lpstr>
      <vt:lpstr>ERCP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Anesthetic management of hepatic disorders and cholelithiasis</dc:title>
  <dc:creator>TODD WALTER</dc:creator>
  <cp:lastModifiedBy>TODD WALTER</cp:lastModifiedBy>
  <cp:revision>25</cp:revision>
  <dcterms:created xsi:type="dcterms:W3CDTF">2020-11-18T18:51:35Z</dcterms:created>
  <dcterms:modified xsi:type="dcterms:W3CDTF">2021-03-30T20:06:17Z</dcterms:modified>
</cp:coreProperties>
</file>