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7"/>
  </p:notesMasterIdLst>
  <p:sldIdLst>
    <p:sldId id="256" r:id="rId5"/>
    <p:sldId id="263" r:id="rId6"/>
    <p:sldId id="264" r:id="rId7"/>
    <p:sldId id="265" r:id="rId8"/>
    <p:sldId id="266" r:id="rId9"/>
    <p:sldId id="267" r:id="rId10"/>
    <p:sldId id="268" r:id="rId11"/>
    <p:sldId id="269" r:id="rId12"/>
    <p:sldId id="270" r:id="rId13"/>
    <p:sldId id="271" r:id="rId14"/>
    <p:sldId id="272" r:id="rId15"/>
    <p:sldId id="282" r:id="rId16"/>
    <p:sldId id="273" r:id="rId17"/>
    <p:sldId id="283" r:id="rId18"/>
    <p:sldId id="277" r:id="rId19"/>
    <p:sldId id="278" r:id="rId20"/>
    <p:sldId id="279" r:id="rId21"/>
    <p:sldId id="280" r:id="rId22"/>
    <p:sldId id="281" r:id="rId23"/>
    <p:sldId id="274" r:id="rId24"/>
    <p:sldId id="275" r:id="rId25"/>
    <p:sldId id="284" r:id="rId26"/>
    <p:sldId id="276" r:id="rId27"/>
    <p:sldId id="285" r:id="rId28"/>
    <p:sldId id="288" r:id="rId29"/>
    <p:sldId id="289" r:id="rId30"/>
    <p:sldId id="290" r:id="rId31"/>
    <p:sldId id="291" r:id="rId32"/>
    <p:sldId id="286" r:id="rId33"/>
    <p:sldId id="287" r:id="rId34"/>
    <p:sldId id="292" r:id="rId35"/>
    <p:sldId id="293" r:id="rId36"/>
    <p:sldId id="294" r:id="rId37"/>
    <p:sldId id="295" r:id="rId38"/>
    <p:sldId id="296" r:id="rId39"/>
    <p:sldId id="300" r:id="rId40"/>
    <p:sldId id="301" r:id="rId41"/>
    <p:sldId id="297" r:id="rId42"/>
    <p:sldId id="298" r:id="rId43"/>
    <p:sldId id="299"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21" r:id="rId58"/>
    <p:sldId id="322" r:id="rId59"/>
    <p:sldId id="323" r:id="rId60"/>
    <p:sldId id="315" r:id="rId61"/>
    <p:sldId id="316" r:id="rId62"/>
    <p:sldId id="317" r:id="rId63"/>
    <p:sldId id="318" r:id="rId64"/>
    <p:sldId id="319" r:id="rId65"/>
    <p:sldId id="320" r:id="rId66"/>
    <p:sldId id="324" r:id="rId67"/>
    <p:sldId id="325" r:id="rId68"/>
    <p:sldId id="326" r:id="rId69"/>
    <p:sldId id="327" r:id="rId70"/>
    <p:sldId id="328" r:id="rId71"/>
    <p:sldId id="329" r:id="rId72"/>
    <p:sldId id="330" r:id="rId73"/>
    <p:sldId id="331" r:id="rId74"/>
    <p:sldId id="362" r:id="rId75"/>
    <p:sldId id="333" r:id="rId76"/>
    <p:sldId id="332" r:id="rId77"/>
    <p:sldId id="334" r:id="rId78"/>
    <p:sldId id="335" r:id="rId79"/>
    <p:sldId id="336" r:id="rId80"/>
    <p:sldId id="338" r:id="rId81"/>
    <p:sldId id="337" r:id="rId82"/>
    <p:sldId id="361" r:id="rId83"/>
    <p:sldId id="339" r:id="rId84"/>
    <p:sldId id="341" r:id="rId85"/>
    <p:sldId id="342" r:id="rId86"/>
    <p:sldId id="340" r:id="rId87"/>
    <p:sldId id="343" r:id="rId88"/>
    <p:sldId id="344" r:id="rId89"/>
    <p:sldId id="345" r:id="rId90"/>
    <p:sldId id="346" r:id="rId91"/>
    <p:sldId id="347" r:id="rId92"/>
    <p:sldId id="348" r:id="rId93"/>
    <p:sldId id="349" r:id="rId94"/>
    <p:sldId id="352" r:id="rId95"/>
    <p:sldId id="350" r:id="rId96"/>
    <p:sldId id="351" r:id="rId97"/>
    <p:sldId id="353" r:id="rId98"/>
    <p:sldId id="354" r:id="rId99"/>
    <p:sldId id="355" r:id="rId100"/>
    <p:sldId id="356" r:id="rId101"/>
    <p:sldId id="357" r:id="rId102"/>
    <p:sldId id="358" r:id="rId103"/>
    <p:sldId id="359" r:id="rId104"/>
    <p:sldId id="360" r:id="rId105"/>
    <p:sldId id="363"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WALTER" initials="TW" lastIdx="1" clrIdx="0">
    <p:extLst>
      <p:ext uri="{19B8F6BF-5375-455C-9EA6-DF929625EA0E}">
        <p15:presenceInfo xmlns:p15="http://schemas.microsoft.com/office/powerpoint/2012/main" userId="d7e8f3036e6fb7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3/5/2022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3/5/2022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3/5/2022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3/5/2022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3/5/2022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3/5/2022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3/5/2022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3/5/2022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doctorlib.info/pharmacology/pharmacology/pharmacology.files/image175.jpg" TargetMode="External"/><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econlib.org/wp-content/uploads/2019/04/Depositphotos_14024810_s-2019.jpg" TargetMode="External"/><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hyperlink" Target="https://thebestmedicineis.files.wordpress.com/2013/12/kidney.jpg"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oir82UA9x4&amp;list=PLqTetbgey0afTLV4nZaKgPZH0AHuDqLNj&amp;index=1" TargetMode="External"/><Relationship Id="rId2" Type="http://schemas.openxmlformats.org/officeDocument/2006/relationships/hyperlink" Target="https://www.youtube.com/watch?v=KWHasxDRf54&amp;index=2&amp;list=PLqTetbgey0afTLV4nZaKgPZH0AHuDqLNj"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ajkdblog.files.wordpress.com/2015/09/fistula.jpg" TargetMode="External"/><Relationship Id="rId7" Type="http://schemas.openxmlformats.org/officeDocument/2006/relationships/hyperlink" Target="https://tampaveins-chavezaffiliates12.netdna-ssl.com/wp-content/uploads/2014/03/AV-Fistula-for-Dialysis.jpg?x47330" TargetMode="External"/><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hyperlink" Target="https://thumbs.dreamstime.com/z/dialysis-arteriovenous-fistula-blood-taken-patient-kidney-failure-using-arm-artery-vein-created-adobe-58692062.jpg" TargetMode="External"/><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3" Type="http://schemas.openxmlformats.org/officeDocument/2006/relationships/hyperlink" Target="https://thumbs.dreamstime.com/z/arteriovenous-fistula-operation-dialysis-surgeon-do-48161672.jpg" TargetMode="External"/><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hyperlink" Target="http://i.ytimg.com/vi/XnWmg1ZFRjU/maxresdefault.jpg" TargetMode="Externa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i1.wp.com/obgynkey.com/wp-content/uploads/2017/04/A307466_1_En_8_Fig21_HTML.jpg?fit=480%2C360&amp;ssl=1"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s://media.springernature.com/original/springer-static/image/chp%3A10.1007%2F978-3-319-63429-6_10/MediaObjects/394592_1_En_10_Fig1_HTML.jpg"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lowres.cartoonstock.com/medical-doctor-surgeon-surgery-transplant-transplanting-ggm081216_low.jpg"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i.ytimg.com/vi/7Y3AZh31WRk/maxresdefault.jpg" TargetMode="External"/><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hyperlink" Target="https://i.redditmedia.com/58wRUCtMgLxVVXOvMEQvqArIomwWC1vef1Bcv4fEtiA.jpg?w=614&amp;s=b924974bd86e4107969b9fadf956a1d3" TargetMode="External"/><Relationship Id="rId4" Type="http://schemas.openxmlformats.org/officeDocument/2006/relationships/image" Target="../media/image22.jpeg"/></Relationships>
</file>

<file path=ppt/slides/_rels/slide73.xml.rels><?xml version="1.0" encoding="UTF-8" standalone="yes"?>
<Relationships xmlns="http://schemas.openxmlformats.org/package/2006/relationships"><Relationship Id="rId3" Type="http://schemas.openxmlformats.org/officeDocument/2006/relationships/hyperlink" Target="http://www.healthhub.sg/sites/assets/Assets/In-Article%20Images%20(Small)/Kidney%20stone.PNG"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77.xml.rels><?xml version="1.0" encoding="UTF-8" standalone="yes"?>
<Relationships xmlns="http://schemas.openxmlformats.org/package/2006/relationships"><Relationship Id="rId3" Type="http://schemas.openxmlformats.org/officeDocument/2006/relationships/hyperlink" Target="http://illpatient.com/wp-content/uploads/2016/05/Laser-Lithotripsy..jpg" TargetMode="External"/><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s3.amazonaws.com/lowres.cartoonstock.com/medical-kidney-stone-kidney_stone-doctor-surgeon-jmp091022_low.jpg"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i.pinimg.com/originals/18/b6/cb/18b6cba5e4f6a23e4744f4bc934c586a.jpg"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besthealthandbeautytips.com/wp-content/uploads/2015/01/TUMT.jpg" TargetMode="Externa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prostatecancer911.com/wp-content/uploads/2017/04/what-is-transurethral-needle-ablation-tuna.jpg"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s://image.slidesharecdn.com/endobph-180415105535/95/endo-bph-45-638.jpg?cb=1523790051" TargetMode="Externa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urologyspecialist.com.au/wp-content/uploads/2017/05/1HoLEP.jpg" TargetMode="External"/><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gagreenlightlaser.files.wordpress.com/2016/12/maxresdefault-1.jpg" TargetMode="External"/><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hyperlink" Target="http://www.browardurologycenter.com/images/greenlight-laser2018.jpg" TargetMode="External"/><Relationship Id="rId4" Type="http://schemas.openxmlformats.org/officeDocument/2006/relationships/image" Target="../media/image36.jpeg"/></Relationships>
</file>

<file path=ppt/slides/_rels/slide88.xml.rels><?xml version="1.0" encoding="UTF-8" standalone="yes"?>
<Relationships xmlns="http://schemas.openxmlformats.org/package/2006/relationships"><Relationship Id="rId3" Type="http://schemas.openxmlformats.org/officeDocument/2006/relationships/hyperlink" Target="https://i.ytimg.com/vi/Dn3B6f07DkI/hqdefault.jpg"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4.imimg.com/data4/GD/LA/MY-23220813/trans-urethral-resection-of-prostate-surgery-500x500.jpg" TargetMode="External"/><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hyperlink" Target="https://www.bjuinternational.com/wp-content/uploads/2015/04/PQ-TURP.jpg" TargetMode="Externa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media.springernature.com/original/springer-static/image/art%3A10.1007%2Fs11255-015-1088-8/MediaObjects/11255_2015_1088_Fig1_HTML.jpg" TargetMode="External"/><Relationship Id="rId2" Type="http://schemas.openxmlformats.org/officeDocument/2006/relationships/image" Target="../media/image41.jpeg"/><Relationship Id="rId1" Type="http://schemas.openxmlformats.org/officeDocument/2006/relationships/slideLayout" Target="../slideLayouts/slideLayout3.xml"/><Relationship Id="rId5" Type="http://schemas.openxmlformats.org/officeDocument/2006/relationships/hyperlink" Target="https://media.springernature.com/full/springer-static/image/art%3A10.1186%2Fs12871-017-0333-3/MediaObjects/12871_2017_333_Fig1_HTML.gif" TargetMode="Externa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151573"/>
            <a:ext cx="9144000" cy="1296827"/>
          </a:xfrm>
        </p:spPr>
        <p:txBody>
          <a:bodyPr>
            <a:normAutofit/>
          </a:bodyPr>
          <a:lstStyle/>
          <a:p>
            <a:pPr algn="l"/>
            <a:r>
              <a:rPr lang="en-US" dirty="0"/>
              <a:t>Todd Walter DrAP, APRN, CRNA</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799" y="699896"/>
            <a:ext cx="9144000" cy="1641490"/>
          </a:xfrm>
        </p:spPr>
        <p:txBody>
          <a:bodyPr>
            <a:normAutofit/>
          </a:bodyPr>
          <a:lstStyle/>
          <a:p>
            <a:pPr algn="l"/>
            <a:r>
              <a:rPr lang="en-US" sz="4800" dirty="0"/>
              <a:t>Anesthetic Management  for Renal </a:t>
            </a:r>
            <a:br>
              <a:rPr lang="en-US" sz="4800" dirty="0"/>
            </a:br>
            <a:r>
              <a:rPr lang="en-US" sz="4800" dirty="0"/>
              <a:t>and Urology Patients </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23C0-C6EF-4C18-8D08-9BB357217507}"/>
              </a:ext>
            </a:extLst>
          </p:cNvPr>
          <p:cNvSpPr>
            <a:spLocks noGrp="1"/>
          </p:cNvSpPr>
          <p:nvPr>
            <p:ph type="ctrTitle"/>
          </p:nvPr>
        </p:nvSpPr>
        <p:spPr>
          <a:xfrm>
            <a:off x="854532" y="1091953"/>
            <a:ext cx="9144000" cy="5013565"/>
          </a:xfrm>
        </p:spPr>
        <p:txBody>
          <a:bodyPr>
            <a:normAutofit/>
          </a:bodyPr>
          <a:lstStyle/>
          <a:p>
            <a:r>
              <a:rPr lang="en-US" sz="3200" dirty="0">
                <a:effectLst/>
                <a:latin typeface="Calibri Light" panose="020F0302020204030204" pitchFamily="34" charset="0"/>
                <a:cs typeface="Calibri Light" panose="020F0302020204030204" pitchFamily="34" charset="0"/>
              </a:rPr>
              <a:t>Autoregulation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flow remains normal despite change in pressure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MAP range is 50 – 180 </a:t>
            </a:r>
            <a:r>
              <a:rPr lang="en-US" sz="2400" dirty="0">
                <a:effectLst/>
                <a:latin typeface="Calibri Light" panose="020F0302020204030204" pitchFamily="34" charset="0"/>
                <a:cs typeface="Calibri Light" panose="020F0302020204030204" pitchFamily="34" charset="0"/>
              </a:rPr>
              <a:t>mmHg</a:t>
            </a:r>
            <a:br>
              <a:rPr lang="en-US" sz="2400" dirty="0">
                <a:effectLst/>
                <a:latin typeface="Calibri Light" panose="020F0302020204030204" pitchFamily="34" charset="0"/>
                <a:cs typeface="Calibri Light" panose="020F0302020204030204" pitchFamily="34" charset="0"/>
              </a:rPr>
            </a:b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t>
            </a:r>
            <a:r>
              <a:rPr lang="en-US" sz="3200" dirty="0">
                <a:effectLst/>
                <a:latin typeface="Calibri Light" panose="020F0302020204030204" pitchFamily="34" charset="0"/>
                <a:cs typeface="Calibri Light" panose="020F0302020204030204" pitchFamily="34" charset="0"/>
              </a:rPr>
              <a:t>Filtration stops below 50 </a:t>
            </a:r>
            <a:r>
              <a:rPr lang="en-US" sz="2400" dirty="0">
                <a:effectLst/>
                <a:latin typeface="Calibri Light" panose="020F0302020204030204" pitchFamily="34" charset="0"/>
                <a:cs typeface="Calibri Light" panose="020F0302020204030204" pitchFamily="34" charset="0"/>
              </a:rPr>
              <a:t>mmHg</a:t>
            </a:r>
            <a:br>
              <a:rPr lang="en-US" sz="24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If renal perfusion too low → ↓ RVR → ↑ RBF</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If renal perfusion too high → ↑ RVR → ↓ RBF</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AC46709F-25B3-4CDE-B146-8E4AE23FBC61}"/>
              </a:ext>
            </a:extLst>
          </p:cNvPr>
          <p:cNvSpPr>
            <a:spLocks noGrp="1"/>
          </p:cNvSpPr>
          <p:nvPr>
            <p:ph type="subTitle" idx="1"/>
          </p:nvPr>
        </p:nvSpPr>
        <p:spPr>
          <a:xfrm>
            <a:off x="854532" y="222505"/>
            <a:ext cx="9144000" cy="754025"/>
          </a:xfrm>
        </p:spPr>
        <p:txBody>
          <a:bodyPr>
            <a:normAutofit/>
          </a:bodyPr>
          <a:lstStyle/>
          <a:p>
            <a:r>
              <a:rPr lang="en-US" sz="3600" dirty="0">
                <a:solidFill>
                  <a:schemeClr val="tx1"/>
                </a:solidFill>
              </a:rPr>
              <a:t>Renal Blood Flow</a:t>
            </a:r>
          </a:p>
        </p:txBody>
      </p:sp>
    </p:spTree>
    <p:extLst>
      <p:ext uri="{BB962C8B-B14F-4D97-AF65-F5344CB8AC3E}">
        <p14:creationId xmlns:p14="http://schemas.microsoft.com/office/powerpoint/2010/main" val="10312321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E283-E78D-4E4E-A084-636F09A211C1}"/>
              </a:ext>
            </a:extLst>
          </p:cNvPr>
          <p:cNvSpPr>
            <a:spLocks noGrp="1"/>
          </p:cNvSpPr>
          <p:nvPr>
            <p:ph type="ctrTitle"/>
          </p:nvPr>
        </p:nvSpPr>
        <p:spPr>
          <a:xfrm>
            <a:off x="854532" y="1029796"/>
            <a:ext cx="9144000" cy="5075722"/>
          </a:xfrm>
        </p:spPr>
        <p:txBody>
          <a:bodyPr>
            <a:normAutofit/>
          </a:bodyPr>
          <a:lstStyle/>
          <a:p>
            <a:r>
              <a:rPr lang="en-US" sz="3200" dirty="0">
                <a:effectLst/>
                <a:latin typeface="Calibri Light" panose="020F0302020204030204" pitchFamily="34" charset="0"/>
                <a:cs typeface="Calibri Light" panose="020F0302020204030204" pitchFamily="34" charset="0"/>
              </a:rPr>
              <a:t>Cystoscopy – Same considerations as Kidney stone retrieval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Transurethral Bladder Tumor  Resection (TURB)</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Similar considerations to TURP but usually less risk for TURP syndrome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Cystectomy – Removal of all or part of Bladder.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Radical – Bladder removal plus other organs and nodes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Usually combined with diversion of urine flow (Ileal conduit with stoma)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Anesthetic concerns similar to nephrectomy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loss is primary concern intra- and post-op</a:t>
            </a:r>
          </a:p>
        </p:txBody>
      </p:sp>
      <p:sp>
        <p:nvSpPr>
          <p:cNvPr id="3" name="Subtitle 2">
            <a:extLst>
              <a:ext uri="{FF2B5EF4-FFF2-40B4-BE49-F238E27FC236}">
                <a16:creationId xmlns:a16="http://schemas.microsoft.com/office/drawing/2014/main" id="{3E29E4EA-EBC8-4B3C-B852-E25C443785DA}"/>
              </a:ext>
            </a:extLst>
          </p:cNvPr>
          <p:cNvSpPr>
            <a:spLocks noGrp="1"/>
          </p:cNvSpPr>
          <p:nvPr>
            <p:ph type="subTitle" idx="1"/>
          </p:nvPr>
        </p:nvSpPr>
        <p:spPr>
          <a:xfrm>
            <a:off x="854532" y="275771"/>
            <a:ext cx="9144000" cy="754025"/>
          </a:xfrm>
        </p:spPr>
        <p:txBody>
          <a:bodyPr>
            <a:normAutofit/>
          </a:bodyPr>
          <a:lstStyle/>
          <a:p>
            <a:r>
              <a:rPr lang="en-US" sz="3600" dirty="0">
                <a:solidFill>
                  <a:schemeClr val="tx1"/>
                </a:solidFill>
              </a:rPr>
              <a:t>Bladder Procedures</a:t>
            </a:r>
          </a:p>
        </p:txBody>
      </p:sp>
    </p:spTree>
    <p:extLst>
      <p:ext uri="{BB962C8B-B14F-4D97-AF65-F5344CB8AC3E}">
        <p14:creationId xmlns:p14="http://schemas.microsoft.com/office/powerpoint/2010/main" val="197398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257C-3020-4557-91D9-FAB94854342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951506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1DAD-1DAF-4E44-AB6D-DA37FA8E9DC9}"/>
              </a:ext>
            </a:extLst>
          </p:cNvPr>
          <p:cNvSpPr>
            <a:spLocks noGrp="1"/>
          </p:cNvSpPr>
          <p:nvPr>
            <p:ph type="ctrTitle"/>
          </p:nvPr>
        </p:nvSpPr>
        <p:spPr>
          <a:xfrm>
            <a:off x="854532" y="1438183"/>
            <a:ext cx="9144000" cy="4667335"/>
          </a:xfrm>
        </p:spPr>
        <p:txBody>
          <a:bodyPr>
            <a:normAutofit/>
          </a:bodyPr>
          <a:lstStyle/>
          <a:p>
            <a:r>
              <a:rPr lang="en-US" sz="2800" cap="none" dirty="0">
                <a:solidFill>
                  <a:schemeClr val="tx1"/>
                </a:solidFill>
              </a:rPr>
              <a:t>1..  Barash, P. G., Cullen, B. F., </a:t>
            </a:r>
            <a:r>
              <a:rPr lang="en-US" sz="2800" cap="none" dirty="0" err="1">
                <a:solidFill>
                  <a:schemeClr val="tx1"/>
                </a:solidFill>
              </a:rPr>
              <a:t>Stoelting</a:t>
            </a:r>
            <a:r>
              <a:rPr lang="en-US" sz="2800" cap="none" dirty="0">
                <a:solidFill>
                  <a:schemeClr val="tx1"/>
                </a:solidFill>
              </a:rPr>
              <a:t>, R. K., </a:t>
            </a:r>
            <a:r>
              <a:rPr lang="en-US" sz="2800" cap="none" dirty="0" err="1">
                <a:solidFill>
                  <a:schemeClr val="tx1"/>
                </a:solidFill>
              </a:rPr>
              <a:t>Cahalan</a:t>
            </a:r>
            <a:r>
              <a:rPr lang="en-US" sz="2800" cap="none" dirty="0">
                <a:solidFill>
                  <a:schemeClr val="tx1"/>
                </a:solidFill>
              </a:rPr>
              <a:t>, M. K., Stock, M. C., Ortega, R., </a:t>
            </a:r>
            <a:br>
              <a:rPr lang="en-US" sz="2800" cap="none" dirty="0">
                <a:solidFill>
                  <a:schemeClr val="tx1"/>
                </a:solidFill>
              </a:rPr>
            </a:br>
            <a:r>
              <a:rPr lang="en-US" sz="2800" cap="none" dirty="0">
                <a:solidFill>
                  <a:schemeClr val="tx1"/>
                </a:solidFill>
              </a:rPr>
              <a:t>	Sharer, S. R. &amp; Holt, N. F. (2017). Clinical Anesthesia (8</a:t>
            </a:r>
            <a:r>
              <a:rPr lang="en-US" sz="2800" cap="none" baseline="30000" dirty="0">
                <a:solidFill>
                  <a:schemeClr val="tx1"/>
                </a:solidFill>
              </a:rPr>
              <a:t>th</a:t>
            </a:r>
            <a:r>
              <a:rPr lang="en-US" sz="2800" cap="none" dirty="0">
                <a:solidFill>
                  <a:schemeClr val="tx1"/>
                </a:solidFill>
              </a:rPr>
              <a:t> ed.). Wolters Kluwer.</a:t>
            </a:r>
            <a:br>
              <a:rPr lang="en-US" sz="2800" cap="none" dirty="0">
                <a:solidFill>
                  <a:schemeClr val="tx1"/>
                </a:solidFill>
              </a:rPr>
            </a:br>
            <a:br>
              <a:rPr lang="en-US" sz="2800" cap="none" dirty="0">
                <a:solidFill>
                  <a:schemeClr val="tx1"/>
                </a:solidFill>
              </a:rPr>
            </a:br>
            <a:r>
              <a:rPr lang="en-US" sz="2800" cap="none" dirty="0">
                <a:solidFill>
                  <a:schemeClr val="tx1"/>
                </a:solidFill>
              </a:rPr>
              <a:t>2.  Hines, R. L. &amp; </a:t>
            </a:r>
            <a:r>
              <a:rPr lang="en-US" sz="2800" cap="none" dirty="0" err="1">
                <a:solidFill>
                  <a:schemeClr val="tx1"/>
                </a:solidFill>
              </a:rPr>
              <a:t>Marschall</a:t>
            </a:r>
            <a:r>
              <a:rPr lang="en-US" sz="2800" cap="none" dirty="0">
                <a:solidFill>
                  <a:schemeClr val="tx1"/>
                </a:solidFill>
              </a:rPr>
              <a:t>, K. E. (2018) </a:t>
            </a:r>
            <a:r>
              <a:rPr lang="en-US" sz="2800" cap="none" dirty="0" err="1">
                <a:solidFill>
                  <a:schemeClr val="tx1"/>
                </a:solidFill>
              </a:rPr>
              <a:t>Stoelting’s</a:t>
            </a:r>
            <a:r>
              <a:rPr lang="en-US" sz="2800" cap="none" dirty="0">
                <a:solidFill>
                  <a:schemeClr val="tx1"/>
                </a:solidFill>
              </a:rPr>
              <a:t> Anesthesia and Co-existing Disease. </a:t>
            </a:r>
            <a:br>
              <a:rPr lang="en-US" sz="2800" cap="none" dirty="0">
                <a:solidFill>
                  <a:schemeClr val="tx1"/>
                </a:solidFill>
              </a:rPr>
            </a:br>
            <a:r>
              <a:rPr lang="en-US" sz="2800" cap="none" dirty="0">
                <a:solidFill>
                  <a:schemeClr val="tx1"/>
                </a:solidFill>
              </a:rPr>
              <a:t>	(7</a:t>
            </a:r>
            <a:r>
              <a:rPr lang="en-US" sz="2800" cap="none" baseline="30000" dirty="0">
                <a:solidFill>
                  <a:schemeClr val="tx1"/>
                </a:solidFill>
              </a:rPr>
              <a:t>th</a:t>
            </a:r>
            <a:r>
              <a:rPr lang="en-US" sz="2800" cap="none" dirty="0">
                <a:solidFill>
                  <a:schemeClr val="tx1"/>
                </a:solidFill>
              </a:rPr>
              <a:t> ed.). Elsevier.</a:t>
            </a:r>
            <a:br>
              <a:rPr lang="en-US" sz="2800" cap="none" dirty="0">
                <a:solidFill>
                  <a:schemeClr val="tx1"/>
                </a:solidFill>
              </a:rPr>
            </a:br>
            <a:br>
              <a:rPr lang="en-US" sz="2800" cap="none" dirty="0">
                <a:solidFill>
                  <a:schemeClr val="tx1"/>
                </a:solidFill>
              </a:rPr>
            </a:br>
            <a:r>
              <a:rPr lang="en-US" sz="2800" cap="none" dirty="0">
                <a:solidFill>
                  <a:schemeClr val="tx1"/>
                </a:solidFill>
              </a:rPr>
              <a:t>3.  </a:t>
            </a:r>
            <a:r>
              <a:rPr lang="en-US" sz="2800" cap="none" dirty="0" err="1">
                <a:solidFill>
                  <a:schemeClr val="tx1"/>
                </a:solidFill>
              </a:rPr>
              <a:t>Nagelhout</a:t>
            </a:r>
            <a:r>
              <a:rPr lang="en-US" sz="2800" cap="none" dirty="0">
                <a:solidFill>
                  <a:schemeClr val="tx1"/>
                </a:solidFill>
              </a:rPr>
              <a:t>, J. J. &amp; Elisha, S. (2018). Nurse Anesthesia (6</a:t>
            </a:r>
            <a:r>
              <a:rPr lang="en-US" sz="2800" cap="none" baseline="30000" dirty="0">
                <a:solidFill>
                  <a:schemeClr val="tx1"/>
                </a:solidFill>
              </a:rPr>
              <a:t>th</a:t>
            </a:r>
            <a:r>
              <a:rPr lang="en-US" sz="2800" cap="none" dirty="0">
                <a:solidFill>
                  <a:schemeClr val="tx1"/>
                </a:solidFill>
              </a:rPr>
              <a:t> ed.). Elsevier.</a:t>
            </a:r>
            <a:br>
              <a:rPr lang="en-US" sz="2800" cap="none" dirty="0">
                <a:solidFill>
                  <a:schemeClr val="tx1"/>
                </a:solidFill>
              </a:rPr>
            </a:br>
            <a:endParaRPr lang="en-US" sz="2800" dirty="0">
              <a:solidFill>
                <a:schemeClr val="tx1"/>
              </a:solidFill>
              <a:effectLst/>
            </a:endParaRPr>
          </a:p>
        </p:txBody>
      </p:sp>
      <p:sp>
        <p:nvSpPr>
          <p:cNvPr id="3" name="Subtitle 2">
            <a:extLst>
              <a:ext uri="{FF2B5EF4-FFF2-40B4-BE49-F238E27FC236}">
                <a16:creationId xmlns:a16="http://schemas.microsoft.com/office/drawing/2014/main" id="{B5E6A533-494A-49A4-957A-C4CAD94637F5}"/>
              </a:ext>
            </a:extLst>
          </p:cNvPr>
          <p:cNvSpPr>
            <a:spLocks noGrp="1"/>
          </p:cNvSpPr>
          <p:nvPr>
            <p:ph type="subTitle" idx="1"/>
          </p:nvPr>
        </p:nvSpPr>
        <p:spPr>
          <a:xfrm>
            <a:off x="854532" y="559857"/>
            <a:ext cx="9144000" cy="754025"/>
          </a:xfrm>
        </p:spPr>
        <p:txBody>
          <a:bodyPr/>
          <a:lstStyle/>
          <a:p>
            <a:r>
              <a:rPr lang="en-US" dirty="0"/>
              <a:t>References</a:t>
            </a:r>
          </a:p>
        </p:txBody>
      </p:sp>
    </p:spTree>
    <p:extLst>
      <p:ext uri="{BB962C8B-B14F-4D97-AF65-F5344CB8AC3E}">
        <p14:creationId xmlns:p14="http://schemas.microsoft.com/office/powerpoint/2010/main" val="107669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B7B-B489-4F0D-9041-65067BBBC096}"/>
              </a:ext>
            </a:extLst>
          </p:cNvPr>
          <p:cNvSpPr>
            <a:spLocks noGrp="1"/>
          </p:cNvSpPr>
          <p:nvPr>
            <p:ph type="ctrTitle"/>
          </p:nvPr>
        </p:nvSpPr>
        <p:spPr>
          <a:xfrm>
            <a:off x="854531" y="1129494"/>
            <a:ext cx="10801849" cy="4976024"/>
          </a:xfrm>
        </p:spPr>
        <p:txBody>
          <a:bodyPr>
            <a:normAutofit/>
          </a:bodyPr>
          <a:lstStyle/>
          <a:p>
            <a:r>
              <a:rPr lang="en-US" sz="3200" dirty="0">
                <a:effectLst/>
                <a:latin typeface="Calibri Light" panose="020F0302020204030204" pitchFamily="34" charset="0"/>
                <a:cs typeface="Calibri Light" panose="020F0302020204030204" pitchFamily="34" charset="0"/>
              </a:rPr>
              <a:t>Autoregulation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Primary mechanisms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Myogenic - </a:t>
            </a:r>
            <a:r>
              <a:rPr lang="en-US" sz="2400" dirty="0">
                <a:effectLst/>
                <a:latin typeface="Calibri Light" panose="020F0302020204030204" pitchFamily="34" charset="0"/>
                <a:cs typeface="Calibri Light" panose="020F0302020204030204" pitchFamily="34" charset="0"/>
              </a:rPr>
              <a:t>↑ renal  artery  pressure → constriction  of  afferent  arteriole  protecting  glomerulus</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 renal  artery  pressure  → dilation  of  afferent  arteriole  ↑ blood  flow</a:t>
            </a:r>
            <a:br>
              <a:rPr lang="en-US" sz="2400" dirty="0">
                <a:effectLst/>
                <a:latin typeface="Calibri Light" panose="020F0302020204030204" pitchFamily="34" charset="0"/>
                <a:cs typeface="Calibri Light" panose="020F0302020204030204" pitchFamily="34" charset="0"/>
              </a:rPr>
            </a:b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Tubuloglomerular</a:t>
            </a:r>
            <a:r>
              <a:rPr lang="en-US" sz="3200" dirty="0">
                <a:effectLst/>
                <a:latin typeface="Calibri Light" panose="020F0302020204030204" pitchFamily="34" charset="0"/>
                <a:cs typeface="Calibri Light" panose="020F0302020204030204" pitchFamily="34" charset="0"/>
              </a:rPr>
              <a:t> Feedback – </a:t>
            </a:r>
            <a:r>
              <a:rPr lang="en-US" sz="2400" dirty="0">
                <a:effectLst/>
                <a:latin typeface="Calibri Light" panose="020F0302020204030204" pitchFamily="34" charset="0"/>
                <a:cs typeface="Calibri Light" panose="020F0302020204030204" pitchFamily="34" charset="0"/>
              </a:rPr>
              <a:t>Juxtaglomerular  apparatus  in  distal  tubule  between </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afferent  and  efferent  arterioles.</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Uses  Na  and  Cl  concentrations  in  distal  tubule   to  affect  arteriole  tone.</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Negative  feedback  loop.</a:t>
            </a:r>
            <a:br>
              <a:rPr lang="en-US" sz="2400" dirty="0">
                <a:effectLst/>
                <a:latin typeface="Calibri Light" panose="020F0302020204030204" pitchFamily="34" charset="0"/>
                <a:cs typeface="Calibri Light" panose="020F0302020204030204" pitchFamily="34" charset="0"/>
              </a:rPr>
            </a:b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t>
            </a:r>
            <a:r>
              <a:rPr lang="en-US" sz="3200" dirty="0">
                <a:effectLst/>
                <a:latin typeface="Calibri Light" panose="020F0302020204030204" pitchFamily="34" charset="0"/>
                <a:cs typeface="Calibri Light" panose="020F0302020204030204" pitchFamily="34" charset="0"/>
              </a:rPr>
              <a:t>Also see effects from:  Renin-Angiotensin-Aldosterone System (RAAS),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prostaglandins, atrial natriuretic peptide, and SNS from T-8 to L-1</a:t>
            </a:r>
          </a:p>
        </p:txBody>
      </p:sp>
      <p:sp>
        <p:nvSpPr>
          <p:cNvPr id="3" name="Subtitle 2">
            <a:extLst>
              <a:ext uri="{FF2B5EF4-FFF2-40B4-BE49-F238E27FC236}">
                <a16:creationId xmlns:a16="http://schemas.microsoft.com/office/drawing/2014/main" id="{8912DF49-BE1B-463A-854C-8AE786F8DE3F}"/>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Renal Blood Flow</a:t>
            </a:r>
          </a:p>
        </p:txBody>
      </p:sp>
    </p:spTree>
    <p:extLst>
      <p:ext uri="{BB962C8B-B14F-4D97-AF65-F5344CB8AC3E}">
        <p14:creationId xmlns:p14="http://schemas.microsoft.com/office/powerpoint/2010/main" val="3287718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CBEC1-E18A-4117-BBF6-15812CE9328C}"/>
              </a:ext>
            </a:extLst>
          </p:cNvPr>
          <p:cNvSpPr>
            <a:spLocks noGrp="1"/>
          </p:cNvSpPr>
          <p:nvPr>
            <p:ph type="ctrTitle"/>
          </p:nvPr>
        </p:nvSpPr>
        <p:spPr>
          <a:xfrm>
            <a:off x="854532" y="994285"/>
            <a:ext cx="9144000" cy="5111233"/>
          </a:xfrm>
        </p:spPr>
        <p:txBody>
          <a:bodyPr>
            <a:normAutofit/>
          </a:bodyPr>
          <a:lstStyle/>
          <a:p>
            <a:r>
              <a:rPr lang="en-US" sz="3200" dirty="0">
                <a:effectLst/>
                <a:latin typeface="Calibri Light" panose="020F0302020204030204" pitchFamily="34" charset="0"/>
                <a:cs typeface="Calibri Light" panose="020F0302020204030204" pitchFamily="34" charset="0"/>
              </a:rPr>
              <a:t>Three mechanisms for renal vasodilation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Prostaglandins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Atrial natriuretic peptide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Dopamine receptors (DA 1 in kidney)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Renal-dose Dopamine does not really treat Acute Kidney Injury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Fenoldopam – new DA 1 receptor agonist has shown to protect kidney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function using low dose (0.1-0.2 mcg/kg/min)</a:t>
            </a:r>
          </a:p>
        </p:txBody>
      </p:sp>
      <p:sp>
        <p:nvSpPr>
          <p:cNvPr id="3" name="Subtitle 2">
            <a:extLst>
              <a:ext uri="{FF2B5EF4-FFF2-40B4-BE49-F238E27FC236}">
                <a16:creationId xmlns:a16="http://schemas.microsoft.com/office/drawing/2014/main" id="{E2C50631-D10A-45B8-B857-D5088B951AA7}"/>
              </a:ext>
            </a:extLst>
          </p:cNvPr>
          <p:cNvSpPr>
            <a:spLocks noGrp="1"/>
          </p:cNvSpPr>
          <p:nvPr>
            <p:ph type="subTitle" idx="1"/>
          </p:nvPr>
        </p:nvSpPr>
        <p:spPr>
          <a:xfrm>
            <a:off x="854532" y="240260"/>
            <a:ext cx="9144000" cy="754025"/>
          </a:xfrm>
        </p:spPr>
        <p:txBody>
          <a:bodyPr>
            <a:normAutofit/>
          </a:bodyPr>
          <a:lstStyle/>
          <a:p>
            <a:r>
              <a:rPr lang="en-US" sz="3600" dirty="0">
                <a:solidFill>
                  <a:schemeClr val="tx1"/>
                </a:solidFill>
                <a:latin typeface="Calibri Light" panose="020F0302020204030204" pitchFamily="34" charset="0"/>
                <a:cs typeface="Calibri Light" panose="020F0302020204030204" pitchFamily="34" charset="0"/>
              </a:rPr>
              <a:t>Renal Blood Flow</a:t>
            </a:r>
          </a:p>
        </p:txBody>
      </p:sp>
    </p:spTree>
    <p:extLst>
      <p:ext uri="{BB962C8B-B14F-4D97-AF65-F5344CB8AC3E}">
        <p14:creationId xmlns:p14="http://schemas.microsoft.com/office/powerpoint/2010/main" val="87349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935BB-FAF7-4E11-BA62-C5151BFB0E22}"/>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Amount of glomerular filtrate formed each minute in all nephrons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Filtration fraction is amount of renal plasma flow to become filtrate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GFR / flow to one kidney = filtration fraction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20% filtered by glomerulus, called ultrafiltrate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Rest, ~ 80%, is unfiltered and enters peritubular capillaries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99% of ultrafiltrate reabsorbed in peritubular capillaries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Remaining ultrafiltrate (1-1.5L/day) excreted as urine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in peritubular caps empties into vena cava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C354F18F-9E73-419C-82CC-26D585C1C4A9}"/>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Glomerular Filtration Rate (GFR)</a:t>
            </a:r>
          </a:p>
        </p:txBody>
      </p:sp>
    </p:spTree>
    <p:extLst>
      <p:ext uri="{BB962C8B-B14F-4D97-AF65-F5344CB8AC3E}">
        <p14:creationId xmlns:p14="http://schemas.microsoft.com/office/powerpoint/2010/main" val="340335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440A-48ED-4672-9296-D18C91EA6617}"/>
              </a:ext>
            </a:extLst>
          </p:cNvPr>
          <p:cNvSpPr>
            <a:spLocks noGrp="1"/>
          </p:cNvSpPr>
          <p:nvPr>
            <p:ph type="ctrTitle"/>
          </p:nvPr>
        </p:nvSpPr>
        <p:spPr>
          <a:xfrm>
            <a:off x="206462" y="1129494"/>
            <a:ext cx="7978750" cy="5353037"/>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Know the different classes of diuretics and their effects on the kidney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-Carbonic Anhydrase Inhibitors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Acetazolamide &amp; Dorzolamide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-Osmotic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Mannitol, Glycerin, Isosorbide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-Loop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Lasix, Bumetanide, Ethacrynic Acid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-Thiazide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HCTZ, Chlorthalidone, Metolazone,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Indapamide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-Potassium-sparing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Spironolactone, Amiloride, </a:t>
            </a:r>
            <a:r>
              <a:rPr lang="en-US" sz="3200" dirty="0" err="1">
                <a:effectLst/>
                <a:latin typeface="Calibri Light" panose="020F0302020204030204" pitchFamily="34" charset="0"/>
                <a:cs typeface="Calibri Light" panose="020F0302020204030204" pitchFamily="34" charset="0"/>
              </a:rPr>
              <a:t>Triamterine</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988C8E6-980E-4F52-96AA-AE91CAC1CEEF}"/>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Diuretics</a:t>
            </a:r>
          </a:p>
        </p:txBody>
      </p:sp>
      <p:pic>
        <p:nvPicPr>
          <p:cNvPr id="10244" name="Picture 4" descr="See the source image">
            <a:extLst>
              <a:ext uri="{FF2B5EF4-FFF2-40B4-BE49-F238E27FC236}">
                <a16:creationId xmlns:a16="http://schemas.microsoft.com/office/drawing/2014/main" id="{F9E2E6AA-2E19-4E1B-A3F4-C52DAFB19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165" y="1633583"/>
            <a:ext cx="6191250" cy="3981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B33E1C-4D50-4A16-9B6B-A21F4CB586C0}"/>
              </a:ext>
            </a:extLst>
          </p:cNvPr>
          <p:cNvSpPr txBox="1"/>
          <p:nvPr/>
        </p:nvSpPr>
        <p:spPr>
          <a:xfrm>
            <a:off x="7128769" y="5879505"/>
            <a:ext cx="3488327" cy="338554"/>
          </a:xfrm>
          <a:prstGeom prst="rect">
            <a:avLst/>
          </a:prstGeom>
          <a:noFill/>
        </p:spPr>
        <p:txBody>
          <a:bodyPr wrap="none" rtlCol="0">
            <a:spAutoFit/>
          </a:bodyPr>
          <a:lstStyle/>
          <a:p>
            <a:r>
              <a:rPr lang="en-US" sz="1600" dirty="0">
                <a:hlinkClick r:id="rId3"/>
              </a:rPr>
              <a:t>image175.jpg (650×418) (doctorlib.info)</a:t>
            </a:r>
            <a:endParaRPr lang="en-US" sz="1600" dirty="0"/>
          </a:p>
        </p:txBody>
      </p:sp>
    </p:spTree>
    <p:extLst>
      <p:ext uri="{BB962C8B-B14F-4D97-AF65-F5344CB8AC3E}">
        <p14:creationId xmlns:p14="http://schemas.microsoft.com/office/powerpoint/2010/main" val="256267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53A6-33BB-4AA2-8D13-81E257328A8C}"/>
              </a:ext>
            </a:extLst>
          </p:cNvPr>
          <p:cNvSpPr>
            <a:spLocks noGrp="1"/>
          </p:cNvSpPr>
          <p:nvPr>
            <p:ph type="ctrTitle"/>
          </p:nvPr>
        </p:nvSpPr>
        <p:spPr>
          <a:xfrm>
            <a:off x="854532" y="1038673"/>
            <a:ext cx="9144000" cy="5066845"/>
          </a:xfrm>
        </p:spPr>
        <p:txBody>
          <a:bodyPr>
            <a:normAutofit/>
          </a:bodyPr>
          <a:lstStyle/>
          <a:p>
            <a:r>
              <a:rPr lang="en-US" sz="3200" dirty="0">
                <a:effectLst/>
                <a:latin typeface="Calibri Light" panose="020F0302020204030204" pitchFamily="34" charset="0"/>
                <a:cs typeface="Calibri Light" panose="020F0302020204030204" pitchFamily="34" charset="0"/>
              </a:rPr>
              <a:t>Controls salt and fluid retention via the Juxtaglomerular Apparatus</a:t>
            </a:r>
          </a:p>
        </p:txBody>
      </p:sp>
      <p:sp>
        <p:nvSpPr>
          <p:cNvPr id="3" name="Subtitle 2">
            <a:extLst>
              <a:ext uri="{FF2B5EF4-FFF2-40B4-BE49-F238E27FC236}">
                <a16:creationId xmlns:a16="http://schemas.microsoft.com/office/drawing/2014/main" id="{F69DEE14-89E9-4E13-B053-1953E9DB094D}"/>
              </a:ext>
            </a:extLst>
          </p:cNvPr>
          <p:cNvSpPr>
            <a:spLocks noGrp="1"/>
          </p:cNvSpPr>
          <p:nvPr>
            <p:ph type="subTitle" idx="1"/>
          </p:nvPr>
        </p:nvSpPr>
        <p:spPr>
          <a:xfrm>
            <a:off x="854532" y="284648"/>
            <a:ext cx="9144000" cy="754025"/>
          </a:xfrm>
        </p:spPr>
        <p:txBody>
          <a:bodyPr>
            <a:normAutofit/>
          </a:bodyPr>
          <a:lstStyle/>
          <a:p>
            <a:r>
              <a:rPr lang="en-US" sz="3600" dirty="0">
                <a:solidFill>
                  <a:schemeClr val="tx1"/>
                </a:solidFill>
              </a:rPr>
              <a:t>Renin-Angiotensin-Aldosterone System (RAAS)</a:t>
            </a:r>
          </a:p>
        </p:txBody>
      </p:sp>
      <p:pic>
        <p:nvPicPr>
          <p:cNvPr id="4" name="Picture 3">
            <a:extLst>
              <a:ext uri="{FF2B5EF4-FFF2-40B4-BE49-F238E27FC236}">
                <a16:creationId xmlns:a16="http://schemas.microsoft.com/office/drawing/2014/main" id="{598949C6-1F05-45AA-B3BA-A73886CC7D66}"/>
              </a:ext>
            </a:extLst>
          </p:cNvPr>
          <p:cNvPicPr>
            <a:picLocks noChangeAspect="1"/>
          </p:cNvPicPr>
          <p:nvPr/>
        </p:nvPicPr>
        <p:blipFill>
          <a:blip r:embed="rId2"/>
          <a:stretch>
            <a:fillRect/>
          </a:stretch>
        </p:blipFill>
        <p:spPr>
          <a:xfrm>
            <a:off x="958787" y="1589103"/>
            <a:ext cx="9664211" cy="4790856"/>
          </a:xfrm>
          <a:prstGeom prst="rect">
            <a:avLst/>
          </a:prstGeom>
        </p:spPr>
      </p:pic>
      <p:sp>
        <p:nvSpPr>
          <p:cNvPr id="5" name="TextBox 4">
            <a:extLst>
              <a:ext uri="{FF2B5EF4-FFF2-40B4-BE49-F238E27FC236}">
                <a16:creationId xmlns:a16="http://schemas.microsoft.com/office/drawing/2014/main" id="{EB829478-B33D-4F12-A0E7-F6CE6929807F}"/>
              </a:ext>
            </a:extLst>
          </p:cNvPr>
          <p:cNvSpPr txBox="1"/>
          <p:nvPr/>
        </p:nvSpPr>
        <p:spPr>
          <a:xfrm>
            <a:off x="854532" y="6486671"/>
            <a:ext cx="1870705"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Apexanesthesia.com</a:t>
            </a:r>
          </a:p>
        </p:txBody>
      </p:sp>
    </p:spTree>
    <p:extLst>
      <p:ext uri="{BB962C8B-B14F-4D97-AF65-F5344CB8AC3E}">
        <p14:creationId xmlns:p14="http://schemas.microsoft.com/office/powerpoint/2010/main" val="93742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3FA1-D681-4C75-8285-B5E3CC271509}"/>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Hypotension → Renin release from Kidneys to start process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Angiotensin II –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Vasoconstriction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Stimulates pituitary to release ADH</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Stimulates adrenal release of epi, </a:t>
            </a:r>
            <a:r>
              <a:rPr lang="en-US" sz="3200" dirty="0" err="1">
                <a:effectLst/>
                <a:latin typeface="Calibri Light" panose="020F0302020204030204" pitchFamily="34" charset="0"/>
                <a:cs typeface="Calibri Light" panose="020F0302020204030204" pitchFamily="34" charset="0"/>
              </a:rPr>
              <a:t>norepi</a:t>
            </a:r>
            <a:r>
              <a:rPr lang="en-US" sz="3200" dirty="0">
                <a:effectLst/>
                <a:latin typeface="Calibri Light" panose="020F0302020204030204" pitchFamily="34" charset="0"/>
                <a:cs typeface="Calibri Light" panose="020F0302020204030204" pitchFamily="34" charset="0"/>
              </a:rPr>
              <a:t>, and aldosterone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err="1">
                <a:effectLst/>
                <a:latin typeface="Calibri Light" panose="020F0302020204030204" pitchFamily="34" charset="0"/>
                <a:cs typeface="Calibri Light" panose="020F0302020204030204" pitchFamily="34" charset="0"/>
              </a:rPr>
              <a:t>Aldosterone</a:t>
            </a: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Causes distal tubules &amp; collecting ducts to reabsorb Na &amp; H₂O</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Increases intravascular volume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also be increased by ↑ K and ↓ Na</a:t>
            </a:r>
          </a:p>
        </p:txBody>
      </p:sp>
      <p:sp>
        <p:nvSpPr>
          <p:cNvPr id="3" name="Subtitle 2">
            <a:extLst>
              <a:ext uri="{FF2B5EF4-FFF2-40B4-BE49-F238E27FC236}">
                <a16:creationId xmlns:a16="http://schemas.microsoft.com/office/drawing/2014/main" id="{34E97878-54E3-4C28-AA19-DFD64148868D}"/>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RAAS</a:t>
            </a:r>
          </a:p>
        </p:txBody>
      </p:sp>
    </p:spTree>
    <p:extLst>
      <p:ext uri="{BB962C8B-B14F-4D97-AF65-F5344CB8AC3E}">
        <p14:creationId xmlns:p14="http://schemas.microsoft.com/office/powerpoint/2010/main" val="866279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12CBB4-0F6C-4B6B-BB0E-F98805DF6298}"/>
              </a:ext>
            </a:extLst>
          </p:cNvPr>
          <p:cNvPicPr>
            <a:picLocks noChangeAspect="1"/>
          </p:cNvPicPr>
          <p:nvPr/>
        </p:nvPicPr>
        <p:blipFill>
          <a:blip r:embed="rId2"/>
          <a:stretch>
            <a:fillRect/>
          </a:stretch>
        </p:blipFill>
        <p:spPr>
          <a:xfrm>
            <a:off x="862012" y="1251549"/>
            <a:ext cx="9649149" cy="4758725"/>
          </a:xfrm>
          <a:prstGeom prst="rect">
            <a:avLst/>
          </a:prstGeom>
        </p:spPr>
      </p:pic>
      <p:sp>
        <p:nvSpPr>
          <p:cNvPr id="2" name="Title 1">
            <a:extLst>
              <a:ext uri="{FF2B5EF4-FFF2-40B4-BE49-F238E27FC236}">
                <a16:creationId xmlns:a16="http://schemas.microsoft.com/office/drawing/2014/main" id="{F2896F48-39DE-4781-BB42-59E39BB6CA41}"/>
              </a:ext>
            </a:extLst>
          </p:cNvPr>
          <p:cNvSpPr>
            <a:spLocks noGrp="1"/>
          </p:cNvSpPr>
          <p:nvPr>
            <p:ph type="ctrTitle"/>
          </p:nvPr>
        </p:nvSpPr>
        <p:spPr>
          <a:xfrm>
            <a:off x="792388" y="6161104"/>
            <a:ext cx="9144000" cy="4889277"/>
          </a:xfrm>
        </p:spPr>
        <p:txBody>
          <a:bodyPr>
            <a:normAutofit/>
          </a:bodyPr>
          <a:lstStyle/>
          <a:p>
            <a:r>
              <a:rPr lang="en-US" sz="1800" dirty="0">
                <a:effectLst/>
                <a:latin typeface="Calibri Light" panose="020F0302020204030204" pitchFamily="34" charset="0"/>
                <a:cs typeface="Calibri Light" panose="020F0302020204030204" pitchFamily="34" charset="0"/>
              </a:rPr>
              <a:t>Apexanesthesia.com</a:t>
            </a:r>
          </a:p>
        </p:txBody>
      </p:sp>
      <p:sp>
        <p:nvSpPr>
          <p:cNvPr id="3" name="Subtitle 2">
            <a:extLst>
              <a:ext uri="{FF2B5EF4-FFF2-40B4-BE49-F238E27FC236}">
                <a16:creationId xmlns:a16="http://schemas.microsoft.com/office/drawing/2014/main" id="{ABCDD6D4-2A6F-4D1A-90B9-FF6DE5E4C175}"/>
              </a:ext>
            </a:extLst>
          </p:cNvPr>
          <p:cNvSpPr>
            <a:spLocks noGrp="1"/>
          </p:cNvSpPr>
          <p:nvPr>
            <p:ph type="subTitle" idx="1"/>
          </p:nvPr>
        </p:nvSpPr>
        <p:spPr>
          <a:xfrm>
            <a:off x="854532" y="215671"/>
            <a:ext cx="9144000" cy="754025"/>
          </a:xfrm>
        </p:spPr>
        <p:txBody>
          <a:bodyPr>
            <a:normAutofit/>
          </a:bodyPr>
          <a:lstStyle/>
          <a:p>
            <a:r>
              <a:rPr lang="en-US" sz="3600" dirty="0">
                <a:solidFill>
                  <a:schemeClr val="tx1"/>
                </a:solidFill>
              </a:rPr>
              <a:t>RAAS</a:t>
            </a:r>
          </a:p>
        </p:txBody>
      </p:sp>
    </p:spTree>
    <p:extLst>
      <p:ext uri="{BB962C8B-B14F-4D97-AF65-F5344CB8AC3E}">
        <p14:creationId xmlns:p14="http://schemas.microsoft.com/office/powerpoint/2010/main" val="418347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EA91-B0E4-4E7E-9B7B-94F331274E22}"/>
              </a:ext>
            </a:extLst>
          </p:cNvPr>
          <p:cNvSpPr>
            <a:spLocks noGrp="1"/>
          </p:cNvSpPr>
          <p:nvPr>
            <p:ph type="ctrTitle"/>
          </p:nvPr>
        </p:nvSpPr>
        <p:spPr>
          <a:xfrm>
            <a:off x="854532" y="1065306"/>
            <a:ext cx="9144000" cy="5040212"/>
          </a:xfrm>
        </p:spPr>
        <p:txBody>
          <a:bodyPr>
            <a:normAutofit/>
          </a:bodyPr>
          <a:lstStyle/>
          <a:p>
            <a:r>
              <a:rPr lang="en-US" sz="3200" dirty="0">
                <a:effectLst/>
                <a:latin typeface="Calibri Light" panose="020F0302020204030204" pitchFamily="34" charset="0"/>
                <a:cs typeface="Calibri Light" panose="020F0302020204030204" pitchFamily="34" charset="0"/>
              </a:rPr>
              <a:t>Produced in supraoptic and paraventricular nuclei of hypothalamus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Stored and released by posterior pituitary gland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Released by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Increased osmolarity of extracellular fluid (ECF)</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Osmolarity = # of osmols/Liter of solvent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Osmolality + # of osmols/Kg of solvent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Serum Osmolarity = 2[Na⁺] + (Glucose/18) + (BUN/2.8)</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Normal = 280-290 </a:t>
            </a:r>
            <a:r>
              <a:rPr lang="en-US" sz="3200" dirty="0" err="1">
                <a:effectLst/>
                <a:latin typeface="Calibri Light" panose="020F0302020204030204" pitchFamily="34" charset="0"/>
                <a:cs typeface="Calibri Light" panose="020F0302020204030204" pitchFamily="34" charset="0"/>
              </a:rPr>
              <a:t>mOsm</a:t>
            </a:r>
            <a:r>
              <a:rPr lang="en-US" sz="3200" dirty="0">
                <a:effectLst/>
                <a:latin typeface="Calibri Light" panose="020F0302020204030204" pitchFamily="34" charset="0"/>
                <a:cs typeface="Calibri Light" panose="020F0302020204030204" pitchFamily="34" charset="0"/>
              </a:rPr>
              <a:t>/L</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 blood volume</a:t>
            </a:r>
          </a:p>
        </p:txBody>
      </p:sp>
      <p:sp>
        <p:nvSpPr>
          <p:cNvPr id="3" name="Subtitle 2">
            <a:extLst>
              <a:ext uri="{FF2B5EF4-FFF2-40B4-BE49-F238E27FC236}">
                <a16:creationId xmlns:a16="http://schemas.microsoft.com/office/drawing/2014/main" id="{AEB5AECB-5085-4DBA-8FEE-D3B3410C2424}"/>
              </a:ext>
            </a:extLst>
          </p:cNvPr>
          <p:cNvSpPr>
            <a:spLocks noGrp="1"/>
          </p:cNvSpPr>
          <p:nvPr>
            <p:ph type="subTitle" idx="1"/>
          </p:nvPr>
        </p:nvSpPr>
        <p:spPr>
          <a:xfrm>
            <a:off x="854532" y="311281"/>
            <a:ext cx="9144000" cy="754025"/>
          </a:xfrm>
        </p:spPr>
        <p:txBody>
          <a:bodyPr>
            <a:normAutofit/>
          </a:bodyPr>
          <a:lstStyle/>
          <a:p>
            <a:r>
              <a:rPr lang="en-US" sz="3600" dirty="0">
                <a:solidFill>
                  <a:schemeClr val="tx1"/>
                </a:solidFill>
              </a:rPr>
              <a:t>Antidiuretic Hormone (ADH)</a:t>
            </a:r>
          </a:p>
        </p:txBody>
      </p:sp>
    </p:spTree>
    <p:extLst>
      <p:ext uri="{BB962C8B-B14F-4D97-AF65-F5344CB8AC3E}">
        <p14:creationId xmlns:p14="http://schemas.microsoft.com/office/powerpoint/2010/main" val="372586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2DA9-61FD-4459-A81F-DD08AC5716F8}"/>
              </a:ext>
            </a:extLst>
          </p:cNvPr>
          <p:cNvSpPr>
            <a:spLocks noGrp="1"/>
          </p:cNvSpPr>
          <p:nvPr>
            <p:ph type="ctrTitle"/>
          </p:nvPr>
        </p:nvSpPr>
        <p:spPr>
          <a:xfrm>
            <a:off x="854532" y="1129493"/>
            <a:ext cx="10482936" cy="5564269"/>
          </a:xfrm>
        </p:spPr>
        <p:txBody>
          <a:bodyPr>
            <a:normAutofit/>
          </a:bodyPr>
          <a:lstStyle/>
          <a:p>
            <a:r>
              <a:rPr lang="en-US" sz="3200" dirty="0">
                <a:effectLst/>
                <a:latin typeface="Calibri Light" panose="020F0302020204030204" pitchFamily="34" charset="0"/>
                <a:cs typeface="Calibri Light" panose="020F0302020204030204" pitchFamily="34" charset="0"/>
              </a:rPr>
              <a:t>How does it work?</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Stimulates V 2 receptor in collecting ducts (↑ cAMP)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Aquaporin 2 channels inserted into collecting duct walls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H₂O reabsorbed → ↓ plasma osmolarity &amp; ↑ urine osmolarity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Result - ↑ Plasma volume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Stimulates V 1 receptor → peripheral vasoconstriction → ↑ SVR</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Half-life of ADH is 5-15 min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Anesthesia effects ADH through BP and blood volume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PEEP, Pos Press Vent, hypotension, and hemorrhage</a:t>
            </a:r>
          </a:p>
        </p:txBody>
      </p:sp>
      <p:sp>
        <p:nvSpPr>
          <p:cNvPr id="3" name="Subtitle 2">
            <a:extLst>
              <a:ext uri="{FF2B5EF4-FFF2-40B4-BE49-F238E27FC236}">
                <a16:creationId xmlns:a16="http://schemas.microsoft.com/office/drawing/2014/main" id="{9412BA59-68BB-42EF-807A-26D9AA3D1AC7}"/>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ADH</a:t>
            </a:r>
          </a:p>
        </p:txBody>
      </p:sp>
    </p:spTree>
    <p:extLst>
      <p:ext uri="{BB962C8B-B14F-4D97-AF65-F5344CB8AC3E}">
        <p14:creationId xmlns:p14="http://schemas.microsoft.com/office/powerpoint/2010/main" val="159717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91B7-505C-4FC8-B875-E142B7F5FB7B}"/>
              </a:ext>
            </a:extLst>
          </p:cNvPr>
          <p:cNvSpPr>
            <a:spLocks noGrp="1"/>
          </p:cNvSpPr>
          <p:nvPr>
            <p:ph type="ctrTitle"/>
          </p:nvPr>
        </p:nvSpPr>
        <p:spPr>
          <a:xfrm>
            <a:off x="854532" y="655507"/>
            <a:ext cx="9144000" cy="933595"/>
          </a:xfrm>
        </p:spPr>
        <p:txBody>
          <a:bodyPr>
            <a:normAutofit/>
          </a:bodyPr>
          <a:lstStyle/>
          <a:p>
            <a:r>
              <a:rPr lang="en-US" sz="4400" dirty="0"/>
              <a:t>Objectives</a:t>
            </a:r>
          </a:p>
        </p:txBody>
      </p:sp>
      <p:sp>
        <p:nvSpPr>
          <p:cNvPr id="3" name="Subtitle 2">
            <a:extLst>
              <a:ext uri="{FF2B5EF4-FFF2-40B4-BE49-F238E27FC236}">
                <a16:creationId xmlns:a16="http://schemas.microsoft.com/office/drawing/2014/main" id="{EE5615F5-DAB0-4C77-B778-079295E8F52B}"/>
              </a:ext>
            </a:extLst>
          </p:cNvPr>
          <p:cNvSpPr>
            <a:spLocks noGrp="1"/>
          </p:cNvSpPr>
          <p:nvPr>
            <p:ph type="subTitle" idx="1"/>
          </p:nvPr>
        </p:nvSpPr>
        <p:spPr>
          <a:xfrm>
            <a:off x="854532" y="1602420"/>
            <a:ext cx="9144000" cy="5255580"/>
          </a:xfrm>
        </p:spPr>
        <p:txBody>
          <a:bodyPr/>
          <a:lstStyle/>
          <a:p>
            <a:pPr marL="514350" indent="-514350">
              <a:buFont typeface="+mj-lt"/>
              <a:buAutoNum type="arabicPeriod"/>
            </a:pPr>
            <a:r>
              <a:rPr lang="en-US" sz="2800" dirty="0">
                <a:latin typeface="Calibri Light" panose="020F0302020204030204" pitchFamily="34" charset="0"/>
                <a:cs typeface="Calibri Light" panose="020F0302020204030204" pitchFamily="34" charset="0"/>
              </a:rPr>
              <a:t>Discuss the pathophysiology of acute and chronic renal disease.</a:t>
            </a:r>
          </a:p>
          <a:p>
            <a:pPr marL="514350" indent="-514350">
              <a:buFont typeface="+mj-lt"/>
              <a:buAutoNum type="arabicPeriod"/>
            </a:pPr>
            <a:r>
              <a:rPr lang="en-US" sz="2800" dirty="0">
                <a:latin typeface="Calibri Light" panose="020F0302020204030204" pitchFamily="34" charset="0"/>
                <a:cs typeface="Calibri Light" panose="020F0302020204030204" pitchFamily="34" charset="0"/>
              </a:rPr>
              <a:t>Outline anesthetic management goals for patients with renal disease.</a:t>
            </a:r>
          </a:p>
          <a:p>
            <a:pPr marL="514350" indent="-514350">
              <a:buFont typeface="+mj-lt"/>
              <a:buAutoNum type="arabicPeriod"/>
            </a:pPr>
            <a:r>
              <a:rPr lang="en-US" sz="2800" dirty="0">
                <a:latin typeface="Calibri Light" panose="020F0302020204030204" pitchFamily="34" charset="0"/>
                <a:cs typeface="Calibri Light" panose="020F0302020204030204" pitchFamily="34" charset="0"/>
              </a:rPr>
              <a:t>Describe normal and abnormal renal function tests.</a:t>
            </a:r>
          </a:p>
          <a:p>
            <a:pPr marL="514350" indent="-514350">
              <a:buFont typeface="+mj-lt"/>
              <a:buAutoNum type="arabicPeriod"/>
            </a:pPr>
            <a:r>
              <a:rPr lang="en-US" sz="2800" dirty="0">
                <a:latin typeface="Calibri Light" panose="020F0302020204030204" pitchFamily="34" charset="0"/>
                <a:cs typeface="Calibri Light" panose="020F0302020204030204" pitchFamily="34" charset="0"/>
              </a:rPr>
              <a:t>Describe effects of anesthetic medications on renal system.</a:t>
            </a:r>
          </a:p>
          <a:p>
            <a:pPr marL="514350" indent="-514350">
              <a:buFont typeface="+mj-lt"/>
              <a:buAutoNum type="arabicPeriod"/>
            </a:pPr>
            <a:r>
              <a:rPr lang="en-US" sz="2800" dirty="0">
                <a:latin typeface="Calibri Light" panose="020F0302020204030204" pitchFamily="34" charset="0"/>
                <a:cs typeface="Calibri Light" panose="020F0302020204030204" pitchFamily="34" charset="0"/>
              </a:rPr>
              <a:t>Discuss perioperative considerations for renal and genitourinary surgical patients.</a:t>
            </a:r>
          </a:p>
          <a:p>
            <a:endParaRPr lang="en-US" sz="2800" dirty="0"/>
          </a:p>
          <a:p>
            <a:pPr marL="514350" indent="-514350">
              <a:buFont typeface="+mj-lt"/>
              <a:buAutoNum type="arabicPeriod"/>
            </a:pPr>
            <a:endParaRPr lang="en-US" dirty="0"/>
          </a:p>
        </p:txBody>
      </p:sp>
    </p:spTree>
    <p:extLst>
      <p:ext uri="{BB962C8B-B14F-4D97-AF65-F5344CB8AC3E}">
        <p14:creationId xmlns:p14="http://schemas.microsoft.com/office/powerpoint/2010/main" val="220786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E48C27-4A51-41CB-BEBF-C973852C22D9}"/>
              </a:ext>
            </a:extLst>
          </p:cNvPr>
          <p:cNvSpPr>
            <a:spLocks noGrp="1"/>
          </p:cNvSpPr>
          <p:nvPr>
            <p:ph type="subTitle" idx="1"/>
          </p:nvPr>
        </p:nvSpPr>
        <p:spPr>
          <a:xfrm>
            <a:off x="987425" y="243126"/>
            <a:ext cx="9144000" cy="598309"/>
          </a:xfrm>
        </p:spPr>
        <p:txBody>
          <a:bodyPr>
            <a:normAutofit/>
          </a:bodyPr>
          <a:lstStyle/>
          <a:p>
            <a:r>
              <a:rPr lang="en-US" sz="3600" dirty="0">
                <a:solidFill>
                  <a:schemeClr val="tx1"/>
                </a:solidFill>
              </a:rPr>
              <a:t>Renal Function Tests</a:t>
            </a:r>
          </a:p>
        </p:txBody>
      </p:sp>
      <p:graphicFrame>
        <p:nvGraphicFramePr>
          <p:cNvPr id="4" name="Table 3">
            <a:extLst>
              <a:ext uri="{FF2B5EF4-FFF2-40B4-BE49-F238E27FC236}">
                <a16:creationId xmlns:a16="http://schemas.microsoft.com/office/drawing/2014/main" id="{600E96E7-9870-4495-B118-FD728C2086A8}"/>
              </a:ext>
            </a:extLst>
          </p:cNvPr>
          <p:cNvGraphicFramePr>
            <a:graphicFrameLocks noGrp="1"/>
          </p:cNvGraphicFramePr>
          <p:nvPr>
            <p:extLst>
              <p:ext uri="{D42A27DB-BD31-4B8C-83A1-F6EECF244321}">
                <p14:modId xmlns:p14="http://schemas.microsoft.com/office/powerpoint/2010/main" val="255874832"/>
              </p:ext>
            </p:extLst>
          </p:nvPr>
        </p:nvGraphicFramePr>
        <p:xfrm>
          <a:off x="987425" y="1478694"/>
          <a:ext cx="8062912" cy="3757012"/>
        </p:xfrm>
        <a:graphic>
          <a:graphicData uri="http://schemas.openxmlformats.org/drawingml/2006/table">
            <a:tbl>
              <a:tblPr firstRow="1" firstCol="1" bandRow="1">
                <a:tableStyleId>{5C22544A-7EE6-4342-B048-85BDC9FD1C3A}</a:tableStyleId>
              </a:tblPr>
              <a:tblGrid>
                <a:gridCol w="5350842">
                  <a:extLst>
                    <a:ext uri="{9D8B030D-6E8A-4147-A177-3AD203B41FA5}">
                      <a16:colId xmlns:a16="http://schemas.microsoft.com/office/drawing/2014/main" val="2634098262"/>
                    </a:ext>
                  </a:extLst>
                </a:gridCol>
                <a:gridCol w="2712070">
                  <a:extLst>
                    <a:ext uri="{9D8B030D-6E8A-4147-A177-3AD203B41FA5}">
                      <a16:colId xmlns:a16="http://schemas.microsoft.com/office/drawing/2014/main" val="843898877"/>
                    </a:ext>
                  </a:extLst>
                </a:gridCol>
              </a:tblGrid>
              <a:tr h="275212">
                <a:tc>
                  <a:txBody>
                    <a:bodyPr/>
                    <a:lstStyle/>
                    <a:p>
                      <a:pPr marL="0" marR="0">
                        <a:lnSpc>
                          <a:spcPct val="107000"/>
                        </a:lnSpc>
                        <a:spcBef>
                          <a:spcPts val="0"/>
                        </a:spcBef>
                        <a:spcAft>
                          <a:spcPts val="0"/>
                        </a:spcAft>
                      </a:pPr>
                      <a:r>
                        <a:rPr lang="en-US" sz="1600" dirty="0">
                          <a:effectLst/>
                        </a:rPr>
                        <a:t>Test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Reference 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3970544"/>
                  </a:ext>
                </a:extLst>
              </a:tr>
              <a:tr h="275212">
                <a:tc gridSpan="2">
                  <a:txBody>
                    <a:bodyPr/>
                    <a:lstStyle/>
                    <a:p>
                      <a:pPr marL="0" marR="0">
                        <a:lnSpc>
                          <a:spcPct val="107000"/>
                        </a:lnSpc>
                        <a:spcBef>
                          <a:spcPts val="0"/>
                        </a:spcBef>
                        <a:spcAft>
                          <a:spcPts val="0"/>
                        </a:spcAft>
                      </a:pPr>
                      <a:r>
                        <a:rPr lang="en-US" sz="1600" dirty="0">
                          <a:effectLst/>
                        </a:rPr>
                        <a:t>Glomerular Filtration Rate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494017487"/>
                  </a:ext>
                </a:extLst>
              </a:tr>
              <a:tr h="275212">
                <a:tc>
                  <a:txBody>
                    <a:bodyPr/>
                    <a:lstStyle/>
                    <a:p>
                      <a:pPr marL="0" marR="0">
                        <a:lnSpc>
                          <a:spcPct val="107000"/>
                        </a:lnSpc>
                        <a:spcBef>
                          <a:spcPts val="0"/>
                        </a:spcBef>
                        <a:spcAft>
                          <a:spcPts val="0"/>
                        </a:spcAft>
                      </a:pPr>
                      <a:r>
                        <a:rPr lang="en-US" sz="1200" dirty="0">
                          <a:effectLst/>
                        </a:rPr>
                        <a:t>Blood Urea Nitrogen concentration (BUN)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10-20 mg/dl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2174148"/>
                  </a:ext>
                </a:extLst>
              </a:tr>
              <a:tr h="275212">
                <a:tc>
                  <a:txBody>
                    <a:bodyPr/>
                    <a:lstStyle/>
                    <a:p>
                      <a:pPr marL="0" marR="0">
                        <a:lnSpc>
                          <a:spcPct val="107000"/>
                        </a:lnSpc>
                        <a:spcBef>
                          <a:spcPts val="0"/>
                        </a:spcBef>
                        <a:spcAft>
                          <a:spcPts val="0"/>
                        </a:spcAft>
                      </a:pPr>
                      <a:r>
                        <a:rPr lang="en-US" sz="1200" dirty="0">
                          <a:effectLst/>
                        </a:rPr>
                        <a:t>Serum Creatinine Concentration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0.6-1.3 mg/dl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3668852"/>
                  </a:ext>
                </a:extLst>
              </a:tr>
              <a:tr h="275212">
                <a:tc>
                  <a:txBody>
                    <a:bodyPr/>
                    <a:lstStyle/>
                    <a:p>
                      <a:pPr marL="0" marR="0">
                        <a:lnSpc>
                          <a:spcPct val="107000"/>
                        </a:lnSpc>
                        <a:spcBef>
                          <a:spcPts val="0"/>
                        </a:spcBef>
                        <a:spcAft>
                          <a:spcPts val="0"/>
                        </a:spcAft>
                      </a:pPr>
                      <a:r>
                        <a:rPr lang="en-US" sz="1200">
                          <a:effectLst/>
                        </a:rPr>
                        <a:t>Creatinine Clearance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110-140 ml/min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4492200"/>
                  </a:ext>
                </a:extLst>
              </a:tr>
              <a:tr h="275212">
                <a:tc>
                  <a:txBody>
                    <a:bodyPr/>
                    <a:lstStyle/>
                    <a:p>
                      <a:pPr marL="0" marR="0">
                        <a:lnSpc>
                          <a:spcPct val="107000"/>
                        </a:lnSpc>
                        <a:spcBef>
                          <a:spcPts val="0"/>
                        </a:spcBef>
                        <a:spcAft>
                          <a:spcPts val="0"/>
                        </a:spcAft>
                      </a:pPr>
                      <a:r>
                        <a:rPr lang="en-US" sz="1200">
                          <a:effectLst/>
                        </a:rPr>
                        <a:t>Urine Protein (albumin) excretion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&lt; 150 mg/day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8574934"/>
                  </a:ext>
                </a:extLst>
              </a:tr>
              <a:tr h="275212">
                <a:tc gridSpan="2">
                  <a:txBody>
                    <a:bodyPr/>
                    <a:lstStyle/>
                    <a:p>
                      <a:pPr marL="0" marR="0">
                        <a:lnSpc>
                          <a:spcPct val="107000"/>
                        </a:lnSpc>
                        <a:spcBef>
                          <a:spcPts val="0"/>
                        </a:spcBef>
                        <a:spcAft>
                          <a:spcPts val="0"/>
                        </a:spcAft>
                      </a:pPr>
                      <a:r>
                        <a:rPr lang="en-US" sz="1600" dirty="0">
                          <a:effectLst/>
                        </a:rPr>
                        <a:t>Renal Tubular Function and/or Integrity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50002680"/>
                  </a:ext>
                </a:extLst>
              </a:tr>
              <a:tr h="275212">
                <a:tc>
                  <a:txBody>
                    <a:bodyPr/>
                    <a:lstStyle/>
                    <a:p>
                      <a:pPr marL="0" marR="0">
                        <a:lnSpc>
                          <a:spcPct val="107000"/>
                        </a:lnSpc>
                        <a:spcBef>
                          <a:spcPts val="0"/>
                        </a:spcBef>
                        <a:spcAft>
                          <a:spcPts val="0"/>
                        </a:spcAft>
                      </a:pPr>
                      <a:r>
                        <a:rPr lang="en-US" sz="1200" dirty="0">
                          <a:effectLst/>
                        </a:rPr>
                        <a:t>Urine Specific Gravity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1.003-1.030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5296129"/>
                  </a:ext>
                </a:extLst>
              </a:tr>
              <a:tr h="275212">
                <a:tc>
                  <a:txBody>
                    <a:bodyPr/>
                    <a:lstStyle/>
                    <a:p>
                      <a:pPr marL="0" marR="0">
                        <a:lnSpc>
                          <a:spcPct val="107000"/>
                        </a:lnSpc>
                        <a:spcBef>
                          <a:spcPts val="0"/>
                        </a:spcBef>
                        <a:spcAft>
                          <a:spcPts val="0"/>
                        </a:spcAft>
                      </a:pPr>
                      <a:r>
                        <a:rPr lang="en-US" sz="1200" dirty="0">
                          <a:effectLst/>
                        </a:rPr>
                        <a:t>Urine Osmolality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50-1400 mOsm/L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434260"/>
                  </a:ext>
                </a:extLst>
              </a:tr>
              <a:tr h="275212">
                <a:tc>
                  <a:txBody>
                    <a:bodyPr/>
                    <a:lstStyle/>
                    <a:p>
                      <a:pPr marL="0" marR="0">
                        <a:lnSpc>
                          <a:spcPct val="107000"/>
                        </a:lnSpc>
                        <a:spcBef>
                          <a:spcPts val="0"/>
                        </a:spcBef>
                        <a:spcAft>
                          <a:spcPts val="0"/>
                        </a:spcAft>
                      </a:pPr>
                      <a:r>
                        <a:rPr lang="en-US" sz="1200" dirty="0">
                          <a:effectLst/>
                        </a:rPr>
                        <a:t>Urine Sodium Excretion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&lt; 40 </a:t>
                      </a:r>
                      <a:r>
                        <a:rPr lang="en-US" sz="1400" dirty="0" err="1">
                          <a:effectLst/>
                        </a:rPr>
                        <a:t>mEq</a:t>
                      </a:r>
                      <a:r>
                        <a:rPr lang="en-US" sz="1400" dirty="0">
                          <a:effectLst/>
                        </a:rPr>
                        <a:t>/L or 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7260382"/>
                  </a:ext>
                </a:extLst>
              </a:tr>
              <a:tr h="275212">
                <a:tc>
                  <a:txBody>
                    <a:bodyPr/>
                    <a:lstStyle/>
                    <a:p>
                      <a:pPr marL="0" marR="0">
                        <a:lnSpc>
                          <a:spcPct val="107000"/>
                        </a:lnSpc>
                        <a:spcBef>
                          <a:spcPts val="0"/>
                        </a:spcBef>
                        <a:spcAft>
                          <a:spcPts val="0"/>
                        </a:spcAft>
                      </a:pPr>
                      <a:r>
                        <a:rPr lang="en-US" sz="1200">
                          <a:effectLst/>
                        </a:rPr>
                        <a:t>Glucosuria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285990"/>
                  </a:ext>
                </a:extLst>
              </a:tr>
              <a:tr h="729680">
                <a:tc>
                  <a:txBody>
                    <a:bodyPr/>
                    <a:lstStyle/>
                    <a:p>
                      <a:pPr marL="0" marR="0">
                        <a:lnSpc>
                          <a:spcPct val="107000"/>
                        </a:lnSpc>
                        <a:spcBef>
                          <a:spcPts val="0"/>
                        </a:spcBef>
                        <a:spcAft>
                          <a:spcPts val="0"/>
                        </a:spcAft>
                      </a:pPr>
                      <a:r>
                        <a:rPr lang="en-US" sz="1200">
                          <a:effectLst/>
                        </a:rPr>
                        <a:t>Enzymuria</a:t>
                      </a:r>
                      <a:endParaRPr lang="en-US" sz="1100">
                        <a:effectLst/>
                      </a:endParaRPr>
                    </a:p>
                    <a:p>
                      <a:pPr marL="0" marR="0">
                        <a:lnSpc>
                          <a:spcPct val="107000"/>
                        </a:lnSpc>
                        <a:spcBef>
                          <a:spcPts val="0"/>
                        </a:spcBef>
                        <a:spcAft>
                          <a:spcPts val="0"/>
                        </a:spcAft>
                      </a:pPr>
                      <a:r>
                        <a:rPr lang="en-US" sz="1200">
                          <a:effectLst/>
                        </a:rPr>
                        <a:t>  N-Acetyl-β-glucosamidase</a:t>
                      </a:r>
                      <a:endParaRPr lang="en-US" sz="1100">
                        <a:effectLst/>
                      </a:endParaRPr>
                    </a:p>
                    <a:p>
                      <a:pPr marL="0" marR="0">
                        <a:lnSpc>
                          <a:spcPct val="107000"/>
                        </a:lnSpc>
                        <a:spcBef>
                          <a:spcPts val="0"/>
                        </a:spcBef>
                        <a:spcAft>
                          <a:spcPts val="0"/>
                        </a:spcAft>
                      </a:pPr>
                      <a:r>
                        <a:rPr lang="en-US" sz="1200">
                          <a:effectLst/>
                        </a:rPr>
                        <a:t>  Α-Glutathione S-transferase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6765130"/>
                  </a:ext>
                </a:extLst>
              </a:tr>
            </a:tbl>
          </a:graphicData>
        </a:graphic>
      </p:graphicFrame>
      <p:sp>
        <p:nvSpPr>
          <p:cNvPr id="5" name="Rectangle 1">
            <a:extLst>
              <a:ext uri="{FF2B5EF4-FFF2-40B4-BE49-F238E27FC236}">
                <a16:creationId xmlns:a16="http://schemas.microsoft.com/office/drawing/2014/main" id="{142A54D5-775A-4097-8CFB-F8A4F7C31C64}"/>
              </a:ext>
            </a:extLst>
          </p:cNvPr>
          <p:cNvSpPr>
            <a:spLocks noGrp="1" noChangeArrowheads="1"/>
          </p:cNvSpPr>
          <p:nvPr>
            <p:ph type="ctrTitle"/>
          </p:nvPr>
        </p:nvSpPr>
        <p:spPr bwMode="auto">
          <a:xfrm>
            <a:off x="987425" y="903807"/>
            <a:ext cx="4859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Tests used to evaluate renal function</a:t>
            </a:r>
            <a:endParaRPr kumimoji="0" lang="en-US" altLang="en-US" sz="32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03BBBB3-72ED-4ADC-9D8A-36F2DB75B51C}"/>
              </a:ext>
            </a:extLst>
          </p:cNvPr>
          <p:cNvSpPr txBox="1"/>
          <p:nvPr/>
        </p:nvSpPr>
        <p:spPr>
          <a:xfrm>
            <a:off x="987425" y="5235706"/>
            <a:ext cx="9612513" cy="1323439"/>
          </a:xfrm>
          <a:prstGeom prst="rect">
            <a:avLst/>
          </a:prstGeom>
          <a:noFill/>
        </p:spPr>
        <p:txBody>
          <a:bodyPr wrap="square" rtlCol="0">
            <a:spAutoFit/>
          </a:bodyPr>
          <a:lstStyle/>
          <a:p>
            <a:r>
              <a:rPr lang="en-US" sz="3200" dirty="0">
                <a:latin typeface="Calibri Light" panose="020F0302020204030204" pitchFamily="34" charset="0"/>
                <a:cs typeface="Calibri Light" panose="020F0302020204030204" pitchFamily="34" charset="0"/>
              </a:rPr>
              <a:t>Factors that influence interpretation</a:t>
            </a:r>
          </a:p>
          <a:p>
            <a:r>
              <a:rPr lang="en-US" sz="2400" dirty="0">
                <a:latin typeface="Calibri Light" panose="020F0302020204030204" pitchFamily="34" charset="0"/>
                <a:cs typeface="Calibri Light" panose="020F0302020204030204" pitchFamily="34" charset="0"/>
              </a:rPr>
              <a:t>Dehydration, variable protein intake, GI bleeding, catabolism, advanced age, skeletal muscle mass, and accurate timing of urine volume measurement. </a:t>
            </a:r>
          </a:p>
        </p:txBody>
      </p:sp>
    </p:spTree>
    <p:extLst>
      <p:ext uri="{BB962C8B-B14F-4D97-AF65-F5344CB8AC3E}">
        <p14:creationId xmlns:p14="http://schemas.microsoft.com/office/powerpoint/2010/main" val="89659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8022-8941-4EF5-A2E7-97AD925ABB15}"/>
              </a:ext>
            </a:extLst>
          </p:cNvPr>
          <p:cNvSpPr>
            <a:spLocks noGrp="1"/>
          </p:cNvSpPr>
          <p:nvPr>
            <p:ph type="ctrTitle"/>
          </p:nvPr>
        </p:nvSpPr>
        <p:spPr>
          <a:xfrm>
            <a:off x="854532" y="1216227"/>
            <a:ext cx="9144000" cy="5459767"/>
          </a:xfrm>
        </p:spPr>
        <p:txBody>
          <a:bodyPr>
            <a:normAutofit/>
          </a:bodyPr>
          <a:lstStyle/>
          <a:p>
            <a:r>
              <a:rPr lang="en-US" sz="3200" dirty="0">
                <a:effectLst/>
                <a:latin typeface="Calibri Light" panose="020F0302020204030204" pitchFamily="34" charset="0"/>
                <a:cs typeface="Calibri Light" panose="020F0302020204030204" pitchFamily="34" charset="0"/>
              </a:rPr>
              <a:t>Urinalysis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Specific Gravity and Urine osmolality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Detects proteinuria and hematuria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BUN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Low = liver disease and/or starvation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High = ↓ GFR and ↑ protein catabolism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Creatinine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Directly related to muscle mass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Inversely related to GFR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Creatinine Clearance 	(</a:t>
            </a:r>
            <a:r>
              <a:rPr lang="en-US" sz="3200">
                <a:effectLst/>
                <a:latin typeface="Calibri Light" panose="020F0302020204030204" pitchFamily="34" charset="0"/>
                <a:cs typeface="Calibri Light" panose="020F0302020204030204" pitchFamily="34" charset="0"/>
              </a:rPr>
              <a:t>best indicator of GFR)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GFR = [(140 – age) x body </a:t>
            </a:r>
            <a:r>
              <a:rPr lang="en-US" sz="3200" dirty="0" err="1">
                <a:effectLst/>
                <a:latin typeface="Calibri Light" panose="020F0302020204030204" pitchFamily="34" charset="0"/>
                <a:cs typeface="Calibri Light" panose="020F0302020204030204" pitchFamily="34" charset="0"/>
              </a:rPr>
              <a:t>wt</a:t>
            </a:r>
            <a:r>
              <a:rPr lang="en-US" sz="3200" dirty="0">
                <a:effectLst/>
                <a:latin typeface="Calibri Light" panose="020F0302020204030204" pitchFamily="34" charset="0"/>
                <a:cs typeface="Calibri Light" panose="020F0302020204030204" pitchFamily="34" charset="0"/>
              </a:rPr>
              <a:t> (kg)] / [72 x serum Cr (mg/dl)]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400" dirty="0">
                <a:effectLst/>
                <a:latin typeface="Calibri Light" panose="020F0302020204030204" pitchFamily="34" charset="0"/>
                <a:cs typeface="Calibri Light" panose="020F0302020204030204" pitchFamily="34" charset="0"/>
              </a:rPr>
              <a:t>(multiply by 0.85 for females)</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C18B4897-1A6A-40C3-B6A6-CD58D5B542D4}"/>
              </a:ext>
            </a:extLst>
          </p:cNvPr>
          <p:cNvSpPr>
            <a:spLocks noGrp="1"/>
          </p:cNvSpPr>
          <p:nvPr>
            <p:ph type="subTitle" idx="1"/>
          </p:nvPr>
        </p:nvSpPr>
        <p:spPr>
          <a:xfrm>
            <a:off x="854532" y="462202"/>
            <a:ext cx="9144000" cy="754025"/>
          </a:xfrm>
        </p:spPr>
        <p:txBody>
          <a:bodyPr>
            <a:normAutofit/>
          </a:bodyPr>
          <a:lstStyle/>
          <a:p>
            <a:r>
              <a:rPr lang="en-US" sz="3600" dirty="0">
                <a:solidFill>
                  <a:schemeClr val="tx1"/>
                </a:solidFill>
              </a:rPr>
              <a:t>Renal function Tests</a:t>
            </a:r>
          </a:p>
        </p:txBody>
      </p:sp>
    </p:spTree>
    <p:extLst>
      <p:ext uri="{BB962C8B-B14F-4D97-AF65-F5344CB8AC3E}">
        <p14:creationId xmlns:p14="http://schemas.microsoft.com/office/powerpoint/2010/main" val="2956100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62B32-6C86-4299-8ECE-A06FF3BB7C7B}"/>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Differential diagnosis of prerenal oliguria vs acute tubular necrosis</a:t>
            </a:r>
          </a:p>
        </p:txBody>
      </p:sp>
      <p:sp>
        <p:nvSpPr>
          <p:cNvPr id="3" name="Subtitle 2">
            <a:extLst>
              <a:ext uri="{FF2B5EF4-FFF2-40B4-BE49-F238E27FC236}">
                <a16:creationId xmlns:a16="http://schemas.microsoft.com/office/drawing/2014/main" id="{020884F3-8BB1-4B38-A3D8-7B4422253534}"/>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Renal Function Tests</a:t>
            </a:r>
          </a:p>
        </p:txBody>
      </p:sp>
      <p:pic>
        <p:nvPicPr>
          <p:cNvPr id="4" name="Picture 3">
            <a:extLst>
              <a:ext uri="{FF2B5EF4-FFF2-40B4-BE49-F238E27FC236}">
                <a16:creationId xmlns:a16="http://schemas.microsoft.com/office/drawing/2014/main" id="{7B50B59C-82A9-4F2D-BE7B-CF0AE6AF97E9}"/>
              </a:ext>
            </a:extLst>
          </p:cNvPr>
          <p:cNvPicPr>
            <a:picLocks noChangeAspect="1"/>
          </p:cNvPicPr>
          <p:nvPr/>
        </p:nvPicPr>
        <p:blipFill>
          <a:blip r:embed="rId2"/>
          <a:stretch>
            <a:fillRect/>
          </a:stretch>
        </p:blipFill>
        <p:spPr>
          <a:xfrm>
            <a:off x="313631" y="1816963"/>
            <a:ext cx="11191875" cy="3810000"/>
          </a:xfrm>
          <a:prstGeom prst="rect">
            <a:avLst/>
          </a:prstGeom>
        </p:spPr>
      </p:pic>
      <p:sp>
        <p:nvSpPr>
          <p:cNvPr id="5" name="TextBox 4">
            <a:extLst>
              <a:ext uri="{FF2B5EF4-FFF2-40B4-BE49-F238E27FC236}">
                <a16:creationId xmlns:a16="http://schemas.microsoft.com/office/drawing/2014/main" id="{791FD375-075E-4B45-835A-229ECE7DAD2E}"/>
              </a:ext>
            </a:extLst>
          </p:cNvPr>
          <p:cNvSpPr txBox="1"/>
          <p:nvPr/>
        </p:nvSpPr>
        <p:spPr>
          <a:xfrm>
            <a:off x="568171" y="6105518"/>
            <a:ext cx="2172390" cy="369332"/>
          </a:xfrm>
          <a:prstGeom prst="rect">
            <a:avLst/>
          </a:prstGeom>
          <a:noFill/>
        </p:spPr>
        <p:txBody>
          <a:bodyPr wrap="none" rtlCol="0">
            <a:spAutoFit/>
          </a:bodyPr>
          <a:lstStyle/>
          <a:p>
            <a:r>
              <a:rPr lang="en-US" dirty="0"/>
              <a:t>Apexanesthesia.com</a:t>
            </a:r>
          </a:p>
        </p:txBody>
      </p:sp>
    </p:spTree>
    <p:extLst>
      <p:ext uri="{BB962C8B-B14F-4D97-AF65-F5344CB8AC3E}">
        <p14:creationId xmlns:p14="http://schemas.microsoft.com/office/powerpoint/2010/main" val="236276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C54D-5B7D-4F23-87DB-5BA86444B2DE}"/>
              </a:ext>
            </a:extLst>
          </p:cNvPr>
          <p:cNvSpPr>
            <a:spLocks noGrp="1"/>
          </p:cNvSpPr>
          <p:nvPr>
            <p:ph type="ctrTitle"/>
          </p:nvPr>
        </p:nvSpPr>
        <p:spPr>
          <a:xfrm>
            <a:off x="854532" y="1402671"/>
            <a:ext cx="9144000" cy="4545367"/>
          </a:xfrm>
        </p:spPr>
        <p:txBody>
          <a:bodyPr>
            <a:normAutofit/>
          </a:bodyPr>
          <a:lstStyle/>
          <a:p>
            <a:r>
              <a:rPr lang="en-US" sz="3200" dirty="0">
                <a:effectLst/>
                <a:latin typeface="Calibri Light" panose="020F0302020204030204" pitchFamily="34" charset="0"/>
                <a:cs typeface="Calibri Light" panose="020F0302020204030204" pitchFamily="34" charset="0"/>
              </a:rPr>
              <a:t>Normally SNS effects are overridden by internal autoregulation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During stress (surgery) or injection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of external catecholamines,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SNS may reduce renal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flow (vasoconstriction)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Na retention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May last several days postop</a:t>
            </a:r>
          </a:p>
        </p:txBody>
      </p:sp>
      <p:sp>
        <p:nvSpPr>
          <p:cNvPr id="3" name="Subtitle 2">
            <a:extLst>
              <a:ext uri="{FF2B5EF4-FFF2-40B4-BE49-F238E27FC236}">
                <a16:creationId xmlns:a16="http://schemas.microsoft.com/office/drawing/2014/main" id="{9DE947CB-54A3-487A-B73B-9357B9602FD0}"/>
              </a:ext>
            </a:extLst>
          </p:cNvPr>
          <p:cNvSpPr>
            <a:spLocks noGrp="1"/>
          </p:cNvSpPr>
          <p:nvPr>
            <p:ph type="subTitle" idx="1"/>
          </p:nvPr>
        </p:nvSpPr>
        <p:spPr>
          <a:xfrm>
            <a:off x="854532" y="515468"/>
            <a:ext cx="9144000" cy="754025"/>
          </a:xfrm>
        </p:spPr>
        <p:txBody>
          <a:bodyPr>
            <a:normAutofit/>
          </a:bodyPr>
          <a:lstStyle/>
          <a:p>
            <a:r>
              <a:rPr lang="en-US" sz="3600" dirty="0">
                <a:solidFill>
                  <a:schemeClr val="tx1"/>
                </a:solidFill>
              </a:rPr>
              <a:t>Effects of Surgery on Renal Function</a:t>
            </a:r>
          </a:p>
        </p:txBody>
      </p:sp>
      <p:pic>
        <p:nvPicPr>
          <p:cNvPr id="5" name="Picture 4">
            <a:extLst>
              <a:ext uri="{FF2B5EF4-FFF2-40B4-BE49-F238E27FC236}">
                <a16:creationId xmlns:a16="http://schemas.microsoft.com/office/drawing/2014/main" id="{618798F6-5908-4E01-AC19-9093E1294F0C}"/>
              </a:ext>
            </a:extLst>
          </p:cNvPr>
          <p:cNvPicPr>
            <a:picLocks noChangeAspect="1"/>
          </p:cNvPicPr>
          <p:nvPr/>
        </p:nvPicPr>
        <p:blipFill>
          <a:blip r:embed="rId2"/>
          <a:stretch>
            <a:fillRect/>
          </a:stretch>
        </p:blipFill>
        <p:spPr>
          <a:xfrm>
            <a:off x="5619566" y="1888697"/>
            <a:ext cx="6372318" cy="4734045"/>
          </a:xfrm>
          <a:prstGeom prst="rect">
            <a:avLst/>
          </a:prstGeom>
        </p:spPr>
      </p:pic>
      <p:sp>
        <p:nvSpPr>
          <p:cNvPr id="6" name="TextBox 5">
            <a:extLst>
              <a:ext uri="{FF2B5EF4-FFF2-40B4-BE49-F238E27FC236}">
                <a16:creationId xmlns:a16="http://schemas.microsoft.com/office/drawing/2014/main" id="{B4C15E4C-D9A9-4D78-B56D-D277F8DB6F25}"/>
              </a:ext>
            </a:extLst>
          </p:cNvPr>
          <p:cNvSpPr txBox="1"/>
          <p:nvPr/>
        </p:nvSpPr>
        <p:spPr>
          <a:xfrm>
            <a:off x="2885242" y="6342532"/>
            <a:ext cx="2172390" cy="369332"/>
          </a:xfrm>
          <a:prstGeom prst="rect">
            <a:avLst/>
          </a:prstGeom>
          <a:noFill/>
        </p:spPr>
        <p:txBody>
          <a:bodyPr wrap="none" rtlCol="0">
            <a:spAutoFit/>
          </a:bodyPr>
          <a:lstStyle/>
          <a:p>
            <a:r>
              <a:rPr lang="en-US" dirty="0"/>
              <a:t>Apexanesthesia.com</a:t>
            </a:r>
          </a:p>
        </p:txBody>
      </p:sp>
    </p:spTree>
    <p:extLst>
      <p:ext uri="{BB962C8B-B14F-4D97-AF65-F5344CB8AC3E}">
        <p14:creationId xmlns:p14="http://schemas.microsoft.com/office/powerpoint/2010/main" val="423761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7027-72F6-469C-97D6-18AA0726D6DF}"/>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Major causes of postop morbidity and mortality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b="1" dirty="0">
                <a:effectLst/>
                <a:latin typeface="Calibri Light" panose="020F0302020204030204" pitchFamily="34" charset="0"/>
                <a:cs typeface="Calibri Light" panose="020F0302020204030204" pitchFamily="34" charset="0"/>
              </a:rPr>
              <a:t>Too much or too little fluids!</a:t>
            </a:r>
            <a:br>
              <a:rPr lang="en-US" sz="3200" b="1" dirty="0">
                <a:effectLst/>
                <a:latin typeface="Calibri Light" panose="020F0302020204030204" pitchFamily="34" charset="0"/>
                <a:cs typeface="Calibri Light" panose="020F0302020204030204" pitchFamily="34" charset="0"/>
              </a:rPr>
            </a:br>
            <a:br>
              <a:rPr lang="en-US" sz="3200" b="1"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Postop renal failure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-Mortality rate for hospital-acquired AKI &gt; 20%</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-If dialysis required mortality &gt; 50%</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-Only 15% of AKI </a:t>
            </a:r>
            <a:r>
              <a:rPr lang="en-US" sz="3200" dirty="0" err="1">
                <a:effectLst/>
                <a:latin typeface="Calibri Light" panose="020F0302020204030204" pitchFamily="34" charset="0"/>
                <a:cs typeface="Calibri Light" panose="020F0302020204030204" pitchFamily="34" charset="0"/>
              </a:rPr>
              <a:t>pt’s</a:t>
            </a:r>
            <a:r>
              <a:rPr lang="en-US" sz="3200" dirty="0">
                <a:effectLst/>
                <a:latin typeface="Calibri Light" panose="020F0302020204030204" pitchFamily="34" charset="0"/>
                <a:cs typeface="Calibri Light" panose="020F0302020204030204" pitchFamily="34" charset="0"/>
              </a:rPr>
              <a:t> recover full function</a:t>
            </a:r>
            <a:endParaRPr lang="en-US" sz="3200" b="1"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3BB0A603-9E8F-4170-BE29-C399B90CF322}"/>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Surgery and the Kidney</a:t>
            </a:r>
          </a:p>
        </p:txBody>
      </p:sp>
    </p:spTree>
    <p:extLst>
      <p:ext uri="{BB962C8B-B14F-4D97-AF65-F5344CB8AC3E}">
        <p14:creationId xmlns:p14="http://schemas.microsoft.com/office/powerpoint/2010/main" val="82195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D775-3B51-49CD-AEE3-4D42D0B06827}"/>
              </a:ext>
            </a:extLst>
          </p:cNvPr>
          <p:cNvSpPr>
            <a:spLocks noGrp="1"/>
          </p:cNvSpPr>
          <p:nvPr>
            <p:ph type="ctrTitle"/>
          </p:nvPr>
        </p:nvSpPr>
        <p:spPr>
          <a:xfrm>
            <a:off x="854532" y="1129493"/>
            <a:ext cx="9144000" cy="5519881"/>
          </a:xfrm>
        </p:spPr>
        <p:txBody>
          <a:bodyPr>
            <a:normAutofit/>
          </a:bodyPr>
          <a:lstStyle/>
          <a:p>
            <a:r>
              <a:rPr lang="en-US" sz="3200" dirty="0">
                <a:effectLst/>
                <a:latin typeface="Calibri Light" panose="020F0302020204030204" pitchFamily="34" charset="0"/>
                <a:cs typeface="Calibri Light" panose="020F0302020204030204" pitchFamily="34" charset="0"/>
              </a:rPr>
              <a:t>General anesthesia leads to temporary depression of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RBF</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GFR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Urinary flow</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Electrolyte excretion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Less so with spinal/epidural</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Factors influencing  depression: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Type and duration of surgery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Physical status of </a:t>
            </a:r>
            <a:r>
              <a:rPr lang="en-US" sz="3200" dirty="0" err="1">
                <a:effectLst/>
                <a:latin typeface="Calibri Light" panose="020F0302020204030204" pitchFamily="34" charset="0"/>
                <a:cs typeface="Calibri Light" panose="020F0302020204030204" pitchFamily="34" charset="0"/>
              </a:rPr>
              <a:t>pt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Volume and electrolyte status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Depth of anesthesia and choice of agent</a:t>
            </a:r>
          </a:p>
        </p:txBody>
      </p:sp>
      <p:sp>
        <p:nvSpPr>
          <p:cNvPr id="3" name="Subtitle 2">
            <a:extLst>
              <a:ext uri="{FF2B5EF4-FFF2-40B4-BE49-F238E27FC236}">
                <a16:creationId xmlns:a16="http://schemas.microsoft.com/office/drawing/2014/main" id="{7C3FF008-EE9D-4F3E-8350-0ADB5002937D}"/>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Anesthesia and Kidney Function</a:t>
            </a:r>
          </a:p>
        </p:txBody>
      </p:sp>
    </p:spTree>
    <p:extLst>
      <p:ext uri="{BB962C8B-B14F-4D97-AF65-F5344CB8AC3E}">
        <p14:creationId xmlns:p14="http://schemas.microsoft.com/office/powerpoint/2010/main" val="257759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A943-4D62-4FB9-87A9-C2ACBD0BC2D5}"/>
              </a:ext>
            </a:extLst>
          </p:cNvPr>
          <p:cNvSpPr>
            <a:spLocks noGrp="1"/>
          </p:cNvSpPr>
          <p:nvPr>
            <p:ph type="ctrTitle"/>
          </p:nvPr>
        </p:nvSpPr>
        <p:spPr>
          <a:xfrm>
            <a:off x="854532" y="1047565"/>
            <a:ext cx="9144000" cy="5057953"/>
          </a:xfrm>
        </p:spPr>
        <p:txBody>
          <a:bodyPr>
            <a:normAutofit/>
          </a:bodyPr>
          <a:lstStyle/>
          <a:p>
            <a:r>
              <a:rPr lang="en-US" sz="3200" dirty="0">
                <a:effectLst/>
                <a:latin typeface="Calibri Light" panose="020F0302020204030204" pitchFamily="34" charset="0"/>
                <a:cs typeface="Calibri Light" panose="020F0302020204030204" pitchFamily="34" charset="0"/>
              </a:rPr>
              <a:t>Anesthetics have both direct and indirect effect on renal function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Effects on circulation, endocrine, and SNS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 renal perfusion and/or ↑ renal vascular resistance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Degree of impairment relates to degree of sympathetic block</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RBF may ↓ by 30-40% possibly due to impaired autoregulation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Most changes are transient and rebound postop</a:t>
            </a:r>
          </a:p>
        </p:txBody>
      </p:sp>
      <p:sp>
        <p:nvSpPr>
          <p:cNvPr id="3" name="Subtitle 2">
            <a:extLst>
              <a:ext uri="{FF2B5EF4-FFF2-40B4-BE49-F238E27FC236}">
                <a16:creationId xmlns:a16="http://schemas.microsoft.com/office/drawing/2014/main" id="{8BB5FA4A-C951-4312-9B90-3DBD80478E45}"/>
              </a:ext>
            </a:extLst>
          </p:cNvPr>
          <p:cNvSpPr>
            <a:spLocks noGrp="1"/>
          </p:cNvSpPr>
          <p:nvPr>
            <p:ph type="subTitle" idx="1"/>
          </p:nvPr>
        </p:nvSpPr>
        <p:spPr>
          <a:xfrm>
            <a:off x="854532" y="752482"/>
            <a:ext cx="9144000" cy="754025"/>
          </a:xfrm>
        </p:spPr>
        <p:txBody>
          <a:bodyPr>
            <a:normAutofit/>
          </a:bodyPr>
          <a:lstStyle/>
          <a:p>
            <a:r>
              <a:rPr lang="en-US" sz="3600" dirty="0">
                <a:solidFill>
                  <a:schemeClr val="tx1"/>
                </a:solidFill>
              </a:rPr>
              <a:t>Anesthesia and Kidney Function</a:t>
            </a:r>
          </a:p>
          <a:p>
            <a:endParaRPr lang="en-US" sz="3600" dirty="0">
              <a:solidFill>
                <a:schemeClr val="tx1"/>
              </a:solidFill>
            </a:endParaRPr>
          </a:p>
        </p:txBody>
      </p:sp>
    </p:spTree>
    <p:extLst>
      <p:ext uri="{BB962C8B-B14F-4D97-AF65-F5344CB8AC3E}">
        <p14:creationId xmlns:p14="http://schemas.microsoft.com/office/powerpoint/2010/main" val="1931441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2370-C002-4F3F-B84D-84FB6DBE52FB}"/>
              </a:ext>
            </a:extLst>
          </p:cNvPr>
          <p:cNvSpPr>
            <a:spLocks noGrp="1"/>
          </p:cNvSpPr>
          <p:nvPr>
            <p:ph type="ctrTitle"/>
          </p:nvPr>
        </p:nvSpPr>
        <p:spPr>
          <a:xfrm>
            <a:off x="854532" y="1509204"/>
            <a:ext cx="9144000" cy="4596314"/>
          </a:xfrm>
        </p:spPr>
        <p:txBody>
          <a:bodyPr>
            <a:normAutofit/>
          </a:bodyPr>
          <a:lstStyle/>
          <a:p>
            <a:r>
              <a:rPr lang="en-US" sz="3200" dirty="0">
                <a:effectLst/>
                <a:latin typeface="Calibri Light" panose="020F0302020204030204" pitchFamily="34" charset="0"/>
                <a:cs typeface="Calibri Light" panose="020F0302020204030204" pitchFamily="34" charset="0"/>
              </a:rPr>
              <a:t>Kidneys are vulnerable to toxic metabolites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Fluoride ion toxicity from breakdown of inhalation agents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Signs of fluoride nephrotoxicity: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Polyuria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Hypernatremia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Serum hyperosmolality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BUN and serum creatinine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Creatinine clearance</a:t>
            </a:r>
          </a:p>
        </p:txBody>
      </p:sp>
      <p:sp>
        <p:nvSpPr>
          <p:cNvPr id="3" name="Subtitle 2">
            <a:extLst>
              <a:ext uri="{FF2B5EF4-FFF2-40B4-BE49-F238E27FC236}">
                <a16:creationId xmlns:a16="http://schemas.microsoft.com/office/drawing/2014/main" id="{C6F2ECCB-95BC-44BA-94BA-BF0E63EB0077}"/>
              </a:ext>
            </a:extLst>
          </p:cNvPr>
          <p:cNvSpPr>
            <a:spLocks noGrp="1"/>
          </p:cNvSpPr>
          <p:nvPr>
            <p:ph type="subTitle" idx="1"/>
          </p:nvPr>
        </p:nvSpPr>
        <p:spPr>
          <a:xfrm>
            <a:off x="854532" y="912280"/>
            <a:ext cx="9144000" cy="770354"/>
          </a:xfrm>
        </p:spPr>
        <p:txBody>
          <a:bodyPr/>
          <a:lstStyle/>
          <a:p>
            <a:r>
              <a:rPr lang="en-US" sz="4000" dirty="0">
                <a:solidFill>
                  <a:schemeClr val="tx1"/>
                </a:solidFill>
              </a:rPr>
              <a:t>Anesthesia and Kidney Function</a:t>
            </a:r>
          </a:p>
          <a:p>
            <a:endParaRPr lang="en-US" dirty="0"/>
          </a:p>
        </p:txBody>
      </p:sp>
    </p:spTree>
    <p:extLst>
      <p:ext uri="{BB962C8B-B14F-4D97-AF65-F5344CB8AC3E}">
        <p14:creationId xmlns:p14="http://schemas.microsoft.com/office/powerpoint/2010/main" val="227534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2234-1477-4028-A1DA-4963868395ED}"/>
              </a:ext>
            </a:extLst>
          </p:cNvPr>
          <p:cNvSpPr>
            <a:spLocks noGrp="1"/>
          </p:cNvSpPr>
          <p:nvPr>
            <p:ph type="ctrTitle"/>
          </p:nvPr>
        </p:nvSpPr>
        <p:spPr>
          <a:xfrm>
            <a:off x="854532" y="1154097"/>
            <a:ext cx="10553274" cy="5539666"/>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Inhalation agents and fluoride toxicity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Desflurane – Least toxic fluoride levels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Isoflurane –  Slightly more than Des but still well below toxic</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Sevoflurane – 5-8% metabolism to fluoride + hexafluoro-2-propranolol (HFIP)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Most metabolites formed by liver and not in Kidney itself so less effect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Rxn</a:t>
            </a:r>
            <a:r>
              <a:rPr lang="en-US" sz="3200" dirty="0">
                <a:effectLst/>
                <a:latin typeface="Calibri Light" panose="020F0302020204030204" pitchFamily="34" charset="0"/>
                <a:cs typeface="Calibri Light" panose="020F0302020204030204" pitchFamily="34" charset="0"/>
              </a:rPr>
              <a:t> with CO₂ absorbent → Compound A (renal toxin)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Factors assoc. with high levels of Compound 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High agent conc, ↑ absorbent temp, low flow rates, high CO₂ production,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strong base absorbents – sodium or potassium hydroxide.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Still no studies show renal toxicity with </a:t>
            </a:r>
            <a:r>
              <a:rPr lang="en-US" sz="3200" dirty="0" err="1">
                <a:effectLst/>
                <a:latin typeface="Calibri Light" panose="020F0302020204030204" pitchFamily="34" charset="0"/>
                <a:cs typeface="Calibri Light" panose="020F0302020204030204" pitchFamily="34" charset="0"/>
              </a:rPr>
              <a:t>sevo</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Methoxyflurane – Worst for Kidney, not seen anymore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CFE4C275-789B-4C0F-92BC-7BE333EC4EA9}"/>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latin typeface="Calibri Light" panose="020F0302020204030204" pitchFamily="34" charset="0"/>
                <a:cs typeface="Calibri Light" panose="020F0302020204030204" pitchFamily="34" charset="0"/>
              </a:rPr>
              <a:t>Anesthesia and Kidney Function</a:t>
            </a:r>
          </a:p>
        </p:txBody>
      </p:sp>
    </p:spTree>
    <p:extLst>
      <p:ext uri="{BB962C8B-B14F-4D97-AF65-F5344CB8AC3E}">
        <p14:creationId xmlns:p14="http://schemas.microsoft.com/office/powerpoint/2010/main" val="150937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9AA-3127-4009-B1A5-9FF29C8D6014}"/>
              </a:ext>
            </a:extLst>
          </p:cNvPr>
          <p:cNvSpPr>
            <a:spLocks noGrp="1"/>
          </p:cNvSpPr>
          <p:nvPr>
            <p:ph type="ctrTitle"/>
          </p:nvPr>
        </p:nvSpPr>
        <p:spPr>
          <a:xfrm>
            <a:off x="854532" y="1358283"/>
            <a:ext cx="9144000" cy="4747235"/>
          </a:xfrm>
        </p:spPr>
        <p:txBody>
          <a:bodyPr>
            <a:normAutofit/>
          </a:bodyPr>
          <a:lstStyle/>
          <a:p>
            <a:r>
              <a:rPr lang="en-US" sz="3200" dirty="0">
                <a:solidFill>
                  <a:schemeClr val="tx1"/>
                </a:solidFill>
                <a:latin typeface="Calibri Light" panose="020F0302020204030204" pitchFamily="34" charset="0"/>
                <a:cs typeface="Calibri Light" panose="020F0302020204030204" pitchFamily="34" charset="0"/>
              </a:rPr>
              <a:t>Risk factors for </a:t>
            </a:r>
            <a:r>
              <a:rPr lang="en-US" sz="3200" dirty="0" err="1">
                <a:solidFill>
                  <a:schemeClr val="tx1"/>
                </a:solidFill>
                <a:latin typeface="Calibri Light" panose="020F0302020204030204" pitchFamily="34" charset="0"/>
                <a:cs typeface="Calibri Light" panose="020F0302020204030204" pitchFamily="34" charset="0"/>
              </a:rPr>
              <a:t>periop</a:t>
            </a:r>
            <a:r>
              <a:rPr lang="en-US" sz="3200" dirty="0">
                <a:solidFill>
                  <a:schemeClr val="tx1"/>
                </a:solidFill>
                <a:latin typeface="Calibri Light" panose="020F0302020204030204" pitchFamily="34" charset="0"/>
                <a:cs typeface="Calibri Light" panose="020F0302020204030204" pitchFamily="34" charset="0"/>
              </a:rPr>
              <a:t> AKI</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-Preexisting Kidney disease</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-Prolonged renal hypoperfusion</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-CHF</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-Elderly</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-Sepsis</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-Jaundice</a:t>
            </a:r>
            <a:br>
              <a:rPr lang="en-US" sz="3200" dirty="0">
                <a:solidFill>
                  <a:schemeClr val="tx1"/>
                </a:solidFill>
                <a:latin typeface="Calibri Light" panose="020F0302020204030204" pitchFamily="34" charset="0"/>
                <a:cs typeface="Calibri Light" panose="020F0302020204030204" pitchFamily="34" charset="0"/>
              </a:rPr>
            </a:br>
            <a:r>
              <a:rPr lang="en-US" sz="3200" dirty="0">
                <a:solidFill>
                  <a:schemeClr val="tx1"/>
                </a:solidFill>
                <a:latin typeface="Calibri Light" panose="020F0302020204030204" pitchFamily="34" charset="0"/>
                <a:cs typeface="Calibri Light" panose="020F0302020204030204" pitchFamily="34" charset="0"/>
              </a:rPr>
              <a:t>	-High risk surgery</a:t>
            </a:r>
          </a:p>
        </p:txBody>
      </p:sp>
      <p:sp>
        <p:nvSpPr>
          <p:cNvPr id="3" name="Subtitle 2">
            <a:extLst>
              <a:ext uri="{FF2B5EF4-FFF2-40B4-BE49-F238E27FC236}">
                <a16:creationId xmlns:a16="http://schemas.microsoft.com/office/drawing/2014/main" id="{E56D5A92-02C1-40C1-AD76-0BF02601B508}"/>
              </a:ext>
            </a:extLst>
          </p:cNvPr>
          <p:cNvSpPr>
            <a:spLocks noGrp="1"/>
          </p:cNvSpPr>
          <p:nvPr>
            <p:ph type="subTitle" idx="1"/>
          </p:nvPr>
        </p:nvSpPr>
        <p:spPr>
          <a:xfrm>
            <a:off x="854532" y="497713"/>
            <a:ext cx="9144000" cy="754025"/>
          </a:xfrm>
        </p:spPr>
        <p:txBody>
          <a:bodyPr>
            <a:normAutofit/>
          </a:bodyPr>
          <a:lstStyle/>
          <a:p>
            <a:r>
              <a:rPr lang="en-US" sz="3600" dirty="0">
                <a:solidFill>
                  <a:schemeClr val="tx1"/>
                </a:solidFill>
              </a:rPr>
              <a:t>Acute Kidney Injury (AKI)</a:t>
            </a:r>
          </a:p>
        </p:txBody>
      </p:sp>
    </p:spTree>
    <p:extLst>
      <p:ext uri="{BB962C8B-B14F-4D97-AF65-F5344CB8AC3E}">
        <p14:creationId xmlns:p14="http://schemas.microsoft.com/office/powerpoint/2010/main" val="119906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03A10-FDC9-4DB3-911E-5AF65E37C4EE}"/>
              </a:ext>
            </a:extLst>
          </p:cNvPr>
          <p:cNvSpPr>
            <a:spLocks noGrp="1"/>
          </p:cNvSpPr>
          <p:nvPr>
            <p:ph type="title"/>
          </p:nvPr>
        </p:nvSpPr>
        <p:spPr>
          <a:xfrm>
            <a:off x="838200" y="365126"/>
            <a:ext cx="10515600" cy="1055302"/>
          </a:xfrm>
        </p:spPr>
        <p:txBody>
          <a:bodyPr>
            <a:normAutofit/>
          </a:bodyPr>
          <a:lstStyle/>
          <a:p>
            <a:pPr algn="ctr"/>
            <a:r>
              <a:rPr lang="en-US" sz="4000" dirty="0"/>
              <a:t>The Kidney</a:t>
            </a:r>
          </a:p>
        </p:txBody>
      </p:sp>
      <p:pic>
        <p:nvPicPr>
          <p:cNvPr id="1026" name="Picture 2" descr="See the source image">
            <a:extLst>
              <a:ext uri="{FF2B5EF4-FFF2-40B4-BE49-F238E27FC236}">
                <a16:creationId xmlns:a16="http://schemas.microsoft.com/office/drawing/2014/main" id="{57A07906-AE4F-4A4D-92D3-E4041770F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0" y="1216242"/>
            <a:ext cx="5128334" cy="5128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15065B-95D6-469F-B8A9-54C972B3EC7A}"/>
              </a:ext>
            </a:extLst>
          </p:cNvPr>
          <p:cNvSpPr txBox="1"/>
          <p:nvPr/>
        </p:nvSpPr>
        <p:spPr>
          <a:xfrm>
            <a:off x="648070" y="6344576"/>
            <a:ext cx="5521911" cy="307777"/>
          </a:xfrm>
          <a:prstGeom prst="rect">
            <a:avLst/>
          </a:prstGeom>
          <a:noFill/>
        </p:spPr>
        <p:txBody>
          <a:bodyPr wrap="square" rtlCol="0">
            <a:spAutoFit/>
          </a:bodyPr>
          <a:lstStyle/>
          <a:p>
            <a:r>
              <a:rPr lang="pt-BR" sz="1400" dirty="0">
                <a:hlinkClick r:id="rId3"/>
              </a:rPr>
              <a:t>Depositphotos_14024810_s-2019.jpg (1000×1000) (econlib.org)</a:t>
            </a:r>
            <a:endParaRPr lang="en-US" sz="1400" dirty="0"/>
          </a:p>
        </p:txBody>
      </p:sp>
      <p:pic>
        <p:nvPicPr>
          <p:cNvPr id="1028" name="Picture 4" descr="See the source image">
            <a:extLst>
              <a:ext uri="{FF2B5EF4-FFF2-40B4-BE49-F238E27FC236}">
                <a16:creationId xmlns:a16="http://schemas.microsoft.com/office/drawing/2014/main" id="{68525774-1105-435F-82B1-815970E6D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916" y="1216242"/>
            <a:ext cx="4100954" cy="4938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0F0D21-9936-466D-BFAC-0E64C56BEFFD}"/>
              </a:ext>
            </a:extLst>
          </p:cNvPr>
          <p:cNvSpPr txBox="1"/>
          <p:nvPr/>
        </p:nvSpPr>
        <p:spPr>
          <a:xfrm>
            <a:off x="7673848" y="6338996"/>
            <a:ext cx="2999860" cy="307777"/>
          </a:xfrm>
          <a:prstGeom prst="rect">
            <a:avLst/>
          </a:prstGeom>
          <a:noFill/>
        </p:spPr>
        <p:txBody>
          <a:bodyPr wrap="none" rtlCol="0">
            <a:spAutoFit/>
          </a:bodyPr>
          <a:lstStyle/>
          <a:p>
            <a:r>
              <a:rPr lang="en-US" sz="1400" dirty="0">
                <a:hlinkClick r:id="rId5"/>
              </a:rPr>
              <a:t>kidney.jpg (250×380) (wordpress.com)</a:t>
            </a:r>
            <a:endParaRPr lang="en-US" sz="1400" dirty="0"/>
          </a:p>
        </p:txBody>
      </p:sp>
    </p:spTree>
    <p:extLst>
      <p:ext uri="{BB962C8B-B14F-4D97-AF65-F5344CB8AC3E}">
        <p14:creationId xmlns:p14="http://schemas.microsoft.com/office/powerpoint/2010/main" val="4032288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633E-4C57-4049-AF13-7A0886147988}"/>
              </a:ext>
            </a:extLst>
          </p:cNvPr>
          <p:cNvSpPr>
            <a:spLocks noGrp="1"/>
          </p:cNvSpPr>
          <p:nvPr>
            <p:ph type="ctrTitle"/>
          </p:nvPr>
        </p:nvSpPr>
        <p:spPr>
          <a:xfrm>
            <a:off x="854531" y="1129494"/>
            <a:ext cx="10997158" cy="4976024"/>
          </a:xfrm>
        </p:spPr>
        <p:txBody>
          <a:bodyPr>
            <a:normAutofit/>
          </a:bodyPr>
          <a:lstStyle/>
          <a:p>
            <a:r>
              <a:rPr lang="en-US" sz="3200" dirty="0">
                <a:effectLst/>
                <a:latin typeface="Calibri Light" panose="020F0302020204030204" pitchFamily="34" charset="0"/>
                <a:cs typeface="Calibri Light" panose="020F0302020204030204" pitchFamily="34" charset="0"/>
              </a:rPr>
              <a:t>AKA Acute Renal Failure (ARF)</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Abnormality of the renal system appearing within 48 </a:t>
            </a:r>
            <a:r>
              <a:rPr lang="en-US" sz="3200" dirty="0" err="1">
                <a:effectLst/>
                <a:latin typeface="Calibri Light" panose="020F0302020204030204" pitchFamily="34" charset="0"/>
                <a:cs typeface="Calibri Light" panose="020F0302020204030204" pitchFamily="34" charset="0"/>
              </a:rPr>
              <a:t>hrs</a:t>
            </a: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Diagnosed by 0.3 mg/dl or 50% ↑ in serum </a:t>
            </a:r>
            <a:r>
              <a:rPr lang="en-US" sz="3200" dirty="0" err="1">
                <a:effectLst/>
                <a:latin typeface="Calibri Light" panose="020F0302020204030204" pitchFamily="34" charset="0"/>
                <a:cs typeface="Calibri Light" panose="020F0302020204030204" pitchFamily="34" charset="0"/>
              </a:rPr>
              <a:t>creat</a:t>
            </a:r>
            <a:r>
              <a:rPr lang="en-US" sz="3200" dirty="0">
                <a:effectLst/>
                <a:latin typeface="Calibri Light" panose="020F0302020204030204" pitchFamily="34" charset="0"/>
                <a:cs typeface="Calibri Light" panose="020F0302020204030204" pitchFamily="34" charset="0"/>
              </a:rPr>
              <a:t> and UO &lt;0.5ml/kg/</a:t>
            </a:r>
            <a:r>
              <a:rPr lang="en-US" sz="3200" dirty="0" err="1">
                <a:effectLst/>
                <a:latin typeface="Calibri Light" panose="020F0302020204030204" pitchFamily="34" charset="0"/>
                <a:cs typeface="Calibri Light" panose="020F0302020204030204" pitchFamily="34" charset="0"/>
              </a:rPr>
              <a:t>hr</a:t>
            </a:r>
            <a:r>
              <a:rPr lang="en-US" sz="3200" dirty="0">
                <a:effectLst/>
                <a:latin typeface="Calibri Light" panose="020F0302020204030204" pitchFamily="34" charset="0"/>
                <a:cs typeface="Calibri Light" panose="020F0302020204030204" pitchFamily="34" charset="0"/>
              </a:rPr>
              <a:t> for 6hrs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Typically occurs in hospital:  5-7% of all pts (15-40% of ICU pts)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Community acquired AKI &lt;1%</a:t>
            </a:r>
          </a:p>
        </p:txBody>
      </p:sp>
      <p:sp>
        <p:nvSpPr>
          <p:cNvPr id="3" name="Subtitle 2">
            <a:extLst>
              <a:ext uri="{FF2B5EF4-FFF2-40B4-BE49-F238E27FC236}">
                <a16:creationId xmlns:a16="http://schemas.microsoft.com/office/drawing/2014/main" id="{3F1DCEB3-E33F-4FAD-9AF1-8B46ABAEF524}"/>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latin typeface="Calibri Light" panose="020F0302020204030204" pitchFamily="34" charset="0"/>
                <a:cs typeface="Calibri Light" panose="020F0302020204030204" pitchFamily="34" charset="0"/>
              </a:rPr>
              <a:t>Acute Kidney Injury</a:t>
            </a:r>
          </a:p>
        </p:txBody>
      </p:sp>
    </p:spTree>
    <p:extLst>
      <p:ext uri="{BB962C8B-B14F-4D97-AF65-F5344CB8AC3E}">
        <p14:creationId xmlns:p14="http://schemas.microsoft.com/office/powerpoint/2010/main" val="347655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17A5-00FA-405C-983B-E4E3B6DD4DC8}"/>
              </a:ext>
            </a:extLst>
          </p:cNvPr>
          <p:cNvSpPr>
            <a:spLocks noGrp="1"/>
          </p:cNvSpPr>
          <p:nvPr>
            <p:ph type="ctrTitle"/>
          </p:nvPr>
        </p:nvSpPr>
        <p:spPr>
          <a:xfrm>
            <a:off x="854531" y="976529"/>
            <a:ext cx="10908381" cy="5658965"/>
          </a:xfrm>
        </p:spPr>
        <p:txBody>
          <a:bodyPr>
            <a:normAutofit fontScale="90000"/>
          </a:bodyPr>
          <a:lstStyle/>
          <a:p>
            <a:r>
              <a:rPr lang="en-US" sz="3200" dirty="0">
                <a:latin typeface="Calibri Light" panose="020F0302020204030204" pitchFamily="34" charset="0"/>
                <a:cs typeface="Calibri Light" panose="020F0302020204030204" pitchFamily="34" charset="0"/>
              </a:rPr>
              <a:t>3 physiological categories</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1. Prerenal – hypoperfusion, no parenchymal damage to kidney</a:t>
            </a:r>
            <a:br>
              <a:rPr lang="en-US" sz="3200" dirty="0">
                <a:latin typeface="Calibri Light" panose="020F0302020204030204" pitchFamily="34" charset="0"/>
                <a:cs typeface="Calibri Light" panose="020F0302020204030204" pitchFamily="34" charset="0"/>
              </a:rPr>
            </a:b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-Causes :  hypovolemia, ↓ CO, systemic vasodilation,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renal vasoconstriction, or ↑ intra-abdominal pressure.</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(see  box 32.1, p. 690, </a:t>
            </a:r>
            <a:r>
              <a:rPr lang="en-US" sz="2400" dirty="0" err="1">
                <a:latin typeface="Calibri Light" panose="020F0302020204030204" pitchFamily="34" charset="0"/>
                <a:cs typeface="Calibri Light" panose="020F0302020204030204" pitchFamily="34" charset="0"/>
              </a:rPr>
              <a:t>Nagelhout</a:t>
            </a:r>
            <a:r>
              <a:rPr lang="en-US" sz="2400" dirty="0">
                <a:latin typeface="Calibri Light" panose="020F0302020204030204" pitchFamily="34" charset="0"/>
                <a:cs typeface="Calibri Light" panose="020F0302020204030204" pitchFamily="34" charset="0"/>
              </a:rPr>
              <a:t> 6</a:t>
            </a:r>
            <a:r>
              <a:rPr lang="en-US" sz="2400" baseline="30000" dirty="0">
                <a:latin typeface="Calibri Light" panose="020F0302020204030204" pitchFamily="34" charset="0"/>
                <a:cs typeface="Calibri Light" panose="020F0302020204030204" pitchFamily="34" charset="0"/>
              </a:rPr>
              <a:t>th</a:t>
            </a:r>
            <a:r>
              <a:rPr lang="en-US" sz="2400" dirty="0">
                <a:latin typeface="Calibri Light" panose="020F0302020204030204" pitchFamily="34" charset="0"/>
                <a:cs typeface="Calibri Light" panose="020F0302020204030204" pitchFamily="34" charset="0"/>
              </a:rPr>
              <a:t> ed f or  more  specific  causes)</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-Treatment :  restore RBF by hemodynamic support,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renal prostaglandins for renal vasodilation – Avoid NSAIDS,</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If UO improves after IV bolus – confirmed Prerenal</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Maintain MAP &gt;65 mmHg using crystalloids or colloids (avoid starches)</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Caution with excess saline and diuretics to ↑ UO</a:t>
            </a:r>
            <a:br>
              <a:rPr lang="en-US" sz="3200" dirty="0">
                <a:latin typeface="Calibri Light" panose="020F0302020204030204" pitchFamily="34" charset="0"/>
                <a:cs typeface="Calibri Light" panose="020F0302020204030204" pitchFamily="34" charset="0"/>
              </a:rPr>
            </a:b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81236AF3-2AD8-456D-8F26-BE309D47B77A}"/>
              </a:ext>
            </a:extLst>
          </p:cNvPr>
          <p:cNvSpPr>
            <a:spLocks noGrp="1"/>
          </p:cNvSpPr>
          <p:nvPr>
            <p:ph type="subTitle" idx="1"/>
          </p:nvPr>
        </p:nvSpPr>
        <p:spPr>
          <a:xfrm>
            <a:off x="854532" y="222505"/>
            <a:ext cx="9144000" cy="754025"/>
          </a:xfrm>
        </p:spPr>
        <p:txBody>
          <a:bodyPr>
            <a:normAutofit/>
          </a:bodyPr>
          <a:lstStyle/>
          <a:p>
            <a:r>
              <a:rPr lang="en-US" sz="3600" dirty="0">
                <a:solidFill>
                  <a:schemeClr val="tx1"/>
                </a:solidFill>
              </a:rPr>
              <a:t>AKI</a:t>
            </a:r>
          </a:p>
        </p:txBody>
      </p:sp>
    </p:spTree>
    <p:extLst>
      <p:ext uri="{BB962C8B-B14F-4D97-AF65-F5344CB8AC3E}">
        <p14:creationId xmlns:p14="http://schemas.microsoft.com/office/powerpoint/2010/main" val="622992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93FD-693C-4C77-8E1A-482E64312D25}"/>
              </a:ext>
            </a:extLst>
          </p:cNvPr>
          <p:cNvSpPr>
            <a:spLocks noGrp="1"/>
          </p:cNvSpPr>
          <p:nvPr>
            <p:ph type="ctrTitle"/>
          </p:nvPr>
        </p:nvSpPr>
        <p:spPr>
          <a:xfrm>
            <a:off x="854532" y="1129494"/>
            <a:ext cx="10659806" cy="4976024"/>
          </a:xfrm>
        </p:spPr>
        <p:txBody>
          <a:bodyPr>
            <a:normAutofit/>
          </a:bodyPr>
          <a:lstStyle/>
          <a:p>
            <a:r>
              <a:rPr lang="en-US" sz="3200" dirty="0">
                <a:latin typeface="Calibri Light" panose="020F0302020204030204" pitchFamily="34" charset="0"/>
                <a:cs typeface="Calibri Light" panose="020F0302020204030204" pitchFamily="34" charset="0"/>
              </a:rPr>
              <a:t>2.  Intrinsic – Involves renal parenchyma</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Prerenal may progress to intrinsic if not treated</a:t>
            </a:r>
            <a:br>
              <a:rPr lang="en-US" sz="3200" dirty="0">
                <a:latin typeface="Calibri Light" panose="020F0302020204030204" pitchFamily="34" charset="0"/>
                <a:cs typeface="Calibri Light" panose="020F0302020204030204" pitchFamily="34" charset="0"/>
              </a:rPr>
            </a:b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Causes:  </a:t>
            </a:r>
            <a:r>
              <a:rPr lang="en-US" sz="3200" u="sng" dirty="0">
                <a:latin typeface="Calibri Light" panose="020F0302020204030204" pitchFamily="34" charset="0"/>
                <a:cs typeface="Calibri Light" panose="020F0302020204030204" pitchFamily="34" charset="0"/>
              </a:rPr>
              <a:t>Tubular injury – ischemia (from </a:t>
            </a:r>
            <a:r>
              <a:rPr lang="en-US" sz="3200" u="sng" dirty="0" err="1">
                <a:latin typeface="Calibri Light" panose="020F0302020204030204" pitchFamily="34" charset="0"/>
                <a:cs typeface="Calibri Light" panose="020F0302020204030204" pitchFamily="34" charset="0"/>
              </a:rPr>
              <a:t>hypovol</a:t>
            </a:r>
            <a:r>
              <a:rPr lang="en-US" sz="3200" u="sng" dirty="0">
                <a:latin typeface="Calibri Light" panose="020F0302020204030204" pitchFamily="34" charset="0"/>
                <a:cs typeface="Calibri Light" panose="020F0302020204030204" pitchFamily="34" charset="0"/>
              </a:rPr>
              <a:t>.) or Nephrotoxic drugs</a:t>
            </a:r>
            <a:br>
              <a:rPr lang="en-US" sz="3200" u="sng" dirty="0">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Tubulointerstitial injury, Glomerular injury, Renal microvasculature, &amp; large vessels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400" dirty="0">
                <a:effectLst/>
                <a:latin typeface="Calibri Light" panose="020F0302020204030204" pitchFamily="34" charset="0"/>
                <a:cs typeface="Calibri Light" panose="020F0302020204030204" pitchFamily="34" charset="0"/>
              </a:rPr>
              <a:t>(See  table   32.1 </a:t>
            </a:r>
            <a:r>
              <a:rPr lang="en-US" sz="2400" dirty="0">
                <a:latin typeface="Calibri Light" panose="020F0302020204030204" pitchFamily="34" charset="0"/>
                <a:cs typeface="Calibri Light" panose="020F0302020204030204" pitchFamily="34" charset="0"/>
              </a:rPr>
              <a:t>p. 690, </a:t>
            </a:r>
            <a:r>
              <a:rPr lang="en-US" sz="2400" dirty="0" err="1">
                <a:latin typeface="Calibri Light" panose="020F0302020204030204" pitchFamily="34" charset="0"/>
                <a:cs typeface="Calibri Light" panose="020F0302020204030204" pitchFamily="34" charset="0"/>
              </a:rPr>
              <a:t>Nagelhout</a:t>
            </a:r>
            <a:r>
              <a:rPr lang="en-US" sz="2400" dirty="0">
                <a:latin typeface="Calibri Light" panose="020F0302020204030204" pitchFamily="34" charset="0"/>
                <a:cs typeface="Calibri Light" panose="020F0302020204030204" pitchFamily="34" charset="0"/>
              </a:rPr>
              <a:t> 6</a:t>
            </a:r>
            <a:r>
              <a:rPr lang="en-US" sz="2400" baseline="30000" dirty="0">
                <a:latin typeface="Calibri Light" panose="020F0302020204030204" pitchFamily="34" charset="0"/>
                <a:cs typeface="Calibri Light" panose="020F0302020204030204" pitchFamily="34" charset="0"/>
              </a:rPr>
              <a:t>th</a:t>
            </a:r>
            <a:r>
              <a:rPr lang="en-US" sz="2400" dirty="0">
                <a:latin typeface="Calibri Light" panose="020F0302020204030204" pitchFamily="34" charset="0"/>
                <a:cs typeface="Calibri Light" panose="020F0302020204030204" pitchFamily="34" charset="0"/>
              </a:rPr>
              <a:t> ed f or  more  specific  causes)</a:t>
            </a:r>
            <a:br>
              <a:rPr lang="en-US" sz="24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Treatment:  Restore renal perfusion</a:t>
            </a:r>
            <a:br>
              <a:rPr lang="en-US" sz="3200" dirty="0">
                <a:latin typeface="Calibri Light" panose="020F0302020204030204" pitchFamily="34" charset="0"/>
                <a:cs typeface="Calibri Light" panose="020F0302020204030204" pitchFamily="34" charset="0"/>
              </a:rPr>
            </a:br>
            <a:endParaRPr lang="en-US" sz="3200" u="sng"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BAA5CA5D-C40C-424F-9BF3-C27028DBC0B2}"/>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AKI – 3 categories cont.</a:t>
            </a:r>
          </a:p>
        </p:txBody>
      </p:sp>
    </p:spTree>
    <p:extLst>
      <p:ext uri="{BB962C8B-B14F-4D97-AF65-F5344CB8AC3E}">
        <p14:creationId xmlns:p14="http://schemas.microsoft.com/office/powerpoint/2010/main" val="3069260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579C-4338-4C29-80F2-E2711C14A0BF}"/>
              </a:ext>
            </a:extLst>
          </p:cNvPr>
          <p:cNvSpPr>
            <a:spLocks noGrp="1"/>
          </p:cNvSpPr>
          <p:nvPr>
            <p:ph type="ctrTitle"/>
          </p:nvPr>
        </p:nvSpPr>
        <p:spPr>
          <a:xfrm>
            <a:off x="854532" y="1233996"/>
            <a:ext cx="9144000" cy="4871522"/>
          </a:xfrm>
        </p:spPr>
        <p:txBody>
          <a:bodyPr>
            <a:normAutofit/>
          </a:bodyPr>
          <a:lstStyle/>
          <a:p>
            <a:r>
              <a:rPr lang="en-US" sz="3200" dirty="0">
                <a:effectLst/>
                <a:latin typeface="Calibri Light" panose="020F0302020204030204" pitchFamily="34" charset="0"/>
                <a:cs typeface="Calibri Light" panose="020F0302020204030204" pitchFamily="34" charset="0"/>
              </a:rPr>
              <a:t>3.  Postrenal (Obstructive) – Acute obstruction of urinary tract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Block can be anywhere between collecting system and urethra.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Causes may involve upper or lower urinary tract and be extrinsic or intrinsic.</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400" dirty="0">
                <a:effectLst/>
                <a:latin typeface="Calibri Light" panose="020F0302020204030204" pitchFamily="34" charset="0"/>
                <a:cs typeface="Calibri Light" panose="020F0302020204030204" pitchFamily="34" charset="0"/>
              </a:rPr>
              <a:t>(See  Box 32.2 p 691, </a:t>
            </a:r>
            <a:r>
              <a:rPr lang="en-US" sz="2400" dirty="0" err="1">
                <a:effectLst/>
                <a:latin typeface="Calibri Light" panose="020F0302020204030204" pitchFamily="34" charset="0"/>
                <a:cs typeface="Calibri Light" panose="020F0302020204030204" pitchFamily="34" charset="0"/>
              </a:rPr>
              <a:t>Nagelhout</a:t>
            </a:r>
            <a:r>
              <a:rPr lang="en-US" sz="2400" dirty="0">
                <a:effectLst/>
                <a:latin typeface="Calibri Light" panose="020F0302020204030204" pitchFamily="34" charset="0"/>
                <a:cs typeface="Calibri Light" panose="020F0302020204030204" pitchFamily="34" charset="0"/>
              </a:rPr>
              <a:t> 6</a:t>
            </a:r>
            <a:r>
              <a:rPr lang="en-US" sz="2400" baseline="30000" dirty="0">
                <a:effectLst/>
                <a:latin typeface="Calibri Light" panose="020F0302020204030204" pitchFamily="34" charset="0"/>
                <a:cs typeface="Calibri Light" panose="020F0302020204030204" pitchFamily="34" charset="0"/>
              </a:rPr>
              <a:t>th</a:t>
            </a:r>
            <a:r>
              <a:rPr lang="en-US" sz="2400" dirty="0">
                <a:effectLst/>
                <a:latin typeface="Calibri Light" panose="020F0302020204030204" pitchFamily="34" charset="0"/>
                <a:cs typeface="Calibri Light" panose="020F0302020204030204" pitchFamily="34" charset="0"/>
              </a:rPr>
              <a:t> ed   for  more  specific  causes)</a:t>
            </a:r>
            <a:br>
              <a:rPr lang="en-US" sz="2400" dirty="0">
                <a:effectLst/>
                <a:latin typeface="Calibri Light" panose="020F0302020204030204" pitchFamily="34" charset="0"/>
                <a:cs typeface="Calibri Light" panose="020F0302020204030204" pitchFamily="34" charset="0"/>
              </a:rPr>
            </a:b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a:t>
            </a:r>
            <a:r>
              <a:rPr lang="en-US" sz="3200" dirty="0">
                <a:effectLst/>
                <a:latin typeface="Calibri Light" panose="020F0302020204030204" pitchFamily="34" charset="0"/>
                <a:cs typeface="Calibri Light" panose="020F0302020204030204" pitchFamily="34" charset="0"/>
              </a:rPr>
              <a:t>Treatment:  Remove blockage</a:t>
            </a:r>
          </a:p>
        </p:txBody>
      </p:sp>
      <p:sp>
        <p:nvSpPr>
          <p:cNvPr id="3" name="Subtitle 2">
            <a:extLst>
              <a:ext uri="{FF2B5EF4-FFF2-40B4-BE49-F238E27FC236}">
                <a16:creationId xmlns:a16="http://schemas.microsoft.com/office/drawing/2014/main" id="{F95108FC-6C00-4A23-90CA-29FCC5276004}"/>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AKI – 3 categories cont.</a:t>
            </a:r>
          </a:p>
        </p:txBody>
      </p:sp>
    </p:spTree>
    <p:extLst>
      <p:ext uri="{BB962C8B-B14F-4D97-AF65-F5344CB8AC3E}">
        <p14:creationId xmlns:p14="http://schemas.microsoft.com/office/powerpoint/2010/main" val="1978549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A0D5-6923-4E0E-B452-09A318521B9F}"/>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Old classifications based on UO – Oliguric, </a:t>
            </a:r>
            <a:r>
              <a:rPr lang="en-US" sz="3200" dirty="0" err="1">
                <a:effectLst/>
                <a:latin typeface="Calibri Light" panose="020F0302020204030204" pitchFamily="34" charset="0"/>
                <a:cs typeface="Calibri Light" panose="020F0302020204030204" pitchFamily="34" charset="0"/>
              </a:rPr>
              <a:t>Nonoliguric</a:t>
            </a:r>
            <a:r>
              <a:rPr lang="en-US" sz="3200" dirty="0">
                <a:effectLst/>
                <a:latin typeface="Calibri Light" panose="020F0302020204030204" pitchFamily="34" charset="0"/>
                <a:cs typeface="Calibri Light" panose="020F0302020204030204" pitchFamily="34" charset="0"/>
              </a:rPr>
              <a:t>, &amp; </a:t>
            </a:r>
            <a:r>
              <a:rPr lang="en-US" sz="3200" dirty="0" err="1">
                <a:effectLst/>
                <a:latin typeface="Calibri Light" panose="020F0302020204030204" pitchFamily="34" charset="0"/>
                <a:cs typeface="Calibri Light" panose="020F0302020204030204" pitchFamily="34" charset="0"/>
              </a:rPr>
              <a:t>Poliuric</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Current classification based on </a:t>
            </a:r>
            <a:r>
              <a:rPr lang="en-US" sz="3200" dirty="0" err="1">
                <a:effectLst/>
                <a:latin typeface="Calibri Light" panose="020F0302020204030204" pitchFamily="34" charset="0"/>
                <a:cs typeface="Calibri Light" panose="020F0302020204030204" pitchFamily="34" charset="0"/>
              </a:rPr>
              <a:t>creat</a:t>
            </a:r>
            <a:r>
              <a:rPr lang="en-US" sz="3200" dirty="0">
                <a:effectLst/>
                <a:latin typeface="Calibri Light" panose="020F0302020204030204" pitchFamily="34" charset="0"/>
                <a:cs typeface="Calibri Light" panose="020F0302020204030204" pitchFamily="34" charset="0"/>
              </a:rPr>
              <a:t> clearance (more sensitive)as well as UO</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1.  RIFLE:  </a:t>
            </a:r>
            <a:r>
              <a:rPr lang="en-US" sz="3200" b="1" u="sng" dirty="0">
                <a:effectLst/>
                <a:latin typeface="Calibri Light" panose="020F0302020204030204" pitchFamily="34" charset="0"/>
                <a:cs typeface="Calibri Light" panose="020F0302020204030204" pitchFamily="34" charset="0"/>
              </a:rPr>
              <a:t>R</a:t>
            </a:r>
            <a:r>
              <a:rPr lang="en-US" sz="3200" dirty="0">
                <a:effectLst/>
                <a:latin typeface="Calibri Light" panose="020F0302020204030204" pitchFamily="34" charset="0"/>
                <a:cs typeface="Calibri Light" panose="020F0302020204030204" pitchFamily="34" charset="0"/>
              </a:rPr>
              <a:t>isk of renal dysfunction, </a:t>
            </a:r>
            <a:r>
              <a:rPr lang="en-US" sz="3200" b="1" u="sng" dirty="0">
                <a:effectLst/>
                <a:latin typeface="Calibri Light" panose="020F0302020204030204" pitchFamily="34" charset="0"/>
                <a:cs typeface="Calibri Light" panose="020F0302020204030204" pitchFamily="34" charset="0"/>
              </a:rPr>
              <a:t>I</a:t>
            </a:r>
            <a:r>
              <a:rPr lang="en-US" sz="3200" dirty="0">
                <a:effectLst/>
                <a:latin typeface="Calibri Light" panose="020F0302020204030204" pitchFamily="34" charset="0"/>
                <a:cs typeface="Calibri Light" panose="020F0302020204030204" pitchFamily="34" charset="0"/>
              </a:rPr>
              <a:t>njury to kidney, </a:t>
            </a:r>
            <a:r>
              <a:rPr lang="en-US" sz="3200" b="1" u="sng" dirty="0">
                <a:effectLst/>
                <a:latin typeface="Calibri Light" panose="020F0302020204030204" pitchFamily="34" charset="0"/>
                <a:cs typeface="Calibri Light" panose="020F0302020204030204" pitchFamily="34" charset="0"/>
              </a:rPr>
              <a:t>F</a:t>
            </a:r>
            <a:r>
              <a:rPr lang="en-US" sz="3200" dirty="0">
                <a:effectLst/>
                <a:latin typeface="Calibri Light" panose="020F0302020204030204" pitchFamily="34" charset="0"/>
                <a:cs typeface="Calibri Light" panose="020F0302020204030204" pitchFamily="34" charset="0"/>
              </a:rPr>
              <a:t>ailure of Kidney function,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b="1" u="sng" dirty="0">
                <a:effectLst/>
                <a:latin typeface="Calibri Light" panose="020F0302020204030204" pitchFamily="34" charset="0"/>
                <a:cs typeface="Calibri Light" panose="020F0302020204030204" pitchFamily="34" charset="0"/>
              </a:rPr>
              <a:t>L</a:t>
            </a:r>
            <a:r>
              <a:rPr lang="en-US" sz="3200" dirty="0">
                <a:effectLst/>
                <a:latin typeface="Calibri Light" panose="020F0302020204030204" pitchFamily="34" charset="0"/>
                <a:cs typeface="Calibri Light" panose="020F0302020204030204" pitchFamily="34" charset="0"/>
              </a:rPr>
              <a:t>oss of function, and </a:t>
            </a:r>
            <a:r>
              <a:rPr lang="en-US" sz="3200" b="1" u="sng" dirty="0">
                <a:effectLst/>
                <a:latin typeface="Calibri Light" panose="020F0302020204030204" pitchFamily="34" charset="0"/>
                <a:cs typeface="Calibri Light" panose="020F0302020204030204" pitchFamily="34" charset="0"/>
              </a:rPr>
              <a:t>E</a:t>
            </a:r>
            <a:r>
              <a:rPr lang="en-US" sz="3200" dirty="0">
                <a:effectLst/>
                <a:latin typeface="Calibri Light" panose="020F0302020204030204" pitchFamily="34" charset="0"/>
                <a:cs typeface="Calibri Light" panose="020F0302020204030204" pitchFamily="34" charset="0"/>
              </a:rPr>
              <a:t>SRD (end-stage renal disease)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2.  AKIN:  </a:t>
            </a:r>
            <a:r>
              <a:rPr lang="en-US" sz="3200" b="1" u="sng" dirty="0">
                <a:effectLst/>
                <a:latin typeface="Calibri Light" panose="020F0302020204030204" pitchFamily="34" charset="0"/>
                <a:cs typeface="Calibri Light" panose="020F0302020204030204" pitchFamily="34" charset="0"/>
              </a:rPr>
              <a:t>A</a:t>
            </a:r>
            <a:r>
              <a:rPr lang="en-US" sz="3200" dirty="0">
                <a:effectLst/>
                <a:latin typeface="Calibri Light" panose="020F0302020204030204" pitchFamily="34" charset="0"/>
                <a:cs typeface="Calibri Light" panose="020F0302020204030204" pitchFamily="34" charset="0"/>
              </a:rPr>
              <a:t>cute </a:t>
            </a:r>
            <a:r>
              <a:rPr lang="en-US" sz="3200" b="1" u="sng" dirty="0">
                <a:effectLst/>
                <a:latin typeface="Calibri Light" panose="020F0302020204030204" pitchFamily="34" charset="0"/>
                <a:cs typeface="Calibri Light" panose="020F0302020204030204" pitchFamily="34" charset="0"/>
              </a:rPr>
              <a:t>K</a:t>
            </a:r>
            <a:r>
              <a:rPr lang="en-US" sz="3200" dirty="0">
                <a:effectLst/>
                <a:latin typeface="Calibri Light" panose="020F0302020204030204" pitchFamily="34" charset="0"/>
                <a:cs typeface="Calibri Light" panose="020F0302020204030204" pitchFamily="34" charset="0"/>
              </a:rPr>
              <a:t>idney </a:t>
            </a:r>
            <a:r>
              <a:rPr lang="en-US" sz="3200" b="1" u="sng" dirty="0">
                <a:effectLst/>
                <a:latin typeface="Calibri Light" panose="020F0302020204030204" pitchFamily="34" charset="0"/>
                <a:cs typeface="Calibri Light" panose="020F0302020204030204" pitchFamily="34" charset="0"/>
              </a:rPr>
              <a:t>I</a:t>
            </a:r>
            <a:r>
              <a:rPr lang="en-US" sz="3200" dirty="0">
                <a:effectLst/>
                <a:latin typeface="Calibri Light" panose="020F0302020204030204" pitchFamily="34" charset="0"/>
                <a:cs typeface="Calibri Light" panose="020F0302020204030204" pitchFamily="34" charset="0"/>
              </a:rPr>
              <a:t>njury </a:t>
            </a:r>
            <a:r>
              <a:rPr lang="en-US" sz="3200" b="1" u="sng" dirty="0">
                <a:effectLst/>
                <a:latin typeface="Calibri Light" panose="020F0302020204030204" pitchFamily="34" charset="0"/>
                <a:cs typeface="Calibri Light" panose="020F0302020204030204" pitchFamily="34" charset="0"/>
              </a:rPr>
              <a:t>N</a:t>
            </a:r>
            <a:r>
              <a:rPr lang="en-US" sz="3200" dirty="0">
                <a:effectLst/>
                <a:latin typeface="Calibri Light" panose="020F0302020204030204" pitchFamily="34" charset="0"/>
                <a:cs typeface="Calibri Light" panose="020F0302020204030204" pitchFamily="34" charset="0"/>
              </a:rPr>
              <a:t>etwork  (stage I – III)</a:t>
            </a:r>
          </a:p>
        </p:txBody>
      </p:sp>
      <p:sp>
        <p:nvSpPr>
          <p:cNvPr id="3" name="Subtitle 2">
            <a:extLst>
              <a:ext uri="{FF2B5EF4-FFF2-40B4-BE49-F238E27FC236}">
                <a16:creationId xmlns:a16="http://schemas.microsoft.com/office/drawing/2014/main" id="{E08AA703-D199-4F7A-9313-94D4F075119F}"/>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AKI</a:t>
            </a:r>
          </a:p>
        </p:txBody>
      </p:sp>
    </p:spTree>
    <p:extLst>
      <p:ext uri="{BB962C8B-B14F-4D97-AF65-F5344CB8AC3E}">
        <p14:creationId xmlns:p14="http://schemas.microsoft.com/office/powerpoint/2010/main" val="3660148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FF9F7B-1723-40B7-809D-D3A305799422}"/>
              </a:ext>
            </a:extLst>
          </p:cNvPr>
          <p:cNvPicPr>
            <a:picLocks noChangeAspect="1"/>
          </p:cNvPicPr>
          <p:nvPr/>
        </p:nvPicPr>
        <p:blipFill>
          <a:blip r:embed="rId2"/>
          <a:stretch>
            <a:fillRect/>
          </a:stretch>
        </p:blipFill>
        <p:spPr>
          <a:xfrm>
            <a:off x="497150" y="1159015"/>
            <a:ext cx="11091197" cy="5387703"/>
          </a:xfrm>
          <a:prstGeom prst="rect">
            <a:avLst/>
          </a:prstGeom>
        </p:spPr>
      </p:pic>
      <p:sp>
        <p:nvSpPr>
          <p:cNvPr id="2" name="Title 1">
            <a:extLst>
              <a:ext uri="{FF2B5EF4-FFF2-40B4-BE49-F238E27FC236}">
                <a16:creationId xmlns:a16="http://schemas.microsoft.com/office/drawing/2014/main" id="{9B718903-6C2D-4826-A955-20293F2D21BA}"/>
              </a:ext>
            </a:extLst>
          </p:cNvPr>
          <p:cNvSpPr>
            <a:spLocks noGrp="1"/>
          </p:cNvSpPr>
          <p:nvPr>
            <p:ph type="ctrTitle"/>
          </p:nvPr>
        </p:nvSpPr>
        <p:spPr>
          <a:xfrm>
            <a:off x="854532" y="1065307"/>
            <a:ext cx="9144000" cy="5040211"/>
          </a:xfrm>
        </p:spPr>
        <p:txBody>
          <a:bodyPr>
            <a:normAutofit/>
          </a:bodyPr>
          <a:lstStyle/>
          <a:p>
            <a:endParaRPr lang="en-US" sz="800" dirty="0"/>
          </a:p>
        </p:txBody>
      </p:sp>
      <p:sp>
        <p:nvSpPr>
          <p:cNvPr id="3" name="Subtitle 2">
            <a:extLst>
              <a:ext uri="{FF2B5EF4-FFF2-40B4-BE49-F238E27FC236}">
                <a16:creationId xmlns:a16="http://schemas.microsoft.com/office/drawing/2014/main" id="{344B8C20-9095-4561-8A2B-DDA3449103E4}"/>
              </a:ext>
            </a:extLst>
          </p:cNvPr>
          <p:cNvSpPr>
            <a:spLocks noGrp="1"/>
          </p:cNvSpPr>
          <p:nvPr>
            <p:ph type="subTitle" idx="1"/>
          </p:nvPr>
        </p:nvSpPr>
        <p:spPr>
          <a:xfrm>
            <a:off x="854532" y="311282"/>
            <a:ext cx="9144000" cy="754025"/>
          </a:xfrm>
        </p:spPr>
        <p:txBody>
          <a:bodyPr>
            <a:normAutofit/>
          </a:bodyPr>
          <a:lstStyle/>
          <a:p>
            <a:r>
              <a:rPr lang="en-US" sz="3600" dirty="0">
                <a:solidFill>
                  <a:schemeClr val="tx1"/>
                </a:solidFill>
              </a:rPr>
              <a:t>AKI RIFLE vs AKIN</a:t>
            </a:r>
          </a:p>
        </p:txBody>
      </p:sp>
    </p:spTree>
    <p:extLst>
      <p:ext uri="{BB962C8B-B14F-4D97-AF65-F5344CB8AC3E}">
        <p14:creationId xmlns:p14="http://schemas.microsoft.com/office/powerpoint/2010/main" val="4001550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F84D-D801-4416-86F0-B1636D5D07DB}"/>
              </a:ext>
            </a:extLst>
          </p:cNvPr>
          <p:cNvSpPr>
            <a:spLocks noGrp="1"/>
          </p:cNvSpPr>
          <p:nvPr>
            <p:ph type="ctrTitle"/>
          </p:nvPr>
        </p:nvSpPr>
        <p:spPr>
          <a:xfrm>
            <a:off x="854532" y="1251751"/>
            <a:ext cx="9144000" cy="5317725"/>
          </a:xfrm>
        </p:spPr>
        <p:txBody>
          <a:bodyPr>
            <a:normAutofit/>
          </a:bodyPr>
          <a:lstStyle/>
          <a:p>
            <a:r>
              <a:rPr lang="en-US" sz="3200" dirty="0">
                <a:effectLst/>
                <a:latin typeface="Calibri Light" panose="020F0302020204030204" pitchFamily="34" charset="0"/>
                <a:cs typeface="Calibri Light" panose="020F0302020204030204" pitchFamily="34" charset="0"/>
              </a:rPr>
              <a:t>ID and reverse causes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For Oliguria – UO &lt;0.5 ml/kg/</a:t>
            </a:r>
            <a:r>
              <a:rPr lang="en-US" sz="3200" dirty="0" err="1">
                <a:effectLst/>
                <a:latin typeface="Calibri Light" panose="020F0302020204030204" pitchFamily="34" charset="0"/>
                <a:cs typeface="Calibri Light" panose="020F0302020204030204" pitchFamily="34" charset="0"/>
              </a:rPr>
              <a:t>hr</a:t>
            </a:r>
            <a:r>
              <a:rPr lang="en-US" sz="3200" dirty="0">
                <a:effectLst/>
                <a:latin typeface="Calibri Light" panose="020F0302020204030204" pitchFamily="34" charset="0"/>
                <a:cs typeface="Calibri Light" panose="020F0302020204030204" pitchFamily="34" charset="0"/>
              </a:rPr>
              <a:t> (1-2 ml/kg/</a:t>
            </a:r>
            <a:r>
              <a:rPr lang="en-US" sz="3200" dirty="0" err="1">
                <a:effectLst/>
                <a:latin typeface="Calibri Light" panose="020F0302020204030204" pitchFamily="34" charset="0"/>
                <a:cs typeface="Calibri Light" panose="020F0302020204030204" pitchFamily="34" charset="0"/>
              </a:rPr>
              <a:t>hr</a:t>
            </a:r>
            <a:r>
              <a:rPr lang="en-US" sz="3200" dirty="0">
                <a:effectLst/>
                <a:latin typeface="Calibri Light" panose="020F0302020204030204" pitchFamily="34" charset="0"/>
                <a:cs typeface="Calibri Light" panose="020F0302020204030204" pitchFamily="34" charset="0"/>
              </a:rPr>
              <a:t> if on mannitol)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Serial fluid boluses with </a:t>
            </a:r>
            <a:r>
              <a:rPr lang="en-US" sz="3200">
                <a:effectLst/>
                <a:latin typeface="Calibri Light" panose="020F0302020204030204" pitchFamily="34" charset="0"/>
                <a:cs typeface="Calibri Light" panose="020F0302020204030204" pitchFamily="34" charset="0"/>
              </a:rPr>
              <a:t>0.9 NS but </a:t>
            </a:r>
            <a:r>
              <a:rPr lang="en-US" sz="3200" dirty="0">
                <a:effectLst/>
                <a:latin typeface="Calibri Light" panose="020F0302020204030204" pitchFamily="34" charset="0"/>
                <a:cs typeface="Calibri Light" panose="020F0302020204030204" pitchFamily="34" charset="0"/>
              </a:rPr>
              <a:t>avoid overload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Caution with diuretics – hypovolemia worsens AKI</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Give diuretics if Oliguria persists with fluid bolus and hemodynamic stable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Maximize cardiac function to maximize GFR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want central line</a:t>
            </a:r>
            <a:br>
              <a:rPr lang="en-US" sz="3200" dirty="0">
                <a:effectLst/>
                <a:latin typeface="Calibri Light" panose="020F0302020204030204" pitchFamily="34" charset="0"/>
                <a:cs typeface="Calibri Light" panose="020F0302020204030204" pitchFamily="34" charset="0"/>
              </a:rPr>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24915C03-E0C1-4662-856E-35FC9354469E}"/>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AKI Management</a:t>
            </a:r>
          </a:p>
        </p:txBody>
      </p:sp>
    </p:spTree>
    <p:extLst>
      <p:ext uri="{BB962C8B-B14F-4D97-AF65-F5344CB8AC3E}">
        <p14:creationId xmlns:p14="http://schemas.microsoft.com/office/powerpoint/2010/main" val="258233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A32D-BD42-4B54-911D-65B9C6039041}"/>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Fluid management with renal insufficiency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Hydrate preop with saline 10-20 ml/kg for UO of 0.5-1 ml/kg/</a:t>
            </a:r>
            <a:r>
              <a:rPr lang="en-US" sz="3200" dirty="0" err="1">
                <a:effectLst/>
                <a:latin typeface="Calibri Light" panose="020F0302020204030204" pitchFamily="34" charset="0"/>
                <a:cs typeface="Calibri Light" panose="020F0302020204030204" pitchFamily="34" charset="0"/>
              </a:rPr>
              <a:t>hr</a:t>
            </a: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Replace volume deficits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NS for 3</a:t>
            </a:r>
            <a:r>
              <a:rPr lang="en-US" sz="3200" baseline="30000" dirty="0">
                <a:effectLst/>
                <a:latin typeface="Calibri Light" panose="020F0302020204030204" pitchFamily="34" charset="0"/>
                <a:cs typeface="Calibri Light" panose="020F0302020204030204" pitchFamily="34" charset="0"/>
              </a:rPr>
              <a:t>rd</a:t>
            </a:r>
            <a:r>
              <a:rPr lang="en-US" sz="3200" dirty="0">
                <a:effectLst/>
                <a:latin typeface="Calibri Light" panose="020F0302020204030204" pitchFamily="34" charset="0"/>
                <a:cs typeface="Calibri Light" panose="020F0302020204030204" pitchFamily="34" charset="0"/>
              </a:rPr>
              <a:t> space loss 2-3 ml/kg/</a:t>
            </a:r>
            <a:r>
              <a:rPr lang="en-US" sz="3200" dirty="0" err="1">
                <a:effectLst/>
                <a:latin typeface="Calibri Light" panose="020F0302020204030204" pitchFamily="34" charset="0"/>
                <a:cs typeface="Calibri Light" panose="020F0302020204030204" pitchFamily="34" charset="0"/>
              </a:rPr>
              <a:t>hr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Small blood loss – replace 3:1 with crystalloids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loss &gt;10-15% - replace 1:1 with RBCs and Colloids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Goal is to maintain blood volume	</a:t>
            </a:r>
          </a:p>
        </p:txBody>
      </p:sp>
      <p:sp>
        <p:nvSpPr>
          <p:cNvPr id="3" name="Subtitle 2">
            <a:extLst>
              <a:ext uri="{FF2B5EF4-FFF2-40B4-BE49-F238E27FC236}">
                <a16:creationId xmlns:a16="http://schemas.microsoft.com/office/drawing/2014/main" id="{11F28F62-F96E-449B-AB53-12A5D545C64F}"/>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AKI Management</a:t>
            </a:r>
          </a:p>
        </p:txBody>
      </p:sp>
    </p:spTree>
    <p:extLst>
      <p:ext uri="{BB962C8B-B14F-4D97-AF65-F5344CB8AC3E}">
        <p14:creationId xmlns:p14="http://schemas.microsoft.com/office/powerpoint/2010/main" val="340496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B729-2205-4600-9D93-8C20E60A3FB8}"/>
              </a:ext>
            </a:extLst>
          </p:cNvPr>
          <p:cNvSpPr>
            <a:spLocks noGrp="1"/>
          </p:cNvSpPr>
          <p:nvPr>
            <p:ph type="ctrTitle"/>
          </p:nvPr>
        </p:nvSpPr>
        <p:spPr>
          <a:xfrm>
            <a:off x="854532" y="6061707"/>
            <a:ext cx="9144000" cy="754025"/>
          </a:xfrm>
        </p:spPr>
        <p:txBody>
          <a:bodyPr>
            <a:normAutofit/>
          </a:bodyPr>
          <a:lstStyle/>
          <a:p>
            <a:r>
              <a:rPr lang="en-US" altLang="en-US" sz="1400" dirty="0">
                <a:latin typeface="Calibri Light" panose="020F0302020204030204" pitchFamily="34" charset="0"/>
                <a:cs typeface="Calibri Light" panose="020F0302020204030204" pitchFamily="34" charset="0"/>
              </a:rPr>
              <a:t>https://expertconsult.inkling.com/read/</a:t>
            </a:r>
            <a:r>
              <a:rPr lang="en-US" altLang="en-US" sz="1400" dirty="0">
                <a:effectLst/>
                <a:latin typeface="Calibri Light" panose="020F0302020204030204" pitchFamily="34" charset="0"/>
                <a:cs typeface="Calibri Light" panose="020F0302020204030204" pitchFamily="34" charset="0"/>
              </a:rPr>
              <a:t>hines-stoeltings-anesthesia-co-existing-disease-7e</a:t>
            </a:r>
            <a:r>
              <a:rPr lang="en-US" altLang="en-US" sz="1400" dirty="0">
                <a:latin typeface="Calibri Light" panose="020F0302020204030204" pitchFamily="34" charset="0"/>
                <a:cs typeface="Calibri Light" panose="020F0302020204030204" pitchFamily="34" charset="0"/>
              </a:rPr>
              <a:t>/chapter-22/chronic-kidney-disease#fc93f70715f54f979576b7d6e794fc3e</a:t>
            </a:r>
            <a:br>
              <a:rPr lang="en-US" altLang="en-US" sz="800" dirty="0"/>
            </a:br>
            <a:endParaRPr lang="en-US" sz="800" dirty="0"/>
          </a:p>
        </p:txBody>
      </p:sp>
      <p:sp>
        <p:nvSpPr>
          <p:cNvPr id="3" name="Subtitle 2">
            <a:extLst>
              <a:ext uri="{FF2B5EF4-FFF2-40B4-BE49-F238E27FC236}">
                <a16:creationId xmlns:a16="http://schemas.microsoft.com/office/drawing/2014/main" id="{455E6B66-49BA-4DB4-BBFC-49130DAC59B0}"/>
              </a:ext>
            </a:extLst>
          </p:cNvPr>
          <p:cNvSpPr>
            <a:spLocks noGrp="1"/>
          </p:cNvSpPr>
          <p:nvPr>
            <p:ph type="subTitle" idx="1"/>
          </p:nvPr>
        </p:nvSpPr>
        <p:spPr>
          <a:xfrm>
            <a:off x="854532" y="169239"/>
            <a:ext cx="10127146" cy="754025"/>
          </a:xfrm>
        </p:spPr>
        <p:txBody>
          <a:bodyPr>
            <a:normAutofit fontScale="92500"/>
          </a:bodyPr>
          <a:lstStyle/>
          <a:p>
            <a:r>
              <a:rPr lang="en-US" sz="3600" dirty="0">
                <a:solidFill>
                  <a:schemeClr val="tx1"/>
                </a:solidFill>
              </a:rPr>
              <a:t>Drugs used in Anesthesia relying on Renal Elimination</a:t>
            </a:r>
          </a:p>
        </p:txBody>
      </p:sp>
      <p:graphicFrame>
        <p:nvGraphicFramePr>
          <p:cNvPr id="4" name="Table 3">
            <a:extLst>
              <a:ext uri="{FF2B5EF4-FFF2-40B4-BE49-F238E27FC236}">
                <a16:creationId xmlns:a16="http://schemas.microsoft.com/office/drawing/2014/main" id="{6EC2D6BB-860C-41A7-8523-C3ADE6A38B8B}"/>
              </a:ext>
            </a:extLst>
          </p:cNvPr>
          <p:cNvGraphicFramePr>
            <a:graphicFrameLocks noGrp="1"/>
          </p:cNvGraphicFramePr>
          <p:nvPr>
            <p:extLst>
              <p:ext uri="{D42A27DB-BD31-4B8C-83A1-F6EECF244321}">
                <p14:modId xmlns:p14="http://schemas.microsoft.com/office/powerpoint/2010/main" val="861535387"/>
              </p:ext>
            </p:extLst>
          </p:nvPr>
        </p:nvGraphicFramePr>
        <p:xfrm>
          <a:off x="1120775" y="1091953"/>
          <a:ext cx="8493742" cy="4944864"/>
        </p:xfrm>
        <a:graphic>
          <a:graphicData uri="http://schemas.openxmlformats.org/drawingml/2006/table">
            <a:tbl>
              <a:tblPr/>
              <a:tblGrid>
                <a:gridCol w="4246871">
                  <a:extLst>
                    <a:ext uri="{9D8B030D-6E8A-4147-A177-3AD203B41FA5}">
                      <a16:colId xmlns:a16="http://schemas.microsoft.com/office/drawing/2014/main" val="2549406300"/>
                    </a:ext>
                  </a:extLst>
                </a:gridCol>
                <a:gridCol w="4246871">
                  <a:extLst>
                    <a:ext uri="{9D8B030D-6E8A-4147-A177-3AD203B41FA5}">
                      <a16:colId xmlns:a16="http://schemas.microsoft.com/office/drawing/2014/main" val="1213697793"/>
                    </a:ext>
                  </a:extLst>
                </a:gridCol>
              </a:tblGrid>
              <a:tr h="281660">
                <a:tc>
                  <a:txBody>
                    <a:bodyPr/>
                    <a:lstStyle/>
                    <a:p>
                      <a:pPr fontAlgn="base"/>
                      <a:r>
                        <a:rPr lang="en-US" sz="1300" b="1" dirty="0">
                          <a:solidFill>
                            <a:srgbClr val="FFFFFF"/>
                          </a:solidFill>
                          <a:effectLst/>
                          <a:latin typeface="Source Sans Pro" charset="0"/>
                        </a:rPr>
                        <a:t>Class</a:t>
                      </a:r>
                    </a:p>
                  </a:txBody>
                  <a:tcPr marL="64672" marR="64672" marT="32320" marB="32320" anchor="ctr">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039A7B"/>
                    </a:solidFill>
                  </a:tcPr>
                </a:tc>
                <a:tc>
                  <a:txBody>
                    <a:bodyPr/>
                    <a:lstStyle/>
                    <a:p>
                      <a:pPr fontAlgn="base"/>
                      <a:r>
                        <a:rPr lang="en-US" sz="1300" b="1">
                          <a:solidFill>
                            <a:srgbClr val="FFFFFF"/>
                          </a:solidFill>
                          <a:effectLst/>
                          <a:latin typeface="Source Sans Pro" charset="0"/>
                        </a:rPr>
                        <a:t>Drugs</a:t>
                      </a:r>
                    </a:p>
                  </a:txBody>
                  <a:tcPr marL="64672" marR="64672" marT="32320" marB="32320" anchor="ctr">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039A7B"/>
                    </a:solidFill>
                  </a:tcPr>
                </a:tc>
                <a:extLst>
                  <a:ext uri="{0D108BD9-81ED-4DB2-BD59-A6C34878D82A}">
                    <a16:rowId xmlns:a16="http://schemas.microsoft.com/office/drawing/2014/main" val="1482853602"/>
                  </a:ext>
                </a:extLst>
              </a:tr>
              <a:tr h="494035">
                <a:tc>
                  <a:txBody>
                    <a:bodyPr/>
                    <a:lstStyle/>
                    <a:p>
                      <a:pPr fontAlgn="base"/>
                      <a:r>
                        <a:rPr lang="en-US" sz="1300" b="0" dirty="0">
                          <a:solidFill>
                            <a:srgbClr val="000000"/>
                          </a:solidFill>
                          <a:effectLst/>
                          <a:latin typeface="Source Sans Pro" charset="0"/>
                        </a:rPr>
                        <a:t>Induction agents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a:solidFill>
                            <a:srgbClr val="000000"/>
                          </a:solidFill>
                          <a:effectLst/>
                          <a:latin typeface="Source Sans Pro" charset="0"/>
                        </a:rPr>
                        <a:t>Phenobarbital</a:t>
                      </a:r>
                      <a:br>
                        <a:rPr lang="en-US" sz="1300" b="0">
                          <a:solidFill>
                            <a:srgbClr val="000000"/>
                          </a:solidFill>
                          <a:effectLst/>
                          <a:latin typeface="Source Sans Pro" charset="0"/>
                        </a:rPr>
                      </a:br>
                      <a:r>
                        <a:rPr lang="en-US" sz="1300" b="0">
                          <a:solidFill>
                            <a:srgbClr val="000000"/>
                          </a:solidFill>
                          <a:effectLst/>
                          <a:latin typeface="Source Sans Pro" charset="0"/>
                        </a:rPr>
                        <a:t>Thiopental</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1379415342"/>
                  </a:ext>
                </a:extLst>
              </a:tr>
              <a:tr h="706409">
                <a:tc>
                  <a:txBody>
                    <a:bodyPr/>
                    <a:lstStyle/>
                    <a:p>
                      <a:pPr fontAlgn="base"/>
                      <a:r>
                        <a:rPr lang="en-US" sz="1300" b="0" dirty="0">
                          <a:solidFill>
                            <a:srgbClr val="000000"/>
                          </a:solidFill>
                          <a:effectLst/>
                          <a:latin typeface="Source Sans Pro" charset="0"/>
                        </a:rPr>
                        <a:t>Muscle relaxants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a:solidFill>
                            <a:srgbClr val="000000"/>
                          </a:solidFill>
                          <a:effectLst/>
                          <a:latin typeface="Source Sans Pro" charset="0"/>
                        </a:rPr>
                        <a:t>Metocurine</a:t>
                      </a:r>
                      <a:br>
                        <a:rPr lang="en-US" sz="1300" b="0">
                          <a:solidFill>
                            <a:srgbClr val="000000"/>
                          </a:solidFill>
                          <a:effectLst/>
                          <a:latin typeface="Source Sans Pro" charset="0"/>
                        </a:rPr>
                      </a:br>
                      <a:r>
                        <a:rPr lang="en-US" sz="1300" b="0">
                          <a:solidFill>
                            <a:srgbClr val="000000"/>
                          </a:solidFill>
                          <a:effectLst/>
                          <a:latin typeface="Source Sans Pro" charset="0"/>
                        </a:rPr>
                        <a:t>Pancuronium</a:t>
                      </a:r>
                      <a:br>
                        <a:rPr lang="en-US" sz="1300" b="0">
                          <a:solidFill>
                            <a:srgbClr val="000000"/>
                          </a:solidFill>
                          <a:effectLst/>
                          <a:latin typeface="Source Sans Pro" charset="0"/>
                        </a:rPr>
                      </a:br>
                      <a:r>
                        <a:rPr lang="en-US" sz="1300" b="0">
                          <a:solidFill>
                            <a:srgbClr val="000000"/>
                          </a:solidFill>
                          <a:effectLst/>
                          <a:latin typeface="Source Sans Pro" charset="0"/>
                        </a:rPr>
                        <a:t>Vecuronium</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2935296391"/>
                  </a:ext>
                </a:extLst>
              </a:tr>
              <a:tr h="494035">
                <a:tc>
                  <a:txBody>
                    <a:bodyPr/>
                    <a:lstStyle/>
                    <a:p>
                      <a:pPr fontAlgn="base"/>
                      <a:r>
                        <a:rPr lang="en-US" sz="1300" b="0" dirty="0">
                          <a:solidFill>
                            <a:srgbClr val="000000"/>
                          </a:solidFill>
                          <a:effectLst/>
                          <a:latin typeface="Source Sans Pro" charset="0"/>
                        </a:rPr>
                        <a:t>Cholinesterase inhibitors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a:solidFill>
                            <a:srgbClr val="000000"/>
                          </a:solidFill>
                          <a:effectLst/>
                          <a:latin typeface="Source Sans Pro" charset="0"/>
                        </a:rPr>
                        <a:t>Edrophonium</a:t>
                      </a:r>
                      <a:br>
                        <a:rPr lang="en-US" sz="1300" b="0">
                          <a:solidFill>
                            <a:srgbClr val="000000"/>
                          </a:solidFill>
                          <a:effectLst/>
                          <a:latin typeface="Source Sans Pro" charset="0"/>
                        </a:rPr>
                      </a:br>
                      <a:r>
                        <a:rPr lang="en-US" sz="1300" b="0">
                          <a:solidFill>
                            <a:srgbClr val="000000"/>
                          </a:solidFill>
                          <a:effectLst/>
                          <a:latin typeface="Source Sans Pro" charset="0"/>
                        </a:rPr>
                        <a:t>Neostigmine</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2296340818"/>
                  </a:ext>
                </a:extLst>
              </a:tr>
              <a:tr h="1131158">
                <a:tc>
                  <a:txBody>
                    <a:bodyPr/>
                    <a:lstStyle/>
                    <a:p>
                      <a:pPr fontAlgn="base"/>
                      <a:r>
                        <a:rPr lang="en-US" sz="1300" b="0" dirty="0">
                          <a:solidFill>
                            <a:srgbClr val="000000"/>
                          </a:solidFill>
                          <a:effectLst/>
                          <a:latin typeface="Source Sans Pro" charset="0"/>
                        </a:rPr>
                        <a:t>Cardiovascular drugs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dirty="0">
                          <a:solidFill>
                            <a:srgbClr val="000000"/>
                          </a:solidFill>
                          <a:effectLst/>
                          <a:latin typeface="Source Sans Pro" charset="0"/>
                        </a:rPr>
                        <a:t>Atropine</a:t>
                      </a:r>
                      <a:br>
                        <a:rPr lang="en-US" sz="1300" b="0" dirty="0">
                          <a:solidFill>
                            <a:srgbClr val="000000"/>
                          </a:solidFill>
                          <a:effectLst/>
                          <a:latin typeface="Source Sans Pro" charset="0"/>
                        </a:rPr>
                      </a:br>
                      <a:r>
                        <a:rPr lang="en-US" sz="1300" b="0" dirty="0">
                          <a:solidFill>
                            <a:srgbClr val="000000"/>
                          </a:solidFill>
                          <a:effectLst/>
                          <a:latin typeface="Source Sans Pro" charset="0"/>
                        </a:rPr>
                        <a:t>Digoxin</a:t>
                      </a:r>
                      <a:br>
                        <a:rPr lang="en-US" sz="1300" b="0" dirty="0">
                          <a:solidFill>
                            <a:srgbClr val="000000"/>
                          </a:solidFill>
                          <a:effectLst/>
                          <a:latin typeface="Source Sans Pro" charset="0"/>
                        </a:rPr>
                      </a:br>
                      <a:r>
                        <a:rPr lang="en-US" sz="1300" b="0" dirty="0">
                          <a:solidFill>
                            <a:srgbClr val="000000"/>
                          </a:solidFill>
                          <a:effectLst/>
                          <a:latin typeface="Source Sans Pro" charset="0"/>
                        </a:rPr>
                        <a:t>Glycopyrrolate</a:t>
                      </a:r>
                      <a:br>
                        <a:rPr lang="en-US" sz="1300" b="0" dirty="0">
                          <a:solidFill>
                            <a:srgbClr val="000000"/>
                          </a:solidFill>
                          <a:effectLst/>
                          <a:latin typeface="Source Sans Pro" charset="0"/>
                        </a:rPr>
                      </a:br>
                      <a:r>
                        <a:rPr lang="en-US" sz="1300" b="0" dirty="0">
                          <a:solidFill>
                            <a:srgbClr val="000000"/>
                          </a:solidFill>
                          <a:effectLst/>
                          <a:latin typeface="Source Sans Pro" charset="0"/>
                        </a:rPr>
                        <a:t>Hydralazine</a:t>
                      </a:r>
                      <a:br>
                        <a:rPr lang="en-US" sz="1300" b="0" dirty="0">
                          <a:solidFill>
                            <a:srgbClr val="000000"/>
                          </a:solidFill>
                          <a:effectLst/>
                          <a:latin typeface="Source Sans Pro" charset="0"/>
                        </a:rPr>
                      </a:br>
                      <a:r>
                        <a:rPr lang="en-US" sz="1300" b="0" dirty="0">
                          <a:solidFill>
                            <a:srgbClr val="000000"/>
                          </a:solidFill>
                          <a:effectLst/>
                          <a:latin typeface="Source Sans Pro" charset="0"/>
                        </a:rPr>
                        <a:t>Milrinone</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3807923280"/>
                  </a:ext>
                </a:extLst>
              </a:tr>
              <a:tr h="1131158">
                <a:tc>
                  <a:txBody>
                    <a:bodyPr/>
                    <a:lstStyle/>
                    <a:p>
                      <a:pPr fontAlgn="base"/>
                      <a:r>
                        <a:rPr lang="en-US" sz="1300" b="0">
                          <a:solidFill>
                            <a:srgbClr val="000000"/>
                          </a:solidFill>
                          <a:effectLst/>
                          <a:latin typeface="Source Sans Pro" charset="0"/>
                        </a:rPr>
                        <a:t>Antimicrobials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dirty="0">
                          <a:solidFill>
                            <a:srgbClr val="000000"/>
                          </a:solidFill>
                          <a:effectLst/>
                          <a:latin typeface="Source Sans Pro" charset="0"/>
                        </a:rPr>
                        <a:t>Aminoglycosides</a:t>
                      </a:r>
                      <a:br>
                        <a:rPr lang="en-US" sz="1300" b="0" dirty="0">
                          <a:solidFill>
                            <a:srgbClr val="000000"/>
                          </a:solidFill>
                          <a:effectLst/>
                          <a:latin typeface="Source Sans Pro" charset="0"/>
                        </a:rPr>
                      </a:br>
                      <a:r>
                        <a:rPr lang="en-US" sz="1300" b="0" dirty="0" err="1">
                          <a:solidFill>
                            <a:srgbClr val="000000"/>
                          </a:solidFill>
                          <a:effectLst/>
                          <a:latin typeface="Source Sans Pro" charset="0"/>
                        </a:rPr>
                        <a:t>Cephalosporins</a:t>
                      </a:r>
                      <a:br>
                        <a:rPr lang="en-US" sz="1300" b="0" dirty="0">
                          <a:solidFill>
                            <a:srgbClr val="000000"/>
                          </a:solidFill>
                          <a:effectLst/>
                          <a:latin typeface="Source Sans Pro" charset="0"/>
                        </a:rPr>
                      </a:br>
                      <a:r>
                        <a:rPr lang="en-US" sz="1300" b="0" dirty="0" err="1">
                          <a:solidFill>
                            <a:srgbClr val="000000"/>
                          </a:solidFill>
                          <a:effectLst/>
                          <a:latin typeface="Source Sans Pro" charset="0"/>
                        </a:rPr>
                        <a:t>Penicillins</a:t>
                      </a:r>
                      <a:br>
                        <a:rPr lang="en-US" sz="1300" b="0" dirty="0">
                          <a:solidFill>
                            <a:srgbClr val="000000"/>
                          </a:solidFill>
                          <a:effectLst/>
                          <a:latin typeface="Source Sans Pro" charset="0"/>
                        </a:rPr>
                      </a:br>
                      <a:r>
                        <a:rPr lang="en-US" sz="1300" b="0" dirty="0">
                          <a:solidFill>
                            <a:srgbClr val="000000"/>
                          </a:solidFill>
                          <a:effectLst/>
                          <a:latin typeface="Source Sans Pro" charset="0"/>
                        </a:rPr>
                        <a:t>Sulfonamides</a:t>
                      </a:r>
                      <a:br>
                        <a:rPr lang="en-US" sz="1300" b="0" dirty="0">
                          <a:solidFill>
                            <a:srgbClr val="000000"/>
                          </a:solidFill>
                          <a:effectLst/>
                          <a:latin typeface="Source Sans Pro" charset="0"/>
                        </a:rPr>
                      </a:br>
                      <a:r>
                        <a:rPr lang="en-US" sz="1300" b="0" dirty="0">
                          <a:solidFill>
                            <a:srgbClr val="000000"/>
                          </a:solidFill>
                          <a:effectLst/>
                          <a:latin typeface="Source Sans Pro" charset="0"/>
                        </a:rPr>
                        <a:t>Vancomycin</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1263908416"/>
                  </a:ext>
                </a:extLst>
              </a:tr>
              <a:tr h="706409">
                <a:tc>
                  <a:txBody>
                    <a:bodyPr/>
                    <a:lstStyle/>
                    <a:p>
                      <a:pPr fontAlgn="base"/>
                      <a:r>
                        <a:rPr lang="en-US" sz="1300" b="0" dirty="0">
                          <a:solidFill>
                            <a:srgbClr val="000000"/>
                          </a:solidFill>
                          <a:effectLst/>
                          <a:latin typeface="Source Sans Pro" charset="0"/>
                        </a:rPr>
                        <a:t>Analgesics</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tc>
                  <a:txBody>
                    <a:bodyPr/>
                    <a:lstStyle/>
                    <a:p>
                      <a:pPr fontAlgn="base"/>
                      <a:r>
                        <a:rPr lang="en-US" sz="1300" b="0" dirty="0">
                          <a:solidFill>
                            <a:srgbClr val="000000"/>
                          </a:solidFill>
                          <a:effectLst/>
                          <a:latin typeface="Source Sans Pro" charset="0"/>
                        </a:rPr>
                        <a:t>Codeine</a:t>
                      </a:r>
                      <a:br>
                        <a:rPr lang="en-US" sz="1300" b="0" dirty="0">
                          <a:solidFill>
                            <a:srgbClr val="000000"/>
                          </a:solidFill>
                          <a:effectLst/>
                          <a:latin typeface="Source Sans Pro" charset="0"/>
                        </a:rPr>
                      </a:br>
                      <a:r>
                        <a:rPr lang="en-US" sz="1300" b="0" dirty="0">
                          <a:solidFill>
                            <a:srgbClr val="000000"/>
                          </a:solidFill>
                          <a:effectLst/>
                          <a:latin typeface="Source Sans Pro" charset="0"/>
                        </a:rPr>
                        <a:t>Meperidine</a:t>
                      </a:r>
                      <a:br>
                        <a:rPr lang="en-US" sz="1300" b="0" dirty="0">
                          <a:solidFill>
                            <a:srgbClr val="000000"/>
                          </a:solidFill>
                          <a:effectLst/>
                          <a:latin typeface="Source Sans Pro" charset="0"/>
                        </a:rPr>
                      </a:br>
                      <a:r>
                        <a:rPr lang="en-US" sz="1300" b="0" dirty="0">
                          <a:solidFill>
                            <a:srgbClr val="000000"/>
                          </a:solidFill>
                          <a:effectLst/>
                          <a:latin typeface="Source Sans Pro" charset="0"/>
                        </a:rPr>
                        <a:t>Morphine</a:t>
                      </a:r>
                    </a:p>
                  </a:txBody>
                  <a:tcPr marL="64672" marR="64672" marT="32320" marB="32320" anchor="ctr">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solidFill>
                      <a:srgbClr val="C0E5E0"/>
                    </a:solidFill>
                  </a:tcPr>
                </a:tc>
                <a:extLst>
                  <a:ext uri="{0D108BD9-81ED-4DB2-BD59-A6C34878D82A}">
                    <a16:rowId xmlns:a16="http://schemas.microsoft.com/office/drawing/2014/main" val="1829822930"/>
                  </a:ext>
                </a:extLst>
              </a:tr>
            </a:tbl>
          </a:graphicData>
        </a:graphic>
      </p:graphicFrame>
    </p:spTree>
    <p:extLst>
      <p:ext uri="{BB962C8B-B14F-4D97-AF65-F5344CB8AC3E}">
        <p14:creationId xmlns:p14="http://schemas.microsoft.com/office/powerpoint/2010/main" val="398964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58EA-EADA-446A-B12E-7747A42CC9D4}"/>
              </a:ext>
            </a:extLst>
          </p:cNvPr>
          <p:cNvSpPr>
            <a:spLocks noGrp="1"/>
          </p:cNvSpPr>
          <p:nvPr>
            <p:ph type="ctrTitle"/>
          </p:nvPr>
        </p:nvSpPr>
        <p:spPr>
          <a:xfrm>
            <a:off x="1120774" y="6351784"/>
            <a:ext cx="8877757" cy="485953"/>
          </a:xfrm>
        </p:spPr>
        <p:txBody>
          <a:bodyPr>
            <a:normAutofit/>
          </a:bodyPr>
          <a:lstStyle/>
          <a:p>
            <a:r>
              <a:rPr lang="en-US" altLang="en-US" sz="1400" dirty="0">
                <a:latin typeface="Calibri Light" panose="020F0302020204030204" pitchFamily="34" charset="0"/>
                <a:cs typeface="Calibri Light" panose="020F0302020204030204" pitchFamily="34" charset="0"/>
              </a:rPr>
              <a:t>https://expertconsult.inkling.com/read/hines-stoeltings-anesthesia-co-existing-disease-7e/chapter-22/acute-kidney-injury#befad90331b14df8b1293b005c290d64</a:t>
            </a:r>
            <a:br>
              <a:rPr lang="en-US" altLang="en-US" sz="1050" dirty="0"/>
            </a:br>
            <a:endParaRPr lang="en-US" sz="1050" dirty="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B6997638-8A94-4233-B40E-D1AF75D2569A}"/>
              </a:ext>
            </a:extLst>
          </p:cNvPr>
          <p:cNvSpPr>
            <a:spLocks noGrp="1"/>
          </p:cNvSpPr>
          <p:nvPr>
            <p:ph type="subTitle" idx="1"/>
          </p:nvPr>
        </p:nvSpPr>
        <p:spPr>
          <a:xfrm>
            <a:off x="854532" y="204750"/>
            <a:ext cx="9144000" cy="754025"/>
          </a:xfrm>
        </p:spPr>
        <p:txBody>
          <a:bodyPr>
            <a:normAutofit/>
          </a:bodyPr>
          <a:lstStyle/>
          <a:p>
            <a:r>
              <a:rPr lang="en-US" sz="3600" dirty="0">
                <a:solidFill>
                  <a:schemeClr val="tx1"/>
                </a:solidFill>
              </a:rPr>
              <a:t>Dose Adjustments with Renal Insufficiency</a:t>
            </a:r>
          </a:p>
        </p:txBody>
      </p:sp>
      <p:graphicFrame>
        <p:nvGraphicFramePr>
          <p:cNvPr id="4" name="Table 3">
            <a:extLst>
              <a:ext uri="{FF2B5EF4-FFF2-40B4-BE49-F238E27FC236}">
                <a16:creationId xmlns:a16="http://schemas.microsoft.com/office/drawing/2014/main" id="{F8C357A0-3B8F-4040-B0A8-AF8D58693478}"/>
              </a:ext>
            </a:extLst>
          </p:cNvPr>
          <p:cNvGraphicFramePr>
            <a:graphicFrameLocks noGrp="1"/>
          </p:cNvGraphicFramePr>
          <p:nvPr>
            <p:extLst>
              <p:ext uri="{D42A27DB-BD31-4B8C-83A1-F6EECF244321}">
                <p14:modId xmlns:p14="http://schemas.microsoft.com/office/powerpoint/2010/main" val="694755553"/>
              </p:ext>
            </p:extLst>
          </p:nvPr>
        </p:nvGraphicFramePr>
        <p:xfrm>
          <a:off x="1120775" y="1065321"/>
          <a:ext cx="9008645" cy="5235504"/>
        </p:xfrm>
        <a:graphic>
          <a:graphicData uri="http://schemas.openxmlformats.org/drawingml/2006/table">
            <a:tbl>
              <a:tblPr/>
              <a:tblGrid>
                <a:gridCol w="2034210">
                  <a:extLst>
                    <a:ext uri="{9D8B030D-6E8A-4147-A177-3AD203B41FA5}">
                      <a16:colId xmlns:a16="http://schemas.microsoft.com/office/drawing/2014/main" val="1881816856"/>
                    </a:ext>
                  </a:extLst>
                </a:gridCol>
                <a:gridCol w="1570055">
                  <a:extLst>
                    <a:ext uri="{9D8B030D-6E8A-4147-A177-3AD203B41FA5}">
                      <a16:colId xmlns:a16="http://schemas.microsoft.com/office/drawing/2014/main" val="3635644101"/>
                    </a:ext>
                  </a:extLst>
                </a:gridCol>
                <a:gridCol w="1800115">
                  <a:extLst>
                    <a:ext uri="{9D8B030D-6E8A-4147-A177-3AD203B41FA5}">
                      <a16:colId xmlns:a16="http://schemas.microsoft.com/office/drawing/2014/main" val="3300909969"/>
                    </a:ext>
                  </a:extLst>
                </a:gridCol>
                <a:gridCol w="1802133">
                  <a:extLst>
                    <a:ext uri="{9D8B030D-6E8A-4147-A177-3AD203B41FA5}">
                      <a16:colId xmlns:a16="http://schemas.microsoft.com/office/drawing/2014/main" val="3897770522"/>
                    </a:ext>
                  </a:extLst>
                </a:gridCol>
                <a:gridCol w="1802132">
                  <a:extLst>
                    <a:ext uri="{9D8B030D-6E8A-4147-A177-3AD203B41FA5}">
                      <a16:colId xmlns:a16="http://schemas.microsoft.com/office/drawing/2014/main" val="2915953976"/>
                    </a:ext>
                  </a:extLst>
                </a:gridCol>
              </a:tblGrid>
              <a:tr h="60312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FFFF"/>
                          </a:solidFill>
                          <a:effectLst/>
                          <a:latin typeface="Source Sans Pro"/>
                        </a:rPr>
                        <a:t>Drug</a:t>
                      </a:r>
                    </a:p>
                  </a:txBody>
                  <a:tcPr marL="74196" marR="74196" marT="37101" marB="37101" anchor="ctr" horzOverflow="overflow">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039A7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Source Sans Pro"/>
                        </a:rPr>
                        <a:t>Adjustment Method</a:t>
                      </a:r>
                    </a:p>
                  </a:txBody>
                  <a:tcPr marL="74196" marR="74196" marT="37101" marB="37101" anchor="ctr" horzOverflow="overflow">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039A7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1" i="0" u="none" strike="noStrike" cap="none" normalizeH="0" baseline="0" dirty="0">
                          <a:ln>
                            <a:noFill/>
                          </a:ln>
                          <a:solidFill>
                            <a:srgbClr val="FFFFFF"/>
                          </a:solidFill>
                          <a:effectLst/>
                          <a:latin typeface="Source Sans Pro"/>
                        </a:rPr>
                        <a:t>GFR &gt; 50 mL/min</a:t>
                      </a:r>
                    </a:p>
                  </a:txBody>
                  <a:tcPr marL="74196" marR="74196" marT="37101" marB="37101" anchor="ctr" horzOverflow="overflow">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039A7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1" i="0" u="none" strike="noStrike" cap="none" normalizeH="0" baseline="0">
                          <a:ln>
                            <a:noFill/>
                          </a:ln>
                          <a:solidFill>
                            <a:srgbClr val="FFFFFF"/>
                          </a:solidFill>
                          <a:effectLst/>
                          <a:latin typeface="Source Sans Pro"/>
                        </a:rPr>
                        <a:t>GFR 10–50 mL/min</a:t>
                      </a:r>
                    </a:p>
                  </a:txBody>
                  <a:tcPr marL="74196" marR="74196" marT="37101" marB="37101" anchor="ctr" horzOverflow="overflow">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039A7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1" i="0" u="none" strike="noStrike" cap="none" normalizeH="0" baseline="0">
                          <a:ln>
                            <a:noFill/>
                          </a:ln>
                          <a:solidFill>
                            <a:srgbClr val="FFFFFF"/>
                          </a:solidFill>
                          <a:effectLst/>
                          <a:latin typeface="Source Sans Pro"/>
                        </a:rPr>
                        <a:t>GFR &lt; 10 mL/min</a:t>
                      </a:r>
                    </a:p>
                  </a:txBody>
                  <a:tcPr marL="74196" marR="74196" marT="37101" marB="37101" anchor="ctr" horzOverflow="overflow">
                    <a:lnL w="12700" cap="flat" cmpd="sng" algn="ctr">
                      <a:solidFill>
                        <a:srgbClr val="35AE95"/>
                      </a:solidFill>
                      <a:prstDash val="solid"/>
                      <a:round/>
                      <a:headEnd type="none" w="med" len="med"/>
                      <a:tailEnd type="none" w="med" len="med"/>
                    </a:lnL>
                    <a:lnR w="12700" cap="flat" cmpd="sng" algn="ctr">
                      <a:solidFill>
                        <a:srgbClr val="35AE95"/>
                      </a:solidFill>
                      <a:prstDash val="solid"/>
                      <a:round/>
                      <a:headEnd type="none" w="med" len="med"/>
                      <a:tailEnd type="none" w="med" len="med"/>
                    </a:lnR>
                    <a:lnT w="12700" cap="flat" cmpd="sng" algn="ctr">
                      <a:solidFill>
                        <a:srgbClr val="35AE95"/>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039A7B"/>
                    </a:solidFill>
                  </a:tcPr>
                </a:tc>
                <a:extLst>
                  <a:ext uri="{0D108BD9-81ED-4DB2-BD59-A6C34878D82A}">
                    <a16:rowId xmlns:a16="http://schemas.microsoft.com/office/drawing/2014/main" val="3736984781"/>
                  </a:ext>
                </a:extLst>
              </a:tr>
              <a:tr h="59052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Acetaminophen</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Interval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1500" b="0" i="0" u="none" strike="noStrike" cap="none" normalizeH="0" baseline="0">
                          <a:ln>
                            <a:noFill/>
                          </a:ln>
                          <a:solidFill>
                            <a:srgbClr val="000000"/>
                          </a:solidFill>
                          <a:effectLst/>
                          <a:latin typeface="Source Sans Pro"/>
                        </a:rPr>
                        <a:t>q4h</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1500" b="0" i="0" u="none" strike="noStrike" cap="none" normalizeH="0" baseline="0">
                          <a:ln>
                            <a:noFill/>
                          </a:ln>
                          <a:solidFill>
                            <a:srgbClr val="000000"/>
                          </a:solidFill>
                          <a:effectLst/>
                          <a:latin typeface="Source Sans Pro"/>
                        </a:rPr>
                        <a:t>q6h</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1500" b="0" i="0" u="none" strike="noStrike" cap="none" normalizeH="0" baseline="0">
                          <a:ln>
                            <a:noFill/>
                          </a:ln>
                          <a:solidFill>
                            <a:srgbClr val="000000"/>
                          </a:solidFill>
                          <a:effectLst/>
                          <a:latin typeface="Source Sans Pro"/>
                        </a:rPr>
                        <a:t>q8h</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1343524916"/>
                  </a:ext>
                </a:extLst>
              </a:tr>
              <a:tr h="60312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Acetylsalicylic acid</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 Interval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1500" b="0" i="0" u="none" strike="noStrike" cap="none" normalizeH="0" baseline="0">
                          <a:ln>
                            <a:noFill/>
                          </a:ln>
                          <a:solidFill>
                            <a:srgbClr val="000000"/>
                          </a:solidFill>
                          <a:effectLst/>
                          <a:latin typeface="Source Sans Pro"/>
                        </a:rPr>
                        <a:t>q4h</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q4–6h</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Avoid</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1046923667"/>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Alfentanil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805189922"/>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Codeine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75%</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50%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2633056990"/>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Fentanyl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75%</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50%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1257409428"/>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Ketorolac</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50%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25%–50%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844067939"/>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Meperidine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ource Sans Pro"/>
                        </a:rPr>
                        <a:t>Avoid</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Avoid</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3263430529"/>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Methadone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50%–75%</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1442499491"/>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Morphine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75%</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50%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1202153945"/>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Remifentanil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2697005884"/>
                  </a:ext>
                </a:extLst>
              </a:tr>
              <a:tr h="3438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Sufentanil</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ource Sans Pro"/>
                        </a:rPr>
                        <a:t>↔ Dose</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500" b="0" i="0" u="none" strike="noStrike" cap="none" normalizeH="0" baseline="0" dirty="0">
                          <a:ln>
                            <a:noFill/>
                          </a:ln>
                          <a:solidFill>
                            <a:srgbClr val="000000"/>
                          </a:solidFill>
                          <a:effectLst/>
                          <a:latin typeface="Source Sans Pro"/>
                        </a:rPr>
                        <a:t>100%</a:t>
                      </a: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solidFill>
                      <a:srgbClr val="C0E5E0"/>
                    </a:solidFill>
                  </a:tcPr>
                </a:tc>
                <a:extLst>
                  <a:ext uri="{0D108BD9-81ED-4DB2-BD59-A6C34878D82A}">
                    <a16:rowId xmlns:a16="http://schemas.microsoft.com/office/drawing/2014/main" val="4037052752"/>
                  </a:ext>
                </a:extLst>
              </a:tr>
              <a:tr h="343873">
                <a:tc gridSpan="5">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inherit"/>
                        </a:rPr>
                        <a:t>↑, Increase; ↓, decrease; ↔, no change; </a:t>
                      </a:r>
                      <a:r>
                        <a:rPr kumimoji="0" lang="en-US" altLang="en-US" sz="1500" b="0" i="1" u="none" strike="noStrike" cap="none" normalizeH="0" baseline="0" dirty="0">
                          <a:ln>
                            <a:noFill/>
                          </a:ln>
                          <a:solidFill>
                            <a:schemeClr val="tx1"/>
                          </a:solidFill>
                          <a:effectLst/>
                          <a:latin typeface="inherit"/>
                        </a:rPr>
                        <a:t>GFR,</a:t>
                      </a:r>
                      <a:r>
                        <a:rPr kumimoji="0" lang="en-US" altLang="en-US" sz="1500" b="0" i="0" u="none" strike="noStrike" cap="none" normalizeH="0" baseline="0" dirty="0">
                          <a:ln>
                            <a:noFill/>
                          </a:ln>
                          <a:solidFill>
                            <a:schemeClr val="tx1"/>
                          </a:solidFill>
                          <a:effectLst/>
                          <a:latin typeface="inherit"/>
                        </a:rPr>
                        <a:t> glomerular filtration rate.</a:t>
                      </a:r>
                      <a:endParaRPr kumimoji="0" lang="en-US" altLang="en-US" sz="1500" b="0" i="0" u="none" strike="noStrike" cap="none" normalizeH="0" baseline="0" dirty="0">
                        <a:ln>
                          <a:noFill/>
                        </a:ln>
                        <a:solidFill>
                          <a:schemeClr val="tx1"/>
                        </a:solidFill>
                        <a:effectLst/>
                        <a:latin typeface="Source Sans Pro"/>
                      </a:endParaRPr>
                    </a:p>
                  </a:txBody>
                  <a:tcPr marL="74196" marR="74196" marT="37101" marB="37101" anchor="ctr" horzOverflow="overflow">
                    <a:lnL w="12700" cap="flat" cmpd="sng" algn="ctr">
                      <a:solidFill>
                        <a:srgbClr val="99B7B3"/>
                      </a:solidFill>
                      <a:prstDash val="solid"/>
                      <a:round/>
                      <a:headEnd type="none" w="med" len="med"/>
                      <a:tailEnd type="none" w="med" len="med"/>
                    </a:lnL>
                    <a:lnR w="12700" cap="flat" cmpd="sng" algn="ctr">
                      <a:solidFill>
                        <a:srgbClr val="99B7B3"/>
                      </a:solidFill>
                      <a:prstDash val="solid"/>
                      <a:round/>
                      <a:headEnd type="none" w="med" len="med"/>
                      <a:tailEnd type="none" w="med" len="med"/>
                    </a:lnR>
                    <a:lnT w="12700" cap="flat" cmpd="sng" algn="ctr">
                      <a:solidFill>
                        <a:srgbClr val="99B7B3"/>
                      </a:solidFill>
                      <a:prstDash val="solid"/>
                      <a:round/>
                      <a:headEnd type="none" w="med" len="med"/>
                      <a:tailEnd type="none" w="med" len="med"/>
                    </a:lnT>
                    <a:lnB w="12700" cap="flat" cmpd="sng" algn="ctr">
                      <a:solidFill>
                        <a:srgbClr val="99B7B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0633763"/>
                  </a:ext>
                </a:extLst>
              </a:tr>
            </a:tbl>
          </a:graphicData>
        </a:graphic>
      </p:graphicFrame>
    </p:spTree>
    <p:extLst>
      <p:ext uri="{BB962C8B-B14F-4D97-AF65-F5344CB8AC3E}">
        <p14:creationId xmlns:p14="http://schemas.microsoft.com/office/powerpoint/2010/main" val="363857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CF51-9007-45EC-8389-D1302D80E1E7}"/>
              </a:ext>
            </a:extLst>
          </p:cNvPr>
          <p:cNvSpPr>
            <a:spLocks noGrp="1"/>
          </p:cNvSpPr>
          <p:nvPr>
            <p:ph type="ctrTitle"/>
          </p:nvPr>
        </p:nvSpPr>
        <p:spPr>
          <a:xfrm>
            <a:off x="854532" y="1384917"/>
            <a:ext cx="9144000" cy="4720601"/>
          </a:xfrm>
        </p:spPr>
        <p:txBody>
          <a:bodyPr>
            <a:normAutofit/>
          </a:bodyPr>
          <a:lstStyle/>
          <a:p>
            <a:r>
              <a:rPr lang="en-US" sz="3200" dirty="0"/>
              <a:t>By  Armando </a:t>
            </a:r>
            <a:r>
              <a:rPr lang="en-US" sz="3200" dirty="0" err="1"/>
              <a:t>Hasudungan</a:t>
            </a:r>
            <a:br>
              <a:rPr lang="en-US" sz="3200" dirty="0"/>
            </a:br>
            <a:br>
              <a:rPr lang="en-US" sz="3200" dirty="0"/>
            </a:br>
            <a:r>
              <a:rPr lang="en-US" sz="3200" dirty="0">
                <a:hlinkClick r:id="rId2"/>
              </a:rPr>
              <a:t>Nephrology - Kidney Physiology Overview – YouTube</a:t>
            </a:r>
            <a:br>
              <a:rPr lang="en-US" sz="3200" dirty="0"/>
            </a:br>
            <a:br>
              <a:rPr lang="en-US" sz="3200" dirty="0"/>
            </a:br>
            <a:r>
              <a:rPr lang="en-US" sz="3200" dirty="0">
                <a:hlinkClick r:id="rId3"/>
              </a:rPr>
              <a:t>Nephrology - Kidney and Nephron Overview - YouTube</a:t>
            </a:r>
            <a:endParaRPr lang="en-US" sz="3200" dirty="0"/>
          </a:p>
        </p:txBody>
      </p:sp>
      <p:sp>
        <p:nvSpPr>
          <p:cNvPr id="3" name="Subtitle 2">
            <a:extLst>
              <a:ext uri="{FF2B5EF4-FFF2-40B4-BE49-F238E27FC236}">
                <a16:creationId xmlns:a16="http://schemas.microsoft.com/office/drawing/2014/main" id="{11BE51E3-8B16-4E2F-9CBB-0C0A4A8A447D}"/>
              </a:ext>
            </a:extLst>
          </p:cNvPr>
          <p:cNvSpPr>
            <a:spLocks noGrp="1"/>
          </p:cNvSpPr>
          <p:nvPr>
            <p:ph type="subTitle" idx="1"/>
          </p:nvPr>
        </p:nvSpPr>
        <p:spPr>
          <a:xfrm>
            <a:off x="854532" y="488835"/>
            <a:ext cx="9144000" cy="754025"/>
          </a:xfrm>
        </p:spPr>
        <p:txBody>
          <a:bodyPr>
            <a:normAutofit/>
          </a:bodyPr>
          <a:lstStyle/>
          <a:p>
            <a:r>
              <a:rPr lang="en-US" sz="3600" dirty="0">
                <a:solidFill>
                  <a:schemeClr val="tx1"/>
                </a:solidFill>
              </a:rPr>
              <a:t>Renal Physiology Overview</a:t>
            </a:r>
          </a:p>
        </p:txBody>
      </p:sp>
    </p:spTree>
    <p:extLst>
      <p:ext uri="{BB962C8B-B14F-4D97-AF65-F5344CB8AC3E}">
        <p14:creationId xmlns:p14="http://schemas.microsoft.com/office/powerpoint/2010/main" val="1581912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E0B9-9EB3-4DA4-BA06-C7B3382AD859}"/>
              </a:ext>
            </a:extLst>
          </p:cNvPr>
          <p:cNvSpPr>
            <a:spLocks noGrp="1"/>
          </p:cNvSpPr>
          <p:nvPr>
            <p:ph type="ctrTitle"/>
          </p:nvPr>
        </p:nvSpPr>
        <p:spPr>
          <a:xfrm>
            <a:off x="854532" y="1251751"/>
            <a:ext cx="10988280" cy="4853767"/>
          </a:xfrm>
        </p:spPr>
        <p:txBody>
          <a:bodyPr>
            <a:normAutofit/>
          </a:bodyPr>
          <a:lstStyle/>
          <a:p>
            <a:r>
              <a:rPr lang="en-US" sz="3200" dirty="0">
                <a:effectLst/>
                <a:latin typeface="Calibri Light" panose="020F0302020204030204" pitchFamily="34" charset="0"/>
                <a:cs typeface="Calibri Light" panose="020F0302020204030204" pitchFamily="34" charset="0"/>
              </a:rPr>
              <a:t>Slow, progressive, &amp; irreversible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Definition – CKD is when GFR &lt; 60 ml/min per 1.73 m² for 3 months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Causes – Most common is diabetes mellitus followed by hypertension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Others – Glomerulonephritis, Pyelonephritis, </a:t>
            </a:r>
            <a:r>
              <a:rPr lang="en-US" sz="3200" dirty="0" err="1">
                <a:effectLst/>
                <a:latin typeface="Calibri Light" panose="020F0302020204030204" pitchFamily="34" charset="0"/>
                <a:cs typeface="Calibri Light" panose="020F0302020204030204" pitchFamily="34" charset="0"/>
              </a:rPr>
              <a:t>Hyperlipid</a:t>
            </a:r>
            <a:r>
              <a:rPr lang="en-US" sz="3200" dirty="0">
                <a:effectLst/>
                <a:latin typeface="Calibri Light" panose="020F0302020204030204" pitchFamily="34" charset="0"/>
                <a:cs typeface="Calibri Light" panose="020F0302020204030204" pitchFamily="34" charset="0"/>
              </a:rPr>
              <a:t>, autoimmune dis,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obesity, and congenital defects.</a:t>
            </a:r>
          </a:p>
        </p:txBody>
      </p:sp>
      <p:sp>
        <p:nvSpPr>
          <p:cNvPr id="3" name="Subtitle 2">
            <a:extLst>
              <a:ext uri="{FF2B5EF4-FFF2-40B4-BE49-F238E27FC236}">
                <a16:creationId xmlns:a16="http://schemas.microsoft.com/office/drawing/2014/main" id="{D85B14AE-19EC-4251-A439-C97274F99E08}"/>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Chronic Kidney Disease (CKD)</a:t>
            </a:r>
          </a:p>
        </p:txBody>
      </p:sp>
    </p:spTree>
    <p:extLst>
      <p:ext uri="{BB962C8B-B14F-4D97-AF65-F5344CB8AC3E}">
        <p14:creationId xmlns:p14="http://schemas.microsoft.com/office/powerpoint/2010/main" val="1765583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A2B8-B44C-4991-B99B-204201F1BD06}"/>
              </a:ext>
            </a:extLst>
          </p:cNvPr>
          <p:cNvSpPr>
            <a:spLocks noGrp="1"/>
          </p:cNvSpPr>
          <p:nvPr>
            <p:ph type="ctrTitle"/>
          </p:nvPr>
        </p:nvSpPr>
        <p:spPr>
          <a:xfrm>
            <a:off x="854532" y="1129493"/>
            <a:ext cx="9144000" cy="5519881"/>
          </a:xfrm>
        </p:spPr>
        <p:txBody>
          <a:bodyPr>
            <a:normAutofit/>
          </a:bodyPr>
          <a:lstStyle/>
          <a:p>
            <a:r>
              <a:rPr lang="en-US" sz="3200" dirty="0">
                <a:effectLst/>
                <a:latin typeface="Calibri Light" panose="020F0302020204030204" pitchFamily="34" charset="0"/>
                <a:cs typeface="Calibri Light" panose="020F0302020204030204" pitchFamily="34" charset="0"/>
              </a:rPr>
              <a:t>5 stages of Kidney damage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1.  Kidney damage with normal or increase GFR </a:t>
            </a:r>
            <a:r>
              <a:rPr lang="en-US" sz="3200" u="sng" dirty="0">
                <a:effectLst/>
                <a:latin typeface="Calibri Light" panose="020F0302020204030204" pitchFamily="34" charset="0"/>
                <a:cs typeface="Calibri Light" panose="020F0302020204030204" pitchFamily="34" charset="0"/>
              </a:rPr>
              <a:t>&gt;</a:t>
            </a:r>
            <a:r>
              <a:rPr lang="en-US" sz="3200" dirty="0">
                <a:effectLst/>
                <a:latin typeface="Calibri Light" panose="020F0302020204030204" pitchFamily="34" charset="0"/>
                <a:cs typeface="Calibri Light" panose="020F0302020204030204" pitchFamily="34" charset="0"/>
              </a:rPr>
              <a:t> 90ml/min/1.73m²</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2.  Mild decrease with GFR 60-89 ml/min/1.73m²</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3.  Moderately decreased with GFR 30-59 ml/min/1.73m²</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4.  Severe decrease with GFR 15-29 ml/min/1.73m²</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5.  End-stage Kidney failure – GFR &lt;15 ml/min/1.73m²</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Requires dialysis</a:t>
            </a:r>
          </a:p>
        </p:txBody>
      </p:sp>
      <p:sp>
        <p:nvSpPr>
          <p:cNvPr id="3" name="Subtitle 2">
            <a:extLst>
              <a:ext uri="{FF2B5EF4-FFF2-40B4-BE49-F238E27FC236}">
                <a16:creationId xmlns:a16="http://schemas.microsoft.com/office/drawing/2014/main" id="{BF649821-BCE7-4097-A670-FF2C360ABD15}"/>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CKD</a:t>
            </a:r>
          </a:p>
        </p:txBody>
      </p:sp>
    </p:spTree>
    <p:extLst>
      <p:ext uri="{BB962C8B-B14F-4D97-AF65-F5344CB8AC3E}">
        <p14:creationId xmlns:p14="http://schemas.microsoft.com/office/powerpoint/2010/main" val="703331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2F4B-1602-40A0-BB7E-0E0C1B5065CF}"/>
              </a:ext>
            </a:extLst>
          </p:cNvPr>
          <p:cNvSpPr>
            <a:spLocks noGrp="1"/>
          </p:cNvSpPr>
          <p:nvPr>
            <p:ph type="ctrTitle"/>
          </p:nvPr>
        </p:nvSpPr>
        <p:spPr>
          <a:xfrm>
            <a:off x="854532" y="1216226"/>
            <a:ext cx="9144000" cy="5641773"/>
          </a:xfrm>
        </p:spPr>
        <p:txBody>
          <a:bodyPr>
            <a:normAutofit/>
          </a:bodyPr>
          <a:lstStyle/>
          <a:p>
            <a:r>
              <a:rPr lang="en-US" sz="3200" dirty="0">
                <a:effectLst/>
                <a:latin typeface="Calibri Light" panose="020F0302020204030204" pitchFamily="34" charset="0"/>
                <a:cs typeface="Calibri Light" panose="020F0302020204030204" pitchFamily="34" charset="0"/>
              </a:rPr>
              <a:t>End Stage Renal Disease (ESRD)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95% loss of functioning nephrons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Complications associated with ESRD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Uremic Syndrome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Uremic Bleeding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Renal Osteodystrophy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Anemia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Neurologic changes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Cardiopulmonary changes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Acid-base and electrolyte changes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Infection</a:t>
            </a:r>
          </a:p>
        </p:txBody>
      </p:sp>
      <p:sp>
        <p:nvSpPr>
          <p:cNvPr id="3" name="Subtitle 2">
            <a:extLst>
              <a:ext uri="{FF2B5EF4-FFF2-40B4-BE49-F238E27FC236}">
                <a16:creationId xmlns:a16="http://schemas.microsoft.com/office/drawing/2014/main" id="{48112FB5-479B-4C33-8CF3-084B9279B80C}"/>
              </a:ext>
            </a:extLst>
          </p:cNvPr>
          <p:cNvSpPr>
            <a:spLocks noGrp="1"/>
          </p:cNvSpPr>
          <p:nvPr>
            <p:ph type="subTitle" idx="1"/>
          </p:nvPr>
        </p:nvSpPr>
        <p:spPr>
          <a:xfrm>
            <a:off x="854532" y="462202"/>
            <a:ext cx="9144000" cy="754025"/>
          </a:xfrm>
        </p:spPr>
        <p:txBody>
          <a:bodyPr>
            <a:normAutofit/>
          </a:bodyPr>
          <a:lstStyle/>
          <a:p>
            <a:r>
              <a:rPr lang="en-US" sz="3600" dirty="0">
                <a:solidFill>
                  <a:schemeClr val="tx1"/>
                </a:solidFill>
              </a:rPr>
              <a:t>CKD</a:t>
            </a:r>
          </a:p>
        </p:txBody>
      </p:sp>
    </p:spTree>
    <p:extLst>
      <p:ext uri="{BB962C8B-B14F-4D97-AF65-F5344CB8AC3E}">
        <p14:creationId xmlns:p14="http://schemas.microsoft.com/office/powerpoint/2010/main" val="1872056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906D-FAD0-4DF9-97AA-CF98359216F9}"/>
              </a:ext>
            </a:extLst>
          </p:cNvPr>
          <p:cNvSpPr>
            <a:spLocks noGrp="1"/>
          </p:cNvSpPr>
          <p:nvPr>
            <p:ph type="ctrTitle"/>
          </p:nvPr>
        </p:nvSpPr>
        <p:spPr>
          <a:xfrm>
            <a:off x="854531" y="1129494"/>
            <a:ext cx="11014913" cy="4976024"/>
          </a:xfrm>
        </p:spPr>
        <p:txBody>
          <a:bodyPr>
            <a:normAutofit/>
          </a:bodyPr>
          <a:lstStyle/>
          <a:p>
            <a:r>
              <a:rPr lang="en-US" sz="3200" dirty="0">
                <a:effectLst/>
                <a:latin typeface="Calibri Light" panose="020F0302020204030204" pitchFamily="34" charset="0"/>
                <a:cs typeface="Calibri Light" panose="020F0302020204030204" pitchFamily="34" charset="0"/>
              </a:rPr>
              <a:t>Uremic Syndrome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Cluster of symptoms (anorexia, N&amp;V, pruritis, anemia, fatigue, &amp; coagulopathy)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Reflects decline in kidney function.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Kidney fails to excrete toxins including – urea, p-cresol, &amp; </a:t>
            </a:r>
            <a:r>
              <a:rPr lang="el-GR" sz="3200" dirty="0">
                <a:effectLst/>
                <a:latin typeface="Calibri Light" panose="020F0302020204030204" pitchFamily="34" charset="0"/>
                <a:cs typeface="Calibri Light" panose="020F0302020204030204" pitchFamily="34" charset="0"/>
              </a:rPr>
              <a:t>β₂</a:t>
            </a:r>
            <a:r>
              <a:rPr lang="en-US" sz="3200" dirty="0">
                <a:effectLst/>
                <a:latin typeface="Calibri Light" panose="020F0302020204030204" pitchFamily="34" charset="0"/>
                <a:cs typeface="Calibri Light" panose="020F0302020204030204" pitchFamily="34" charset="0"/>
              </a:rPr>
              <a:t> macroglobulin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BUN good indicator of severity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Protein restriction and dialysis</a:t>
            </a:r>
          </a:p>
        </p:txBody>
      </p:sp>
      <p:sp>
        <p:nvSpPr>
          <p:cNvPr id="3" name="Subtitle 2">
            <a:extLst>
              <a:ext uri="{FF2B5EF4-FFF2-40B4-BE49-F238E27FC236}">
                <a16:creationId xmlns:a16="http://schemas.microsoft.com/office/drawing/2014/main" id="{2B16FCC2-5803-4992-AEE8-EAA2A7F5B611}"/>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156329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9B34-3BD4-4EC8-A4EA-7CADB5B87756}"/>
              </a:ext>
            </a:extLst>
          </p:cNvPr>
          <p:cNvSpPr>
            <a:spLocks noGrp="1"/>
          </p:cNvSpPr>
          <p:nvPr>
            <p:ph type="ctrTitle"/>
          </p:nvPr>
        </p:nvSpPr>
        <p:spPr>
          <a:xfrm>
            <a:off x="854532" y="1216241"/>
            <a:ext cx="9144000" cy="4889277"/>
          </a:xfrm>
        </p:spPr>
        <p:txBody>
          <a:bodyPr>
            <a:normAutofit/>
          </a:bodyPr>
          <a:lstStyle/>
          <a:p>
            <a:r>
              <a:rPr lang="en-US" sz="3200" dirty="0">
                <a:effectLst/>
                <a:latin typeface="Calibri Light" panose="020F0302020204030204" pitchFamily="34" charset="0"/>
                <a:cs typeface="Calibri Light" panose="020F0302020204030204" pitchFamily="34" charset="0"/>
              </a:rPr>
              <a:t>Uremic Bleeding</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Increased bleeding tendency despite normal </a:t>
            </a:r>
            <a:r>
              <a:rPr lang="en-US" sz="3200" dirty="0" err="1">
                <a:effectLst/>
                <a:latin typeface="Calibri Light" panose="020F0302020204030204" pitchFamily="34" charset="0"/>
                <a:cs typeface="Calibri Light" panose="020F0302020204030204" pitchFamily="34" charset="0"/>
              </a:rPr>
              <a:t>plt</a:t>
            </a:r>
            <a:r>
              <a:rPr lang="en-US" sz="3200" dirty="0">
                <a:effectLst/>
                <a:latin typeface="Calibri Light" panose="020F0302020204030204" pitchFamily="34" charset="0"/>
                <a:cs typeface="Calibri Light" panose="020F0302020204030204" pitchFamily="34" charset="0"/>
              </a:rPr>
              <a:t> count, PT, &amp; PTT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Bleeding time is best test to determine risk</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lead to GI bleed, epistaxis, hemorrhagic pericarditis, &amp; subdural hematoma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Desmopressin (</a:t>
            </a:r>
            <a:r>
              <a:rPr lang="en-US" sz="3200" dirty="0" err="1">
                <a:effectLst/>
                <a:latin typeface="Calibri Light" panose="020F0302020204030204" pitchFamily="34" charset="0"/>
                <a:cs typeface="Calibri Light" panose="020F0302020204030204" pitchFamily="34" charset="0"/>
              </a:rPr>
              <a:t>vWf</a:t>
            </a:r>
            <a:r>
              <a:rPr lang="en-US" sz="3200" dirty="0">
                <a:effectLst/>
                <a:latin typeface="Calibri Light" panose="020F0302020204030204" pitchFamily="34" charset="0"/>
                <a:cs typeface="Calibri Light" panose="020F0302020204030204" pitchFamily="34" charset="0"/>
              </a:rPr>
              <a:t>) IV or SQ 0.3 ug/kg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use </a:t>
            </a:r>
            <a:r>
              <a:rPr lang="en-US" sz="3200" dirty="0" err="1">
                <a:effectLst/>
                <a:latin typeface="Calibri Light" panose="020F0302020204030204" pitchFamily="34" charset="0"/>
                <a:cs typeface="Calibri Light" panose="020F0302020204030204" pitchFamily="34" charset="0"/>
              </a:rPr>
              <a:t>Cryoppt</a:t>
            </a:r>
            <a:r>
              <a:rPr lang="en-US" sz="3200" dirty="0">
                <a:effectLst/>
                <a:latin typeface="Calibri Light" panose="020F0302020204030204" pitchFamily="34" charset="0"/>
                <a:cs typeface="Calibri Light" panose="020F0302020204030204" pitchFamily="34" charset="0"/>
              </a:rPr>
              <a:t> but higher risk of infection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Dialysis should be done within 24 </a:t>
            </a:r>
            <a:r>
              <a:rPr lang="en-US" sz="3200" dirty="0" err="1">
                <a:effectLst/>
                <a:latin typeface="Calibri Light" panose="020F0302020204030204" pitchFamily="34" charset="0"/>
                <a:cs typeface="Calibri Light" panose="020F0302020204030204" pitchFamily="34" charset="0"/>
              </a:rPr>
              <a:t>hrs</a:t>
            </a:r>
            <a:r>
              <a:rPr lang="en-US" sz="3200" dirty="0">
                <a:effectLst/>
                <a:latin typeface="Calibri Light" panose="020F0302020204030204" pitchFamily="34" charset="0"/>
                <a:cs typeface="Calibri Light" panose="020F0302020204030204" pitchFamily="34" charset="0"/>
              </a:rPr>
              <a:t> of </a:t>
            </a:r>
            <a:r>
              <a:rPr lang="en-US" sz="3200" dirty="0" err="1">
                <a:effectLst/>
                <a:latin typeface="Calibri Light" panose="020F0302020204030204" pitchFamily="34" charset="0"/>
                <a:cs typeface="Calibri Light" panose="020F0302020204030204" pitchFamily="34" charset="0"/>
              </a:rPr>
              <a:t>sx</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03081304-45A9-4487-8E98-84409ADCDAB8}"/>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276845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A14A-180D-4DE8-B4E9-2164F4202447}"/>
              </a:ext>
            </a:extLst>
          </p:cNvPr>
          <p:cNvSpPr>
            <a:spLocks noGrp="1"/>
          </p:cNvSpPr>
          <p:nvPr>
            <p:ph type="ctrTitle"/>
          </p:nvPr>
        </p:nvSpPr>
        <p:spPr>
          <a:xfrm>
            <a:off x="854532" y="1225118"/>
            <a:ext cx="9144000" cy="4880400"/>
          </a:xfrm>
        </p:spPr>
        <p:txBody>
          <a:bodyPr>
            <a:normAutofit/>
          </a:bodyPr>
          <a:lstStyle/>
          <a:p>
            <a:r>
              <a:rPr lang="en-US" sz="3200" dirty="0">
                <a:effectLst/>
                <a:latin typeface="Calibri Light" panose="020F0302020204030204" pitchFamily="34" charset="0"/>
                <a:cs typeface="Calibri Light" panose="020F0302020204030204" pitchFamily="34" charset="0"/>
              </a:rPr>
              <a:t>Renal Osteodystrophy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Changes in mineralization of bones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Due to secondary hyperparathyroidism and ↓ Vit D production by kidneys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impaired absorption of Ca → ↑ PTH secretion → bone reabsorption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goal to prevent bone loss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Vit D supplements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Antacids to bind phosphorus – caution with mag or aluminum antacids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Ultimately subtotal parathyroidectomy</a:t>
            </a:r>
          </a:p>
        </p:txBody>
      </p:sp>
      <p:sp>
        <p:nvSpPr>
          <p:cNvPr id="3" name="Subtitle 2">
            <a:extLst>
              <a:ext uri="{FF2B5EF4-FFF2-40B4-BE49-F238E27FC236}">
                <a16:creationId xmlns:a16="http://schemas.microsoft.com/office/drawing/2014/main" id="{359833F9-18CB-496A-BA2E-FB6578F6450A}"/>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723116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3E56-DFBC-42D5-B14A-404985BD562C}"/>
              </a:ext>
            </a:extLst>
          </p:cNvPr>
          <p:cNvSpPr>
            <a:spLocks noGrp="1"/>
          </p:cNvSpPr>
          <p:nvPr>
            <p:ph type="ctrTitle"/>
          </p:nvPr>
        </p:nvSpPr>
        <p:spPr>
          <a:xfrm>
            <a:off x="854532" y="1162975"/>
            <a:ext cx="10428986" cy="4942543"/>
          </a:xfrm>
        </p:spPr>
        <p:txBody>
          <a:bodyPr>
            <a:normAutofit/>
          </a:bodyPr>
          <a:lstStyle/>
          <a:p>
            <a:r>
              <a:rPr lang="en-US" sz="3200" dirty="0">
                <a:effectLst/>
                <a:latin typeface="Calibri Light" panose="020F0302020204030204" pitchFamily="34" charset="0"/>
                <a:cs typeface="Calibri Light" panose="020F0302020204030204" pitchFamily="34" charset="0"/>
              </a:rPr>
              <a:t>Anemia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Possible cause of many symptoms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Normochromic and normocytic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Due to ↓ erythropoietin production by kidney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Recombinant Human Erythropoietin (epoetin or darbepoetin)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Iron supplements also are given.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Caution with </a:t>
            </a:r>
            <a:r>
              <a:rPr lang="en-US" sz="3200" dirty="0" err="1">
                <a:effectLst/>
                <a:latin typeface="Calibri Light" panose="020F0302020204030204" pitchFamily="34" charset="0"/>
                <a:cs typeface="Calibri Light" panose="020F0302020204030204" pitchFamily="34" charset="0"/>
              </a:rPr>
              <a:t>bld</a:t>
            </a:r>
            <a:r>
              <a:rPr lang="en-US" sz="3200" dirty="0">
                <a:effectLst/>
                <a:latin typeface="Calibri Light" panose="020F0302020204030204" pitchFamily="34" charset="0"/>
                <a:cs typeface="Calibri Light" panose="020F0302020204030204" pitchFamily="34" charset="0"/>
              </a:rPr>
              <a:t> transfusions – sensitization to HLA reduces transplant success.</a:t>
            </a:r>
          </a:p>
        </p:txBody>
      </p:sp>
      <p:sp>
        <p:nvSpPr>
          <p:cNvPr id="3" name="Subtitle 2">
            <a:extLst>
              <a:ext uri="{FF2B5EF4-FFF2-40B4-BE49-F238E27FC236}">
                <a16:creationId xmlns:a16="http://schemas.microsoft.com/office/drawing/2014/main" id="{CB06E731-A720-492F-AE4F-66EF890C4995}"/>
              </a:ext>
            </a:extLst>
          </p:cNvPr>
          <p:cNvSpPr>
            <a:spLocks noGrp="1"/>
          </p:cNvSpPr>
          <p:nvPr>
            <p:ph type="subTitle" idx="1"/>
          </p:nvPr>
        </p:nvSpPr>
        <p:spPr>
          <a:xfrm>
            <a:off x="854532" y="311282"/>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274513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46A7-9B5F-498E-B9BE-4AFB1D56EA97}"/>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Neuro changes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Due to impaired nerve conduction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Early signs – impaired abstract thinking, insomnia, irritability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progress to –  symmetric mixed motor and sensory neuropathy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worse in legs, often hidden by diabetic neuropathy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Finally to – seizures, encephalopathy, coma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Dialysis may improve symptoms but no other treatment</a:t>
            </a:r>
          </a:p>
        </p:txBody>
      </p:sp>
      <p:sp>
        <p:nvSpPr>
          <p:cNvPr id="3" name="Subtitle 2">
            <a:extLst>
              <a:ext uri="{FF2B5EF4-FFF2-40B4-BE49-F238E27FC236}">
                <a16:creationId xmlns:a16="http://schemas.microsoft.com/office/drawing/2014/main" id="{7015B404-CC65-492A-9E06-F283546F7772}"/>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1054741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5616-5B4F-4D6E-BDDD-4255CC7FDAB9}"/>
              </a:ext>
            </a:extLst>
          </p:cNvPr>
          <p:cNvSpPr>
            <a:spLocks noGrp="1"/>
          </p:cNvSpPr>
          <p:nvPr>
            <p:ph type="ctrTitle"/>
          </p:nvPr>
        </p:nvSpPr>
        <p:spPr>
          <a:xfrm>
            <a:off x="854532" y="1083076"/>
            <a:ext cx="9144000" cy="5022442"/>
          </a:xfrm>
        </p:spPr>
        <p:txBody>
          <a:bodyPr>
            <a:normAutofit/>
          </a:bodyPr>
          <a:lstStyle/>
          <a:p>
            <a:r>
              <a:rPr lang="en-US" sz="3200" dirty="0">
                <a:effectLst/>
                <a:latin typeface="Calibri Light" panose="020F0302020204030204" pitchFamily="34" charset="0"/>
                <a:cs typeface="Calibri Light" panose="020F0302020204030204" pitchFamily="34" charset="0"/>
              </a:rPr>
              <a:t>Cardiopulmonary changes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RAAS activation → HTN and Na and fluid retention → CHF and </a:t>
            </a:r>
            <a:r>
              <a:rPr lang="en-US" sz="3200" dirty="0" err="1">
                <a:effectLst/>
                <a:latin typeface="Calibri Light" panose="020F0302020204030204" pitchFamily="34" charset="0"/>
                <a:cs typeface="Calibri Light" panose="020F0302020204030204" pitchFamily="34" charset="0"/>
              </a:rPr>
              <a:t>Pul</a:t>
            </a:r>
            <a:r>
              <a:rPr lang="en-US" sz="3200" dirty="0">
                <a:effectLst/>
                <a:latin typeface="Calibri Light" panose="020F0302020204030204" pitchFamily="34" charset="0"/>
                <a:cs typeface="Calibri Light" panose="020F0302020204030204" pitchFamily="34" charset="0"/>
              </a:rPr>
              <a:t> edema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Also often see CAD, pericarditis and cerebrovascular disease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HTN also speeds renal failure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High triglycerides &gt; 500 and/or LDL cholesterol &gt; 100 →↑ mortality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MI often silent due to neuropathy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Hyperventilation seen as response to metabolic acidosis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Dialysis is primary </a:t>
            </a:r>
            <a:r>
              <a:rPr lang="en-US" sz="3200" dirty="0" err="1">
                <a:effectLst/>
                <a:latin typeface="Calibri Light" panose="020F0302020204030204" pitchFamily="34" charset="0"/>
                <a:cs typeface="Calibri Light" panose="020F0302020204030204" pitchFamily="34" charset="0"/>
              </a:rPr>
              <a:t>tx</a:t>
            </a:r>
            <a:r>
              <a:rPr lang="en-US" sz="3200" dirty="0">
                <a:effectLst/>
                <a:latin typeface="Calibri Light" panose="020F0302020204030204" pitchFamily="34" charset="0"/>
                <a:cs typeface="Calibri Light" panose="020F0302020204030204" pitchFamily="34" charset="0"/>
              </a:rPr>
              <a:t> but does little for HTN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Increasing doses of </a:t>
            </a:r>
            <a:r>
              <a:rPr lang="en-US" sz="3200" dirty="0" err="1">
                <a:effectLst/>
                <a:latin typeface="Calibri Light" panose="020F0302020204030204" pitchFamily="34" charset="0"/>
                <a:cs typeface="Calibri Light" panose="020F0302020204030204" pitchFamily="34" charset="0"/>
              </a:rPr>
              <a:t>antiHTN</a:t>
            </a:r>
            <a:r>
              <a:rPr lang="en-US" sz="3200" dirty="0">
                <a:effectLst/>
                <a:latin typeface="Calibri Light" panose="020F0302020204030204" pitchFamily="34" charset="0"/>
                <a:cs typeface="Calibri Light" panose="020F0302020204030204" pitchFamily="34" charset="0"/>
              </a:rPr>
              <a:t> drugs used, ACE </a:t>
            </a:r>
            <a:r>
              <a:rPr lang="en-US" sz="3200" dirty="0" err="1">
                <a:effectLst/>
                <a:latin typeface="Calibri Light" panose="020F0302020204030204" pitchFamily="34" charset="0"/>
                <a:cs typeface="Calibri Light" panose="020F0302020204030204" pitchFamily="34" charset="0"/>
              </a:rPr>
              <a:t>inhibs</a:t>
            </a:r>
            <a:r>
              <a:rPr lang="en-US" sz="3200" dirty="0">
                <a:effectLst/>
                <a:latin typeface="Calibri Light" panose="020F0302020204030204" pitchFamily="34" charset="0"/>
                <a:cs typeface="Calibri Light" panose="020F0302020204030204" pitchFamily="34" charset="0"/>
              </a:rPr>
              <a:t> may make ESRD worse</a:t>
            </a:r>
          </a:p>
        </p:txBody>
      </p:sp>
      <p:sp>
        <p:nvSpPr>
          <p:cNvPr id="3" name="Subtitle 2">
            <a:extLst>
              <a:ext uri="{FF2B5EF4-FFF2-40B4-BE49-F238E27FC236}">
                <a16:creationId xmlns:a16="http://schemas.microsoft.com/office/drawing/2014/main" id="{812ABEB6-12AB-4782-9A23-26560DE496F1}"/>
              </a:ext>
            </a:extLst>
          </p:cNvPr>
          <p:cNvSpPr>
            <a:spLocks noGrp="1"/>
          </p:cNvSpPr>
          <p:nvPr>
            <p:ph type="subTitle" idx="1"/>
          </p:nvPr>
        </p:nvSpPr>
        <p:spPr>
          <a:xfrm>
            <a:off x="854532" y="249138"/>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2442760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4513-3F12-4385-B7A3-8C8E352F9EC9}"/>
              </a:ext>
            </a:extLst>
          </p:cNvPr>
          <p:cNvSpPr>
            <a:spLocks noGrp="1"/>
          </p:cNvSpPr>
          <p:nvPr>
            <p:ph type="ctrTitle"/>
          </p:nvPr>
        </p:nvSpPr>
        <p:spPr>
          <a:xfrm>
            <a:off x="854531" y="1129495"/>
            <a:ext cx="10402353" cy="4976024"/>
          </a:xfrm>
        </p:spPr>
        <p:txBody>
          <a:bodyPr>
            <a:normAutofit/>
          </a:bodyPr>
          <a:lstStyle/>
          <a:p>
            <a:r>
              <a:rPr lang="en-US" sz="3200" dirty="0">
                <a:effectLst/>
                <a:latin typeface="Calibri Light" panose="020F0302020204030204" pitchFamily="34" charset="0"/>
                <a:cs typeface="Calibri Light" panose="020F0302020204030204" pitchFamily="34" charset="0"/>
              </a:rPr>
              <a:t>Acid-base and electrolyte imbalance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excretion of non-volatile acids → </a:t>
            </a:r>
            <a:r>
              <a:rPr lang="en-US" sz="3200" u="sng" dirty="0">
                <a:effectLst/>
                <a:latin typeface="Calibri Light" panose="020F0302020204030204" pitchFamily="34" charset="0"/>
                <a:cs typeface="Calibri Light" panose="020F0302020204030204" pitchFamily="34" charset="0"/>
              </a:rPr>
              <a:t>Gap</a:t>
            </a:r>
            <a:r>
              <a:rPr lang="en-US" sz="3200" dirty="0">
                <a:effectLst/>
                <a:latin typeface="Calibri Light" panose="020F0302020204030204" pitchFamily="34" charset="0"/>
                <a:cs typeface="Calibri Light" panose="020F0302020204030204" pitchFamily="34" charset="0"/>
              </a:rPr>
              <a:t> metabolic acidosis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Shift of oxyhemoglobin curve to the right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Hyper-K from ↓ K excretion  (!! Avoid Succ!!)</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Also see ↑ Phosphate, ↑ mag, ↑ uricemia, ↓ Ca, and ↓ albumin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For K &lt; 6 </a:t>
            </a:r>
            <a:r>
              <a:rPr lang="en-US" sz="3200" dirty="0" err="1">
                <a:effectLst/>
                <a:latin typeface="Calibri Light" panose="020F0302020204030204" pitchFamily="34" charset="0"/>
                <a:cs typeface="Calibri Light" panose="020F0302020204030204" pitchFamily="34" charset="0"/>
              </a:rPr>
              <a:t>mEq</a:t>
            </a:r>
            <a:r>
              <a:rPr lang="en-US" sz="3200" dirty="0">
                <a:effectLst/>
                <a:latin typeface="Calibri Light" panose="020F0302020204030204" pitchFamily="34" charset="0"/>
                <a:cs typeface="Calibri Light" panose="020F0302020204030204" pitchFamily="34" charset="0"/>
              </a:rPr>
              <a:t>/L Glucose (25-50g) + insulin (10-20 U)</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Hyperventilation (for each 10 mmHg ↓ in </a:t>
            </a:r>
            <a:r>
              <a:rPr lang="en-US" sz="3200" dirty="0" err="1">
                <a:effectLst/>
                <a:latin typeface="Calibri Light" panose="020F0302020204030204" pitchFamily="34" charset="0"/>
                <a:cs typeface="Calibri Light" panose="020F0302020204030204" pitchFamily="34" charset="0"/>
              </a:rPr>
              <a:t>PaCO</a:t>
            </a:r>
            <a:r>
              <a:rPr lang="en-US" sz="3200" dirty="0">
                <a:effectLst/>
                <a:latin typeface="Calibri Light" panose="020F0302020204030204" pitchFamily="34" charset="0"/>
                <a:cs typeface="Calibri Light" panose="020F0302020204030204" pitchFamily="34" charset="0"/>
              </a:rPr>
              <a:t>₂ →↓ serum K of  0.5 </a:t>
            </a:r>
            <a:r>
              <a:rPr lang="en-US" sz="3200" dirty="0" err="1">
                <a:effectLst/>
                <a:latin typeface="Calibri Light" panose="020F0302020204030204" pitchFamily="34" charset="0"/>
                <a:cs typeface="Calibri Light" panose="020F0302020204030204" pitchFamily="34" charset="0"/>
              </a:rPr>
              <a:t>mEq</a:t>
            </a:r>
            <a:r>
              <a:rPr lang="en-US" sz="3200" dirty="0">
                <a:effectLst/>
                <a:latin typeface="Calibri Light" panose="020F0302020204030204" pitchFamily="34" charset="0"/>
                <a:cs typeface="Calibri Light" panose="020F0302020204030204" pitchFamily="34" charset="0"/>
              </a:rPr>
              <a:t>/L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Sodium Bicarb (50-100 </a:t>
            </a:r>
            <a:r>
              <a:rPr lang="en-US" sz="3200" dirty="0" err="1">
                <a:effectLst/>
                <a:latin typeface="Calibri Light" panose="020F0302020204030204" pitchFamily="34" charset="0"/>
                <a:cs typeface="Calibri Light" panose="020F0302020204030204" pitchFamily="34" charset="0"/>
              </a:rPr>
              <a:t>mEq</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For K &gt; 6 – </a:t>
            </a:r>
            <a:r>
              <a:rPr lang="en-US" sz="3200" dirty="0" err="1">
                <a:effectLst/>
                <a:latin typeface="Calibri Light" panose="020F0302020204030204" pitchFamily="34" charset="0"/>
                <a:cs typeface="Calibri Light" panose="020F0302020204030204" pitchFamily="34" charset="0"/>
              </a:rPr>
              <a:t>Dialyisis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CaCl</a:t>
            </a:r>
            <a:r>
              <a:rPr lang="en-US" sz="3200" dirty="0">
                <a:effectLst/>
                <a:latin typeface="Calibri Light" panose="020F0302020204030204" pitchFamily="34" charset="0"/>
                <a:cs typeface="Calibri Light" panose="020F0302020204030204" pitchFamily="34" charset="0"/>
              </a:rPr>
              <a:t> may reduce risk of fatal dysrhythmias from high K</a:t>
            </a:r>
          </a:p>
        </p:txBody>
      </p:sp>
      <p:sp>
        <p:nvSpPr>
          <p:cNvPr id="3" name="Subtitle 2">
            <a:extLst>
              <a:ext uri="{FF2B5EF4-FFF2-40B4-BE49-F238E27FC236}">
                <a16:creationId xmlns:a16="http://schemas.microsoft.com/office/drawing/2014/main" id="{2E1E6E25-BA00-4068-9884-071AB300446C}"/>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36222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777-1D2E-4E5B-8152-1B7946E03C8A}"/>
              </a:ext>
            </a:extLst>
          </p:cNvPr>
          <p:cNvSpPr>
            <a:spLocks noGrp="1"/>
          </p:cNvSpPr>
          <p:nvPr>
            <p:ph type="ctrTitle"/>
          </p:nvPr>
        </p:nvSpPr>
        <p:spPr>
          <a:xfrm>
            <a:off x="854532" y="1722267"/>
            <a:ext cx="10340210" cy="4760263"/>
          </a:xfrm>
        </p:spPr>
        <p:txBody>
          <a:bodyPr>
            <a:normAutofit/>
          </a:bodyPr>
          <a:lstStyle/>
          <a:p>
            <a:r>
              <a:rPr lang="en-US" sz="3200" dirty="0">
                <a:effectLst/>
                <a:latin typeface="Calibri Light" panose="020F0302020204030204" pitchFamily="34" charset="0"/>
                <a:cs typeface="Calibri Light" panose="020F0302020204030204" pitchFamily="34" charset="0"/>
              </a:rPr>
              <a:t>1.  Fluid volume and composition regulation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800" dirty="0">
                <a:effectLst/>
                <a:latin typeface="Calibri Light" panose="020F0302020204030204" pitchFamily="34" charset="0"/>
                <a:cs typeface="Calibri Light" panose="020F0302020204030204" pitchFamily="34" charset="0"/>
              </a:rPr>
              <a:t>Aldosterone from Adrenal Cortex  → reabsorption of Na and water</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ADH (Vasopressin) from hypothalamus → ↑ tubular permeability → ↑ H₂O reabsorption</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Also regulated:  K⁺, Ch⁻, Phosphate, Magnesium, H⁺, bicarb, glucose, and urea</a:t>
            </a:r>
            <a:br>
              <a:rPr lang="en-US" sz="2800" dirty="0">
                <a:effectLst/>
                <a:latin typeface="Calibri Light" panose="020F0302020204030204" pitchFamily="34" charset="0"/>
                <a:cs typeface="Calibri Light" panose="020F0302020204030204" pitchFamily="34" charset="0"/>
              </a:rPr>
            </a:br>
            <a:br>
              <a:rPr lang="en-US" sz="28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2.  Regulation of BP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800" dirty="0">
                <a:effectLst/>
                <a:latin typeface="Calibri Light" panose="020F0302020204030204" pitchFamily="34" charset="0"/>
                <a:cs typeface="Calibri Light" panose="020F0302020204030204" pitchFamily="34" charset="0"/>
              </a:rPr>
              <a:t>Intermediate control via the Renin-Angiotensin-Aldosterone system</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Long-term control via thirst (intake) and excretion (output)</a:t>
            </a:r>
            <a:br>
              <a:rPr lang="en-US" sz="2800" dirty="0">
                <a:effectLst/>
                <a:latin typeface="Calibri Light" panose="020F0302020204030204" pitchFamily="34" charset="0"/>
                <a:cs typeface="Calibri Light" panose="020F0302020204030204" pitchFamily="34" charset="0"/>
              </a:rPr>
            </a:br>
            <a:br>
              <a:rPr lang="en-US" sz="3200" dirty="0"/>
            </a:br>
            <a:r>
              <a:rPr lang="en-US" sz="3200" dirty="0"/>
              <a:t>	</a:t>
            </a:r>
            <a:br>
              <a:rPr lang="en-US" sz="3200" dirty="0"/>
            </a:br>
            <a:endParaRPr lang="en-US" sz="3200" dirty="0"/>
          </a:p>
        </p:txBody>
      </p:sp>
      <p:sp>
        <p:nvSpPr>
          <p:cNvPr id="3" name="Subtitle 2">
            <a:extLst>
              <a:ext uri="{FF2B5EF4-FFF2-40B4-BE49-F238E27FC236}">
                <a16:creationId xmlns:a16="http://schemas.microsoft.com/office/drawing/2014/main" id="{A9E10A1D-11DA-4FDE-A73D-2710E6F66EB1}"/>
              </a:ext>
            </a:extLst>
          </p:cNvPr>
          <p:cNvSpPr>
            <a:spLocks noGrp="1"/>
          </p:cNvSpPr>
          <p:nvPr>
            <p:ph type="subTitle" idx="1"/>
          </p:nvPr>
        </p:nvSpPr>
        <p:spPr>
          <a:xfrm>
            <a:off x="854532" y="375469"/>
            <a:ext cx="9144000" cy="1346799"/>
          </a:xfrm>
        </p:spPr>
        <p:txBody>
          <a:bodyPr>
            <a:normAutofit/>
          </a:bodyPr>
          <a:lstStyle/>
          <a:p>
            <a:r>
              <a:rPr lang="en-US" sz="3600" dirty="0">
                <a:solidFill>
                  <a:schemeClr val="tx1"/>
                </a:solidFill>
              </a:rPr>
              <a:t>Basic Functions of the Kidney</a:t>
            </a:r>
          </a:p>
          <a:p>
            <a:r>
              <a:rPr lang="en-US" dirty="0">
                <a:solidFill>
                  <a:schemeClr val="tx1"/>
                </a:solidFill>
              </a:rPr>
              <a:t>Six Basic Functions</a:t>
            </a:r>
          </a:p>
        </p:txBody>
      </p:sp>
    </p:spTree>
    <p:extLst>
      <p:ext uri="{BB962C8B-B14F-4D97-AF65-F5344CB8AC3E}">
        <p14:creationId xmlns:p14="http://schemas.microsoft.com/office/powerpoint/2010/main" val="3359887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0152-88DF-4540-91BA-C8FECA52CBC5}"/>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Infection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Increased risk due to impaired white cell function and low protein diet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Also many pts on immunosuppressant drugs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Frequent blood transfusions open </a:t>
            </a:r>
            <a:r>
              <a:rPr lang="en-US" sz="3200" dirty="0" err="1">
                <a:effectLst/>
                <a:latin typeface="Calibri Light" panose="020F0302020204030204" pitchFamily="34" charset="0"/>
                <a:cs typeface="Calibri Light" panose="020F0302020204030204" pitchFamily="34" charset="0"/>
              </a:rPr>
              <a:t>pt</a:t>
            </a:r>
            <a:r>
              <a:rPr lang="en-US" sz="3200" dirty="0">
                <a:effectLst/>
                <a:latin typeface="Calibri Light" panose="020F0302020204030204" pitchFamily="34" charset="0"/>
                <a:cs typeface="Calibri Light" panose="020F0302020204030204" pitchFamily="34" charset="0"/>
              </a:rPr>
              <a:t> up to viral infections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Tx – Antibiotics but caution due to increased renal toxicity</a:t>
            </a:r>
          </a:p>
        </p:txBody>
      </p:sp>
      <p:sp>
        <p:nvSpPr>
          <p:cNvPr id="3" name="Subtitle 2">
            <a:extLst>
              <a:ext uri="{FF2B5EF4-FFF2-40B4-BE49-F238E27FC236}">
                <a16:creationId xmlns:a16="http://schemas.microsoft.com/office/drawing/2014/main" id="{2C077997-3504-4028-96E1-0602A6A1AA78}"/>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3009762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D739-4B4C-4CB2-8B50-0D0827E7CD55}"/>
              </a:ext>
            </a:extLst>
          </p:cNvPr>
          <p:cNvSpPr>
            <a:spLocks noGrp="1"/>
          </p:cNvSpPr>
          <p:nvPr>
            <p:ph type="ctrTitle"/>
          </p:nvPr>
        </p:nvSpPr>
        <p:spPr>
          <a:xfrm>
            <a:off x="854532" y="1207363"/>
            <a:ext cx="9144000" cy="4898155"/>
          </a:xfrm>
        </p:spPr>
        <p:txBody>
          <a:bodyPr>
            <a:normAutofit/>
          </a:bodyPr>
          <a:lstStyle/>
          <a:p>
            <a:r>
              <a:rPr lang="en-US" sz="3200" dirty="0">
                <a:effectLst/>
                <a:latin typeface="Calibri Light" panose="020F0302020204030204" pitchFamily="34" charset="0"/>
                <a:cs typeface="Calibri Light" panose="020F0302020204030204" pitchFamily="34" charset="0"/>
              </a:rPr>
              <a:t>Dialysis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Ultimate treatment for renal failure until transplant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5 indications for use: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1.  Volume overload unresponsive to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2.  Persistent </a:t>
            </a:r>
            <a:r>
              <a:rPr lang="en-US" sz="3200" dirty="0" err="1">
                <a:effectLst/>
                <a:latin typeface="Calibri Light" panose="020F0302020204030204" pitchFamily="34" charset="0"/>
                <a:cs typeface="Calibri Light" panose="020F0302020204030204" pitchFamily="34" charset="0"/>
              </a:rPr>
              <a:t>hyperK</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3.  Severe metabolic acidosis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4.  Symptomatic </a:t>
            </a:r>
            <a:r>
              <a:rPr lang="en-US" sz="3200" dirty="0" err="1">
                <a:effectLst/>
                <a:latin typeface="Calibri Light" panose="020F0302020204030204" pitchFamily="34" charset="0"/>
                <a:cs typeface="Calibri Light" panose="020F0302020204030204" pitchFamily="34" charset="0"/>
              </a:rPr>
              <a:t>Hyperuremia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5.  OD with drug cleared by dialysis</a:t>
            </a:r>
          </a:p>
        </p:txBody>
      </p:sp>
      <p:sp>
        <p:nvSpPr>
          <p:cNvPr id="3" name="Subtitle 2">
            <a:extLst>
              <a:ext uri="{FF2B5EF4-FFF2-40B4-BE49-F238E27FC236}">
                <a16:creationId xmlns:a16="http://schemas.microsoft.com/office/drawing/2014/main" id="{422679B1-8C06-439C-8367-85DE10C5C968}"/>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ESRD</a:t>
            </a:r>
          </a:p>
        </p:txBody>
      </p:sp>
    </p:spTree>
    <p:extLst>
      <p:ext uri="{BB962C8B-B14F-4D97-AF65-F5344CB8AC3E}">
        <p14:creationId xmlns:p14="http://schemas.microsoft.com/office/powerpoint/2010/main" val="2945058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5DBD-3C98-4262-9821-053637D12587}"/>
              </a:ext>
            </a:extLst>
          </p:cNvPr>
          <p:cNvSpPr>
            <a:spLocks noGrp="1"/>
          </p:cNvSpPr>
          <p:nvPr>
            <p:ph type="ctrTitle"/>
          </p:nvPr>
        </p:nvSpPr>
        <p:spPr>
          <a:xfrm>
            <a:off x="854532" y="976529"/>
            <a:ext cx="9144000" cy="5658965"/>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Dialysis is the separation of particles in a liquid based on the differences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in their ability to pass through a membrane.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Hemodialysis – moves blood through device with individually prescribed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dialysate solutions across a semipermeable membrane.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Requires anticoagulation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CRRT (Continuous Renal Replacement Therapy)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moves from arterial </a:t>
            </a:r>
            <a:r>
              <a:rPr lang="en-US" sz="3200" dirty="0" err="1">
                <a:effectLst/>
                <a:latin typeface="Calibri Light" panose="020F0302020204030204" pitchFamily="34" charset="0"/>
                <a:cs typeface="Calibri Light" panose="020F0302020204030204" pitchFamily="34" charset="0"/>
              </a:rPr>
              <a:t>cath</a:t>
            </a:r>
            <a:r>
              <a:rPr lang="en-US" sz="3200" dirty="0">
                <a:effectLst/>
                <a:latin typeface="Calibri Light" panose="020F0302020204030204" pitchFamily="34" charset="0"/>
                <a:cs typeface="Calibri Light" panose="020F0302020204030204" pitchFamily="34" charset="0"/>
              </a:rPr>
              <a:t> by pump through membrane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pumped back via venous </a:t>
            </a:r>
            <a:r>
              <a:rPr lang="en-US" sz="3200" dirty="0" err="1">
                <a:effectLst/>
                <a:latin typeface="Calibri Light" panose="020F0302020204030204" pitchFamily="34" charset="0"/>
                <a:cs typeface="Calibri Light" panose="020F0302020204030204" pitchFamily="34" charset="0"/>
              </a:rPr>
              <a:t>cath</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Peritoneal Dialysis – uses </a:t>
            </a:r>
            <a:r>
              <a:rPr lang="en-US" sz="3200" dirty="0" err="1">
                <a:effectLst/>
                <a:latin typeface="Calibri Light" panose="020F0302020204030204" pitchFamily="34" charset="0"/>
                <a:cs typeface="Calibri Light" panose="020F0302020204030204" pitchFamily="34" charset="0"/>
              </a:rPr>
              <a:t>pt’s</a:t>
            </a:r>
            <a:r>
              <a:rPr lang="en-US" sz="3200" dirty="0">
                <a:effectLst/>
                <a:latin typeface="Calibri Light" panose="020F0302020204030204" pitchFamily="34" charset="0"/>
                <a:cs typeface="Calibri Light" panose="020F0302020204030204" pitchFamily="34" charset="0"/>
              </a:rPr>
              <a:t> own tissue in abdominal cavity as filter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 need for </a:t>
            </a:r>
            <a:r>
              <a:rPr lang="en-US" sz="3200" dirty="0" err="1">
                <a:effectLst/>
                <a:latin typeface="Calibri Light" panose="020F0302020204030204" pitchFamily="34" charset="0"/>
                <a:cs typeface="Calibri Light" panose="020F0302020204030204" pitchFamily="34" charset="0"/>
              </a:rPr>
              <a:t>vasc</a:t>
            </a:r>
            <a:r>
              <a:rPr lang="en-US" sz="3200" dirty="0">
                <a:effectLst/>
                <a:latin typeface="Calibri Light" panose="020F0302020204030204" pitchFamily="34" charset="0"/>
                <a:cs typeface="Calibri Light" panose="020F0302020204030204" pitchFamily="34" charset="0"/>
              </a:rPr>
              <a:t> access or </a:t>
            </a:r>
            <a:r>
              <a:rPr lang="en-US" sz="3200" dirty="0" err="1">
                <a:effectLst/>
                <a:latin typeface="Calibri Light" panose="020F0302020204030204" pitchFamily="34" charset="0"/>
                <a:cs typeface="Calibri Light" panose="020F0302020204030204" pitchFamily="34" charset="0"/>
              </a:rPr>
              <a:t>anticoag</a:t>
            </a:r>
            <a:r>
              <a:rPr lang="en-US" sz="3200" dirty="0">
                <a:effectLst/>
                <a:latin typeface="Calibri Light" panose="020F0302020204030204" pitchFamily="34" charset="0"/>
                <a:cs typeface="Calibri Light" panose="020F0302020204030204" pitchFamily="34" charset="0"/>
              </a:rPr>
              <a:t>, can be done at home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Less effective than Hemodialysis and not as controlled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Better for pts that cannot tolerate fluid shifts – CHF, </a:t>
            </a:r>
            <a:r>
              <a:rPr lang="en-US" sz="3200">
                <a:effectLst/>
                <a:latin typeface="Calibri Light" panose="020F0302020204030204" pitchFamily="34" charset="0"/>
                <a:cs typeface="Calibri Light" panose="020F0302020204030204" pitchFamily="34" charset="0"/>
              </a:rPr>
              <a:t>unstable angina</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FDED0FB4-877D-4C6F-90B3-7C40DEBAF257}"/>
              </a:ext>
            </a:extLst>
          </p:cNvPr>
          <p:cNvSpPr>
            <a:spLocks noGrp="1"/>
          </p:cNvSpPr>
          <p:nvPr>
            <p:ph type="subTitle" idx="1"/>
          </p:nvPr>
        </p:nvSpPr>
        <p:spPr>
          <a:xfrm>
            <a:off x="854532" y="222505"/>
            <a:ext cx="9144000" cy="754025"/>
          </a:xfrm>
        </p:spPr>
        <p:txBody>
          <a:bodyPr>
            <a:normAutofit/>
          </a:bodyPr>
          <a:lstStyle/>
          <a:p>
            <a:r>
              <a:rPr lang="en-US" sz="3600" dirty="0">
                <a:solidFill>
                  <a:schemeClr val="tx1"/>
                </a:solidFill>
              </a:rPr>
              <a:t>Dialysis for ESRD</a:t>
            </a:r>
          </a:p>
        </p:txBody>
      </p:sp>
    </p:spTree>
    <p:extLst>
      <p:ext uri="{BB962C8B-B14F-4D97-AF65-F5344CB8AC3E}">
        <p14:creationId xmlns:p14="http://schemas.microsoft.com/office/powerpoint/2010/main" val="3529236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A9B3-AA50-4F3A-AFA3-E64C2BA7FA03}"/>
              </a:ext>
            </a:extLst>
          </p:cNvPr>
          <p:cNvSpPr>
            <a:spLocks noGrp="1"/>
          </p:cNvSpPr>
          <p:nvPr>
            <p:ph type="ctrTitle"/>
          </p:nvPr>
        </p:nvSpPr>
        <p:spPr>
          <a:xfrm>
            <a:off x="854532" y="1129494"/>
            <a:ext cx="9144000" cy="5422226"/>
          </a:xfrm>
        </p:spPr>
        <p:txBody>
          <a:bodyPr>
            <a:normAutofit/>
          </a:bodyPr>
          <a:lstStyle/>
          <a:p>
            <a:r>
              <a:rPr lang="en-US" sz="3200" dirty="0">
                <a:effectLst/>
                <a:latin typeface="Calibri Light" panose="020F0302020204030204" pitchFamily="34" charset="0"/>
                <a:cs typeface="Calibri Light" panose="020F0302020204030204" pitchFamily="34" charset="0"/>
              </a:rPr>
              <a:t>Complications of dialysis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CNS – Disequilibrium syndrome most serious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Rapid ↑ in brain intracellular volume from ↓ Na and BUN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Also see dementia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CV – Hypotension most common (30%), IV depletion, and arrhythmias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Pulmonary – Hypoxemia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GI – Ascites and ↓ motility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Musculoskeletal – Cramping </a:t>
            </a:r>
          </a:p>
        </p:txBody>
      </p:sp>
      <p:sp>
        <p:nvSpPr>
          <p:cNvPr id="3" name="Subtitle 2">
            <a:extLst>
              <a:ext uri="{FF2B5EF4-FFF2-40B4-BE49-F238E27FC236}">
                <a16:creationId xmlns:a16="http://schemas.microsoft.com/office/drawing/2014/main" id="{403BB696-C385-4B30-BE6E-AFCAC2382564}"/>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Dialysis for ESRD</a:t>
            </a:r>
          </a:p>
        </p:txBody>
      </p:sp>
    </p:spTree>
    <p:extLst>
      <p:ext uri="{BB962C8B-B14F-4D97-AF65-F5344CB8AC3E}">
        <p14:creationId xmlns:p14="http://schemas.microsoft.com/office/powerpoint/2010/main" val="4286653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A5A6-E6BE-4548-A02C-054894E226EC}"/>
              </a:ext>
            </a:extLst>
          </p:cNvPr>
          <p:cNvSpPr>
            <a:spLocks noGrp="1"/>
          </p:cNvSpPr>
          <p:nvPr>
            <p:ph type="ctrTitle"/>
          </p:nvPr>
        </p:nvSpPr>
        <p:spPr>
          <a:xfrm>
            <a:off x="854532" y="1145220"/>
            <a:ext cx="9144000" cy="594804"/>
          </a:xfrm>
        </p:spPr>
        <p:txBody>
          <a:bodyPr>
            <a:normAutofit/>
          </a:bodyPr>
          <a:lstStyle/>
          <a:p>
            <a:r>
              <a:rPr lang="en-US" sz="3200" dirty="0">
                <a:effectLst/>
                <a:latin typeface="Calibri Light" panose="020F0302020204030204" pitchFamily="34" charset="0"/>
                <a:cs typeface="Calibri Light" panose="020F0302020204030204" pitchFamily="34" charset="0"/>
              </a:rPr>
              <a:t>Fistula formation:</a:t>
            </a:r>
          </a:p>
        </p:txBody>
      </p:sp>
      <p:sp>
        <p:nvSpPr>
          <p:cNvPr id="3" name="Subtitle 2">
            <a:extLst>
              <a:ext uri="{FF2B5EF4-FFF2-40B4-BE49-F238E27FC236}">
                <a16:creationId xmlns:a16="http://schemas.microsoft.com/office/drawing/2014/main" id="{AE5FB3AA-868D-449E-B837-FB8B1AF37A96}"/>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Dialysis for ESRD</a:t>
            </a:r>
          </a:p>
        </p:txBody>
      </p:sp>
      <p:pic>
        <p:nvPicPr>
          <p:cNvPr id="1028" name="Picture 4" descr="See the source image">
            <a:extLst>
              <a:ext uri="{FF2B5EF4-FFF2-40B4-BE49-F238E27FC236}">
                <a16:creationId xmlns:a16="http://schemas.microsoft.com/office/drawing/2014/main" id="{8A56E4DA-79BA-4B17-B94D-35CF52EF9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35" y="1740024"/>
            <a:ext cx="5018897" cy="3395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62449C-EE2B-4B89-84EC-D82007F58BB5}"/>
              </a:ext>
            </a:extLst>
          </p:cNvPr>
          <p:cNvSpPr txBox="1"/>
          <p:nvPr/>
        </p:nvSpPr>
        <p:spPr>
          <a:xfrm>
            <a:off x="337352" y="5331041"/>
            <a:ext cx="2981457" cy="307777"/>
          </a:xfrm>
          <a:prstGeom prst="rect">
            <a:avLst/>
          </a:prstGeom>
          <a:noFill/>
        </p:spPr>
        <p:txBody>
          <a:bodyPr wrap="none" rtlCol="0">
            <a:spAutoFit/>
          </a:bodyPr>
          <a:lstStyle/>
          <a:p>
            <a:r>
              <a:rPr lang="en-US" sz="1400" dirty="0">
                <a:hlinkClick r:id="rId3"/>
              </a:rPr>
              <a:t>fistula.jpg (841×569) (wordpress.com)</a:t>
            </a:r>
            <a:endParaRPr lang="en-US" sz="1400" dirty="0"/>
          </a:p>
        </p:txBody>
      </p:sp>
      <p:pic>
        <p:nvPicPr>
          <p:cNvPr id="1030" name="Picture 6" descr="See the source image">
            <a:extLst>
              <a:ext uri="{FF2B5EF4-FFF2-40B4-BE49-F238E27FC236}">
                <a16:creationId xmlns:a16="http://schemas.microsoft.com/office/drawing/2014/main" id="{192F5F13-C083-4F76-B6CB-147518557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363" y="498534"/>
            <a:ext cx="5018897" cy="3459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12D34F-F2C2-455D-AD7B-49771AAAFB17}"/>
              </a:ext>
            </a:extLst>
          </p:cNvPr>
          <p:cNvSpPr txBox="1"/>
          <p:nvPr/>
        </p:nvSpPr>
        <p:spPr>
          <a:xfrm>
            <a:off x="11151091" y="507412"/>
            <a:ext cx="911979" cy="3600986"/>
          </a:xfrm>
          <a:prstGeom prst="rect">
            <a:avLst/>
          </a:prstGeom>
          <a:noFill/>
        </p:spPr>
        <p:txBody>
          <a:bodyPr wrap="square" rtlCol="0">
            <a:spAutoFit/>
          </a:bodyPr>
          <a:lstStyle/>
          <a:p>
            <a:r>
              <a:rPr lang="en-US" sz="1200" dirty="0">
                <a:hlinkClick r:id="rId5"/>
              </a:rPr>
              <a:t>dialysis-arteriovenous-fistula-blood-taken-patient-kidney-failure-using-arm-artery-vein-created-adobe-58692062.jpg (1300×1024) (dreamstime.com)</a:t>
            </a:r>
            <a:endParaRPr lang="en-US" sz="1200" dirty="0"/>
          </a:p>
        </p:txBody>
      </p:sp>
      <p:pic>
        <p:nvPicPr>
          <p:cNvPr id="1032" name="Picture 8" descr="See the source image">
            <a:extLst>
              <a:ext uri="{FF2B5EF4-FFF2-40B4-BE49-F238E27FC236}">
                <a16:creationId xmlns:a16="http://schemas.microsoft.com/office/drawing/2014/main" id="{1474CBAE-6192-477E-8F0D-C09DE06E33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363" y="3654881"/>
            <a:ext cx="5018897" cy="28242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D7887A-F82E-41CF-AD50-CB0751EA0EE1}"/>
              </a:ext>
            </a:extLst>
          </p:cNvPr>
          <p:cNvSpPr txBox="1"/>
          <p:nvPr/>
        </p:nvSpPr>
        <p:spPr>
          <a:xfrm>
            <a:off x="6622565" y="6479180"/>
            <a:ext cx="4175695" cy="307777"/>
          </a:xfrm>
          <a:prstGeom prst="rect">
            <a:avLst/>
          </a:prstGeom>
          <a:noFill/>
        </p:spPr>
        <p:txBody>
          <a:bodyPr wrap="none" rtlCol="0">
            <a:spAutoFit/>
          </a:bodyPr>
          <a:lstStyle/>
          <a:p>
            <a:r>
              <a:rPr lang="en-US" sz="1400" dirty="0">
                <a:hlinkClick r:id="rId7"/>
              </a:rPr>
              <a:t>AV-Fistula-for-Dialysis.jpg (805×453) (netdna-ssl.com)</a:t>
            </a:r>
            <a:endParaRPr lang="en-US" sz="1400" dirty="0"/>
          </a:p>
        </p:txBody>
      </p:sp>
    </p:spTree>
    <p:extLst>
      <p:ext uri="{BB962C8B-B14F-4D97-AF65-F5344CB8AC3E}">
        <p14:creationId xmlns:p14="http://schemas.microsoft.com/office/powerpoint/2010/main" val="4872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867D-696D-4C8F-9970-6B13A54F1FC5}"/>
              </a:ext>
            </a:extLst>
          </p:cNvPr>
          <p:cNvSpPr>
            <a:spLocks noGrp="1"/>
          </p:cNvSpPr>
          <p:nvPr>
            <p:ph type="ctrTitle"/>
          </p:nvPr>
        </p:nvSpPr>
        <p:spPr>
          <a:xfrm>
            <a:off x="854532" y="1136342"/>
            <a:ext cx="9144000" cy="754025"/>
          </a:xfrm>
        </p:spPr>
        <p:txBody>
          <a:bodyPr>
            <a:normAutofit/>
          </a:bodyPr>
          <a:lstStyle/>
          <a:p>
            <a:r>
              <a:rPr lang="en-US" sz="3200" dirty="0">
                <a:effectLst/>
                <a:latin typeface="Calibri Light" panose="020F0302020204030204" pitchFamily="34" charset="0"/>
                <a:cs typeface="Calibri Light" panose="020F0302020204030204" pitchFamily="34" charset="0"/>
              </a:rPr>
              <a:t>Fistula surgery:</a:t>
            </a:r>
          </a:p>
        </p:txBody>
      </p:sp>
      <p:sp>
        <p:nvSpPr>
          <p:cNvPr id="3" name="Subtitle 2">
            <a:extLst>
              <a:ext uri="{FF2B5EF4-FFF2-40B4-BE49-F238E27FC236}">
                <a16:creationId xmlns:a16="http://schemas.microsoft.com/office/drawing/2014/main" id="{C021A823-0B78-488F-9313-85D6047E3929}"/>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Dialysis for ESRD</a:t>
            </a:r>
          </a:p>
        </p:txBody>
      </p:sp>
      <p:pic>
        <p:nvPicPr>
          <p:cNvPr id="2050" name="Picture 2" descr="See the source image">
            <a:extLst>
              <a:ext uri="{FF2B5EF4-FFF2-40B4-BE49-F238E27FC236}">
                <a16:creationId xmlns:a16="http://schemas.microsoft.com/office/drawing/2014/main" id="{60B3D9A3-00FF-4EC9-B0E4-DBBE71119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88" y="1710557"/>
            <a:ext cx="6128967" cy="45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5A68AD-AD11-46BF-8DEF-E1705C007570}"/>
              </a:ext>
            </a:extLst>
          </p:cNvPr>
          <p:cNvSpPr txBox="1"/>
          <p:nvPr/>
        </p:nvSpPr>
        <p:spPr>
          <a:xfrm>
            <a:off x="79900" y="6260572"/>
            <a:ext cx="7328994" cy="307777"/>
          </a:xfrm>
          <a:prstGeom prst="rect">
            <a:avLst/>
          </a:prstGeom>
          <a:noFill/>
        </p:spPr>
        <p:txBody>
          <a:bodyPr wrap="none" rtlCol="0">
            <a:spAutoFit/>
          </a:bodyPr>
          <a:lstStyle/>
          <a:p>
            <a:r>
              <a:rPr lang="en-US" sz="1400" dirty="0">
                <a:hlinkClick r:id="rId3"/>
              </a:rPr>
              <a:t>arteriovenous-fistula-operation-dialysis-surgeon-do-48161672.jpg (1300×960) (dreamstime.com)</a:t>
            </a:r>
            <a:endParaRPr lang="en-US" sz="1400" dirty="0"/>
          </a:p>
        </p:txBody>
      </p:sp>
      <p:pic>
        <p:nvPicPr>
          <p:cNvPr id="2052" name="Picture 4" descr="See the source image">
            <a:extLst>
              <a:ext uri="{FF2B5EF4-FFF2-40B4-BE49-F238E27FC236}">
                <a16:creationId xmlns:a16="http://schemas.microsoft.com/office/drawing/2014/main" id="{EF967A0D-527B-4C13-B4D0-D6058CC39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555" y="2288219"/>
            <a:ext cx="5689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A4FDC0-E6E2-429C-AB09-C17C0DF18EE3}"/>
              </a:ext>
            </a:extLst>
          </p:cNvPr>
          <p:cNvSpPr txBox="1"/>
          <p:nvPr/>
        </p:nvSpPr>
        <p:spPr>
          <a:xfrm>
            <a:off x="7168196" y="5694570"/>
            <a:ext cx="4665738" cy="369332"/>
          </a:xfrm>
          <a:prstGeom prst="rect">
            <a:avLst/>
          </a:prstGeom>
          <a:noFill/>
        </p:spPr>
        <p:txBody>
          <a:bodyPr wrap="square" rtlCol="0">
            <a:spAutoFit/>
          </a:bodyPr>
          <a:lstStyle/>
          <a:p>
            <a:r>
              <a:rPr lang="en-US" dirty="0">
                <a:hlinkClick r:id="rId5"/>
              </a:rPr>
              <a:t>maxresdefault.jpg (1280×720) (ytimg.com)</a:t>
            </a:r>
            <a:endParaRPr lang="en-US" dirty="0"/>
          </a:p>
        </p:txBody>
      </p:sp>
    </p:spTree>
    <p:extLst>
      <p:ext uri="{BB962C8B-B14F-4D97-AF65-F5344CB8AC3E}">
        <p14:creationId xmlns:p14="http://schemas.microsoft.com/office/powerpoint/2010/main" val="3416397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B65A-BECB-4593-B054-164B68ACBD55}"/>
              </a:ext>
            </a:extLst>
          </p:cNvPr>
          <p:cNvSpPr>
            <a:spLocks noGrp="1"/>
          </p:cNvSpPr>
          <p:nvPr>
            <p:ph type="ctrTitle"/>
          </p:nvPr>
        </p:nvSpPr>
        <p:spPr>
          <a:xfrm>
            <a:off x="854532" y="1129494"/>
            <a:ext cx="9144000" cy="4976024"/>
          </a:xfrm>
        </p:spPr>
        <p:txBody>
          <a:bodyPr>
            <a:normAutofit/>
          </a:bodyPr>
          <a:lstStyle/>
          <a:p>
            <a:r>
              <a:rPr lang="en-US" sz="3200" dirty="0">
                <a:effectLst/>
                <a:latin typeface="Calibri Light" panose="020F0302020204030204" pitchFamily="34" charset="0"/>
                <a:cs typeface="Calibri Light" panose="020F0302020204030204" pitchFamily="34" charset="0"/>
              </a:rPr>
              <a:t>Anesthesia for Fistula surgery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Pts are often very ill – MAC with local infiltration or Brachial plexus block</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Sedation requirements may be altered due to disease process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surgeon skill</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For operative arm – No IV, No BP cuff, No TQ unless required by surgeon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 prepared to give heparin per surgeon and reversal possibly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loss may be an issue depending on surgeon skill</a:t>
            </a:r>
          </a:p>
        </p:txBody>
      </p:sp>
      <p:sp>
        <p:nvSpPr>
          <p:cNvPr id="3" name="Subtitle 2">
            <a:extLst>
              <a:ext uri="{FF2B5EF4-FFF2-40B4-BE49-F238E27FC236}">
                <a16:creationId xmlns:a16="http://schemas.microsoft.com/office/drawing/2014/main" id="{84C43855-2582-4508-92AB-F61ED24E825E}"/>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Dialysis for ESRD</a:t>
            </a:r>
          </a:p>
        </p:txBody>
      </p:sp>
    </p:spTree>
    <p:extLst>
      <p:ext uri="{BB962C8B-B14F-4D97-AF65-F5344CB8AC3E}">
        <p14:creationId xmlns:p14="http://schemas.microsoft.com/office/powerpoint/2010/main" val="2703109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B473-B884-42BE-8A27-E2D91E1F0925}"/>
              </a:ext>
            </a:extLst>
          </p:cNvPr>
          <p:cNvSpPr>
            <a:spLocks noGrp="1"/>
          </p:cNvSpPr>
          <p:nvPr>
            <p:ph type="ctrTitle"/>
          </p:nvPr>
        </p:nvSpPr>
        <p:spPr>
          <a:xfrm>
            <a:off x="854532" y="754603"/>
            <a:ext cx="9144000" cy="5885894"/>
          </a:xfrm>
        </p:spPr>
        <p:txBody>
          <a:bodyPr>
            <a:normAutofit/>
          </a:bodyPr>
          <a:lstStyle/>
          <a:p>
            <a:r>
              <a:rPr lang="en-US" sz="3200" dirty="0">
                <a:effectLst/>
                <a:latin typeface="Calibri Light" panose="020F0302020204030204" pitchFamily="34" charset="0"/>
                <a:cs typeface="Calibri Light" panose="020F0302020204030204" pitchFamily="34" charset="0"/>
              </a:rPr>
              <a:t>Altered response to anesthetics due to:</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-Active metabolites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-Acidosis → ↑ nonionized fraction of drug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free fraction of drug due to ↓ protein binding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-Impaired elimination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-Disruption of blood-brain barrier due to uremia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May see exaggerated hemodynamics due to</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-Anti-HTN meds (particularly ACE </a:t>
            </a:r>
            <a:r>
              <a:rPr lang="en-US" sz="3200" dirty="0" err="1">
                <a:effectLst/>
                <a:latin typeface="Calibri Light" panose="020F0302020204030204" pitchFamily="34" charset="0"/>
                <a:cs typeface="Calibri Light" panose="020F0302020204030204" pitchFamily="34" charset="0"/>
              </a:rPr>
              <a:t>inhibs</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-SNS tone attenuation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-Pos. Press. Vent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Regional well tolerated but check </a:t>
            </a:r>
            <a:r>
              <a:rPr lang="en-US" sz="3200" dirty="0" err="1">
                <a:effectLst/>
                <a:latin typeface="Calibri Light" panose="020F0302020204030204" pitchFamily="34" charset="0"/>
                <a:cs typeface="Calibri Light" panose="020F0302020204030204" pitchFamily="34" charset="0"/>
              </a:rPr>
              <a:t>coags</a:t>
            </a:r>
            <a:r>
              <a:rPr lang="en-US" sz="3200" dirty="0">
                <a:effectLst/>
                <a:latin typeface="Calibri Light" panose="020F0302020204030204" pitchFamily="34" charset="0"/>
                <a:cs typeface="Calibri Light" panose="020F0302020204030204" pitchFamily="34" charset="0"/>
              </a:rPr>
              <a:t> first</a:t>
            </a:r>
          </a:p>
        </p:txBody>
      </p:sp>
      <p:sp>
        <p:nvSpPr>
          <p:cNvPr id="3" name="Subtitle 2">
            <a:extLst>
              <a:ext uri="{FF2B5EF4-FFF2-40B4-BE49-F238E27FC236}">
                <a16:creationId xmlns:a16="http://schemas.microsoft.com/office/drawing/2014/main" id="{BBDBADFA-0E7D-4019-A575-901B667BAC4C}"/>
              </a:ext>
            </a:extLst>
          </p:cNvPr>
          <p:cNvSpPr>
            <a:spLocks noGrp="1"/>
          </p:cNvSpPr>
          <p:nvPr>
            <p:ph type="subTitle" idx="1"/>
          </p:nvPr>
        </p:nvSpPr>
        <p:spPr>
          <a:xfrm>
            <a:off x="854532" y="217504"/>
            <a:ext cx="9144000" cy="645462"/>
          </a:xfrm>
        </p:spPr>
        <p:txBody>
          <a:bodyPr>
            <a:normAutofit/>
          </a:bodyPr>
          <a:lstStyle/>
          <a:p>
            <a:r>
              <a:rPr lang="en-US" sz="3600" dirty="0">
                <a:solidFill>
                  <a:schemeClr val="tx1"/>
                </a:solidFill>
              </a:rPr>
              <a:t>Anesthesia and ESRD</a:t>
            </a:r>
          </a:p>
        </p:txBody>
      </p:sp>
    </p:spTree>
    <p:extLst>
      <p:ext uri="{BB962C8B-B14F-4D97-AF65-F5344CB8AC3E}">
        <p14:creationId xmlns:p14="http://schemas.microsoft.com/office/powerpoint/2010/main" val="3582449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A45C-A139-45BD-A2A2-1A17986A44B2}"/>
              </a:ext>
            </a:extLst>
          </p:cNvPr>
          <p:cNvSpPr>
            <a:spLocks noGrp="1"/>
          </p:cNvSpPr>
          <p:nvPr>
            <p:ph type="ctrTitle"/>
          </p:nvPr>
        </p:nvSpPr>
        <p:spPr>
          <a:xfrm>
            <a:off x="854532" y="1047551"/>
            <a:ext cx="9144000" cy="5699478"/>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Halogenated agents – see previous slide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Succ – Safe to use as long as normal K⁺ level (Do NOT use if K &gt;5.5)</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Avoid continuous infusion as metabolites may build up.</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err="1">
                <a:effectLst/>
                <a:latin typeface="Calibri Light" panose="020F0302020204030204" pitchFamily="34" charset="0"/>
                <a:cs typeface="Calibri Light" panose="020F0302020204030204" pitchFamily="34" charset="0"/>
              </a:rPr>
              <a:t>Benzylisoquinolines</a:t>
            </a:r>
            <a:r>
              <a:rPr lang="en-US" sz="3200" dirty="0">
                <a:effectLst/>
                <a:latin typeface="Calibri Light" panose="020F0302020204030204" pitchFamily="34" charset="0"/>
                <a:cs typeface="Calibri Light" panose="020F0302020204030204" pitchFamily="34" charset="0"/>
              </a:rPr>
              <a:t> – </a:t>
            </a:r>
            <a:r>
              <a:rPr lang="en-US" sz="3200" dirty="0" err="1">
                <a:effectLst/>
                <a:latin typeface="Calibri Light" panose="020F0302020204030204" pitchFamily="34" charset="0"/>
                <a:cs typeface="Calibri Light" panose="020F0302020204030204" pitchFamily="34" charset="0"/>
              </a:rPr>
              <a:t>Cisatracurium</a:t>
            </a:r>
            <a:r>
              <a:rPr lang="en-US" sz="3200" dirty="0">
                <a:effectLst/>
                <a:latin typeface="Calibri Light" panose="020F0302020204030204" pitchFamily="34" charset="0"/>
                <a:cs typeface="Calibri Light" panose="020F0302020204030204" pitchFamily="34" charset="0"/>
              </a:rPr>
              <a:t> and Atracurium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Good due to lack of organ regulated metabolism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Cis is better due to Atracurium histamine release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err="1">
                <a:effectLst/>
                <a:latin typeface="Calibri Light" panose="020F0302020204030204" pitchFamily="34" charset="0"/>
                <a:cs typeface="Calibri Light" panose="020F0302020204030204" pitchFamily="34" charset="0"/>
              </a:rPr>
              <a:t>Aminosteroids</a:t>
            </a:r>
            <a:r>
              <a:rPr lang="en-US" sz="3200" dirty="0">
                <a:effectLst/>
                <a:latin typeface="Calibri Light" panose="020F0302020204030204" pitchFamily="34" charset="0"/>
                <a:cs typeface="Calibri Light" panose="020F0302020204030204" pitchFamily="34" charset="0"/>
              </a:rPr>
              <a:t> – Rocuronium, Vecuronium, </a:t>
            </a:r>
            <a:r>
              <a:rPr lang="en-US" sz="3200" dirty="0" err="1">
                <a:effectLst/>
                <a:latin typeface="Calibri Light" panose="020F0302020204030204" pitchFamily="34" charset="0"/>
                <a:cs typeface="Calibri Light" panose="020F0302020204030204" pitchFamily="34" charset="0"/>
              </a:rPr>
              <a:t>Pancuronium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Avoid Pan – Kidney elimination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Vec</a:t>
            </a:r>
            <a:r>
              <a:rPr lang="en-US" sz="3200" dirty="0">
                <a:effectLst/>
                <a:latin typeface="Calibri Light" panose="020F0302020204030204" pitchFamily="34" charset="0"/>
                <a:cs typeface="Calibri Light" panose="020F0302020204030204" pitchFamily="34" charset="0"/>
              </a:rPr>
              <a:t> will have longer duration due to ↓ elimination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Roc is best of these but still may see altered duration</a:t>
            </a:r>
          </a:p>
        </p:txBody>
      </p:sp>
      <p:sp>
        <p:nvSpPr>
          <p:cNvPr id="3" name="Subtitle 2">
            <a:extLst>
              <a:ext uri="{FF2B5EF4-FFF2-40B4-BE49-F238E27FC236}">
                <a16:creationId xmlns:a16="http://schemas.microsoft.com/office/drawing/2014/main" id="{DAEF4601-91F0-44F6-AD42-4C6CAA8050F7}"/>
              </a:ext>
            </a:extLst>
          </p:cNvPr>
          <p:cNvSpPr>
            <a:spLocks noGrp="1"/>
          </p:cNvSpPr>
          <p:nvPr>
            <p:ph type="subTitle" idx="1"/>
          </p:nvPr>
        </p:nvSpPr>
        <p:spPr>
          <a:xfrm>
            <a:off x="854532" y="293526"/>
            <a:ext cx="9144000" cy="754025"/>
          </a:xfrm>
        </p:spPr>
        <p:txBody>
          <a:bodyPr>
            <a:normAutofit/>
          </a:bodyPr>
          <a:lstStyle/>
          <a:p>
            <a:r>
              <a:rPr lang="en-US" sz="3600" dirty="0">
                <a:solidFill>
                  <a:schemeClr val="tx1"/>
                </a:solidFill>
              </a:rPr>
              <a:t>Anesthesia and ESRD</a:t>
            </a:r>
          </a:p>
        </p:txBody>
      </p:sp>
    </p:spTree>
    <p:extLst>
      <p:ext uri="{BB962C8B-B14F-4D97-AF65-F5344CB8AC3E}">
        <p14:creationId xmlns:p14="http://schemas.microsoft.com/office/powerpoint/2010/main" val="4113740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4F82-9DAD-489E-80A0-8E6E83FE2421}"/>
              </a:ext>
            </a:extLst>
          </p:cNvPr>
          <p:cNvSpPr>
            <a:spLocks noGrp="1"/>
          </p:cNvSpPr>
          <p:nvPr>
            <p:ph type="ctrTitle"/>
          </p:nvPr>
        </p:nvSpPr>
        <p:spPr>
          <a:xfrm>
            <a:off x="854532" y="1198485"/>
            <a:ext cx="9144000" cy="5406501"/>
          </a:xfrm>
        </p:spPr>
        <p:txBody>
          <a:bodyPr>
            <a:normAutofit/>
          </a:bodyPr>
          <a:lstStyle/>
          <a:p>
            <a:r>
              <a:rPr lang="en-US" sz="3200" dirty="0">
                <a:effectLst/>
                <a:latin typeface="Calibri Light" panose="020F0302020204030204" pitchFamily="34" charset="0"/>
                <a:cs typeface="Calibri Light" panose="020F0302020204030204" pitchFamily="34" charset="0"/>
              </a:rPr>
              <a:t>Reversal agents – Anticholinesterases + Anticholinergics and </a:t>
            </a:r>
            <a:r>
              <a:rPr lang="en-US" sz="3200" dirty="0" err="1">
                <a:effectLst/>
                <a:latin typeface="Calibri Light" panose="020F0302020204030204" pitchFamily="34" charset="0"/>
                <a:cs typeface="Calibri Light" panose="020F0302020204030204" pitchFamily="34" charset="0"/>
              </a:rPr>
              <a:t>Suggamadex</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Antichols</a:t>
            </a:r>
            <a:r>
              <a:rPr lang="en-US" sz="3200" dirty="0">
                <a:effectLst/>
                <a:latin typeface="Calibri Light" panose="020F0302020204030204" pitchFamily="34" charset="0"/>
                <a:cs typeface="Calibri Light" panose="020F0302020204030204" pitchFamily="34" charset="0"/>
              </a:rPr>
              <a:t> both have renal </a:t>
            </a:r>
            <a:r>
              <a:rPr lang="en-US" sz="3200" dirty="0" err="1">
                <a:effectLst/>
                <a:latin typeface="Calibri Light" panose="020F0302020204030204" pitchFamily="34" charset="0"/>
                <a:cs typeface="Calibri Light" panose="020F0302020204030204" pitchFamily="34" charset="0"/>
              </a:rPr>
              <a:t>elim</a:t>
            </a: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Sug</a:t>
            </a:r>
            <a:r>
              <a:rPr lang="en-US" sz="3200" dirty="0">
                <a:effectLst/>
                <a:latin typeface="Calibri Light" panose="020F0302020204030204" pitchFamily="34" charset="0"/>
                <a:cs typeface="Calibri Light" panose="020F0302020204030204" pitchFamily="34" charset="0"/>
              </a:rPr>
              <a:t> is best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Induction agents – Propofol is best but may need ↑ dose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Opioids – Morphine metabolite more potent → resp. depression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-Meperidine – metabolite may cause convulsions – AVOID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Hydromorph</a:t>
            </a:r>
            <a:r>
              <a:rPr lang="en-US" sz="3200" dirty="0">
                <a:effectLst/>
                <a:latin typeface="Calibri Light" panose="020F0302020204030204" pitchFamily="34" charset="0"/>
                <a:cs typeface="Calibri Light" panose="020F0302020204030204" pitchFamily="34" charset="0"/>
              </a:rPr>
              <a:t> – questionable metabolite effect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-Better choices – Fentanyl, </a:t>
            </a:r>
            <a:r>
              <a:rPr lang="en-US" sz="3200" dirty="0" err="1">
                <a:effectLst/>
                <a:latin typeface="Calibri Light" panose="020F0302020204030204" pitchFamily="34" charset="0"/>
                <a:cs typeface="Calibri Light" panose="020F0302020204030204" pitchFamily="34" charset="0"/>
              </a:rPr>
              <a:t>Sufentanil</a:t>
            </a:r>
            <a:r>
              <a:rPr lang="en-US" sz="3200" dirty="0">
                <a:effectLst/>
                <a:latin typeface="Calibri Light" panose="020F0302020204030204" pitchFamily="34" charset="0"/>
                <a:cs typeface="Calibri Light" panose="020F0302020204030204" pitchFamily="34" charset="0"/>
              </a:rPr>
              <a:t>, Alfentanil, &amp; Remifentanil</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Dexmedetomidine – Safe to use but duration may be longer</a:t>
            </a:r>
          </a:p>
        </p:txBody>
      </p:sp>
      <p:sp>
        <p:nvSpPr>
          <p:cNvPr id="3" name="Subtitle 2">
            <a:extLst>
              <a:ext uri="{FF2B5EF4-FFF2-40B4-BE49-F238E27FC236}">
                <a16:creationId xmlns:a16="http://schemas.microsoft.com/office/drawing/2014/main" id="{EE002F95-1A49-4EE9-95C1-511DD1803280}"/>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Anesthesia and ESRD</a:t>
            </a:r>
          </a:p>
        </p:txBody>
      </p:sp>
    </p:spTree>
    <p:extLst>
      <p:ext uri="{BB962C8B-B14F-4D97-AF65-F5344CB8AC3E}">
        <p14:creationId xmlns:p14="http://schemas.microsoft.com/office/powerpoint/2010/main" val="316668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8E22-5745-41E2-A0FA-98511606EF3C}"/>
              </a:ext>
            </a:extLst>
          </p:cNvPr>
          <p:cNvSpPr>
            <a:spLocks noGrp="1"/>
          </p:cNvSpPr>
          <p:nvPr>
            <p:ph type="ctrTitle"/>
          </p:nvPr>
        </p:nvSpPr>
        <p:spPr>
          <a:xfrm>
            <a:off x="854532" y="1225105"/>
            <a:ext cx="9144000" cy="4880413"/>
          </a:xfrm>
        </p:spPr>
        <p:txBody>
          <a:bodyPr>
            <a:normAutofit/>
          </a:bodyPr>
          <a:lstStyle/>
          <a:p>
            <a:r>
              <a:rPr lang="en-US" sz="3200" dirty="0">
                <a:latin typeface="Calibri Light" panose="020F0302020204030204" pitchFamily="34" charset="0"/>
                <a:cs typeface="Calibri Light" panose="020F0302020204030204" pitchFamily="34" charset="0"/>
              </a:rPr>
              <a:t>3.  Toxin and metabolite excretion</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Filtration by glomeruli → excretion</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	Kidney is capable of Phase I and II </a:t>
            </a:r>
            <a:r>
              <a:rPr lang="en-US" sz="2800" dirty="0" err="1">
                <a:latin typeface="Calibri Light" panose="020F0302020204030204" pitchFamily="34" charset="0"/>
                <a:cs typeface="Calibri Light" panose="020F0302020204030204" pitchFamily="34" charset="0"/>
              </a:rPr>
              <a:t>biotransformations</a:t>
            </a:r>
            <a:br>
              <a:rPr lang="en-US" sz="2800" dirty="0">
                <a:latin typeface="Calibri Light" panose="020F0302020204030204" pitchFamily="34" charset="0"/>
                <a:cs typeface="Calibri Light" panose="020F0302020204030204" pitchFamily="34" charset="0"/>
              </a:rPr>
            </a:br>
            <a:br>
              <a:rPr lang="en-US" sz="28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4.  Acid-Base maintenance vital to enzyme and cellular function</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Titration of H⁺ in tubular fluid → acidic or basic urine</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	Kidneys excrete non-volatile acids; Lungs excrete volatile acids (CO₂)</a:t>
            </a:r>
            <a:br>
              <a:rPr lang="en-US" sz="2800" dirty="0">
                <a:latin typeface="Calibri Light" panose="020F0302020204030204" pitchFamily="34" charset="0"/>
                <a:cs typeface="Calibri Light" panose="020F0302020204030204" pitchFamily="34" charset="0"/>
              </a:rPr>
            </a:br>
            <a:br>
              <a:rPr lang="en-US" sz="28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5.  Blood Glucose Control</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Kidneys capable of Gluconeogenesis (glucose from amino acids)</a:t>
            </a:r>
            <a:endParaRPr lang="en-US" sz="3200" dirty="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563C517-6598-4CAF-B932-4CDD0B9F8EE6}"/>
              </a:ext>
            </a:extLst>
          </p:cNvPr>
          <p:cNvSpPr>
            <a:spLocks noGrp="1"/>
          </p:cNvSpPr>
          <p:nvPr>
            <p:ph type="subTitle" idx="1"/>
          </p:nvPr>
        </p:nvSpPr>
        <p:spPr>
          <a:xfrm>
            <a:off x="854532" y="471080"/>
            <a:ext cx="9144000" cy="754025"/>
          </a:xfrm>
        </p:spPr>
        <p:txBody>
          <a:bodyPr>
            <a:normAutofit/>
          </a:bodyPr>
          <a:lstStyle/>
          <a:p>
            <a:r>
              <a:rPr lang="en-US" sz="3600" dirty="0">
                <a:solidFill>
                  <a:schemeClr val="tx1"/>
                </a:solidFill>
              </a:rPr>
              <a:t>Six Basic Functions cont.</a:t>
            </a:r>
          </a:p>
        </p:txBody>
      </p:sp>
    </p:spTree>
    <p:extLst>
      <p:ext uri="{BB962C8B-B14F-4D97-AF65-F5344CB8AC3E}">
        <p14:creationId xmlns:p14="http://schemas.microsoft.com/office/powerpoint/2010/main" val="1277275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6B14-D133-48E9-A1C8-3083727B93E5}"/>
              </a:ext>
            </a:extLst>
          </p:cNvPr>
          <p:cNvSpPr>
            <a:spLocks noGrp="1"/>
          </p:cNvSpPr>
          <p:nvPr>
            <p:ph type="ctrTitle"/>
          </p:nvPr>
        </p:nvSpPr>
        <p:spPr>
          <a:xfrm>
            <a:off x="854532" y="1056429"/>
            <a:ext cx="9144000" cy="5619579"/>
          </a:xfrm>
        </p:spPr>
        <p:txBody>
          <a:bodyPr>
            <a:normAutofit/>
          </a:bodyPr>
          <a:lstStyle/>
          <a:p>
            <a:r>
              <a:rPr lang="en-US" sz="3200" dirty="0">
                <a:effectLst/>
                <a:latin typeface="Calibri Light" panose="020F0302020204030204" pitchFamily="34" charset="0"/>
                <a:cs typeface="Calibri Light" panose="020F0302020204030204" pitchFamily="34" charset="0"/>
              </a:rPr>
              <a:t>Kidneys eliminate toxins but may be damaged by them as well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Increased risk of toxin damage – Pre-existing dis, </a:t>
            </a:r>
            <a:r>
              <a:rPr lang="en-US" sz="3200" dirty="0" err="1">
                <a:effectLst/>
                <a:latin typeface="Calibri Light" panose="020F0302020204030204" pitchFamily="34" charset="0"/>
                <a:cs typeface="Calibri Light" panose="020F0302020204030204" pitchFamily="34" charset="0"/>
              </a:rPr>
              <a:t>hypovol</a:t>
            </a:r>
            <a:r>
              <a:rPr lang="en-US" sz="3200" dirty="0">
                <a:effectLst/>
                <a:latin typeface="Calibri Light" panose="020F0302020204030204" pitchFamily="34" charset="0"/>
                <a:cs typeface="Calibri Light" panose="020F0302020204030204" pitchFamily="34" charset="0"/>
              </a:rPr>
              <a:t>, sepsis, and CHF</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Radiographic contrast dye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Due to cytotoxic effects and vasoconstriction of renal medulla → ischemia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Prevention: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Use nonionic iso- or low-osmolar dye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Lowest vol needed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 other nephrotoxic drugs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Prehydrate</a:t>
            </a:r>
            <a:r>
              <a:rPr lang="en-US" sz="3200" dirty="0">
                <a:effectLst/>
                <a:latin typeface="Calibri Light" panose="020F0302020204030204" pitchFamily="34" charset="0"/>
                <a:cs typeface="Calibri Light" panose="020F0302020204030204" pitchFamily="34" charset="0"/>
              </a:rPr>
              <a:t> with .9 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Sodium Bicarb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N-acetylcysteine – not as good</a:t>
            </a:r>
          </a:p>
        </p:txBody>
      </p:sp>
      <p:sp>
        <p:nvSpPr>
          <p:cNvPr id="3" name="Subtitle 2">
            <a:extLst>
              <a:ext uri="{FF2B5EF4-FFF2-40B4-BE49-F238E27FC236}">
                <a16:creationId xmlns:a16="http://schemas.microsoft.com/office/drawing/2014/main" id="{06094B84-63E0-4A41-A4F5-53AC3C42B246}"/>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Nephrotoxins</a:t>
            </a:r>
          </a:p>
        </p:txBody>
      </p:sp>
    </p:spTree>
    <p:extLst>
      <p:ext uri="{BB962C8B-B14F-4D97-AF65-F5344CB8AC3E}">
        <p14:creationId xmlns:p14="http://schemas.microsoft.com/office/powerpoint/2010/main" val="2653958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B252-D7C3-459C-B183-7F1EACD78EFD}"/>
              </a:ext>
            </a:extLst>
          </p:cNvPr>
          <p:cNvSpPr>
            <a:spLocks noGrp="1"/>
          </p:cNvSpPr>
          <p:nvPr>
            <p:ph type="ctrTitle"/>
          </p:nvPr>
        </p:nvSpPr>
        <p:spPr>
          <a:xfrm>
            <a:off x="854532" y="1225118"/>
            <a:ext cx="9144000" cy="4880400"/>
          </a:xfrm>
        </p:spPr>
        <p:txBody>
          <a:bodyPr>
            <a:normAutofit/>
          </a:bodyPr>
          <a:lstStyle/>
          <a:p>
            <a:r>
              <a:rPr lang="en-US" sz="3200" dirty="0">
                <a:effectLst/>
                <a:latin typeface="Calibri Light" panose="020F0302020204030204" pitchFamily="34" charset="0"/>
                <a:cs typeface="Calibri Light" panose="020F0302020204030204" pitchFamily="34" charset="0"/>
              </a:rPr>
              <a:t>Myoglobin from Rhabdomyolysis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From muscle trauma, ischemia, or transfusion reactions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Filtered by glomeruli but when combined with acidic urine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precipitate and blockage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Prevention – Hydration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-Mannitol for osmotic diuresis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-Keep UO to &gt; 100-150 mL/</a:t>
            </a:r>
            <a:r>
              <a:rPr lang="en-US" sz="3200" dirty="0" err="1">
                <a:effectLst/>
                <a:latin typeface="Calibri Light" panose="020F0302020204030204" pitchFamily="34" charset="0"/>
                <a:cs typeface="Calibri Light" panose="020F0302020204030204" pitchFamily="34" charset="0"/>
              </a:rPr>
              <a:t>hr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Sodium bicarb or Acetazolamide to neutralize urine</a:t>
            </a:r>
          </a:p>
        </p:txBody>
      </p:sp>
      <p:sp>
        <p:nvSpPr>
          <p:cNvPr id="3" name="Subtitle 2">
            <a:extLst>
              <a:ext uri="{FF2B5EF4-FFF2-40B4-BE49-F238E27FC236}">
                <a16:creationId xmlns:a16="http://schemas.microsoft.com/office/drawing/2014/main" id="{6E513AB6-32A0-493E-8500-8A741E8A3764}"/>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Nephrotoxins</a:t>
            </a:r>
          </a:p>
        </p:txBody>
      </p:sp>
    </p:spTree>
    <p:extLst>
      <p:ext uri="{BB962C8B-B14F-4D97-AF65-F5344CB8AC3E}">
        <p14:creationId xmlns:p14="http://schemas.microsoft.com/office/powerpoint/2010/main" val="745630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2757-73EE-4D1C-9243-B2A98F84867E}"/>
              </a:ext>
            </a:extLst>
          </p:cNvPr>
          <p:cNvSpPr>
            <a:spLocks noGrp="1"/>
          </p:cNvSpPr>
          <p:nvPr>
            <p:ph type="ctrTitle"/>
          </p:nvPr>
        </p:nvSpPr>
        <p:spPr>
          <a:xfrm>
            <a:off x="854532" y="1129493"/>
            <a:ext cx="9144000" cy="5448859"/>
          </a:xfrm>
        </p:spPr>
        <p:txBody>
          <a:bodyPr>
            <a:normAutofit/>
          </a:bodyPr>
          <a:lstStyle/>
          <a:p>
            <a:r>
              <a:rPr lang="en-US" sz="3200" dirty="0">
                <a:effectLst/>
                <a:latin typeface="Calibri Light" panose="020F0302020204030204" pitchFamily="34" charset="0"/>
                <a:cs typeface="Calibri Light" panose="020F0302020204030204" pitchFamily="34" charset="0"/>
              </a:rPr>
              <a:t>Antibiotics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Aminoglycosides – Gent, Tobramycin, Amikacin from free radical damage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risk with hydration, correct risk factors, monitor serum trough levels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Others – Amphotericin-B, </a:t>
            </a:r>
            <a:r>
              <a:rPr lang="en-US" sz="3200" dirty="0" err="1">
                <a:effectLst/>
                <a:latin typeface="Calibri Light" panose="020F0302020204030204" pitchFamily="34" charset="0"/>
                <a:cs typeface="Calibri Light" panose="020F0302020204030204" pitchFamily="34" charset="0"/>
              </a:rPr>
              <a:t>Vanco</a:t>
            </a:r>
            <a:r>
              <a:rPr lang="en-US" sz="3200" dirty="0">
                <a:effectLst/>
                <a:latin typeface="Calibri Light" panose="020F0302020204030204" pitchFamily="34" charset="0"/>
                <a:cs typeface="Calibri Light" panose="020F0302020204030204" pitchFamily="34" charset="0"/>
              </a:rPr>
              <a:t>, sulfonamides, Tetracycline, Cephalosporins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NSAIDS – Avoid</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Calcineurin inhibitors – Cyclosporin and Tacrolimus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Used for transplant pts, may cause HTN and renal vasoconstriction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Sirolimus – better choice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3E515E9F-F474-483F-8A50-86BBA28CFEFF}"/>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Nephrotoxins</a:t>
            </a:r>
          </a:p>
        </p:txBody>
      </p:sp>
    </p:spTree>
    <p:extLst>
      <p:ext uri="{BB962C8B-B14F-4D97-AF65-F5344CB8AC3E}">
        <p14:creationId xmlns:p14="http://schemas.microsoft.com/office/powerpoint/2010/main" val="4202960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92DF-B428-424E-B0B3-1A17A3096050}"/>
              </a:ext>
            </a:extLst>
          </p:cNvPr>
          <p:cNvSpPr>
            <a:spLocks noGrp="1"/>
          </p:cNvSpPr>
          <p:nvPr>
            <p:ph type="ctrTitle"/>
          </p:nvPr>
        </p:nvSpPr>
        <p:spPr>
          <a:xfrm>
            <a:off x="854532" y="1109709"/>
            <a:ext cx="9144000" cy="4995809"/>
          </a:xfrm>
        </p:spPr>
        <p:txBody>
          <a:bodyPr>
            <a:normAutofit/>
          </a:bodyPr>
          <a:lstStyle/>
          <a:p>
            <a:r>
              <a:rPr lang="en-US" sz="3200" dirty="0">
                <a:effectLst/>
                <a:latin typeface="Calibri Light" panose="020F0302020204030204" pitchFamily="34" charset="0"/>
                <a:cs typeface="Calibri Light" panose="020F0302020204030204" pitchFamily="34" charset="0"/>
              </a:rPr>
              <a:t>Kidney Resection – may be partial, radical, or simple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46,000/</a:t>
            </a:r>
            <a:r>
              <a:rPr lang="en-US" sz="3200" dirty="0" err="1">
                <a:effectLst/>
                <a:latin typeface="Calibri Light" panose="020F0302020204030204" pitchFamily="34" charset="0"/>
                <a:cs typeface="Calibri Light" panose="020F0302020204030204" pitchFamily="34" charset="0"/>
              </a:rPr>
              <a:t>yr</a:t>
            </a:r>
            <a:r>
              <a:rPr lang="en-US" sz="3200" dirty="0">
                <a:effectLst/>
                <a:latin typeface="Calibri Light" panose="020F0302020204030204" pitchFamily="34" charset="0"/>
                <a:cs typeface="Calibri Light" panose="020F0302020204030204" pitchFamily="34" charset="0"/>
              </a:rPr>
              <a:t> for benign or malignant disease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5,500/</a:t>
            </a:r>
            <a:r>
              <a:rPr lang="en-US" sz="3200" dirty="0" err="1">
                <a:effectLst/>
                <a:latin typeface="Calibri Light" panose="020F0302020204030204" pitchFamily="34" charset="0"/>
                <a:cs typeface="Calibri Light" panose="020F0302020204030204" pitchFamily="34" charset="0"/>
              </a:rPr>
              <a:t>yr</a:t>
            </a:r>
            <a:r>
              <a:rPr lang="en-US" sz="3200" dirty="0">
                <a:effectLst/>
                <a:latin typeface="Calibri Light" panose="020F0302020204030204" pitchFamily="34" charset="0"/>
                <a:cs typeface="Calibri Light" panose="020F0302020204030204" pitchFamily="34" charset="0"/>
              </a:rPr>
              <a:t> for donor kidneys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All are with general anesthesia but may involve regional for postop pain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Anesthetic management will depend greatly on disease state and comorbidity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Thorough preop assessment is vital – why are they having surgery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Donors are typically fairly healthy to qualify for donation</a:t>
            </a:r>
            <a:br>
              <a:rPr lang="en-US" sz="3200" dirty="0">
                <a:effectLst/>
                <a:latin typeface="Calibri Light" panose="020F0302020204030204" pitchFamily="34" charset="0"/>
                <a:cs typeface="Calibri Light" panose="020F0302020204030204" pitchFamily="34" charset="0"/>
              </a:rPr>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DCC80476-0C65-4F06-A16F-F41F27BB78CA}"/>
              </a:ext>
            </a:extLst>
          </p:cNvPr>
          <p:cNvSpPr>
            <a:spLocks noGrp="1"/>
          </p:cNvSpPr>
          <p:nvPr>
            <p:ph type="subTitle" idx="1"/>
          </p:nvPr>
        </p:nvSpPr>
        <p:spPr>
          <a:xfrm>
            <a:off x="854532" y="293526"/>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2626316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A084F-B663-4CB6-9E09-C1290042B6B9}"/>
              </a:ext>
            </a:extLst>
          </p:cNvPr>
          <p:cNvSpPr>
            <a:spLocks noGrp="1"/>
          </p:cNvSpPr>
          <p:nvPr>
            <p:ph type="ctrTitle"/>
          </p:nvPr>
        </p:nvSpPr>
        <p:spPr>
          <a:xfrm>
            <a:off x="854532" y="1065320"/>
            <a:ext cx="9144000" cy="5040198"/>
          </a:xfrm>
        </p:spPr>
        <p:txBody>
          <a:bodyPr>
            <a:normAutofit/>
          </a:bodyPr>
          <a:lstStyle/>
          <a:p>
            <a:r>
              <a:rPr lang="en-US" sz="3200" dirty="0">
                <a:latin typeface="Calibri Light" panose="020F0302020204030204" pitchFamily="34" charset="0"/>
                <a:cs typeface="Calibri Light" panose="020F0302020204030204" pitchFamily="34" charset="0"/>
              </a:rPr>
              <a:t>Preop considerations cont.</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Risk factors for renal cancer:</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Smoking</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Obesity</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Advanced age</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Male</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ESRD or CKD</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HTN (usually chronic and poorly controlled)</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All add to difficulty for anesthetic management</a:t>
            </a:r>
            <a:br>
              <a:rPr lang="en-US" sz="3200" dirty="0">
                <a:latin typeface="Calibri Light" panose="020F0302020204030204" pitchFamily="34" charset="0"/>
                <a:cs typeface="Calibri Light" panose="020F0302020204030204" pitchFamily="34" charset="0"/>
              </a:rPr>
            </a:br>
            <a:endParaRPr lang="en-US" sz="3200" dirty="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D7BBB44F-874E-47D4-BA37-76BA5758C550}"/>
              </a:ext>
            </a:extLst>
          </p:cNvPr>
          <p:cNvSpPr>
            <a:spLocks noGrp="1"/>
          </p:cNvSpPr>
          <p:nvPr>
            <p:ph type="subTitle" idx="1"/>
          </p:nvPr>
        </p:nvSpPr>
        <p:spPr>
          <a:xfrm>
            <a:off x="854532" y="249138"/>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3593818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4AD9-0A7C-4065-9F0E-C463C8D1AA8A}"/>
              </a:ext>
            </a:extLst>
          </p:cNvPr>
          <p:cNvSpPr>
            <a:spLocks noGrp="1"/>
          </p:cNvSpPr>
          <p:nvPr>
            <p:ph type="ctrTitle"/>
          </p:nvPr>
        </p:nvSpPr>
        <p:spPr>
          <a:xfrm>
            <a:off x="854532" y="985407"/>
            <a:ext cx="9144000" cy="5120111"/>
          </a:xfrm>
        </p:spPr>
        <p:txBody>
          <a:bodyPr>
            <a:normAutofit/>
          </a:bodyPr>
          <a:lstStyle/>
          <a:p>
            <a:r>
              <a:rPr lang="en-US" sz="3200" dirty="0">
                <a:effectLst/>
                <a:latin typeface="Calibri Light" panose="020F0302020204030204" pitchFamily="34" charset="0"/>
                <a:cs typeface="Calibri Light" panose="020F0302020204030204" pitchFamily="34" charset="0"/>
              </a:rPr>
              <a:t>Resection due to infection – rare, usually related to DM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2 categories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1. Elective – Irreversible damage from pyelonephritis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2.  Emergent – Critically ill, typically from acute emphysematous pyelonephritis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Mortality rate ~ 43%</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Hereditary issues may be involved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Birt</a:t>
            </a:r>
            <a:r>
              <a:rPr lang="en-US" sz="3200" dirty="0">
                <a:effectLst/>
                <a:latin typeface="Calibri Light" panose="020F0302020204030204" pitchFamily="34" charset="0"/>
                <a:cs typeface="Calibri Light" panose="020F0302020204030204" pitchFamily="34" charset="0"/>
              </a:rPr>
              <a:t>-Hogg-Dube syndrome – may have </a:t>
            </a:r>
            <a:r>
              <a:rPr lang="en-US" sz="3200" dirty="0" err="1">
                <a:effectLst/>
                <a:latin typeface="Calibri Light" panose="020F0302020204030204" pitchFamily="34" charset="0"/>
                <a:cs typeface="Calibri Light" panose="020F0302020204030204" pitchFamily="34" charset="0"/>
              </a:rPr>
              <a:t>pul</a:t>
            </a:r>
            <a:r>
              <a:rPr lang="en-US" sz="3200" dirty="0">
                <a:effectLst/>
                <a:latin typeface="Calibri Light" panose="020F0302020204030204" pitchFamily="34" charset="0"/>
                <a:cs typeface="Calibri Light" panose="020F0302020204030204" pitchFamily="34" charset="0"/>
              </a:rPr>
              <a:t> cysts – </a:t>
            </a:r>
            <a:r>
              <a:rPr lang="en-US" sz="3200" dirty="0" err="1">
                <a:effectLst/>
                <a:latin typeface="Calibri Light" panose="020F0302020204030204" pitchFamily="34" charset="0"/>
                <a:cs typeface="Calibri Light" panose="020F0302020204030204" pitchFamily="34" charset="0"/>
              </a:rPr>
              <a:t>spon</a:t>
            </a: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pneumo</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von Hippel-Lindau syndrome – Pheochromocytoma + neuroendocrine tumors</a:t>
            </a:r>
          </a:p>
        </p:txBody>
      </p:sp>
      <p:sp>
        <p:nvSpPr>
          <p:cNvPr id="3" name="Subtitle 2">
            <a:extLst>
              <a:ext uri="{FF2B5EF4-FFF2-40B4-BE49-F238E27FC236}">
                <a16:creationId xmlns:a16="http://schemas.microsoft.com/office/drawing/2014/main" id="{E8C11690-FF77-4E0A-939C-DAC0625460CA}"/>
              </a:ext>
            </a:extLst>
          </p:cNvPr>
          <p:cNvSpPr>
            <a:spLocks noGrp="1"/>
          </p:cNvSpPr>
          <p:nvPr>
            <p:ph type="subTitle" idx="1"/>
          </p:nvPr>
        </p:nvSpPr>
        <p:spPr>
          <a:xfrm>
            <a:off x="854532" y="231382"/>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351924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9E3D-6F59-490F-89CF-4D170A2A63AD}"/>
              </a:ext>
            </a:extLst>
          </p:cNvPr>
          <p:cNvSpPr>
            <a:spLocks noGrp="1"/>
          </p:cNvSpPr>
          <p:nvPr>
            <p:ph type="ctrTitle"/>
          </p:nvPr>
        </p:nvSpPr>
        <p:spPr>
          <a:xfrm>
            <a:off x="854532" y="1012054"/>
            <a:ext cx="9144000" cy="5093464"/>
          </a:xfrm>
        </p:spPr>
        <p:txBody>
          <a:bodyPr>
            <a:normAutofit/>
          </a:bodyPr>
          <a:lstStyle/>
          <a:p>
            <a:r>
              <a:rPr lang="en-US" sz="3200" dirty="0" err="1">
                <a:effectLst/>
                <a:latin typeface="Calibri Light" panose="020F0302020204030204" pitchFamily="34" charset="0"/>
                <a:cs typeface="Calibri Light" panose="020F0302020204030204" pitchFamily="34" charset="0"/>
              </a:rPr>
              <a:t>Introp</a:t>
            </a:r>
            <a:r>
              <a:rPr lang="en-US" sz="3200" dirty="0">
                <a:effectLst/>
                <a:latin typeface="Calibri Light" panose="020F0302020204030204" pitchFamily="34" charset="0"/>
                <a:cs typeface="Calibri Light" panose="020F0302020204030204" pitchFamily="34" charset="0"/>
              </a:rPr>
              <a:t> considerations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General anesthesia – what you use depends on the </a:t>
            </a:r>
            <a:r>
              <a:rPr lang="en-US" sz="3200" dirty="0" err="1">
                <a:effectLst/>
                <a:latin typeface="Calibri Light" panose="020F0302020204030204" pitchFamily="34" charset="0"/>
                <a:cs typeface="Calibri Light" panose="020F0302020204030204" pitchFamily="34" charset="0"/>
              </a:rPr>
              <a:t>pt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Lines – may need A-line, Central access, more than 1 IV – fistula?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Position – Depends on approach and surgeon preference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Lateral with ‘kidney lift’, Supine, steep </a:t>
            </a:r>
            <a:r>
              <a:rPr lang="en-US" sz="3200" dirty="0" err="1">
                <a:effectLst/>
                <a:latin typeface="Calibri Light" panose="020F0302020204030204" pitchFamily="34" charset="0"/>
                <a:cs typeface="Calibri Light" panose="020F0302020204030204" pitchFamily="34" charset="0"/>
              </a:rPr>
              <a:t>trendel</a:t>
            </a:r>
            <a:r>
              <a:rPr lang="en-US" sz="3200" dirty="0">
                <a:effectLst/>
                <a:latin typeface="Calibri Light" panose="020F0302020204030204" pitchFamily="34" charset="0"/>
                <a:cs typeface="Calibri Light" panose="020F0302020204030204" pitchFamily="34" charset="0"/>
              </a:rPr>
              <a:t>, lithotomy, maybe even prone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Laparoscopic with robot assist becoming more popular, adds new problems for us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 aware of positioning and lack of access, Face cushion </a:t>
            </a:r>
          </a:p>
        </p:txBody>
      </p:sp>
      <p:sp>
        <p:nvSpPr>
          <p:cNvPr id="3" name="Subtitle 2">
            <a:extLst>
              <a:ext uri="{FF2B5EF4-FFF2-40B4-BE49-F238E27FC236}">
                <a16:creationId xmlns:a16="http://schemas.microsoft.com/office/drawing/2014/main" id="{C191EF55-B43B-4972-89E7-833667DD19EE}"/>
              </a:ext>
            </a:extLst>
          </p:cNvPr>
          <p:cNvSpPr>
            <a:spLocks noGrp="1"/>
          </p:cNvSpPr>
          <p:nvPr>
            <p:ph type="subTitle" idx="1"/>
          </p:nvPr>
        </p:nvSpPr>
        <p:spPr>
          <a:xfrm>
            <a:off x="783511" y="195872"/>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1387544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C6BD3697-F40F-427F-8C2A-2663146B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1" y="808978"/>
            <a:ext cx="5313285" cy="3984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2F2EE3-1B43-4F02-9A3E-7E96DFB4A591}"/>
              </a:ext>
            </a:extLst>
          </p:cNvPr>
          <p:cNvSpPr txBox="1"/>
          <p:nvPr/>
        </p:nvSpPr>
        <p:spPr>
          <a:xfrm>
            <a:off x="807868" y="5019378"/>
            <a:ext cx="4875245" cy="338554"/>
          </a:xfrm>
          <a:prstGeom prst="rect">
            <a:avLst/>
          </a:prstGeom>
          <a:noFill/>
        </p:spPr>
        <p:txBody>
          <a:bodyPr wrap="none" rtlCol="0">
            <a:spAutoFit/>
          </a:bodyPr>
          <a:lstStyle/>
          <a:p>
            <a:r>
              <a:rPr lang="en-US" sz="1600" dirty="0">
                <a:hlinkClick r:id="rId3"/>
              </a:rPr>
              <a:t>A307466_1_En_8_Fig21_HTML.jpg (480×360) (wp.com)</a:t>
            </a:r>
            <a:endParaRPr lang="en-US" sz="1600" dirty="0"/>
          </a:p>
        </p:txBody>
      </p:sp>
      <p:pic>
        <p:nvPicPr>
          <p:cNvPr id="3076" name="Picture 4" descr="See the source image">
            <a:extLst>
              <a:ext uri="{FF2B5EF4-FFF2-40B4-BE49-F238E27FC236}">
                <a16:creationId xmlns:a16="http://schemas.microsoft.com/office/drawing/2014/main" id="{08668053-AF84-4F9C-86BE-2E0890A52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0" y="40938"/>
            <a:ext cx="5151869" cy="38720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F052D102-F5C3-44E8-A7E8-378662F40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555" y="3019630"/>
            <a:ext cx="4975517" cy="3548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130B79-1E0C-4022-A7B4-C1CF622CF05D}"/>
              </a:ext>
            </a:extLst>
          </p:cNvPr>
          <p:cNvSpPr txBox="1"/>
          <p:nvPr/>
        </p:nvSpPr>
        <p:spPr>
          <a:xfrm>
            <a:off x="1585890" y="6260476"/>
            <a:ext cx="5052665" cy="307777"/>
          </a:xfrm>
          <a:prstGeom prst="rect">
            <a:avLst/>
          </a:prstGeom>
          <a:noFill/>
        </p:spPr>
        <p:txBody>
          <a:bodyPr wrap="none" rtlCol="0">
            <a:spAutoFit/>
          </a:bodyPr>
          <a:lstStyle/>
          <a:p>
            <a:r>
              <a:rPr lang="en-US" sz="1400" dirty="0">
                <a:hlinkClick r:id="rId6"/>
              </a:rPr>
              <a:t>394592_1_En_10_Fig1_HTML.jpg (401×286) (springernature.com)</a:t>
            </a:r>
            <a:endParaRPr lang="en-US" sz="1400" dirty="0"/>
          </a:p>
        </p:txBody>
      </p:sp>
    </p:spTree>
    <p:extLst>
      <p:ext uri="{BB962C8B-B14F-4D97-AF65-F5344CB8AC3E}">
        <p14:creationId xmlns:p14="http://schemas.microsoft.com/office/powerpoint/2010/main" val="4203209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F19D-DA22-4A35-93CC-9020B6812DFD}"/>
              </a:ext>
            </a:extLst>
          </p:cNvPr>
          <p:cNvSpPr>
            <a:spLocks noGrp="1"/>
          </p:cNvSpPr>
          <p:nvPr>
            <p:ph type="ctrTitle"/>
          </p:nvPr>
        </p:nvSpPr>
        <p:spPr>
          <a:xfrm>
            <a:off x="854532" y="1198485"/>
            <a:ext cx="9144000" cy="4907033"/>
          </a:xfrm>
        </p:spPr>
        <p:txBody>
          <a:bodyPr>
            <a:normAutofit/>
          </a:bodyPr>
          <a:lstStyle/>
          <a:p>
            <a:r>
              <a:rPr lang="en-US" sz="3200" dirty="0">
                <a:effectLst/>
                <a:latin typeface="Calibri Light" panose="020F0302020204030204" pitchFamily="34" charset="0"/>
                <a:cs typeface="Calibri Light" panose="020F0302020204030204" pitchFamily="34" charset="0"/>
              </a:rPr>
              <a:t>Potential intraop complications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Major blood vessel injury (IVC, aorta)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GI organ injury (spleen, liver, pancreas)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Pneumothorax</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Blood products must be available in case of hemorrhage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Hypothermia – Warm IV fluids, difficult to warm much else.</a:t>
            </a:r>
          </a:p>
        </p:txBody>
      </p:sp>
      <p:sp>
        <p:nvSpPr>
          <p:cNvPr id="3" name="Subtitle 2">
            <a:extLst>
              <a:ext uri="{FF2B5EF4-FFF2-40B4-BE49-F238E27FC236}">
                <a16:creationId xmlns:a16="http://schemas.microsoft.com/office/drawing/2014/main" id="{9002B614-68BE-4B20-AC20-FDF1ACE40471}"/>
              </a:ext>
            </a:extLst>
          </p:cNvPr>
          <p:cNvSpPr>
            <a:spLocks noGrp="1"/>
          </p:cNvSpPr>
          <p:nvPr>
            <p:ph type="subTitle" idx="1"/>
          </p:nvPr>
        </p:nvSpPr>
        <p:spPr>
          <a:xfrm>
            <a:off x="934431" y="302404"/>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3673132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B99-60BF-4D02-9F5C-D7746DA53D88}"/>
              </a:ext>
            </a:extLst>
          </p:cNvPr>
          <p:cNvSpPr>
            <a:spLocks noGrp="1"/>
          </p:cNvSpPr>
          <p:nvPr>
            <p:ph type="ctrTitle"/>
          </p:nvPr>
        </p:nvSpPr>
        <p:spPr>
          <a:xfrm>
            <a:off x="854532" y="1020918"/>
            <a:ext cx="9144000" cy="5084600"/>
          </a:xfrm>
        </p:spPr>
        <p:txBody>
          <a:bodyPr>
            <a:normAutofit/>
          </a:bodyPr>
          <a:lstStyle/>
          <a:p>
            <a:r>
              <a:rPr lang="en-US" sz="3200" dirty="0">
                <a:effectLst/>
                <a:latin typeface="Calibri Light" panose="020F0302020204030204" pitchFamily="34" charset="0"/>
                <a:cs typeface="Calibri Light" panose="020F0302020204030204" pitchFamily="34" charset="0"/>
              </a:rPr>
              <a:t>Post-op considerations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20% of pts will have postop complications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Mortality of 2%</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Besides hemorrhage and organ injury – may see atelectasis,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ileus, wound infections, renal failure of remaining kidney,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incisional hernia.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Most common are organ and vascular injury, similar rates for open or </a:t>
            </a:r>
            <a:r>
              <a:rPr lang="en-US" sz="3200" dirty="0" err="1">
                <a:effectLst/>
                <a:latin typeface="Calibri Light" panose="020F0302020204030204" pitchFamily="34" charset="0"/>
                <a:cs typeface="Calibri Light" panose="020F0302020204030204" pitchFamily="34" charset="0"/>
              </a:rPr>
              <a:t>lapscope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also see – MI, CHF, PE (air embolus possible with </a:t>
            </a:r>
            <a:r>
              <a:rPr lang="en-US" sz="3200" dirty="0" err="1">
                <a:effectLst/>
                <a:latin typeface="Calibri Light" panose="020F0302020204030204" pitchFamily="34" charset="0"/>
                <a:cs typeface="Calibri Light" panose="020F0302020204030204" pitchFamily="34" charset="0"/>
              </a:rPr>
              <a:t>lapscope</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CVA, pneumonia, &amp; phlebitis</a:t>
            </a:r>
          </a:p>
        </p:txBody>
      </p:sp>
      <p:sp>
        <p:nvSpPr>
          <p:cNvPr id="3" name="Subtitle 2">
            <a:extLst>
              <a:ext uri="{FF2B5EF4-FFF2-40B4-BE49-F238E27FC236}">
                <a16:creationId xmlns:a16="http://schemas.microsoft.com/office/drawing/2014/main" id="{CF48D822-18D3-4ADC-AEEA-0E480F3F72B8}"/>
              </a:ext>
            </a:extLst>
          </p:cNvPr>
          <p:cNvSpPr>
            <a:spLocks noGrp="1"/>
          </p:cNvSpPr>
          <p:nvPr>
            <p:ph type="subTitle" idx="1"/>
          </p:nvPr>
        </p:nvSpPr>
        <p:spPr>
          <a:xfrm>
            <a:off x="854532" y="266893"/>
            <a:ext cx="9144000" cy="754025"/>
          </a:xfrm>
        </p:spPr>
        <p:txBody>
          <a:bodyPr>
            <a:normAutofit/>
          </a:bodyPr>
          <a:lstStyle/>
          <a:p>
            <a:r>
              <a:rPr lang="en-US" sz="3600" dirty="0">
                <a:solidFill>
                  <a:schemeClr val="tx1"/>
                </a:solidFill>
              </a:rPr>
              <a:t>Nephrectomy</a:t>
            </a:r>
          </a:p>
        </p:txBody>
      </p:sp>
    </p:spTree>
    <p:extLst>
      <p:ext uri="{BB962C8B-B14F-4D97-AF65-F5344CB8AC3E}">
        <p14:creationId xmlns:p14="http://schemas.microsoft.com/office/powerpoint/2010/main" val="2717840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54C7-4470-4E2C-9A30-4EC694C3F3B5}"/>
              </a:ext>
            </a:extLst>
          </p:cNvPr>
          <p:cNvSpPr>
            <a:spLocks noGrp="1"/>
          </p:cNvSpPr>
          <p:nvPr>
            <p:ph type="ctrTitle"/>
          </p:nvPr>
        </p:nvSpPr>
        <p:spPr>
          <a:xfrm>
            <a:off x="854532" y="816732"/>
            <a:ext cx="9144000" cy="5877031"/>
          </a:xfrm>
        </p:spPr>
        <p:txBody>
          <a:bodyPr>
            <a:normAutofit/>
          </a:bodyPr>
          <a:lstStyle/>
          <a:p>
            <a:r>
              <a:rPr lang="en-US" sz="3200" dirty="0">
                <a:latin typeface="Calibri Light" panose="020F0302020204030204" pitchFamily="34" charset="0"/>
                <a:cs typeface="Calibri Light" panose="020F0302020204030204" pitchFamily="34" charset="0"/>
              </a:rPr>
              <a:t>6.</a:t>
            </a:r>
            <a:r>
              <a:rPr lang="en-US" sz="3200" dirty="0">
                <a:latin typeface="Calibri" panose="020F0502020204030204" pitchFamily="34" charset="0"/>
                <a:cs typeface="Calibri" panose="020F0502020204030204" pitchFamily="34" charset="0"/>
              </a:rPr>
              <a:t>  </a:t>
            </a:r>
            <a:r>
              <a:rPr lang="en-US" sz="3200" dirty="0">
                <a:latin typeface="Calibri Light" panose="020F0302020204030204" pitchFamily="34" charset="0"/>
                <a:cs typeface="Calibri Light" panose="020F0302020204030204" pitchFamily="34" charset="0"/>
              </a:rPr>
              <a:t>Hormone Production</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Erythropoietin (EPO)</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Released due to ↓ </a:t>
            </a:r>
            <a:r>
              <a:rPr lang="en-US" sz="2800" dirty="0" err="1">
                <a:latin typeface="Calibri Light" panose="020F0302020204030204" pitchFamily="34" charset="0"/>
                <a:cs typeface="Calibri Light" panose="020F0302020204030204" pitchFamily="34" charset="0"/>
              </a:rPr>
              <a:t>PaO</a:t>
            </a:r>
            <a:r>
              <a:rPr lang="en-US" sz="2800" dirty="0">
                <a:latin typeface="Calibri Light" panose="020F0302020204030204" pitchFamily="34" charset="0"/>
                <a:cs typeface="Calibri Light" panose="020F0302020204030204" pitchFamily="34" charset="0"/>
              </a:rPr>
              <a:t>₂ from anemia, ↓ volume, or hypoxia</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		Stims stem cells in marrow to produce erythrocytes</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		Severe kidney dis → anemia</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	</a:t>
            </a:r>
            <a:r>
              <a:rPr lang="en-US" sz="3200" dirty="0">
                <a:latin typeface="Calibri Light" panose="020F0302020204030204" pitchFamily="34" charset="0"/>
                <a:cs typeface="Calibri Light" panose="020F0302020204030204" pitchFamily="34" charset="0"/>
              </a:rPr>
              <a:t>Prostaglandins</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a:t>
            </a:r>
            <a:r>
              <a:rPr lang="en-US" sz="2800" dirty="0">
                <a:effectLst/>
                <a:latin typeface="Calibri Light" panose="020F0302020204030204" pitchFamily="34" charset="0"/>
                <a:cs typeface="Calibri Light" panose="020F0302020204030204" pitchFamily="34" charset="0"/>
              </a:rPr>
              <a:t>PGE2 and PGI2 dilate renal arts, Thromboxane A2 constricts</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a:t>
            </a:r>
            <a:r>
              <a:rPr lang="en-US" sz="3200" dirty="0">
                <a:effectLst/>
                <a:latin typeface="Calibri Light" panose="020F0302020204030204" pitchFamily="34" charset="0"/>
                <a:cs typeface="Calibri Light" panose="020F0302020204030204" pitchFamily="34" charset="0"/>
              </a:rPr>
              <a:t>Calcitriol (Active Vit D3)</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r>
              <a:rPr lang="en-US" sz="2800" dirty="0">
                <a:effectLst/>
                <a:latin typeface="Calibri Light" panose="020F0302020204030204" pitchFamily="34" charset="0"/>
                <a:cs typeface="Calibri Light" panose="020F0302020204030204" pitchFamily="34" charset="0"/>
              </a:rPr>
              <a:t>Inactive D3  (Calciferol) from skin → liver makes 25-hydroxycholecalciferol</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Kidney converts to 1,25-hydroxycholecalciferol (Calcitriol)</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Calcitriol controls serum Ca⁺⁺</a:t>
            </a:r>
            <a:br>
              <a:rPr lang="en-US" sz="2800" dirty="0">
                <a:effectLst/>
                <a:latin typeface="Calibri Light" panose="020F0302020204030204" pitchFamily="34" charset="0"/>
                <a:cs typeface="Calibri Light" panose="020F0302020204030204" pitchFamily="34" charset="0"/>
              </a:rPr>
            </a:br>
            <a:r>
              <a:rPr lang="en-US" sz="2800" dirty="0">
                <a:effectLst/>
                <a:latin typeface="Calibri Light" panose="020F0302020204030204" pitchFamily="34" charset="0"/>
                <a:cs typeface="Calibri Light" panose="020F0302020204030204" pitchFamily="34" charset="0"/>
              </a:rPr>
              <a:t>			</a:t>
            </a:r>
            <a:r>
              <a:rPr lang="en-US" sz="2400" dirty="0">
                <a:effectLst/>
                <a:latin typeface="Calibri Light" panose="020F0302020204030204" pitchFamily="34" charset="0"/>
                <a:cs typeface="Calibri Light" panose="020F0302020204030204" pitchFamily="34" charset="0"/>
              </a:rPr>
              <a:t>Stims intestine to absorb more Ca⁺⁺</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Causes Kidney to ↓ Ca⁺⁺ and Phosphate excretion</a:t>
            </a:r>
            <a:br>
              <a:rPr lang="en-US" sz="2400" dirty="0">
                <a:effectLst/>
                <a:latin typeface="Calibri Light" panose="020F0302020204030204" pitchFamily="34" charset="0"/>
                <a:cs typeface="Calibri Light" panose="020F0302020204030204" pitchFamily="34" charset="0"/>
              </a:rPr>
            </a:br>
            <a:r>
              <a:rPr lang="en-US" sz="2400" dirty="0">
                <a:effectLst/>
                <a:latin typeface="Calibri Light" panose="020F0302020204030204" pitchFamily="34" charset="0"/>
                <a:cs typeface="Calibri Light" panose="020F0302020204030204" pitchFamily="34" charset="0"/>
              </a:rPr>
              <a:t>			Increases Ca⁺⁺ into bone</a:t>
            </a:r>
            <a:endParaRPr lang="en-US" sz="3200" dirty="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12373573-5B9C-434E-8709-56C27459C4DE}"/>
              </a:ext>
            </a:extLst>
          </p:cNvPr>
          <p:cNvSpPr>
            <a:spLocks noGrp="1"/>
          </p:cNvSpPr>
          <p:nvPr>
            <p:ph type="subTitle" idx="1"/>
          </p:nvPr>
        </p:nvSpPr>
        <p:spPr>
          <a:xfrm>
            <a:off x="854532" y="62707"/>
            <a:ext cx="9144000" cy="754025"/>
          </a:xfrm>
        </p:spPr>
        <p:txBody>
          <a:bodyPr>
            <a:normAutofit/>
          </a:bodyPr>
          <a:lstStyle/>
          <a:p>
            <a:r>
              <a:rPr lang="en-US" sz="3600" dirty="0">
                <a:solidFill>
                  <a:schemeClr val="tx1"/>
                </a:solidFill>
              </a:rPr>
              <a:t>Six Basic Functions cont.</a:t>
            </a:r>
          </a:p>
        </p:txBody>
      </p:sp>
    </p:spTree>
    <p:extLst>
      <p:ext uri="{BB962C8B-B14F-4D97-AF65-F5344CB8AC3E}">
        <p14:creationId xmlns:p14="http://schemas.microsoft.com/office/powerpoint/2010/main" val="1717550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A3C5-70E1-4971-8A32-1B48EF2CBE99}"/>
              </a:ext>
            </a:extLst>
          </p:cNvPr>
          <p:cNvSpPr>
            <a:spLocks noGrp="1"/>
          </p:cNvSpPr>
          <p:nvPr>
            <p:ph type="ctrTitle"/>
          </p:nvPr>
        </p:nvSpPr>
        <p:spPr>
          <a:xfrm>
            <a:off x="854532" y="1091953"/>
            <a:ext cx="9144000" cy="5013565"/>
          </a:xfrm>
        </p:spPr>
        <p:txBody>
          <a:bodyPr>
            <a:normAutofit/>
          </a:bodyPr>
          <a:lstStyle/>
          <a:p>
            <a:r>
              <a:rPr lang="en-US" sz="3200" dirty="0">
                <a:effectLst/>
                <a:latin typeface="Calibri Light" panose="020F0302020204030204" pitchFamily="34" charset="0"/>
                <a:cs typeface="Calibri Light" panose="020F0302020204030204" pitchFamily="34" charset="0"/>
              </a:rPr>
              <a:t>Most often done as an elective, controlled surgery.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Cadaver kidneys can be preserved for 48 </a:t>
            </a:r>
            <a:r>
              <a:rPr lang="en-US" sz="3200" dirty="0" err="1">
                <a:effectLst/>
                <a:latin typeface="Calibri Light" panose="020F0302020204030204" pitchFamily="34" charset="0"/>
                <a:cs typeface="Calibri Light" panose="020F0302020204030204" pitchFamily="34" charset="0"/>
              </a:rPr>
              <a:t>hrs</a:t>
            </a:r>
            <a:r>
              <a:rPr lang="en-US" sz="3200" dirty="0">
                <a:effectLst/>
                <a:latin typeface="Calibri Light" panose="020F0302020204030204" pitchFamily="34" charset="0"/>
                <a:cs typeface="Calibri Light" panose="020F0302020204030204" pitchFamily="34" charset="0"/>
              </a:rPr>
              <a:t> and live donors are prescheduled</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Regional or General anesthesia will work but general most common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Regional techniques are good for postop pain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Lines are a must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 alert when clamps come off – Cardiac arrest from influx of K</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Biggest postop complication – rejection – removal is only </a:t>
            </a:r>
            <a:r>
              <a:rPr lang="en-US" sz="3200" dirty="0" err="1">
                <a:effectLst/>
                <a:latin typeface="Calibri Light" panose="020F0302020204030204" pitchFamily="34" charset="0"/>
                <a:cs typeface="Calibri Light" panose="020F0302020204030204" pitchFamily="34" charset="0"/>
              </a:rPr>
              <a:t>tx</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With follow-on procedures – be alert to immunosuppression </a:t>
            </a:r>
          </a:p>
        </p:txBody>
      </p:sp>
      <p:sp>
        <p:nvSpPr>
          <p:cNvPr id="3" name="Subtitle 2">
            <a:extLst>
              <a:ext uri="{FF2B5EF4-FFF2-40B4-BE49-F238E27FC236}">
                <a16:creationId xmlns:a16="http://schemas.microsoft.com/office/drawing/2014/main" id="{86EA78FE-A15F-4D19-8482-0E86347E0030}"/>
              </a:ext>
            </a:extLst>
          </p:cNvPr>
          <p:cNvSpPr>
            <a:spLocks noGrp="1"/>
          </p:cNvSpPr>
          <p:nvPr>
            <p:ph type="subTitle" idx="1"/>
          </p:nvPr>
        </p:nvSpPr>
        <p:spPr>
          <a:xfrm>
            <a:off x="854532" y="240260"/>
            <a:ext cx="9144000" cy="754025"/>
          </a:xfrm>
        </p:spPr>
        <p:txBody>
          <a:bodyPr>
            <a:normAutofit/>
          </a:bodyPr>
          <a:lstStyle/>
          <a:p>
            <a:r>
              <a:rPr lang="en-US" sz="3600" dirty="0">
                <a:solidFill>
                  <a:schemeClr val="tx1"/>
                </a:solidFill>
              </a:rPr>
              <a:t>Renal Transplant</a:t>
            </a:r>
          </a:p>
        </p:txBody>
      </p:sp>
    </p:spTree>
    <p:extLst>
      <p:ext uri="{BB962C8B-B14F-4D97-AF65-F5344CB8AC3E}">
        <p14:creationId xmlns:p14="http://schemas.microsoft.com/office/powerpoint/2010/main" val="2425009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D932E7F5-3DC6-41A1-8D0F-1E67B384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530" y="0"/>
            <a:ext cx="6187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8E2FFA-73CE-4199-A8BE-F138F6FC8182}"/>
              </a:ext>
            </a:extLst>
          </p:cNvPr>
          <p:cNvSpPr txBox="1"/>
          <p:nvPr/>
        </p:nvSpPr>
        <p:spPr>
          <a:xfrm>
            <a:off x="9635231" y="5184559"/>
            <a:ext cx="2556769" cy="1569660"/>
          </a:xfrm>
          <a:prstGeom prst="rect">
            <a:avLst/>
          </a:prstGeom>
          <a:noFill/>
        </p:spPr>
        <p:txBody>
          <a:bodyPr wrap="square" rtlCol="0">
            <a:spAutoFit/>
          </a:bodyPr>
          <a:lstStyle/>
          <a:p>
            <a:r>
              <a:rPr lang="en-US" sz="1600" dirty="0">
                <a:hlinkClick r:id="rId3"/>
              </a:rPr>
              <a:t>medical-doctor-surgeon-surgery-transplant-transplanting-ggm081216_low.jpg (800×1000) (cartoonstock.com)</a:t>
            </a:r>
            <a:endParaRPr lang="en-US" sz="1600" dirty="0"/>
          </a:p>
        </p:txBody>
      </p:sp>
    </p:spTree>
    <p:extLst>
      <p:ext uri="{BB962C8B-B14F-4D97-AF65-F5344CB8AC3E}">
        <p14:creationId xmlns:p14="http://schemas.microsoft.com/office/powerpoint/2010/main" val="2944725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24BB-E80E-49DF-8C40-ECB0CE1AA8DB}"/>
              </a:ext>
            </a:extLst>
          </p:cNvPr>
          <p:cNvSpPr>
            <a:spLocks noGrp="1"/>
          </p:cNvSpPr>
          <p:nvPr>
            <p:ph type="title"/>
          </p:nvPr>
        </p:nvSpPr>
        <p:spPr>
          <a:xfrm>
            <a:off x="838200" y="365125"/>
            <a:ext cx="10515600" cy="771217"/>
          </a:xfrm>
        </p:spPr>
        <p:txBody>
          <a:bodyPr>
            <a:normAutofit/>
          </a:bodyPr>
          <a:lstStyle/>
          <a:p>
            <a:r>
              <a:rPr lang="en-US" sz="3600" dirty="0"/>
              <a:t>Urolithiasis (Kidney Stones, Renal Stones)</a:t>
            </a:r>
          </a:p>
        </p:txBody>
      </p:sp>
      <p:pic>
        <p:nvPicPr>
          <p:cNvPr id="4098" name="Picture 2" descr="See the source image">
            <a:extLst>
              <a:ext uri="{FF2B5EF4-FFF2-40B4-BE49-F238E27FC236}">
                <a16:creationId xmlns:a16="http://schemas.microsoft.com/office/drawing/2014/main" id="{0CC17882-8141-4DB6-8350-7CBA74985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03" y="1266175"/>
            <a:ext cx="6313915" cy="4193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9DB797-A6C2-4C07-A280-1E4E21DF2203}"/>
              </a:ext>
            </a:extLst>
          </p:cNvPr>
          <p:cNvSpPr txBox="1"/>
          <p:nvPr/>
        </p:nvSpPr>
        <p:spPr>
          <a:xfrm>
            <a:off x="290004" y="5619563"/>
            <a:ext cx="3774495" cy="338554"/>
          </a:xfrm>
          <a:prstGeom prst="rect">
            <a:avLst/>
          </a:prstGeom>
          <a:noFill/>
        </p:spPr>
        <p:txBody>
          <a:bodyPr wrap="none" rtlCol="0">
            <a:spAutoFit/>
          </a:bodyPr>
          <a:lstStyle/>
          <a:p>
            <a:r>
              <a:rPr lang="en-US" sz="1600" dirty="0">
                <a:hlinkClick r:id="rId3"/>
              </a:rPr>
              <a:t>maxresdefault.jpg (1280×720) (ytimg.com)</a:t>
            </a:r>
            <a:endParaRPr lang="en-US" sz="1600" dirty="0"/>
          </a:p>
        </p:txBody>
      </p:sp>
      <p:pic>
        <p:nvPicPr>
          <p:cNvPr id="4100" name="Picture 4" descr="See the source image">
            <a:extLst>
              <a:ext uri="{FF2B5EF4-FFF2-40B4-BE49-F238E27FC236}">
                <a16:creationId xmlns:a16="http://schemas.microsoft.com/office/drawing/2014/main" id="{F3310845-EC85-4AF1-B225-0B0FE0ACA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303" y="1266175"/>
            <a:ext cx="3753479" cy="4691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ECDE34-6FD4-4D22-9201-46F442DF0C00}"/>
              </a:ext>
            </a:extLst>
          </p:cNvPr>
          <p:cNvSpPr txBox="1"/>
          <p:nvPr/>
        </p:nvSpPr>
        <p:spPr>
          <a:xfrm>
            <a:off x="7362816" y="6087857"/>
            <a:ext cx="4201111" cy="523220"/>
          </a:xfrm>
          <a:prstGeom prst="rect">
            <a:avLst/>
          </a:prstGeom>
          <a:noFill/>
        </p:spPr>
        <p:txBody>
          <a:bodyPr wrap="square" rtlCol="0">
            <a:spAutoFit/>
          </a:bodyPr>
          <a:lstStyle/>
          <a:p>
            <a:r>
              <a:rPr lang="en-US" sz="1400" dirty="0">
                <a:hlinkClick r:id="rId5"/>
              </a:rPr>
              <a:t>58wRUCtMgLxVVXOvMEQvqArIomwWC1vef1Bcv4fEtiA.jpg (1080×1350) (redditmedia.com)</a:t>
            </a:r>
            <a:endParaRPr lang="en-US" sz="1400" dirty="0"/>
          </a:p>
        </p:txBody>
      </p:sp>
    </p:spTree>
    <p:extLst>
      <p:ext uri="{BB962C8B-B14F-4D97-AF65-F5344CB8AC3E}">
        <p14:creationId xmlns:p14="http://schemas.microsoft.com/office/powerpoint/2010/main" val="681344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6C10-0C39-456E-8D70-EF4A42ACCF69}"/>
              </a:ext>
            </a:extLst>
          </p:cNvPr>
          <p:cNvSpPr>
            <a:spLocks noGrp="1"/>
          </p:cNvSpPr>
          <p:nvPr>
            <p:ph type="ctrTitle"/>
          </p:nvPr>
        </p:nvSpPr>
        <p:spPr>
          <a:xfrm>
            <a:off x="854532" y="1065320"/>
            <a:ext cx="9144000" cy="2112886"/>
          </a:xfrm>
        </p:spPr>
        <p:txBody>
          <a:bodyPr>
            <a:normAutofit/>
          </a:bodyPr>
          <a:lstStyle/>
          <a:p>
            <a:r>
              <a:rPr lang="en-US" sz="3200" dirty="0">
                <a:effectLst/>
                <a:latin typeface="Calibri Light" panose="020F0302020204030204" pitchFamily="34" charset="0"/>
                <a:cs typeface="Calibri Light" panose="020F0302020204030204" pitchFamily="34" charset="0"/>
              </a:rPr>
              <a:t>Incidence in US – 13% of men, 7% of women over lifetime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Recurrence of 50% in 5 </a:t>
            </a:r>
            <a:r>
              <a:rPr lang="en-US" sz="3200" dirty="0" err="1">
                <a:effectLst/>
                <a:latin typeface="Calibri Light" panose="020F0302020204030204" pitchFamily="34" charset="0"/>
                <a:cs typeface="Calibri Light" panose="020F0302020204030204" pitchFamily="34" charset="0"/>
              </a:rPr>
              <a:t>yrs</a:t>
            </a:r>
            <a:r>
              <a:rPr lang="en-US" sz="3200" dirty="0">
                <a:effectLst/>
                <a:latin typeface="Calibri Light" panose="020F0302020204030204" pitchFamily="34" charset="0"/>
                <a:cs typeface="Calibri Light" panose="020F0302020204030204" pitchFamily="34" charset="0"/>
              </a:rPr>
              <a:t>, 80% in 10 </a:t>
            </a:r>
            <a:r>
              <a:rPr lang="en-US" sz="3200" dirty="0" err="1">
                <a:effectLst/>
                <a:latin typeface="Calibri Light" panose="020F0302020204030204" pitchFamily="34" charset="0"/>
                <a:cs typeface="Calibri Light" panose="020F0302020204030204" pitchFamily="34" charset="0"/>
              </a:rPr>
              <a:t>yrs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Cost of </a:t>
            </a:r>
            <a:r>
              <a:rPr lang="en-US" sz="3200" dirty="0" err="1">
                <a:effectLst/>
                <a:latin typeface="Calibri Light" panose="020F0302020204030204" pitchFamily="34" charset="0"/>
                <a:cs typeface="Calibri Light" panose="020F0302020204030204" pitchFamily="34" charset="0"/>
              </a:rPr>
              <a:t>tx</a:t>
            </a:r>
            <a:r>
              <a:rPr lang="en-US" sz="3200" dirty="0">
                <a:effectLst/>
                <a:latin typeface="Calibri Light" panose="020F0302020204030204" pitchFamily="34" charset="0"/>
                <a:cs typeface="Calibri Light" panose="020F0302020204030204" pitchFamily="34" charset="0"/>
              </a:rPr>
              <a:t> - $4.5 billion/</a:t>
            </a:r>
            <a:r>
              <a:rPr lang="en-US" sz="3200" dirty="0" err="1">
                <a:effectLst/>
                <a:latin typeface="Calibri Light" panose="020F0302020204030204" pitchFamily="34" charset="0"/>
                <a:cs typeface="Calibri Light" panose="020F0302020204030204" pitchFamily="34" charset="0"/>
              </a:rPr>
              <a:t>yr</a:t>
            </a:r>
            <a:br>
              <a:rPr lang="en-US" sz="3200" dirty="0">
                <a:effectLst/>
                <a:latin typeface="Calibri Light" panose="020F0302020204030204" pitchFamily="34" charset="0"/>
                <a:cs typeface="Calibri Light" panose="020F0302020204030204" pitchFamily="34" charset="0"/>
              </a:rPr>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C0FECFFA-DA1C-4B72-9D41-287A51DDCE40}"/>
              </a:ext>
            </a:extLst>
          </p:cNvPr>
          <p:cNvSpPr>
            <a:spLocks noGrp="1"/>
          </p:cNvSpPr>
          <p:nvPr>
            <p:ph type="subTitle" idx="1"/>
          </p:nvPr>
        </p:nvSpPr>
        <p:spPr>
          <a:xfrm>
            <a:off x="854532" y="240261"/>
            <a:ext cx="9144000" cy="754025"/>
          </a:xfrm>
        </p:spPr>
        <p:txBody>
          <a:bodyPr>
            <a:normAutofit/>
          </a:bodyPr>
          <a:lstStyle/>
          <a:p>
            <a:r>
              <a:rPr lang="en-US" sz="3600" dirty="0">
                <a:solidFill>
                  <a:schemeClr val="tx1"/>
                </a:solidFill>
              </a:rPr>
              <a:t>Urolithiasis</a:t>
            </a:r>
          </a:p>
        </p:txBody>
      </p:sp>
      <p:pic>
        <p:nvPicPr>
          <p:cNvPr id="1026" name="Picture 2" descr="See the source image">
            <a:extLst>
              <a:ext uri="{FF2B5EF4-FFF2-40B4-BE49-F238E27FC236}">
                <a16:creationId xmlns:a16="http://schemas.microsoft.com/office/drawing/2014/main" id="{2AD57FEF-10FD-4D05-9CF4-9BD261D1B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4" y="2503664"/>
            <a:ext cx="7534275" cy="3571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3F8667-7587-45D5-84AD-EBE26A5B9ED7}"/>
              </a:ext>
            </a:extLst>
          </p:cNvPr>
          <p:cNvSpPr txBox="1"/>
          <p:nvPr/>
        </p:nvSpPr>
        <p:spPr>
          <a:xfrm>
            <a:off x="3267028" y="6260066"/>
            <a:ext cx="3878562" cy="338554"/>
          </a:xfrm>
          <a:prstGeom prst="rect">
            <a:avLst/>
          </a:prstGeom>
          <a:noFill/>
        </p:spPr>
        <p:txBody>
          <a:bodyPr wrap="none" rtlCol="0">
            <a:spAutoFit/>
          </a:bodyPr>
          <a:lstStyle/>
          <a:p>
            <a:r>
              <a:rPr lang="en-US" sz="1600" dirty="0">
                <a:hlinkClick r:id="rId3"/>
              </a:rPr>
              <a:t>Kidney stone.PNG (791×441) (healthhub.sg)</a:t>
            </a:r>
            <a:endParaRPr lang="en-US" sz="1600" dirty="0"/>
          </a:p>
        </p:txBody>
      </p:sp>
      <p:sp>
        <p:nvSpPr>
          <p:cNvPr id="7" name="TextBox 6">
            <a:extLst>
              <a:ext uri="{FF2B5EF4-FFF2-40B4-BE49-F238E27FC236}">
                <a16:creationId xmlns:a16="http://schemas.microsoft.com/office/drawing/2014/main" id="{7E91106E-9809-431D-8174-ACEEBDD5DC3A}"/>
              </a:ext>
            </a:extLst>
          </p:cNvPr>
          <p:cNvSpPr txBox="1"/>
          <p:nvPr/>
        </p:nvSpPr>
        <p:spPr>
          <a:xfrm>
            <a:off x="375775" y="6075400"/>
            <a:ext cx="1524776" cy="369332"/>
          </a:xfrm>
          <a:prstGeom prst="rect">
            <a:avLst/>
          </a:prstGeom>
          <a:noFill/>
        </p:spPr>
        <p:txBody>
          <a:bodyPr wrap="none" rtlCol="0">
            <a:spAutoFit/>
          </a:bodyPr>
          <a:lstStyle/>
          <a:p>
            <a:r>
              <a:rPr lang="en-US" dirty="0"/>
              <a:t>80% of stones</a:t>
            </a:r>
          </a:p>
        </p:txBody>
      </p:sp>
      <p:sp>
        <p:nvSpPr>
          <p:cNvPr id="8" name="TextBox 7">
            <a:extLst>
              <a:ext uri="{FF2B5EF4-FFF2-40B4-BE49-F238E27FC236}">
                <a16:creationId xmlns:a16="http://schemas.microsoft.com/office/drawing/2014/main" id="{3917C372-6DC9-44DA-810E-B7ECCA9E8F50}"/>
              </a:ext>
            </a:extLst>
          </p:cNvPr>
          <p:cNvSpPr txBox="1"/>
          <p:nvPr/>
        </p:nvSpPr>
        <p:spPr>
          <a:xfrm>
            <a:off x="7698292" y="2340967"/>
            <a:ext cx="4140877" cy="2677656"/>
          </a:xfrm>
          <a:prstGeom prst="rect">
            <a:avLst/>
          </a:prstGeom>
          <a:noFill/>
        </p:spPr>
        <p:txBody>
          <a:bodyPr wrap="none" rtlCol="0">
            <a:spAutoFit/>
          </a:bodyPr>
          <a:lstStyle/>
          <a:p>
            <a:r>
              <a:rPr lang="en-US" sz="2400" dirty="0"/>
              <a:t>Stones &lt; 5 mm usually pass</a:t>
            </a:r>
          </a:p>
          <a:p>
            <a:r>
              <a:rPr lang="en-US" sz="2400" dirty="0"/>
              <a:t>5-10 mm medical management</a:t>
            </a:r>
          </a:p>
          <a:p>
            <a:r>
              <a:rPr lang="en-US" sz="2400" dirty="0"/>
              <a:t>&gt;10 mm need removal</a:t>
            </a:r>
          </a:p>
          <a:p>
            <a:endParaRPr lang="en-US" sz="2400" dirty="0"/>
          </a:p>
          <a:p>
            <a:r>
              <a:rPr lang="en-US" sz="2400" dirty="0"/>
              <a:t>Nephrolithiasis = Kidney stone</a:t>
            </a:r>
          </a:p>
          <a:p>
            <a:r>
              <a:rPr lang="en-US" sz="2400" dirty="0"/>
              <a:t>Ureterolithiasis = Ureter stone</a:t>
            </a:r>
          </a:p>
          <a:p>
            <a:r>
              <a:rPr lang="en-US" sz="2400" dirty="0"/>
              <a:t>Cystolithiasis = Bladder stone</a:t>
            </a:r>
          </a:p>
        </p:txBody>
      </p:sp>
    </p:spTree>
    <p:extLst>
      <p:ext uri="{BB962C8B-B14F-4D97-AF65-F5344CB8AC3E}">
        <p14:creationId xmlns:p14="http://schemas.microsoft.com/office/powerpoint/2010/main" val="4005707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DDCD-4DF8-4162-AA4A-FBBC7177B773}"/>
              </a:ext>
            </a:extLst>
          </p:cNvPr>
          <p:cNvSpPr>
            <a:spLocks noGrp="1"/>
          </p:cNvSpPr>
          <p:nvPr>
            <p:ph type="ctrTitle"/>
          </p:nvPr>
        </p:nvSpPr>
        <p:spPr>
          <a:xfrm>
            <a:off x="854532" y="816746"/>
            <a:ext cx="9144000" cy="5912528"/>
          </a:xfrm>
        </p:spPr>
        <p:txBody>
          <a:bodyPr>
            <a:normAutofit/>
          </a:bodyPr>
          <a:lstStyle/>
          <a:p>
            <a:r>
              <a:rPr lang="en-US" sz="3200" dirty="0">
                <a:effectLst/>
                <a:latin typeface="Calibri Light" panose="020F0302020204030204" pitchFamily="34" charset="0"/>
                <a:cs typeface="Calibri Light" panose="020F0302020204030204" pitchFamily="34" charset="0"/>
              </a:rPr>
              <a:t>Extracorporeal Shock-wave Lithotripsy (ESWL)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High energy ultra-sound or pneumatic shock waves or lasers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Only noninvasive treatment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For stones &lt; 10-20 mm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Success range 30-100%</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Most are done outpatient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 wave of ECG used to trigger shock wave, placement is important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General or regional will work but </a:t>
            </a:r>
            <a:r>
              <a:rPr lang="en-US" sz="3200" dirty="0" err="1">
                <a:effectLst/>
                <a:latin typeface="Calibri Light" panose="020F0302020204030204" pitchFamily="34" charset="0"/>
                <a:cs typeface="Calibri Light" panose="020F0302020204030204" pitchFamily="34" charset="0"/>
              </a:rPr>
              <a:t>pt</a:t>
            </a:r>
            <a:r>
              <a:rPr lang="en-US" sz="3200" dirty="0">
                <a:effectLst/>
                <a:latin typeface="Calibri Light" panose="020F0302020204030204" pitchFamily="34" charset="0"/>
                <a:cs typeface="Calibri Light" panose="020F0302020204030204" pitchFamily="34" charset="0"/>
              </a:rPr>
              <a:t> must not move, even breathing may move site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Submersion in water or use of gel pad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Contraindications – UTI, coagulopathy, distal obstruction, &amp; pregnancy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Complications – Tissue damage or organ perforation/rupture, arrhythmias, pain,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hypothermia (with submersion), bruising, N&amp;V</a:t>
            </a:r>
          </a:p>
        </p:txBody>
      </p:sp>
      <p:sp>
        <p:nvSpPr>
          <p:cNvPr id="3" name="Subtitle 2">
            <a:extLst>
              <a:ext uri="{FF2B5EF4-FFF2-40B4-BE49-F238E27FC236}">
                <a16:creationId xmlns:a16="http://schemas.microsoft.com/office/drawing/2014/main" id="{971FAAE1-8FA9-4B79-A06B-99F3BE519A9C}"/>
              </a:ext>
            </a:extLst>
          </p:cNvPr>
          <p:cNvSpPr>
            <a:spLocks noGrp="1"/>
          </p:cNvSpPr>
          <p:nvPr>
            <p:ph type="subTitle" idx="1"/>
          </p:nvPr>
        </p:nvSpPr>
        <p:spPr>
          <a:xfrm>
            <a:off x="854532" y="240261"/>
            <a:ext cx="9144000" cy="576485"/>
          </a:xfrm>
        </p:spPr>
        <p:txBody>
          <a:bodyPr>
            <a:normAutofit lnSpcReduction="10000"/>
          </a:bodyPr>
          <a:lstStyle/>
          <a:p>
            <a:r>
              <a:rPr lang="en-US" sz="3600" dirty="0">
                <a:solidFill>
                  <a:schemeClr val="tx1"/>
                </a:solidFill>
              </a:rPr>
              <a:t>Urolithiasis Treatment</a:t>
            </a:r>
          </a:p>
        </p:txBody>
      </p:sp>
    </p:spTree>
    <p:extLst>
      <p:ext uri="{BB962C8B-B14F-4D97-AF65-F5344CB8AC3E}">
        <p14:creationId xmlns:p14="http://schemas.microsoft.com/office/powerpoint/2010/main" val="3572672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B781-E8A6-42BC-8A24-DA1D109863CF}"/>
              </a:ext>
            </a:extLst>
          </p:cNvPr>
          <p:cNvSpPr>
            <a:spLocks noGrp="1"/>
          </p:cNvSpPr>
          <p:nvPr>
            <p:ph type="ctrTitle"/>
          </p:nvPr>
        </p:nvSpPr>
        <p:spPr>
          <a:xfrm>
            <a:off x="854532" y="985408"/>
            <a:ext cx="9144000" cy="5120110"/>
          </a:xfrm>
        </p:spPr>
        <p:txBody>
          <a:bodyPr>
            <a:normAutofit/>
          </a:bodyPr>
          <a:lstStyle/>
          <a:p>
            <a:r>
              <a:rPr lang="en-US" sz="3200" dirty="0">
                <a:effectLst/>
                <a:latin typeface="Calibri Light" panose="020F0302020204030204" pitchFamily="34" charset="0"/>
                <a:cs typeface="Calibri Light" panose="020F0302020204030204" pitchFamily="34" charset="0"/>
              </a:rPr>
              <a:t>Cystoscopy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Not open but still invasive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be to place stent, retrieve small stones, break up large stones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Stones may be in Kidney, ureter, and/or bladder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use laser, US, or other to break up stones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Done most often in lithotomy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be done MAC but typically general or regional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Depends on length, goal of </a:t>
            </a:r>
            <a:r>
              <a:rPr lang="en-US" sz="3200" dirty="0" err="1">
                <a:effectLst/>
                <a:latin typeface="Calibri Light" panose="020F0302020204030204" pitchFamily="34" charset="0"/>
                <a:cs typeface="Calibri Light" panose="020F0302020204030204" pitchFamily="34" charset="0"/>
              </a:rPr>
              <a:t>sx</a:t>
            </a:r>
            <a:r>
              <a:rPr lang="en-US" sz="3200" dirty="0">
                <a:effectLst/>
                <a:latin typeface="Calibri Light" panose="020F0302020204030204" pitchFamily="34" charset="0"/>
                <a:cs typeface="Calibri Light" panose="020F0302020204030204" pitchFamily="34" charset="0"/>
              </a:rPr>
              <a:t>, and surgeon preference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“Patient is Moving!!” (breathing)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LMA often useful but some surgeons want paralysis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Beginning is most stimulating so if general – deep for start.</a:t>
            </a:r>
          </a:p>
        </p:txBody>
      </p:sp>
      <p:sp>
        <p:nvSpPr>
          <p:cNvPr id="3" name="Subtitle 2">
            <a:extLst>
              <a:ext uri="{FF2B5EF4-FFF2-40B4-BE49-F238E27FC236}">
                <a16:creationId xmlns:a16="http://schemas.microsoft.com/office/drawing/2014/main" id="{2E93962F-FCDD-4734-BD89-2ED3D02AE98A}"/>
              </a:ext>
            </a:extLst>
          </p:cNvPr>
          <p:cNvSpPr>
            <a:spLocks noGrp="1"/>
          </p:cNvSpPr>
          <p:nvPr>
            <p:ph type="subTitle" idx="1"/>
          </p:nvPr>
        </p:nvSpPr>
        <p:spPr>
          <a:xfrm>
            <a:off x="854532" y="231383"/>
            <a:ext cx="9144000" cy="754025"/>
          </a:xfrm>
        </p:spPr>
        <p:txBody>
          <a:bodyPr>
            <a:normAutofit/>
          </a:bodyPr>
          <a:lstStyle/>
          <a:p>
            <a:r>
              <a:rPr lang="en-US" sz="3600" dirty="0">
                <a:solidFill>
                  <a:schemeClr val="tx1"/>
                </a:solidFill>
              </a:rPr>
              <a:t>Urolithiasis Treatment</a:t>
            </a:r>
          </a:p>
        </p:txBody>
      </p:sp>
    </p:spTree>
    <p:extLst>
      <p:ext uri="{BB962C8B-B14F-4D97-AF65-F5344CB8AC3E}">
        <p14:creationId xmlns:p14="http://schemas.microsoft.com/office/powerpoint/2010/main" val="2375364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CC90-713E-45EA-BC41-A734DFE95A43}"/>
              </a:ext>
            </a:extLst>
          </p:cNvPr>
          <p:cNvSpPr>
            <a:spLocks noGrp="1"/>
          </p:cNvSpPr>
          <p:nvPr>
            <p:ph type="ctrTitle"/>
          </p:nvPr>
        </p:nvSpPr>
        <p:spPr>
          <a:xfrm>
            <a:off x="854532" y="1029796"/>
            <a:ext cx="9144000" cy="5075722"/>
          </a:xfrm>
        </p:spPr>
        <p:txBody>
          <a:bodyPr>
            <a:normAutofit/>
          </a:bodyPr>
          <a:lstStyle/>
          <a:p>
            <a:r>
              <a:rPr lang="en-US" sz="3200" dirty="0">
                <a:effectLst/>
                <a:latin typeface="Calibri Light" panose="020F0302020204030204" pitchFamily="34" charset="0"/>
                <a:cs typeface="Calibri Light" panose="020F0302020204030204" pitchFamily="34" charset="0"/>
              </a:rPr>
              <a:t>C-arm use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Most Kidney stone removals use C-arm x-ray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Protect yourself – Lead apron and Thyroid collar, Make sure enough are available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6EC632EC-FAFC-4688-8819-31210038385C}"/>
              </a:ext>
            </a:extLst>
          </p:cNvPr>
          <p:cNvSpPr>
            <a:spLocks noGrp="1"/>
          </p:cNvSpPr>
          <p:nvPr>
            <p:ph type="subTitle" idx="1"/>
          </p:nvPr>
        </p:nvSpPr>
        <p:spPr>
          <a:xfrm>
            <a:off x="854532" y="275771"/>
            <a:ext cx="9144000" cy="754025"/>
          </a:xfrm>
        </p:spPr>
        <p:txBody>
          <a:bodyPr>
            <a:normAutofit/>
          </a:bodyPr>
          <a:lstStyle/>
          <a:p>
            <a:r>
              <a:rPr lang="en-US" sz="3600" dirty="0">
                <a:solidFill>
                  <a:schemeClr val="tx1"/>
                </a:solidFill>
              </a:rPr>
              <a:t>Urolithiasis Treatment</a:t>
            </a:r>
          </a:p>
        </p:txBody>
      </p:sp>
      <p:pic>
        <p:nvPicPr>
          <p:cNvPr id="4" name="Picture 1">
            <a:extLst>
              <a:ext uri="{FF2B5EF4-FFF2-40B4-BE49-F238E27FC236}">
                <a16:creationId xmlns:a16="http://schemas.microsoft.com/office/drawing/2014/main" id="{87258538-A88B-426E-8561-B305DEF13627}"/>
              </a:ext>
            </a:extLst>
          </p:cNvPr>
          <p:cNvPicPr>
            <a:picLocks noChangeAspect="1"/>
          </p:cNvPicPr>
          <p:nvPr/>
        </p:nvPicPr>
        <p:blipFill>
          <a:blip r:embed="rId2">
            <a:extLst>
              <a:ext uri="{28A0092B-C50C-407E-A947-70E740481C1C}">
                <a14:useLocalDpi xmlns:a14="http://schemas.microsoft.com/office/drawing/2010/main" val="0"/>
              </a:ext>
            </a:extLst>
          </a:blip>
          <a:srcRect l="4617" r="5363" b="18860"/>
          <a:stretch>
            <a:fillRect/>
          </a:stretch>
        </p:blipFill>
        <p:spPr bwMode="auto">
          <a:xfrm>
            <a:off x="152858" y="2745406"/>
            <a:ext cx="3809542" cy="343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338EE389-5E68-416A-996F-9C371A2BED9F}"/>
              </a:ext>
            </a:extLst>
          </p:cNvPr>
          <p:cNvPicPr>
            <a:picLocks noChangeAspect="1"/>
          </p:cNvPicPr>
          <p:nvPr/>
        </p:nvPicPr>
        <p:blipFill>
          <a:blip r:embed="rId3">
            <a:extLst>
              <a:ext uri="{28A0092B-C50C-407E-A947-70E740481C1C}">
                <a14:useLocalDpi xmlns:a14="http://schemas.microsoft.com/office/drawing/2010/main" val="0"/>
              </a:ext>
            </a:extLst>
          </a:blip>
          <a:srcRect l="43121" r="-618"/>
          <a:stretch>
            <a:fillRect/>
          </a:stretch>
        </p:blipFill>
        <p:spPr bwMode="auto">
          <a:xfrm>
            <a:off x="4246485" y="2627406"/>
            <a:ext cx="21336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ee the source image">
            <a:extLst>
              <a:ext uri="{FF2B5EF4-FFF2-40B4-BE49-F238E27FC236}">
                <a16:creationId xmlns:a16="http://schemas.microsoft.com/office/drawing/2014/main" id="{966699EB-E340-43E9-9428-EAB93F9B2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171" y="2499802"/>
            <a:ext cx="2893381" cy="2893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7AA717-6AA0-40E8-81E2-8218ED5B77A7}"/>
              </a:ext>
            </a:extLst>
          </p:cNvPr>
          <p:cNvSpPr txBox="1"/>
          <p:nvPr/>
        </p:nvSpPr>
        <p:spPr>
          <a:xfrm>
            <a:off x="6664171" y="5828204"/>
            <a:ext cx="5149167" cy="584775"/>
          </a:xfrm>
          <a:prstGeom prst="rect">
            <a:avLst/>
          </a:prstGeom>
          <a:noFill/>
        </p:spPr>
        <p:txBody>
          <a:bodyPr wrap="none" rtlCol="0">
            <a:spAutoFit/>
          </a:bodyPr>
          <a:lstStyle/>
          <a:p>
            <a:r>
              <a:rPr lang="en-US" sz="3200" dirty="0"/>
              <a:t>Hang them properly after use</a:t>
            </a:r>
          </a:p>
        </p:txBody>
      </p:sp>
    </p:spTree>
    <p:extLst>
      <p:ext uri="{BB962C8B-B14F-4D97-AF65-F5344CB8AC3E}">
        <p14:creationId xmlns:p14="http://schemas.microsoft.com/office/powerpoint/2010/main" val="3055517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A25F-54EF-4F3C-BB36-C692BB34EA82}"/>
              </a:ext>
            </a:extLst>
          </p:cNvPr>
          <p:cNvSpPr>
            <a:spLocks noGrp="1"/>
          </p:cNvSpPr>
          <p:nvPr>
            <p:ph type="ctrTitle"/>
          </p:nvPr>
        </p:nvSpPr>
        <p:spPr>
          <a:xfrm>
            <a:off x="854532" y="1129494"/>
            <a:ext cx="9144000" cy="1853403"/>
          </a:xfrm>
        </p:spPr>
        <p:txBody>
          <a:bodyPr>
            <a:normAutofit/>
          </a:bodyPr>
          <a:lstStyle/>
          <a:p>
            <a:r>
              <a:rPr lang="en-US" sz="3200" dirty="0">
                <a:effectLst/>
                <a:latin typeface="Calibri Light" panose="020F0302020204030204" pitchFamily="34" charset="0"/>
                <a:cs typeface="Calibri Light" panose="020F0302020204030204" pitchFamily="34" charset="0"/>
              </a:rPr>
              <a:t>Laser use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Different types of lasers in use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Again:  Protect yourself!  Use eye protection, Also protect </a:t>
            </a:r>
            <a:r>
              <a:rPr lang="en-US" sz="3200" dirty="0" err="1">
                <a:effectLst/>
                <a:latin typeface="Calibri Light" panose="020F0302020204030204" pitchFamily="34" charset="0"/>
                <a:cs typeface="Calibri Light" panose="020F0302020204030204" pitchFamily="34" charset="0"/>
              </a:rPr>
              <a:t>pt</a:t>
            </a:r>
            <a:r>
              <a:rPr lang="en-US" sz="3200" dirty="0">
                <a:effectLst/>
                <a:latin typeface="Calibri Light" panose="020F0302020204030204" pitchFamily="34" charset="0"/>
                <a:cs typeface="Calibri Light" panose="020F0302020204030204" pitchFamily="34" charset="0"/>
              </a:rPr>
              <a:t> – glasses, damp sponges</a:t>
            </a:r>
          </a:p>
        </p:txBody>
      </p:sp>
      <p:sp>
        <p:nvSpPr>
          <p:cNvPr id="3" name="Subtitle 2">
            <a:extLst>
              <a:ext uri="{FF2B5EF4-FFF2-40B4-BE49-F238E27FC236}">
                <a16:creationId xmlns:a16="http://schemas.microsoft.com/office/drawing/2014/main" id="{AC0CF6EC-1190-433F-ABE3-C9DE98EDE3D5}"/>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Urolithiasis Treatment</a:t>
            </a:r>
          </a:p>
        </p:txBody>
      </p:sp>
      <p:pic>
        <p:nvPicPr>
          <p:cNvPr id="3074" name="Picture 2" descr="See the source image">
            <a:extLst>
              <a:ext uri="{FF2B5EF4-FFF2-40B4-BE49-F238E27FC236}">
                <a16:creationId xmlns:a16="http://schemas.microsoft.com/office/drawing/2014/main" id="{8A7517E0-ECBC-4607-B80D-76ACA357B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27" y="2503503"/>
            <a:ext cx="3630315" cy="3786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A96AD4-D041-4D0E-91ED-558EC3110058}"/>
              </a:ext>
            </a:extLst>
          </p:cNvPr>
          <p:cNvSpPr txBox="1"/>
          <p:nvPr/>
        </p:nvSpPr>
        <p:spPr>
          <a:xfrm>
            <a:off x="393177" y="6328642"/>
            <a:ext cx="3897414" cy="307777"/>
          </a:xfrm>
          <a:prstGeom prst="rect">
            <a:avLst/>
          </a:prstGeom>
          <a:noFill/>
        </p:spPr>
        <p:txBody>
          <a:bodyPr wrap="none" rtlCol="0">
            <a:spAutoFit/>
          </a:bodyPr>
          <a:lstStyle/>
          <a:p>
            <a:r>
              <a:rPr lang="en-US" sz="1400" dirty="0">
                <a:hlinkClick r:id="rId3">
                  <a:extLst>
                    <a:ext uri="{A12FA001-AC4F-418D-AE19-62706E023703}">
                      <ahyp:hlinkClr xmlns:ahyp="http://schemas.microsoft.com/office/drawing/2018/hyperlinkcolor" val="tx"/>
                    </a:ext>
                  </a:extLst>
                </a:hlinkClick>
              </a:rPr>
              <a:t>Laser-</a:t>
            </a:r>
            <a:r>
              <a:rPr lang="en-US" sz="1400" dirty="0" err="1">
                <a:hlinkClick r:id="rId3">
                  <a:extLst>
                    <a:ext uri="{A12FA001-AC4F-418D-AE19-62706E023703}">
                      <ahyp:hlinkClr xmlns:ahyp="http://schemas.microsoft.com/office/drawing/2018/hyperlinkcolor" val="tx"/>
                    </a:ext>
                  </a:extLst>
                </a:hlinkClick>
              </a:rPr>
              <a:t>Lithotripsy..jpg</a:t>
            </a:r>
            <a:r>
              <a:rPr lang="en-US" sz="1400" dirty="0">
                <a:hlinkClick r:id="rId3">
                  <a:extLst>
                    <a:ext uri="{A12FA001-AC4F-418D-AE19-62706E023703}">
                      <ahyp:hlinkClr xmlns:ahyp="http://schemas.microsoft.com/office/drawing/2018/hyperlinkcolor" val="tx"/>
                    </a:ext>
                  </a:extLst>
                </a:hlinkClick>
              </a:rPr>
              <a:t> (1024×1068) (illpatient.com)</a:t>
            </a:r>
            <a:endParaRPr lang="en-US" sz="1400" dirty="0"/>
          </a:p>
        </p:txBody>
      </p:sp>
      <p:pic>
        <p:nvPicPr>
          <p:cNvPr id="6" name="Picture 4" descr="http://www.avantgardeurology.com/upload/uploader/up_294_l4rLpKPXvyQgDk0.jpg">
            <a:extLst>
              <a:ext uri="{FF2B5EF4-FFF2-40B4-BE49-F238E27FC236}">
                <a16:creationId xmlns:a16="http://schemas.microsoft.com/office/drawing/2014/main" id="{86407661-22A4-4979-874A-987EBF42D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998" y="2503503"/>
            <a:ext cx="609282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B46D1DD-914F-4C9D-B5FC-133C4C2A33E2}"/>
              </a:ext>
            </a:extLst>
          </p:cNvPr>
          <p:cNvSpPr txBox="1"/>
          <p:nvPr/>
        </p:nvSpPr>
        <p:spPr>
          <a:xfrm>
            <a:off x="4983954" y="6564328"/>
            <a:ext cx="5014578" cy="307777"/>
          </a:xfrm>
          <a:prstGeom prst="rect">
            <a:avLst/>
          </a:prstGeom>
          <a:noFill/>
        </p:spPr>
        <p:txBody>
          <a:bodyPr wrap="none" rtlCol="0">
            <a:spAutoFit/>
          </a:bodyPr>
          <a:lstStyle/>
          <a:p>
            <a:pPr>
              <a:spcBef>
                <a:spcPct val="0"/>
              </a:spcBef>
              <a:buFontTx/>
              <a:buNone/>
            </a:pPr>
            <a:r>
              <a:rPr lang="en-US" altLang="en-US" sz="1400" dirty="0"/>
              <a:t>http://www.avantgardeurology.com/details.php?id=294&amp;cat=279</a:t>
            </a:r>
          </a:p>
        </p:txBody>
      </p:sp>
    </p:spTree>
    <p:extLst>
      <p:ext uri="{BB962C8B-B14F-4D97-AF65-F5344CB8AC3E}">
        <p14:creationId xmlns:p14="http://schemas.microsoft.com/office/powerpoint/2010/main" val="1916419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3893-1E1F-4583-9084-2FC26F16B833}"/>
              </a:ext>
            </a:extLst>
          </p:cNvPr>
          <p:cNvSpPr>
            <a:spLocks noGrp="1"/>
          </p:cNvSpPr>
          <p:nvPr>
            <p:ph type="ctrTitle"/>
          </p:nvPr>
        </p:nvSpPr>
        <p:spPr>
          <a:xfrm>
            <a:off x="854532" y="1065307"/>
            <a:ext cx="9144000" cy="5040211"/>
          </a:xfrm>
        </p:spPr>
        <p:txBody>
          <a:bodyPr>
            <a:normAutofit/>
          </a:bodyPr>
          <a:lstStyle/>
          <a:p>
            <a:r>
              <a:rPr lang="en-US" sz="3200" dirty="0">
                <a:effectLst/>
                <a:latin typeface="Calibri Light" panose="020F0302020204030204" pitchFamily="34" charset="0"/>
                <a:cs typeface="Calibri Light" panose="020F0302020204030204" pitchFamily="34" charset="0"/>
              </a:rPr>
              <a:t>Percutaneous Nephrolithotomy (dreaded Perc </a:t>
            </a:r>
            <a:r>
              <a:rPr lang="en-US" sz="3200" dirty="0" err="1">
                <a:effectLst/>
                <a:latin typeface="Calibri Light" panose="020F0302020204030204" pitchFamily="34" charset="0"/>
                <a:cs typeface="Calibri Light" panose="020F0302020204030204" pitchFamily="34" charset="0"/>
              </a:rPr>
              <a:t>Neph</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Typically for larger stones embedded in kidney out of reach of cystoscope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Often done in Radiology department, heavy use of C-arm</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General is most often used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Choice of agents depends on preop assess of </a:t>
            </a:r>
            <a:r>
              <a:rPr lang="en-US" sz="3200" dirty="0" err="1">
                <a:effectLst/>
                <a:latin typeface="Calibri Light" panose="020F0302020204030204" pitchFamily="34" charset="0"/>
                <a:cs typeface="Calibri Light" panose="020F0302020204030204" pitchFamily="34" charset="0"/>
              </a:rPr>
              <a:t>pt</a:t>
            </a:r>
            <a:r>
              <a:rPr lang="en-US" sz="3200" dirty="0">
                <a:effectLst/>
                <a:latin typeface="Calibri Light" panose="020F0302020204030204" pitchFamily="34" charset="0"/>
                <a:cs typeface="Calibri Light" panose="020F0302020204030204" pitchFamily="34" charset="0"/>
              </a:rPr>
              <a:t> comorbidities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May start supine but often turned prone during procedure, may also be lateral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Need to work around C-arm so need to be flexible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Video of Perc </a:t>
            </a:r>
            <a:r>
              <a:rPr lang="en-US" sz="3200" dirty="0" err="1">
                <a:effectLst/>
                <a:latin typeface="Calibri Light" panose="020F0302020204030204" pitchFamily="34" charset="0"/>
                <a:cs typeface="Calibri Light" panose="020F0302020204030204" pitchFamily="34" charset="0"/>
              </a:rPr>
              <a:t>Neph</a:t>
            </a:r>
            <a:r>
              <a:rPr lang="en-US" sz="3200" dirty="0">
                <a:effectLst/>
                <a:latin typeface="Calibri Light" panose="020F0302020204030204" pitchFamily="34" charset="0"/>
                <a:cs typeface="Calibri Light" panose="020F0302020204030204" pitchFamily="34" charset="0"/>
              </a:rPr>
              <a:t> (~ 5 min)</a:t>
            </a:r>
            <a:br>
              <a:rPr lang="en-US" sz="3200" dirty="0">
                <a:effectLst/>
                <a:latin typeface="Calibri Light" panose="020F0302020204030204" pitchFamily="34" charset="0"/>
                <a:cs typeface="Calibri Light" panose="020F0302020204030204" pitchFamily="34" charset="0"/>
              </a:rPr>
            </a:br>
            <a:r>
              <a:rPr lang="en-US" altLang="en-US" sz="2800" dirty="0">
                <a:solidFill>
                  <a:schemeClr val="tx1"/>
                </a:solidFill>
                <a:effectLst/>
                <a:latin typeface="Calibri Light" panose="020F0302020204030204" pitchFamily="34" charset="0"/>
                <a:cs typeface="Calibri Light" panose="020F0302020204030204" pitchFamily="34" charset="0"/>
              </a:rPr>
              <a:t>https://www.youtube.com/watch?v=xW7SKc7SkJE</a:t>
            </a:r>
            <a:br>
              <a:rPr lang="en-US" altLang="en-US" sz="3200" dirty="0"/>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83E38797-C3D5-4A05-980A-4ADF4BEAF053}"/>
              </a:ext>
            </a:extLst>
          </p:cNvPr>
          <p:cNvSpPr>
            <a:spLocks noGrp="1"/>
          </p:cNvSpPr>
          <p:nvPr>
            <p:ph type="subTitle" idx="1"/>
          </p:nvPr>
        </p:nvSpPr>
        <p:spPr>
          <a:xfrm>
            <a:off x="854532" y="311282"/>
            <a:ext cx="9144000" cy="754025"/>
          </a:xfrm>
        </p:spPr>
        <p:txBody>
          <a:bodyPr>
            <a:normAutofit/>
          </a:bodyPr>
          <a:lstStyle/>
          <a:p>
            <a:r>
              <a:rPr lang="en-US" sz="3600" dirty="0">
                <a:solidFill>
                  <a:schemeClr val="tx1"/>
                </a:solidFill>
              </a:rPr>
              <a:t>Urolithiasis Treatment</a:t>
            </a:r>
          </a:p>
        </p:txBody>
      </p:sp>
    </p:spTree>
    <p:extLst>
      <p:ext uri="{BB962C8B-B14F-4D97-AF65-F5344CB8AC3E}">
        <p14:creationId xmlns:p14="http://schemas.microsoft.com/office/powerpoint/2010/main" val="1946878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A1A7B93-4E88-421E-BEA2-947A82753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770" y="0"/>
            <a:ext cx="60760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FC6B67-59C9-488A-AA72-59B3C6F6B31F}"/>
              </a:ext>
            </a:extLst>
          </p:cNvPr>
          <p:cNvSpPr txBox="1"/>
          <p:nvPr/>
        </p:nvSpPr>
        <p:spPr>
          <a:xfrm>
            <a:off x="150921" y="4421079"/>
            <a:ext cx="2192786" cy="1323439"/>
          </a:xfrm>
          <a:prstGeom prst="rect">
            <a:avLst/>
          </a:prstGeom>
          <a:noFill/>
        </p:spPr>
        <p:txBody>
          <a:bodyPr wrap="square" rtlCol="0">
            <a:spAutoFit/>
          </a:bodyPr>
          <a:lstStyle/>
          <a:p>
            <a:r>
              <a:rPr lang="en-US" sz="1600" dirty="0">
                <a:hlinkClick r:id="rId3"/>
              </a:rPr>
              <a:t>medical-kidney-stone-kidney_stone-doctor-surgeon-jmp091022_low.jpg (800×1081)</a:t>
            </a:r>
            <a:endParaRPr lang="en-US" sz="1600" dirty="0"/>
          </a:p>
        </p:txBody>
      </p:sp>
    </p:spTree>
    <p:extLst>
      <p:ext uri="{BB962C8B-B14F-4D97-AF65-F5344CB8AC3E}">
        <p14:creationId xmlns:p14="http://schemas.microsoft.com/office/powerpoint/2010/main" val="885642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847D-97B7-4638-A84F-FF14DF9DA9A3}"/>
              </a:ext>
            </a:extLst>
          </p:cNvPr>
          <p:cNvSpPr>
            <a:spLocks noGrp="1"/>
          </p:cNvSpPr>
          <p:nvPr>
            <p:ph type="ctrTitle"/>
          </p:nvPr>
        </p:nvSpPr>
        <p:spPr>
          <a:xfrm>
            <a:off x="854532" y="1078073"/>
            <a:ext cx="9144000" cy="4898155"/>
          </a:xfrm>
        </p:spPr>
        <p:txBody>
          <a:bodyPr>
            <a:normAutofit/>
          </a:bodyPr>
          <a:lstStyle/>
          <a:p>
            <a:r>
              <a:rPr lang="en-US" sz="3200" dirty="0">
                <a:latin typeface="Calibri Light" panose="020F0302020204030204" pitchFamily="34" charset="0"/>
                <a:cs typeface="Calibri Light" panose="020F0302020204030204" pitchFamily="34" charset="0"/>
              </a:rPr>
              <a:t>Kidneys receive 1100 – 1200 </a:t>
            </a:r>
            <a:r>
              <a:rPr lang="en-US" sz="3200" dirty="0" err="1">
                <a:latin typeface="Calibri Light" panose="020F0302020204030204" pitchFamily="34" charset="0"/>
                <a:cs typeface="Calibri Light" panose="020F0302020204030204" pitchFamily="34" charset="0"/>
              </a:rPr>
              <a:t>mls</a:t>
            </a:r>
            <a:r>
              <a:rPr lang="en-US" sz="3200" dirty="0">
                <a:latin typeface="Calibri Light" panose="020F0302020204030204" pitchFamily="34" charset="0"/>
                <a:cs typeface="Calibri Light" panose="020F0302020204030204" pitchFamily="34" charset="0"/>
              </a:rPr>
              <a:t> of </a:t>
            </a:r>
            <a:r>
              <a:rPr lang="en-US" sz="3200" dirty="0" err="1">
                <a:latin typeface="Calibri Light" panose="020F0302020204030204" pitchFamily="34" charset="0"/>
                <a:cs typeface="Calibri Light" panose="020F0302020204030204" pitchFamily="34" charset="0"/>
              </a:rPr>
              <a:t>bld</a:t>
            </a:r>
            <a:r>
              <a:rPr lang="en-US" sz="3200" dirty="0">
                <a:latin typeface="Calibri Light" panose="020F0302020204030204" pitchFamily="34" charset="0"/>
                <a:cs typeface="Calibri Light" panose="020F0302020204030204" pitchFamily="34" charset="0"/>
              </a:rPr>
              <a:t> per minute, 20 -25% of CO</a:t>
            </a:r>
          </a:p>
        </p:txBody>
      </p:sp>
      <p:sp>
        <p:nvSpPr>
          <p:cNvPr id="3" name="Subtitle 2">
            <a:extLst>
              <a:ext uri="{FF2B5EF4-FFF2-40B4-BE49-F238E27FC236}">
                <a16:creationId xmlns:a16="http://schemas.microsoft.com/office/drawing/2014/main" id="{0CC0CE8F-ABDD-4711-8BD3-915646ED920B}"/>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Renal Blood Flow</a:t>
            </a:r>
          </a:p>
        </p:txBody>
      </p:sp>
      <p:pic>
        <p:nvPicPr>
          <p:cNvPr id="1028" name="Picture 4">
            <a:extLst>
              <a:ext uri="{FF2B5EF4-FFF2-40B4-BE49-F238E27FC236}">
                <a16:creationId xmlns:a16="http://schemas.microsoft.com/office/drawing/2014/main" id="{C0F6149F-1DFD-4380-8534-CA7D9128E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94" y="1618850"/>
            <a:ext cx="9143999" cy="5140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54E5E7-D87F-4310-97D3-B467BF96276E}"/>
              </a:ext>
            </a:extLst>
          </p:cNvPr>
          <p:cNvSpPr txBox="1"/>
          <p:nvPr/>
        </p:nvSpPr>
        <p:spPr>
          <a:xfrm>
            <a:off x="9847612" y="5924807"/>
            <a:ext cx="2091868" cy="738664"/>
          </a:xfrm>
          <a:prstGeom prst="rect">
            <a:avLst/>
          </a:prstGeom>
          <a:noFill/>
        </p:spPr>
        <p:txBody>
          <a:bodyPr wrap="square" rtlCol="0">
            <a:spAutoFit/>
          </a:bodyPr>
          <a:lstStyle/>
          <a:p>
            <a:r>
              <a:rPr lang="pt-BR" sz="1400" dirty="0">
                <a:hlinkClick r:id="rId3"/>
              </a:rPr>
              <a:t>18b6cba5e4f6a23e4744f4bc934c586a.jpg (960×595) (pinimg.com)</a:t>
            </a:r>
            <a:endParaRPr lang="en-US" sz="1400" dirty="0"/>
          </a:p>
        </p:txBody>
      </p:sp>
    </p:spTree>
    <p:extLst>
      <p:ext uri="{BB962C8B-B14F-4D97-AF65-F5344CB8AC3E}">
        <p14:creationId xmlns:p14="http://schemas.microsoft.com/office/powerpoint/2010/main" val="36091859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3AE6-5B65-469A-80EE-D4EA1AF2898E}"/>
              </a:ext>
            </a:extLst>
          </p:cNvPr>
          <p:cNvSpPr>
            <a:spLocks noGrp="1"/>
          </p:cNvSpPr>
          <p:nvPr>
            <p:ph type="ctrTitle"/>
          </p:nvPr>
        </p:nvSpPr>
        <p:spPr>
          <a:xfrm>
            <a:off x="854532" y="985408"/>
            <a:ext cx="9144000" cy="5120110"/>
          </a:xfrm>
        </p:spPr>
        <p:txBody>
          <a:bodyPr>
            <a:normAutofit/>
          </a:bodyPr>
          <a:lstStyle/>
          <a:p>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E9CAD703-8D22-4D6F-ABA8-C1839C26EF5F}"/>
              </a:ext>
            </a:extLst>
          </p:cNvPr>
          <p:cNvSpPr>
            <a:spLocks noGrp="1"/>
          </p:cNvSpPr>
          <p:nvPr>
            <p:ph type="subTitle" idx="1"/>
          </p:nvPr>
        </p:nvSpPr>
        <p:spPr>
          <a:xfrm>
            <a:off x="854532" y="231383"/>
            <a:ext cx="9144000" cy="754025"/>
          </a:xfrm>
        </p:spPr>
        <p:txBody>
          <a:bodyPr>
            <a:normAutofit/>
          </a:bodyPr>
          <a:lstStyle/>
          <a:p>
            <a:r>
              <a:rPr lang="en-US" sz="3600" dirty="0">
                <a:solidFill>
                  <a:schemeClr val="tx1"/>
                </a:solidFill>
              </a:rPr>
              <a:t>Prostate Procedures</a:t>
            </a:r>
          </a:p>
        </p:txBody>
      </p:sp>
      <p:pic>
        <p:nvPicPr>
          <p:cNvPr id="4" name="Content Placeholder 3">
            <a:extLst>
              <a:ext uri="{FF2B5EF4-FFF2-40B4-BE49-F238E27FC236}">
                <a16:creationId xmlns:a16="http://schemas.microsoft.com/office/drawing/2014/main" id="{6A780A57-514E-4CC8-ACF1-E1C9F3D6D4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6463" y="974812"/>
            <a:ext cx="8344069" cy="5151352"/>
          </a:xfrm>
        </p:spPr>
      </p:pic>
    </p:spTree>
    <p:extLst>
      <p:ext uri="{BB962C8B-B14F-4D97-AF65-F5344CB8AC3E}">
        <p14:creationId xmlns:p14="http://schemas.microsoft.com/office/powerpoint/2010/main" val="2345844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A5FC-FED5-461F-A9E3-A8DC6CD1E74D}"/>
              </a:ext>
            </a:extLst>
          </p:cNvPr>
          <p:cNvSpPr>
            <a:spLocks noGrp="1"/>
          </p:cNvSpPr>
          <p:nvPr>
            <p:ph type="ctrTitle"/>
          </p:nvPr>
        </p:nvSpPr>
        <p:spPr>
          <a:xfrm>
            <a:off x="854532" y="1029796"/>
            <a:ext cx="9144000" cy="5075722"/>
          </a:xfrm>
        </p:spPr>
        <p:txBody>
          <a:bodyPr>
            <a:normAutofit/>
          </a:bodyPr>
          <a:lstStyle/>
          <a:p>
            <a:r>
              <a:rPr lang="en-US" sz="3200" dirty="0">
                <a:effectLst/>
                <a:latin typeface="Calibri Light" panose="020F0302020204030204" pitchFamily="34" charset="0"/>
                <a:cs typeface="Calibri Light" panose="020F0302020204030204" pitchFamily="34" charset="0"/>
              </a:rPr>
              <a:t>Benign Prostatic Hyperplasia (BPH)</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Non-malignant enlargement of prostate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Leads to blockage of urine flow from bladder</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Medical Tx with 5α-reductase inhibitor (</a:t>
            </a:r>
            <a:r>
              <a:rPr lang="en-US" sz="3200" dirty="0" err="1">
                <a:effectLst/>
                <a:latin typeface="Calibri Light" panose="020F0302020204030204" pitchFamily="34" charset="0"/>
                <a:cs typeface="Calibri Light" panose="020F0302020204030204" pitchFamily="34" charset="0"/>
              </a:rPr>
              <a:t>Finesteride</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α-</a:t>
            </a:r>
            <a:r>
              <a:rPr lang="en-US" sz="3200" dirty="0" err="1">
                <a:effectLst/>
                <a:latin typeface="Calibri Light" panose="020F0302020204030204" pitchFamily="34" charset="0"/>
                <a:cs typeface="Calibri Light" panose="020F0302020204030204" pitchFamily="34" charset="0"/>
              </a:rPr>
              <a:t>adreneregics</a:t>
            </a:r>
            <a:r>
              <a:rPr lang="en-US" sz="3200" dirty="0">
                <a:effectLst/>
                <a:latin typeface="Calibri Light" panose="020F0302020204030204" pitchFamily="34" charset="0"/>
                <a:cs typeface="Calibri Light" panose="020F0302020204030204" pitchFamily="34" charset="0"/>
              </a:rPr>
              <a:t> (tamsulosin) relax smooth muscle - ↑ flow</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When medical </a:t>
            </a:r>
            <a:r>
              <a:rPr lang="en-US" sz="3200" dirty="0" err="1">
                <a:effectLst/>
                <a:latin typeface="Calibri Light" panose="020F0302020204030204" pitchFamily="34" charset="0"/>
                <a:cs typeface="Calibri Light" panose="020F0302020204030204" pitchFamily="34" charset="0"/>
              </a:rPr>
              <a:t>tx</a:t>
            </a:r>
            <a:r>
              <a:rPr lang="en-US" sz="3200" dirty="0">
                <a:effectLst/>
                <a:latin typeface="Calibri Light" panose="020F0302020204030204" pitchFamily="34" charset="0"/>
                <a:cs typeface="Calibri Light" panose="020F0302020204030204" pitchFamily="34" charset="0"/>
              </a:rPr>
              <a:t> fails - Surgery</a:t>
            </a:r>
            <a:br>
              <a:rPr lang="en-US" sz="3200" dirty="0">
                <a:effectLst/>
                <a:latin typeface="Calibri Light" panose="020F0302020204030204" pitchFamily="34" charset="0"/>
                <a:cs typeface="Calibri Light" panose="020F0302020204030204" pitchFamily="34" charset="0"/>
              </a:rPr>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A21471D-477F-4608-8F29-183765889925}"/>
              </a:ext>
            </a:extLst>
          </p:cNvPr>
          <p:cNvSpPr>
            <a:spLocks noGrp="1"/>
          </p:cNvSpPr>
          <p:nvPr>
            <p:ph type="subTitle" idx="1"/>
          </p:nvPr>
        </p:nvSpPr>
        <p:spPr>
          <a:xfrm>
            <a:off x="854532" y="275771"/>
            <a:ext cx="9144000" cy="754025"/>
          </a:xfrm>
        </p:spPr>
        <p:txBody>
          <a:bodyPr>
            <a:normAutofit/>
          </a:bodyPr>
          <a:lstStyle/>
          <a:p>
            <a:r>
              <a:rPr lang="en-US" sz="3600" dirty="0">
                <a:solidFill>
                  <a:schemeClr val="tx1"/>
                </a:solidFill>
              </a:rPr>
              <a:t>Prostate Procedures</a:t>
            </a:r>
          </a:p>
        </p:txBody>
      </p:sp>
    </p:spTree>
    <p:extLst>
      <p:ext uri="{BB962C8B-B14F-4D97-AF65-F5344CB8AC3E}">
        <p14:creationId xmlns:p14="http://schemas.microsoft.com/office/powerpoint/2010/main" val="498843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609D-0945-4645-954F-D67D7D98E1CE}"/>
              </a:ext>
            </a:extLst>
          </p:cNvPr>
          <p:cNvSpPr>
            <a:spLocks noGrp="1"/>
          </p:cNvSpPr>
          <p:nvPr>
            <p:ph type="ctrTitle"/>
          </p:nvPr>
        </p:nvSpPr>
        <p:spPr>
          <a:xfrm>
            <a:off x="854532" y="1056429"/>
            <a:ext cx="9144000" cy="5584068"/>
          </a:xfrm>
        </p:spPr>
        <p:txBody>
          <a:bodyPr>
            <a:normAutofit/>
          </a:bodyPr>
          <a:lstStyle/>
          <a:p>
            <a:r>
              <a:rPr lang="en-US" sz="3200" dirty="0">
                <a:effectLst/>
                <a:latin typeface="Calibri Light" panose="020F0302020204030204" pitchFamily="34" charset="0"/>
                <a:cs typeface="Calibri Light" panose="020F0302020204030204" pitchFamily="34" charset="0"/>
              </a:rPr>
              <a:t>Minimally invasive procedures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Transurethral Microwave Thermotherapy (TUMT)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Transurethral Needle Ablation (TUNA)</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Use heat to shrink prostate by necrosis of tissue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Invasive Procedures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Transurethral Incision of the Prostate (TUIP)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Holmium Laser Enucleation of the Prostate (</a:t>
            </a:r>
            <a:r>
              <a:rPr lang="en-US" sz="3200" dirty="0" err="1">
                <a:effectLst/>
                <a:latin typeface="Calibri Light" panose="020F0302020204030204" pitchFamily="34" charset="0"/>
                <a:cs typeface="Calibri Light" panose="020F0302020204030204" pitchFamily="34" charset="0"/>
              </a:rPr>
              <a:t>HoLEP</a:t>
            </a:r>
            <a:r>
              <a:rPr lang="en-US" sz="3200" dirty="0">
                <a:effectLst/>
                <a:latin typeface="Calibri Light" panose="020F0302020204030204" pitchFamily="34" charset="0"/>
                <a:cs typeface="Calibri Light" panose="020F0302020204030204" pitchFamily="34" charset="0"/>
              </a:rPr>
              <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Photo Selective Vaporization of the Prostate (Greenlight Laser PVP)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Transurethral Resection of the Prostate (TURP)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Button TURP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Bipolar TURP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Radical Prostatectomy</a:t>
            </a:r>
          </a:p>
        </p:txBody>
      </p:sp>
      <p:sp>
        <p:nvSpPr>
          <p:cNvPr id="3" name="Subtitle 2">
            <a:extLst>
              <a:ext uri="{FF2B5EF4-FFF2-40B4-BE49-F238E27FC236}">
                <a16:creationId xmlns:a16="http://schemas.microsoft.com/office/drawing/2014/main" id="{1BBFE381-06AA-4A63-A632-DD7650AAB544}"/>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Prostate Procedures</a:t>
            </a:r>
          </a:p>
        </p:txBody>
      </p:sp>
    </p:spTree>
    <p:extLst>
      <p:ext uri="{BB962C8B-B14F-4D97-AF65-F5344CB8AC3E}">
        <p14:creationId xmlns:p14="http://schemas.microsoft.com/office/powerpoint/2010/main" val="3020450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3091-00A7-4AC7-AB2B-A1DF160E9236}"/>
              </a:ext>
            </a:extLst>
          </p:cNvPr>
          <p:cNvSpPr>
            <a:spLocks noGrp="1"/>
          </p:cNvSpPr>
          <p:nvPr>
            <p:ph type="ctrTitle"/>
          </p:nvPr>
        </p:nvSpPr>
        <p:spPr>
          <a:xfrm>
            <a:off x="854532" y="967652"/>
            <a:ext cx="9144000" cy="754025"/>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TUMT</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t>
            </a:r>
          </a:p>
        </p:txBody>
      </p:sp>
      <p:sp>
        <p:nvSpPr>
          <p:cNvPr id="3" name="Subtitle 2">
            <a:extLst>
              <a:ext uri="{FF2B5EF4-FFF2-40B4-BE49-F238E27FC236}">
                <a16:creationId xmlns:a16="http://schemas.microsoft.com/office/drawing/2014/main" id="{45B51F34-F76C-46A1-A079-615D728EA99C}"/>
              </a:ext>
            </a:extLst>
          </p:cNvPr>
          <p:cNvSpPr>
            <a:spLocks noGrp="1"/>
          </p:cNvSpPr>
          <p:nvPr>
            <p:ph type="subTitle" idx="1"/>
          </p:nvPr>
        </p:nvSpPr>
        <p:spPr>
          <a:xfrm>
            <a:off x="854532" y="213627"/>
            <a:ext cx="9144000" cy="754025"/>
          </a:xfrm>
        </p:spPr>
        <p:txBody>
          <a:bodyPr>
            <a:normAutofit/>
          </a:bodyPr>
          <a:lstStyle/>
          <a:p>
            <a:r>
              <a:rPr lang="en-US" sz="3600" dirty="0">
                <a:solidFill>
                  <a:schemeClr val="tx1"/>
                </a:solidFill>
              </a:rPr>
              <a:t>Prostate Procedures</a:t>
            </a:r>
          </a:p>
        </p:txBody>
      </p:sp>
      <p:pic>
        <p:nvPicPr>
          <p:cNvPr id="1028" name="Picture 4" descr="See the source image">
            <a:extLst>
              <a:ext uri="{FF2B5EF4-FFF2-40B4-BE49-F238E27FC236}">
                <a16:creationId xmlns:a16="http://schemas.microsoft.com/office/drawing/2014/main" id="{9BA4E169-9C5E-438E-93C1-2D780CB17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20" y="1100090"/>
            <a:ext cx="6001582" cy="532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CFF84A-74E8-450F-A73A-55FAFBE4274A}"/>
              </a:ext>
            </a:extLst>
          </p:cNvPr>
          <p:cNvSpPr txBox="1"/>
          <p:nvPr/>
        </p:nvSpPr>
        <p:spPr>
          <a:xfrm>
            <a:off x="710214" y="5717219"/>
            <a:ext cx="2982897" cy="584775"/>
          </a:xfrm>
          <a:prstGeom prst="rect">
            <a:avLst/>
          </a:prstGeom>
          <a:noFill/>
        </p:spPr>
        <p:txBody>
          <a:bodyPr wrap="square" rtlCol="0">
            <a:spAutoFit/>
          </a:bodyPr>
          <a:lstStyle/>
          <a:p>
            <a:r>
              <a:rPr lang="en-US" sz="1600" dirty="0">
                <a:hlinkClick r:id="rId3"/>
              </a:rPr>
              <a:t>TUMT.jpg (650×650) (besthealthandbeautytips.com)</a:t>
            </a:r>
            <a:endParaRPr lang="en-US" sz="1600" dirty="0"/>
          </a:p>
        </p:txBody>
      </p:sp>
    </p:spTree>
    <p:extLst>
      <p:ext uri="{BB962C8B-B14F-4D97-AF65-F5344CB8AC3E}">
        <p14:creationId xmlns:p14="http://schemas.microsoft.com/office/powerpoint/2010/main" val="577714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46CD-89B3-4ECD-AE9B-0B52352F148B}"/>
              </a:ext>
            </a:extLst>
          </p:cNvPr>
          <p:cNvSpPr>
            <a:spLocks noGrp="1"/>
          </p:cNvSpPr>
          <p:nvPr>
            <p:ph type="ctrTitle"/>
          </p:nvPr>
        </p:nvSpPr>
        <p:spPr>
          <a:xfrm>
            <a:off x="854532" y="967653"/>
            <a:ext cx="1835402" cy="5137865"/>
          </a:xfrm>
        </p:spPr>
        <p:txBody>
          <a:bodyPr>
            <a:normAutofit/>
          </a:bodyPr>
          <a:lstStyle/>
          <a:p>
            <a:r>
              <a:rPr lang="en-US" sz="3200" dirty="0">
                <a:effectLst/>
                <a:latin typeface="Calibri Light" panose="020F0302020204030204" pitchFamily="34" charset="0"/>
                <a:cs typeface="Calibri Light" panose="020F0302020204030204" pitchFamily="34" charset="0"/>
              </a:rPr>
              <a:t>TUNA</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1600" dirty="0">
                <a:hlinkClick r:id="rId2"/>
              </a:rPr>
              <a:t>what-is-transurethral-needle-ablatio</a:t>
            </a:r>
            <a:br>
              <a:rPr lang="en-US" sz="1600" dirty="0">
                <a:hlinkClick r:id="rId2"/>
              </a:rPr>
            </a:br>
            <a:r>
              <a:rPr lang="en-US" sz="1600" dirty="0">
                <a:hlinkClick r:id="rId2"/>
              </a:rPr>
              <a:t>n-tuna.jpg (556×313) (prostatecancer911.com)</a:t>
            </a:r>
            <a:endParaRPr lang="en-US" sz="16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717925D3-B4F0-4D7C-B7F3-E94F0D36B84D}"/>
              </a:ext>
            </a:extLst>
          </p:cNvPr>
          <p:cNvSpPr>
            <a:spLocks noGrp="1"/>
          </p:cNvSpPr>
          <p:nvPr>
            <p:ph type="subTitle" idx="1"/>
          </p:nvPr>
        </p:nvSpPr>
        <p:spPr>
          <a:xfrm>
            <a:off x="854532" y="213628"/>
            <a:ext cx="9144000" cy="754025"/>
          </a:xfrm>
        </p:spPr>
        <p:txBody>
          <a:bodyPr>
            <a:normAutofit/>
          </a:bodyPr>
          <a:lstStyle/>
          <a:p>
            <a:r>
              <a:rPr lang="en-US" sz="3600" dirty="0">
                <a:solidFill>
                  <a:schemeClr val="tx1"/>
                </a:solidFill>
              </a:rPr>
              <a:t>Prostate Procedures</a:t>
            </a:r>
          </a:p>
        </p:txBody>
      </p:sp>
      <p:pic>
        <p:nvPicPr>
          <p:cNvPr id="2050" name="Picture 2" descr="See the source image">
            <a:extLst>
              <a:ext uri="{FF2B5EF4-FFF2-40B4-BE49-F238E27FC236}">
                <a16:creationId xmlns:a16="http://schemas.microsoft.com/office/drawing/2014/main" id="{6543500D-D208-4461-8811-399A4E848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10" y="1233996"/>
            <a:ext cx="7727258" cy="475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938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368E-4D08-49D3-BBDC-979080224BDF}"/>
              </a:ext>
            </a:extLst>
          </p:cNvPr>
          <p:cNvSpPr>
            <a:spLocks noGrp="1"/>
          </p:cNvSpPr>
          <p:nvPr>
            <p:ph type="ctrTitle"/>
          </p:nvPr>
        </p:nvSpPr>
        <p:spPr>
          <a:xfrm>
            <a:off x="854532" y="1065320"/>
            <a:ext cx="9144000" cy="754025"/>
          </a:xfrm>
        </p:spPr>
        <p:txBody>
          <a:bodyPr>
            <a:normAutofit/>
          </a:bodyPr>
          <a:lstStyle/>
          <a:p>
            <a:r>
              <a:rPr lang="en-US" sz="3200" dirty="0">
                <a:effectLst/>
                <a:latin typeface="Calibri Light" panose="020F0302020204030204" pitchFamily="34" charset="0"/>
                <a:cs typeface="Calibri Light" panose="020F0302020204030204" pitchFamily="34" charset="0"/>
              </a:rPr>
              <a:t>TUIP</a:t>
            </a:r>
          </a:p>
        </p:txBody>
      </p:sp>
      <p:sp>
        <p:nvSpPr>
          <p:cNvPr id="3" name="Subtitle 2">
            <a:extLst>
              <a:ext uri="{FF2B5EF4-FFF2-40B4-BE49-F238E27FC236}">
                <a16:creationId xmlns:a16="http://schemas.microsoft.com/office/drawing/2014/main" id="{FF91E23F-1DE0-41A0-9392-86373853F8E7}"/>
              </a:ext>
            </a:extLst>
          </p:cNvPr>
          <p:cNvSpPr>
            <a:spLocks noGrp="1"/>
          </p:cNvSpPr>
          <p:nvPr>
            <p:ph type="subTitle" idx="1"/>
          </p:nvPr>
        </p:nvSpPr>
        <p:spPr>
          <a:xfrm>
            <a:off x="854532" y="249138"/>
            <a:ext cx="9144000" cy="754025"/>
          </a:xfrm>
        </p:spPr>
        <p:txBody>
          <a:bodyPr>
            <a:normAutofit/>
          </a:bodyPr>
          <a:lstStyle/>
          <a:p>
            <a:r>
              <a:rPr lang="en-US" sz="3600" dirty="0">
                <a:solidFill>
                  <a:schemeClr val="tx1"/>
                </a:solidFill>
              </a:rPr>
              <a:t>Prostate Procedures</a:t>
            </a:r>
          </a:p>
        </p:txBody>
      </p:sp>
      <p:pic>
        <p:nvPicPr>
          <p:cNvPr id="3074" name="Picture 2" descr="See the source image">
            <a:extLst>
              <a:ext uri="{FF2B5EF4-FFF2-40B4-BE49-F238E27FC236}">
                <a16:creationId xmlns:a16="http://schemas.microsoft.com/office/drawing/2014/main" id="{21742B1E-E33E-4051-BF54-F4B594F64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4" y="1147763"/>
            <a:ext cx="7151795" cy="5369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8D4610-D2D1-4D59-B3E8-42BC94A5574B}"/>
              </a:ext>
            </a:extLst>
          </p:cNvPr>
          <p:cNvSpPr txBox="1"/>
          <p:nvPr/>
        </p:nvSpPr>
        <p:spPr>
          <a:xfrm>
            <a:off x="301841" y="5792680"/>
            <a:ext cx="2494625" cy="523220"/>
          </a:xfrm>
          <a:prstGeom prst="rect">
            <a:avLst/>
          </a:prstGeom>
          <a:noFill/>
        </p:spPr>
        <p:txBody>
          <a:bodyPr wrap="square" rtlCol="0">
            <a:spAutoFit/>
          </a:bodyPr>
          <a:lstStyle/>
          <a:p>
            <a:r>
              <a:rPr lang="en-US" sz="1400" dirty="0">
                <a:hlinkClick r:id="rId3"/>
              </a:rPr>
              <a:t>endo-bph-45-638.jpg (638×479) (slidesharecdn.com)</a:t>
            </a:r>
            <a:endParaRPr lang="en-US" sz="1400" dirty="0"/>
          </a:p>
        </p:txBody>
      </p:sp>
    </p:spTree>
    <p:extLst>
      <p:ext uri="{BB962C8B-B14F-4D97-AF65-F5344CB8AC3E}">
        <p14:creationId xmlns:p14="http://schemas.microsoft.com/office/powerpoint/2010/main" val="34937115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7D78-411C-402B-ADDD-969162D4106A}"/>
              </a:ext>
            </a:extLst>
          </p:cNvPr>
          <p:cNvSpPr>
            <a:spLocks noGrp="1"/>
          </p:cNvSpPr>
          <p:nvPr>
            <p:ph type="ctrTitle"/>
          </p:nvPr>
        </p:nvSpPr>
        <p:spPr>
          <a:xfrm>
            <a:off x="854532" y="941020"/>
            <a:ext cx="9144000" cy="648083"/>
          </a:xfrm>
        </p:spPr>
        <p:txBody>
          <a:bodyPr>
            <a:normAutofit/>
          </a:bodyPr>
          <a:lstStyle/>
          <a:p>
            <a:r>
              <a:rPr lang="en-US" sz="3200" dirty="0" err="1">
                <a:effectLst/>
                <a:latin typeface="Calibri Light" panose="020F0302020204030204" pitchFamily="34" charset="0"/>
                <a:cs typeface="Calibri Light" panose="020F0302020204030204" pitchFamily="34" charset="0"/>
              </a:rPr>
              <a:t>HoLEP</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84F2809-F1E0-4C6E-96B0-709B18DE6E88}"/>
              </a:ext>
            </a:extLst>
          </p:cNvPr>
          <p:cNvSpPr>
            <a:spLocks noGrp="1"/>
          </p:cNvSpPr>
          <p:nvPr>
            <p:ph type="subTitle" idx="1"/>
          </p:nvPr>
        </p:nvSpPr>
        <p:spPr>
          <a:xfrm>
            <a:off x="854532" y="186995"/>
            <a:ext cx="9144000" cy="754025"/>
          </a:xfrm>
        </p:spPr>
        <p:txBody>
          <a:bodyPr>
            <a:normAutofit/>
          </a:bodyPr>
          <a:lstStyle/>
          <a:p>
            <a:r>
              <a:rPr lang="en-US" sz="3600" dirty="0">
                <a:solidFill>
                  <a:schemeClr val="tx1"/>
                </a:solidFill>
              </a:rPr>
              <a:t>Prostate Procedures</a:t>
            </a:r>
          </a:p>
        </p:txBody>
      </p:sp>
      <p:pic>
        <p:nvPicPr>
          <p:cNvPr id="4098" name="Picture 2" descr="Image result for holep procedure">
            <a:extLst>
              <a:ext uri="{FF2B5EF4-FFF2-40B4-BE49-F238E27FC236}">
                <a16:creationId xmlns:a16="http://schemas.microsoft.com/office/drawing/2014/main" id="{93E39C27-6F39-44A5-847A-F7FE10585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688" y="1447059"/>
            <a:ext cx="8718142" cy="5078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B810E1-BDE2-444C-911F-FFE6279E1026}"/>
              </a:ext>
            </a:extLst>
          </p:cNvPr>
          <p:cNvSpPr txBox="1"/>
          <p:nvPr/>
        </p:nvSpPr>
        <p:spPr>
          <a:xfrm>
            <a:off x="286361" y="5805996"/>
            <a:ext cx="2563371" cy="523220"/>
          </a:xfrm>
          <a:prstGeom prst="rect">
            <a:avLst/>
          </a:prstGeom>
          <a:noFill/>
        </p:spPr>
        <p:txBody>
          <a:bodyPr wrap="square" rtlCol="0">
            <a:spAutoFit/>
          </a:bodyPr>
          <a:lstStyle/>
          <a:p>
            <a:r>
              <a:rPr lang="en-US" sz="1400" dirty="0">
                <a:hlinkClick r:id="rId3"/>
              </a:rPr>
              <a:t>1HoLEP.jpg (800×354) (urologyspecialist.com.au)</a:t>
            </a:r>
            <a:endParaRPr lang="en-US" sz="1400" dirty="0"/>
          </a:p>
        </p:txBody>
      </p:sp>
    </p:spTree>
    <p:extLst>
      <p:ext uri="{BB962C8B-B14F-4D97-AF65-F5344CB8AC3E}">
        <p14:creationId xmlns:p14="http://schemas.microsoft.com/office/powerpoint/2010/main" val="3569974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6F1C-C95C-4359-8B32-82544CC77F3A}"/>
              </a:ext>
            </a:extLst>
          </p:cNvPr>
          <p:cNvSpPr>
            <a:spLocks noGrp="1"/>
          </p:cNvSpPr>
          <p:nvPr>
            <p:ph type="ctrTitle"/>
          </p:nvPr>
        </p:nvSpPr>
        <p:spPr>
          <a:xfrm>
            <a:off x="854532" y="1083076"/>
            <a:ext cx="9144000" cy="1136341"/>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Photo Selective Vaporization of the Prostate (Greenlight Laser PVP)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If condyloma present – wear N95 mask</a:t>
            </a:r>
            <a:br>
              <a:rPr lang="en-US" sz="3200" dirty="0">
                <a:effectLst/>
                <a:latin typeface="Calibri Light" panose="020F0302020204030204" pitchFamily="34" charset="0"/>
                <a:cs typeface="Calibri Light" panose="020F0302020204030204" pitchFamily="34" charset="0"/>
              </a:rPr>
            </a:b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7855A80C-8C8E-47F2-889E-8A308B539064}"/>
              </a:ext>
            </a:extLst>
          </p:cNvPr>
          <p:cNvSpPr>
            <a:spLocks noGrp="1"/>
          </p:cNvSpPr>
          <p:nvPr>
            <p:ph type="subTitle" idx="1"/>
          </p:nvPr>
        </p:nvSpPr>
        <p:spPr>
          <a:xfrm>
            <a:off x="854532" y="231382"/>
            <a:ext cx="9144000" cy="754025"/>
          </a:xfrm>
        </p:spPr>
        <p:txBody>
          <a:bodyPr>
            <a:normAutofit/>
          </a:bodyPr>
          <a:lstStyle/>
          <a:p>
            <a:r>
              <a:rPr lang="en-US" sz="3600" dirty="0">
                <a:solidFill>
                  <a:schemeClr val="tx1"/>
                </a:solidFill>
              </a:rPr>
              <a:t>Prostate Procedures</a:t>
            </a:r>
          </a:p>
        </p:txBody>
      </p:sp>
      <p:pic>
        <p:nvPicPr>
          <p:cNvPr id="5122" name="Picture 2" descr="Image result for Green Light Laser Prostate Surgery">
            <a:extLst>
              <a:ext uri="{FF2B5EF4-FFF2-40B4-BE49-F238E27FC236}">
                <a16:creationId xmlns:a16="http://schemas.microsoft.com/office/drawing/2014/main" id="{D0FCCE24-48EA-4C5C-AB57-54F65DC9B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43" y="2546122"/>
            <a:ext cx="5290459" cy="34957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7ECE9E-E113-4F21-8954-2D615C75E085}"/>
              </a:ext>
            </a:extLst>
          </p:cNvPr>
          <p:cNvSpPr txBox="1"/>
          <p:nvPr/>
        </p:nvSpPr>
        <p:spPr>
          <a:xfrm>
            <a:off x="573844" y="5912527"/>
            <a:ext cx="3634172" cy="646331"/>
          </a:xfrm>
          <a:prstGeom prst="rect">
            <a:avLst/>
          </a:prstGeom>
          <a:noFill/>
        </p:spPr>
        <p:txBody>
          <a:bodyPr wrap="square" rtlCol="0">
            <a:spAutoFit/>
          </a:bodyPr>
          <a:lstStyle/>
          <a:p>
            <a:r>
              <a:rPr lang="en-US">
                <a:hlinkClick r:id="rId3"/>
              </a:rPr>
              <a:t>maxresdefault-1.jpg (1280×720) (wordpress.com)</a:t>
            </a:r>
            <a:endParaRPr lang="en-US" dirty="0"/>
          </a:p>
        </p:txBody>
      </p:sp>
      <p:pic>
        <p:nvPicPr>
          <p:cNvPr id="5124" name="Picture 4" descr="See the source image">
            <a:extLst>
              <a:ext uri="{FF2B5EF4-FFF2-40B4-BE49-F238E27FC236}">
                <a16:creationId xmlns:a16="http://schemas.microsoft.com/office/drawing/2014/main" id="{47FFC5A2-DD5A-4105-BAA7-0B8DD1905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966" y="2337125"/>
            <a:ext cx="4939624" cy="3704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279495-BFCF-49AB-9571-4B17EDF64C1D}"/>
              </a:ext>
            </a:extLst>
          </p:cNvPr>
          <p:cNvSpPr txBox="1"/>
          <p:nvPr/>
        </p:nvSpPr>
        <p:spPr>
          <a:xfrm>
            <a:off x="6489577" y="6041843"/>
            <a:ext cx="4154749" cy="584775"/>
          </a:xfrm>
          <a:prstGeom prst="rect">
            <a:avLst/>
          </a:prstGeom>
          <a:noFill/>
        </p:spPr>
        <p:txBody>
          <a:bodyPr wrap="square" rtlCol="0">
            <a:spAutoFit/>
          </a:bodyPr>
          <a:lstStyle/>
          <a:p>
            <a:r>
              <a:rPr lang="en-US" sz="1600" dirty="0">
                <a:hlinkClick r:id="rId5"/>
              </a:rPr>
              <a:t>greenlight-laser2018.jpg (320×240) (browardurologycenter.com)</a:t>
            </a:r>
            <a:endParaRPr lang="en-US" sz="1600" dirty="0"/>
          </a:p>
        </p:txBody>
      </p:sp>
    </p:spTree>
    <p:extLst>
      <p:ext uri="{BB962C8B-B14F-4D97-AF65-F5344CB8AC3E}">
        <p14:creationId xmlns:p14="http://schemas.microsoft.com/office/powerpoint/2010/main" val="1179050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82F0-D78C-4DCE-8C54-88C9739B057A}"/>
              </a:ext>
            </a:extLst>
          </p:cNvPr>
          <p:cNvSpPr>
            <a:spLocks noGrp="1"/>
          </p:cNvSpPr>
          <p:nvPr>
            <p:ph type="ctrTitle"/>
          </p:nvPr>
        </p:nvSpPr>
        <p:spPr>
          <a:xfrm>
            <a:off x="854532" y="1129494"/>
            <a:ext cx="9144000" cy="2110856"/>
          </a:xfrm>
        </p:spPr>
        <p:txBody>
          <a:bodyPr>
            <a:normAutofit/>
          </a:bodyPr>
          <a:lstStyle/>
          <a:p>
            <a:r>
              <a:rPr lang="en-US" sz="3200" dirty="0">
                <a:effectLst/>
                <a:latin typeface="Calibri Light" panose="020F0302020204030204" pitchFamily="34" charset="0"/>
                <a:cs typeface="Calibri Light" panose="020F0302020204030204" pitchFamily="34" charset="0"/>
              </a:rPr>
              <a:t>Button TURP (plasma kinetic or bipolar plasma vaporization of prostate - BPVP)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Low temp plasma energy instead of heat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May be least intrusive, fewer complications, faster healing</a:t>
            </a:r>
          </a:p>
        </p:txBody>
      </p:sp>
      <p:sp>
        <p:nvSpPr>
          <p:cNvPr id="3" name="Subtitle 2">
            <a:extLst>
              <a:ext uri="{FF2B5EF4-FFF2-40B4-BE49-F238E27FC236}">
                <a16:creationId xmlns:a16="http://schemas.microsoft.com/office/drawing/2014/main" id="{0135F952-90F3-41CD-B9E4-698F5FA3B631}"/>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Prostate Procedures</a:t>
            </a:r>
          </a:p>
        </p:txBody>
      </p:sp>
      <p:pic>
        <p:nvPicPr>
          <p:cNvPr id="6146" name="Picture 2" descr="See the source image">
            <a:extLst>
              <a:ext uri="{FF2B5EF4-FFF2-40B4-BE49-F238E27FC236}">
                <a16:creationId xmlns:a16="http://schemas.microsoft.com/office/drawing/2014/main" id="{7C95582F-D511-4550-A28B-9B755E7FC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532" y="2580438"/>
            <a:ext cx="5422776" cy="4067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7F41C8-05D0-44C9-87B6-62AE9561E79E}"/>
              </a:ext>
            </a:extLst>
          </p:cNvPr>
          <p:cNvSpPr txBox="1"/>
          <p:nvPr/>
        </p:nvSpPr>
        <p:spPr>
          <a:xfrm>
            <a:off x="384016" y="6054571"/>
            <a:ext cx="3298467" cy="338554"/>
          </a:xfrm>
          <a:prstGeom prst="rect">
            <a:avLst/>
          </a:prstGeom>
          <a:noFill/>
        </p:spPr>
        <p:txBody>
          <a:bodyPr wrap="none" rtlCol="0">
            <a:spAutoFit/>
          </a:bodyPr>
          <a:lstStyle/>
          <a:p>
            <a:r>
              <a:rPr lang="en-US" sz="1600" dirty="0">
                <a:hlinkClick r:id="rId3"/>
              </a:rPr>
              <a:t>hqdefault.jpg (480×360) (ytimg.com)</a:t>
            </a:r>
            <a:endParaRPr lang="en-US" sz="1600" dirty="0"/>
          </a:p>
        </p:txBody>
      </p:sp>
    </p:spTree>
    <p:extLst>
      <p:ext uri="{BB962C8B-B14F-4D97-AF65-F5344CB8AC3E}">
        <p14:creationId xmlns:p14="http://schemas.microsoft.com/office/powerpoint/2010/main" val="1927038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DF4B-C5EE-4969-9272-EB99487FF100}"/>
              </a:ext>
            </a:extLst>
          </p:cNvPr>
          <p:cNvSpPr>
            <a:spLocks noGrp="1"/>
          </p:cNvSpPr>
          <p:nvPr>
            <p:ph type="ctrTitle"/>
          </p:nvPr>
        </p:nvSpPr>
        <p:spPr>
          <a:xfrm>
            <a:off x="854532" y="1129494"/>
            <a:ext cx="9144000" cy="2767803"/>
          </a:xfrm>
        </p:spPr>
        <p:txBody>
          <a:bodyPr>
            <a:normAutofit/>
          </a:bodyPr>
          <a:lstStyle/>
          <a:p>
            <a:r>
              <a:rPr lang="en-US" sz="3200" dirty="0">
                <a:effectLst/>
                <a:latin typeface="Calibri Light" panose="020F0302020204030204" pitchFamily="34" charset="0"/>
                <a:cs typeface="Calibri Light" panose="020F0302020204030204" pitchFamily="34" charset="0"/>
              </a:rPr>
              <a:t>Bipolar TURP</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Resection of prostate tissue using electrocautery or sharp excision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Gold standard and most common surgery in men &gt;60</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Outlet channel is opened by cutting away median and lateral lobes of prostate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Bladder is distended and continuous irrigation is used</a:t>
            </a:r>
          </a:p>
        </p:txBody>
      </p:sp>
      <p:sp>
        <p:nvSpPr>
          <p:cNvPr id="3" name="Subtitle 2">
            <a:extLst>
              <a:ext uri="{FF2B5EF4-FFF2-40B4-BE49-F238E27FC236}">
                <a16:creationId xmlns:a16="http://schemas.microsoft.com/office/drawing/2014/main" id="{95307F06-72F9-4F6D-9F65-3765CBDE6873}"/>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Prostate Procedures</a:t>
            </a:r>
          </a:p>
        </p:txBody>
      </p:sp>
      <p:pic>
        <p:nvPicPr>
          <p:cNvPr id="7170" name="Picture 2" descr="See the source image">
            <a:extLst>
              <a:ext uri="{FF2B5EF4-FFF2-40B4-BE49-F238E27FC236}">
                <a16:creationId xmlns:a16="http://schemas.microsoft.com/office/drawing/2014/main" id="{560F251C-B0DB-460D-94A8-C24D32D9A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76" y="3544410"/>
            <a:ext cx="5748514" cy="2767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064F37-CEF9-4A69-8FD4-D25CF9A11A91}"/>
              </a:ext>
            </a:extLst>
          </p:cNvPr>
          <p:cNvSpPr txBox="1"/>
          <p:nvPr/>
        </p:nvSpPr>
        <p:spPr>
          <a:xfrm>
            <a:off x="79899" y="6383045"/>
            <a:ext cx="6188554" cy="307777"/>
          </a:xfrm>
          <a:prstGeom prst="rect">
            <a:avLst/>
          </a:prstGeom>
          <a:noFill/>
        </p:spPr>
        <p:txBody>
          <a:bodyPr wrap="none" rtlCol="0">
            <a:spAutoFit/>
          </a:bodyPr>
          <a:lstStyle/>
          <a:p>
            <a:r>
              <a:rPr lang="en-US" sz="1400" dirty="0">
                <a:hlinkClick r:id="rId3"/>
              </a:rPr>
              <a:t>trans-urethral-resection-of-prostate-surgery-500x500.jpg (324×156) (imimg.com)</a:t>
            </a:r>
            <a:endParaRPr lang="en-US" sz="1400" dirty="0"/>
          </a:p>
        </p:txBody>
      </p:sp>
      <p:pic>
        <p:nvPicPr>
          <p:cNvPr id="7172" name="Picture 4" descr="See the source image">
            <a:extLst>
              <a:ext uri="{FF2B5EF4-FFF2-40B4-BE49-F238E27FC236}">
                <a16:creationId xmlns:a16="http://schemas.microsoft.com/office/drawing/2014/main" id="{6072ED28-83E8-4B06-B7EA-F24866F20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273" y="3544410"/>
            <a:ext cx="5562600" cy="2694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FE4857-3653-4F07-980D-0CBCB3BFB477}"/>
              </a:ext>
            </a:extLst>
          </p:cNvPr>
          <p:cNvSpPr txBox="1"/>
          <p:nvPr/>
        </p:nvSpPr>
        <p:spPr>
          <a:xfrm>
            <a:off x="7187233" y="6312213"/>
            <a:ext cx="4120680" cy="338554"/>
          </a:xfrm>
          <a:prstGeom prst="rect">
            <a:avLst/>
          </a:prstGeom>
          <a:noFill/>
        </p:spPr>
        <p:txBody>
          <a:bodyPr wrap="none" rtlCol="0">
            <a:spAutoFit/>
          </a:bodyPr>
          <a:lstStyle/>
          <a:p>
            <a:r>
              <a:rPr lang="en-US" sz="1600" dirty="0">
                <a:hlinkClick r:id="rId5"/>
              </a:rPr>
              <a:t>PQ-TURP.jpg (584×251) (bjuinternational.com)</a:t>
            </a:r>
            <a:endParaRPr lang="en-US" sz="1600" dirty="0"/>
          </a:p>
        </p:txBody>
      </p:sp>
    </p:spTree>
    <p:extLst>
      <p:ext uri="{BB962C8B-B14F-4D97-AF65-F5344CB8AC3E}">
        <p14:creationId xmlns:p14="http://schemas.microsoft.com/office/powerpoint/2010/main" val="340303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6420-F31E-4696-8FDA-33C92141BADB}"/>
              </a:ext>
            </a:extLst>
          </p:cNvPr>
          <p:cNvSpPr>
            <a:spLocks noGrp="1"/>
          </p:cNvSpPr>
          <p:nvPr>
            <p:ph type="ctrTitle"/>
          </p:nvPr>
        </p:nvSpPr>
        <p:spPr>
          <a:xfrm>
            <a:off x="854532" y="1225118"/>
            <a:ext cx="9144000" cy="4880400"/>
          </a:xfrm>
        </p:spPr>
        <p:txBody>
          <a:bodyPr>
            <a:normAutofit/>
          </a:bodyPr>
          <a:lstStyle/>
          <a:p>
            <a:r>
              <a:rPr lang="en-US" sz="3200" dirty="0">
                <a:latin typeface="Calibri Light" panose="020F0302020204030204" pitchFamily="34" charset="0"/>
                <a:cs typeface="Calibri Light" panose="020F0302020204030204" pitchFamily="34" charset="0"/>
              </a:rPr>
              <a:t>Regulation of Renal Blood Flow (RBF)</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RBF = (MAP  -   Renal Venous Pressure) / Renal Vascular Resistance</a:t>
            </a:r>
            <a:br>
              <a:rPr lang="en-US" sz="3200" dirty="0">
                <a:latin typeface="Calibri Light" panose="020F0302020204030204" pitchFamily="34" charset="0"/>
                <a:cs typeface="Calibri Light" panose="020F0302020204030204" pitchFamily="34" charset="0"/>
              </a:rPr>
            </a:br>
            <a:r>
              <a:rPr lang="en-US" sz="3200">
                <a:latin typeface="Calibri Light" panose="020F0302020204030204" pitchFamily="34" charset="0"/>
                <a:cs typeface="Calibri Light" panose="020F0302020204030204" pitchFamily="34" charset="0"/>
              </a:rPr>
              <a:t>	</a:t>
            </a:r>
            <a:br>
              <a:rPr lang="en-US" sz="20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Renal Cortex receives 90% of RBF while Medulla receives only 10%</a:t>
            </a:r>
            <a:br>
              <a:rPr lang="en-US" sz="3200" dirty="0">
                <a:latin typeface="Calibri Light" panose="020F0302020204030204" pitchFamily="34" charset="0"/>
                <a:cs typeface="Calibri Light" panose="020F0302020204030204" pitchFamily="34" charset="0"/>
              </a:rPr>
            </a:b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PO₂ in Medulla is only 10 </a:t>
            </a:r>
            <a:r>
              <a:rPr lang="en-US" sz="2400" dirty="0">
                <a:latin typeface="Calibri Light" panose="020F0302020204030204" pitchFamily="34" charset="0"/>
                <a:cs typeface="Calibri Light" panose="020F0302020204030204" pitchFamily="34" charset="0"/>
              </a:rPr>
              <a:t>mmHg</a:t>
            </a:r>
            <a:r>
              <a:rPr lang="en-US" sz="3200" dirty="0">
                <a:latin typeface="Calibri Light" panose="020F0302020204030204" pitchFamily="34" charset="0"/>
                <a:cs typeface="Calibri Light" panose="020F0302020204030204" pitchFamily="34" charset="0"/>
              </a:rPr>
              <a:t> compared to 50 in Cortex</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	Medulla is very sensitive to hypoxia → ischemia</a:t>
            </a:r>
            <a:br>
              <a:rPr lang="en-US" sz="3200" dirty="0">
                <a:latin typeface="Calibri Light" panose="020F0302020204030204" pitchFamily="34" charset="0"/>
                <a:cs typeface="Calibri Light" panose="020F0302020204030204" pitchFamily="34" charset="0"/>
              </a:rPr>
            </a:b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RBF decreases 10% per decade after age 50</a:t>
            </a:r>
          </a:p>
        </p:txBody>
      </p:sp>
      <p:sp>
        <p:nvSpPr>
          <p:cNvPr id="3" name="Subtitle 2">
            <a:extLst>
              <a:ext uri="{FF2B5EF4-FFF2-40B4-BE49-F238E27FC236}">
                <a16:creationId xmlns:a16="http://schemas.microsoft.com/office/drawing/2014/main" id="{8CB95BE5-8AED-42C1-82ED-3F76F8CBD6BB}"/>
              </a:ext>
            </a:extLst>
          </p:cNvPr>
          <p:cNvSpPr>
            <a:spLocks noGrp="1"/>
          </p:cNvSpPr>
          <p:nvPr>
            <p:ph type="subTitle" idx="1"/>
          </p:nvPr>
        </p:nvSpPr>
        <p:spPr>
          <a:xfrm>
            <a:off x="854532" y="375469"/>
            <a:ext cx="9144000" cy="754025"/>
          </a:xfrm>
        </p:spPr>
        <p:txBody>
          <a:bodyPr>
            <a:normAutofit/>
          </a:bodyPr>
          <a:lstStyle/>
          <a:p>
            <a:r>
              <a:rPr lang="en-US" sz="3600" dirty="0">
                <a:solidFill>
                  <a:schemeClr val="tx1"/>
                </a:solidFill>
              </a:rPr>
              <a:t>Renal Blood Flow</a:t>
            </a:r>
          </a:p>
        </p:txBody>
      </p:sp>
    </p:spTree>
    <p:extLst>
      <p:ext uri="{BB962C8B-B14F-4D97-AF65-F5344CB8AC3E}">
        <p14:creationId xmlns:p14="http://schemas.microsoft.com/office/powerpoint/2010/main" val="1642381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FA24-5525-4C80-A0C1-CCA9E1AFEED1}"/>
              </a:ext>
            </a:extLst>
          </p:cNvPr>
          <p:cNvSpPr>
            <a:spLocks noGrp="1"/>
          </p:cNvSpPr>
          <p:nvPr>
            <p:ph type="ctrTitle"/>
          </p:nvPr>
        </p:nvSpPr>
        <p:spPr>
          <a:xfrm>
            <a:off x="854532" y="1091953"/>
            <a:ext cx="9144000" cy="5013565"/>
          </a:xfrm>
        </p:spPr>
        <p:txBody>
          <a:bodyPr>
            <a:normAutofit/>
          </a:bodyPr>
          <a:lstStyle/>
          <a:p>
            <a:r>
              <a:rPr lang="en-US" sz="3200" dirty="0">
                <a:effectLst/>
                <a:latin typeface="Calibri Light" panose="020F0302020204030204" pitchFamily="34" charset="0"/>
                <a:cs typeface="Calibri Light" panose="020F0302020204030204" pitchFamily="34" charset="0"/>
              </a:rPr>
              <a:t>General or SAB can be done (Yes spinals do work well for these)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SAB – Allows for patient evaluation based on their response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hypervolemia, hyponatremia, perforation, TURP syndrome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Only need level to T-10, length of block will depend on surgeon speed</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Irrigation fluid is absorbed through open venous sinuses in prostate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10-30 ml/min of resection time is absorbed, longer resection ↑ risks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Resection time should not exceed 1 </a:t>
            </a:r>
            <a:r>
              <a:rPr lang="en-US" sz="3200" dirty="0" err="1">
                <a:effectLst/>
                <a:latin typeface="Calibri Light" panose="020F0302020204030204" pitchFamily="34" charset="0"/>
                <a:cs typeface="Calibri Light" panose="020F0302020204030204" pitchFamily="34" charset="0"/>
              </a:rPr>
              <a:t>hr</a:t>
            </a:r>
            <a:endParaRPr lang="en-US" sz="32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09B20899-6BDC-443C-B1BA-A36D43006040}"/>
              </a:ext>
            </a:extLst>
          </p:cNvPr>
          <p:cNvSpPr>
            <a:spLocks noGrp="1"/>
          </p:cNvSpPr>
          <p:nvPr>
            <p:ph type="subTitle" idx="1"/>
          </p:nvPr>
        </p:nvSpPr>
        <p:spPr>
          <a:xfrm>
            <a:off x="854532" y="266894"/>
            <a:ext cx="9144000" cy="754025"/>
          </a:xfrm>
        </p:spPr>
        <p:txBody>
          <a:bodyPr>
            <a:normAutofit/>
          </a:bodyPr>
          <a:lstStyle/>
          <a:p>
            <a:r>
              <a:rPr lang="en-US" sz="3600" dirty="0">
                <a:solidFill>
                  <a:schemeClr val="tx1"/>
                </a:solidFill>
              </a:rPr>
              <a:t>TURP</a:t>
            </a:r>
          </a:p>
        </p:txBody>
      </p:sp>
    </p:spTree>
    <p:extLst>
      <p:ext uri="{BB962C8B-B14F-4D97-AF65-F5344CB8AC3E}">
        <p14:creationId xmlns:p14="http://schemas.microsoft.com/office/powerpoint/2010/main" val="1411087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A9AD-A914-45F2-A770-34A38C3B3AA4}"/>
              </a:ext>
            </a:extLst>
          </p:cNvPr>
          <p:cNvSpPr>
            <a:spLocks noGrp="1"/>
          </p:cNvSpPr>
          <p:nvPr>
            <p:ph type="ctrTitle"/>
          </p:nvPr>
        </p:nvSpPr>
        <p:spPr>
          <a:xfrm>
            <a:off x="854532" y="905508"/>
            <a:ext cx="9144000" cy="5200010"/>
          </a:xfrm>
        </p:spPr>
        <p:txBody>
          <a:bodyPr>
            <a:normAutofit/>
          </a:bodyPr>
          <a:lstStyle/>
          <a:p>
            <a:r>
              <a:rPr lang="en-US" sz="3200" dirty="0">
                <a:effectLst/>
                <a:latin typeface="Calibri Light" panose="020F0302020204030204" pitchFamily="34" charset="0"/>
                <a:cs typeface="Calibri Light" panose="020F0302020204030204" pitchFamily="34" charset="0"/>
              </a:rPr>
              <a:t>Complications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Intraop:  Bladder perforation, skin burns, blood loss, arrhythmias,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septicemia, TURP syndrome, hypothermia, &amp; coagulopathy</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Postop:  Inability to void, incontinence, bleeding (transfusion),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clot retention, GU infection, &amp; impotence</a:t>
            </a:r>
          </a:p>
        </p:txBody>
      </p:sp>
      <p:sp>
        <p:nvSpPr>
          <p:cNvPr id="3" name="Subtitle 2">
            <a:extLst>
              <a:ext uri="{FF2B5EF4-FFF2-40B4-BE49-F238E27FC236}">
                <a16:creationId xmlns:a16="http://schemas.microsoft.com/office/drawing/2014/main" id="{F734A3CD-1901-439B-BAD0-A5197F729399}"/>
              </a:ext>
            </a:extLst>
          </p:cNvPr>
          <p:cNvSpPr>
            <a:spLocks noGrp="1"/>
          </p:cNvSpPr>
          <p:nvPr>
            <p:ph type="subTitle" idx="1"/>
          </p:nvPr>
        </p:nvSpPr>
        <p:spPr>
          <a:xfrm>
            <a:off x="854532" y="151483"/>
            <a:ext cx="9144000" cy="754025"/>
          </a:xfrm>
        </p:spPr>
        <p:txBody>
          <a:bodyPr>
            <a:normAutofit/>
          </a:bodyPr>
          <a:lstStyle/>
          <a:p>
            <a:r>
              <a:rPr lang="en-US" sz="3600" dirty="0">
                <a:solidFill>
                  <a:schemeClr val="tx1"/>
                </a:solidFill>
              </a:rPr>
              <a:t>TURP</a:t>
            </a:r>
          </a:p>
        </p:txBody>
      </p:sp>
    </p:spTree>
    <p:extLst>
      <p:ext uri="{BB962C8B-B14F-4D97-AF65-F5344CB8AC3E}">
        <p14:creationId xmlns:p14="http://schemas.microsoft.com/office/powerpoint/2010/main" val="4102661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ACF7-A5D6-480F-9706-0923FB316A1E}"/>
              </a:ext>
            </a:extLst>
          </p:cNvPr>
          <p:cNvSpPr>
            <a:spLocks noGrp="1"/>
          </p:cNvSpPr>
          <p:nvPr>
            <p:ph type="ctrTitle"/>
          </p:nvPr>
        </p:nvSpPr>
        <p:spPr>
          <a:xfrm>
            <a:off x="854532" y="1003164"/>
            <a:ext cx="9144000" cy="1757380"/>
          </a:xfrm>
        </p:spPr>
        <p:txBody>
          <a:bodyPr>
            <a:normAutofit fontScale="90000"/>
          </a:bodyPr>
          <a:lstStyle/>
          <a:p>
            <a:r>
              <a:rPr lang="en-US" sz="3600" dirty="0">
                <a:effectLst/>
                <a:latin typeface="Calibri Light" panose="020F0302020204030204" pitchFamily="34" charset="0"/>
                <a:cs typeface="Calibri Light" panose="020F0302020204030204" pitchFamily="34" charset="0"/>
              </a:rPr>
              <a:t>Irrigation solutions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Ideally – clear, isotonic, and no toxicity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0.9 % saline or LR good but conduct electricity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Water – no electrolytes, TURP syndrome</a:t>
            </a:r>
          </a:p>
        </p:txBody>
      </p:sp>
      <p:sp>
        <p:nvSpPr>
          <p:cNvPr id="3" name="Subtitle 2">
            <a:extLst>
              <a:ext uri="{FF2B5EF4-FFF2-40B4-BE49-F238E27FC236}">
                <a16:creationId xmlns:a16="http://schemas.microsoft.com/office/drawing/2014/main" id="{D9F7E71C-1F23-4264-8BD8-17D3C93AF4A1}"/>
              </a:ext>
            </a:extLst>
          </p:cNvPr>
          <p:cNvSpPr>
            <a:spLocks noGrp="1"/>
          </p:cNvSpPr>
          <p:nvPr>
            <p:ph type="subTitle" idx="1"/>
          </p:nvPr>
        </p:nvSpPr>
        <p:spPr>
          <a:xfrm>
            <a:off x="854532" y="249138"/>
            <a:ext cx="9144000" cy="754025"/>
          </a:xfrm>
        </p:spPr>
        <p:txBody>
          <a:bodyPr>
            <a:normAutofit/>
          </a:bodyPr>
          <a:lstStyle/>
          <a:p>
            <a:r>
              <a:rPr lang="en-US" sz="3600" dirty="0">
                <a:solidFill>
                  <a:schemeClr val="tx1"/>
                </a:solidFill>
              </a:rPr>
              <a:t>TURP</a:t>
            </a:r>
          </a:p>
        </p:txBody>
      </p:sp>
      <p:pic>
        <p:nvPicPr>
          <p:cNvPr id="5" name="Picture 4">
            <a:extLst>
              <a:ext uri="{FF2B5EF4-FFF2-40B4-BE49-F238E27FC236}">
                <a16:creationId xmlns:a16="http://schemas.microsoft.com/office/drawing/2014/main" id="{DFEC9A86-CD8A-4E07-9FE7-F2A50A953C7F}"/>
              </a:ext>
            </a:extLst>
          </p:cNvPr>
          <p:cNvPicPr>
            <a:picLocks noChangeAspect="1"/>
          </p:cNvPicPr>
          <p:nvPr/>
        </p:nvPicPr>
        <p:blipFill>
          <a:blip r:embed="rId2"/>
          <a:stretch>
            <a:fillRect/>
          </a:stretch>
        </p:blipFill>
        <p:spPr>
          <a:xfrm>
            <a:off x="2193468" y="2760544"/>
            <a:ext cx="9898601" cy="3996735"/>
          </a:xfrm>
          <a:prstGeom prst="rect">
            <a:avLst/>
          </a:prstGeom>
        </p:spPr>
      </p:pic>
      <p:sp>
        <p:nvSpPr>
          <p:cNvPr id="6" name="TextBox 5">
            <a:extLst>
              <a:ext uri="{FF2B5EF4-FFF2-40B4-BE49-F238E27FC236}">
                <a16:creationId xmlns:a16="http://schemas.microsoft.com/office/drawing/2014/main" id="{65B968DF-20E5-4A95-9565-45BF8B452BB4}"/>
              </a:ext>
            </a:extLst>
          </p:cNvPr>
          <p:cNvSpPr txBox="1"/>
          <p:nvPr/>
        </p:nvSpPr>
        <p:spPr>
          <a:xfrm>
            <a:off x="177553" y="6270308"/>
            <a:ext cx="1870705"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Apexanesthesia.com</a:t>
            </a:r>
          </a:p>
        </p:txBody>
      </p:sp>
    </p:spTree>
    <p:extLst>
      <p:ext uri="{BB962C8B-B14F-4D97-AF65-F5344CB8AC3E}">
        <p14:creationId xmlns:p14="http://schemas.microsoft.com/office/powerpoint/2010/main" val="3257100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3935-9F04-4318-AA4E-6D86635BF6CB}"/>
              </a:ext>
            </a:extLst>
          </p:cNvPr>
          <p:cNvSpPr>
            <a:spLocks noGrp="1"/>
          </p:cNvSpPr>
          <p:nvPr>
            <p:ph type="ctrTitle"/>
          </p:nvPr>
        </p:nvSpPr>
        <p:spPr>
          <a:xfrm>
            <a:off x="854532" y="932141"/>
            <a:ext cx="9144000" cy="5747743"/>
          </a:xfrm>
        </p:spPr>
        <p:txBody>
          <a:bodyPr>
            <a:normAutofit fontScale="90000"/>
          </a:bodyPr>
          <a:lstStyle/>
          <a:p>
            <a:r>
              <a:rPr lang="en-US" sz="3200" dirty="0">
                <a:effectLst/>
                <a:latin typeface="Calibri Light" panose="020F0302020204030204" pitchFamily="34" charset="0"/>
                <a:cs typeface="Calibri Light" panose="020F0302020204030204" pitchFamily="34" charset="0"/>
              </a:rPr>
              <a:t>TURP Syndrome</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Affected by: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number and size of venous sinuses, resect time, hydrostatic pressure of irrigation fluid,</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venous pressure at </a:t>
            </a:r>
            <a:r>
              <a:rPr lang="en-US" sz="3200" dirty="0" err="1">
                <a:effectLst/>
                <a:latin typeface="Calibri Light" panose="020F0302020204030204" pitchFamily="34" charset="0"/>
                <a:cs typeface="Calibri Light" panose="020F0302020204030204" pitchFamily="34" charset="0"/>
              </a:rPr>
              <a:t>irrigant</a:t>
            </a:r>
            <a:r>
              <a:rPr lang="en-US" sz="3200" dirty="0">
                <a:effectLst/>
                <a:latin typeface="Calibri Light" panose="020F0302020204030204" pitchFamily="34" charset="0"/>
                <a:cs typeface="Calibri Light" panose="020F0302020204030204" pitchFamily="34" charset="0"/>
              </a:rPr>
              <a:t>-blood interface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Rare but potentially fatal</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0.78 – 1.4% occurrence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Severe TURP syndrome very rare but mortality 25%</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Absorption of large volume of irrigation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classic triad:  HTN, bradycardia, altered mental state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May occur within 15 min of start or 24 </a:t>
            </a:r>
            <a:r>
              <a:rPr lang="en-US" sz="3200" dirty="0" err="1">
                <a:effectLst/>
                <a:latin typeface="Calibri Light" panose="020F0302020204030204" pitchFamily="34" charset="0"/>
                <a:cs typeface="Calibri Light" panose="020F0302020204030204" pitchFamily="34" charset="0"/>
              </a:rPr>
              <a:t>hrs</a:t>
            </a:r>
            <a:r>
              <a:rPr lang="en-US" sz="3200" dirty="0">
                <a:effectLst/>
                <a:latin typeface="Calibri Light" panose="020F0302020204030204" pitchFamily="34" charset="0"/>
                <a:cs typeface="Calibri Light" panose="020F0302020204030204" pitchFamily="34" charset="0"/>
              </a:rPr>
              <a:t> postop</a:t>
            </a:r>
            <a:endParaRPr lang="en-US" sz="28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ACD4AD3F-C86E-440B-BB5A-894AC1B0A507}"/>
              </a:ext>
            </a:extLst>
          </p:cNvPr>
          <p:cNvSpPr>
            <a:spLocks noGrp="1"/>
          </p:cNvSpPr>
          <p:nvPr>
            <p:ph type="subTitle" idx="1"/>
          </p:nvPr>
        </p:nvSpPr>
        <p:spPr>
          <a:xfrm>
            <a:off x="854532" y="178116"/>
            <a:ext cx="9144000" cy="754025"/>
          </a:xfrm>
        </p:spPr>
        <p:txBody>
          <a:bodyPr>
            <a:normAutofit/>
          </a:bodyPr>
          <a:lstStyle/>
          <a:p>
            <a:r>
              <a:rPr lang="en-US" sz="3600" dirty="0">
                <a:solidFill>
                  <a:schemeClr val="tx1"/>
                </a:solidFill>
              </a:rPr>
              <a:t>TURP</a:t>
            </a:r>
          </a:p>
        </p:txBody>
      </p:sp>
    </p:spTree>
    <p:extLst>
      <p:ext uri="{BB962C8B-B14F-4D97-AF65-F5344CB8AC3E}">
        <p14:creationId xmlns:p14="http://schemas.microsoft.com/office/powerpoint/2010/main" val="31056284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D23D2-9369-4870-9437-C2E2AB4147B0}"/>
              </a:ext>
            </a:extLst>
          </p:cNvPr>
          <p:cNvSpPr>
            <a:spLocks noGrp="1"/>
          </p:cNvSpPr>
          <p:nvPr>
            <p:ph type="ctrTitle"/>
          </p:nvPr>
        </p:nvSpPr>
        <p:spPr>
          <a:xfrm>
            <a:off x="488272" y="719091"/>
            <a:ext cx="10582182" cy="5987425"/>
          </a:xfrm>
        </p:spPr>
        <p:txBody>
          <a:bodyPr>
            <a:normAutofit fontScale="90000"/>
          </a:bodyPr>
          <a:lstStyle/>
          <a:p>
            <a:r>
              <a:rPr lang="en-US" sz="2800" u="sng" dirty="0">
                <a:effectLst/>
                <a:latin typeface="Calibri Light" panose="020F0302020204030204" pitchFamily="34" charset="0"/>
                <a:cs typeface="Calibri Light" panose="020F0302020204030204" pitchFamily="34" charset="0"/>
              </a:rPr>
              <a:t>Pathophysiology</a:t>
            </a:r>
            <a:r>
              <a:rPr lang="en-US" sz="2800" dirty="0">
                <a:effectLst/>
                <a:latin typeface="Calibri Light" panose="020F0302020204030204" pitchFamily="34" charset="0"/>
                <a:cs typeface="Calibri Light" panose="020F0302020204030204" pitchFamily="34" charset="0"/>
              </a:rPr>
              <a:t>			</a:t>
            </a:r>
            <a:r>
              <a:rPr lang="en-US" sz="2800" u="sng" dirty="0">
                <a:effectLst/>
                <a:latin typeface="Calibri Light" panose="020F0302020204030204" pitchFamily="34" charset="0"/>
                <a:cs typeface="Calibri Light" panose="020F0302020204030204" pitchFamily="34" charset="0"/>
              </a:rPr>
              <a:t>Clinical Features</a:t>
            </a:r>
            <a:br>
              <a:rPr lang="en-US" sz="36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Fluid overload 		HTN, Bradycardia, arrhythmia, angina, </a:t>
            </a:r>
            <a:r>
              <a:rPr lang="en-US" sz="2700" dirty="0" err="1">
                <a:effectLst/>
                <a:latin typeface="Calibri Light" panose="020F0302020204030204" pitchFamily="34" charset="0"/>
                <a:cs typeface="Calibri Light" panose="020F0302020204030204" pitchFamily="34" charset="0"/>
              </a:rPr>
              <a:t>Pul</a:t>
            </a:r>
            <a:r>
              <a:rPr lang="en-US" sz="2700" dirty="0">
                <a:effectLst/>
                <a:latin typeface="Calibri Light" panose="020F0302020204030204" pitchFamily="34" charset="0"/>
                <a:cs typeface="Calibri Light" panose="020F0302020204030204" pitchFamily="34" charset="0"/>
              </a:rPr>
              <a:t> edema, CHF, hypotension</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Water intoxication		Confusion, restless, twitching, seizures, lethargy, coma, dilated pupils</a:t>
            </a: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     (hypo-osmolality)			papilledema, low-volt EEG, hemolysis</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Hyponatremia		CNS changes, ↓ inotropy, wide QRS, low-volt ECG, inverted T-wave</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Glycine Toxicity		N&amp;V, headache, transient blindness, </a:t>
            </a:r>
            <a:r>
              <a:rPr lang="en-US" sz="2700" dirty="0" err="1">
                <a:effectLst/>
                <a:latin typeface="Calibri Light" panose="020F0302020204030204" pitchFamily="34" charset="0"/>
                <a:cs typeface="Calibri Light" panose="020F0302020204030204" pitchFamily="34" charset="0"/>
              </a:rPr>
              <a:t>myocard</a:t>
            </a:r>
            <a:r>
              <a:rPr lang="en-US" sz="2700" dirty="0">
                <a:effectLst/>
                <a:latin typeface="Calibri Light" panose="020F0302020204030204" pitchFamily="34" charset="0"/>
                <a:cs typeface="Calibri Light" panose="020F0302020204030204" pitchFamily="34" charset="0"/>
              </a:rPr>
              <a:t> depression, ECG changes</a:t>
            </a: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				loss of light and accommodation reflexes (can still blink)</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Ammonia toxicity		N&amp;V, CNS depression</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Hemolysis			Anemia, acute renal failure, chills, clammy skin, chest tightness, bronchospasm</a:t>
            </a: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				hyperkalemia → malignant arrhythmias  or asystole</a:t>
            </a:r>
            <a:br>
              <a:rPr lang="en-US" sz="2700" dirty="0">
                <a:effectLst/>
                <a:latin typeface="Calibri Light" panose="020F0302020204030204" pitchFamily="34" charset="0"/>
                <a:cs typeface="Calibri Light" panose="020F0302020204030204" pitchFamily="34" charset="0"/>
              </a:rPr>
            </a:br>
            <a:br>
              <a:rPr lang="en-US" sz="2700" dirty="0">
                <a:effectLst/>
                <a:latin typeface="Calibri Light" panose="020F0302020204030204" pitchFamily="34" charset="0"/>
                <a:cs typeface="Calibri Light" panose="020F0302020204030204" pitchFamily="34" charset="0"/>
              </a:rPr>
            </a:br>
            <a:r>
              <a:rPr lang="en-US" sz="2700" dirty="0">
                <a:effectLst/>
                <a:latin typeface="Calibri Light" panose="020F0302020204030204" pitchFamily="34" charset="0"/>
                <a:cs typeface="Calibri Light" panose="020F0302020204030204" pitchFamily="34" charset="0"/>
              </a:rPr>
              <a:t>Coagulopathy		Severe bleeding, primary fibrinolysis, DIC</a:t>
            </a:r>
            <a:br>
              <a:rPr lang="en-US" sz="2700" dirty="0">
                <a:effectLst/>
                <a:latin typeface="Calibri Light" panose="020F0302020204030204" pitchFamily="34" charset="0"/>
                <a:cs typeface="Calibri Light" panose="020F0302020204030204" pitchFamily="34" charset="0"/>
              </a:rPr>
            </a:br>
            <a:br>
              <a:rPr lang="en-US" sz="2400" dirty="0">
                <a:effectLst/>
                <a:latin typeface="Calibri Light" panose="020F0302020204030204" pitchFamily="34" charset="0"/>
                <a:cs typeface="Calibri Light" panose="020F0302020204030204" pitchFamily="34" charset="0"/>
              </a:rPr>
            </a:br>
            <a:br>
              <a:rPr lang="en-US" sz="2800" dirty="0">
                <a:effectLst/>
                <a:latin typeface="Calibri Light" panose="020F0302020204030204" pitchFamily="34" charset="0"/>
                <a:cs typeface="Calibri Light" panose="020F0302020204030204" pitchFamily="34" charset="0"/>
              </a:rPr>
            </a:br>
            <a:endParaRPr lang="en-US" sz="2800" dirty="0">
              <a:effectLs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0FF5E602-5149-4DC4-A578-7C5B64E03454}"/>
              </a:ext>
            </a:extLst>
          </p:cNvPr>
          <p:cNvSpPr>
            <a:spLocks noGrp="1"/>
          </p:cNvSpPr>
          <p:nvPr>
            <p:ph type="subTitle" idx="1"/>
          </p:nvPr>
        </p:nvSpPr>
        <p:spPr>
          <a:xfrm>
            <a:off x="854532" y="151484"/>
            <a:ext cx="9144000" cy="567607"/>
          </a:xfrm>
        </p:spPr>
        <p:txBody>
          <a:bodyPr>
            <a:normAutofit lnSpcReduction="10000"/>
          </a:bodyPr>
          <a:lstStyle/>
          <a:p>
            <a:r>
              <a:rPr lang="en-US" sz="3600" dirty="0">
                <a:solidFill>
                  <a:schemeClr val="tx1"/>
                </a:solidFill>
              </a:rPr>
              <a:t>TURP Syndrome </a:t>
            </a:r>
            <a:r>
              <a:rPr lang="en-US" sz="3600" dirty="0" err="1">
                <a:solidFill>
                  <a:schemeClr val="tx1"/>
                </a:solidFill>
              </a:rPr>
              <a:t>Pathophys</a:t>
            </a:r>
            <a:r>
              <a:rPr lang="en-US" sz="3600" dirty="0">
                <a:solidFill>
                  <a:schemeClr val="tx1"/>
                </a:solidFill>
              </a:rPr>
              <a:t> &amp;Clinical features</a:t>
            </a:r>
          </a:p>
        </p:txBody>
      </p:sp>
    </p:spTree>
    <p:extLst>
      <p:ext uri="{BB962C8B-B14F-4D97-AF65-F5344CB8AC3E}">
        <p14:creationId xmlns:p14="http://schemas.microsoft.com/office/powerpoint/2010/main" val="2898532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8626-259E-495B-8860-0675CA3C2704}"/>
              </a:ext>
            </a:extLst>
          </p:cNvPr>
          <p:cNvSpPr>
            <a:spLocks noGrp="1"/>
          </p:cNvSpPr>
          <p:nvPr>
            <p:ph type="ctrTitle"/>
          </p:nvPr>
        </p:nvSpPr>
        <p:spPr>
          <a:xfrm>
            <a:off x="854532" y="736832"/>
            <a:ext cx="9144000" cy="5801009"/>
          </a:xfrm>
        </p:spPr>
        <p:txBody>
          <a:bodyPr>
            <a:normAutofit/>
          </a:bodyPr>
          <a:lstStyle/>
          <a:p>
            <a:r>
              <a:rPr lang="en-US" sz="3200" dirty="0">
                <a:effectLst/>
                <a:latin typeface="Calibri Light" panose="020F0302020204030204" pitchFamily="34" charset="0"/>
                <a:cs typeface="Calibri Light" panose="020F0302020204030204" pitchFamily="34" charset="0"/>
              </a:rPr>
              <a:t>Prevention:  Most important – early recognition of symptoms</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Avoid Trendelenburg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Limit resect time</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Keep prostate capsule intact until end</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Irrigation &lt; 60 cm above gland level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Check electrolytes during and after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Regional with light sedation to check mental status</a:t>
            </a:r>
          </a:p>
        </p:txBody>
      </p:sp>
      <p:sp>
        <p:nvSpPr>
          <p:cNvPr id="3" name="Subtitle 2">
            <a:extLst>
              <a:ext uri="{FF2B5EF4-FFF2-40B4-BE49-F238E27FC236}">
                <a16:creationId xmlns:a16="http://schemas.microsoft.com/office/drawing/2014/main" id="{4CE0AF16-674F-4FBD-96F5-DB18D6606C37}"/>
              </a:ext>
            </a:extLst>
          </p:cNvPr>
          <p:cNvSpPr>
            <a:spLocks noGrp="1"/>
          </p:cNvSpPr>
          <p:nvPr>
            <p:ph type="subTitle" idx="1"/>
          </p:nvPr>
        </p:nvSpPr>
        <p:spPr>
          <a:xfrm>
            <a:off x="854532" y="151483"/>
            <a:ext cx="9144000" cy="585349"/>
          </a:xfrm>
        </p:spPr>
        <p:txBody>
          <a:bodyPr>
            <a:normAutofit/>
          </a:bodyPr>
          <a:lstStyle/>
          <a:p>
            <a:r>
              <a:rPr lang="en-US" sz="3600" dirty="0">
                <a:solidFill>
                  <a:schemeClr val="tx1"/>
                </a:solidFill>
              </a:rPr>
              <a:t>TURP Syndrome</a:t>
            </a:r>
          </a:p>
        </p:txBody>
      </p:sp>
    </p:spTree>
    <p:extLst>
      <p:ext uri="{BB962C8B-B14F-4D97-AF65-F5344CB8AC3E}">
        <p14:creationId xmlns:p14="http://schemas.microsoft.com/office/powerpoint/2010/main" val="2464463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C2B0-FC6B-44A0-9ADA-6D3887E91BC0}"/>
              </a:ext>
            </a:extLst>
          </p:cNvPr>
          <p:cNvSpPr>
            <a:spLocks noGrp="1"/>
          </p:cNvSpPr>
          <p:nvPr>
            <p:ph type="ctrTitle"/>
          </p:nvPr>
        </p:nvSpPr>
        <p:spPr>
          <a:xfrm>
            <a:off x="854532" y="896631"/>
            <a:ext cx="9144000" cy="5628456"/>
          </a:xfrm>
        </p:spPr>
        <p:txBody>
          <a:bodyPr>
            <a:normAutofit/>
          </a:bodyPr>
          <a:lstStyle/>
          <a:p>
            <a:r>
              <a:rPr lang="en-US" sz="3200" dirty="0">
                <a:effectLst/>
                <a:latin typeface="Calibri Light" panose="020F0302020204030204" pitchFamily="34" charset="0"/>
                <a:cs typeface="Calibri Light" panose="020F0302020204030204" pitchFamily="34" charset="0"/>
              </a:rPr>
              <a:t>Treatment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Mild – Supportive </a:t>
            </a:r>
            <a:r>
              <a:rPr lang="en-US" sz="3200" dirty="0" err="1">
                <a:effectLst/>
                <a:latin typeface="Calibri Light" panose="020F0302020204030204" pitchFamily="34" charset="0"/>
                <a:cs typeface="Calibri Light" panose="020F0302020204030204" pitchFamily="34" charset="0"/>
              </a:rPr>
              <a:t>tx</a:t>
            </a:r>
            <a:r>
              <a:rPr lang="en-US" sz="3200" dirty="0">
                <a:effectLst/>
                <a:latin typeface="Calibri Light" panose="020F0302020204030204" pitchFamily="34" charset="0"/>
                <a:cs typeface="Calibri Light" panose="020F0302020204030204" pitchFamily="34" charset="0"/>
              </a:rPr>
              <a:t> – antiemetics, atropine, vasopressors, diuretics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Close observation</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If detected intraop –  Notify surgeon, finish procedure ASAP,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Ensure O₂ and circulatory support</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Draw labs – </a:t>
            </a:r>
            <a:r>
              <a:rPr lang="en-US" sz="3200" dirty="0" err="1">
                <a:effectLst/>
                <a:latin typeface="Calibri Light" panose="020F0302020204030204" pitchFamily="34" charset="0"/>
                <a:cs typeface="Calibri Light" panose="020F0302020204030204" pitchFamily="34" charset="0"/>
              </a:rPr>
              <a:t>Lytes</a:t>
            </a:r>
            <a:r>
              <a:rPr lang="en-US" sz="3200" dirty="0">
                <a:effectLst/>
                <a:latin typeface="Calibri Light" panose="020F0302020204030204" pitchFamily="34" charset="0"/>
                <a:cs typeface="Calibri Light" panose="020F0302020204030204" pitchFamily="34" charset="0"/>
              </a:rPr>
              <a:t>, </a:t>
            </a:r>
            <a:r>
              <a:rPr lang="en-US" sz="3200" dirty="0" err="1">
                <a:effectLst/>
                <a:latin typeface="Calibri Light" panose="020F0302020204030204" pitchFamily="34" charset="0"/>
                <a:cs typeface="Calibri Light" panose="020F0302020204030204" pitchFamily="34" charset="0"/>
              </a:rPr>
              <a:t>Creat</a:t>
            </a:r>
            <a:r>
              <a:rPr lang="en-US" sz="3200" dirty="0">
                <a:effectLst/>
                <a:latin typeface="Calibri Light" panose="020F0302020204030204" pitchFamily="34" charset="0"/>
                <a:cs typeface="Calibri Light" panose="020F0302020204030204" pitchFamily="34" charset="0"/>
              </a:rPr>
              <a:t>, glucose, ABGs, 12 lead EKG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Na &gt; 120 </a:t>
            </a:r>
            <a:r>
              <a:rPr lang="en-US" sz="3200" dirty="0" err="1">
                <a:effectLst/>
                <a:latin typeface="Calibri Light" panose="020F0302020204030204" pitchFamily="34" charset="0"/>
                <a:cs typeface="Calibri Light" panose="020F0302020204030204" pitchFamily="34" charset="0"/>
              </a:rPr>
              <a:t>mEq</a:t>
            </a:r>
            <a:r>
              <a:rPr lang="en-US" sz="3200" dirty="0">
                <a:effectLst/>
                <a:latin typeface="Calibri Light" panose="020F0302020204030204" pitchFamily="34" charset="0"/>
                <a:cs typeface="Calibri Light" panose="020F0302020204030204" pitchFamily="34" charset="0"/>
              </a:rPr>
              <a:t>/L – fluid restriction and loop diuretics (Lasix)</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Na &lt; 120 </a:t>
            </a:r>
            <a:r>
              <a:rPr lang="en-US" sz="3200" dirty="0" err="1">
                <a:effectLst/>
                <a:latin typeface="Calibri Light" panose="020F0302020204030204" pitchFamily="34" charset="0"/>
                <a:cs typeface="Calibri Light" panose="020F0302020204030204" pitchFamily="34" charset="0"/>
              </a:rPr>
              <a:t>mEq</a:t>
            </a:r>
            <a:r>
              <a:rPr lang="en-US" sz="3200" dirty="0">
                <a:effectLst/>
                <a:latin typeface="Calibri Light" panose="020F0302020204030204" pitchFamily="34" charset="0"/>
                <a:cs typeface="Calibri Light" panose="020F0302020204030204" pitchFamily="34" charset="0"/>
              </a:rPr>
              <a:t>/L – 3% NaCl IV at 100 ml/</a:t>
            </a:r>
            <a:r>
              <a:rPr lang="en-US" sz="3200" dirty="0" err="1">
                <a:effectLst/>
                <a:latin typeface="Calibri Light" panose="020F0302020204030204" pitchFamily="34" charset="0"/>
                <a:cs typeface="Calibri Light" panose="020F0302020204030204" pitchFamily="34" charset="0"/>
              </a:rPr>
              <a:t>hr</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Correcting too fast → central pontine myelinolysis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Midazolam for seizures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Intubate and ventilate if difficulty breathing</a:t>
            </a:r>
          </a:p>
        </p:txBody>
      </p:sp>
      <p:sp>
        <p:nvSpPr>
          <p:cNvPr id="3" name="Subtitle 2">
            <a:extLst>
              <a:ext uri="{FF2B5EF4-FFF2-40B4-BE49-F238E27FC236}">
                <a16:creationId xmlns:a16="http://schemas.microsoft.com/office/drawing/2014/main" id="{656ABC75-2223-48AA-946A-272421A2CF7A}"/>
              </a:ext>
            </a:extLst>
          </p:cNvPr>
          <p:cNvSpPr>
            <a:spLocks noGrp="1"/>
          </p:cNvSpPr>
          <p:nvPr>
            <p:ph type="subTitle" idx="1"/>
          </p:nvPr>
        </p:nvSpPr>
        <p:spPr>
          <a:xfrm>
            <a:off x="854532" y="142606"/>
            <a:ext cx="9144000" cy="754025"/>
          </a:xfrm>
        </p:spPr>
        <p:txBody>
          <a:bodyPr>
            <a:normAutofit/>
          </a:bodyPr>
          <a:lstStyle/>
          <a:p>
            <a:r>
              <a:rPr lang="en-US" sz="3600" dirty="0">
                <a:solidFill>
                  <a:schemeClr val="tx1"/>
                </a:solidFill>
              </a:rPr>
              <a:t>TURP Syndrome</a:t>
            </a:r>
          </a:p>
        </p:txBody>
      </p:sp>
    </p:spTree>
    <p:extLst>
      <p:ext uri="{BB962C8B-B14F-4D97-AF65-F5344CB8AC3E}">
        <p14:creationId xmlns:p14="http://schemas.microsoft.com/office/powerpoint/2010/main" val="903346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7663-BDC1-4077-B787-A4355ABE1CEC}"/>
              </a:ext>
            </a:extLst>
          </p:cNvPr>
          <p:cNvSpPr>
            <a:spLocks noGrp="1"/>
          </p:cNvSpPr>
          <p:nvPr>
            <p:ph type="ctrTitle"/>
          </p:nvPr>
        </p:nvSpPr>
        <p:spPr>
          <a:xfrm>
            <a:off x="854532" y="905509"/>
            <a:ext cx="9144000" cy="5200009"/>
          </a:xfrm>
        </p:spPr>
        <p:txBody>
          <a:bodyPr>
            <a:normAutofit/>
          </a:bodyPr>
          <a:lstStyle/>
          <a:p>
            <a:r>
              <a:rPr lang="en-US" sz="3200" dirty="0">
                <a:effectLst/>
                <a:latin typeface="Calibri Light" panose="020F0302020204030204" pitchFamily="34" charset="0"/>
                <a:cs typeface="Calibri Light" panose="020F0302020204030204" pitchFamily="34" charset="0"/>
              </a:rPr>
              <a:t>Prostatectomy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Simple – For BPH with very large prostate, rare now with other treatments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Most commonly done via retropubic approach</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Radical – Involves removal of entire prostate, seminal vesicles,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and usually surrounding nerves and veins.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Due to cancerous tumor</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May be done open or laparoscopically; perineal or retropubic approach</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Robot assist becoming more common</a:t>
            </a:r>
          </a:p>
        </p:txBody>
      </p:sp>
      <p:sp>
        <p:nvSpPr>
          <p:cNvPr id="3" name="Subtitle 2">
            <a:extLst>
              <a:ext uri="{FF2B5EF4-FFF2-40B4-BE49-F238E27FC236}">
                <a16:creationId xmlns:a16="http://schemas.microsoft.com/office/drawing/2014/main" id="{F55DF471-D3C7-4412-80E9-84400AECB515}"/>
              </a:ext>
            </a:extLst>
          </p:cNvPr>
          <p:cNvSpPr>
            <a:spLocks noGrp="1"/>
          </p:cNvSpPr>
          <p:nvPr>
            <p:ph type="subTitle" idx="1"/>
          </p:nvPr>
        </p:nvSpPr>
        <p:spPr>
          <a:xfrm>
            <a:off x="854532" y="151484"/>
            <a:ext cx="9144000" cy="754025"/>
          </a:xfrm>
        </p:spPr>
        <p:txBody>
          <a:bodyPr>
            <a:normAutofit/>
          </a:bodyPr>
          <a:lstStyle/>
          <a:p>
            <a:r>
              <a:rPr lang="en-US" sz="3600" dirty="0">
                <a:solidFill>
                  <a:schemeClr val="tx1"/>
                </a:solidFill>
              </a:rPr>
              <a:t>Prostate Procedures</a:t>
            </a:r>
          </a:p>
        </p:txBody>
      </p:sp>
    </p:spTree>
    <p:extLst>
      <p:ext uri="{BB962C8B-B14F-4D97-AF65-F5344CB8AC3E}">
        <p14:creationId xmlns:p14="http://schemas.microsoft.com/office/powerpoint/2010/main" val="41251928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44A0-C03F-4D57-8903-F8805ED8DC48}"/>
              </a:ext>
            </a:extLst>
          </p:cNvPr>
          <p:cNvSpPr>
            <a:spLocks noGrp="1"/>
          </p:cNvSpPr>
          <p:nvPr>
            <p:ph type="ctrTitle"/>
          </p:nvPr>
        </p:nvSpPr>
        <p:spPr>
          <a:xfrm>
            <a:off x="854532" y="1056429"/>
            <a:ext cx="9144000" cy="5049089"/>
          </a:xfrm>
        </p:spPr>
        <p:txBody>
          <a:bodyPr>
            <a:normAutofit/>
          </a:bodyPr>
          <a:lstStyle/>
          <a:p>
            <a:r>
              <a:rPr lang="en-US" sz="3200" dirty="0">
                <a:effectLst/>
                <a:latin typeface="Calibri Light" panose="020F0302020204030204" pitchFamily="34" charset="0"/>
                <a:cs typeface="Calibri Light" panose="020F0302020204030204" pitchFamily="34" charset="0"/>
              </a:rPr>
              <a:t>Anesthetic Considerations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Preop assessment – Often elderly men with comorbidities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Do thorough preop eval with history</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Labs – </a:t>
            </a:r>
            <a:r>
              <a:rPr lang="en-US" sz="3200" dirty="0" err="1">
                <a:effectLst/>
                <a:latin typeface="Calibri Light" panose="020F0302020204030204" pitchFamily="34" charset="0"/>
                <a:cs typeface="Calibri Light" panose="020F0302020204030204" pitchFamily="34" charset="0"/>
              </a:rPr>
              <a:t>Hbg</a:t>
            </a:r>
            <a:r>
              <a:rPr lang="en-US" sz="3200" dirty="0">
                <a:effectLst/>
                <a:latin typeface="Calibri Light" panose="020F0302020204030204" pitchFamily="34" charset="0"/>
                <a:cs typeface="Calibri Light" panose="020F0302020204030204" pitchFamily="34" charset="0"/>
              </a:rPr>
              <a:t>, type &amp; screen, be prepared for major blood loss</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A-line, CVP, 2 large IVs, PA </a:t>
            </a:r>
            <a:br>
              <a:rPr lang="en-US" sz="3200" dirty="0">
                <a:effectLst/>
                <a:latin typeface="Calibri Light" panose="020F0302020204030204" pitchFamily="34" charset="0"/>
                <a:cs typeface="Calibri Light" panose="020F0302020204030204" pitchFamily="34" charset="0"/>
              </a:rPr>
            </a:b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Position – Lithotomy </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Trunk flexion</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Trendelenburg</a:t>
            </a:r>
            <a:br>
              <a:rPr lang="en-US" sz="3200" dirty="0">
                <a:effectLst/>
                <a:latin typeface="Calibri Light" panose="020F0302020204030204" pitchFamily="34" charset="0"/>
                <a:cs typeface="Calibri Light" panose="020F0302020204030204" pitchFamily="34" charset="0"/>
              </a:rPr>
            </a:br>
            <a:r>
              <a:rPr lang="en-US" sz="3200" dirty="0">
                <a:effectLst/>
                <a:latin typeface="Calibri Light" panose="020F0302020204030204" pitchFamily="34" charset="0"/>
                <a:cs typeface="Calibri Light" panose="020F0302020204030204" pitchFamily="34" charset="0"/>
              </a:rPr>
              <a:t>		- Extreme Trendelenburg for robot (watch for air embolus)</a:t>
            </a:r>
          </a:p>
        </p:txBody>
      </p:sp>
      <p:sp>
        <p:nvSpPr>
          <p:cNvPr id="3" name="Subtitle 2">
            <a:extLst>
              <a:ext uri="{FF2B5EF4-FFF2-40B4-BE49-F238E27FC236}">
                <a16:creationId xmlns:a16="http://schemas.microsoft.com/office/drawing/2014/main" id="{1A0AD01E-EF69-4BE4-878E-4BCD4AB95A9F}"/>
              </a:ext>
            </a:extLst>
          </p:cNvPr>
          <p:cNvSpPr>
            <a:spLocks noGrp="1"/>
          </p:cNvSpPr>
          <p:nvPr>
            <p:ph type="subTitle" idx="1"/>
          </p:nvPr>
        </p:nvSpPr>
        <p:spPr>
          <a:xfrm>
            <a:off x="854532" y="302404"/>
            <a:ext cx="9144000" cy="754025"/>
          </a:xfrm>
        </p:spPr>
        <p:txBody>
          <a:bodyPr>
            <a:normAutofit/>
          </a:bodyPr>
          <a:lstStyle/>
          <a:p>
            <a:r>
              <a:rPr lang="en-US" sz="3600" dirty="0">
                <a:solidFill>
                  <a:schemeClr val="tx1"/>
                </a:solidFill>
              </a:rPr>
              <a:t>Prostatectomy</a:t>
            </a:r>
          </a:p>
        </p:txBody>
      </p:sp>
    </p:spTree>
    <p:extLst>
      <p:ext uri="{BB962C8B-B14F-4D97-AF65-F5344CB8AC3E}">
        <p14:creationId xmlns:p14="http://schemas.microsoft.com/office/powerpoint/2010/main" val="3288992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CA02-63DB-4CCC-A7D7-669DA33D0C30}"/>
              </a:ext>
            </a:extLst>
          </p:cNvPr>
          <p:cNvSpPr>
            <a:spLocks noGrp="1"/>
          </p:cNvSpPr>
          <p:nvPr>
            <p:ph type="ctrTitle"/>
          </p:nvPr>
        </p:nvSpPr>
        <p:spPr>
          <a:xfrm>
            <a:off x="854532" y="1207940"/>
            <a:ext cx="10286944" cy="754025"/>
          </a:xfrm>
        </p:spPr>
        <p:txBody>
          <a:bodyPr>
            <a:normAutofit/>
          </a:bodyPr>
          <a:lstStyle/>
          <a:p>
            <a:r>
              <a:rPr lang="en-US" sz="3200" dirty="0">
                <a:effectLst/>
                <a:latin typeface="Calibri Light" panose="020F0302020204030204" pitchFamily="34" charset="0"/>
                <a:cs typeface="Calibri Light" panose="020F0302020204030204" pitchFamily="34" charset="0"/>
              </a:rPr>
              <a:t>This is Ok.					This is Not!!</a:t>
            </a:r>
          </a:p>
        </p:txBody>
      </p:sp>
      <p:sp>
        <p:nvSpPr>
          <p:cNvPr id="3" name="Subtitle 2">
            <a:extLst>
              <a:ext uri="{FF2B5EF4-FFF2-40B4-BE49-F238E27FC236}">
                <a16:creationId xmlns:a16="http://schemas.microsoft.com/office/drawing/2014/main" id="{D91C2B05-14C8-47FA-B3CD-1BD1A8D38AC6}"/>
              </a:ext>
            </a:extLst>
          </p:cNvPr>
          <p:cNvSpPr>
            <a:spLocks noGrp="1"/>
          </p:cNvSpPr>
          <p:nvPr>
            <p:ph type="subTitle" idx="1"/>
          </p:nvPr>
        </p:nvSpPr>
        <p:spPr>
          <a:xfrm>
            <a:off x="854532" y="169239"/>
            <a:ext cx="9144000" cy="754025"/>
          </a:xfrm>
        </p:spPr>
        <p:txBody>
          <a:bodyPr>
            <a:normAutofit/>
          </a:bodyPr>
          <a:lstStyle/>
          <a:p>
            <a:r>
              <a:rPr lang="en-US" sz="3600" dirty="0">
                <a:solidFill>
                  <a:schemeClr val="tx1"/>
                </a:solidFill>
              </a:rPr>
              <a:t>Prostatectomy</a:t>
            </a:r>
          </a:p>
        </p:txBody>
      </p:sp>
      <p:pic>
        <p:nvPicPr>
          <p:cNvPr id="9218" name="Picture 2" descr="See the source image">
            <a:extLst>
              <a:ext uri="{FF2B5EF4-FFF2-40B4-BE49-F238E27FC236}">
                <a16:creationId xmlns:a16="http://schemas.microsoft.com/office/drawing/2014/main" id="{9021B85C-A070-4B0C-99BC-DBB859382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54" y="2025312"/>
            <a:ext cx="5400675" cy="4210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18DBF8-6013-4BA7-9826-34F19A1151DE}"/>
              </a:ext>
            </a:extLst>
          </p:cNvPr>
          <p:cNvSpPr txBox="1"/>
          <p:nvPr/>
        </p:nvSpPr>
        <p:spPr>
          <a:xfrm>
            <a:off x="157236" y="6350207"/>
            <a:ext cx="5780493" cy="338554"/>
          </a:xfrm>
          <a:prstGeom prst="rect">
            <a:avLst/>
          </a:prstGeom>
          <a:noFill/>
        </p:spPr>
        <p:txBody>
          <a:bodyPr wrap="none" rtlCol="0">
            <a:spAutoFit/>
          </a:bodyPr>
          <a:lstStyle/>
          <a:p>
            <a:r>
              <a:rPr lang="en-US" sz="1600" dirty="0">
                <a:hlinkClick r:id="rId3"/>
              </a:rPr>
              <a:t>11255_2015_1088_Fig1_HTML.jpg (567×442) (springernature.com)</a:t>
            </a:r>
            <a:endParaRPr lang="en-US" sz="1600" dirty="0"/>
          </a:p>
        </p:txBody>
      </p:sp>
      <p:pic>
        <p:nvPicPr>
          <p:cNvPr id="9220" name="Picture 4" descr="See the source image">
            <a:extLst>
              <a:ext uri="{FF2B5EF4-FFF2-40B4-BE49-F238E27FC236}">
                <a16:creationId xmlns:a16="http://schemas.microsoft.com/office/drawing/2014/main" id="{2A59B616-A959-4375-8CD6-BDE0B2E6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07" y="2025312"/>
            <a:ext cx="5449288" cy="4210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A8D32C-4C4E-44A7-A6F8-E7C1ED57CBFF}"/>
              </a:ext>
            </a:extLst>
          </p:cNvPr>
          <p:cNvSpPr txBox="1"/>
          <p:nvPr/>
        </p:nvSpPr>
        <p:spPr>
          <a:xfrm>
            <a:off x="6037307" y="6323574"/>
            <a:ext cx="5582041" cy="338554"/>
          </a:xfrm>
          <a:prstGeom prst="rect">
            <a:avLst/>
          </a:prstGeom>
          <a:noFill/>
        </p:spPr>
        <p:txBody>
          <a:bodyPr wrap="none" rtlCol="0">
            <a:spAutoFit/>
          </a:bodyPr>
          <a:lstStyle/>
          <a:p>
            <a:r>
              <a:rPr lang="en-US" sz="1600" dirty="0">
                <a:hlinkClick r:id="rId5"/>
              </a:rPr>
              <a:t>12871_2017_333_Fig1_HTML.gif (472×354) (springernature.com)</a:t>
            </a:r>
            <a:endParaRPr lang="en-US" sz="1600" dirty="0"/>
          </a:p>
        </p:txBody>
      </p:sp>
    </p:spTree>
    <p:extLst>
      <p:ext uri="{BB962C8B-B14F-4D97-AF65-F5344CB8AC3E}">
        <p14:creationId xmlns:p14="http://schemas.microsoft.com/office/powerpoint/2010/main" val="251046505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2.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2271</TotalTime>
  <Words>7258</Words>
  <Application>Microsoft Office PowerPoint</Application>
  <PresentationFormat>Widescreen</PresentationFormat>
  <Paragraphs>340</Paragraphs>
  <Slides>102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Calibri</vt:lpstr>
      <vt:lpstr>Calibri Light</vt:lpstr>
      <vt:lpstr>Corbel</vt:lpstr>
      <vt:lpstr>inherit</vt:lpstr>
      <vt:lpstr>Source Sans Pro</vt:lpstr>
      <vt:lpstr>Depth</vt:lpstr>
      <vt:lpstr>Anesthetic Management  for Renal  and Urology Patients </vt:lpstr>
      <vt:lpstr>Objectives</vt:lpstr>
      <vt:lpstr>The Kidney</vt:lpstr>
      <vt:lpstr>By  Armando Hasudungan  Nephrology - Kidney Physiology Overview – YouTube  Nephrology - Kidney and Nephron Overview - YouTube</vt:lpstr>
      <vt:lpstr>1.  Fluid volume and composition regulation  Aldosterone from Adrenal Cortex  → reabsorption of Na and water  ADH (Vasopressin) from hypothalamus → ↑ tubular permeability → ↑ H₂O reabsorption  Also regulated:  K⁺, Ch⁻, Phosphate, Magnesium, H⁺, bicarb, glucose, and urea  2.  Regulation of BP   Intermediate control via the Renin-Angiotensin-Aldosterone system  Long-term control via thirst (intake) and excretion (output)    </vt:lpstr>
      <vt:lpstr>3.  Toxin and metabolite excretion  Filtration by glomeruli → excretion  Kidney is capable of Phase I and II biotransformations  4.  Acid-Base maintenance vital to enzyme and cellular function  Titration of H⁺ in tubular fluid → acidic or basic urine  Kidneys excrete non-volatile acids; Lungs excrete volatile acids (CO₂)  5.  Blood Glucose Control  Kidneys capable of Gluconeogenesis (glucose from amino acids)</vt:lpstr>
      <vt:lpstr>6.  Hormone Production  Erythropoietin (EPO)   Released due to ↓ PaO₂ from anemia, ↓ volume, or hypoxia   Stims stem cells in marrow to produce erythrocytes   Severe kidney dis → anemia  Prostaglandins   PGE2 and PGI2 dilate renal arts, Thromboxane A2 constricts  Calcitriol (Active Vit D3)   Inactive D3  (Calciferol) from skin → liver makes 25-hydroxycholecalciferol   Kidney converts to 1,25-hydroxycholecalciferol (Calcitriol)   Calcitriol controls serum Ca⁺⁺    Stims intestine to absorb more Ca⁺⁺    Causes Kidney to ↓ Ca⁺⁺ and Phosphate excretion    Increases Ca⁺⁺ into bone</vt:lpstr>
      <vt:lpstr>Kidneys receive 1100 – 1200 mls of bld per minute, 20 -25% of CO</vt:lpstr>
      <vt:lpstr>Regulation of Renal Blood Flow (RBF)  RBF = (MAP  -   Renal Venous Pressure) / Renal Vascular Resistance   Renal Cortex receives 90% of RBF while Medulla receives only 10%  PO₂ in Medulla is only 10 mmHg compared to 50 in Cortex  Medulla is very sensitive to hypoxia → ischemia  RBF decreases 10% per decade after age 50</vt:lpstr>
      <vt:lpstr>Autoregulation  Blood flow remains normal despite change in pressure   MAP range is 50 – 180 mmHg   Filtration stops below 50 mmHg   If renal perfusion too low → ↓ RVR → ↑ RBF  If renal perfusion too high → ↑ RVR → ↓ RBF  </vt:lpstr>
      <vt:lpstr>Autoregulation  Primary mechanisms   Myogenic - ↑ renal  artery  pressure → constriction  of  afferent  arteriole  protecting  glomerulus                       ↓ renal  artery  pressure  → dilation  of  afferent  arteriole  ↑ blood  flow    Tubuloglomerular Feedback – Juxtaglomerular  apparatus  in  distal  tubule  between     afferent  and  efferent  arterioles.    Uses  Na  and  Cl  concentrations  in  distal  tubule   to  affect  arteriole  tone.    Negative  feedback  loop.   Also see effects from:  Renin-Angiotensin-Aldosterone System (RAAS),    prostaglandins, atrial natriuretic peptide, and SNS from T-8 to L-1</vt:lpstr>
      <vt:lpstr>Three mechanisms for renal vasodilation  Prostaglandins  Atrial natriuretic peptide  Dopamine receptors (DA 1 in kidney)  Renal-dose Dopamine does not really treat Acute Kidney Injury  Fenoldopam – new DA 1 receptor agonist has shown to protect kidney   function using low dose (0.1-0.2 mcg/kg/min)</vt:lpstr>
      <vt:lpstr>Amount of glomerular filtrate formed each minute in all nephrons    Filtration fraction is amount of renal plasma flow to become filtrate   GFR / flow to one kidney = filtration fraction   ~ 20% filtered by glomerulus, called ultrafiltrate   Rest, ~ 80%, is unfiltered and enters peritubular capillaries   ~ 99% of ultrafiltrate reabsorbed in peritubular capillaries   Remaining ultrafiltrate (1-1.5L/day) excreted as urine   Blood in peritubular caps empties into vena cava    </vt:lpstr>
      <vt:lpstr>Know the different classes of diuretics and their effects on the kidney -Carbonic Anhydrase Inhibitors  Acetazolamide &amp; Dorzolamide -Osmotic Diuretics  Mannitol, Glycerin, Isosorbide -Loop Diuretics  Lasix, Bumetanide, Ethacrynic Acid -Thiazide Diuretics  HCTZ, Chlorthalidone, Metolazone,   Indapamide -Potassium-sparing Diuretics  Spironolactone, Amiloride, Triamterine</vt:lpstr>
      <vt:lpstr>Controls salt and fluid retention via the Juxtaglomerular Apparatus</vt:lpstr>
      <vt:lpstr>Hypotension → Renin release from Kidneys to start process  Angiotensin II –   Vasoconstriction  Stimulates pituitary to release ADH  Stimulates adrenal release of epi, norepi, and aldosterone   Aldosterone –  Causes distal tubules &amp; collecting ducts to reabsorb Na &amp; H₂O  Increases intravascular volume  May also be increased by ↑ K and ↓ Na</vt:lpstr>
      <vt:lpstr>Apexanesthesia.com</vt:lpstr>
      <vt:lpstr>Produced in supraoptic and paraventricular nuclei of hypothalamus Stored and released by posterior pituitary gland Released by   - Increased osmolarity of extracellular fluid (ECF)   Osmolarity = # of osmols/Liter of solvent   Osmolality + # of osmols/Kg of solvent   Serum Osmolarity = 2[Na⁺] + (Glucose/18) + (BUN/2.8)   Normal = 280-290 mOsm/L   - ↓ blood volume</vt:lpstr>
      <vt:lpstr>How does it work?  - Stimulates V 2 receptor in collecting ducts (↑ cAMP)   Aquaporin 2 channels inserted into collecting duct walls   H₂O reabsorbed → ↓ plasma osmolarity &amp; ↑ urine osmolarity   Result - ↑ Plasma volume   - Stimulates V 1 receptor → peripheral vasoconstriction → ↑ SVR  Half-life of ADH is 5-15 min  Anesthesia effects ADH through BP and blood volume  PEEP, Pos Press Vent, hypotension, and hemorrhage</vt:lpstr>
      <vt:lpstr>Tests used to evaluate renal function </vt:lpstr>
      <vt:lpstr>Urinalysis  - Specific Gravity and Urine osmolality  - Detects proteinuria and hematuria BUN  - Low = liver disease and/or starvation  - High = ↓ GFR and ↑ protein catabolism Creatinine  - Directly related to muscle mass  - Inversely related to GFR Creatinine Clearance  (best indicator of GFR)  GFR = [(140 – age) x body wt (kg)] / [72 x serum Cr (mg/dl)]  (multiply by 0.85 for females)</vt:lpstr>
      <vt:lpstr>Differential diagnosis of prerenal oliguria vs acute tubular necrosis</vt:lpstr>
      <vt:lpstr>Normally SNS effects are overridden by internal autoregulation During stress (surgery) or injection   of external catecholamines,   SNS may reduce renal   blood flow (vasoconstriction)   and Na retention May last several days postop</vt:lpstr>
      <vt:lpstr>Major causes of postop morbidity and mortality   Too much or too little fluids!  Postop renal failure   -Mortality rate for hospital-acquired AKI &gt; 20%  -If dialysis required mortality &gt; 50%  -Only 15% of AKI pt’s recover full function</vt:lpstr>
      <vt:lpstr>General anesthesia leads to temporary depression of :  RBF  GFR  Urinary flow  Electrolyte excretion Less so with spinal/epidural  Factors influencing  depression:  Type and duration of surgery  Physical status of pt  Volume and electrolyte status  Depth of anesthesia and choice of agent</vt:lpstr>
      <vt:lpstr>Anesthetics have both direct and indirect effect on renal function  Effects on circulation, endocrine, and SNS  → ↓ renal perfusion and/or ↑ renal vascular resistance  Degree of impairment relates to degree of sympathetic block  RBF may ↓ by 30-40% possibly due to impaired autoregulation  Most changes are transient and rebound postop</vt:lpstr>
      <vt:lpstr>Kidneys are vulnerable to toxic metabolites  Fluoride ion toxicity from breakdown of inhalation agents    Signs of fluoride nephrotoxicity:   Polyuria   Hypernatremia   Serum hyperosmolality   ↑ BUN and serum creatinine   ↓ Creatinine clearance</vt:lpstr>
      <vt:lpstr>Inhalation agents and fluoride toxicity   Desflurane – Least toxic fluoride levels  Isoflurane –  Slightly more than Des but still well below toxic  Sevoflurane – 5-8% metabolism to fluoride + hexafluoro-2-propranolol (HFIP)  Most metabolites formed by liver and not in Kidney itself so less effect  Rxn with CO₂ absorbent → Compound A (renal toxin)  Factors assoc. with high levels of Compound A:   High agent conc, ↑ absorbent temp, low flow rates, high CO₂ production,    and strong base absorbents – sodium or potassium hydroxide.   Still no studies show renal toxicity with sevo  Methoxyflurane – Worst for Kidney, not seen anymore  </vt:lpstr>
      <vt:lpstr>Risk factors for periop AKI  -Preexisting Kidney disease  -Prolonged renal hypoperfusion  -CHF  -Elderly  -Sepsis  -Jaundice  -High risk surgery</vt:lpstr>
      <vt:lpstr>AKA Acute Renal Failure (ARF)  Abnormality of the renal system appearing within 48 hrs    Diagnosed by 0.3 mg/dl or 50% ↑ in serum creat and UO &lt;0.5ml/kg/hr for 6hrs   Typically occurs in hospital:  5-7% of all pts (15-40% of ICU pts)  Community acquired AKI &lt;1%</vt:lpstr>
      <vt:lpstr>3 physiological categories   1. Prerenal – hypoperfusion, no parenchymal damage to kidney    -Causes :  hypovolemia, ↓ CO, systemic vasodilation,    renal vasoconstriction, or ↑ intra-abdominal pressure.    (see  box 32.1, p. 690, Nagelhout 6th ed f or  more  specific  causes)     -Treatment :  restore RBF by hemodynamic support,    renal prostaglandins for renal vasodilation – Avoid NSAIDS,   If UO improves after IV bolus – confirmed Prerenal   Maintain MAP &gt;65 mmHg using crystalloids or colloids (avoid starches)   Caution with excess saline and diuretics to ↑ UO   </vt:lpstr>
      <vt:lpstr>2.  Intrinsic – Involves renal parenchyma  Prerenal may progress to intrinsic if not treated   Causes:  Tubular injury – ischemia (from hypovol.) or Nephrotoxic drugs  Tubulointerstitial injury, Glomerular injury, Renal microvasculature, &amp; large vessels   (See  table   32.1 p. 690, Nagelhout 6th ed f or  more  specific  causes)    Treatment:  Restore renal perfusion </vt:lpstr>
      <vt:lpstr>3.  Postrenal (Obstructive) – Acute obstruction of urinary tract   Block can be anywhere between collecting system and urethra.   Causes may involve upper or lower urinary tract and be extrinsic or intrinsic.   (See  Box 32.2 p 691, Nagelhout 6th ed   for  more  specific  causes)   Treatment:  Remove blockage</vt:lpstr>
      <vt:lpstr>Old classifications based on UO – Oliguric, Nonoliguric, &amp; Poliuric.  Current classification based on creat clearance (more sensitive)as well as UO  1.  RIFLE:  Risk of renal dysfunction, Injury to kidney, Failure of Kidney function,  Loss of function, and ESRD (end-stage renal disease)  2.  AKIN:  Acute Kidney Injury Network  (stage I – III)</vt:lpstr>
      <vt:lpstr>PowerPoint Presentation</vt:lpstr>
      <vt:lpstr>ID and reverse causes For Oliguria – UO &lt;0.5 ml/kg/hr (1-2 ml/kg/hr if on mannitol)   Serial fluid boluses with 0.9 NS but avoid overload   Caution with diuretics – hypovolemia worsens AKI  Give diuretics if Oliguria persists with fluid bolus and hemodynamic stable  Maximize cardiac function to maximize GFR  May want central line </vt:lpstr>
      <vt:lpstr>Fluid management with renal insufficiency   Hydrate preop with saline 10-20 ml/kg for UO of 0.5-1 ml/kg/hr    Replace volume deficits   NS for 3rd space loss 2-3 ml/kg/hr   Small blood loss – replace 3:1 with crystalloids    Blood loss &gt;10-15% - replace 1:1 with RBCs and Colloids   Goal is to maintain blood volume </vt:lpstr>
      <vt:lpstr>https://expertconsult.inkling.com/read/hines-stoeltings-anesthesia-co-existing-disease-7e/chapter-22/chronic-kidney-disease#fc93f70715f54f979576b7d6e794fc3e </vt:lpstr>
      <vt:lpstr>https://expertconsult.inkling.com/read/hines-stoeltings-anesthesia-co-existing-disease-7e/chapter-22/acute-kidney-injury#befad90331b14df8b1293b005c290d64 </vt:lpstr>
      <vt:lpstr>Slow, progressive, &amp; irreversible  Definition – CKD is when GFR &lt; 60 ml/min per 1.73 m² for 3 months  Causes – Most common is diabetes mellitus followed by hypertension  Others – Glomerulonephritis, Pyelonephritis, Hyperlipid, autoimmune dis,   obesity, and congenital defects.</vt:lpstr>
      <vt:lpstr>5 stages of Kidney damage  1.  Kidney damage with normal or increase GFR &gt; 90ml/min/1.73m²   2.  Mild decrease with GFR 60-89 ml/min/1.73m²   3.  Moderately decreased with GFR 30-59 ml/min/1.73m²   4.  Severe decrease with GFR 15-29 ml/min/1.73m²   5.  End-stage Kidney failure – GFR &lt;15 ml/min/1.73m²   Requires dialysis</vt:lpstr>
      <vt:lpstr>End Stage Renal Disease (ESRD)   95% loss of functioning nephrons   Complications associated with ESRD   Uremic Syndrome   Uremic Bleeding   Renal Osteodystrophy   Anemia   Neurologic changes   Cardiopulmonary changes   Acid-base and electrolyte changes   Infection</vt:lpstr>
      <vt:lpstr>Uremic Syndrome   Cluster of symptoms (anorexia, N&amp;V, pruritis, anemia, fatigue, &amp; coagulopathy)  Reflects decline in kidney function.  Kidney fails to excrete toxins including – urea, p-cresol, &amp; β₂ macroglobulin   BUN good indicator of severity   Tx – Protein restriction and dialysis</vt:lpstr>
      <vt:lpstr>Uremic Bleeding   Increased bleeding tendency despite normal plt count, PT, &amp; PTT  Bleeding time is best test to determine risk  May lead to GI bleed, epistaxis, hemorrhagic pericarditis, &amp; subdural hematoma   Tx – Desmopressin (vWf) IV or SQ 0.3 ug/kg  May use Cryoppt but higher risk of infection  Dialysis should be done within 24 hrs of sx  </vt:lpstr>
      <vt:lpstr>Renal Osteodystrophy  Changes in mineralization of bones   Due to secondary hyperparathyroidism and ↓ Vit D production by kidneys  → impaired absorption of Ca → ↑ PTH secretion → bone reabsorption   Tx – goal to prevent bone loss  Vit D supplements  Antacids to bind phosphorus – caution with mag or aluminum antacids  Ultimately subtotal parathyroidectomy</vt:lpstr>
      <vt:lpstr>Anemia  Possible cause of many symptoms  Normochromic and normocytic   Due to ↓ erythropoietin production by kidney    Tx – Recombinant Human Erythropoietin (epoetin or darbepoetin)  Iron supplements also are given.   Caution with bld transfusions – sensitization to HLA reduces transplant success.</vt:lpstr>
      <vt:lpstr>Neuro changes  Due to impaired nerve conduction  Early signs – impaired abstract thinking, insomnia, irritability  May progress to –  symmetric mixed motor and sensory neuropathy   worse in legs, often hidden by diabetic neuropathy  Finally to – seizures, encephalopathy, coma    Tx – Dialysis may improve symptoms but no other treatment</vt:lpstr>
      <vt:lpstr>Cardiopulmonary changes  RAAS activation → HTN and Na and fluid retention → CHF and Pul edema  Also often see CAD, pericarditis and cerebrovascular disease  HTN also speeds renal failure  High triglycerides &gt; 500 and/or LDL cholesterol &gt; 100 →↑ mortality  MI often silent due to neuropathy  Hyperventilation seen as response to metabolic acidosis   Tx – Dialysis is primary tx but does little for HTN  Increasing doses of antiHTN drugs used, ACE inhibs may make ESRD worse</vt:lpstr>
      <vt:lpstr>Acid-base and electrolyte imbalance  ↓ excretion of non-volatile acids → Gap metabolic acidosis  Shift of oxyhemoglobin curve to the right  Hyper-K from ↓ K excretion  (!! Avoid Succ!!)  Also see ↑ Phosphate, ↑ mag, ↑ uricemia, ↓ Ca, and ↓ albumin   Tx – For K &lt; 6 mEq/L Glucose (25-50g) + insulin (10-20 U)  Hyperventilation (for each 10 mmHg ↓ in PaCO₂ →↓ serum K of  0.5 mEq/L  Sodium Bicarb (50-100 mEq)  For K &gt; 6 – Dialyisis  CaCl may reduce risk of fatal dysrhythmias from high K</vt:lpstr>
      <vt:lpstr>Infection  Increased risk due to impaired white cell function and low protein diet  Also many pts on immunosuppressant drugs  Frequent blood transfusions open pt up to viral infections   Tx – Antibiotics but caution due to increased renal toxicity</vt:lpstr>
      <vt:lpstr>Dialysis  Ultimate treatment for renal failure until transplant  5 indications for use:  1.  Volume overload unresponsive to diuretics  2.  Persistent hyperK  3.  Severe metabolic acidosis  4.  Symptomatic Hyperuremia  5.  OD with drug cleared by dialysis</vt:lpstr>
      <vt:lpstr>Dialysis is the separation of particles in a liquid based on the differences in their ability to pass through a membrane.  Hemodialysis – moves blood through device with individually prescribed  dialysate solutions across a semipermeable membrane.  Requires anticoagulation  CRRT (Continuous Renal Replacement Therapy)   Blood moves from arterial cath by pump through membrane   and pumped back via venous cath Peritoneal Dialysis – uses pt’s own tissue in abdominal cavity as filter  No need for vasc access or anticoag, can be done at home  Less effective than Hemodialysis and not as controlled  Better for pts that cannot tolerate fluid shifts – CHF, unstable angina</vt:lpstr>
      <vt:lpstr>Complications of dialysis  CNS – Disequilibrium syndrome most serious   Rapid ↑ in brain intracellular volume from ↓ Na and BUN   Also see dementia   CV – Hypotension most common (30%), IV depletion, and arrhythmias   Pulmonary – Hypoxemia   GI – Ascites and ↓ motility   Musculoskeletal – Cramping </vt:lpstr>
      <vt:lpstr>Fistula formation:</vt:lpstr>
      <vt:lpstr>Fistula surgery:</vt:lpstr>
      <vt:lpstr>Anesthesia for Fistula surgery  Pts are often very ill – MAC with local infiltration or Brachial plexus block   Sedation requirements may be altered due to disease process    and surgeon skill   For operative arm – No IV, No BP cuff, No TQ unless required by surgeon   Be prepared to give heparin per surgeon and reversal possibly   Blood loss may be an issue depending on surgeon skill</vt:lpstr>
      <vt:lpstr>Altered response to anesthetics due to:  -Active metabolites  -Acidosis → ↑ nonionized fraction of drug  -↑ free fraction of drug due to ↓ protein binding  -Impaired elimination  -Disruption of blood-brain barrier due to uremia  May see exaggerated hemodynamics due to  -Anti-HTN meds (particularly ACE inhibs)  -SNS tone attenuation  -Pos. Press. Vent  Regional well tolerated but check coags first</vt:lpstr>
      <vt:lpstr>Halogenated agents – see previous slide  Succ – Safe to use as long as normal K⁺ level (Do NOT use if K &gt;5.5)  Avoid continuous infusion as metabolites may build up.  Benzylisoquinolines – Cisatracurium and Atracurium  Good due to lack of organ regulated metabolism  Cis is better due to Atracurium histamine release  Aminosteroids – Rocuronium, Vecuronium, Pancuronium  Avoid Pan – Kidney elimination  Vec will have longer duration due to ↓ elimination  Roc is best of these but still may see altered duration</vt:lpstr>
      <vt:lpstr>Reversal agents – Anticholinesterases + Anticholinergics and Suggamadex  -Antichols both have renal elim.  Sug is best  Induction agents – Propofol is best but may need ↑ dose  Opioids – Morphine metabolite more potent → resp. depression  -Meperidine – metabolite may cause convulsions – AVOID  -Hydromorph – questionable metabolite effect  -Better choices – Fentanyl, Sufentanil, Alfentanil, &amp; Remifentanil  Dexmedetomidine – Safe to use but duration may be longer</vt:lpstr>
      <vt:lpstr>Kidneys eliminate toxins but may be damaged by them as well Increased risk of toxin damage – Pre-existing dis, hypovol, sepsis, and CHF  Radiographic contrast dye  Due to cytotoxic effects and vasoconstriction of renal medulla → ischemia  Prevention:   Use nonionic iso- or low-osmolar dye   Lowest vol needed   No other nephrotoxic drugs   Prehydrate with .9 NS   Sodium Bicarb    N-acetylcysteine – not as good</vt:lpstr>
      <vt:lpstr>Myoglobin from Rhabdomyolysis  From muscle trauma, ischemia, or transfusion reactions  Filtered by glomeruli but when combined with acidic urine   → precipitate and blockage   Prevention – Hydration   -Mannitol for osmotic diuresis   -Keep UO to &gt; 100-150 mL/hr   Sodium bicarb or Acetazolamide to neutralize urine</vt:lpstr>
      <vt:lpstr>Antibiotics  Aminoglycosides – Gent, Tobramycin, Amikacin from free radical damage   ↓ risk with hydration, correct risk factors, monitor serum trough levels   Others – Amphotericin-B, Vanco, sulfonamides, Tetracycline, Cephalosporins  NSAIDS – Avoid  Calcineurin inhibitors – Cyclosporin and Tacrolimus  Used for transplant pts, may cause HTN and renal vasoconstriction  Sirolimus – better choice   </vt:lpstr>
      <vt:lpstr>Kidney Resection – may be partial, radical, or simple  ~ 46,000/yr for benign or malignant disease   ~ 5,500/yr for donor kidneys  All are with general anesthesia but may involve regional for postop pain  Anesthetic management will depend greatly on disease state and comorbidity  Thorough preop assessment is vital – why are they having surgery  Donors are typically fairly healthy to qualify for donation </vt:lpstr>
      <vt:lpstr>Preop considerations cont.  Risk factors for renal cancer:   Smoking   Obesity   Advanced age   Male   ESRD or CKD   HTN (usually chronic and poorly controlled)  All add to difficulty for anesthetic management </vt:lpstr>
      <vt:lpstr>Resection due to infection – rare, usually related to DM  2 categories  1. Elective – Irreversible damage from pyelonephritis    2.  Emergent – Critically ill, typically from acute emphysematous pyelonephritis   Mortality rate ~ 43% Hereditary issues may be involved  Birt-Hogg-Dube syndrome – may have pul cysts – spon pneumo   von Hippel-Lindau syndrome – Pheochromocytoma + neuroendocrine tumors</vt:lpstr>
      <vt:lpstr>Introp considerations General anesthesia – what you use depends on the pt  Lines – may need A-line, Central access, more than 1 IV – fistula?  Position – Depends on approach and surgeon preference  Lateral with ‘kidney lift’, Supine, steep trendel, lithotomy, maybe even prone  Laparoscopic with robot assist becoming more popular, adds new problems for us  Be aware of positioning and lack of access, Face cushion </vt:lpstr>
      <vt:lpstr>PowerPoint Presentation</vt:lpstr>
      <vt:lpstr>Potential intraop complications  Major blood vessel injury (IVC, aorta)   GI organ injury (spleen, liver, pancreas)   Pneumothorax   Blood products must be available in case of hemorrhage    Hypothermia – Warm IV fluids, difficult to warm much else.</vt:lpstr>
      <vt:lpstr>Post-op considerations  20% of pts will have postop complications  Mortality of 2%   Besides hemorrhage and organ injury – may see atelectasis,    ileus, wound infections, renal failure of remaining kidney,   and incisional hernia.  Most common are organ and vascular injury, similar rates for open or lapscope   May also see – MI, CHF, PE (air embolus possible with lapscope),   CVA, pneumonia, &amp; phlebitis</vt:lpstr>
      <vt:lpstr>Most often done as an elective, controlled surgery.  Cadaver kidneys can be preserved for 48 hrs and live donors are prescheduled   Regional or General anesthesia will work but general most common   Regional techniques are good for postop pain  Lines are a must  Be alert when clamps come off – Cardiac arrest from influx of K   Biggest postop complication – rejection – removal is only tx  With follow-on procedures – be alert to immunosuppression </vt:lpstr>
      <vt:lpstr>PowerPoint Presentation</vt:lpstr>
      <vt:lpstr>Urolithiasis (Kidney Stones, Renal Stones)</vt:lpstr>
      <vt:lpstr>Incidence in US – 13% of men, 7% of women over lifetime  Recurrence of 50% in 5 yrs, 80% in 10 yrs  Cost of tx - $4.5 billion/yr </vt:lpstr>
      <vt:lpstr>Extracorporeal Shock-wave Lithotripsy (ESWL)  High energy ultra-sound or pneumatic shock waves or lasers  Only noninvasive treatment  For stones &lt; 10-20 mm  Success range 30-100% Most are done outpatient R wave of ECG used to trigger shock wave, placement is important General or regional will work but pt must not move, even breathing may move site  Submersion in water or use of gel pad Contraindications – UTI, coagulopathy, distal obstruction, &amp; pregnancy Complications – Tissue damage or organ perforation/rupture, arrhythmias, pain,  hypothermia (with submersion), bruising, N&amp;V</vt:lpstr>
      <vt:lpstr>Cystoscopy  Not open but still invasive  May be to place stent, retrieve small stones, break up large stones  Stones may be in Kidney, ureter, and/or bladder  May use laser, US, or other to break up stones  Done most often in lithotomy  May be done MAC but typically general or regional   Depends on length, goal of sx, and surgeon preference   “Patient is Moving!!” (breathing)  LMA often useful but some surgeons want paralysis   Beginning is most stimulating so if general – deep for start.</vt:lpstr>
      <vt:lpstr>C-arm use  Most Kidney stone removals use C-arm x-ray Protect yourself – Lead apron and Thyroid collar, Make sure enough are available  </vt:lpstr>
      <vt:lpstr>Laser use Different types of lasers in use Again:  Protect yourself!  Use eye protection, Also protect pt – glasses, damp sponges</vt:lpstr>
      <vt:lpstr>Percutaneous Nephrolithotomy (dreaded Perc Neph)  Typically for larger stones embedded in kidney out of reach of cystoscope Often done in Radiology department, heavy use of C-arm General is most often used  Choice of agents depends on preop assess of pt comorbidities  May start supine but often turned prone during procedure, may also be lateral Need to work around C-arm so need to be flexible  Video of Perc Neph (~ 5 min) https://www.youtube.com/watch?v=xW7SKc7SkJE </vt:lpstr>
      <vt:lpstr>PowerPoint Presentation</vt:lpstr>
      <vt:lpstr>PowerPoint Presentation</vt:lpstr>
      <vt:lpstr>Benign Prostatic Hyperplasia (BPH)   Non-malignant enlargement of prostate   Leads to blockage of urine flow from bladder   Medical Tx with 5α-reductase inhibitor (Finesteride)   α-adreneregics (tamsulosin) relax smooth muscle - ↑ flow  When medical tx fails - Surgery </vt:lpstr>
      <vt:lpstr>Minimally invasive procedures  Transurethral Microwave Thermotherapy (TUMT)  Transurethral Needle Ablation (TUNA)   Use heat to shrink prostate by necrosis of tissue Invasive Procedures  Transurethral Incision of the Prostate (TUIP)  Holmium Laser Enucleation of the Prostate (HoLEP)  Photo Selective Vaporization of the Prostate (Greenlight Laser PVP)  Transurethral Resection of the Prostate (TURP)   Button TURP   Bipolar TURP  Radical Prostatectomy</vt:lpstr>
      <vt:lpstr>TUMT   </vt:lpstr>
      <vt:lpstr>TUNA         what-is-transurethral-needle-ablatio n-tuna.jpg (556×313) (prostatecancer911.com)</vt:lpstr>
      <vt:lpstr>TUIP</vt:lpstr>
      <vt:lpstr>HoLEP</vt:lpstr>
      <vt:lpstr>Photo Selective Vaporization of the Prostate (Greenlight Laser PVP) If condyloma present – wear N95 mask </vt:lpstr>
      <vt:lpstr>Button TURP (plasma kinetic or bipolar plasma vaporization of prostate - BPVP)  Low temp plasma energy instead of heat  May be least intrusive, fewer complications, faster healing</vt:lpstr>
      <vt:lpstr>Bipolar TURP  Resection of prostate tissue using electrocautery or sharp excision  Gold standard and most common surgery in men &gt;60  Outlet channel is opened by cutting away median and lateral lobes of prostate  Bladder is distended and continuous irrigation is used</vt:lpstr>
      <vt:lpstr>General or SAB can be done (Yes spinals do work well for these)   SAB – Allows for patient evaluation based on their response   hypervolemia, hyponatremia, perforation, TURP syndrome  Only need level to T-10, length of block will depend on surgeon speed  Irrigation fluid is absorbed through open venous sinuses in prostate  10-30 ml/min of resection time is absorbed, longer resection ↑ risks  Resection time should not exceed 1 hr</vt:lpstr>
      <vt:lpstr>Complications  Intraop:  Bladder perforation, skin burns, blood loss, arrhythmias,   septicemia, TURP syndrome, hypothermia, &amp; coagulopathy  Postop:  Inability to void, incontinence, bleeding (transfusion),   clot retention, GU infection, &amp; impotence</vt:lpstr>
      <vt:lpstr>Irrigation solutions  Ideally – clear, isotonic, and no toxicity  0.9 % saline or LR good but conduct electricity   Water – no electrolytes, TURP syndrome</vt:lpstr>
      <vt:lpstr>TURP Syndrome Affected by:  number and size of venous sinuses, resect time, hydrostatic pressure of irrigation fluid,  venous pressure at irrigant-blood interface  Rare but potentially fatal  0.78 – 1.4% occurrence   Severe TURP syndrome very rare but mortality 25%  Absorption of large volume of irrigation   → classic triad:  HTN, bradycardia, altered mental state  May occur within 15 min of start or 24 hrs postop</vt:lpstr>
      <vt:lpstr>Pathophysiology   Clinical Features Fluid overload   HTN, Bradycardia, arrhythmia, angina, Pul edema, CHF, hypotension  Water intoxication  Confusion, restless, twitching, seizures, lethargy, coma, dilated pupils      (hypo-osmolality)   papilledema, low-volt EEG, hemolysis  Hyponatremia  CNS changes, ↓ inotropy, wide QRS, low-volt ECG, inverted T-wave  Glycine Toxicity  N&amp;V, headache, transient blindness, myocard depression, ECG changes     loss of light and accommodation reflexes (can still blink)  Ammonia toxicity  N&amp;V, CNS depression  Hemolysis   Anemia, acute renal failure, chills, clammy skin, chest tightness, bronchospasm     hyperkalemia → malignant arrhythmias  or asystole  Coagulopathy  Severe bleeding, primary fibrinolysis, DIC   </vt:lpstr>
      <vt:lpstr>Prevention:  Most important – early recognition of symptoms  Avoid Trendelenburg   Limit resect time  Keep prostate capsule intact until end  Irrigation &lt; 60 cm above gland level   Check electrolytes during and after   Regional with light sedation to check mental status</vt:lpstr>
      <vt:lpstr>Treatment  Mild – Supportive tx – antiemetics, atropine, vasopressors, diuretics   Close observation   If detected intraop –  Notify surgeon, finish procedure ASAP,    Ensure O₂ and circulatory support   Draw labs – Lytes, Creat, glucose, ABGs, 12 lead EKG   Na &gt; 120 mEq/L – fluid restriction and loop diuretics (Lasix)   Na &lt; 120 mEq/L – 3% NaCl IV at 100 ml/hr    Correcting too fast → central pontine myelinolysis   Midazolam for seizures   Intubate and ventilate if difficulty breathing</vt:lpstr>
      <vt:lpstr>Prostatectomy  Simple – For BPH with very large prostate, rare now with other treatments   Most commonly done via retropubic approach   Radical – Involves removal of entire prostate, seminal vesicles,    and usually surrounding nerves and veins.   Due to cancerous tumor  May be done open or laparoscopically; perineal or retropubic approach  Robot assist becoming more common</vt:lpstr>
      <vt:lpstr>Anesthetic Considerations  Preop assessment – Often elderly men with comorbidities   Do thorough preop eval with history   Labs – Hbg, type &amp; screen, be prepared for major blood loss   A-line, CVP, 2 large IVs, PA    Position – Lithotomy    - Trunk flexion   - Trendelenburg   - Extreme Trendelenburg for robot (watch for air embolus)</vt:lpstr>
      <vt:lpstr>This is Ok.     This is Not!!</vt:lpstr>
      <vt:lpstr>Cystoscopy – Same considerations as Kidney stone retrieval   Transurethral Bladder Tumor  Resection (TURB)  Similar considerations to TURP but usually less risk for TURP syndrome  Cystectomy – Removal of all or part of Bladder.  Radical – Bladder removal plus other organs and nodes  Usually combined with diversion of urine flow (Ileal conduit with stoma)  Anesthetic concerns similar to nephrectomy  Blood loss is primary concern intra- and post-op</vt:lpstr>
      <vt:lpstr>Thank You</vt:lpstr>
      <vt:lpstr>1..  Barash, P. G., Cullen, B. F., Stoelting, R. K., Cahalan, M. K., Stock, M. C., Ortega, R.,   Sharer, S. R. &amp; Holt, N. F. (2017). Clinical Anesthesia (8th ed.). Wolters Kluwer.  2.  Hines, R. L. &amp; Marschall, K. E. (2018) Stoelting’s Anesthesia and Co-existing Disease.   (7th ed.). Elsevier.  3.  Nagelhout, J. J. &amp; Elisha, S. (2018). Nurse Anesthesia (6th ed.). Elsevier.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Anesthetic Management  for Renal  and Urology</dc:title>
  <dc:creator>TODD WALTER</dc:creator>
  <cp:lastModifiedBy>TODD WALTER</cp:lastModifiedBy>
  <cp:revision>146</cp:revision>
  <dcterms:created xsi:type="dcterms:W3CDTF">2020-11-28T14:34:30Z</dcterms:created>
  <dcterms:modified xsi:type="dcterms:W3CDTF">2022-03-05T17:08:21Z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