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71.xml"/>
  <Override ContentType="application/vnd.openxmlformats-officedocument.presentationml.notesSlide+xml" PartName="/ppt/notesSlides/notesSlide18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0.xml"/>
  <Override ContentType="application/vnd.openxmlformats-officedocument.presentationml.notesSlide+xml" PartName="/ppt/notesSlides/notesSlide46.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174.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24.xml"/>
  <Override ContentType="application/vnd.openxmlformats-officedocument.presentationml.notesSlide+xml" PartName="/ppt/notesSlides/notesSlide18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69.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179.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65.xml"/>
  <Override ContentType="application/vnd.openxmlformats-officedocument.presentationml.notesSlide+xml" PartName="/ppt/notesSlides/notesSlide183.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67.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154.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81.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164.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16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notesSlide+xml" PartName="/ppt/notesSlides/notesSlide188.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170.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54.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184.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178.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159.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180.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181.xml"/>
  <Override ContentType="application/vnd.openxmlformats-officedocument.presentationml.slide+xml" PartName="/ppt/slides/slide85.xml"/>
  <Override ContentType="application/vnd.openxmlformats-officedocument.presentationml.slide+xml" PartName="/ppt/slides/slide157.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183.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71.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8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160.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32.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15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Lst>
  <p:sldSz cy="5143500" cx="9144000"/>
  <p:notesSz cx="6858000" cy="9144000"/>
  <p:embeddedFontLst>
    <p:embeddedFont>
      <p:font typeface="Montserrat"/>
      <p:regular r:id="rId195"/>
      <p:bold r:id="rId196"/>
      <p:italic r:id="rId197"/>
      <p:boldItalic r:id="rId198"/>
    </p:embeddedFont>
    <p:embeddedFont>
      <p:font typeface="Lato"/>
      <p:regular r:id="rId199"/>
      <p:bold r:id="rId200"/>
      <p:italic r:id="rId201"/>
      <p:boldItalic r:id="rId20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779E1F-1C2B-4C12-B164-E9C6AFE3A1E9}">
  <a:tblStyle styleId="{98779E1F-1C2B-4C12-B164-E9C6AFE3A1E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190" Type="http://schemas.openxmlformats.org/officeDocument/2006/relationships/slide" Target="slides/slide18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194" Type="http://schemas.openxmlformats.org/officeDocument/2006/relationships/slide" Target="slides/slide188.xml"/><Relationship Id="rId43" Type="http://schemas.openxmlformats.org/officeDocument/2006/relationships/slide" Target="slides/slide37.xml"/><Relationship Id="rId193" Type="http://schemas.openxmlformats.org/officeDocument/2006/relationships/slide" Target="slides/slide187.xml"/><Relationship Id="rId46" Type="http://schemas.openxmlformats.org/officeDocument/2006/relationships/slide" Target="slides/slide40.xml"/><Relationship Id="rId192" Type="http://schemas.openxmlformats.org/officeDocument/2006/relationships/slide" Target="slides/slide186.xml"/><Relationship Id="rId45" Type="http://schemas.openxmlformats.org/officeDocument/2006/relationships/slide" Target="slides/slide39.xml"/><Relationship Id="rId191" Type="http://schemas.openxmlformats.org/officeDocument/2006/relationships/slide" Target="slides/slide185.xml"/><Relationship Id="rId48" Type="http://schemas.openxmlformats.org/officeDocument/2006/relationships/slide" Target="slides/slide42.xml"/><Relationship Id="rId187" Type="http://schemas.openxmlformats.org/officeDocument/2006/relationships/slide" Target="slides/slide181.xml"/><Relationship Id="rId47" Type="http://schemas.openxmlformats.org/officeDocument/2006/relationships/slide" Target="slides/slide41.xml"/><Relationship Id="rId186" Type="http://schemas.openxmlformats.org/officeDocument/2006/relationships/slide" Target="slides/slide180.xml"/><Relationship Id="rId185" Type="http://schemas.openxmlformats.org/officeDocument/2006/relationships/slide" Target="slides/slide179.xml"/><Relationship Id="rId49" Type="http://schemas.openxmlformats.org/officeDocument/2006/relationships/slide" Target="slides/slide43.xml"/><Relationship Id="rId184" Type="http://schemas.openxmlformats.org/officeDocument/2006/relationships/slide" Target="slides/slide178.xml"/><Relationship Id="rId189" Type="http://schemas.openxmlformats.org/officeDocument/2006/relationships/slide" Target="slides/slide183.xml"/><Relationship Id="rId188" Type="http://schemas.openxmlformats.org/officeDocument/2006/relationships/slide" Target="slides/slide18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183" Type="http://schemas.openxmlformats.org/officeDocument/2006/relationships/slide" Target="slides/slide177.xml"/><Relationship Id="rId32" Type="http://schemas.openxmlformats.org/officeDocument/2006/relationships/slide" Target="slides/slide26.xml"/><Relationship Id="rId182" Type="http://schemas.openxmlformats.org/officeDocument/2006/relationships/slide" Target="slides/slide176.xml"/><Relationship Id="rId35" Type="http://schemas.openxmlformats.org/officeDocument/2006/relationships/slide" Target="slides/slide29.xml"/><Relationship Id="rId181" Type="http://schemas.openxmlformats.org/officeDocument/2006/relationships/slide" Target="slides/slide175.xml"/><Relationship Id="rId34" Type="http://schemas.openxmlformats.org/officeDocument/2006/relationships/slide" Target="slides/slide28.xml"/><Relationship Id="rId180" Type="http://schemas.openxmlformats.org/officeDocument/2006/relationships/slide" Target="slides/slide174.xml"/><Relationship Id="rId37" Type="http://schemas.openxmlformats.org/officeDocument/2006/relationships/slide" Target="slides/slide31.xml"/><Relationship Id="rId176" Type="http://schemas.openxmlformats.org/officeDocument/2006/relationships/slide" Target="slides/slide170.xml"/><Relationship Id="rId36" Type="http://schemas.openxmlformats.org/officeDocument/2006/relationships/slide" Target="slides/slide30.xml"/><Relationship Id="rId175" Type="http://schemas.openxmlformats.org/officeDocument/2006/relationships/slide" Target="slides/slide169.xml"/><Relationship Id="rId39" Type="http://schemas.openxmlformats.org/officeDocument/2006/relationships/slide" Target="slides/slide33.xml"/><Relationship Id="rId174" Type="http://schemas.openxmlformats.org/officeDocument/2006/relationships/slide" Target="slides/slide168.xml"/><Relationship Id="rId38" Type="http://schemas.openxmlformats.org/officeDocument/2006/relationships/slide" Target="slides/slide32.xml"/><Relationship Id="rId173" Type="http://schemas.openxmlformats.org/officeDocument/2006/relationships/slide" Target="slides/slide167.xml"/><Relationship Id="rId179" Type="http://schemas.openxmlformats.org/officeDocument/2006/relationships/slide" Target="slides/slide173.xml"/><Relationship Id="rId178" Type="http://schemas.openxmlformats.org/officeDocument/2006/relationships/slide" Target="slides/slide172.xml"/><Relationship Id="rId177" Type="http://schemas.openxmlformats.org/officeDocument/2006/relationships/slide" Target="slides/slide171.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98" Type="http://schemas.openxmlformats.org/officeDocument/2006/relationships/font" Target="fonts/Montserrat-boldItalic.fntdata"/><Relationship Id="rId14" Type="http://schemas.openxmlformats.org/officeDocument/2006/relationships/slide" Target="slides/slide8.xml"/><Relationship Id="rId197" Type="http://schemas.openxmlformats.org/officeDocument/2006/relationships/font" Target="fonts/Montserrat-italic.fntdata"/><Relationship Id="rId17" Type="http://schemas.openxmlformats.org/officeDocument/2006/relationships/slide" Target="slides/slide11.xml"/><Relationship Id="rId196" Type="http://schemas.openxmlformats.org/officeDocument/2006/relationships/font" Target="fonts/Montserrat-bold.fntdata"/><Relationship Id="rId16" Type="http://schemas.openxmlformats.org/officeDocument/2006/relationships/slide" Target="slides/slide10.xml"/><Relationship Id="rId195" Type="http://schemas.openxmlformats.org/officeDocument/2006/relationships/font" Target="fonts/Montserrat-regular.fntdata"/><Relationship Id="rId19" Type="http://schemas.openxmlformats.org/officeDocument/2006/relationships/slide" Target="slides/slide13.xml"/><Relationship Id="rId18" Type="http://schemas.openxmlformats.org/officeDocument/2006/relationships/slide" Target="slides/slide12.xml"/><Relationship Id="rId199" Type="http://schemas.openxmlformats.org/officeDocument/2006/relationships/font" Target="fonts/Lato-regular.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3.xml"/><Relationship Id="rId4" Type="http://schemas.openxmlformats.org/officeDocument/2006/relationships/tableStyles" Target="tableStyles.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172" Type="http://schemas.openxmlformats.org/officeDocument/2006/relationships/slide" Target="slides/slide166.xml"/><Relationship Id="rId65" Type="http://schemas.openxmlformats.org/officeDocument/2006/relationships/slide" Target="slides/slide59.xml"/><Relationship Id="rId171" Type="http://schemas.openxmlformats.org/officeDocument/2006/relationships/slide" Target="slides/slide165.xml"/><Relationship Id="rId68" Type="http://schemas.openxmlformats.org/officeDocument/2006/relationships/slide" Target="slides/slide62.xml"/><Relationship Id="rId170" Type="http://schemas.openxmlformats.org/officeDocument/2006/relationships/slide" Target="slides/slide164.xml"/><Relationship Id="rId67" Type="http://schemas.openxmlformats.org/officeDocument/2006/relationships/slide" Target="slides/slide61.xml"/><Relationship Id="rId60" Type="http://schemas.openxmlformats.org/officeDocument/2006/relationships/slide" Target="slides/slide54.xml"/><Relationship Id="rId165" Type="http://schemas.openxmlformats.org/officeDocument/2006/relationships/slide" Target="slides/slide159.xml"/><Relationship Id="rId69" Type="http://schemas.openxmlformats.org/officeDocument/2006/relationships/slide" Target="slides/slide63.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slide" Target="slides/slide155.xml"/><Relationship Id="rId54" Type="http://schemas.openxmlformats.org/officeDocument/2006/relationships/slide" Target="slides/slide48.xml"/><Relationship Id="rId160" Type="http://schemas.openxmlformats.org/officeDocument/2006/relationships/slide" Target="slides/slide154.xml"/><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slide" Target="slides/slide153.xml"/><Relationship Id="rId59" Type="http://schemas.openxmlformats.org/officeDocument/2006/relationships/slide" Target="slides/slide53.xml"/><Relationship Id="rId154" Type="http://schemas.openxmlformats.org/officeDocument/2006/relationships/slide" Target="slides/slide148.xml"/><Relationship Id="rId58" Type="http://schemas.openxmlformats.org/officeDocument/2006/relationships/slide" Target="slides/slide52.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1" Type="http://schemas.openxmlformats.org/officeDocument/2006/relationships/slide" Target="slides/slide115.xml"/><Relationship Id="rId120" Type="http://schemas.openxmlformats.org/officeDocument/2006/relationships/slide" Target="slides/slide114.xml"/><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99" Type="http://schemas.openxmlformats.org/officeDocument/2006/relationships/slide" Target="slides/slide93.xml"/><Relationship Id="rId98" Type="http://schemas.openxmlformats.org/officeDocument/2006/relationships/slide" Target="slides/slide92.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10" Type="http://schemas.openxmlformats.org/officeDocument/2006/relationships/slide" Target="slides/slide104.xml"/><Relationship Id="rId114" Type="http://schemas.openxmlformats.org/officeDocument/2006/relationships/slide" Target="slides/slide108.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202" Type="http://schemas.openxmlformats.org/officeDocument/2006/relationships/font" Target="fonts/Lato-boldItalic.fntdata"/><Relationship Id="rId201" Type="http://schemas.openxmlformats.org/officeDocument/2006/relationships/font" Target="fonts/Lato-italic.fntdata"/><Relationship Id="rId200" Type="http://schemas.openxmlformats.org/officeDocument/2006/relationships/font" Target="fonts/La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be458f809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be458f809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be458f809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be458f809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3ca0f6d9e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3ca0f6d9e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3ca0f6d9e8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3ca0f6d9e8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3ca0f6d9e8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3ca0f6d9e8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3cbaf6509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3cbaf6509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3cbaf65090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3cbaf65090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3cbaf65090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3cbaf65090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c355d8a724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c355d8a724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3cbaf65090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3cbaf65090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c355d8a724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c355d8a724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c355d8a724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c355d8a724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be458f809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be458f809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3cbaf65090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3cbaf65090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3cbaf65090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3cbaf65090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3cbaf65090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3cbaf65090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3cbaf65090_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3cbaf65090_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g3cbaf65090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6" name="Google Shape;866;g3cbaf65090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1184f3571a2_7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1184f3571a2_7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1184f3571a2_7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1184f3571a2_7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1184f3571a2_7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1184f3571a2_7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3cbaf65090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3cbaf65090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3cbaf65090_2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6" name="Google Shape;896;g3cbaf65090_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be458f809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be458f809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3cbaf65090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2" name="Google Shape;902;g3cbaf65090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3cbaf65090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3cbaf65090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3cbaf65090_4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3cbaf65090_4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3cbaf65090_4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3cbaf65090_4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3cbaf65090_4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3cbaf65090_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3cbaf65090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3cbaf65090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3cbaf65090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3cbaf65090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3cbaf65090_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3cbaf65090_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3cbaf65090_5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1" name="Google Shape;951;g3cbaf65090_5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c355d8a724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c355d8a724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be458f809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be458f809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3cbaf65090_5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3" name="Google Shape;963;g3cbaf65090_5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3cbaf65090_5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3cbaf65090_5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3cbaf65090_5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6" name="Google Shape;976;g3cbaf65090_5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3cbaf65090_5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3cbaf65090_5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3cbaf65090_5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8" name="Google Shape;988;g3cbaf65090_5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3cbaf65090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5" name="Google Shape;995;g3cbaf65090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3cbaf65090_5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3cbaf65090_5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c355d8a724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8" name="Google Shape;1008;gc355d8a724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3cbaf65090_5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4" name="Google Shape;1014;g3cbaf65090_5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3cbaf65090_5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3cbaf65090_5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cbaf65090_8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cbaf65090_8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Seizure</a:t>
            </a:r>
            <a:endParaRPr/>
          </a:p>
          <a:p>
            <a:pPr indent="0" lvl="0" marL="0" rtl="0" algn="l">
              <a:spcBef>
                <a:spcPts val="0"/>
              </a:spcBef>
              <a:spcAft>
                <a:spcPts val="0"/>
              </a:spcAft>
              <a:buNone/>
            </a:pPr>
            <a:r>
              <a:rPr lang="en"/>
              <a:t>7 coolers 3 RBC’s, 3 FFP every other platelet</a:t>
            </a:r>
            <a:endParaRPr/>
          </a:p>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3cbaf65090_5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6" name="Google Shape;1026;g3cbaf65090_5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3cbaf65090_5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3cbaf65090_5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c355d8a724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c355d8a724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3cbaf65090_5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4" name="Google Shape;1044;g3cbaf65090_5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3cbaf65090_5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1" name="Google Shape;1051;g3cbaf65090_5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3cbaf65090_5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7" name="Google Shape;1057;g3cbaf65090_5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3cbaf65090_5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3cbaf65090_5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3cbaf65090_5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9" name="Google Shape;1069;g3cbaf65090_5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g3cbaf65090_5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6" name="Google Shape;1076;g3cbaf65090_5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g3cbaf65090_7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2" name="Google Shape;1082;g3cbaf65090_7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79b85130cc_6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79b85130cc_6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3cbaf65090_7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8" name="Google Shape;1088;g3cbaf65090_7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3cbaf65090_7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4" name="Google Shape;1094;g3cbaf65090_7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3cbaf65090_7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0" name="Google Shape;1100;g3cbaf65090_7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g3cbaf65090_7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7" name="Google Shape;1107;g3cbaf65090_7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g3cbaf65090_7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3" name="Google Shape;1113;g3cbaf65090_7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7" name="Shape 1117"/>
        <p:cNvGrpSpPr/>
        <p:nvPr/>
      </p:nvGrpSpPr>
      <p:grpSpPr>
        <a:xfrm>
          <a:off x="0" y="0"/>
          <a:ext cx="0" cy="0"/>
          <a:chOff x="0" y="0"/>
          <a:chExt cx="0" cy="0"/>
        </a:xfrm>
      </p:grpSpPr>
      <p:sp>
        <p:nvSpPr>
          <p:cNvPr id="1118" name="Google Shape;1118;g3cbaf65090_7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9" name="Google Shape;1119;g3cbaf65090_7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g3cbaf65090_7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5" name="Google Shape;1125;g3cbaf65090_7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gc355d8a724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1" name="Google Shape;1131;gc355d8a724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g3cbaf65090_7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7" name="Google Shape;1137;g3cbaf65090_7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g3cbaf65090_7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3" name="Google Shape;1143;g3cbaf65090_7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be458f809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be458f809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g3cbaf65090_7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0" name="Google Shape;1150;g3cbaf65090_7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g3cbaf65090_7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7" name="Google Shape;1157;g3cbaf65090_7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g3cbaf65090_8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3" name="Google Shape;1163;g3cbaf65090_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g3cbaf65090_5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9" name="Google Shape;1169;g3cbaf65090_5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3cbaf65090_5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5" name="Google Shape;1175;g3cbaf65090_5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g3cbaf65090_7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1" name="Google Shape;1181;g3cbaf65090_7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g3cbaf65090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7" name="Google Shape;1187;g3cbaf65090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g3cbaf65090_8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3" name="Google Shape;1193;g3cbaf65090_8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g3cbaf65090_8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2" name="Google Shape;1202;g3cbaf65090_8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g3cbaf65090_8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8" name="Google Shape;1208;g3cbaf65090_8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cbaf65090_8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cbaf65090_8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g3cbaf65090_8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9" name="Google Shape;1219;g3cbaf65090_8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g3cbaf65090_8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5" name="Google Shape;1225;g3cbaf65090_8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g3cbaf65090_8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1" name="Google Shape;1231;g3cbaf65090_8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3cbaf65090_8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0" name="Google Shape;1240;g3cbaf65090_8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g3cbaf65090_8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6" name="Google Shape;1246;g3cbaf65090_8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g3cbaf65090_8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2" name="Google Shape;1252;g3cbaf65090_8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g3cbaf65090_8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8" name="Google Shape;1258;g3cbaf65090_8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2" name="Shape 1262"/>
        <p:cNvGrpSpPr/>
        <p:nvPr/>
      </p:nvGrpSpPr>
      <p:grpSpPr>
        <a:xfrm>
          <a:off x="0" y="0"/>
          <a:ext cx="0" cy="0"/>
          <a:chOff x="0" y="0"/>
          <a:chExt cx="0" cy="0"/>
        </a:xfrm>
      </p:grpSpPr>
      <p:sp>
        <p:nvSpPr>
          <p:cNvPr id="1263" name="Google Shape;1263;g3cbaf65090_8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4" name="Google Shape;1264;g3cbaf65090_8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g3cbaf65090_8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0" name="Google Shape;1270;g3cbaf65090_8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g3cbaf65090_8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6" name="Google Shape;1276;g3cbaf65090_8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c355d8a724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c355d8a724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g3cbaf65090_8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3" name="Google Shape;1283;g3cbaf65090_8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3cd047547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0" name="Google Shape;1290;g3cd047547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g3cbaf65090_8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7" name="Google Shape;1297;g3cbaf65090_8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gc355d8a724_1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3" name="Google Shape;1303;gc355d8a724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3ceee30bc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9" name="Google Shape;1309;g3ceee30bc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g3cbaf65090_8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6" name="Google Shape;1316;g3cbaf65090_8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g3cbaf65090_8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3" name="Google Shape;1323;g3cbaf65090_8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c355d8a724_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0" name="Google Shape;1330;gc355d8a724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g1184f3571a2_7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6" name="Google Shape;1336;g1184f3571a2_7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cbaf65090_8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cbaf65090_8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be458f809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be458f809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cbaf65090_8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cbaf65090_8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c355d8a724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c355d8a724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1764d25ff9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1764d25ff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ca0f6d9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ca0f6d9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Mom makes more clot but she breaks it down faster - consumption coagulopathy</a:t>
            </a:r>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be458f809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be458f809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be458f809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be458f809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be458f809_1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be458f809_1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be458f809_1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be458f809_1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15c74d8b1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15c74d8b1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be458f809_1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be458f809_1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be458f809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be458f809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be458f809_1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be458f809_1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be458f809_1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be458f809_1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be458f809_1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be458f809_1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be458f809_1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be458f809_1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be458f809_1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be458f809_1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cd047547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cd047547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cd04754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cd04754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be458f809_1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be458f809_1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be458f809_12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be458f809_1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c355d8a724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c355d8a724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be458f809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be458f809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be458f809_12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be458f809_1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ceee30bc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ceee30bc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be458f809_1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be458f809_1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cdf90e96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cdf90e96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 is complicated by restrictive lung disease, sensitivity to nondepolarizing muscle relaxants, hyperkalemia with anectine, difficult intubation. Epidural/spinal challenging based on inadequate spread of LA especially if corrective back surgery</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be458f809_1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be458f809_1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be458f809_14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be458f809_14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be458f809_14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3be458f809_14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be458f809_1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be458f809_1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ceee30bc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3ceee30bc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cdf90e96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cdf90e96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cbaf65090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cbaf65090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be458f809_1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3be458f809_1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be458f809_1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3be458f809_1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79b85130cc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79b85130cc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c45779d46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c45779d46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c45779d46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c45779d46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c7a9bec7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3c7a9bec7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3c7a9bec7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3c7a9bec7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3c7a9bec7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3c7a9bec7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1184f3571a2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1184f3571a2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3ceee30bc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3ceee30bc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cbaf65090_7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cbaf65090_7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1766c908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11766c908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c7a9bec7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3c7a9bec7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c355d8a72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c355d8a72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c355d8a724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c355d8a724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c355d8a724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c355d8a724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3c7a9bec75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3c7a9bec75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Giving fentanyl during labor </a:t>
            </a:r>
            <a:endParaRPr sz="1400"/>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3c7a9bec75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3c7a9bec75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3c7a9bec75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3c7a9bec75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c962683c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3c962683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3c962683c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3c962683c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be458f809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be458f809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3c962683c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3c962683c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3c962683c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3c962683c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c355d8a724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c355d8a724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3c962683c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3c962683c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3c962683c2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3c962683c2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3c962683c2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3c962683c2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3c962683c2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3c962683c2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3c962683c2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3c962683c2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3c962683c2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3c962683c2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3c962683c2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3c962683c2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be458f80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be458f80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c962683c2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3c962683c2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3ca0f6d9e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3ca0f6d9e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3c962683c2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3c962683c2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3ca0f6d9e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3ca0f6d9e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3ca0f6d9e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3ca0f6d9e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Going to summarize common causes of fetal decelerations</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3c962683c2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3c962683c2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3ca0f6d9e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3ca0f6d9e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c355d8a724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c355d8a724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3c962683c2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3c962683c2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3c962683c2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3c962683c2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be458f809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be458f80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3c962683c2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3c962683c2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3c962683c2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3c962683c2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3c962683c2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3c962683c2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3c962683c2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3c962683c2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c355d8a724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c355d8a724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3c962683c2_1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3c962683c2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3ca0f6d9e8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3ca0f6d9e8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3ca0f6d9e8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3ca0f6d9e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3ca0f6d9e8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3ca0f6d9e8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3ca0f6d9e8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3ca0f6d9e8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image" Target="../media/image49.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 Id="rId3" Type="http://schemas.openxmlformats.org/officeDocument/2006/relationships/image" Target="../media/image35.gi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 Id="rId3" Type="http://schemas.openxmlformats.org/officeDocument/2006/relationships/image" Target="../media/image37.jp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 Id="rId3" Type="http://schemas.openxmlformats.org/officeDocument/2006/relationships/image" Target="../media/image28.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 Id="rId3" Type="http://schemas.openxmlformats.org/officeDocument/2006/relationships/image" Target="../media/image45.jp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 Id="rId3" Type="http://schemas.openxmlformats.org/officeDocument/2006/relationships/image" Target="../media/image47.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 Id="rId3" Type="http://schemas.openxmlformats.org/officeDocument/2006/relationships/image" Target="../media/image39.jp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2.xml"/><Relationship Id="rId3" Type="http://schemas.openxmlformats.org/officeDocument/2006/relationships/image" Target="../media/image42.jp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 Id="rId3" Type="http://schemas.openxmlformats.org/officeDocument/2006/relationships/image" Target="../media/image3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 Id="rId3" Type="http://schemas.openxmlformats.org/officeDocument/2006/relationships/image" Target="../media/image50.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9.xml"/><Relationship Id="rId3" Type="http://schemas.openxmlformats.org/officeDocument/2006/relationships/image" Target="../media/image4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 Id="rId3" Type="http://schemas.openxmlformats.org/officeDocument/2006/relationships/image" Target="../media/image36.gif"/></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1.xml"/><Relationship Id="rId3" Type="http://schemas.openxmlformats.org/officeDocument/2006/relationships/image" Target="../media/image40.jpg"/><Relationship Id="rId4" Type="http://schemas.openxmlformats.org/officeDocument/2006/relationships/image" Target="../media/image43.jp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 Id="rId3" Type="http://schemas.openxmlformats.org/officeDocument/2006/relationships/image" Target="../media/image46.jp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5.xml"/><Relationship Id="rId3" Type="http://schemas.openxmlformats.org/officeDocument/2006/relationships/image" Target="../media/image44.jp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6.xml"/><Relationship Id="rId3" Type="http://schemas.openxmlformats.org/officeDocument/2006/relationships/image" Target="../media/image48.jp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7.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22.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33.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25.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30.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24.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32.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29.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34.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26.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27.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31.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346875"/>
            <a:ext cx="5017500" cy="155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Obstetrical Anesthesia</a:t>
            </a:r>
            <a:endParaRPr/>
          </a:p>
        </p:txBody>
      </p:sp>
      <p:sp>
        <p:nvSpPr>
          <p:cNvPr id="135" name="Google Shape;135;p13"/>
          <p:cNvSpPr txBox="1"/>
          <p:nvPr/>
        </p:nvSpPr>
        <p:spPr>
          <a:xfrm>
            <a:off x="4543925" y="2913650"/>
            <a:ext cx="35826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13"/>
          <p:cNvPicPr preferRelativeResize="0"/>
          <p:nvPr/>
        </p:nvPicPr>
        <p:blipFill>
          <a:blip r:embed="rId3">
            <a:alphaModFix/>
          </a:blip>
          <a:stretch>
            <a:fillRect/>
          </a:stretch>
        </p:blipFill>
        <p:spPr>
          <a:xfrm>
            <a:off x="1262350" y="3170100"/>
            <a:ext cx="2686050" cy="1704975"/>
          </a:xfrm>
          <a:prstGeom prst="rect">
            <a:avLst/>
          </a:prstGeom>
          <a:noFill/>
          <a:ln>
            <a:noFill/>
          </a:ln>
        </p:spPr>
      </p:pic>
      <p:pic>
        <p:nvPicPr>
          <p:cNvPr id="137" name="Google Shape;137;p13"/>
          <p:cNvPicPr preferRelativeResize="0"/>
          <p:nvPr/>
        </p:nvPicPr>
        <p:blipFill>
          <a:blip r:embed="rId4">
            <a:alphaModFix/>
          </a:blip>
          <a:stretch>
            <a:fillRect/>
          </a:stretch>
        </p:blipFill>
        <p:spPr>
          <a:xfrm>
            <a:off x="5322300" y="1951150"/>
            <a:ext cx="3232350" cy="2349867"/>
          </a:xfrm>
          <a:prstGeom prst="rect">
            <a:avLst/>
          </a:prstGeom>
          <a:noFill/>
          <a:ln>
            <a:noFill/>
          </a:ln>
        </p:spPr>
      </p:pic>
      <p:sp>
        <p:nvSpPr>
          <p:cNvPr id="138" name="Google Shape;138;p13"/>
          <p:cNvSpPr txBox="1"/>
          <p:nvPr/>
        </p:nvSpPr>
        <p:spPr>
          <a:xfrm>
            <a:off x="5554625" y="4622625"/>
            <a:ext cx="3170100" cy="333000"/>
          </a:xfrm>
          <a:prstGeom prst="rect">
            <a:avLst/>
          </a:prstGeom>
          <a:solidFill>
            <a:srgbClr val="43434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Lisa Schaefer, MS, APRN, CRNA</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2"/>
          <p:cNvSpPr txBox="1"/>
          <p:nvPr>
            <p:ph type="title"/>
          </p:nvPr>
        </p:nvSpPr>
        <p:spPr>
          <a:xfrm>
            <a:off x="695325" y="381000"/>
            <a:ext cx="7505700" cy="69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Definitions</a:t>
            </a:r>
            <a:endParaRPr sz="3600"/>
          </a:p>
        </p:txBody>
      </p:sp>
      <p:sp>
        <p:nvSpPr>
          <p:cNvPr id="192" name="Google Shape;192;p22"/>
          <p:cNvSpPr txBox="1"/>
          <p:nvPr>
            <p:ph idx="1" type="body"/>
          </p:nvPr>
        </p:nvSpPr>
        <p:spPr>
          <a:xfrm>
            <a:off x="323850" y="1076400"/>
            <a:ext cx="8001000" cy="38100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b="1" lang="en" sz="3000"/>
              <a:t>G#P# - gravida, para</a:t>
            </a:r>
            <a:endParaRPr b="1" sz="3000"/>
          </a:p>
          <a:p>
            <a:pPr indent="-381000" lvl="1" marL="914400" rtl="0" algn="l">
              <a:spcBef>
                <a:spcPts val="0"/>
              </a:spcBef>
              <a:spcAft>
                <a:spcPts val="0"/>
              </a:spcAft>
              <a:buSzPts val="2400"/>
              <a:buChar char="○"/>
            </a:pPr>
            <a:r>
              <a:rPr lang="en" sz="2400"/>
              <a:t>G - total # of pregnancies</a:t>
            </a:r>
            <a:endParaRPr sz="2400"/>
          </a:p>
          <a:p>
            <a:pPr indent="-381000" lvl="1" marL="914400" rtl="0" algn="l">
              <a:spcBef>
                <a:spcPts val="0"/>
              </a:spcBef>
              <a:spcAft>
                <a:spcPts val="0"/>
              </a:spcAft>
              <a:buSzPts val="2400"/>
              <a:buChar char="○"/>
            </a:pPr>
            <a:r>
              <a:rPr lang="en" sz="2400"/>
              <a:t>P - total # of delivered pregnancies</a:t>
            </a:r>
            <a:endParaRPr sz="2400"/>
          </a:p>
          <a:p>
            <a:pPr indent="-381000" lvl="2" marL="1371600" rtl="0" algn="l">
              <a:spcBef>
                <a:spcPts val="0"/>
              </a:spcBef>
              <a:spcAft>
                <a:spcPts val="0"/>
              </a:spcAft>
              <a:buSzPts val="2400"/>
              <a:buChar char="■"/>
            </a:pPr>
            <a:r>
              <a:rPr lang="en" sz="2400"/>
              <a:t>T- total term deliveries (after 37 wks)</a:t>
            </a:r>
            <a:endParaRPr sz="2400"/>
          </a:p>
          <a:p>
            <a:pPr indent="-381000" lvl="2" marL="1371600" rtl="0" algn="l">
              <a:spcBef>
                <a:spcPts val="0"/>
              </a:spcBef>
              <a:spcAft>
                <a:spcPts val="0"/>
              </a:spcAft>
              <a:buSzPts val="2400"/>
              <a:buChar char="■"/>
            </a:pPr>
            <a:r>
              <a:rPr lang="en" sz="2400"/>
              <a:t>P - total preterm deliveries (20-36 wks)</a:t>
            </a:r>
            <a:endParaRPr sz="2400"/>
          </a:p>
          <a:p>
            <a:pPr indent="-381000" lvl="2" marL="1371600" rtl="0" algn="l">
              <a:spcBef>
                <a:spcPts val="0"/>
              </a:spcBef>
              <a:spcAft>
                <a:spcPts val="0"/>
              </a:spcAft>
              <a:buSzPts val="2400"/>
              <a:buChar char="■"/>
            </a:pPr>
            <a:r>
              <a:rPr lang="en" sz="2400"/>
              <a:t>A - total abortions/miscarriages (&lt;20 wks)</a:t>
            </a:r>
            <a:endParaRPr sz="2400"/>
          </a:p>
          <a:p>
            <a:pPr indent="-381000" lvl="2" marL="1371600" rtl="0" algn="l">
              <a:spcBef>
                <a:spcPts val="0"/>
              </a:spcBef>
              <a:spcAft>
                <a:spcPts val="0"/>
              </a:spcAft>
              <a:buSzPts val="2400"/>
              <a:buChar char="■"/>
            </a:pPr>
            <a:r>
              <a:rPr lang="en" sz="2400"/>
              <a:t>L - total of living children</a:t>
            </a:r>
            <a:endParaRPr sz="2400"/>
          </a:p>
          <a:p>
            <a:pPr indent="0" lvl="0" marL="0" rtl="0" algn="l">
              <a:spcBef>
                <a:spcPts val="1600"/>
              </a:spcBef>
              <a:spcAft>
                <a:spcPts val="1600"/>
              </a:spcAft>
              <a:buNone/>
            </a:pPr>
            <a:r>
              <a:rPr lang="en" sz="2400"/>
              <a:t>G8P4-2-2-4   8 pregnancies, 4 term, 2 preterm, 2 abort, 4 living</a:t>
            </a:r>
            <a:endParaRPr sz="2400"/>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11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Neuraxial Analgesia for Labor and Delivery</a:t>
            </a:r>
            <a:endParaRPr/>
          </a:p>
        </p:txBody>
      </p:sp>
      <p:sp>
        <p:nvSpPr>
          <p:cNvPr id="784" name="Google Shape;784;p112"/>
          <p:cNvSpPr txBox="1"/>
          <p:nvPr>
            <p:ph idx="1" type="body"/>
          </p:nvPr>
        </p:nvSpPr>
        <p:spPr>
          <a:xfrm>
            <a:off x="360350" y="1307850"/>
            <a:ext cx="8546400" cy="319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Informed consent</a:t>
            </a:r>
            <a:endParaRPr sz="1800"/>
          </a:p>
          <a:p>
            <a:pPr indent="-317500" lvl="1" marL="914400" rtl="0" algn="l">
              <a:spcBef>
                <a:spcPts val="0"/>
              </a:spcBef>
              <a:spcAft>
                <a:spcPts val="0"/>
              </a:spcAft>
              <a:buSzPts val="1400"/>
              <a:buChar char="○"/>
            </a:pPr>
            <a:r>
              <a:rPr lang="en" sz="1400"/>
              <a:t>Must include a description of the procedure, the risks, benefits, potential complications, and alternatives</a:t>
            </a:r>
            <a:endParaRPr sz="1400"/>
          </a:p>
          <a:p>
            <a:pPr indent="-342900" lvl="0" marL="457200" rtl="0" algn="l">
              <a:spcBef>
                <a:spcPts val="0"/>
              </a:spcBef>
              <a:spcAft>
                <a:spcPts val="0"/>
              </a:spcAft>
              <a:buSzPts val="1800"/>
              <a:buChar char="●"/>
            </a:pPr>
            <a:r>
              <a:rPr lang="en" sz="1800"/>
              <a:t>Caveats</a:t>
            </a:r>
            <a:endParaRPr sz="1800"/>
          </a:p>
          <a:p>
            <a:pPr indent="-317500" lvl="1" marL="914400" rtl="0" algn="l">
              <a:spcBef>
                <a:spcPts val="0"/>
              </a:spcBef>
              <a:spcAft>
                <a:spcPts val="0"/>
              </a:spcAft>
              <a:buSzPts val="1400"/>
              <a:buChar char="○"/>
            </a:pPr>
            <a:r>
              <a:rPr lang="en" sz="1400"/>
              <a:t>Whether a woman in great pain and distress has the ability to understand and reason</a:t>
            </a:r>
            <a:endParaRPr sz="1400"/>
          </a:p>
          <a:p>
            <a:pPr indent="-317500" lvl="2" marL="1371600" rtl="0" algn="l">
              <a:spcBef>
                <a:spcPts val="0"/>
              </a:spcBef>
              <a:spcAft>
                <a:spcPts val="0"/>
              </a:spcAft>
              <a:buSzPts val="1400"/>
              <a:buChar char="■"/>
            </a:pPr>
            <a:r>
              <a:rPr lang="en" sz="1400"/>
              <a:t>Studies have shown that women do retain the ability to reason and make informed decisions</a:t>
            </a:r>
            <a:endParaRPr sz="1400"/>
          </a:p>
          <a:p>
            <a:pPr indent="-317500" lvl="1" marL="914400" rtl="0" algn="l">
              <a:spcBef>
                <a:spcPts val="0"/>
              </a:spcBef>
              <a:spcAft>
                <a:spcPts val="0"/>
              </a:spcAft>
              <a:buSzPts val="1400"/>
              <a:buChar char="○"/>
            </a:pPr>
            <a:r>
              <a:rPr lang="en" sz="1400"/>
              <a:t>Competence describes the legal authority to make a decision and is recognized in the US as occurring at 18 years of age</a:t>
            </a:r>
            <a:endParaRPr sz="1400"/>
          </a:p>
          <a:p>
            <a:pPr indent="-317500" lvl="2" marL="1371600" rtl="0" algn="l">
              <a:spcBef>
                <a:spcPts val="0"/>
              </a:spcBef>
              <a:spcAft>
                <a:spcPts val="0"/>
              </a:spcAft>
              <a:buSzPts val="1400"/>
              <a:buChar char="■"/>
            </a:pPr>
            <a:r>
              <a:rPr lang="en" sz="1400"/>
              <a:t>Various state laws recognize emancipation for minors who; graduate from high school, get married, join the military</a:t>
            </a:r>
            <a:endParaRPr sz="1400"/>
          </a:p>
          <a:p>
            <a:pPr indent="-317500" lvl="2" marL="1371600" rtl="0" algn="l">
              <a:spcBef>
                <a:spcPts val="0"/>
              </a:spcBef>
              <a:spcAft>
                <a:spcPts val="0"/>
              </a:spcAft>
              <a:buSzPts val="1400"/>
              <a:buChar char="■"/>
            </a:pPr>
            <a:r>
              <a:rPr lang="en" sz="1400"/>
              <a:t>Becoming pregnant does not necessarily constitute emancipation </a:t>
            </a:r>
            <a:endParaRPr sz="1400"/>
          </a:p>
          <a:p>
            <a:pPr indent="-317500" lvl="2" marL="1371600" rtl="0" algn="l">
              <a:spcBef>
                <a:spcPts val="0"/>
              </a:spcBef>
              <a:spcAft>
                <a:spcPts val="0"/>
              </a:spcAft>
              <a:buSzPts val="1400"/>
              <a:buChar char="■"/>
            </a:pPr>
            <a:r>
              <a:rPr lang="en" sz="1400"/>
              <a:t>Best to include the legal guardian in the informed consent process</a:t>
            </a:r>
            <a:endParaRPr sz="1400"/>
          </a:p>
          <a:p>
            <a:pPr indent="-317500" lvl="2" marL="1371600" rtl="0" algn="l">
              <a:spcBef>
                <a:spcPts val="0"/>
              </a:spcBef>
              <a:spcAft>
                <a:spcPts val="0"/>
              </a:spcAft>
              <a:buSzPts val="1400"/>
              <a:buChar char="■"/>
            </a:pPr>
            <a:r>
              <a:rPr lang="en" sz="1400"/>
              <a:t>Must have an understanding of local, state and institutional laws/guidelines</a:t>
            </a:r>
            <a:endParaRPr sz="1400"/>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11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Local Anesthetics</a:t>
            </a:r>
            <a:endParaRPr/>
          </a:p>
        </p:txBody>
      </p:sp>
      <p:sp>
        <p:nvSpPr>
          <p:cNvPr id="790" name="Google Shape;790;p113"/>
          <p:cNvSpPr txBox="1"/>
          <p:nvPr>
            <p:ph idx="1" type="body"/>
          </p:nvPr>
        </p:nvSpPr>
        <p:spPr>
          <a:xfrm>
            <a:off x="535150" y="1233850"/>
            <a:ext cx="8240400" cy="324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Bupivacaine</a:t>
            </a:r>
            <a:endParaRPr sz="1800"/>
          </a:p>
          <a:p>
            <a:pPr indent="-342900" lvl="1" marL="914400" rtl="0" algn="l">
              <a:spcBef>
                <a:spcPts val="0"/>
              </a:spcBef>
              <a:spcAft>
                <a:spcPts val="0"/>
              </a:spcAft>
              <a:buSzPts val="1800"/>
              <a:buChar char="○"/>
            </a:pPr>
            <a:r>
              <a:rPr lang="en" sz="1800"/>
              <a:t>Amide local anesthetic with long duration of action</a:t>
            </a:r>
            <a:endParaRPr sz="1800"/>
          </a:p>
          <a:p>
            <a:pPr indent="-342900" lvl="1" marL="914400" rtl="0" algn="l">
              <a:spcBef>
                <a:spcPts val="0"/>
              </a:spcBef>
              <a:spcAft>
                <a:spcPts val="0"/>
              </a:spcAft>
              <a:buSzPts val="1800"/>
              <a:buChar char="○"/>
            </a:pPr>
            <a:r>
              <a:rPr lang="en" sz="1800"/>
              <a:t>Greater sensory block relative to other LAs</a:t>
            </a:r>
            <a:endParaRPr sz="1800"/>
          </a:p>
          <a:p>
            <a:pPr indent="-342900" lvl="1" marL="914400" rtl="0" algn="l">
              <a:spcBef>
                <a:spcPts val="0"/>
              </a:spcBef>
              <a:spcAft>
                <a:spcPts val="0"/>
              </a:spcAft>
              <a:buSzPts val="1800"/>
              <a:buChar char="○"/>
            </a:pPr>
            <a:r>
              <a:rPr lang="en" sz="1800"/>
              <a:t>Minimal tachyphylaxis</a:t>
            </a:r>
            <a:endParaRPr sz="1800"/>
          </a:p>
          <a:p>
            <a:pPr indent="-342900" lvl="1" marL="914400" rtl="0" algn="l">
              <a:spcBef>
                <a:spcPts val="0"/>
              </a:spcBef>
              <a:spcAft>
                <a:spcPts val="0"/>
              </a:spcAft>
              <a:buSzPts val="1800"/>
              <a:buChar char="○"/>
            </a:pPr>
            <a:r>
              <a:rPr lang="en" sz="1800"/>
              <a:t>Low placental transfer due to increased protein binding and increased ionization</a:t>
            </a:r>
            <a:endParaRPr sz="1800"/>
          </a:p>
          <a:p>
            <a:pPr indent="-342900" lvl="1" marL="914400" rtl="0" algn="l">
              <a:spcBef>
                <a:spcPts val="0"/>
              </a:spcBef>
              <a:spcAft>
                <a:spcPts val="0"/>
              </a:spcAft>
              <a:buSzPts val="1800"/>
              <a:buChar char="○"/>
            </a:pPr>
            <a:r>
              <a:rPr lang="en" sz="1800"/>
              <a:t>Cardiac toxicity more common with R-enantiomer</a:t>
            </a:r>
            <a:endParaRPr sz="1800"/>
          </a:p>
          <a:p>
            <a:pPr indent="-342900" lvl="1" marL="914400" rtl="0" algn="l">
              <a:spcBef>
                <a:spcPts val="0"/>
              </a:spcBef>
              <a:spcAft>
                <a:spcPts val="0"/>
              </a:spcAft>
              <a:buSzPts val="1800"/>
              <a:buChar char="○"/>
            </a:pPr>
            <a:r>
              <a:rPr lang="en" sz="1800"/>
              <a:t>Cardiac toxicity occurs before seizures</a:t>
            </a:r>
            <a:endParaRPr sz="1800"/>
          </a:p>
          <a:p>
            <a:pPr indent="-342900" lvl="1" marL="914400" rtl="0" algn="l">
              <a:spcBef>
                <a:spcPts val="0"/>
              </a:spcBef>
              <a:spcAft>
                <a:spcPts val="0"/>
              </a:spcAft>
              <a:buSzPts val="1800"/>
              <a:buChar char="○"/>
            </a:pPr>
            <a:r>
              <a:rPr lang="en" sz="1800"/>
              <a:t>0.75% contraindicated via epidural due to risk of toxicity with IV injection</a:t>
            </a:r>
            <a:endParaRPr sz="1800"/>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Local Anesthetics</a:t>
            </a:r>
            <a:endParaRPr/>
          </a:p>
        </p:txBody>
      </p:sp>
      <p:sp>
        <p:nvSpPr>
          <p:cNvPr id="796" name="Google Shape;796;p11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Ropivacaine</a:t>
            </a:r>
            <a:endParaRPr sz="1800"/>
          </a:p>
          <a:p>
            <a:pPr indent="-342900" lvl="1" marL="914400" rtl="0" algn="l">
              <a:spcBef>
                <a:spcPts val="0"/>
              </a:spcBef>
              <a:spcAft>
                <a:spcPts val="0"/>
              </a:spcAft>
              <a:buSzPts val="1800"/>
              <a:buChar char="○"/>
            </a:pPr>
            <a:r>
              <a:rPr lang="en" sz="1800"/>
              <a:t>Amide local anesthetic with long duration of action</a:t>
            </a:r>
            <a:endParaRPr sz="1800"/>
          </a:p>
          <a:p>
            <a:pPr indent="-342900" lvl="1" marL="914400" rtl="0" algn="l">
              <a:spcBef>
                <a:spcPts val="0"/>
              </a:spcBef>
              <a:spcAft>
                <a:spcPts val="0"/>
              </a:spcAft>
              <a:buSzPts val="1800"/>
              <a:buChar char="○"/>
            </a:pPr>
            <a:r>
              <a:rPr lang="en" sz="1800"/>
              <a:t>S-enantiomer of bupivacaine + substitution of propyl group</a:t>
            </a:r>
            <a:endParaRPr sz="1800"/>
          </a:p>
          <a:p>
            <a:pPr indent="-342900" lvl="1" marL="914400" rtl="0" algn="l">
              <a:spcBef>
                <a:spcPts val="0"/>
              </a:spcBef>
              <a:spcAft>
                <a:spcPts val="0"/>
              </a:spcAft>
              <a:buSzPts val="1800"/>
              <a:buChar char="○"/>
            </a:pPr>
            <a:r>
              <a:rPr lang="en" sz="1800"/>
              <a:t>When compared to bupivacaine</a:t>
            </a:r>
            <a:endParaRPr sz="1800"/>
          </a:p>
          <a:p>
            <a:pPr indent="-342900" lvl="2" marL="1371600" rtl="0" algn="l">
              <a:spcBef>
                <a:spcPts val="0"/>
              </a:spcBef>
              <a:spcAft>
                <a:spcPts val="0"/>
              </a:spcAft>
              <a:buSzPts val="1800"/>
              <a:buChar char="■"/>
            </a:pPr>
            <a:r>
              <a:rPr lang="en" sz="1800"/>
              <a:t>Decreased risk of cardiovascular toxicity</a:t>
            </a:r>
            <a:endParaRPr sz="1800"/>
          </a:p>
          <a:p>
            <a:pPr indent="-342900" lvl="2" marL="1371600" rtl="0" algn="l">
              <a:spcBef>
                <a:spcPts val="0"/>
              </a:spcBef>
              <a:spcAft>
                <a:spcPts val="0"/>
              </a:spcAft>
              <a:buSzPts val="1800"/>
              <a:buChar char="■"/>
            </a:pPr>
            <a:r>
              <a:rPr lang="en" sz="1800"/>
              <a:t>Decreased potency</a:t>
            </a:r>
            <a:endParaRPr sz="1800"/>
          </a:p>
          <a:p>
            <a:pPr indent="-342900" lvl="2" marL="1371600" rtl="0" algn="l">
              <a:spcBef>
                <a:spcPts val="0"/>
              </a:spcBef>
              <a:spcAft>
                <a:spcPts val="0"/>
              </a:spcAft>
              <a:buSzPts val="1800"/>
              <a:buChar char="■"/>
            </a:pPr>
            <a:r>
              <a:rPr lang="en" sz="1800"/>
              <a:t>Decreased motor block</a:t>
            </a:r>
            <a:endParaRPr sz="1800"/>
          </a:p>
          <a:p>
            <a:pPr indent="0" lvl="0" marL="457200" rtl="0" algn="l">
              <a:spcBef>
                <a:spcPts val="1600"/>
              </a:spcBef>
              <a:spcAft>
                <a:spcPts val="1600"/>
              </a:spcAft>
              <a:buNone/>
            </a:pPr>
            <a:r>
              <a:t/>
            </a:r>
            <a:endParaRPr sz="1800"/>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1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Local Anesthetics</a:t>
            </a:r>
            <a:endParaRPr/>
          </a:p>
        </p:txBody>
      </p:sp>
      <p:sp>
        <p:nvSpPr>
          <p:cNvPr id="802" name="Google Shape;802;p11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Levobupivacaine</a:t>
            </a:r>
            <a:endParaRPr sz="1800"/>
          </a:p>
          <a:p>
            <a:pPr indent="-342900" lvl="1" marL="914400" rtl="0" algn="l">
              <a:spcBef>
                <a:spcPts val="0"/>
              </a:spcBef>
              <a:spcAft>
                <a:spcPts val="0"/>
              </a:spcAft>
              <a:buSzPts val="1800"/>
              <a:buChar char="○"/>
            </a:pPr>
            <a:r>
              <a:rPr lang="en" sz="1800"/>
              <a:t>Amide local anesthetic with long duration of action</a:t>
            </a:r>
            <a:endParaRPr sz="1800"/>
          </a:p>
          <a:p>
            <a:pPr indent="-342900" lvl="1" marL="914400" rtl="0" algn="l">
              <a:spcBef>
                <a:spcPts val="0"/>
              </a:spcBef>
              <a:spcAft>
                <a:spcPts val="0"/>
              </a:spcAft>
              <a:buSzPts val="1800"/>
              <a:buChar char="○"/>
            </a:pPr>
            <a:r>
              <a:rPr lang="en" sz="1800"/>
              <a:t>Pure S-enantiomer of bupivacaine</a:t>
            </a:r>
            <a:endParaRPr sz="1800"/>
          </a:p>
          <a:p>
            <a:pPr indent="-342900" lvl="1" marL="914400" rtl="0" algn="l">
              <a:spcBef>
                <a:spcPts val="0"/>
              </a:spcBef>
              <a:spcAft>
                <a:spcPts val="0"/>
              </a:spcAft>
              <a:buSzPts val="1800"/>
              <a:buChar char="○"/>
            </a:pPr>
            <a:r>
              <a:rPr lang="en" sz="1800"/>
              <a:t>Less cardiovascular toxicity compared to bupivacaine</a:t>
            </a:r>
            <a:endParaRPr sz="1800"/>
          </a:p>
          <a:p>
            <a:pPr indent="-342900" lvl="1" marL="914400" rtl="0" algn="l">
              <a:spcBef>
                <a:spcPts val="0"/>
              </a:spcBef>
              <a:spcAft>
                <a:spcPts val="0"/>
              </a:spcAft>
              <a:buSzPts val="1800"/>
              <a:buChar char="○"/>
            </a:pPr>
            <a:r>
              <a:rPr lang="en" sz="1800"/>
              <a:t>Not available in the US</a:t>
            </a:r>
            <a:endParaRPr sz="1800"/>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1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Local Anesthetic</a:t>
            </a:r>
            <a:endParaRPr/>
          </a:p>
        </p:txBody>
      </p:sp>
      <p:sp>
        <p:nvSpPr>
          <p:cNvPr id="808" name="Google Shape;808;p11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Lidocaine</a:t>
            </a:r>
            <a:endParaRPr sz="1800"/>
          </a:p>
          <a:p>
            <a:pPr indent="-342900" lvl="1" marL="914400" rtl="0" algn="l">
              <a:spcBef>
                <a:spcPts val="0"/>
              </a:spcBef>
              <a:spcAft>
                <a:spcPts val="0"/>
              </a:spcAft>
              <a:buSzPts val="1800"/>
              <a:buChar char="○"/>
            </a:pPr>
            <a:r>
              <a:rPr lang="en" sz="1800"/>
              <a:t>Amide anesthetic with intermediate duration of action</a:t>
            </a:r>
            <a:endParaRPr sz="1800"/>
          </a:p>
          <a:p>
            <a:pPr indent="-342900" lvl="1" marL="914400" rtl="0" algn="l">
              <a:spcBef>
                <a:spcPts val="0"/>
              </a:spcBef>
              <a:spcAft>
                <a:spcPts val="0"/>
              </a:spcAft>
              <a:buSzPts val="1800"/>
              <a:buChar char="○"/>
            </a:pPr>
            <a:r>
              <a:rPr lang="en" sz="1800"/>
              <a:t>Rapid onset of action</a:t>
            </a:r>
            <a:endParaRPr sz="1800"/>
          </a:p>
          <a:p>
            <a:pPr indent="-342900" lvl="1" marL="914400" rtl="0" algn="l">
              <a:spcBef>
                <a:spcPts val="0"/>
              </a:spcBef>
              <a:spcAft>
                <a:spcPts val="0"/>
              </a:spcAft>
              <a:buSzPts val="1800"/>
              <a:buChar char="○"/>
            </a:pPr>
            <a:r>
              <a:rPr lang="en" sz="1800"/>
              <a:t>Dense/strong motor blockade especially when given with epinephrine - makes it ideal for epidural anesthesia in C/S</a:t>
            </a:r>
            <a:endParaRPr sz="1800"/>
          </a:p>
          <a:p>
            <a:pPr indent="-342900" lvl="1" marL="914400" rtl="0" algn="l">
              <a:spcBef>
                <a:spcPts val="0"/>
              </a:spcBef>
              <a:spcAft>
                <a:spcPts val="0"/>
              </a:spcAft>
              <a:buSzPts val="1800"/>
              <a:buChar char="○"/>
            </a:pPr>
            <a:r>
              <a:rPr lang="en" sz="1800"/>
              <a:t>Dense motor blockade makes it less ideal for epidural during labor</a:t>
            </a:r>
            <a:endParaRPr sz="1800"/>
          </a:p>
          <a:p>
            <a:pPr indent="-342900" lvl="1" marL="914400" rtl="0" algn="l">
              <a:spcBef>
                <a:spcPts val="0"/>
              </a:spcBef>
              <a:spcAft>
                <a:spcPts val="0"/>
              </a:spcAft>
              <a:buSzPts val="1800"/>
              <a:buChar char="○"/>
            </a:pPr>
            <a:r>
              <a:rPr lang="en" sz="1800"/>
              <a:t>Risk of neurotoxicity if given in the subarachnoid space</a:t>
            </a:r>
            <a:endParaRPr sz="1800"/>
          </a:p>
          <a:p>
            <a:pPr indent="0" lvl="0" marL="457200" rtl="0" algn="l">
              <a:spcBef>
                <a:spcPts val="1600"/>
              </a:spcBef>
              <a:spcAft>
                <a:spcPts val="1600"/>
              </a:spcAft>
              <a:buNone/>
            </a:pPr>
            <a:r>
              <a:t/>
            </a:r>
            <a:endParaRPr sz="1800"/>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117"/>
          <p:cNvSpPr txBox="1"/>
          <p:nvPr>
            <p:ph type="title"/>
          </p:nvPr>
        </p:nvSpPr>
        <p:spPr>
          <a:xfrm>
            <a:off x="1272725" y="4185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Local Anesthetics</a:t>
            </a:r>
            <a:endParaRPr/>
          </a:p>
        </p:txBody>
      </p:sp>
      <p:sp>
        <p:nvSpPr>
          <p:cNvPr id="814" name="Google Shape;814;p117"/>
          <p:cNvSpPr txBox="1"/>
          <p:nvPr>
            <p:ph idx="1" type="body"/>
          </p:nvPr>
        </p:nvSpPr>
        <p:spPr>
          <a:xfrm>
            <a:off x="297300" y="1332650"/>
            <a:ext cx="8552400" cy="3146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2-Chloroprocaine</a:t>
            </a:r>
            <a:endParaRPr sz="1600"/>
          </a:p>
          <a:p>
            <a:pPr indent="-330200" lvl="1" marL="914400" rtl="0" algn="l">
              <a:spcBef>
                <a:spcPts val="0"/>
              </a:spcBef>
              <a:spcAft>
                <a:spcPts val="0"/>
              </a:spcAft>
              <a:buSzPts val="1600"/>
              <a:buChar char="○"/>
            </a:pPr>
            <a:r>
              <a:rPr lang="en" sz="1600"/>
              <a:t>Ester local anesthetic that is rapidly metabolized by ester hydrolysis (pseudocholinesterase in the plasma) - minimal placental transfer</a:t>
            </a:r>
            <a:endParaRPr sz="1600"/>
          </a:p>
          <a:p>
            <a:pPr indent="-330200" lvl="2" marL="1371600" rtl="0" algn="l">
              <a:spcBef>
                <a:spcPts val="0"/>
              </a:spcBef>
              <a:spcAft>
                <a:spcPts val="0"/>
              </a:spcAft>
              <a:buSzPts val="1600"/>
              <a:buChar char="■"/>
            </a:pPr>
            <a:r>
              <a:rPr lang="en" sz="1600"/>
              <a:t>Therefore, decreased risk of CNS and CV toxicity if given inadvertently in the IV</a:t>
            </a:r>
            <a:endParaRPr sz="1600"/>
          </a:p>
          <a:p>
            <a:pPr indent="-330200" lvl="1" marL="914400" rtl="0" algn="l">
              <a:spcBef>
                <a:spcPts val="0"/>
              </a:spcBef>
              <a:spcAft>
                <a:spcPts val="0"/>
              </a:spcAft>
              <a:buSzPts val="1600"/>
              <a:buChar char="○"/>
            </a:pPr>
            <a:r>
              <a:rPr lang="en" sz="1600"/>
              <a:t>Used for emergency C/S when epidural is already in place -rapid onset brief duration of action </a:t>
            </a:r>
            <a:endParaRPr sz="1600"/>
          </a:p>
          <a:p>
            <a:pPr indent="-330200" lvl="1" marL="914400" rtl="0" algn="l">
              <a:spcBef>
                <a:spcPts val="0"/>
              </a:spcBef>
              <a:spcAft>
                <a:spcPts val="0"/>
              </a:spcAft>
              <a:buSzPts val="1600"/>
              <a:buChar char="○"/>
            </a:pPr>
            <a:r>
              <a:rPr lang="en" sz="1600"/>
              <a:t>Antagonized opioid receptors (mu &amp; kappa) in the spinal cord and </a:t>
            </a:r>
            <a:r>
              <a:rPr b="1" lang="en" sz="1600"/>
              <a:t>reduces efficacy of epidural morphine</a:t>
            </a:r>
            <a:endParaRPr b="1" sz="1600"/>
          </a:p>
          <a:p>
            <a:pPr indent="-330200" lvl="1" marL="914400" rtl="0" algn="l">
              <a:spcBef>
                <a:spcPts val="0"/>
              </a:spcBef>
              <a:spcAft>
                <a:spcPts val="0"/>
              </a:spcAft>
              <a:buSzPts val="1600"/>
              <a:buChar char="○"/>
            </a:pPr>
            <a:r>
              <a:rPr lang="en" sz="1600"/>
              <a:t>Risk of arachnoiditis when used for spinal anesthesia due to preservatives</a:t>
            </a:r>
            <a:endParaRPr sz="1600"/>
          </a:p>
          <a:p>
            <a:pPr indent="-330200" lvl="1" marL="914400" rtl="0" algn="l">
              <a:spcBef>
                <a:spcPts val="0"/>
              </a:spcBef>
              <a:spcAft>
                <a:spcPts val="0"/>
              </a:spcAft>
              <a:buSzPts val="1600"/>
              <a:buChar char="○"/>
            </a:pPr>
            <a:r>
              <a:rPr lang="en" sz="1600"/>
              <a:t>Solutions without methylparaben and metabisulfite do not cause neurotoxicity</a:t>
            </a:r>
            <a:endParaRPr sz="1600"/>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1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Structures involved in Epidural and Subarachnoid blocks</a:t>
            </a:r>
            <a:endParaRPr/>
          </a:p>
        </p:txBody>
      </p:sp>
      <p:sp>
        <p:nvSpPr>
          <p:cNvPr id="820" name="Google Shape;820;p118"/>
          <p:cNvSpPr txBox="1"/>
          <p:nvPr>
            <p:ph idx="1" type="body"/>
          </p:nvPr>
        </p:nvSpPr>
        <p:spPr>
          <a:xfrm>
            <a:off x="177200" y="1260575"/>
            <a:ext cx="8692500" cy="3218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 sz="1600"/>
              <a:t>Epidural block</a:t>
            </a:r>
            <a:endParaRPr b="1" sz="1600"/>
          </a:p>
          <a:p>
            <a:pPr indent="-298450" lvl="1" marL="914400" rtl="0" algn="l">
              <a:spcBef>
                <a:spcPts val="0"/>
              </a:spcBef>
              <a:spcAft>
                <a:spcPts val="0"/>
              </a:spcAft>
              <a:buSzPts val="1100"/>
              <a:buChar char="○"/>
            </a:pPr>
            <a:r>
              <a:rPr lang="en"/>
              <a:t>Skin - subcutaneous tissue - subcutaneous fat - supraspinous ligament - interspinous ligament - ligamentum flavum - epidural space</a:t>
            </a:r>
            <a:endParaRPr/>
          </a:p>
          <a:p>
            <a:pPr indent="-330200" lvl="0" marL="457200" rtl="0" algn="l">
              <a:spcBef>
                <a:spcPts val="0"/>
              </a:spcBef>
              <a:spcAft>
                <a:spcPts val="0"/>
              </a:spcAft>
              <a:buSzPts val="1600"/>
              <a:buChar char="●"/>
            </a:pPr>
            <a:r>
              <a:rPr b="1" lang="en" sz="1600"/>
              <a:t>Subarachnoid block</a:t>
            </a:r>
            <a:endParaRPr b="1" sz="1600"/>
          </a:p>
          <a:p>
            <a:pPr indent="-298450" lvl="1" marL="914400" rtl="0" algn="l">
              <a:spcBef>
                <a:spcPts val="0"/>
              </a:spcBef>
              <a:spcAft>
                <a:spcPts val="0"/>
              </a:spcAft>
              <a:buSzPts val="1100"/>
              <a:buChar char="○"/>
            </a:pPr>
            <a:r>
              <a:rPr lang="en"/>
              <a:t>All structures for epidural - dura mater - subdural space - arachnoid mater - subarachnoid space</a:t>
            </a:r>
            <a:endParaRPr/>
          </a:p>
          <a:p>
            <a:pPr indent="0" lvl="0" marL="0" rtl="0" algn="l">
              <a:spcBef>
                <a:spcPts val="1600"/>
              </a:spcBef>
              <a:spcAft>
                <a:spcPts val="0"/>
              </a:spcAft>
              <a:buNone/>
            </a:pPr>
            <a:r>
              <a:rPr lang="en"/>
              <a:t>The subdural space is not a true space, a potential space can be created by a bleeding vessel or injecting local anesthetic between the dura and arachnoid - total spinal can occur 15 to 25 minutes after epidural bolus dose</a:t>
            </a:r>
            <a:endParaRPr/>
          </a:p>
          <a:p>
            <a:pPr indent="0" lvl="0" marL="0" rtl="0" algn="l">
              <a:spcBef>
                <a:spcPts val="1600"/>
              </a:spcBef>
              <a:spcAft>
                <a:spcPts val="0"/>
              </a:spcAft>
              <a:buNone/>
            </a:pPr>
            <a:r>
              <a:rPr lang="en"/>
              <a:t>Paramedian approach to the subarachnoid space is useful when there is significant calcification of the interspinous ligament</a:t>
            </a:r>
            <a:endParaRPr/>
          </a:p>
          <a:p>
            <a:pPr indent="-311150" lvl="0" marL="457200" rtl="0" algn="l">
              <a:spcBef>
                <a:spcPts val="1600"/>
              </a:spcBef>
              <a:spcAft>
                <a:spcPts val="0"/>
              </a:spcAft>
              <a:buSzPts val="1300"/>
              <a:buChar char="●"/>
            </a:pPr>
            <a:r>
              <a:rPr lang="en"/>
              <a:t>Needle is directed 15 degrees of the sagittal plane</a:t>
            </a:r>
            <a:endParaRPr/>
          </a:p>
          <a:p>
            <a:pPr indent="-311150" lvl="0" marL="457200" rtl="0" algn="l">
              <a:spcBef>
                <a:spcPts val="0"/>
              </a:spcBef>
              <a:spcAft>
                <a:spcPts val="0"/>
              </a:spcAft>
              <a:buSzPts val="1300"/>
              <a:buChar char="●"/>
            </a:pPr>
            <a:r>
              <a:rPr lang="en"/>
              <a:t>Needle is inserted 1 cm lateral and 1 cm below to the caudal edge of the vertebral spinous process directly above the interspace</a:t>
            </a:r>
            <a:endParaRPr/>
          </a:p>
          <a:p>
            <a:pPr indent="-311150" lvl="0" marL="457200" rtl="0" algn="l">
              <a:spcBef>
                <a:spcPts val="0"/>
              </a:spcBef>
              <a:spcAft>
                <a:spcPts val="0"/>
              </a:spcAft>
              <a:buSzPts val="1300"/>
              <a:buChar char="●"/>
            </a:pPr>
            <a:r>
              <a:rPr lang="en"/>
              <a:t>Skin - subcutaneous tissue - ligamentum flavum - dura mater - subdural space - arachnoid mater - subarachnoid space</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Epidural Anesthesia for Labor</a:t>
            </a:r>
            <a:endParaRPr/>
          </a:p>
        </p:txBody>
      </p:sp>
      <p:sp>
        <p:nvSpPr>
          <p:cNvPr id="826" name="Google Shape;826;p119"/>
          <p:cNvSpPr txBox="1"/>
          <p:nvPr>
            <p:ph idx="1" type="body"/>
          </p:nvPr>
        </p:nvSpPr>
        <p:spPr>
          <a:xfrm>
            <a:off x="133025" y="1792950"/>
            <a:ext cx="3674100" cy="3210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Epidural catheter for labor analgesia is optimally inserted at the L2-L3 or L3-L4 interspace to allow for effective blockade of the T10-S4  dermatomes</a:t>
            </a:r>
            <a:endParaRPr sz="1400"/>
          </a:p>
          <a:p>
            <a:pPr indent="-317500" lvl="0" marL="457200" rtl="0" algn="l">
              <a:spcBef>
                <a:spcPts val="0"/>
              </a:spcBef>
              <a:spcAft>
                <a:spcPts val="0"/>
              </a:spcAft>
              <a:buSzPts val="1400"/>
              <a:buChar char="●"/>
            </a:pPr>
            <a:r>
              <a:rPr lang="en" sz="1400"/>
              <a:t>Adequate anesthesia must be balanced against loss of the sensation of labor, especially during the second stage</a:t>
            </a:r>
            <a:endParaRPr sz="1400"/>
          </a:p>
          <a:p>
            <a:pPr indent="-317500" lvl="0" marL="457200" rtl="0" algn="l">
              <a:spcBef>
                <a:spcPts val="0"/>
              </a:spcBef>
              <a:spcAft>
                <a:spcPts val="0"/>
              </a:spcAft>
              <a:buSzPts val="1400"/>
              <a:buChar char="●"/>
            </a:pPr>
            <a:r>
              <a:rPr lang="en" sz="1400"/>
              <a:t>Dilute concentrations of  local anesthetics are utilized to provide satisfactory labor analgesia without significant motor blockade</a:t>
            </a:r>
            <a:endParaRPr sz="1400"/>
          </a:p>
          <a:p>
            <a:pPr indent="0" lvl="0" marL="457200" rtl="0" algn="l">
              <a:spcBef>
                <a:spcPts val="1600"/>
              </a:spcBef>
              <a:spcAft>
                <a:spcPts val="1600"/>
              </a:spcAft>
              <a:buNone/>
            </a:pPr>
            <a:r>
              <a:t/>
            </a:r>
            <a:endParaRPr sz="1400"/>
          </a:p>
        </p:txBody>
      </p:sp>
      <p:pic>
        <p:nvPicPr>
          <p:cNvPr id="827" name="Google Shape;827;p119"/>
          <p:cNvPicPr preferRelativeResize="0"/>
          <p:nvPr/>
        </p:nvPicPr>
        <p:blipFill>
          <a:blip r:embed="rId3">
            <a:alphaModFix/>
          </a:blip>
          <a:stretch>
            <a:fillRect/>
          </a:stretch>
        </p:blipFill>
        <p:spPr>
          <a:xfrm>
            <a:off x="4469575" y="1759075"/>
            <a:ext cx="4578624" cy="3210950"/>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1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Epidural Anesthesia for Labor</a:t>
            </a:r>
            <a:endParaRPr/>
          </a:p>
        </p:txBody>
      </p:sp>
      <p:sp>
        <p:nvSpPr>
          <p:cNvPr id="833" name="Google Shape;833;p12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After epidural placement, the parturient should lie down on side to avoid aortocaval compression</a:t>
            </a:r>
            <a:endParaRPr sz="1400"/>
          </a:p>
          <a:p>
            <a:pPr indent="-317500" lvl="0" marL="457200" rtl="0" algn="l">
              <a:spcBef>
                <a:spcPts val="0"/>
              </a:spcBef>
              <a:spcAft>
                <a:spcPts val="0"/>
              </a:spcAft>
              <a:buSzPts val="1400"/>
              <a:buChar char="●"/>
            </a:pPr>
            <a:r>
              <a:rPr lang="en" sz="1400"/>
              <a:t>Continuous bedside monitoring for first 60 minutes</a:t>
            </a:r>
            <a:endParaRPr sz="1400"/>
          </a:p>
          <a:p>
            <a:pPr indent="-317500" lvl="0" marL="457200" rtl="0" algn="l">
              <a:spcBef>
                <a:spcPts val="0"/>
              </a:spcBef>
              <a:spcAft>
                <a:spcPts val="0"/>
              </a:spcAft>
              <a:buSzPts val="1400"/>
              <a:buChar char="●"/>
            </a:pPr>
            <a:r>
              <a:rPr lang="en" sz="1400"/>
              <a:t>L5 and S1 are most resistant to the effects of local anesthetics</a:t>
            </a:r>
            <a:endParaRPr sz="1400"/>
          </a:p>
          <a:p>
            <a:pPr indent="-317500" lvl="1" marL="914400" rtl="0" algn="l">
              <a:spcBef>
                <a:spcPts val="0"/>
              </a:spcBef>
              <a:spcAft>
                <a:spcPts val="0"/>
              </a:spcAft>
              <a:buSzPts val="1400"/>
              <a:buChar char="○"/>
            </a:pPr>
            <a:r>
              <a:rPr lang="en" sz="1400"/>
              <a:t>Largest spinal nerves</a:t>
            </a:r>
            <a:endParaRPr sz="1400"/>
          </a:p>
          <a:p>
            <a:pPr indent="-317500" lvl="1" marL="914400" rtl="0" algn="l">
              <a:spcBef>
                <a:spcPts val="0"/>
              </a:spcBef>
              <a:spcAft>
                <a:spcPts val="0"/>
              </a:spcAft>
              <a:buSzPts val="1400"/>
              <a:buChar char="○"/>
            </a:pPr>
            <a:r>
              <a:rPr lang="en" sz="1400"/>
              <a:t>L5-S1 interspace is the largest interspace in the vertebral column</a:t>
            </a:r>
            <a:endParaRPr sz="1400"/>
          </a:p>
          <a:p>
            <a:pPr indent="-317500" lvl="0" marL="457200" rtl="0" algn="l">
              <a:spcBef>
                <a:spcPts val="0"/>
              </a:spcBef>
              <a:spcAft>
                <a:spcPts val="0"/>
              </a:spcAft>
              <a:buSzPts val="1400"/>
              <a:buChar char="●"/>
            </a:pPr>
            <a:r>
              <a:rPr lang="en" sz="1400"/>
              <a:t>Pts get really comfortable right away and as baby moves down - more uncomfortable - educate pt</a:t>
            </a:r>
            <a:endParaRPr sz="1400"/>
          </a:p>
          <a:p>
            <a:pPr indent="0" lvl="0" marL="0" rtl="0" algn="l">
              <a:spcBef>
                <a:spcPts val="1600"/>
              </a:spcBef>
              <a:spcAft>
                <a:spcPts val="1600"/>
              </a:spcAft>
              <a:buNone/>
            </a:pPr>
            <a:r>
              <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1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Epidural Anesthesia for Labor</a:t>
            </a:r>
            <a:endParaRPr/>
          </a:p>
        </p:txBody>
      </p:sp>
      <p:sp>
        <p:nvSpPr>
          <p:cNvPr id="839" name="Google Shape;839;p12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lphaUcPeriod"/>
            </a:pPr>
            <a:r>
              <a:rPr lang="en" sz="1600"/>
              <a:t>Most Important Factors that Determine Epidural Block Height</a:t>
            </a:r>
            <a:endParaRPr sz="1600"/>
          </a:p>
          <a:p>
            <a:pPr indent="-317500" lvl="1" marL="914400" rtl="0" algn="l">
              <a:spcBef>
                <a:spcPts val="0"/>
              </a:spcBef>
              <a:spcAft>
                <a:spcPts val="0"/>
              </a:spcAft>
              <a:buSzPts val="1400"/>
              <a:buAutoNum type="alphaLcPeriod"/>
            </a:pPr>
            <a:r>
              <a:rPr lang="en" sz="1400"/>
              <a:t>Drug Factors = volume, dose</a:t>
            </a:r>
            <a:endParaRPr sz="1400"/>
          </a:p>
          <a:p>
            <a:pPr indent="-317500" lvl="1" marL="914400" rtl="0" algn="l">
              <a:spcBef>
                <a:spcPts val="0"/>
              </a:spcBef>
              <a:spcAft>
                <a:spcPts val="0"/>
              </a:spcAft>
              <a:buSzPts val="1400"/>
              <a:buAutoNum type="alphaLcPeriod"/>
            </a:pPr>
            <a:r>
              <a:rPr lang="en" sz="1400"/>
              <a:t>Patient Factors = pregnancy, old age</a:t>
            </a:r>
            <a:endParaRPr sz="1400"/>
          </a:p>
          <a:p>
            <a:pPr indent="-317500" lvl="1" marL="914400" rtl="0" algn="l">
              <a:spcBef>
                <a:spcPts val="0"/>
              </a:spcBef>
              <a:spcAft>
                <a:spcPts val="0"/>
              </a:spcAft>
              <a:buSzPts val="1400"/>
              <a:buAutoNum type="alphaLcPeriod"/>
            </a:pPr>
            <a:r>
              <a:rPr lang="en" sz="1400"/>
              <a:t>Procedure Factors = level of injection</a:t>
            </a:r>
            <a:endParaRPr sz="1400"/>
          </a:p>
          <a:p>
            <a:pPr indent="-330200" lvl="0" marL="457200" rtl="0" algn="l">
              <a:spcBef>
                <a:spcPts val="0"/>
              </a:spcBef>
              <a:spcAft>
                <a:spcPts val="0"/>
              </a:spcAft>
              <a:buSzPts val="1600"/>
              <a:buAutoNum type="alphaUcPeriod"/>
            </a:pPr>
            <a:r>
              <a:rPr lang="en" sz="1600"/>
              <a:t>Less Important Factors that Determine Epidural Block Height</a:t>
            </a:r>
            <a:endParaRPr sz="1600"/>
          </a:p>
          <a:p>
            <a:pPr indent="-317500" lvl="1" marL="914400" rtl="0" algn="l">
              <a:spcBef>
                <a:spcPts val="0"/>
              </a:spcBef>
              <a:spcAft>
                <a:spcPts val="0"/>
              </a:spcAft>
              <a:buSzPts val="1400"/>
              <a:buAutoNum type="alphaLcPeriod"/>
            </a:pPr>
            <a:r>
              <a:rPr lang="en" sz="1400"/>
              <a:t>Drug Factors = concentration</a:t>
            </a:r>
            <a:endParaRPr sz="1400"/>
          </a:p>
          <a:p>
            <a:pPr indent="-317500" lvl="1" marL="914400" rtl="0" algn="l">
              <a:spcBef>
                <a:spcPts val="0"/>
              </a:spcBef>
              <a:spcAft>
                <a:spcPts val="0"/>
              </a:spcAft>
              <a:buSzPts val="1400"/>
              <a:buAutoNum type="alphaLcPeriod"/>
            </a:pPr>
            <a:r>
              <a:rPr lang="en" sz="1400"/>
              <a:t>Patient Factors = weight, height, relative pressure of body cavities</a:t>
            </a:r>
            <a:endParaRPr sz="1400"/>
          </a:p>
          <a:p>
            <a:pPr indent="-317500" lvl="1" marL="914400" rtl="0" algn="l">
              <a:spcBef>
                <a:spcPts val="0"/>
              </a:spcBef>
              <a:spcAft>
                <a:spcPts val="0"/>
              </a:spcAft>
              <a:buSzPts val="1400"/>
              <a:buAutoNum type="alphaLcPeriod"/>
            </a:pPr>
            <a:r>
              <a:rPr lang="en" sz="1400"/>
              <a:t>Procedure Factors = pt </a:t>
            </a:r>
            <a:r>
              <a:rPr lang="en" sz="1400"/>
              <a:t>position</a:t>
            </a:r>
            <a:endParaRPr sz="1400"/>
          </a:p>
          <a:p>
            <a:pPr indent="-330200" lvl="0" marL="457200" rtl="0" algn="l">
              <a:spcBef>
                <a:spcPts val="0"/>
              </a:spcBef>
              <a:spcAft>
                <a:spcPts val="0"/>
              </a:spcAft>
              <a:buSzPts val="1600"/>
              <a:buAutoNum type="alphaUcPeriod"/>
            </a:pPr>
            <a:r>
              <a:rPr lang="en" sz="1600"/>
              <a:t>Factors not important at all: LA additives, speed of injection, and needle orifice orientation</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3"/>
          <p:cNvSpPr txBox="1"/>
          <p:nvPr>
            <p:ph type="title"/>
          </p:nvPr>
        </p:nvSpPr>
        <p:spPr>
          <a:xfrm>
            <a:off x="695325" y="381000"/>
            <a:ext cx="7505700" cy="69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Definitions</a:t>
            </a:r>
            <a:endParaRPr sz="3600"/>
          </a:p>
        </p:txBody>
      </p:sp>
      <p:sp>
        <p:nvSpPr>
          <p:cNvPr id="198" name="Google Shape;198;p23"/>
          <p:cNvSpPr txBox="1"/>
          <p:nvPr>
            <p:ph idx="1" type="body"/>
          </p:nvPr>
        </p:nvSpPr>
        <p:spPr>
          <a:xfrm>
            <a:off x="819150" y="1076400"/>
            <a:ext cx="7505700" cy="36765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b="1" lang="en" sz="2600"/>
              <a:t>AB </a:t>
            </a:r>
            <a:r>
              <a:rPr lang="en" sz="2600"/>
              <a:t>- </a:t>
            </a:r>
            <a:r>
              <a:rPr lang="en" sz="2000"/>
              <a:t>may see SAB (spontaneous) TAB (therapeutic) or EAB (elective)</a:t>
            </a:r>
            <a:endParaRPr sz="2000"/>
          </a:p>
          <a:p>
            <a:pPr indent="-419100" lvl="0" marL="457200" rtl="0" algn="l">
              <a:spcBef>
                <a:spcPts val="0"/>
              </a:spcBef>
              <a:spcAft>
                <a:spcPts val="0"/>
              </a:spcAft>
              <a:buSzPts val="3000"/>
              <a:buChar char="●"/>
            </a:pPr>
            <a:r>
              <a:rPr b="1" lang="en" sz="2600"/>
              <a:t>DM </a:t>
            </a:r>
            <a:r>
              <a:rPr lang="en" sz="2000"/>
              <a:t>- diabetes mellitus or GDM (gestational)</a:t>
            </a:r>
            <a:endParaRPr sz="2000"/>
          </a:p>
          <a:p>
            <a:pPr indent="-419100" lvl="0" marL="457200" rtl="0" algn="l">
              <a:spcBef>
                <a:spcPts val="0"/>
              </a:spcBef>
              <a:spcAft>
                <a:spcPts val="0"/>
              </a:spcAft>
              <a:buSzPts val="3000"/>
              <a:buChar char="●"/>
            </a:pPr>
            <a:r>
              <a:rPr b="1" lang="en" sz="2600"/>
              <a:t>EDC</a:t>
            </a:r>
            <a:r>
              <a:rPr lang="en" sz="2000"/>
              <a:t> - estimated date of confinement (due date)</a:t>
            </a:r>
            <a:endParaRPr sz="2000"/>
          </a:p>
          <a:p>
            <a:pPr indent="-419100" lvl="0" marL="457200" rtl="0" algn="l">
              <a:spcBef>
                <a:spcPts val="0"/>
              </a:spcBef>
              <a:spcAft>
                <a:spcPts val="0"/>
              </a:spcAft>
              <a:buSzPts val="3000"/>
              <a:buChar char="●"/>
            </a:pPr>
            <a:r>
              <a:rPr b="1" lang="en" sz="2600"/>
              <a:t>FHT </a:t>
            </a:r>
            <a:r>
              <a:rPr lang="en" sz="2000"/>
              <a:t>- fetal heart tones</a:t>
            </a:r>
            <a:endParaRPr sz="2000"/>
          </a:p>
          <a:p>
            <a:pPr indent="-419100" lvl="0" marL="457200" rtl="0" algn="l">
              <a:spcBef>
                <a:spcPts val="0"/>
              </a:spcBef>
              <a:spcAft>
                <a:spcPts val="0"/>
              </a:spcAft>
              <a:buSzPts val="3000"/>
              <a:buChar char="●"/>
            </a:pPr>
            <a:r>
              <a:rPr b="1" lang="en" sz="2600"/>
              <a:t>LGA </a:t>
            </a:r>
            <a:r>
              <a:rPr lang="en" sz="2000"/>
              <a:t>- large for gestational age</a:t>
            </a:r>
            <a:endParaRPr sz="2000"/>
          </a:p>
          <a:p>
            <a:pPr indent="-419100" lvl="0" marL="457200" rtl="0" algn="l">
              <a:spcBef>
                <a:spcPts val="0"/>
              </a:spcBef>
              <a:spcAft>
                <a:spcPts val="0"/>
              </a:spcAft>
              <a:buSzPts val="3000"/>
              <a:buChar char="●"/>
            </a:pPr>
            <a:r>
              <a:rPr b="1" lang="en" sz="2600"/>
              <a:t>SGA </a:t>
            </a:r>
            <a:r>
              <a:rPr lang="en" sz="2000"/>
              <a:t>- small for gestational age </a:t>
            </a:r>
            <a:endParaRPr sz="2000"/>
          </a:p>
          <a:p>
            <a:pPr indent="-393700" lvl="0" marL="457200" rtl="0" algn="l">
              <a:spcBef>
                <a:spcPts val="0"/>
              </a:spcBef>
              <a:spcAft>
                <a:spcPts val="0"/>
              </a:spcAft>
              <a:buSzPts val="2600"/>
              <a:buChar char="●"/>
            </a:pPr>
            <a:r>
              <a:rPr b="1" lang="en" sz="2600"/>
              <a:t> IUGR</a:t>
            </a:r>
            <a:r>
              <a:rPr lang="en" sz="2000"/>
              <a:t> - intrauterine growth restriction</a:t>
            </a:r>
            <a:endParaRPr sz="2000"/>
          </a:p>
          <a:p>
            <a:pPr indent="0" lvl="0" marL="0" rtl="0" algn="l">
              <a:spcBef>
                <a:spcPts val="1600"/>
              </a:spcBef>
              <a:spcAft>
                <a:spcPts val="1600"/>
              </a:spcAft>
              <a:buNone/>
            </a:pPr>
            <a:r>
              <a:t/>
            </a:r>
            <a:endParaRPr b="1" sz="3000"/>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1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Epidural Anesthesia for Labor</a:t>
            </a:r>
            <a:endParaRPr/>
          </a:p>
        </p:txBody>
      </p:sp>
      <p:sp>
        <p:nvSpPr>
          <p:cNvPr id="845" name="Google Shape;845;p122"/>
          <p:cNvSpPr txBox="1"/>
          <p:nvPr>
            <p:ph idx="1" type="body"/>
          </p:nvPr>
        </p:nvSpPr>
        <p:spPr>
          <a:xfrm>
            <a:off x="850500" y="1482025"/>
            <a:ext cx="7257000" cy="32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Continuous infusion of epidural medication is preferred over intermittent bolus doses</a:t>
            </a:r>
            <a:endParaRPr sz="1800"/>
          </a:p>
          <a:p>
            <a:pPr indent="-342900" lvl="1" marL="914400" rtl="0" algn="l">
              <a:spcBef>
                <a:spcPts val="0"/>
              </a:spcBef>
              <a:spcAft>
                <a:spcPts val="0"/>
              </a:spcAft>
              <a:buSzPts val="1800"/>
              <a:buChar char="○"/>
            </a:pPr>
            <a:r>
              <a:rPr lang="en" sz="1800"/>
              <a:t>Less hypotension</a:t>
            </a:r>
            <a:endParaRPr sz="1800"/>
          </a:p>
          <a:p>
            <a:pPr indent="-342900" lvl="1" marL="914400" rtl="0" algn="l">
              <a:spcBef>
                <a:spcPts val="0"/>
              </a:spcBef>
              <a:spcAft>
                <a:spcPts val="0"/>
              </a:spcAft>
              <a:buSzPts val="1800"/>
              <a:buChar char="○"/>
            </a:pPr>
            <a:r>
              <a:rPr lang="en" sz="1800"/>
              <a:t>Less total local anesthetic administered</a:t>
            </a:r>
            <a:endParaRPr sz="1800"/>
          </a:p>
          <a:p>
            <a:pPr indent="-342900" lvl="1" marL="914400" rtl="0" algn="l">
              <a:spcBef>
                <a:spcPts val="0"/>
              </a:spcBef>
              <a:spcAft>
                <a:spcPts val="0"/>
              </a:spcAft>
              <a:buSzPts val="1800"/>
              <a:buChar char="○"/>
            </a:pPr>
            <a:r>
              <a:rPr lang="en" sz="1800"/>
              <a:t>More effective analgesia</a:t>
            </a:r>
            <a:endParaRPr sz="1800"/>
          </a:p>
          <a:p>
            <a:pPr indent="-342900" lvl="1" marL="914400" rtl="0" algn="l">
              <a:spcBef>
                <a:spcPts val="0"/>
              </a:spcBef>
              <a:spcAft>
                <a:spcPts val="0"/>
              </a:spcAft>
              <a:buSzPts val="1800"/>
              <a:buChar char="○"/>
            </a:pPr>
            <a:r>
              <a:rPr lang="en" sz="1800"/>
              <a:t>Significantly reduced workload</a:t>
            </a:r>
            <a:endParaRPr sz="1800"/>
          </a:p>
          <a:p>
            <a:pPr indent="-342900" lvl="0" marL="457200" rtl="0" algn="l">
              <a:spcBef>
                <a:spcPts val="0"/>
              </a:spcBef>
              <a:spcAft>
                <a:spcPts val="0"/>
              </a:spcAft>
              <a:buSzPts val="1800"/>
              <a:buChar char="●"/>
            </a:pPr>
            <a:r>
              <a:rPr lang="en" sz="1800"/>
              <a:t>Parturient analgesia level and degree of motor blockade should be frequently assessed and changes in the infusion rate adjusted</a:t>
            </a:r>
            <a:endParaRPr sz="1800"/>
          </a:p>
          <a:p>
            <a:pPr indent="-342900" lvl="1" marL="914400" rtl="0" algn="l">
              <a:spcBef>
                <a:spcPts val="0"/>
              </a:spcBef>
              <a:spcAft>
                <a:spcPts val="0"/>
              </a:spcAft>
              <a:buSzPts val="1800"/>
              <a:buChar char="○"/>
            </a:pPr>
            <a:r>
              <a:rPr lang="en" sz="1800"/>
              <a:t>An epidural catheter originally placed in epidural space can migrate to subarachnoid space or intravascularly</a:t>
            </a:r>
            <a:endParaRPr sz="1800"/>
          </a:p>
          <a:p>
            <a:pPr indent="0" lvl="0" marL="0" rtl="0" algn="l">
              <a:spcBef>
                <a:spcPts val="1600"/>
              </a:spcBef>
              <a:spcAft>
                <a:spcPts val="1600"/>
              </a:spcAft>
              <a:buNone/>
            </a:pPr>
            <a:r>
              <a:t/>
            </a:r>
            <a:endParaRPr sz="1800"/>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123"/>
          <p:cNvSpPr txBox="1"/>
          <p:nvPr>
            <p:ph type="title"/>
          </p:nvPr>
        </p:nvSpPr>
        <p:spPr>
          <a:xfrm>
            <a:off x="1297500" y="0"/>
            <a:ext cx="7038900" cy="54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Dosing Regimens for Labor Analgesia</a:t>
            </a:r>
            <a:endParaRPr/>
          </a:p>
        </p:txBody>
      </p:sp>
      <p:graphicFrame>
        <p:nvGraphicFramePr>
          <p:cNvPr id="851" name="Google Shape;851;p123"/>
          <p:cNvGraphicFramePr/>
          <p:nvPr/>
        </p:nvGraphicFramePr>
        <p:xfrm>
          <a:off x="73150" y="482280"/>
          <a:ext cx="3000000" cy="3000000"/>
        </p:xfrm>
        <a:graphic>
          <a:graphicData uri="http://schemas.openxmlformats.org/drawingml/2006/table">
            <a:tbl>
              <a:tblPr>
                <a:noFill/>
                <a:tableStyleId>{98779E1F-1C2B-4C12-B164-E9C6AFE3A1E9}</a:tableStyleId>
              </a:tblPr>
              <a:tblGrid>
                <a:gridCol w="2222550"/>
                <a:gridCol w="2201650"/>
                <a:gridCol w="2243450"/>
                <a:gridCol w="2222550"/>
              </a:tblGrid>
              <a:tr h="635200">
                <a:tc>
                  <a:txBody>
                    <a:bodyPr/>
                    <a:lstStyle/>
                    <a:p>
                      <a:pPr indent="0" lvl="0" marL="0" rtl="0" algn="l">
                        <a:spcBef>
                          <a:spcPts val="0"/>
                        </a:spcBef>
                        <a:spcAft>
                          <a:spcPts val="0"/>
                        </a:spcAft>
                        <a:buNone/>
                      </a:pPr>
                      <a:r>
                        <a:rPr lang="en">
                          <a:solidFill>
                            <a:schemeClr val="lt1"/>
                          </a:solidFill>
                        </a:rPr>
                        <a:t>Drug</a:t>
                      </a:r>
                      <a:endParaRPr>
                        <a:solidFill>
                          <a:schemeClr val="lt1"/>
                        </a:solidFill>
                      </a:endParaRPr>
                    </a:p>
                  </a:txBody>
                  <a:tcPr marT="91425" marB="91425" marR="91425" marL="91425">
                    <a:solidFill>
                      <a:schemeClr val="dk1"/>
                    </a:solidFill>
                  </a:tcPr>
                </a:tc>
                <a:tc>
                  <a:txBody>
                    <a:bodyPr/>
                    <a:lstStyle/>
                    <a:p>
                      <a:pPr indent="0" lvl="0" marL="0" rtl="0" algn="l">
                        <a:spcBef>
                          <a:spcPts val="0"/>
                        </a:spcBef>
                        <a:spcAft>
                          <a:spcPts val="0"/>
                        </a:spcAft>
                        <a:buNone/>
                      </a:pPr>
                      <a:r>
                        <a:rPr lang="en">
                          <a:solidFill>
                            <a:schemeClr val="lt1"/>
                          </a:solidFill>
                        </a:rPr>
                        <a:t>Spinal Bolus</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Epidural Bolus</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Epidural Continuous Infusion</a:t>
                      </a:r>
                      <a:endParaRPr>
                        <a:solidFill>
                          <a:schemeClr val="lt1"/>
                        </a:solidFill>
                      </a:endParaRPr>
                    </a:p>
                  </a:txBody>
                  <a:tcPr marT="91425" marB="91425" marR="91425" marL="91425"/>
                </a:tc>
              </a:tr>
              <a:tr h="1746825">
                <a:tc>
                  <a:txBody>
                    <a:bodyPr/>
                    <a:lstStyle/>
                    <a:p>
                      <a:pPr indent="0" lvl="0" marL="0" rtl="0" algn="l">
                        <a:spcBef>
                          <a:spcPts val="0"/>
                        </a:spcBef>
                        <a:spcAft>
                          <a:spcPts val="0"/>
                        </a:spcAft>
                        <a:buNone/>
                      </a:pPr>
                      <a:r>
                        <a:rPr lang="en">
                          <a:solidFill>
                            <a:schemeClr val="lt1"/>
                          </a:solidFill>
                        </a:rPr>
                        <a:t>Local Anesthetics</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Bupivacaine</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Ropivacaine</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Levobupivacaine</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Lidocaine</a:t>
                      </a:r>
                      <a:endParaRPr>
                        <a:solidFill>
                          <a:schemeClr val="lt1"/>
                        </a:solidFill>
                      </a:endParaRPr>
                    </a:p>
                    <a:p>
                      <a:pPr indent="0" lvl="0" marL="0" rtl="0" algn="l">
                        <a:spcBef>
                          <a:spcPts val="0"/>
                        </a:spcBef>
                        <a:spcAft>
                          <a:spcPts val="0"/>
                        </a:spcAft>
                        <a:buNone/>
                      </a:pPr>
                      <a:r>
                        <a:t/>
                      </a:r>
                      <a:endParaRPr>
                        <a:solidFill>
                          <a:schemeClr val="lt1"/>
                        </a:solidFill>
                      </a:endParaRPr>
                    </a:p>
                  </a:txBody>
                  <a:tcPr marT="91425" marB="91425" marR="91425" marL="91425"/>
                </a:tc>
                <a:tc>
                  <a:txBody>
                    <a:bodyPr/>
                    <a:lstStyle/>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1.25 - 2.5 mg</a:t>
                      </a:r>
                      <a:endParaRPr>
                        <a:solidFill>
                          <a:schemeClr val="lt1"/>
                        </a:solidFill>
                      </a:endParaRPr>
                    </a:p>
                    <a:p>
                      <a:pPr indent="0" lvl="0" marL="0" rtl="0" algn="l">
                        <a:spcBef>
                          <a:spcPts val="0"/>
                        </a:spcBef>
                        <a:spcAft>
                          <a:spcPts val="0"/>
                        </a:spcAft>
                        <a:buNone/>
                      </a:pPr>
                      <a:r>
                        <a:rPr lang="en">
                          <a:solidFill>
                            <a:schemeClr val="lt1"/>
                          </a:solidFill>
                        </a:rPr>
                        <a:t>2 - 3.5 mg</a:t>
                      </a:r>
                      <a:endParaRPr>
                        <a:solidFill>
                          <a:schemeClr val="lt1"/>
                        </a:solidFill>
                      </a:endParaRPr>
                    </a:p>
                    <a:p>
                      <a:pPr indent="0" lvl="0" marL="0" rtl="0" algn="l">
                        <a:spcBef>
                          <a:spcPts val="0"/>
                        </a:spcBef>
                        <a:spcAft>
                          <a:spcPts val="0"/>
                        </a:spcAft>
                        <a:buNone/>
                      </a:pPr>
                      <a:r>
                        <a:rPr lang="en">
                          <a:solidFill>
                            <a:schemeClr val="lt1"/>
                          </a:solidFill>
                        </a:rPr>
                        <a:t>2 - 3.5 mg</a:t>
                      </a:r>
                      <a:endParaRPr>
                        <a:solidFill>
                          <a:schemeClr val="lt1"/>
                        </a:solidFill>
                      </a:endParaRPr>
                    </a:p>
                    <a:p>
                      <a:pPr indent="0" lvl="0" marL="0" rtl="0" algn="l">
                        <a:spcBef>
                          <a:spcPts val="0"/>
                        </a:spcBef>
                        <a:spcAft>
                          <a:spcPts val="0"/>
                        </a:spcAft>
                        <a:buNone/>
                      </a:pPr>
                      <a:r>
                        <a:rPr lang="en">
                          <a:solidFill>
                            <a:schemeClr val="lt1"/>
                          </a:solidFill>
                        </a:rPr>
                        <a:t>NA</a:t>
                      </a:r>
                      <a:endParaRPr>
                        <a:solidFill>
                          <a:schemeClr val="lt1"/>
                        </a:solidFill>
                      </a:endParaRPr>
                    </a:p>
                  </a:txBody>
                  <a:tcPr marT="91425" marB="91425" marR="91425" marL="91425"/>
                </a:tc>
                <a:tc>
                  <a:txBody>
                    <a:bodyPr/>
                    <a:lstStyle/>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0.0625 - 0.125%</a:t>
                      </a:r>
                      <a:endParaRPr>
                        <a:solidFill>
                          <a:schemeClr val="lt1"/>
                        </a:solidFill>
                      </a:endParaRPr>
                    </a:p>
                    <a:p>
                      <a:pPr indent="0" lvl="0" marL="0" rtl="0" algn="l">
                        <a:spcBef>
                          <a:spcPts val="0"/>
                        </a:spcBef>
                        <a:spcAft>
                          <a:spcPts val="0"/>
                        </a:spcAft>
                        <a:buNone/>
                      </a:pPr>
                      <a:r>
                        <a:rPr lang="en">
                          <a:solidFill>
                            <a:schemeClr val="lt1"/>
                          </a:solidFill>
                        </a:rPr>
                        <a:t>0.08 - 0.2%</a:t>
                      </a:r>
                      <a:endParaRPr>
                        <a:solidFill>
                          <a:schemeClr val="lt1"/>
                        </a:solidFill>
                      </a:endParaRPr>
                    </a:p>
                    <a:p>
                      <a:pPr indent="0" lvl="0" marL="0" rtl="0" algn="l">
                        <a:spcBef>
                          <a:spcPts val="0"/>
                        </a:spcBef>
                        <a:spcAft>
                          <a:spcPts val="0"/>
                        </a:spcAft>
                        <a:buNone/>
                      </a:pPr>
                      <a:r>
                        <a:rPr lang="en">
                          <a:solidFill>
                            <a:schemeClr val="lt1"/>
                          </a:solidFill>
                        </a:rPr>
                        <a:t>0.0625 - 0.125%</a:t>
                      </a:r>
                      <a:endParaRPr>
                        <a:solidFill>
                          <a:schemeClr val="lt1"/>
                        </a:solidFill>
                      </a:endParaRPr>
                    </a:p>
                    <a:p>
                      <a:pPr indent="0" lvl="0" marL="0" rtl="0" algn="l">
                        <a:spcBef>
                          <a:spcPts val="0"/>
                        </a:spcBef>
                        <a:spcAft>
                          <a:spcPts val="0"/>
                        </a:spcAft>
                        <a:buNone/>
                      </a:pPr>
                      <a:r>
                        <a:rPr lang="en">
                          <a:solidFill>
                            <a:schemeClr val="lt1"/>
                          </a:solidFill>
                        </a:rPr>
                        <a:t>0.75 - 1%</a:t>
                      </a:r>
                      <a:endParaRPr>
                        <a:solidFill>
                          <a:schemeClr val="lt1"/>
                        </a:solidFill>
                      </a:endParaRPr>
                    </a:p>
                    <a:p>
                      <a:pPr indent="0" lvl="0" marL="0" rtl="0" algn="l">
                        <a:spcBef>
                          <a:spcPts val="0"/>
                        </a:spcBef>
                        <a:spcAft>
                          <a:spcPts val="0"/>
                        </a:spcAft>
                        <a:buNone/>
                      </a:pPr>
                      <a:r>
                        <a:rPr lang="en">
                          <a:solidFill>
                            <a:schemeClr val="lt1"/>
                          </a:solidFill>
                        </a:rPr>
                        <a:t>Loading volume = 10-15 mL in divided doses</a:t>
                      </a:r>
                      <a:endParaRPr>
                        <a:solidFill>
                          <a:schemeClr val="lt1"/>
                        </a:solidFill>
                      </a:endParaRPr>
                    </a:p>
                  </a:txBody>
                  <a:tcPr marT="91425" marB="91425" marR="91425" marL="91425"/>
                </a:tc>
                <a:tc>
                  <a:txBody>
                    <a:bodyPr/>
                    <a:lstStyle/>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0.05 - 0.125%</a:t>
                      </a:r>
                      <a:endParaRPr>
                        <a:solidFill>
                          <a:schemeClr val="lt1"/>
                        </a:solidFill>
                      </a:endParaRPr>
                    </a:p>
                    <a:p>
                      <a:pPr indent="0" lvl="0" marL="0" rtl="0" algn="l">
                        <a:spcBef>
                          <a:spcPts val="0"/>
                        </a:spcBef>
                        <a:spcAft>
                          <a:spcPts val="0"/>
                        </a:spcAft>
                        <a:buNone/>
                      </a:pPr>
                      <a:r>
                        <a:rPr lang="en">
                          <a:solidFill>
                            <a:schemeClr val="lt1"/>
                          </a:solidFill>
                        </a:rPr>
                        <a:t>0.08 - 0.2%</a:t>
                      </a:r>
                      <a:endParaRPr>
                        <a:solidFill>
                          <a:schemeClr val="lt1"/>
                        </a:solidFill>
                      </a:endParaRPr>
                    </a:p>
                    <a:p>
                      <a:pPr indent="0" lvl="0" marL="0" rtl="0" algn="l">
                        <a:spcBef>
                          <a:spcPts val="0"/>
                        </a:spcBef>
                        <a:spcAft>
                          <a:spcPts val="0"/>
                        </a:spcAft>
                        <a:buNone/>
                      </a:pPr>
                      <a:r>
                        <a:rPr lang="en">
                          <a:solidFill>
                            <a:schemeClr val="lt1"/>
                          </a:solidFill>
                        </a:rPr>
                        <a:t>0.05 - 0.125%</a:t>
                      </a:r>
                      <a:endParaRPr>
                        <a:solidFill>
                          <a:schemeClr val="lt1"/>
                        </a:solidFill>
                      </a:endParaRPr>
                    </a:p>
                    <a:p>
                      <a:pPr indent="0" lvl="0" marL="0" rtl="0" algn="l">
                        <a:spcBef>
                          <a:spcPts val="0"/>
                        </a:spcBef>
                        <a:spcAft>
                          <a:spcPts val="0"/>
                        </a:spcAft>
                        <a:buNone/>
                      </a:pPr>
                      <a:r>
                        <a:rPr lang="en">
                          <a:solidFill>
                            <a:schemeClr val="lt1"/>
                          </a:solidFill>
                        </a:rPr>
                        <a:t>0.5 1%</a:t>
                      </a:r>
                      <a:endParaRPr>
                        <a:solidFill>
                          <a:schemeClr val="lt1"/>
                        </a:solidFill>
                      </a:endParaRPr>
                    </a:p>
                    <a:p>
                      <a:pPr indent="0" lvl="0" marL="0" rtl="0" algn="l">
                        <a:spcBef>
                          <a:spcPts val="0"/>
                        </a:spcBef>
                        <a:spcAft>
                          <a:spcPts val="0"/>
                        </a:spcAft>
                        <a:buNone/>
                      </a:pPr>
                      <a:r>
                        <a:rPr lang="en">
                          <a:solidFill>
                            <a:schemeClr val="lt1"/>
                          </a:solidFill>
                        </a:rPr>
                        <a:t>Lumbar infusion rate= 8-15 mL/hr</a:t>
                      </a:r>
                      <a:endParaRPr>
                        <a:solidFill>
                          <a:schemeClr val="lt1"/>
                        </a:solidFill>
                      </a:endParaRPr>
                    </a:p>
                  </a:txBody>
                  <a:tcPr marT="91425" marB="91425" marR="91425" marL="91425"/>
                </a:tc>
              </a:tr>
              <a:tr h="1302175">
                <a:tc>
                  <a:txBody>
                    <a:bodyPr/>
                    <a:lstStyle/>
                    <a:p>
                      <a:pPr indent="0" lvl="0" marL="0" rtl="0" algn="l">
                        <a:spcBef>
                          <a:spcPts val="0"/>
                        </a:spcBef>
                        <a:spcAft>
                          <a:spcPts val="0"/>
                        </a:spcAft>
                        <a:buNone/>
                      </a:pPr>
                      <a:r>
                        <a:rPr lang="en">
                          <a:solidFill>
                            <a:schemeClr val="lt1"/>
                          </a:solidFill>
                        </a:rPr>
                        <a:t>Opioids</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Fentanyl</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Sufentanil</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Morphine</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Meperidine</a:t>
                      </a:r>
                      <a:endParaRPr>
                        <a:solidFill>
                          <a:schemeClr val="lt1"/>
                        </a:solidFill>
                      </a:endParaRPr>
                    </a:p>
                  </a:txBody>
                  <a:tcPr marT="91425" marB="91425" marR="91425" marL="91425"/>
                </a:tc>
                <a:tc>
                  <a:txBody>
                    <a:bodyPr/>
                    <a:lstStyle/>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15 - 25 mcg</a:t>
                      </a:r>
                      <a:endParaRPr>
                        <a:solidFill>
                          <a:schemeClr val="lt1"/>
                        </a:solidFill>
                      </a:endParaRPr>
                    </a:p>
                    <a:p>
                      <a:pPr indent="0" lvl="0" marL="0" rtl="0" algn="l">
                        <a:spcBef>
                          <a:spcPts val="0"/>
                        </a:spcBef>
                        <a:spcAft>
                          <a:spcPts val="0"/>
                        </a:spcAft>
                        <a:buNone/>
                      </a:pPr>
                      <a:r>
                        <a:rPr lang="en">
                          <a:solidFill>
                            <a:schemeClr val="lt1"/>
                          </a:solidFill>
                        </a:rPr>
                        <a:t>1.5 - 5 mcg</a:t>
                      </a:r>
                      <a:endParaRPr>
                        <a:solidFill>
                          <a:schemeClr val="lt1"/>
                        </a:solidFill>
                      </a:endParaRPr>
                    </a:p>
                    <a:p>
                      <a:pPr indent="0" lvl="0" marL="0" rtl="0" algn="l">
                        <a:spcBef>
                          <a:spcPts val="0"/>
                        </a:spcBef>
                        <a:spcAft>
                          <a:spcPts val="0"/>
                        </a:spcAft>
                        <a:buNone/>
                      </a:pPr>
                      <a:r>
                        <a:rPr lang="en">
                          <a:solidFill>
                            <a:schemeClr val="lt1"/>
                          </a:solidFill>
                        </a:rPr>
                        <a:t>125 - 250 mcg</a:t>
                      </a:r>
                      <a:endParaRPr>
                        <a:solidFill>
                          <a:schemeClr val="lt1"/>
                        </a:solidFill>
                      </a:endParaRPr>
                    </a:p>
                    <a:p>
                      <a:pPr indent="0" lvl="0" marL="0" rtl="0" algn="l">
                        <a:spcBef>
                          <a:spcPts val="0"/>
                        </a:spcBef>
                        <a:spcAft>
                          <a:spcPts val="0"/>
                        </a:spcAft>
                        <a:buNone/>
                      </a:pPr>
                      <a:r>
                        <a:rPr lang="en">
                          <a:solidFill>
                            <a:schemeClr val="lt1"/>
                          </a:solidFill>
                        </a:rPr>
                        <a:t>10 - 20 mg</a:t>
                      </a:r>
                      <a:endParaRPr>
                        <a:solidFill>
                          <a:schemeClr val="lt1"/>
                        </a:solidFill>
                      </a:endParaRPr>
                    </a:p>
                  </a:txBody>
                  <a:tcPr marT="91425" marB="91425" marR="91425" marL="91425"/>
                </a:tc>
                <a:tc>
                  <a:txBody>
                    <a:bodyPr/>
                    <a:lstStyle/>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50 - 100 mcg</a:t>
                      </a:r>
                      <a:endParaRPr>
                        <a:solidFill>
                          <a:schemeClr val="lt1"/>
                        </a:solidFill>
                      </a:endParaRPr>
                    </a:p>
                    <a:p>
                      <a:pPr indent="0" lvl="0" marL="0" rtl="0" algn="l">
                        <a:spcBef>
                          <a:spcPts val="0"/>
                        </a:spcBef>
                        <a:spcAft>
                          <a:spcPts val="0"/>
                        </a:spcAft>
                        <a:buNone/>
                      </a:pPr>
                      <a:r>
                        <a:rPr lang="en">
                          <a:solidFill>
                            <a:schemeClr val="lt1"/>
                          </a:solidFill>
                        </a:rPr>
                        <a:t>5 - 10 mcg</a:t>
                      </a:r>
                      <a:endParaRPr>
                        <a:solidFill>
                          <a:schemeClr val="lt1"/>
                        </a:solidFill>
                      </a:endParaRPr>
                    </a:p>
                    <a:p>
                      <a:pPr indent="0" lvl="0" marL="0" rtl="0" algn="l">
                        <a:spcBef>
                          <a:spcPts val="0"/>
                        </a:spcBef>
                        <a:spcAft>
                          <a:spcPts val="0"/>
                        </a:spcAft>
                        <a:buNone/>
                      </a:pPr>
                      <a:r>
                        <a:rPr lang="en">
                          <a:solidFill>
                            <a:schemeClr val="lt1"/>
                          </a:solidFill>
                        </a:rPr>
                        <a:t>NA</a:t>
                      </a:r>
                      <a:endParaRPr>
                        <a:solidFill>
                          <a:schemeClr val="lt1"/>
                        </a:solidFill>
                      </a:endParaRPr>
                    </a:p>
                    <a:p>
                      <a:pPr indent="0" lvl="0" marL="0" rtl="0" algn="l">
                        <a:spcBef>
                          <a:spcPts val="0"/>
                        </a:spcBef>
                        <a:spcAft>
                          <a:spcPts val="0"/>
                        </a:spcAft>
                        <a:buNone/>
                      </a:pPr>
                      <a:r>
                        <a:rPr lang="en">
                          <a:solidFill>
                            <a:schemeClr val="lt1"/>
                          </a:solidFill>
                        </a:rPr>
                        <a:t>NA</a:t>
                      </a:r>
                      <a:endParaRPr>
                        <a:solidFill>
                          <a:schemeClr val="lt1"/>
                        </a:solidFill>
                      </a:endParaRPr>
                    </a:p>
                  </a:txBody>
                  <a:tcPr marT="91425" marB="91425" marR="91425" marL="91425"/>
                </a:tc>
                <a:tc>
                  <a:txBody>
                    <a:bodyPr/>
                    <a:lstStyle/>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1.5 - 3 mcg/mL</a:t>
                      </a:r>
                      <a:endParaRPr>
                        <a:solidFill>
                          <a:schemeClr val="lt1"/>
                        </a:solidFill>
                      </a:endParaRPr>
                    </a:p>
                    <a:p>
                      <a:pPr indent="0" lvl="0" marL="0" rtl="0" algn="l">
                        <a:spcBef>
                          <a:spcPts val="0"/>
                        </a:spcBef>
                        <a:spcAft>
                          <a:spcPts val="0"/>
                        </a:spcAft>
                        <a:buNone/>
                      </a:pPr>
                      <a:r>
                        <a:rPr lang="en">
                          <a:solidFill>
                            <a:schemeClr val="lt1"/>
                          </a:solidFill>
                        </a:rPr>
                        <a:t>0.2 - 0.4 mcg/mL</a:t>
                      </a:r>
                      <a:endParaRPr>
                        <a:solidFill>
                          <a:schemeClr val="lt1"/>
                        </a:solidFill>
                      </a:endParaRPr>
                    </a:p>
                    <a:p>
                      <a:pPr indent="0" lvl="0" marL="0" rtl="0" algn="l">
                        <a:spcBef>
                          <a:spcPts val="0"/>
                        </a:spcBef>
                        <a:spcAft>
                          <a:spcPts val="0"/>
                        </a:spcAft>
                        <a:buNone/>
                      </a:pPr>
                      <a:r>
                        <a:rPr lang="en">
                          <a:solidFill>
                            <a:schemeClr val="lt1"/>
                          </a:solidFill>
                        </a:rPr>
                        <a:t>NA</a:t>
                      </a:r>
                      <a:endParaRPr>
                        <a:solidFill>
                          <a:schemeClr val="lt1"/>
                        </a:solidFill>
                      </a:endParaRPr>
                    </a:p>
                    <a:p>
                      <a:pPr indent="0" lvl="0" marL="0" rtl="0" algn="l">
                        <a:spcBef>
                          <a:spcPts val="0"/>
                        </a:spcBef>
                        <a:spcAft>
                          <a:spcPts val="0"/>
                        </a:spcAft>
                        <a:buNone/>
                      </a:pPr>
                      <a:r>
                        <a:rPr lang="en">
                          <a:solidFill>
                            <a:schemeClr val="lt1"/>
                          </a:solidFill>
                        </a:rPr>
                        <a:t>NA</a:t>
                      </a:r>
                      <a:endParaRPr>
                        <a:solidFill>
                          <a:schemeClr val="lt1"/>
                        </a:solidFill>
                      </a:endParaRPr>
                    </a:p>
                  </a:txBody>
                  <a:tcPr marT="91425" marB="91425" marR="91425" marL="91425"/>
                </a:tc>
              </a:tr>
              <a:tr h="1108925">
                <a:tc>
                  <a:txBody>
                    <a:bodyPr/>
                    <a:lstStyle/>
                    <a:p>
                      <a:pPr indent="0" lvl="0" marL="0" rtl="0" algn="l">
                        <a:spcBef>
                          <a:spcPts val="0"/>
                        </a:spcBef>
                        <a:spcAft>
                          <a:spcPts val="0"/>
                        </a:spcAft>
                        <a:buNone/>
                      </a:pPr>
                      <a:r>
                        <a:rPr lang="en">
                          <a:solidFill>
                            <a:schemeClr val="lt1"/>
                          </a:solidFill>
                        </a:rPr>
                        <a:t>Adjuncts</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Epinephrine</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Clonidine</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Neostigmine</a:t>
                      </a:r>
                      <a:endParaRPr>
                        <a:solidFill>
                          <a:schemeClr val="lt1"/>
                        </a:solidFill>
                      </a:endParaRPr>
                    </a:p>
                  </a:txBody>
                  <a:tcPr marT="91425" marB="91425" marR="91425" marL="91425"/>
                </a:tc>
                <a:tc>
                  <a:txBody>
                    <a:bodyPr/>
                    <a:lstStyle/>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2.25 - 200 mcg</a:t>
                      </a:r>
                      <a:endParaRPr>
                        <a:solidFill>
                          <a:schemeClr val="lt1"/>
                        </a:solidFill>
                      </a:endParaRPr>
                    </a:p>
                    <a:p>
                      <a:pPr indent="0" lvl="0" marL="0" rtl="0" algn="l">
                        <a:spcBef>
                          <a:spcPts val="0"/>
                        </a:spcBef>
                        <a:spcAft>
                          <a:spcPts val="0"/>
                        </a:spcAft>
                        <a:buNone/>
                      </a:pPr>
                      <a:r>
                        <a:rPr lang="en">
                          <a:solidFill>
                            <a:schemeClr val="lt1"/>
                          </a:solidFill>
                        </a:rPr>
                        <a:t>15 - 30 mcg</a:t>
                      </a:r>
                      <a:endParaRPr>
                        <a:solidFill>
                          <a:schemeClr val="lt1"/>
                        </a:solidFill>
                      </a:endParaRPr>
                    </a:p>
                    <a:p>
                      <a:pPr indent="0" lvl="0" marL="0" rtl="0" algn="l">
                        <a:spcBef>
                          <a:spcPts val="0"/>
                        </a:spcBef>
                        <a:spcAft>
                          <a:spcPts val="0"/>
                        </a:spcAft>
                        <a:buNone/>
                      </a:pPr>
                      <a:r>
                        <a:rPr lang="en">
                          <a:solidFill>
                            <a:schemeClr val="lt1"/>
                          </a:solidFill>
                        </a:rPr>
                        <a:t>Not recommended</a:t>
                      </a:r>
                      <a:endParaRPr>
                        <a:solidFill>
                          <a:schemeClr val="lt1"/>
                        </a:solidFill>
                      </a:endParaRPr>
                    </a:p>
                  </a:txBody>
                  <a:tcPr marT="91425" marB="91425" marR="91425" marL="91425"/>
                </a:tc>
                <a:tc>
                  <a:txBody>
                    <a:bodyPr/>
                    <a:lstStyle/>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25 - 75 mcg</a:t>
                      </a:r>
                      <a:endParaRPr>
                        <a:solidFill>
                          <a:schemeClr val="lt1"/>
                        </a:solidFill>
                      </a:endParaRPr>
                    </a:p>
                    <a:p>
                      <a:pPr indent="0" lvl="0" marL="0" rtl="0" algn="l">
                        <a:spcBef>
                          <a:spcPts val="0"/>
                        </a:spcBef>
                        <a:spcAft>
                          <a:spcPts val="0"/>
                        </a:spcAft>
                        <a:buNone/>
                      </a:pPr>
                      <a:r>
                        <a:rPr lang="en">
                          <a:solidFill>
                            <a:schemeClr val="lt1"/>
                          </a:solidFill>
                        </a:rPr>
                        <a:t>75 - 100 mcg</a:t>
                      </a:r>
                      <a:endParaRPr>
                        <a:solidFill>
                          <a:schemeClr val="lt1"/>
                        </a:solidFill>
                      </a:endParaRPr>
                    </a:p>
                    <a:p>
                      <a:pPr indent="0" lvl="0" marL="0" rtl="0" algn="l">
                        <a:spcBef>
                          <a:spcPts val="0"/>
                        </a:spcBef>
                        <a:spcAft>
                          <a:spcPts val="0"/>
                        </a:spcAft>
                        <a:buNone/>
                      </a:pPr>
                      <a:r>
                        <a:rPr lang="en">
                          <a:solidFill>
                            <a:schemeClr val="lt1"/>
                          </a:solidFill>
                        </a:rPr>
                        <a:t>500 - 750 mcg</a:t>
                      </a:r>
                      <a:endParaRPr>
                        <a:solidFill>
                          <a:schemeClr val="lt1"/>
                        </a:solidFill>
                      </a:endParaRPr>
                    </a:p>
                  </a:txBody>
                  <a:tcPr marT="91425" marB="91425" marR="91425" marL="91425"/>
                </a:tc>
                <a:tc>
                  <a:txBody>
                    <a:bodyPr/>
                    <a:lstStyle/>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25 - 50 mcg/hr</a:t>
                      </a:r>
                      <a:endParaRPr>
                        <a:solidFill>
                          <a:schemeClr val="lt1"/>
                        </a:solidFill>
                      </a:endParaRPr>
                    </a:p>
                    <a:p>
                      <a:pPr indent="0" lvl="0" marL="0" rtl="0" algn="l">
                        <a:spcBef>
                          <a:spcPts val="0"/>
                        </a:spcBef>
                        <a:spcAft>
                          <a:spcPts val="0"/>
                        </a:spcAft>
                        <a:buNone/>
                      </a:pPr>
                      <a:r>
                        <a:rPr lang="en">
                          <a:solidFill>
                            <a:schemeClr val="lt1"/>
                          </a:solidFill>
                        </a:rPr>
                        <a:t>10 - 30 mcg/hr</a:t>
                      </a:r>
                      <a:endParaRPr>
                        <a:solidFill>
                          <a:schemeClr val="lt1"/>
                        </a:solidFill>
                      </a:endParaRPr>
                    </a:p>
                    <a:p>
                      <a:pPr indent="0" lvl="0" marL="0" rtl="0" algn="l">
                        <a:spcBef>
                          <a:spcPts val="0"/>
                        </a:spcBef>
                        <a:spcAft>
                          <a:spcPts val="0"/>
                        </a:spcAft>
                        <a:buNone/>
                      </a:pPr>
                      <a:r>
                        <a:rPr lang="en">
                          <a:solidFill>
                            <a:schemeClr val="lt1"/>
                          </a:solidFill>
                        </a:rPr>
                        <a:t>25 - 75 mcg/hr</a:t>
                      </a:r>
                      <a:endParaRPr>
                        <a:solidFill>
                          <a:schemeClr val="lt1"/>
                        </a:solidFill>
                      </a:endParaRPr>
                    </a:p>
                  </a:txBody>
                  <a:tcPr marT="91425" marB="91425" marR="91425" marL="91425"/>
                </a:tc>
              </a:tr>
            </a:tbl>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Test Dose</a:t>
            </a:r>
            <a:endParaRPr/>
          </a:p>
        </p:txBody>
      </p:sp>
      <p:sp>
        <p:nvSpPr>
          <p:cNvPr id="857" name="Google Shape;857;p124"/>
          <p:cNvSpPr txBox="1"/>
          <p:nvPr>
            <p:ph idx="1" type="body"/>
          </p:nvPr>
        </p:nvSpPr>
        <p:spPr>
          <a:xfrm>
            <a:off x="936575" y="1377550"/>
            <a:ext cx="6813300" cy="310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Intended to identify epidural catheters that are inadvertently inserted into either the subarachnoid space or an epidural vein</a:t>
            </a:r>
            <a:endParaRPr sz="1800"/>
          </a:p>
          <a:p>
            <a:pPr indent="-342900" lvl="0" marL="457200" rtl="0" algn="l">
              <a:spcBef>
                <a:spcPts val="0"/>
              </a:spcBef>
              <a:spcAft>
                <a:spcPts val="0"/>
              </a:spcAft>
              <a:buSzPts val="1800"/>
              <a:buChar char="●"/>
            </a:pPr>
            <a:r>
              <a:rPr lang="en" sz="1800"/>
              <a:t>Prior to test dose, essential to aspirate for blood or CSF after placing the epidural catheter </a:t>
            </a:r>
            <a:endParaRPr sz="1800"/>
          </a:p>
          <a:p>
            <a:pPr indent="-342900" lvl="0" marL="457200" rtl="0" algn="l">
              <a:spcBef>
                <a:spcPts val="0"/>
              </a:spcBef>
              <a:spcAft>
                <a:spcPts val="0"/>
              </a:spcAft>
              <a:buSzPts val="1800"/>
              <a:buChar char="●"/>
            </a:pPr>
            <a:r>
              <a:rPr lang="en" sz="1800"/>
              <a:t>Prior to any additional manual boluses, check aspiration</a:t>
            </a:r>
            <a:endParaRPr sz="1800"/>
          </a:p>
          <a:p>
            <a:pPr indent="-342900" lvl="0" marL="457200" rtl="0" algn="l">
              <a:spcBef>
                <a:spcPts val="0"/>
              </a:spcBef>
              <a:spcAft>
                <a:spcPts val="0"/>
              </a:spcAft>
              <a:buSzPts val="1800"/>
              <a:buChar char="●"/>
            </a:pPr>
            <a:r>
              <a:rPr lang="en" sz="1800"/>
              <a:t>Negative aspiration does not conclusively rule out intravascular or subarachnoid placement</a:t>
            </a:r>
            <a:endParaRPr sz="1800"/>
          </a:p>
          <a:p>
            <a:pPr indent="-342900" lvl="0" marL="457200" rtl="0" algn="l">
              <a:spcBef>
                <a:spcPts val="0"/>
              </a:spcBef>
              <a:spcAft>
                <a:spcPts val="0"/>
              </a:spcAft>
              <a:buSzPts val="1800"/>
              <a:buChar char="●"/>
            </a:pPr>
            <a:r>
              <a:rPr lang="en" sz="1800"/>
              <a:t>The incidence of venous cannulation with an epidural catheter is approximately 6% in the OB population</a:t>
            </a:r>
            <a:endParaRPr sz="1800"/>
          </a:p>
          <a:p>
            <a:pPr indent="0" lvl="0" marL="0" marR="0" rtl="0" algn="l">
              <a:lnSpc>
                <a:spcPct val="115000"/>
              </a:lnSpc>
              <a:spcBef>
                <a:spcPts val="1600"/>
              </a:spcBef>
              <a:spcAft>
                <a:spcPts val="1600"/>
              </a:spcAft>
              <a:buNone/>
            </a:pPr>
            <a:r>
              <a:t/>
            </a:r>
            <a:endParaRPr sz="1800"/>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1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Test Dose</a:t>
            </a:r>
            <a:endParaRPr/>
          </a:p>
        </p:txBody>
      </p:sp>
      <p:sp>
        <p:nvSpPr>
          <p:cNvPr id="863" name="Google Shape;863;p125"/>
          <p:cNvSpPr txBox="1"/>
          <p:nvPr>
            <p:ph idx="1" type="body"/>
          </p:nvPr>
        </p:nvSpPr>
        <p:spPr>
          <a:xfrm>
            <a:off x="307225" y="1307850"/>
            <a:ext cx="8572500" cy="3171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Test dose commonly comprised of 3 to 5 ml of lidocaine 1.5% with epinephrine 1:200,000</a:t>
            </a:r>
            <a:endParaRPr sz="1800"/>
          </a:p>
          <a:p>
            <a:pPr indent="-317500" lvl="1" marL="914400" rtl="0" algn="l">
              <a:spcBef>
                <a:spcPts val="0"/>
              </a:spcBef>
              <a:spcAft>
                <a:spcPts val="0"/>
              </a:spcAft>
              <a:buSzPts val="1400"/>
              <a:buChar char="○"/>
            </a:pPr>
            <a:r>
              <a:rPr lang="en" sz="1400"/>
              <a:t>Lidocaine dose if placed subarachnoid would produce noticeable but manageable spinal anesthetic within 3-5 minutes</a:t>
            </a:r>
            <a:endParaRPr sz="1400"/>
          </a:p>
          <a:p>
            <a:pPr indent="-317500" lvl="1" marL="914400" rtl="0" algn="l">
              <a:spcBef>
                <a:spcPts val="0"/>
              </a:spcBef>
              <a:spcAft>
                <a:spcPts val="0"/>
              </a:spcAft>
              <a:buSzPts val="1400"/>
              <a:buChar char="○"/>
            </a:pPr>
            <a:r>
              <a:rPr lang="en" sz="1400"/>
              <a:t>Lidocaine placed intravascularly presents as circumoral numbness, lightheadedness, visual or auditory changes</a:t>
            </a:r>
            <a:endParaRPr sz="1400"/>
          </a:p>
          <a:p>
            <a:pPr indent="-317500" lvl="1" marL="914400" rtl="0" algn="l">
              <a:spcBef>
                <a:spcPts val="0"/>
              </a:spcBef>
              <a:spcAft>
                <a:spcPts val="0"/>
              </a:spcAft>
              <a:buSzPts val="1400"/>
              <a:buChar char="○"/>
            </a:pPr>
            <a:r>
              <a:rPr lang="en" sz="1400"/>
              <a:t>Epinephrine dose given intravascularly reliably increases HR in the nonpregnant pt </a:t>
            </a:r>
            <a:endParaRPr sz="1400"/>
          </a:p>
          <a:p>
            <a:pPr indent="-317500" lvl="2" marL="1371600" rtl="0" algn="l">
              <a:spcBef>
                <a:spcPts val="0"/>
              </a:spcBef>
              <a:spcAft>
                <a:spcPts val="0"/>
              </a:spcAft>
              <a:buSzPts val="1400"/>
              <a:buChar char="■"/>
            </a:pPr>
            <a:r>
              <a:rPr lang="en" sz="1400"/>
              <a:t>Less specific in the laboring pt due to changes in HR that occur during uterine contractions</a:t>
            </a:r>
            <a:endParaRPr sz="1400"/>
          </a:p>
          <a:p>
            <a:pPr indent="-317500" lvl="2" marL="1371600" rtl="0" algn="l">
              <a:spcBef>
                <a:spcPts val="0"/>
              </a:spcBef>
              <a:spcAft>
                <a:spcPts val="0"/>
              </a:spcAft>
              <a:buSzPts val="1400"/>
              <a:buChar char="■"/>
            </a:pPr>
            <a:r>
              <a:rPr lang="en" sz="1400"/>
              <a:t>Concern exists that epi may cause significant uterine artery constriction in a small number of pt, resulting in decrease fetal O2 delivery</a:t>
            </a:r>
            <a:endParaRPr sz="1400"/>
          </a:p>
          <a:p>
            <a:pPr indent="-317500" lvl="2" marL="1371600" rtl="0" algn="l">
              <a:spcBef>
                <a:spcPts val="0"/>
              </a:spcBef>
              <a:spcAft>
                <a:spcPts val="0"/>
              </a:spcAft>
              <a:buSzPts val="1400"/>
              <a:buChar char="■"/>
            </a:pPr>
            <a:r>
              <a:rPr lang="en" sz="1400"/>
              <a:t>Nagulhout states the test dose is not universally accepted for use in obstetric anesthesia</a:t>
            </a:r>
            <a:endParaRPr sz="1400"/>
          </a:p>
          <a:p>
            <a:pPr indent="-317500" lvl="2" marL="1371600" rtl="0" algn="l">
              <a:spcBef>
                <a:spcPts val="0"/>
              </a:spcBef>
              <a:spcAft>
                <a:spcPts val="0"/>
              </a:spcAft>
              <a:buSzPts val="1400"/>
              <a:buChar char="■"/>
            </a:pPr>
            <a:r>
              <a:rPr lang="en" sz="1400"/>
              <a:t>However, Nagulhout states a test dose is necessary when administering larger and more concentrated doses such as those given in an epidural for cesarean delivery</a:t>
            </a:r>
            <a:endParaRPr sz="1400"/>
          </a:p>
          <a:p>
            <a:pPr indent="0" lvl="0" marL="0" rtl="0" algn="l">
              <a:spcBef>
                <a:spcPts val="1600"/>
              </a:spcBef>
              <a:spcAft>
                <a:spcPts val="1600"/>
              </a:spcAft>
              <a:buNone/>
            </a:pPr>
            <a:r>
              <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1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Total Spinal</a:t>
            </a:r>
            <a:endParaRPr/>
          </a:p>
        </p:txBody>
      </p:sp>
      <p:sp>
        <p:nvSpPr>
          <p:cNvPr id="869" name="Google Shape;869;p126"/>
          <p:cNvSpPr txBox="1"/>
          <p:nvPr>
            <p:ph idx="1" type="body"/>
          </p:nvPr>
        </p:nvSpPr>
        <p:spPr>
          <a:xfrm>
            <a:off x="1322825" y="13078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Complication that results from excessive and unintended cephalic spread of LA</a:t>
            </a:r>
            <a:endParaRPr sz="1800"/>
          </a:p>
          <a:p>
            <a:pPr indent="0" lvl="0" marL="0" rtl="0" algn="l">
              <a:spcBef>
                <a:spcPts val="1600"/>
              </a:spcBef>
              <a:spcAft>
                <a:spcPts val="0"/>
              </a:spcAft>
              <a:buNone/>
            </a:pPr>
            <a:r>
              <a:rPr lang="en" sz="1800"/>
              <a:t>There are several ways a </a:t>
            </a:r>
            <a:r>
              <a:rPr lang="en" sz="1800"/>
              <a:t>patient</a:t>
            </a:r>
            <a:r>
              <a:rPr lang="en" sz="1800"/>
              <a:t> can develop a total spinal</a:t>
            </a:r>
            <a:endParaRPr sz="1800"/>
          </a:p>
          <a:p>
            <a:pPr indent="-342900" lvl="0" marL="457200" rtl="0" algn="l">
              <a:spcBef>
                <a:spcPts val="1600"/>
              </a:spcBef>
              <a:spcAft>
                <a:spcPts val="0"/>
              </a:spcAft>
              <a:buSzPts val="1800"/>
              <a:buAutoNum type="arabicPeriod"/>
            </a:pPr>
            <a:r>
              <a:rPr lang="en" sz="1800"/>
              <a:t>An epidural dose injected into the subarachnoid space</a:t>
            </a:r>
            <a:endParaRPr sz="1800"/>
          </a:p>
          <a:p>
            <a:pPr indent="-342900" lvl="0" marL="457200" rtl="0" algn="l">
              <a:spcBef>
                <a:spcPts val="0"/>
              </a:spcBef>
              <a:spcAft>
                <a:spcPts val="0"/>
              </a:spcAft>
              <a:buSzPts val="1800"/>
              <a:buAutoNum type="arabicPeriod"/>
            </a:pPr>
            <a:r>
              <a:rPr lang="en" sz="1800"/>
              <a:t>An epidural dose injected into the subdural space</a:t>
            </a:r>
            <a:endParaRPr sz="1800"/>
          </a:p>
          <a:p>
            <a:pPr indent="-342900" lvl="0" marL="457200" rtl="0" algn="l">
              <a:spcBef>
                <a:spcPts val="0"/>
              </a:spcBef>
              <a:spcAft>
                <a:spcPts val="0"/>
              </a:spcAft>
              <a:buSzPts val="1800"/>
              <a:buAutoNum type="arabicPeriod"/>
            </a:pPr>
            <a:r>
              <a:rPr lang="en" sz="1800"/>
              <a:t>A single shot spinal after a failed epidural block</a:t>
            </a:r>
            <a:endParaRPr sz="1800"/>
          </a:p>
          <a:p>
            <a:pPr indent="0" lvl="0" marL="0" rtl="0" algn="l">
              <a:spcBef>
                <a:spcPts val="1600"/>
              </a:spcBef>
              <a:spcAft>
                <a:spcPts val="0"/>
              </a:spcAft>
              <a:buNone/>
            </a:pPr>
            <a:r>
              <a:rPr lang="en" sz="1800"/>
              <a:t>	</a:t>
            </a:r>
            <a:endParaRPr sz="1800"/>
          </a:p>
          <a:p>
            <a:pPr indent="0" lvl="0" marL="457200" rtl="0" algn="l">
              <a:spcBef>
                <a:spcPts val="1600"/>
              </a:spcBef>
              <a:spcAft>
                <a:spcPts val="0"/>
              </a:spcAft>
              <a:buNone/>
            </a:pPr>
            <a:r>
              <a:t/>
            </a:r>
            <a:endParaRPr sz="1800"/>
          </a:p>
          <a:p>
            <a:pPr indent="0" lvl="0" marL="0" rtl="0" algn="l">
              <a:spcBef>
                <a:spcPts val="1600"/>
              </a:spcBef>
              <a:spcAft>
                <a:spcPts val="1600"/>
              </a:spcAft>
              <a:buNone/>
            </a:pPr>
            <a:r>
              <a:t/>
            </a:r>
            <a:endParaRPr sz="1800"/>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127"/>
          <p:cNvSpPr txBox="1"/>
          <p:nvPr>
            <p:ph type="title"/>
          </p:nvPr>
        </p:nvSpPr>
        <p:spPr>
          <a:xfrm>
            <a:off x="1297500" y="393750"/>
            <a:ext cx="75645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Epidural</a:t>
            </a:r>
            <a:r>
              <a:rPr lang="en"/>
              <a:t> dose Injected into Subarachnoid Space</a:t>
            </a:r>
            <a:endParaRPr/>
          </a:p>
        </p:txBody>
      </p:sp>
      <p:sp>
        <p:nvSpPr>
          <p:cNvPr id="875" name="Google Shape;875;p12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Treatment; get ready to intubate and wait it out while stabilizing pt</a:t>
            </a:r>
            <a:endParaRPr sz="1800"/>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128"/>
          <p:cNvSpPr txBox="1"/>
          <p:nvPr>
            <p:ph type="title"/>
          </p:nvPr>
        </p:nvSpPr>
        <p:spPr>
          <a:xfrm>
            <a:off x="1297500" y="393750"/>
            <a:ext cx="76167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Epidural</a:t>
            </a:r>
            <a:r>
              <a:rPr lang="en"/>
              <a:t> Dose Injected into the Subdural Space</a:t>
            </a:r>
            <a:endParaRPr/>
          </a:p>
        </p:txBody>
      </p:sp>
      <p:sp>
        <p:nvSpPr>
          <p:cNvPr id="881" name="Google Shape;881;p12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Epidural catheter is </a:t>
            </a:r>
            <a:r>
              <a:rPr lang="en" sz="1900"/>
              <a:t>inadvertently</a:t>
            </a:r>
            <a:r>
              <a:rPr lang="en" sz="1900"/>
              <a:t> placed in the subdural space - between the dura and the arachnoid. Neither catheter aspiration nor a test dose will rule out subdural placement</a:t>
            </a:r>
            <a:endParaRPr sz="1900"/>
          </a:p>
          <a:p>
            <a:pPr indent="-349250" lvl="0" marL="457200" rtl="0" algn="l">
              <a:spcBef>
                <a:spcPts val="0"/>
              </a:spcBef>
              <a:spcAft>
                <a:spcPts val="0"/>
              </a:spcAft>
              <a:buSzPts val="1900"/>
              <a:buChar char="●"/>
            </a:pPr>
            <a:r>
              <a:rPr lang="en" sz="1900"/>
              <a:t>Within 10 - 25 minutes after epidural is dosed, pt will experience </a:t>
            </a:r>
            <a:r>
              <a:rPr lang="en" sz="1900"/>
              <a:t>symptoms</a:t>
            </a:r>
            <a:r>
              <a:rPr lang="en" sz="1900"/>
              <a:t> of excessive cephalad spread of LA</a:t>
            </a:r>
            <a:endParaRPr sz="1900"/>
          </a:p>
          <a:p>
            <a:pPr indent="-349250" lvl="0" marL="457200" rtl="0" algn="l">
              <a:spcBef>
                <a:spcPts val="0"/>
              </a:spcBef>
              <a:spcAft>
                <a:spcPts val="0"/>
              </a:spcAft>
              <a:buSzPts val="1900"/>
              <a:buChar char="●"/>
            </a:pPr>
            <a:r>
              <a:rPr lang="en" sz="1900"/>
              <a:t>The subdural space is a potential space and holds very low volume</a:t>
            </a:r>
            <a:endParaRPr sz="1900"/>
          </a:p>
          <a:p>
            <a:pPr indent="-349250" lvl="0" marL="457200" rtl="0" algn="l">
              <a:spcBef>
                <a:spcPts val="0"/>
              </a:spcBef>
              <a:spcAft>
                <a:spcPts val="0"/>
              </a:spcAft>
              <a:buSzPts val="1900"/>
              <a:buChar char="●"/>
            </a:pPr>
            <a:r>
              <a:rPr lang="en" sz="1900"/>
              <a:t>Treatment; HOB elevated and turn epidural infusion off. Monitor VSS and respiratory status</a:t>
            </a:r>
            <a:endParaRPr sz="1900"/>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129"/>
          <p:cNvSpPr txBox="1"/>
          <p:nvPr>
            <p:ph type="title"/>
          </p:nvPr>
        </p:nvSpPr>
        <p:spPr>
          <a:xfrm>
            <a:off x="1297500" y="393750"/>
            <a:ext cx="7344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Single Shot Spinal after a Failed Epidural Block</a:t>
            </a:r>
            <a:endParaRPr/>
          </a:p>
        </p:txBody>
      </p:sp>
      <p:sp>
        <p:nvSpPr>
          <p:cNvPr id="887" name="Google Shape;887;p12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Volume given during epidural can compress the subarachnoid space - might result in higher than expected spread with a given spinal dose</a:t>
            </a:r>
            <a:endParaRPr sz="1900"/>
          </a:p>
          <a:p>
            <a:pPr indent="-349250" lvl="0" marL="457200" rtl="0" algn="l">
              <a:spcBef>
                <a:spcPts val="0"/>
              </a:spcBef>
              <a:spcAft>
                <a:spcPts val="0"/>
              </a:spcAft>
              <a:buSzPts val="1900"/>
              <a:buChar char="●"/>
            </a:pPr>
            <a:r>
              <a:rPr lang="en" sz="1900"/>
              <a:t>The dura is punctured during a single-shot spinal - LA from the failed epidural leaks through the hole to enter the subarachnoid space</a:t>
            </a:r>
            <a:endParaRPr sz="1900"/>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1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Total Spinal</a:t>
            </a:r>
            <a:endParaRPr/>
          </a:p>
        </p:txBody>
      </p:sp>
      <p:sp>
        <p:nvSpPr>
          <p:cNvPr id="893" name="Google Shape;893;p130"/>
          <p:cNvSpPr txBox="1"/>
          <p:nvPr>
            <p:ph idx="1" type="body"/>
          </p:nvPr>
        </p:nvSpPr>
        <p:spPr>
          <a:xfrm>
            <a:off x="517875" y="1239975"/>
            <a:ext cx="8128800" cy="3294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Presentation</a:t>
            </a:r>
            <a:endParaRPr sz="1800"/>
          </a:p>
          <a:p>
            <a:pPr indent="-317500" lvl="1" marL="914400" rtl="0" algn="l">
              <a:spcBef>
                <a:spcPts val="0"/>
              </a:spcBef>
              <a:spcAft>
                <a:spcPts val="0"/>
              </a:spcAft>
              <a:buSzPts val="1400"/>
              <a:buChar char="○"/>
            </a:pPr>
            <a:r>
              <a:rPr lang="en" sz="1400"/>
              <a:t>Rapid progression of sensory and motor block</a:t>
            </a:r>
            <a:endParaRPr sz="1400"/>
          </a:p>
          <a:p>
            <a:pPr indent="-317500" lvl="1" marL="914400" rtl="0" algn="l">
              <a:spcBef>
                <a:spcPts val="0"/>
              </a:spcBef>
              <a:spcAft>
                <a:spcPts val="0"/>
              </a:spcAft>
              <a:buSzPts val="1400"/>
              <a:buChar char="○"/>
            </a:pPr>
            <a:r>
              <a:rPr lang="en" sz="1400"/>
              <a:t>Symptoms include; dyspnea, difficulty phonating, and hypotension</a:t>
            </a:r>
            <a:endParaRPr sz="1400"/>
          </a:p>
          <a:p>
            <a:pPr indent="-317500" lvl="1" marL="914400" rtl="0" algn="l">
              <a:spcBef>
                <a:spcPts val="0"/>
              </a:spcBef>
              <a:spcAft>
                <a:spcPts val="0"/>
              </a:spcAft>
              <a:buSzPts val="1400"/>
              <a:buChar char="○"/>
            </a:pPr>
            <a:r>
              <a:rPr lang="en" sz="1400"/>
              <a:t>Loss of consciousness occurs as a result of cerebral hypoperfusion secondary to severe hypotension</a:t>
            </a:r>
            <a:endParaRPr sz="1400"/>
          </a:p>
          <a:p>
            <a:pPr indent="-317500" lvl="1" marL="914400" rtl="0" algn="l">
              <a:spcBef>
                <a:spcPts val="0"/>
              </a:spcBef>
              <a:spcAft>
                <a:spcPts val="0"/>
              </a:spcAft>
              <a:buSzPts val="1400"/>
              <a:buChar char="○"/>
            </a:pPr>
            <a:r>
              <a:rPr lang="en" sz="1400"/>
              <a:t>Bradycardia can occur resulting from blockade of the sympathetic innervation to the heart, which is located at the T1-T4 spinal cord segment</a:t>
            </a:r>
            <a:endParaRPr sz="1400"/>
          </a:p>
          <a:p>
            <a:pPr indent="-342900" lvl="0" marL="457200" rtl="0" algn="l">
              <a:spcBef>
                <a:spcPts val="0"/>
              </a:spcBef>
              <a:spcAft>
                <a:spcPts val="0"/>
              </a:spcAft>
              <a:buSzPts val="1800"/>
              <a:buChar char="●"/>
            </a:pPr>
            <a:r>
              <a:rPr lang="en" sz="1800"/>
              <a:t>Management</a:t>
            </a:r>
            <a:endParaRPr sz="1800"/>
          </a:p>
          <a:p>
            <a:pPr indent="-317500" lvl="1" marL="914400" rtl="0" algn="l">
              <a:spcBef>
                <a:spcPts val="0"/>
              </a:spcBef>
              <a:spcAft>
                <a:spcPts val="0"/>
              </a:spcAft>
              <a:buSzPts val="1400"/>
              <a:buChar char="○"/>
            </a:pPr>
            <a:r>
              <a:rPr lang="en" sz="1400"/>
              <a:t>Initial treatment includes; vasopressors, IVF, LUD, and elevation of legs</a:t>
            </a:r>
            <a:endParaRPr sz="1400"/>
          </a:p>
          <a:p>
            <a:pPr indent="-317500" lvl="1" marL="914400" rtl="0" algn="l">
              <a:spcBef>
                <a:spcPts val="0"/>
              </a:spcBef>
              <a:spcAft>
                <a:spcPts val="0"/>
              </a:spcAft>
              <a:buSzPts val="1400"/>
              <a:buChar char="○"/>
            </a:pPr>
            <a:r>
              <a:rPr lang="en" sz="1400"/>
              <a:t>Intubate if pt loses consciousness</a:t>
            </a:r>
            <a:endParaRPr sz="1400"/>
          </a:p>
          <a:p>
            <a:pPr indent="-317500" lvl="1" marL="914400" rtl="0" algn="l">
              <a:spcBef>
                <a:spcPts val="0"/>
              </a:spcBef>
              <a:spcAft>
                <a:spcPts val="0"/>
              </a:spcAft>
              <a:buSzPts val="1400"/>
              <a:buChar char="○"/>
            </a:pPr>
            <a:r>
              <a:rPr lang="en" sz="1400"/>
              <a:t>Differential diagnosis includes; anaphylactic shock, eclampsia, and amniotic fluid embolism</a:t>
            </a:r>
            <a:endParaRPr sz="1400"/>
          </a:p>
          <a:p>
            <a:pPr indent="-342900" lvl="0" marL="457200" rtl="0" algn="l">
              <a:spcBef>
                <a:spcPts val="0"/>
              </a:spcBef>
              <a:spcAft>
                <a:spcPts val="0"/>
              </a:spcAft>
              <a:buSzPts val="1800"/>
              <a:buChar char="●"/>
            </a:pPr>
            <a:r>
              <a:rPr lang="en" sz="1800"/>
              <a:t>High cephalic spread of a neuraxial block remains one the the most common causes of anesthesia related maternal mortality in obstetrics</a:t>
            </a:r>
            <a:endParaRPr sz="1800"/>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13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Treatment of Intravascular Injection</a:t>
            </a:r>
            <a:endParaRPr/>
          </a:p>
        </p:txBody>
      </p:sp>
      <p:sp>
        <p:nvSpPr>
          <p:cNvPr id="899" name="Google Shape;899;p13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Local Anesthetic Systemic Toxicity (LAST)</a:t>
            </a:r>
            <a:endParaRPr sz="1800"/>
          </a:p>
          <a:p>
            <a:pPr indent="-317500" lvl="1" marL="914400" rtl="0" algn="l">
              <a:spcBef>
                <a:spcPts val="0"/>
              </a:spcBef>
              <a:spcAft>
                <a:spcPts val="0"/>
              </a:spcAft>
              <a:buSzPts val="1400"/>
              <a:buChar char="○"/>
            </a:pPr>
            <a:r>
              <a:rPr lang="en" sz="1400"/>
              <a:t>Get help</a:t>
            </a:r>
            <a:endParaRPr sz="1400"/>
          </a:p>
          <a:p>
            <a:pPr indent="-317500" lvl="1" marL="914400" rtl="0" algn="l">
              <a:spcBef>
                <a:spcPts val="0"/>
              </a:spcBef>
              <a:spcAft>
                <a:spcPts val="0"/>
              </a:spcAft>
              <a:buSzPts val="1400"/>
              <a:buChar char="○"/>
            </a:pPr>
            <a:r>
              <a:rPr lang="en" sz="1400"/>
              <a:t>Initial focus: </a:t>
            </a:r>
            <a:endParaRPr sz="1400"/>
          </a:p>
          <a:p>
            <a:pPr indent="-317500" lvl="2" marL="1371600" rtl="0" algn="l">
              <a:spcBef>
                <a:spcPts val="0"/>
              </a:spcBef>
              <a:spcAft>
                <a:spcPts val="0"/>
              </a:spcAft>
              <a:buSzPts val="1400"/>
              <a:buChar char="■"/>
            </a:pPr>
            <a:r>
              <a:rPr lang="en" sz="1400"/>
              <a:t>Airway management - ventilate 100% O2</a:t>
            </a:r>
            <a:endParaRPr sz="1400"/>
          </a:p>
          <a:p>
            <a:pPr indent="-317500" lvl="2" marL="1371600" rtl="0" algn="l">
              <a:spcBef>
                <a:spcPts val="0"/>
              </a:spcBef>
              <a:spcAft>
                <a:spcPts val="0"/>
              </a:spcAft>
              <a:buSzPts val="1400"/>
              <a:buChar char="■"/>
            </a:pPr>
            <a:r>
              <a:rPr lang="en" sz="1400"/>
              <a:t>S</a:t>
            </a:r>
            <a:r>
              <a:rPr lang="en" sz="1400"/>
              <a:t>eizure management - benzodiazepines</a:t>
            </a:r>
            <a:endParaRPr sz="1400"/>
          </a:p>
          <a:p>
            <a:pPr indent="-317500" lvl="2" marL="1371600" rtl="0" algn="l">
              <a:spcBef>
                <a:spcPts val="0"/>
              </a:spcBef>
              <a:spcAft>
                <a:spcPts val="0"/>
              </a:spcAft>
              <a:buSzPts val="1400"/>
              <a:buChar char="■"/>
            </a:pPr>
            <a:r>
              <a:rPr lang="en" sz="1400"/>
              <a:t>ACLS</a:t>
            </a:r>
            <a:endParaRPr sz="1400"/>
          </a:p>
          <a:p>
            <a:pPr indent="-317500" lvl="1" marL="914400" rtl="0" algn="l">
              <a:spcBef>
                <a:spcPts val="0"/>
              </a:spcBef>
              <a:spcAft>
                <a:spcPts val="0"/>
              </a:spcAft>
              <a:buSzPts val="1400"/>
              <a:buChar char="○"/>
            </a:pPr>
            <a:r>
              <a:rPr lang="en" sz="1400"/>
              <a:t>Infuse 20% lipid emulsion - precise mechanism of action unknown</a:t>
            </a:r>
            <a:endParaRPr sz="1400"/>
          </a:p>
          <a:p>
            <a:pPr indent="-317500" lvl="2" marL="1371600" rtl="0" algn="l">
              <a:spcBef>
                <a:spcPts val="0"/>
              </a:spcBef>
              <a:spcAft>
                <a:spcPts val="0"/>
              </a:spcAft>
              <a:buSzPts val="1400"/>
              <a:buChar char="■"/>
            </a:pPr>
            <a:r>
              <a:rPr lang="en" sz="1400"/>
              <a:t>Bolus 1.5 mL/kg (lean body mass) over 1 minute</a:t>
            </a:r>
            <a:endParaRPr sz="1400"/>
          </a:p>
          <a:p>
            <a:pPr indent="-317500" lvl="2" marL="1371600" rtl="0" algn="l">
              <a:spcBef>
                <a:spcPts val="0"/>
              </a:spcBef>
              <a:spcAft>
                <a:spcPts val="0"/>
              </a:spcAft>
              <a:buSzPts val="1400"/>
              <a:buChar char="■"/>
            </a:pPr>
            <a:r>
              <a:rPr lang="en" sz="1400"/>
              <a:t>Continuous infusion of 0.25 mL/kg per min if BP remains low</a:t>
            </a:r>
            <a:endParaRPr sz="1400"/>
          </a:p>
          <a:p>
            <a:pPr indent="-317500" lvl="2" marL="1371600" rtl="0" algn="l">
              <a:spcBef>
                <a:spcPts val="0"/>
              </a:spcBef>
              <a:spcAft>
                <a:spcPts val="0"/>
              </a:spcAft>
              <a:buSzPts val="1400"/>
              <a:buChar char="■"/>
            </a:pPr>
            <a:r>
              <a:rPr lang="en" sz="1400"/>
              <a:t>Repeat bolus once or twice for persistent CV collapse</a:t>
            </a:r>
            <a:endParaRPr sz="1400"/>
          </a:p>
          <a:p>
            <a:pPr indent="-317500" lvl="2" marL="1371600" rtl="0" algn="l">
              <a:spcBef>
                <a:spcPts val="0"/>
              </a:spcBef>
              <a:spcAft>
                <a:spcPts val="0"/>
              </a:spcAft>
              <a:buSzPts val="1400"/>
              <a:buChar char="■"/>
            </a:pPr>
            <a:r>
              <a:rPr lang="en" sz="1400"/>
              <a:t>Double the infusion 0.5 mL/kg per min if BP remains low</a:t>
            </a:r>
            <a:endParaRPr sz="1400"/>
          </a:p>
          <a:p>
            <a:pPr indent="-317500" lvl="2" marL="1371600" rtl="0" algn="l">
              <a:spcBef>
                <a:spcPts val="0"/>
              </a:spcBef>
              <a:spcAft>
                <a:spcPts val="0"/>
              </a:spcAft>
              <a:buSzPts val="1400"/>
              <a:buChar char="■"/>
            </a:pPr>
            <a:r>
              <a:rPr lang="en" sz="1400"/>
              <a:t>Continue infusion for 10 min after CV  system restored</a:t>
            </a:r>
            <a:endParaRPr sz="1400"/>
          </a:p>
          <a:p>
            <a:pPr indent="-317500" lvl="2" marL="1371600" rtl="0" algn="l">
              <a:spcBef>
                <a:spcPts val="0"/>
              </a:spcBef>
              <a:spcAft>
                <a:spcPts val="0"/>
              </a:spcAft>
              <a:buSzPts val="1400"/>
              <a:buChar char="■"/>
            </a:pPr>
            <a:r>
              <a:rPr lang="en" sz="1400"/>
              <a:t>Upper limit of approx 10 mL/kg over the first 30 minutes</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4"/>
          <p:cNvSpPr txBox="1"/>
          <p:nvPr>
            <p:ph type="title"/>
          </p:nvPr>
        </p:nvSpPr>
        <p:spPr>
          <a:xfrm>
            <a:off x="695325" y="381000"/>
            <a:ext cx="7505700" cy="69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Definitions</a:t>
            </a:r>
            <a:endParaRPr sz="3600"/>
          </a:p>
        </p:txBody>
      </p:sp>
      <p:sp>
        <p:nvSpPr>
          <p:cNvPr id="204" name="Google Shape;204;p24"/>
          <p:cNvSpPr txBox="1"/>
          <p:nvPr>
            <p:ph idx="1" type="body"/>
          </p:nvPr>
        </p:nvSpPr>
        <p:spPr>
          <a:xfrm>
            <a:off x="819150" y="1076400"/>
            <a:ext cx="7505700" cy="3362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b="1" lang="en" sz="3000"/>
              <a:t>PPD#</a:t>
            </a:r>
            <a:r>
              <a:rPr lang="en" sz="2400"/>
              <a:t> - postpartum day #</a:t>
            </a:r>
            <a:endParaRPr sz="2400"/>
          </a:p>
          <a:p>
            <a:pPr indent="-419100" lvl="0" marL="457200" rtl="0" algn="l">
              <a:spcBef>
                <a:spcPts val="0"/>
              </a:spcBef>
              <a:spcAft>
                <a:spcPts val="0"/>
              </a:spcAft>
              <a:buSzPts val="3000"/>
              <a:buChar char="●"/>
            </a:pPr>
            <a:r>
              <a:rPr b="1" lang="en" sz="3000"/>
              <a:t>VBAC </a:t>
            </a:r>
            <a:r>
              <a:rPr lang="en" sz="2400"/>
              <a:t>- vaginal birth after c-section</a:t>
            </a:r>
            <a:endParaRPr sz="2400"/>
          </a:p>
          <a:p>
            <a:pPr indent="-419100" lvl="0" marL="457200" rtl="0" algn="l">
              <a:spcBef>
                <a:spcPts val="0"/>
              </a:spcBef>
              <a:spcAft>
                <a:spcPts val="0"/>
              </a:spcAft>
              <a:buSzPts val="3000"/>
              <a:buChar char="●"/>
            </a:pPr>
            <a:r>
              <a:rPr b="1" lang="en" sz="3000"/>
              <a:t>TOLAC</a:t>
            </a:r>
            <a:r>
              <a:rPr lang="en" sz="3000"/>
              <a:t> - </a:t>
            </a:r>
            <a:r>
              <a:rPr lang="en" sz="2400"/>
              <a:t>trial of labor after c-section</a:t>
            </a:r>
            <a:endParaRPr sz="2400"/>
          </a:p>
          <a:p>
            <a:pPr indent="-419100" lvl="0" marL="457200" rtl="0" algn="l">
              <a:spcBef>
                <a:spcPts val="0"/>
              </a:spcBef>
              <a:spcAft>
                <a:spcPts val="0"/>
              </a:spcAft>
              <a:buSzPts val="3000"/>
              <a:buChar char="●"/>
            </a:pPr>
            <a:r>
              <a:rPr b="1" lang="en" sz="3000"/>
              <a:t>ROM </a:t>
            </a:r>
            <a:r>
              <a:rPr lang="en" sz="2400"/>
              <a:t>- rupture of membranes</a:t>
            </a:r>
            <a:endParaRPr sz="2400"/>
          </a:p>
          <a:p>
            <a:pPr indent="-381000" lvl="1" marL="914400" rtl="0" algn="l">
              <a:spcBef>
                <a:spcPts val="0"/>
              </a:spcBef>
              <a:spcAft>
                <a:spcPts val="0"/>
              </a:spcAft>
              <a:buSzPts val="2400"/>
              <a:buChar char="○"/>
            </a:pPr>
            <a:r>
              <a:rPr lang="en" sz="2400"/>
              <a:t>AROM - artificial rupture </a:t>
            </a:r>
            <a:endParaRPr sz="2400"/>
          </a:p>
          <a:p>
            <a:pPr indent="-381000" lvl="1" marL="914400" rtl="0" algn="l">
              <a:spcBef>
                <a:spcPts val="0"/>
              </a:spcBef>
              <a:spcAft>
                <a:spcPts val="0"/>
              </a:spcAft>
              <a:buSzPts val="2400"/>
              <a:buChar char="○"/>
            </a:pPr>
            <a:r>
              <a:rPr lang="en" sz="2400"/>
              <a:t>PROM - premature rupture (&lt; 37 weeks)</a:t>
            </a:r>
            <a:endParaRPr sz="2400"/>
          </a:p>
          <a:p>
            <a:pPr indent="-381000" lvl="1" marL="914400" rtl="0" algn="l">
              <a:spcBef>
                <a:spcPts val="0"/>
              </a:spcBef>
              <a:spcAft>
                <a:spcPts val="0"/>
              </a:spcAft>
              <a:buSzPts val="2400"/>
              <a:buChar char="○"/>
            </a:pPr>
            <a:r>
              <a:rPr lang="en" sz="2400"/>
              <a:t>SROM - spontaneous rupture</a:t>
            </a:r>
            <a:endParaRPr sz="2400"/>
          </a:p>
          <a:p>
            <a:pPr indent="0" lvl="0" marL="0" rtl="0" algn="l">
              <a:spcBef>
                <a:spcPts val="1600"/>
              </a:spcBef>
              <a:spcAft>
                <a:spcPts val="1600"/>
              </a:spcAft>
              <a:buNone/>
            </a:pPr>
            <a:r>
              <a:t/>
            </a:r>
            <a:endParaRPr sz="2400"/>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13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Combined Spinal Epidural Technique</a:t>
            </a:r>
            <a:endParaRPr/>
          </a:p>
        </p:txBody>
      </p:sp>
      <p:sp>
        <p:nvSpPr>
          <p:cNvPr id="905" name="Google Shape;905;p132"/>
          <p:cNvSpPr txBox="1"/>
          <p:nvPr>
            <p:ph idx="1" type="body"/>
          </p:nvPr>
        </p:nvSpPr>
        <p:spPr>
          <a:xfrm>
            <a:off x="340725" y="1245450"/>
            <a:ext cx="63180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800"/>
              <a:t>CSE technique provides the dual benefit of a rapid onset of spinal anesthesia and the ability to prolong the duration of anesthesia with an indwelling epidural catheter</a:t>
            </a:r>
            <a:endParaRPr sz="1800"/>
          </a:p>
          <a:p>
            <a:pPr indent="-311150" lvl="0" marL="457200" rtl="0" algn="l">
              <a:spcBef>
                <a:spcPts val="0"/>
              </a:spcBef>
              <a:spcAft>
                <a:spcPts val="0"/>
              </a:spcAft>
              <a:buSzPts val="1300"/>
              <a:buChar char="●"/>
            </a:pPr>
            <a:r>
              <a:rPr lang="en" sz="1800"/>
              <a:t>Needle through the needle technique is the most common approach</a:t>
            </a:r>
            <a:endParaRPr sz="1800"/>
          </a:p>
          <a:p>
            <a:pPr indent="-298450" lvl="1" marL="914400" rtl="0" algn="l">
              <a:spcBef>
                <a:spcPts val="0"/>
              </a:spcBef>
              <a:spcAft>
                <a:spcPts val="0"/>
              </a:spcAft>
              <a:buSzPts val="1100"/>
              <a:buChar char="○"/>
            </a:pPr>
            <a:r>
              <a:rPr lang="en" sz="1400"/>
              <a:t>Epidural space is identified with the epidural needle</a:t>
            </a:r>
            <a:endParaRPr sz="1400"/>
          </a:p>
          <a:p>
            <a:pPr indent="-298450" lvl="1" marL="914400" rtl="0" algn="l">
              <a:spcBef>
                <a:spcPts val="0"/>
              </a:spcBef>
              <a:spcAft>
                <a:spcPts val="0"/>
              </a:spcAft>
              <a:buSzPts val="1100"/>
              <a:buChar char="○"/>
            </a:pPr>
            <a:r>
              <a:rPr lang="en" sz="1400"/>
              <a:t>Spinal needle is placed through the epidural needle, and then LA and or opioid is injected into the intrathecal space</a:t>
            </a:r>
            <a:endParaRPr sz="1400"/>
          </a:p>
          <a:p>
            <a:pPr indent="-298450" lvl="1" marL="914400" rtl="0" algn="l">
              <a:spcBef>
                <a:spcPts val="0"/>
              </a:spcBef>
              <a:spcAft>
                <a:spcPts val="0"/>
              </a:spcAft>
              <a:buSzPts val="1100"/>
              <a:buChar char="○"/>
            </a:pPr>
            <a:r>
              <a:rPr lang="en" sz="1400"/>
              <a:t>Spinal needle is removed</a:t>
            </a:r>
            <a:endParaRPr sz="1400"/>
          </a:p>
          <a:p>
            <a:pPr indent="-298450" lvl="1" marL="914400" rtl="0" algn="l">
              <a:spcBef>
                <a:spcPts val="0"/>
              </a:spcBef>
              <a:spcAft>
                <a:spcPts val="0"/>
              </a:spcAft>
              <a:buSzPts val="1100"/>
              <a:buChar char="○"/>
            </a:pPr>
            <a:r>
              <a:rPr lang="en" sz="1400"/>
              <a:t>Epidural catheter is threaded through the epidural needle</a:t>
            </a:r>
            <a:endParaRPr sz="1400"/>
          </a:p>
          <a:p>
            <a:pPr indent="-298450" lvl="1" marL="914400" rtl="0" algn="l">
              <a:spcBef>
                <a:spcPts val="0"/>
              </a:spcBef>
              <a:spcAft>
                <a:spcPts val="0"/>
              </a:spcAft>
              <a:buSzPts val="1100"/>
              <a:buChar char="○"/>
            </a:pPr>
            <a:r>
              <a:rPr lang="en" sz="1400"/>
              <a:t>Benefit of this technique, proper confirmation of epidural needle location </a:t>
            </a:r>
            <a:endParaRPr sz="1400"/>
          </a:p>
          <a:p>
            <a:pPr indent="0" lvl="0" marL="457200" rtl="0" algn="l">
              <a:spcBef>
                <a:spcPts val="1600"/>
              </a:spcBef>
              <a:spcAft>
                <a:spcPts val="1600"/>
              </a:spcAft>
              <a:buNone/>
            </a:pPr>
            <a:r>
              <a:rPr lang="en"/>
              <a:t>                                                                                                                                                                                                                                                                                                                                                                                                                                                                                                                                                                                                                                                           </a:t>
            </a:r>
            <a:endParaRPr/>
          </a:p>
        </p:txBody>
      </p:sp>
      <p:pic>
        <p:nvPicPr>
          <p:cNvPr id="906" name="Google Shape;906;p132"/>
          <p:cNvPicPr preferRelativeResize="0"/>
          <p:nvPr/>
        </p:nvPicPr>
        <p:blipFill>
          <a:blip r:embed="rId3">
            <a:alphaModFix/>
          </a:blip>
          <a:stretch>
            <a:fillRect/>
          </a:stretch>
        </p:blipFill>
        <p:spPr>
          <a:xfrm>
            <a:off x="6658725" y="1083675"/>
            <a:ext cx="2352675" cy="2162175"/>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3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Combined Spinal Epidural Technique</a:t>
            </a:r>
            <a:endParaRPr/>
          </a:p>
        </p:txBody>
      </p:sp>
      <p:sp>
        <p:nvSpPr>
          <p:cNvPr id="912" name="Google Shape;912;p133"/>
          <p:cNvSpPr txBox="1"/>
          <p:nvPr>
            <p:ph idx="1" type="body"/>
          </p:nvPr>
        </p:nvSpPr>
        <p:spPr>
          <a:xfrm>
            <a:off x="792825" y="1567550"/>
            <a:ext cx="75435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Spinal component of a CSE can be dosed with either a lipid-soluble narcotic alone or in combo with isobaric bupivacaine</a:t>
            </a:r>
            <a:endParaRPr sz="1800"/>
          </a:p>
          <a:p>
            <a:pPr indent="-317500" lvl="1" marL="914400" rtl="0" algn="l">
              <a:spcBef>
                <a:spcPts val="0"/>
              </a:spcBef>
              <a:spcAft>
                <a:spcPts val="0"/>
              </a:spcAft>
              <a:buSzPts val="1400"/>
              <a:buChar char="○"/>
            </a:pPr>
            <a:r>
              <a:rPr lang="en" sz="1400"/>
              <a:t>Fentanyl 15 to 25 mcg or sufentanil 10 mcg</a:t>
            </a:r>
            <a:endParaRPr sz="1400"/>
          </a:p>
          <a:p>
            <a:pPr indent="-317500" lvl="1" marL="914400" rtl="0" algn="l">
              <a:spcBef>
                <a:spcPts val="0"/>
              </a:spcBef>
              <a:spcAft>
                <a:spcPts val="0"/>
              </a:spcAft>
              <a:buSzPts val="1400"/>
              <a:buChar char="○"/>
            </a:pPr>
            <a:r>
              <a:rPr lang="en" sz="1400"/>
              <a:t>Isobaric bupivacaine 0.25%  - 1 mL (2.5mg)</a:t>
            </a:r>
            <a:endParaRPr sz="1400"/>
          </a:p>
          <a:p>
            <a:pPr indent="-342900" lvl="0" marL="457200" rtl="0" algn="l">
              <a:spcBef>
                <a:spcPts val="0"/>
              </a:spcBef>
              <a:spcAft>
                <a:spcPts val="0"/>
              </a:spcAft>
              <a:buSzPts val="1800"/>
              <a:buChar char="●"/>
            </a:pPr>
            <a:r>
              <a:rPr lang="en" sz="1800"/>
              <a:t>The epidural volume extension technique involves injection of saline into the epidural space immediately after the LA is administered into the subarachnoid space</a:t>
            </a:r>
            <a:endParaRPr sz="1800"/>
          </a:p>
          <a:p>
            <a:pPr indent="-317500" lvl="1" marL="914400" rtl="0" algn="l">
              <a:spcBef>
                <a:spcPts val="0"/>
              </a:spcBef>
              <a:spcAft>
                <a:spcPts val="0"/>
              </a:spcAft>
              <a:buSzPts val="1400"/>
              <a:buChar char="○"/>
            </a:pPr>
            <a:r>
              <a:rPr lang="en" sz="1400"/>
              <a:t>Adding volume to the epidural space compresses the subarachnoid space, this enhances the rostral spread of the LA</a:t>
            </a:r>
            <a:endParaRPr sz="1400"/>
          </a:p>
          <a:p>
            <a:pPr indent="-317500" lvl="1" marL="914400" rtl="0" algn="l">
              <a:spcBef>
                <a:spcPts val="0"/>
              </a:spcBef>
              <a:spcAft>
                <a:spcPts val="0"/>
              </a:spcAft>
              <a:buSzPts val="1400"/>
              <a:buChar char="○"/>
            </a:pPr>
            <a:r>
              <a:rPr lang="en" sz="1400"/>
              <a:t>Administering a smaller dose of LA in the subarachnoid space provides a more stable hemodynamic profile as well as a faster recovery</a:t>
            </a:r>
            <a:endParaRPr sz="1400"/>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3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Spinal Analgesia in Labor and Delivery</a:t>
            </a:r>
            <a:endParaRPr/>
          </a:p>
        </p:txBody>
      </p:sp>
      <p:sp>
        <p:nvSpPr>
          <p:cNvPr id="918" name="Google Shape;918;p13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Single-shot spinal is rarely an appropriate anesthesia choice for a patient in labor due to its short duration and lack of flexibility</a:t>
            </a:r>
            <a:endParaRPr sz="1800"/>
          </a:p>
          <a:p>
            <a:pPr indent="-342900" lvl="0" marL="457200" rtl="0" algn="l">
              <a:spcBef>
                <a:spcPts val="0"/>
              </a:spcBef>
              <a:spcAft>
                <a:spcPts val="0"/>
              </a:spcAft>
              <a:buSzPts val="1800"/>
              <a:buChar char="●"/>
            </a:pPr>
            <a:r>
              <a:rPr lang="en" sz="1800"/>
              <a:t>Usually reserved for multiparous patients in advanced stage of labor</a:t>
            </a:r>
            <a:endParaRPr sz="1800"/>
          </a:p>
          <a:p>
            <a:pPr indent="-342900" lvl="0" marL="457200" rtl="0" algn="l">
              <a:spcBef>
                <a:spcPts val="0"/>
              </a:spcBef>
              <a:spcAft>
                <a:spcPts val="0"/>
              </a:spcAft>
              <a:buSzPts val="1800"/>
              <a:buChar char="●"/>
            </a:pPr>
            <a:r>
              <a:rPr lang="en" sz="1800"/>
              <a:t>Continuous spinal anesthesia (CSA) using an epidural catheter is an option in certain high-risk parturients	</a:t>
            </a:r>
            <a:endParaRPr sz="1800"/>
          </a:p>
          <a:p>
            <a:pPr indent="-342900" lvl="1" marL="914400" rtl="0" algn="l">
              <a:spcBef>
                <a:spcPts val="0"/>
              </a:spcBef>
              <a:spcAft>
                <a:spcPts val="0"/>
              </a:spcAft>
              <a:buSzPts val="1800"/>
              <a:buChar char="○"/>
            </a:pPr>
            <a:r>
              <a:rPr lang="en" sz="1800"/>
              <a:t>Extreme morbid obesity</a:t>
            </a:r>
            <a:endParaRPr sz="1800"/>
          </a:p>
          <a:p>
            <a:pPr indent="-342900" lvl="1" marL="914400" rtl="0" algn="l">
              <a:spcBef>
                <a:spcPts val="0"/>
              </a:spcBef>
              <a:spcAft>
                <a:spcPts val="0"/>
              </a:spcAft>
              <a:buSzPts val="1800"/>
              <a:buChar char="○"/>
            </a:pPr>
            <a:r>
              <a:rPr lang="en" sz="1800"/>
              <a:t>Previous spinal surgery or deformity (epidural space may be disrupted)</a:t>
            </a:r>
            <a:endParaRPr sz="1800"/>
          </a:p>
          <a:p>
            <a:pPr indent="-342900" lvl="1" marL="914400" rtl="0" algn="l">
              <a:spcBef>
                <a:spcPts val="0"/>
              </a:spcBef>
              <a:spcAft>
                <a:spcPts val="0"/>
              </a:spcAft>
              <a:buSzPts val="1800"/>
              <a:buChar char="○"/>
            </a:pPr>
            <a:r>
              <a:rPr lang="en" sz="1800"/>
              <a:t>Inadvertent puncture of dura with epidural needle</a:t>
            </a:r>
            <a:endParaRPr sz="1800"/>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13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Spinal Analgesia in Labor and Delivery</a:t>
            </a:r>
            <a:endParaRPr/>
          </a:p>
        </p:txBody>
      </p:sp>
      <p:sp>
        <p:nvSpPr>
          <p:cNvPr id="924" name="Google Shape;924;p13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To perform a CSA an epidural needle is used to identify the subarachnoid space and the epidural catheter is then intentionally threaded into the subarachnoid space</a:t>
            </a:r>
            <a:endParaRPr sz="1800"/>
          </a:p>
          <a:p>
            <a:pPr indent="-342900" lvl="0" marL="457200" rtl="0" algn="l">
              <a:spcBef>
                <a:spcPts val="0"/>
              </a:spcBef>
              <a:spcAft>
                <a:spcPts val="0"/>
              </a:spcAft>
              <a:buSzPts val="1800"/>
              <a:buChar char="●"/>
            </a:pPr>
            <a:r>
              <a:rPr lang="en" sz="1800"/>
              <a:t>Not considered first-line technique because of increased risk of postdural puncture headache</a:t>
            </a:r>
            <a:endParaRPr sz="1800"/>
          </a:p>
          <a:p>
            <a:pPr indent="-342900" lvl="0" marL="457200" rtl="0" algn="l">
              <a:spcBef>
                <a:spcPts val="0"/>
              </a:spcBef>
              <a:spcAft>
                <a:spcPts val="0"/>
              </a:spcAft>
              <a:buSzPts val="1800"/>
              <a:buChar char="●"/>
            </a:pPr>
            <a:r>
              <a:rPr lang="en" sz="1800"/>
              <a:t>There has been some evidence to indicate that a catheter left in the subarachnoid space for at least 12 hours results in fewer postdural puncture headaches</a:t>
            </a:r>
            <a:endParaRPr sz="1800"/>
          </a:p>
          <a:p>
            <a:pPr indent="-342900" lvl="0" marL="457200" rtl="0" algn="l">
              <a:spcBef>
                <a:spcPts val="0"/>
              </a:spcBef>
              <a:spcAft>
                <a:spcPts val="0"/>
              </a:spcAft>
              <a:buSzPts val="1800"/>
              <a:buChar char="●"/>
            </a:pPr>
            <a:r>
              <a:rPr lang="en" sz="1800"/>
              <a:t>If a CSA is used, block level must be carefully monitored and line should be clearly labeled spinal catheter</a:t>
            </a:r>
            <a:endParaRPr sz="1800"/>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13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Regional Opioids for Labor Analgesia</a:t>
            </a:r>
            <a:endParaRPr/>
          </a:p>
        </p:txBody>
      </p:sp>
      <p:sp>
        <p:nvSpPr>
          <p:cNvPr id="930" name="Google Shape;930;p136"/>
          <p:cNvSpPr txBox="1"/>
          <p:nvPr>
            <p:ph idx="1" type="body"/>
          </p:nvPr>
        </p:nvSpPr>
        <p:spPr>
          <a:xfrm>
            <a:off x="584725" y="1567550"/>
            <a:ext cx="7545600" cy="2911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Combination of dilute LA with low-dose opioids allows for the reduced dose of both agents which results in decreased motor blockade while preserving acceptable analgesia</a:t>
            </a:r>
            <a:endParaRPr sz="1700"/>
          </a:p>
          <a:p>
            <a:pPr indent="-336550" lvl="0" marL="457200" rtl="0" algn="l">
              <a:spcBef>
                <a:spcPts val="0"/>
              </a:spcBef>
              <a:spcAft>
                <a:spcPts val="0"/>
              </a:spcAft>
              <a:buSzPts val="1700"/>
              <a:buChar char="●"/>
            </a:pPr>
            <a:r>
              <a:rPr lang="en" sz="1700"/>
              <a:t>LAs work at the nerve axon whereas neuraxial opioids bind to receptors in the substantia gelatinosa within the dorsal horn of the spinal cord</a:t>
            </a:r>
            <a:endParaRPr sz="1700"/>
          </a:p>
          <a:p>
            <a:pPr indent="-336550" lvl="0" marL="457200" rtl="0" algn="l">
              <a:spcBef>
                <a:spcPts val="0"/>
              </a:spcBef>
              <a:spcAft>
                <a:spcPts val="0"/>
              </a:spcAft>
              <a:buSzPts val="1700"/>
              <a:buChar char="●"/>
            </a:pPr>
            <a:r>
              <a:rPr lang="en" sz="1700"/>
              <a:t>Epidurally administered opioids are believed to be absorbed into the CSF and ultimately the spinal cord, to exert their action on the spinal opioid receptors </a:t>
            </a:r>
            <a:endParaRPr sz="1700"/>
          </a:p>
          <a:p>
            <a:pPr indent="0" lvl="0" marL="457200" rtl="0" algn="l">
              <a:spcBef>
                <a:spcPts val="1600"/>
              </a:spcBef>
              <a:spcAft>
                <a:spcPts val="1600"/>
              </a:spcAft>
              <a:buNone/>
            </a:pPr>
            <a:r>
              <a:t/>
            </a:r>
            <a:endParaRPr sz="1800"/>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3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Regional Opioids for Labor Analgesia</a:t>
            </a:r>
            <a:endParaRPr/>
          </a:p>
        </p:txBody>
      </p:sp>
      <p:sp>
        <p:nvSpPr>
          <p:cNvPr id="936" name="Google Shape;936;p13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Opioids administered within the epidural or subarachnoid space reach a “ceiling effect” whereby increasing the dose beyond conventional regimens does not result in an increased duration or quality of analgesia</a:t>
            </a:r>
            <a:endParaRPr sz="1600"/>
          </a:p>
          <a:p>
            <a:pPr indent="-330200" lvl="0" marL="457200" rtl="0" algn="l">
              <a:spcBef>
                <a:spcPts val="0"/>
              </a:spcBef>
              <a:spcAft>
                <a:spcPts val="0"/>
              </a:spcAft>
              <a:buSzPts val="1600"/>
              <a:buChar char="●"/>
            </a:pPr>
            <a:r>
              <a:rPr lang="en" sz="1600"/>
              <a:t>Side effects of neuraxial  opioid administration include; pruritus (most common) respiratory depression,  nausea and vomiting</a:t>
            </a:r>
            <a:endParaRPr sz="1600"/>
          </a:p>
          <a:p>
            <a:pPr indent="-349250" lvl="0" marL="457200" rtl="0" algn="l">
              <a:spcBef>
                <a:spcPts val="0"/>
              </a:spcBef>
              <a:spcAft>
                <a:spcPts val="0"/>
              </a:spcAft>
              <a:buSzPts val="1900"/>
              <a:buChar char="●"/>
            </a:pPr>
            <a:r>
              <a:rPr lang="en" sz="1600"/>
              <a:t>IV doses of an opioid antagonist (naloxone) or agonist-antagonist (nalbuphine) are effective at reducing or eliminating the undesirable effects without antagonizing the analgesia - often more effective in treating pruritus than antihistamines</a:t>
            </a:r>
            <a:endParaRPr sz="1600"/>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13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Regional Opioids for Labor Analgesia</a:t>
            </a:r>
            <a:endParaRPr/>
          </a:p>
        </p:txBody>
      </p:sp>
      <p:sp>
        <p:nvSpPr>
          <p:cNvPr id="942" name="Google Shape;942;p138"/>
          <p:cNvSpPr txBox="1"/>
          <p:nvPr>
            <p:ph idx="1" type="body"/>
          </p:nvPr>
        </p:nvSpPr>
        <p:spPr>
          <a:xfrm>
            <a:off x="361725" y="1248700"/>
            <a:ext cx="8488200" cy="322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Fentanyl</a:t>
            </a:r>
            <a:endParaRPr sz="1800"/>
          </a:p>
          <a:p>
            <a:pPr indent="-317500" lvl="1" marL="914400" rtl="0" algn="l">
              <a:spcBef>
                <a:spcPts val="0"/>
              </a:spcBef>
              <a:spcAft>
                <a:spcPts val="0"/>
              </a:spcAft>
              <a:buSzPts val="1400"/>
              <a:buChar char="○"/>
            </a:pPr>
            <a:r>
              <a:rPr lang="en" sz="1400"/>
              <a:t>When used in combination with LA in epidural doses of 50 to 100 mcg and subarachnoid doses of 10 to 25 mcg produces good to excellent analgesia in 5 to 10 minutes</a:t>
            </a:r>
            <a:endParaRPr sz="1400"/>
          </a:p>
          <a:p>
            <a:pPr indent="-317500" lvl="1" marL="914400" rtl="0" algn="l">
              <a:spcBef>
                <a:spcPts val="0"/>
              </a:spcBef>
              <a:spcAft>
                <a:spcPts val="0"/>
              </a:spcAft>
              <a:buSzPts val="1400"/>
              <a:buChar char="○"/>
            </a:pPr>
            <a:r>
              <a:rPr lang="en" sz="1400"/>
              <a:t>Doses repeated as often as every 90 minutes has been shown not to affect Apgar scores, umbilical cord blood analysis, or neurobehavioral test results for up to 24 hrs after delivery</a:t>
            </a:r>
            <a:endParaRPr sz="1400"/>
          </a:p>
          <a:p>
            <a:pPr indent="-317500" lvl="1" marL="914400" rtl="0" algn="l">
              <a:spcBef>
                <a:spcPts val="0"/>
              </a:spcBef>
              <a:spcAft>
                <a:spcPts val="0"/>
              </a:spcAft>
              <a:buSzPts val="1400"/>
              <a:buChar char="○"/>
            </a:pPr>
            <a:r>
              <a:rPr lang="en" sz="1400"/>
              <a:t>When opioid are used alone, much higher doses are needed to provide labor analgesia, and even those higher doses are not entirely effective during the second stage of labor</a:t>
            </a:r>
            <a:endParaRPr sz="1400"/>
          </a:p>
          <a:p>
            <a:pPr indent="-317500" lvl="1" marL="914400" rtl="0" algn="l">
              <a:spcBef>
                <a:spcPts val="0"/>
              </a:spcBef>
              <a:spcAft>
                <a:spcPts val="0"/>
              </a:spcAft>
              <a:buSzPts val="1400"/>
              <a:buChar char="○"/>
            </a:pPr>
            <a:r>
              <a:rPr lang="en" sz="1400"/>
              <a:t>Most women have undetectable plasma fentanyl levels after receiving 100 mcg of epidural fentanyl</a:t>
            </a:r>
            <a:endParaRPr sz="1400"/>
          </a:p>
          <a:p>
            <a:pPr indent="-317500" lvl="1" marL="914400" rtl="0" algn="l">
              <a:spcBef>
                <a:spcPts val="0"/>
              </a:spcBef>
              <a:spcAft>
                <a:spcPts val="0"/>
              </a:spcAft>
              <a:buSzPts val="1400"/>
              <a:buChar char="○"/>
            </a:pPr>
            <a:r>
              <a:rPr lang="en" sz="1400"/>
              <a:t>Duration of action in the epidural space is 60 to 140 minutes</a:t>
            </a:r>
            <a:endParaRPr sz="1400"/>
          </a:p>
          <a:p>
            <a:pPr indent="-317500" lvl="1" marL="914400" rtl="0" algn="l">
              <a:spcBef>
                <a:spcPts val="0"/>
              </a:spcBef>
              <a:spcAft>
                <a:spcPts val="0"/>
              </a:spcAft>
              <a:buSzPts val="1400"/>
              <a:buChar char="○"/>
            </a:pPr>
            <a:r>
              <a:rPr lang="en" sz="1400"/>
              <a:t>Continuous epidural - fentanyl concentrations up to 2.5 mcg/mL and  local anesthetic can be used without adversely affecting neonatal respiration or neurobehavioral scores</a:t>
            </a:r>
            <a:endParaRPr sz="1400"/>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13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Regional Opioids for Labor Analgesia</a:t>
            </a:r>
            <a:endParaRPr/>
          </a:p>
        </p:txBody>
      </p:sp>
      <p:sp>
        <p:nvSpPr>
          <p:cNvPr id="948" name="Google Shape;948;p13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Sufentanil</a:t>
            </a:r>
            <a:endParaRPr sz="1800"/>
          </a:p>
          <a:p>
            <a:pPr indent="-342900" lvl="1" marL="914400" rtl="0" algn="l">
              <a:spcBef>
                <a:spcPts val="0"/>
              </a:spcBef>
              <a:spcAft>
                <a:spcPts val="0"/>
              </a:spcAft>
              <a:buSzPts val="1800"/>
              <a:buChar char="○"/>
            </a:pPr>
            <a:r>
              <a:rPr lang="en" sz="1800"/>
              <a:t>Dose of 5 to 10 mcg can be combined with bupivacaine or ropivacaine to initiate analgesia for first stage of labor</a:t>
            </a:r>
            <a:endParaRPr sz="1800"/>
          </a:p>
          <a:p>
            <a:pPr indent="-342900" lvl="1" marL="914400" rtl="0" algn="l">
              <a:spcBef>
                <a:spcPts val="0"/>
              </a:spcBef>
              <a:spcAft>
                <a:spcPts val="0"/>
              </a:spcAft>
              <a:buSzPts val="1800"/>
              <a:buChar char="○"/>
            </a:pPr>
            <a:r>
              <a:rPr lang="en" sz="1800"/>
              <a:t>Continuous epidural - 0.3 to 0.5 mcg/mL</a:t>
            </a:r>
            <a:endParaRPr sz="1800"/>
          </a:p>
          <a:p>
            <a:pPr indent="-342900" lvl="1" marL="914400" rtl="0" algn="l">
              <a:spcBef>
                <a:spcPts val="0"/>
              </a:spcBef>
              <a:spcAft>
                <a:spcPts val="0"/>
              </a:spcAft>
              <a:buSzPts val="1800"/>
              <a:buChar char="○"/>
            </a:pPr>
            <a:r>
              <a:rPr lang="en" sz="1800"/>
              <a:t>Sufentanil is commercially prepared as 50mcg/mL - extreme care must taken when administering neuraxial anesthesia doses</a:t>
            </a:r>
            <a:endParaRPr sz="1800"/>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14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Regional Opioids for Labor Analgesia</a:t>
            </a:r>
            <a:endParaRPr/>
          </a:p>
        </p:txBody>
      </p:sp>
      <p:sp>
        <p:nvSpPr>
          <p:cNvPr id="954" name="Google Shape;954;p14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Morphine</a:t>
            </a:r>
            <a:endParaRPr sz="1800"/>
          </a:p>
          <a:p>
            <a:pPr indent="-342900" lvl="1" marL="914400" rtl="0" algn="l">
              <a:spcBef>
                <a:spcPts val="0"/>
              </a:spcBef>
              <a:spcAft>
                <a:spcPts val="0"/>
              </a:spcAft>
              <a:buSzPts val="1800"/>
              <a:buChar char="○"/>
            </a:pPr>
            <a:r>
              <a:rPr lang="en" sz="1800"/>
              <a:t>More ionized and therefore less lipid soluble as compared to fentanyl and sufentanil</a:t>
            </a:r>
            <a:endParaRPr sz="1800"/>
          </a:p>
          <a:p>
            <a:pPr indent="-342900" lvl="1" marL="914400" rtl="0" algn="l">
              <a:spcBef>
                <a:spcPts val="0"/>
              </a:spcBef>
              <a:spcAft>
                <a:spcPts val="0"/>
              </a:spcAft>
              <a:buSzPts val="1800"/>
              <a:buChar char="○"/>
            </a:pPr>
            <a:r>
              <a:rPr lang="en" sz="1800"/>
              <a:t>When placed in epidural or subarachnoid space, it has a slow onset of action of 30 to 60 minutes - therefore not used often in labor analgesia</a:t>
            </a:r>
            <a:endParaRPr sz="1800"/>
          </a:p>
          <a:p>
            <a:pPr indent="-342900" lvl="1" marL="914400" rtl="0" algn="l">
              <a:spcBef>
                <a:spcPts val="0"/>
              </a:spcBef>
              <a:spcAft>
                <a:spcPts val="0"/>
              </a:spcAft>
              <a:buSzPts val="1800"/>
              <a:buChar char="○"/>
            </a:pPr>
            <a:r>
              <a:rPr lang="en" sz="1800"/>
              <a:t>Used  in postoperative analgesia when neuraxial anesthesia is utilized for a c-section</a:t>
            </a:r>
            <a:endParaRPr sz="1800"/>
          </a:p>
          <a:p>
            <a:pPr indent="0" lvl="0" marL="457200" rtl="0" algn="l">
              <a:spcBef>
                <a:spcPts val="1600"/>
              </a:spcBef>
              <a:spcAft>
                <a:spcPts val="1600"/>
              </a:spcAft>
              <a:buNone/>
            </a:pPr>
            <a:r>
              <a:t/>
            </a:r>
            <a:endParaRPr sz="1800"/>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14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Summarize Regional Opioid Use</a:t>
            </a:r>
            <a:endParaRPr/>
          </a:p>
        </p:txBody>
      </p:sp>
      <p:sp>
        <p:nvSpPr>
          <p:cNvPr id="960" name="Google Shape;960;p141"/>
          <p:cNvSpPr txBox="1"/>
          <p:nvPr>
            <p:ph idx="1" type="body"/>
          </p:nvPr>
        </p:nvSpPr>
        <p:spPr>
          <a:xfrm>
            <a:off x="1297500" y="1307850"/>
            <a:ext cx="7038900" cy="317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Depending on how lipophilic determines opioids tendency to stay inside the intrathecal space vs. its tendency to diffuse into the systemic circulation</a:t>
            </a:r>
            <a:endParaRPr sz="1500"/>
          </a:p>
          <a:p>
            <a:pPr indent="0" lvl="0" marL="0" rtl="0" algn="l">
              <a:spcBef>
                <a:spcPts val="1600"/>
              </a:spcBef>
              <a:spcAft>
                <a:spcPts val="0"/>
              </a:spcAft>
              <a:buNone/>
            </a:pPr>
            <a:r>
              <a:rPr lang="en"/>
              <a:t>More hydrophilic opioids:</a:t>
            </a:r>
            <a:endParaRPr/>
          </a:p>
          <a:p>
            <a:pPr indent="-304800" lvl="0" marL="457200" rtl="0" algn="l">
              <a:spcBef>
                <a:spcPts val="1600"/>
              </a:spcBef>
              <a:spcAft>
                <a:spcPts val="0"/>
              </a:spcAft>
              <a:buSzPts val="1200"/>
              <a:buChar char="●"/>
            </a:pPr>
            <a:r>
              <a:rPr lang="en" sz="1200"/>
              <a:t>Morphine and hydromorphone</a:t>
            </a:r>
            <a:endParaRPr sz="1200"/>
          </a:p>
          <a:p>
            <a:pPr indent="-304800" lvl="0" marL="457200" rtl="0" algn="l">
              <a:spcBef>
                <a:spcPts val="0"/>
              </a:spcBef>
              <a:spcAft>
                <a:spcPts val="0"/>
              </a:spcAft>
              <a:buSzPts val="1200"/>
              <a:buChar char="●"/>
            </a:pPr>
            <a:r>
              <a:rPr lang="en" sz="1200"/>
              <a:t>Do not easily diffuse across biologic membranes, so they tend to remain in the intrathecal space</a:t>
            </a:r>
            <a:endParaRPr sz="1200"/>
          </a:p>
          <a:p>
            <a:pPr indent="-304800" lvl="0" marL="457200" rtl="0" algn="l">
              <a:spcBef>
                <a:spcPts val="0"/>
              </a:spcBef>
              <a:spcAft>
                <a:spcPts val="0"/>
              </a:spcAft>
              <a:buSzPts val="1200"/>
              <a:buChar char="●"/>
            </a:pPr>
            <a:r>
              <a:rPr lang="en" sz="1200"/>
              <a:t>Due to this they tend to spread to higher levels - referred to as rostral spread</a:t>
            </a:r>
            <a:endParaRPr sz="1200"/>
          </a:p>
          <a:p>
            <a:pPr indent="-304800" lvl="0" marL="457200" rtl="0" algn="l">
              <a:spcBef>
                <a:spcPts val="0"/>
              </a:spcBef>
              <a:spcAft>
                <a:spcPts val="0"/>
              </a:spcAft>
              <a:buSzPts val="1200"/>
              <a:buChar char="●"/>
            </a:pPr>
            <a:r>
              <a:rPr lang="en" sz="1200"/>
              <a:t>Produce a wider band of analgesia</a:t>
            </a:r>
            <a:endParaRPr sz="1200"/>
          </a:p>
          <a:p>
            <a:pPr indent="0" lvl="0" marL="0" rtl="0" algn="l">
              <a:spcBef>
                <a:spcPts val="1600"/>
              </a:spcBef>
              <a:spcAft>
                <a:spcPts val="0"/>
              </a:spcAft>
              <a:buNone/>
            </a:pPr>
            <a:r>
              <a:rPr lang="en"/>
              <a:t>More lipophilic opioids:</a:t>
            </a:r>
            <a:endParaRPr/>
          </a:p>
          <a:p>
            <a:pPr indent="-304800" lvl="0" marL="457200" rtl="0" algn="l">
              <a:spcBef>
                <a:spcPts val="1600"/>
              </a:spcBef>
              <a:spcAft>
                <a:spcPts val="0"/>
              </a:spcAft>
              <a:buSzPts val="1200"/>
              <a:buChar char="●"/>
            </a:pPr>
            <a:r>
              <a:rPr lang="en" sz="1200"/>
              <a:t>Sufentanil and fentanyl</a:t>
            </a:r>
            <a:endParaRPr sz="1200"/>
          </a:p>
          <a:p>
            <a:pPr indent="-304800" lvl="0" marL="457200" rtl="0" algn="l">
              <a:spcBef>
                <a:spcPts val="0"/>
              </a:spcBef>
              <a:spcAft>
                <a:spcPts val="0"/>
              </a:spcAft>
              <a:buSzPts val="1200"/>
              <a:buChar char="●"/>
            </a:pPr>
            <a:r>
              <a:rPr lang="en" sz="1200"/>
              <a:t>Diffuse into the bloodstream faster - do not have as much rostral spread</a:t>
            </a:r>
            <a:endParaRPr sz="1200"/>
          </a:p>
          <a:p>
            <a:pPr indent="-304800" lvl="0" marL="457200" rtl="0" algn="l">
              <a:spcBef>
                <a:spcPts val="0"/>
              </a:spcBef>
              <a:spcAft>
                <a:spcPts val="0"/>
              </a:spcAft>
              <a:buSzPts val="1200"/>
              <a:buChar char="●"/>
            </a:pPr>
            <a:r>
              <a:rPr lang="en" sz="1200"/>
              <a:t>Produce a narrower band of analgesia</a:t>
            </a:r>
            <a:endParaRPr sz="1200"/>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5"/>
          <p:cNvSpPr txBox="1"/>
          <p:nvPr>
            <p:ph type="title"/>
          </p:nvPr>
        </p:nvSpPr>
        <p:spPr>
          <a:xfrm>
            <a:off x="695325" y="381000"/>
            <a:ext cx="7505700" cy="69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Definitions</a:t>
            </a:r>
            <a:endParaRPr sz="3600"/>
          </a:p>
        </p:txBody>
      </p:sp>
      <p:sp>
        <p:nvSpPr>
          <p:cNvPr id="210" name="Google Shape;210;p25"/>
          <p:cNvSpPr txBox="1"/>
          <p:nvPr>
            <p:ph idx="1" type="body"/>
          </p:nvPr>
        </p:nvSpPr>
        <p:spPr>
          <a:xfrm>
            <a:off x="819150" y="1076400"/>
            <a:ext cx="7505700" cy="336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p>
          <a:p>
            <a:pPr indent="-419100" lvl="0" marL="457200" rtl="0" algn="l">
              <a:spcBef>
                <a:spcPts val="1600"/>
              </a:spcBef>
              <a:spcAft>
                <a:spcPts val="0"/>
              </a:spcAft>
              <a:buSzPts val="3000"/>
              <a:buChar char="●"/>
            </a:pPr>
            <a:r>
              <a:rPr b="1" lang="en" sz="3000"/>
              <a:t>PPH </a:t>
            </a:r>
            <a:r>
              <a:rPr lang="en" sz="2400"/>
              <a:t>- postpartum hemorrhage</a:t>
            </a:r>
            <a:endParaRPr sz="2400"/>
          </a:p>
          <a:p>
            <a:pPr indent="-419100" lvl="0" marL="457200" rtl="0" algn="l">
              <a:spcBef>
                <a:spcPts val="0"/>
              </a:spcBef>
              <a:spcAft>
                <a:spcPts val="0"/>
              </a:spcAft>
              <a:buSzPts val="3000"/>
              <a:buChar char="●"/>
            </a:pPr>
            <a:r>
              <a:rPr b="1" lang="en" sz="3000"/>
              <a:t>PDPH </a:t>
            </a:r>
            <a:r>
              <a:rPr lang="en" sz="2400"/>
              <a:t>- post dural puncture headache</a:t>
            </a:r>
            <a:endParaRPr sz="2400"/>
          </a:p>
          <a:p>
            <a:pPr indent="-419100" lvl="0" marL="457200" rtl="0" algn="l">
              <a:spcBef>
                <a:spcPts val="0"/>
              </a:spcBef>
              <a:spcAft>
                <a:spcPts val="0"/>
              </a:spcAft>
              <a:buSzPts val="3000"/>
              <a:buChar char="●"/>
            </a:pPr>
            <a:r>
              <a:rPr b="1" lang="en" sz="3000"/>
              <a:t>PIH </a:t>
            </a:r>
            <a:r>
              <a:rPr lang="en" sz="2400"/>
              <a:t>- pregnancy- induced hypertension	</a:t>
            </a:r>
            <a:endParaRPr sz="2400"/>
          </a:p>
          <a:p>
            <a:pPr indent="-381000" lvl="1" marL="914400" rtl="0" algn="l">
              <a:spcBef>
                <a:spcPts val="0"/>
              </a:spcBef>
              <a:spcAft>
                <a:spcPts val="0"/>
              </a:spcAft>
              <a:buSzPts val="2400"/>
              <a:buChar char="○"/>
            </a:pPr>
            <a:r>
              <a:rPr lang="en" sz="2400"/>
              <a:t>Used interchangeably with preeclampsia</a:t>
            </a:r>
            <a:endParaRPr sz="2400"/>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14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Anesthesia for Cesarean Section</a:t>
            </a:r>
            <a:endParaRPr/>
          </a:p>
        </p:txBody>
      </p:sp>
      <p:sp>
        <p:nvSpPr>
          <p:cNvPr id="966" name="Google Shape;966;p142"/>
          <p:cNvSpPr txBox="1"/>
          <p:nvPr>
            <p:ph idx="1" type="body"/>
          </p:nvPr>
        </p:nvSpPr>
        <p:spPr>
          <a:xfrm>
            <a:off x="624350" y="1577475"/>
            <a:ext cx="56538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Birth by C/S now accounts for over 30% of all deliveries</a:t>
            </a:r>
            <a:endParaRPr sz="1800"/>
          </a:p>
          <a:p>
            <a:pPr indent="-342900" lvl="0" marL="457200" rtl="0" algn="l">
              <a:spcBef>
                <a:spcPts val="0"/>
              </a:spcBef>
              <a:spcAft>
                <a:spcPts val="0"/>
              </a:spcAft>
              <a:buSzPts val="1800"/>
              <a:buChar char="●"/>
            </a:pPr>
            <a:r>
              <a:rPr lang="en" sz="1800"/>
              <a:t>Common indications;</a:t>
            </a:r>
            <a:endParaRPr sz="1800"/>
          </a:p>
          <a:p>
            <a:pPr indent="-342900" lvl="1" marL="914400" rtl="0" algn="l">
              <a:spcBef>
                <a:spcPts val="0"/>
              </a:spcBef>
              <a:spcAft>
                <a:spcPts val="0"/>
              </a:spcAft>
              <a:buSzPts val="1800"/>
              <a:buChar char="○"/>
            </a:pPr>
            <a:r>
              <a:rPr lang="en" sz="1800"/>
              <a:t>Cephalopelvic disproportion</a:t>
            </a:r>
            <a:endParaRPr sz="1800"/>
          </a:p>
          <a:p>
            <a:pPr indent="-342900" lvl="1" marL="914400" rtl="0" algn="l">
              <a:spcBef>
                <a:spcPts val="0"/>
              </a:spcBef>
              <a:spcAft>
                <a:spcPts val="0"/>
              </a:spcAft>
              <a:buSzPts val="1800"/>
              <a:buChar char="○"/>
            </a:pPr>
            <a:r>
              <a:rPr lang="en" sz="1800"/>
              <a:t>Nonreassuring fetal status</a:t>
            </a:r>
            <a:endParaRPr sz="1800"/>
          </a:p>
          <a:p>
            <a:pPr indent="-342900" lvl="1" marL="914400" rtl="0" algn="l">
              <a:spcBef>
                <a:spcPts val="0"/>
              </a:spcBef>
              <a:spcAft>
                <a:spcPts val="0"/>
              </a:spcAft>
              <a:buSzPts val="1800"/>
              <a:buChar char="○"/>
            </a:pPr>
            <a:r>
              <a:rPr lang="en" sz="1800"/>
              <a:t>Arrest of dilation</a:t>
            </a:r>
            <a:endParaRPr sz="1800"/>
          </a:p>
          <a:p>
            <a:pPr indent="-342900" lvl="1" marL="914400" rtl="0" algn="l">
              <a:spcBef>
                <a:spcPts val="0"/>
              </a:spcBef>
              <a:spcAft>
                <a:spcPts val="0"/>
              </a:spcAft>
              <a:buSzPts val="1800"/>
              <a:buChar char="○"/>
            </a:pPr>
            <a:r>
              <a:rPr lang="en" sz="1800"/>
              <a:t>Malpresentation</a:t>
            </a:r>
            <a:endParaRPr sz="1800"/>
          </a:p>
          <a:p>
            <a:pPr indent="-342900" lvl="1" marL="914400" rtl="0" algn="l">
              <a:spcBef>
                <a:spcPts val="0"/>
              </a:spcBef>
              <a:spcAft>
                <a:spcPts val="0"/>
              </a:spcAft>
              <a:buSzPts val="1800"/>
              <a:buChar char="○"/>
            </a:pPr>
            <a:r>
              <a:rPr lang="en" sz="1800"/>
              <a:t>Prematurity</a:t>
            </a:r>
            <a:endParaRPr sz="1800"/>
          </a:p>
          <a:p>
            <a:pPr indent="-342900" lvl="1" marL="914400" rtl="0" algn="l">
              <a:spcBef>
                <a:spcPts val="0"/>
              </a:spcBef>
              <a:spcAft>
                <a:spcPts val="0"/>
              </a:spcAft>
              <a:buSzPts val="1800"/>
              <a:buChar char="○"/>
            </a:pPr>
            <a:r>
              <a:rPr lang="en" sz="1800"/>
              <a:t>Prior C/S</a:t>
            </a:r>
            <a:endParaRPr sz="1800"/>
          </a:p>
          <a:p>
            <a:pPr indent="-342900" lvl="1" marL="914400" rtl="0" algn="l">
              <a:spcBef>
                <a:spcPts val="0"/>
              </a:spcBef>
              <a:spcAft>
                <a:spcPts val="0"/>
              </a:spcAft>
              <a:buSzPts val="1800"/>
              <a:buChar char="○"/>
            </a:pPr>
            <a:r>
              <a:rPr lang="en" sz="1800"/>
              <a:t>Prior uterine surgery</a:t>
            </a:r>
            <a:endParaRPr sz="1800"/>
          </a:p>
        </p:txBody>
      </p:sp>
      <p:pic>
        <p:nvPicPr>
          <p:cNvPr id="967" name="Google Shape;967;p142"/>
          <p:cNvPicPr preferRelativeResize="0"/>
          <p:nvPr/>
        </p:nvPicPr>
        <p:blipFill>
          <a:blip r:embed="rId3">
            <a:alphaModFix/>
          </a:blip>
          <a:stretch>
            <a:fillRect/>
          </a:stretch>
        </p:blipFill>
        <p:spPr>
          <a:xfrm>
            <a:off x="6509825" y="1831875"/>
            <a:ext cx="2466975" cy="1847850"/>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14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Anesthesia for Cesarean Section</a:t>
            </a:r>
            <a:endParaRPr/>
          </a:p>
        </p:txBody>
      </p:sp>
      <p:sp>
        <p:nvSpPr>
          <p:cNvPr id="973" name="Google Shape;973;p14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The choice of anesthetic depends on maternal status, urgency of the surgery, condition of the fetus, and the patient’s desires</a:t>
            </a:r>
            <a:endParaRPr sz="1800"/>
          </a:p>
          <a:p>
            <a:pPr indent="-342900" lvl="0" marL="457200" rtl="0" algn="l">
              <a:spcBef>
                <a:spcPts val="0"/>
              </a:spcBef>
              <a:spcAft>
                <a:spcPts val="0"/>
              </a:spcAft>
              <a:buSzPts val="1800"/>
              <a:buChar char="●"/>
            </a:pPr>
            <a:r>
              <a:rPr lang="en" sz="1800"/>
              <a:t>Neuraxial anesthesia has significant advantages; </a:t>
            </a:r>
            <a:endParaRPr sz="1800"/>
          </a:p>
          <a:p>
            <a:pPr indent="-342900" lvl="1" marL="914400" rtl="0" algn="l">
              <a:spcBef>
                <a:spcPts val="0"/>
              </a:spcBef>
              <a:spcAft>
                <a:spcPts val="0"/>
              </a:spcAft>
              <a:buSzPts val="1800"/>
              <a:buChar char="○"/>
            </a:pPr>
            <a:r>
              <a:rPr lang="en" sz="1800"/>
              <a:t>Decreased risk of mortality from failed intubation and aspiration of gastric contents</a:t>
            </a:r>
            <a:endParaRPr sz="1800"/>
          </a:p>
          <a:p>
            <a:pPr indent="-342900" lvl="1" marL="914400" rtl="0" algn="l">
              <a:spcBef>
                <a:spcPts val="0"/>
              </a:spcBef>
              <a:spcAft>
                <a:spcPts val="0"/>
              </a:spcAft>
              <a:buSzPts val="1800"/>
              <a:buChar char="○"/>
            </a:pPr>
            <a:r>
              <a:rPr lang="en" sz="1800"/>
              <a:t>Better neonatal outcomes from the use of less depressant agents</a:t>
            </a:r>
            <a:endParaRPr sz="1800"/>
          </a:p>
          <a:p>
            <a:pPr indent="-342900" lvl="1" marL="914400" rtl="0" algn="l">
              <a:spcBef>
                <a:spcPts val="0"/>
              </a:spcBef>
              <a:spcAft>
                <a:spcPts val="0"/>
              </a:spcAft>
              <a:buSzPts val="1800"/>
              <a:buChar char="○"/>
            </a:pPr>
            <a:r>
              <a:rPr lang="en" sz="1800"/>
              <a:t>Ability of the mother to be awake for the delivery</a:t>
            </a:r>
            <a:endParaRPr sz="1800"/>
          </a:p>
          <a:p>
            <a:pPr indent="-342900" lvl="1" marL="914400" rtl="0" algn="l">
              <a:spcBef>
                <a:spcPts val="0"/>
              </a:spcBef>
              <a:spcAft>
                <a:spcPts val="0"/>
              </a:spcAft>
              <a:buSzPts val="1800"/>
              <a:buChar char="○"/>
            </a:pPr>
            <a:r>
              <a:rPr lang="en" sz="1800"/>
              <a:t>Evidence suggests that general anesthetic agents are associated with apoptosis of fetal brain neurons in animal models</a:t>
            </a:r>
            <a:endParaRPr sz="1800"/>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14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Anesthetic for Cesarean Section</a:t>
            </a:r>
            <a:endParaRPr/>
          </a:p>
        </p:txBody>
      </p:sp>
      <p:sp>
        <p:nvSpPr>
          <p:cNvPr id="979" name="Google Shape;979;p14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Regardless of anesthetic technique, left uterine displacement should be provided as soon as possible</a:t>
            </a:r>
            <a:endParaRPr sz="1800"/>
          </a:p>
          <a:p>
            <a:pPr indent="-342900" lvl="0" marL="457200" rtl="0" algn="l">
              <a:spcBef>
                <a:spcPts val="0"/>
              </a:spcBef>
              <a:spcAft>
                <a:spcPts val="0"/>
              </a:spcAft>
              <a:buSzPts val="1800"/>
              <a:buChar char="●"/>
            </a:pPr>
            <a:r>
              <a:rPr lang="en" sz="1800"/>
              <a:t>Blood loss is typically 500 mL to 1000 mL</a:t>
            </a:r>
            <a:endParaRPr sz="1800"/>
          </a:p>
          <a:p>
            <a:pPr indent="-342900" lvl="0" marL="457200" rtl="0" algn="l">
              <a:spcBef>
                <a:spcPts val="0"/>
              </a:spcBef>
              <a:spcAft>
                <a:spcPts val="0"/>
              </a:spcAft>
              <a:buSzPts val="1800"/>
              <a:buChar char="●"/>
            </a:pPr>
            <a:r>
              <a:rPr lang="en" sz="1800"/>
              <a:t>Many factors affect blood loss; surgical time, surgical technique, blood pressure, fetal lie, fetal size, placental implantation, maternal coagulation status, and the ability of the uterus to contract after the placenta has been delivered</a:t>
            </a:r>
            <a:endParaRPr sz="1800"/>
          </a:p>
          <a:p>
            <a:pPr indent="-342900" lvl="0" marL="457200" rtl="0" algn="l">
              <a:spcBef>
                <a:spcPts val="0"/>
              </a:spcBef>
              <a:spcAft>
                <a:spcPts val="0"/>
              </a:spcAft>
              <a:buSzPts val="1800"/>
              <a:buChar char="●"/>
            </a:pPr>
            <a:r>
              <a:rPr lang="en" sz="1800"/>
              <a:t>Normal amniotic fluid accounts for approximately 700mL</a:t>
            </a:r>
            <a:endParaRPr sz="1800"/>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14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Neuraxial Anesthesia for Cesarean Section</a:t>
            </a:r>
            <a:endParaRPr/>
          </a:p>
        </p:txBody>
      </p:sp>
      <p:sp>
        <p:nvSpPr>
          <p:cNvPr id="985" name="Google Shape;985;p145"/>
          <p:cNvSpPr txBox="1"/>
          <p:nvPr>
            <p:ph idx="1" type="body"/>
          </p:nvPr>
        </p:nvSpPr>
        <p:spPr>
          <a:xfrm>
            <a:off x="1297500" y="1307850"/>
            <a:ext cx="7038900" cy="3171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Dermatome level of T4 is required to provide effective anesthesia for C/S</a:t>
            </a:r>
            <a:endParaRPr sz="1800"/>
          </a:p>
          <a:p>
            <a:pPr indent="-342900" lvl="0" marL="457200" rtl="0" algn="l">
              <a:spcBef>
                <a:spcPts val="0"/>
              </a:spcBef>
              <a:spcAft>
                <a:spcPts val="0"/>
              </a:spcAft>
              <a:buSzPts val="1800"/>
              <a:buChar char="●"/>
            </a:pPr>
            <a:r>
              <a:rPr lang="en" sz="1800"/>
              <a:t>This level can result in profound sympathectomy that frequently causes maternal hypotension, and if untreated fetal compromise</a:t>
            </a:r>
            <a:endParaRPr sz="1800"/>
          </a:p>
          <a:p>
            <a:pPr indent="-342900" lvl="0" marL="457200" rtl="0" algn="l">
              <a:spcBef>
                <a:spcPts val="0"/>
              </a:spcBef>
              <a:spcAft>
                <a:spcPts val="0"/>
              </a:spcAft>
              <a:buSzPts val="1800"/>
              <a:buChar char="●"/>
            </a:pPr>
            <a:r>
              <a:rPr lang="en" sz="1800"/>
              <a:t>Minimize hypotension with; LUD, IV fluids, and vasopressor use</a:t>
            </a:r>
            <a:endParaRPr sz="1800"/>
          </a:p>
          <a:p>
            <a:pPr indent="-342900" lvl="0" marL="457200" marR="0" rtl="0" algn="l">
              <a:lnSpc>
                <a:spcPct val="115000"/>
              </a:lnSpc>
              <a:spcBef>
                <a:spcPts val="0"/>
              </a:spcBef>
              <a:spcAft>
                <a:spcPts val="0"/>
              </a:spcAft>
              <a:buClr>
                <a:schemeClr val="lt1"/>
              </a:buClr>
              <a:buSzPts val="1800"/>
              <a:buFont typeface="Lato"/>
              <a:buChar char="●"/>
            </a:pPr>
            <a:r>
              <a:rPr lang="en" sz="1800"/>
              <a:t>Consider antiemetic - ondansetron</a:t>
            </a:r>
            <a:endParaRPr sz="1800"/>
          </a:p>
          <a:p>
            <a:pPr indent="-342900" lvl="0" marL="457200" rtl="0" algn="l">
              <a:spcBef>
                <a:spcPts val="0"/>
              </a:spcBef>
              <a:spcAft>
                <a:spcPts val="0"/>
              </a:spcAft>
              <a:buSzPts val="1800"/>
              <a:buChar char="●"/>
            </a:pPr>
            <a:r>
              <a:rPr lang="en" sz="1800"/>
              <a:t>Prophylactic administration of antibiotics preop or after cord clamping</a:t>
            </a:r>
            <a:endParaRPr sz="1800"/>
          </a:p>
          <a:p>
            <a:pPr indent="-342900" lvl="1" marL="914400" rtl="0" algn="l">
              <a:spcBef>
                <a:spcPts val="0"/>
              </a:spcBef>
              <a:spcAft>
                <a:spcPts val="0"/>
              </a:spcAft>
              <a:buSzPts val="1800"/>
              <a:buChar char="○"/>
            </a:pPr>
            <a:r>
              <a:rPr lang="en" sz="1800"/>
              <a:t>Preincision antibiotics have shown to decrease surgical site infections from 6.4% to 2.5%</a:t>
            </a:r>
            <a:endParaRPr sz="1800"/>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14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Neuraxial Anesthesia for Cesarean Section</a:t>
            </a:r>
            <a:endParaRPr/>
          </a:p>
        </p:txBody>
      </p:sp>
      <p:sp>
        <p:nvSpPr>
          <p:cNvPr id="991" name="Google Shape;991;p146"/>
          <p:cNvSpPr txBox="1"/>
          <p:nvPr>
            <p:ph idx="1" type="body"/>
          </p:nvPr>
        </p:nvSpPr>
        <p:spPr>
          <a:xfrm>
            <a:off x="312175" y="1567550"/>
            <a:ext cx="59067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Routine supplemental use of oxygen in the absence of preexisting fetal compromise or maternal hypoxemia has not been shown to be of any maternal or neonatal benefit</a:t>
            </a:r>
            <a:endParaRPr sz="1800"/>
          </a:p>
          <a:p>
            <a:pPr indent="-342900" lvl="0" marL="457200" rtl="0" algn="l">
              <a:spcBef>
                <a:spcPts val="0"/>
              </a:spcBef>
              <a:spcAft>
                <a:spcPts val="0"/>
              </a:spcAft>
              <a:buSzPts val="1800"/>
              <a:buChar char="●"/>
            </a:pPr>
            <a:r>
              <a:rPr lang="en" sz="1800"/>
              <a:t>Consideration should be given to the use of end-tidal CO2 monitoring for those pts susceptible to intraoperative respiratory compromise or in those who have been provided IV sedation</a:t>
            </a:r>
            <a:endParaRPr sz="1800"/>
          </a:p>
          <a:p>
            <a:pPr indent="-342900" lvl="0" marL="457200" rtl="0" algn="l">
              <a:spcBef>
                <a:spcPts val="0"/>
              </a:spcBef>
              <a:spcAft>
                <a:spcPts val="0"/>
              </a:spcAft>
              <a:buSzPts val="1800"/>
              <a:buChar char="●"/>
            </a:pPr>
            <a:r>
              <a:rPr lang="en" sz="1800"/>
              <a:t>We now check baseline CO2 on all patients</a:t>
            </a:r>
            <a:endParaRPr sz="1800"/>
          </a:p>
        </p:txBody>
      </p:sp>
      <p:pic>
        <p:nvPicPr>
          <p:cNvPr id="992" name="Google Shape;992;p146"/>
          <p:cNvPicPr preferRelativeResize="0"/>
          <p:nvPr/>
        </p:nvPicPr>
        <p:blipFill>
          <a:blip r:embed="rId3">
            <a:alphaModFix/>
          </a:blip>
          <a:stretch>
            <a:fillRect/>
          </a:stretch>
        </p:blipFill>
        <p:spPr>
          <a:xfrm>
            <a:off x="6311700" y="3239175"/>
            <a:ext cx="2676525" cy="1704975"/>
          </a:xfrm>
          <a:prstGeom prst="rect">
            <a:avLst/>
          </a:prstGeom>
          <a:noFill/>
          <a:ln>
            <a:noFill/>
          </a:ln>
        </p:spPr>
      </p:pic>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147"/>
          <p:cNvSpPr txBox="1"/>
          <p:nvPr>
            <p:ph type="title"/>
          </p:nvPr>
        </p:nvSpPr>
        <p:spPr>
          <a:xfrm>
            <a:off x="1297500" y="257675"/>
            <a:ext cx="7038900" cy="84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Neuraxial Placement in the OR</a:t>
            </a:r>
            <a:endParaRPr/>
          </a:p>
        </p:txBody>
      </p:sp>
      <p:pic>
        <p:nvPicPr>
          <p:cNvPr id="998" name="Google Shape;998;p147"/>
          <p:cNvPicPr preferRelativeResize="0"/>
          <p:nvPr/>
        </p:nvPicPr>
        <p:blipFill>
          <a:blip r:embed="rId3">
            <a:alphaModFix/>
          </a:blip>
          <a:stretch>
            <a:fillRect/>
          </a:stretch>
        </p:blipFill>
        <p:spPr>
          <a:xfrm>
            <a:off x="3153150" y="1142450"/>
            <a:ext cx="5715000" cy="3810000"/>
          </a:xfrm>
          <a:prstGeom prst="rect">
            <a:avLst/>
          </a:prstGeom>
          <a:noFill/>
          <a:ln>
            <a:noFill/>
          </a:ln>
        </p:spPr>
      </p:pic>
      <p:sp>
        <p:nvSpPr>
          <p:cNvPr id="999" name="Google Shape;999;p147"/>
          <p:cNvSpPr txBox="1"/>
          <p:nvPr/>
        </p:nvSpPr>
        <p:spPr>
          <a:xfrm>
            <a:off x="94150" y="1293300"/>
            <a:ext cx="3012900" cy="3785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FE2F3"/>
              </a:buClr>
              <a:buSzPts val="1200"/>
              <a:buChar char="●"/>
            </a:pPr>
            <a:r>
              <a:rPr lang="en" sz="1200">
                <a:solidFill>
                  <a:srgbClr val="CFE2F3"/>
                </a:solidFill>
              </a:rPr>
              <a:t>On arrival to OR, place BP and pulse ox on</a:t>
            </a:r>
            <a:endParaRPr sz="1200">
              <a:solidFill>
                <a:srgbClr val="CFE2F3"/>
              </a:solidFill>
            </a:endParaRPr>
          </a:p>
          <a:p>
            <a:pPr indent="-304800" lvl="0" marL="457200" rtl="0" algn="l">
              <a:spcBef>
                <a:spcPts val="0"/>
              </a:spcBef>
              <a:spcAft>
                <a:spcPts val="0"/>
              </a:spcAft>
              <a:buClr>
                <a:srgbClr val="CFE2F3"/>
              </a:buClr>
              <a:buSzPts val="1200"/>
              <a:buChar char="●"/>
            </a:pPr>
            <a:r>
              <a:rPr lang="en" sz="1200">
                <a:solidFill>
                  <a:srgbClr val="CFE2F3"/>
                </a:solidFill>
              </a:rPr>
              <a:t>Have pt sit on side of bed, or with feet on the bed (drop leg of bed if necessary)</a:t>
            </a:r>
            <a:endParaRPr sz="1200">
              <a:solidFill>
                <a:srgbClr val="CFE2F3"/>
              </a:solidFill>
            </a:endParaRPr>
          </a:p>
          <a:p>
            <a:pPr indent="-304800" lvl="0" marL="457200" rtl="0" algn="l">
              <a:spcBef>
                <a:spcPts val="0"/>
              </a:spcBef>
              <a:spcAft>
                <a:spcPts val="0"/>
              </a:spcAft>
              <a:buClr>
                <a:srgbClr val="CFE2F3"/>
              </a:buClr>
              <a:buSzPts val="1200"/>
              <a:buChar char="●"/>
            </a:pPr>
            <a:r>
              <a:rPr lang="en" sz="1200">
                <a:solidFill>
                  <a:srgbClr val="CFE2F3"/>
                </a:solidFill>
              </a:rPr>
              <a:t>Fluids are running wide open if medically acceptable</a:t>
            </a:r>
            <a:endParaRPr sz="1200">
              <a:solidFill>
                <a:srgbClr val="CFE2F3"/>
              </a:solidFill>
            </a:endParaRPr>
          </a:p>
          <a:p>
            <a:pPr indent="-304800" lvl="0" marL="457200" rtl="0" algn="l">
              <a:spcBef>
                <a:spcPts val="0"/>
              </a:spcBef>
              <a:spcAft>
                <a:spcPts val="0"/>
              </a:spcAft>
              <a:buClr>
                <a:srgbClr val="CFE2F3"/>
              </a:buClr>
              <a:buSzPts val="1200"/>
              <a:buChar char="●"/>
            </a:pPr>
            <a:r>
              <a:rPr lang="en" sz="1200">
                <a:solidFill>
                  <a:srgbClr val="CFE2F3"/>
                </a:solidFill>
              </a:rPr>
              <a:t>I give Zofran and connect phenylephrine gtt</a:t>
            </a:r>
            <a:endParaRPr sz="1200">
              <a:solidFill>
                <a:srgbClr val="CFE2F3"/>
              </a:solidFill>
            </a:endParaRPr>
          </a:p>
          <a:p>
            <a:pPr indent="-304800" lvl="0" marL="457200" rtl="0" algn="l">
              <a:spcBef>
                <a:spcPts val="0"/>
              </a:spcBef>
              <a:spcAft>
                <a:spcPts val="0"/>
              </a:spcAft>
              <a:buClr>
                <a:srgbClr val="CFE2F3"/>
              </a:buClr>
              <a:buSzPts val="1200"/>
              <a:buChar char="●"/>
            </a:pPr>
            <a:r>
              <a:rPr lang="en" sz="1200">
                <a:solidFill>
                  <a:srgbClr val="CFE2F3"/>
                </a:solidFill>
              </a:rPr>
              <a:t>Prep back and spinal placed</a:t>
            </a:r>
            <a:endParaRPr sz="1200">
              <a:solidFill>
                <a:srgbClr val="CFE2F3"/>
              </a:solidFill>
            </a:endParaRPr>
          </a:p>
          <a:p>
            <a:pPr indent="-304800" lvl="0" marL="457200" rtl="0" algn="l">
              <a:spcBef>
                <a:spcPts val="0"/>
              </a:spcBef>
              <a:spcAft>
                <a:spcPts val="0"/>
              </a:spcAft>
              <a:buClr>
                <a:srgbClr val="CFE2F3"/>
              </a:buClr>
              <a:buSzPts val="1200"/>
              <a:buChar char="●"/>
            </a:pPr>
            <a:r>
              <a:rPr lang="en" sz="1200">
                <a:solidFill>
                  <a:srgbClr val="CFE2F3"/>
                </a:solidFill>
              </a:rPr>
              <a:t>Lie pt down and tilt bed</a:t>
            </a:r>
            <a:endParaRPr sz="1200">
              <a:solidFill>
                <a:srgbClr val="CFE2F3"/>
              </a:solidFill>
            </a:endParaRPr>
          </a:p>
          <a:p>
            <a:pPr indent="-304800" lvl="0" marL="457200" rtl="0" algn="l">
              <a:spcBef>
                <a:spcPts val="0"/>
              </a:spcBef>
              <a:spcAft>
                <a:spcPts val="0"/>
              </a:spcAft>
              <a:buClr>
                <a:srgbClr val="CFE2F3"/>
              </a:buClr>
              <a:buSzPts val="1200"/>
              <a:buChar char="●"/>
            </a:pPr>
            <a:r>
              <a:rPr lang="en" sz="1200">
                <a:solidFill>
                  <a:srgbClr val="CFE2F3"/>
                </a:solidFill>
              </a:rPr>
              <a:t>Check BP while placing EKG and oxygen</a:t>
            </a:r>
            <a:endParaRPr sz="1200">
              <a:solidFill>
                <a:srgbClr val="CFE2F3"/>
              </a:solidFill>
            </a:endParaRPr>
          </a:p>
          <a:p>
            <a:pPr indent="-304800" lvl="0" marL="457200" rtl="0" algn="l">
              <a:spcBef>
                <a:spcPts val="0"/>
              </a:spcBef>
              <a:spcAft>
                <a:spcPts val="0"/>
              </a:spcAft>
              <a:buClr>
                <a:srgbClr val="CFE2F3"/>
              </a:buClr>
              <a:buSzPts val="1200"/>
              <a:buChar char="●"/>
            </a:pPr>
            <a:r>
              <a:rPr lang="en" sz="1200">
                <a:solidFill>
                  <a:srgbClr val="CFE2F3"/>
                </a:solidFill>
              </a:rPr>
              <a:t>Continue to watch BP closely and ask pt how feeling (if nauseated I give ephedrine)</a:t>
            </a:r>
            <a:endParaRPr sz="1200">
              <a:solidFill>
                <a:srgbClr val="CFE2F3"/>
              </a:solidFill>
            </a:endParaRPr>
          </a:p>
          <a:p>
            <a:pPr indent="-304800" lvl="0" marL="457200" rtl="0" algn="l">
              <a:spcBef>
                <a:spcPts val="0"/>
              </a:spcBef>
              <a:spcAft>
                <a:spcPts val="0"/>
              </a:spcAft>
              <a:buClr>
                <a:srgbClr val="CFE2F3"/>
              </a:buClr>
              <a:buSzPts val="1200"/>
              <a:buChar char="●"/>
            </a:pPr>
            <a:r>
              <a:rPr lang="en" sz="1200">
                <a:solidFill>
                  <a:srgbClr val="CFE2F3"/>
                </a:solidFill>
              </a:rPr>
              <a:t>Be aware - bolus of neo can cause headache</a:t>
            </a:r>
            <a:endParaRPr sz="1200">
              <a:solidFill>
                <a:srgbClr val="CFE2F3"/>
              </a:solidFill>
            </a:endParaRPr>
          </a:p>
          <a:p>
            <a:pPr indent="-304800" lvl="0" marL="457200" rtl="0" algn="l">
              <a:spcBef>
                <a:spcPts val="0"/>
              </a:spcBef>
              <a:spcAft>
                <a:spcPts val="0"/>
              </a:spcAft>
              <a:buClr>
                <a:srgbClr val="CFE2F3"/>
              </a:buClr>
              <a:buSzPts val="1200"/>
              <a:buChar char="●"/>
            </a:pPr>
            <a:r>
              <a:rPr lang="en" sz="1200">
                <a:solidFill>
                  <a:srgbClr val="CFE2F3"/>
                </a:solidFill>
              </a:rPr>
              <a:t>Make sure pt doesn’t disrupt prep</a:t>
            </a:r>
            <a:endParaRPr sz="1200">
              <a:solidFill>
                <a:srgbClr val="CFE2F3"/>
              </a:solidFill>
            </a:endParaRPr>
          </a:p>
          <a:p>
            <a:pPr indent="-304800" lvl="0" marL="457200" rtl="0" algn="l">
              <a:spcBef>
                <a:spcPts val="0"/>
              </a:spcBef>
              <a:spcAft>
                <a:spcPts val="0"/>
              </a:spcAft>
              <a:buClr>
                <a:srgbClr val="CFE2F3"/>
              </a:buClr>
              <a:buSzPts val="1200"/>
              <a:buChar char="●"/>
            </a:pPr>
            <a:r>
              <a:rPr lang="en" sz="1200">
                <a:solidFill>
                  <a:srgbClr val="CFE2F3"/>
                </a:solidFill>
              </a:rPr>
              <a:t>Talk to your pt</a:t>
            </a:r>
            <a:endParaRPr sz="1200">
              <a:solidFill>
                <a:srgbClr val="CFE2F3"/>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14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Spinal Anesthesia in Cesarean Section</a:t>
            </a:r>
            <a:endParaRPr/>
          </a:p>
        </p:txBody>
      </p:sp>
      <p:sp>
        <p:nvSpPr>
          <p:cNvPr id="1005" name="Google Shape;1005;p148"/>
          <p:cNvSpPr txBox="1"/>
          <p:nvPr>
            <p:ph idx="1" type="body"/>
          </p:nvPr>
        </p:nvSpPr>
        <p:spPr>
          <a:xfrm>
            <a:off x="1297500" y="1218975"/>
            <a:ext cx="7038900" cy="3259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Single-shot spinal anesthesia has become the most commonly used anesthetic technique for C/S</a:t>
            </a:r>
            <a:endParaRPr sz="1400"/>
          </a:p>
          <a:p>
            <a:pPr indent="-317500" lvl="1" marL="914400" rtl="0" algn="l">
              <a:spcBef>
                <a:spcPts val="0"/>
              </a:spcBef>
              <a:spcAft>
                <a:spcPts val="0"/>
              </a:spcAft>
              <a:buSzPts val="1400"/>
              <a:buChar char="○"/>
            </a:pPr>
            <a:r>
              <a:rPr lang="en" sz="1400"/>
              <a:t>Rapid onset of action and provides a more reliable block </a:t>
            </a:r>
            <a:endParaRPr sz="1400"/>
          </a:p>
          <a:p>
            <a:pPr indent="-317500" lvl="1" marL="914400" rtl="0" algn="l">
              <a:spcBef>
                <a:spcPts val="0"/>
              </a:spcBef>
              <a:spcAft>
                <a:spcPts val="0"/>
              </a:spcAft>
              <a:buSzPts val="1400"/>
              <a:buChar char="○"/>
            </a:pPr>
            <a:r>
              <a:rPr lang="en" sz="1400"/>
              <a:t>Uses smaller and therefore less toxic doses of LA</a:t>
            </a:r>
            <a:endParaRPr sz="1400"/>
          </a:p>
          <a:p>
            <a:pPr indent="-317500" lvl="0" marL="457200" rtl="0" algn="l">
              <a:spcBef>
                <a:spcPts val="0"/>
              </a:spcBef>
              <a:spcAft>
                <a:spcPts val="0"/>
              </a:spcAft>
              <a:buSzPts val="1400"/>
              <a:buChar char="●"/>
            </a:pPr>
            <a:r>
              <a:rPr lang="en" sz="1400"/>
              <a:t>Drawbacks include;</a:t>
            </a:r>
            <a:endParaRPr sz="1400"/>
          </a:p>
          <a:p>
            <a:pPr indent="-317500" lvl="1" marL="914400" rtl="0" algn="l">
              <a:spcBef>
                <a:spcPts val="0"/>
              </a:spcBef>
              <a:spcAft>
                <a:spcPts val="0"/>
              </a:spcAft>
              <a:buSzPts val="1400"/>
              <a:buChar char="○"/>
            </a:pPr>
            <a:r>
              <a:rPr lang="en" sz="1400"/>
              <a:t>Fixed duration of action</a:t>
            </a:r>
            <a:endParaRPr sz="1400"/>
          </a:p>
          <a:p>
            <a:pPr indent="-317500" lvl="1" marL="914400" rtl="0" algn="l">
              <a:spcBef>
                <a:spcPts val="0"/>
              </a:spcBef>
              <a:spcAft>
                <a:spcPts val="0"/>
              </a:spcAft>
              <a:buSzPts val="1400"/>
              <a:buChar char="○"/>
            </a:pPr>
            <a:r>
              <a:rPr lang="en" sz="1400"/>
              <a:t>Rapid onset of sympathectomy - hypotension</a:t>
            </a:r>
            <a:endParaRPr sz="1400"/>
          </a:p>
          <a:p>
            <a:pPr indent="-317500" lvl="1" marL="914400" rtl="0" algn="l">
              <a:spcBef>
                <a:spcPts val="0"/>
              </a:spcBef>
              <a:spcAft>
                <a:spcPts val="0"/>
              </a:spcAft>
              <a:buSzPts val="1400"/>
              <a:buChar char="○"/>
            </a:pPr>
            <a:r>
              <a:rPr lang="en" sz="1400"/>
              <a:t>Important to </a:t>
            </a:r>
            <a:r>
              <a:rPr lang="en" sz="1400"/>
              <a:t>understand that the sympathectomy with spinal anesthesia can be as high 2-6 levels above the level of sensory blockade. This differs in epidural anesthesia where the sympathectomy is the same as the sensory level</a:t>
            </a:r>
            <a:endParaRPr sz="1400"/>
          </a:p>
          <a:p>
            <a:pPr indent="-317500" lvl="0" marL="457200" rtl="0" algn="l">
              <a:spcBef>
                <a:spcPts val="0"/>
              </a:spcBef>
              <a:spcAft>
                <a:spcPts val="0"/>
              </a:spcAft>
              <a:buSzPts val="1400"/>
              <a:buChar char="●"/>
            </a:pPr>
            <a:r>
              <a:rPr lang="en" sz="1400"/>
              <a:t>Hyperbaric bupivacaine (0.75% 13 mg) is effective in 95% of pts, providing 90 to 120 minutes of surgical anesthesia</a:t>
            </a:r>
            <a:endParaRPr sz="1400"/>
          </a:p>
          <a:p>
            <a:pPr indent="0" lvl="0" marL="457200" rtl="0" algn="l">
              <a:spcBef>
                <a:spcPts val="1600"/>
              </a:spcBef>
              <a:spcAft>
                <a:spcPts val="1600"/>
              </a:spcAft>
              <a:buNone/>
            </a:pPr>
            <a:r>
              <a:t/>
            </a:r>
            <a:endParaRPr sz="1800"/>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14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Spinal Block Height</a:t>
            </a:r>
            <a:endParaRPr/>
          </a:p>
        </p:txBody>
      </p:sp>
      <p:sp>
        <p:nvSpPr>
          <p:cNvPr id="1011" name="Google Shape;1011;p14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lphaUcPeriod"/>
            </a:pPr>
            <a:r>
              <a:rPr lang="en" sz="1600"/>
              <a:t>Most important factors that determine spinal block height</a:t>
            </a:r>
            <a:endParaRPr sz="1600"/>
          </a:p>
          <a:p>
            <a:pPr indent="-317500" lvl="1" marL="914400" rtl="0" algn="l">
              <a:spcBef>
                <a:spcPts val="0"/>
              </a:spcBef>
              <a:spcAft>
                <a:spcPts val="0"/>
              </a:spcAft>
              <a:buSzPts val="1400"/>
              <a:buAutoNum type="alphaLcPeriod"/>
            </a:pPr>
            <a:r>
              <a:rPr lang="en" sz="1400"/>
              <a:t>Drug Factors = dose, baricity</a:t>
            </a:r>
            <a:endParaRPr sz="1400"/>
          </a:p>
          <a:p>
            <a:pPr indent="-317500" lvl="1" marL="914400" rtl="0" algn="l">
              <a:spcBef>
                <a:spcPts val="0"/>
              </a:spcBef>
              <a:spcAft>
                <a:spcPts val="0"/>
              </a:spcAft>
              <a:buSzPts val="1400"/>
              <a:buAutoNum type="alphaLcPeriod"/>
            </a:pPr>
            <a:r>
              <a:rPr lang="en" sz="1400"/>
              <a:t>Patient Factors = CSF volume, pregnancy, old age</a:t>
            </a:r>
            <a:endParaRPr sz="1400"/>
          </a:p>
          <a:p>
            <a:pPr indent="-317500" lvl="1" marL="914400" rtl="0" algn="l">
              <a:spcBef>
                <a:spcPts val="0"/>
              </a:spcBef>
              <a:spcAft>
                <a:spcPts val="0"/>
              </a:spcAft>
              <a:buSzPts val="1400"/>
              <a:buAutoNum type="alphaLcPeriod"/>
            </a:pPr>
            <a:r>
              <a:rPr lang="en" sz="1400"/>
              <a:t>Procedure Factors = pt position</a:t>
            </a:r>
            <a:endParaRPr sz="1400"/>
          </a:p>
          <a:p>
            <a:pPr indent="-330200" lvl="0" marL="457200" rtl="0" algn="l">
              <a:spcBef>
                <a:spcPts val="0"/>
              </a:spcBef>
              <a:spcAft>
                <a:spcPts val="0"/>
              </a:spcAft>
              <a:buSzPts val="1600"/>
              <a:buAutoNum type="alphaUcPeriod"/>
            </a:pPr>
            <a:r>
              <a:rPr lang="en" sz="1600"/>
              <a:t>Other Factors that determine spinal block height</a:t>
            </a:r>
            <a:endParaRPr sz="1600"/>
          </a:p>
          <a:p>
            <a:pPr indent="-317500" lvl="1" marL="914400" rtl="0" algn="l">
              <a:spcBef>
                <a:spcPts val="0"/>
              </a:spcBef>
              <a:spcAft>
                <a:spcPts val="0"/>
              </a:spcAft>
              <a:buSzPts val="1400"/>
              <a:buAutoNum type="alphaLcPeriod"/>
            </a:pPr>
            <a:r>
              <a:rPr lang="en" sz="1400"/>
              <a:t>Drug Factors = volume, concentration, temperature, viscosity</a:t>
            </a:r>
            <a:endParaRPr sz="1400"/>
          </a:p>
          <a:p>
            <a:pPr indent="-317500" lvl="1" marL="914400" rtl="0" algn="l">
              <a:spcBef>
                <a:spcPts val="0"/>
              </a:spcBef>
              <a:spcAft>
                <a:spcPts val="0"/>
              </a:spcAft>
              <a:buSzPts val="1400"/>
              <a:buAutoNum type="alphaLcPeriod"/>
            </a:pPr>
            <a:r>
              <a:rPr lang="en" sz="1400"/>
              <a:t>Patient Factors = height, weight, intraabdominal pressure</a:t>
            </a:r>
            <a:endParaRPr sz="1400"/>
          </a:p>
          <a:p>
            <a:pPr indent="-317500" lvl="1" marL="914400" rtl="0" algn="l">
              <a:spcBef>
                <a:spcPts val="0"/>
              </a:spcBef>
              <a:spcAft>
                <a:spcPts val="0"/>
              </a:spcAft>
              <a:buSzPts val="1400"/>
              <a:buAutoNum type="alphaLcPeriod"/>
            </a:pPr>
            <a:r>
              <a:rPr lang="en" sz="1400"/>
              <a:t>Procedure Factors = needle type, needle orifice orientation, level of injection</a:t>
            </a:r>
            <a:endParaRPr sz="1400"/>
          </a:p>
          <a:p>
            <a:pPr indent="-330200" lvl="0" marL="457200" rtl="0" algn="l">
              <a:spcBef>
                <a:spcPts val="0"/>
              </a:spcBef>
              <a:spcAft>
                <a:spcPts val="0"/>
              </a:spcAft>
              <a:buSzPts val="1600"/>
              <a:buAutoNum type="alphaUcPeriod"/>
            </a:pPr>
            <a:r>
              <a:rPr lang="en" sz="1600"/>
              <a:t>Factors that do not determine spinal </a:t>
            </a:r>
            <a:r>
              <a:rPr lang="en" sz="1600"/>
              <a:t>block</a:t>
            </a:r>
            <a:r>
              <a:rPr lang="en" sz="1600"/>
              <a:t> height</a:t>
            </a:r>
            <a:endParaRPr sz="1600"/>
          </a:p>
          <a:p>
            <a:pPr indent="-317500" lvl="1" marL="914400" rtl="0" algn="l">
              <a:spcBef>
                <a:spcPts val="0"/>
              </a:spcBef>
              <a:spcAft>
                <a:spcPts val="0"/>
              </a:spcAft>
              <a:buSzPts val="1400"/>
              <a:buAutoNum type="alphaLcPeriod"/>
            </a:pPr>
            <a:r>
              <a:rPr lang="en" sz="1400"/>
              <a:t>Vasoconstrictors and gender</a:t>
            </a:r>
            <a:endParaRPr sz="1400"/>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5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Spinal Anesthesia in Cesarean Section</a:t>
            </a:r>
            <a:endParaRPr/>
          </a:p>
        </p:txBody>
      </p:sp>
      <p:sp>
        <p:nvSpPr>
          <p:cNvPr id="1017" name="Google Shape;1017;p150"/>
          <p:cNvSpPr txBox="1"/>
          <p:nvPr>
            <p:ph idx="1" type="body"/>
          </p:nvPr>
        </p:nvSpPr>
        <p:spPr>
          <a:xfrm>
            <a:off x="1297500" y="1105000"/>
            <a:ext cx="7617000" cy="3373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Compound curvature of the spine in the supine position serves to limit the upward spread of the block when hyperbaric LA are used</a:t>
            </a:r>
            <a:endParaRPr sz="1800"/>
          </a:p>
          <a:p>
            <a:pPr indent="-342900" lvl="0" marL="457200" rtl="0" algn="l">
              <a:spcBef>
                <a:spcPts val="0"/>
              </a:spcBef>
              <a:spcAft>
                <a:spcPts val="0"/>
              </a:spcAft>
              <a:buSzPts val="1800"/>
              <a:buChar char="●"/>
            </a:pPr>
            <a:r>
              <a:rPr lang="en" sz="1800"/>
              <a:t>Decreased doses of bupivacaine cause less hypotension but increased risk of intraoperative pain, slower onset, and duration</a:t>
            </a:r>
            <a:endParaRPr sz="1800"/>
          </a:p>
          <a:p>
            <a:pPr indent="-342900" lvl="0" marL="457200" rtl="0" algn="l">
              <a:spcBef>
                <a:spcPts val="0"/>
              </a:spcBef>
              <a:spcAft>
                <a:spcPts val="0"/>
              </a:spcAft>
              <a:buSzPts val="1800"/>
              <a:buChar char="●"/>
            </a:pPr>
            <a:r>
              <a:rPr lang="en" sz="1800"/>
              <a:t>Crystalloid preloading is not felt to be effective in treating hypotension</a:t>
            </a:r>
            <a:endParaRPr sz="1800"/>
          </a:p>
          <a:p>
            <a:pPr indent="-342900" lvl="0" marL="457200" rtl="0" algn="l">
              <a:spcBef>
                <a:spcPts val="0"/>
              </a:spcBef>
              <a:spcAft>
                <a:spcPts val="0"/>
              </a:spcAft>
              <a:buSzPts val="1800"/>
              <a:buChar char="●"/>
            </a:pPr>
            <a:r>
              <a:rPr lang="en" sz="1800"/>
              <a:t>Crystalloid coloading (time of spinal) is somewhat effective</a:t>
            </a:r>
            <a:endParaRPr sz="1800"/>
          </a:p>
          <a:p>
            <a:pPr indent="-342900" lvl="0" marL="457200" rtl="0" algn="l">
              <a:spcBef>
                <a:spcPts val="0"/>
              </a:spcBef>
              <a:spcAft>
                <a:spcPts val="0"/>
              </a:spcAft>
              <a:buSzPts val="1800"/>
              <a:buChar char="●"/>
            </a:pPr>
            <a:r>
              <a:rPr lang="en" sz="1800"/>
              <a:t>Hypotension is a primary cause of intraop nausea and vomiting</a:t>
            </a:r>
            <a:endParaRPr sz="1800"/>
          </a:p>
          <a:p>
            <a:pPr indent="-342900" lvl="0" marL="457200" rtl="0" algn="l">
              <a:spcBef>
                <a:spcPts val="0"/>
              </a:spcBef>
              <a:spcAft>
                <a:spcPts val="0"/>
              </a:spcAft>
              <a:buSzPts val="1800"/>
              <a:buChar char="●"/>
            </a:pPr>
            <a:r>
              <a:rPr lang="en" sz="1800"/>
              <a:t>Hypotension may lead to cerebral hypoperfusion, which is thought to activate the vomiting center</a:t>
            </a:r>
            <a:endParaRPr sz="1800"/>
          </a:p>
          <a:p>
            <a:pPr indent="-342900" lvl="0" marL="457200" rtl="0" algn="l">
              <a:spcBef>
                <a:spcPts val="0"/>
              </a:spcBef>
              <a:spcAft>
                <a:spcPts val="0"/>
              </a:spcAft>
              <a:buSzPts val="1800"/>
              <a:buChar char="●"/>
            </a:pPr>
            <a:r>
              <a:rPr lang="en" sz="1800"/>
              <a:t>Ephedrine and phenylephrine are vasopressors commonly used to treat maternal hypotension</a:t>
            </a:r>
            <a:endParaRPr sz="1800"/>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15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Spinal Anesthesia in Cesarean Section</a:t>
            </a:r>
            <a:endParaRPr/>
          </a:p>
        </p:txBody>
      </p:sp>
      <p:sp>
        <p:nvSpPr>
          <p:cNvPr id="1023" name="Google Shape;1023;p151"/>
          <p:cNvSpPr txBox="1"/>
          <p:nvPr>
            <p:ph idx="1" type="body"/>
          </p:nvPr>
        </p:nvSpPr>
        <p:spPr>
          <a:xfrm>
            <a:off x="524500" y="1552675"/>
            <a:ext cx="80826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Ephedrine</a:t>
            </a:r>
            <a:endParaRPr sz="1800"/>
          </a:p>
          <a:p>
            <a:pPr indent="-317500" lvl="1" marL="914400" rtl="0" algn="l">
              <a:spcBef>
                <a:spcPts val="0"/>
              </a:spcBef>
              <a:spcAft>
                <a:spcPts val="0"/>
              </a:spcAft>
              <a:buSzPts val="1400"/>
              <a:buChar char="○"/>
            </a:pPr>
            <a:r>
              <a:rPr lang="en" sz="1400"/>
              <a:t>Synthetic, nonselective, noncatecholamine sympathomimetic</a:t>
            </a:r>
            <a:endParaRPr sz="1400"/>
          </a:p>
          <a:p>
            <a:pPr indent="-317500" lvl="1" marL="914400" rtl="0" algn="l">
              <a:spcBef>
                <a:spcPts val="0"/>
              </a:spcBef>
              <a:spcAft>
                <a:spcPts val="0"/>
              </a:spcAft>
              <a:buSzPts val="1400"/>
              <a:buChar char="○"/>
            </a:pPr>
            <a:r>
              <a:rPr lang="en" sz="1400"/>
              <a:t>Doses of 5 to 15 mg IV</a:t>
            </a:r>
            <a:endParaRPr sz="1400"/>
          </a:p>
          <a:p>
            <a:pPr indent="-317500" lvl="1" marL="914400" rtl="0" algn="l">
              <a:spcBef>
                <a:spcPts val="0"/>
              </a:spcBef>
              <a:spcAft>
                <a:spcPts val="0"/>
              </a:spcAft>
              <a:buSzPts val="1400"/>
              <a:buChar char="○"/>
            </a:pPr>
            <a:r>
              <a:rPr lang="en" sz="1400"/>
              <a:t>A dose of 5 to 10 mg usually lasts for 5 minutes </a:t>
            </a:r>
            <a:endParaRPr sz="1400"/>
          </a:p>
          <a:p>
            <a:pPr indent="-317500" lvl="1" marL="914400" rtl="0" algn="l">
              <a:spcBef>
                <a:spcPts val="0"/>
              </a:spcBef>
              <a:spcAft>
                <a:spcPts val="0"/>
              </a:spcAft>
              <a:buSzPts val="1400"/>
              <a:buChar char="○"/>
            </a:pPr>
            <a:r>
              <a:rPr lang="en" sz="1400"/>
              <a:t>Tachyphylaxis can occur with repeated administration of small doses resulting in noticeably reduced clinical effect</a:t>
            </a:r>
            <a:endParaRPr sz="1400"/>
          </a:p>
          <a:p>
            <a:pPr indent="-317500" lvl="1" marL="914400" rtl="0" algn="l">
              <a:spcBef>
                <a:spcPts val="0"/>
              </a:spcBef>
              <a:spcAft>
                <a:spcPts val="0"/>
              </a:spcAft>
              <a:buSzPts val="1400"/>
              <a:buChar char="○"/>
            </a:pPr>
            <a:r>
              <a:rPr lang="en" sz="1400"/>
              <a:t>Metabolized in the liver and up to 40% is excreted unchanged by the kidneys</a:t>
            </a:r>
            <a:endParaRPr sz="1400"/>
          </a:p>
          <a:p>
            <a:pPr indent="-317500" lvl="1" marL="914400" rtl="0" algn="l">
              <a:spcBef>
                <a:spcPts val="0"/>
              </a:spcBef>
              <a:spcAft>
                <a:spcPts val="0"/>
              </a:spcAft>
              <a:buSzPts val="1400"/>
              <a:buChar char="○"/>
            </a:pPr>
            <a:r>
              <a:rPr lang="en" sz="1400"/>
              <a:t>Elimination half-life of 3 hours</a:t>
            </a:r>
            <a:endParaRPr sz="1400"/>
          </a:p>
          <a:p>
            <a:pPr indent="-317500" lvl="1" marL="914400" rtl="0" algn="l">
              <a:spcBef>
                <a:spcPts val="0"/>
              </a:spcBef>
              <a:spcAft>
                <a:spcPts val="0"/>
              </a:spcAft>
              <a:buSzPts val="1400"/>
              <a:buChar char="○"/>
            </a:pPr>
            <a:r>
              <a:rPr lang="en" sz="1400"/>
              <a:t>Causes direct beta stimulation and indirect alpha stimulation through the release of endogenous norepinephrine</a:t>
            </a:r>
            <a:endParaRPr sz="1400"/>
          </a:p>
          <a:p>
            <a:pPr indent="-317500" lvl="1" marL="914400" rtl="0" algn="l">
              <a:spcBef>
                <a:spcPts val="0"/>
              </a:spcBef>
              <a:spcAft>
                <a:spcPts val="0"/>
              </a:spcAft>
              <a:buSzPts val="1400"/>
              <a:buChar char="○"/>
            </a:pPr>
            <a:r>
              <a:rPr lang="en" sz="1400"/>
              <a:t>Evidence suggests ephedrine crosses that placental barrier and stimulates feta beta-adrenergic receptors, raising fetal metabolic rate and results in a depression of fetal acid-base status</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6"/>
          <p:cNvSpPr txBox="1"/>
          <p:nvPr>
            <p:ph type="title"/>
          </p:nvPr>
        </p:nvSpPr>
        <p:spPr>
          <a:xfrm>
            <a:off x="1242875"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t>Amniotic Fluid Embolism</a:t>
            </a:r>
            <a:endParaRPr b="1" sz="3000"/>
          </a:p>
        </p:txBody>
      </p:sp>
      <p:sp>
        <p:nvSpPr>
          <p:cNvPr id="216" name="Google Shape;216;p26"/>
          <p:cNvSpPr txBox="1"/>
          <p:nvPr>
            <p:ph idx="1" type="body"/>
          </p:nvPr>
        </p:nvSpPr>
        <p:spPr>
          <a:xfrm>
            <a:off x="256100" y="1567550"/>
            <a:ext cx="80802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 rare occurrence but may occur during labor or delivery, both vaginal and cesarean</a:t>
            </a:r>
            <a:endParaRPr sz="1800"/>
          </a:p>
          <a:p>
            <a:pPr indent="-342900" lvl="0" marL="457200" rtl="0" algn="l">
              <a:spcBef>
                <a:spcPts val="0"/>
              </a:spcBef>
              <a:spcAft>
                <a:spcPts val="0"/>
              </a:spcAft>
              <a:buSzPts val="1800"/>
              <a:buChar char="●"/>
            </a:pPr>
            <a:r>
              <a:rPr lang="en" sz="1800"/>
              <a:t>Signs and symptoms include; anxiety, dyspnea, hypoxia, hypotension, cardiovascular collapse, and coagulopathy</a:t>
            </a:r>
            <a:endParaRPr sz="1800"/>
          </a:p>
          <a:p>
            <a:pPr indent="-342900" lvl="0" marL="457200" rtl="0" algn="l">
              <a:spcBef>
                <a:spcPts val="0"/>
              </a:spcBef>
              <a:spcAft>
                <a:spcPts val="0"/>
              </a:spcAft>
              <a:buSzPts val="1800"/>
              <a:buChar char="●"/>
            </a:pPr>
            <a:r>
              <a:rPr lang="en" sz="1800"/>
              <a:t>50% mortality in first hour</a:t>
            </a:r>
            <a:endParaRPr sz="1800"/>
          </a:p>
          <a:p>
            <a:pPr indent="-342900" lvl="0" marL="457200" rtl="0" algn="l">
              <a:spcBef>
                <a:spcPts val="0"/>
              </a:spcBef>
              <a:spcAft>
                <a:spcPts val="0"/>
              </a:spcAft>
              <a:buSzPts val="1800"/>
              <a:buChar char="●"/>
            </a:pPr>
            <a:r>
              <a:rPr lang="en" sz="1800"/>
              <a:t>Caused by possible anaphylactoid reaction to amniotic fluid and not purely an embolic event</a:t>
            </a:r>
            <a:endParaRPr sz="1800"/>
          </a:p>
          <a:p>
            <a:pPr indent="-342900" lvl="0" marL="457200" rtl="0" algn="l">
              <a:spcBef>
                <a:spcPts val="0"/>
              </a:spcBef>
              <a:spcAft>
                <a:spcPts val="0"/>
              </a:spcAft>
              <a:buSzPts val="1800"/>
              <a:buChar char="●"/>
            </a:pPr>
            <a:r>
              <a:rPr lang="en" sz="1800"/>
              <a:t>Clinical management includes; airway management, hemodynamic resuscitation, and treatment of coagulopathy</a:t>
            </a:r>
            <a:endParaRPr sz="1800"/>
          </a:p>
          <a:p>
            <a:pPr indent="-342900" lvl="0" marL="457200" rtl="0" algn="l">
              <a:spcBef>
                <a:spcPts val="0"/>
              </a:spcBef>
              <a:spcAft>
                <a:spcPts val="0"/>
              </a:spcAft>
              <a:buSzPts val="1800"/>
              <a:buChar char="●"/>
            </a:pPr>
            <a:r>
              <a:rPr lang="en" sz="1800"/>
              <a:t>Treatment modalities consist  A-OK = atropine 0.2mg, ondansetron 8 mg and ketorolac 15 mg.</a:t>
            </a:r>
            <a:endParaRPr sz="1800"/>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15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Spinal Anesthesia in Cesarean Section</a:t>
            </a:r>
            <a:endParaRPr/>
          </a:p>
        </p:txBody>
      </p:sp>
      <p:sp>
        <p:nvSpPr>
          <p:cNvPr id="1029" name="Google Shape;1029;p152"/>
          <p:cNvSpPr txBox="1"/>
          <p:nvPr>
            <p:ph idx="1" type="body"/>
          </p:nvPr>
        </p:nvSpPr>
        <p:spPr>
          <a:xfrm>
            <a:off x="460825" y="1567550"/>
            <a:ext cx="83496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Phenylephrine</a:t>
            </a:r>
            <a:endParaRPr sz="1800"/>
          </a:p>
          <a:p>
            <a:pPr indent="-317500" lvl="1" marL="914400" rtl="0" algn="l">
              <a:spcBef>
                <a:spcPts val="0"/>
              </a:spcBef>
              <a:spcAft>
                <a:spcPts val="0"/>
              </a:spcAft>
              <a:buSzPts val="1400"/>
              <a:buChar char="○"/>
            </a:pPr>
            <a:r>
              <a:rPr lang="en" sz="1400"/>
              <a:t>Direct-acting alpha1-adrenergic agonist</a:t>
            </a:r>
            <a:endParaRPr sz="1400"/>
          </a:p>
          <a:p>
            <a:pPr indent="-317500" lvl="1" marL="914400" rtl="0" algn="l">
              <a:spcBef>
                <a:spcPts val="0"/>
              </a:spcBef>
              <a:spcAft>
                <a:spcPts val="0"/>
              </a:spcAft>
              <a:buSzPts val="1400"/>
              <a:buChar char="○"/>
            </a:pPr>
            <a:r>
              <a:rPr lang="en" sz="1400"/>
              <a:t>Results in vasoconstriction and increased peripheral vascular resistance</a:t>
            </a:r>
            <a:endParaRPr sz="1400"/>
          </a:p>
          <a:p>
            <a:pPr indent="-317500" lvl="1" marL="914400" rtl="0" algn="l">
              <a:spcBef>
                <a:spcPts val="0"/>
              </a:spcBef>
              <a:spcAft>
                <a:spcPts val="0"/>
              </a:spcAft>
              <a:buSzPts val="1400"/>
              <a:buChar char="○"/>
            </a:pPr>
            <a:r>
              <a:rPr lang="en" sz="1400"/>
              <a:t>Has been shown to be safe for the treatment of maternal hypotension during regional anesthesia when given in conventional dose range</a:t>
            </a:r>
            <a:endParaRPr sz="1400"/>
          </a:p>
          <a:p>
            <a:pPr indent="-317500" lvl="1" marL="914400" rtl="0" algn="l">
              <a:spcBef>
                <a:spcPts val="0"/>
              </a:spcBef>
              <a:spcAft>
                <a:spcPts val="0"/>
              </a:spcAft>
              <a:buSzPts val="1400"/>
              <a:buChar char="○"/>
            </a:pPr>
            <a:r>
              <a:rPr lang="en" sz="1400"/>
              <a:t>Neonatal blood gas values and Apgar scores remain within normal limits in all healthy subjects after the administration of 80-100 mcg bolus doses</a:t>
            </a:r>
            <a:endParaRPr sz="1400"/>
          </a:p>
          <a:p>
            <a:pPr indent="-317500" lvl="1" marL="914400" rtl="0" algn="l">
              <a:spcBef>
                <a:spcPts val="0"/>
              </a:spcBef>
              <a:spcAft>
                <a:spcPts val="0"/>
              </a:spcAft>
              <a:buSzPts val="1400"/>
              <a:buChar char="○"/>
            </a:pPr>
            <a:r>
              <a:rPr lang="en" sz="1400"/>
              <a:t>Dose dependent decrease in CO that parallels a decrease in HR</a:t>
            </a:r>
            <a:endParaRPr sz="1400"/>
          </a:p>
          <a:p>
            <a:pPr indent="-317500" lvl="0" marL="457200" rtl="0" algn="l">
              <a:spcBef>
                <a:spcPts val="0"/>
              </a:spcBef>
              <a:spcAft>
                <a:spcPts val="0"/>
              </a:spcAft>
              <a:buSzPts val="1400"/>
              <a:buChar char="●"/>
            </a:pPr>
            <a:r>
              <a:rPr lang="en" sz="1400"/>
              <a:t>Many feel maternal HR should play a role in the selection of vasopressor</a:t>
            </a:r>
            <a:endParaRPr sz="1400"/>
          </a:p>
          <a:p>
            <a:pPr indent="-317500" lvl="0" marL="457200" rtl="0" algn="l">
              <a:spcBef>
                <a:spcPts val="0"/>
              </a:spcBef>
              <a:spcAft>
                <a:spcPts val="0"/>
              </a:spcAft>
              <a:buSzPts val="1400"/>
              <a:buChar char="●"/>
            </a:pPr>
            <a:r>
              <a:rPr lang="en" sz="1400"/>
              <a:t>When HR is at baseline or above, phenylephrine may be used</a:t>
            </a:r>
            <a:endParaRPr sz="1400"/>
          </a:p>
          <a:p>
            <a:pPr indent="-317500" lvl="0" marL="457200" rtl="0" algn="l">
              <a:spcBef>
                <a:spcPts val="0"/>
              </a:spcBef>
              <a:spcAft>
                <a:spcPts val="0"/>
              </a:spcAft>
              <a:buSzPts val="1400"/>
              <a:buChar char="●"/>
            </a:pPr>
            <a:r>
              <a:rPr lang="en" sz="1400"/>
              <a:t>When HR is below baseline, ephedrine will increase the BP and HR without further reductions in CO</a:t>
            </a:r>
            <a:endParaRPr sz="1400"/>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15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Spinal Anesthesia in Cesarean Section</a:t>
            </a:r>
            <a:endParaRPr/>
          </a:p>
        </p:txBody>
      </p:sp>
      <p:sp>
        <p:nvSpPr>
          <p:cNvPr id="1035" name="Google Shape;1035;p15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Maternal complaints of visceral pain occur occasionally even in the presence of an adequate T4 block</a:t>
            </a:r>
            <a:endParaRPr sz="1800"/>
          </a:p>
          <a:p>
            <a:pPr indent="-342900" lvl="0" marL="457200" rtl="0" algn="l">
              <a:spcBef>
                <a:spcPts val="0"/>
              </a:spcBef>
              <a:spcAft>
                <a:spcPts val="0"/>
              </a:spcAft>
              <a:buSzPts val="1800"/>
              <a:buChar char="●"/>
            </a:pPr>
            <a:r>
              <a:rPr lang="en" sz="1800"/>
              <a:t>Common practice to add opioids to hyperbaric bupivacaine for C/S spinal anesthesia to provide additional intraop and postop analgesia without affecting the block height</a:t>
            </a:r>
            <a:endParaRPr sz="1800"/>
          </a:p>
          <a:p>
            <a:pPr indent="-342900" lvl="0" marL="457200" rtl="0" algn="l">
              <a:spcBef>
                <a:spcPts val="0"/>
              </a:spcBef>
              <a:spcAft>
                <a:spcPts val="0"/>
              </a:spcAft>
              <a:buSzPts val="1800"/>
              <a:buChar char="●"/>
            </a:pPr>
            <a:r>
              <a:rPr lang="en" sz="1800"/>
              <a:t>Intraop block quality can be improved with fentanyl 10 -20 mcg, or sufentanil 2.5 to 5 mcg - onset 5 to 10 minutes and duration of 60 to 90 minutes</a:t>
            </a:r>
            <a:endParaRPr sz="1800"/>
          </a:p>
          <a:p>
            <a:pPr indent="-342900" lvl="0" marL="457200" rtl="0" algn="l">
              <a:spcBef>
                <a:spcPts val="0"/>
              </a:spcBef>
              <a:spcAft>
                <a:spcPts val="0"/>
              </a:spcAft>
              <a:buSzPts val="1800"/>
              <a:buChar char="●"/>
            </a:pPr>
            <a:r>
              <a:rPr lang="en" sz="1800"/>
              <a:t>Morphine can be added to provide long-acting postop analgesia - onset of 60 to 90 minutes and duration of 12 to 18 hours</a:t>
            </a:r>
            <a:endParaRPr sz="1800"/>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15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Spinal Anesthetic</a:t>
            </a:r>
            <a:endParaRPr/>
          </a:p>
        </p:txBody>
      </p:sp>
      <p:sp>
        <p:nvSpPr>
          <p:cNvPr id="1041" name="Google Shape;1041;p15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Spinal nerves are anesthetized in the following order</a:t>
            </a:r>
            <a:endParaRPr sz="1600"/>
          </a:p>
          <a:p>
            <a:pPr indent="-317500" lvl="1" marL="914400" rtl="0" algn="l">
              <a:spcBef>
                <a:spcPts val="0"/>
              </a:spcBef>
              <a:spcAft>
                <a:spcPts val="0"/>
              </a:spcAft>
              <a:buSzPts val="1400"/>
              <a:buChar char="○"/>
            </a:pPr>
            <a:r>
              <a:rPr lang="en" sz="1400"/>
              <a:t>Pre-ganglionic sympathetic</a:t>
            </a:r>
            <a:endParaRPr sz="1400"/>
          </a:p>
          <a:p>
            <a:pPr indent="-317500" lvl="1" marL="914400" rtl="0" algn="l">
              <a:spcBef>
                <a:spcPts val="0"/>
              </a:spcBef>
              <a:spcAft>
                <a:spcPts val="0"/>
              </a:spcAft>
              <a:buSzPts val="1400"/>
              <a:buChar char="○"/>
            </a:pPr>
            <a:r>
              <a:rPr lang="en" sz="1400"/>
              <a:t>Temperature</a:t>
            </a:r>
            <a:endParaRPr sz="1700"/>
          </a:p>
          <a:p>
            <a:pPr indent="-317500" lvl="1" marL="914400" rtl="0" algn="l">
              <a:spcBef>
                <a:spcPts val="0"/>
              </a:spcBef>
              <a:spcAft>
                <a:spcPts val="0"/>
              </a:spcAft>
              <a:buSzPts val="1400"/>
              <a:buChar char="○"/>
            </a:pPr>
            <a:r>
              <a:rPr lang="en" sz="1400"/>
              <a:t>Pin prick (fast pain)</a:t>
            </a:r>
            <a:endParaRPr sz="1400"/>
          </a:p>
          <a:p>
            <a:pPr indent="-317500" lvl="1" marL="914400" rtl="0" algn="l">
              <a:spcBef>
                <a:spcPts val="0"/>
              </a:spcBef>
              <a:spcAft>
                <a:spcPts val="0"/>
              </a:spcAft>
              <a:buSzPts val="1400"/>
              <a:buChar char="○"/>
            </a:pPr>
            <a:r>
              <a:rPr lang="en" sz="1400"/>
              <a:t>Touch</a:t>
            </a:r>
            <a:endParaRPr sz="1400"/>
          </a:p>
          <a:p>
            <a:pPr indent="-317500" lvl="1" marL="914400" rtl="0" algn="l">
              <a:spcBef>
                <a:spcPts val="0"/>
              </a:spcBef>
              <a:spcAft>
                <a:spcPts val="0"/>
              </a:spcAft>
              <a:buSzPts val="1400"/>
              <a:buChar char="○"/>
            </a:pPr>
            <a:r>
              <a:rPr lang="en" sz="1400"/>
              <a:t>Motor</a:t>
            </a:r>
            <a:endParaRPr sz="1400"/>
          </a:p>
          <a:p>
            <a:pPr indent="-330200" lvl="0" marL="457200" rtl="0" algn="l">
              <a:spcBef>
                <a:spcPts val="0"/>
              </a:spcBef>
              <a:spcAft>
                <a:spcPts val="0"/>
              </a:spcAft>
              <a:buSzPts val="1600"/>
              <a:buChar char="●"/>
            </a:pPr>
            <a:r>
              <a:rPr lang="en" sz="1600"/>
              <a:t>Good to know for when the surgeon says they are still moving their feet</a:t>
            </a:r>
            <a:endParaRPr sz="1600"/>
          </a:p>
          <a:p>
            <a:pPr indent="-330200" lvl="0" marL="457200" rtl="0" algn="l">
              <a:spcBef>
                <a:spcPts val="0"/>
              </a:spcBef>
              <a:spcAft>
                <a:spcPts val="0"/>
              </a:spcAft>
              <a:buSzPts val="1600"/>
              <a:buChar char="●"/>
            </a:pPr>
            <a:r>
              <a:rPr lang="en" sz="1600"/>
              <a:t>Spinal nerves recover in the opposite order in which they are anesthetized </a:t>
            </a:r>
            <a:endParaRPr sz="1600"/>
          </a:p>
          <a:p>
            <a:pPr indent="0" lvl="0" marL="914400" rtl="0" algn="l">
              <a:spcBef>
                <a:spcPts val="1600"/>
              </a:spcBef>
              <a:spcAft>
                <a:spcPts val="1600"/>
              </a:spcAft>
              <a:buNone/>
            </a:pPr>
            <a:r>
              <a:t/>
            </a:r>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15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Transversus Abdominal Plane Block</a:t>
            </a:r>
            <a:endParaRPr/>
          </a:p>
        </p:txBody>
      </p:sp>
      <p:sp>
        <p:nvSpPr>
          <p:cNvPr id="1047" name="Google Shape;1047;p155"/>
          <p:cNvSpPr txBox="1"/>
          <p:nvPr>
            <p:ph idx="1" type="body"/>
          </p:nvPr>
        </p:nvSpPr>
        <p:spPr>
          <a:xfrm>
            <a:off x="213125" y="1974375"/>
            <a:ext cx="5622900" cy="28251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Can be utilized to provide postop analgesia in pts who are not candidates for intrathecal morphine, when neuraxial anesthesia is contraindicated and pt undergoes general anesthesia</a:t>
            </a:r>
            <a:endParaRPr sz="1500"/>
          </a:p>
          <a:p>
            <a:pPr indent="-323850" lvl="0" marL="457200" rtl="0" algn="l">
              <a:spcBef>
                <a:spcPts val="0"/>
              </a:spcBef>
              <a:spcAft>
                <a:spcPts val="0"/>
              </a:spcAft>
              <a:buSzPts val="1500"/>
              <a:buChar char="●"/>
            </a:pPr>
            <a:r>
              <a:rPr lang="en" sz="1500"/>
              <a:t>The sensory nerves that supply the anterior abdominal wall course through the fascial plane between the internal oblique and the transversus abdominis muscles</a:t>
            </a:r>
            <a:endParaRPr sz="1500"/>
          </a:p>
          <a:p>
            <a:pPr indent="-323850" lvl="0" marL="457200" rtl="0" algn="l">
              <a:spcBef>
                <a:spcPts val="0"/>
              </a:spcBef>
              <a:spcAft>
                <a:spcPts val="0"/>
              </a:spcAft>
              <a:buSzPts val="1500"/>
              <a:buChar char="●"/>
            </a:pPr>
            <a:r>
              <a:rPr lang="en" sz="1500"/>
              <a:t>LA injected into this plane block sensory impulses from the anterior wall and are effective in relieving pain associated with a Pfannenstiel incision</a:t>
            </a:r>
            <a:endParaRPr sz="1500"/>
          </a:p>
        </p:txBody>
      </p:sp>
      <p:pic>
        <p:nvPicPr>
          <p:cNvPr id="1048" name="Google Shape;1048;p155"/>
          <p:cNvPicPr preferRelativeResize="0"/>
          <p:nvPr/>
        </p:nvPicPr>
        <p:blipFill>
          <a:blip r:embed="rId3">
            <a:alphaModFix/>
          </a:blip>
          <a:stretch>
            <a:fillRect/>
          </a:stretch>
        </p:blipFill>
        <p:spPr>
          <a:xfrm>
            <a:off x="5836025" y="2203550"/>
            <a:ext cx="3195225" cy="2785171"/>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15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Epidural Anesthesia for Cesarean Section</a:t>
            </a:r>
            <a:endParaRPr/>
          </a:p>
        </p:txBody>
      </p:sp>
      <p:sp>
        <p:nvSpPr>
          <p:cNvPr id="1054" name="Google Shape;1054;p15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An epidural inserted in the OR for an elective C/S not often done due to slower onset of action and higher dose of LA required</a:t>
            </a:r>
            <a:endParaRPr sz="1800"/>
          </a:p>
          <a:p>
            <a:pPr indent="-342900" lvl="0" marL="457200" rtl="0" algn="l">
              <a:spcBef>
                <a:spcPts val="0"/>
              </a:spcBef>
              <a:spcAft>
                <a:spcPts val="0"/>
              </a:spcAft>
              <a:buSzPts val="1800"/>
              <a:buChar char="●"/>
            </a:pPr>
            <a:r>
              <a:rPr lang="en" sz="1800"/>
              <a:t>May be beneficial when a prolonged surgical time is anticipated</a:t>
            </a:r>
            <a:endParaRPr sz="1800"/>
          </a:p>
          <a:p>
            <a:pPr indent="-342900" lvl="1" marL="914400" rtl="0" algn="l">
              <a:spcBef>
                <a:spcPts val="0"/>
              </a:spcBef>
              <a:spcAft>
                <a:spcPts val="0"/>
              </a:spcAft>
              <a:buSzPts val="1800"/>
              <a:buChar char="○"/>
            </a:pPr>
            <a:r>
              <a:rPr lang="en" sz="1800"/>
              <a:t>Also, slower onset of sympathectomy reducing the risk of severe hypotension may be necessary in some pts</a:t>
            </a:r>
            <a:endParaRPr sz="1800"/>
          </a:p>
          <a:p>
            <a:pPr indent="-342900" lvl="0" marL="457200" rtl="0" algn="l">
              <a:spcBef>
                <a:spcPts val="0"/>
              </a:spcBef>
              <a:spcAft>
                <a:spcPts val="0"/>
              </a:spcAft>
              <a:buSzPts val="1800"/>
              <a:buChar char="●"/>
            </a:pPr>
            <a:r>
              <a:rPr lang="en" sz="1800"/>
              <a:t>A parturient with an epidural in place for labor analgesia who progresses to needing a C/S - epidural catheter can be utilized</a:t>
            </a:r>
            <a:endParaRPr sz="1800"/>
          </a:p>
          <a:p>
            <a:pPr indent="-342900" lvl="0" marL="457200" rtl="0" algn="l">
              <a:spcBef>
                <a:spcPts val="0"/>
              </a:spcBef>
              <a:spcAft>
                <a:spcPts val="0"/>
              </a:spcAft>
              <a:buSzPts val="1800"/>
              <a:buChar char="●"/>
            </a:pPr>
            <a:r>
              <a:rPr lang="en" sz="1800"/>
              <a:t>The selection of LA is largely determined by the urgency of delivery</a:t>
            </a:r>
            <a:endParaRPr sz="1800"/>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15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Epidural Anesthesia for Cesarean Section</a:t>
            </a:r>
            <a:endParaRPr/>
          </a:p>
        </p:txBody>
      </p:sp>
      <p:sp>
        <p:nvSpPr>
          <p:cNvPr id="1060" name="Google Shape;1060;p157"/>
          <p:cNvSpPr txBox="1"/>
          <p:nvPr>
            <p:ph idx="1" type="body"/>
          </p:nvPr>
        </p:nvSpPr>
        <p:spPr>
          <a:xfrm>
            <a:off x="455875" y="1602250"/>
            <a:ext cx="82620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Sodium bicarbonate 1 mEq. 10 mL  lidocaine 2% with epinephrine 1:200,000 will hasten the onset of anesthesia</a:t>
            </a:r>
            <a:endParaRPr sz="1600"/>
          </a:p>
          <a:p>
            <a:pPr indent="-330200" lvl="1" marL="914400" rtl="0" algn="l">
              <a:spcBef>
                <a:spcPts val="0"/>
              </a:spcBef>
              <a:spcAft>
                <a:spcPts val="0"/>
              </a:spcAft>
              <a:buSzPts val="1600"/>
              <a:buChar char="○"/>
            </a:pPr>
            <a:r>
              <a:rPr lang="en" sz="1600"/>
              <a:t>Addition of sodium bicarbonate increases the biologically active non-ionized fraction of the drug</a:t>
            </a:r>
            <a:endParaRPr sz="1600"/>
          </a:p>
          <a:p>
            <a:pPr indent="-330200" lvl="1" marL="914400" rtl="0" algn="l">
              <a:spcBef>
                <a:spcPts val="0"/>
              </a:spcBef>
              <a:spcAft>
                <a:spcPts val="0"/>
              </a:spcAft>
              <a:buSzPts val="1600"/>
              <a:buChar char="○"/>
            </a:pPr>
            <a:r>
              <a:rPr lang="en" sz="1600"/>
              <a:t>Sodium bicarbonate cannot be added to bupivacaine as it results in precipitation when the pH is raised</a:t>
            </a:r>
            <a:endParaRPr sz="1600"/>
          </a:p>
          <a:p>
            <a:pPr indent="-330200" lvl="0" marL="457200" rtl="0" algn="l">
              <a:spcBef>
                <a:spcPts val="0"/>
              </a:spcBef>
              <a:spcAft>
                <a:spcPts val="0"/>
              </a:spcAft>
              <a:buSzPts val="1600"/>
              <a:buChar char="●"/>
            </a:pPr>
            <a:r>
              <a:rPr lang="en" sz="1600"/>
              <a:t>2-Chloroprocaine can be used to rapidly convert a labor epidural to a surgical anesthetic with little concern for toxicity</a:t>
            </a:r>
            <a:endParaRPr sz="1600"/>
          </a:p>
          <a:p>
            <a:pPr indent="-330200" lvl="1" marL="914400" rtl="0" algn="l">
              <a:spcBef>
                <a:spcPts val="0"/>
              </a:spcBef>
              <a:spcAft>
                <a:spcPts val="0"/>
              </a:spcAft>
              <a:buSzPts val="1600"/>
              <a:buChar char="○"/>
            </a:pPr>
            <a:r>
              <a:rPr lang="en" sz="1600"/>
              <a:t>Duration of approximately 45 minutes, intraop augmentation will be required</a:t>
            </a:r>
            <a:endParaRPr sz="1600"/>
          </a:p>
          <a:p>
            <a:pPr indent="-330200" lvl="1" marL="914400" rtl="0" algn="l">
              <a:spcBef>
                <a:spcPts val="0"/>
              </a:spcBef>
              <a:spcAft>
                <a:spcPts val="0"/>
              </a:spcAft>
              <a:buSzPts val="1600"/>
              <a:buChar char="○"/>
            </a:pPr>
            <a:r>
              <a:rPr lang="en" sz="1600"/>
              <a:t>Epidural morphine analgesia is diminished with use of 2-chloroprocaine</a:t>
            </a:r>
            <a:endParaRPr sz="1600"/>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15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Epidural Anesthesia for Cesarean Section</a:t>
            </a:r>
            <a:endParaRPr/>
          </a:p>
        </p:txBody>
      </p:sp>
      <p:sp>
        <p:nvSpPr>
          <p:cNvPr id="1066" name="Google Shape;1066;p158"/>
          <p:cNvSpPr txBox="1"/>
          <p:nvPr>
            <p:ph idx="1" type="body"/>
          </p:nvPr>
        </p:nvSpPr>
        <p:spPr>
          <a:xfrm>
            <a:off x="258450" y="1450875"/>
            <a:ext cx="8627100" cy="3215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In a well-functioning epidural used for labor, total volume required to raise the block level from the existing T10 to the required T4 is approximately 10 to 15 mL</a:t>
            </a:r>
            <a:endParaRPr sz="1600"/>
          </a:p>
          <a:p>
            <a:pPr indent="-330200" lvl="0" marL="457200" rtl="0" algn="l">
              <a:spcBef>
                <a:spcPts val="0"/>
              </a:spcBef>
              <a:spcAft>
                <a:spcPts val="0"/>
              </a:spcAft>
              <a:buSzPts val="1600"/>
              <a:buChar char="●"/>
            </a:pPr>
            <a:r>
              <a:rPr lang="en" sz="1600"/>
              <a:t>Efforts should be directed toward avoiding the situation of a failed epidural in the OR</a:t>
            </a:r>
            <a:endParaRPr sz="1600"/>
          </a:p>
          <a:p>
            <a:pPr indent="-330200" lvl="1" marL="914400" rtl="0" algn="l">
              <a:spcBef>
                <a:spcPts val="0"/>
              </a:spcBef>
              <a:spcAft>
                <a:spcPts val="0"/>
              </a:spcAft>
              <a:buSzPts val="1600"/>
              <a:buChar char="○"/>
            </a:pPr>
            <a:r>
              <a:rPr lang="en" sz="1600"/>
              <a:t>Early recognition and replacement of inadequate labor epidurals</a:t>
            </a:r>
            <a:endParaRPr sz="1600"/>
          </a:p>
          <a:p>
            <a:pPr indent="-330200" lvl="0" marL="457200" rtl="0" algn="l">
              <a:spcBef>
                <a:spcPts val="0"/>
              </a:spcBef>
              <a:spcAft>
                <a:spcPts val="0"/>
              </a:spcAft>
              <a:buSzPts val="1600"/>
              <a:buChar char="●"/>
            </a:pPr>
            <a:r>
              <a:rPr lang="en" sz="1600"/>
              <a:t>If an inadequate epidural is identified in the OR, and the fetal status allows, consideration should be given toward replacing the epidural to a different interspace or replacing the epidural with a CSE technique</a:t>
            </a:r>
            <a:endParaRPr sz="1600"/>
          </a:p>
          <a:p>
            <a:pPr indent="-330200" lvl="1" marL="914400" rtl="0" algn="l">
              <a:spcBef>
                <a:spcPts val="0"/>
              </a:spcBef>
              <a:spcAft>
                <a:spcPts val="0"/>
              </a:spcAft>
              <a:buSzPts val="1600"/>
              <a:buChar char="○"/>
            </a:pPr>
            <a:r>
              <a:rPr lang="en" sz="1600"/>
              <a:t>Spinal is injected with a reduced dose and the epidural is used to augment level</a:t>
            </a:r>
            <a:endParaRPr sz="1600"/>
          </a:p>
          <a:p>
            <a:pPr indent="-330200" lvl="1" marL="914400" rtl="0" algn="l">
              <a:spcBef>
                <a:spcPts val="0"/>
              </a:spcBef>
              <a:spcAft>
                <a:spcPts val="0"/>
              </a:spcAft>
              <a:buSzPts val="1600"/>
              <a:buChar char="○"/>
            </a:pPr>
            <a:r>
              <a:rPr lang="en" sz="1600"/>
              <a:t>A single-shot spinal can produce unpredictable and often higher than expected block level</a:t>
            </a:r>
            <a:endParaRPr sz="1600"/>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159"/>
          <p:cNvSpPr txBox="1"/>
          <p:nvPr>
            <p:ph type="title"/>
          </p:nvPr>
        </p:nvSpPr>
        <p:spPr>
          <a:xfrm>
            <a:off x="1194200" y="505425"/>
            <a:ext cx="7573200" cy="80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General Anesthesia for Cesarean Section</a:t>
            </a:r>
            <a:endParaRPr/>
          </a:p>
        </p:txBody>
      </p:sp>
      <p:sp>
        <p:nvSpPr>
          <p:cNvPr id="1072" name="Google Shape;1072;p159"/>
          <p:cNvSpPr txBox="1"/>
          <p:nvPr>
            <p:ph idx="1" type="body"/>
          </p:nvPr>
        </p:nvSpPr>
        <p:spPr>
          <a:xfrm>
            <a:off x="183350" y="1273475"/>
            <a:ext cx="4836300" cy="3205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General anesthesia is required during a cesarean for a number of reasons;</a:t>
            </a:r>
            <a:endParaRPr sz="1400"/>
          </a:p>
          <a:p>
            <a:pPr indent="-317500" lvl="1" marL="914400" rtl="0" algn="l">
              <a:spcBef>
                <a:spcPts val="0"/>
              </a:spcBef>
              <a:spcAft>
                <a:spcPts val="0"/>
              </a:spcAft>
              <a:buSzPts val="1400"/>
              <a:buChar char="○"/>
            </a:pPr>
            <a:r>
              <a:rPr lang="en" sz="1400"/>
              <a:t>Maternal hemorrhage</a:t>
            </a:r>
            <a:endParaRPr sz="1400"/>
          </a:p>
          <a:p>
            <a:pPr indent="-317500" lvl="1" marL="914400" rtl="0" algn="l">
              <a:spcBef>
                <a:spcPts val="0"/>
              </a:spcBef>
              <a:spcAft>
                <a:spcPts val="0"/>
              </a:spcAft>
              <a:buSzPts val="1400"/>
              <a:buChar char="○"/>
            </a:pPr>
            <a:r>
              <a:rPr lang="en" sz="1400"/>
              <a:t>Coagulopathies</a:t>
            </a:r>
            <a:endParaRPr sz="1400"/>
          </a:p>
          <a:p>
            <a:pPr indent="-317500" lvl="1" marL="914400" rtl="0" algn="l">
              <a:spcBef>
                <a:spcPts val="0"/>
              </a:spcBef>
              <a:spcAft>
                <a:spcPts val="0"/>
              </a:spcAft>
              <a:buSzPts val="1400"/>
              <a:buChar char="○"/>
            </a:pPr>
            <a:r>
              <a:rPr lang="en" sz="1400"/>
              <a:t>Pt refusal of regional anesthesia</a:t>
            </a:r>
            <a:endParaRPr sz="1400"/>
          </a:p>
          <a:p>
            <a:pPr indent="-317500" lvl="1" marL="914400" rtl="0" algn="l">
              <a:spcBef>
                <a:spcPts val="0"/>
              </a:spcBef>
              <a:spcAft>
                <a:spcPts val="0"/>
              </a:spcAft>
              <a:buSzPts val="1400"/>
              <a:buChar char="○"/>
            </a:pPr>
            <a:r>
              <a:rPr lang="en" sz="1400"/>
              <a:t>Fetal distress</a:t>
            </a:r>
            <a:endParaRPr sz="1400"/>
          </a:p>
          <a:p>
            <a:pPr indent="-317500" lvl="1" marL="914400" rtl="0" algn="l">
              <a:spcBef>
                <a:spcPts val="0"/>
              </a:spcBef>
              <a:spcAft>
                <a:spcPts val="0"/>
              </a:spcAft>
              <a:buSzPts val="1400"/>
              <a:buChar char="○"/>
            </a:pPr>
            <a:r>
              <a:rPr lang="en" sz="1400"/>
              <a:t>Contraindications to regional anesthesia</a:t>
            </a:r>
            <a:endParaRPr sz="1400"/>
          </a:p>
          <a:p>
            <a:pPr indent="-317500" lvl="0" marL="457200" rtl="0" algn="l">
              <a:spcBef>
                <a:spcPts val="0"/>
              </a:spcBef>
              <a:spcAft>
                <a:spcPts val="0"/>
              </a:spcAft>
              <a:buSzPts val="1400"/>
              <a:buChar char="●"/>
            </a:pPr>
            <a:r>
              <a:rPr lang="en" sz="1400"/>
              <a:t>Mortality is 17 times higher with a GA in OB population</a:t>
            </a:r>
            <a:endParaRPr sz="1400"/>
          </a:p>
          <a:p>
            <a:pPr indent="-317500" lvl="0" marL="457200" rtl="0" algn="l">
              <a:spcBef>
                <a:spcPts val="0"/>
              </a:spcBef>
              <a:spcAft>
                <a:spcPts val="0"/>
              </a:spcAft>
              <a:buSzPts val="1400"/>
              <a:buChar char="●"/>
            </a:pPr>
            <a:r>
              <a:rPr lang="en" sz="1400"/>
              <a:t>Triple prophylaxis against aspiration:</a:t>
            </a:r>
            <a:endParaRPr sz="1400"/>
          </a:p>
          <a:p>
            <a:pPr indent="-317500" lvl="1" marL="914400" rtl="0" algn="l">
              <a:spcBef>
                <a:spcPts val="0"/>
              </a:spcBef>
              <a:spcAft>
                <a:spcPts val="0"/>
              </a:spcAft>
              <a:buSzPts val="1400"/>
              <a:buChar char="○"/>
            </a:pPr>
            <a:r>
              <a:rPr lang="en" sz="1400"/>
              <a:t>Sodium citrate to neutralize gastric acid</a:t>
            </a:r>
            <a:endParaRPr sz="1400"/>
          </a:p>
          <a:p>
            <a:pPr indent="-317500" lvl="1" marL="914400" rtl="0" algn="l">
              <a:spcBef>
                <a:spcPts val="0"/>
              </a:spcBef>
              <a:spcAft>
                <a:spcPts val="0"/>
              </a:spcAft>
              <a:buSzPts val="1400"/>
              <a:buChar char="○"/>
            </a:pPr>
            <a:r>
              <a:rPr lang="en" sz="1400"/>
              <a:t>H2 receptor antagonist to reduce gastric acid secretion</a:t>
            </a:r>
            <a:endParaRPr sz="1400"/>
          </a:p>
          <a:p>
            <a:pPr indent="-317500" lvl="1" marL="914400" rtl="0" algn="l">
              <a:spcBef>
                <a:spcPts val="0"/>
              </a:spcBef>
              <a:spcAft>
                <a:spcPts val="0"/>
              </a:spcAft>
              <a:buSzPts val="1400"/>
              <a:buChar char="○"/>
            </a:pPr>
            <a:r>
              <a:rPr lang="en" sz="1400"/>
              <a:t>Gastrokinetic agent (metoclopramide) to hasten gastric emptying and increase LES tone</a:t>
            </a:r>
            <a:endParaRPr sz="1400"/>
          </a:p>
        </p:txBody>
      </p:sp>
      <p:pic>
        <p:nvPicPr>
          <p:cNvPr id="1073" name="Google Shape;1073;p159"/>
          <p:cNvPicPr preferRelativeResize="0"/>
          <p:nvPr/>
        </p:nvPicPr>
        <p:blipFill>
          <a:blip r:embed="rId3">
            <a:alphaModFix/>
          </a:blip>
          <a:stretch>
            <a:fillRect/>
          </a:stretch>
        </p:blipFill>
        <p:spPr>
          <a:xfrm>
            <a:off x="5191825" y="1926050"/>
            <a:ext cx="3819600" cy="2741759"/>
          </a:xfrm>
          <a:prstGeom prst="rect">
            <a:avLst/>
          </a:prstGeom>
          <a:noFill/>
          <a:ln>
            <a:noFill/>
          </a:ln>
        </p:spPr>
      </p:pic>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16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 Anesthesia for Cesarean Section</a:t>
            </a:r>
            <a:endParaRPr/>
          </a:p>
        </p:txBody>
      </p:sp>
      <p:sp>
        <p:nvSpPr>
          <p:cNvPr id="1079" name="Google Shape;1079;p160"/>
          <p:cNvSpPr txBox="1"/>
          <p:nvPr>
            <p:ph idx="1" type="body"/>
          </p:nvPr>
        </p:nvSpPr>
        <p:spPr>
          <a:xfrm>
            <a:off x="1297500" y="1248700"/>
            <a:ext cx="7483200" cy="3230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Difficult Airway - plan for this!</a:t>
            </a:r>
            <a:endParaRPr sz="1800"/>
          </a:p>
          <a:p>
            <a:pPr indent="-342900" lvl="1" marL="914400" rtl="0" algn="l">
              <a:spcBef>
                <a:spcPts val="0"/>
              </a:spcBef>
              <a:spcAft>
                <a:spcPts val="0"/>
              </a:spcAft>
              <a:buSzPts val="1800"/>
              <a:buChar char="○"/>
            </a:pPr>
            <a:r>
              <a:rPr lang="en" sz="1800"/>
              <a:t>Airway evaluation is an important part of preparation</a:t>
            </a:r>
            <a:endParaRPr sz="1800"/>
          </a:p>
          <a:p>
            <a:pPr indent="-342900" lvl="1" marL="914400" rtl="0" algn="l">
              <a:spcBef>
                <a:spcPts val="0"/>
              </a:spcBef>
              <a:spcAft>
                <a:spcPts val="0"/>
              </a:spcAft>
              <a:buSzPts val="1800"/>
              <a:buChar char="○"/>
            </a:pPr>
            <a:r>
              <a:rPr lang="en" sz="1800"/>
              <a:t>Failure to intubate has been reported to occur as frequently as 1 in 250 obstetric pts - most common cause of maternal death</a:t>
            </a:r>
            <a:endParaRPr sz="1800"/>
          </a:p>
          <a:p>
            <a:pPr indent="-342900" lvl="2" marL="1371600" rtl="0" algn="l">
              <a:spcBef>
                <a:spcPts val="0"/>
              </a:spcBef>
              <a:spcAft>
                <a:spcPts val="0"/>
              </a:spcAft>
              <a:buSzPts val="1800"/>
              <a:buChar char="■"/>
            </a:pPr>
            <a:r>
              <a:rPr lang="en" sz="1800"/>
              <a:t>Soft tissue edema</a:t>
            </a:r>
            <a:endParaRPr sz="1800"/>
          </a:p>
          <a:p>
            <a:pPr indent="-342900" lvl="2" marL="1371600" rtl="0" algn="l">
              <a:spcBef>
                <a:spcPts val="0"/>
              </a:spcBef>
              <a:spcAft>
                <a:spcPts val="0"/>
              </a:spcAft>
              <a:buSzPts val="1800"/>
              <a:buChar char="■"/>
            </a:pPr>
            <a:r>
              <a:rPr lang="en" sz="1800"/>
              <a:t>Airway may change throughout labor</a:t>
            </a:r>
            <a:endParaRPr sz="1800"/>
          </a:p>
          <a:p>
            <a:pPr indent="-342900" lvl="2" marL="1371600" rtl="0" algn="l">
              <a:spcBef>
                <a:spcPts val="0"/>
              </a:spcBef>
              <a:spcAft>
                <a:spcPts val="0"/>
              </a:spcAft>
              <a:buSzPts val="1800"/>
              <a:buChar char="■"/>
            </a:pPr>
            <a:r>
              <a:rPr lang="en" sz="1800"/>
              <a:t>Breast enlargement</a:t>
            </a:r>
            <a:endParaRPr sz="1800"/>
          </a:p>
          <a:p>
            <a:pPr indent="-342900" lvl="2" marL="1371600" rtl="0" algn="l">
              <a:spcBef>
                <a:spcPts val="0"/>
              </a:spcBef>
              <a:spcAft>
                <a:spcPts val="0"/>
              </a:spcAft>
              <a:buSzPts val="1800"/>
              <a:buChar char="■"/>
            </a:pPr>
            <a:r>
              <a:rPr lang="en" sz="1800"/>
              <a:t>Cephalad displacement of the thorax</a:t>
            </a:r>
            <a:endParaRPr sz="1800"/>
          </a:p>
          <a:p>
            <a:pPr indent="-342900" lvl="1" marL="914400" rtl="0" algn="l">
              <a:spcBef>
                <a:spcPts val="0"/>
              </a:spcBef>
              <a:spcAft>
                <a:spcPts val="0"/>
              </a:spcAft>
              <a:buSzPts val="1800"/>
              <a:buChar char="○"/>
            </a:pPr>
            <a:r>
              <a:rPr lang="en" sz="1800"/>
              <a:t>Rapid sequence induction/or awake intubation </a:t>
            </a:r>
            <a:endParaRPr sz="1800"/>
          </a:p>
          <a:p>
            <a:pPr indent="-342900" lvl="1" marL="914400" rtl="0" algn="l">
              <a:spcBef>
                <a:spcPts val="0"/>
              </a:spcBef>
              <a:spcAft>
                <a:spcPts val="0"/>
              </a:spcAft>
              <a:buSzPts val="1800"/>
              <a:buChar char="○"/>
            </a:pPr>
            <a:r>
              <a:rPr lang="en" sz="1800"/>
              <a:t>Caution in blind nasal intubation due to swelling in the mucosa</a:t>
            </a:r>
            <a:endParaRPr sz="1800"/>
          </a:p>
          <a:p>
            <a:pPr indent="-342900" lvl="1" marL="914400" rtl="0" algn="l">
              <a:spcBef>
                <a:spcPts val="0"/>
              </a:spcBef>
              <a:spcAft>
                <a:spcPts val="0"/>
              </a:spcAft>
              <a:buSzPts val="1800"/>
              <a:buChar char="○"/>
            </a:pPr>
            <a:r>
              <a:rPr lang="en" sz="1800"/>
              <a:t>Know unanticipated difficult airway algorithm</a:t>
            </a:r>
            <a:endParaRPr sz="1800"/>
          </a:p>
          <a:p>
            <a:pPr indent="0" lvl="0" marL="457200" rtl="0" algn="l">
              <a:spcBef>
                <a:spcPts val="1600"/>
              </a:spcBef>
              <a:spcAft>
                <a:spcPts val="1600"/>
              </a:spcAft>
              <a:buNone/>
            </a:pPr>
            <a:r>
              <a:t/>
            </a:r>
            <a:endParaRPr sz="1800"/>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sp>
        <p:nvSpPr>
          <p:cNvPr id="1084" name="Google Shape;1084;p16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 Anesthesia for Cesarean Section</a:t>
            </a:r>
            <a:endParaRPr/>
          </a:p>
        </p:txBody>
      </p:sp>
      <p:sp>
        <p:nvSpPr>
          <p:cNvPr id="1085" name="Google Shape;1085;p161"/>
          <p:cNvSpPr txBox="1"/>
          <p:nvPr>
            <p:ph idx="1" type="body"/>
          </p:nvPr>
        </p:nvSpPr>
        <p:spPr>
          <a:xfrm>
            <a:off x="332000" y="1342850"/>
            <a:ext cx="8359500" cy="2799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Induction</a:t>
            </a:r>
            <a:endParaRPr sz="1400"/>
          </a:p>
          <a:p>
            <a:pPr indent="-317500" lvl="1" marL="914400" rtl="0" algn="l">
              <a:spcBef>
                <a:spcPts val="0"/>
              </a:spcBef>
              <a:spcAft>
                <a:spcPts val="0"/>
              </a:spcAft>
              <a:buSzPts val="1400"/>
              <a:buChar char="○"/>
            </a:pPr>
            <a:r>
              <a:rPr lang="en" sz="1400"/>
              <a:t>RSI using cricoid pressure after denitrogenation and preoxygenation for 3-5 minutes (esophagus is compressed between the cricoid ring and the sixth cervical vertebra)</a:t>
            </a:r>
            <a:endParaRPr sz="1400"/>
          </a:p>
          <a:p>
            <a:pPr indent="-317500" lvl="1" marL="914400" rtl="0" algn="l">
              <a:spcBef>
                <a:spcPts val="0"/>
              </a:spcBef>
              <a:spcAft>
                <a:spcPts val="0"/>
              </a:spcAft>
              <a:buSzPts val="1400"/>
              <a:buChar char="○"/>
            </a:pPr>
            <a:r>
              <a:rPr lang="en" sz="1400"/>
              <a:t>BURP maneuver (backward, upward, rightward pressure on thyroid cartilage) improve view</a:t>
            </a:r>
            <a:endParaRPr sz="1400"/>
          </a:p>
          <a:p>
            <a:pPr indent="-317500" lvl="1" marL="914400" rtl="0" algn="l">
              <a:spcBef>
                <a:spcPts val="0"/>
              </a:spcBef>
              <a:spcAft>
                <a:spcPts val="0"/>
              </a:spcAft>
              <a:buSzPts val="1400"/>
              <a:buChar char="○"/>
            </a:pPr>
            <a:r>
              <a:rPr lang="en" sz="1400"/>
              <a:t>Standard induction agent is propofol - 2 to 2.5 mg/kg</a:t>
            </a:r>
            <a:endParaRPr sz="1400"/>
          </a:p>
          <a:p>
            <a:pPr indent="-317500" lvl="1" marL="914400" rtl="0" algn="l">
              <a:spcBef>
                <a:spcPts val="0"/>
              </a:spcBef>
              <a:spcAft>
                <a:spcPts val="0"/>
              </a:spcAft>
              <a:buSzPts val="1400"/>
              <a:buChar char="○"/>
            </a:pPr>
            <a:r>
              <a:rPr lang="en" sz="1400"/>
              <a:t>Propofol produces neonatal depression but is rapidly redistributed and cleared from the neonate quickly</a:t>
            </a:r>
            <a:endParaRPr sz="1400"/>
          </a:p>
          <a:p>
            <a:pPr indent="-317500" lvl="1" marL="914400" rtl="0" algn="l">
              <a:spcBef>
                <a:spcPts val="0"/>
              </a:spcBef>
              <a:spcAft>
                <a:spcPts val="0"/>
              </a:spcAft>
              <a:buSzPts val="1400"/>
              <a:buChar char="○"/>
            </a:pPr>
            <a:r>
              <a:rPr lang="en" sz="1400"/>
              <a:t>Ketamine (1 mg/kg) or etomidate (0.3 mg/kg) are useful in parturients who have airway disease or are hemodynamically unstable</a:t>
            </a:r>
            <a:endParaRPr sz="1400"/>
          </a:p>
          <a:p>
            <a:pPr indent="-317500" lvl="1" marL="914400" rtl="0" algn="l">
              <a:spcBef>
                <a:spcPts val="0"/>
              </a:spcBef>
              <a:spcAft>
                <a:spcPts val="0"/>
              </a:spcAft>
              <a:buSzPts val="1400"/>
              <a:buChar char="○"/>
            </a:pPr>
            <a:r>
              <a:rPr lang="en" sz="1400"/>
              <a:t>Ketamine has been associated with lower analgesic demands during the first 24 hours postop</a:t>
            </a:r>
            <a:endParaRPr sz="1400"/>
          </a:p>
          <a:p>
            <a:pPr indent="-317500" lvl="1" marL="914400" rtl="0" algn="l">
              <a:spcBef>
                <a:spcPts val="0"/>
              </a:spcBef>
              <a:spcAft>
                <a:spcPts val="0"/>
              </a:spcAft>
              <a:buSzPts val="1400"/>
              <a:buChar char="○"/>
            </a:pPr>
            <a:r>
              <a:rPr lang="en" sz="1400"/>
              <a:t>Induction of anesthesia is delayed until all preparations for surgery are complete, prep, drapes, timeout</a:t>
            </a:r>
            <a:endParaRPr sz="1400"/>
          </a:p>
          <a:p>
            <a:pPr indent="-317500" lvl="2" marL="1371600" rtl="0" algn="l">
              <a:spcBef>
                <a:spcPts val="0"/>
              </a:spcBef>
              <a:spcAft>
                <a:spcPts val="0"/>
              </a:spcAft>
              <a:buSzPts val="1400"/>
              <a:buChar char="■"/>
            </a:pPr>
            <a:r>
              <a:rPr lang="en" sz="1400"/>
              <a:t>Minimize fetal exposure to depressant drugs</a:t>
            </a:r>
            <a:endParaRPr sz="1400"/>
          </a:p>
          <a:p>
            <a:pPr indent="-317500" lvl="1" marL="914400" rtl="0" algn="l">
              <a:spcBef>
                <a:spcPts val="0"/>
              </a:spcBef>
              <a:spcAft>
                <a:spcPts val="0"/>
              </a:spcAft>
              <a:buSzPts val="1400"/>
              <a:buChar char="○"/>
            </a:pPr>
            <a:r>
              <a:rPr lang="en" sz="1400"/>
              <a:t>Succinylcholine (1 to 1.5 mg/kg) remains the muscle relaxant of choice </a:t>
            </a:r>
            <a:endParaRPr sz="1400"/>
          </a:p>
          <a:p>
            <a:pPr indent="-317500" lvl="2" marL="1371600" rtl="0" algn="l">
              <a:spcBef>
                <a:spcPts val="0"/>
              </a:spcBef>
              <a:spcAft>
                <a:spcPts val="0"/>
              </a:spcAft>
              <a:buSzPts val="1400"/>
              <a:buChar char="■"/>
            </a:pPr>
            <a:r>
              <a:rPr lang="en" sz="1400"/>
              <a:t>If contraindicated - Rocuronium (0.5 to 1.0 mg/kg) can be utilized or awake intubation</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7"/>
          <p:cNvSpPr txBox="1"/>
          <p:nvPr>
            <p:ph type="title"/>
          </p:nvPr>
        </p:nvSpPr>
        <p:spPr>
          <a:xfrm>
            <a:off x="1829150" y="404250"/>
            <a:ext cx="5455800" cy="58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t>AFE </a:t>
            </a:r>
            <a:r>
              <a:rPr lang="en" sz="2400"/>
              <a:t>- amniotic fluid embolism</a:t>
            </a:r>
            <a:endParaRPr sz="2400"/>
          </a:p>
        </p:txBody>
      </p:sp>
      <p:sp>
        <p:nvSpPr>
          <p:cNvPr id="222" name="Google Shape;222;p27"/>
          <p:cNvSpPr txBox="1"/>
          <p:nvPr>
            <p:ph idx="1" type="body"/>
          </p:nvPr>
        </p:nvSpPr>
        <p:spPr>
          <a:xfrm>
            <a:off x="823850" y="1159550"/>
            <a:ext cx="4776000" cy="26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G2P1 IOL maternal request</a:t>
            </a:r>
            <a:endParaRPr sz="1700"/>
          </a:p>
          <a:p>
            <a:pPr indent="0" lvl="0" marL="0" rtl="0" algn="l">
              <a:spcBef>
                <a:spcPts val="1600"/>
              </a:spcBef>
              <a:spcAft>
                <a:spcPts val="0"/>
              </a:spcAft>
              <a:buNone/>
            </a:pPr>
            <a:r>
              <a:rPr lang="en" sz="1700"/>
              <a:t> EDC one week out. Baby LGA</a:t>
            </a:r>
            <a:endParaRPr sz="1700"/>
          </a:p>
          <a:p>
            <a:pPr indent="0" lvl="0" marL="0" rtl="0" algn="l">
              <a:spcBef>
                <a:spcPts val="1600"/>
              </a:spcBef>
              <a:spcAft>
                <a:spcPts val="0"/>
              </a:spcAft>
              <a:buNone/>
            </a:pPr>
            <a:r>
              <a:rPr lang="en" sz="1700"/>
              <a:t>No history of PIH</a:t>
            </a:r>
            <a:endParaRPr sz="1700"/>
          </a:p>
          <a:p>
            <a:pPr indent="0" lvl="0" marL="0" rtl="0" algn="l">
              <a:spcBef>
                <a:spcPts val="1600"/>
              </a:spcBef>
              <a:spcAft>
                <a:spcPts val="0"/>
              </a:spcAft>
              <a:buNone/>
            </a:pPr>
            <a:r>
              <a:rPr lang="en" sz="1700"/>
              <a:t>FHT looked good</a:t>
            </a:r>
            <a:endParaRPr sz="1700"/>
          </a:p>
          <a:p>
            <a:pPr indent="0" lvl="0" marL="0" rtl="0" algn="l">
              <a:spcBef>
                <a:spcPts val="1600"/>
              </a:spcBef>
              <a:spcAft>
                <a:spcPts val="0"/>
              </a:spcAft>
              <a:buNone/>
            </a:pPr>
            <a:r>
              <a:rPr lang="en" sz="1700"/>
              <a:t>Mom received her epidural in the late afternoon - no issues</a:t>
            </a:r>
            <a:endParaRPr sz="1700"/>
          </a:p>
          <a:p>
            <a:pPr indent="0" lvl="0" marL="0" rtl="0" algn="l">
              <a:spcBef>
                <a:spcPts val="1600"/>
              </a:spcBef>
              <a:spcAft>
                <a:spcPts val="1600"/>
              </a:spcAft>
              <a:buNone/>
            </a:pPr>
            <a:r>
              <a:t/>
            </a:r>
            <a:endParaRPr sz="1700"/>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16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 Anesthesia for Cesarean Section</a:t>
            </a:r>
            <a:endParaRPr/>
          </a:p>
        </p:txBody>
      </p:sp>
      <p:sp>
        <p:nvSpPr>
          <p:cNvPr id="1091" name="Google Shape;1091;p162"/>
          <p:cNvSpPr txBox="1"/>
          <p:nvPr>
            <p:ph idx="1" type="body"/>
          </p:nvPr>
        </p:nvSpPr>
        <p:spPr>
          <a:xfrm>
            <a:off x="232900" y="1392400"/>
            <a:ext cx="8572500" cy="308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Maintenance of Anesthesia</a:t>
            </a:r>
            <a:endParaRPr sz="1400"/>
          </a:p>
          <a:p>
            <a:pPr indent="-317500" lvl="1" marL="914400" rtl="0" algn="l">
              <a:spcBef>
                <a:spcPts val="0"/>
              </a:spcBef>
              <a:spcAft>
                <a:spcPts val="0"/>
              </a:spcAft>
              <a:buSzPts val="1400"/>
              <a:buChar char="○"/>
            </a:pPr>
            <a:r>
              <a:rPr lang="en" sz="1400"/>
              <a:t>GA can be maintained with a volatile inhalational agent with or without nitrous oxide</a:t>
            </a:r>
            <a:endParaRPr sz="1400"/>
          </a:p>
          <a:p>
            <a:pPr indent="-317500" lvl="1" marL="914400" rtl="0" algn="l">
              <a:spcBef>
                <a:spcPts val="0"/>
              </a:spcBef>
              <a:spcAft>
                <a:spcPts val="0"/>
              </a:spcAft>
              <a:buSzPts val="1400"/>
              <a:buChar char="○"/>
            </a:pPr>
            <a:r>
              <a:rPr lang="en" sz="1400"/>
              <a:t>Predelivery goal of at least 0.8 MAC should be delivered with a relatively high fresh-gas flow rate consisting of 50% oxygen and 50% nitrous oxide to ensure adequate anesthesia and minimize intraop awareness. Emergent c/s have high rate of recall</a:t>
            </a:r>
            <a:endParaRPr sz="1400"/>
          </a:p>
          <a:p>
            <a:pPr indent="-317500" lvl="1" marL="914400" rtl="0" algn="l">
              <a:spcBef>
                <a:spcPts val="0"/>
              </a:spcBef>
              <a:spcAft>
                <a:spcPts val="0"/>
              </a:spcAft>
              <a:buSzPts val="1400"/>
              <a:buChar char="○"/>
            </a:pPr>
            <a:r>
              <a:rPr lang="en" sz="1400"/>
              <a:t>If fetal distress or maternal saturation below 97% high concentrations of O2 may be used without N2O</a:t>
            </a:r>
            <a:endParaRPr sz="1400"/>
          </a:p>
          <a:p>
            <a:pPr indent="-317500" lvl="1" marL="914400" rtl="0" algn="l">
              <a:spcBef>
                <a:spcPts val="0"/>
              </a:spcBef>
              <a:spcAft>
                <a:spcPts val="0"/>
              </a:spcAft>
              <a:buSzPts val="1400"/>
              <a:buChar char="○"/>
            </a:pPr>
            <a:r>
              <a:rPr lang="en" sz="1400"/>
              <a:t>Questions have been raised about the use of 100% O2 and the danger of free radical activity in neonates</a:t>
            </a:r>
            <a:endParaRPr sz="1400"/>
          </a:p>
          <a:p>
            <a:pPr indent="-317500" lvl="1" marL="914400" rtl="0" algn="l">
              <a:spcBef>
                <a:spcPts val="0"/>
              </a:spcBef>
              <a:spcAft>
                <a:spcPts val="0"/>
              </a:spcAft>
              <a:buSzPts val="1400"/>
              <a:buChar char="○"/>
            </a:pPr>
            <a:r>
              <a:rPr lang="en" sz="1400"/>
              <a:t>Maternal hyperventilation should be avoided with mechanical ventilation because decresaed PaCO2 levels can result in decreased uterine blood flow and a leftward shift in oxyhgb dissociation curve (maintain PaCO2 levels at term pregnancy range of 30-32 mmHg)</a:t>
            </a:r>
            <a:endParaRPr sz="1400"/>
          </a:p>
          <a:p>
            <a:pPr indent="0" lvl="0" marL="457200" rtl="0" algn="l">
              <a:spcBef>
                <a:spcPts val="1600"/>
              </a:spcBef>
              <a:spcAft>
                <a:spcPts val="1600"/>
              </a:spcAft>
              <a:buNone/>
            </a:pPr>
            <a:r>
              <a:t/>
            </a:r>
            <a:endParaRPr sz="1400"/>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16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 Anesthesia for Cesarean Section</a:t>
            </a:r>
            <a:endParaRPr/>
          </a:p>
        </p:txBody>
      </p:sp>
      <p:sp>
        <p:nvSpPr>
          <p:cNvPr id="1097" name="Google Shape;1097;p163"/>
          <p:cNvSpPr txBox="1"/>
          <p:nvPr>
            <p:ph idx="1" type="body"/>
          </p:nvPr>
        </p:nvSpPr>
        <p:spPr>
          <a:xfrm>
            <a:off x="203175" y="1268525"/>
            <a:ext cx="8775600" cy="3195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Maintenance of Anesthesia</a:t>
            </a:r>
            <a:endParaRPr sz="1400"/>
          </a:p>
          <a:p>
            <a:pPr indent="-311150" lvl="1" marL="914400" rtl="0" algn="l">
              <a:spcBef>
                <a:spcPts val="0"/>
              </a:spcBef>
              <a:spcAft>
                <a:spcPts val="0"/>
              </a:spcAft>
              <a:buSzPts val="1300"/>
              <a:buChar char="○"/>
            </a:pPr>
            <a:r>
              <a:rPr lang="en" sz="1300"/>
              <a:t>Volatile inhalational agents are tocolytic and result in decreased uterine contractility and tone that can result in increased post-delivery blood loss</a:t>
            </a:r>
            <a:endParaRPr sz="1300"/>
          </a:p>
          <a:p>
            <a:pPr indent="-311150" lvl="1" marL="914400" rtl="0" algn="l">
              <a:spcBef>
                <a:spcPts val="0"/>
              </a:spcBef>
              <a:spcAft>
                <a:spcPts val="0"/>
              </a:spcAft>
              <a:buSzPts val="1300"/>
              <a:buChar char="○"/>
            </a:pPr>
            <a:r>
              <a:rPr lang="en" sz="1300"/>
              <a:t>The uterus continues to contract in response to oxytocin provided the MAC is less than 1.0</a:t>
            </a:r>
            <a:endParaRPr sz="1300"/>
          </a:p>
          <a:p>
            <a:pPr indent="-311150" lvl="1" marL="914400" rtl="0" algn="l">
              <a:spcBef>
                <a:spcPts val="0"/>
              </a:spcBef>
              <a:spcAft>
                <a:spcPts val="0"/>
              </a:spcAft>
              <a:buSzPts val="1300"/>
              <a:buChar char="○"/>
            </a:pPr>
            <a:r>
              <a:rPr lang="en" sz="1300"/>
              <a:t>In the presence of uterine atony and hemorrhage, concentrations of VA can be decreased at delivery and anesthesia supplemented with narcotics and benzodiazepines</a:t>
            </a:r>
            <a:endParaRPr sz="1300"/>
          </a:p>
          <a:p>
            <a:pPr indent="-311150" lvl="1" marL="914400" rtl="0" algn="l">
              <a:spcBef>
                <a:spcPts val="0"/>
              </a:spcBef>
              <a:spcAft>
                <a:spcPts val="0"/>
              </a:spcAft>
              <a:buSzPts val="1300"/>
              <a:buChar char="○"/>
            </a:pPr>
            <a:r>
              <a:rPr lang="en" sz="1300"/>
              <a:t>The use of intraoperative muscle relaxation is generally not necessary and can be left to the surgeon’s preference</a:t>
            </a:r>
            <a:endParaRPr sz="1300"/>
          </a:p>
          <a:p>
            <a:pPr indent="-311150" lvl="1" marL="914400" rtl="0" algn="l">
              <a:spcBef>
                <a:spcPts val="0"/>
              </a:spcBef>
              <a:spcAft>
                <a:spcPts val="0"/>
              </a:spcAft>
              <a:buSzPts val="1300"/>
              <a:buChar char="○"/>
            </a:pPr>
            <a:r>
              <a:rPr lang="en" sz="1300"/>
              <a:t>Infants delivered under GA are more likely to be depressed and require active resuscitation - therefore, an individual other than anesthesia who is trained in neonatal resuscitation should be present at delivery</a:t>
            </a:r>
            <a:endParaRPr sz="1300"/>
          </a:p>
          <a:p>
            <a:pPr indent="-311150" lvl="1" marL="914400" rtl="0" algn="l">
              <a:spcBef>
                <a:spcPts val="0"/>
              </a:spcBef>
              <a:spcAft>
                <a:spcPts val="0"/>
              </a:spcAft>
              <a:buSzPts val="1300"/>
              <a:buChar char="○"/>
            </a:pPr>
            <a:r>
              <a:rPr lang="en" sz="1300"/>
              <a:t>Length of time from uterine incision to delivery has been shown to correlate with the degree of neonatal acidosis - interval should be recorded </a:t>
            </a:r>
            <a:endParaRPr sz="1300"/>
          </a:p>
          <a:p>
            <a:pPr indent="-311150" lvl="1" marL="914400" rtl="0" algn="l">
              <a:spcBef>
                <a:spcPts val="0"/>
              </a:spcBef>
              <a:spcAft>
                <a:spcPts val="0"/>
              </a:spcAft>
              <a:buSzPts val="1300"/>
              <a:buChar char="○"/>
            </a:pPr>
            <a:r>
              <a:rPr lang="en" sz="1300"/>
              <a:t>An interval of 3 minutes seems to be the critical value as neonates delivered after 3 minutes are more depressed</a:t>
            </a:r>
            <a:endParaRPr sz="1300"/>
          </a:p>
          <a:p>
            <a:pPr indent="-311150" lvl="1" marL="914400" rtl="0" algn="l">
              <a:spcBef>
                <a:spcPts val="0"/>
              </a:spcBef>
              <a:spcAft>
                <a:spcPts val="0"/>
              </a:spcAft>
              <a:buSzPts val="1300"/>
              <a:buChar char="○"/>
            </a:pPr>
            <a:r>
              <a:rPr lang="en" sz="1300"/>
              <a:t>After completion of surgery, the patient is extubated </a:t>
            </a:r>
            <a:r>
              <a:rPr b="1" lang="en" sz="1300"/>
              <a:t>awake </a:t>
            </a:r>
            <a:r>
              <a:rPr lang="en" sz="1300"/>
              <a:t>(following commands) after full recovery of neuromuscular blockade</a:t>
            </a:r>
            <a:endParaRPr sz="1300"/>
          </a:p>
          <a:p>
            <a:pPr indent="0" lvl="0" marL="457200" rtl="0" algn="l">
              <a:spcBef>
                <a:spcPts val="1600"/>
              </a:spcBef>
              <a:spcAft>
                <a:spcPts val="1600"/>
              </a:spcAft>
              <a:buNone/>
            </a:pPr>
            <a:r>
              <a:t/>
            </a:r>
            <a:endParaRPr sz="1300"/>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164"/>
          <p:cNvSpPr txBox="1"/>
          <p:nvPr>
            <p:ph idx="4294967295" type="title"/>
          </p:nvPr>
        </p:nvSpPr>
        <p:spPr>
          <a:xfrm>
            <a:off x="242800" y="837425"/>
            <a:ext cx="3865200" cy="137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Delayed Cord Clamping</a:t>
            </a:r>
            <a:endParaRPr/>
          </a:p>
        </p:txBody>
      </p:sp>
      <p:sp>
        <p:nvSpPr>
          <p:cNvPr id="1103" name="Google Shape;1103;p164"/>
          <p:cNvSpPr txBox="1"/>
          <p:nvPr>
            <p:ph idx="4294967295" type="body"/>
          </p:nvPr>
        </p:nvSpPr>
        <p:spPr>
          <a:xfrm>
            <a:off x="79275" y="2279400"/>
            <a:ext cx="8612100" cy="2646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Benefits to both term and preterm infants in delaying cord clamping </a:t>
            </a:r>
            <a:endParaRPr sz="1600"/>
          </a:p>
          <a:p>
            <a:pPr indent="-330200" lvl="0" marL="457200" rtl="0" algn="l">
              <a:spcBef>
                <a:spcPts val="0"/>
              </a:spcBef>
              <a:spcAft>
                <a:spcPts val="0"/>
              </a:spcAft>
              <a:buSzPts val="1600"/>
              <a:buChar char="●"/>
            </a:pPr>
            <a:r>
              <a:rPr lang="en" sz="1600"/>
              <a:t>Optimal timing of umbilical cord clamping is being debated (30 to 60 seconds)</a:t>
            </a:r>
            <a:endParaRPr sz="1600"/>
          </a:p>
          <a:p>
            <a:pPr indent="-330200" lvl="0" marL="457200" rtl="0" algn="l">
              <a:spcBef>
                <a:spcPts val="0"/>
              </a:spcBef>
              <a:spcAft>
                <a:spcPts val="0"/>
              </a:spcAft>
              <a:buSzPts val="1600"/>
              <a:buChar char="●"/>
            </a:pPr>
            <a:r>
              <a:rPr lang="en" sz="1600"/>
              <a:t>Infant maintained at or below the level of the placenta because of associated neonatal benefits including; increased blood volume, reduced need for blood transfusion, decreased incidence intracranial hemorrhage in preterm infants, and lower frequency of iron deficiency anemia in term infants</a:t>
            </a:r>
            <a:endParaRPr sz="1600"/>
          </a:p>
          <a:p>
            <a:pPr indent="-330200" lvl="0" marL="457200" rtl="0" algn="l">
              <a:spcBef>
                <a:spcPts val="0"/>
              </a:spcBef>
              <a:spcAft>
                <a:spcPts val="0"/>
              </a:spcAft>
              <a:buSzPts val="1600"/>
              <a:buChar char="●"/>
            </a:pPr>
            <a:r>
              <a:rPr lang="en" sz="1600"/>
              <a:t>Studies are showing a nearly 50% reduction in intraventricular hemorrhage in preterm infants</a:t>
            </a:r>
            <a:endParaRPr sz="1600"/>
          </a:p>
          <a:p>
            <a:pPr indent="-330200" lvl="0" marL="457200" rtl="0" algn="l">
              <a:spcBef>
                <a:spcPts val="0"/>
              </a:spcBef>
              <a:spcAft>
                <a:spcPts val="0"/>
              </a:spcAft>
              <a:buSzPts val="1600"/>
              <a:buChar char="●"/>
            </a:pPr>
            <a:r>
              <a:rPr lang="en" sz="1600"/>
              <a:t>Not recommended in infants who are being delivered under general anesthesia</a:t>
            </a:r>
            <a:endParaRPr sz="1600"/>
          </a:p>
        </p:txBody>
      </p:sp>
      <p:pic>
        <p:nvPicPr>
          <p:cNvPr id="1104" name="Google Shape;1104;p164"/>
          <p:cNvPicPr preferRelativeResize="0"/>
          <p:nvPr/>
        </p:nvPicPr>
        <p:blipFill>
          <a:blip r:embed="rId3">
            <a:alphaModFix/>
          </a:blip>
          <a:stretch>
            <a:fillRect/>
          </a:stretch>
        </p:blipFill>
        <p:spPr>
          <a:xfrm>
            <a:off x="5019625" y="113975"/>
            <a:ext cx="3998276" cy="2188550"/>
          </a:xfrm>
          <a:prstGeom prst="rect">
            <a:avLst/>
          </a:prstGeom>
          <a:noFill/>
          <a:ln>
            <a:noFill/>
          </a:ln>
        </p:spPr>
      </p:pic>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16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Complications of Regional Anesthesia</a:t>
            </a:r>
            <a:endParaRPr/>
          </a:p>
        </p:txBody>
      </p:sp>
      <p:sp>
        <p:nvSpPr>
          <p:cNvPr id="1110" name="Google Shape;1110;p165"/>
          <p:cNvSpPr txBox="1"/>
          <p:nvPr>
            <p:ph idx="1" type="body"/>
          </p:nvPr>
        </p:nvSpPr>
        <p:spPr>
          <a:xfrm>
            <a:off x="445975" y="1572500"/>
            <a:ext cx="8385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Hypotension</a:t>
            </a:r>
            <a:r>
              <a:rPr lang="en" sz="1800"/>
              <a:t> - defined as a 20% decrease from baseline or a SBP less than 100 mmHg</a:t>
            </a:r>
            <a:endParaRPr sz="1800"/>
          </a:p>
          <a:p>
            <a:pPr indent="-317500" lvl="1" marL="914400" rtl="0" algn="l">
              <a:spcBef>
                <a:spcPts val="0"/>
              </a:spcBef>
              <a:spcAft>
                <a:spcPts val="0"/>
              </a:spcAft>
              <a:buSzPts val="1400"/>
              <a:buChar char="○"/>
            </a:pPr>
            <a:r>
              <a:rPr lang="en" sz="1400"/>
              <a:t>Monitor BP at least every 2 minutes until stabilized</a:t>
            </a:r>
            <a:endParaRPr sz="1400"/>
          </a:p>
          <a:p>
            <a:pPr indent="-317500" lvl="1" marL="914400" rtl="0" algn="l">
              <a:spcBef>
                <a:spcPts val="0"/>
              </a:spcBef>
              <a:spcAft>
                <a:spcPts val="0"/>
              </a:spcAft>
              <a:buSzPts val="1400"/>
              <a:buChar char="○"/>
            </a:pPr>
            <a:r>
              <a:rPr lang="en" sz="1400"/>
              <a:t>LUD, fluids, vasopressors</a:t>
            </a:r>
            <a:endParaRPr sz="1400"/>
          </a:p>
          <a:p>
            <a:pPr indent="-342900" lvl="0" marL="457200" rtl="0" algn="l">
              <a:spcBef>
                <a:spcPts val="0"/>
              </a:spcBef>
              <a:spcAft>
                <a:spcPts val="0"/>
              </a:spcAft>
              <a:buSzPts val="1800"/>
              <a:buChar char="●"/>
            </a:pPr>
            <a:r>
              <a:rPr b="1" lang="en" sz="1800"/>
              <a:t>Nausea and Vomiting</a:t>
            </a:r>
            <a:endParaRPr b="1" sz="1800"/>
          </a:p>
          <a:p>
            <a:pPr indent="-317500" lvl="1" marL="914400" rtl="0" algn="l">
              <a:spcBef>
                <a:spcPts val="0"/>
              </a:spcBef>
              <a:spcAft>
                <a:spcPts val="0"/>
              </a:spcAft>
              <a:buSzPts val="1400"/>
              <a:buChar char="○"/>
            </a:pPr>
            <a:r>
              <a:rPr lang="en" sz="1400"/>
              <a:t>Caused by hypotension, pain, delayed gastric emptying, administration of parenteral opioids, visceral traction with exteriorization of the uterus, and motion during transport</a:t>
            </a:r>
            <a:endParaRPr sz="1400"/>
          </a:p>
          <a:p>
            <a:pPr indent="-317500" lvl="1" marL="914400" rtl="0" algn="l">
              <a:spcBef>
                <a:spcPts val="0"/>
              </a:spcBef>
              <a:spcAft>
                <a:spcPts val="0"/>
              </a:spcAft>
              <a:buSzPts val="1400"/>
              <a:buChar char="○"/>
            </a:pPr>
            <a:r>
              <a:rPr lang="en" sz="1400"/>
              <a:t>Some clinicians believe that a sympathetic block results in unopposed GI vagal stimulation</a:t>
            </a:r>
            <a:endParaRPr sz="1400"/>
          </a:p>
          <a:p>
            <a:pPr indent="-317500" lvl="1" marL="914400" rtl="0" algn="l">
              <a:spcBef>
                <a:spcPts val="0"/>
              </a:spcBef>
              <a:spcAft>
                <a:spcPts val="0"/>
              </a:spcAft>
              <a:buSzPts val="1400"/>
              <a:buChar char="○"/>
            </a:pPr>
            <a:r>
              <a:rPr lang="en" sz="1400"/>
              <a:t>Opioids in epidural or subarachnoid space improve block quality and do not increase introp nausea</a:t>
            </a:r>
            <a:endParaRPr sz="1400"/>
          </a:p>
          <a:p>
            <a:pPr indent="0" lvl="0" marL="457200" rtl="0" algn="l">
              <a:spcBef>
                <a:spcPts val="1600"/>
              </a:spcBef>
              <a:spcAft>
                <a:spcPts val="1600"/>
              </a:spcAft>
              <a:buNone/>
            </a:pPr>
            <a:r>
              <a:t/>
            </a:r>
            <a:endParaRPr sz="1400"/>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16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Complication of Regional Anesthesia</a:t>
            </a:r>
            <a:endParaRPr/>
          </a:p>
        </p:txBody>
      </p:sp>
      <p:sp>
        <p:nvSpPr>
          <p:cNvPr id="1116" name="Google Shape;1116;p16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Nausea and Vomiting</a:t>
            </a:r>
            <a:endParaRPr b="1" sz="1800"/>
          </a:p>
          <a:p>
            <a:pPr indent="-317500" lvl="1" marL="914400" rtl="0" algn="l">
              <a:spcBef>
                <a:spcPts val="0"/>
              </a:spcBef>
              <a:spcAft>
                <a:spcPts val="0"/>
              </a:spcAft>
              <a:buSzPts val="1400"/>
              <a:buChar char="○"/>
            </a:pPr>
            <a:r>
              <a:rPr lang="en" sz="1400"/>
              <a:t>Multimodal approaches combining antiemetics with different mechanisms of action may be more effective than a single drug modality</a:t>
            </a:r>
            <a:endParaRPr sz="1400"/>
          </a:p>
          <a:p>
            <a:pPr indent="-317500" lvl="2" marL="1371600" rtl="0" algn="l">
              <a:spcBef>
                <a:spcPts val="0"/>
              </a:spcBef>
              <a:spcAft>
                <a:spcPts val="0"/>
              </a:spcAft>
              <a:buSzPts val="1400"/>
              <a:buChar char="■"/>
            </a:pPr>
            <a:r>
              <a:rPr lang="en" sz="1400"/>
              <a:t>Metoclopramide (10 mg IV) is prokinetic that lifely reduces N/V</a:t>
            </a:r>
            <a:endParaRPr sz="1400"/>
          </a:p>
          <a:p>
            <a:pPr indent="-317500" lvl="3" marL="1828800" rtl="0" algn="l">
              <a:spcBef>
                <a:spcPts val="0"/>
              </a:spcBef>
              <a:spcAft>
                <a:spcPts val="0"/>
              </a:spcAft>
              <a:buSzPts val="1400"/>
              <a:buChar char="●"/>
            </a:pPr>
            <a:r>
              <a:rPr lang="en" sz="1400"/>
              <a:t>Can be given preop or at cord clamp</a:t>
            </a:r>
            <a:endParaRPr sz="1400"/>
          </a:p>
          <a:p>
            <a:pPr indent="-317500" lvl="2" marL="1371600" rtl="0" algn="l">
              <a:spcBef>
                <a:spcPts val="0"/>
              </a:spcBef>
              <a:spcAft>
                <a:spcPts val="0"/>
              </a:spcAft>
              <a:buSzPts val="1400"/>
              <a:buChar char="■"/>
            </a:pPr>
            <a:r>
              <a:rPr lang="en" sz="1400"/>
              <a:t>Ondansetron (4 mg IV) is a serotonin receptor antagonist</a:t>
            </a:r>
            <a:endParaRPr sz="1400"/>
          </a:p>
          <a:p>
            <a:pPr indent="-317500" lvl="3" marL="1828800" rtl="0" algn="l">
              <a:spcBef>
                <a:spcPts val="0"/>
              </a:spcBef>
              <a:spcAft>
                <a:spcPts val="0"/>
              </a:spcAft>
              <a:buSzPts val="1400"/>
              <a:buChar char="●"/>
            </a:pPr>
            <a:r>
              <a:rPr lang="en" sz="1400"/>
              <a:t>May be more effective compared to metoclopramide</a:t>
            </a:r>
            <a:endParaRPr sz="1400"/>
          </a:p>
          <a:p>
            <a:pPr indent="-317500" lvl="2" marL="1371600" rtl="0" algn="l">
              <a:spcBef>
                <a:spcPts val="0"/>
              </a:spcBef>
              <a:spcAft>
                <a:spcPts val="0"/>
              </a:spcAft>
              <a:buSzPts val="1400"/>
              <a:buChar char="■"/>
            </a:pPr>
            <a:r>
              <a:rPr lang="en" sz="1400"/>
              <a:t>Scopolamine patch - been shown to reduce post-cesarean N/V</a:t>
            </a:r>
            <a:endParaRPr sz="1400"/>
          </a:p>
          <a:p>
            <a:pPr indent="-317500" lvl="3" marL="1828800" rtl="0" algn="l">
              <a:spcBef>
                <a:spcPts val="0"/>
              </a:spcBef>
              <a:spcAft>
                <a:spcPts val="0"/>
              </a:spcAft>
              <a:buSzPts val="1400"/>
              <a:buChar char="●"/>
            </a:pPr>
            <a:r>
              <a:rPr lang="en" sz="1400"/>
              <a:t>Takes 2 to 4 hours to work (duration of action up to 48 hrs)</a:t>
            </a:r>
            <a:endParaRPr sz="1400"/>
          </a:p>
          <a:p>
            <a:pPr indent="-317500" lvl="3" marL="1828800" rtl="0" algn="l">
              <a:spcBef>
                <a:spcPts val="0"/>
              </a:spcBef>
              <a:spcAft>
                <a:spcPts val="0"/>
              </a:spcAft>
              <a:buSzPts val="1400"/>
              <a:buChar char="●"/>
            </a:pPr>
            <a:r>
              <a:rPr lang="en" sz="1400"/>
              <a:t>Side effects include dry mouth and dizziness</a:t>
            </a:r>
            <a:endParaRPr sz="1400"/>
          </a:p>
          <a:p>
            <a:pPr indent="-317500" lvl="2" marL="1371600" rtl="0" algn="l">
              <a:spcBef>
                <a:spcPts val="0"/>
              </a:spcBef>
              <a:spcAft>
                <a:spcPts val="0"/>
              </a:spcAft>
              <a:buSzPts val="1400"/>
              <a:buChar char="■"/>
            </a:pPr>
            <a:r>
              <a:rPr lang="en" sz="1400"/>
              <a:t>Decadron, antihistamines, propofol</a:t>
            </a:r>
            <a:endParaRPr sz="1400"/>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0" name="Shape 1120"/>
        <p:cNvGrpSpPr/>
        <p:nvPr/>
      </p:nvGrpSpPr>
      <p:grpSpPr>
        <a:xfrm>
          <a:off x="0" y="0"/>
          <a:ext cx="0" cy="0"/>
          <a:chOff x="0" y="0"/>
          <a:chExt cx="0" cy="0"/>
        </a:xfrm>
      </p:grpSpPr>
      <p:sp>
        <p:nvSpPr>
          <p:cNvPr id="1121" name="Google Shape;1121;p16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Postdural Puncture Headache</a:t>
            </a:r>
            <a:endParaRPr/>
          </a:p>
        </p:txBody>
      </p:sp>
      <p:sp>
        <p:nvSpPr>
          <p:cNvPr id="1122" name="Google Shape;1122;p167"/>
          <p:cNvSpPr txBox="1"/>
          <p:nvPr>
            <p:ph idx="1" type="body"/>
          </p:nvPr>
        </p:nvSpPr>
        <p:spPr>
          <a:xfrm>
            <a:off x="470750" y="1283400"/>
            <a:ext cx="8319900" cy="3195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PDPH occurs when the epidural needle punctures the dura and CSF leaks through it</a:t>
            </a:r>
            <a:endParaRPr sz="1600"/>
          </a:p>
          <a:p>
            <a:pPr indent="-330200" lvl="0" marL="457200" rtl="0" algn="l">
              <a:spcBef>
                <a:spcPts val="0"/>
              </a:spcBef>
              <a:spcAft>
                <a:spcPts val="0"/>
              </a:spcAft>
              <a:buSzPts val="1600"/>
              <a:buChar char="●"/>
            </a:pPr>
            <a:r>
              <a:rPr lang="en" sz="1600"/>
              <a:t>Traction on the meninges and cerebral vasodilation cause the headache</a:t>
            </a:r>
            <a:endParaRPr sz="1600"/>
          </a:p>
          <a:p>
            <a:pPr indent="-330200" lvl="0" marL="457200" rtl="0" algn="l">
              <a:spcBef>
                <a:spcPts val="0"/>
              </a:spcBef>
              <a:spcAft>
                <a:spcPts val="0"/>
              </a:spcAft>
              <a:buSzPts val="1600"/>
              <a:buChar char="●"/>
            </a:pPr>
            <a:r>
              <a:rPr lang="en" sz="1600"/>
              <a:t>Occurs in 1% to 2% of epidural placements</a:t>
            </a:r>
            <a:endParaRPr sz="1600"/>
          </a:p>
          <a:p>
            <a:pPr indent="-330200" lvl="0" marL="457200" rtl="0" algn="l">
              <a:spcBef>
                <a:spcPts val="0"/>
              </a:spcBef>
              <a:spcAft>
                <a:spcPts val="0"/>
              </a:spcAft>
              <a:buSzPts val="1600"/>
              <a:buChar char="●"/>
            </a:pPr>
            <a:r>
              <a:rPr lang="en" sz="1600"/>
              <a:t>Headache occurs in 80% to 86% of women</a:t>
            </a:r>
            <a:endParaRPr sz="1600"/>
          </a:p>
          <a:p>
            <a:pPr indent="-330200" lvl="0" marL="457200" rtl="0" algn="l">
              <a:spcBef>
                <a:spcPts val="0"/>
              </a:spcBef>
              <a:spcAft>
                <a:spcPts val="0"/>
              </a:spcAft>
              <a:buSzPts val="1600"/>
              <a:buChar char="●"/>
            </a:pPr>
            <a:r>
              <a:rPr lang="en" sz="1600"/>
              <a:t>Hallmark of PDPH is the postural component - headache relieved when lying down and returns upon sitting up or standing</a:t>
            </a:r>
            <a:endParaRPr sz="1600"/>
          </a:p>
          <a:p>
            <a:pPr indent="-330200" lvl="0" marL="457200" rtl="0" algn="l">
              <a:spcBef>
                <a:spcPts val="0"/>
              </a:spcBef>
              <a:spcAft>
                <a:spcPts val="0"/>
              </a:spcAft>
              <a:buSzPts val="1600"/>
              <a:buChar char="●"/>
            </a:pPr>
            <a:r>
              <a:rPr lang="en" sz="1600"/>
              <a:t>PDPH symptoms include; frontal and occipital pain radiating to the neck and shoulders, nausea, vertigo, and low back pain are also seen</a:t>
            </a:r>
            <a:endParaRPr sz="1600"/>
          </a:p>
          <a:p>
            <a:pPr indent="-330200" lvl="0" marL="457200" rtl="0" algn="l">
              <a:spcBef>
                <a:spcPts val="0"/>
              </a:spcBef>
              <a:spcAft>
                <a:spcPts val="0"/>
              </a:spcAft>
              <a:buSzPts val="1600"/>
              <a:buChar char="●"/>
            </a:pPr>
            <a:r>
              <a:rPr lang="en" sz="1600"/>
              <a:t>Ocular dysfunction as a result of a cranial nerve VI (abducens nerve) palsy is less common and can result in double vision and a deviated gaze</a:t>
            </a:r>
            <a:endParaRPr sz="1600"/>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sp>
        <p:nvSpPr>
          <p:cNvPr id="1127" name="Google Shape;1127;p16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Postdural Puncture Headache</a:t>
            </a:r>
            <a:endParaRPr/>
          </a:p>
        </p:txBody>
      </p:sp>
      <p:sp>
        <p:nvSpPr>
          <p:cNvPr id="1128" name="Google Shape;1128;p168"/>
          <p:cNvSpPr txBox="1"/>
          <p:nvPr>
            <p:ph idx="1" type="body"/>
          </p:nvPr>
        </p:nvSpPr>
        <p:spPr>
          <a:xfrm>
            <a:off x="444325" y="1110175"/>
            <a:ext cx="8416800" cy="34296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PDPH is not the only cause of headaches following regional anesthesia in the obstetric pt</a:t>
            </a:r>
            <a:endParaRPr sz="1700"/>
          </a:p>
          <a:p>
            <a:pPr indent="-336550" lvl="1" marL="914400" rtl="0" algn="l">
              <a:spcBef>
                <a:spcPts val="0"/>
              </a:spcBef>
              <a:spcAft>
                <a:spcPts val="0"/>
              </a:spcAft>
              <a:buSzPts val="1700"/>
              <a:buChar char="○"/>
            </a:pPr>
            <a:r>
              <a:rPr lang="en" sz="1700"/>
              <a:t>t</a:t>
            </a:r>
            <a:r>
              <a:rPr lang="en" sz="1700"/>
              <a:t>ension/migraine and preeclampsia/eclampsia accounted for over 70% of reported headaches</a:t>
            </a:r>
            <a:endParaRPr sz="1700"/>
          </a:p>
          <a:p>
            <a:pPr indent="-336550" lvl="0" marL="457200" rtl="0" algn="l">
              <a:spcBef>
                <a:spcPts val="0"/>
              </a:spcBef>
              <a:spcAft>
                <a:spcPts val="0"/>
              </a:spcAft>
              <a:buSzPts val="1700"/>
              <a:buChar char="●"/>
            </a:pPr>
            <a:r>
              <a:rPr lang="en" sz="1700"/>
              <a:t>More serious causes of postpartum maternal headaches include meningitis and intracranial pathology such as cortical vein thrombosis and subarachnoid hemorrhage </a:t>
            </a:r>
            <a:endParaRPr sz="1700"/>
          </a:p>
          <a:p>
            <a:pPr indent="-336550" lvl="1" marL="914400" rtl="0" algn="l">
              <a:spcBef>
                <a:spcPts val="0"/>
              </a:spcBef>
              <a:spcAft>
                <a:spcPts val="0"/>
              </a:spcAft>
              <a:buSzPts val="1700"/>
              <a:buChar char="○"/>
            </a:pPr>
            <a:r>
              <a:rPr lang="en" sz="1700"/>
              <a:t>Case study of recent pt with PIH on Mg. Definite wet tap. Bleeding after delivery requiring blood. </a:t>
            </a:r>
            <a:endParaRPr sz="1700"/>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sp>
        <p:nvSpPr>
          <p:cNvPr id="1133" name="Google Shape;1133;p16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Postdural Puncture Headache</a:t>
            </a:r>
            <a:endParaRPr/>
          </a:p>
        </p:txBody>
      </p:sp>
      <p:sp>
        <p:nvSpPr>
          <p:cNvPr id="1134" name="Google Shape;1134;p16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Incidence of PDPH is inversely related to age and seen infrequently in those older than 70 and younger than 10 yrs old</a:t>
            </a:r>
            <a:endParaRPr sz="1700"/>
          </a:p>
          <a:p>
            <a:pPr indent="-336550" lvl="0" marL="457200" rtl="0" algn="l">
              <a:spcBef>
                <a:spcPts val="0"/>
              </a:spcBef>
              <a:spcAft>
                <a:spcPts val="0"/>
              </a:spcAft>
              <a:buSzPts val="1700"/>
              <a:buChar char="●"/>
            </a:pPr>
            <a:r>
              <a:rPr lang="en" sz="1700"/>
              <a:t>Women slightly more susceptible than men, and pregnancy may increase the incidence</a:t>
            </a:r>
            <a:endParaRPr sz="1700"/>
          </a:p>
          <a:p>
            <a:pPr indent="-336550" lvl="0" marL="457200" rtl="0" algn="l">
              <a:spcBef>
                <a:spcPts val="0"/>
              </a:spcBef>
              <a:spcAft>
                <a:spcPts val="0"/>
              </a:spcAft>
              <a:buSzPts val="1700"/>
              <a:buChar char="●"/>
            </a:pPr>
            <a:r>
              <a:rPr lang="en" sz="1700"/>
              <a:t>In general, large-diameter needles are more likely to be associated with PDPH when compared to small-diameter needles</a:t>
            </a:r>
            <a:endParaRPr sz="1700"/>
          </a:p>
          <a:p>
            <a:pPr indent="-330200" lvl="0" marL="457200" rtl="0" algn="l">
              <a:spcBef>
                <a:spcPts val="0"/>
              </a:spcBef>
              <a:spcAft>
                <a:spcPts val="0"/>
              </a:spcAft>
              <a:buSzPts val="1600"/>
              <a:buChar char="●"/>
            </a:pPr>
            <a:r>
              <a:rPr lang="en" sz="1600"/>
              <a:t>With spinal anesthesia, the incidence of PDPH is significantly reduced with the use of pencil-point needles (Pencan, Sprotte, Whitacre) compared with the beveled cutting needles (Quincke)</a:t>
            </a:r>
            <a:endParaRPr sz="1600"/>
          </a:p>
          <a:p>
            <a:pPr indent="0" lvl="0" marL="457200" rtl="0" algn="l">
              <a:spcBef>
                <a:spcPts val="1600"/>
              </a:spcBef>
              <a:spcAft>
                <a:spcPts val="0"/>
              </a:spcAft>
              <a:buNone/>
            </a:pPr>
            <a:r>
              <a:t/>
            </a:r>
            <a:endParaRPr sz="1600"/>
          </a:p>
          <a:p>
            <a:pPr indent="0" lvl="0" marL="457200" rtl="0" algn="l">
              <a:spcBef>
                <a:spcPts val="1600"/>
              </a:spcBef>
              <a:spcAft>
                <a:spcPts val="0"/>
              </a:spcAft>
              <a:buNone/>
            </a:pPr>
            <a:r>
              <a:t/>
            </a:r>
            <a:endParaRPr sz="1700"/>
          </a:p>
          <a:p>
            <a:pPr indent="0" lvl="0" marL="0" rtl="0" algn="l">
              <a:spcBef>
                <a:spcPts val="1600"/>
              </a:spcBef>
              <a:spcAft>
                <a:spcPts val="1600"/>
              </a:spcAft>
              <a:buNone/>
            </a:pPr>
            <a:r>
              <a:t/>
            </a:r>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id="1139" name="Google Shape;1139;p17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Postdural Puncture Headache</a:t>
            </a:r>
            <a:endParaRPr/>
          </a:p>
        </p:txBody>
      </p:sp>
      <p:sp>
        <p:nvSpPr>
          <p:cNvPr id="1140" name="Google Shape;1140;p170"/>
          <p:cNvSpPr txBox="1"/>
          <p:nvPr>
            <p:ph idx="1" type="body"/>
          </p:nvPr>
        </p:nvSpPr>
        <p:spPr>
          <a:xfrm>
            <a:off x="505425" y="1059250"/>
            <a:ext cx="7830900" cy="3419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Some evidence indicates that the bevel orientation relative to the dural fiber plays a role</a:t>
            </a:r>
            <a:endParaRPr sz="1600"/>
          </a:p>
          <a:p>
            <a:pPr indent="-330200" lvl="0" marL="457200" rtl="0" algn="l">
              <a:spcBef>
                <a:spcPts val="0"/>
              </a:spcBef>
              <a:spcAft>
                <a:spcPts val="0"/>
              </a:spcAft>
              <a:buSzPts val="1600"/>
              <a:buChar char="●"/>
            </a:pPr>
            <a:r>
              <a:rPr lang="en" sz="1600"/>
              <a:t>Electron microscopy has confirmed that the collagen fibers composing the dura are primarily oriented longitudinally</a:t>
            </a:r>
            <a:endParaRPr sz="1600"/>
          </a:p>
          <a:p>
            <a:pPr indent="-330200" lvl="0" marL="457200" rtl="0" algn="l">
              <a:spcBef>
                <a:spcPts val="0"/>
              </a:spcBef>
              <a:spcAft>
                <a:spcPts val="0"/>
              </a:spcAft>
              <a:buSzPts val="1600"/>
              <a:buChar char="●"/>
            </a:pPr>
            <a:r>
              <a:rPr lang="en" sz="1600"/>
              <a:t>Penetrating the dural fibers along their vertical axis may result in less CSF leakage compared with horizontal bevel orientation </a:t>
            </a:r>
            <a:endParaRPr sz="1600"/>
          </a:p>
          <a:p>
            <a:pPr indent="-330200" lvl="0" marL="457200" rtl="0" algn="l">
              <a:spcBef>
                <a:spcPts val="0"/>
              </a:spcBef>
              <a:spcAft>
                <a:spcPts val="0"/>
              </a:spcAft>
              <a:buSzPts val="1600"/>
              <a:buChar char="●"/>
            </a:pPr>
            <a:r>
              <a:rPr lang="en" sz="1600"/>
              <a:t>When dural puncture occurs during epidural placement, there has been some evidence to indicate that placing a subarachnoid catheter reduces the incidence of PDPH and the requirement for epidural blood patch(EBP)</a:t>
            </a:r>
            <a:endParaRPr sz="1600"/>
          </a:p>
          <a:p>
            <a:pPr indent="-330200" lvl="1" marL="914400" rtl="0" algn="l">
              <a:spcBef>
                <a:spcPts val="0"/>
              </a:spcBef>
              <a:spcAft>
                <a:spcPts val="0"/>
              </a:spcAft>
              <a:buSzPts val="1600"/>
              <a:buChar char="○"/>
            </a:pPr>
            <a:r>
              <a:rPr lang="en" sz="1600"/>
              <a:t>Recently happened and gave 1 ml 0.25% bupivacaine and ran 0.125% bupivacaine and 2 mcg/mL fentanyl at 2 ml/hr</a:t>
            </a:r>
            <a:endParaRPr sz="1600"/>
          </a:p>
          <a:p>
            <a:pPr indent="-330200" lvl="0" marL="457200" rtl="0" algn="l">
              <a:spcBef>
                <a:spcPts val="0"/>
              </a:spcBef>
              <a:spcAft>
                <a:spcPts val="0"/>
              </a:spcAft>
              <a:buSzPts val="1600"/>
              <a:buChar char="●"/>
            </a:pPr>
            <a:r>
              <a:rPr lang="en" sz="1600"/>
              <a:t>The use of air as opposed to saline in the loss of resistance technique may also be associated with greater PDPH rates</a:t>
            </a:r>
            <a:endParaRPr sz="1600"/>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4" name="Shape 1144"/>
        <p:cNvGrpSpPr/>
        <p:nvPr/>
      </p:nvGrpSpPr>
      <p:grpSpPr>
        <a:xfrm>
          <a:off x="0" y="0"/>
          <a:ext cx="0" cy="0"/>
          <a:chOff x="0" y="0"/>
          <a:chExt cx="0" cy="0"/>
        </a:xfrm>
      </p:grpSpPr>
      <p:sp>
        <p:nvSpPr>
          <p:cNvPr id="1145" name="Google Shape;1145;p17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Postdural Puncture Headache Treatment</a:t>
            </a:r>
            <a:endParaRPr/>
          </a:p>
        </p:txBody>
      </p:sp>
      <p:sp>
        <p:nvSpPr>
          <p:cNvPr id="1146" name="Google Shape;1146;p171"/>
          <p:cNvSpPr txBox="1"/>
          <p:nvPr>
            <p:ph idx="1" type="body"/>
          </p:nvPr>
        </p:nvSpPr>
        <p:spPr>
          <a:xfrm>
            <a:off x="411275" y="1567550"/>
            <a:ext cx="5436000" cy="2911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PDPH can vary from mild irritation to debilitating </a:t>
            </a:r>
            <a:endParaRPr sz="1200"/>
          </a:p>
          <a:p>
            <a:pPr indent="-304800" lvl="0" marL="457200" rtl="0" algn="l">
              <a:spcBef>
                <a:spcPts val="0"/>
              </a:spcBef>
              <a:spcAft>
                <a:spcPts val="0"/>
              </a:spcAft>
              <a:buSzPts val="1200"/>
              <a:buChar char="●"/>
            </a:pPr>
            <a:r>
              <a:rPr lang="en" sz="1200"/>
              <a:t>Conservative management includes;</a:t>
            </a:r>
            <a:endParaRPr sz="1200"/>
          </a:p>
          <a:p>
            <a:pPr indent="-304800" lvl="1" marL="914400" rtl="0" algn="l">
              <a:spcBef>
                <a:spcPts val="0"/>
              </a:spcBef>
              <a:spcAft>
                <a:spcPts val="0"/>
              </a:spcAft>
              <a:buSzPts val="1200"/>
              <a:buChar char="○"/>
            </a:pPr>
            <a:r>
              <a:rPr lang="en" sz="1200"/>
              <a:t>IV hydration (increases CSF production)</a:t>
            </a:r>
            <a:endParaRPr sz="1200"/>
          </a:p>
          <a:p>
            <a:pPr indent="-304800" lvl="1" marL="914400" rtl="0" algn="l">
              <a:spcBef>
                <a:spcPts val="0"/>
              </a:spcBef>
              <a:spcAft>
                <a:spcPts val="0"/>
              </a:spcAft>
              <a:buSzPts val="1200"/>
              <a:buChar char="○"/>
            </a:pPr>
            <a:r>
              <a:rPr lang="en" sz="1200"/>
              <a:t>Supine position (maintains higher CSF pressure in brain)</a:t>
            </a:r>
            <a:endParaRPr sz="1200"/>
          </a:p>
          <a:p>
            <a:pPr indent="-304800" lvl="1" marL="914400" rtl="0" algn="l">
              <a:spcBef>
                <a:spcPts val="0"/>
              </a:spcBef>
              <a:spcAft>
                <a:spcPts val="0"/>
              </a:spcAft>
              <a:buSzPts val="1200"/>
              <a:buChar char="○"/>
            </a:pPr>
            <a:r>
              <a:rPr lang="en" sz="1200"/>
              <a:t>Caffeine (reverses cerebral vasodilation)</a:t>
            </a:r>
            <a:endParaRPr sz="1200"/>
          </a:p>
          <a:p>
            <a:pPr indent="-304800" lvl="1" marL="914400" rtl="0" algn="l">
              <a:spcBef>
                <a:spcPts val="0"/>
              </a:spcBef>
              <a:spcAft>
                <a:spcPts val="0"/>
              </a:spcAft>
              <a:buSzPts val="1200"/>
              <a:buChar char="○"/>
            </a:pPr>
            <a:r>
              <a:rPr lang="en" sz="1200"/>
              <a:t>Theophylline (reverses cerebral vasodilation)</a:t>
            </a:r>
            <a:endParaRPr sz="1200"/>
          </a:p>
          <a:p>
            <a:pPr indent="-304800" lvl="1" marL="914400" rtl="0" algn="l">
              <a:spcBef>
                <a:spcPts val="0"/>
              </a:spcBef>
              <a:spcAft>
                <a:spcPts val="0"/>
              </a:spcAft>
              <a:buSzPts val="1200"/>
              <a:buChar char="○"/>
            </a:pPr>
            <a:r>
              <a:rPr lang="en" sz="1200"/>
              <a:t>NSAIDS</a:t>
            </a:r>
            <a:endParaRPr sz="1200"/>
          </a:p>
          <a:p>
            <a:pPr indent="-304800" lvl="1" marL="914400" rtl="0" algn="l">
              <a:spcBef>
                <a:spcPts val="0"/>
              </a:spcBef>
              <a:spcAft>
                <a:spcPts val="0"/>
              </a:spcAft>
              <a:buSzPts val="1200"/>
              <a:buChar char="○"/>
            </a:pPr>
            <a:r>
              <a:rPr lang="en" sz="1200"/>
              <a:t>Cosyntropin</a:t>
            </a:r>
            <a:endParaRPr sz="1200"/>
          </a:p>
          <a:p>
            <a:pPr indent="-304800" lvl="0" marL="457200" rtl="0" algn="l">
              <a:spcBef>
                <a:spcPts val="0"/>
              </a:spcBef>
              <a:spcAft>
                <a:spcPts val="0"/>
              </a:spcAft>
              <a:buSzPts val="1200"/>
              <a:buChar char="●"/>
            </a:pPr>
            <a:r>
              <a:rPr lang="en" sz="1200"/>
              <a:t>Cosyntropin - a synthetic form of adrenocorticotropic hormone (ACTH)</a:t>
            </a:r>
            <a:endParaRPr sz="1200"/>
          </a:p>
          <a:p>
            <a:pPr indent="-304800" lvl="1" marL="914400" rtl="0" algn="l">
              <a:spcBef>
                <a:spcPts val="0"/>
              </a:spcBef>
              <a:spcAft>
                <a:spcPts val="0"/>
              </a:spcAft>
              <a:buSzPts val="1200"/>
              <a:buChar char="○"/>
            </a:pPr>
            <a:r>
              <a:rPr lang="en" sz="1200"/>
              <a:t>Given as an IV infusion to stimulate adrenal gland </a:t>
            </a:r>
            <a:endParaRPr sz="1200"/>
          </a:p>
          <a:p>
            <a:pPr indent="-304800" lvl="1" marL="914400" rtl="0" algn="l">
              <a:spcBef>
                <a:spcPts val="0"/>
              </a:spcBef>
              <a:spcAft>
                <a:spcPts val="0"/>
              </a:spcAft>
              <a:buSzPts val="1200"/>
              <a:buChar char="○"/>
            </a:pPr>
            <a:r>
              <a:rPr lang="en" sz="1200"/>
              <a:t>Risks of infusion are low</a:t>
            </a:r>
            <a:endParaRPr sz="1200"/>
          </a:p>
          <a:p>
            <a:pPr indent="-304800" lvl="0" marL="457200" rtl="0" algn="l">
              <a:spcBef>
                <a:spcPts val="0"/>
              </a:spcBef>
              <a:spcAft>
                <a:spcPts val="0"/>
              </a:spcAft>
              <a:buSzPts val="1200"/>
              <a:buChar char="●"/>
            </a:pPr>
            <a:r>
              <a:rPr lang="en" sz="1200"/>
              <a:t>Pts with PDPH who are unresponsive to conservative therapy for 24 hrs should be considered for an EBP</a:t>
            </a:r>
            <a:endParaRPr sz="1200"/>
          </a:p>
          <a:p>
            <a:pPr indent="-304800" lvl="0" marL="457200" rtl="0" algn="l">
              <a:spcBef>
                <a:spcPts val="0"/>
              </a:spcBef>
              <a:spcAft>
                <a:spcPts val="0"/>
              </a:spcAft>
              <a:buSzPts val="1200"/>
              <a:buChar char="●"/>
            </a:pPr>
            <a:r>
              <a:rPr lang="en" sz="1200"/>
              <a:t>EBP has an estimated treatment success rate of 75%</a:t>
            </a:r>
            <a:endParaRPr sz="1200"/>
          </a:p>
          <a:p>
            <a:pPr indent="0" lvl="0" marL="0" rtl="0" algn="l">
              <a:spcBef>
                <a:spcPts val="1600"/>
              </a:spcBef>
              <a:spcAft>
                <a:spcPts val="1600"/>
              </a:spcAft>
              <a:buNone/>
            </a:pPr>
            <a:r>
              <a:t/>
            </a:r>
            <a:endParaRPr sz="1400"/>
          </a:p>
        </p:txBody>
      </p:sp>
      <p:pic>
        <p:nvPicPr>
          <p:cNvPr id="1147" name="Google Shape;1147;p171"/>
          <p:cNvPicPr preferRelativeResize="0"/>
          <p:nvPr/>
        </p:nvPicPr>
        <p:blipFill>
          <a:blip r:embed="rId3">
            <a:alphaModFix/>
          </a:blip>
          <a:stretch>
            <a:fillRect/>
          </a:stretch>
        </p:blipFill>
        <p:spPr>
          <a:xfrm>
            <a:off x="6039175" y="2194475"/>
            <a:ext cx="2752725" cy="1657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8"/>
          <p:cNvSpPr txBox="1"/>
          <p:nvPr>
            <p:ph type="title"/>
          </p:nvPr>
        </p:nvSpPr>
        <p:spPr>
          <a:xfrm>
            <a:off x="690375" y="172875"/>
            <a:ext cx="7505700" cy="69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Anatomic and Physiologic Changes During Normal Pregnancy</a:t>
            </a:r>
            <a:endParaRPr sz="3000"/>
          </a:p>
        </p:txBody>
      </p:sp>
      <p:sp>
        <p:nvSpPr>
          <p:cNvPr id="228" name="Google Shape;228;p28"/>
          <p:cNvSpPr txBox="1"/>
          <p:nvPr>
            <p:ph idx="1" type="body"/>
          </p:nvPr>
        </p:nvSpPr>
        <p:spPr>
          <a:xfrm>
            <a:off x="888525" y="1433175"/>
            <a:ext cx="7505700" cy="3362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sz="2100"/>
              <a:t>Physiologic changes occur during pregnancy as a result of increased metabolic demands and hormonal and anatomic changes</a:t>
            </a:r>
            <a:endParaRPr sz="2100"/>
          </a:p>
          <a:p>
            <a:pPr indent="-361950" lvl="0" marL="457200" rtl="0" algn="l">
              <a:spcBef>
                <a:spcPts val="0"/>
              </a:spcBef>
              <a:spcAft>
                <a:spcPts val="0"/>
              </a:spcAft>
              <a:buSzPts val="2100"/>
              <a:buChar char="●"/>
            </a:pPr>
            <a:r>
              <a:rPr lang="en" sz="2100"/>
              <a:t>Changes occur early in pregnancy and continue into the postpartum period</a:t>
            </a:r>
            <a:endParaRPr sz="2100"/>
          </a:p>
          <a:p>
            <a:pPr indent="-361950" lvl="0" marL="457200" rtl="0" algn="l">
              <a:spcBef>
                <a:spcPts val="0"/>
              </a:spcBef>
              <a:spcAft>
                <a:spcPts val="0"/>
              </a:spcAft>
              <a:buSzPts val="2100"/>
              <a:buChar char="●"/>
            </a:pPr>
            <a:r>
              <a:rPr lang="en" sz="2100"/>
              <a:t>These changes have significant implications for the anesthesia provider</a:t>
            </a:r>
            <a:endParaRPr sz="2100"/>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sp>
        <p:nvSpPr>
          <p:cNvPr id="1152" name="Google Shape;1152;p17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Epidural Blood Patch</a:t>
            </a:r>
            <a:endParaRPr/>
          </a:p>
        </p:txBody>
      </p:sp>
      <p:sp>
        <p:nvSpPr>
          <p:cNvPr id="1153" name="Google Shape;1153;p172"/>
          <p:cNvSpPr txBox="1"/>
          <p:nvPr>
            <p:ph idx="1" type="body"/>
          </p:nvPr>
        </p:nvSpPr>
        <p:spPr>
          <a:xfrm>
            <a:off x="54500" y="1095100"/>
            <a:ext cx="6019200" cy="3383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An epidural needle is placed in the epidural space, preferably at the same interspace as the dural puncture or one space below</a:t>
            </a:r>
            <a:endParaRPr sz="1400"/>
          </a:p>
          <a:p>
            <a:pPr indent="-317500" lvl="0" marL="457200" rtl="0" algn="l">
              <a:spcBef>
                <a:spcPts val="0"/>
              </a:spcBef>
              <a:spcAft>
                <a:spcPts val="0"/>
              </a:spcAft>
              <a:buSzPts val="1400"/>
              <a:buChar char="●"/>
            </a:pPr>
            <a:r>
              <a:rPr lang="en" sz="1400"/>
              <a:t>Studies under fluoroscopy have shown blood/dye spread one spinal segment below and 4 spinal segments above point of injection</a:t>
            </a:r>
            <a:endParaRPr sz="1400"/>
          </a:p>
          <a:p>
            <a:pPr indent="-317500" lvl="0" marL="457200" rtl="0" algn="l">
              <a:spcBef>
                <a:spcPts val="0"/>
              </a:spcBef>
              <a:spcAft>
                <a:spcPts val="0"/>
              </a:spcAft>
              <a:buSzPts val="1400"/>
              <a:buChar char="●"/>
            </a:pPr>
            <a:r>
              <a:rPr lang="en" sz="1400"/>
              <a:t>Once needle is in place, an assistant performs a peripheral venipuncture and draws 20 mL autologous blood using strict aseptic technique</a:t>
            </a:r>
            <a:endParaRPr sz="1400"/>
          </a:p>
          <a:p>
            <a:pPr indent="-317500" lvl="0" marL="457200" rtl="0" algn="l">
              <a:spcBef>
                <a:spcPts val="0"/>
              </a:spcBef>
              <a:spcAft>
                <a:spcPts val="0"/>
              </a:spcAft>
              <a:buSzPts val="1400"/>
              <a:buChar char="●"/>
            </a:pPr>
            <a:r>
              <a:rPr lang="en" sz="1400"/>
              <a:t>Blood is slowly injected into the epidural space (ideal volume is 15 to 20 mL)</a:t>
            </a:r>
            <a:endParaRPr sz="1400"/>
          </a:p>
          <a:p>
            <a:pPr indent="-317500" lvl="0" marL="457200" rtl="0" algn="l">
              <a:spcBef>
                <a:spcPts val="0"/>
              </a:spcBef>
              <a:spcAft>
                <a:spcPts val="0"/>
              </a:spcAft>
              <a:buSzPts val="1400"/>
              <a:buChar char="●"/>
            </a:pPr>
            <a:r>
              <a:rPr lang="en" sz="1400"/>
              <a:t>Pt remains at rest for 1 hour</a:t>
            </a:r>
            <a:endParaRPr sz="1400"/>
          </a:p>
          <a:p>
            <a:pPr indent="-317500" lvl="0" marL="457200" rtl="0" algn="l">
              <a:spcBef>
                <a:spcPts val="0"/>
              </a:spcBef>
              <a:spcAft>
                <a:spcPts val="0"/>
              </a:spcAft>
              <a:buSzPts val="1400"/>
              <a:buChar char="●"/>
            </a:pPr>
            <a:r>
              <a:rPr lang="en" sz="1400"/>
              <a:t>Mechanism of action of an EBP appears to be twofold;</a:t>
            </a:r>
            <a:endParaRPr sz="1400"/>
          </a:p>
          <a:p>
            <a:pPr indent="-317500" lvl="1" marL="914400" rtl="0" algn="l">
              <a:spcBef>
                <a:spcPts val="0"/>
              </a:spcBef>
              <a:spcAft>
                <a:spcPts val="0"/>
              </a:spcAft>
              <a:buSzPts val="1400"/>
              <a:buChar char="○"/>
            </a:pPr>
            <a:r>
              <a:rPr lang="en" sz="1400"/>
              <a:t>The epidural blood covers the dural defect with a fibrin clot</a:t>
            </a:r>
            <a:endParaRPr sz="1400"/>
          </a:p>
          <a:p>
            <a:pPr indent="-317500" lvl="1" marL="914400" rtl="0" algn="l">
              <a:spcBef>
                <a:spcPts val="0"/>
              </a:spcBef>
              <a:spcAft>
                <a:spcPts val="0"/>
              </a:spcAft>
              <a:buSzPts val="1400"/>
              <a:buChar char="○"/>
            </a:pPr>
            <a:r>
              <a:rPr lang="en" sz="1400"/>
              <a:t>Injected volume of blood compresses the epidural and subarachnoid spaces, which increases CSF pressure</a:t>
            </a:r>
            <a:endParaRPr sz="1400"/>
          </a:p>
        </p:txBody>
      </p:sp>
      <p:pic>
        <p:nvPicPr>
          <p:cNvPr id="1154" name="Google Shape;1154;p172"/>
          <p:cNvPicPr preferRelativeResize="0"/>
          <p:nvPr/>
        </p:nvPicPr>
        <p:blipFill>
          <a:blip r:embed="rId3">
            <a:alphaModFix/>
          </a:blip>
          <a:stretch>
            <a:fillRect/>
          </a:stretch>
        </p:blipFill>
        <p:spPr>
          <a:xfrm>
            <a:off x="6073950" y="1053925"/>
            <a:ext cx="2912700" cy="2186611"/>
          </a:xfrm>
          <a:prstGeom prst="rect">
            <a:avLst/>
          </a:prstGeom>
          <a:noFill/>
          <a:ln>
            <a:noFill/>
          </a:ln>
        </p:spPr>
      </p:pic>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sp>
        <p:nvSpPr>
          <p:cNvPr id="1159" name="Google Shape;1159;p17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Obstetric Complications</a:t>
            </a:r>
            <a:endParaRPr/>
          </a:p>
        </p:txBody>
      </p:sp>
      <p:sp>
        <p:nvSpPr>
          <p:cNvPr id="1160" name="Google Shape;1160;p173"/>
          <p:cNvSpPr txBox="1"/>
          <p:nvPr>
            <p:ph idx="1" type="body"/>
          </p:nvPr>
        </p:nvSpPr>
        <p:spPr>
          <a:xfrm>
            <a:off x="1549125" y="1572500"/>
            <a:ext cx="5943300" cy="2911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b="1" lang="en" sz="1500"/>
              <a:t>Postpartum Hemorrhage</a:t>
            </a:r>
            <a:endParaRPr b="1" sz="1500"/>
          </a:p>
          <a:p>
            <a:pPr indent="-323850" lvl="1" marL="914400" rtl="0" algn="l">
              <a:spcBef>
                <a:spcPts val="0"/>
              </a:spcBef>
              <a:spcAft>
                <a:spcPts val="0"/>
              </a:spcAft>
              <a:buSzPts val="1500"/>
              <a:buChar char="○"/>
            </a:pPr>
            <a:r>
              <a:rPr lang="en" sz="1500"/>
              <a:t>Reminder - uterus receives 500 to 700 mL/min or 10% of CO - blood loss can be rapid and profound</a:t>
            </a:r>
            <a:endParaRPr sz="1500"/>
          </a:p>
          <a:p>
            <a:pPr indent="-323850" lvl="1" marL="914400" rtl="0" algn="l">
              <a:spcBef>
                <a:spcPts val="0"/>
              </a:spcBef>
              <a:spcAft>
                <a:spcPts val="0"/>
              </a:spcAft>
              <a:buSzPts val="1500"/>
              <a:buChar char="○"/>
            </a:pPr>
            <a:r>
              <a:rPr lang="en" sz="1500"/>
              <a:t>PPH defined as an EBL greater than 500 mL after vaginal and 1000mL after C/S</a:t>
            </a:r>
            <a:endParaRPr sz="1500"/>
          </a:p>
          <a:p>
            <a:pPr indent="-323850" lvl="1" marL="914400" rtl="0" algn="l">
              <a:spcBef>
                <a:spcPts val="0"/>
              </a:spcBef>
              <a:spcAft>
                <a:spcPts val="0"/>
              </a:spcAft>
              <a:buSzPts val="1500"/>
              <a:buChar char="○"/>
            </a:pPr>
            <a:r>
              <a:rPr lang="en" sz="1500"/>
              <a:t>Approximately 4% of all parturients who deliver vaginally experience PPH</a:t>
            </a:r>
            <a:endParaRPr sz="1500"/>
          </a:p>
          <a:p>
            <a:pPr indent="-323850" lvl="1" marL="914400" rtl="0" algn="l">
              <a:spcBef>
                <a:spcPts val="0"/>
              </a:spcBef>
              <a:spcAft>
                <a:spcPts val="0"/>
              </a:spcAft>
              <a:buSzPts val="1500"/>
              <a:buChar char="○"/>
            </a:pPr>
            <a:r>
              <a:rPr b="1" lang="en" sz="1500"/>
              <a:t>Uterine atony (80%) is the most common cause of PPH</a:t>
            </a:r>
            <a:r>
              <a:rPr lang="en" sz="1500"/>
              <a:t> and is associated with;</a:t>
            </a:r>
            <a:endParaRPr sz="1500"/>
          </a:p>
          <a:p>
            <a:pPr indent="-323850" lvl="2" marL="1371600" rtl="0" algn="l">
              <a:spcBef>
                <a:spcPts val="0"/>
              </a:spcBef>
              <a:spcAft>
                <a:spcPts val="0"/>
              </a:spcAft>
              <a:buSzPts val="1500"/>
              <a:buChar char="■"/>
            </a:pPr>
            <a:r>
              <a:rPr lang="en" sz="1500"/>
              <a:t>Multiparity, multiple gestations, polyhydramnios, and prolonged oxytocin infusion before delivery</a:t>
            </a:r>
            <a:endParaRPr sz="1500"/>
          </a:p>
          <a:p>
            <a:pPr indent="0" lvl="0" marL="914400" rtl="0" algn="l">
              <a:spcBef>
                <a:spcPts val="1600"/>
              </a:spcBef>
              <a:spcAft>
                <a:spcPts val="1600"/>
              </a:spcAft>
              <a:buNone/>
            </a:pPr>
            <a:r>
              <a:t/>
            </a:r>
            <a:endParaRPr sz="1400"/>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sp>
        <p:nvSpPr>
          <p:cNvPr id="1165" name="Google Shape;1165;p17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Obstetric Complications</a:t>
            </a:r>
            <a:endParaRPr/>
          </a:p>
        </p:txBody>
      </p:sp>
      <p:sp>
        <p:nvSpPr>
          <p:cNvPr id="1166" name="Google Shape;1166;p174"/>
          <p:cNvSpPr txBox="1"/>
          <p:nvPr>
            <p:ph idx="1" type="body"/>
          </p:nvPr>
        </p:nvSpPr>
        <p:spPr>
          <a:xfrm>
            <a:off x="1297500" y="1392400"/>
            <a:ext cx="7038900" cy="308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sz="1400"/>
              <a:t>Postpartum Hemorrhage</a:t>
            </a:r>
            <a:endParaRPr b="1" sz="1400"/>
          </a:p>
          <a:p>
            <a:pPr indent="-317500" lvl="1" marL="914400" rtl="0" algn="l">
              <a:spcBef>
                <a:spcPts val="0"/>
              </a:spcBef>
              <a:spcAft>
                <a:spcPts val="0"/>
              </a:spcAft>
              <a:buSzPts val="1400"/>
              <a:buChar char="○"/>
            </a:pPr>
            <a:r>
              <a:rPr lang="en" sz="1400"/>
              <a:t>Other causes of obstetric bleeding </a:t>
            </a:r>
            <a:endParaRPr sz="1400"/>
          </a:p>
          <a:p>
            <a:pPr indent="-317500" lvl="2" marL="1371600" rtl="0" algn="l">
              <a:spcBef>
                <a:spcPts val="0"/>
              </a:spcBef>
              <a:spcAft>
                <a:spcPts val="0"/>
              </a:spcAft>
              <a:buSzPts val="1400"/>
              <a:buChar char="■"/>
            </a:pPr>
            <a:r>
              <a:rPr lang="en" sz="1400"/>
              <a:t>Retained placenta/placenta fragments - IV nitroglycerine provides uterine relaxation for placental extraction</a:t>
            </a:r>
            <a:endParaRPr sz="1400"/>
          </a:p>
          <a:p>
            <a:pPr indent="-317500" lvl="2" marL="1371600" rtl="0" algn="l">
              <a:spcBef>
                <a:spcPts val="0"/>
              </a:spcBef>
              <a:spcAft>
                <a:spcPts val="0"/>
              </a:spcAft>
              <a:buSzPts val="1400"/>
              <a:buChar char="■"/>
            </a:pPr>
            <a:r>
              <a:rPr lang="en" sz="1400"/>
              <a:t>Laceration to the cervix or vaginal wall</a:t>
            </a:r>
            <a:endParaRPr sz="1400"/>
          </a:p>
          <a:p>
            <a:pPr indent="-317500" lvl="2" marL="1371600" rtl="0" algn="l">
              <a:spcBef>
                <a:spcPts val="0"/>
              </a:spcBef>
              <a:spcAft>
                <a:spcPts val="0"/>
              </a:spcAft>
              <a:buSzPts val="1400"/>
              <a:buChar char="■"/>
            </a:pPr>
            <a:r>
              <a:rPr lang="en" sz="1400"/>
              <a:t>Uterine inversion</a:t>
            </a:r>
            <a:endParaRPr sz="1400"/>
          </a:p>
          <a:p>
            <a:pPr indent="-317500" lvl="2" marL="1371600" rtl="0" algn="l">
              <a:spcBef>
                <a:spcPts val="0"/>
              </a:spcBef>
              <a:spcAft>
                <a:spcPts val="0"/>
              </a:spcAft>
              <a:buSzPts val="1400"/>
              <a:buChar char="■"/>
            </a:pPr>
            <a:r>
              <a:rPr lang="en" sz="1400"/>
              <a:t>Coagulopathy</a:t>
            </a:r>
            <a:endParaRPr sz="1400"/>
          </a:p>
          <a:p>
            <a:pPr indent="-317500" lvl="1" marL="914400" rtl="0" algn="l">
              <a:spcBef>
                <a:spcPts val="0"/>
              </a:spcBef>
              <a:spcAft>
                <a:spcPts val="0"/>
              </a:spcAft>
              <a:buSzPts val="1400"/>
              <a:buChar char="○"/>
            </a:pPr>
            <a:r>
              <a:rPr lang="en" sz="1400"/>
              <a:t>When hemostasis is not achieved with uterine massage, oxytocin, ergot alkaloids - an intrauterine balloon may be necessary</a:t>
            </a:r>
            <a:endParaRPr sz="1400"/>
          </a:p>
          <a:p>
            <a:pPr indent="-317500" lvl="0" marL="457200" rtl="0" algn="l">
              <a:spcBef>
                <a:spcPts val="0"/>
              </a:spcBef>
              <a:spcAft>
                <a:spcPts val="0"/>
              </a:spcAft>
              <a:buSzPts val="1400"/>
              <a:buChar char="●"/>
            </a:pPr>
            <a:r>
              <a:rPr lang="en" sz="1400"/>
              <a:t>Disseminated Intravascular Coagulopathy may be associated with:</a:t>
            </a:r>
            <a:endParaRPr sz="1400"/>
          </a:p>
          <a:p>
            <a:pPr indent="-317500" lvl="1" marL="914400" rtl="0" algn="l">
              <a:spcBef>
                <a:spcPts val="0"/>
              </a:spcBef>
              <a:spcAft>
                <a:spcPts val="0"/>
              </a:spcAft>
              <a:buSzPts val="1400"/>
              <a:buChar char="○"/>
            </a:pPr>
            <a:r>
              <a:rPr lang="en" sz="1400"/>
              <a:t>Amniotic fluid embolism</a:t>
            </a:r>
            <a:endParaRPr sz="1400"/>
          </a:p>
          <a:p>
            <a:pPr indent="-317500" lvl="1" marL="914400" rtl="0" algn="l">
              <a:spcBef>
                <a:spcPts val="0"/>
              </a:spcBef>
              <a:spcAft>
                <a:spcPts val="0"/>
              </a:spcAft>
              <a:buSzPts val="1400"/>
              <a:buChar char="○"/>
            </a:pPr>
            <a:r>
              <a:rPr lang="en" sz="1400"/>
              <a:t>Placenta abruption</a:t>
            </a:r>
            <a:endParaRPr sz="1400"/>
          </a:p>
          <a:p>
            <a:pPr indent="-317500" lvl="1" marL="914400" rtl="0" algn="l">
              <a:spcBef>
                <a:spcPts val="0"/>
              </a:spcBef>
              <a:spcAft>
                <a:spcPts val="0"/>
              </a:spcAft>
              <a:buSzPts val="1400"/>
              <a:buChar char="○"/>
            </a:pPr>
            <a:r>
              <a:rPr lang="en" sz="1400"/>
              <a:t>Intrauterine fetal demise - </a:t>
            </a:r>
            <a:r>
              <a:rPr lang="en" sz="1400"/>
              <a:t>occurring</a:t>
            </a:r>
            <a:r>
              <a:rPr lang="en" sz="1400"/>
              <a:t> more frequently</a:t>
            </a:r>
            <a:endParaRPr sz="1400"/>
          </a:p>
          <a:p>
            <a:pPr indent="-317500" lvl="1" marL="914400" rtl="0" algn="l">
              <a:spcBef>
                <a:spcPts val="0"/>
              </a:spcBef>
              <a:spcAft>
                <a:spcPts val="0"/>
              </a:spcAft>
              <a:buSzPts val="1400"/>
              <a:buChar char="○"/>
            </a:pPr>
            <a:r>
              <a:rPr lang="en" sz="1400"/>
              <a:t>Often accompanied by circulatory shock</a:t>
            </a:r>
            <a:endParaRPr sz="1400"/>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sp>
        <p:nvSpPr>
          <p:cNvPr id="1171" name="Google Shape;1171;p17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Oxytocin</a:t>
            </a:r>
            <a:endParaRPr/>
          </a:p>
        </p:txBody>
      </p:sp>
      <p:sp>
        <p:nvSpPr>
          <p:cNvPr id="1172" name="Google Shape;1172;p175"/>
          <p:cNvSpPr txBox="1"/>
          <p:nvPr>
            <p:ph idx="1" type="body"/>
          </p:nvPr>
        </p:nvSpPr>
        <p:spPr>
          <a:xfrm>
            <a:off x="644175" y="1273475"/>
            <a:ext cx="7692300" cy="3205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Oxytocin is a naturally occurring hormone synthesized in the supraoptic and paraventricular nuclei of the hypothalamus and released from the posterior pituitary gland</a:t>
            </a:r>
            <a:endParaRPr sz="1400"/>
          </a:p>
          <a:p>
            <a:pPr indent="-317500" lvl="0" marL="457200" rtl="0" algn="l">
              <a:spcBef>
                <a:spcPts val="0"/>
              </a:spcBef>
              <a:spcAft>
                <a:spcPts val="0"/>
              </a:spcAft>
              <a:buSzPts val="1400"/>
              <a:buChar char="●"/>
            </a:pPr>
            <a:r>
              <a:rPr lang="en" sz="1400"/>
              <a:t>Endogenous oxytocin is released following stimulation of the cervix, vagina, and or breasts</a:t>
            </a:r>
            <a:endParaRPr sz="1400"/>
          </a:p>
          <a:p>
            <a:pPr indent="-317500" lvl="0" marL="457200" rtl="0" algn="l">
              <a:spcBef>
                <a:spcPts val="0"/>
              </a:spcBef>
              <a:spcAft>
                <a:spcPts val="0"/>
              </a:spcAft>
              <a:buSzPts val="1400"/>
              <a:buChar char="●"/>
            </a:pPr>
            <a:r>
              <a:rPr lang="en" sz="1400"/>
              <a:t>In the mature uterus of a pregnant woman, oxytocin causes an increase in the frequency and strength of contractions</a:t>
            </a:r>
            <a:endParaRPr sz="1400"/>
          </a:p>
          <a:p>
            <a:pPr indent="-317500" lvl="0" marL="457200" rtl="0" algn="l">
              <a:spcBef>
                <a:spcPts val="0"/>
              </a:spcBef>
              <a:spcAft>
                <a:spcPts val="0"/>
              </a:spcAft>
              <a:buSzPts val="1400"/>
              <a:buChar char="●"/>
            </a:pPr>
            <a:r>
              <a:rPr lang="en" sz="1400"/>
              <a:t>Pitocin is the clinically available synthetic equivalent of oxytocin</a:t>
            </a:r>
            <a:endParaRPr sz="1400"/>
          </a:p>
          <a:p>
            <a:pPr indent="-317500" lvl="0" marL="457200" rtl="0" algn="l">
              <a:spcBef>
                <a:spcPts val="0"/>
              </a:spcBef>
              <a:spcAft>
                <a:spcPts val="0"/>
              </a:spcAft>
              <a:buSzPts val="1400"/>
              <a:buChar char="●"/>
            </a:pPr>
            <a:r>
              <a:rPr lang="en" sz="1400"/>
              <a:t>During a C/S pitocin should be given after the placenta has been delivered</a:t>
            </a:r>
            <a:endParaRPr sz="1400"/>
          </a:p>
          <a:p>
            <a:pPr indent="-317500" lvl="0" marL="457200" rtl="0" algn="l">
              <a:spcBef>
                <a:spcPts val="0"/>
              </a:spcBef>
              <a:spcAft>
                <a:spcPts val="0"/>
              </a:spcAft>
              <a:buSzPts val="1400"/>
              <a:buChar char="●"/>
            </a:pPr>
            <a:r>
              <a:rPr lang="en" sz="1400"/>
              <a:t>Half life of oxytocin varies from 4 to 17 minutes</a:t>
            </a:r>
            <a:endParaRPr sz="1400"/>
          </a:p>
          <a:p>
            <a:pPr indent="-317500" lvl="0" marL="457200" rtl="0" algn="l">
              <a:spcBef>
                <a:spcPts val="0"/>
              </a:spcBef>
              <a:spcAft>
                <a:spcPts val="0"/>
              </a:spcAft>
              <a:buSzPts val="1400"/>
              <a:buChar char="●"/>
            </a:pPr>
            <a:r>
              <a:rPr lang="en" sz="1400"/>
              <a:t>Metabolized by the liver, kidney, and plasma enzyme pathways in the parturient</a:t>
            </a:r>
            <a:endParaRPr sz="1400"/>
          </a:p>
          <a:p>
            <a:pPr indent="-317500" lvl="0" marL="457200" rtl="0" algn="l">
              <a:spcBef>
                <a:spcPts val="0"/>
              </a:spcBef>
              <a:spcAft>
                <a:spcPts val="0"/>
              </a:spcAft>
              <a:buSzPts val="1400"/>
              <a:buChar char="●"/>
            </a:pPr>
            <a:r>
              <a:rPr lang="en" sz="1400"/>
              <a:t>Side effects; water retention, hyponatremia, hypotension, reflex tachycardia, coronary vasoconstriction</a:t>
            </a:r>
            <a:endParaRPr sz="1400"/>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17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Oxytocin</a:t>
            </a:r>
            <a:endParaRPr/>
          </a:p>
        </p:txBody>
      </p:sp>
      <p:sp>
        <p:nvSpPr>
          <p:cNvPr id="1178" name="Google Shape;1178;p17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400"/>
              <a:t>Side effects include; </a:t>
            </a:r>
            <a:endParaRPr sz="1400"/>
          </a:p>
          <a:p>
            <a:pPr indent="-330200" lvl="1" marL="914400" rtl="0" algn="l">
              <a:spcBef>
                <a:spcPts val="0"/>
              </a:spcBef>
              <a:spcAft>
                <a:spcPts val="0"/>
              </a:spcAft>
              <a:buSzPts val="1600"/>
              <a:buChar char="○"/>
            </a:pPr>
            <a:r>
              <a:rPr lang="en" sz="1400"/>
              <a:t> water retention, hyponatremia, hypotension, reflex tachycardia, coronary vasoconstriction</a:t>
            </a:r>
            <a:endParaRPr sz="1600"/>
          </a:p>
          <a:p>
            <a:pPr indent="-317500" lvl="0" marL="457200" rtl="0" algn="l">
              <a:spcBef>
                <a:spcPts val="0"/>
              </a:spcBef>
              <a:spcAft>
                <a:spcPts val="0"/>
              </a:spcAft>
              <a:buSzPts val="1400"/>
              <a:buChar char="●"/>
            </a:pPr>
            <a:r>
              <a:rPr lang="en" sz="1400"/>
              <a:t>Commercially available preparations of oxytocin contain a preservative that may cause systolic and especially diastolic hypotension, flushing, and tachycardia at high doses</a:t>
            </a:r>
            <a:endParaRPr sz="1400"/>
          </a:p>
          <a:p>
            <a:pPr indent="-317500" lvl="0" marL="457200" rtl="0" algn="l">
              <a:spcBef>
                <a:spcPts val="0"/>
              </a:spcBef>
              <a:spcAft>
                <a:spcPts val="0"/>
              </a:spcAft>
              <a:buSzPts val="1400"/>
              <a:buChar char="●"/>
            </a:pPr>
            <a:r>
              <a:rPr lang="en" sz="1400"/>
              <a:t>Amount of oxytocin/pitocin added to the IV bag should be tailored to the volume of solution remaining in the bag, flow rate of the IV, and the pt’s condition</a:t>
            </a:r>
            <a:endParaRPr sz="1400"/>
          </a:p>
          <a:p>
            <a:pPr indent="-317500" lvl="0" marL="457200" rtl="0" algn="l">
              <a:spcBef>
                <a:spcPts val="0"/>
              </a:spcBef>
              <a:spcAft>
                <a:spcPts val="0"/>
              </a:spcAft>
              <a:buSzPts val="1400"/>
              <a:buChar char="●"/>
            </a:pPr>
            <a:r>
              <a:rPr lang="en" sz="1400"/>
              <a:t>If a large amount of blood is lost, a second IV may need to be placed for rapid fluid administration</a:t>
            </a:r>
            <a:endParaRPr sz="1400"/>
          </a:p>
          <a:p>
            <a:pPr indent="-317500" lvl="0" marL="457200" rtl="0" algn="l">
              <a:spcBef>
                <a:spcPts val="0"/>
              </a:spcBef>
              <a:spcAft>
                <a:spcPts val="0"/>
              </a:spcAft>
              <a:buSzPts val="1400"/>
              <a:buChar char="●"/>
            </a:pPr>
            <a:r>
              <a:rPr lang="en" sz="1400"/>
              <a:t>In some cases, the obstetrician may choose to administer oxytocin directly into the uterine muscle</a:t>
            </a:r>
            <a:endParaRPr sz="1400"/>
          </a:p>
          <a:p>
            <a:pPr indent="0" lvl="0" marL="457200" rtl="0" algn="l">
              <a:spcBef>
                <a:spcPts val="1600"/>
              </a:spcBef>
              <a:spcAft>
                <a:spcPts val="1600"/>
              </a:spcAft>
              <a:buNone/>
            </a:pPr>
            <a:r>
              <a:t/>
            </a:r>
            <a:endParaRPr sz="1600"/>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p17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PPH Treatment</a:t>
            </a:r>
            <a:endParaRPr/>
          </a:p>
        </p:txBody>
      </p:sp>
      <p:sp>
        <p:nvSpPr>
          <p:cNvPr id="1184" name="Google Shape;1184;p177"/>
          <p:cNvSpPr txBox="1"/>
          <p:nvPr>
            <p:ph idx="1" type="body"/>
          </p:nvPr>
        </p:nvSpPr>
        <p:spPr>
          <a:xfrm>
            <a:off x="376600" y="1567550"/>
            <a:ext cx="79599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sz="1400"/>
              <a:t>Postpartum Hemorrhage</a:t>
            </a:r>
            <a:endParaRPr b="1" sz="1400"/>
          </a:p>
          <a:p>
            <a:pPr indent="-317500" lvl="1" marL="914400" rtl="0" algn="l">
              <a:spcBef>
                <a:spcPts val="0"/>
              </a:spcBef>
              <a:spcAft>
                <a:spcPts val="0"/>
              </a:spcAft>
              <a:buSzPts val="1400"/>
              <a:buChar char="○"/>
            </a:pPr>
            <a:r>
              <a:rPr lang="en" sz="1400"/>
              <a:t>Methergine</a:t>
            </a:r>
            <a:endParaRPr sz="1400"/>
          </a:p>
          <a:p>
            <a:pPr indent="-317500" lvl="2" marL="1371600" rtl="0" algn="l">
              <a:spcBef>
                <a:spcPts val="0"/>
              </a:spcBef>
              <a:spcAft>
                <a:spcPts val="0"/>
              </a:spcAft>
              <a:buSzPts val="1400"/>
              <a:buChar char="■"/>
            </a:pPr>
            <a:r>
              <a:rPr lang="en" sz="1400"/>
              <a:t>Ergot alkaloid</a:t>
            </a:r>
            <a:endParaRPr sz="1400"/>
          </a:p>
          <a:p>
            <a:pPr indent="-317500" lvl="2" marL="1371600" rtl="0" algn="l">
              <a:spcBef>
                <a:spcPts val="0"/>
              </a:spcBef>
              <a:spcAft>
                <a:spcPts val="0"/>
              </a:spcAft>
              <a:buSzPts val="1400"/>
              <a:buChar char="■"/>
            </a:pPr>
            <a:r>
              <a:rPr lang="en" sz="1400"/>
              <a:t>Second-line uterotonic (increases contractility) not a tocolytic (uterine relaxant)</a:t>
            </a:r>
            <a:endParaRPr sz="1400"/>
          </a:p>
          <a:p>
            <a:pPr indent="-317500" lvl="2" marL="1371600" rtl="0" algn="l">
              <a:spcBef>
                <a:spcPts val="0"/>
              </a:spcBef>
              <a:spcAft>
                <a:spcPts val="0"/>
              </a:spcAft>
              <a:buSzPts val="1400"/>
              <a:buChar char="■"/>
            </a:pPr>
            <a:r>
              <a:rPr lang="en" sz="1400"/>
              <a:t>Dose of 0.2 mg IM</a:t>
            </a:r>
            <a:endParaRPr sz="1400"/>
          </a:p>
          <a:p>
            <a:pPr indent="-317500" lvl="2" marL="1371600" rtl="0" algn="l">
              <a:spcBef>
                <a:spcPts val="0"/>
              </a:spcBef>
              <a:spcAft>
                <a:spcPts val="0"/>
              </a:spcAft>
              <a:buSzPts val="1400"/>
              <a:buChar char="■"/>
            </a:pPr>
            <a:r>
              <a:rPr lang="en" sz="1400"/>
              <a:t>IV administration can cause significant vasoconstriction, HTN, and cerebral hemorrhage (Do Not Give IV) </a:t>
            </a:r>
            <a:endParaRPr sz="1400"/>
          </a:p>
          <a:p>
            <a:pPr indent="-317500" lvl="2" marL="1371600" rtl="0" algn="l">
              <a:spcBef>
                <a:spcPts val="0"/>
              </a:spcBef>
              <a:spcAft>
                <a:spcPts val="0"/>
              </a:spcAft>
              <a:buSzPts val="1400"/>
              <a:buChar char="■"/>
            </a:pPr>
            <a:r>
              <a:rPr lang="en" sz="1400"/>
              <a:t>Hepatic metabolism</a:t>
            </a:r>
            <a:endParaRPr sz="1400"/>
          </a:p>
          <a:p>
            <a:pPr indent="-317500" lvl="2" marL="1371600" rtl="0" algn="l">
              <a:spcBef>
                <a:spcPts val="0"/>
              </a:spcBef>
              <a:spcAft>
                <a:spcPts val="0"/>
              </a:spcAft>
              <a:buSzPts val="1400"/>
              <a:buChar char="■"/>
            </a:pPr>
            <a:r>
              <a:rPr lang="en" sz="1400"/>
              <a:t>Half-life 2 hours </a:t>
            </a:r>
            <a:endParaRPr sz="1400"/>
          </a:p>
          <a:p>
            <a:pPr indent="-317500" lvl="2" marL="1371600" rtl="0" algn="l">
              <a:spcBef>
                <a:spcPts val="0"/>
              </a:spcBef>
              <a:spcAft>
                <a:spcPts val="0"/>
              </a:spcAft>
              <a:buSzPts val="1400"/>
              <a:buChar char="■"/>
            </a:pPr>
            <a:r>
              <a:rPr b="1" lang="en" sz="1400"/>
              <a:t>Contraindicated in pts with preeclampsia </a:t>
            </a:r>
            <a:endParaRPr b="1" sz="1400"/>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sp>
        <p:nvSpPr>
          <p:cNvPr id="1189" name="Google Shape;1189;p17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PPH Treatment </a:t>
            </a:r>
            <a:endParaRPr/>
          </a:p>
        </p:txBody>
      </p:sp>
      <p:sp>
        <p:nvSpPr>
          <p:cNvPr id="1190" name="Google Shape;1190;p178"/>
          <p:cNvSpPr txBox="1"/>
          <p:nvPr>
            <p:ph idx="1" type="body"/>
          </p:nvPr>
        </p:nvSpPr>
        <p:spPr>
          <a:xfrm>
            <a:off x="487500" y="1527050"/>
            <a:ext cx="80934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b="1" lang="en"/>
              <a:t>Postpartum Hemorrhage</a:t>
            </a:r>
            <a:endParaRPr b="1"/>
          </a:p>
          <a:p>
            <a:pPr indent="-311150" lvl="1" marL="914400" rtl="0" algn="l">
              <a:spcBef>
                <a:spcPts val="0"/>
              </a:spcBef>
              <a:spcAft>
                <a:spcPts val="0"/>
              </a:spcAft>
              <a:buSzPts val="1300"/>
              <a:buChar char="○"/>
            </a:pPr>
            <a:r>
              <a:rPr lang="en" sz="1300"/>
              <a:t>Prostaglandin F2 (Carboprost and Hemabate)</a:t>
            </a:r>
            <a:endParaRPr sz="1300"/>
          </a:p>
          <a:p>
            <a:pPr indent="-311150" lvl="2" marL="1371600" rtl="0" algn="l">
              <a:spcBef>
                <a:spcPts val="0"/>
              </a:spcBef>
              <a:spcAft>
                <a:spcPts val="0"/>
              </a:spcAft>
              <a:buSzPts val="1300"/>
              <a:buChar char="■"/>
            </a:pPr>
            <a:r>
              <a:rPr lang="en" sz="1300"/>
              <a:t>Third line uterotonic</a:t>
            </a:r>
            <a:endParaRPr sz="1300"/>
          </a:p>
          <a:p>
            <a:pPr indent="-311150" lvl="2" marL="1371600" rtl="0" algn="l">
              <a:spcBef>
                <a:spcPts val="0"/>
              </a:spcBef>
              <a:spcAft>
                <a:spcPts val="0"/>
              </a:spcAft>
              <a:buSzPts val="1300"/>
              <a:buChar char="■"/>
            </a:pPr>
            <a:r>
              <a:rPr lang="en" sz="1300"/>
              <a:t>Dose 250 mcg IM or injected into the uterus</a:t>
            </a:r>
            <a:endParaRPr sz="1300"/>
          </a:p>
          <a:p>
            <a:pPr indent="-311150" lvl="2" marL="1371600" rtl="0" algn="l">
              <a:spcBef>
                <a:spcPts val="0"/>
              </a:spcBef>
              <a:spcAft>
                <a:spcPts val="0"/>
              </a:spcAft>
              <a:buSzPts val="1300"/>
              <a:buChar char="■"/>
            </a:pPr>
            <a:r>
              <a:rPr lang="en" sz="1300"/>
              <a:t>Side effects include; N/V, diarrhea, hypotension, or hypertension, bronchospasm</a:t>
            </a:r>
            <a:endParaRPr sz="1300"/>
          </a:p>
          <a:p>
            <a:pPr indent="-311150" lvl="2" marL="1371600" rtl="0" algn="l">
              <a:spcBef>
                <a:spcPts val="0"/>
              </a:spcBef>
              <a:spcAft>
                <a:spcPts val="0"/>
              </a:spcAft>
              <a:buSzPts val="1300"/>
              <a:buChar char="■"/>
            </a:pPr>
            <a:r>
              <a:rPr b="1" lang="en" sz="1300"/>
              <a:t>Avoid in pts with asthma</a:t>
            </a:r>
            <a:endParaRPr b="1" sz="1300"/>
          </a:p>
          <a:p>
            <a:pPr indent="-311150" lvl="1" marL="914400" rtl="0" algn="l">
              <a:spcBef>
                <a:spcPts val="0"/>
              </a:spcBef>
              <a:spcAft>
                <a:spcPts val="0"/>
              </a:spcAft>
              <a:buSzPts val="1300"/>
              <a:buChar char="○"/>
            </a:pPr>
            <a:r>
              <a:rPr b="1" lang="en" sz="1300"/>
              <a:t>Misoprostol (Cytotec)</a:t>
            </a:r>
            <a:endParaRPr b="1" sz="1300"/>
          </a:p>
          <a:p>
            <a:pPr indent="-311150" lvl="2" marL="1371600" rtl="0" algn="l">
              <a:spcBef>
                <a:spcPts val="0"/>
              </a:spcBef>
              <a:spcAft>
                <a:spcPts val="0"/>
              </a:spcAft>
              <a:buSzPts val="1300"/>
              <a:buChar char="■"/>
            </a:pPr>
            <a:r>
              <a:rPr b="1" lang="en" sz="1300"/>
              <a:t>Synthetic prostaglandin E1 analog </a:t>
            </a:r>
            <a:endParaRPr b="1" sz="1300"/>
          </a:p>
          <a:p>
            <a:pPr indent="-311150" lvl="2" marL="1371600" rtl="0" algn="l">
              <a:spcBef>
                <a:spcPts val="0"/>
              </a:spcBef>
              <a:spcAft>
                <a:spcPts val="0"/>
              </a:spcAft>
              <a:buSzPts val="1300"/>
              <a:buChar char="■"/>
            </a:pPr>
            <a:r>
              <a:rPr b="1" lang="en" sz="1300"/>
              <a:t>Binds to smooth </a:t>
            </a:r>
            <a:r>
              <a:rPr b="1" lang="en" sz="1300"/>
              <a:t>muscle</a:t>
            </a:r>
            <a:r>
              <a:rPr b="1" lang="en" sz="1300"/>
              <a:t> cells in the uterine lining to increase the strength and freq of contractions</a:t>
            </a:r>
            <a:endParaRPr b="1" sz="1300"/>
          </a:p>
          <a:p>
            <a:pPr indent="-311150" lvl="2" marL="1371600" rtl="0" algn="l">
              <a:spcBef>
                <a:spcPts val="0"/>
              </a:spcBef>
              <a:spcAft>
                <a:spcPts val="0"/>
              </a:spcAft>
              <a:buSzPts val="1300"/>
              <a:buChar char="■"/>
            </a:pPr>
            <a:r>
              <a:rPr b="1" lang="en" sz="1300"/>
              <a:t>Degrades collagen and reduces cervical tone</a:t>
            </a:r>
            <a:endParaRPr b="1" sz="1300"/>
          </a:p>
          <a:p>
            <a:pPr indent="-311150" lvl="2" marL="1371600" rtl="0" algn="l">
              <a:spcBef>
                <a:spcPts val="0"/>
              </a:spcBef>
              <a:spcAft>
                <a:spcPts val="0"/>
              </a:spcAft>
              <a:buSzPts val="1300"/>
              <a:buChar char="■"/>
            </a:pPr>
            <a:r>
              <a:rPr b="1" lang="en" sz="1300"/>
              <a:t>Oral, sublingual, and rectal</a:t>
            </a:r>
            <a:endParaRPr b="1" sz="1300"/>
          </a:p>
          <a:p>
            <a:pPr indent="-311150" lvl="1" marL="914400" rtl="0" algn="l">
              <a:spcBef>
                <a:spcPts val="0"/>
              </a:spcBef>
              <a:spcAft>
                <a:spcPts val="0"/>
              </a:spcAft>
              <a:buSzPts val="1300"/>
              <a:buChar char="○"/>
            </a:pPr>
            <a:r>
              <a:rPr lang="en" sz="1300"/>
              <a:t>Antifibrinolytic agents (Tranexamic acid)</a:t>
            </a:r>
            <a:endParaRPr sz="1300"/>
          </a:p>
          <a:p>
            <a:pPr indent="-311150" lvl="2" marL="1371600" rtl="0" algn="l">
              <a:spcBef>
                <a:spcPts val="0"/>
              </a:spcBef>
              <a:spcAft>
                <a:spcPts val="0"/>
              </a:spcAft>
              <a:buSzPts val="1300"/>
              <a:buChar char="■"/>
            </a:pPr>
            <a:r>
              <a:rPr lang="en" sz="1300"/>
              <a:t>Strengthens fibrin clot by inhibiting enzymatic fibrinolysis</a:t>
            </a:r>
            <a:endParaRPr sz="1300"/>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p17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Obstetric Complications - Hypertensive Disorders</a:t>
            </a:r>
            <a:endParaRPr/>
          </a:p>
        </p:txBody>
      </p:sp>
      <p:sp>
        <p:nvSpPr>
          <p:cNvPr id="1196" name="Google Shape;1196;p179"/>
          <p:cNvSpPr txBox="1"/>
          <p:nvPr>
            <p:ph idx="1" type="body"/>
          </p:nvPr>
        </p:nvSpPr>
        <p:spPr>
          <a:xfrm>
            <a:off x="421200" y="1567550"/>
            <a:ext cx="2606400" cy="2911200"/>
          </a:xfrm>
          <a:prstGeom prst="rect">
            <a:avLst/>
          </a:prstGeom>
          <a:ln cap="flat" cmpd="sng" w="9525">
            <a:solidFill>
              <a:srgbClr val="F3F3F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400"/>
              <a:t>Gestational Hypertension</a:t>
            </a:r>
            <a:endParaRPr sz="1400"/>
          </a:p>
          <a:p>
            <a:pPr indent="0" lvl="0" marL="0" rtl="0" algn="l">
              <a:spcBef>
                <a:spcPts val="1600"/>
              </a:spcBef>
              <a:spcAft>
                <a:spcPts val="0"/>
              </a:spcAft>
              <a:buNone/>
            </a:pPr>
            <a:r>
              <a:rPr lang="en" sz="1400"/>
              <a:t>Occurs after 20 weeks</a:t>
            </a:r>
            <a:endParaRPr sz="1400"/>
          </a:p>
          <a:p>
            <a:pPr indent="0" lvl="0" marL="0" rtl="0" algn="l">
              <a:spcBef>
                <a:spcPts val="1600"/>
              </a:spcBef>
              <a:spcAft>
                <a:spcPts val="1600"/>
              </a:spcAft>
              <a:buNone/>
            </a:pPr>
            <a:r>
              <a:rPr lang="en" sz="1400"/>
              <a:t>HTN</a:t>
            </a:r>
            <a:endParaRPr sz="1400"/>
          </a:p>
        </p:txBody>
      </p:sp>
      <p:sp>
        <p:nvSpPr>
          <p:cNvPr id="1197" name="Google Shape;1197;p179"/>
          <p:cNvSpPr txBox="1"/>
          <p:nvPr/>
        </p:nvSpPr>
        <p:spPr>
          <a:xfrm>
            <a:off x="3040050" y="1567550"/>
            <a:ext cx="2809500" cy="2911200"/>
          </a:xfrm>
          <a:prstGeom prst="rect">
            <a:avLst/>
          </a:prstGeom>
          <a:noFill/>
          <a:ln cap="flat" cmpd="sng" w="9525">
            <a:solidFill>
              <a:srgbClr val="F3F3F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FEFEF"/>
                </a:solidFill>
              </a:rPr>
              <a:t>Preeclampsia</a:t>
            </a:r>
            <a:endParaRPr>
              <a:solidFill>
                <a:srgbClr val="EFEFEF"/>
              </a:solidFill>
            </a:endParaRPr>
          </a:p>
          <a:p>
            <a:pPr indent="0" lvl="0" marL="0" rtl="0" algn="l">
              <a:spcBef>
                <a:spcPts val="0"/>
              </a:spcBef>
              <a:spcAft>
                <a:spcPts val="0"/>
              </a:spcAft>
              <a:buNone/>
            </a:pPr>
            <a:r>
              <a:t/>
            </a:r>
            <a:endParaRPr>
              <a:solidFill>
                <a:srgbClr val="EFEFEF"/>
              </a:solidFill>
            </a:endParaRPr>
          </a:p>
          <a:p>
            <a:pPr indent="0" lvl="0" marL="0" rtl="0" algn="l">
              <a:spcBef>
                <a:spcPts val="0"/>
              </a:spcBef>
              <a:spcAft>
                <a:spcPts val="0"/>
              </a:spcAft>
              <a:buNone/>
            </a:pPr>
            <a:r>
              <a:rPr lang="en">
                <a:solidFill>
                  <a:srgbClr val="EFEFEF"/>
                </a:solidFill>
              </a:rPr>
              <a:t>Occurs after 20 weeks</a:t>
            </a:r>
            <a:endParaRPr>
              <a:solidFill>
                <a:srgbClr val="EFEFEF"/>
              </a:solidFill>
            </a:endParaRPr>
          </a:p>
          <a:p>
            <a:pPr indent="0" lvl="0" marL="0" rtl="0" algn="l">
              <a:spcBef>
                <a:spcPts val="0"/>
              </a:spcBef>
              <a:spcAft>
                <a:spcPts val="0"/>
              </a:spcAft>
              <a:buNone/>
            </a:pPr>
            <a:r>
              <a:t/>
            </a:r>
            <a:endParaRPr>
              <a:solidFill>
                <a:srgbClr val="EFEFEF"/>
              </a:solidFill>
            </a:endParaRPr>
          </a:p>
          <a:p>
            <a:pPr indent="0" lvl="0" marL="0" rtl="0" algn="l">
              <a:spcBef>
                <a:spcPts val="0"/>
              </a:spcBef>
              <a:spcAft>
                <a:spcPts val="0"/>
              </a:spcAft>
              <a:buNone/>
            </a:pPr>
            <a:r>
              <a:rPr lang="en">
                <a:solidFill>
                  <a:srgbClr val="EFEFEF"/>
                </a:solidFill>
              </a:rPr>
              <a:t>HTN</a:t>
            </a:r>
            <a:endParaRPr>
              <a:solidFill>
                <a:srgbClr val="EFEFEF"/>
              </a:solidFill>
            </a:endParaRPr>
          </a:p>
          <a:p>
            <a:pPr indent="0" lvl="0" marL="0" rtl="0" algn="l">
              <a:spcBef>
                <a:spcPts val="0"/>
              </a:spcBef>
              <a:spcAft>
                <a:spcPts val="0"/>
              </a:spcAft>
              <a:buNone/>
            </a:pPr>
            <a:r>
              <a:t/>
            </a:r>
            <a:endParaRPr>
              <a:solidFill>
                <a:srgbClr val="EFEFEF"/>
              </a:solidFill>
            </a:endParaRPr>
          </a:p>
          <a:p>
            <a:pPr indent="0" lvl="0" marL="0" rtl="0" algn="l">
              <a:spcBef>
                <a:spcPts val="0"/>
              </a:spcBef>
              <a:spcAft>
                <a:spcPts val="0"/>
              </a:spcAft>
              <a:buNone/>
            </a:pPr>
            <a:r>
              <a:rPr lang="en">
                <a:solidFill>
                  <a:srgbClr val="EFEFEF"/>
                </a:solidFill>
              </a:rPr>
              <a:t>Proteinuria </a:t>
            </a:r>
            <a:endParaRPr>
              <a:solidFill>
                <a:srgbClr val="EFEFEF"/>
              </a:solidFill>
            </a:endParaRPr>
          </a:p>
          <a:p>
            <a:pPr indent="0" lvl="0" marL="0" rtl="0" algn="l">
              <a:spcBef>
                <a:spcPts val="0"/>
              </a:spcBef>
              <a:spcAft>
                <a:spcPts val="0"/>
              </a:spcAft>
              <a:buNone/>
            </a:pPr>
            <a:r>
              <a:t/>
            </a:r>
            <a:endParaRPr>
              <a:solidFill>
                <a:srgbClr val="EFEFEF"/>
              </a:solidFill>
            </a:endParaRPr>
          </a:p>
          <a:p>
            <a:pPr indent="0" lvl="0" marL="0" rtl="0" algn="l">
              <a:spcBef>
                <a:spcPts val="0"/>
              </a:spcBef>
              <a:spcAft>
                <a:spcPts val="0"/>
              </a:spcAft>
              <a:buNone/>
            </a:pPr>
            <a:r>
              <a:rPr lang="en">
                <a:solidFill>
                  <a:srgbClr val="EFEFEF"/>
                </a:solidFill>
              </a:rPr>
              <a:t>Edema</a:t>
            </a:r>
            <a:endParaRPr>
              <a:solidFill>
                <a:srgbClr val="EFEFEF"/>
              </a:solidFill>
            </a:endParaRPr>
          </a:p>
        </p:txBody>
      </p:sp>
      <p:sp>
        <p:nvSpPr>
          <p:cNvPr id="1198" name="Google Shape;1198;p179"/>
          <p:cNvSpPr txBox="1"/>
          <p:nvPr/>
        </p:nvSpPr>
        <p:spPr>
          <a:xfrm>
            <a:off x="5849550" y="1567550"/>
            <a:ext cx="2854200" cy="2899800"/>
          </a:xfrm>
          <a:prstGeom prst="rect">
            <a:avLst/>
          </a:prstGeom>
          <a:no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FEFEF"/>
                </a:solidFill>
              </a:rPr>
              <a:t>Eclampsia</a:t>
            </a:r>
            <a:endParaRPr>
              <a:solidFill>
                <a:srgbClr val="EFEFEF"/>
              </a:solidFill>
            </a:endParaRPr>
          </a:p>
          <a:p>
            <a:pPr indent="0" lvl="0" marL="0" rtl="0" algn="l">
              <a:spcBef>
                <a:spcPts val="0"/>
              </a:spcBef>
              <a:spcAft>
                <a:spcPts val="0"/>
              </a:spcAft>
              <a:buNone/>
            </a:pPr>
            <a:r>
              <a:t/>
            </a:r>
            <a:endParaRPr>
              <a:solidFill>
                <a:srgbClr val="EFEFEF"/>
              </a:solidFill>
            </a:endParaRPr>
          </a:p>
          <a:p>
            <a:pPr indent="0" lvl="0" marL="0" rtl="0" algn="l">
              <a:spcBef>
                <a:spcPts val="0"/>
              </a:spcBef>
              <a:spcAft>
                <a:spcPts val="0"/>
              </a:spcAft>
              <a:buNone/>
            </a:pPr>
            <a:r>
              <a:rPr lang="en">
                <a:solidFill>
                  <a:srgbClr val="EFEFEF"/>
                </a:solidFill>
              </a:rPr>
              <a:t>Occurs after 20 weeks</a:t>
            </a:r>
            <a:endParaRPr>
              <a:solidFill>
                <a:srgbClr val="EFEFEF"/>
              </a:solidFill>
            </a:endParaRPr>
          </a:p>
          <a:p>
            <a:pPr indent="0" lvl="0" marL="0" rtl="0" algn="l">
              <a:spcBef>
                <a:spcPts val="0"/>
              </a:spcBef>
              <a:spcAft>
                <a:spcPts val="0"/>
              </a:spcAft>
              <a:buNone/>
            </a:pPr>
            <a:r>
              <a:t/>
            </a:r>
            <a:endParaRPr>
              <a:solidFill>
                <a:srgbClr val="EFEFEF"/>
              </a:solidFill>
            </a:endParaRPr>
          </a:p>
          <a:p>
            <a:pPr indent="0" lvl="0" marL="0" rtl="0" algn="l">
              <a:spcBef>
                <a:spcPts val="0"/>
              </a:spcBef>
              <a:spcAft>
                <a:spcPts val="0"/>
              </a:spcAft>
              <a:buNone/>
            </a:pPr>
            <a:r>
              <a:rPr lang="en">
                <a:solidFill>
                  <a:srgbClr val="EFEFEF"/>
                </a:solidFill>
              </a:rPr>
              <a:t>HTN</a:t>
            </a:r>
            <a:endParaRPr>
              <a:solidFill>
                <a:srgbClr val="EFEFEF"/>
              </a:solidFill>
            </a:endParaRPr>
          </a:p>
          <a:p>
            <a:pPr indent="0" lvl="0" marL="0" rtl="0" algn="l">
              <a:spcBef>
                <a:spcPts val="0"/>
              </a:spcBef>
              <a:spcAft>
                <a:spcPts val="0"/>
              </a:spcAft>
              <a:buNone/>
            </a:pPr>
            <a:r>
              <a:t/>
            </a:r>
            <a:endParaRPr>
              <a:solidFill>
                <a:srgbClr val="EFEFEF"/>
              </a:solidFill>
            </a:endParaRPr>
          </a:p>
          <a:p>
            <a:pPr indent="0" lvl="0" marL="0" rtl="0" algn="l">
              <a:spcBef>
                <a:spcPts val="0"/>
              </a:spcBef>
              <a:spcAft>
                <a:spcPts val="0"/>
              </a:spcAft>
              <a:buNone/>
            </a:pPr>
            <a:r>
              <a:rPr lang="en">
                <a:solidFill>
                  <a:srgbClr val="EFEFEF"/>
                </a:solidFill>
              </a:rPr>
              <a:t>Proteinuria</a:t>
            </a:r>
            <a:endParaRPr>
              <a:solidFill>
                <a:srgbClr val="EFEFEF"/>
              </a:solidFill>
            </a:endParaRPr>
          </a:p>
          <a:p>
            <a:pPr indent="0" lvl="0" marL="0" rtl="0" algn="l">
              <a:spcBef>
                <a:spcPts val="0"/>
              </a:spcBef>
              <a:spcAft>
                <a:spcPts val="0"/>
              </a:spcAft>
              <a:buNone/>
            </a:pPr>
            <a:r>
              <a:t/>
            </a:r>
            <a:endParaRPr>
              <a:solidFill>
                <a:srgbClr val="EFEFEF"/>
              </a:solidFill>
            </a:endParaRPr>
          </a:p>
          <a:p>
            <a:pPr indent="0" lvl="0" marL="0" rtl="0" algn="l">
              <a:spcBef>
                <a:spcPts val="0"/>
              </a:spcBef>
              <a:spcAft>
                <a:spcPts val="0"/>
              </a:spcAft>
              <a:buNone/>
            </a:pPr>
            <a:r>
              <a:rPr lang="en">
                <a:solidFill>
                  <a:srgbClr val="EFEFEF"/>
                </a:solidFill>
              </a:rPr>
              <a:t>Edema</a:t>
            </a:r>
            <a:endParaRPr>
              <a:solidFill>
                <a:srgbClr val="EFEFEF"/>
              </a:solidFill>
            </a:endParaRPr>
          </a:p>
          <a:p>
            <a:pPr indent="0" lvl="0" marL="0" rtl="0" algn="l">
              <a:spcBef>
                <a:spcPts val="0"/>
              </a:spcBef>
              <a:spcAft>
                <a:spcPts val="0"/>
              </a:spcAft>
              <a:buNone/>
            </a:pPr>
            <a:r>
              <a:t/>
            </a:r>
            <a:endParaRPr>
              <a:solidFill>
                <a:srgbClr val="EFEFEF"/>
              </a:solidFill>
            </a:endParaRPr>
          </a:p>
          <a:p>
            <a:pPr indent="0" lvl="0" marL="0" rtl="0" algn="l">
              <a:spcBef>
                <a:spcPts val="0"/>
              </a:spcBef>
              <a:spcAft>
                <a:spcPts val="0"/>
              </a:spcAft>
              <a:buNone/>
            </a:pPr>
            <a:r>
              <a:rPr lang="en">
                <a:solidFill>
                  <a:srgbClr val="EFEFEF"/>
                </a:solidFill>
              </a:rPr>
              <a:t>Seizures</a:t>
            </a:r>
            <a:endParaRPr>
              <a:solidFill>
                <a:srgbClr val="EFEFEF"/>
              </a:solidFill>
            </a:endParaRPr>
          </a:p>
        </p:txBody>
      </p:sp>
      <p:sp>
        <p:nvSpPr>
          <p:cNvPr id="1199" name="Google Shape;1199;p179"/>
          <p:cNvSpPr txBox="1"/>
          <p:nvPr/>
        </p:nvSpPr>
        <p:spPr>
          <a:xfrm>
            <a:off x="262625" y="4538975"/>
            <a:ext cx="8745900" cy="56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FEFEF"/>
                </a:solidFill>
              </a:rPr>
              <a:t>Classic triad of preeclampsia consists of HTN that develops after 20 weeks, proteinuria, and generalized edema. However, Anesthesia and Co-Existing Disease states edema is no longer required for diagnosis</a:t>
            </a:r>
            <a:endParaRPr>
              <a:solidFill>
                <a:srgbClr val="EFEFEF"/>
              </a:solidFill>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18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Preeclampsia: Pathophysiology</a:t>
            </a:r>
            <a:endParaRPr/>
          </a:p>
        </p:txBody>
      </p:sp>
      <p:sp>
        <p:nvSpPr>
          <p:cNvPr id="1205" name="Google Shape;1205;p180"/>
          <p:cNvSpPr txBox="1"/>
          <p:nvPr>
            <p:ph idx="1" type="body"/>
          </p:nvPr>
        </p:nvSpPr>
        <p:spPr>
          <a:xfrm>
            <a:off x="659050" y="1240500"/>
            <a:ext cx="8319900" cy="3709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Affects 5%-7% of the obstetric population</a:t>
            </a:r>
            <a:endParaRPr sz="1400"/>
          </a:p>
          <a:p>
            <a:pPr indent="-317500" lvl="0" marL="457200" rtl="0" algn="l">
              <a:spcBef>
                <a:spcPts val="0"/>
              </a:spcBef>
              <a:spcAft>
                <a:spcPts val="0"/>
              </a:spcAft>
              <a:buSzPts val="1400"/>
              <a:buChar char="●"/>
            </a:pPr>
            <a:r>
              <a:rPr lang="en" sz="1400"/>
              <a:t>Etiology unknown - more common in mothers &lt; 20 years old and those &gt; 35 yrs old</a:t>
            </a:r>
            <a:endParaRPr sz="1400"/>
          </a:p>
          <a:p>
            <a:pPr indent="-317500" lvl="0" marL="457200" rtl="0" algn="l">
              <a:spcBef>
                <a:spcPts val="0"/>
              </a:spcBef>
              <a:spcAft>
                <a:spcPts val="0"/>
              </a:spcAft>
              <a:buSzPts val="1400"/>
              <a:buChar char="●"/>
            </a:pPr>
            <a:r>
              <a:rPr lang="en" sz="1400"/>
              <a:t>Pts with chronic renal disease and those that are homozygous for the angiotensinogen T235 allele have the highest risk of developing preeclampsia</a:t>
            </a:r>
            <a:endParaRPr sz="1400"/>
          </a:p>
          <a:p>
            <a:pPr indent="-317500" lvl="0" marL="457200" rtl="0" algn="l">
              <a:spcBef>
                <a:spcPts val="0"/>
              </a:spcBef>
              <a:spcAft>
                <a:spcPts val="0"/>
              </a:spcAft>
              <a:buSzPts val="1400"/>
              <a:buChar char="●"/>
            </a:pPr>
            <a:r>
              <a:rPr lang="en" sz="1400"/>
              <a:t>Prevailing theory suggests abnormal placental implantation creates an environment characterized by elevated vascular resistance and a reduction in placental blood flow</a:t>
            </a:r>
            <a:endParaRPr sz="1400"/>
          </a:p>
          <a:p>
            <a:pPr indent="-317500" lvl="0" marL="457200" rtl="0" algn="l">
              <a:spcBef>
                <a:spcPts val="0"/>
              </a:spcBef>
              <a:spcAft>
                <a:spcPts val="0"/>
              </a:spcAft>
              <a:buSzPts val="1400"/>
              <a:buChar char="●"/>
            </a:pPr>
            <a:r>
              <a:rPr lang="en" sz="1400"/>
              <a:t>Placenta and fetus do not receive adequate supply of oxygen and metabolic substrate to develop normally</a:t>
            </a:r>
            <a:endParaRPr sz="1400"/>
          </a:p>
          <a:p>
            <a:pPr indent="-317500" lvl="0" marL="457200" rtl="0" algn="l">
              <a:spcBef>
                <a:spcPts val="0"/>
              </a:spcBef>
              <a:spcAft>
                <a:spcPts val="0"/>
              </a:spcAft>
              <a:buSzPts val="1400"/>
              <a:buChar char="●"/>
            </a:pPr>
            <a:r>
              <a:rPr lang="en" sz="1400"/>
              <a:t>Healthy placentas produce thromboxane and prostacyclin in equal amounts</a:t>
            </a:r>
            <a:endParaRPr sz="1400"/>
          </a:p>
          <a:p>
            <a:pPr indent="-317500" lvl="0" marL="457200" rtl="0" algn="l">
              <a:spcBef>
                <a:spcPts val="0"/>
              </a:spcBef>
              <a:spcAft>
                <a:spcPts val="0"/>
              </a:spcAft>
              <a:buSzPts val="1400"/>
              <a:buChar char="●"/>
            </a:pPr>
            <a:r>
              <a:rPr lang="en" sz="1400"/>
              <a:t>In preeclampsia, 7 times more thromboxane is produced than prostacyclin</a:t>
            </a:r>
            <a:endParaRPr sz="1400"/>
          </a:p>
          <a:p>
            <a:pPr indent="-317500" lvl="0" marL="457200" rtl="0" algn="l">
              <a:spcBef>
                <a:spcPts val="0"/>
              </a:spcBef>
              <a:spcAft>
                <a:spcPts val="0"/>
              </a:spcAft>
              <a:buSzPts val="1400"/>
              <a:buChar char="●"/>
            </a:pPr>
            <a:r>
              <a:rPr lang="en" sz="1400"/>
              <a:t>Increased thromboxane favors; vasoconstriction, platelet aggregation, and a reduced placental blood flow</a:t>
            </a:r>
            <a:endParaRPr sz="1400"/>
          </a:p>
          <a:p>
            <a:pPr indent="-317500" lvl="0" marL="457200" rtl="0" algn="l">
              <a:spcBef>
                <a:spcPts val="0"/>
              </a:spcBef>
              <a:spcAft>
                <a:spcPts val="0"/>
              </a:spcAft>
              <a:buSzPts val="1400"/>
              <a:buChar char="●"/>
            </a:pPr>
            <a:r>
              <a:rPr lang="en" sz="1400"/>
              <a:t>The diseased placenta releases cytokines that promote endothelial dysfunction, resulting in system-wide manifestations</a:t>
            </a:r>
            <a:endParaRPr sz="1400"/>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181"/>
          <p:cNvSpPr txBox="1"/>
          <p:nvPr>
            <p:ph idx="4294967295" type="title"/>
          </p:nvPr>
        </p:nvSpPr>
        <p:spPr>
          <a:xfrm>
            <a:off x="1297500" y="79275"/>
            <a:ext cx="7038900" cy="61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Severity of Preeclampsia</a:t>
            </a:r>
            <a:endParaRPr/>
          </a:p>
        </p:txBody>
      </p:sp>
      <p:sp>
        <p:nvSpPr>
          <p:cNvPr id="1211" name="Google Shape;1211;p181"/>
          <p:cNvSpPr txBox="1"/>
          <p:nvPr/>
        </p:nvSpPr>
        <p:spPr>
          <a:xfrm>
            <a:off x="183350" y="802750"/>
            <a:ext cx="1744200" cy="3396600"/>
          </a:xfrm>
          <a:prstGeom prst="rect">
            <a:avLst/>
          </a:prstGeom>
          <a:no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EFEFEF"/>
              </a:solidFill>
            </a:endParaRPr>
          </a:p>
          <a:p>
            <a:pPr indent="0" lvl="0" marL="0" rtl="0" algn="l">
              <a:spcBef>
                <a:spcPts val="0"/>
              </a:spcBef>
              <a:spcAft>
                <a:spcPts val="0"/>
              </a:spcAft>
              <a:buNone/>
            </a:pPr>
            <a:r>
              <a:rPr lang="en" sz="1200">
                <a:solidFill>
                  <a:srgbClr val="EFEFEF"/>
                </a:solidFill>
              </a:rPr>
              <a:t>SBP</a:t>
            </a:r>
            <a:endParaRPr sz="1200">
              <a:solidFill>
                <a:srgbClr val="EFEFEF"/>
              </a:solidFill>
            </a:endParaRPr>
          </a:p>
          <a:p>
            <a:pPr indent="0" lvl="0" marL="0" rtl="0" algn="l">
              <a:spcBef>
                <a:spcPts val="0"/>
              </a:spcBef>
              <a:spcAft>
                <a:spcPts val="0"/>
              </a:spcAft>
              <a:buNone/>
            </a:pPr>
            <a:r>
              <a:rPr lang="en" sz="1200">
                <a:solidFill>
                  <a:srgbClr val="EFEFEF"/>
                </a:solidFill>
              </a:rPr>
              <a:t>DBP</a:t>
            </a:r>
            <a:endParaRPr sz="1200">
              <a:solidFill>
                <a:srgbClr val="EFEFEF"/>
              </a:solidFill>
            </a:endParaRPr>
          </a:p>
          <a:p>
            <a:pPr indent="0" lvl="0" marL="0" rtl="0" algn="l">
              <a:spcBef>
                <a:spcPts val="0"/>
              </a:spcBef>
              <a:spcAft>
                <a:spcPts val="0"/>
              </a:spcAft>
              <a:buNone/>
            </a:pPr>
            <a:r>
              <a:rPr lang="en" sz="1200">
                <a:solidFill>
                  <a:srgbClr val="EFEFEF"/>
                </a:solidFill>
              </a:rPr>
              <a:t>Proteinuria</a:t>
            </a:r>
            <a:endParaRPr sz="1200">
              <a:solidFill>
                <a:srgbClr val="EFEFEF"/>
              </a:solidFill>
            </a:endParaRPr>
          </a:p>
          <a:p>
            <a:pPr indent="0" lvl="0" marL="0" rtl="0" algn="l">
              <a:spcBef>
                <a:spcPts val="0"/>
              </a:spcBef>
              <a:spcAft>
                <a:spcPts val="0"/>
              </a:spcAft>
              <a:buNone/>
            </a:pPr>
            <a:r>
              <a:t/>
            </a:r>
            <a:endParaRPr sz="1200">
              <a:solidFill>
                <a:srgbClr val="EFEFEF"/>
              </a:solidFill>
            </a:endParaRPr>
          </a:p>
          <a:p>
            <a:pPr indent="0" lvl="0" marL="0" rtl="0" algn="l">
              <a:spcBef>
                <a:spcPts val="0"/>
              </a:spcBef>
              <a:spcAft>
                <a:spcPts val="0"/>
              </a:spcAft>
              <a:buNone/>
            </a:pPr>
            <a:r>
              <a:rPr lang="en" sz="1200">
                <a:solidFill>
                  <a:srgbClr val="EFEFEF"/>
                </a:solidFill>
              </a:rPr>
              <a:t>24 hr urine total</a:t>
            </a:r>
            <a:endParaRPr sz="1200">
              <a:solidFill>
                <a:srgbClr val="EFEFEF"/>
              </a:solidFill>
            </a:endParaRPr>
          </a:p>
          <a:p>
            <a:pPr indent="0" lvl="0" marL="0" rtl="0" algn="l">
              <a:spcBef>
                <a:spcPts val="0"/>
              </a:spcBef>
              <a:spcAft>
                <a:spcPts val="0"/>
              </a:spcAft>
              <a:buNone/>
            </a:pPr>
            <a:r>
              <a:t/>
            </a:r>
            <a:endParaRPr sz="1200">
              <a:solidFill>
                <a:srgbClr val="EFEFEF"/>
              </a:solidFill>
            </a:endParaRPr>
          </a:p>
          <a:p>
            <a:pPr indent="0" lvl="0" marL="0" rtl="0" algn="l">
              <a:spcBef>
                <a:spcPts val="0"/>
              </a:spcBef>
              <a:spcAft>
                <a:spcPts val="0"/>
              </a:spcAft>
              <a:buNone/>
            </a:pPr>
            <a:r>
              <a:rPr lang="en" sz="1200">
                <a:solidFill>
                  <a:srgbClr val="EFEFEF"/>
                </a:solidFill>
              </a:rPr>
              <a:t>Generalized edema</a:t>
            </a:r>
            <a:endParaRPr sz="1200">
              <a:solidFill>
                <a:srgbClr val="EFEFEF"/>
              </a:solidFill>
            </a:endParaRPr>
          </a:p>
          <a:p>
            <a:pPr indent="0" lvl="0" marL="0" rtl="0" algn="l">
              <a:spcBef>
                <a:spcPts val="0"/>
              </a:spcBef>
              <a:spcAft>
                <a:spcPts val="0"/>
              </a:spcAft>
              <a:buNone/>
            </a:pPr>
            <a:r>
              <a:rPr lang="en" sz="1200">
                <a:solidFill>
                  <a:srgbClr val="EFEFEF"/>
                </a:solidFill>
              </a:rPr>
              <a:t>Pulmonary edema</a:t>
            </a:r>
            <a:endParaRPr sz="1200">
              <a:solidFill>
                <a:srgbClr val="EFEFEF"/>
              </a:solidFill>
            </a:endParaRPr>
          </a:p>
          <a:p>
            <a:pPr indent="0" lvl="0" marL="0" rtl="0" algn="l">
              <a:spcBef>
                <a:spcPts val="0"/>
              </a:spcBef>
              <a:spcAft>
                <a:spcPts val="0"/>
              </a:spcAft>
              <a:buNone/>
            </a:pPr>
            <a:r>
              <a:t/>
            </a:r>
            <a:endParaRPr sz="1200">
              <a:solidFill>
                <a:srgbClr val="EFEFEF"/>
              </a:solidFill>
            </a:endParaRPr>
          </a:p>
          <a:p>
            <a:pPr indent="0" lvl="0" marL="0" rtl="0" algn="l">
              <a:spcBef>
                <a:spcPts val="0"/>
              </a:spcBef>
              <a:spcAft>
                <a:spcPts val="0"/>
              </a:spcAft>
              <a:buNone/>
            </a:pPr>
            <a:r>
              <a:rPr lang="en" sz="1200">
                <a:solidFill>
                  <a:srgbClr val="EFEFEF"/>
                </a:solidFill>
              </a:rPr>
              <a:t>Cyanosis </a:t>
            </a:r>
            <a:endParaRPr sz="1200">
              <a:solidFill>
                <a:srgbClr val="EFEFEF"/>
              </a:solidFill>
            </a:endParaRPr>
          </a:p>
          <a:p>
            <a:pPr indent="0" lvl="0" marL="0" rtl="0" algn="l">
              <a:spcBef>
                <a:spcPts val="0"/>
              </a:spcBef>
              <a:spcAft>
                <a:spcPts val="0"/>
              </a:spcAft>
              <a:buNone/>
            </a:pPr>
            <a:r>
              <a:rPr lang="en" sz="1200">
                <a:solidFill>
                  <a:srgbClr val="EFEFEF"/>
                </a:solidFill>
              </a:rPr>
              <a:t>Headache</a:t>
            </a:r>
            <a:endParaRPr sz="1200">
              <a:solidFill>
                <a:srgbClr val="EFEFEF"/>
              </a:solidFill>
            </a:endParaRPr>
          </a:p>
          <a:p>
            <a:pPr indent="0" lvl="0" marL="0" rtl="0" algn="l">
              <a:spcBef>
                <a:spcPts val="0"/>
              </a:spcBef>
              <a:spcAft>
                <a:spcPts val="0"/>
              </a:spcAft>
              <a:buNone/>
            </a:pPr>
            <a:r>
              <a:rPr lang="en" sz="1200">
                <a:solidFill>
                  <a:srgbClr val="EFEFEF"/>
                </a:solidFill>
              </a:rPr>
              <a:t>Visual impairment</a:t>
            </a:r>
            <a:endParaRPr sz="1200">
              <a:solidFill>
                <a:srgbClr val="EFEFEF"/>
              </a:solidFill>
            </a:endParaRPr>
          </a:p>
          <a:p>
            <a:pPr indent="0" lvl="0" marL="0" rtl="0" algn="l">
              <a:spcBef>
                <a:spcPts val="0"/>
              </a:spcBef>
              <a:spcAft>
                <a:spcPts val="0"/>
              </a:spcAft>
              <a:buNone/>
            </a:pPr>
            <a:r>
              <a:rPr lang="en" sz="1200">
                <a:solidFill>
                  <a:srgbClr val="EFEFEF"/>
                </a:solidFill>
              </a:rPr>
              <a:t>Epigastric pain</a:t>
            </a:r>
            <a:endParaRPr sz="1200">
              <a:solidFill>
                <a:srgbClr val="EFEFEF"/>
              </a:solidFill>
            </a:endParaRPr>
          </a:p>
          <a:p>
            <a:pPr indent="0" lvl="0" marL="0" rtl="0" algn="l">
              <a:spcBef>
                <a:spcPts val="0"/>
              </a:spcBef>
              <a:spcAft>
                <a:spcPts val="0"/>
              </a:spcAft>
              <a:buNone/>
            </a:pPr>
            <a:r>
              <a:rPr lang="en" sz="1200">
                <a:solidFill>
                  <a:srgbClr val="EFEFEF"/>
                </a:solidFill>
              </a:rPr>
              <a:t>RUQ pain</a:t>
            </a:r>
            <a:endParaRPr sz="1200">
              <a:solidFill>
                <a:srgbClr val="EFEFEF"/>
              </a:solidFill>
            </a:endParaRPr>
          </a:p>
          <a:p>
            <a:pPr indent="0" lvl="0" marL="0" rtl="0" algn="l">
              <a:spcBef>
                <a:spcPts val="0"/>
              </a:spcBef>
              <a:spcAft>
                <a:spcPts val="0"/>
              </a:spcAft>
              <a:buNone/>
            </a:pPr>
            <a:r>
              <a:rPr lang="en" sz="1200">
                <a:solidFill>
                  <a:srgbClr val="EFEFEF"/>
                </a:solidFill>
              </a:rPr>
              <a:t>HELLP syndrome</a:t>
            </a:r>
            <a:endParaRPr sz="1200">
              <a:solidFill>
                <a:srgbClr val="EFEFEF"/>
              </a:solidFill>
            </a:endParaRPr>
          </a:p>
          <a:p>
            <a:pPr indent="0" lvl="0" marL="0" rtl="0" algn="l">
              <a:spcBef>
                <a:spcPts val="0"/>
              </a:spcBef>
              <a:spcAft>
                <a:spcPts val="0"/>
              </a:spcAft>
              <a:buNone/>
            </a:pPr>
            <a:r>
              <a:rPr lang="en" sz="1200">
                <a:solidFill>
                  <a:srgbClr val="EFEFEF"/>
                </a:solidFill>
              </a:rPr>
              <a:t>Platelet count</a:t>
            </a:r>
            <a:endParaRPr sz="1200">
              <a:solidFill>
                <a:srgbClr val="EFEFEF"/>
              </a:solidFill>
            </a:endParaRPr>
          </a:p>
          <a:p>
            <a:pPr indent="0" lvl="0" marL="0" rtl="0" algn="l">
              <a:spcBef>
                <a:spcPts val="0"/>
              </a:spcBef>
              <a:spcAft>
                <a:spcPts val="0"/>
              </a:spcAft>
              <a:buNone/>
            </a:pPr>
            <a:r>
              <a:rPr lang="en" sz="1200">
                <a:solidFill>
                  <a:srgbClr val="EFEFEF"/>
                </a:solidFill>
              </a:rPr>
              <a:t>Fetal Growth</a:t>
            </a:r>
            <a:endParaRPr sz="1200">
              <a:solidFill>
                <a:srgbClr val="EFEFEF"/>
              </a:solidFill>
            </a:endParaRPr>
          </a:p>
        </p:txBody>
      </p:sp>
      <p:sp>
        <p:nvSpPr>
          <p:cNvPr id="1212" name="Google Shape;1212;p181"/>
          <p:cNvSpPr txBox="1"/>
          <p:nvPr/>
        </p:nvSpPr>
        <p:spPr>
          <a:xfrm>
            <a:off x="3547800" y="803775"/>
            <a:ext cx="1883100" cy="3396600"/>
          </a:xfrm>
          <a:prstGeom prst="rect">
            <a:avLst/>
          </a:prstGeom>
          <a:no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EFEFEF"/>
                </a:solidFill>
              </a:rPr>
              <a:t>Severe Preeclampsia</a:t>
            </a:r>
            <a:endParaRPr sz="1200" u="sng">
              <a:solidFill>
                <a:srgbClr val="EFEFEF"/>
              </a:solidFill>
            </a:endParaRPr>
          </a:p>
          <a:p>
            <a:pPr indent="0" lvl="0" marL="0" rtl="0" algn="l">
              <a:spcBef>
                <a:spcPts val="0"/>
              </a:spcBef>
              <a:spcAft>
                <a:spcPts val="0"/>
              </a:spcAft>
              <a:buNone/>
            </a:pPr>
            <a:r>
              <a:rPr lang="en" sz="1200">
                <a:solidFill>
                  <a:srgbClr val="EFEFEF"/>
                </a:solidFill>
              </a:rPr>
              <a:t>&gt; 160 mmHg</a:t>
            </a:r>
            <a:endParaRPr sz="1200">
              <a:solidFill>
                <a:srgbClr val="EFEFEF"/>
              </a:solidFill>
            </a:endParaRPr>
          </a:p>
          <a:p>
            <a:pPr indent="0" lvl="0" marL="0" rtl="0" algn="l">
              <a:spcBef>
                <a:spcPts val="0"/>
              </a:spcBef>
              <a:spcAft>
                <a:spcPts val="0"/>
              </a:spcAft>
              <a:buNone/>
            </a:pPr>
            <a:r>
              <a:rPr lang="en" sz="1200">
                <a:solidFill>
                  <a:srgbClr val="EFEFEF"/>
                </a:solidFill>
              </a:rPr>
              <a:t>&gt; 110 mmHg</a:t>
            </a:r>
            <a:endParaRPr sz="1200">
              <a:solidFill>
                <a:srgbClr val="EFEFEF"/>
              </a:solidFill>
            </a:endParaRPr>
          </a:p>
          <a:p>
            <a:pPr indent="0" lvl="0" marL="0" rtl="0" algn="l">
              <a:spcBef>
                <a:spcPts val="0"/>
              </a:spcBef>
              <a:spcAft>
                <a:spcPts val="0"/>
              </a:spcAft>
              <a:buNone/>
            </a:pPr>
            <a:r>
              <a:rPr lang="en" sz="1200">
                <a:solidFill>
                  <a:srgbClr val="EFEFEF"/>
                </a:solidFill>
              </a:rPr>
              <a:t>&gt; 5 g/24 hr</a:t>
            </a:r>
            <a:endParaRPr sz="1200">
              <a:solidFill>
                <a:srgbClr val="EFEFEF"/>
              </a:solidFill>
            </a:endParaRPr>
          </a:p>
          <a:p>
            <a:pPr indent="0" lvl="0" marL="0" rtl="0" algn="l">
              <a:spcBef>
                <a:spcPts val="0"/>
              </a:spcBef>
              <a:spcAft>
                <a:spcPts val="0"/>
              </a:spcAft>
              <a:buNone/>
            </a:pPr>
            <a:r>
              <a:rPr lang="en" sz="1200">
                <a:solidFill>
                  <a:srgbClr val="EFEFEF"/>
                </a:solidFill>
              </a:rPr>
              <a:t>&gt; 3 + dipstick</a:t>
            </a:r>
            <a:endParaRPr sz="1200">
              <a:solidFill>
                <a:srgbClr val="EFEFEF"/>
              </a:solidFill>
            </a:endParaRPr>
          </a:p>
          <a:p>
            <a:pPr indent="0" lvl="0" marL="0" rtl="0" algn="l">
              <a:spcBef>
                <a:spcPts val="0"/>
              </a:spcBef>
              <a:spcAft>
                <a:spcPts val="0"/>
              </a:spcAft>
              <a:buNone/>
            </a:pPr>
            <a:r>
              <a:rPr lang="en" sz="1200">
                <a:solidFill>
                  <a:srgbClr val="EFEFEF"/>
                </a:solidFill>
              </a:rPr>
              <a:t>&lt; 500 mL</a:t>
            </a:r>
            <a:endParaRPr sz="1200">
              <a:solidFill>
                <a:srgbClr val="EFEFEF"/>
              </a:solidFill>
            </a:endParaRPr>
          </a:p>
          <a:p>
            <a:pPr indent="0" lvl="0" marL="0" rtl="0" algn="l">
              <a:spcBef>
                <a:spcPts val="0"/>
              </a:spcBef>
              <a:spcAft>
                <a:spcPts val="0"/>
              </a:spcAft>
              <a:buNone/>
            </a:pPr>
            <a:r>
              <a:t/>
            </a:r>
            <a:endParaRPr sz="1200">
              <a:solidFill>
                <a:srgbClr val="EFEFEF"/>
              </a:solidFill>
            </a:endParaRPr>
          </a:p>
          <a:p>
            <a:pPr indent="0" lvl="0" marL="0" rtl="0" algn="l">
              <a:spcBef>
                <a:spcPts val="0"/>
              </a:spcBef>
              <a:spcAft>
                <a:spcPts val="0"/>
              </a:spcAft>
              <a:buNone/>
            </a:pPr>
            <a:r>
              <a:rPr lang="en" sz="1200">
                <a:solidFill>
                  <a:srgbClr val="EFEFEF"/>
                </a:solidFill>
              </a:rPr>
              <a:t>Yes</a:t>
            </a:r>
            <a:endParaRPr sz="1200">
              <a:solidFill>
                <a:srgbClr val="EFEFEF"/>
              </a:solidFill>
            </a:endParaRPr>
          </a:p>
          <a:p>
            <a:pPr indent="0" lvl="0" marL="0" rtl="0" algn="l">
              <a:spcBef>
                <a:spcPts val="0"/>
              </a:spcBef>
              <a:spcAft>
                <a:spcPts val="0"/>
              </a:spcAft>
              <a:buNone/>
            </a:pPr>
            <a:r>
              <a:rPr lang="en" sz="1200">
                <a:solidFill>
                  <a:srgbClr val="EFEFEF"/>
                </a:solidFill>
              </a:rPr>
              <a:t>Yes</a:t>
            </a:r>
            <a:endParaRPr sz="1200">
              <a:solidFill>
                <a:srgbClr val="EFEFEF"/>
              </a:solidFill>
            </a:endParaRPr>
          </a:p>
          <a:p>
            <a:pPr indent="0" lvl="0" marL="0" rtl="0" algn="l">
              <a:spcBef>
                <a:spcPts val="0"/>
              </a:spcBef>
              <a:spcAft>
                <a:spcPts val="0"/>
              </a:spcAft>
              <a:buNone/>
            </a:pPr>
            <a:r>
              <a:t/>
            </a:r>
            <a:endParaRPr sz="1200">
              <a:solidFill>
                <a:srgbClr val="EFEFEF"/>
              </a:solidFill>
            </a:endParaRPr>
          </a:p>
          <a:p>
            <a:pPr indent="0" lvl="0" marL="0" rtl="0" algn="l">
              <a:spcBef>
                <a:spcPts val="0"/>
              </a:spcBef>
              <a:spcAft>
                <a:spcPts val="0"/>
              </a:spcAft>
              <a:buNone/>
            </a:pPr>
            <a:r>
              <a:rPr lang="en" sz="1200">
                <a:solidFill>
                  <a:srgbClr val="EFEFEF"/>
                </a:solidFill>
              </a:rPr>
              <a:t>Yes</a:t>
            </a:r>
            <a:endParaRPr sz="1200">
              <a:solidFill>
                <a:srgbClr val="EFEFEF"/>
              </a:solidFill>
            </a:endParaRPr>
          </a:p>
          <a:p>
            <a:pPr indent="0" lvl="0" marL="0" rtl="0" algn="l">
              <a:spcBef>
                <a:spcPts val="0"/>
              </a:spcBef>
              <a:spcAft>
                <a:spcPts val="0"/>
              </a:spcAft>
              <a:buNone/>
            </a:pPr>
            <a:r>
              <a:rPr lang="en" sz="1200">
                <a:solidFill>
                  <a:srgbClr val="EFEFEF"/>
                </a:solidFill>
              </a:rPr>
              <a:t>Yes</a:t>
            </a:r>
            <a:endParaRPr sz="1200">
              <a:solidFill>
                <a:srgbClr val="EFEFEF"/>
              </a:solidFill>
            </a:endParaRPr>
          </a:p>
          <a:p>
            <a:pPr indent="0" lvl="0" marL="0" rtl="0" algn="l">
              <a:spcBef>
                <a:spcPts val="0"/>
              </a:spcBef>
              <a:spcAft>
                <a:spcPts val="0"/>
              </a:spcAft>
              <a:buNone/>
            </a:pPr>
            <a:r>
              <a:rPr lang="en" sz="1200">
                <a:solidFill>
                  <a:srgbClr val="EFEFEF"/>
                </a:solidFill>
              </a:rPr>
              <a:t>Yes</a:t>
            </a:r>
            <a:endParaRPr sz="1200">
              <a:solidFill>
                <a:srgbClr val="EFEFEF"/>
              </a:solidFill>
            </a:endParaRPr>
          </a:p>
          <a:p>
            <a:pPr indent="0" lvl="0" marL="0" rtl="0" algn="l">
              <a:spcBef>
                <a:spcPts val="0"/>
              </a:spcBef>
              <a:spcAft>
                <a:spcPts val="0"/>
              </a:spcAft>
              <a:buNone/>
            </a:pPr>
            <a:r>
              <a:rPr lang="en" sz="1200">
                <a:solidFill>
                  <a:srgbClr val="EFEFEF"/>
                </a:solidFill>
              </a:rPr>
              <a:t>Yes</a:t>
            </a:r>
            <a:endParaRPr sz="1200">
              <a:solidFill>
                <a:srgbClr val="EFEFEF"/>
              </a:solidFill>
            </a:endParaRPr>
          </a:p>
          <a:p>
            <a:pPr indent="0" lvl="0" marL="0" rtl="0" algn="l">
              <a:spcBef>
                <a:spcPts val="0"/>
              </a:spcBef>
              <a:spcAft>
                <a:spcPts val="0"/>
              </a:spcAft>
              <a:buNone/>
            </a:pPr>
            <a:r>
              <a:rPr lang="en" sz="1200">
                <a:solidFill>
                  <a:srgbClr val="EFEFEF"/>
                </a:solidFill>
              </a:rPr>
              <a:t>Yes</a:t>
            </a:r>
            <a:endParaRPr sz="1200">
              <a:solidFill>
                <a:srgbClr val="EFEFEF"/>
              </a:solidFill>
            </a:endParaRPr>
          </a:p>
          <a:p>
            <a:pPr indent="0" lvl="0" marL="0" rtl="0" algn="l">
              <a:spcBef>
                <a:spcPts val="0"/>
              </a:spcBef>
              <a:spcAft>
                <a:spcPts val="0"/>
              </a:spcAft>
              <a:buNone/>
            </a:pPr>
            <a:r>
              <a:rPr lang="en" sz="1200">
                <a:solidFill>
                  <a:srgbClr val="EFEFEF"/>
                </a:solidFill>
              </a:rPr>
              <a:t>Yes</a:t>
            </a:r>
            <a:endParaRPr sz="1200">
              <a:solidFill>
                <a:srgbClr val="EFEFEF"/>
              </a:solidFill>
            </a:endParaRPr>
          </a:p>
          <a:p>
            <a:pPr indent="0" lvl="0" marL="0" rtl="0" algn="l">
              <a:spcBef>
                <a:spcPts val="0"/>
              </a:spcBef>
              <a:spcAft>
                <a:spcPts val="0"/>
              </a:spcAft>
              <a:buNone/>
            </a:pPr>
            <a:r>
              <a:rPr lang="en" sz="1200">
                <a:solidFill>
                  <a:srgbClr val="EFEFEF"/>
                </a:solidFill>
              </a:rPr>
              <a:t>&lt; 100,000</a:t>
            </a:r>
            <a:endParaRPr sz="1200">
              <a:solidFill>
                <a:srgbClr val="EFEFEF"/>
              </a:solidFill>
            </a:endParaRPr>
          </a:p>
          <a:p>
            <a:pPr indent="0" lvl="0" marL="0" rtl="0" algn="l">
              <a:spcBef>
                <a:spcPts val="0"/>
              </a:spcBef>
              <a:spcAft>
                <a:spcPts val="0"/>
              </a:spcAft>
              <a:buNone/>
            </a:pPr>
            <a:r>
              <a:rPr lang="en" sz="1200">
                <a:solidFill>
                  <a:srgbClr val="EFEFEF"/>
                </a:solidFill>
              </a:rPr>
              <a:t>Impaired</a:t>
            </a:r>
            <a:endParaRPr sz="1200">
              <a:solidFill>
                <a:srgbClr val="EFEFEF"/>
              </a:solidFill>
            </a:endParaRPr>
          </a:p>
          <a:p>
            <a:pPr indent="0" lvl="0" marL="0" rtl="0" algn="l">
              <a:spcBef>
                <a:spcPts val="0"/>
              </a:spcBef>
              <a:spcAft>
                <a:spcPts val="0"/>
              </a:spcAft>
              <a:buNone/>
            </a:pPr>
            <a:r>
              <a:t/>
            </a:r>
            <a:endParaRPr u="sng">
              <a:solidFill>
                <a:srgbClr val="EFEFEF"/>
              </a:solidFill>
            </a:endParaRPr>
          </a:p>
        </p:txBody>
      </p:sp>
      <p:sp>
        <p:nvSpPr>
          <p:cNvPr id="1213" name="Google Shape;1213;p181"/>
          <p:cNvSpPr txBox="1"/>
          <p:nvPr/>
        </p:nvSpPr>
        <p:spPr>
          <a:xfrm>
            <a:off x="3319975" y="2398325"/>
            <a:ext cx="28542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81"/>
          <p:cNvSpPr txBox="1"/>
          <p:nvPr/>
        </p:nvSpPr>
        <p:spPr>
          <a:xfrm>
            <a:off x="1927550" y="803775"/>
            <a:ext cx="1659900" cy="3396600"/>
          </a:xfrm>
          <a:prstGeom prst="rect">
            <a:avLst/>
          </a:prstGeom>
          <a:no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EFEFEF"/>
                </a:solidFill>
              </a:rPr>
              <a:t>Mild Preeclampsia</a:t>
            </a:r>
            <a:endParaRPr sz="1200" u="sng">
              <a:solidFill>
                <a:srgbClr val="EFEFEF"/>
              </a:solidFill>
            </a:endParaRPr>
          </a:p>
          <a:p>
            <a:pPr indent="0" lvl="0" marL="0" rtl="0" algn="l">
              <a:spcBef>
                <a:spcPts val="0"/>
              </a:spcBef>
              <a:spcAft>
                <a:spcPts val="0"/>
              </a:spcAft>
              <a:buNone/>
            </a:pPr>
            <a:r>
              <a:rPr lang="en" sz="1200">
                <a:solidFill>
                  <a:srgbClr val="EFEFEF"/>
                </a:solidFill>
              </a:rPr>
              <a:t>&lt; 160 mmHg</a:t>
            </a:r>
            <a:endParaRPr sz="1200">
              <a:solidFill>
                <a:srgbClr val="EFEFEF"/>
              </a:solidFill>
            </a:endParaRPr>
          </a:p>
          <a:p>
            <a:pPr indent="0" lvl="0" marL="0" rtl="0" algn="l">
              <a:spcBef>
                <a:spcPts val="0"/>
              </a:spcBef>
              <a:spcAft>
                <a:spcPts val="0"/>
              </a:spcAft>
              <a:buNone/>
            </a:pPr>
            <a:r>
              <a:rPr lang="en" sz="1200">
                <a:solidFill>
                  <a:srgbClr val="EFEFEF"/>
                </a:solidFill>
              </a:rPr>
              <a:t>&lt; 110 mmHg</a:t>
            </a:r>
            <a:endParaRPr sz="1200">
              <a:solidFill>
                <a:srgbClr val="EFEFEF"/>
              </a:solidFill>
            </a:endParaRPr>
          </a:p>
          <a:p>
            <a:pPr indent="0" lvl="0" marL="0" rtl="0" algn="l">
              <a:spcBef>
                <a:spcPts val="0"/>
              </a:spcBef>
              <a:spcAft>
                <a:spcPts val="0"/>
              </a:spcAft>
              <a:buNone/>
            </a:pPr>
            <a:r>
              <a:rPr lang="en" sz="1200">
                <a:solidFill>
                  <a:srgbClr val="EFEFEF"/>
                </a:solidFill>
              </a:rPr>
              <a:t>&lt; 5 g/24 hr</a:t>
            </a:r>
            <a:endParaRPr sz="1200">
              <a:solidFill>
                <a:srgbClr val="EFEFEF"/>
              </a:solidFill>
            </a:endParaRPr>
          </a:p>
          <a:p>
            <a:pPr indent="0" lvl="0" marL="0" rtl="0" algn="l">
              <a:spcBef>
                <a:spcPts val="0"/>
              </a:spcBef>
              <a:spcAft>
                <a:spcPts val="0"/>
              </a:spcAft>
              <a:buNone/>
            </a:pPr>
            <a:r>
              <a:rPr lang="en" sz="1200">
                <a:solidFill>
                  <a:srgbClr val="EFEFEF"/>
                </a:solidFill>
              </a:rPr>
              <a:t>&lt; 3 + dipstick</a:t>
            </a:r>
            <a:endParaRPr sz="1200">
              <a:solidFill>
                <a:srgbClr val="EFEFEF"/>
              </a:solidFill>
            </a:endParaRPr>
          </a:p>
          <a:p>
            <a:pPr indent="0" lvl="0" marL="0" rtl="0" algn="l">
              <a:spcBef>
                <a:spcPts val="0"/>
              </a:spcBef>
              <a:spcAft>
                <a:spcPts val="0"/>
              </a:spcAft>
              <a:buNone/>
            </a:pPr>
            <a:r>
              <a:rPr lang="en" sz="1200">
                <a:solidFill>
                  <a:srgbClr val="EFEFEF"/>
                </a:solidFill>
              </a:rPr>
              <a:t>&gt; 500 mL</a:t>
            </a:r>
            <a:endParaRPr sz="1200">
              <a:solidFill>
                <a:srgbClr val="EFEFEF"/>
              </a:solidFill>
            </a:endParaRPr>
          </a:p>
          <a:p>
            <a:pPr indent="0" lvl="0" marL="0" rtl="0" algn="l">
              <a:spcBef>
                <a:spcPts val="0"/>
              </a:spcBef>
              <a:spcAft>
                <a:spcPts val="0"/>
              </a:spcAft>
              <a:buNone/>
            </a:pPr>
            <a:r>
              <a:t/>
            </a:r>
            <a:endParaRPr sz="1200">
              <a:solidFill>
                <a:srgbClr val="EFEFEF"/>
              </a:solidFill>
            </a:endParaRPr>
          </a:p>
          <a:p>
            <a:pPr indent="0" lvl="0" marL="0" rtl="0" algn="l">
              <a:spcBef>
                <a:spcPts val="0"/>
              </a:spcBef>
              <a:spcAft>
                <a:spcPts val="0"/>
              </a:spcAft>
              <a:buNone/>
            </a:pPr>
            <a:r>
              <a:rPr lang="en" sz="1200">
                <a:solidFill>
                  <a:srgbClr val="EFEFEF"/>
                </a:solidFill>
              </a:rPr>
              <a:t>Yes</a:t>
            </a:r>
            <a:endParaRPr sz="1200">
              <a:solidFill>
                <a:srgbClr val="EFEFEF"/>
              </a:solidFill>
            </a:endParaRPr>
          </a:p>
          <a:p>
            <a:pPr indent="0" lvl="0" marL="0" rtl="0" algn="l">
              <a:spcBef>
                <a:spcPts val="0"/>
              </a:spcBef>
              <a:spcAft>
                <a:spcPts val="0"/>
              </a:spcAft>
              <a:buNone/>
            </a:pPr>
            <a:r>
              <a:rPr lang="en" sz="1200">
                <a:solidFill>
                  <a:srgbClr val="EFEFEF"/>
                </a:solidFill>
              </a:rPr>
              <a:t>No</a:t>
            </a:r>
            <a:endParaRPr sz="1200">
              <a:solidFill>
                <a:srgbClr val="EFEFEF"/>
              </a:solidFill>
            </a:endParaRPr>
          </a:p>
          <a:p>
            <a:pPr indent="0" lvl="0" marL="0" rtl="0" algn="l">
              <a:spcBef>
                <a:spcPts val="0"/>
              </a:spcBef>
              <a:spcAft>
                <a:spcPts val="0"/>
              </a:spcAft>
              <a:buNone/>
            </a:pPr>
            <a:r>
              <a:t/>
            </a:r>
            <a:endParaRPr sz="1200">
              <a:solidFill>
                <a:srgbClr val="EFEFEF"/>
              </a:solidFill>
            </a:endParaRPr>
          </a:p>
          <a:p>
            <a:pPr indent="0" lvl="0" marL="0" rtl="0" algn="l">
              <a:spcBef>
                <a:spcPts val="0"/>
              </a:spcBef>
              <a:spcAft>
                <a:spcPts val="0"/>
              </a:spcAft>
              <a:buNone/>
            </a:pPr>
            <a:r>
              <a:rPr lang="en" sz="1200">
                <a:solidFill>
                  <a:srgbClr val="EFEFEF"/>
                </a:solidFill>
              </a:rPr>
              <a:t>No</a:t>
            </a:r>
            <a:endParaRPr sz="1200">
              <a:solidFill>
                <a:srgbClr val="EFEFEF"/>
              </a:solidFill>
            </a:endParaRPr>
          </a:p>
          <a:p>
            <a:pPr indent="0" lvl="0" marL="0" rtl="0" algn="l">
              <a:spcBef>
                <a:spcPts val="0"/>
              </a:spcBef>
              <a:spcAft>
                <a:spcPts val="0"/>
              </a:spcAft>
              <a:buNone/>
            </a:pPr>
            <a:r>
              <a:rPr lang="en" sz="1200">
                <a:solidFill>
                  <a:srgbClr val="EFEFEF"/>
                </a:solidFill>
              </a:rPr>
              <a:t>No</a:t>
            </a:r>
            <a:endParaRPr sz="1200">
              <a:solidFill>
                <a:srgbClr val="EFEFEF"/>
              </a:solidFill>
            </a:endParaRPr>
          </a:p>
          <a:p>
            <a:pPr indent="0" lvl="0" marL="0" rtl="0" algn="l">
              <a:spcBef>
                <a:spcPts val="0"/>
              </a:spcBef>
              <a:spcAft>
                <a:spcPts val="0"/>
              </a:spcAft>
              <a:buNone/>
            </a:pPr>
            <a:r>
              <a:rPr lang="en" sz="1200">
                <a:solidFill>
                  <a:srgbClr val="EFEFEF"/>
                </a:solidFill>
              </a:rPr>
              <a:t>No</a:t>
            </a:r>
            <a:endParaRPr sz="1200">
              <a:solidFill>
                <a:srgbClr val="EFEFEF"/>
              </a:solidFill>
            </a:endParaRPr>
          </a:p>
          <a:p>
            <a:pPr indent="0" lvl="0" marL="0" rtl="0" algn="l">
              <a:spcBef>
                <a:spcPts val="0"/>
              </a:spcBef>
              <a:spcAft>
                <a:spcPts val="0"/>
              </a:spcAft>
              <a:buNone/>
            </a:pPr>
            <a:r>
              <a:rPr lang="en" sz="1200">
                <a:solidFill>
                  <a:srgbClr val="EFEFEF"/>
                </a:solidFill>
              </a:rPr>
              <a:t>No</a:t>
            </a:r>
            <a:endParaRPr sz="1200">
              <a:solidFill>
                <a:srgbClr val="EFEFEF"/>
              </a:solidFill>
            </a:endParaRPr>
          </a:p>
          <a:p>
            <a:pPr indent="0" lvl="0" marL="0" rtl="0" algn="l">
              <a:spcBef>
                <a:spcPts val="0"/>
              </a:spcBef>
              <a:spcAft>
                <a:spcPts val="0"/>
              </a:spcAft>
              <a:buNone/>
            </a:pPr>
            <a:r>
              <a:rPr lang="en" sz="1200">
                <a:solidFill>
                  <a:srgbClr val="EFEFEF"/>
                </a:solidFill>
              </a:rPr>
              <a:t>No</a:t>
            </a:r>
            <a:endParaRPr sz="1200">
              <a:solidFill>
                <a:srgbClr val="EFEFEF"/>
              </a:solidFill>
            </a:endParaRPr>
          </a:p>
          <a:p>
            <a:pPr indent="0" lvl="0" marL="0" rtl="0" algn="l">
              <a:spcBef>
                <a:spcPts val="0"/>
              </a:spcBef>
              <a:spcAft>
                <a:spcPts val="0"/>
              </a:spcAft>
              <a:buNone/>
            </a:pPr>
            <a:r>
              <a:rPr lang="en" sz="1200">
                <a:solidFill>
                  <a:srgbClr val="EFEFEF"/>
                </a:solidFill>
              </a:rPr>
              <a:t>No</a:t>
            </a:r>
            <a:endParaRPr sz="1200">
              <a:solidFill>
                <a:srgbClr val="EFEFEF"/>
              </a:solidFill>
            </a:endParaRPr>
          </a:p>
          <a:p>
            <a:pPr indent="0" lvl="0" marL="0" rtl="0" algn="l">
              <a:spcBef>
                <a:spcPts val="0"/>
              </a:spcBef>
              <a:spcAft>
                <a:spcPts val="0"/>
              </a:spcAft>
              <a:buNone/>
            </a:pPr>
            <a:r>
              <a:rPr lang="en" sz="1200">
                <a:solidFill>
                  <a:srgbClr val="EFEFEF"/>
                </a:solidFill>
              </a:rPr>
              <a:t>&gt; 100,000</a:t>
            </a:r>
            <a:endParaRPr sz="1200">
              <a:solidFill>
                <a:srgbClr val="EFEFEF"/>
              </a:solidFill>
            </a:endParaRPr>
          </a:p>
          <a:p>
            <a:pPr indent="0" lvl="0" marL="0" rtl="0" algn="l">
              <a:spcBef>
                <a:spcPts val="0"/>
              </a:spcBef>
              <a:spcAft>
                <a:spcPts val="0"/>
              </a:spcAft>
              <a:buNone/>
            </a:pPr>
            <a:r>
              <a:rPr lang="en" sz="1200">
                <a:solidFill>
                  <a:srgbClr val="EFEFEF"/>
                </a:solidFill>
              </a:rPr>
              <a:t>Normal</a:t>
            </a:r>
            <a:endParaRPr sz="1200">
              <a:solidFill>
                <a:srgbClr val="EFEFEF"/>
              </a:solidFill>
            </a:endParaRPr>
          </a:p>
        </p:txBody>
      </p:sp>
      <p:sp>
        <p:nvSpPr>
          <p:cNvPr id="1215" name="Google Shape;1215;p181"/>
          <p:cNvSpPr txBox="1"/>
          <p:nvPr/>
        </p:nvSpPr>
        <p:spPr>
          <a:xfrm>
            <a:off x="5430900" y="803775"/>
            <a:ext cx="3676800" cy="3396600"/>
          </a:xfrm>
          <a:prstGeom prst="rect">
            <a:avLst/>
          </a:prstGeom>
          <a:no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u="sng">
                <a:solidFill>
                  <a:srgbClr val="EFEFEF"/>
                </a:solidFill>
              </a:rPr>
              <a:t>Key Facts</a:t>
            </a:r>
            <a:endParaRPr sz="1200" u="sng">
              <a:solidFill>
                <a:srgbClr val="EFEFEF"/>
              </a:solidFill>
            </a:endParaRPr>
          </a:p>
          <a:p>
            <a:pPr indent="0" lvl="0" marL="0" rtl="0" algn="l">
              <a:spcBef>
                <a:spcPts val="0"/>
              </a:spcBef>
              <a:spcAft>
                <a:spcPts val="0"/>
              </a:spcAft>
              <a:buNone/>
            </a:pPr>
            <a:r>
              <a:rPr lang="en" sz="1200">
                <a:solidFill>
                  <a:srgbClr val="EFEFEF"/>
                </a:solidFill>
              </a:rPr>
              <a:t>Increased thromboxane - vasoconstriction</a:t>
            </a:r>
            <a:endParaRPr sz="1200">
              <a:solidFill>
                <a:srgbClr val="EFEFEF"/>
              </a:solidFill>
            </a:endParaRPr>
          </a:p>
          <a:p>
            <a:pPr indent="0" lvl="0" marL="0" rtl="0" algn="l">
              <a:spcBef>
                <a:spcPts val="0"/>
              </a:spcBef>
              <a:spcAft>
                <a:spcPts val="0"/>
              </a:spcAft>
              <a:buNone/>
            </a:pPr>
            <a:r>
              <a:rPr lang="en" sz="1200">
                <a:solidFill>
                  <a:srgbClr val="EFEFEF"/>
                </a:solidFill>
              </a:rPr>
              <a:t>Increased thromboxane - vasoconstriction</a:t>
            </a:r>
            <a:endParaRPr sz="1200">
              <a:solidFill>
                <a:srgbClr val="EFEFEF"/>
              </a:solidFill>
            </a:endParaRPr>
          </a:p>
          <a:p>
            <a:pPr indent="0" lvl="0" marL="0" rtl="0" algn="l">
              <a:spcBef>
                <a:spcPts val="0"/>
              </a:spcBef>
              <a:spcAft>
                <a:spcPts val="0"/>
              </a:spcAft>
              <a:buNone/>
            </a:pPr>
            <a:r>
              <a:rPr lang="en" sz="1200">
                <a:solidFill>
                  <a:srgbClr val="EFEFEF"/>
                </a:solidFill>
              </a:rPr>
              <a:t>Glomerular capillary endothelial destruction</a:t>
            </a:r>
            <a:endParaRPr sz="1200">
              <a:solidFill>
                <a:srgbClr val="EFEFEF"/>
              </a:solidFill>
            </a:endParaRPr>
          </a:p>
          <a:p>
            <a:pPr indent="0" lvl="0" marL="0" rtl="0" algn="l">
              <a:spcBef>
                <a:spcPts val="0"/>
              </a:spcBef>
              <a:spcAft>
                <a:spcPts val="0"/>
              </a:spcAft>
              <a:buNone/>
            </a:pPr>
            <a:r>
              <a:t/>
            </a:r>
            <a:endParaRPr sz="1200">
              <a:solidFill>
                <a:srgbClr val="EFEFEF"/>
              </a:solidFill>
            </a:endParaRPr>
          </a:p>
          <a:p>
            <a:pPr indent="0" lvl="0" marL="0" rtl="0" algn="l">
              <a:spcBef>
                <a:spcPts val="0"/>
              </a:spcBef>
              <a:spcAft>
                <a:spcPts val="0"/>
              </a:spcAft>
              <a:buNone/>
            </a:pPr>
            <a:r>
              <a:rPr lang="en" sz="1200">
                <a:solidFill>
                  <a:srgbClr val="EFEFEF"/>
                </a:solidFill>
              </a:rPr>
              <a:t>Glomerular capillary endothelial destruction and renal edema</a:t>
            </a:r>
            <a:endParaRPr sz="1200">
              <a:solidFill>
                <a:srgbClr val="EFEFEF"/>
              </a:solidFill>
            </a:endParaRPr>
          </a:p>
          <a:p>
            <a:pPr indent="0" lvl="0" marL="0" rtl="0" algn="l">
              <a:spcBef>
                <a:spcPts val="0"/>
              </a:spcBef>
              <a:spcAft>
                <a:spcPts val="0"/>
              </a:spcAft>
              <a:buNone/>
            </a:pPr>
            <a:r>
              <a:rPr lang="en" sz="1200">
                <a:solidFill>
                  <a:srgbClr val="EFEFEF"/>
                </a:solidFill>
              </a:rPr>
              <a:t>Decrease oncotic pressure and increase vasc perm</a:t>
            </a:r>
            <a:endParaRPr sz="1200">
              <a:solidFill>
                <a:srgbClr val="EFEFEF"/>
              </a:solidFill>
            </a:endParaRPr>
          </a:p>
          <a:p>
            <a:pPr indent="0" lvl="0" marL="0" rtl="0" algn="l">
              <a:spcBef>
                <a:spcPts val="0"/>
              </a:spcBef>
              <a:spcAft>
                <a:spcPts val="0"/>
              </a:spcAft>
              <a:buNone/>
            </a:pPr>
            <a:r>
              <a:rPr lang="en" sz="1200">
                <a:solidFill>
                  <a:srgbClr val="EFEFEF"/>
                </a:solidFill>
              </a:rPr>
              <a:t>Heart failure, decreased oncotic pressure and increased vascular permeability</a:t>
            </a:r>
            <a:endParaRPr sz="1200">
              <a:solidFill>
                <a:srgbClr val="EFEFEF"/>
              </a:solidFill>
            </a:endParaRPr>
          </a:p>
          <a:p>
            <a:pPr indent="0" lvl="0" marL="0" rtl="0" algn="l">
              <a:spcBef>
                <a:spcPts val="0"/>
              </a:spcBef>
              <a:spcAft>
                <a:spcPts val="0"/>
              </a:spcAft>
              <a:buNone/>
            </a:pPr>
            <a:r>
              <a:t/>
            </a:r>
            <a:endParaRPr sz="1200">
              <a:solidFill>
                <a:srgbClr val="EFEFEF"/>
              </a:solidFill>
            </a:endParaRPr>
          </a:p>
          <a:p>
            <a:pPr indent="0" lvl="0" marL="0" rtl="0" algn="l">
              <a:spcBef>
                <a:spcPts val="0"/>
              </a:spcBef>
              <a:spcAft>
                <a:spcPts val="0"/>
              </a:spcAft>
              <a:buNone/>
            </a:pPr>
            <a:r>
              <a:rPr lang="en" sz="1200">
                <a:solidFill>
                  <a:srgbClr val="EFEFEF"/>
                </a:solidFill>
              </a:rPr>
              <a:t>Cerebral edema</a:t>
            </a:r>
            <a:endParaRPr sz="1200">
              <a:solidFill>
                <a:srgbClr val="EFEFEF"/>
              </a:solidFill>
            </a:endParaRPr>
          </a:p>
          <a:p>
            <a:pPr indent="0" lvl="0" marL="0" rtl="0" algn="l">
              <a:spcBef>
                <a:spcPts val="0"/>
              </a:spcBef>
              <a:spcAft>
                <a:spcPts val="0"/>
              </a:spcAft>
              <a:buNone/>
            </a:pPr>
            <a:r>
              <a:rPr lang="en" sz="1200">
                <a:solidFill>
                  <a:srgbClr val="EFEFEF"/>
                </a:solidFill>
              </a:rPr>
              <a:t>Vasoconstriction of ocular arterioles</a:t>
            </a:r>
            <a:endParaRPr sz="1200">
              <a:solidFill>
                <a:srgbClr val="EFEFEF"/>
              </a:solidFill>
            </a:endParaRPr>
          </a:p>
          <a:p>
            <a:pPr indent="0" lvl="0" marL="0" rtl="0" algn="l">
              <a:spcBef>
                <a:spcPts val="0"/>
              </a:spcBef>
              <a:spcAft>
                <a:spcPts val="0"/>
              </a:spcAft>
              <a:buNone/>
            </a:pPr>
            <a:r>
              <a:rPr lang="en" sz="1200">
                <a:solidFill>
                  <a:srgbClr val="EFEFEF"/>
                </a:solidFill>
              </a:rPr>
              <a:t>Liver subcapsular hemorrhage, hypoxic liver</a:t>
            </a:r>
            <a:endParaRPr sz="1200">
              <a:solidFill>
                <a:srgbClr val="EFEFEF"/>
              </a:solidFill>
            </a:endParaRPr>
          </a:p>
          <a:p>
            <a:pPr indent="0" lvl="0" marL="0" rtl="0" algn="l">
              <a:spcBef>
                <a:spcPts val="0"/>
              </a:spcBef>
              <a:spcAft>
                <a:spcPts val="0"/>
              </a:spcAft>
              <a:buNone/>
            </a:pPr>
            <a:r>
              <a:rPr lang="en" sz="1200">
                <a:solidFill>
                  <a:srgbClr val="EFEFEF"/>
                </a:solidFill>
              </a:rPr>
              <a:t>Hypoxic liver</a:t>
            </a:r>
            <a:endParaRPr sz="1200">
              <a:solidFill>
                <a:srgbClr val="EFEFEF"/>
              </a:solidFill>
            </a:endParaRPr>
          </a:p>
          <a:p>
            <a:pPr indent="0" lvl="0" marL="0" rtl="0" algn="l">
              <a:spcBef>
                <a:spcPts val="0"/>
              </a:spcBef>
              <a:spcAft>
                <a:spcPts val="0"/>
              </a:spcAft>
              <a:buNone/>
            </a:pPr>
            <a:r>
              <a:t/>
            </a:r>
            <a:endParaRPr sz="1200">
              <a:solidFill>
                <a:srgbClr val="EFEFEF"/>
              </a:solidFill>
            </a:endParaRPr>
          </a:p>
          <a:p>
            <a:pPr indent="0" lvl="0" marL="0" rtl="0" algn="l">
              <a:spcBef>
                <a:spcPts val="0"/>
              </a:spcBef>
              <a:spcAft>
                <a:spcPts val="0"/>
              </a:spcAft>
              <a:buNone/>
            </a:pPr>
            <a:r>
              <a:rPr lang="en" sz="1200">
                <a:solidFill>
                  <a:srgbClr val="EFEFEF"/>
                </a:solidFill>
              </a:rPr>
              <a:t>Consumption by endothelial damage</a:t>
            </a:r>
            <a:endParaRPr sz="1200">
              <a:solidFill>
                <a:srgbClr val="EFEFEF"/>
              </a:solidFill>
            </a:endParaRPr>
          </a:p>
          <a:p>
            <a:pPr indent="0" lvl="0" marL="0" rtl="0" algn="l">
              <a:spcBef>
                <a:spcPts val="0"/>
              </a:spcBef>
              <a:spcAft>
                <a:spcPts val="0"/>
              </a:spcAft>
              <a:buNone/>
            </a:pPr>
            <a:r>
              <a:rPr lang="en" sz="1200">
                <a:solidFill>
                  <a:srgbClr val="EFEFEF"/>
                </a:solidFill>
              </a:rPr>
              <a:t>Uteroplacental hypoperfusion</a:t>
            </a:r>
            <a:endParaRPr sz="1200">
              <a:solidFill>
                <a:srgbClr val="EFEFEF"/>
              </a:solidFill>
            </a:endParaRPr>
          </a:p>
          <a:p>
            <a:pPr indent="0" lvl="0" marL="0" rtl="0" algn="l">
              <a:spcBef>
                <a:spcPts val="0"/>
              </a:spcBef>
              <a:spcAft>
                <a:spcPts val="0"/>
              </a:spcAft>
              <a:buNone/>
            </a:pPr>
            <a:r>
              <a:t/>
            </a:r>
            <a:endParaRPr sz="1200">
              <a:solidFill>
                <a:srgbClr val="EFEFEF"/>
              </a:solidFill>
            </a:endParaRPr>
          </a:p>
        </p:txBody>
      </p:sp>
      <p:sp>
        <p:nvSpPr>
          <p:cNvPr id="1216" name="Google Shape;1216;p181"/>
          <p:cNvSpPr txBox="1"/>
          <p:nvPr/>
        </p:nvSpPr>
        <p:spPr>
          <a:xfrm>
            <a:off x="822575" y="4375325"/>
            <a:ext cx="8032500" cy="619500"/>
          </a:xfrm>
          <a:prstGeom prst="rect">
            <a:avLst/>
          </a:prstGeom>
          <a:no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FEFEF"/>
                </a:solidFill>
              </a:rPr>
              <a:t>Preeclampsia can be mild or severe. Not all pts progress in a step-wise fashion from HTN, to preeclampsia to eclampsia. 25%-40%  will be normotensive when they have their first seizure</a:t>
            </a:r>
            <a:endParaRPr>
              <a:solidFill>
                <a:srgbClr val="EFEFE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Nonobstetric Surgery During Pregnancy</a:t>
            </a:r>
            <a:endParaRPr/>
          </a:p>
        </p:txBody>
      </p:sp>
      <p:sp>
        <p:nvSpPr>
          <p:cNvPr id="234" name="Google Shape;234;p29"/>
          <p:cNvSpPr txBox="1"/>
          <p:nvPr>
            <p:ph idx="1" type="body"/>
          </p:nvPr>
        </p:nvSpPr>
        <p:spPr>
          <a:xfrm>
            <a:off x="146300" y="1460250"/>
            <a:ext cx="5887800" cy="3425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Approximately  2% of parturients undergo nonobstetric procedures involving anesthesia each year</a:t>
            </a:r>
            <a:endParaRPr sz="1600"/>
          </a:p>
          <a:p>
            <a:pPr indent="-330200" lvl="0" marL="457200" rtl="0" algn="l">
              <a:spcBef>
                <a:spcPts val="0"/>
              </a:spcBef>
              <a:spcAft>
                <a:spcPts val="0"/>
              </a:spcAft>
              <a:buSzPts val="1600"/>
              <a:buChar char="●"/>
            </a:pPr>
            <a:r>
              <a:rPr lang="en" sz="1600"/>
              <a:t>Most common procedures include; appendicitis, ovarian cyst, trauma, and cervical cerclage</a:t>
            </a:r>
            <a:endParaRPr sz="1600"/>
          </a:p>
          <a:p>
            <a:pPr indent="-330200" lvl="0" marL="457200" rtl="0" algn="l">
              <a:spcBef>
                <a:spcPts val="0"/>
              </a:spcBef>
              <a:spcAft>
                <a:spcPts val="0"/>
              </a:spcAft>
              <a:buSzPts val="1600"/>
              <a:buChar char="●"/>
            </a:pPr>
            <a:r>
              <a:rPr lang="en" sz="1600"/>
              <a:t>IDEAL - elective surgery delayed 2-6 weeks postpartum</a:t>
            </a:r>
            <a:endParaRPr sz="1600"/>
          </a:p>
          <a:p>
            <a:pPr indent="-330200" lvl="0" marL="457200" rtl="0" algn="l">
              <a:spcBef>
                <a:spcPts val="0"/>
              </a:spcBef>
              <a:spcAft>
                <a:spcPts val="0"/>
              </a:spcAft>
              <a:buSzPts val="1600"/>
              <a:buChar char="●"/>
            </a:pPr>
            <a:r>
              <a:rPr lang="en" sz="1600"/>
              <a:t>If nonobstetric surgery is necessary;</a:t>
            </a:r>
            <a:endParaRPr sz="1600"/>
          </a:p>
          <a:p>
            <a:pPr indent="-330200" lvl="1" marL="914400" rtl="0" algn="l">
              <a:spcBef>
                <a:spcPts val="0"/>
              </a:spcBef>
              <a:spcAft>
                <a:spcPts val="0"/>
              </a:spcAft>
              <a:buSzPts val="1600"/>
              <a:buChar char="○"/>
            </a:pPr>
            <a:r>
              <a:rPr lang="en" sz="1600"/>
              <a:t>First trimester: increased risk to fetal organ development (organogenesis)</a:t>
            </a:r>
            <a:endParaRPr sz="1600"/>
          </a:p>
          <a:p>
            <a:pPr indent="-330200" lvl="1" marL="914400" rtl="0" algn="l">
              <a:spcBef>
                <a:spcPts val="0"/>
              </a:spcBef>
              <a:spcAft>
                <a:spcPts val="0"/>
              </a:spcAft>
              <a:buSzPts val="1600"/>
              <a:buChar char="○"/>
            </a:pPr>
            <a:r>
              <a:rPr lang="en" sz="1600"/>
              <a:t>Second trimester: BEST TIME</a:t>
            </a:r>
            <a:endParaRPr sz="1600"/>
          </a:p>
          <a:p>
            <a:pPr indent="-330200" lvl="1" marL="914400" rtl="0" algn="l">
              <a:spcBef>
                <a:spcPts val="0"/>
              </a:spcBef>
              <a:spcAft>
                <a:spcPts val="0"/>
              </a:spcAft>
              <a:buSzPts val="1600"/>
              <a:buChar char="○"/>
            </a:pPr>
            <a:r>
              <a:rPr lang="en" sz="1600"/>
              <a:t>Third trimester: Increased risk of premature delivery</a:t>
            </a:r>
            <a:endParaRPr sz="1600"/>
          </a:p>
          <a:p>
            <a:pPr indent="0" lvl="0" marL="457200" rtl="0" algn="l">
              <a:spcBef>
                <a:spcPts val="1600"/>
              </a:spcBef>
              <a:spcAft>
                <a:spcPts val="0"/>
              </a:spcAft>
              <a:buNone/>
            </a:pPr>
            <a:r>
              <a:t/>
            </a:r>
            <a:endParaRPr sz="1600"/>
          </a:p>
          <a:p>
            <a:pPr indent="0" lvl="0" marL="0" rtl="0" algn="l">
              <a:spcBef>
                <a:spcPts val="1600"/>
              </a:spcBef>
              <a:spcAft>
                <a:spcPts val="1600"/>
              </a:spcAft>
              <a:buNone/>
            </a:pPr>
            <a:r>
              <a:t/>
            </a:r>
            <a:endParaRPr sz="1600"/>
          </a:p>
        </p:txBody>
      </p:sp>
      <p:pic>
        <p:nvPicPr>
          <p:cNvPr id="235" name="Google Shape;235;p29"/>
          <p:cNvPicPr preferRelativeResize="0"/>
          <p:nvPr/>
        </p:nvPicPr>
        <p:blipFill>
          <a:blip r:embed="rId3">
            <a:alphaModFix/>
          </a:blip>
          <a:stretch>
            <a:fillRect/>
          </a:stretch>
        </p:blipFill>
        <p:spPr>
          <a:xfrm>
            <a:off x="6034150" y="1460250"/>
            <a:ext cx="2957450" cy="2218088"/>
          </a:xfrm>
          <a:prstGeom prst="rect">
            <a:avLst/>
          </a:prstGeom>
          <a:noFill/>
          <a:ln>
            <a:noFill/>
          </a:ln>
        </p:spPr>
      </p:pic>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18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Obstetric Management of Preeclampsia</a:t>
            </a:r>
            <a:endParaRPr/>
          </a:p>
        </p:txBody>
      </p:sp>
      <p:sp>
        <p:nvSpPr>
          <p:cNvPr id="1222" name="Google Shape;1222;p182"/>
          <p:cNvSpPr txBox="1"/>
          <p:nvPr>
            <p:ph idx="1" type="body"/>
          </p:nvPr>
        </p:nvSpPr>
        <p:spPr>
          <a:xfrm>
            <a:off x="1297500" y="1332950"/>
            <a:ext cx="7038900" cy="3145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Delivery is at present, the only definitive way of ending the disease process</a:t>
            </a:r>
            <a:endParaRPr sz="1800"/>
          </a:p>
          <a:p>
            <a:pPr indent="-342900" lvl="0" marL="457200" rtl="0" algn="l">
              <a:spcBef>
                <a:spcPts val="0"/>
              </a:spcBef>
              <a:spcAft>
                <a:spcPts val="0"/>
              </a:spcAft>
              <a:buSzPts val="1800"/>
              <a:buChar char="●"/>
            </a:pPr>
            <a:r>
              <a:rPr lang="en" sz="1800"/>
              <a:t>The decision to deliver is based on the presence of complicating factors; uncontrolled HTN, eclampsia (seizures), pulmonary edema, placental abruption, or evidence of nonreassuring fetal status</a:t>
            </a:r>
            <a:endParaRPr sz="1800"/>
          </a:p>
          <a:p>
            <a:pPr indent="-342900" lvl="0" marL="457200" rtl="0" algn="l">
              <a:spcBef>
                <a:spcPts val="0"/>
              </a:spcBef>
              <a:spcAft>
                <a:spcPts val="0"/>
              </a:spcAft>
              <a:buSzPts val="1800"/>
              <a:buChar char="●"/>
            </a:pPr>
            <a:r>
              <a:rPr lang="en" sz="1800"/>
              <a:t>In the absence of severe features, 24 -48 hour trial of corticosteroids may be administered to enhance fetal lung maturity</a:t>
            </a:r>
            <a:endParaRPr sz="1800"/>
          </a:p>
          <a:p>
            <a:pPr indent="-342900" lvl="0" marL="457200" rtl="0" algn="l">
              <a:spcBef>
                <a:spcPts val="0"/>
              </a:spcBef>
              <a:spcAft>
                <a:spcPts val="0"/>
              </a:spcAft>
              <a:buSzPts val="1800"/>
              <a:buChar char="●"/>
            </a:pPr>
            <a:r>
              <a:rPr lang="en" sz="1800"/>
              <a:t>Treatment of preeclampsia is directed toward preventing eclampsia</a:t>
            </a:r>
            <a:endParaRPr sz="1800"/>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sp>
        <p:nvSpPr>
          <p:cNvPr id="1227" name="Google Shape;1227;p18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Eclampsia</a:t>
            </a:r>
            <a:endParaRPr/>
          </a:p>
        </p:txBody>
      </p:sp>
      <p:sp>
        <p:nvSpPr>
          <p:cNvPr id="1228" name="Google Shape;1228;p183"/>
          <p:cNvSpPr txBox="1"/>
          <p:nvPr>
            <p:ph idx="1" type="body"/>
          </p:nvPr>
        </p:nvSpPr>
        <p:spPr>
          <a:xfrm>
            <a:off x="613675" y="1577475"/>
            <a:ext cx="79341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The presence of seizures differentiates preeclampsia and eclampsia</a:t>
            </a:r>
            <a:endParaRPr sz="1800"/>
          </a:p>
          <a:p>
            <a:pPr indent="-342900" lvl="0" marL="457200" rtl="0" algn="l">
              <a:spcBef>
                <a:spcPts val="0"/>
              </a:spcBef>
              <a:spcAft>
                <a:spcPts val="0"/>
              </a:spcAft>
              <a:buSzPts val="1800"/>
              <a:buChar char="●"/>
            </a:pPr>
            <a:r>
              <a:rPr lang="en" sz="1800"/>
              <a:t>Magnesium sulfate is routinely used to prevent seizures in severe preeclampsia both before and after delivery</a:t>
            </a:r>
            <a:endParaRPr sz="1800"/>
          </a:p>
          <a:p>
            <a:pPr indent="-342900" lvl="0" marL="457200" rtl="0" algn="l">
              <a:spcBef>
                <a:spcPts val="0"/>
              </a:spcBef>
              <a:spcAft>
                <a:spcPts val="0"/>
              </a:spcAft>
              <a:buSzPts val="1800"/>
              <a:buChar char="●"/>
            </a:pPr>
            <a:r>
              <a:rPr lang="en" sz="1800"/>
              <a:t>Mg is a calcium antagonist - relaxes smooth muscle by turning off myosin light-chain kinase in the vasculature and the uterus. Also, it hyperpolarizes membranes in excitable tissue</a:t>
            </a:r>
            <a:endParaRPr sz="1800"/>
          </a:p>
          <a:p>
            <a:pPr indent="-342900" lvl="0" marL="457200" rtl="0" algn="l">
              <a:spcBef>
                <a:spcPts val="0"/>
              </a:spcBef>
              <a:spcAft>
                <a:spcPts val="0"/>
              </a:spcAft>
              <a:buSzPts val="1800"/>
              <a:buChar char="●"/>
            </a:pPr>
            <a:r>
              <a:rPr lang="en" sz="1800"/>
              <a:t>Mg Level (mEq/L) 2-3.5 seizure prophylaxis, 4-6.5 loss of patellar reflex, N/V, diplopia and somnolence, 6.5-7.5 skeletal muscle weakness and apnea, &gt; 10 cardiac arrest</a:t>
            </a:r>
            <a:endParaRPr sz="1800"/>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sp>
        <p:nvSpPr>
          <p:cNvPr id="1233" name="Google Shape;1233;p18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Magnesium Sulfate</a:t>
            </a:r>
            <a:endParaRPr/>
          </a:p>
        </p:txBody>
      </p:sp>
      <p:sp>
        <p:nvSpPr>
          <p:cNvPr id="1234" name="Google Shape;1234;p184"/>
          <p:cNvSpPr txBox="1"/>
          <p:nvPr>
            <p:ph idx="1" type="body"/>
          </p:nvPr>
        </p:nvSpPr>
        <p:spPr>
          <a:xfrm>
            <a:off x="6768800" y="1567550"/>
            <a:ext cx="2220000" cy="3471900"/>
          </a:xfrm>
          <a:prstGeom prst="rect">
            <a:avLst/>
          </a:prstGeom>
          <a:solidFill>
            <a:srgbClr val="999999"/>
          </a:solid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u="sng"/>
              <a:t>Clinical effect</a:t>
            </a:r>
            <a:endParaRPr b="1" u="sng"/>
          </a:p>
          <a:p>
            <a:pPr indent="0" lvl="0" marL="0" rtl="0" algn="l">
              <a:spcBef>
                <a:spcPts val="1600"/>
              </a:spcBef>
              <a:spcAft>
                <a:spcPts val="0"/>
              </a:spcAft>
              <a:buNone/>
            </a:pPr>
            <a:r>
              <a:rPr b="1" lang="en"/>
              <a:t>Normal level</a:t>
            </a:r>
            <a:endParaRPr b="1"/>
          </a:p>
          <a:p>
            <a:pPr indent="0" lvl="0" marL="0" rtl="0" algn="l">
              <a:spcBef>
                <a:spcPts val="1600"/>
              </a:spcBef>
              <a:spcAft>
                <a:spcPts val="0"/>
              </a:spcAft>
              <a:buNone/>
            </a:pPr>
            <a:r>
              <a:rPr b="1" lang="en"/>
              <a:t>Tocolysis</a:t>
            </a:r>
            <a:endParaRPr b="1"/>
          </a:p>
          <a:p>
            <a:pPr indent="0" lvl="0" marL="0" rtl="0" algn="l">
              <a:spcBef>
                <a:spcPts val="1600"/>
              </a:spcBef>
              <a:spcAft>
                <a:spcPts val="0"/>
              </a:spcAft>
              <a:buNone/>
            </a:pPr>
            <a:r>
              <a:rPr b="1" lang="en"/>
              <a:t>Anticonvulsant</a:t>
            </a:r>
            <a:endParaRPr b="1"/>
          </a:p>
          <a:p>
            <a:pPr indent="0" lvl="0" marL="0" rtl="0" algn="l">
              <a:spcBef>
                <a:spcPts val="1600"/>
              </a:spcBef>
              <a:spcAft>
                <a:spcPts val="0"/>
              </a:spcAft>
              <a:buNone/>
            </a:pPr>
            <a:r>
              <a:rPr b="1" lang="en"/>
              <a:t>Patellar reflex abolished</a:t>
            </a:r>
            <a:endParaRPr b="1"/>
          </a:p>
          <a:p>
            <a:pPr indent="0" lvl="0" marL="0" rtl="0" algn="l">
              <a:spcBef>
                <a:spcPts val="1600"/>
              </a:spcBef>
              <a:spcAft>
                <a:spcPts val="0"/>
              </a:spcAft>
              <a:buNone/>
            </a:pPr>
            <a:r>
              <a:rPr b="1" lang="en"/>
              <a:t>Respiratory depression</a:t>
            </a:r>
            <a:endParaRPr b="1"/>
          </a:p>
          <a:p>
            <a:pPr indent="0" lvl="0" marL="0" rtl="0" algn="l">
              <a:spcBef>
                <a:spcPts val="1600"/>
              </a:spcBef>
              <a:spcAft>
                <a:spcPts val="0"/>
              </a:spcAft>
              <a:buNone/>
            </a:pPr>
            <a:r>
              <a:rPr b="1" lang="en"/>
              <a:t>Apnea</a:t>
            </a:r>
            <a:endParaRPr b="1"/>
          </a:p>
          <a:p>
            <a:pPr indent="0" lvl="0" marL="0" rtl="0" algn="l">
              <a:spcBef>
                <a:spcPts val="1600"/>
              </a:spcBef>
              <a:spcAft>
                <a:spcPts val="0"/>
              </a:spcAft>
              <a:buNone/>
            </a:pPr>
            <a:r>
              <a:rPr b="1" lang="en"/>
              <a:t>Cardiac arrest</a:t>
            </a:r>
            <a:endParaRPr b="1"/>
          </a:p>
          <a:p>
            <a:pPr indent="0" lvl="0" marL="0" rtl="0" algn="ctr">
              <a:spcBef>
                <a:spcPts val="1600"/>
              </a:spcBef>
              <a:spcAft>
                <a:spcPts val="0"/>
              </a:spcAft>
              <a:buNone/>
            </a:pPr>
            <a:r>
              <a:t/>
            </a:r>
            <a:endParaRPr u="sng"/>
          </a:p>
          <a:p>
            <a:pPr indent="0" lvl="0" marL="0" rtl="0" algn="l">
              <a:spcBef>
                <a:spcPts val="1600"/>
              </a:spcBef>
              <a:spcAft>
                <a:spcPts val="0"/>
              </a:spcAft>
              <a:buNone/>
            </a:pPr>
            <a:r>
              <a:t/>
            </a:r>
            <a:endParaRPr u="sng"/>
          </a:p>
          <a:p>
            <a:pPr indent="0" lvl="0" marL="0" rtl="0" algn="ctr">
              <a:spcBef>
                <a:spcPts val="1600"/>
              </a:spcBef>
              <a:spcAft>
                <a:spcPts val="0"/>
              </a:spcAft>
              <a:buNone/>
            </a:pPr>
            <a:r>
              <a:t/>
            </a:r>
            <a:endParaRPr u="sng"/>
          </a:p>
          <a:p>
            <a:pPr indent="0" lvl="0" marL="0" rtl="0" algn="ctr">
              <a:spcBef>
                <a:spcPts val="1600"/>
              </a:spcBef>
              <a:spcAft>
                <a:spcPts val="1600"/>
              </a:spcAft>
              <a:buNone/>
            </a:pPr>
            <a:r>
              <a:t/>
            </a:r>
            <a:endParaRPr u="sng"/>
          </a:p>
        </p:txBody>
      </p:sp>
      <p:sp>
        <p:nvSpPr>
          <p:cNvPr id="1235" name="Google Shape;1235;p184"/>
          <p:cNvSpPr txBox="1"/>
          <p:nvPr/>
        </p:nvSpPr>
        <p:spPr>
          <a:xfrm>
            <a:off x="5331800" y="3290250"/>
            <a:ext cx="18234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84"/>
          <p:cNvSpPr txBox="1"/>
          <p:nvPr/>
        </p:nvSpPr>
        <p:spPr>
          <a:xfrm>
            <a:off x="4613300" y="1567550"/>
            <a:ext cx="2155500" cy="3471900"/>
          </a:xfrm>
          <a:prstGeom prst="rect">
            <a:avLst/>
          </a:prstGeom>
          <a:solidFill>
            <a:srgbClr val="999999"/>
          </a:solid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u="sng">
                <a:solidFill>
                  <a:srgbClr val="FFFFFF"/>
                </a:solidFill>
              </a:rPr>
              <a:t>Serum level (mg/dL)</a:t>
            </a:r>
            <a:endParaRPr b="1" u="sng">
              <a:solidFill>
                <a:srgbClr val="FFFFFF"/>
              </a:solidFill>
            </a:endParaRPr>
          </a:p>
          <a:p>
            <a:pPr indent="0" lvl="0" marL="0" rtl="0" algn="ctr">
              <a:spcBef>
                <a:spcPts val="0"/>
              </a:spcBef>
              <a:spcAft>
                <a:spcPts val="0"/>
              </a:spcAft>
              <a:buNone/>
            </a:pPr>
            <a:r>
              <a:t/>
            </a:r>
            <a:endParaRPr b="1" u="sng">
              <a:solidFill>
                <a:srgbClr val="FFFFFF"/>
              </a:solidFill>
            </a:endParaRPr>
          </a:p>
          <a:p>
            <a:pPr indent="0" lvl="0" marL="0" rtl="0" algn="ctr">
              <a:spcBef>
                <a:spcPts val="0"/>
              </a:spcBef>
              <a:spcAft>
                <a:spcPts val="0"/>
              </a:spcAft>
              <a:buNone/>
            </a:pPr>
            <a:r>
              <a:rPr b="1" lang="en">
                <a:solidFill>
                  <a:srgbClr val="FFFFFF"/>
                </a:solidFill>
              </a:rPr>
              <a:t>1.8 - 3</a:t>
            </a:r>
            <a:endParaRPr b="1">
              <a:solidFill>
                <a:srgbClr val="FFFFFF"/>
              </a:solidFill>
            </a:endParaRPr>
          </a:p>
          <a:p>
            <a:pPr indent="0" lvl="0" marL="0" rtl="0" algn="ctr">
              <a:spcBef>
                <a:spcPts val="0"/>
              </a:spcBef>
              <a:spcAft>
                <a:spcPts val="0"/>
              </a:spcAft>
              <a:buNone/>
            </a:pPr>
            <a:r>
              <a:t/>
            </a:r>
            <a:endParaRPr b="1">
              <a:solidFill>
                <a:srgbClr val="FFFFFF"/>
              </a:solidFill>
            </a:endParaRPr>
          </a:p>
          <a:p>
            <a:pPr indent="0" lvl="0" marL="0" rtl="0" algn="ctr">
              <a:spcBef>
                <a:spcPts val="0"/>
              </a:spcBef>
              <a:spcAft>
                <a:spcPts val="0"/>
              </a:spcAft>
              <a:buNone/>
            </a:pPr>
            <a:r>
              <a:rPr b="1" lang="en">
                <a:solidFill>
                  <a:srgbClr val="FFFFFF"/>
                </a:solidFill>
              </a:rPr>
              <a:t>4-8</a:t>
            </a:r>
            <a:endParaRPr b="1">
              <a:solidFill>
                <a:srgbClr val="FFFFFF"/>
              </a:solidFill>
            </a:endParaRPr>
          </a:p>
          <a:p>
            <a:pPr indent="0" lvl="0" marL="0" rtl="0" algn="ctr">
              <a:spcBef>
                <a:spcPts val="0"/>
              </a:spcBef>
              <a:spcAft>
                <a:spcPts val="0"/>
              </a:spcAft>
              <a:buNone/>
            </a:pPr>
            <a:r>
              <a:t/>
            </a:r>
            <a:endParaRPr b="1">
              <a:solidFill>
                <a:srgbClr val="FFFFFF"/>
              </a:solidFill>
            </a:endParaRPr>
          </a:p>
          <a:p>
            <a:pPr indent="0" lvl="0" marL="0" rtl="0" algn="ctr">
              <a:spcBef>
                <a:spcPts val="0"/>
              </a:spcBef>
              <a:spcAft>
                <a:spcPts val="0"/>
              </a:spcAft>
              <a:buNone/>
            </a:pPr>
            <a:r>
              <a:rPr b="1" lang="en">
                <a:solidFill>
                  <a:srgbClr val="FFFFFF"/>
                </a:solidFill>
              </a:rPr>
              <a:t>7-9.5</a:t>
            </a:r>
            <a:endParaRPr b="1">
              <a:solidFill>
                <a:srgbClr val="FFFFFF"/>
              </a:solidFill>
            </a:endParaRPr>
          </a:p>
          <a:p>
            <a:pPr indent="0" lvl="0" marL="0" rtl="0" algn="ctr">
              <a:spcBef>
                <a:spcPts val="0"/>
              </a:spcBef>
              <a:spcAft>
                <a:spcPts val="0"/>
              </a:spcAft>
              <a:buNone/>
            </a:pPr>
            <a:r>
              <a:t/>
            </a:r>
            <a:endParaRPr b="1">
              <a:solidFill>
                <a:srgbClr val="FFFFFF"/>
              </a:solidFill>
            </a:endParaRPr>
          </a:p>
          <a:p>
            <a:pPr indent="0" lvl="0" marL="0" rtl="0" algn="ctr">
              <a:spcBef>
                <a:spcPts val="0"/>
              </a:spcBef>
              <a:spcAft>
                <a:spcPts val="0"/>
              </a:spcAft>
              <a:buNone/>
            </a:pPr>
            <a:r>
              <a:rPr b="1" lang="en">
                <a:solidFill>
                  <a:srgbClr val="FFFFFF"/>
                </a:solidFill>
              </a:rPr>
              <a:t>10-12</a:t>
            </a:r>
            <a:endParaRPr b="1">
              <a:solidFill>
                <a:srgbClr val="FFFFFF"/>
              </a:solidFill>
            </a:endParaRPr>
          </a:p>
          <a:p>
            <a:pPr indent="0" lvl="0" marL="0" rtl="0" algn="ctr">
              <a:spcBef>
                <a:spcPts val="0"/>
              </a:spcBef>
              <a:spcAft>
                <a:spcPts val="0"/>
              </a:spcAft>
              <a:buNone/>
            </a:pPr>
            <a:r>
              <a:t/>
            </a:r>
            <a:endParaRPr b="1">
              <a:solidFill>
                <a:srgbClr val="FFFFFF"/>
              </a:solidFill>
            </a:endParaRPr>
          </a:p>
          <a:p>
            <a:pPr indent="0" lvl="0" marL="0" rtl="0" algn="ctr">
              <a:spcBef>
                <a:spcPts val="0"/>
              </a:spcBef>
              <a:spcAft>
                <a:spcPts val="0"/>
              </a:spcAft>
              <a:buNone/>
            </a:pPr>
            <a:r>
              <a:rPr b="1" lang="en">
                <a:solidFill>
                  <a:srgbClr val="FFFFFF"/>
                </a:solidFill>
              </a:rPr>
              <a:t>12-18</a:t>
            </a:r>
            <a:endParaRPr b="1">
              <a:solidFill>
                <a:srgbClr val="FFFFFF"/>
              </a:solidFill>
            </a:endParaRPr>
          </a:p>
          <a:p>
            <a:pPr indent="0" lvl="0" marL="0" rtl="0" algn="ctr">
              <a:spcBef>
                <a:spcPts val="0"/>
              </a:spcBef>
              <a:spcAft>
                <a:spcPts val="0"/>
              </a:spcAft>
              <a:buNone/>
            </a:pPr>
            <a:r>
              <a:t/>
            </a:r>
            <a:endParaRPr b="1">
              <a:solidFill>
                <a:srgbClr val="FFFFFF"/>
              </a:solidFill>
            </a:endParaRPr>
          </a:p>
          <a:p>
            <a:pPr indent="0" lvl="0" marL="0" rtl="0" algn="ctr">
              <a:spcBef>
                <a:spcPts val="0"/>
              </a:spcBef>
              <a:spcAft>
                <a:spcPts val="0"/>
              </a:spcAft>
              <a:buNone/>
            </a:pPr>
            <a:r>
              <a:rPr b="1" lang="en">
                <a:solidFill>
                  <a:srgbClr val="FFFFFF"/>
                </a:solidFill>
              </a:rPr>
              <a:t>&gt;18</a:t>
            </a:r>
            <a:endParaRPr b="1">
              <a:solidFill>
                <a:srgbClr val="FFFFFF"/>
              </a:solidFill>
            </a:endParaRPr>
          </a:p>
          <a:p>
            <a:pPr indent="0" lvl="0" marL="0" rtl="0" algn="ctr">
              <a:spcBef>
                <a:spcPts val="0"/>
              </a:spcBef>
              <a:spcAft>
                <a:spcPts val="0"/>
              </a:spcAft>
              <a:buNone/>
            </a:pPr>
            <a:r>
              <a:t/>
            </a:r>
            <a:endParaRPr b="1">
              <a:solidFill>
                <a:srgbClr val="FFFFFF"/>
              </a:solidFill>
            </a:endParaRPr>
          </a:p>
          <a:p>
            <a:pPr indent="0" lvl="0" marL="0" rtl="0" algn="ctr">
              <a:spcBef>
                <a:spcPts val="0"/>
              </a:spcBef>
              <a:spcAft>
                <a:spcPts val="0"/>
              </a:spcAft>
              <a:buNone/>
            </a:pPr>
            <a:r>
              <a:rPr b="1" lang="en">
                <a:solidFill>
                  <a:srgbClr val="FFFFFF"/>
                </a:solidFill>
              </a:rPr>
              <a:t>&gt;25</a:t>
            </a:r>
            <a:endParaRPr b="1">
              <a:solidFill>
                <a:srgbClr val="FFFFFF"/>
              </a:solidFill>
            </a:endParaRPr>
          </a:p>
        </p:txBody>
      </p:sp>
      <p:sp>
        <p:nvSpPr>
          <p:cNvPr id="1237" name="Google Shape;1237;p184"/>
          <p:cNvSpPr txBox="1"/>
          <p:nvPr/>
        </p:nvSpPr>
        <p:spPr>
          <a:xfrm>
            <a:off x="207575" y="1567550"/>
            <a:ext cx="4088400" cy="2798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EFEFEF"/>
              </a:buClr>
              <a:buSzPts val="1400"/>
              <a:buChar char="●"/>
            </a:pPr>
            <a:r>
              <a:rPr lang="en">
                <a:solidFill>
                  <a:srgbClr val="EFEFEF"/>
                </a:solidFill>
              </a:rPr>
              <a:t>Will see Mg levels presented differently </a:t>
            </a:r>
            <a:endParaRPr>
              <a:solidFill>
                <a:srgbClr val="EFEFEF"/>
              </a:solidFill>
            </a:endParaRPr>
          </a:p>
          <a:p>
            <a:pPr indent="-317500" lvl="0" marL="457200" rtl="0" algn="l">
              <a:spcBef>
                <a:spcPts val="0"/>
              </a:spcBef>
              <a:spcAft>
                <a:spcPts val="0"/>
              </a:spcAft>
              <a:buClr>
                <a:srgbClr val="EFEFEF"/>
              </a:buClr>
              <a:buSzPts val="1400"/>
              <a:buChar char="●"/>
            </a:pPr>
            <a:r>
              <a:rPr lang="en">
                <a:solidFill>
                  <a:srgbClr val="EFEFEF"/>
                </a:solidFill>
              </a:rPr>
              <a:t>mg/dL appears to be the most common type of measurement</a:t>
            </a:r>
            <a:endParaRPr>
              <a:solidFill>
                <a:srgbClr val="EFEFEF"/>
              </a:solidFill>
            </a:endParaRPr>
          </a:p>
          <a:p>
            <a:pPr indent="-317500" lvl="0" marL="457200" rtl="0" algn="l">
              <a:spcBef>
                <a:spcPts val="0"/>
              </a:spcBef>
              <a:spcAft>
                <a:spcPts val="0"/>
              </a:spcAft>
              <a:buClr>
                <a:srgbClr val="EFEFEF"/>
              </a:buClr>
              <a:buSzPts val="1400"/>
              <a:buChar char="●"/>
            </a:pPr>
            <a:r>
              <a:rPr lang="en">
                <a:solidFill>
                  <a:srgbClr val="EFEFEF"/>
                </a:solidFill>
              </a:rPr>
              <a:t>Side Effects</a:t>
            </a:r>
            <a:endParaRPr>
              <a:solidFill>
                <a:srgbClr val="EFEFEF"/>
              </a:solidFill>
            </a:endParaRPr>
          </a:p>
          <a:p>
            <a:pPr indent="-317500" lvl="1" marL="914400" rtl="0" algn="l">
              <a:spcBef>
                <a:spcPts val="0"/>
              </a:spcBef>
              <a:spcAft>
                <a:spcPts val="0"/>
              </a:spcAft>
              <a:buClr>
                <a:srgbClr val="EFEFEF"/>
              </a:buClr>
              <a:buSzPts val="1400"/>
              <a:buChar char="○"/>
            </a:pPr>
            <a:r>
              <a:rPr lang="en">
                <a:solidFill>
                  <a:srgbClr val="EFEFEF"/>
                </a:solidFill>
              </a:rPr>
              <a:t>Pulmonary edema</a:t>
            </a:r>
            <a:endParaRPr>
              <a:solidFill>
                <a:srgbClr val="EFEFEF"/>
              </a:solidFill>
            </a:endParaRPr>
          </a:p>
          <a:p>
            <a:pPr indent="-317500" lvl="1" marL="914400" rtl="0" algn="l">
              <a:spcBef>
                <a:spcPts val="0"/>
              </a:spcBef>
              <a:spcAft>
                <a:spcPts val="0"/>
              </a:spcAft>
              <a:buClr>
                <a:srgbClr val="EFEFEF"/>
              </a:buClr>
              <a:buSzPts val="1400"/>
              <a:buChar char="○"/>
            </a:pPr>
            <a:r>
              <a:rPr lang="en">
                <a:solidFill>
                  <a:srgbClr val="EFEFEF"/>
                </a:solidFill>
              </a:rPr>
              <a:t>Hypotension</a:t>
            </a:r>
            <a:endParaRPr>
              <a:solidFill>
                <a:srgbClr val="EFEFEF"/>
              </a:solidFill>
            </a:endParaRPr>
          </a:p>
          <a:p>
            <a:pPr indent="-317500" lvl="1" marL="914400" rtl="0" algn="l">
              <a:spcBef>
                <a:spcPts val="0"/>
              </a:spcBef>
              <a:spcAft>
                <a:spcPts val="0"/>
              </a:spcAft>
              <a:buClr>
                <a:srgbClr val="EFEFEF"/>
              </a:buClr>
              <a:buSzPts val="1400"/>
              <a:buChar char="○"/>
            </a:pPr>
            <a:r>
              <a:rPr lang="en">
                <a:solidFill>
                  <a:srgbClr val="EFEFEF"/>
                </a:solidFill>
              </a:rPr>
              <a:t>Skeletal muscle weakness</a:t>
            </a:r>
            <a:endParaRPr>
              <a:solidFill>
                <a:srgbClr val="EFEFEF"/>
              </a:solidFill>
            </a:endParaRPr>
          </a:p>
          <a:p>
            <a:pPr indent="-317500" lvl="1" marL="914400" rtl="0" algn="l">
              <a:spcBef>
                <a:spcPts val="0"/>
              </a:spcBef>
              <a:spcAft>
                <a:spcPts val="0"/>
              </a:spcAft>
              <a:buClr>
                <a:srgbClr val="EFEFEF"/>
              </a:buClr>
              <a:buSzPts val="1400"/>
              <a:buChar char="○"/>
            </a:pPr>
            <a:r>
              <a:rPr lang="en">
                <a:solidFill>
                  <a:srgbClr val="EFEFEF"/>
                </a:solidFill>
              </a:rPr>
              <a:t>CNS depression</a:t>
            </a:r>
            <a:endParaRPr>
              <a:solidFill>
                <a:srgbClr val="EFEFEF"/>
              </a:solidFill>
            </a:endParaRPr>
          </a:p>
          <a:p>
            <a:pPr indent="-317500" lvl="1" marL="914400" rtl="0" algn="l">
              <a:spcBef>
                <a:spcPts val="0"/>
              </a:spcBef>
              <a:spcAft>
                <a:spcPts val="0"/>
              </a:spcAft>
              <a:buClr>
                <a:srgbClr val="EFEFEF"/>
              </a:buClr>
              <a:buSzPts val="1400"/>
              <a:buChar char="○"/>
            </a:pPr>
            <a:r>
              <a:rPr lang="en">
                <a:solidFill>
                  <a:srgbClr val="EFEFEF"/>
                </a:solidFill>
              </a:rPr>
              <a:t>Reduced response to ephedrine and phenylephrine</a:t>
            </a:r>
            <a:endParaRPr>
              <a:solidFill>
                <a:srgbClr val="EFEFEF"/>
              </a:solidFill>
            </a:endParaRPr>
          </a:p>
          <a:p>
            <a:pPr indent="-317500" lvl="0" marL="457200" rtl="0" algn="l">
              <a:spcBef>
                <a:spcPts val="0"/>
              </a:spcBef>
              <a:spcAft>
                <a:spcPts val="0"/>
              </a:spcAft>
              <a:buClr>
                <a:srgbClr val="EFEFEF"/>
              </a:buClr>
              <a:buSzPts val="1400"/>
              <a:buChar char="●"/>
            </a:pPr>
            <a:r>
              <a:rPr lang="en">
                <a:solidFill>
                  <a:srgbClr val="EFEFEF"/>
                </a:solidFill>
              </a:rPr>
              <a:t>Treatment for Hypermagnesemia</a:t>
            </a:r>
            <a:endParaRPr>
              <a:solidFill>
                <a:srgbClr val="EFEFEF"/>
              </a:solidFill>
            </a:endParaRPr>
          </a:p>
          <a:p>
            <a:pPr indent="-317500" lvl="1" marL="914400" rtl="0" algn="l">
              <a:spcBef>
                <a:spcPts val="0"/>
              </a:spcBef>
              <a:spcAft>
                <a:spcPts val="0"/>
              </a:spcAft>
              <a:buClr>
                <a:srgbClr val="EFEFEF"/>
              </a:buClr>
              <a:buSzPts val="1400"/>
              <a:buChar char="○"/>
            </a:pPr>
            <a:r>
              <a:rPr lang="en">
                <a:solidFill>
                  <a:srgbClr val="EFEFEF"/>
                </a:solidFill>
              </a:rPr>
              <a:t>Supportive measures</a:t>
            </a:r>
            <a:endParaRPr>
              <a:solidFill>
                <a:srgbClr val="EFEFEF"/>
              </a:solidFill>
            </a:endParaRPr>
          </a:p>
          <a:p>
            <a:pPr indent="-317500" lvl="1" marL="914400" rtl="0" algn="l">
              <a:spcBef>
                <a:spcPts val="0"/>
              </a:spcBef>
              <a:spcAft>
                <a:spcPts val="0"/>
              </a:spcAft>
              <a:buClr>
                <a:srgbClr val="EFEFEF"/>
              </a:buClr>
              <a:buSzPts val="1400"/>
              <a:buChar char="○"/>
            </a:pPr>
            <a:r>
              <a:rPr lang="en">
                <a:solidFill>
                  <a:srgbClr val="EFEFEF"/>
                </a:solidFill>
              </a:rPr>
              <a:t>Diuretics (facilitate excretion of Mg)</a:t>
            </a:r>
            <a:endParaRPr>
              <a:solidFill>
                <a:srgbClr val="EFEFEF"/>
              </a:solidFill>
            </a:endParaRPr>
          </a:p>
          <a:p>
            <a:pPr indent="-317500" lvl="1" marL="914400" rtl="0" algn="l">
              <a:spcBef>
                <a:spcPts val="0"/>
              </a:spcBef>
              <a:spcAft>
                <a:spcPts val="0"/>
              </a:spcAft>
              <a:buClr>
                <a:srgbClr val="EFEFEF"/>
              </a:buClr>
              <a:buSzPts val="1400"/>
              <a:buChar char="○"/>
            </a:pPr>
            <a:r>
              <a:rPr lang="en">
                <a:solidFill>
                  <a:srgbClr val="EFEFEF"/>
                </a:solidFill>
              </a:rPr>
              <a:t>IV Calcium (antagonize Mg)</a:t>
            </a:r>
            <a:endParaRPr>
              <a:solidFill>
                <a:srgbClr val="EFEFEF"/>
              </a:solidFill>
            </a:endParaRPr>
          </a:p>
          <a:p>
            <a:pPr indent="-317500" lvl="1" marL="914400" rtl="0" algn="l">
              <a:spcBef>
                <a:spcPts val="0"/>
              </a:spcBef>
              <a:spcAft>
                <a:spcPts val="0"/>
              </a:spcAft>
              <a:buClr>
                <a:srgbClr val="EFEFEF"/>
              </a:buClr>
              <a:buSzPts val="1400"/>
              <a:buChar char="○"/>
            </a:pPr>
            <a:r>
              <a:rPr lang="en">
                <a:solidFill>
                  <a:srgbClr val="EFEFEF"/>
                </a:solidFill>
              </a:rPr>
              <a:t>10 mL of 10% calcium gluconate IV</a:t>
            </a:r>
            <a:endParaRPr>
              <a:solidFill>
                <a:srgbClr val="EFEFEF"/>
              </a:solidFill>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18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Anesthetic Management for Preeclampsia</a:t>
            </a:r>
            <a:endParaRPr/>
          </a:p>
        </p:txBody>
      </p:sp>
      <p:sp>
        <p:nvSpPr>
          <p:cNvPr id="1243" name="Google Shape;1243;p185"/>
          <p:cNvSpPr txBox="1"/>
          <p:nvPr>
            <p:ph idx="1" type="body"/>
          </p:nvPr>
        </p:nvSpPr>
        <p:spPr>
          <a:xfrm>
            <a:off x="268800" y="1394400"/>
            <a:ext cx="85617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Fluid management is balanced between a volume contracted pt and a “leaky” vasculature from endothelial dysfunction</a:t>
            </a:r>
            <a:endParaRPr sz="1600"/>
          </a:p>
          <a:p>
            <a:pPr indent="-330200" lvl="0" marL="457200" rtl="0" algn="l">
              <a:spcBef>
                <a:spcPts val="0"/>
              </a:spcBef>
              <a:spcAft>
                <a:spcPts val="0"/>
              </a:spcAft>
              <a:buSzPts val="1600"/>
              <a:buChar char="●"/>
            </a:pPr>
            <a:r>
              <a:rPr lang="en" sz="1600"/>
              <a:t>Neuraxial anesthesia is generally preferred as it assists with blood pressure control and provides better uteroplacental perfusion</a:t>
            </a:r>
            <a:endParaRPr sz="1600"/>
          </a:p>
          <a:p>
            <a:pPr indent="-330200" lvl="0" marL="457200" rtl="0" algn="l">
              <a:spcBef>
                <a:spcPts val="0"/>
              </a:spcBef>
              <a:spcAft>
                <a:spcPts val="0"/>
              </a:spcAft>
              <a:buSzPts val="1600"/>
              <a:buChar char="●"/>
            </a:pPr>
            <a:r>
              <a:rPr lang="en" sz="1600"/>
              <a:t>Must check platelet level prior to neuraxial anesthesia </a:t>
            </a:r>
            <a:endParaRPr sz="1600"/>
          </a:p>
          <a:p>
            <a:pPr indent="-330200" lvl="0" marL="457200" rtl="0" algn="l">
              <a:spcBef>
                <a:spcPts val="0"/>
              </a:spcBef>
              <a:spcAft>
                <a:spcPts val="0"/>
              </a:spcAft>
              <a:buSzPts val="1600"/>
              <a:buChar char="●"/>
            </a:pPr>
            <a:r>
              <a:rPr lang="en" sz="1600"/>
              <a:t>Higher incidence of difficult intubation due to airway swelling</a:t>
            </a:r>
            <a:endParaRPr sz="1600"/>
          </a:p>
          <a:p>
            <a:pPr indent="-330200" lvl="0" marL="457200" rtl="0" algn="l">
              <a:spcBef>
                <a:spcPts val="0"/>
              </a:spcBef>
              <a:spcAft>
                <a:spcPts val="0"/>
              </a:spcAft>
              <a:buSzPts val="1600"/>
              <a:buChar char="●"/>
            </a:pPr>
            <a:r>
              <a:rPr lang="en" sz="1600"/>
              <a:t>Exaggerated response to sympathomimetics and methergine</a:t>
            </a:r>
            <a:endParaRPr sz="1600"/>
          </a:p>
          <a:p>
            <a:pPr indent="-330200" lvl="0" marL="457200" rtl="0" algn="l">
              <a:spcBef>
                <a:spcPts val="0"/>
              </a:spcBef>
              <a:spcAft>
                <a:spcPts val="0"/>
              </a:spcAft>
              <a:buSzPts val="1600"/>
              <a:buChar char="●"/>
            </a:pPr>
            <a:r>
              <a:rPr lang="en" sz="1600"/>
              <a:t>If receiving Mg, increased sensitivity to nondepolarizing muscle relaxants - rocuronium has increased onset time and prolonged recovery time of 25% &gt;</a:t>
            </a:r>
            <a:endParaRPr sz="1600"/>
          </a:p>
          <a:p>
            <a:pPr indent="-330200" lvl="0" marL="457200" rtl="0" algn="l">
              <a:spcBef>
                <a:spcPts val="0"/>
              </a:spcBef>
              <a:spcAft>
                <a:spcPts val="0"/>
              </a:spcAft>
              <a:buSzPts val="1600"/>
              <a:buChar char="●"/>
            </a:pPr>
            <a:r>
              <a:rPr lang="en" sz="1600"/>
              <a:t>Mg relaxes the uterus and increases the risk of postpartum hemorrhage</a:t>
            </a:r>
            <a:endParaRPr sz="1600"/>
          </a:p>
          <a:p>
            <a:pPr indent="-330200" lvl="0" marL="457200" rtl="0" algn="l">
              <a:spcBef>
                <a:spcPts val="0"/>
              </a:spcBef>
              <a:spcAft>
                <a:spcPts val="0"/>
              </a:spcAft>
              <a:buSzPts val="1600"/>
              <a:buChar char="●"/>
            </a:pPr>
            <a:r>
              <a:rPr lang="en" sz="1600"/>
              <a:t>Labetalol is generally considered the first line drug for SBP &gt; 160 mmHg, esmolol has also been used safely</a:t>
            </a:r>
            <a:endParaRPr sz="1600"/>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18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HELLP Syndrome</a:t>
            </a:r>
            <a:endParaRPr/>
          </a:p>
        </p:txBody>
      </p:sp>
      <p:sp>
        <p:nvSpPr>
          <p:cNvPr id="1249" name="Google Shape;1249;p186"/>
          <p:cNvSpPr txBox="1"/>
          <p:nvPr>
            <p:ph idx="1" type="body"/>
          </p:nvPr>
        </p:nvSpPr>
        <p:spPr>
          <a:xfrm>
            <a:off x="1297500" y="1567550"/>
            <a:ext cx="75774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HELLP syndrome consists of </a:t>
            </a:r>
            <a:r>
              <a:rPr i="1" lang="en" sz="1800"/>
              <a:t>h</a:t>
            </a:r>
            <a:r>
              <a:rPr lang="en" sz="1800"/>
              <a:t>emolysis, </a:t>
            </a:r>
            <a:r>
              <a:rPr i="1" lang="en" sz="1800"/>
              <a:t>e</a:t>
            </a:r>
            <a:r>
              <a:rPr lang="en" sz="1800"/>
              <a:t>levated </a:t>
            </a:r>
            <a:r>
              <a:rPr i="1" lang="en" sz="1800"/>
              <a:t>l</a:t>
            </a:r>
            <a:r>
              <a:rPr lang="en" sz="1800"/>
              <a:t>iver enzymes, and a </a:t>
            </a:r>
            <a:r>
              <a:rPr i="1" lang="en" sz="1800"/>
              <a:t>l</a:t>
            </a:r>
            <a:r>
              <a:rPr lang="en" sz="1800"/>
              <a:t>ow </a:t>
            </a:r>
            <a:r>
              <a:rPr i="1" lang="en" sz="1800"/>
              <a:t>p</a:t>
            </a:r>
            <a:r>
              <a:rPr lang="en" sz="1800"/>
              <a:t>latelet count </a:t>
            </a:r>
            <a:endParaRPr sz="1800"/>
          </a:p>
          <a:p>
            <a:pPr indent="-342900" lvl="1" marL="914400" rtl="0" algn="l">
              <a:spcBef>
                <a:spcPts val="0"/>
              </a:spcBef>
              <a:spcAft>
                <a:spcPts val="0"/>
              </a:spcAft>
              <a:buSzPts val="1800"/>
              <a:buChar char="○"/>
            </a:pPr>
            <a:r>
              <a:rPr lang="en" sz="1800"/>
              <a:t>5% to 10% of women with preeclampsia develop HELLP syndrome</a:t>
            </a:r>
            <a:endParaRPr sz="1800"/>
          </a:p>
          <a:p>
            <a:pPr indent="-342900" lvl="1" marL="914400" rtl="0" algn="l">
              <a:spcBef>
                <a:spcPts val="0"/>
              </a:spcBef>
              <a:spcAft>
                <a:spcPts val="0"/>
              </a:spcAft>
              <a:buSzPts val="1800"/>
              <a:buChar char="○"/>
            </a:pPr>
            <a:r>
              <a:rPr lang="en" sz="1800"/>
              <a:t>Clinical signs of HELLP include; epigastric pain, upper abdominal tenderness, proteinuria, HTN, jaundice, N/V</a:t>
            </a:r>
            <a:endParaRPr sz="1800"/>
          </a:p>
          <a:p>
            <a:pPr indent="-342900" lvl="1" marL="914400" rtl="0" algn="l">
              <a:spcBef>
                <a:spcPts val="0"/>
              </a:spcBef>
              <a:spcAft>
                <a:spcPts val="0"/>
              </a:spcAft>
              <a:buSzPts val="1800"/>
              <a:buChar char="○"/>
            </a:pPr>
            <a:r>
              <a:rPr lang="en" sz="1800"/>
              <a:t>Definitive treatment is delivery of fetus</a:t>
            </a:r>
            <a:endParaRPr sz="1800"/>
          </a:p>
          <a:p>
            <a:pPr indent="-342900" lvl="1" marL="914400" rtl="0" algn="l">
              <a:spcBef>
                <a:spcPts val="0"/>
              </a:spcBef>
              <a:spcAft>
                <a:spcPts val="0"/>
              </a:spcAft>
              <a:buSzPts val="1800"/>
              <a:buChar char="○"/>
            </a:pPr>
            <a:r>
              <a:rPr lang="en" sz="1800"/>
              <a:t>Pts are at higher risk for DIC and intra-abdominal bleeding from the liver</a:t>
            </a:r>
            <a:endParaRPr sz="1800"/>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sp>
        <p:nvSpPr>
          <p:cNvPr id="1254" name="Google Shape;1254;p18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Maternal Cocaine Abuse</a:t>
            </a:r>
            <a:endParaRPr/>
          </a:p>
        </p:txBody>
      </p:sp>
      <p:sp>
        <p:nvSpPr>
          <p:cNvPr id="1255" name="Google Shape;1255;p187"/>
          <p:cNvSpPr txBox="1"/>
          <p:nvPr>
            <p:ph idx="1" type="body"/>
          </p:nvPr>
        </p:nvSpPr>
        <p:spPr>
          <a:xfrm>
            <a:off x="908550" y="1435125"/>
            <a:ext cx="78168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Cocaine is an ester-type LA that inhibits NE reuptake in the presynaptic SNS neuron. Flooding the synaptic cleft with NE increases SNS tone</a:t>
            </a:r>
            <a:endParaRPr sz="1600"/>
          </a:p>
          <a:p>
            <a:pPr indent="-330200" lvl="1" marL="914400" rtl="0" algn="l">
              <a:spcBef>
                <a:spcPts val="0"/>
              </a:spcBef>
              <a:spcAft>
                <a:spcPts val="0"/>
              </a:spcAft>
              <a:buSzPts val="1600"/>
              <a:buChar char="○"/>
            </a:pPr>
            <a:r>
              <a:rPr lang="en" sz="1600"/>
              <a:t>CV risks include tachycardia, dysrhythmias, and myocardial ischemia</a:t>
            </a:r>
            <a:endParaRPr sz="1600"/>
          </a:p>
          <a:p>
            <a:pPr indent="-330200" lvl="1" marL="914400" rtl="0" algn="l">
              <a:spcBef>
                <a:spcPts val="0"/>
              </a:spcBef>
              <a:spcAft>
                <a:spcPts val="0"/>
              </a:spcAft>
              <a:buSzPts val="1600"/>
              <a:buChar char="○"/>
            </a:pPr>
            <a:r>
              <a:rPr lang="en" sz="1600"/>
              <a:t>Acute cocaine abuse increases MAC</a:t>
            </a:r>
            <a:endParaRPr sz="1600"/>
          </a:p>
          <a:p>
            <a:pPr indent="-330200" lvl="1" marL="914400" rtl="0" algn="l">
              <a:spcBef>
                <a:spcPts val="0"/>
              </a:spcBef>
              <a:spcAft>
                <a:spcPts val="0"/>
              </a:spcAft>
              <a:buSzPts val="1600"/>
              <a:buChar char="○"/>
            </a:pPr>
            <a:r>
              <a:rPr lang="en" sz="1600"/>
              <a:t>Chronic cocaine abuse decreases MAC</a:t>
            </a:r>
            <a:endParaRPr sz="1600"/>
          </a:p>
          <a:p>
            <a:pPr indent="-330200" lvl="1" marL="914400" rtl="0" algn="l">
              <a:spcBef>
                <a:spcPts val="0"/>
              </a:spcBef>
              <a:spcAft>
                <a:spcPts val="0"/>
              </a:spcAft>
              <a:buSzPts val="1600"/>
              <a:buChar char="○"/>
            </a:pPr>
            <a:r>
              <a:rPr lang="en" sz="1600"/>
              <a:t>Parturient risks include; spontaneous abortion, premature labor, placental abruption, and low APGAR scores</a:t>
            </a:r>
            <a:endParaRPr sz="1600"/>
          </a:p>
          <a:p>
            <a:pPr indent="-330200" lvl="1" marL="914400" rtl="0" algn="l">
              <a:spcBef>
                <a:spcPts val="0"/>
              </a:spcBef>
              <a:spcAft>
                <a:spcPts val="0"/>
              </a:spcAft>
              <a:buSzPts val="1600"/>
              <a:buChar char="○"/>
            </a:pPr>
            <a:r>
              <a:rPr lang="en" sz="1600"/>
              <a:t>Treat HTN with vasodilators</a:t>
            </a:r>
            <a:endParaRPr sz="1600"/>
          </a:p>
          <a:p>
            <a:pPr indent="-330200" lvl="1" marL="914400" rtl="0" algn="l">
              <a:spcBef>
                <a:spcPts val="0"/>
              </a:spcBef>
              <a:spcAft>
                <a:spcPts val="0"/>
              </a:spcAft>
              <a:buSzPts val="1600"/>
              <a:buChar char="○"/>
            </a:pPr>
            <a:r>
              <a:rPr lang="en" sz="1600"/>
              <a:t>Beta blockers can cause heart failure if the SVR is significantly elevated</a:t>
            </a:r>
            <a:endParaRPr sz="1600"/>
          </a:p>
          <a:p>
            <a:pPr indent="-330200" lvl="1" marL="914400" rtl="0" algn="l">
              <a:spcBef>
                <a:spcPts val="0"/>
              </a:spcBef>
              <a:spcAft>
                <a:spcPts val="0"/>
              </a:spcAft>
              <a:buSzPts val="1600"/>
              <a:buChar char="○"/>
            </a:pPr>
            <a:r>
              <a:rPr lang="en" sz="1600"/>
              <a:t>Hypotension may not respond to ephedrine (d/t catecholamine depletion) Phenylephrine is the best option</a:t>
            </a:r>
            <a:endParaRPr sz="1600"/>
          </a:p>
          <a:p>
            <a:pPr indent="-330200" lvl="1" marL="914400" rtl="0" algn="l">
              <a:spcBef>
                <a:spcPts val="0"/>
              </a:spcBef>
              <a:spcAft>
                <a:spcPts val="0"/>
              </a:spcAft>
              <a:buSzPts val="1600"/>
              <a:buChar char="○"/>
            </a:pPr>
            <a:r>
              <a:rPr lang="en" sz="1600"/>
              <a:t>Chronic cocaine abuse is associated with thrombocytopenia - check platelet level</a:t>
            </a:r>
            <a:endParaRPr sz="1600"/>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18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Prematurity and Tocolysis</a:t>
            </a:r>
            <a:endParaRPr/>
          </a:p>
        </p:txBody>
      </p:sp>
      <p:sp>
        <p:nvSpPr>
          <p:cNvPr id="1261" name="Google Shape;1261;p188"/>
          <p:cNvSpPr txBox="1"/>
          <p:nvPr>
            <p:ph idx="1" type="body"/>
          </p:nvPr>
        </p:nvSpPr>
        <p:spPr>
          <a:xfrm>
            <a:off x="872125" y="1567550"/>
            <a:ext cx="74643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Premature delivery is described as delivery occurring before 37 weeks</a:t>
            </a:r>
            <a:endParaRPr sz="1800"/>
          </a:p>
          <a:p>
            <a:pPr indent="-342900" lvl="0" marL="457200" rtl="0" algn="l">
              <a:spcBef>
                <a:spcPts val="0"/>
              </a:spcBef>
              <a:spcAft>
                <a:spcPts val="0"/>
              </a:spcAft>
              <a:buSzPts val="1800"/>
              <a:buChar char="●"/>
            </a:pPr>
            <a:r>
              <a:rPr lang="en" sz="1800"/>
              <a:t>Leading cause of perinatal morbidity and mortality </a:t>
            </a:r>
            <a:endParaRPr sz="1800"/>
          </a:p>
          <a:p>
            <a:pPr indent="-342900" lvl="0" marL="457200" rtl="0" algn="l">
              <a:spcBef>
                <a:spcPts val="0"/>
              </a:spcBef>
              <a:spcAft>
                <a:spcPts val="0"/>
              </a:spcAft>
              <a:buSzPts val="1800"/>
              <a:buChar char="●"/>
            </a:pPr>
            <a:r>
              <a:rPr lang="en" sz="1800"/>
              <a:t>Risk of prematurity increases with multiple gestations and PPROM</a:t>
            </a:r>
            <a:endParaRPr sz="1800"/>
          </a:p>
          <a:p>
            <a:pPr indent="-342900" lvl="0" marL="457200" rtl="0" algn="l">
              <a:spcBef>
                <a:spcPts val="0"/>
              </a:spcBef>
              <a:spcAft>
                <a:spcPts val="0"/>
              </a:spcAft>
              <a:buSzPts val="1800"/>
              <a:buChar char="●"/>
            </a:pPr>
            <a:r>
              <a:rPr lang="en" sz="1800"/>
              <a:t>Complications of premature delivery include; respiratory distress syndrome, intraventricular hemorrhage, hypoglycemia, hypocalcemia, hyperbilirubinemia, and necrotizing enterocolitis</a:t>
            </a:r>
            <a:endParaRPr sz="1800"/>
          </a:p>
          <a:p>
            <a:pPr indent="-342900" lvl="0" marL="457200" rtl="0" algn="l">
              <a:spcBef>
                <a:spcPts val="0"/>
              </a:spcBef>
              <a:spcAft>
                <a:spcPts val="0"/>
              </a:spcAft>
              <a:buSzPts val="1800"/>
              <a:buChar char="●"/>
            </a:pPr>
            <a:r>
              <a:rPr lang="en" sz="1800"/>
              <a:t>Corticosteroids (betamethasone) hasten fetal lung maturity</a:t>
            </a:r>
            <a:endParaRPr sz="1800"/>
          </a:p>
          <a:p>
            <a:pPr indent="-342900" lvl="1" marL="914400" rtl="0" algn="l">
              <a:spcBef>
                <a:spcPts val="0"/>
              </a:spcBef>
              <a:spcAft>
                <a:spcPts val="0"/>
              </a:spcAft>
              <a:buSzPts val="1800"/>
              <a:buChar char="○"/>
            </a:pPr>
            <a:r>
              <a:rPr lang="en" sz="1800"/>
              <a:t>Takes effect within 18 hours, with peak benefit at 48 hrs</a:t>
            </a:r>
            <a:endParaRPr sz="1800"/>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5" name="Shape 1265"/>
        <p:cNvGrpSpPr/>
        <p:nvPr/>
      </p:nvGrpSpPr>
      <p:grpSpPr>
        <a:xfrm>
          <a:off x="0" y="0"/>
          <a:ext cx="0" cy="0"/>
          <a:chOff x="0" y="0"/>
          <a:chExt cx="0" cy="0"/>
        </a:xfrm>
      </p:grpSpPr>
      <p:sp>
        <p:nvSpPr>
          <p:cNvPr id="1266" name="Google Shape;1266;p18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Prematurity and Tocolysis</a:t>
            </a:r>
            <a:endParaRPr/>
          </a:p>
        </p:txBody>
      </p:sp>
      <p:sp>
        <p:nvSpPr>
          <p:cNvPr id="1267" name="Google Shape;1267;p189"/>
          <p:cNvSpPr txBox="1"/>
          <p:nvPr>
            <p:ph idx="1" type="body"/>
          </p:nvPr>
        </p:nvSpPr>
        <p:spPr>
          <a:xfrm>
            <a:off x="475700" y="1567550"/>
            <a:ext cx="82008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Tocolytic agents stop labor for 24-48 hours, providing the time to allow steroids to work</a:t>
            </a:r>
            <a:endParaRPr sz="1400"/>
          </a:p>
          <a:p>
            <a:pPr indent="-317500" lvl="0" marL="457200" rtl="0" algn="l">
              <a:spcBef>
                <a:spcPts val="0"/>
              </a:spcBef>
              <a:spcAft>
                <a:spcPts val="0"/>
              </a:spcAft>
              <a:buSzPts val="1400"/>
              <a:buChar char="●"/>
            </a:pPr>
            <a:r>
              <a:rPr lang="en" sz="1400"/>
              <a:t>Antibiotic prophylaxis for chorioamnionitis may also be given</a:t>
            </a:r>
            <a:endParaRPr sz="1400"/>
          </a:p>
          <a:p>
            <a:pPr indent="-317500" lvl="0" marL="457200" rtl="0" algn="l">
              <a:spcBef>
                <a:spcPts val="0"/>
              </a:spcBef>
              <a:spcAft>
                <a:spcPts val="0"/>
              </a:spcAft>
              <a:buSzPts val="1400"/>
              <a:buChar char="●"/>
            </a:pPr>
            <a:r>
              <a:rPr lang="en" sz="1400"/>
              <a:t>Tocolytics or corticosteroids are seldom given after 33 weeks gestation</a:t>
            </a:r>
            <a:endParaRPr sz="1400"/>
          </a:p>
          <a:p>
            <a:pPr indent="-317500" lvl="0" marL="457200" rtl="0" algn="l">
              <a:spcBef>
                <a:spcPts val="0"/>
              </a:spcBef>
              <a:spcAft>
                <a:spcPts val="0"/>
              </a:spcAft>
              <a:buSzPts val="1400"/>
              <a:buChar char="●"/>
            </a:pPr>
            <a:r>
              <a:rPr lang="en" sz="1400"/>
              <a:t>Beta-2 agonists (terbutaline and ritodrine)</a:t>
            </a:r>
            <a:endParaRPr sz="1400"/>
          </a:p>
          <a:p>
            <a:pPr indent="-317500" lvl="1" marL="914400" rtl="0" algn="l">
              <a:spcBef>
                <a:spcPts val="0"/>
              </a:spcBef>
              <a:spcAft>
                <a:spcPts val="0"/>
              </a:spcAft>
              <a:buSzPts val="1400"/>
              <a:buChar char="○"/>
            </a:pPr>
            <a:r>
              <a:rPr lang="en" sz="1400"/>
              <a:t>Beta-2 stimulation increases intracellular cAMP which turns on protein kinase, thereby turning off myosin light-chain kinase and ultimately relaxing the uterus</a:t>
            </a:r>
            <a:endParaRPr sz="1400"/>
          </a:p>
          <a:p>
            <a:pPr indent="-317500" lvl="1" marL="914400" rtl="0" algn="l">
              <a:spcBef>
                <a:spcPts val="0"/>
              </a:spcBef>
              <a:spcAft>
                <a:spcPts val="0"/>
              </a:spcAft>
              <a:buSzPts val="1400"/>
              <a:buChar char="○"/>
            </a:pPr>
            <a:r>
              <a:rPr lang="en" sz="1400"/>
              <a:t>Also increases progesterone release, which contributes to myometrial relaxation</a:t>
            </a:r>
            <a:endParaRPr sz="1400"/>
          </a:p>
          <a:p>
            <a:pPr indent="-317500" lvl="1" marL="914400" rtl="0" algn="l">
              <a:spcBef>
                <a:spcPts val="0"/>
              </a:spcBef>
              <a:spcAft>
                <a:spcPts val="0"/>
              </a:spcAft>
              <a:buSzPts val="1400"/>
              <a:buChar char="○"/>
            </a:pPr>
            <a:r>
              <a:rPr lang="en" sz="1400"/>
              <a:t>Side effects</a:t>
            </a:r>
            <a:endParaRPr sz="1400"/>
          </a:p>
          <a:p>
            <a:pPr indent="-317500" lvl="2" marL="1371600" rtl="0" algn="l">
              <a:spcBef>
                <a:spcPts val="0"/>
              </a:spcBef>
              <a:spcAft>
                <a:spcPts val="0"/>
              </a:spcAft>
              <a:buSzPts val="1400"/>
              <a:buChar char="■"/>
            </a:pPr>
            <a:r>
              <a:rPr lang="en" sz="1400"/>
              <a:t>Hyperglycemia results from glycogenolysis in the liver</a:t>
            </a:r>
            <a:endParaRPr sz="1400"/>
          </a:p>
          <a:p>
            <a:pPr indent="-317500" lvl="2" marL="1371600" rtl="0" algn="l">
              <a:spcBef>
                <a:spcPts val="0"/>
              </a:spcBef>
              <a:spcAft>
                <a:spcPts val="0"/>
              </a:spcAft>
              <a:buSzPts val="1400"/>
              <a:buChar char="■"/>
            </a:pPr>
            <a:r>
              <a:rPr lang="en" sz="1400"/>
              <a:t>Newborn at risk for post-delivery hypoglycemia, mother’s glucose supply is gone but the insulin in the neonatal circulation remains</a:t>
            </a:r>
            <a:endParaRPr sz="1400"/>
          </a:p>
          <a:p>
            <a:pPr indent="-317500" lvl="2" marL="1371600" rtl="0" algn="l">
              <a:spcBef>
                <a:spcPts val="0"/>
              </a:spcBef>
              <a:spcAft>
                <a:spcPts val="0"/>
              </a:spcAft>
              <a:buSzPts val="1400"/>
              <a:buChar char="■"/>
            </a:pPr>
            <a:r>
              <a:rPr lang="en" sz="1400"/>
              <a:t>Hypokalemia results from an intracellular potassium shift</a:t>
            </a:r>
            <a:endParaRPr sz="1400"/>
          </a:p>
          <a:p>
            <a:pPr indent="-317500" lvl="2" marL="1371600" rtl="0" algn="l">
              <a:spcBef>
                <a:spcPts val="0"/>
              </a:spcBef>
              <a:spcAft>
                <a:spcPts val="0"/>
              </a:spcAft>
              <a:buSzPts val="1400"/>
              <a:buChar char="■"/>
            </a:pPr>
            <a:r>
              <a:rPr lang="en" sz="1400"/>
              <a:t>Beta-2 agonists cross the placenta and may increase FHR</a:t>
            </a:r>
            <a:endParaRPr sz="1400"/>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sp>
        <p:nvSpPr>
          <p:cNvPr id="1272" name="Google Shape;1272;p19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Prematurity and Tocolysis</a:t>
            </a:r>
            <a:endParaRPr/>
          </a:p>
        </p:txBody>
      </p:sp>
      <p:sp>
        <p:nvSpPr>
          <p:cNvPr id="1273" name="Google Shape;1273;p190"/>
          <p:cNvSpPr txBox="1"/>
          <p:nvPr>
            <p:ph idx="1" type="body"/>
          </p:nvPr>
        </p:nvSpPr>
        <p:spPr>
          <a:xfrm>
            <a:off x="421575" y="1608300"/>
            <a:ext cx="83172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Calcium channel blockers</a:t>
            </a:r>
            <a:endParaRPr sz="1800"/>
          </a:p>
          <a:p>
            <a:pPr indent="-342900" lvl="1" marL="914400" rtl="0" algn="l">
              <a:spcBef>
                <a:spcPts val="0"/>
              </a:spcBef>
              <a:spcAft>
                <a:spcPts val="0"/>
              </a:spcAft>
              <a:buSzPts val="1800"/>
              <a:buChar char="○"/>
            </a:pPr>
            <a:r>
              <a:rPr lang="en" sz="1800"/>
              <a:t>Block influx of Ca+2 into the uterine muscle, which reduces Ca+2 release from the SR. In turn, this turns off myosin light-chain kinases and relaxes uterine muscle</a:t>
            </a:r>
            <a:endParaRPr sz="1800"/>
          </a:p>
          <a:p>
            <a:pPr indent="-342900" lvl="1" marL="914400" rtl="0" algn="l">
              <a:spcBef>
                <a:spcPts val="0"/>
              </a:spcBef>
              <a:spcAft>
                <a:spcPts val="0"/>
              </a:spcAft>
              <a:buSzPts val="1800"/>
              <a:buChar char="○"/>
            </a:pPr>
            <a:r>
              <a:rPr lang="en" sz="1800"/>
              <a:t>Nifedipine may be given orally</a:t>
            </a:r>
            <a:endParaRPr sz="1800"/>
          </a:p>
          <a:p>
            <a:pPr indent="-342900" lvl="1" marL="914400" rtl="0" algn="l">
              <a:spcBef>
                <a:spcPts val="0"/>
              </a:spcBef>
              <a:spcAft>
                <a:spcPts val="0"/>
              </a:spcAft>
              <a:buSzPts val="1800"/>
              <a:buChar char="○"/>
            </a:pPr>
            <a:r>
              <a:rPr lang="en" sz="1800"/>
              <a:t>Co-administration with Mg can contribute to skeletal muscle weakness</a:t>
            </a:r>
            <a:endParaRPr sz="1800"/>
          </a:p>
          <a:p>
            <a:pPr indent="-342900" lvl="0" marL="457200" rtl="0" algn="l">
              <a:spcBef>
                <a:spcPts val="0"/>
              </a:spcBef>
              <a:spcAft>
                <a:spcPts val="0"/>
              </a:spcAft>
              <a:buSzPts val="1800"/>
              <a:buChar char="●"/>
            </a:pPr>
            <a:r>
              <a:rPr lang="en" sz="1800"/>
              <a:t>Initiate MgSO4 infusion for neuroprotection - mechanism not clearly understood</a:t>
            </a:r>
            <a:endParaRPr sz="1800"/>
          </a:p>
          <a:p>
            <a:pPr indent="-342900" lvl="1" marL="914400" rtl="0" algn="l">
              <a:spcBef>
                <a:spcPts val="0"/>
              </a:spcBef>
              <a:spcAft>
                <a:spcPts val="0"/>
              </a:spcAft>
              <a:buSzPts val="1800"/>
              <a:buChar char="○"/>
            </a:pPr>
            <a:r>
              <a:rPr lang="en" sz="1800"/>
              <a:t>Reduction of oxygen free radicals</a:t>
            </a:r>
            <a:endParaRPr sz="1800"/>
          </a:p>
          <a:p>
            <a:pPr indent="-342900" lvl="1" marL="914400" rtl="0" algn="l">
              <a:spcBef>
                <a:spcPts val="0"/>
              </a:spcBef>
              <a:spcAft>
                <a:spcPts val="0"/>
              </a:spcAft>
              <a:buSzPts val="1800"/>
              <a:buChar char="○"/>
            </a:pPr>
            <a:r>
              <a:rPr lang="en" sz="1800"/>
              <a:t>Reduction of inflammatory cytokines</a:t>
            </a:r>
            <a:endParaRPr sz="1800"/>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sp>
        <p:nvSpPr>
          <p:cNvPr id="1278" name="Google Shape;1278;p191"/>
          <p:cNvSpPr txBox="1"/>
          <p:nvPr>
            <p:ph type="title"/>
          </p:nvPr>
        </p:nvSpPr>
        <p:spPr>
          <a:xfrm>
            <a:off x="1297500" y="200225"/>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Disorders of the Placenta</a:t>
            </a:r>
            <a:endParaRPr/>
          </a:p>
        </p:txBody>
      </p:sp>
      <p:sp>
        <p:nvSpPr>
          <p:cNvPr id="1279" name="Google Shape;1279;p191"/>
          <p:cNvSpPr txBox="1"/>
          <p:nvPr>
            <p:ph idx="1" type="body"/>
          </p:nvPr>
        </p:nvSpPr>
        <p:spPr>
          <a:xfrm>
            <a:off x="268675" y="1116150"/>
            <a:ext cx="5212800" cy="2911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The placenta normally implants into the endometrium</a:t>
            </a:r>
            <a:endParaRPr sz="1500"/>
          </a:p>
          <a:p>
            <a:pPr indent="-323850" lvl="0" marL="457200" rtl="0" algn="l">
              <a:spcBef>
                <a:spcPts val="0"/>
              </a:spcBef>
              <a:spcAft>
                <a:spcPts val="0"/>
              </a:spcAft>
              <a:buSzPts val="1500"/>
              <a:buChar char="●"/>
            </a:pPr>
            <a:r>
              <a:rPr lang="en" sz="1500"/>
              <a:t>Three types of abnormal placental implantation</a:t>
            </a:r>
            <a:endParaRPr sz="1500"/>
          </a:p>
          <a:p>
            <a:pPr indent="-323850" lvl="1" marL="914400" rtl="0" algn="l">
              <a:spcBef>
                <a:spcPts val="0"/>
              </a:spcBef>
              <a:spcAft>
                <a:spcPts val="0"/>
              </a:spcAft>
              <a:buSzPts val="1500"/>
              <a:buChar char="○"/>
            </a:pPr>
            <a:r>
              <a:rPr lang="en" sz="1500"/>
              <a:t>Accreta - the placenta invades the desidual layer of the endometrium and </a:t>
            </a:r>
            <a:r>
              <a:rPr lang="en" sz="1500"/>
              <a:t>attaches</a:t>
            </a:r>
            <a:r>
              <a:rPr lang="en" sz="1500"/>
              <a:t> to the surface of the myometrium (80%)</a:t>
            </a:r>
            <a:endParaRPr sz="1500"/>
          </a:p>
          <a:p>
            <a:pPr indent="-323850" lvl="1" marL="914400" rtl="0" algn="l">
              <a:spcBef>
                <a:spcPts val="0"/>
              </a:spcBef>
              <a:spcAft>
                <a:spcPts val="0"/>
              </a:spcAft>
              <a:buSzPts val="1500"/>
              <a:buChar char="○"/>
            </a:pPr>
            <a:r>
              <a:rPr lang="en" sz="1500"/>
              <a:t>Increta - the placenta invades the myometrium (15%)</a:t>
            </a:r>
            <a:endParaRPr sz="1500"/>
          </a:p>
          <a:p>
            <a:pPr indent="-323850" lvl="1" marL="914400" rtl="0" algn="l">
              <a:spcBef>
                <a:spcPts val="0"/>
              </a:spcBef>
              <a:spcAft>
                <a:spcPts val="0"/>
              </a:spcAft>
              <a:buSzPts val="1500"/>
              <a:buChar char="○"/>
            </a:pPr>
            <a:r>
              <a:rPr lang="en" sz="1500"/>
              <a:t>Percreta - the placenta extends beyond the uterus (5%)</a:t>
            </a:r>
            <a:endParaRPr sz="1500"/>
          </a:p>
          <a:p>
            <a:pPr indent="-323850" lvl="0" marL="457200" rtl="0" algn="l">
              <a:spcBef>
                <a:spcPts val="0"/>
              </a:spcBef>
              <a:spcAft>
                <a:spcPts val="0"/>
              </a:spcAft>
              <a:buSzPts val="1500"/>
              <a:buChar char="●"/>
            </a:pPr>
            <a:r>
              <a:rPr lang="en" sz="1500"/>
              <a:t>Closely associated with placenta previa and previous C/S</a:t>
            </a:r>
            <a:endParaRPr sz="1500"/>
          </a:p>
          <a:p>
            <a:pPr indent="-323850" lvl="0" marL="457200" rtl="0" algn="l">
              <a:spcBef>
                <a:spcPts val="0"/>
              </a:spcBef>
              <a:spcAft>
                <a:spcPts val="0"/>
              </a:spcAft>
              <a:buSzPts val="1500"/>
              <a:buChar char="●"/>
            </a:pPr>
            <a:r>
              <a:rPr lang="en" sz="1500"/>
              <a:t>Uterine contractility is impaired and there is a potential for tremendous blood loss</a:t>
            </a:r>
            <a:endParaRPr sz="1500"/>
          </a:p>
          <a:p>
            <a:pPr indent="-323850" lvl="0" marL="457200" rtl="0" algn="l">
              <a:spcBef>
                <a:spcPts val="0"/>
              </a:spcBef>
              <a:spcAft>
                <a:spcPts val="0"/>
              </a:spcAft>
              <a:buSzPts val="1500"/>
              <a:buChar char="●"/>
            </a:pPr>
            <a:r>
              <a:rPr lang="en" sz="1500"/>
              <a:t>GA is preferred, may require hysterectomy</a:t>
            </a:r>
            <a:endParaRPr sz="1500"/>
          </a:p>
        </p:txBody>
      </p:sp>
      <p:pic>
        <p:nvPicPr>
          <p:cNvPr id="1280" name="Google Shape;1280;p191"/>
          <p:cNvPicPr preferRelativeResize="0"/>
          <p:nvPr/>
        </p:nvPicPr>
        <p:blipFill>
          <a:blip r:embed="rId3">
            <a:alphaModFix/>
          </a:blip>
          <a:stretch>
            <a:fillRect/>
          </a:stretch>
        </p:blipFill>
        <p:spPr>
          <a:xfrm>
            <a:off x="6078750" y="1398175"/>
            <a:ext cx="2200275" cy="3200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Nonobstetric Surgery During Pregnancy</a:t>
            </a:r>
            <a:endParaRPr/>
          </a:p>
        </p:txBody>
      </p:sp>
      <p:sp>
        <p:nvSpPr>
          <p:cNvPr id="241" name="Google Shape;241;p3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Maternal risks arise from the anatomic and physiologic changes associated with pregnancy </a:t>
            </a:r>
            <a:endParaRPr sz="1700"/>
          </a:p>
          <a:p>
            <a:pPr indent="-336550" lvl="1" marL="914400" rtl="0" algn="l">
              <a:spcBef>
                <a:spcPts val="0"/>
              </a:spcBef>
              <a:spcAft>
                <a:spcPts val="0"/>
              </a:spcAft>
              <a:buSzPts val="1700"/>
              <a:buChar char="○"/>
            </a:pPr>
            <a:r>
              <a:rPr lang="en" sz="1700"/>
              <a:t>difficult intubation </a:t>
            </a:r>
            <a:endParaRPr sz="1700"/>
          </a:p>
          <a:p>
            <a:pPr indent="-336550" lvl="1" marL="914400" rtl="0" algn="l">
              <a:spcBef>
                <a:spcPts val="0"/>
              </a:spcBef>
              <a:spcAft>
                <a:spcPts val="0"/>
              </a:spcAft>
              <a:buSzPts val="1700"/>
              <a:buChar char="○"/>
            </a:pPr>
            <a:r>
              <a:rPr lang="en" sz="1700"/>
              <a:t> increased risk of aspiration</a:t>
            </a:r>
            <a:endParaRPr sz="1700"/>
          </a:p>
          <a:p>
            <a:pPr indent="-336550" lvl="0" marL="457200" rtl="0" algn="l">
              <a:spcBef>
                <a:spcPts val="0"/>
              </a:spcBef>
              <a:spcAft>
                <a:spcPts val="0"/>
              </a:spcAft>
              <a:buSzPts val="1700"/>
              <a:buChar char="●"/>
            </a:pPr>
            <a:r>
              <a:rPr lang="en" sz="1700"/>
              <a:t>Fetal risks include </a:t>
            </a:r>
            <a:endParaRPr sz="1700"/>
          </a:p>
          <a:p>
            <a:pPr indent="-336550" lvl="1" marL="914400" rtl="0" algn="l">
              <a:spcBef>
                <a:spcPts val="0"/>
              </a:spcBef>
              <a:spcAft>
                <a:spcPts val="0"/>
              </a:spcAft>
              <a:buSzPts val="1700"/>
              <a:buChar char="○"/>
            </a:pPr>
            <a:r>
              <a:rPr lang="en" sz="1700"/>
              <a:t>growth restriction</a:t>
            </a:r>
            <a:endParaRPr sz="1700"/>
          </a:p>
          <a:p>
            <a:pPr indent="-336550" lvl="1" marL="914400" rtl="0" algn="l">
              <a:spcBef>
                <a:spcPts val="0"/>
              </a:spcBef>
              <a:spcAft>
                <a:spcPts val="0"/>
              </a:spcAft>
              <a:buSzPts val="1700"/>
              <a:buChar char="○"/>
            </a:pPr>
            <a:r>
              <a:rPr lang="en" sz="1700"/>
              <a:t>low birth weight</a:t>
            </a:r>
            <a:endParaRPr sz="1700"/>
          </a:p>
          <a:p>
            <a:pPr indent="-336550" lvl="1" marL="914400" rtl="0" algn="l">
              <a:spcBef>
                <a:spcPts val="0"/>
              </a:spcBef>
              <a:spcAft>
                <a:spcPts val="0"/>
              </a:spcAft>
              <a:buSzPts val="1700"/>
              <a:buChar char="○"/>
            </a:pPr>
            <a:r>
              <a:rPr lang="en" sz="1700"/>
              <a:t>Demise</a:t>
            </a:r>
            <a:endParaRPr sz="1700"/>
          </a:p>
          <a:p>
            <a:pPr indent="-336550" lvl="1" marL="914400" rtl="0" algn="l">
              <a:spcBef>
                <a:spcPts val="0"/>
              </a:spcBef>
              <a:spcAft>
                <a:spcPts val="0"/>
              </a:spcAft>
              <a:buSzPts val="1700"/>
              <a:buChar char="○"/>
            </a:pPr>
            <a:r>
              <a:rPr lang="en" sz="1700"/>
              <a:t> Increased incidence of preterm labor (highest incidence in intra-abdominal and pelvic surgeries)</a:t>
            </a:r>
            <a:endParaRPr sz="1700"/>
          </a:p>
          <a:p>
            <a:pPr indent="0" lvl="0" marL="457200" rtl="0" algn="l">
              <a:spcBef>
                <a:spcPts val="1600"/>
              </a:spcBef>
              <a:spcAft>
                <a:spcPts val="0"/>
              </a:spcAft>
              <a:buNone/>
            </a:pPr>
            <a:r>
              <a:t/>
            </a:r>
            <a:endParaRPr sz="1700"/>
          </a:p>
          <a:p>
            <a:pPr indent="0" lvl="0" marL="0" rtl="0" algn="l">
              <a:spcBef>
                <a:spcPts val="1600"/>
              </a:spcBef>
              <a:spcAft>
                <a:spcPts val="1600"/>
              </a:spcAft>
              <a:buNone/>
            </a:pPr>
            <a:r>
              <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p19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Disorders of Placenta</a:t>
            </a:r>
            <a:endParaRPr/>
          </a:p>
        </p:txBody>
      </p:sp>
      <p:sp>
        <p:nvSpPr>
          <p:cNvPr id="1286" name="Google Shape;1286;p192"/>
          <p:cNvSpPr txBox="1"/>
          <p:nvPr>
            <p:ph idx="1" type="body"/>
          </p:nvPr>
        </p:nvSpPr>
        <p:spPr>
          <a:xfrm>
            <a:off x="307225" y="1567550"/>
            <a:ext cx="46332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Placenta Previa</a:t>
            </a:r>
            <a:endParaRPr sz="1800"/>
          </a:p>
          <a:p>
            <a:pPr indent="-317500" lvl="1" marL="914400" rtl="0" algn="l">
              <a:spcBef>
                <a:spcPts val="0"/>
              </a:spcBef>
              <a:spcAft>
                <a:spcPts val="0"/>
              </a:spcAft>
              <a:buSzPts val="1400"/>
              <a:buChar char="○"/>
            </a:pPr>
            <a:r>
              <a:rPr lang="en" sz="1400"/>
              <a:t>Present when the placenta has implanted in the lower uterine segment</a:t>
            </a:r>
            <a:endParaRPr sz="1400"/>
          </a:p>
          <a:p>
            <a:pPr indent="-317500" lvl="1" marL="914400" rtl="0" algn="l">
              <a:spcBef>
                <a:spcPts val="0"/>
              </a:spcBef>
              <a:spcAft>
                <a:spcPts val="0"/>
              </a:spcAft>
              <a:buSzPts val="1400"/>
              <a:buChar char="○"/>
            </a:pPr>
            <a:r>
              <a:rPr lang="en" sz="1400"/>
              <a:t>Either partially or completely covering the opening of the cervix</a:t>
            </a:r>
            <a:endParaRPr sz="1400"/>
          </a:p>
          <a:p>
            <a:pPr indent="-317500" lvl="1" marL="914400" rtl="0" algn="l">
              <a:spcBef>
                <a:spcPts val="0"/>
              </a:spcBef>
              <a:spcAft>
                <a:spcPts val="0"/>
              </a:spcAft>
              <a:buSzPts val="1400"/>
              <a:buChar char="○"/>
            </a:pPr>
            <a:r>
              <a:rPr lang="en" sz="1400"/>
              <a:t>Incidence of 1%</a:t>
            </a:r>
            <a:endParaRPr sz="1400"/>
          </a:p>
          <a:p>
            <a:pPr indent="-317500" lvl="1" marL="914400" rtl="0" algn="l">
              <a:spcBef>
                <a:spcPts val="0"/>
              </a:spcBef>
              <a:spcAft>
                <a:spcPts val="0"/>
              </a:spcAft>
              <a:buSzPts val="1400"/>
              <a:buChar char="○"/>
            </a:pPr>
            <a:r>
              <a:rPr b="1" lang="en" sz="1400"/>
              <a:t>Painless vaginal bleeding</a:t>
            </a:r>
            <a:endParaRPr b="1" sz="1400"/>
          </a:p>
          <a:p>
            <a:pPr indent="-317500" lvl="1" marL="914400" rtl="0" algn="l">
              <a:spcBef>
                <a:spcPts val="0"/>
              </a:spcBef>
              <a:spcAft>
                <a:spcPts val="0"/>
              </a:spcAft>
              <a:buSzPts val="1400"/>
              <a:buChar char="○"/>
            </a:pPr>
            <a:r>
              <a:rPr lang="en" sz="1400"/>
              <a:t>Potential for hemorrhage</a:t>
            </a:r>
            <a:endParaRPr sz="1400"/>
          </a:p>
          <a:p>
            <a:pPr indent="-317500" lvl="1" marL="914400" rtl="0" algn="l">
              <a:spcBef>
                <a:spcPts val="0"/>
              </a:spcBef>
              <a:spcAft>
                <a:spcPts val="0"/>
              </a:spcAft>
              <a:buSzPts val="1400"/>
              <a:buChar char="○"/>
            </a:pPr>
            <a:r>
              <a:rPr lang="en" sz="1400"/>
              <a:t>Often requires C/S - diagnosed by ultrasound</a:t>
            </a:r>
            <a:endParaRPr sz="1400"/>
          </a:p>
          <a:p>
            <a:pPr indent="-317500" lvl="1" marL="914400" rtl="0" algn="l">
              <a:spcBef>
                <a:spcPts val="0"/>
              </a:spcBef>
              <a:spcAft>
                <a:spcPts val="0"/>
              </a:spcAft>
              <a:buSzPts val="1400"/>
              <a:buChar char="○"/>
            </a:pPr>
            <a:r>
              <a:rPr lang="en" sz="1400"/>
              <a:t>Risk factors include; previous C/S, and history of multiple births</a:t>
            </a:r>
            <a:endParaRPr sz="1400"/>
          </a:p>
        </p:txBody>
      </p:sp>
      <p:pic>
        <p:nvPicPr>
          <p:cNvPr id="1287" name="Google Shape;1287;p192"/>
          <p:cNvPicPr preferRelativeResize="0"/>
          <p:nvPr/>
        </p:nvPicPr>
        <p:blipFill>
          <a:blip r:embed="rId3">
            <a:alphaModFix/>
          </a:blip>
          <a:stretch>
            <a:fillRect/>
          </a:stretch>
        </p:blipFill>
        <p:spPr>
          <a:xfrm>
            <a:off x="5092800" y="1460250"/>
            <a:ext cx="3898800" cy="2775417"/>
          </a:xfrm>
          <a:prstGeom prst="rect">
            <a:avLst/>
          </a:prstGeom>
          <a:noFill/>
          <a:ln>
            <a:noFill/>
          </a:ln>
        </p:spPr>
      </p:pic>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sp>
        <p:nvSpPr>
          <p:cNvPr id="1292" name="Google Shape;1292;p193"/>
          <p:cNvSpPr txBox="1"/>
          <p:nvPr>
            <p:ph type="title"/>
          </p:nvPr>
        </p:nvSpPr>
        <p:spPr>
          <a:xfrm>
            <a:off x="1297500" y="393750"/>
            <a:ext cx="37671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Placental Abruption</a:t>
            </a:r>
            <a:endParaRPr/>
          </a:p>
        </p:txBody>
      </p:sp>
      <p:pic>
        <p:nvPicPr>
          <p:cNvPr id="1293" name="Google Shape;1293;p193"/>
          <p:cNvPicPr preferRelativeResize="0"/>
          <p:nvPr/>
        </p:nvPicPr>
        <p:blipFill>
          <a:blip r:embed="rId3">
            <a:alphaModFix/>
          </a:blip>
          <a:stretch>
            <a:fillRect/>
          </a:stretch>
        </p:blipFill>
        <p:spPr>
          <a:xfrm>
            <a:off x="4642425" y="198438"/>
            <a:ext cx="3767199" cy="4746624"/>
          </a:xfrm>
          <a:prstGeom prst="rect">
            <a:avLst/>
          </a:prstGeom>
          <a:noFill/>
          <a:ln>
            <a:noFill/>
          </a:ln>
        </p:spPr>
      </p:pic>
      <p:pic>
        <p:nvPicPr>
          <p:cNvPr id="1294" name="Google Shape;1294;p193"/>
          <p:cNvPicPr preferRelativeResize="0"/>
          <p:nvPr/>
        </p:nvPicPr>
        <p:blipFill>
          <a:blip r:embed="rId4">
            <a:alphaModFix/>
          </a:blip>
          <a:stretch>
            <a:fillRect/>
          </a:stretch>
        </p:blipFill>
        <p:spPr>
          <a:xfrm>
            <a:off x="117725" y="1767475"/>
            <a:ext cx="4337625" cy="3256618"/>
          </a:xfrm>
          <a:prstGeom prst="rect">
            <a:avLst/>
          </a:prstGeom>
          <a:noFill/>
          <a:ln>
            <a:noFill/>
          </a:ln>
        </p:spPr>
      </p:pic>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19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Disorders of Placenta</a:t>
            </a:r>
            <a:endParaRPr/>
          </a:p>
        </p:txBody>
      </p:sp>
      <p:sp>
        <p:nvSpPr>
          <p:cNvPr id="1300" name="Google Shape;1300;p194"/>
          <p:cNvSpPr txBox="1"/>
          <p:nvPr>
            <p:ph idx="1" type="body"/>
          </p:nvPr>
        </p:nvSpPr>
        <p:spPr>
          <a:xfrm>
            <a:off x="169625" y="1368450"/>
            <a:ext cx="8823900" cy="32103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Placental Abruption</a:t>
            </a:r>
            <a:endParaRPr/>
          </a:p>
          <a:p>
            <a:pPr indent="-311150" lvl="1" marL="914400" rtl="0" algn="l">
              <a:spcBef>
                <a:spcPts val="0"/>
              </a:spcBef>
              <a:spcAft>
                <a:spcPts val="0"/>
              </a:spcAft>
              <a:buSzPts val="1300"/>
              <a:buChar char="○"/>
            </a:pPr>
            <a:r>
              <a:rPr lang="en" sz="1300"/>
              <a:t>Partial or complete separation of placenta from the uterine wall prior to delivery</a:t>
            </a:r>
            <a:endParaRPr sz="1300"/>
          </a:p>
          <a:p>
            <a:pPr indent="-311150" lvl="1" marL="914400" rtl="0" algn="l">
              <a:spcBef>
                <a:spcPts val="0"/>
              </a:spcBef>
              <a:spcAft>
                <a:spcPts val="0"/>
              </a:spcAft>
              <a:buSzPts val="1300"/>
              <a:buChar char="○"/>
            </a:pPr>
            <a:r>
              <a:rPr lang="en" sz="1300"/>
              <a:t>Results in massive hemorrhage and fetal hypoxia along with </a:t>
            </a:r>
            <a:r>
              <a:rPr b="1" lang="en" sz="1300"/>
              <a:t>abdominal pain </a:t>
            </a:r>
            <a:endParaRPr b="1" sz="1300"/>
          </a:p>
          <a:p>
            <a:pPr indent="-311150" lvl="1" marL="914400" rtl="0" algn="l">
              <a:spcBef>
                <a:spcPts val="0"/>
              </a:spcBef>
              <a:spcAft>
                <a:spcPts val="0"/>
              </a:spcAft>
              <a:buSzPts val="1300"/>
              <a:buChar char="○"/>
            </a:pPr>
            <a:r>
              <a:rPr lang="en" sz="1300"/>
              <a:t>May not see vaginal bleeding because it is behind the baby  - case after epidural placement, low BP</a:t>
            </a:r>
            <a:endParaRPr sz="1300"/>
          </a:p>
          <a:p>
            <a:pPr indent="-311150" lvl="1" marL="914400" rtl="0" algn="l">
              <a:spcBef>
                <a:spcPts val="0"/>
              </a:spcBef>
              <a:spcAft>
                <a:spcPts val="0"/>
              </a:spcAft>
              <a:buSzPts val="1300"/>
              <a:buChar char="○"/>
            </a:pPr>
            <a:r>
              <a:rPr lang="en" sz="1300"/>
              <a:t>Vaginal delivery is possible if fetus is stable, prepare for C/S</a:t>
            </a:r>
            <a:endParaRPr sz="1300"/>
          </a:p>
          <a:p>
            <a:pPr indent="-311150" lvl="1" marL="914400" rtl="0" algn="l">
              <a:spcBef>
                <a:spcPts val="0"/>
              </a:spcBef>
              <a:spcAft>
                <a:spcPts val="0"/>
              </a:spcAft>
              <a:buSzPts val="1300"/>
              <a:buChar char="○"/>
            </a:pPr>
            <a:r>
              <a:rPr lang="en" sz="1300"/>
              <a:t>Obtain large bore IV and have blood products available</a:t>
            </a:r>
            <a:endParaRPr sz="1300"/>
          </a:p>
          <a:p>
            <a:pPr indent="-311150" lvl="1" marL="914400" rtl="0" algn="l">
              <a:spcBef>
                <a:spcPts val="0"/>
              </a:spcBef>
              <a:spcAft>
                <a:spcPts val="0"/>
              </a:spcAft>
              <a:buSzPts val="1300"/>
              <a:buChar char="○"/>
            </a:pPr>
            <a:r>
              <a:rPr lang="en" sz="1300"/>
              <a:t>Risk of amniotic fluid embolism leading to DIC because of open venous sinuses in the uterine wall that may allow amniotic fluid to enter maternal circulation</a:t>
            </a:r>
            <a:endParaRPr sz="1300"/>
          </a:p>
          <a:p>
            <a:pPr indent="-311150" lvl="1" marL="914400" rtl="0" algn="l">
              <a:spcBef>
                <a:spcPts val="0"/>
              </a:spcBef>
              <a:spcAft>
                <a:spcPts val="0"/>
              </a:spcAft>
              <a:buSzPts val="1300"/>
              <a:buChar char="○"/>
            </a:pPr>
            <a:r>
              <a:rPr lang="en" sz="1300"/>
              <a:t>Risk factors include; </a:t>
            </a:r>
            <a:endParaRPr sz="1300"/>
          </a:p>
          <a:p>
            <a:pPr indent="-311150" lvl="2" marL="1371600" rtl="0" algn="l">
              <a:spcBef>
                <a:spcPts val="0"/>
              </a:spcBef>
              <a:spcAft>
                <a:spcPts val="0"/>
              </a:spcAft>
              <a:buSzPts val="1300"/>
              <a:buChar char="■"/>
            </a:pPr>
            <a:r>
              <a:rPr lang="en" sz="1300"/>
              <a:t>PIH</a:t>
            </a:r>
            <a:endParaRPr sz="1300"/>
          </a:p>
          <a:p>
            <a:pPr indent="-311150" lvl="2" marL="1371600" rtl="0" algn="l">
              <a:spcBef>
                <a:spcPts val="0"/>
              </a:spcBef>
              <a:spcAft>
                <a:spcPts val="0"/>
              </a:spcAft>
              <a:buSzPts val="1300"/>
              <a:buChar char="■"/>
            </a:pPr>
            <a:r>
              <a:rPr lang="en" sz="1300"/>
              <a:t>Preeclampsia</a:t>
            </a:r>
            <a:endParaRPr sz="1300"/>
          </a:p>
          <a:p>
            <a:pPr indent="-311150" lvl="2" marL="1371600" rtl="0" algn="l">
              <a:spcBef>
                <a:spcPts val="0"/>
              </a:spcBef>
              <a:spcAft>
                <a:spcPts val="0"/>
              </a:spcAft>
              <a:buSzPts val="1300"/>
              <a:buChar char="■"/>
            </a:pPr>
            <a:r>
              <a:rPr lang="en" sz="1300"/>
              <a:t>Chronic HTN</a:t>
            </a:r>
            <a:endParaRPr sz="1300"/>
          </a:p>
          <a:p>
            <a:pPr indent="-311150" lvl="2" marL="1371600" rtl="0" algn="l">
              <a:spcBef>
                <a:spcPts val="0"/>
              </a:spcBef>
              <a:spcAft>
                <a:spcPts val="0"/>
              </a:spcAft>
              <a:buSzPts val="1300"/>
              <a:buChar char="■"/>
            </a:pPr>
            <a:r>
              <a:rPr lang="en" sz="1300"/>
              <a:t>Cocaine use</a:t>
            </a:r>
            <a:endParaRPr sz="1300"/>
          </a:p>
          <a:p>
            <a:pPr indent="-311150" lvl="2" marL="1371600" rtl="0" algn="l">
              <a:spcBef>
                <a:spcPts val="0"/>
              </a:spcBef>
              <a:spcAft>
                <a:spcPts val="0"/>
              </a:spcAft>
              <a:buSzPts val="1300"/>
              <a:buChar char="■"/>
            </a:pPr>
            <a:r>
              <a:rPr lang="en" sz="1300"/>
              <a:t>Smoking </a:t>
            </a:r>
            <a:endParaRPr sz="1300"/>
          </a:p>
          <a:p>
            <a:pPr indent="-311150" lvl="2" marL="1371600" rtl="0" algn="l">
              <a:spcBef>
                <a:spcPts val="0"/>
              </a:spcBef>
              <a:spcAft>
                <a:spcPts val="0"/>
              </a:spcAft>
              <a:buSzPts val="1300"/>
              <a:buChar char="■"/>
            </a:pPr>
            <a:r>
              <a:rPr lang="en" sz="1300"/>
              <a:t>Excessive alcohol use</a:t>
            </a:r>
            <a:endParaRPr sz="1300"/>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4" name="Shape 1304"/>
        <p:cNvGrpSpPr/>
        <p:nvPr/>
      </p:nvGrpSpPr>
      <p:grpSpPr>
        <a:xfrm>
          <a:off x="0" y="0"/>
          <a:ext cx="0" cy="0"/>
          <a:chOff x="0" y="0"/>
          <a:chExt cx="0" cy="0"/>
        </a:xfrm>
      </p:grpSpPr>
      <p:sp>
        <p:nvSpPr>
          <p:cNvPr id="1305" name="Google Shape;1305;p19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Uterine Rupture</a:t>
            </a:r>
            <a:endParaRPr/>
          </a:p>
        </p:txBody>
      </p:sp>
      <p:sp>
        <p:nvSpPr>
          <p:cNvPr id="1306" name="Google Shape;1306;p195"/>
          <p:cNvSpPr txBox="1"/>
          <p:nvPr>
            <p:ph idx="1" type="body"/>
          </p:nvPr>
        </p:nvSpPr>
        <p:spPr>
          <a:xfrm>
            <a:off x="1751625" y="1567550"/>
            <a:ext cx="5578800" cy="2911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Can range from incomplete to total rupture</a:t>
            </a:r>
            <a:endParaRPr sz="1700"/>
          </a:p>
          <a:p>
            <a:pPr indent="-336550" lvl="0" marL="457200" rtl="0" algn="l">
              <a:spcBef>
                <a:spcPts val="0"/>
              </a:spcBef>
              <a:spcAft>
                <a:spcPts val="0"/>
              </a:spcAft>
              <a:buSzPts val="1700"/>
              <a:buChar char="●"/>
            </a:pPr>
            <a:r>
              <a:rPr lang="en" sz="1700"/>
              <a:t>Always presents with severe abdominal pain</a:t>
            </a:r>
            <a:endParaRPr sz="1700"/>
          </a:p>
          <a:p>
            <a:pPr indent="-336550" lvl="0" marL="457200" rtl="0" algn="l">
              <a:spcBef>
                <a:spcPts val="0"/>
              </a:spcBef>
              <a:spcAft>
                <a:spcPts val="0"/>
              </a:spcAft>
              <a:buSzPts val="1700"/>
              <a:buChar char="●"/>
            </a:pPr>
            <a:r>
              <a:rPr lang="en" sz="1700"/>
              <a:t>Referred shoulder pain is the result of diaphragmatic irritation secondary to intraabdominal blood </a:t>
            </a:r>
            <a:endParaRPr sz="1700"/>
          </a:p>
          <a:p>
            <a:pPr indent="-336550" lvl="0" marL="457200" rtl="0" algn="l">
              <a:spcBef>
                <a:spcPts val="0"/>
              </a:spcBef>
              <a:spcAft>
                <a:spcPts val="0"/>
              </a:spcAft>
              <a:buSzPts val="1700"/>
              <a:buChar char="●"/>
            </a:pPr>
            <a:r>
              <a:rPr lang="en" sz="1700"/>
              <a:t>Uterine rupture can be masked by an </a:t>
            </a:r>
            <a:r>
              <a:rPr lang="en" sz="1700"/>
              <a:t>existing</a:t>
            </a:r>
            <a:r>
              <a:rPr lang="en" sz="1700"/>
              <a:t> epidural</a:t>
            </a:r>
            <a:endParaRPr sz="1700"/>
          </a:p>
          <a:p>
            <a:pPr indent="-336550" lvl="0" marL="457200" rtl="0" algn="l">
              <a:spcBef>
                <a:spcPts val="0"/>
              </a:spcBef>
              <a:spcAft>
                <a:spcPts val="0"/>
              </a:spcAft>
              <a:buSzPts val="1700"/>
              <a:buChar char="●"/>
            </a:pPr>
            <a:r>
              <a:rPr lang="en" sz="1700"/>
              <a:t>Any patient with an existing epidural who develops new onset abdominal pain should be evaluated for uterine rupture</a:t>
            </a:r>
            <a:endParaRPr sz="1700"/>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19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Prolapsed Cord</a:t>
            </a:r>
            <a:endParaRPr/>
          </a:p>
        </p:txBody>
      </p:sp>
      <p:sp>
        <p:nvSpPr>
          <p:cNvPr id="1312" name="Google Shape;1312;p196"/>
          <p:cNvSpPr txBox="1"/>
          <p:nvPr>
            <p:ph idx="1" type="body"/>
          </p:nvPr>
        </p:nvSpPr>
        <p:spPr>
          <a:xfrm>
            <a:off x="170750" y="1567550"/>
            <a:ext cx="5196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Umbilical cord protrudes out of cervix ahead of the fetus</a:t>
            </a:r>
            <a:endParaRPr sz="1800"/>
          </a:p>
          <a:p>
            <a:pPr indent="-342900" lvl="0" marL="457200" rtl="0" algn="l">
              <a:spcBef>
                <a:spcPts val="0"/>
              </a:spcBef>
              <a:spcAft>
                <a:spcPts val="0"/>
              </a:spcAft>
              <a:buSzPts val="1800"/>
              <a:buChar char="●"/>
            </a:pPr>
            <a:r>
              <a:rPr lang="en" sz="1800"/>
              <a:t>Each contraction and pushing further compresses the cord resulting in decreased perfusion of O2 to fetus</a:t>
            </a:r>
            <a:endParaRPr sz="1800"/>
          </a:p>
          <a:p>
            <a:pPr indent="-342900" lvl="0" marL="457200" rtl="0" algn="l">
              <a:spcBef>
                <a:spcPts val="0"/>
              </a:spcBef>
              <a:spcAft>
                <a:spcPts val="0"/>
              </a:spcAft>
              <a:buSzPts val="1800"/>
              <a:buChar char="●"/>
            </a:pPr>
            <a:r>
              <a:rPr lang="en" sz="1800"/>
              <a:t>EMERGENCY!</a:t>
            </a:r>
            <a:endParaRPr sz="1800"/>
          </a:p>
          <a:p>
            <a:pPr indent="-342900" lvl="0" marL="457200" rtl="0" algn="l">
              <a:spcBef>
                <a:spcPts val="0"/>
              </a:spcBef>
              <a:spcAft>
                <a:spcPts val="0"/>
              </a:spcAft>
              <a:buSzPts val="1800"/>
              <a:buChar char="●"/>
            </a:pPr>
            <a:r>
              <a:rPr lang="en" sz="1800"/>
              <a:t>Treatment; push head back in and proceed to C/S</a:t>
            </a:r>
            <a:endParaRPr sz="1800"/>
          </a:p>
          <a:p>
            <a:pPr indent="0" lvl="0" marL="457200" rtl="0" algn="l">
              <a:spcBef>
                <a:spcPts val="1600"/>
              </a:spcBef>
              <a:spcAft>
                <a:spcPts val="1600"/>
              </a:spcAft>
              <a:buNone/>
            </a:pPr>
            <a:r>
              <a:t/>
            </a:r>
            <a:endParaRPr sz="1800"/>
          </a:p>
        </p:txBody>
      </p:sp>
      <p:pic>
        <p:nvPicPr>
          <p:cNvPr id="1313" name="Google Shape;1313;p196"/>
          <p:cNvPicPr preferRelativeResize="0"/>
          <p:nvPr/>
        </p:nvPicPr>
        <p:blipFill>
          <a:blip r:embed="rId3">
            <a:alphaModFix/>
          </a:blip>
          <a:stretch>
            <a:fillRect/>
          </a:stretch>
        </p:blipFill>
        <p:spPr>
          <a:xfrm>
            <a:off x="5520050" y="1460250"/>
            <a:ext cx="2857500" cy="1600200"/>
          </a:xfrm>
          <a:prstGeom prst="rect">
            <a:avLst/>
          </a:prstGeom>
          <a:noFill/>
          <a:ln>
            <a:noFill/>
          </a:ln>
        </p:spPr>
      </p:pic>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sp>
        <p:nvSpPr>
          <p:cNvPr id="1318" name="Google Shape;1318;p19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Multiple Gestations and Anesthesia</a:t>
            </a:r>
            <a:endParaRPr/>
          </a:p>
        </p:txBody>
      </p:sp>
      <p:sp>
        <p:nvSpPr>
          <p:cNvPr id="1319" name="Google Shape;1319;p197"/>
          <p:cNvSpPr txBox="1"/>
          <p:nvPr>
            <p:ph idx="1" type="body"/>
          </p:nvPr>
        </p:nvSpPr>
        <p:spPr>
          <a:xfrm>
            <a:off x="836675" y="1631975"/>
            <a:ext cx="33060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Double setup in OR for potential C/S</a:t>
            </a:r>
            <a:endParaRPr sz="1400"/>
          </a:p>
          <a:p>
            <a:pPr indent="-317500" lvl="0" marL="457200" rtl="0" algn="l">
              <a:spcBef>
                <a:spcPts val="0"/>
              </a:spcBef>
              <a:spcAft>
                <a:spcPts val="0"/>
              </a:spcAft>
              <a:buSzPts val="1400"/>
              <a:buChar char="●"/>
            </a:pPr>
            <a:r>
              <a:rPr lang="en" sz="1400"/>
              <a:t>Risks for Twin B; </a:t>
            </a:r>
            <a:endParaRPr sz="1400"/>
          </a:p>
          <a:p>
            <a:pPr indent="-317500" lvl="1" marL="914400" rtl="0" algn="l">
              <a:spcBef>
                <a:spcPts val="0"/>
              </a:spcBef>
              <a:spcAft>
                <a:spcPts val="0"/>
              </a:spcAft>
              <a:buSzPts val="1400"/>
              <a:buChar char="○"/>
            </a:pPr>
            <a:r>
              <a:rPr lang="en" sz="1400"/>
              <a:t>Cord prolapse</a:t>
            </a:r>
            <a:endParaRPr sz="1400"/>
          </a:p>
          <a:p>
            <a:pPr indent="-317500" lvl="1" marL="914400" rtl="0" algn="l">
              <a:spcBef>
                <a:spcPts val="0"/>
              </a:spcBef>
              <a:spcAft>
                <a:spcPts val="0"/>
              </a:spcAft>
              <a:buSzPts val="1400"/>
              <a:buChar char="○"/>
            </a:pPr>
            <a:r>
              <a:rPr lang="en" sz="1400"/>
              <a:t>Premature placental separation</a:t>
            </a:r>
            <a:endParaRPr sz="1400"/>
          </a:p>
          <a:p>
            <a:pPr indent="-317500" lvl="1" marL="914400" rtl="0" algn="l">
              <a:spcBef>
                <a:spcPts val="0"/>
              </a:spcBef>
              <a:spcAft>
                <a:spcPts val="0"/>
              </a:spcAft>
              <a:buSzPts val="1400"/>
              <a:buChar char="○"/>
            </a:pPr>
            <a:r>
              <a:rPr lang="en" sz="1400"/>
              <a:t>Entrapment - uterus contracts down</a:t>
            </a:r>
            <a:endParaRPr sz="1400"/>
          </a:p>
          <a:p>
            <a:pPr indent="-317500" lvl="1" marL="914400" rtl="0" algn="l">
              <a:spcBef>
                <a:spcPts val="0"/>
              </a:spcBef>
              <a:spcAft>
                <a:spcPts val="0"/>
              </a:spcAft>
              <a:buSzPts val="1400"/>
              <a:buChar char="○"/>
            </a:pPr>
            <a:r>
              <a:rPr lang="en" sz="1400"/>
              <a:t>May need to undergo GA for delivery of second baby</a:t>
            </a:r>
            <a:endParaRPr sz="1400"/>
          </a:p>
        </p:txBody>
      </p:sp>
      <p:pic>
        <p:nvPicPr>
          <p:cNvPr id="1320" name="Google Shape;1320;p197"/>
          <p:cNvPicPr preferRelativeResize="0"/>
          <p:nvPr/>
        </p:nvPicPr>
        <p:blipFill>
          <a:blip r:embed="rId3">
            <a:alphaModFix/>
          </a:blip>
          <a:stretch>
            <a:fillRect/>
          </a:stretch>
        </p:blipFill>
        <p:spPr>
          <a:xfrm>
            <a:off x="5097825" y="1157975"/>
            <a:ext cx="3574986" cy="3530850"/>
          </a:xfrm>
          <a:prstGeom prst="rect">
            <a:avLst/>
          </a:prstGeom>
          <a:noFill/>
          <a:ln>
            <a:noFill/>
          </a:ln>
        </p:spPr>
      </p:pic>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sp>
        <p:nvSpPr>
          <p:cNvPr id="1325" name="Google Shape;1325;p19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External Cephalic Version</a:t>
            </a:r>
            <a:endParaRPr/>
          </a:p>
        </p:txBody>
      </p:sp>
      <p:sp>
        <p:nvSpPr>
          <p:cNvPr id="1326" name="Google Shape;1326;p198"/>
          <p:cNvSpPr txBox="1"/>
          <p:nvPr>
            <p:ph idx="1" type="body"/>
          </p:nvPr>
        </p:nvSpPr>
        <p:spPr>
          <a:xfrm>
            <a:off x="1297500" y="1567550"/>
            <a:ext cx="34299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External abdominal pressure to turn fetus</a:t>
            </a:r>
            <a:endParaRPr sz="1400"/>
          </a:p>
          <a:p>
            <a:pPr indent="-317500" lvl="0" marL="457200" rtl="0" algn="l">
              <a:spcBef>
                <a:spcPts val="0"/>
              </a:spcBef>
              <a:spcAft>
                <a:spcPts val="0"/>
              </a:spcAft>
              <a:buSzPts val="1400"/>
              <a:buChar char="●"/>
            </a:pPr>
            <a:r>
              <a:rPr lang="en" sz="1400"/>
              <a:t>May result in; </a:t>
            </a:r>
            <a:endParaRPr sz="1400"/>
          </a:p>
          <a:p>
            <a:pPr indent="-317500" lvl="1" marL="914400" rtl="0" algn="l">
              <a:spcBef>
                <a:spcPts val="0"/>
              </a:spcBef>
              <a:spcAft>
                <a:spcPts val="0"/>
              </a:spcAft>
              <a:buSzPts val="1400"/>
              <a:buChar char="○"/>
            </a:pPr>
            <a:r>
              <a:rPr lang="en" sz="1400"/>
              <a:t>Fetal bradycardia</a:t>
            </a:r>
            <a:endParaRPr sz="1400"/>
          </a:p>
          <a:p>
            <a:pPr indent="-317500" lvl="1" marL="914400" rtl="0" algn="l">
              <a:spcBef>
                <a:spcPts val="0"/>
              </a:spcBef>
              <a:spcAft>
                <a:spcPts val="0"/>
              </a:spcAft>
              <a:buSzPts val="1400"/>
              <a:buChar char="○"/>
            </a:pPr>
            <a:r>
              <a:rPr lang="en" sz="1400"/>
              <a:t>Placental abruption</a:t>
            </a:r>
            <a:endParaRPr sz="1400"/>
          </a:p>
          <a:p>
            <a:pPr indent="-317500" lvl="1" marL="914400" rtl="0" algn="l">
              <a:spcBef>
                <a:spcPts val="0"/>
              </a:spcBef>
              <a:spcAft>
                <a:spcPts val="0"/>
              </a:spcAft>
              <a:buSzPts val="1400"/>
              <a:buChar char="○"/>
            </a:pPr>
            <a:r>
              <a:rPr lang="en" sz="1400"/>
              <a:t>Uterine rupture</a:t>
            </a:r>
            <a:endParaRPr sz="1400"/>
          </a:p>
          <a:p>
            <a:pPr indent="-317500" lvl="1" marL="914400" rtl="0" algn="l">
              <a:spcBef>
                <a:spcPts val="0"/>
              </a:spcBef>
              <a:spcAft>
                <a:spcPts val="0"/>
              </a:spcAft>
              <a:buSzPts val="1400"/>
              <a:buChar char="○"/>
            </a:pPr>
            <a:r>
              <a:rPr lang="en" sz="1400"/>
              <a:t>AFE</a:t>
            </a:r>
            <a:endParaRPr sz="1400"/>
          </a:p>
          <a:p>
            <a:pPr indent="-317500" lvl="1" marL="914400" rtl="0" algn="l">
              <a:spcBef>
                <a:spcPts val="0"/>
              </a:spcBef>
              <a:spcAft>
                <a:spcPts val="0"/>
              </a:spcAft>
              <a:buSzPts val="1400"/>
              <a:buChar char="○"/>
            </a:pPr>
            <a:r>
              <a:rPr lang="en" sz="1400"/>
              <a:t>Fetal demise (cord compression)</a:t>
            </a:r>
            <a:endParaRPr sz="1400"/>
          </a:p>
          <a:p>
            <a:pPr indent="-317500" lvl="0" marL="457200" rtl="0" algn="l">
              <a:spcBef>
                <a:spcPts val="0"/>
              </a:spcBef>
              <a:spcAft>
                <a:spcPts val="0"/>
              </a:spcAft>
              <a:buSzPts val="1400"/>
              <a:buChar char="●"/>
            </a:pPr>
            <a:r>
              <a:rPr lang="en" sz="1400"/>
              <a:t>OR must be ready</a:t>
            </a:r>
            <a:endParaRPr sz="1400"/>
          </a:p>
        </p:txBody>
      </p:sp>
      <p:pic>
        <p:nvPicPr>
          <p:cNvPr id="1327" name="Google Shape;1327;p198"/>
          <p:cNvPicPr preferRelativeResize="0"/>
          <p:nvPr/>
        </p:nvPicPr>
        <p:blipFill>
          <a:blip r:embed="rId3">
            <a:alphaModFix/>
          </a:blip>
          <a:stretch>
            <a:fillRect/>
          </a:stretch>
        </p:blipFill>
        <p:spPr>
          <a:xfrm>
            <a:off x="4879800" y="1460250"/>
            <a:ext cx="3810000" cy="3048000"/>
          </a:xfrm>
          <a:prstGeom prst="rect">
            <a:avLst/>
          </a:prstGeom>
          <a:noFill/>
          <a:ln>
            <a:noFill/>
          </a:ln>
        </p:spPr>
      </p:pic>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19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Apgar Score</a:t>
            </a:r>
            <a:endParaRPr/>
          </a:p>
        </p:txBody>
      </p:sp>
      <p:sp>
        <p:nvSpPr>
          <p:cNvPr id="1333" name="Google Shape;1333;p19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The Apgar score is used to assess the newborn and guide resuscitative efforts</a:t>
            </a:r>
            <a:endParaRPr sz="1600"/>
          </a:p>
          <a:p>
            <a:pPr indent="-330200" lvl="0" marL="457200" rtl="0" algn="l">
              <a:spcBef>
                <a:spcPts val="0"/>
              </a:spcBef>
              <a:spcAft>
                <a:spcPts val="0"/>
              </a:spcAft>
              <a:buSzPts val="1600"/>
              <a:buChar char="●"/>
            </a:pPr>
            <a:r>
              <a:rPr lang="en" sz="1600"/>
              <a:t>Five parameters are evaluated at 1 and 5 minutes after delivery</a:t>
            </a:r>
            <a:endParaRPr sz="1600"/>
          </a:p>
          <a:p>
            <a:pPr indent="-330200" lvl="0" marL="457200" rtl="0" algn="l">
              <a:spcBef>
                <a:spcPts val="0"/>
              </a:spcBef>
              <a:spcAft>
                <a:spcPts val="0"/>
              </a:spcAft>
              <a:buSzPts val="1600"/>
              <a:buChar char="●"/>
            </a:pPr>
            <a:r>
              <a:rPr lang="en" sz="1600"/>
              <a:t>The 1 minute score correlates with fetal acid-base status</a:t>
            </a:r>
            <a:endParaRPr sz="1600"/>
          </a:p>
          <a:p>
            <a:pPr indent="-330200" lvl="0" marL="457200" rtl="0" algn="l">
              <a:spcBef>
                <a:spcPts val="0"/>
              </a:spcBef>
              <a:spcAft>
                <a:spcPts val="0"/>
              </a:spcAft>
              <a:buSzPts val="1600"/>
              <a:buChar char="●"/>
            </a:pPr>
            <a:r>
              <a:rPr lang="en" sz="1600"/>
              <a:t>The 5 minute score may be predictive of neurologic outcome</a:t>
            </a:r>
            <a:endParaRPr sz="1600"/>
          </a:p>
          <a:p>
            <a:pPr indent="-317500" lvl="1" marL="914400" rtl="0" algn="l">
              <a:spcBef>
                <a:spcPts val="0"/>
              </a:spcBef>
              <a:spcAft>
                <a:spcPts val="0"/>
              </a:spcAft>
              <a:buSzPts val="1400"/>
              <a:buChar char="○"/>
            </a:pPr>
            <a:r>
              <a:rPr lang="en" sz="1400"/>
              <a:t>Normal = 8-10</a:t>
            </a:r>
            <a:endParaRPr sz="1400"/>
          </a:p>
          <a:p>
            <a:pPr indent="-317500" lvl="1" marL="914400" rtl="0" algn="l">
              <a:spcBef>
                <a:spcPts val="0"/>
              </a:spcBef>
              <a:spcAft>
                <a:spcPts val="0"/>
              </a:spcAft>
              <a:buSzPts val="1400"/>
              <a:buChar char="○"/>
            </a:pPr>
            <a:r>
              <a:rPr lang="en" sz="1400"/>
              <a:t>Moderate distress = 4-7</a:t>
            </a:r>
            <a:endParaRPr sz="1400"/>
          </a:p>
          <a:p>
            <a:pPr indent="-317500" lvl="1" marL="914400" rtl="0" algn="l">
              <a:spcBef>
                <a:spcPts val="0"/>
              </a:spcBef>
              <a:spcAft>
                <a:spcPts val="0"/>
              </a:spcAft>
              <a:buSzPts val="1400"/>
              <a:buChar char="○"/>
            </a:pPr>
            <a:r>
              <a:rPr lang="en" sz="1400"/>
              <a:t>Impending demise = 0-3</a:t>
            </a:r>
            <a:endParaRPr sz="1400"/>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20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900"/>
              <a:t>Apgar Scoring</a:t>
            </a:r>
            <a:endParaRPr sz="2900"/>
          </a:p>
        </p:txBody>
      </p:sp>
      <p:graphicFrame>
        <p:nvGraphicFramePr>
          <p:cNvPr id="1339" name="Google Shape;1339;p200"/>
          <p:cNvGraphicFramePr/>
          <p:nvPr/>
        </p:nvGraphicFramePr>
        <p:xfrm>
          <a:off x="538300" y="1413538"/>
          <a:ext cx="3000000" cy="3000000"/>
        </p:xfrm>
        <a:graphic>
          <a:graphicData uri="http://schemas.openxmlformats.org/drawingml/2006/table">
            <a:tbl>
              <a:tblPr>
                <a:noFill/>
                <a:tableStyleId>{98779E1F-1C2B-4C12-B164-E9C6AFE3A1E9}</a:tableStyleId>
              </a:tblPr>
              <a:tblGrid>
                <a:gridCol w="2104975"/>
                <a:gridCol w="1634725"/>
                <a:gridCol w="2575225"/>
                <a:gridCol w="2104975"/>
              </a:tblGrid>
              <a:tr h="396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solidFill>
                            <a:schemeClr val="lt1"/>
                          </a:solidFill>
                        </a:rPr>
                        <a:t>0</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2</a:t>
                      </a:r>
                      <a:endParaRPr>
                        <a:solidFill>
                          <a:srgbClr val="FFFFFF"/>
                        </a:solidFill>
                      </a:endParaRPr>
                    </a:p>
                  </a:txBody>
                  <a:tcPr marT="91425" marB="91425" marR="91425" marL="91425"/>
                </a:tc>
              </a:tr>
              <a:tr h="396200">
                <a:tc>
                  <a:txBody>
                    <a:bodyPr/>
                    <a:lstStyle/>
                    <a:p>
                      <a:pPr indent="0" lvl="0" marL="0" rtl="0" algn="l">
                        <a:spcBef>
                          <a:spcPts val="0"/>
                        </a:spcBef>
                        <a:spcAft>
                          <a:spcPts val="0"/>
                        </a:spcAft>
                        <a:buNone/>
                      </a:pPr>
                      <a:r>
                        <a:rPr lang="en">
                          <a:solidFill>
                            <a:schemeClr val="lt1"/>
                          </a:solidFill>
                        </a:rPr>
                        <a:t>Heart Rate</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Absent</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&lt; 100 bpm</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&gt; 100 bpm</a:t>
                      </a:r>
                      <a:endParaRPr>
                        <a:solidFill>
                          <a:schemeClr val="lt1"/>
                        </a:solidFill>
                      </a:endParaRPr>
                    </a:p>
                  </a:txBody>
                  <a:tcPr marT="91425" marB="91425" marR="91425" marL="91425"/>
                </a:tc>
              </a:tr>
              <a:tr h="396200">
                <a:tc>
                  <a:txBody>
                    <a:bodyPr/>
                    <a:lstStyle/>
                    <a:p>
                      <a:pPr indent="0" lvl="0" marL="0" rtl="0" algn="l">
                        <a:spcBef>
                          <a:spcPts val="0"/>
                        </a:spcBef>
                        <a:spcAft>
                          <a:spcPts val="0"/>
                        </a:spcAft>
                        <a:buNone/>
                      </a:pPr>
                      <a:r>
                        <a:rPr lang="en">
                          <a:solidFill>
                            <a:schemeClr val="lt1"/>
                          </a:solidFill>
                        </a:rPr>
                        <a:t>Respiratory</a:t>
                      </a:r>
                      <a:r>
                        <a:rPr lang="en">
                          <a:solidFill>
                            <a:schemeClr val="lt1"/>
                          </a:solidFill>
                        </a:rPr>
                        <a:t> Effort</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Absent</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Slow, irregular</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Normal, crying</a:t>
                      </a:r>
                      <a:endParaRPr>
                        <a:solidFill>
                          <a:schemeClr val="lt1"/>
                        </a:solidFill>
                      </a:endParaRPr>
                    </a:p>
                  </a:txBody>
                  <a:tcPr marT="91425" marB="91425" marR="91425" marL="91425"/>
                </a:tc>
              </a:tr>
              <a:tr h="396200">
                <a:tc>
                  <a:txBody>
                    <a:bodyPr/>
                    <a:lstStyle/>
                    <a:p>
                      <a:pPr indent="0" lvl="0" marL="0" rtl="0" algn="l">
                        <a:spcBef>
                          <a:spcPts val="0"/>
                        </a:spcBef>
                        <a:spcAft>
                          <a:spcPts val="0"/>
                        </a:spcAft>
                        <a:buNone/>
                      </a:pPr>
                      <a:r>
                        <a:rPr lang="en">
                          <a:solidFill>
                            <a:schemeClr val="lt1"/>
                          </a:solidFill>
                        </a:rPr>
                        <a:t>Muscle Tone</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Limp</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Some flexion of extremities</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Active motion</a:t>
                      </a:r>
                      <a:endParaRPr>
                        <a:solidFill>
                          <a:schemeClr val="lt1"/>
                        </a:solidFill>
                      </a:endParaRPr>
                    </a:p>
                  </a:txBody>
                  <a:tcPr marT="91425" marB="91425" marR="91425" marL="91425"/>
                </a:tc>
              </a:tr>
              <a:tr h="396200">
                <a:tc>
                  <a:txBody>
                    <a:bodyPr/>
                    <a:lstStyle/>
                    <a:p>
                      <a:pPr indent="0" lvl="0" marL="0" rtl="0" algn="l">
                        <a:spcBef>
                          <a:spcPts val="0"/>
                        </a:spcBef>
                        <a:spcAft>
                          <a:spcPts val="0"/>
                        </a:spcAft>
                        <a:buNone/>
                      </a:pPr>
                      <a:r>
                        <a:rPr lang="en">
                          <a:solidFill>
                            <a:schemeClr val="lt1"/>
                          </a:solidFill>
                        </a:rPr>
                        <a:t>Reflex Irritability</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Absent</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Grimace</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Cough, sneeze, or cry</a:t>
                      </a:r>
                      <a:endParaRPr>
                        <a:solidFill>
                          <a:schemeClr val="lt1"/>
                        </a:solidFill>
                      </a:endParaRPr>
                    </a:p>
                  </a:txBody>
                  <a:tcPr marT="91425" marB="91425" marR="91425" marL="91425"/>
                </a:tc>
              </a:tr>
              <a:tr h="396200">
                <a:tc>
                  <a:txBody>
                    <a:bodyPr/>
                    <a:lstStyle/>
                    <a:p>
                      <a:pPr indent="0" lvl="0" marL="0" rtl="0" algn="l">
                        <a:spcBef>
                          <a:spcPts val="0"/>
                        </a:spcBef>
                        <a:spcAft>
                          <a:spcPts val="0"/>
                        </a:spcAft>
                        <a:buNone/>
                      </a:pPr>
                      <a:r>
                        <a:rPr lang="en">
                          <a:solidFill>
                            <a:schemeClr val="lt1"/>
                          </a:solidFill>
                        </a:rPr>
                        <a:t>Color</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Pale, Blue</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Body pink, extremities blue</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Completely pink</a:t>
                      </a:r>
                      <a:endParaRPr>
                        <a:solidFill>
                          <a:schemeClr val="lt1"/>
                        </a:solidFill>
                      </a:endParaRPr>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Nonobstetric Surgery During Pregnancy</a:t>
            </a:r>
            <a:endParaRPr/>
          </a:p>
        </p:txBody>
      </p:sp>
      <p:sp>
        <p:nvSpPr>
          <p:cNvPr id="247" name="Google Shape;247;p31"/>
          <p:cNvSpPr txBox="1"/>
          <p:nvPr>
            <p:ph idx="1" type="body"/>
          </p:nvPr>
        </p:nvSpPr>
        <p:spPr>
          <a:xfrm>
            <a:off x="543425" y="1643475"/>
            <a:ext cx="7793100" cy="3278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Teratogenicity - can occur anytime during pregnancy, however, the risk is highest during organogenesis (day 13-60)</a:t>
            </a:r>
            <a:endParaRPr sz="1800"/>
          </a:p>
          <a:p>
            <a:pPr indent="-342900" lvl="0" marL="457200" rtl="0" algn="l">
              <a:spcBef>
                <a:spcPts val="0"/>
              </a:spcBef>
              <a:spcAft>
                <a:spcPts val="0"/>
              </a:spcAft>
              <a:buSzPts val="1800"/>
              <a:buChar char="●"/>
            </a:pPr>
            <a:r>
              <a:rPr lang="en" sz="1800"/>
              <a:t>Concern that benzodiazepines administered during first trimester contribute to cleft palate. Some evidence of this in mothers receiving high-dose diazepam. Hines/Stoelting (2018) says that there is no data to justify this concern when midazolam is used for pre-op sedation</a:t>
            </a:r>
            <a:endParaRPr sz="1800"/>
          </a:p>
          <a:p>
            <a:pPr indent="-342900" lvl="0" marL="457200" rtl="0" algn="l">
              <a:spcBef>
                <a:spcPts val="0"/>
              </a:spcBef>
              <a:spcAft>
                <a:spcPts val="0"/>
              </a:spcAft>
              <a:buSzPts val="1800"/>
              <a:buChar char="●"/>
            </a:pPr>
            <a:r>
              <a:rPr lang="en" sz="1800"/>
              <a:t>Nitrous oxide is linked to birth defects in animals who receive it for 1-2 days (inhibition of DNA synthesis) - human data lacking, though most practitioners avoid use during first two trimesters</a:t>
            </a:r>
            <a:endParaRPr sz="1800"/>
          </a:p>
          <a:p>
            <a:pPr indent="0" lvl="0" marL="0" rtl="0" algn="l">
              <a:spcBef>
                <a:spcPts val="1600"/>
              </a:spcBef>
              <a:spcAft>
                <a:spcPts val="1600"/>
              </a:spcAft>
              <a:buNone/>
            </a:pPr>
            <a:r>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Learning Objectives</a:t>
            </a:r>
            <a:endParaRPr sz="3600"/>
          </a:p>
        </p:txBody>
      </p:sp>
      <p:sp>
        <p:nvSpPr>
          <p:cNvPr id="144" name="Google Shape;144;p14"/>
          <p:cNvSpPr txBox="1"/>
          <p:nvPr>
            <p:ph idx="1" type="body"/>
          </p:nvPr>
        </p:nvSpPr>
        <p:spPr>
          <a:xfrm>
            <a:off x="1297500" y="1567550"/>
            <a:ext cx="66408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Gain knowledge of common  obstetric terms and abbreviations</a:t>
            </a:r>
            <a:endParaRPr sz="1800"/>
          </a:p>
          <a:p>
            <a:pPr indent="-342900" lvl="0" marL="457200" rtl="0" algn="l">
              <a:spcBef>
                <a:spcPts val="0"/>
              </a:spcBef>
              <a:spcAft>
                <a:spcPts val="0"/>
              </a:spcAft>
              <a:buSzPts val="1800"/>
              <a:buChar char="●"/>
            </a:pPr>
            <a:r>
              <a:rPr lang="en" sz="1800"/>
              <a:t>Understand the anatomic and physiologic changes during pregnancy via Trello</a:t>
            </a:r>
            <a:endParaRPr sz="1800"/>
          </a:p>
          <a:p>
            <a:pPr indent="-342900" lvl="0" marL="457200" rtl="0" algn="l">
              <a:spcBef>
                <a:spcPts val="0"/>
              </a:spcBef>
              <a:spcAft>
                <a:spcPts val="0"/>
              </a:spcAft>
              <a:buSzPts val="1800"/>
              <a:buChar char="●"/>
            </a:pPr>
            <a:r>
              <a:rPr lang="en" sz="1800"/>
              <a:t>Understand uteroplacental circulation and uterine blood flow</a:t>
            </a:r>
            <a:endParaRPr sz="1800"/>
          </a:p>
          <a:p>
            <a:pPr indent="-342900" lvl="0" marL="457200" rtl="0" algn="l">
              <a:spcBef>
                <a:spcPts val="0"/>
              </a:spcBef>
              <a:spcAft>
                <a:spcPts val="0"/>
              </a:spcAft>
              <a:buSzPts val="1800"/>
              <a:buChar char="●"/>
            </a:pPr>
            <a:r>
              <a:rPr lang="en" sz="1800"/>
              <a:t>Understand placental function</a:t>
            </a:r>
            <a:endParaRPr sz="1800"/>
          </a:p>
          <a:p>
            <a:pPr indent="-342900" lvl="0" marL="457200" rtl="0" algn="l">
              <a:spcBef>
                <a:spcPts val="0"/>
              </a:spcBef>
              <a:spcAft>
                <a:spcPts val="0"/>
              </a:spcAft>
              <a:buSzPts val="1800"/>
              <a:buChar char="●"/>
            </a:pPr>
            <a:r>
              <a:rPr lang="en" sz="1800"/>
              <a:t>Describe placental transfer and fetal effects of drugs</a:t>
            </a:r>
            <a:endParaRPr sz="1800"/>
          </a:p>
          <a:p>
            <a:pPr indent="-342900" lvl="0" marL="457200" rtl="0" algn="l">
              <a:spcBef>
                <a:spcPts val="0"/>
              </a:spcBef>
              <a:spcAft>
                <a:spcPts val="0"/>
              </a:spcAft>
              <a:buSzPts val="1800"/>
              <a:buChar char="●"/>
            </a:pPr>
            <a:r>
              <a:rPr lang="en" sz="1800"/>
              <a:t>Understand pain in labor and delivery </a:t>
            </a:r>
            <a:endParaRPr sz="1800"/>
          </a:p>
          <a:p>
            <a:pPr indent="0" lvl="0" marL="0" rtl="0" algn="l">
              <a:spcBef>
                <a:spcPts val="1600"/>
              </a:spcBef>
              <a:spcAft>
                <a:spcPts val="1600"/>
              </a:spcAft>
              <a:buNone/>
            </a:pPr>
            <a:r>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Nonobstetric Surgery During Pregnancy</a:t>
            </a:r>
            <a:endParaRPr/>
          </a:p>
        </p:txBody>
      </p:sp>
      <p:sp>
        <p:nvSpPr>
          <p:cNvPr id="253" name="Google Shape;253;p32"/>
          <p:cNvSpPr txBox="1"/>
          <p:nvPr>
            <p:ph idx="1" type="body"/>
          </p:nvPr>
        </p:nvSpPr>
        <p:spPr>
          <a:xfrm>
            <a:off x="588900" y="1572500"/>
            <a:ext cx="80481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Anesthetic Management</a:t>
            </a:r>
            <a:endParaRPr sz="1600"/>
          </a:p>
          <a:p>
            <a:pPr indent="-330200" lvl="1" marL="914400" rtl="0" algn="l">
              <a:spcBef>
                <a:spcPts val="0"/>
              </a:spcBef>
              <a:spcAft>
                <a:spcPts val="0"/>
              </a:spcAft>
              <a:buSzPts val="1600"/>
              <a:buChar char="○"/>
            </a:pPr>
            <a:r>
              <a:rPr lang="en" sz="1600"/>
              <a:t>Aspiration prophylaxis if parturient 18-20 weeks</a:t>
            </a:r>
            <a:endParaRPr sz="1600"/>
          </a:p>
          <a:p>
            <a:pPr indent="-330200" lvl="2" marL="1371600" rtl="0" algn="l">
              <a:spcBef>
                <a:spcPts val="0"/>
              </a:spcBef>
              <a:spcAft>
                <a:spcPts val="0"/>
              </a:spcAft>
              <a:buSzPts val="1600"/>
              <a:buChar char="■"/>
            </a:pPr>
            <a:r>
              <a:rPr lang="en" sz="1600"/>
              <a:t>Non-particulate antacid (sodium citrate) 15-30mL within 15 to 30 minutes of induction</a:t>
            </a:r>
            <a:endParaRPr sz="1600"/>
          </a:p>
          <a:p>
            <a:pPr indent="-330200" lvl="2" marL="1371600" rtl="0" algn="l">
              <a:spcBef>
                <a:spcPts val="0"/>
              </a:spcBef>
              <a:spcAft>
                <a:spcPts val="0"/>
              </a:spcAft>
              <a:buSzPts val="1600"/>
              <a:buChar char="■"/>
            </a:pPr>
            <a:r>
              <a:rPr lang="en" sz="1600"/>
              <a:t>Gastric prokinetic agent (metoclopramide) 1 hour before induction</a:t>
            </a:r>
            <a:endParaRPr sz="1600"/>
          </a:p>
          <a:p>
            <a:pPr indent="-330200" lvl="2" marL="1371600" rtl="0" algn="l">
              <a:spcBef>
                <a:spcPts val="0"/>
              </a:spcBef>
              <a:spcAft>
                <a:spcPts val="0"/>
              </a:spcAft>
              <a:buSzPts val="1600"/>
              <a:buChar char="■"/>
            </a:pPr>
            <a:r>
              <a:rPr lang="en" sz="1600"/>
              <a:t>RSI and 6.0 to 7.0 endotracheal tube</a:t>
            </a:r>
            <a:endParaRPr sz="1600"/>
          </a:p>
          <a:p>
            <a:pPr indent="-330200" lvl="1" marL="914400" rtl="0" algn="l">
              <a:spcBef>
                <a:spcPts val="0"/>
              </a:spcBef>
              <a:spcAft>
                <a:spcPts val="0"/>
              </a:spcAft>
              <a:buSzPts val="1600"/>
              <a:buChar char="○"/>
            </a:pPr>
            <a:r>
              <a:rPr lang="en" sz="1600"/>
              <a:t>Left uterine displacement in second and third trimesters</a:t>
            </a:r>
            <a:endParaRPr sz="1600"/>
          </a:p>
          <a:p>
            <a:pPr indent="-330200" lvl="1" marL="914400" rtl="0" algn="l">
              <a:spcBef>
                <a:spcPts val="0"/>
              </a:spcBef>
              <a:spcAft>
                <a:spcPts val="0"/>
              </a:spcAft>
              <a:buSzPts val="1600"/>
              <a:buChar char="○"/>
            </a:pPr>
            <a:r>
              <a:rPr lang="en" sz="1600"/>
              <a:t>Avoid hypoxemia, hyperventilation, hypotension, and acidosis</a:t>
            </a:r>
            <a:endParaRPr sz="1600"/>
          </a:p>
          <a:p>
            <a:pPr indent="-330200" lvl="2" marL="1371600" rtl="0" algn="l">
              <a:spcBef>
                <a:spcPts val="0"/>
              </a:spcBef>
              <a:spcAft>
                <a:spcPts val="0"/>
              </a:spcAft>
              <a:buSzPts val="1600"/>
              <a:buChar char="■"/>
            </a:pPr>
            <a:r>
              <a:rPr lang="en" sz="1600"/>
              <a:t>Normal maternal PaCO2 is 30 mmHg</a:t>
            </a:r>
            <a:endParaRPr sz="1600"/>
          </a:p>
          <a:p>
            <a:pPr indent="-330200" lvl="2" marL="1371600" rtl="0" algn="l">
              <a:spcBef>
                <a:spcPts val="0"/>
              </a:spcBef>
              <a:spcAft>
                <a:spcPts val="0"/>
              </a:spcAft>
              <a:buSzPts val="1600"/>
              <a:buChar char="■"/>
            </a:pPr>
            <a:r>
              <a:rPr lang="en" sz="1600"/>
              <a:t>Hyperventilation reduces placental blood flow (fetal asphyxia)</a:t>
            </a:r>
            <a:endParaRPr sz="1600"/>
          </a:p>
          <a:p>
            <a:pPr indent="0" lvl="0" marL="914400" rtl="0" algn="l">
              <a:spcBef>
                <a:spcPts val="1600"/>
              </a:spcBef>
              <a:spcAft>
                <a:spcPts val="0"/>
              </a:spcAft>
              <a:buNone/>
            </a:pPr>
            <a:r>
              <a:t/>
            </a:r>
            <a:endParaRPr sz="1600"/>
          </a:p>
          <a:p>
            <a:pPr indent="0" lvl="0" marL="457200" rtl="0" algn="l">
              <a:spcBef>
                <a:spcPts val="1600"/>
              </a:spcBef>
              <a:spcAft>
                <a:spcPts val="1600"/>
              </a:spcAft>
              <a:buNone/>
            </a:pPr>
            <a:r>
              <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Nonobstetric Surgery During Pregnancy</a:t>
            </a:r>
            <a:endParaRPr/>
          </a:p>
        </p:txBody>
      </p:sp>
      <p:sp>
        <p:nvSpPr>
          <p:cNvPr id="259" name="Google Shape;259;p33"/>
          <p:cNvSpPr txBox="1"/>
          <p:nvPr>
            <p:ph idx="1" type="body"/>
          </p:nvPr>
        </p:nvSpPr>
        <p:spPr>
          <a:xfrm>
            <a:off x="1297500" y="1567550"/>
            <a:ext cx="52434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Avoid NSAIDS after the first trimester, may close the ductus arteriosus</a:t>
            </a:r>
            <a:endParaRPr sz="1600"/>
          </a:p>
          <a:p>
            <a:pPr indent="-330200" lvl="0" marL="457200" rtl="0" algn="l">
              <a:spcBef>
                <a:spcPts val="0"/>
              </a:spcBef>
              <a:spcAft>
                <a:spcPts val="0"/>
              </a:spcAft>
              <a:buSzPts val="1600"/>
              <a:buChar char="●"/>
            </a:pPr>
            <a:r>
              <a:rPr lang="en" sz="1600"/>
              <a:t>Be a minimalist - stick with drugs with a long safety record</a:t>
            </a:r>
            <a:endParaRPr sz="1600"/>
          </a:p>
          <a:p>
            <a:pPr indent="-317500" lvl="1" marL="914400" rtl="0" algn="l">
              <a:spcBef>
                <a:spcPts val="0"/>
              </a:spcBef>
              <a:spcAft>
                <a:spcPts val="0"/>
              </a:spcAft>
              <a:buSzPts val="1400"/>
              <a:buChar char="○"/>
            </a:pPr>
            <a:r>
              <a:rPr lang="en" sz="1400"/>
              <a:t>Thiopental</a:t>
            </a:r>
            <a:endParaRPr sz="1400"/>
          </a:p>
          <a:p>
            <a:pPr indent="-317500" lvl="1" marL="914400" rtl="0" algn="l">
              <a:spcBef>
                <a:spcPts val="0"/>
              </a:spcBef>
              <a:spcAft>
                <a:spcPts val="0"/>
              </a:spcAft>
              <a:buSzPts val="1400"/>
              <a:buChar char="○"/>
            </a:pPr>
            <a:r>
              <a:rPr lang="en" sz="1400"/>
              <a:t>Opioids</a:t>
            </a:r>
            <a:endParaRPr sz="1400"/>
          </a:p>
          <a:p>
            <a:pPr indent="-317500" lvl="1" marL="914400" rtl="0" algn="l">
              <a:spcBef>
                <a:spcPts val="0"/>
              </a:spcBef>
              <a:spcAft>
                <a:spcPts val="0"/>
              </a:spcAft>
              <a:buSzPts val="1400"/>
              <a:buChar char="○"/>
            </a:pPr>
            <a:r>
              <a:rPr lang="en" sz="1400"/>
              <a:t>Inhalation agents</a:t>
            </a:r>
            <a:endParaRPr sz="1400"/>
          </a:p>
          <a:p>
            <a:pPr indent="-317500" lvl="1" marL="914400" rtl="0" algn="l">
              <a:spcBef>
                <a:spcPts val="0"/>
              </a:spcBef>
              <a:spcAft>
                <a:spcPts val="0"/>
              </a:spcAft>
              <a:buSzPts val="1400"/>
              <a:buChar char="○"/>
            </a:pPr>
            <a:r>
              <a:rPr lang="en" sz="1400"/>
              <a:t>All </a:t>
            </a:r>
            <a:r>
              <a:rPr lang="en" sz="1400"/>
              <a:t>muscle</a:t>
            </a:r>
            <a:r>
              <a:rPr lang="en" sz="1400"/>
              <a:t> relaxants</a:t>
            </a:r>
            <a:endParaRPr sz="1400"/>
          </a:p>
          <a:p>
            <a:pPr indent="-317500" lvl="0" marL="457200" rtl="0" algn="l">
              <a:spcBef>
                <a:spcPts val="0"/>
              </a:spcBef>
              <a:spcAft>
                <a:spcPts val="0"/>
              </a:spcAft>
              <a:buSzPts val="1400"/>
              <a:buChar char="●"/>
            </a:pPr>
            <a:r>
              <a:rPr lang="en" sz="1400"/>
              <a:t>Fetal heart tones auscultated before and after surgery</a:t>
            </a:r>
            <a:endParaRPr sz="1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457200" lvl="0" marL="2286000" rtl="0" algn="l">
              <a:spcBef>
                <a:spcPts val="0"/>
              </a:spcBef>
              <a:spcAft>
                <a:spcPts val="0"/>
              </a:spcAft>
              <a:buNone/>
            </a:pPr>
            <a:r>
              <a:rPr b="1" lang="en" sz="4100"/>
              <a:t>Trello </a:t>
            </a:r>
            <a:endParaRPr b="1" sz="4100"/>
          </a:p>
        </p:txBody>
      </p:sp>
      <p:sp>
        <p:nvSpPr>
          <p:cNvPr id="265" name="Google Shape;265;p3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AutoNum type="arabicPeriod"/>
            </a:pPr>
            <a:r>
              <a:rPr lang="en" sz="3000"/>
              <a:t>Hematologic Changes</a:t>
            </a:r>
            <a:endParaRPr sz="3000"/>
          </a:p>
          <a:p>
            <a:pPr indent="-419100" lvl="0" marL="457200" rtl="0" algn="l">
              <a:spcBef>
                <a:spcPts val="0"/>
              </a:spcBef>
              <a:spcAft>
                <a:spcPts val="0"/>
              </a:spcAft>
              <a:buSzPts val="3000"/>
              <a:buAutoNum type="arabicPeriod"/>
            </a:pPr>
            <a:r>
              <a:rPr lang="en" sz="3000"/>
              <a:t>Cardiovascular Changes</a:t>
            </a:r>
            <a:endParaRPr sz="3000"/>
          </a:p>
          <a:p>
            <a:pPr indent="-419100" lvl="0" marL="457200" rtl="0" algn="l">
              <a:spcBef>
                <a:spcPts val="0"/>
              </a:spcBef>
              <a:spcAft>
                <a:spcPts val="0"/>
              </a:spcAft>
              <a:buSzPts val="3000"/>
              <a:buAutoNum type="arabicPeriod"/>
            </a:pPr>
            <a:r>
              <a:rPr lang="en" sz="3000"/>
              <a:t>Respiratory Changes</a:t>
            </a:r>
            <a:endParaRPr sz="3000"/>
          </a:p>
          <a:p>
            <a:pPr indent="-419100" lvl="0" marL="457200" rtl="0" algn="l">
              <a:spcBef>
                <a:spcPts val="0"/>
              </a:spcBef>
              <a:spcAft>
                <a:spcPts val="0"/>
              </a:spcAft>
              <a:buSzPts val="3000"/>
              <a:buAutoNum type="arabicPeriod"/>
            </a:pPr>
            <a:r>
              <a:rPr lang="en" sz="3000"/>
              <a:t>Physiologic Changes; GI, Renal, Neuro</a:t>
            </a:r>
            <a:endParaRPr sz="3000"/>
          </a:p>
          <a:p>
            <a:pPr indent="0" lvl="0" marL="0" rtl="0" algn="l">
              <a:spcBef>
                <a:spcPts val="1600"/>
              </a:spcBef>
              <a:spcAft>
                <a:spcPts val="1600"/>
              </a:spcAft>
              <a:buNone/>
            </a:pPr>
            <a:r>
              <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Hematologic Changes</a:t>
            </a:r>
            <a:endParaRPr/>
          </a:p>
        </p:txBody>
      </p:sp>
      <p:sp>
        <p:nvSpPr>
          <p:cNvPr id="271" name="Google Shape;271;p35"/>
          <p:cNvSpPr txBox="1"/>
          <p:nvPr>
            <p:ph idx="1" type="body"/>
          </p:nvPr>
        </p:nvSpPr>
        <p:spPr>
          <a:xfrm>
            <a:off x="374850" y="1307625"/>
            <a:ext cx="3446400" cy="37050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t>Clotting factors</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rPr lang="en" sz="1800"/>
              <a:t>Anticoagulants</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rPr lang="en" sz="1800"/>
              <a:t>Fibrinolytic system</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rPr lang="en" sz="1800"/>
              <a:t>Anti-fibrinolytic system</a:t>
            </a:r>
            <a:endParaRPr sz="1800"/>
          </a:p>
          <a:p>
            <a:pPr indent="0" lvl="0" marL="0" rtl="0" algn="l">
              <a:spcBef>
                <a:spcPts val="1600"/>
              </a:spcBef>
              <a:spcAft>
                <a:spcPts val="1600"/>
              </a:spcAft>
              <a:buNone/>
            </a:pPr>
            <a:r>
              <a:t/>
            </a:r>
            <a:endParaRPr sz="1800"/>
          </a:p>
        </p:txBody>
      </p:sp>
      <p:sp>
        <p:nvSpPr>
          <p:cNvPr id="272" name="Google Shape;272;p35"/>
          <p:cNvSpPr txBox="1"/>
          <p:nvPr/>
        </p:nvSpPr>
        <p:spPr>
          <a:xfrm>
            <a:off x="5499475" y="1307625"/>
            <a:ext cx="3537900" cy="3705000"/>
          </a:xfrm>
          <a:prstGeom prst="rect">
            <a:avLst/>
          </a:prstGeom>
          <a:noFill/>
          <a:ln cap="flat" cmpd="sng" w="9525">
            <a:solidFill>
              <a:srgbClr val="F3F3F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rPr>
              <a:t>Pregnancy creates hypercoagulable state</a:t>
            </a:r>
            <a:endParaRPr>
              <a:solidFill>
                <a:srgbClr val="F3F3F3"/>
              </a:solidFill>
            </a:endParaRPr>
          </a:p>
          <a:p>
            <a:pPr indent="0" lvl="0" marL="0" rtl="0" algn="l">
              <a:spcBef>
                <a:spcPts val="0"/>
              </a:spcBef>
              <a:spcAft>
                <a:spcPts val="0"/>
              </a:spcAft>
              <a:buNone/>
            </a:pPr>
            <a:r>
              <a:t/>
            </a:r>
            <a:endParaRPr>
              <a:solidFill>
                <a:srgbClr val="F3F3F3"/>
              </a:solidFill>
            </a:endParaRPr>
          </a:p>
          <a:p>
            <a:pPr indent="0" lvl="0" marL="0" rtl="0" algn="l">
              <a:spcBef>
                <a:spcPts val="0"/>
              </a:spcBef>
              <a:spcAft>
                <a:spcPts val="0"/>
              </a:spcAft>
              <a:buNone/>
            </a:pPr>
            <a:r>
              <a:t/>
            </a:r>
            <a:endParaRPr>
              <a:solidFill>
                <a:srgbClr val="F3F3F3"/>
              </a:solidFill>
            </a:endParaRPr>
          </a:p>
          <a:p>
            <a:pPr indent="0" lvl="0" marL="0" rtl="0" algn="l">
              <a:spcBef>
                <a:spcPts val="0"/>
              </a:spcBef>
              <a:spcAft>
                <a:spcPts val="0"/>
              </a:spcAft>
              <a:buNone/>
            </a:pPr>
            <a:r>
              <a:t/>
            </a:r>
            <a:endParaRPr>
              <a:solidFill>
                <a:srgbClr val="F3F3F3"/>
              </a:solidFill>
            </a:endParaRPr>
          </a:p>
          <a:p>
            <a:pPr indent="0" lvl="0" marL="0" rtl="0" algn="l">
              <a:spcBef>
                <a:spcPts val="0"/>
              </a:spcBef>
              <a:spcAft>
                <a:spcPts val="0"/>
              </a:spcAft>
              <a:buNone/>
            </a:pPr>
            <a:r>
              <a:t/>
            </a:r>
            <a:endParaRPr>
              <a:solidFill>
                <a:srgbClr val="F3F3F3"/>
              </a:solidFill>
            </a:endParaRPr>
          </a:p>
          <a:p>
            <a:pPr indent="0" lvl="0" marL="0" rtl="0" algn="l">
              <a:spcBef>
                <a:spcPts val="0"/>
              </a:spcBef>
              <a:spcAft>
                <a:spcPts val="0"/>
              </a:spcAft>
              <a:buNone/>
            </a:pPr>
            <a:r>
              <a:rPr lang="en">
                <a:solidFill>
                  <a:srgbClr val="F3F3F3"/>
                </a:solidFill>
              </a:rPr>
              <a:t>DVT 6 times higher in pregnant women</a:t>
            </a:r>
            <a:endParaRPr>
              <a:solidFill>
                <a:srgbClr val="F3F3F3"/>
              </a:solidFill>
            </a:endParaRPr>
          </a:p>
          <a:p>
            <a:pPr indent="0" lvl="0" marL="0" rtl="0" algn="l">
              <a:spcBef>
                <a:spcPts val="0"/>
              </a:spcBef>
              <a:spcAft>
                <a:spcPts val="0"/>
              </a:spcAft>
              <a:buNone/>
            </a:pPr>
            <a:r>
              <a:rPr lang="en">
                <a:solidFill>
                  <a:srgbClr val="F3F3F3"/>
                </a:solidFill>
              </a:rPr>
              <a:t>There’s a resistance to activated protein C</a:t>
            </a:r>
            <a:endParaRPr>
              <a:solidFill>
                <a:srgbClr val="F3F3F3"/>
              </a:solidFill>
            </a:endParaRPr>
          </a:p>
          <a:p>
            <a:pPr indent="0" lvl="0" marL="0" rtl="0" algn="l">
              <a:spcBef>
                <a:spcPts val="0"/>
              </a:spcBef>
              <a:spcAft>
                <a:spcPts val="0"/>
              </a:spcAft>
              <a:buNone/>
            </a:pPr>
            <a:r>
              <a:t/>
            </a:r>
            <a:endParaRPr>
              <a:solidFill>
                <a:srgbClr val="F3F3F3"/>
              </a:solidFill>
            </a:endParaRPr>
          </a:p>
          <a:p>
            <a:pPr indent="0" lvl="0" marL="0" rtl="0" algn="l">
              <a:spcBef>
                <a:spcPts val="0"/>
              </a:spcBef>
              <a:spcAft>
                <a:spcPts val="0"/>
              </a:spcAft>
              <a:buNone/>
            </a:pPr>
            <a:r>
              <a:t/>
            </a:r>
            <a:endParaRPr>
              <a:solidFill>
                <a:srgbClr val="F3F3F3"/>
              </a:solidFill>
            </a:endParaRPr>
          </a:p>
          <a:p>
            <a:pPr indent="0" lvl="0" marL="0" rtl="0" algn="l">
              <a:spcBef>
                <a:spcPts val="0"/>
              </a:spcBef>
              <a:spcAft>
                <a:spcPts val="0"/>
              </a:spcAft>
              <a:buNone/>
            </a:pPr>
            <a:r>
              <a:t/>
            </a:r>
            <a:endParaRPr>
              <a:solidFill>
                <a:srgbClr val="F3F3F3"/>
              </a:solidFill>
            </a:endParaRPr>
          </a:p>
          <a:p>
            <a:pPr indent="0" lvl="0" marL="0" rtl="0" algn="l">
              <a:spcBef>
                <a:spcPts val="0"/>
              </a:spcBef>
              <a:spcAft>
                <a:spcPts val="0"/>
              </a:spcAft>
              <a:buNone/>
            </a:pPr>
            <a:r>
              <a:rPr lang="en">
                <a:solidFill>
                  <a:srgbClr val="F3F3F3"/>
                </a:solidFill>
              </a:rPr>
              <a:t>Counteracts state of hypercoagulability</a:t>
            </a:r>
            <a:endParaRPr>
              <a:solidFill>
                <a:srgbClr val="F3F3F3"/>
              </a:solidFill>
            </a:endParaRPr>
          </a:p>
          <a:p>
            <a:pPr indent="0" lvl="0" marL="0" rtl="0" algn="l">
              <a:spcBef>
                <a:spcPts val="0"/>
              </a:spcBef>
              <a:spcAft>
                <a:spcPts val="0"/>
              </a:spcAft>
              <a:buNone/>
            </a:pPr>
            <a:r>
              <a:rPr lang="en">
                <a:solidFill>
                  <a:srgbClr val="F3F3F3"/>
                </a:solidFill>
              </a:rPr>
              <a:t>Reduces fibrin polymerization</a:t>
            </a:r>
            <a:endParaRPr>
              <a:solidFill>
                <a:srgbClr val="F3F3F3"/>
              </a:solidFill>
            </a:endParaRPr>
          </a:p>
          <a:p>
            <a:pPr indent="0" lvl="0" marL="0" rtl="0" algn="l">
              <a:spcBef>
                <a:spcPts val="0"/>
              </a:spcBef>
              <a:spcAft>
                <a:spcPts val="0"/>
              </a:spcAft>
              <a:buNone/>
            </a:pPr>
            <a:r>
              <a:t/>
            </a:r>
            <a:endParaRPr>
              <a:solidFill>
                <a:srgbClr val="F3F3F3"/>
              </a:solidFill>
            </a:endParaRPr>
          </a:p>
          <a:p>
            <a:pPr indent="0" lvl="0" marL="0" rtl="0" algn="l">
              <a:spcBef>
                <a:spcPts val="0"/>
              </a:spcBef>
              <a:spcAft>
                <a:spcPts val="0"/>
              </a:spcAft>
              <a:buNone/>
            </a:pPr>
            <a:r>
              <a:rPr lang="en">
                <a:solidFill>
                  <a:srgbClr val="F3F3F3"/>
                </a:solidFill>
              </a:rPr>
              <a:t>Bottom line; mom makes more clot but she breaks it down faster. Explains tendency to develop consumption coagulopathy</a:t>
            </a:r>
            <a:endParaRPr>
              <a:solidFill>
                <a:srgbClr val="F3F3F3"/>
              </a:solidFill>
            </a:endParaRPr>
          </a:p>
        </p:txBody>
      </p:sp>
      <p:sp>
        <p:nvSpPr>
          <p:cNvPr id="273" name="Google Shape;273;p35"/>
          <p:cNvSpPr txBox="1"/>
          <p:nvPr/>
        </p:nvSpPr>
        <p:spPr>
          <a:xfrm>
            <a:off x="3065325" y="1307625"/>
            <a:ext cx="2388600" cy="37050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9DAF8"/>
                </a:solidFill>
              </a:rPr>
              <a:t>Increased 1, 8, 9, 10, 12</a:t>
            </a:r>
            <a:endParaRPr>
              <a:solidFill>
                <a:srgbClr val="C9DAF8"/>
              </a:solidFill>
            </a:endParaRPr>
          </a:p>
          <a:p>
            <a:pPr indent="0" lvl="0" marL="0" rtl="0" algn="l">
              <a:spcBef>
                <a:spcPts val="0"/>
              </a:spcBef>
              <a:spcAft>
                <a:spcPts val="0"/>
              </a:spcAft>
              <a:buNone/>
            </a:pPr>
            <a:r>
              <a:t/>
            </a:r>
            <a:endParaRPr>
              <a:solidFill>
                <a:srgbClr val="C9DAF8"/>
              </a:solidFill>
            </a:endParaRPr>
          </a:p>
          <a:p>
            <a:pPr indent="0" lvl="0" marL="0" rtl="0" algn="l">
              <a:spcBef>
                <a:spcPts val="0"/>
              </a:spcBef>
              <a:spcAft>
                <a:spcPts val="0"/>
              </a:spcAft>
              <a:buNone/>
            </a:pPr>
            <a:r>
              <a:t/>
            </a:r>
            <a:endParaRPr>
              <a:solidFill>
                <a:srgbClr val="C9DAF8"/>
              </a:solidFill>
            </a:endParaRPr>
          </a:p>
          <a:p>
            <a:pPr indent="0" lvl="0" marL="0" rtl="0" algn="l">
              <a:spcBef>
                <a:spcPts val="0"/>
              </a:spcBef>
              <a:spcAft>
                <a:spcPts val="0"/>
              </a:spcAft>
              <a:buNone/>
            </a:pPr>
            <a:r>
              <a:t/>
            </a:r>
            <a:endParaRPr>
              <a:solidFill>
                <a:srgbClr val="C9DAF8"/>
              </a:solidFill>
            </a:endParaRPr>
          </a:p>
          <a:p>
            <a:pPr indent="0" lvl="0" marL="0" rtl="0" algn="l">
              <a:spcBef>
                <a:spcPts val="0"/>
              </a:spcBef>
              <a:spcAft>
                <a:spcPts val="0"/>
              </a:spcAft>
              <a:buNone/>
            </a:pPr>
            <a:r>
              <a:rPr lang="en">
                <a:solidFill>
                  <a:srgbClr val="C9DAF8"/>
                </a:solidFill>
              </a:rPr>
              <a:t>Decreased - Antithrombin and Protein S</a:t>
            </a:r>
            <a:endParaRPr>
              <a:solidFill>
                <a:srgbClr val="C9DAF8"/>
              </a:solidFill>
            </a:endParaRPr>
          </a:p>
          <a:p>
            <a:pPr indent="0" lvl="0" marL="0" rtl="0" algn="l">
              <a:spcBef>
                <a:spcPts val="0"/>
              </a:spcBef>
              <a:spcAft>
                <a:spcPts val="0"/>
              </a:spcAft>
              <a:buNone/>
            </a:pPr>
            <a:r>
              <a:rPr lang="en">
                <a:solidFill>
                  <a:srgbClr val="C9DAF8"/>
                </a:solidFill>
              </a:rPr>
              <a:t>No change in protein C</a:t>
            </a:r>
            <a:endParaRPr>
              <a:solidFill>
                <a:srgbClr val="C9DAF8"/>
              </a:solidFill>
            </a:endParaRPr>
          </a:p>
          <a:p>
            <a:pPr indent="0" lvl="0" marL="0" rtl="0" algn="l">
              <a:spcBef>
                <a:spcPts val="0"/>
              </a:spcBef>
              <a:spcAft>
                <a:spcPts val="0"/>
              </a:spcAft>
              <a:buNone/>
            </a:pPr>
            <a:r>
              <a:t/>
            </a:r>
            <a:endParaRPr>
              <a:solidFill>
                <a:srgbClr val="C9DAF8"/>
              </a:solidFill>
            </a:endParaRPr>
          </a:p>
          <a:p>
            <a:pPr indent="0" lvl="0" marL="0" rtl="0" algn="l">
              <a:spcBef>
                <a:spcPts val="0"/>
              </a:spcBef>
              <a:spcAft>
                <a:spcPts val="0"/>
              </a:spcAft>
              <a:buNone/>
            </a:pPr>
            <a:r>
              <a:t/>
            </a:r>
            <a:endParaRPr>
              <a:solidFill>
                <a:srgbClr val="C9DAF8"/>
              </a:solidFill>
            </a:endParaRPr>
          </a:p>
          <a:p>
            <a:pPr indent="0" lvl="0" marL="0" rtl="0" algn="l">
              <a:spcBef>
                <a:spcPts val="0"/>
              </a:spcBef>
              <a:spcAft>
                <a:spcPts val="0"/>
              </a:spcAft>
              <a:buNone/>
            </a:pPr>
            <a:r>
              <a:t/>
            </a:r>
            <a:endParaRPr>
              <a:solidFill>
                <a:srgbClr val="C9DAF8"/>
              </a:solidFill>
            </a:endParaRPr>
          </a:p>
          <a:p>
            <a:pPr indent="0" lvl="0" marL="0" rtl="0" algn="l">
              <a:spcBef>
                <a:spcPts val="0"/>
              </a:spcBef>
              <a:spcAft>
                <a:spcPts val="0"/>
              </a:spcAft>
              <a:buNone/>
            </a:pPr>
            <a:r>
              <a:rPr lang="en">
                <a:solidFill>
                  <a:srgbClr val="C9DAF8"/>
                </a:solidFill>
              </a:rPr>
              <a:t>Increased Fibrin breakdown</a:t>
            </a:r>
            <a:endParaRPr>
              <a:solidFill>
                <a:srgbClr val="C9DAF8"/>
              </a:solidFill>
            </a:endParaRPr>
          </a:p>
          <a:p>
            <a:pPr indent="0" lvl="0" marL="0" rtl="0" algn="l">
              <a:spcBef>
                <a:spcPts val="0"/>
              </a:spcBef>
              <a:spcAft>
                <a:spcPts val="0"/>
              </a:spcAft>
              <a:buNone/>
            </a:pPr>
            <a:r>
              <a:t/>
            </a:r>
            <a:endParaRPr>
              <a:solidFill>
                <a:srgbClr val="C9DAF8"/>
              </a:solidFill>
            </a:endParaRPr>
          </a:p>
          <a:p>
            <a:pPr indent="0" lvl="0" marL="0" rtl="0" algn="l">
              <a:spcBef>
                <a:spcPts val="0"/>
              </a:spcBef>
              <a:spcAft>
                <a:spcPts val="0"/>
              </a:spcAft>
              <a:buNone/>
            </a:pPr>
            <a:r>
              <a:t/>
            </a:r>
            <a:endParaRPr>
              <a:solidFill>
                <a:srgbClr val="C9DAF8"/>
              </a:solidFill>
            </a:endParaRPr>
          </a:p>
          <a:p>
            <a:pPr indent="0" lvl="0" marL="0" rtl="0" algn="l">
              <a:spcBef>
                <a:spcPts val="0"/>
              </a:spcBef>
              <a:spcAft>
                <a:spcPts val="0"/>
              </a:spcAft>
              <a:buNone/>
            </a:pPr>
            <a:r>
              <a:t/>
            </a:r>
            <a:endParaRPr>
              <a:solidFill>
                <a:srgbClr val="C9DAF8"/>
              </a:solidFill>
            </a:endParaRPr>
          </a:p>
          <a:p>
            <a:pPr indent="0" lvl="0" marL="0" rtl="0" algn="l">
              <a:spcBef>
                <a:spcPts val="0"/>
              </a:spcBef>
              <a:spcAft>
                <a:spcPts val="0"/>
              </a:spcAft>
              <a:buNone/>
            </a:pPr>
            <a:r>
              <a:rPr lang="en">
                <a:solidFill>
                  <a:srgbClr val="C9DAF8"/>
                </a:solidFill>
              </a:rPr>
              <a:t>Decreased 11 and 13</a:t>
            </a:r>
            <a:endParaRPr>
              <a:solidFill>
                <a:srgbClr val="C9DAF8"/>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6"/>
          <p:cNvSpPr txBox="1"/>
          <p:nvPr>
            <p:ph type="title"/>
          </p:nvPr>
        </p:nvSpPr>
        <p:spPr>
          <a:xfrm>
            <a:off x="695325" y="381000"/>
            <a:ext cx="7505700" cy="69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Hematologic Changes</a:t>
            </a:r>
            <a:endParaRPr/>
          </a:p>
        </p:txBody>
      </p:sp>
      <p:sp>
        <p:nvSpPr>
          <p:cNvPr id="279" name="Google Shape;279;p36"/>
          <p:cNvSpPr txBox="1"/>
          <p:nvPr>
            <p:ph idx="1" type="body"/>
          </p:nvPr>
        </p:nvSpPr>
        <p:spPr>
          <a:xfrm>
            <a:off x="1151150" y="1448025"/>
            <a:ext cx="7505700" cy="336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PT decreases up to 20% (normal range at term 9.6 - 12.9 seconds)</a:t>
            </a:r>
            <a:endParaRPr sz="1800"/>
          </a:p>
          <a:p>
            <a:pPr indent="-342900" lvl="0" marL="457200" rtl="0" algn="l">
              <a:spcBef>
                <a:spcPts val="0"/>
              </a:spcBef>
              <a:spcAft>
                <a:spcPts val="0"/>
              </a:spcAft>
              <a:buSzPts val="1800"/>
              <a:buChar char="●"/>
            </a:pPr>
            <a:r>
              <a:rPr lang="en" sz="1800"/>
              <a:t>PTT decreases up to 20% (normal range at term 24.7 - 35 seconds)</a:t>
            </a:r>
            <a:endParaRPr sz="1800"/>
          </a:p>
          <a:p>
            <a:pPr indent="-342900" lvl="0" marL="457200" rtl="0" algn="l">
              <a:spcBef>
                <a:spcPts val="0"/>
              </a:spcBef>
              <a:spcAft>
                <a:spcPts val="0"/>
              </a:spcAft>
              <a:buSzPts val="1800"/>
              <a:buChar char="●"/>
            </a:pPr>
            <a:r>
              <a:rPr lang="en" sz="1800"/>
              <a:t>Platelet count remains stable or decrease up to 10% (due to hemodilution and consumption)</a:t>
            </a:r>
            <a:endParaRPr sz="1800"/>
          </a:p>
          <a:p>
            <a:pPr indent="-342900" lvl="1" marL="914400" rtl="0" algn="l">
              <a:spcBef>
                <a:spcPts val="0"/>
              </a:spcBef>
              <a:spcAft>
                <a:spcPts val="0"/>
              </a:spcAft>
              <a:buSzPts val="1800"/>
              <a:buChar char="○"/>
            </a:pPr>
            <a:r>
              <a:rPr lang="en" sz="1800"/>
              <a:t>Most common </a:t>
            </a:r>
            <a:r>
              <a:rPr lang="en" sz="1800"/>
              <a:t>cause</a:t>
            </a:r>
            <a:r>
              <a:rPr lang="en" sz="1800"/>
              <a:t> of thrombocytopenia during pregnancy is gestational thrombocytopenia. (This does not increase the rate of complications).</a:t>
            </a:r>
            <a:endParaRPr sz="1800"/>
          </a:p>
          <a:p>
            <a:pPr indent="-342900" lvl="0" marL="457200" rtl="0" algn="l">
              <a:spcBef>
                <a:spcPts val="0"/>
              </a:spcBef>
              <a:spcAft>
                <a:spcPts val="0"/>
              </a:spcAft>
              <a:buSzPts val="1800"/>
              <a:buChar char="●"/>
            </a:pPr>
            <a:r>
              <a:rPr lang="en" sz="1800"/>
              <a:t>WBC count rises in pregnancy. In the 3rd trimester, the mean is 10,500, and in labor may increase to 20-30,000</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7"/>
          <p:cNvSpPr txBox="1"/>
          <p:nvPr>
            <p:ph type="title"/>
          </p:nvPr>
        </p:nvSpPr>
        <p:spPr>
          <a:xfrm>
            <a:off x="700275" y="435500"/>
            <a:ext cx="7505700" cy="69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Cardiovascular Changes</a:t>
            </a:r>
            <a:endParaRPr/>
          </a:p>
        </p:txBody>
      </p:sp>
      <p:sp>
        <p:nvSpPr>
          <p:cNvPr id="285" name="Google Shape;285;p37"/>
          <p:cNvSpPr txBox="1"/>
          <p:nvPr>
            <p:ph idx="1" type="body"/>
          </p:nvPr>
        </p:nvSpPr>
        <p:spPr>
          <a:xfrm>
            <a:off x="140300" y="1130900"/>
            <a:ext cx="5403300" cy="40866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Increased mineralocorticoid activity produces sodium retention and increased body water content</a:t>
            </a:r>
            <a:endParaRPr sz="1500"/>
          </a:p>
          <a:p>
            <a:pPr indent="-323850" lvl="0" marL="457200" rtl="0" algn="l">
              <a:spcBef>
                <a:spcPts val="0"/>
              </a:spcBef>
              <a:spcAft>
                <a:spcPts val="0"/>
              </a:spcAft>
              <a:buSzPts val="1500"/>
              <a:buChar char="●"/>
            </a:pPr>
            <a:r>
              <a:rPr b="1" lang="en" sz="1500"/>
              <a:t>Plasma volume increases</a:t>
            </a:r>
            <a:r>
              <a:rPr lang="en" sz="1500"/>
              <a:t> 45%</a:t>
            </a:r>
            <a:endParaRPr sz="1500"/>
          </a:p>
          <a:p>
            <a:pPr indent="-323850" lvl="0" marL="457200" rtl="0" algn="l">
              <a:spcBef>
                <a:spcPts val="0"/>
              </a:spcBef>
              <a:spcAft>
                <a:spcPts val="0"/>
              </a:spcAft>
              <a:buSzPts val="1500"/>
              <a:buChar char="●"/>
            </a:pPr>
            <a:r>
              <a:rPr b="1" lang="en" sz="1500"/>
              <a:t>Erythrocyte volume increases</a:t>
            </a:r>
            <a:r>
              <a:rPr lang="en" sz="1500"/>
              <a:t> 20%</a:t>
            </a:r>
            <a:endParaRPr sz="1500"/>
          </a:p>
          <a:p>
            <a:pPr indent="-323850" lvl="0" marL="457200" rtl="0" algn="l">
              <a:spcBef>
                <a:spcPts val="0"/>
              </a:spcBef>
              <a:spcAft>
                <a:spcPts val="0"/>
              </a:spcAft>
              <a:buSzPts val="1500"/>
              <a:buChar char="●"/>
            </a:pPr>
            <a:r>
              <a:rPr lang="en" sz="1500"/>
              <a:t>Hemoglobin decreases 11-12 g/dL   “relative anemia of pregnancy”</a:t>
            </a:r>
            <a:endParaRPr sz="1500"/>
          </a:p>
          <a:p>
            <a:pPr indent="-323850" lvl="0" marL="457200" rtl="0" algn="l">
              <a:spcBef>
                <a:spcPts val="0"/>
              </a:spcBef>
              <a:spcAft>
                <a:spcPts val="0"/>
              </a:spcAft>
              <a:buSzPts val="1500"/>
              <a:buChar char="●"/>
            </a:pPr>
            <a:r>
              <a:rPr lang="en" sz="1500"/>
              <a:t>Increased intravascular volume prepares mom for hemorrhage of labor</a:t>
            </a:r>
            <a:endParaRPr sz="1500"/>
          </a:p>
          <a:p>
            <a:pPr indent="-323850" lvl="0" marL="457200" rtl="0" algn="l">
              <a:spcBef>
                <a:spcPts val="0"/>
              </a:spcBef>
              <a:spcAft>
                <a:spcPts val="0"/>
              </a:spcAft>
              <a:buSzPts val="1500"/>
              <a:buChar char="●"/>
            </a:pPr>
            <a:r>
              <a:rPr b="1" lang="en" sz="1500"/>
              <a:t>Right shift in the Oxyhemoglobin Dissociation Curve - increased P50 facilitates unloading O2 to fetus. There is an oxygen gradient from mother to fetus</a:t>
            </a:r>
            <a:endParaRPr b="1" sz="1500"/>
          </a:p>
          <a:p>
            <a:pPr indent="-323850" lvl="1" marL="914400" rtl="0" algn="l">
              <a:spcBef>
                <a:spcPts val="0"/>
              </a:spcBef>
              <a:spcAft>
                <a:spcPts val="0"/>
              </a:spcAft>
              <a:buSzPts val="1500"/>
              <a:buChar char="○"/>
            </a:pPr>
            <a:r>
              <a:rPr b="1" lang="en" sz="1500"/>
              <a:t>Maternal P50 is higher = 30 mmHg</a:t>
            </a:r>
            <a:endParaRPr b="1" sz="1500"/>
          </a:p>
          <a:p>
            <a:pPr indent="-323850" lvl="1" marL="914400" rtl="0" algn="l">
              <a:spcBef>
                <a:spcPts val="0"/>
              </a:spcBef>
              <a:spcAft>
                <a:spcPts val="0"/>
              </a:spcAft>
              <a:buSzPts val="1500"/>
              <a:buChar char="○"/>
            </a:pPr>
            <a:r>
              <a:rPr b="1" lang="en" sz="1500"/>
              <a:t>Fetal P50 is lower = 19 mmHg</a:t>
            </a:r>
            <a:endParaRPr b="1" sz="1500"/>
          </a:p>
          <a:p>
            <a:pPr indent="-323850" lvl="0" marL="457200" rtl="0" algn="l">
              <a:spcBef>
                <a:spcPts val="0"/>
              </a:spcBef>
              <a:spcAft>
                <a:spcPts val="0"/>
              </a:spcAft>
              <a:buSzPts val="1500"/>
              <a:buChar char="●"/>
            </a:pPr>
            <a:r>
              <a:rPr lang="en" sz="1500"/>
              <a:t>The higher P50 in the mother and lower P50 in the fetus ensures O2 offloading across the placenta</a:t>
            </a:r>
            <a:endParaRPr sz="1500"/>
          </a:p>
          <a:p>
            <a:pPr indent="0" lvl="0" marL="0" rtl="0" algn="l">
              <a:spcBef>
                <a:spcPts val="1600"/>
              </a:spcBef>
              <a:spcAft>
                <a:spcPts val="1600"/>
              </a:spcAft>
              <a:buNone/>
            </a:pPr>
            <a:r>
              <a:t/>
            </a:r>
            <a:endParaRPr sz="1800"/>
          </a:p>
        </p:txBody>
      </p:sp>
      <p:pic>
        <p:nvPicPr>
          <p:cNvPr id="286" name="Google Shape;286;p37"/>
          <p:cNvPicPr preferRelativeResize="0"/>
          <p:nvPr/>
        </p:nvPicPr>
        <p:blipFill>
          <a:blip r:embed="rId3">
            <a:alphaModFix/>
          </a:blip>
          <a:stretch>
            <a:fillRect/>
          </a:stretch>
        </p:blipFill>
        <p:spPr>
          <a:xfrm>
            <a:off x="5772100" y="1699100"/>
            <a:ext cx="3276600" cy="2781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Cardiovascular Changes</a:t>
            </a:r>
            <a:endParaRPr/>
          </a:p>
        </p:txBody>
      </p:sp>
      <p:sp>
        <p:nvSpPr>
          <p:cNvPr id="292" name="Google Shape;292;p38"/>
          <p:cNvSpPr txBox="1"/>
          <p:nvPr>
            <p:ph idx="1" type="body"/>
          </p:nvPr>
        </p:nvSpPr>
        <p:spPr>
          <a:xfrm>
            <a:off x="93400" y="1218975"/>
            <a:ext cx="4733100" cy="3805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Begin as early as 4th week of pregnancy into postpartum</a:t>
            </a:r>
            <a:endParaRPr sz="1800"/>
          </a:p>
          <a:p>
            <a:pPr indent="0" lvl="0" marL="457200" rtl="0" algn="l">
              <a:spcBef>
                <a:spcPts val="1600"/>
              </a:spcBef>
              <a:spcAft>
                <a:spcPts val="0"/>
              </a:spcAft>
              <a:buNone/>
            </a:pPr>
            <a:r>
              <a:t/>
            </a:r>
            <a:endParaRPr sz="1800"/>
          </a:p>
          <a:p>
            <a:pPr indent="-342900" lvl="0" marL="457200" rtl="0" algn="l">
              <a:spcBef>
                <a:spcPts val="1600"/>
              </a:spcBef>
              <a:spcAft>
                <a:spcPts val="0"/>
              </a:spcAft>
              <a:buSzPts val="1800"/>
              <a:buChar char="●"/>
            </a:pPr>
            <a:r>
              <a:rPr lang="en" sz="1800"/>
              <a:t>Cardiac output </a:t>
            </a:r>
            <a:r>
              <a:rPr b="1" lang="en" sz="1800"/>
              <a:t>increases</a:t>
            </a:r>
            <a:r>
              <a:rPr lang="en" sz="1800"/>
              <a:t> 40% (uterus receives 10% of CO)</a:t>
            </a:r>
            <a:endParaRPr sz="1800"/>
          </a:p>
          <a:p>
            <a:pPr indent="-317500" lvl="1" marL="914400" rtl="0" algn="l">
              <a:spcBef>
                <a:spcPts val="0"/>
              </a:spcBef>
              <a:spcAft>
                <a:spcPts val="0"/>
              </a:spcAft>
              <a:buSzPts val="1400"/>
              <a:buChar char="○"/>
            </a:pPr>
            <a:r>
              <a:rPr lang="en" sz="1400"/>
              <a:t>Heart rate </a:t>
            </a:r>
            <a:r>
              <a:rPr b="1" lang="en" sz="1400"/>
              <a:t>increases </a:t>
            </a:r>
            <a:r>
              <a:rPr lang="en" sz="1400"/>
              <a:t>15% (higher metabolic demand)</a:t>
            </a:r>
            <a:endParaRPr sz="1400"/>
          </a:p>
          <a:p>
            <a:pPr indent="-317500" lvl="1" marL="914400" rtl="0" algn="l">
              <a:spcBef>
                <a:spcPts val="0"/>
              </a:spcBef>
              <a:spcAft>
                <a:spcPts val="0"/>
              </a:spcAft>
              <a:buSzPts val="1400"/>
              <a:buChar char="○"/>
            </a:pPr>
            <a:r>
              <a:rPr lang="en" sz="1400"/>
              <a:t>Stroke volume </a:t>
            </a:r>
            <a:r>
              <a:rPr b="1" lang="en" sz="1400"/>
              <a:t>increases </a:t>
            </a:r>
            <a:r>
              <a:rPr lang="en" sz="1400"/>
              <a:t>30% (function of increased intravascular volume) </a:t>
            </a:r>
            <a:endParaRPr sz="1400"/>
          </a:p>
        </p:txBody>
      </p:sp>
      <p:sp>
        <p:nvSpPr>
          <p:cNvPr id="293" name="Google Shape;293;p38"/>
          <p:cNvSpPr txBox="1"/>
          <p:nvPr/>
        </p:nvSpPr>
        <p:spPr>
          <a:xfrm>
            <a:off x="4889125" y="1887925"/>
            <a:ext cx="4188900" cy="2358600"/>
          </a:xfrm>
          <a:prstGeom prst="rect">
            <a:avLst/>
          </a:prstGeom>
          <a:solidFill>
            <a:srgbClr val="D9EAD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Char char="●"/>
            </a:pPr>
            <a:r>
              <a:rPr lang="en">
                <a:solidFill>
                  <a:srgbClr val="434343"/>
                </a:solidFill>
              </a:rPr>
              <a:t>Compared to pre-labor values</a:t>
            </a:r>
            <a:endParaRPr>
              <a:solidFill>
                <a:srgbClr val="434343"/>
              </a:solidFill>
            </a:endParaRPr>
          </a:p>
          <a:p>
            <a:pPr indent="-317500" lvl="1" marL="914400" rtl="0" algn="l">
              <a:spcBef>
                <a:spcPts val="0"/>
              </a:spcBef>
              <a:spcAft>
                <a:spcPts val="0"/>
              </a:spcAft>
              <a:buClr>
                <a:srgbClr val="434343"/>
              </a:buClr>
              <a:buSzPts val="1400"/>
              <a:buChar char="○"/>
            </a:pPr>
            <a:r>
              <a:rPr lang="en">
                <a:solidFill>
                  <a:srgbClr val="434343"/>
                </a:solidFill>
              </a:rPr>
              <a:t>1st stage CO increases 20%</a:t>
            </a:r>
            <a:endParaRPr>
              <a:solidFill>
                <a:srgbClr val="434343"/>
              </a:solidFill>
            </a:endParaRPr>
          </a:p>
          <a:p>
            <a:pPr indent="-317500" lvl="1" marL="914400" rtl="0" algn="l">
              <a:spcBef>
                <a:spcPts val="0"/>
              </a:spcBef>
              <a:spcAft>
                <a:spcPts val="0"/>
              </a:spcAft>
              <a:buClr>
                <a:srgbClr val="434343"/>
              </a:buClr>
              <a:buSzPts val="1400"/>
              <a:buChar char="○"/>
            </a:pPr>
            <a:r>
              <a:rPr lang="en">
                <a:solidFill>
                  <a:srgbClr val="434343"/>
                </a:solidFill>
              </a:rPr>
              <a:t>2nd stage CO increases 50%</a:t>
            </a:r>
            <a:endParaRPr>
              <a:solidFill>
                <a:srgbClr val="434343"/>
              </a:solidFill>
            </a:endParaRPr>
          </a:p>
          <a:p>
            <a:pPr indent="-317500" lvl="1" marL="914400" rtl="0" algn="l">
              <a:spcBef>
                <a:spcPts val="0"/>
              </a:spcBef>
              <a:spcAft>
                <a:spcPts val="0"/>
              </a:spcAft>
              <a:buClr>
                <a:srgbClr val="434343"/>
              </a:buClr>
              <a:buSzPts val="1400"/>
              <a:buChar char="○"/>
            </a:pPr>
            <a:r>
              <a:rPr lang="en">
                <a:solidFill>
                  <a:srgbClr val="434343"/>
                </a:solidFill>
              </a:rPr>
              <a:t>3rd stage CO increases 80%</a:t>
            </a:r>
            <a:endParaRPr>
              <a:solidFill>
                <a:srgbClr val="434343"/>
              </a:solidFill>
            </a:endParaRPr>
          </a:p>
          <a:p>
            <a:pPr indent="-317500" lvl="0" marL="457200" rtl="0" algn="l">
              <a:spcBef>
                <a:spcPts val="0"/>
              </a:spcBef>
              <a:spcAft>
                <a:spcPts val="0"/>
              </a:spcAft>
              <a:buClr>
                <a:srgbClr val="434343"/>
              </a:buClr>
              <a:buSzPts val="1400"/>
              <a:buChar char="●"/>
            </a:pPr>
            <a:r>
              <a:rPr lang="en">
                <a:solidFill>
                  <a:srgbClr val="434343"/>
                </a:solidFill>
              </a:rPr>
              <a:t>CO returns to </a:t>
            </a:r>
            <a:r>
              <a:rPr b="1" lang="en">
                <a:solidFill>
                  <a:srgbClr val="434343"/>
                </a:solidFill>
              </a:rPr>
              <a:t>pre labor</a:t>
            </a:r>
            <a:r>
              <a:rPr lang="en">
                <a:solidFill>
                  <a:srgbClr val="434343"/>
                </a:solidFill>
              </a:rPr>
              <a:t> values in 24-48 hrs</a:t>
            </a:r>
            <a:endParaRPr>
              <a:solidFill>
                <a:srgbClr val="434343"/>
              </a:solidFill>
            </a:endParaRPr>
          </a:p>
          <a:p>
            <a:pPr indent="-317500" lvl="0" marL="457200" rtl="0" algn="l">
              <a:spcBef>
                <a:spcPts val="0"/>
              </a:spcBef>
              <a:spcAft>
                <a:spcPts val="0"/>
              </a:spcAft>
              <a:buClr>
                <a:srgbClr val="434343"/>
              </a:buClr>
              <a:buSzPts val="1400"/>
              <a:buChar char="●"/>
            </a:pPr>
            <a:r>
              <a:rPr lang="en">
                <a:solidFill>
                  <a:srgbClr val="434343"/>
                </a:solidFill>
              </a:rPr>
              <a:t>CO output returns to </a:t>
            </a:r>
            <a:r>
              <a:rPr b="1" lang="en">
                <a:solidFill>
                  <a:srgbClr val="434343"/>
                </a:solidFill>
              </a:rPr>
              <a:t>pre pregnancy</a:t>
            </a:r>
            <a:r>
              <a:rPr lang="en">
                <a:solidFill>
                  <a:srgbClr val="434343"/>
                </a:solidFill>
              </a:rPr>
              <a:t> values in 2 weeks</a:t>
            </a:r>
            <a:endParaRPr>
              <a:solidFill>
                <a:srgbClr val="434343"/>
              </a:solidFill>
            </a:endParaRPr>
          </a:p>
          <a:p>
            <a:pPr indent="-317500" lvl="0" marL="457200" rtl="0" algn="l">
              <a:spcBef>
                <a:spcPts val="0"/>
              </a:spcBef>
              <a:spcAft>
                <a:spcPts val="0"/>
              </a:spcAft>
              <a:buClr>
                <a:srgbClr val="434343"/>
              </a:buClr>
              <a:buSzPts val="1400"/>
              <a:buChar char="●"/>
            </a:pPr>
            <a:r>
              <a:rPr lang="en">
                <a:solidFill>
                  <a:srgbClr val="434343"/>
                </a:solidFill>
              </a:rPr>
              <a:t>Twins cause CO to increase 20% above single fetus pregnancy</a:t>
            </a:r>
            <a:endParaRPr>
              <a:solidFill>
                <a:srgbClr val="43434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Cardiovascular Changes</a:t>
            </a:r>
            <a:endParaRPr/>
          </a:p>
        </p:txBody>
      </p:sp>
      <p:sp>
        <p:nvSpPr>
          <p:cNvPr id="299" name="Google Shape;299;p39"/>
          <p:cNvSpPr txBox="1"/>
          <p:nvPr>
            <p:ph idx="1" type="body"/>
          </p:nvPr>
        </p:nvSpPr>
        <p:spPr>
          <a:xfrm>
            <a:off x="157800" y="1022625"/>
            <a:ext cx="7425900" cy="3714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No change</a:t>
            </a:r>
            <a:r>
              <a:rPr lang="en" sz="1800"/>
              <a:t> in SBP</a:t>
            </a:r>
            <a:endParaRPr sz="1800"/>
          </a:p>
          <a:p>
            <a:pPr indent="-342900" lvl="0" marL="457200" rtl="0" algn="l">
              <a:spcBef>
                <a:spcPts val="0"/>
              </a:spcBef>
              <a:spcAft>
                <a:spcPts val="0"/>
              </a:spcAft>
              <a:buSzPts val="1800"/>
              <a:buChar char="●"/>
            </a:pPr>
            <a:r>
              <a:rPr lang="en" sz="1800"/>
              <a:t>Decrease in DBP of 15% </a:t>
            </a:r>
            <a:endParaRPr sz="1800"/>
          </a:p>
          <a:p>
            <a:pPr indent="-342900" lvl="0" marL="457200" rtl="0" algn="l">
              <a:spcBef>
                <a:spcPts val="0"/>
              </a:spcBef>
              <a:spcAft>
                <a:spcPts val="0"/>
              </a:spcAft>
              <a:buSzPts val="1800"/>
              <a:buChar char="●"/>
            </a:pPr>
            <a:r>
              <a:rPr b="1" lang="en" sz="1800"/>
              <a:t>Decrease</a:t>
            </a:r>
            <a:r>
              <a:rPr lang="en" sz="1800"/>
              <a:t> in SVR of 15%</a:t>
            </a:r>
            <a:endParaRPr sz="1800"/>
          </a:p>
          <a:p>
            <a:pPr indent="-342900" lvl="0" marL="457200" rtl="0" algn="l">
              <a:spcBef>
                <a:spcPts val="0"/>
              </a:spcBef>
              <a:spcAft>
                <a:spcPts val="0"/>
              </a:spcAft>
              <a:buSzPts val="1800"/>
              <a:buChar char="●"/>
            </a:pPr>
            <a:r>
              <a:rPr b="1" lang="en" sz="1800"/>
              <a:t>Decrease</a:t>
            </a:r>
            <a:r>
              <a:rPr lang="en" sz="1800"/>
              <a:t> in PVR of 30%</a:t>
            </a:r>
            <a:endParaRPr sz="1800"/>
          </a:p>
          <a:p>
            <a:pPr indent="-342900" lvl="0" marL="457200" rtl="0" algn="l">
              <a:spcBef>
                <a:spcPts val="0"/>
              </a:spcBef>
              <a:spcAft>
                <a:spcPts val="0"/>
              </a:spcAft>
              <a:buSzPts val="1800"/>
              <a:buChar char="●"/>
            </a:pPr>
            <a:r>
              <a:rPr lang="en" sz="1800"/>
              <a:t>The decreases in vascular resistance are due in large part to decreased resistance in uteroplacental, pulmonary, renal, and cutaneous vascular beds  - in part to effects of progesterone</a:t>
            </a:r>
            <a:endParaRPr sz="1800"/>
          </a:p>
          <a:p>
            <a:pPr indent="-342900" lvl="0" marL="457200" rtl="0" algn="l">
              <a:spcBef>
                <a:spcPts val="0"/>
              </a:spcBef>
              <a:spcAft>
                <a:spcPts val="0"/>
              </a:spcAft>
              <a:buSzPts val="1800"/>
              <a:buChar char="●"/>
            </a:pPr>
            <a:r>
              <a:rPr lang="en" sz="1800"/>
              <a:t>Progesterone is made early in pregnancy by the corpus luteum</a:t>
            </a:r>
            <a:endParaRPr sz="1800"/>
          </a:p>
          <a:p>
            <a:pPr indent="-342900" lvl="0" marL="457200" rtl="0" algn="l">
              <a:spcBef>
                <a:spcPts val="0"/>
              </a:spcBef>
              <a:spcAft>
                <a:spcPts val="0"/>
              </a:spcAft>
              <a:buSzPts val="1800"/>
              <a:buChar char="●"/>
            </a:pPr>
            <a:r>
              <a:rPr lang="en" sz="1800"/>
              <a:t>At 10 weeks, production is taken over by the placenta</a:t>
            </a:r>
            <a:endParaRPr sz="1800"/>
          </a:p>
          <a:p>
            <a:pPr indent="-342900" lvl="0" marL="457200" rtl="0" algn="l">
              <a:spcBef>
                <a:spcPts val="0"/>
              </a:spcBef>
              <a:spcAft>
                <a:spcPts val="0"/>
              </a:spcAft>
              <a:buSzPts val="1800"/>
              <a:buChar char="●"/>
            </a:pPr>
            <a:r>
              <a:rPr lang="en" sz="1800"/>
              <a:t>Progesterone levels rise throughout the 1st trimester and then plateau</a:t>
            </a:r>
            <a:endParaRPr sz="1800"/>
          </a:p>
          <a:p>
            <a:pPr indent="-342900" lvl="0" marL="457200" rtl="0" algn="l">
              <a:spcBef>
                <a:spcPts val="0"/>
              </a:spcBef>
              <a:spcAft>
                <a:spcPts val="0"/>
              </a:spcAft>
              <a:buSzPts val="1800"/>
              <a:buChar char="●"/>
            </a:pPr>
            <a:r>
              <a:rPr lang="en" sz="1800"/>
              <a:t>Progesterone causes increases in nitric oxide production thereby causing vasodilation</a:t>
            </a:r>
            <a:endParaRPr sz="1800"/>
          </a:p>
          <a:p>
            <a:pPr indent="0" lvl="0" marL="457200" rtl="0" algn="l">
              <a:spcBef>
                <a:spcPts val="1600"/>
              </a:spcBef>
              <a:spcAft>
                <a:spcPts val="1600"/>
              </a:spcAft>
              <a:buNone/>
            </a:pPr>
            <a:r>
              <a:t/>
            </a:r>
            <a:endParaRPr sz="1800"/>
          </a:p>
        </p:txBody>
      </p:sp>
      <p:pic>
        <p:nvPicPr>
          <p:cNvPr id="300" name="Google Shape;300;p39"/>
          <p:cNvPicPr preferRelativeResize="0"/>
          <p:nvPr/>
        </p:nvPicPr>
        <p:blipFill>
          <a:blip r:embed="rId3">
            <a:alphaModFix/>
          </a:blip>
          <a:stretch>
            <a:fillRect/>
          </a:stretch>
        </p:blipFill>
        <p:spPr>
          <a:xfrm>
            <a:off x="5965075" y="348013"/>
            <a:ext cx="2628900" cy="1743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0"/>
          <p:cNvSpPr txBox="1"/>
          <p:nvPr>
            <p:ph type="title"/>
          </p:nvPr>
        </p:nvSpPr>
        <p:spPr>
          <a:xfrm>
            <a:off x="2002775" y="1301475"/>
            <a:ext cx="5077800" cy="8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        </a:t>
            </a:r>
            <a:r>
              <a:rPr lang="en" sz="3500"/>
              <a:t>Progesterone</a:t>
            </a:r>
            <a:endParaRPr sz="3500"/>
          </a:p>
        </p:txBody>
      </p:sp>
      <p:graphicFrame>
        <p:nvGraphicFramePr>
          <p:cNvPr id="306" name="Google Shape;306;p40"/>
          <p:cNvGraphicFramePr/>
          <p:nvPr/>
        </p:nvGraphicFramePr>
        <p:xfrm>
          <a:off x="922175" y="2151075"/>
          <a:ext cx="3000000" cy="3000000"/>
        </p:xfrm>
        <a:graphic>
          <a:graphicData uri="http://schemas.openxmlformats.org/drawingml/2006/table">
            <a:tbl>
              <a:tblPr>
                <a:noFill/>
                <a:tableStyleId>{98779E1F-1C2B-4C12-B164-E9C6AFE3A1E9}</a:tableStyleId>
              </a:tblPr>
              <a:tblGrid>
                <a:gridCol w="2413000"/>
                <a:gridCol w="2413000"/>
                <a:gridCol w="2413000"/>
              </a:tblGrid>
              <a:tr h="765350">
                <a:tc>
                  <a:txBody>
                    <a:bodyPr/>
                    <a:lstStyle/>
                    <a:p>
                      <a:pPr indent="0" lvl="0" marL="0" rtl="0" algn="l">
                        <a:spcBef>
                          <a:spcPts val="0"/>
                        </a:spcBef>
                        <a:spcAft>
                          <a:spcPts val="0"/>
                        </a:spcAft>
                        <a:buNone/>
                      </a:pPr>
                      <a:r>
                        <a:rPr lang="en">
                          <a:solidFill>
                            <a:srgbClr val="F4CCCC"/>
                          </a:solidFill>
                        </a:rPr>
                        <a:t>          </a:t>
                      </a:r>
                      <a:endParaRPr>
                        <a:solidFill>
                          <a:srgbClr val="F4CCCC"/>
                        </a:solidFill>
                      </a:endParaRPr>
                    </a:p>
                    <a:p>
                      <a:pPr indent="0" lvl="0" marL="0" rtl="0" algn="l">
                        <a:spcBef>
                          <a:spcPts val="0"/>
                        </a:spcBef>
                        <a:spcAft>
                          <a:spcPts val="0"/>
                        </a:spcAft>
                        <a:buNone/>
                      </a:pPr>
                      <a:r>
                        <a:rPr lang="en">
                          <a:solidFill>
                            <a:srgbClr val="F4CCCC"/>
                          </a:solidFill>
                        </a:rPr>
                        <a:t>           RAAS activity</a:t>
                      </a:r>
                      <a:endParaRPr>
                        <a:solidFill>
                          <a:srgbClr val="F4CCCC"/>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FFD966"/>
                          </a:solidFill>
                        </a:rPr>
                        <a:t>Vascular muscle relaxation</a:t>
                      </a:r>
                      <a:endParaRPr>
                        <a:solidFill>
                          <a:srgbClr val="FFD966"/>
                        </a:solidFill>
                      </a:endParaRPr>
                    </a:p>
                  </a:txBody>
                  <a:tcPr marT="91425" marB="91425" marR="91425" marL="91425">
                    <a:lnL cap="flat" cmpd="sng" w="9525">
                      <a:solidFill>
                        <a:schemeClr val="lt1"/>
                      </a:solidFill>
                      <a:prstDash val="solid"/>
                      <a:round/>
                      <a:headEnd len="sm" w="sm" type="none"/>
                      <a:tailEnd len="sm" w="sm" type="none"/>
                    </a:lnL>
                  </a:tcPr>
                </a:tc>
                <a:tc>
                  <a:txBody>
                    <a:bodyPr/>
                    <a:lstStyle/>
                    <a:p>
                      <a:pPr indent="0" lvl="0" marL="0" rtl="0" algn="l">
                        <a:spcBef>
                          <a:spcPts val="0"/>
                        </a:spcBef>
                        <a:spcAft>
                          <a:spcPts val="0"/>
                        </a:spcAft>
                        <a:buNone/>
                      </a:pPr>
                      <a:r>
                        <a:rPr lang="en">
                          <a:solidFill>
                            <a:srgbClr val="6D9EEB"/>
                          </a:solidFill>
                        </a:rPr>
                        <a:t>          Minute Ventilation</a:t>
                      </a:r>
                      <a:endParaRPr>
                        <a:solidFill>
                          <a:srgbClr val="6D9EEB"/>
                        </a:solidFill>
                      </a:endParaRPr>
                    </a:p>
                    <a:p>
                      <a:pPr indent="0" lvl="0" marL="0" rtl="0" algn="l">
                        <a:spcBef>
                          <a:spcPts val="0"/>
                        </a:spcBef>
                        <a:spcAft>
                          <a:spcPts val="0"/>
                        </a:spcAft>
                        <a:buNone/>
                      </a:pPr>
                      <a:r>
                        <a:rPr lang="en">
                          <a:solidFill>
                            <a:srgbClr val="6D9EEB"/>
                          </a:solidFill>
                        </a:rPr>
                        <a:t>           TV  &gt;  RR</a:t>
                      </a:r>
                      <a:endParaRPr>
                        <a:solidFill>
                          <a:srgbClr val="6D9EEB"/>
                        </a:solidFill>
                      </a:endParaRPr>
                    </a:p>
                  </a:txBody>
                  <a:tcPr marT="91425" marB="91425" marR="91425" marL="91425"/>
                </a:tc>
              </a:tr>
              <a:tr h="595350">
                <a:tc>
                  <a:txBody>
                    <a:bodyPr/>
                    <a:lstStyle/>
                    <a:p>
                      <a:pPr indent="0" lvl="0" marL="0" rtl="0" algn="l">
                        <a:spcBef>
                          <a:spcPts val="0"/>
                        </a:spcBef>
                        <a:spcAft>
                          <a:spcPts val="0"/>
                        </a:spcAft>
                        <a:buNone/>
                      </a:pPr>
                      <a:r>
                        <a:rPr lang="en"/>
                        <a:t>          </a:t>
                      </a:r>
                      <a:endParaRPr/>
                    </a:p>
                    <a:p>
                      <a:pPr indent="0" lvl="0" marL="0" rtl="0" algn="l">
                        <a:spcBef>
                          <a:spcPts val="0"/>
                        </a:spcBef>
                        <a:spcAft>
                          <a:spcPts val="0"/>
                        </a:spcAft>
                        <a:buNone/>
                      </a:pPr>
                      <a:r>
                        <a:rPr lang="en"/>
                        <a:t>          </a:t>
                      </a:r>
                      <a:r>
                        <a:rPr lang="en">
                          <a:solidFill>
                            <a:srgbClr val="F4CCCC"/>
                          </a:solidFill>
                        </a:rPr>
                        <a:t>Blood volume</a:t>
                      </a:r>
                      <a:endParaRPr>
                        <a:solidFill>
                          <a:srgbClr val="F4CCCC"/>
                        </a:solidFill>
                      </a:endParaRPr>
                    </a:p>
                  </a:txBody>
                  <a:tcPr marT="91425" marB="91425" marR="91425" marL="91425">
                    <a:lnT cap="flat" cmpd="sng" w="9525">
                      <a:solidFill>
                        <a:schemeClr val="lt1"/>
                      </a:solidFill>
                      <a:prstDash val="solid"/>
                      <a:round/>
                      <a:headEnd len="sm" w="sm" type="none"/>
                      <a:tailEnd len="sm" w="sm" type="none"/>
                    </a:lnT>
                  </a:tcPr>
                </a:tc>
                <a:tc>
                  <a:txBody>
                    <a:bodyPr/>
                    <a:lstStyle/>
                    <a:p>
                      <a:pPr indent="0" lvl="0" marL="0" rtl="0" algn="l">
                        <a:spcBef>
                          <a:spcPts val="0"/>
                        </a:spcBef>
                        <a:spcAft>
                          <a:spcPts val="0"/>
                        </a:spcAft>
                        <a:buNone/>
                      </a:pPr>
                      <a:r>
                        <a:t/>
                      </a:r>
                      <a:endParaRPr>
                        <a:solidFill>
                          <a:srgbClr val="FFD966"/>
                        </a:solidFill>
                      </a:endParaRPr>
                    </a:p>
                    <a:p>
                      <a:pPr indent="0" lvl="0" marL="0" rtl="0" algn="l">
                        <a:spcBef>
                          <a:spcPts val="0"/>
                        </a:spcBef>
                        <a:spcAft>
                          <a:spcPts val="0"/>
                        </a:spcAft>
                        <a:buNone/>
                      </a:pPr>
                      <a:r>
                        <a:rPr lang="en">
                          <a:solidFill>
                            <a:srgbClr val="FFD966"/>
                          </a:solidFill>
                        </a:rPr>
                        <a:t>            SVR and PVR</a:t>
                      </a:r>
                      <a:endParaRPr>
                        <a:solidFill>
                          <a:srgbClr val="FFD966"/>
                        </a:solidFill>
                      </a:endParaRPr>
                    </a:p>
                  </a:txBody>
                  <a:tcPr marT="91425" marB="91425" marR="91425" marL="91425"/>
                </a:tc>
                <a:tc>
                  <a:txBody>
                    <a:bodyPr/>
                    <a:lstStyle/>
                    <a:p>
                      <a:pPr indent="0" lvl="0" marL="0" rtl="0" algn="l">
                        <a:spcBef>
                          <a:spcPts val="0"/>
                        </a:spcBef>
                        <a:spcAft>
                          <a:spcPts val="0"/>
                        </a:spcAft>
                        <a:buNone/>
                      </a:pPr>
                      <a:r>
                        <a:rPr lang="en"/>
                        <a:t>             </a:t>
                      </a:r>
                      <a:r>
                        <a:rPr lang="en">
                          <a:solidFill>
                            <a:srgbClr val="6D9EEB"/>
                          </a:solidFill>
                        </a:rPr>
                        <a:t>PaCO2</a:t>
                      </a:r>
                      <a:r>
                        <a:rPr lang="en"/>
                        <a:t>  </a:t>
                      </a:r>
                      <a:endParaRPr/>
                    </a:p>
                    <a:p>
                      <a:pPr indent="0" lvl="0" marL="0" rtl="0" algn="l">
                        <a:spcBef>
                          <a:spcPts val="0"/>
                        </a:spcBef>
                        <a:spcAft>
                          <a:spcPts val="0"/>
                        </a:spcAft>
                        <a:buNone/>
                      </a:pPr>
                      <a:r>
                        <a:rPr lang="en"/>
                        <a:t> </a:t>
                      </a:r>
                      <a:r>
                        <a:rPr lang="en">
                          <a:solidFill>
                            <a:srgbClr val="6D9EEB"/>
                          </a:solidFill>
                        </a:rPr>
                        <a:t>             </a:t>
                      </a:r>
                      <a:endParaRPr>
                        <a:solidFill>
                          <a:srgbClr val="6D9EEB"/>
                        </a:solidFill>
                      </a:endParaRPr>
                    </a:p>
                  </a:txBody>
                  <a:tcPr marT="91425" marB="91425" marR="91425" marL="91425"/>
                </a:tc>
              </a:tr>
              <a:tr h="690625">
                <a:tc>
                  <a:txBody>
                    <a:bodyPr/>
                    <a:lstStyle/>
                    <a:p>
                      <a:pPr indent="0" lvl="0" marL="0" rtl="0" algn="l">
                        <a:spcBef>
                          <a:spcPts val="0"/>
                        </a:spcBef>
                        <a:spcAft>
                          <a:spcPts val="0"/>
                        </a:spcAft>
                        <a:buNone/>
                      </a:pPr>
                      <a:r>
                        <a:t/>
                      </a:r>
                      <a:endParaRPr>
                        <a:solidFill>
                          <a:srgbClr val="F4CCCC"/>
                        </a:solidFill>
                      </a:endParaRPr>
                    </a:p>
                    <a:p>
                      <a:pPr indent="0" lvl="0" marL="0" rtl="0" algn="l">
                        <a:spcBef>
                          <a:spcPts val="0"/>
                        </a:spcBef>
                        <a:spcAft>
                          <a:spcPts val="0"/>
                        </a:spcAft>
                        <a:buNone/>
                      </a:pPr>
                      <a:r>
                        <a:rPr lang="en">
                          <a:solidFill>
                            <a:srgbClr val="F4CCCC"/>
                          </a:solidFill>
                        </a:rPr>
                        <a:t>           Cardiac output</a:t>
                      </a:r>
                      <a:endParaRPr>
                        <a:solidFill>
                          <a:srgbClr val="F4CCCC"/>
                        </a:solidFill>
                      </a:endParaRPr>
                    </a:p>
                  </a:txBody>
                  <a:tcPr marT="91425" marB="91425" marR="91425" marL="91425"/>
                </a:tc>
                <a:tc>
                  <a:txBody>
                    <a:bodyPr/>
                    <a:lstStyle/>
                    <a:p>
                      <a:pPr indent="0" lvl="0" marL="0" rtl="0" algn="l">
                        <a:spcBef>
                          <a:spcPts val="0"/>
                        </a:spcBef>
                        <a:spcAft>
                          <a:spcPts val="0"/>
                        </a:spcAft>
                        <a:buNone/>
                      </a:pPr>
                      <a:r>
                        <a:t/>
                      </a:r>
                      <a:endParaRPr>
                        <a:solidFill>
                          <a:srgbClr val="FFD966"/>
                        </a:solidFill>
                      </a:endParaRPr>
                    </a:p>
                    <a:p>
                      <a:pPr indent="0" lvl="0" marL="0" rtl="0" algn="l">
                        <a:spcBef>
                          <a:spcPts val="0"/>
                        </a:spcBef>
                        <a:spcAft>
                          <a:spcPts val="0"/>
                        </a:spcAft>
                        <a:buNone/>
                      </a:pPr>
                      <a:r>
                        <a:rPr lang="en">
                          <a:solidFill>
                            <a:srgbClr val="FFD966"/>
                          </a:solidFill>
                        </a:rPr>
                        <a:t>             Blood flow</a:t>
                      </a:r>
                      <a:endParaRPr>
                        <a:solidFill>
                          <a:srgbClr val="FFD966"/>
                        </a:solidFill>
                      </a:endParaRPr>
                    </a:p>
                  </a:txBody>
                  <a:tcPr marT="91425" marB="91425" marR="91425" marL="91425"/>
                </a:tc>
                <a:tc>
                  <a:txBody>
                    <a:bodyPr/>
                    <a:lstStyle/>
                    <a:p>
                      <a:pPr indent="0" lvl="0" marL="0" rtl="0" algn="l">
                        <a:spcBef>
                          <a:spcPts val="0"/>
                        </a:spcBef>
                        <a:spcAft>
                          <a:spcPts val="0"/>
                        </a:spcAft>
                        <a:buNone/>
                      </a:pPr>
                      <a:r>
                        <a:rPr lang="en">
                          <a:solidFill>
                            <a:srgbClr val="6D9EEB"/>
                          </a:solidFill>
                        </a:rPr>
                        <a:t>Kidneys eliminate HCO3 to preserve pH</a:t>
                      </a:r>
                      <a:endParaRPr>
                        <a:solidFill>
                          <a:srgbClr val="6D9EEB"/>
                        </a:solidFill>
                      </a:endParaRPr>
                    </a:p>
                  </a:txBody>
                  <a:tcPr marT="91425" marB="91425" marR="91425" marL="91425"/>
                </a:tc>
              </a:tr>
            </a:tbl>
          </a:graphicData>
        </a:graphic>
      </p:graphicFrame>
      <p:sp>
        <p:nvSpPr>
          <p:cNvPr id="307" name="Google Shape;307;p40"/>
          <p:cNvSpPr/>
          <p:nvPr/>
        </p:nvSpPr>
        <p:spPr>
          <a:xfrm>
            <a:off x="1004450" y="2225400"/>
            <a:ext cx="415500" cy="4503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0"/>
          <p:cNvSpPr/>
          <p:nvPr/>
        </p:nvSpPr>
        <p:spPr>
          <a:xfrm>
            <a:off x="1004450" y="2961425"/>
            <a:ext cx="415500" cy="4503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0"/>
          <p:cNvSpPr/>
          <p:nvPr/>
        </p:nvSpPr>
        <p:spPr>
          <a:xfrm>
            <a:off x="1004450" y="3593550"/>
            <a:ext cx="415500" cy="4503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0"/>
          <p:cNvSpPr/>
          <p:nvPr/>
        </p:nvSpPr>
        <p:spPr>
          <a:xfrm>
            <a:off x="3489600" y="2961425"/>
            <a:ext cx="415500" cy="5109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0"/>
          <p:cNvSpPr/>
          <p:nvPr/>
        </p:nvSpPr>
        <p:spPr>
          <a:xfrm>
            <a:off x="3489600" y="3593550"/>
            <a:ext cx="415500" cy="5109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0"/>
          <p:cNvSpPr/>
          <p:nvPr/>
        </p:nvSpPr>
        <p:spPr>
          <a:xfrm>
            <a:off x="5853525" y="2294700"/>
            <a:ext cx="415500" cy="5541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0"/>
          <p:cNvSpPr/>
          <p:nvPr/>
        </p:nvSpPr>
        <p:spPr>
          <a:xfrm>
            <a:off x="5853525" y="2961425"/>
            <a:ext cx="415500" cy="5109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Cardiovascular Changes</a:t>
            </a:r>
            <a:endParaRPr/>
          </a:p>
        </p:txBody>
      </p:sp>
      <p:sp>
        <p:nvSpPr>
          <p:cNvPr id="319" name="Google Shape;319;p4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During pregnancy the diaphragm rises - </a:t>
            </a:r>
            <a:r>
              <a:rPr lang="en" sz="1800"/>
              <a:t>shifting</a:t>
            </a:r>
            <a:r>
              <a:rPr lang="en" sz="1800"/>
              <a:t> the heart up and to the left</a:t>
            </a:r>
            <a:endParaRPr sz="1800"/>
          </a:p>
          <a:p>
            <a:pPr indent="-342900" lvl="0" marL="457200" rtl="0" algn="l">
              <a:spcBef>
                <a:spcPts val="0"/>
              </a:spcBef>
              <a:spcAft>
                <a:spcPts val="0"/>
              </a:spcAft>
              <a:buSzPts val="1800"/>
              <a:buChar char="●"/>
            </a:pPr>
            <a:r>
              <a:rPr lang="en" sz="1800"/>
              <a:t>Ventricular wall thickens and end-diastolic volume increases</a:t>
            </a:r>
            <a:endParaRPr sz="1800"/>
          </a:p>
          <a:p>
            <a:pPr indent="-342900" lvl="0" marL="457200" rtl="0" algn="l">
              <a:spcBef>
                <a:spcPts val="0"/>
              </a:spcBef>
              <a:spcAft>
                <a:spcPts val="0"/>
              </a:spcAft>
              <a:buSzPts val="1800"/>
              <a:buChar char="●"/>
            </a:pPr>
            <a:r>
              <a:rPr lang="en" sz="1800"/>
              <a:t>Benign grade 1 or 2 systolic murmur or third heart sound may be heard</a:t>
            </a:r>
            <a:endParaRPr sz="1800"/>
          </a:p>
          <a:p>
            <a:pPr indent="-342900" lvl="0" marL="457200" rtl="0" algn="l">
              <a:spcBef>
                <a:spcPts val="0"/>
              </a:spcBef>
              <a:spcAft>
                <a:spcPts val="0"/>
              </a:spcAft>
              <a:buSzPts val="1800"/>
              <a:buChar char="●"/>
            </a:pPr>
            <a:r>
              <a:rPr lang="en" sz="1800"/>
              <a:t>The dilutional anemia also contributes to the reduction in SVR</a:t>
            </a:r>
            <a:endParaRPr sz="1800"/>
          </a:p>
          <a:p>
            <a:pPr indent="-342900" lvl="0" marL="457200" rtl="0" algn="l">
              <a:spcBef>
                <a:spcPts val="0"/>
              </a:spcBef>
              <a:spcAft>
                <a:spcPts val="0"/>
              </a:spcAft>
              <a:buSzPts val="1800"/>
              <a:buChar char="●"/>
            </a:pPr>
            <a:r>
              <a:rPr b="1" lang="en" sz="1800"/>
              <a:t>No change</a:t>
            </a:r>
            <a:r>
              <a:rPr lang="en" sz="1800"/>
              <a:t> in CVP or PAOP during pregnancy (however, filling pressures  do increase during uterine contractions due to autotransfusion)</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Learning Objectives</a:t>
            </a:r>
            <a:endParaRPr sz="3600"/>
          </a:p>
        </p:txBody>
      </p:sp>
      <p:sp>
        <p:nvSpPr>
          <p:cNvPr id="150" name="Google Shape;150;p15"/>
          <p:cNvSpPr txBox="1"/>
          <p:nvPr>
            <p:ph idx="1" type="body"/>
          </p:nvPr>
        </p:nvSpPr>
        <p:spPr>
          <a:xfrm>
            <a:off x="1297500" y="1567550"/>
            <a:ext cx="67251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Describe the stages of labor and delivery</a:t>
            </a:r>
            <a:endParaRPr sz="1800"/>
          </a:p>
          <a:p>
            <a:pPr indent="-342900" lvl="0" marL="457200" rtl="0" algn="l">
              <a:spcBef>
                <a:spcPts val="0"/>
              </a:spcBef>
              <a:spcAft>
                <a:spcPts val="0"/>
              </a:spcAft>
              <a:buSzPts val="1800"/>
              <a:buChar char="●"/>
            </a:pPr>
            <a:r>
              <a:rPr lang="en" sz="1800"/>
              <a:t>NPO guidelines during labor</a:t>
            </a:r>
            <a:endParaRPr sz="1800"/>
          </a:p>
          <a:p>
            <a:pPr indent="-342900" lvl="0" marL="457200" rtl="0" algn="l">
              <a:spcBef>
                <a:spcPts val="0"/>
              </a:spcBef>
              <a:spcAft>
                <a:spcPts val="0"/>
              </a:spcAft>
              <a:buSzPts val="1800"/>
              <a:buChar char="●"/>
            </a:pPr>
            <a:r>
              <a:rPr lang="en" sz="1800"/>
              <a:t>Understand the changes in fetal heart rate (FHR)</a:t>
            </a:r>
            <a:endParaRPr sz="1800"/>
          </a:p>
          <a:p>
            <a:pPr indent="-342900" lvl="0" marL="457200" rtl="0" algn="l">
              <a:spcBef>
                <a:spcPts val="0"/>
              </a:spcBef>
              <a:spcAft>
                <a:spcPts val="0"/>
              </a:spcAft>
              <a:buSzPts val="1800"/>
              <a:buChar char="●"/>
            </a:pPr>
            <a:r>
              <a:rPr lang="en" sz="1800"/>
              <a:t>Describe accelerations and decelerations</a:t>
            </a:r>
            <a:endParaRPr sz="1800"/>
          </a:p>
          <a:p>
            <a:pPr indent="-342900" lvl="0" marL="457200" rtl="0" algn="l">
              <a:spcBef>
                <a:spcPts val="0"/>
              </a:spcBef>
              <a:spcAft>
                <a:spcPts val="0"/>
              </a:spcAft>
              <a:buSzPts val="1800"/>
              <a:buChar char="●"/>
            </a:pPr>
            <a:r>
              <a:rPr lang="en" sz="1800"/>
              <a:t>Describe analgesic options for labor and delivery</a:t>
            </a:r>
            <a:endParaRPr sz="1800"/>
          </a:p>
          <a:p>
            <a:pPr indent="-342900" lvl="0" marL="457200" rtl="0" algn="l">
              <a:spcBef>
                <a:spcPts val="0"/>
              </a:spcBef>
              <a:spcAft>
                <a:spcPts val="0"/>
              </a:spcAft>
              <a:buSzPts val="1800"/>
              <a:buChar char="●"/>
            </a:pPr>
            <a:r>
              <a:rPr lang="en" sz="1800"/>
              <a:t>Understand the various intravenous and inhalational options offered during labor and delivery</a:t>
            </a:r>
            <a:endParaRPr sz="1800"/>
          </a:p>
          <a:p>
            <a:pPr indent="0" lvl="0" marL="0" rtl="0" algn="l">
              <a:spcBef>
                <a:spcPts val="1600"/>
              </a:spcBef>
              <a:spcAft>
                <a:spcPts val="1600"/>
              </a:spcAft>
              <a:buNone/>
            </a:pPr>
            <a:r>
              <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Peripartum Cardiomyopathy</a:t>
            </a:r>
            <a:endParaRPr/>
          </a:p>
        </p:txBody>
      </p:sp>
      <p:sp>
        <p:nvSpPr>
          <p:cNvPr id="325" name="Google Shape;325;p42"/>
          <p:cNvSpPr txBox="1"/>
          <p:nvPr>
            <p:ph idx="1" type="body"/>
          </p:nvPr>
        </p:nvSpPr>
        <p:spPr>
          <a:xfrm>
            <a:off x="1233100" y="1116150"/>
            <a:ext cx="7646700" cy="3829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Peripartum Cardiomyopathy (PPCM) - heart failure occurring in the final month of pregnancy or more commonly right after delivery</a:t>
            </a:r>
            <a:endParaRPr sz="1800"/>
          </a:p>
          <a:p>
            <a:pPr indent="-342900" lvl="0" marL="457200" rtl="0" algn="l">
              <a:spcBef>
                <a:spcPts val="0"/>
              </a:spcBef>
              <a:spcAft>
                <a:spcPts val="0"/>
              </a:spcAft>
              <a:buSzPts val="1800"/>
              <a:buChar char="●"/>
            </a:pPr>
            <a:r>
              <a:rPr lang="en" sz="1800"/>
              <a:t>Rare - it is dilated cardiomyopathy with systolic dysfunction</a:t>
            </a:r>
            <a:endParaRPr sz="1800"/>
          </a:p>
          <a:p>
            <a:pPr indent="-342900" lvl="1" marL="914400" rtl="0" algn="l">
              <a:spcBef>
                <a:spcPts val="0"/>
              </a:spcBef>
              <a:spcAft>
                <a:spcPts val="0"/>
              </a:spcAft>
              <a:buSzPts val="1800"/>
              <a:buChar char="○"/>
            </a:pPr>
            <a:r>
              <a:rPr lang="en" sz="1800"/>
              <a:t>Can be difficult to diagnose - SOB, retained fluid</a:t>
            </a:r>
            <a:endParaRPr sz="1800"/>
          </a:p>
          <a:p>
            <a:pPr indent="-342900" lvl="1" marL="914400" rtl="0" algn="l">
              <a:spcBef>
                <a:spcPts val="0"/>
              </a:spcBef>
              <a:spcAft>
                <a:spcPts val="0"/>
              </a:spcAft>
              <a:buSzPts val="1800"/>
              <a:buChar char="○"/>
            </a:pPr>
            <a:r>
              <a:rPr lang="en" sz="1800"/>
              <a:t>Diagnosis - echo showing EF less than 45%, crackles in lungs</a:t>
            </a:r>
            <a:endParaRPr sz="1800"/>
          </a:p>
          <a:p>
            <a:pPr indent="-342900" lvl="1" marL="914400" rtl="0" algn="l">
              <a:spcBef>
                <a:spcPts val="0"/>
              </a:spcBef>
              <a:spcAft>
                <a:spcPts val="0"/>
              </a:spcAft>
              <a:buSzPts val="1800"/>
              <a:buChar char="○"/>
            </a:pPr>
            <a:r>
              <a:rPr lang="en" sz="1800"/>
              <a:t>Risk factors include advanced maternal age and multiple gestation</a:t>
            </a:r>
            <a:endParaRPr sz="1800"/>
          </a:p>
          <a:p>
            <a:pPr indent="-342900" lvl="1" marL="914400" rtl="0" algn="l">
              <a:spcBef>
                <a:spcPts val="0"/>
              </a:spcBef>
              <a:spcAft>
                <a:spcPts val="0"/>
              </a:spcAft>
              <a:buSzPts val="1800"/>
              <a:buChar char="○"/>
            </a:pPr>
            <a:r>
              <a:rPr lang="en" sz="1800"/>
              <a:t>Pts treated with loop diuretics, beta blockers, and hydralazine</a:t>
            </a:r>
            <a:endParaRPr sz="1800"/>
          </a:p>
          <a:p>
            <a:pPr indent="-342900" lvl="0" marL="457200" rtl="0" algn="l">
              <a:spcBef>
                <a:spcPts val="0"/>
              </a:spcBef>
              <a:spcAft>
                <a:spcPts val="0"/>
              </a:spcAft>
              <a:buSzPts val="1800"/>
              <a:buChar char="●"/>
            </a:pPr>
            <a:r>
              <a:rPr lang="en" sz="1800"/>
              <a:t>Further evaluation is also needed if murmur is greater than grade 2 or accompanied by chest pain or syncope</a:t>
            </a:r>
            <a:endParaRPr sz="1800"/>
          </a:p>
          <a:p>
            <a:pPr indent="0" lvl="0" marL="0" rtl="0" algn="l">
              <a:spcBef>
                <a:spcPts val="1600"/>
              </a:spcBef>
              <a:spcAft>
                <a:spcPts val="1600"/>
              </a:spcAft>
              <a:buNone/>
            </a:pPr>
            <a:r>
              <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Aortocaval Compression</a:t>
            </a:r>
            <a:endParaRPr/>
          </a:p>
        </p:txBody>
      </p:sp>
      <p:sp>
        <p:nvSpPr>
          <p:cNvPr id="331" name="Google Shape;331;p43"/>
          <p:cNvSpPr txBox="1"/>
          <p:nvPr>
            <p:ph idx="1" type="body"/>
          </p:nvPr>
        </p:nvSpPr>
        <p:spPr>
          <a:xfrm>
            <a:off x="1297500" y="1567550"/>
            <a:ext cx="7038900" cy="338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“Syndrome of supine hypotension”</a:t>
            </a:r>
            <a:endParaRPr sz="1800"/>
          </a:p>
          <a:p>
            <a:pPr indent="-342900" lvl="0" marL="457200" rtl="0" algn="l">
              <a:spcBef>
                <a:spcPts val="0"/>
              </a:spcBef>
              <a:spcAft>
                <a:spcPts val="0"/>
              </a:spcAft>
              <a:buSzPts val="1800"/>
              <a:buChar char="●"/>
            </a:pPr>
            <a:r>
              <a:rPr lang="en" sz="1800"/>
              <a:t>Caused by compression of the vena cava and aorta by the gravid uterus</a:t>
            </a:r>
            <a:endParaRPr sz="1800"/>
          </a:p>
          <a:p>
            <a:pPr indent="-342900" lvl="0" marL="457200" rtl="0" algn="l">
              <a:spcBef>
                <a:spcPts val="0"/>
              </a:spcBef>
              <a:spcAft>
                <a:spcPts val="0"/>
              </a:spcAft>
              <a:buSzPts val="1800"/>
              <a:buChar char="●"/>
            </a:pPr>
            <a:r>
              <a:rPr lang="en" sz="1800"/>
              <a:t>Decreases venous return to the heart as well as arterial flow to the uterus and lower extremities</a:t>
            </a:r>
            <a:endParaRPr sz="1800"/>
          </a:p>
          <a:p>
            <a:pPr indent="-342900" lvl="0" marL="457200" rtl="0" algn="l">
              <a:spcBef>
                <a:spcPts val="0"/>
              </a:spcBef>
              <a:spcAft>
                <a:spcPts val="0"/>
              </a:spcAft>
              <a:buSzPts val="1800"/>
              <a:buChar char="●"/>
            </a:pPr>
            <a:r>
              <a:rPr lang="en" sz="1800"/>
              <a:t>The decreased SV and ultimately CO compromises fetal perfusion and can cause LOC in the mother</a:t>
            </a:r>
            <a:endParaRPr sz="1800"/>
          </a:p>
          <a:p>
            <a:pPr indent="-342900" lvl="0" marL="457200" rtl="0" algn="l">
              <a:spcBef>
                <a:spcPts val="0"/>
              </a:spcBef>
              <a:spcAft>
                <a:spcPts val="0"/>
              </a:spcAft>
              <a:buSzPts val="1800"/>
              <a:buChar char="●"/>
            </a:pPr>
            <a:r>
              <a:rPr lang="en" sz="1800"/>
              <a:t>Compression can be relieved by shifting the uterus to the left  approximately 15 degrees </a:t>
            </a:r>
            <a:endParaRPr sz="1800"/>
          </a:p>
          <a:p>
            <a:pPr indent="-342900" lvl="0" marL="457200" rtl="0" algn="l">
              <a:spcBef>
                <a:spcPts val="0"/>
              </a:spcBef>
              <a:spcAft>
                <a:spcPts val="0"/>
              </a:spcAft>
              <a:buSzPts val="1800"/>
              <a:buChar char="●"/>
            </a:pPr>
            <a:r>
              <a:rPr lang="en" sz="1800"/>
              <a:t>Should be done for anyone in their 2nd or 3rd trimester</a:t>
            </a:r>
            <a:endParaRPr sz="1800"/>
          </a:p>
          <a:p>
            <a:pPr indent="0" lvl="0" marL="0" rtl="0" algn="l">
              <a:spcBef>
                <a:spcPts val="1600"/>
              </a:spcBef>
              <a:spcAft>
                <a:spcPts val="1600"/>
              </a:spcAft>
              <a:buNone/>
            </a:pPr>
            <a:r>
              <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4"/>
          <p:cNvSpPr txBox="1"/>
          <p:nvPr/>
        </p:nvSpPr>
        <p:spPr>
          <a:xfrm>
            <a:off x="496525" y="837125"/>
            <a:ext cx="4816500" cy="73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EFEFEF"/>
                </a:solidFill>
              </a:rPr>
              <a:t>Left Uterine Displacement (LUD)</a:t>
            </a:r>
            <a:endParaRPr sz="2400">
              <a:solidFill>
                <a:srgbClr val="EFEFEF"/>
              </a:solidFill>
            </a:endParaRPr>
          </a:p>
        </p:txBody>
      </p:sp>
      <p:sp>
        <p:nvSpPr>
          <p:cNvPr id="337" name="Google Shape;337;p44"/>
          <p:cNvSpPr txBox="1"/>
          <p:nvPr/>
        </p:nvSpPr>
        <p:spPr>
          <a:xfrm>
            <a:off x="193275" y="1323025"/>
            <a:ext cx="4816500" cy="26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38" name="Google Shape;338;p44"/>
          <p:cNvPicPr preferRelativeResize="0"/>
          <p:nvPr/>
        </p:nvPicPr>
        <p:blipFill>
          <a:blip r:embed="rId3">
            <a:alphaModFix/>
          </a:blip>
          <a:stretch>
            <a:fillRect/>
          </a:stretch>
        </p:blipFill>
        <p:spPr>
          <a:xfrm>
            <a:off x="1351600" y="1901575"/>
            <a:ext cx="3009900" cy="1514475"/>
          </a:xfrm>
          <a:prstGeom prst="rect">
            <a:avLst/>
          </a:prstGeom>
          <a:noFill/>
          <a:ln>
            <a:noFill/>
          </a:ln>
        </p:spPr>
      </p:pic>
      <p:sp>
        <p:nvSpPr>
          <p:cNvPr id="339" name="Google Shape;339;p44"/>
          <p:cNvSpPr txBox="1"/>
          <p:nvPr/>
        </p:nvSpPr>
        <p:spPr>
          <a:xfrm>
            <a:off x="1793800" y="3850200"/>
            <a:ext cx="3765900" cy="1071300"/>
          </a:xfrm>
          <a:prstGeom prst="rect">
            <a:avLst/>
          </a:prstGeom>
          <a:solidFill>
            <a:srgbClr val="F4CCCC"/>
          </a:solid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Char char="●"/>
            </a:pPr>
            <a:r>
              <a:rPr lang="en">
                <a:solidFill>
                  <a:srgbClr val="434343"/>
                </a:solidFill>
              </a:rPr>
              <a:t>Common symptoms include; hypotension, sweating, pallor, nausea and tachycardia</a:t>
            </a:r>
            <a:endParaRPr>
              <a:solidFill>
                <a:srgbClr val="434343"/>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Respiratory Changes</a:t>
            </a:r>
            <a:endParaRPr/>
          </a:p>
        </p:txBody>
      </p:sp>
      <p:sp>
        <p:nvSpPr>
          <p:cNvPr id="345" name="Google Shape;345;p45"/>
          <p:cNvSpPr txBox="1"/>
          <p:nvPr>
            <p:ph idx="1" type="body"/>
          </p:nvPr>
        </p:nvSpPr>
        <p:spPr>
          <a:xfrm>
            <a:off x="218025" y="1567550"/>
            <a:ext cx="55497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The parturient is at higher risk of difficult mask ventilation, difficult laryngoscopy, and difficult intubation</a:t>
            </a:r>
            <a:endParaRPr sz="1800"/>
          </a:p>
          <a:p>
            <a:pPr indent="-342900" lvl="0" marL="457200" rtl="0" algn="l">
              <a:spcBef>
                <a:spcPts val="0"/>
              </a:spcBef>
              <a:spcAft>
                <a:spcPts val="0"/>
              </a:spcAft>
              <a:buSzPts val="1800"/>
              <a:buChar char="●"/>
            </a:pPr>
            <a:r>
              <a:rPr lang="en" sz="1800"/>
              <a:t>Increased progesterone, estrogen and relaxin cause vascular engorgement and hyperemia</a:t>
            </a:r>
            <a:endParaRPr sz="1800"/>
          </a:p>
          <a:p>
            <a:pPr indent="-342900" lvl="0" marL="457200" rtl="0" algn="l">
              <a:spcBef>
                <a:spcPts val="0"/>
              </a:spcBef>
              <a:spcAft>
                <a:spcPts val="0"/>
              </a:spcAft>
              <a:buSzPts val="1800"/>
              <a:buChar char="●"/>
            </a:pPr>
            <a:r>
              <a:rPr lang="en" sz="1800"/>
              <a:t>Along with increased extracellular fluid - the upper airway is swollen.  Also affected are the nasal passages, oropharynx, epiglottis, larynx and trachea</a:t>
            </a:r>
            <a:endParaRPr sz="1800"/>
          </a:p>
        </p:txBody>
      </p:sp>
      <p:pic>
        <p:nvPicPr>
          <p:cNvPr id="346" name="Google Shape;346;p45"/>
          <p:cNvPicPr preferRelativeResize="0"/>
          <p:nvPr/>
        </p:nvPicPr>
        <p:blipFill>
          <a:blip r:embed="rId3">
            <a:alphaModFix/>
          </a:blip>
          <a:stretch>
            <a:fillRect/>
          </a:stretch>
        </p:blipFill>
        <p:spPr>
          <a:xfrm>
            <a:off x="5920125" y="1460250"/>
            <a:ext cx="3071476" cy="230360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6"/>
          <p:cNvSpPr txBox="1"/>
          <p:nvPr>
            <p:ph type="title"/>
          </p:nvPr>
        </p:nvSpPr>
        <p:spPr>
          <a:xfrm>
            <a:off x="1277675" y="3590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Respiratory Changes</a:t>
            </a:r>
            <a:endParaRPr/>
          </a:p>
        </p:txBody>
      </p:sp>
      <p:sp>
        <p:nvSpPr>
          <p:cNvPr id="352" name="Google Shape;352;p46"/>
          <p:cNvSpPr txBox="1"/>
          <p:nvPr>
            <p:ph idx="1" type="body"/>
          </p:nvPr>
        </p:nvSpPr>
        <p:spPr>
          <a:xfrm>
            <a:off x="317125" y="1223925"/>
            <a:ext cx="4043400" cy="3255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Mallampati score increases during pregnancy</a:t>
            </a:r>
            <a:endParaRPr sz="1800"/>
          </a:p>
          <a:p>
            <a:pPr indent="-342900" lvl="0" marL="457200" rtl="0" algn="l">
              <a:spcBef>
                <a:spcPts val="0"/>
              </a:spcBef>
              <a:spcAft>
                <a:spcPts val="0"/>
              </a:spcAft>
              <a:buSzPts val="1800"/>
              <a:buChar char="●"/>
            </a:pPr>
            <a:r>
              <a:rPr lang="en" sz="1800"/>
              <a:t>Airway tissues are susceptible to damage and bleeding. The nasopharynx is particularly affected - avoid nasal airways</a:t>
            </a:r>
            <a:endParaRPr sz="1800"/>
          </a:p>
          <a:p>
            <a:pPr indent="-342900" lvl="0" marL="457200" rtl="0" algn="l">
              <a:spcBef>
                <a:spcPts val="0"/>
              </a:spcBef>
              <a:spcAft>
                <a:spcPts val="0"/>
              </a:spcAft>
              <a:buSzPts val="1800"/>
              <a:buChar char="●"/>
            </a:pPr>
            <a:r>
              <a:rPr lang="en" sz="1800"/>
              <a:t>Difficult and failed intubation is 8 times higher in full term pts</a:t>
            </a:r>
            <a:endParaRPr sz="1800"/>
          </a:p>
          <a:p>
            <a:pPr indent="-342900" lvl="0" marL="457200" rtl="0" algn="l">
              <a:spcBef>
                <a:spcPts val="0"/>
              </a:spcBef>
              <a:spcAft>
                <a:spcPts val="0"/>
              </a:spcAft>
              <a:buSzPts val="1800"/>
              <a:buChar char="●"/>
            </a:pPr>
            <a:r>
              <a:rPr lang="en" sz="1800"/>
              <a:t>Glottic opening is narrowed so 6.5-7.0 tube should be used</a:t>
            </a:r>
            <a:endParaRPr sz="1800"/>
          </a:p>
          <a:p>
            <a:pPr indent="0" lvl="0" marL="0" rtl="0" algn="l">
              <a:spcBef>
                <a:spcPts val="1600"/>
              </a:spcBef>
              <a:spcAft>
                <a:spcPts val="1600"/>
              </a:spcAft>
              <a:buNone/>
            </a:pPr>
            <a:r>
              <a:t/>
            </a:r>
            <a:endParaRPr sz="1800"/>
          </a:p>
        </p:txBody>
      </p:sp>
      <p:pic>
        <p:nvPicPr>
          <p:cNvPr id="353" name="Google Shape;353;p46"/>
          <p:cNvPicPr preferRelativeResize="0"/>
          <p:nvPr/>
        </p:nvPicPr>
        <p:blipFill>
          <a:blip r:embed="rId3">
            <a:alphaModFix/>
          </a:blip>
          <a:stretch>
            <a:fillRect/>
          </a:stretch>
        </p:blipFill>
        <p:spPr>
          <a:xfrm>
            <a:off x="4512925" y="1425550"/>
            <a:ext cx="4478675" cy="250129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Respiratory Changes</a:t>
            </a:r>
            <a:endParaRPr/>
          </a:p>
        </p:txBody>
      </p:sp>
      <p:sp>
        <p:nvSpPr>
          <p:cNvPr id="359" name="Google Shape;359;p47"/>
          <p:cNvSpPr txBox="1"/>
          <p:nvPr>
            <p:ph idx="1" type="body"/>
          </p:nvPr>
        </p:nvSpPr>
        <p:spPr>
          <a:xfrm>
            <a:off x="158575" y="1567550"/>
            <a:ext cx="33348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Short handled laryngoscope blade is useful in women with larger breasts</a:t>
            </a:r>
            <a:endParaRPr sz="1800"/>
          </a:p>
          <a:p>
            <a:pPr indent="-342900" lvl="0" marL="457200" rtl="0" algn="l">
              <a:spcBef>
                <a:spcPts val="0"/>
              </a:spcBef>
              <a:spcAft>
                <a:spcPts val="0"/>
              </a:spcAft>
              <a:buSzPts val="1800"/>
              <a:buChar char="●"/>
            </a:pPr>
            <a:r>
              <a:rPr lang="en" sz="1800"/>
              <a:t>Airway edema is made worse by pre-eclampsia, tocolytics, and prolonged Trendelenburg position</a:t>
            </a:r>
            <a:endParaRPr sz="1800"/>
          </a:p>
          <a:p>
            <a:pPr indent="0" lvl="0" marL="0" rtl="0" algn="l">
              <a:spcBef>
                <a:spcPts val="1600"/>
              </a:spcBef>
              <a:spcAft>
                <a:spcPts val="1600"/>
              </a:spcAft>
              <a:buNone/>
            </a:pPr>
            <a:r>
              <a:t/>
            </a:r>
            <a:endParaRPr/>
          </a:p>
        </p:txBody>
      </p:sp>
      <p:pic>
        <p:nvPicPr>
          <p:cNvPr id="360" name="Google Shape;360;p47"/>
          <p:cNvPicPr preferRelativeResize="0"/>
          <p:nvPr/>
        </p:nvPicPr>
        <p:blipFill>
          <a:blip r:embed="rId3">
            <a:alphaModFix/>
          </a:blip>
          <a:stretch>
            <a:fillRect/>
          </a:stretch>
        </p:blipFill>
        <p:spPr>
          <a:xfrm>
            <a:off x="4021700" y="1964150"/>
            <a:ext cx="5048250" cy="2514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48"/>
          <p:cNvPicPr preferRelativeResize="0"/>
          <p:nvPr/>
        </p:nvPicPr>
        <p:blipFill>
          <a:blip r:embed="rId3">
            <a:alphaModFix/>
          </a:blip>
          <a:stretch>
            <a:fillRect/>
          </a:stretch>
        </p:blipFill>
        <p:spPr>
          <a:xfrm>
            <a:off x="1871425" y="1028475"/>
            <a:ext cx="4572000" cy="3810000"/>
          </a:xfrm>
          <a:prstGeom prst="rect">
            <a:avLst/>
          </a:prstGeom>
          <a:noFill/>
          <a:ln>
            <a:noFill/>
          </a:ln>
        </p:spPr>
      </p:pic>
      <p:sp>
        <p:nvSpPr>
          <p:cNvPr id="366" name="Google Shape;366;p48"/>
          <p:cNvSpPr txBox="1"/>
          <p:nvPr/>
        </p:nvSpPr>
        <p:spPr>
          <a:xfrm>
            <a:off x="1308175" y="213075"/>
            <a:ext cx="58671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CFE2F3"/>
                </a:solidFill>
              </a:rPr>
              <a:t>Lung Volume Changes in Pregnancy</a:t>
            </a:r>
            <a:endParaRPr sz="2400">
              <a:solidFill>
                <a:srgbClr val="CFE2F3"/>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Respiratory Changes</a:t>
            </a:r>
            <a:endParaRPr/>
          </a:p>
        </p:txBody>
      </p:sp>
      <p:sp>
        <p:nvSpPr>
          <p:cNvPr id="372" name="Google Shape;372;p49"/>
          <p:cNvSpPr txBox="1"/>
          <p:nvPr>
            <p:ph idx="1" type="body"/>
          </p:nvPr>
        </p:nvSpPr>
        <p:spPr>
          <a:xfrm>
            <a:off x="1144650" y="1179350"/>
            <a:ext cx="7304100" cy="388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Relaxin relaxes the ligaments in the rib cage allowing the ribs a more horizontal position</a:t>
            </a:r>
            <a:endParaRPr sz="1800"/>
          </a:p>
          <a:p>
            <a:pPr indent="-342900" lvl="0" marL="457200" rtl="0" algn="l">
              <a:spcBef>
                <a:spcPts val="0"/>
              </a:spcBef>
              <a:spcAft>
                <a:spcPts val="0"/>
              </a:spcAft>
              <a:buSzPts val="1800"/>
              <a:buChar char="●"/>
            </a:pPr>
            <a:r>
              <a:rPr lang="en" sz="1800"/>
              <a:t>This increases the anterior-posterior diameter of the chest giving the lungs more space</a:t>
            </a:r>
            <a:endParaRPr sz="1800"/>
          </a:p>
          <a:p>
            <a:pPr indent="-342900" lvl="0" marL="457200" rtl="0" algn="l">
              <a:spcBef>
                <a:spcPts val="0"/>
              </a:spcBef>
              <a:spcAft>
                <a:spcPts val="0"/>
              </a:spcAft>
              <a:buSzPts val="1800"/>
              <a:buChar char="●"/>
            </a:pPr>
            <a:r>
              <a:rPr lang="en" sz="1800"/>
              <a:t>As the uterus grows, it shifts the diaphragm more cephalad changing the physiology of the lungs </a:t>
            </a:r>
            <a:endParaRPr sz="1800"/>
          </a:p>
          <a:p>
            <a:pPr indent="-317500" lvl="1" marL="914400" rtl="0" algn="l">
              <a:spcBef>
                <a:spcPts val="0"/>
              </a:spcBef>
              <a:spcAft>
                <a:spcPts val="0"/>
              </a:spcAft>
              <a:buSzPts val="1400"/>
              <a:buChar char="○"/>
            </a:pPr>
            <a:r>
              <a:rPr lang="en" sz="1400"/>
              <a:t>FRC is reduced as a function of a decrease in expiratory reserve volume and residual volume</a:t>
            </a:r>
            <a:endParaRPr sz="1400"/>
          </a:p>
          <a:p>
            <a:pPr indent="-317500" lvl="1" marL="914400" rtl="0" algn="l">
              <a:spcBef>
                <a:spcPts val="0"/>
              </a:spcBef>
              <a:spcAft>
                <a:spcPts val="0"/>
              </a:spcAft>
              <a:buSzPts val="1400"/>
              <a:buChar char="○"/>
            </a:pPr>
            <a:r>
              <a:rPr lang="en" sz="1400"/>
              <a:t>Increased oxygen consumption paired with a decreased FRC hastens the onset of hypoxemia</a:t>
            </a:r>
            <a:endParaRPr sz="1400"/>
          </a:p>
          <a:p>
            <a:pPr indent="-317500" lvl="1" marL="914400" rtl="0" algn="l">
              <a:spcBef>
                <a:spcPts val="0"/>
              </a:spcBef>
              <a:spcAft>
                <a:spcPts val="0"/>
              </a:spcAft>
              <a:buSzPts val="1400"/>
              <a:buChar char="○"/>
            </a:pPr>
            <a:r>
              <a:rPr lang="en" sz="1400"/>
              <a:t>FRC falls below closing capacity, so airway closure can occur during tidal breathing</a:t>
            </a:r>
            <a:endParaRPr sz="1400"/>
          </a:p>
          <a:p>
            <a:pPr indent="-317500" lvl="1" marL="914400" rtl="0" algn="l">
              <a:spcBef>
                <a:spcPts val="0"/>
              </a:spcBef>
              <a:spcAft>
                <a:spcPts val="0"/>
              </a:spcAft>
              <a:buSzPts val="1400"/>
              <a:buChar char="○"/>
            </a:pPr>
            <a:r>
              <a:rPr lang="en" sz="1400"/>
              <a:t>Total lung capacity decreases slightly and vital capacity is unchanged</a:t>
            </a:r>
            <a:endParaRPr sz="1400"/>
          </a:p>
          <a:p>
            <a:pPr indent="0" lvl="0" marL="0" rtl="0" algn="l">
              <a:spcBef>
                <a:spcPts val="1600"/>
              </a:spcBef>
              <a:spcAft>
                <a:spcPts val="1600"/>
              </a:spcAft>
              <a:buNone/>
            </a:pPr>
            <a:r>
              <a:t/>
            </a:r>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Respiratory Changes </a:t>
            </a:r>
            <a:endParaRPr/>
          </a:p>
        </p:txBody>
      </p:sp>
      <p:sp>
        <p:nvSpPr>
          <p:cNvPr id="378" name="Google Shape;378;p50"/>
          <p:cNvSpPr txBox="1"/>
          <p:nvPr>
            <p:ph idx="1" type="body"/>
          </p:nvPr>
        </p:nvSpPr>
        <p:spPr>
          <a:xfrm>
            <a:off x="105875" y="1248825"/>
            <a:ext cx="6268200" cy="3752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Minute Ventilation increases 50%</a:t>
            </a:r>
            <a:endParaRPr sz="1800"/>
          </a:p>
          <a:p>
            <a:pPr indent="-342900" lvl="1" marL="914400" rtl="0" algn="l">
              <a:spcBef>
                <a:spcPts val="0"/>
              </a:spcBef>
              <a:spcAft>
                <a:spcPts val="0"/>
              </a:spcAft>
              <a:buSzPts val="1800"/>
              <a:buChar char="○"/>
            </a:pPr>
            <a:r>
              <a:rPr lang="en" sz="1800"/>
              <a:t>Tidal Volume increases 40%</a:t>
            </a:r>
            <a:endParaRPr sz="1800"/>
          </a:p>
          <a:p>
            <a:pPr indent="-342900" lvl="1" marL="914400" rtl="0" algn="l">
              <a:spcBef>
                <a:spcPts val="0"/>
              </a:spcBef>
              <a:spcAft>
                <a:spcPts val="0"/>
              </a:spcAft>
              <a:buSzPts val="1800"/>
              <a:buChar char="○"/>
            </a:pPr>
            <a:r>
              <a:rPr lang="en" sz="1800"/>
              <a:t>Respiratory rate increases 10%</a:t>
            </a:r>
            <a:endParaRPr sz="1800"/>
          </a:p>
          <a:p>
            <a:pPr indent="-342900" lvl="1" marL="914400" rtl="0" algn="l">
              <a:spcBef>
                <a:spcPts val="0"/>
              </a:spcBef>
              <a:spcAft>
                <a:spcPts val="0"/>
              </a:spcAft>
              <a:buSzPts val="1800"/>
              <a:buChar char="○"/>
            </a:pPr>
            <a:r>
              <a:rPr lang="en" sz="1800"/>
              <a:t>Progesterone is a respiratory stimulant</a:t>
            </a:r>
            <a:endParaRPr sz="1800"/>
          </a:p>
          <a:p>
            <a:pPr indent="-342900" lvl="0" marL="457200" rtl="0" algn="l">
              <a:spcBef>
                <a:spcPts val="0"/>
              </a:spcBef>
              <a:spcAft>
                <a:spcPts val="0"/>
              </a:spcAft>
              <a:buSzPts val="1800"/>
              <a:buChar char="●"/>
            </a:pPr>
            <a:r>
              <a:rPr lang="en" sz="1800"/>
              <a:t>Lung Volumes and Capacities</a:t>
            </a:r>
            <a:endParaRPr sz="1800"/>
          </a:p>
          <a:p>
            <a:pPr indent="-342900" lvl="1" marL="914400" rtl="0" algn="l">
              <a:spcBef>
                <a:spcPts val="0"/>
              </a:spcBef>
              <a:spcAft>
                <a:spcPts val="0"/>
              </a:spcAft>
              <a:buSzPts val="1800"/>
              <a:buChar char="○"/>
            </a:pPr>
            <a:r>
              <a:rPr lang="en" sz="1800"/>
              <a:t>Total lung capacity decreases 5%</a:t>
            </a:r>
            <a:endParaRPr sz="1800"/>
          </a:p>
          <a:p>
            <a:pPr indent="-342900" lvl="1" marL="914400" rtl="0" algn="l">
              <a:spcBef>
                <a:spcPts val="0"/>
              </a:spcBef>
              <a:spcAft>
                <a:spcPts val="0"/>
              </a:spcAft>
              <a:buSzPts val="1800"/>
              <a:buChar char="○"/>
            </a:pPr>
            <a:r>
              <a:rPr lang="en" sz="1800"/>
              <a:t>Vital capacity no change</a:t>
            </a:r>
            <a:endParaRPr sz="1800"/>
          </a:p>
          <a:p>
            <a:pPr indent="-342900" lvl="1" marL="914400" rtl="0" algn="l">
              <a:spcBef>
                <a:spcPts val="0"/>
              </a:spcBef>
              <a:spcAft>
                <a:spcPts val="0"/>
              </a:spcAft>
              <a:buSzPts val="1800"/>
              <a:buChar char="○"/>
            </a:pPr>
            <a:r>
              <a:rPr lang="en" sz="1800"/>
              <a:t>FRC decreases  due to upward pressure of the diaphragm (FRC = ERV + RV)</a:t>
            </a:r>
            <a:endParaRPr sz="1800"/>
          </a:p>
          <a:p>
            <a:pPr indent="-342900" lvl="1" marL="914400" rtl="0" algn="l">
              <a:spcBef>
                <a:spcPts val="0"/>
              </a:spcBef>
              <a:spcAft>
                <a:spcPts val="0"/>
              </a:spcAft>
              <a:buSzPts val="1800"/>
              <a:buChar char="○"/>
            </a:pPr>
            <a:r>
              <a:rPr lang="en" sz="1800"/>
              <a:t>Expiratory reserve volume decreases 20-25%</a:t>
            </a:r>
            <a:endParaRPr sz="1800"/>
          </a:p>
          <a:p>
            <a:pPr indent="-342900" lvl="1" marL="914400" rtl="0" algn="l">
              <a:spcBef>
                <a:spcPts val="0"/>
              </a:spcBef>
              <a:spcAft>
                <a:spcPts val="0"/>
              </a:spcAft>
              <a:buSzPts val="1800"/>
              <a:buChar char="○"/>
            </a:pPr>
            <a:r>
              <a:rPr lang="en" sz="1800"/>
              <a:t>Residual volume decreases 15-20%</a:t>
            </a:r>
            <a:endParaRPr sz="1800"/>
          </a:p>
          <a:p>
            <a:pPr indent="-342900" lvl="1" marL="914400" rtl="0" algn="l">
              <a:spcBef>
                <a:spcPts val="0"/>
              </a:spcBef>
              <a:spcAft>
                <a:spcPts val="0"/>
              </a:spcAft>
              <a:buSzPts val="1800"/>
              <a:buChar char="○"/>
            </a:pPr>
            <a:r>
              <a:rPr lang="en" sz="1800"/>
              <a:t>Closing capacity no change</a:t>
            </a:r>
            <a:endParaRPr sz="1800"/>
          </a:p>
        </p:txBody>
      </p:sp>
      <p:pic>
        <p:nvPicPr>
          <p:cNvPr id="379" name="Google Shape;379;p50"/>
          <p:cNvPicPr preferRelativeResize="0"/>
          <p:nvPr/>
        </p:nvPicPr>
        <p:blipFill>
          <a:blip r:embed="rId3">
            <a:alphaModFix/>
          </a:blip>
          <a:stretch>
            <a:fillRect/>
          </a:stretch>
        </p:blipFill>
        <p:spPr>
          <a:xfrm>
            <a:off x="6133225" y="1390875"/>
            <a:ext cx="2457026" cy="184469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Respiratory Changes</a:t>
            </a:r>
            <a:endParaRPr/>
          </a:p>
        </p:txBody>
      </p:sp>
      <p:sp>
        <p:nvSpPr>
          <p:cNvPr id="385" name="Google Shape;385;p51"/>
          <p:cNvSpPr txBox="1"/>
          <p:nvPr>
            <p:ph idx="1" type="body"/>
          </p:nvPr>
        </p:nvSpPr>
        <p:spPr>
          <a:xfrm>
            <a:off x="729000" y="1567550"/>
            <a:ext cx="76074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Pregnant pt more likely to be in respiratory alkalosis or acidosis?</a:t>
            </a:r>
            <a:endParaRPr sz="2000"/>
          </a:p>
          <a:p>
            <a:pPr indent="-323850" lvl="0" marL="457200" rtl="0" algn="l">
              <a:spcBef>
                <a:spcPts val="1600"/>
              </a:spcBef>
              <a:spcAft>
                <a:spcPts val="0"/>
              </a:spcAft>
              <a:buSzPts val="1500"/>
              <a:buChar char="●"/>
            </a:pPr>
            <a:r>
              <a:rPr lang="en" sz="1500"/>
              <a:t>Progesterone is a resp </a:t>
            </a:r>
            <a:r>
              <a:rPr lang="en" sz="1500"/>
              <a:t>stimulant</a:t>
            </a:r>
            <a:r>
              <a:rPr lang="en" sz="1500"/>
              <a:t> - increasing MV by 50%</a:t>
            </a:r>
            <a:endParaRPr sz="1500"/>
          </a:p>
          <a:p>
            <a:pPr indent="-323850" lvl="1" marL="1371600" rtl="0" algn="l">
              <a:spcBef>
                <a:spcPts val="0"/>
              </a:spcBef>
              <a:spcAft>
                <a:spcPts val="0"/>
              </a:spcAft>
              <a:buSzPts val="1500"/>
              <a:buChar char="○"/>
            </a:pPr>
            <a:r>
              <a:rPr lang="en" sz="1500"/>
              <a:t>PaCO2 decreases to approx 30 mmHg (respiratory alkalosis)</a:t>
            </a:r>
            <a:endParaRPr sz="1500"/>
          </a:p>
          <a:p>
            <a:pPr indent="-323850" lvl="1" marL="1371600" rtl="0" algn="l">
              <a:spcBef>
                <a:spcPts val="0"/>
              </a:spcBef>
              <a:spcAft>
                <a:spcPts val="0"/>
              </a:spcAft>
              <a:buSzPts val="1500"/>
              <a:buChar char="○"/>
            </a:pPr>
            <a:r>
              <a:rPr lang="en" sz="1500"/>
              <a:t>Renal compensation - HCO3 decreases to 20 mEq/L (metabolic acidosis)</a:t>
            </a:r>
            <a:endParaRPr sz="1500"/>
          </a:p>
          <a:p>
            <a:pPr indent="-323850" lvl="1" marL="1371600" rtl="0" algn="l">
              <a:spcBef>
                <a:spcPts val="0"/>
              </a:spcBef>
              <a:spcAft>
                <a:spcPts val="0"/>
              </a:spcAft>
              <a:buSzPts val="1500"/>
              <a:buChar char="○"/>
            </a:pPr>
            <a:r>
              <a:rPr lang="en" sz="1500"/>
              <a:t>pH is unchanged or very slightly increased</a:t>
            </a:r>
            <a:endParaRPr sz="1500"/>
          </a:p>
          <a:p>
            <a:pPr indent="-323850" lvl="0" marL="914400" rtl="0" algn="l">
              <a:spcBef>
                <a:spcPts val="0"/>
              </a:spcBef>
              <a:spcAft>
                <a:spcPts val="0"/>
              </a:spcAft>
              <a:buSzPts val="1500"/>
              <a:buChar char="●"/>
            </a:pPr>
            <a:r>
              <a:rPr lang="en" sz="1500"/>
              <a:t>A small reduction in physiologic shunt explains the mild increase in PaO2 (100 mmHg). This increases the gradient or the driving pressure of oxygen across the placenta and improves fetal oxygenation</a:t>
            </a:r>
            <a:endParaRPr sz="1500"/>
          </a:p>
          <a:p>
            <a:pPr indent="0" lvl="0" marL="457200" rtl="0" algn="l">
              <a:spcBef>
                <a:spcPts val="1600"/>
              </a:spcBef>
              <a:spcAft>
                <a:spcPts val="1600"/>
              </a:spcAft>
              <a:buNone/>
            </a:pPr>
            <a:r>
              <a:rPr lang="en" sz="1500"/>
              <a:t>	</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Learning Objectives</a:t>
            </a:r>
            <a:endParaRPr sz="3600"/>
          </a:p>
        </p:txBody>
      </p:sp>
      <p:sp>
        <p:nvSpPr>
          <p:cNvPr id="156" name="Google Shape;156;p16"/>
          <p:cNvSpPr txBox="1"/>
          <p:nvPr>
            <p:ph idx="1" type="body"/>
          </p:nvPr>
        </p:nvSpPr>
        <p:spPr>
          <a:xfrm>
            <a:off x="1406525" y="1627000"/>
            <a:ext cx="62295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Understand the use of regional anesthesia during labor and delivery</a:t>
            </a:r>
            <a:endParaRPr sz="1800"/>
          </a:p>
          <a:p>
            <a:pPr indent="-342900" lvl="0" marL="457200" rtl="0" algn="l">
              <a:spcBef>
                <a:spcPts val="0"/>
              </a:spcBef>
              <a:spcAft>
                <a:spcPts val="0"/>
              </a:spcAft>
              <a:buSzPts val="1800"/>
              <a:buChar char="●"/>
            </a:pPr>
            <a:r>
              <a:rPr lang="en" sz="1800"/>
              <a:t>Describe the various local anesthetics utilized in obstetrical anesthesia</a:t>
            </a:r>
            <a:endParaRPr sz="1800"/>
          </a:p>
          <a:p>
            <a:pPr indent="-342900" lvl="0" marL="457200" rtl="0" algn="l">
              <a:spcBef>
                <a:spcPts val="0"/>
              </a:spcBef>
              <a:spcAft>
                <a:spcPts val="0"/>
              </a:spcAft>
              <a:buSzPts val="1800"/>
              <a:buChar char="●"/>
            </a:pPr>
            <a:r>
              <a:rPr lang="en" sz="1800"/>
              <a:t>Describe causes of a total spine and treatment options</a:t>
            </a:r>
            <a:endParaRPr sz="1800"/>
          </a:p>
          <a:p>
            <a:pPr indent="-342900" lvl="0" marL="457200" rtl="0" algn="l">
              <a:spcBef>
                <a:spcPts val="0"/>
              </a:spcBef>
              <a:spcAft>
                <a:spcPts val="0"/>
              </a:spcAft>
              <a:buSzPts val="1800"/>
              <a:buChar char="●"/>
            </a:pPr>
            <a:r>
              <a:rPr lang="en" sz="1800"/>
              <a:t>Understand the importance of the test dose during epidural anesthesia</a:t>
            </a:r>
            <a:endParaRPr sz="1800"/>
          </a:p>
          <a:p>
            <a:pPr indent="-342900" lvl="0" marL="457200" rtl="0" algn="l">
              <a:spcBef>
                <a:spcPts val="0"/>
              </a:spcBef>
              <a:spcAft>
                <a:spcPts val="0"/>
              </a:spcAft>
              <a:buSzPts val="1800"/>
              <a:buChar char="●"/>
            </a:pPr>
            <a:r>
              <a:rPr lang="en" sz="1800"/>
              <a:t>Describe the treatment of an intravascular injection of local anesthetics</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Respiratory Changes</a:t>
            </a:r>
            <a:endParaRPr/>
          </a:p>
        </p:txBody>
      </p:sp>
      <p:sp>
        <p:nvSpPr>
          <p:cNvPr id="391" name="Google Shape;391;p52"/>
          <p:cNvSpPr txBox="1"/>
          <p:nvPr>
            <p:ph idx="1" type="body"/>
          </p:nvPr>
        </p:nvSpPr>
        <p:spPr>
          <a:xfrm>
            <a:off x="535150" y="1597275"/>
            <a:ext cx="54060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Oxygen consumption </a:t>
            </a:r>
            <a:endParaRPr sz="1800"/>
          </a:p>
          <a:p>
            <a:pPr indent="-342900" lvl="1" marL="914400" rtl="0" algn="l">
              <a:spcBef>
                <a:spcPts val="0"/>
              </a:spcBef>
              <a:spcAft>
                <a:spcPts val="0"/>
              </a:spcAft>
              <a:buSzPts val="1800"/>
              <a:buChar char="○"/>
            </a:pPr>
            <a:r>
              <a:rPr lang="en" sz="1800"/>
              <a:t>Term - increases 20%</a:t>
            </a:r>
            <a:endParaRPr sz="1800"/>
          </a:p>
          <a:p>
            <a:pPr indent="-342900" lvl="1" marL="914400" rtl="0" algn="l">
              <a:spcBef>
                <a:spcPts val="0"/>
              </a:spcBef>
              <a:spcAft>
                <a:spcPts val="0"/>
              </a:spcAft>
              <a:buSzPts val="1800"/>
              <a:buChar char="○"/>
            </a:pPr>
            <a:r>
              <a:rPr lang="en" sz="1800"/>
              <a:t>First stage of labor increases 40% over prelabor</a:t>
            </a:r>
            <a:endParaRPr sz="1800"/>
          </a:p>
          <a:p>
            <a:pPr indent="-342900" lvl="1" marL="914400" rtl="0" algn="l">
              <a:spcBef>
                <a:spcPts val="0"/>
              </a:spcBef>
              <a:spcAft>
                <a:spcPts val="0"/>
              </a:spcAft>
              <a:buSzPts val="1800"/>
              <a:buChar char="○"/>
            </a:pPr>
            <a:r>
              <a:rPr lang="en" sz="1800"/>
              <a:t>Second stage of labor increases 75% over prelabor</a:t>
            </a:r>
            <a:endParaRPr sz="1800"/>
          </a:p>
          <a:p>
            <a:pPr indent="-342900" lvl="0" marL="457200" rtl="0" algn="l">
              <a:spcBef>
                <a:spcPts val="0"/>
              </a:spcBef>
              <a:spcAft>
                <a:spcPts val="0"/>
              </a:spcAft>
              <a:buSzPts val="1800"/>
              <a:buChar char="●"/>
            </a:pPr>
            <a:r>
              <a:rPr lang="en" sz="1800"/>
              <a:t>Increased oxygen consumption relative to FRC contributes to rapid arterial desaturation in the obstetric patient</a:t>
            </a:r>
            <a:endParaRPr sz="1800"/>
          </a:p>
          <a:p>
            <a:pPr indent="-342900" lvl="0" marL="457200" rtl="0" algn="l">
              <a:spcBef>
                <a:spcPts val="0"/>
              </a:spcBef>
              <a:spcAft>
                <a:spcPts val="0"/>
              </a:spcAft>
              <a:buSzPts val="1800"/>
              <a:buChar char="●"/>
            </a:pPr>
            <a:r>
              <a:rPr lang="en" sz="1800"/>
              <a:t>Closing capacity no change - increase in CV + decrease in RV. (CC= CV + RV)</a:t>
            </a:r>
            <a:endParaRPr sz="1800"/>
          </a:p>
        </p:txBody>
      </p:sp>
      <p:pic>
        <p:nvPicPr>
          <p:cNvPr id="392" name="Google Shape;392;p52"/>
          <p:cNvPicPr preferRelativeResize="0"/>
          <p:nvPr/>
        </p:nvPicPr>
        <p:blipFill>
          <a:blip r:embed="rId3">
            <a:alphaModFix/>
          </a:blip>
          <a:stretch>
            <a:fillRect/>
          </a:stretch>
        </p:blipFill>
        <p:spPr>
          <a:xfrm>
            <a:off x="5806700" y="1123875"/>
            <a:ext cx="3184900" cy="245025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Metabolic Changes</a:t>
            </a:r>
            <a:endParaRPr sz="3000"/>
          </a:p>
        </p:txBody>
      </p:sp>
      <p:sp>
        <p:nvSpPr>
          <p:cNvPr id="398" name="Google Shape;398;p53"/>
          <p:cNvSpPr txBox="1"/>
          <p:nvPr>
            <p:ph idx="1" type="body"/>
          </p:nvPr>
        </p:nvSpPr>
        <p:spPr>
          <a:xfrm>
            <a:off x="1297500" y="1088450"/>
            <a:ext cx="7038900" cy="3390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Gestational Diabetes </a:t>
            </a:r>
            <a:endParaRPr sz="1800"/>
          </a:p>
          <a:p>
            <a:pPr indent="-342900" lvl="1" marL="914400" rtl="0" algn="l">
              <a:spcBef>
                <a:spcPts val="0"/>
              </a:spcBef>
              <a:spcAft>
                <a:spcPts val="0"/>
              </a:spcAft>
              <a:buSzPts val="1800"/>
              <a:buChar char="○"/>
            </a:pPr>
            <a:r>
              <a:rPr lang="en" sz="1800"/>
              <a:t>Incidence - 3% of pregnancies</a:t>
            </a:r>
            <a:endParaRPr sz="1800"/>
          </a:p>
          <a:p>
            <a:pPr indent="-342900" lvl="1" marL="914400" rtl="0" algn="l">
              <a:spcBef>
                <a:spcPts val="0"/>
              </a:spcBef>
              <a:spcAft>
                <a:spcPts val="0"/>
              </a:spcAft>
              <a:buSzPts val="1800"/>
              <a:buChar char="○"/>
            </a:pPr>
            <a:r>
              <a:rPr lang="en" sz="1800"/>
              <a:t>Results in; decreased placental perfusion and impaired oxygen transport</a:t>
            </a:r>
            <a:endParaRPr sz="1800"/>
          </a:p>
          <a:p>
            <a:pPr indent="-342900" lvl="1" marL="914400" rtl="0" algn="l">
              <a:spcBef>
                <a:spcPts val="0"/>
              </a:spcBef>
              <a:spcAft>
                <a:spcPts val="0"/>
              </a:spcAft>
              <a:buSzPts val="1800"/>
              <a:buChar char="○"/>
            </a:pPr>
            <a:r>
              <a:rPr lang="en" sz="1800"/>
              <a:t>Diagnostic;</a:t>
            </a:r>
            <a:endParaRPr sz="1800"/>
          </a:p>
          <a:p>
            <a:pPr indent="-342900" lvl="2" marL="1371600" rtl="0" algn="l">
              <a:spcBef>
                <a:spcPts val="0"/>
              </a:spcBef>
              <a:spcAft>
                <a:spcPts val="0"/>
              </a:spcAft>
              <a:buSzPts val="1800"/>
              <a:buChar char="■"/>
            </a:pPr>
            <a:r>
              <a:rPr lang="en" sz="1800"/>
              <a:t>Glycosuria</a:t>
            </a:r>
            <a:endParaRPr sz="1800"/>
          </a:p>
          <a:p>
            <a:pPr indent="-342900" lvl="2" marL="1371600" rtl="0" algn="l">
              <a:spcBef>
                <a:spcPts val="0"/>
              </a:spcBef>
              <a:spcAft>
                <a:spcPts val="0"/>
              </a:spcAft>
              <a:buSzPts val="1800"/>
              <a:buChar char="■"/>
            </a:pPr>
            <a:r>
              <a:rPr lang="en" sz="1800"/>
              <a:t>Glucose challenge at 24-28 weeks, unless previously GDM, then done at 13 weeks</a:t>
            </a:r>
            <a:endParaRPr sz="1800"/>
          </a:p>
          <a:p>
            <a:pPr indent="-342900" lvl="2" marL="1371600" rtl="0" algn="l">
              <a:spcBef>
                <a:spcPts val="0"/>
              </a:spcBef>
              <a:spcAft>
                <a:spcPts val="0"/>
              </a:spcAft>
              <a:buSzPts val="1800"/>
              <a:buChar char="■"/>
            </a:pPr>
            <a:r>
              <a:rPr lang="en" sz="1800"/>
              <a:t>Increased C/S - bigger babies</a:t>
            </a:r>
            <a:endParaRPr sz="1800"/>
          </a:p>
          <a:p>
            <a:pPr indent="-342900" lvl="2" marL="1371600" rtl="0" algn="l">
              <a:spcBef>
                <a:spcPts val="0"/>
              </a:spcBef>
              <a:spcAft>
                <a:spcPts val="0"/>
              </a:spcAft>
              <a:buSzPts val="1800"/>
              <a:buChar char="■"/>
            </a:pPr>
            <a:r>
              <a:rPr lang="en" sz="1800"/>
              <a:t>Increased glucose in mother results in increased insulin in baby, hypoglycemia more evident in newborns and glucose must be checked</a:t>
            </a:r>
            <a:endParaRPr sz="18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Nervous System Changes</a:t>
            </a:r>
            <a:endParaRPr/>
          </a:p>
        </p:txBody>
      </p:sp>
      <p:sp>
        <p:nvSpPr>
          <p:cNvPr id="404" name="Google Shape;404;p54"/>
          <p:cNvSpPr txBox="1"/>
          <p:nvPr>
            <p:ph idx="1" type="body"/>
          </p:nvPr>
        </p:nvSpPr>
        <p:spPr>
          <a:xfrm>
            <a:off x="264450" y="1307850"/>
            <a:ext cx="8615100" cy="378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Minimum alveolar concentration (MAC) for inhalation agents is decreased by 30-40% starting at  8-12 weeks of  pregnancy  - probably related to increased progesterone levels</a:t>
            </a:r>
            <a:endParaRPr sz="1800"/>
          </a:p>
          <a:p>
            <a:pPr indent="-342900" lvl="0" marL="457200" rtl="0" algn="l">
              <a:spcBef>
                <a:spcPts val="0"/>
              </a:spcBef>
              <a:spcAft>
                <a:spcPts val="0"/>
              </a:spcAft>
              <a:buSzPts val="1800"/>
              <a:buChar char="●"/>
            </a:pPr>
            <a:r>
              <a:rPr lang="en" sz="1800"/>
              <a:t>Increased sensitivity of nerves to local anesthetics </a:t>
            </a:r>
            <a:endParaRPr sz="1800"/>
          </a:p>
          <a:p>
            <a:pPr indent="-342900" lvl="0" marL="457200" rtl="0" algn="l">
              <a:spcBef>
                <a:spcPts val="0"/>
              </a:spcBef>
              <a:spcAft>
                <a:spcPts val="0"/>
              </a:spcAft>
              <a:buSzPts val="1800"/>
              <a:buChar char="●"/>
            </a:pPr>
            <a:r>
              <a:rPr b="1" lang="en" sz="1800"/>
              <a:t>Reduced doses</a:t>
            </a:r>
            <a:r>
              <a:rPr lang="en" sz="1800"/>
              <a:t> of local anesthetics are required for spinal and epidural anesthesia in the parturient.  Mechanical changes in the epidural space may play a role in the increased block height. Epidural veins become engorged as a result of increased intraabdominal pressure and cause a decrease in the volume of both the epidural and subarachnoid spaces</a:t>
            </a:r>
            <a:endParaRPr sz="1800"/>
          </a:p>
          <a:p>
            <a:pPr indent="-342900" lvl="0" marL="457200" rtl="0" algn="l">
              <a:spcBef>
                <a:spcPts val="0"/>
              </a:spcBef>
              <a:spcAft>
                <a:spcPts val="0"/>
              </a:spcAft>
              <a:buSzPts val="1800"/>
              <a:buChar char="●"/>
            </a:pPr>
            <a:r>
              <a:rPr lang="en" sz="1800"/>
              <a:t>No change in ICP</a:t>
            </a:r>
            <a:endParaRPr sz="1800"/>
          </a:p>
          <a:p>
            <a:pPr indent="-342900" lvl="0" marL="457200" rtl="0" algn="l">
              <a:spcBef>
                <a:spcPts val="0"/>
              </a:spcBef>
              <a:spcAft>
                <a:spcPts val="0"/>
              </a:spcAft>
              <a:buSzPts val="1800"/>
              <a:buChar char="●"/>
            </a:pPr>
            <a:r>
              <a:rPr lang="en" sz="1800"/>
              <a:t>2 patients with SMA - spinal muscle atrophy - neuromuscular disorder/loss motor nerves</a:t>
            </a:r>
            <a:endParaRPr sz="18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Spinal Muscle Atrophy</a:t>
            </a:r>
            <a:endParaRPr/>
          </a:p>
        </p:txBody>
      </p:sp>
      <p:sp>
        <p:nvSpPr>
          <p:cNvPr id="410" name="Google Shape;410;p55"/>
          <p:cNvSpPr txBox="1"/>
          <p:nvPr>
            <p:ph idx="1" type="body"/>
          </p:nvPr>
        </p:nvSpPr>
        <p:spPr>
          <a:xfrm>
            <a:off x="292200" y="1307850"/>
            <a:ext cx="8616600" cy="3574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Type I - most common (60%) and severe form. Diagnosed during infant’s first six months. Muscle weakness, trouble breathing,  and difficulty swallowing. Life expectancy less than 18 months</a:t>
            </a:r>
            <a:endParaRPr sz="1700"/>
          </a:p>
          <a:p>
            <a:pPr indent="-336550" lvl="0" marL="457200" rtl="0" algn="l">
              <a:spcBef>
                <a:spcPts val="0"/>
              </a:spcBef>
              <a:spcAft>
                <a:spcPts val="0"/>
              </a:spcAft>
              <a:buSzPts val="1700"/>
              <a:buChar char="●"/>
            </a:pPr>
            <a:r>
              <a:rPr lang="en" sz="1700"/>
              <a:t>Type II - Diagnosed after 6 months of age but before two years of age. First sign, is  child not meeting motor milestones. Usually do not walk and require a wheelchair. Known as “floppy baby syndrome.”</a:t>
            </a:r>
            <a:endParaRPr sz="1700"/>
          </a:p>
          <a:p>
            <a:pPr indent="-336550" lvl="0" marL="457200" rtl="0" algn="l">
              <a:spcBef>
                <a:spcPts val="0"/>
              </a:spcBef>
              <a:spcAft>
                <a:spcPts val="0"/>
              </a:spcAft>
              <a:buSzPts val="1700"/>
              <a:buChar char="●"/>
            </a:pPr>
            <a:r>
              <a:rPr lang="en" sz="1700"/>
              <a:t>Type III - Usually diagnosed after 18 months of age and  before 3 years of age - but can be diagnosed as late as teen years. Initially able to walk, but have increasingly limited mobility - wheelchair</a:t>
            </a:r>
            <a:endParaRPr sz="1700"/>
          </a:p>
          <a:p>
            <a:pPr indent="-336550" lvl="0" marL="457200" rtl="0" algn="l">
              <a:spcBef>
                <a:spcPts val="0"/>
              </a:spcBef>
              <a:spcAft>
                <a:spcPts val="0"/>
              </a:spcAft>
              <a:buSzPts val="1700"/>
              <a:buChar char="●"/>
            </a:pPr>
            <a:r>
              <a:rPr lang="en" sz="1700"/>
              <a:t>Type IV- rare but surfaces in adulthood - mild motor impairment. Usually after the age of 35, but may be seen as early as 18 years of age.</a:t>
            </a:r>
            <a:endParaRPr sz="1700"/>
          </a:p>
          <a:p>
            <a:pPr indent="-336550" lvl="0" marL="457200" rtl="0" algn="l">
              <a:spcBef>
                <a:spcPts val="0"/>
              </a:spcBef>
              <a:spcAft>
                <a:spcPts val="0"/>
              </a:spcAft>
              <a:buSzPts val="1700"/>
              <a:buChar char="●"/>
            </a:pPr>
            <a:r>
              <a:rPr lang="en" sz="1700"/>
              <a:t>Symptoms and disease progression can vary among types and individuals</a:t>
            </a:r>
            <a:endParaRPr sz="17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Gastrointestinal Changes</a:t>
            </a:r>
            <a:endParaRPr/>
          </a:p>
        </p:txBody>
      </p:sp>
      <p:sp>
        <p:nvSpPr>
          <p:cNvPr id="416" name="Google Shape;416;p56"/>
          <p:cNvSpPr txBox="1"/>
          <p:nvPr>
            <p:ph idx="1" type="body"/>
          </p:nvPr>
        </p:nvSpPr>
        <p:spPr>
          <a:xfrm>
            <a:off x="366675" y="1567550"/>
            <a:ext cx="54111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Parturient is at increased risk of regurgitation and aspiration of gastric contents because of anatomic and physiologic changes</a:t>
            </a:r>
            <a:endParaRPr sz="1800"/>
          </a:p>
          <a:p>
            <a:pPr indent="-342900" lvl="0" marL="457200" rtl="0" algn="l">
              <a:spcBef>
                <a:spcPts val="0"/>
              </a:spcBef>
              <a:spcAft>
                <a:spcPts val="0"/>
              </a:spcAft>
              <a:buSzPts val="1800"/>
              <a:buChar char="●"/>
            </a:pPr>
            <a:r>
              <a:rPr lang="en" sz="1800"/>
              <a:t>Ultrasound studies have shown solid food in the stomachs of two-thirds of women undergoing neuraxial analgesia and in 40% of laboring moms who have not eaten in 12-24 hours</a:t>
            </a:r>
            <a:endParaRPr sz="1800"/>
          </a:p>
          <a:p>
            <a:pPr indent="-342900" lvl="0" marL="457200" rtl="0" algn="l">
              <a:spcBef>
                <a:spcPts val="0"/>
              </a:spcBef>
              <a:spcAft>
                <a:spcPts val="0"/>
              </a:spcAft>
              <a:buSzPts val="1800"/>
              <a:buChar char="●"/>
            </a:pPr>
            <a:r>
              <a:rPr b="1" lang="en" sz="1800"/>
              <a:t>Increased levels</a:t>
            </a:r>
            <a:r>
              <a:rPr lang="en" sz="1800"/>
              <a:t> of gastrin during pregnancy results in greater gastric volume and lower pH</a:t>
            </a:r>
            <a:endParaRPr sz="1800"/>
          </a:p>
        </p:txBody>
      </p:sp>
      <p:pic>
        <p:nvPicPr>
          <p:cNvPr id="417" name="Google Shape;417;p56"/>
          <p:cNvPicPr preferRelativeResize="0"/>
          <p:nvPr/>
        </p:nvPicPr>
        <p:blipFill>
          <a:blip r:embed="rId3">
            <a:alphaModFix/>
          </a:blip>
          <a:stretch>
            <a:fillRect/>
          </a:stretch>
        </p:blipFill>
        <p:spPr>
          <a:xfrm>
            <a:off x="5969825" y="2149025"/>
            <a:ext cx="2847975" cy="16002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Gastrointestinal Changes</a:t>
            </a:r>
            <a:endParaRPr/>
          </a:p>
        </p:txBody>
      </p:sp>
      <p:sp>
        <p:nvSpPr>
          <p:cNvPr id="423" name="Google Shape;423;p57"/>
          <p:cNvSpPr txBox="1"/>
          <p:nvPr>
            <p:ph idx="1" type="body"/>
          </p:nvPr>
        </p:nvSpPr>
        <p:spPr>
          <a:xfrm>
            <a:off x="341925" y="1307850"/>
            <a:ext cx="5643900" cy="3543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Upward displacement of the stomach by the gravid uterus may result in mechanical obstruction to outflow through the pylorus </a:t>
            </a:r>
            <a:endParaRPr sz="1800"/>
          </a:p>
          <a:p>
            <a:pPr indent="-342900" lvl="0" marL="457200" rtl="0" algn="l">
              <a:spcBef>
                <a:spcPts val="0"/>
              </a:spcBef>
              <a:spcAft>
                <a:spcPts val="0"/>
              </a:spcAft>
              <a:buSzPts val="1800"/>
              <a:buChar char="●"/>
            </a:pPr>
            <a:r>
              <a:rPr lang="en" sz="1800"/>
              <a:t>Gravid uterus may increase intra-abdominal and intragastric pressures</a:t>
            </a:r>
            <a:endParaRPr sz="1800"/>
          </a:p>
          <a:p>
            <a:pPr indent="-342900" lvl="0" marL="457200" rtl="0" algn="l">
              <a:spcBef>
                <a:spcPts val="0"/>
              </a:spcBef>
              <a:spcAft>
                <a:spcPts val="0"/>
              </a:spcAft>
              <a:buSzPts val="1800"/>
              <a:buChar char="●"/>
            </a:pPr>
            <a:r>
              <a:rPr lang="en" sz="1800"/>
              <a:t>Elevated levels of progesterone, a smooth muscle relaxant, causes a reduction in lower-esophageal sphincter tone (thus the increased heartburn during pregnancy)</a:t>
            </a:r>
            <a:endParaRPr sz="1800"/>
          </a:p>
          <a:p>
            <a:pPr indent="-342900" lvl="0" marL="457200" rtl="0" algn="l">
              <a:spcBef>
                <a:spcPts val="0"/>
              </a:spcBef>
              <a:spcAft>
                <a:spcPts val="0"/>
              </a:spcAft>
              <a:buSzPts val="1800"/>
              <a:buChar char="●"/>
            </a:pPr>
            <a:r>
              <a:rPr b="1" lang="en" sz="1800"/>
              <a:t>No change</a:t>
            </a:r>
            <a:r>
              <a:rPr lang="en" sz="1800"/>
              <a:t> in gastric emptying </a:t>
            </a:r>
            <a:r>
              <a:rPr lang="en" sz="1800" u="sng"/>
              <a:t>before</a:t>
            </a:r>
            <a:r>
              <a:rPr lang="en" sz="1800"/>
              <a:t> the onset of labor and a </a:t>
            </a:r>
            <a:r>
              <a:rPr lang="en" sz="1800" u="sng"/>
              <a:t>decrease</a:t>
            </a:r>
            <a:r>
              <a:rPr lang="en" sz="1800"/>
              <a:t> after labor begins</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sz="1800"/>
          </a:p>
        </p:txBody>
      </p:sp>
      <p:pic>
        <p:nvPicPr>
          <p:cNvPr id="424" name="Google Shape;424;p57"/>
          <p:cNvPicPr preferRelativeResize="0"/>
          <p:nvPr/>
        </p:nvPicPr>
        <p:blipFill>
          <a:blip r:embed="rId3">
            <a:alphaModFix/>
          </a:blip>
          <a:stretch>
            <a:fillRect/>
          </a:stretch>
        </p:blipFill>
        <p:spPr>
          <a:xfrm>
            <a:off x="6222625" y="1228900"/>
            <a:ext cx="2428875" cy="18859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Gastrointestinal Changes</a:t>
            </a:r>
            <a:endParaRPr/>
          </a:p>
        </p:txBody>
      </p:sp>
      <p:sp>
        <p:nvSpPr>
          <p:cNvPr id="430" name="Google Shape;430;p58"/>
          <p:cNvSpPr txBox="1"/>
          <p:nvPr>
            <p:ph idx="1" type="body"/>
          </p:nvPr>
        </p:nvSpPr>
        <p:spPr>
          <a:xfrm>
            <a:off x="530200" y="470375"/>
            <a:ext cx="8319900" cy="4276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t/>
            </a:r>
            <a:endParaRPr sz="1800"/>
          </a:p>
          <a:p>
            <a:pPr indent="-342900" lvl="0" marL="457200" rtl="0" algn="l">
              <a:spcBef>
                <a:spcPts val="1600"/>
              </a:spcBef>
              <a:spcAft>
                <a:spcPts val="0"/>
              </a:spcAft>
              <a:buSzPts val="1800"/>
              <a:buChar char="●"/>
            </a:pPr>
            <a:r>
              <a:rPr lang="en" sz="1800"/>
              <a:t>Current obstetric anesthesia guidelines allow clear liquids in uncomplicated laboring pts </a:t>
            </a:r>
            <a:endParaRPr sz="1800"/>
          </a:p>
          <a:p>
            <a:pPr indent="-342900" lvl="0" marL="457200" rtl="0" algn="l">
              <a:spcBef>
                <a:spcPts val="0"/>
              </a:spcBef>
              <a:spcAft>
                <a:spcPts val="0"/>
              </a:spcAft>
              <a:buSzPts val="1800"/>
              <a:buChar char="●"/>
            </a:pPr>
            <a:r>
              <a:rPr lang="en" sz="1800"/>
              <a:t>Guidelines allow for clear liquids up to 2 hour prior to induction of anesthesia in uncomplicated cesarean deliveries</a:t>
            </a:r>
            <a:endParaRPr sz="1800"/>
          </a:p>
          <a:p>
            <a:pPr indent="-342900" lvl="0" marL="457200" rtl="0" algn="l">
              <a:spcBef>
                <a:spcPts val="0"/>
              </a:spcBef>
              <a:spcAft>
                <a:spcPts val="0"/>
              </a:spcAft>
              <a:buSzPts val="1800"/>
              <a:buChar char="●"/>
            </a:pPr>
            <a:r>
              <a:rPr lang="en" sz="1800"/>
              <a:t>Additional risks such as morbid obesity, diabetes, difficult airway may further restrict intake</a:t>
            </a:r>
            <a:endParaRPr sz="1800"/>
          </a:p>
          <a:p>
            <a:pPr indent="-342900" lvl="0" marL="457200" rtl="0" algn="l">
              <a:spcBef>
                <a:spcPts val="0"/>
              </a:spcBef>
              <a:spcAft>
                <a:spcPts val="0"/>
              </a:spcAft>
              <a:buSzPts val="1800"/>
              <a:buChar char="●"/>
            </a:pPr>
            <a:r>
              <a:rPr lang="en" sz="1800"/>
              <a:t>Practice guidelines recommend the administration of nonparticulate antacids (bicitra) within 30 minutes of induction, H2 receptor antagonists (ranitidine) 1 hour prior to induction, and consider metoclopramide to facilitate gastric emptying</a:t>
            </a:r>
            <a:endParaRPr sz="1800"/>
          </a:p>
          <a:p>
            <a:pPr indent="-342900" lvl="0" marL="457200" rtl="0" algn="l">
              <a:spcBef>
                <a:spcPts val="0"/>
              </a:spcBef>
              <a:spcAft>
                <a:spcPts val="0"/>
              </a:spcAft>
              <a:buSzPts val="1800"/>
              <a:buChar char="●"/>
            </a:pPr>
            <a:r>
              <a:rPr lang="en" sz="1800"/>
              <a:t>If mom is beyond 14 weeks gestation, secure airway with rapid sequence intubation</a:t>
            </a:r>
            <a:endParaRPr sz="1800"/>
          </a:p>
          <a:p>
            <a:pPr indent="0" lvl="0" marL="457200" rtl="0" algn="l">
              <a:spcBef>
                <a:spcPts val="1600"/>
              </a:spcBef>
              <a:spcAft>
                <a:spcPts val="1600"/>
              </a:spcAft>
              <a:buNone/>
            </a:pPr>
            <a:r>
              <a:t/>
            </a:r>
            <a:endParaRPr sz="18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Hepatic Changes</a:t>
            </a:r>
            <a:endParaRPr/>
          </a:p>
        </p:txBody>
      </p:sp>
      <p:sp>
        <p:nvSpPr>
          <p:cNvPr id="436" name="Google Shape;436;p59"/>
          <p:cNvSpPr txBox="1"/>
          <p:nvPr>
            <p:ph idx="1" type="body"/>
          </p:nvPr>
        </p:nvSpPr>
        <p:spPr>
          <a:xfrm>
            <a:off x="247000" y="1587375"/>
            <a:ext cx="6060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Serum albumin concentration decreases and may result in increased free fractions of highly protein-bound drugs</a:t>
            </a:r>
            <a:endParaRPr sz="1800"/>
          </a:p>
          <a:p>
            <a:pPr indent="-342900" lvl="0" marL="457200" rtl="0" algn="l">
              <a:spcBef>
                <a:spcPts val="0"/>
              </a:spcBef>
              <a:spcAft>
                <a:spcPts val="0"/>
              </a:spcAft>
              <a:buSzPts val="1800"/>
              <a:buChar char="●"/>
            </a:pPr>
            <a:r>
              <a:rPr lang="en" sz="1800"/>
              <a:t>Serum cholinesterase activity decreases by 30% during 1st and 2nd trimester, recovering slightly by term</a:t>
            </a:r>
            <a:endParaRPr sz="1800"/>
          </a:p>
          <a:p>
            <a:pPr indent="-342900" lvl="0" marL="457200" rtl="0" algn="l">
              <a:spcBef>
                <a:spcPts val="0"/>
              </a:spcBef>
              <a:spcAft>
                <a:spcPts val="0"/>
              </a:spcAft>
              <a:buSzPts val="1800"/>
              <a:buChar char="●"/>
            </a:pPr>
            <a:r>
              <a:rPr lang="en" sz="1800"/>
              <a:t>Drugs that depend on cholinesterase for elimination (succinylcholine, remifentanil) do not tend to have prolonged duration of action if pt has genotypically normal cholinesterase enzymes</a:t>
            </a:r>
            <a:endParaRPr sz="1800"/>
          </a:p>
        </p:txBody>
      </p:sp>
      <p:pic>
        <p:nvPicPr>
          <p:cNvPr id="437" name="Google Shape;437;p59"/>
          <p:cNvPicPr preferRelativeResize="0"/>
          <p:nvPr/>
        </p:nvPicPr>
        <p:blipFill>
          <a:blip r:embed="rId3">
            <a:alphaModFix/>
          </a:blip>
          <a:stretch>
            <a:fillRect/>
          </a:stretch>
        </p:blipFill>
        <p:spPr>
          <a:xfrm>
            <a:off x="6718175" y="1068800"/>
            <a:ext cx="2209800" cy="20669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Hepatic Changes</a:t>
            </a:r>
            <a:endParaRPr/>
          </a:p>
        </p:txBody>
      </p:sp>
      <p:sp>
        <p:nvSpPr>
          <p:cNvPr id="443" name="Google Shape;443;p60"/>
          <p:cNvSpPr txBox="1"/>
          <p:nvPr>
            <p:ph idx="1" type="body"/>
          </p:nvPr>
        </p:nvSpPr>
        <p:spPr>
          <a:xfrm>
            <a:off x="2012475" y="1524875"/>
            <a:ext cx="60228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High progesterone levels inhibit the release of cholecystokinin resulting in poor emptying of the gallbladder</a:t>
            </a:r>
            <a:endParaRPr sz="1800"/>
          </a:p>
          <a:p>
            <a:pPr indent="-342900" lvl="1" marL="914400" rtl="0" algn="l">
              <a:spcBef>
                <a:spcPts val="0"/>
              </a:spcBef>
              <a:spcAft>
                <a:spcPts val="0"/>
              </a:spcAft>
              <a:buSzPts val="1800"/>
              <a:buChar char="○"/>
            </a:pPr>
            <a:r>
              <a:rPr lang="en" sz="1800"/>
              <a:t>Altered bile composition</a:t>
            </a:r>
            <a:endParaRPr sz="1800"/>
          </a:p>
          <a:p>
            <a:pPr indent="-342900" lvl="1" marL="914400" rtl="0" algn="l">
              <a:spcBef>
                <a:spcPts val="0"/>
              </a:spcBef>
              <a:spcAft>
                <a:spcPts val="0"/>
              </a:spcAft>
              <a:buSzPts val="1800"/>
              <a:buChar char="○"/>
            </a:pPr>
            <a:r>
              <a:rPr lang="en" sz="1800"/>
              <a:t>Pregnancy also predisposes to gallstone formation</a:t>
            </a:r>
            <a:endParaRPr sz="18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Hepatic Changes</a:t>
            </a:r>
            <a:endParaRPr/>
          </a:p>
        </p:txBody>
      </p:sp>
      <p:sp>
        <p:nvSpPr>
          <p:cNvPr id="449" name="Google Shape;449;p61"/>
          <p:cNvSpPr txBox="1"/>
          <p:nvPr>
            <p:ph idx="1" type="body"/>
          </p:nvPr>
        </p:nvSpPr>
        <p:spPr>
          <a:xfrm>
            <a:off x="825000" y="1083300"/>
            <a:ext cx="7511400" cy="3395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Pt admitted initial BP of 220/110, headache, pale, abdominal pain</a:t>
            </a:r>
            <a:endParaRPr sz="1800"/>
          </a:p>
          <a:p>
            <a:pPr indent="-342900" lvl="0" marL="457200" rtl="0" algn="l">
              <a:spcBef>
                <a:spcPts val="0"/>
              </a:spcBef>
              <a:spcAft>
                <a:spcPts val="0"/>
              </a:spcAft>
              <a:buSzPts val="1800"/>
              <a:buChar char="●"/>
            </a:pPr>
            <a:r>
              <a:rPr lang="en" sz="1800"/>
              <a:t>IV placed, labs drawn, labetalol given</a:t>
            </a:r>
            <a:endParaRPr sz="1800"/>
          </a:p>
          <a:p>
            <a:pPr indent="-342900" lvl="0" marL="457200" rtl="0" algn="l">
              <a:spcBef>
                <a:spcPts val="0"/>
              </a:spcBef>
              <a:spcAft>
                <a:spcPts val="0"/>
              </a:spcAft>
              <a:buSzPts val="1800"/>
              <a:buChar char="●"/>
            </a:pPr>
            <a:r>
              <a:rPr lang="en" sz="1800"/>
              <a:t>Lab called as results were taking too long - they state we have to redraw as the results hemolyzed. They redraw and state the same thing. Dr Anderson states do you have any numbers to give me - yes AST and ALT are in the 2000 range- but we are trying to give you exact numbers. Platelets appear to be normal. Taken for immediate C/S</a:t>
            </a:r>
            <a:endParaRPr sz="1800"/>
          </a:p>
          <a:p>
            <a:pPr indent="-342900" lvl="0" marL="457200" rtl="0" algn="l">
              <a:spcBef>
                <a:spcPts val="0"/>
              </a:spcBef>
              <a:spcAft>
                <a:spcPts val="0"/>
              </a:spcAft>
              <a:buSzPts val="1800"/>
              <a:buChar char="●"/>
            </a:pPr>
            <a:r>
              <a:rPr lang="en" sz="1800"/>
              <a:t>Acute fatty liver of  pregnancy - rare, potentially fatal complication occurring often in the third trimester. Diagnosis can be difficult because of common features shared with preeclampsia.</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Learning Objectives</a:t>
            </a:r>
            <a:endParaRPr sz="3600"/>
          </a:p>
        </p:txBody>
      </p:sp>
      <p:sp>
        <p:nvSpPr>
          <p:cNvPr id="162" name="Google Shape;162;p17"/>
          <p:cNvSpPr txBox="1"/>
          <p:nvPr>
            <p:ph idx="1" type="body"/>
          </p:nvPr>
        </p:nvSpPr>
        <p:spPr>
          <a:xfrm>
            <a:off x="773000" y="1542775"/>
            <a:ext cx="67935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Understand anesthesia during a  cesarean section</a:t>
            </a:r>
            <a:endParaRPr sz="1800"/>
          </a:p>
          <a:p>
            <a:pPr indent="-342900" lvl="0" marL="457200" rtl="0" algn="l">
              <a:spcBef>
                <a:spcPts val="0"/>
              </a:spcBef>
              <a:spcAft>
                <a:spcPts val="0"/>
              </a:spcAft>
              <a:buSzPts val="1800"/>
              <a:buChar char="●"/>
            </a:pPr>
            <a:r>
              <a:rPr lang="en" sz="1800"/>
              <a:t>Describe the use of Oxytocin during a cesarean section</a:t>
            </a:r>
            <a:endParaRPr sz="1800"/>
          </a:p>
          <a:p>
            <a:pPr indent="-342900" lvl="0" marL="457200" rtl="0" algn="l">
              <a:spcBef>
                <a:spcPts val="0"/>
              </a:spcBef>
              <a:spcAft>
                <a:spcPts val="0"/>
              </a:spcAft>
              <a:buSzPts val="1800"/>
              <a:buChar char="●"/>
            </a:pPr>
            <a:r>
              <a:rPr lang="en" sz="1800"/>
              <a:t>Describe the use of transversus abdominal plane block in a cesarean delivery</a:t>
            </a:r>
            <a:endParaRPr sz="1800"/>
          </a:p>
          <a:p>
            <a:pPr indent="-342900" lvl="0" marL="457200" rtl="0" algn="l">
              <a:spcBef>
                <a:spcPts val="0"/>
              </a:spcBef>
              <a:spcAft>
                <a:spcPts val="0"/>
              </a:spcAft>
              <a:buSzPts val="1800"/>
              <a:buChar char="●"/>
            </a:pPr>
            <a:r>
              <a:rPr lang="en" sz="1800"/>
              <a:t>Understand general anesthesia during a cesarean section</a:t>
            </a:r>
            <a:endParaRPr sz="1800"/>
          </a:p>
          <a:p>
            <a:pPr indent="-342900" lvl="0" marL="457200" rtl="0" algn="l">
              <a:spcBef>
                <a:spcPts val="0"/>
              </a:spcBef>
              <a:spcAft>
                <a:spcPts val="0"/>
              </a:spcAft>
              <a:buSzPts val="1800"/>
              <a:buChar char="●"/>
            </a:pPr>
            <a:r>
              <a:rPr lang="en" sz="1800"/>
              <a:t>Describe the use and benefits of delayed cord clamping</a:t>
            </a:r>
            <a:endParaRPr sz="1800"/>
          </a:p>
          <a:p>
            <a:pPr indent="-342900" lvl="0" marL="457200" rtl="0" algn="l">
              <a:spcBef>
                <a:spcPts val="0"/>
              </a:spcBef>
              <a:spcAft>
                <a:spcPts val="0"/>
              </a:spcAft>
              <a:buSzPts val="1800"/>
              <a:buChar char="●"/>
            </a:pPr>
            <a:r>
              <a:rPr lang="en" sz="1800"/>
              <a:t>Describe anesthetic complications during delivery</a:t>
            </a:r>
            <a:endParaRPr/>
          </a:p>
          <a:p>
            <a:pPr indent="-342900" lvl="0" marL="457200" rtl="0" algn="l">
              <a:spcBef>
                <a:spcPts val="0"/>
              </a:spcBef>
              <a:spcAft>
                <a:spcPts val="0"/>
              </a:spcAft>
              <a:buSzPts val="1800"/>
              <a:buChar char="●"/>
            </a:pPr>
            <a:r>
              <a:rPr lang="en" sz="1800"/>
              <a:t>Describe the management of high-risk parturients including those with hypertensive disorders </a:t>
            </a:r>
            <a:endParaRPr sz="1800"/>
          </a:p>
          <a:p>
            <a:pPr indent="0" lvl="0" marL="0" rtl="0" algn="l">
              <a:spcBef>
                <a:spcPts val="1600"/>
              </a:spcBef>
              <a:spcAft>
                <a:spcPts val="1600"/>
              </a:spcAft>
              <a:buNone/>
            </a:pPr>
            <a:r>
              <a:t/>
            </a:r>
            <a:endParaRPr sz="18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Renal Changes</a:t>
            </a:r>
            <a:endParaRPr/>
          </a:p>
        </p:txBody>
      </p:sp>
      <p:sp>
        <p:nvSpPr>
          <p:cNvPr id="455" name="Google Shape;455;p62"/>
          <p:cNvSpPr txBox="1"/>
          <p:nvPr>
            <p:ph idx="1" type="body"/>
          </p:nvPr>
        </p:nvSpPr>
        <p:spPr>
          <a:xfrm>
            <a:off x="336950" y="1412225"/>
            <a:ext cx="5609400" cy="3066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Increased CO leads to increased renal plasma flow and increased GFR</a:t>
            </a:r>
            <a:endParaRPr sz="1800"/>
          </a:p>
          <a:p>
            <a:pPr indent="-342900" lvl="0" marL="457200" rtl="0" algn="l">
              <a:spcBef>
                <a:spcPts val="0"/>
              </a:spcBef>
              <a:spcAft>
                <a:spcPts val="0"/>
              </a:spcAft>
              <a:buSzPts val="1800"/>
              <a:buChar char="●"/>
            </a:pPr>
            <a:r>
              <a:rPr lang="en" sz="1800"/>
              <a:t>Creatinine clearance rises to 140 to 160 mL/min</a:t>
            </a:r>
            <a:endParaRPr sz="1800"/>
          </a:p>
          <a:p>
            <a:pPr indent="-342900" lvl="0" marL="457200" rtl="0" algn="l">
              <a:spcBef>
                <a:spcPts val="0"/>
              </a:spcBef>
              <a:spcAft>
                <a:spcPts val="0"/>
              </a:spcAft>
              <a:buSzPts val="1800"/>
              <a:buChar char="●"/>
            </a:pPr>
            <a:r>
              <a:rPr lang="en" sz="1800"/>
              <a:t>As a result, blood urea nitrogen and creatinine decrease</a:t>
            </a:r>
            <a:endParaRPr sz="1800"/>
          </a:p>
          <a:p>
            <a:pPr indent="-342900" lvl="0" marL="457200" rtl="0" algn="l">
              <a:spcBef>
                <a:spcPts val="0"/>
              </a:spcBef>
              <a:spcAft>
                <a:spcPts val="0"/>
              </a:spcAft>
              <a:buSzPts val="1800"/>
              <a:buChar char="●"/>
            </a:pPr>
            <a:r>
              <a:rPr lang="en" sz="1800"/>
              <a:t>Glucose excretion is attributed to increased GFR and reduced reabsorption into the peritubular capillaries</a:t>
            </a:r>
            <a:endParaRPr sz="1800"/>
          </a:p>
          <a:p>
            <a:pPr indent="-342900" lvl="0" marL="457200" rtl="0" algn="l">
              <a:spcBef>
                <a:spcPts val="0"/>
              </a:spcBef>
              <a:spcAft>
                <a:spcPts val="0"/>
              </a:spcAft>
              <a:buSzPts val="1800"/>
              <a:buChar char="●"/>
            </a:pPr>
            <a:r>
              <a:rPr lang="en" sz="1800"/>
              <a:t>Urinary excretion of protein in a normal pregnancy is slightly elevated toward the upper limits of normal</a:t>
            </a:r>
            <a:endParaRPr sz="1800"/>
          </a:p>
        </p:txBody>
      </p:sp>
      <p:pic>
        <p:nvPicPr>
          <p:cNvPr id="456" name="Google Shape;456;p62"/>
          <p:cNvPicPr preferRelativeResize="0"/>
          <p:nvPr/>
        </p:nvPicPr>
        <p:blipFill>
          <a:blip r:embed="rId3">
            <a:alphaModFix/>
          </a:blip>
          <a:stretch>
            <a:fillRect/>
          </a:stretch>
        </p:blipFill>
        <p:spPr>
          <a:xfrm>
            <a:off x="6415700" y="1633675"/>
            <a:ext cx="2124075" cy="21526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Musculoskeletal Changes</a:t>
            </a:r>
            <a:endParaRPr/>
          </a:p>
        </p:txBody>
      </p:sp>
      <p:sp>
        <p:nvSpPr>
          <p:cNvPr id="462" name="Google Shape;462;p63"/>
          <p:cNvSpPr txBox="1"/>
          <p:nvPr>
            <p:ph idx="1" type="body"/>
          </p:nvPr>
        </p:nvSpPr>
        <p:spPr>
          <a:xfrm>
            <a:off x="336950" y="1567550"/>
            <a:ext cx="55200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Elevated levels of relaxin throughout pregnancy help prepare for delivery by softening the cervix, inhibiting uterine contractions, and relaxing the pubic symphysis and pelvic joints</a:t>
            </a:r>
            <a:endParaRPr sz="1800"/>
          </a:p>
          <a:p>
            <a:pPr indent="-342900" lvl="0" marL="457200" rtl="0" algn="l">
              <a:spcBef>
                <a:spcPts val="0"/>
              </a:spcBef>
              <a:spcAft>
                <a:spcPts val="0"/>
              </a:spcAft>
              <a:buSzPts val="1800"/>
              <a:buChar char="●"/>
            </a:pPr>
            <a:r>
              <a:rPr lang="en" sz="1800"/>
              <a:t>Ligamentous laxity of the spine increases the risk of back injury. This may contribute to the high incidence of back pain during pregnancy </a:t>
            </a:r>
            <a:endParaRPr sz="1800"/>
          </a:p>
          <a:p>
            <a:pPr indent="-342900" lvl="0" marL="457200" rtl="0" algn="l">
              <a:spcBef>
                <a:spcPts val="0"/>
              </a:spcBef>
              <a:spcAft>
                <a:spcPts val="0"/>
              </a:spcAft>
              <a:buSzPts val="1800"/>
              <a:buChar char="●"/>
            </a:pPr>
            <a:r>
              <a:rPr lang="en" sz="1800"/>
              <a:t>Water retention - carpal tunnel </a:t>
            </a:r>
            <a:endParaRPr sz="1800"/>
          </a:p>
        </p:txBody>
      </p:sp>
      <p:pic>
        <p:nvPicPr>
          <p:cNvPr id="463" name="Google Shape;463;p63"/>
          <p:cNvPicPr preferRelativeResize="0"/>
          <p:nvPr/>
        </p:nvPicPr>
        <p:blipFill>
          <a:blip r:embed="rId3">
            <a:alphaModFix/>
          </a:blip>
          <a:stretch>
            <a:fillRect/>
          </a:stretch>
        </p:blipFill>
        <p:spPr>
          <a:xfrm>
            <a:off x="6316750" y="1594050"/>
            <a:ext cx="2466975" cy="18478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4"/>
          <p:cNvSpPr txBox="1"/>
          <p:nvPr>
            <p:ph type="title"/>
          </p:nvPr>
        </p:nvSpPr>
        <p:spPr>
          <a:xfrm>
            <a:off x="1393250" y="1984000"/>
            <a:ext cx="3479100" cy="179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700"/>
              <a:t>Kahoot </a:t>
            </a:r>
            <a:endParaRPr sz="4700"/>
          </a:p>
          <a:p>
            <a:pPr indent="0" lvl="0" marL="0" rtl="0" algn="l">
              <a:spcBef>
                <a:spcPts val="0"/>
              </a:spcBef>
              <a:spcAft>
                <a:spcPts val="0"/>
              </a:spcAft>
              <a:buNone/>
            </a:pPr>
            <a:r>
              <a:t/>
            </a:r>
            <a:endParaRPr sz="4700"/>
          </a:p>
        </p:txBody>
      </p:sp>
      <p:pic>
        <p:nvPicPr>
          <p:cNvPr id="469" name="Google Shape;469;p64"/>
          <p:cNvPicPr preferRelativeResize="0"/>
          <p:nvPr/>
        </p:nvPicPr>
        <p:blipFill>
          <a:blip r:embed="rId3">
            <a:alphaModFix/>
          </a:blip>
          <a:stretch>
            <a:fillRect/>
          </a:stretch>
        </p:blipFill>
        <p:spPr>
          <a:xfrm>
            <a:off x="5686050" y="1121125"/>
            <a:ext cx="2620075" cy="35755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65"/>
          <p:cNvSpPr txBox="1"/>
          <p:nvPr>
            <p:ph idx="1" type="body"/>
          </p:nvPr>
        </p:nvSpPr>
        <p:spPr>
          <a:xfrm>
            <a:off x="984000" y="1358525"/>
            <a:ext cx="3227400" cy="350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Uterine Blood Flow</a:t>
            </a:r>
            <a:endParaRPr sz="2500"/>
          </a:p>
          <a:p>
            <a:pPr indent="-342900" lvl="0" marL="457200" rtl="0" algn="l">
              <a:spcBef>
                <a:spcPts val="1600"/>
              </a:spcBef>
              <a:spcAft>
                <a:spcPts val="0"/>
              </a:spcAft>
              <a:buSzPts val="1800"/>
              <a:buChar char="●"/>
            </a:pPr>
            <a:r>
              <a:rPr lang="en" sz="1800"/>
              <a:t>Non pregnant 100 ml/min</a:t>
            </a:r>
            <a:endParaRPr sz="1800"/>
          </a:p>
          <a:p>
            <a:pPr indent="-342900" lvl="0" marL="457200" rtl="0" algn="l">
              <a:spcBef>
                <a:spcPts val="0"/>
              </a:spcBef>
              <a:spcAft>
                <a:spcPts val="0"/>
              </a:spcAft>
              <a:buSzPts val="1800"/>
              <a:buChar char="●"/>
            </a:pPr>
            <a:r>
              <a:rPr lang="en" sz="1800"/>
              <a:t>At term 700 ml/min - uterus receiving approximately 10% of CO</a:t>
            </a:r>
            <a:endParaRPr sz="1800"/>
          </a:p>
          <a:p>
            <a:pPr indent="-342900" lvl="0" marL="457200" rtl="0" algn="l">
              <a:spcBef>
                <a:spcPts val="0"/>
              </a:spcBef>
              <a:spcAft>
                <a:spcPts val="0"/>
              </a:spcAft>
              <a:buSzPts val="1800"/>
              <a:buChar char="●"/>
            </a:pPr>
            <a:r>
              <a:rPr lang="en" sz="1800"/>
              <a:t>Blood flow increases to meet both uterine and fetal metabolic demand</a:t>
            </a:r>
            <a:endParaRPr sz="1800"/>
          </a:p>
        </p:txBody>
      </p:sp>
      <p:pic>
        <p:nvPicPr>
          <p:cNvPr id="475" name="Google Shape;475;p65"/>
          <p:cNvPicPr preferRelativeResize="0"/>
          <p:nvPr/>
        </p:nvPicPr>
        <p:blipFill>
          <a:blip r:embed="rId3">
            <a:alphaModFix/>
          </a:blip>
          <a:stretch>
            <a:fillRect/>
          </a:stretch>
        </p:blipFill>
        <p:spPr>
          <a:xfrm>
            <a:off x="4305400" y="37588"/>
            <a:ext cx="4624851" cy="506832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Uterine Blood Flow</a:t>
            </a:r>
            <a:endParaRPr/>
          </a:p>
        </p:txBody>
      </p:sp>
      <p:sp>
        <p:nvSpPr>
          <p:cNvPr id="481" name="Google Shape;481;p66"/>
          <p:cNvSpPr txBox="1"/>
          <p:nvPr>
            <p:ph idx="1" type="body"/>
          </p:nvPr>
        </p:nvSpPr>
        <p:spPr>
          <a:xfrm>
            <a:off x="146300" y="1567550"/>
            <a:ext cx="4587300" cy="2911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Uterine blood flow is supplied by two uterine arteries that are thought to be maximally dilated throughout pregnancy</a:t>
            </a:r>
            <a:endParaRPr sz="1700"/>
          </a:p>
          <a:p>
            <a:pPr indent="-336550" lvl="0" marL="457200" rtl="0" algn="l">
              <a:spcBef>
                <a:spcPts val="0"/>
              </a:spcBef>
              <a:spcAft>
                <a:spcPts val="0"/>
              </a:spcAft>
              <a:buSzPts val="1700"/>
              <a:buChar char="●"/>
            </a:pPr>
            <a:r>
              <a:rPr lang="en" sz="1700"/>
              <a:t>These uterine arteries branch into the arcuate, radial and spiral arteries  - providing placental blood flow on the uterine side</a:t>
            </a:r>
            <a:endParaRPr sz="1700"/>
          </a:p>
          <a:p>
            <a:pPr indent="-336550" lvl="0" marL="457200" rtl="0" algn="l">
              <a:spcBef>
                <a:spcPts val="0"/>
              </a:spcBef>
              <a:spcAft>
                <a:spcPts val="0"/>
              </a:spcAft>
              <a:buSzPts val="1700"/>
              <a:buChar char="●"/>
            </a:pPr>
            <a:r>
              <a:rPr lang="en" sz="1700"/>
              <a:t>Spiral arteries expel blood into the intervillous space</a:t>
            </a:r>
            <a:endParaRPr sz="1700"/>
          </a:p>
        </p:txBody>
      </p:sp>
      <p:pic>
        <p:nvPicPr>
          <p:cNvPr id="482" name="Google Shape;482;p66"/>
          <p:cNvPicPr preferRelativeResize="0"/>
          <p:nvPr/>
        </p:nvPicPr>
        <p:blipFill>
          <a:blip r:embed="rId3">
            <a:alphaModFix/>
          </a:blip>
          <a:stretch>
            <a:fillRect/>
          </a:stretch>
        </p:blipFill>
        <p:spPr>
          <a:xfrm>
            <a:off x="4861227" y="975100"/>
            <a:ext cx="4168450" cy="409609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Uterine Blood Flow</a:t>
            </a:r>
            <a:endParaRPr/>
          </a:p>
        </p:txBody>
      </p:sp>
      <p:sp>
        <p:nvSpPr>
          <p:cNvPr id="488" name="Google Shape;488;p67"/>
          <p:cNvSpPr txBox="1"/>
          <p:nvPr>
            <p:ph idx="1" type="body"/>
          </p:nvPr>
        </p:nvSpPr>
        <p:spPr>
          <a:xfrm>
            <a:off x="167075" y="1440975"/>
            <a:ext cx="4576500" cy="3392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Fetus sends O2-poor blood to the placenta via two umbilical arteries</a:t>
            </a:r>
            <a:endParaRPr sz="1600"/>
          </a:p>
          <a:p>
            <a:pPr indent="-330200" lvl="0" marL="457200" rtl="0" algn="l">
              <a:spcBef>
                <a:spcPts val="0"/>
              </a:spcBef>
              <a:spcAft>
                <a:spcPts val="0"/>
              </a:spcAft>
              <a:buSzPts val="1600"/>
              <a:buChar char="●"/>
            </a:pPr>
            <a:r>
              <a:rPr lang="en" sz="1600"/>
              <a:t>These vessels perfuse capillary networks within placental villi that pool into the pool of maternal blood</a:t>
            </a:r>
            <a:endParaRPr sz="1600"/>
          </a:p>
          <a:p>
            <a:pPr indent="-330200" lvl="0" marL="457200" rtl="0" algn="l">
              <a:spcBef>
                <a:spcPts val="0"/>
              </a:spcBef>
              <a:spcAft>
                <a:spcPts val="0"/>
              </a:spcAft>
              <a:buSzPts val="1600"/>
              <a:buChar char="●"/>
            </a:pPr>
            <a:r>
              <a:rPr lang="en" sz="1600"/>
              <a:t>Placental villi are small, fingerlike projections, the purpose of which is to maximize the placental surface area in contact with maternal blood</a:t>
            </a:r>
            <a:endParaRPr sz="1600"/>
          </a:p>
          <a:p>
            <a:pPr indent="-330200" lvl="0" marL="457200" rtl="0" algn="l">
              <a:spcBef>
                <a:spcPts val="0"/>
              </a:spcBef>
              <a:spcAft>
                <a:spcPts val="0"/>
              </a:spcAft>
              <a:buSzPts val="1600"/>
              <a:buChar char="●"/>
            </a:pPr>
            <a:r>
              <a:rPr lang="en" sz="1600"/>
              <a:t>Each villi contains a capillary network that exchanges respiratory gases, nutrients, and wastes with maternal blood</a:t>
            </a:r>
            <a:endParaRPr sz="1600"/>
          </a:p>
          <a:p>
            <a:pPr indent="0" lvl="0" marL="0" rtl="0" algn="l">
              <a:spcBef>
                <a:spcPts val="1600"/>
              </a:spcBef>
              <a:spcAft>
                <a:spcPts val="1600"/>
              </a:spcAft>
              <a:buNone/>
            </a:pPr>
            <a:r>
              <a:t/>
            </a:r>
            <a:endParaRPr sz="1600"/>
          </a:p>
        </p:txBody>
      </p:sp>
      <p:pic>
        <p:nvPicPr>
          <p:cNvPr id="489" name="Google Shape;489;p67"/>
          <p:cNvPicPr preferRelativeResize="0"/>
          <p:nvPr/>
        </p:nvPicPr>
        <p:blipFill>
          <a:blip r:embed="rId3">
            <a:alphaModFix/>
          </a:blip>
          <a:stretch>
            <a:fillRect/>
          </a:stretch>
        </p:blipFill>
        <p:spPr>
          <a:xfrm>
            <a:off x="4895900" y="1460250"/>
            <a:ext cx="3810000" cy="28860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8"/>
          <p:cNvSpPr txBox="1"/>
          <p:nvPr>
            <p:ph idx="1" type="body"/>
          </p:nvPr>
        </p:nvSpPr>
        <p:spPr>
          <a:xfrm>
            <a:off x="428450" y="1358525"/>
            <a:ext cx="8466300" cy="3418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2200"/>
              <a:t>Uterine Blood Flow</a:t>
            </a:r>
            <a:r>
              <a:rPr lang="en" sz="1800"/>
              <a:t> = </a:t>
            </a:r>
            <a:r>
              <a:rPr lang="en" sz="1800" u="sng"/>
              <a:t>Uterine Artery Pressure - Uterine Venous Pressure</a:t>
            </a:r>
            <a:endParaRPr sz="1800" u="sng"/>
          </a:p>
          <a:p>
            <a:pPr indent="0" lvl="0" marL="457200" rtl="0" algn="l">
              <a:spcBef>
                <a:spcPts val="1600"/>
              </a:spcBef>
              <a:spcAft>
                <a:spcPts val="0"/>
              </a:spcAft>
              <a:buNone/>
            </a:pPr>
            <a:r>
              <a:rPr lang="en" sz="1800" u="sng"/>
              <a:t>				</a:t>
            </a:r>
            <a:r>
              <a:rPr lang="en" sz="1800"/>
              <a:t>	                          Uterine Vascular Resistance</a:t>
            </a:r>
            <a:endParaRPr sz="1800"/>
          </a:p>
          <a:p>
            <a:pPr indent="-342900" lvl="0" marL="457200" rtl="0" algn="l">
              <a:spcBef>
                <a:spcPts val="1600"/>
              </a:spcBef>
              <a:spcAft>
                <a:spcPts val="0"/>
              </a:spcAft>
              <a:buSzPts val="1800"/>
              <a:buChar char="●"/>
            </a:pPr>
            <a:r>
              <a:rPr lang="en" sz="1800"/>
              <a:t>Both O2 and CO2 diffuse through placental tissue readily and are considered to be “perfusion limited,” meaning their transfer to the fetus is limited only by the perfusion of the placenta</a:t>
            </a:r>
            <a:endParaRPr sz="1800"/>
          </a:p>
          <a:p>
            <a:pPr indent="-342900" lvl="1" marL="914400" rtl="0" algn="l">
              <a:spcBef>
                <a:spcPts val="0"/>
              </a:spcBef>
              <a:spcAft>
                <a:spcPts val="0"/>
              </a:spcAft>
              <a:buSzPts val="1800"/>
              <a:buChar char="○"/>
            </a:pPr>
            <a:r>
              <a:rPr lang="en" sz="1800"/>
              <a:t>Decreases in maternal uterine artery blood flow or increases in placental vascular resistance decrease fetal oxygenation</a:t>
            </a:r>
            <a:endParaRPr sz="1800"/>
          </a:p>
          <a:p>
            <a:pPr indent="-342900" lvl="0" marL="457200" rtl="0" algn="l">
              <a:spcBef>
                <a:spcPts val="0"/>
              </a:spcBef>
              <a:spcAft>
                <a:spcPts val="0"/>
              </a:spcAft>
              <a:buSzPts val="1800"/>
              <a:buChar char="●"/>
            </a:pPr>
            <a:r>
              <a:rPr lang="en" sz="1800"/>
              <a:t>Uterine blood flow does NOT autoregulate - it is dependent on MAP, CO, and uterine vascular resistance. Since it is a low resistance system, uterine blood flow is primarily dependent on MAP and CO</a:t>
            </a:r>
            <a:endParaRPr sz="1800"/>
          </a:p>
          <a:p>
            <a:pPr indent="0" lvl="0" marL="0" rtl="0" algn="l">
              <a:spcBef>
                <a:spcPts val="1600"/>
              </a:spcBef>
              <a:spcAft>
                <a:spcPts val="1600"/>
              </a:spcAft>
              <a:buNone/>
            </a:pPr>
            <a:r>
              <a:rPr lang="en" sz="1800" u="sng"/>
              <a:t>							</a:t>
            </a:r>
            <a:endParaRPr sz="1800" u="sng"/>
          </a:p>
        </p:txBody>
      </p:sp>
      <p:sp>
        <p:nvSpPr>
          <p:cNvPr id="495" name="Google Shape;495;p68"/>
          <p:cNvSpPr txBox="1"/>
          <p:nvPr>
            <p:ph type="title"/>
          </p:nvPr>
        </p:nvSpPr>
        <p:spPr>
          <a:xfrm>
            <a:off x="1309325"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Uterine Blood Flow</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9"/>
          <p:cNvSpPr txBox="1"/>
          <p:nvPr>
            <p:ph idx="1" type="body"/>
          </p:nvPr>
        </p:nvSpPr>
        <p:spPr>
          <a:xfrm>
            <a:off x="287400" y="1248700"/>
            <a:ext cx="8716200" cy="36270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b="1" lang="en" sz="1900"/>
              <a:t>Causes of reduced uterine blood flow include</a:t>
            </a:r>
            <a:r>
              <a:rPr lang="en" sz="1700"/>
              <a:t>;</a:t>
            </a:r>
            <a:endParaRPr sz="1900"/>
          </a:p>
          <a:p>
            <a:pPr indent="-336550" lvl="1" marL="914400" rtl="0" algn="l">
              <a:spcBef>
                <a:spcPts val="0"/>
              </a:spcBef>
              <a:spcAft>
                <a:spcPts val="0"/>
              </a:spcAft>
              <a:buSzPts val="1700"/>
              <a:buChar char="○"/>
            </a:pPr>
            <a:r>
              <a:rPr lang="en" sz="1700"/>
              <a:t>Decreased Perfusion: Maternal hypotension (sympathectomy, hemorrhage, aortocaval compression)</a:t>
            </a:r>
            <a:endParaRPr sz="1700"/>
          </a:p>
          <a:p>
            <a:pPr indent="-336550" lvl="1" marL="914400" rtl="0" algn="l">
              <a:spcBef>
                <a:spcPts val="0"/>
              </a:spcBef>
              <a:spcAft>
                <a:spcPts val="0"/>
              </a:spcAft>
              <a:buSzPts val="1700"/>
              <a:buChar char="○"/>
            </a:pPr>
            <a:r>
              <a:rPr lang="en" sz="1700"/>
              <a:t>Increased Resistance: Uterine contraction, hypertensive conditions that increase UVR</a:t>
            </a:r>
            <a:endParaRPr sz="1700"/>
          </a:p>
          <a:p>
            <a:pPr indent="-336550" lvl="0" marL="457200" rtl="0" algn="l">
              <a:spcBef>
                <a:spcPts val="0"/>
              </a:spcBef>
              <a:spcAft>
                <a:spcPts val="0"/>
              </a:spcAft>
              <a:buSzPts val="1700"/>
              <a:buChar char="●"/>
            </a:pPr>
            <a:r>
              <a:rPr lang="en" sz="1700"/>
              <a:t>Classic teaching states that phenylephrine increases UVR and reduces placental perfusion. More recent evidence suggests phenylephrine is as effective as ephedrine in maintaining placental perfusion and fetal pH in healthy mothers. In fact, mothers that received phenylephrine had higher fetal pH values (less fetal acidosis)</a:t>
            </a:r>
            <a:endParaRPr sz="1700"/>
          </a:p>
          <a:p>
            <a:pPr indent="0" lvl="0" marL="457200" rtl="0" algn="l">
              <a:spcBef>
                <a:spcPts val="1600"/>
              </a:spcBef>
              <a:spcAft>
                <a:spcPts val="0"/>
              </a:spcAft>
              <a:buNone/>
            </a:pPr>
            <a:r>
              <a:t/>
            </a:r>
            <a:endParaRPr sz="1700"/>
          </a:p>
          <a:p>
            <a:pPr indent="0" lvl="0" marL="0" rtl="0" algn="l">
              <a:spcBef>
                <a:spcPts val="1600"/>
              </a:spcBef>
              <a:spcAft>
                <a:spcPts val="1600"/>
              </a:spcAft>
              <a:buNone/>
            </a:pPr>
            <a:r>
              <a:t/>
            </a:r>
            <a:endParaRPr sz="1800"/>
          </a:p>
        </p:txBody>
      </p:sp>
      <p:sp>
        <p:nvSpPr>
          <p:cNvPr id="501" name="Google Shape;501;p69"/>
          <p:cNvSpPr txBox="1"/>
          <p:nvPr>
            <p:ph type="title"/>
          </p:nvPr>
        </p:nvSpPr>
        <p:spPr>
          <a:xfrm>
            <a:off x="1297500" y="423475"/>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Uterine Blood Flow</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100"/>
              <a:t>Uterine Blood Flow</a:t>
            </a:r>
            <a:endParaRPr sz="3100"/>
          </a:p>
        </p:txBody>
      </p:sp>
      <p:sp>
        <p:nvSpPr>
          <p:cNvPr id="507" name="Google Shape;507;p70"/>
          <p:cNvSpPr txBox="1"/>
          <p:nvPr>
            <p:ph idx="1" type="body"/>
          </p:nvPr>
        </p:nvSpPr>
        <p:spPr>
          <a:xfrm>
            <a:off x="564325" y="1567550"/>
            <a:ext cx="8025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a:t>Effects of Vasopressors on Uterine Perfusion: Phenylephrine vs Ephedrine</a:t>
            </a:r>
            <a:endParaRPr b="1" sz="1900"/>
          </a:p>
          <a:p>
            <a:pPr indent="-323850" lvl="0" marL="457200" rtl="0" algn="l">
              <a:spcBef>
                <a:spcPts val="1600"/>
              </a:spcBef>
              <a:spcAft>
                <a:spcPts val="0"/>
              </a:spcAft>
              <a:buSzPts val="1500"/>
              <a:buChar char="-"/>
            </a:pPr>
            <a:r>
              <a:rPr lang="en" sz="1900"/>
              <a:t>Phenylephrine increases UVR and reduces placental perfusion. Recent evidence suggests that phenylephrine is as efficacious as ephedrine in preventing hypotension and produces no depression in fetal pH. </a:t>
            </a:r>
            <a:endParaRPr sz="1900"/>
          </a:p>
          <a:p>
            <a:pPr indent="-349250" lvl="0" marL="457200" rtl="0" algn="l">
              <a:spcBef>
                <a:spcPts val="0"/>
              </a:spcBef>
              <a:spcAft>
                <a:spcPts val="0"/>
              </a:spcAft>
              <a:buSzPts val="1900"/>
              <a:buChar char="-"/>
            </a:pPr>
            <a:r>
              <a:rPr lang="en" sz="1900"/>
              <a:t>Mothers that received phenylephrine had higher fetal pH values (less fetal acidosis)</a:t>
            </a:r>
            <a:endParaRPr sz="1900"/>
          </a:p>
          <a:p>
            <a:pPr indent="-349250" lvl="0" marL="457200" rtl="0" algn="l">
              <a:spcBef>
                <a:spcPts val="0"/>
              </a:spcBef>
              <a:spcAft>
                <a:spcPts val="0"/>
              </a:spcAft>
              <a:buSzPts val="1900"/>
              <a:buChar char="-"/>
            </a:pPr>
            <a:r>
              <a:rPr lang="en" sz="1900"/>
              <a:t>Phenylephrine can cause reflex bradycardia and reduce CO. Norepinephrine is gaining traction - however, apex says phenylephrine is a better choice</a:t>
            </a:r>
            <a:endParaRPr sz="19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71"/>
          <p:cNvSpPr txBox="1"/>
          <p:nvPr>
            <p:ph type="title"/>
          </p:nvPr>
        </p:nvSpPr>
        <p:spPr>
          <a:xfrm>
            <a:off x="998800" y="343125"/>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Fetal Acidosis</a:t>
            </a:r>
            <a:endParaRPr/>
          </a:p>
        </p:txBody>
      </p:sp>
      <p:sp>
        <p:nvSpPr>
          <p:cNvPr id="513" name="Google Shape;513;p71"/>
          <p:cNvSpPr txBox="1"/>
          <p:nvPr>
            <p:ph idx="1" type="body"/>
          </p:nvPr>
        </p:nvSpPr>
        <p:spPr>
          <a:xfrm>
            <a:off x="151875" y="1461225"/>
            <a:ext cx="3928500" cy="2911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A fetal pH below 7.20 indicates fetal acidosis</a:t>
            </a:r>
            <a:endParaRPr sz="2400"/>
          </a:p>
          <a:p>
            <a:pPr indent="-381000" lvl="0" marL="457200" rtl="0" algn="l">
              <a:spcBef>
                <a:spcPts val="0"/>
              </a:spcBef>
              <a:spcAft>
                <a:spcPts val="0"/>
              </a:spcAft>
              <a:buSzPts val="2400"/>
              <a:buChar char="●"/>
            </a:pPr>
            <a:r>
              <a:rPr lang="en" sz="2400"/>
              <a:t>A fetal capillary blood pH of 7.25 is the lowest limit of normal</a:t>
            </a:r>
            <a:endParaRPr sz="2400"/>
          </a:p>
          <a:p>
            <a:pPr indent="-381000" lvl="0" marL="457200" rtl="0" algn="l">
              <a:spcBef>
                <a:spcPts val="0"/>
              </a:spcBef>
              <a:spcAft>
                <a:spcPts val="0"/>
              </a:spcAft>
              <a:buSzPts val="2400"/>
              <a:buChar char="●"/>
            </a:pPr>
            <a:r>
              <a:rPr lang="en" sz="2400"/>
              <a:t>Values between 7.20 and 7.24 are considered pre-acidotic</a:t>
            </a:r>
            <a:endParaRPr sz="2400"/>
          </a:p>
          <a:p>
            <a:pPr indent="0" lvl="0" marL="457200" rtl="0" algn="l">
              <a:spcBef>
                <a:spcPts val="1600"/>
              </a:spcBef>
              <a:spcAft>
                <a:spcPts val="1600"/>
              </a:spcAft>
              <a:buNone/>
            </a:pPr>
            <a:r>
              <a:t/>
            </a:r>
            <a:endParaRPr sz="2400"/>
          </a:p>
        </p:txBody>
      </p:sp>
      <p:pic>
        <p:nvPicPr>
          <p:cNvPr id="514" name="Google Shape;514;p71"/>
          <p:cNvPicPr preferRelativeResize="0"/>
          <p:nvPr/>
        </p:nvPicPr>
        <p:blipFill>
          <a:blip r:embed="rId3">
            <a:alphaModFix/>
          </a:blip>
          <a:stretch>
            <a:fillRect/>
          </a:stretch>
        </p:blipFill>
        <p:spPr>
          <a:xfrm>
            <a:off x="5007600" y="2275000"/>
            <a:ext cx="3943500" cy="26437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Learning Objectives</a:t>
            </a:r>
            <a:endParaRPr sz="3600"/>
          </a:p>
        </p:txBody>
      </p:sp>
      <p:sp>
        <p:nvSpPr>
          <p:cNvPr id="168" name="Google Shape;168;p18"/>
          <p:cNvSpPr txBox="1"/>
          <p:nvPr>
            <p:ph idx="1" type="body"/>
          </p:nvPr>
        </p:nvSpPr>
        <p:spPr>
          <a:xfrm>
            <a:off x="708600" y="1567550"/>
            <a:ext cx="76278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Understand the function and uses of magnesium sulfate</a:t>
            </a:r>
            <a:endParaRPr sz="1800"/>
          </a:p>
          <a:p>
            <a:pPr indent="-342900" lvl="0" marL="457200" rtl="0" algn="l">
              <a:spcBef>
                <a:spcPts val="0"/>
              </a:spcBef>
              <a:spcAft>
                <a:spcPts val="0"/>
              </a:spcAft>
              <a:buSzPts val="1800"/>
              <a:buChar char="●"/>
            </a:pPr>
            <a:r>
              <a:rPr lang="en" sz="1800"/>
              <a:t>Describe HELLP Syndrome</a:t>
            </a:r>
            <a:endParaRPr sz="1800"/>
          </a:p>
          <a:p>
            <a:pPr indent="-342900" lvl="0" marL="457200" rtl="0" algn="l">
              <a:spcBef>
                <a:spcPts val="0"/>
              </a:spcBef>
              <a:spcAft>
                <a:spcPts val="0"/>
              </a:spcAft>
              <a:buSzPts val="1800"/>
              <a:buChar char="●"/>
            </a:pPr>
            <a:r>
              <a:rPr lang="en" sz="1800"/>
              <a:t>Understand maternal cocaine abuse</a:t>
            </a:r>
            <a:endParaRPr sz="1800"/>
          </a:p>
          <a:p>
            <a:pPr indent="-342900" lvl="0" marL="457200" rtl="0" algn="l">
              <a:spcBef>
                <a:spcPts val="0"/>
              </a:spcBef>
              <a:spcAft>
                <a:spcPts val="0"/>
              </a:spcAft>
              <a:buSzPts val="1800"/>
              <a:buChar char="●"/>
            </a:pPr>
            <a:r>
              <a:rPr lang="en" sz="1800"/>
              <a:t>Understand prematurity and tocolytic options</a:t>
            </a:r>
            <a:endParaRPr sz="1800"/>
          </a:p>
          <a:p>
            <a:pPr indent="-342900" lvl="0" marL="457200" rtl="0" algn="l">
              <a:spcBef>
                <a:spcPts val="0"/>
              </a:spcBef>
              <a:spcAft>
                <a:spcPts val="0"/>
              </a:spcAft>
              <a:buSzPts val="1800"/>
              <a:buChar char="●"/>
            </a:pPr>
            <a:r>
              <a:rPr lang="en" sz="1800"/>
              <a:t>Understand placental abnormalities</a:t>
            </a:r>
            <a:endParaRPr sz="1800"/>
          </a:p>
          <a:p>
            <a:pPr indent="-342900" lvl="0" marL="457200" rtl="0" algn="l">
              <a:spcBef>
                <a:spcPts val="0"/>
              </a:spcBef>
              <a:spcAft>
                <a:spcPts val="0"/>
              </a:spcAft>
              <a:buSzPts val="1800"/>
              <a:buChar char="●"/>
            </a:pPr>
            <a:r>
              <a:rPr lang="en" sz="1800"/>
              <a:t>Describe amniotic fluid embolism</a:t>
            </a:r>
            <a:endParaRPr sz="1800"/>
          </a:p>
          <a:p>
            <a:pPr indent="-342900" lvl="0" marL="457200" rtl="0" algn="l">
              <a:spcBef>
                <a:spcPts val="0"/>
              </a:spcBef>
              <a:spcAft>
                <a:spcPts val="0"/>
              </a:spcAft>
              <a:buSzPts val="1800"/>
              <a:buChar char="●"/>
            </a:pPr>
            <a:r>
              <a:rPr lang="en" sz="1800"/>
              <a:t>Understand anesthesia for multiple gestations</a:t>
            </a:r>
            <a:endParaRPr sz="1800"/>
          </a:p>
          <a:p>
            <a:pPr indent="-342900" lvl="0" marL="457200" rtl="0" algn="l">
              <a:spcBef>
                <a:spcPts val="0"/>
              </a:spcBef>
              <a:spcAft>
                <a:spcPts val="0"/>
              </a:spcAft>
              <a:buSzPts val="1800"/>
              <a:buChar char="●"/>
            </a:pPr>
            <a:r>
              <a:rPr lang="en" sz="1800"/>
              <a:t>Understand external cephalic version</a:t>
            </a:r>
            <a:endParaRPr sz="1800"/>
          </a:p>
          <a:p>
            <a:pPr indent="-342900" lvl="0" marL="457200" rtl="0" algn="l">
              <a:spcBef>
                <a:spcPts val="0"/>
              </a:spcBef>
              <a:spcAft>
                <a:spcPts val="0"/>
              </a:spcAft>
              <a:buSzPts val="1800"/>
              <a:buChar char="●"/>
            </a:pPr>
            <a:r>
              <a:rPr lang="en" sz="1800"/>
              <a:t>Understand anesthesia for pregnant patients undergoing non-obstetric  procedures</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7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Fick’s Law</a:t>
            </a:r>
            <a:endParaRPr sz="3200"/>
          </a:p>
        </p:txBody>
      </p:sp>
      <p:sp>
        <p:nvSpPr>
          <p:cNvPr id="520" name="Google Shape;520;p72"/>
          <p:cNvSpPr txBox="1"/>
          <p:nvPr>
            <p:ph idx="1" type="body"/>
          </p:nvPr>
        </p:nvSpPr>
        <p:spPr>
          <a:xfrm>
            <a:off x="156750" y="1567550"/>
            <a:ext cx="87573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t>Rate of diffusion</a:t>
            </a:r>
            <a:r>
              <a:rPr lang="en"/>
              <a:t> = </a:t>
            </a:r>
            <a:r>
              <a:rPr lang="en" u="sng"/>
              <a:t>Diffusion coefficient x Surface area x Concentration gradient (btwn mom and baby)</a:t>
            </a:r>
            <a:endParaRPr u="sng"/>
          </a:p>
          <a:p>
            <a:pPr indent="0" lvl="0" marL="0" rtl="0" algn="l">
              <a:spcBef>
                <a:spcPts val="1600"/>
              </a:spcBef>
              <a:spcAft>
                <a:spcPts val="0"/>
              </a:spcAft>
              <a:buNone/>
            </a:pPr>
            <a:r>
              <a:rPr lang="en" u="sng"/>
              <a:t>									</a:t>
            </a:r>
            <a:r>
              <a:rPr lang="en"/>
              <a:t>Membrane thickness</a:t>
            </a:r>
            <a:endParaRPr/>
          </a:p>
          <a:p>
            <a:pPr indent="0" lvl="0" marL="0" rtl="0" algn="l">
              <a:spcBef>
                <a:spcPts val="1600"/>
              </a:spcBef>
              <a:spcAft>
                <a:spcPts val="0"/>
              </a:spcAft>
              <a:buNone/>
            </a:pPr>
            <a:r>
              <a:rPr lang="en"/>
              <a:t>	</a:t>
            </a:r>
            <a:endParaRPr/>
          </a:p>
          <a:p>
            <a:pPr indent="-342900" lvl="0" marL="457200" rtl="0" algn="l">
              <a:spcBef>
                <a:spcPts val="1600"/>
              </a:spcBef>
              <a:spcAft>
                <a:spcPts val="0"/>
              </a:spcAft>
              <a:buSzPts val="1800"/>
              <a:buChar char="-"/>
            </a:pPr>
            <a:r>
              <a:rPr lang="en" sz="1800"/>
              <a:t>Most important variables are the diffusion coefficient (drug characteristics) and the concentration gradient between maternal and fetal circulation</a:t>
            </a:r>
            <a:endParaRPr sz="1800"/>
          </a:p>
          <a:p>
            <a:pPr indent="-342900" lvl="1" marL="914400" rtl="0" algn="l">
              <a:spcBef>
                <a:spcPts val="0"/>
              </a:spcBef>
              <a:spcAft>
                <a:spcPts val="0"/>
              </a:spcAft>
              <a:buSzPts val="1800"/>
              <a:buChar char="-"/>
            </a:pPr>
            <a:r>
              <a:rPr lang="en" sz="1800"/>
              <a:t>Fetal acidosis can increase the concentration gradient - fetal trapping</a:t>
            </a:r>
            <a:endParaRPr sz="1800"/>
          </a:p>
          <a:p>
            <a:pPr indent="-342900" lvl="1" marL="914400" rtl="0" algn="l">
              <a:spcBef>
                <a:spcPts val="0"/>
              </a:spcBef>
              <a:spcAft>
                <a:spcPts val="0"/>
              </a:spcAft>
              <a:buSzPts val="1800"/>
              <a:buChar char="-"/>
            </a:pPr>
            <a:r>
              <a:rPr lang="en" sz="1800"/>
              <a:t>Route of </a:t>
            </a:r>
            <a:r>
              <a:rPr lang="en" sz="1800"/>
              <a:t>administration</a:t>
            </a:r>
            <a:r>
              <a:rPr lang="en" sz="1800"/>
              <a:t> (how it affects peak plasma levels - IV higher than IM or SC)</a:t>
            </a:r>
            <a:endParaRPr sz="18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73"/>
          <p:cNvSpPr txBox="1"/>
          <p:nvPr>
            <p:ph idx="1" type="body"/>
          </p:nvPr>
        </p:nvSpPr>
        <p:spPr>
          <a:xfrm>
            <a:off x="1346625" y="1154250"/>
            <a:ext cx="6782400" cy="3299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The </a:t>
            </a:r>
            <a:r>
              <a:rPr b="1" lang="en" sz="1800"/>
              <a:t>Fick principle/law</a:t>
            </a:r>
            <a:r>
              <a:rPr lang="en" sz="1800"/>
              <a:t> governs drug transfer across biological membranes</a:t>
            </a:r>
            <a:endParaRPr sz="1800"/>
          </a:p>
          <a:p>
            <a:pPr indent="-342900" lvl="1" marL="914400" rtl="0" algn="l">
              <a:spcBef>
                <a:spcPts val="0"/>
              </a:spcBef>
              <a:spcAft>
                <a:spcPts val="0"/>
              </a:spcAft>
              <a:buSzPts val="1800"/>
              <a:buChar char="○"/>
            </a:pPr>
            <a:r>
              <a:rPr lang="en" sz="1800"/>
              <a:t>Rate of Diffusion= Diffusion coefficient x Surface area x (concentration gradients between mom and fetus)/ Membrane Thickness</a:t>
            </a:r>
            <a:endParaRPr sz="1800"/>
          </a:p>
          <a:p>
            <a:pPr indent="-342900" lvl="1" marL="914400" rtl="0" algn="l">
              <a:spcBef>
                <a:spcPts val="0"/>
              </a:spcBef>
              <a:spcAft>
                <a:spcPts val="0"/>
              </a:spcAft>
              <a:buSzPts val="1800"/>
              <a:buChar char="○"/>
            </a:pPr>
            <a:r>
              <a:rPr lang="en" sz="1800"/>
              <a:t>The rate of transfer is directly proportional to:</a:t>
            </a:r>
            <a:endParaRPr sz="1800"/>
          </a:p>
          <a:p>
            <a:pPr indent="-342900" lvl="2" marL="1371600" rtl="0" algn="l">
              <a:spcBef>
                <a:spcPts val="0"/>
              </a:spcBef>
              <a:spcAft>
                <a:spcPts val="0"/>
              </a:spcAft>
              <a:buSzPts val="1800"/>
              <a:buChar char="■"/>
            </a:pPr>
            <a:r>
              <a:rPr lang="en" sz="1800"/>
              <a:t>Partial pressure difference (driving force)</a:t>
            </a:r>
            <a:endParaRPr sz="1800"/>
          </a:p>
          <a:p>
            <a:pPr indent="-342900" lvl="2" marL="1371600" rtl="0" algn="l">
              <a:spcBef>
                <a:spcPts val="0"/>
              </a:spcBef>
              <a:spcAft>
                <a:spcPts val="0"/>
              </a:spcAft>
              <a:buSzPts val="1800"/>
              <a:buChar char="■"/>
            </a:pPr>
            <a:r>
              <a:rPr lang="en" sz="1800"/>
              <a:t>Diffusion coefficient (solubility)</a:t>
            </a:r>
            <a:endParaRPr sz="1800"/>
          </a:p>
          <a:p>
            <a:pPr indent="-342900" lvl="2" marL="1371600" rtl="0" algn="l">
              <a:spcBef>
                <a:spcPts val="0"/>
              </a:spcBef>
              <a:spcAft>
                <a:spcPts val="0"/>
              </a:spcAft>
              <a:buSzPts val="1800"/>
              <a:buChar char="■"/>
            </a:pPr>
            <a:r>
              <a:rPr lang="en" sz="1800"/>
              <a:t>Membrane</a:t>
            </a:r>
            <a:r>
              <a:rPr lang="en" sz="1800"/>
              <a:t> surface area</a:t>
            </a:r>
            <a:endParaRPr sz="1800"/>
          </a:p>
          <a:p>
            <a:pPr indent="-342900" lvl="1" marL="914400" rtl="0" algn="l">
              <a:spcBef>
                <a:spcPts val="0"/>
              </a:spcBef>
              <a:spcAft>
                <a:spcPts val="0"/>
              </a:spcAft>
              <a:buSzPts val="1800"/>
              <a:buChar char="○"/>
            </a:pPr>
            <a:r>
              <a:rPr lang="en" sz="1800"/>
              <a:t>The rate of transfer is indirectly proportional to:</a:t>
            </a:r>
            <a:endParaRPr sz="1800"/>
          </a:p>
          <a:p>
            <a:pPr indent="-342900" lvl="2" marL="1371600" rtl="0" algn="l">
              <a:spcBef>
                <a:spcPts val="0"/>
              </a:spcBef>
              <a:spcAft>
                <a:spcPts val="0"/>
              </a:spcAft>
              <a:buSzPts val="1800"/>
              <a:buChar char="■"/>
            </a:pPr>
            <a:r>
              <a:rPr lang="en" sz="1800"/>
              <a:t>Membrane thickness</a:t>
            </a:r>
            <a:endParaRPr sz="1800"/>
          </a:p>
          <a:p>
            <a:pPr indent="-342900" lvl="2" marL="1371600" rtl="0" algn="l">
              <a:spcBef>
                <a:spcPts val="0"/>
              </a:spcBef>
              <a:spcAft>
                <a:spcPts val="0"/>
              </a:spcAft>
              <a:buSzPts val="1800"/>
              <a:buChar char="■"/>
            </a:pPr>
            <a:r>
              <a:rPr lang="en" sz="1800"/>
              <a:t>Molecular weight</a:t>
            </a:r>
            <a:endParaRPr sz="1800"/>
          </a:p>
          <a:p>
            <a:pPr indent="0" lvl="0" marL="457200" rtl="0" algn="l">
              <a:spcBef>
                <a:spcPts val="1600"/>
              </a:spcBef>
              <a:spcAft>
                <a:spcPts val="1600"/>
              </a:spcAft>
              <a:buNone/>
            </a:pPr>
            <a:r>
              <a:t/>
            </a:r>
            <a:endParaRPr sz="1800"/>
          </a:p>
        </p:txBody>
      </p:sp>
      <p:sp>
        <p:nvSpPr>
          <p:cNvPr id="526" name="Google Shape;526;p7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Placental Transfer and Fetal Effects of Drugs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7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Placental Transfer and Fetal Effects of Drugs</a:t>
            </a:r>
            <a:endParaRPr/>
          </a:p>
        </p:txBody>
      </p:sp>
      <p:sp>
        <p:nvSpPr>
          <p:cNvPr id="532" name="Google Shape;532;p74"/>
          <p:cNvSpPr txBox="1"/>
          <p:nvPr>
            <p:ph idx="1" type="body"/>
          </p:nvPr>
        </p:nvSpPr>
        <p:spPr>
          <a:xfrm>
            <a:off x="556900" y="1562500"/>
            <a:ext cx="78048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Factors that influence drug transfer from mother to fetus include:</a:t>
            </a:r>
            <a:endParaRPr sz="1700"/>
          </a:p>
          <a:p>
            <a:pPr indent="-336550" lvl="0" marL="457200" rtl="0" algn="l">
              <a:spcBef>
                <a:spcPts val="1600"/>
              </a:spcBef>
              <a:spcAft>
                <a:spcPts val="0"/>
              </a:spcAft>
              <a:buSzPts val="1700"/>
              <a:buAutoNum type="arabicPeriod"/>
            </a:pPr>
            <a:r>
              <a:rPr lang="en" sz="1700"/>
              <a:t>Molecular weight of the drug (&lt;500-1000 Da means greater transfer)</a:t>
            </a:r>
            <a:endParaRPr sz="1700"/>
          </a:p>
          <a:p>
            <a:pPr indent="-336550" lvl="0" marL="457200" rtl="0" algn="l">
              <a:spcBef>
                <a:spcPts val="0"/>
              </a:spcBef>
              <a:spcAft>
                <a:spcPts val="0"/>
              </a:spcAft>
              <a:buSzPts val="1700"/>
              <a:buAutoNum type="arabicPeriod"/>
            </a:pPr>
            <a:r>
              <a:rPr lang="en" sz="1700"/>
              <a:t>Lipid solubility (more lipophilic means greater transfer)</a:t>
            </a:r>
            <a:endParaRPr sz="1700"/>
          </a:p>
          <a:p>
            <a:pPr indent="-336550" lvl="1" marL="914400" rtl="0" algn="l">
              <a:spcBef>
                <a:spcPts val="0"/>
              </a:spcBef>
              <a:spcAft>
                <a:spcPts val="0"/>
              </a:spcAft>
              <a:buSzPts val="1700"/>
              <a:buAutoNum type="alphaLcPeriod"/>
            </a:pPr>
            <a:r>
              <a:rPr lang="en" sz="1700"/>
              <a:t>Cell membranes </a:t>
            </a:r>
            <a:r>
              <a:rPr lang="en" sz="1700"/>
              <a:t>consist</a:t>
            </a:r>
            <a:r>
              <a:rPr lang="en" sz="1700"/>
              <a:t> primarily of phospholipids such that a drug’s degree of lipid solubility favors its passage through the membrane</a:t>
            </a:r>
            <a:endParaRPr sz="1700"/>
          </a:p>
          <a:p>
            <a:pPr indent="-336550" lvl="0" marL="457200" rtl="0" algn="l">
              <a:spcBef>
                <a:spcPts val="0"/>
              </a:spcBef>
              <a:spcAft>
                <a:spcPts val="0"/>
              </a:spcAft>
              <a:buSzPts val="1700"/>
              <a:buAutoNum type="arabicPeriod"/>
            </a:pPr>
            <a:r>
              <a:rPr lang="en" sz="1700"/>
              <a:t>Molecular charge (non-ionized means greater transfer)</a:t>
            </a:r>
            <a:endParaRPr sz="1700"/>
          </a:p>
          <a:p>
            <a:pPr indent="-336550" lvl="1" marL="914400" rtl="0" algn="l">
              <a:spcBef>
                <a:spcPts val="0"/>
              </a:spcBef>
              <a:spcAft>
                <a:spcPts val="0"/>
              </a:spcAft>
              <a:buSzPts val="1700"/>
              <a:buAutoNum type="alphaLcPeriod"/>
            </a:pPr>
            <a:r>
              <a:rPr lang="en" sz="1700"/>
              <a:t>Ionized drugs are polar and water soluble, which inhibits diffusion through lipophilic cell membranes</a:t>
            </a:r>
            <a:endParaRPr sz="1700"/>
          </a:p>
          <a:p>
            <a:pPr indent="-336550" lvl="0" marL="457200" rtl="0" algn="l">
              <a:spcBef>
                <a:spcPts val="0"/>
              </a:spcBef>
              <a:spcAft>
                <a:spcPts val="0"/>
              </a:spcAft>
              <a:buSzPts val="1700"/>
              <a:buAutoNum type="arabicPeriod"/>
            </a:pPr>
            <a:r>
              <a:rPr lang="en" sz="1700"/>
              <a:t>Plasma protein binding (less binding means greater transfer)</a:t>
            </a:r>
            <a:endParaRPr sz="1700"/>
          </a:p>
          <a:p>
            <a:pPr indent="0" lvl="0" marL="914400" rtl="0" algn="l">
              <a:spcBef>
                <a:spcPts val="1600"/>
              </a:spcBef>
              <a:spcAft>
                <a:spcPts val="1600"/>
              </a:spcAft>
              <a:buNone/>
            </a:pPr>
            <a:r>
              <a:t/>
            </a:r>
            <a:endParaRPr sz="17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7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Placental Transfer and Fetal Effects of Drugs</a:t>
            </a:r>
            <a:endParaRPr/>
          </a:p>
        </p:txBody>
      </p:sp>
      <p:sp>
        <p:nvSpPr>
          <p:cNvPr id="538" name="Google Shape;538;p75"/>
          <p:cNvSpPr txBox="1"/>
          <p:nvPr>
            <p:ph idx="1" type="body"/>
          </p:nvPr>
        </p:nvSpPr>
        <p:spPr>
          <a:xfrm>
            <a:off x="837750" y="1572600"/>
            <a:ext cx="79584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Factors that influence drug transfer from mother to fetus include:</a:t>
            </a:r>
            <a:endParaRPr sz="1700"/>
          </a:p>
          <a:p>
            <a:pPr indent="0" lvl="0" marL="0" rtl="0" algn="l">
              <a:spcBef>
                <a:spcPts val="1600"/>
              </a:spcBef>
              <a:spcAft>
                <a:spcPts val="0"/>
              </a:spcAft>
              <a:buNone/>
            </a:pPr>
            <a:r>
              <a:rPr lang="en" sz="1700"/>
              <a:t>5. Blood pH vs. drug pKa (greater non-ionized fraction means greater transfer)</a:t>
            </a:r>
            <a:endParaRPr sz="1700"/>
          </a:p>
          <a:p>
            <a:pPr indent="-336550" lvl="0" marL="457200" rtl="0" algn="l">
              <a:spcBef>
                <a:spcPts val="1600"/>
              </a:spcBef>
              <a:spcAft>
                <a:spcPts val="0"/>
              </a:spcAft>
              <a:buSzPts val="1700"/>
              <a:buAutoNum type="alphaLcPeriod"/>
            </a:pPr>
            <a:r>
              <a:rPr lang="en" sz="1700"/>
              <a:t>Local anesthetics are examples of variable ionized basic compounds, whereby the degree of ionization is dependent on the ambient pH - the more alkaline the pH the greater the degree of nonionization. And it is the nonionized portion that crosses phospholipid membranes.</a:t>
            </a:r>
            <a:endParaRPr sz="1700"/>
          </a:p>
          <a:p>
            <a:pPr indent="-336550" lvl="0" marL="457200" rtl="0" algn="l">
              <a:spcBef>
                <a:spcPts val="0"/>
              </a:spcBef>
              <a:spcAft>
                <a:spcPts val="0"/>
              </a:spcAft>
              <a:buSzPts val="1700"/>
              <a:buAutoNum type="alphaLcPeriod"/>
            </a:pPr>
            <a:r>
              <a:rPr lang="en" sz="1700"/>
              <a:t>NDMR are large ionized drugs not affected by pH because of the quaternary group in their structure - and therefore do not cross the placenta</a:t>
            </a:r>
            <a:endParaRPr sz="1700"/>
          </a:p>
          <a:p>
            <a:pPr indent="0" lvl="0" marL="0" rtl="0" algn="l">
              <a:spcBef>
                <a:spcPts val="1600"/>
              </a:spcBef>
              <a:spcAft>
                <a:spcPts val="0"/>
              </a:spcAft>
              <a:buNone/>
            </a:pPr>
            <a:r>
              <a:rPr lang="en" sz="1700"/>
              <a:t>6. Free drug fraction (greater free drug fraction)</a:t>
            </a:r>
            <a:endParaRPr sz="1700"/>
          </a:p>
          <a:p>
            <a:pPr indent="0" lvl="0" marL="457200" rtl="0" algn="l">
              <a:spcBef>
                <a:spcPts val="1600"/>
              </a:spcBef>
              <a:spcAft>
                <a:spcPts val="0"/>
              </a:spcAft>
              <a:buNone/>
            </a:pPr>
            <a:r>
              <a:t/>
            </a:r>
            <a:endParaRPr sz="1700"/>
          </a:p>
          <a:p>
            <a:pPr indent="0" lvl="0" marL="1371600" rtl="0" algn="l">
              <a:spcBef>
                <a:spcPts val="1600"/>
              </a:spcBef>
              <a:spcAft>
                <a:spcPts val="0"/>
              </a:spcAft>
              <a:buNone/>
            </a:pPr>
            <a:r>
              <a:t/>
            </a:r>
            <a:endParaRPr sz="1700"/>
          </a:p>
          <a:p>
            <a:pPr indent="0" lvl="0" marL="0" rtl="0" algn="l">
              <a:spcBef>
                <a:spcPts val="1600"/>
              </a:spcBef>
              <a:spcAft>
                <a:spcPts val="0"/>
              </a:spcAft>
              <a:buNone/>
            </a:pPr>
            <a:r>
              <a:t/>
            </a:r>
            <a:endParaRPr sz="1700"/>
          </a:p>
          <a:p>
            <a:pPr indent="0" lvl="0" marL="0" rtl="0" algn="l">
              <a:spcBef>
                <a:spcPts val="1600"/>
              </a:spcBef>
              <a:spcAft>
                <a:spcPts val="1600"/>
              </a:spcAft>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76"/>
          <p:cNvSpPr txBox="1"/>
          <p:nvPr>
            <p:ph type="title"/>
          </p:nvPr>
        </p:nvSpPr>
        <p:spPr>
          <a:xfrm>
            <a:off x="1255700" y="393750"/>
            <a:ext cx="73032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Placental Transfer and Fetal Effects of Drugs</a:t>
            </a:r>
            <a:endParaRPr sz="2500"/>
          </a:p>
        </p:txBody>
      </p:sp>
      <p:sp>
        <p:nvSpPr>
          <p:cNvPr id="544" name="Google Shape;544;p76"/>
          <p:cNvSpPr txBox="1"/>
          <p:nvPr>
            <p:ph idx="1" type="body"/>
          </p:nvPr>
        </p:nvSpPr>
        <p:spPr>
          <a:xfrm>
            <a:off x="700175" y="1588450"/>
            <a:ext cx="7346400" cy="300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100"/>
          </a:p>
          <a:p>
            <a:pPr indent="0" lvl="0" marL="0" rtl="0" algn="l">
              <a:spcBef>
                <a:spcPts val="1600"/>
              </a:spcBef>
              <a:spcAft>
                <a:spcPts val="0"/>
              </a:spcAft>
              <a:buNone/>
            </a:pPr>
            <a:r>
              <a:rPr b="1" lang="en" sz="1700"/>
              <a:t>7. Concentration gradient between mother and fetus (higher gradient means greater transfer)</a:t>
            </a:r>
            <a:endParaRPr b="1" sz="1700"/>
          </a:p>
          <a:p>
            <a:pPr indent="-336550" lvl="0" marL="457200" rtl="0" algn="l">
              <a:spcBef>
                <a:spcPts val="1600"/>
              </a:spcBef>
              <a:spcAft>
                <a:spcPts val="0"/>
              </a:spcAft>
              <a:buSzPts val="1700"/>
              <a:buAutoNum type="alphaLcPeriod"/>
            </a:pPr>
            <a:r>
              <a:rPr lang="en" sz="1700"/>
              <a:t>Of these - a high concentration gradient (driving force) between mother and the fetus is the most important contributor of placental drug transfer</a:t>
            </a:r>
            <a:endParaRPr sz="17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7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Placental Transfer and Fetal Effects of Drugs</a:t>
            </a:r>
            <a:endParaRPr/>
          </a:p>
        </p:txBody>
      </p:sp>
      <p:sp>
        <p:nvSpPr>
          <p:cNvPr id="550" name="Google Shape;550;p77"/>
          <p:cNvSpPr txBox="1"/>
          <p:nvPr>
            <p:ph idx="1" type="body"/>
          </p:nvPr>
        </p:nvSpPr>
        <p:spPr>
          <a:xfrm>
            <a:off x="192375" y="1194750"/>
            <a:ext cx="8672100" cy="3284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Once the drug enters the fetal circulation, a variety of factors minimize the effects on the fetus - ie fentanyl</a:t>
            </a:r>
            <a:endParaRPr sz="1700"/>
          </a:p>
          <a:p>
            <a:pPr indent="-336550" lvl="1" marL="914400" rtl="0" algn="l">
              <a:spcBef>
                <a:spcPts val="0"/>
              </a:spcBef>
              <a:spcAft>
                <a:spcPts val="0"/>
              </a:spcAft>
              <a:buSzPts val="1700"/>
              <a:buChar char="○"/>
            </a:pPr>
            <a:r>
              <a:rPr lang="en" sz="1700"/>
              <a:t>Dilution - before reaching the fetus, a drug is diluted in intervillous blood, absorbed by placenta, further diluted in placental blood, and then circulated to the fetus</a:t>
            </a:r>
            <a:endParaRPr sz="1700"/>
          </a:p>
          <a:p>
            <a:pPr indent="-336550" lvl="1" marL="914400" rtl="0" algn="l">
              <a:spcBef>
                <a:spcPts val="0"/>
              </a:spcBef>
              <a:spcAft>
                <a:spcPts val="0"/>
              </a:spcAft>
              <a:buSzPts val="1700"/>
              <a:buChar char="○"/>
            </a:pPr>
            <a:r>
              <a:rPr lang="en" sz="1700"/>
              <a:t>Umbilical venous blood from the placenta </a:t>
            </a:r>
            <a:r>
              <a:rPr b="1" lang="en" sz="1700"/>
              <a:t>must first pass through the liver, </a:t>
            </a:r>
            <a:r>
              <a:rPr lang="en" sz="1700"/>
              <a:t>where it is </a:t>
            </a:r>
            <a:r>
              <a:rPr lang="en" sz="1700"/>
              <a:t>subject</a:t>
            </a:r>
            <a:r>
              <a:rPr lang="en" sz="1700"/>
              <a:t> to first-pass metabolism</a:t>
            </a:r>
            <a:endParaRPr sz="1700"/>
          </a:p>
          <a:p>
            <a:pPr indent="-336550" lvl="1" marL="914400" rtl="0" algn="l">
              <a:spcBef>
                <a:spcPts val="0"/>
              </a:spcBef>
              <a:spcAft>
                <a:spcPts val="0"/>
              </a:spcAft>
              <a:buSzPts val="1700"/>
              <a:buChar char="○"/>
            </a:pPr>
            <a:r>
              <a:rPr lang="en" sz="1700"/>
              <a:t>⅕ of the fetal CO returns directly to the placenta because of shunt flow through the foramen ovale and ductus arteriosus - this shunted blood does not circulate</a:t>
            </a:r>
            <a:endParaRPr sz="1700"/>
          </a:p>
          <a:p>
            <a:pPr indent="-336550" lvl="1" marL="914400" rtl="0" algn="l">
              <a:spcBef>
                <a:spcPts val="0"/>
              </a:spcBef>
              <a:spcAft>
                <a:spcPts val="0"/>
              </a:spcAft>
              <a:buSzPts val="1700"/>
              <a:buChar char="○"/>
            </a:pPr>
            <a:r>
              <a:rPr lang="en" sz="1700"/>
              <a:t>A fetus who has become acidotic will alter the degree of ionization of a drug - potentially leading to “ion trapping” - leading to accumulation</a:t>
            </a:r>
            <a:endParaRPr sz="17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7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Placental Transfer and Fetal Effects of Drugs</a:t>
            </a:r>
            <a:endParaRPr/>
          </a:p>
        </p:txBody>
      </p:sp>
      <p:sp>
        <p:nvSpPr>
          <p:cNvPr id="556" name="Google Shape;556;p78"/>
          <p:cNvSpPr txBox="1"/>
          <p:nvPr>
            <p:ph idx="1" type="body"/>
          </p:nvPr>
        </p:nvSpPr>
        <p:spPr>
          <a:xfrm>
            <a:off x="727625" y="1567550"/>
            <a:ext cx="40776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Significant Placental Transfer - tend to be lipophilic</a:t>
            </a:r>
            <a:endParaRPr sz="1400"/>
          </a:p>
          <a:p>
            <a:pPr indent="-317500" lvl="1" marL="914400" rtl="0" algn="l">
              <a:spcBef>
                <a:spcPts val="0"/>
              </a:spcBef>
              <a:spcAft>
                <a:spcPts val="0"/>
              </a:spcAft>
              <a:buSzPts val="1400"/>
              <a:buChar char="○"/>
            </a:pPr>
            <a:r>
              <a:rPr lang="en" sz="1400"/>
              <a:t>Local anesthetics (except chloroprocaine due to rapid metabolism</a:t>
            </a:r>
            <a:endParaRPr sz="1400"/>
          </a:p>
          <a:p>
            <a:pPr indent="-317500" lvl="1" marL="914400" rtl="0" algn="l">
              <a:spcBef>
                <a:spcPts val="0"/>
              </a:spcBef>
              <a:spcAft>
                <a:spcPts val="0"/>
              </a:spcAft>
              <a:buSzPts val="1400"/>
              <a:buChar char="○"/>
            </a:pPr>
            <a:r>
              <a:rPr lang="en" sz="1400"/>
              <a:t>IV anesthetics (usually not a problem)</a:t>
            </a:r>
            <a:endParaRPr sz="1400"/>
          </a:p>
          <a:p>
            <a:pPr indent="-317500" lvl="1" marL="914400" rtl="0" algn="l">
              <a:spcBef>
                <a:spcPts val="0"/>
              </a:spcBef>
              <a:spcAft>
                <a:spcPts val="0"/>
              </a:spcAft>
              <a:buSzPts val="1400"/>
              <a:buChar char="○"/>
            </a:pPr>
            <a:r>
              <a:rPr lang="en" sz="1400"/>
              <a:t>Volatile anesthetics</a:t>
            </a:r>
            <a:endParaRPr sz="1400"/>
          </a:p>
          <a:p>
            <a:pPr indent="-317500" lvl="1" marL="914400" rtl="0" algn="l">
              <a:spcBef>
                <a:spcPts val="0"/>
              </a:spcBef>
              <a:spcAft>
                <a:spcPts val="0"/>
              </a:spcAft>
              <a:buSzPts val="1400"/>
              <a:buChar char="○"/>
            </a:pPr>
            <a:r>
              <a:rPr lang="en" sz="1400"/>
              <a:t>Opioids</a:t>
            </a:r>
            <a:endParaRPr sz="1400"/>
          </a:p>
          <a:p>
            <a:pPr indent="-317500" lvl="1" marL="914400" rtl="0" algn="l">
              <a:spcBef>
                <a:spcPts val="0"/>
              </a:spcBef>
              <a:spcAft>
                <a:spcPts val="0"/>
              </a:spcAft>
              <a:buSzPts val="1400"/>
              <a:buChar char="○"/>
            </a:pPr>
            <a:r>
              <a:rPr lang="en" sz="1400"/>
              <a:t>Benzodiazepines</a:t>
            </a:r>
            <a:endParaRPr sz="1400"/>
          </a:p>
          <a:p>
            <a:pPr indent="-317500" lvl="1" marL="914400" rtl="0" algn="l">
              <a:spcBef>
                <a:spcPts val="0"/>
              </a:spcBef>
              <a:spcAft>
                <a:spcPts val="0"/>
              </a:spcAft>
              <a:buSzPts val="1400"/>
              <a:buChar char="○"/>
            </a:pPr>
            <a:r>
              <a:rPr lang="en" sz="1400"/>
              <a:t>Atropine</a:t>
            </a:r>
            <a:endParaRPr sz="1400"/>
          </a:p>
          <a:p>
            <a:pPr indent="-317500" lvl="1" marL="914400" rtl="0" algn="l">
              <a:spcBef>
                <a:spcPts val="0"/>
              </a:spcBef>
              <a:spcAft>
                <a:spcPts val="0"/>
              </a:spcAft>
              <a:buSzPts val="1400"/>
              <a:buChar char="○"/>
            </a:pPr>
            <a:r>
              <a:rPr lang="en" sz="1400"/>
              <a:t>Beta-blockers</a:t>
            </a:r>
            <a:endParaRPr sz="1400"/>
          </a:p>
          <a:p>
            <a:pPr indent="-317500" lvl="1" marL="914400" rtl="0" algn="l">
              <a:spcBef>
                <a:spcPts val="0"/>
              </a:spcBef>
              <a:spcAft>
                <a:spcPts val="0"/>
              </a:spcAft>
              <a:buSzPts val="1400"/>
              <a:buChar char="○"/>
            </a:pPr>
            <a:r>
              <a:rPr lang="en" sz="1400"/>
              <a:t>Magnesium (not lipophilic, but it is small)</a:t>
            </a:r>
            <a:endParaRPr sz="1400"/>
          </a:p>
        </p:txBody>
      </p:sp>
      <p:sp>
        <p:nvSpPr>
          <p:cNvPr id="557" name="Google Shape;557;p78"/>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Drugs with poor placental transfer tend to be highly ionized: </a:t>
            </a:r>
            <a:endParaRPr sz="1400"/>
          </a:p>
          <a:p>
            <a:pPr indent="-317500" lvl="1" marL="914400" rtl="0" algn="l">
              <a:spcBef>
                <a:spcPts val="0"/>
              </a:spcBef>
              <a:spcAft>
                <a:spcPts val="0"/>
              </a:spcAft>
              <a:buSzPts val="1400"/>
              <a:buChar char="○"/>
            </a:pPr>
            <a:r>
              <a:rPr lang="en" sz="1400"/>
              <a:t>Neuromuscular blockers</a:t>
            </a:r>
            <a:endParaRPr sz="1400"/>
          </a:p>
          <a:p>
            <a:pPr indent="-317500" lvl="1" marL="914400" rtl="0" algn="l">
              <a:spcBef>
                <a:spcPts val="0"/>
              </a:spcBef>
              <a:spcAft>
                <a:spcPts val="0"/>
              </a:spcAft>
              <a:buSzPts val="1400"/>
              <a:buChar char="○"/>
            </a:pPr>
            <a:r>
              <a:rPr lang="en" sz="1400"/>
              <a:t>Glycopyrrolate</a:t>
            </a:r>
            <a:endParaRPr sz="1400"/>
          </a:p>
          <a:p>
            <a:pPr indent="-317500" lvl="1" marL="914400" rtl="0" algn="l">
              <a:spcBef>
                <a:spcPts val="0"/>
              </a:spcBef>
              <a:spcAft>
                <a:spcPts val="0"/>
              </a:spcAft>
              <a:buSzPts val="1400"/>
              <a:buChar char="○"/>
            </a:pPr>
            <a:r>
              <a:rPr lang="en" sz="1400"/>
              <a:t>Heparin</a:t>
            </a:r>
            <a:endParaRPr sz="1400"/>
          </a:p>
          <a:p>
            <a:pPr indent="-317500" lvl="1" marL="914400" rtl="0" algn="l">
              <a:spcBef>
                <a:spcPts val="0"/>
              </a:spcBef>
              <a:spcAft>
                <a:spcPts val="0"/>
              </a:spcAft>
              <a:buSzPts val="1400"/>
              <a:buChar char="○"/>
            </a:pPr>
            <a:r>
              <a:rPr lang="en" sz="1400"/>
              <a:t>Insulin</a:t>
            </a:r>
            <a:endParaRPr sz="1400"/>
          </a:p>
          <a:p>
            <a:pPr indent="0" lvl="0" marL="914400" rtl="0" algn="l">
              <a:spcBef>
                <a:spcPts val="1600"/>
              </a:spcBef>
              <a:spcAft>
                <a:spcPts val="1600"/>
              </a:spcAft>
              <a:buNone/>
            </a:pPr>
            <a:r>
              <a:t/>
            </a:r>
            <a:endParaRPr sz="14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Labor and Delivery</a:t>
            </a:r>
            <a:endParaRPr/>
          </a:p>
        </p:txBody>
      </p:sp>
      <p:sp>
        <p:nvSpPr>
          <p:cNvPr id="563" name="Google Shape;563;p79"/>
          <p:cNvSpPr txBox="1"/>
          <p:nvPr>
            <p:ph idx="1" type="body"/>
          </p:nvPr>
        </p:nvSpPr>
        <p:spPr>
          <a:xfrm>
            <a:off x="316375" y="1392400"/>
            <a:ext cx="3890700" cy="350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Labor is divided into 3 stages</a:t>
            </a:r>
            <a:endParaRPr sz="1800"/>
          </a:p>
          <a:p>
            <a:pPr indent="-342900" lvl="0" marL="457200" rtl="0" algn="l">
              <a:spcBef>
                <a:spcPts val="0"/>
              </a:spcBef>
              <a:spcAft>
                <a:spcPts val="0"/>
              </a:spcAft>
              <a:buSzPts val="1800"/>
              <a:buChar char="●"/>
            </a:pPr>
            <a:r>
              <a:rPr lang="en" sz="1800"/>
              <a:t>First stage labor pain is the result of cervical distention, stretching of lower uterine segment, and possibly myometrial ischemia</a:t>
            </a:r>
            <a:endParaRPr sz="1800"/>
          </a:p>
          <a:p>
            <a:pPr indent="-342900" lvl="0" marL="457200" rtl="0" algn="l">
              <a:spcBef>
                <a:spcPts val="0"/>
              </a:spcBef>
              <a:spcAft>
                <a:spcPts val="0"/>
              </a:spcAft>
              <a:buSzPts val="1800"/>
              <a:buChar char="●"/>
            </a:pPr>
            <a:r>
              <a:rPr lang="en" sz="1800"/>
              <a:t>Nonspecific visceral stimulation is carried to CNS by afferent unmyelinated C fibers that enter the cord and travels to  T10 to L1 posterior nerve roots</a:t>
            </a:r>
            <a:endParaRPr sz="1800"/>
          </a:p>
        </p:txBody>
      </p:sp>
      <p:pic>
        <p:nvPicPr>
          <p:cNvPr id="564" name="Google Shape;564;p79"/>
          <p:cNvPicPr preferRelativeResize="0"/>
          <p:nvPr/>
        </p:nvPicPr>
        <p:blipFill>
          <a:blip r:embed="rId3">
            <a:alphaModFix/>
          </a:blip>
          <a:stretch>
            <a:fillRect/>
          </a:stretch>
        </p:blipFill>
        <p:spPr>
          <a:xfrm>
            <a:off x="4349025" y="722050"/>
            <a:ext cx="4667250" cy="3114675"/>
          </a:xfrm>
          <a:prstGeom prst="rect">
            <a:avLst/>
          </a:prstGeom>
          <a:noFill/>
          <a:ln>
            <a:noFill/>
          </a:ln>
        </p:spPr>
      </p:pic>
      <p:sp>
        <p:nvSpPr>
          <p:cNvPr id="565" name="Google Shape;565;p79"/>
          <p:cNvSpPr txBox="1"/>
          <p:nvPr/>
        </p:nvSpPr>
        <p:spPr>
          <a:xfrm>
            <a:off x="4325900" y="4132650"/>
            <a:ext cx="4370400" cy="5412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Stage 1 - beginning of regular contractions to full cervical dilation (10cm)</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8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Labor and Delivery</a:t>
            </a:r>
            <a:endParaRPr/>
          </a:p>
        </p:txBody>
      </p:sp>
      <p:sp>
        <p:nvSpPr>
          <p:cNvPr id="571" name="Google Shape;571;p80"/>
          <p:cNvSpPr txBox="1"/>
          <p:nvPr>
            <p:ph idx="1" type="body"/>
          </p:nvPr>
        </p:nvSpPr>
        <p:spPr>
          <a:xfrm>
            <a:off x="312175" y="1567550"/>
            <a:ext cx="4063200" cy="3328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Second stage labor begins when cervical dilation is complete and the delivery of the fetus</a:t>
            </a:r>
            <a:endParaRPr sz="1800"/>
          </a:p>
          <a:p>
            <a:pPr indent="-342900" lvl="0" marL="457200" rtl="0" algn="l">
              <a:spcBef>
                <a:spcPts val="0"/>
              </a:spcBef>
              <a:spcAft>
                <a:spcPts val="0"/>
              </a:spcAft>
              <a:buSzPts val="1800"/>
              <a:buChar char="●"/>
            </a:pPr>
            <a:r>
              <a:rPr lang="en" sz="1800"/>
              <a:t>Compression and stretching of the pelvic musculature and perineum produce pain that is mediated by somatic afferent fibers carried via the pudendal nerves to the  S2-S4 posterior nerve roots</a:t>
            </a:r>
            <a:endParaRPr sz="1800"/>
          </a:p>
        </p:txBody>
      </p:sp>
      <p:sp>
        <p:nvSpPr>
          <p:cNvPr id="572" name="Google Shape;572;p80"/>
          <p:cNvSpPr txBox="1"/>
          <p:nvPr/>
        </p:nvSpPr>
        <p:spPr>
          <a:xfrm>
            <a:off x="4469600" y="3429000"/>
            <a:ext cx="4469700" cy="5898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Stage 2 - full cervical dilation to delivery of the fetus (pain in the perineum begins during stage 2)</a:t>
            </a:r>
            <a:endParaRPr/>
          </a:p>
        </p:txBody>
      </p:sp>
      <p:sp>
        <p:nvSpPr>
          <p:cNvPr id="573" name="Google Shape;573;p80"/>
          <p:cNvSpPr txBox="1"/>
          <p:nvPr/>
        </p:nvSpPr>
        <p:spPr>
          <a:xfrm>
            <a:off x="4598425" y="4529050"/>
            <a:ext cx="43161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574" name="Google Shape;574;p80"/>
          <p:cNvPicPr preferRelativeResize="0"/>
          <p:nvPr/>
        </p:nvPicPr>
        <p:blipFill>
          <a:blip r:embed="rId3">
            <a:alphaModFix/>
          </a:blip>
          <a:stretch>
            <a:fillRect/>
          </a:stretch>
        </p:blipFill>
        <p:spPr>
          <a:xfrm>
            <a:off x="5489075" y="786500"/>
            <a:ext cx="2753732" cy="2520000"/>
          </a:xfrm>
          <a:prstGeom prst="rect">
            <a:avLst/>
          </a:prstGeom>
          <a:noFill/>
          <a:ln>
            <a:noFill/>
          </a:ln>
        </p:spPr>
      </p:pic>
      <p:sp>
        <p:nvSpPr>
          <p:cNvPr id="575" name="Google Shape;575;p80"/>
          <p:cNvSpPr txBox="1"/>
          <p:nvPr/>
        </p:nvSpPr>
        <p:spPr>
          <a:xfrm>
            <a:off x="4598425" y="4325900"/>
            <a:ext cx="4083000" cy="5154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Stage 3 - Delivery of placenta</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8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Labor and Delivery</a:t>
            </a:r>
            <a:endParaRPr/>
          </a:p>
        </p:txBody>
      </p:sp>
      <p:sp>
        <p:nvSpPr>
          <p:cNvPr id="581" name="Google Shape;581;p81"/>
          <p:cNvSpPr txBox="1"/>
          <p:nvPr>
            <p:ph idx="1" type="body"/>
          </p:nvPr>
        </p:nvSpPr>
        <p:spPr>
          <a:xfrm>
            <a:off x="1297500" y="1567550"/>
            <a:ext cx="1685400" cy="2911200"/>
          </a:xfrm>
          <a:prstGeom prst="rect">
            <a:avLst/>
          </a:prstGeom>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b="1" lang="en"/>
              <a:t>Afferent Pathway</a:t>
            </a:r>
            <a:endParaRPr b="1"/>
          </a:p>
          <a:p>
            <a:pPr indent="0" lvl="0" marL="0" rtl="0" algn="l">
              <a:spcBef>
                <a:spcPts val="1600"/>
              </a:spcBef>
              <a:spcAft>
                <a:spcPts val="0"/>
              </a:spcAft>
              <a:buNone/>
            </a:pPr>
            <a:r>
              <a:rPr b="1" lang="en"/>
              <a:t>Spinal Segments</a:t>
            </a:r>
            <a:endParaRPr b="1"/>
          </a:p>
          <a:p>
            <a:pPr indent="0" lvl="0" marL="0" rtl="0" algn="l">
              <a:spcBef>
                <a:spcPts val="1600"/>
              </a:spcBef>
              <a:spcAft>
                <a:spcPts val="0"/>
              </a:spcAft>
              <a:buNone/>
            </a:pPr>
            <a:r>
              <a:rPr b="1" lang="en"/>
              <a:t>Quality of pain</a:t>
            </a:r>
            <a:endParaRPr b="1"/>
          </a:p>
          <a:p>
            <a:pPr indent="0" lvl="0" marL="0" rtl="0" algn="l">
              <a:spcBef>
                <a:spcPts val="1600"/>
              </a:spcBef>
              <a:spcAft>
                <a:spcPts val="1600"/>
              </a:spcAft>
              <a:buNone/>
            </a:pPr>
            <a:r>
              <a:rPr b="1" lang="en"/>
              <a:t>Regional Technique</a:t>
            </a:r>
            <a:endParaRPr b="1"/>
          </a:p>
        </p:txBody>
      </p:sp>
      <p:sp>
        <p:nvSpPr>
          <p:cNvPr id="582" name="Google Shape;582;p81"/>
          <p:cNvSpPr txBox="1"/>
          <p:nvPr/>
        </p:nvSpPr>
        <p:spPr>
          <a:xfrm>
            <a:off x="3052400" y="1567550"/>
            <a:ext cx="3671700" cy="2911200"/>
          </a:xfrm>
          <a:prstGeom prst="rect">
            <a:avLst/>
          </a:prstGeom>
          <a:no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3F3F3"/>
                </a:solidFill>
              </a:rPr>
              <a:t>Uterus and Cervix</a:t>
            </a:r>
            <a:endParaRPr b="1">
              <a:solidFill>
                <a:srgbClr val="F3F3F3"/>
              </a:solidFill>
            </a:endParaRPr>
          </a:p>
          <a:p>
            <a:pPr indent="0" lvl="0" marL="0" rtl="0" algn="ctr">
              <a:spcBef>
                <a:spcPts val="0"/>
              </a:spcBef>
              <a:spcAft>
                <a:spcPts val="0"/>
              </a:spcAft>
              <a:buNone/>
            </a:pPr>
            <a:r>
              <a:t/>
            </a:r>
            <a:endParaRPr b="1">
              <a:solidFill>
                <a:srgbClr val="F3F3F3"/>
              </a:solidFill>
            </a:endParaRPr>
          </a:p>
          <a:p>
            <a:pPr indent="0" lvl="0" marL="0" rtl="0" algn="l">
              <a:spcBef>
                <a:spcPts val="0"/>
              </a:spcBef>
              <a:spcAft>
                <a:spcPts val="0"/>
              </a:spcAft>
              <a:buNone/>
            </a:pPr>
            <a:r>
              <a:rPr lang="en">
                <a:solidFill>
                  <a:srgbClr val="F3F3F3"/>
                </a:solidFill>
              </a:rPr>
              <a:t>Visceral C fibers - hypogastric plexus</a:t>
            </a:r>
            <a:endParaRPr>
              <a:solidFill>
                <a:srgbClr val="F3F3F3"/>
              </a:solidFill>
            </a:endParaRPr>
          </a:p>
          <a:p>
            <a:pPr indent="0" lvl="0" marL="0" rtl="0" algn="l">
              <a:spcBef>
                <a:spcPts val="0"/>
              </a:spcBef>
              <a:spcAft>
                <a:spcPts val="0"/>
              </a:spcAft>
              <a:buNone/>
            </a:pPr>
            <a:r>
              <a:t/>
            </a:r>
            <a:endParaRPr>
              <a:solidFill>
                <a:srgbClr val="F3F3F3"/>
              </a:solidFill>
            </a:endParaRPr>
          </a:p>
          <a:p>
            <a:pPr indent="0" lvl="0" marL="0" rtl="0" algn="l">
              <a:spcBef>
                <a:spcPts val="0"/>
              </a:spcBef>
              <a:spcAft>
                <a:spcPts val="0"/>
              </a:spcAft>
              <a:buNone/>
            </a:pPr>
            <a:r>
              <a:rPr lang="en">
                <a:solidFill>
                  <a:srgbClr val="F3F3F3"/>
                </a:solidFill>
              </a:rPr>
              <a:t>T10-L1</a:t>
            </a:r>
            <a:endParaRPr>
              <a:solidFill>
                <a:srgbClr val="F3F3F3"/>
              </a:solidFill>
            </a:endParaRPr>
          </a:p>
          <a:p>
            <a:pPr indent="0" lvl="0" marL="0" rtl="0" algn="l">
              <a:spcBef>
                <a:spcPts val="0"/>
              </a:spcBef>
              <a:spcAft>
                <a:spcPts val="0"/>
              </a:spcAft>
              <a:buNone/>
            </a:pPr>
            <a:r>
              <a:t/>
            </a:r>
            <a:endParaRPr>
              <a:solidFill>
                <a:srgbClr val="F3F3F3"/>
              </a:solidFill>
            </a:endParaRPr>
          </a:p>
          <a:p>
            <a:pPr indent="0" lvl="0" marL="0" rtl="0" algn="l">
              <a:spcBef>
                <a:spcPts val="0"/>
              </a:spcBef>
              <a:spcAft>
                <a:spcPts val="0"/>
              </a:spcAft>
              <a:buNone/>
            </a:pPr>
            <a:r>
              <a:rPr lang="en">
                <a:solidFill>
                  <a:srgbClr val="F3F3F3"/>
                </a:solidFill>
              </a:rPr>
              <a:t>Dull, diffuse, cramping</a:t>
            </a:r>
            <a:endParaRPr>
              <a:solidFill>
                <a:srgbClr val="F3F3F3"/>
              </a:solidFill>
            </a:endParaRPr>
          </a:p>
          <a:p>
            <a:pPr indent="0" lvl="0" marL="0" rtl="0" algn="l">
              <a:spcBef>
                <a:spcPts val="0"/>
              </a:spcBef>
              <a:spcAft>
                <a:spcPts val="0"/>
              </a:spcAft>
              <a:buNone/>
            </a:pPr>
            <a:r>
              <a:t/>
            </a:r>
            <a:endParaRPr>
              <a:solidFill>
                <a:srgbClr val="F3F3F3"/>
              </a:solidFill>
            </a:endParaRPr>
          </a:p>
          <a:p>
            <a:pPr indent="0" lvl="0" marL="0" rtl="0" algn="l">
              <a:spcBef>
                <a:spcPts val="0"/>
              </a:spcBef>
              <a:spcAft>
                <a:spcPts val="0"/>
              </a:spcAft>
              <a:buNone/>
            </a:pPr>
            <a:r>
              <a:rPr lang="en">
                <a:solidFill>
                  <a:srgbClr val="F3F3F3"/>
                </a:solidFill>
              </a:rPr>
              <a:t>Neuraxial (spinal, epidural, CSE)</a:t>
            </a:r>
            <a:endParaRPr>
              <a:solidFill>
                <a:srgbClr val="F3F3F3"/>
              </a:solidFill>
            </a:endParaRPr>
          </a:p>
          <a:p>
            <a:pPr indent="0" lvl="0" marL="0" rtl="0" algn="l">
              <a:spcBef>
                <a:spcPts val="0"/>
              </a:spcBef>
              <a:spcAft>
                <a:spcPts val="0"/>
              </a:spcAft>
              <a:buNone/>
            </a:pPr>
            <a:r>
              <a:rPr lang="en">
                <a:solidFill>
                  <a:srgbClr val="F3F3F3"/>
                </a:solidFill>
              </a:rPr>
              <a:t>Paravertebral lumbar sympathetic block</a:t>
            </a:r>
            <a:endParaRPr>
              <a:solidFill>
                <a:srgbClr val="F3F3F3"/>
              </a:solidFill>
            </a:endParaRPr>
          </a:p>
          <a:p>
            <a:pPr indent="0" lvl="0" marL="0" rtl="0" algn="l">
              <a:spcBef>
                <a:spcPts val="0"/>
              </a:spcBef>
              <a:spcAft>
                <a:spcPts val="0"/>
              </a:spcAft>
              <a:buNone/>
            </a:pPr>
            <a:r>
              <a:rPr lang="en">
                <a:solidFill>
                  <a:srgbClr val="F3F3F3"/>
                </a:solidFill>
              </a:rPr>
              <a:t>Paracervical block (high risk of fetal brady)</a:t>
            </a:r>
            <a:endParaRPr>
              <a:solidFill>
                <a:srgbClr val="F3F3F3"/>
              </a:solidFill>
            </a:endParaRPr>
          </a:p>
          <a:p>
            <a:pPr indent="0" lvl="0" marL="0" rtl="0" algn="ctr">
              <a:spcBef>
                <a:spcPts val="0"/>
              </a:spcBef>
              <a:spcAft>
                <a:spcPts val="0"/>
              </a:spcAft>
              <a:buNone/>
            </a:pPr>
            <a:r>
              <a:t/>
            </a:r>
            <a:endParaRPr>
              <a:solidFill>
                <a:srgbClr val="F3F3F3"/>
              </a:solidFill>
            </a:endParaRPr>
          </a:p>
          <a:p>
            <a:pPr indent="0" lvl="0" marL="0" rtl="0" algn="l">
              <a:spcBef>
                <a:spcPts val="0"/>
              </a:spcBef>
              <a:spcAft>
                <a:spcPts val="0"/>
              </a:spcAft>
              <a:buNone/>
            </a:pPr>
            <a:r>
              <a:t/>
            </a:r>
            <a:endParaRPr>
              <a:solidFill>
                <a:srgbClr val="F3F3F3"/>
              </a:solidFill>
            </a:endParaRPr>
          </a:p>
        </p:txBody>
      </p:sp>
      <p:sp>
        <p:nvSpPr>
          <p:cNvPr id="583" name="Google Shape;583;p81"/>
          <p:cNvSpPr txBox="1"/>
          <p:nvPr/>
        </p:nvSpPr>
        <p:spPr>
          <a:xfrm>
            <a:off x="7551725" y="2492475"/>
            <a:ext cx="28542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81"/>
          <p:cNvSpPr txBox="1"/>
          <p:nvPr/>
        </p:nvSpPr>
        <p:spPr>
          <a:xfrm>
            <a:off x="6793600" y="1567550"/>
            <a:ext cx="2229900" cy="2911200"/>
          </a:xfrm>
          <a:prstGeom prst="rect">
            <a:avLst/>
          </a:prstGeom>
          <a:no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rPr>
              <a:t>Perineum</a:t>
            </a:r>
            <a:endParaRPr b="1">
              <a:solidFill>
                <a:srgbClr val="FFFFFF"/>
              </a:solidFill>
            </a:endParaRPr>
          </a:p>
          <a:p>
            <a:pPr indent="0" lvl="0" marL="0" rtl="0" algn="ctr">
              <a:spcBef>
                <a:spcPts val="0"/>
              </a:spcBef>
              <a:spcAft>
                <a:spcPts val="0"/>
              </a:spcAft>
              <a:buNone/>
            </a:pPr>
            <a:r>
              <a:t/>
            </a:r>
            <a:endParaRPr b="1">
              <a:solidFill>
                <a:srgbClr val="FFFFFF"/>
              </a:solidFill>
            </a:endParaRPr>
          </a:p>
          <a:p>
            <a:pPr indent="0" lvl="0" marL="0" rtl="0" algn="l">
              <a:spcBef>
                <a:spcPts val="0"/>
              </a:spcBef>
              <a:spcAft>
                <a:spcPts val="0"/>
              </a:spcAft>
              <a:buNone/>
            </a:pPr>
            <a:r>
              <a:rPr lang="en">
                <a:solidFill>
                  <a:srgbClr val="FFFFFF"/>
                </a:solidFill>
              </a:rPr>
              <a:t>Pudendal nerve</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S2-S4</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Sharp, well localized</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Neuraxial (spinal, epidural, CSE)</a:t>
            </a:r>
            <a:endParaRPr>
              <a:solidFill>
                <a:srgbClr val="FFFFFF"/>
              </a:solidFill>
            </a:endParaRPr>
          </a:p>
          <a:p>
            <a:pPr indent="0" lvl="0" marL="0" rtl="0" algn="l">
              <a:spcBef>
                <a:spcPts val="0"/>
              </a:spcBef>
              <a:spcAft>
                <a:spcPts val="0"/>
              </a:spcAft>
              <a:buNone/>
            </a:pPr>
            <a:r>
              <a:rPr lang="en">
                <a:solidFill>
                  <a:srgbClr val="FFFFFF"/>
                </a:solidFill>
              </a:rPr>
              <a:t>Pudendal nerve block</a:t>
            </a:r>
            <a:endParaRPr>
              <a:solidFill>
                <a:srgbClr val="FFFFFF"/>
              </a:solidFill>
            </a:endParaRPr>
          </a:p>
          <a:p>
            <a:pPr indent="0" lvl="0" marL="0" rtl="0" algn="ctr">
              <a:spcBef>
                <a:spcPts val="0"/>
              </a:spcBef>
              <a:spcAft>
                <a:spcPts val="0"/>
              </a:spcAft>
              <a:buNone/>
            </a:pPr>
            <a:r>
              <a:t/>
            </a:r>
            <a:endParaRPr b="1">
              <a:solidFill>
                <a:srgbClr val="FFFFFF"/>
              </a:solidFill>
            </a:endParaRPr>
          </a:p>
          <a:p>
            <a:pPr indent="0" lvl="0" marL="0" rtl="0" algn="ctr">
              <a:spcBef>
                <a:spcPts val="0"/>
              </a:spcBef>
              <a:spcAft>
                <a:spcPts val="0"/>
              </a:spcAft>
              <a:buNone/>
            </a:pPr>
            <a:r>
              <a:t/>
            </a:r>
            <a:endParaRPr b="1">
              <a:solidFill>
                <a:srgbClr val="FFFFFF"/>
              </a:solidFill>
            </a:endParaRPr>
          </a:p>
        </p:txBody>
      </p:sp>
      <p:sp>
        <p:nvSpPr>
          <p:cNvPr id="585" name="Google Shape;585;p81"/>
          <p:cNvSpPr txBox="1"/>
          <p:nvPr/>
        </p:nvSpPr>
        <p:spPr>
          <a:xfrm>
            <a:off x="1441975" y="4603375"/>
            <a:ext cx="7011600" cy="5103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Neuraxial techniques that provide analgesia to T10-L1 during the first stage of labor must be extended to cover S2-S4 during the second stage of labor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Common Terms in Obstetrical </a:t>
            </a:r>
            <a:endParaRPr sz="3600"/>
          </a:p>
          <a:p>
            <a:pPr indent="0" lvl="0" marL="0" rtl="0" algn="ctr">
              <a:spcBef>
                <a:spcPts val="0"/>
              </a:spcBef>
              <a:spcAft>
                <a:spcPts val="0"/>
              </a:spcAft>
              <a:buNone/>
            </a:pPr>
            <a:r>
              <a:rPr lang="en" sz="3600"/>
              <a:t>Anesthesia </a:t>
            </a:r>
            <a:endParaRPr sz="3600"/>
          </a:p>
        </p:txBody>
      </p:sp>
      <p:sp>
        <p:nvSpPr>
          <p:cNvPr id="174" name="Google Shape;174;p19"/>
          <p:cNvSpPr txBox="1"/>
          <p:nvPr/>
        </p:nvSpPr>
        <p:spPr>
          <a:xfrm>
            <a:off x="391450" y="4029075"/>
            <a:ext cx="4281300" cy="7620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Clinical Anesthesia - Paul Barash 7th ed.</a:t>
            </a:r>
            <a:endParaRPr/>
          </a:p>
          <a:p>
            <a:pPr indent="0" lvl="0" marL="0" rtl="0" algn="l">
              <a:spcBef>
                <a:spcPts val="0"/>
              </a:spcBef>
              <a:spcAft>
                <a:spcPts val="0"/>
              </a:spcAft>
              <a:buNone/>
            </a:pPr>
            <a:r>
              <a:rPr lang="en"/>
              <a:t>Nurse Anesthesia - Nagelhout 6th ed. 2018</a:t>
            </a:r>
            <a:endParaRPr/>
          </a:p>
          <a:p>
            <a:pPr indent="0" lvl="0" marL="0" rtl="0" algn="l">
              <a:spcBef>
                <a:spcPts val="0"/>
              </a:spcBef>
              <a:spcAft>
                <a:spcPts val="0"/>
              </a:spcAft>
              <a:buNone/>
            </a:pPr>
            <a:r>
              <a:rPr lang="en"/>
              <a:t>2021 Apex Anesthesia Review</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8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Labor and Delivery</a:t>
            </a:r>
            <a:endParaRPr/>
          </a:p>
        </p:txBody>
      </p:sp>
      <p:sp>
        <p:nvSpPr>
          <p:cNvPr id="591" name="Google Shape;591;p82"/>
          <p:cNvSpPr txBox="1"/>
          <p:nvPr>
            <p:ph idx="1" type="body"/>
          </p:nvPr>
        </p:nvSpPr>
        <p:spPr>
          <a:xfrm>
            <a:off x="550025" y="1567550"/>
            <a:ext cx="80127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The experience of pain is highly individualized</a:t>
            </a:r>
            <a:endParaRPr sz="1800"/>
          </a:p>
          <a:p>
            <a:pPr indent="-342900" lvl="0" marL="457200" rtl="0" algn="l">
              <a:spcBef>
                <a:spcPts val="0"/>
              </a:spcBef>
              <a:spcAft>
                <a:spcPts val="0"/>
              </a:spcAft>
              <a:buSzPts val="1800"/>
              <a:buChar char="●"/>
            </a:pPr>
            <a:r>
              <a:rPr lang="en" sz="1800"/>
              <a:t>Uncontrolled pain</a:t>
            </a:r>
            <a:endParaRPr sz="1800"/>
          </a:p>
          <a:p>
            <a:pPr indent="-342900" lvl="1" marL="914400" rtl="0" algn="l">
              <a:spcBef>
                <a:spcPts val="0"/>
              </a:spcBef>
              <a:spcAft>
                <a:spcPts val="0"/>
              </a:spcAft>
              <a:buSzPts val="1800"/>
              <a:buChar char="○"/>
            </a:pPr>
            <a:r>
              <a:rPr lang="en" sz="1800"/>
              <a:t>Increased maternal catecholamines - HTN, and reduced UBF</a:t>
            </a:r>
            <a:endParaRPr sz="1800"/>
          </a:p>
          <a:p>
            <a:pPr indent="-342900" lvl="1" marL="914400" rtl="0" algn="l">
              <a:spcBef>
                <a:spcPts val="0"/>
              </a:spcBef>
              <a:spcAft>
                <a:spcPts val="0"/>
              </a:spcAft>
              <a:buSzPts val="1800"/>
              <a:buChar char="○"/>
            </a:pPr>
            <a:r>
              <a:rPr lang="en" sz="1800"/>
              <a:t>Maternal hyperventilation - leftward shift of oxyHgb curve - reduced delivery of O2 to the fetus</a:t>
            </a:r>
            <a:endParaRPr sz="1800"/>
          </a:p>
          <a:p>
            <a:pPr indent="-342900" lvl="0" marL="457200" rtl="0" algn="l">
              <a:spcBef>
                <a:spcPts val="0"/>
              </a:spcBef>
              <a:spcAft>
                <a:spcPts val="0"/>
              </a:spcAft>
              <a:buSzPts val="1800"/>
              <a:buChar char="●"/>
            </a:pPr>
            <a:r>
              <a:rPr lang="en" sz="1800"/>
              <a:t>3 essential components must work for parturient to deliver vaginally </a:t>
            </a:r>
            <a:endParaRPr sz="1800"/>
          </a:p>
          <a:p>
            <a:pPr indent="-342900" lvl="1" marL="914400" rtl="0" algn="l">
              <a:spcBef>
                <a:spcPts val="0"/>
              </a:spcBef>
              <a:spcAft>
                <a:spcPts val="0"/>
              </a:spcAft>
              <a:buSzPts val="1800"/>
              <a:buChar char="○"/>
            </a:pPr>
            <a:r>
              <a:rPr lang="en" sz="1800"/>
              <a:t>Positioning of the fetus and size - occiput anterior with body facing towards the mother’s back (OP is painful)</a:t>
            </a:r>
            <a:endParaRPr sz="1800"/>
          </a:p>
          <a:p>
            <a:pPr indent="-342900" lvl="1" marL="914400" rtl="0" algn="l">
              <a:spcBef>
                <a:spcPts val="0"/>
              </a:spcBef>
              <a:spcAft>
                <a:spcPts val="0"/>
              </a:spcAft>
              <a:buSzPts val="1800"/>
              <a:buChar char="○"/>
            </a:pPr>
            <a:r>
              <a:rPr lang="en" sz="1800"/>
              <a:t> Uterus must contract regularly and effectively</a:t>
            </a:r>
            <a:endParaRPr sz="1800"/>
          </a:p>
          <a:p>
            <a:pPr indent="-342900" lvl="1" marL="914400" rtl="0" algn="l">
              <a:spcBef>
                <a:spcPts val="0"/>
              </a:spcBef>
              <a:spcAft>
                <a:spcPts val="0"/>
              </a:spcAft>
              <a:buSzPts val="1800"/>
              <a:buChar char="○"/>
            </a:pPr>
            <a:r>
              <a:rPr lang="en" sz="1800"/>
              <a:t>Pelvic outlet must be configured in a way that the fetus can pass through</a:t>
            </a:r>
            <a:endParaRPr sz="18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8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Labor and Delivery</a:t>
            </a:r>
            <a:endParaRPr/>
          </a:p>
        </p:txBody>
      </p:sp>
      <p:sp>
        <p:nvSpPr>
          <p:cNvPr id="597" name="Google Shape;597;p83"/>
          <p:cNvSpPr txBox="1"/>
          <p:nvPr>
            <p:ph idx="1" type="body"/>
          </p:nvPr>
        </p:nvSpPr>
        <p:spPr>
          <a:xfrm>
            <a:off x="321300" y="1527900"/>
            <a:ext cx="3534000" cy="34869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First stage cervical changes consist of effacement and dilation</a:t>
            </a:r>
            <a:endParaRPr/>
          </a:p>
          <a:p>
            <a:pPr indent="-311150" lvl="0" marL="457200" rtl="0" algn="l">
              <a:spcBef>
                <a:spcPts val="0"/>
              </a:spcBef>
              <a:spcAft>
                <a:spcPts val="0"/>
              </a:spcAft>
              <a:buSzPts val="1300"/>
              <a:buChar char="●"/>
            </a:pPr>
            <a:r>
              <a:rPr lang="en"/>
              <a:t>First stage further divided into the latent and active phases</a:t>
            </a:r>
            <a:endParaRPr/>
          </a:p>
          <a:p>
            <a:pPr indent="-298450" lvl="1" marL="914400" rtl="0" algn="l">
              <a:spcBef>
                <a:spcPts val="0"/>
              </a:spcBef>
              <a:spcAft>
                <a:spcPts val="0"/>
              </a:spcAft>
              <a:buSzPts val="1100"/>
              <a:buChar char="○"/>
            </a:pPr>
            <a:r>
              <a:rPr lang="en"/>
              <a:t>Latent phase is of variable duration and is defined as the period between the onset of labor and the point at which the cervix begins to rapidly change</a:t>
            </a:r>
            <a:endParaRPr/>
          </a:p>
          <a:p>
            <a:pPr indent="-298450" lvl="1" marL="914400" rtl="0" algn="l">
              <a:spcBef>
                <a:spcPts val="0"/>
              </a:spcBef>
              <a:spcAft>
                <a:spcPts val="0"/>
              </a:spcAft>
              <a:buSzPts val="1100"/>
              <a:buChar char="○"/>
            </a:pPr>
            <a:r>
              <a:rPr lang="en"/>
              <a:t>Active phase usually begins at 2-3 cm dilation and is the period during which the cervix undergoes its maximum rate of dilation</a:t>
            </a:r>
            <a:endParaRPr/>
          </a:p>
          <a:p>
            <a:pPr indent="-311150" lvl="0" marL="457200" rtl="0" algn="l">
              <a:spcBef>
                <a:spcPts val="0"/>
              </a:spcBef>
              <a:spcAft>
                <a:spcPts val="0"/>
              </a:spcAft>
              <a:buSzPts val="1300"/>
              <a:buChar char="●"/>
            </a:pPr>
            <a:r>
              <a:rPr lang="en"/>
              <a:t>Dysfunctional labor occurs when labor does not follow the expected pattern. Oxytocin may be required to help the labor progress</a:t>
            </a:r>
            <a:endParaRPr/>
          </a:p>
        </p:txBody>
      </p:sp>
      <p:pic>
        <p:nvPicPr>
          <p:cNvPr id="598" name="Google Shape;598;p83"/>
          <p:cNvPicPr preferRelativeResize="0"/>
          <p:nvPr/>
        </p:nvPicPr>
        <p:blipFill>
          <a:blip r:embed="rId3">
            <a:alphaModFix/>
          </a:blip>
          <a:stretch>
            <a:fillRect/>
          </a:stretch>
        </p:blipFill>
        <p:spPr>
          <a:xfrm>
            <a:off x="4314700" y="434500"/>
            <a:ext cx="4707799" cy="3530849"/>
          </a:xfrm>
          <a:prstGeom prst="rect">
            <a:avLst/>
          </a:prstGeom>
          <a:noFill/>
          <a:ln>
            <a:noFill/>
          </a:ln>
        </p:spPr>
      </p:pic>
      <p:sp>
        <p:nvSpPr>
          <p:cNvPr id="599" name="Google Shape;599;p83"/>
          <p:cNvSpPr txBox="1"/>
          <p:nvPr/>
        </p:nvSpPr>
        <p:spPr>
          <a:xfrm>
            <a:off x="5777775" y="4895750"/>
            <a:ext cx="28542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83"/>
          <p:cNvSpPr txBox="1"/>
          <p:nvPr/>
        </p:nvSpPr>
        <p:spPr>
          <a:xfrm>
            <a:off x="4314700" y="4558775"/>
            <a:ext cx="4619700" cy="333000"/>
          </a:xfrm>
          <a:prstGeom prst="rect">
            <a:avLst/>
          </a:prstGeom>
          <a:solidFill>
            <a:srgbClr val="B7B7B7"/>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Friedman curve illustrates the normal progress of labor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8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ASA Practice Guidelines for NPO Status</a:t>
            </a:r>
            <a:endParaRPr/>
          </a:p>
        </p:txBody>
      </p:sp>
      <p:sp>
        <p:nvSpPr>
          <p:cNvPr id="606" name="Google Shape;606;p84"/>
          <p:cNvSpPr txBox="1"/>
          <p:nvPr>
            <p:ph idx="1" type="body"/>
          </p:nvPr>
        </p:nvSpPr>
        <p:spPr>
          <a:xfrm>
            <a:off x="1297500" y="1567550"/>
            <a:ext cx="5455800" cy="2911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It doesn’t matter when mom last ate or drank - always considered a full stomach! </a:t>
            </a:r>
            <a:endParaRPr sz="1700"/>
          </a:p>
          <a:p>
            <a:pPr indent="-336550" lvl="0" marL="457200" rtl="0" algn="l">
              <a:spcBef>
                <a:spcPts val="0"/>
              </a:spcBef>
              <a:spcAft>
                <a:spcPts val="0"/>
              </a:spcAft>
              <a:buSzPts val="1700"/>
              <a:buChar char="●"/>
            </a:pPr>
            <a:r>
              <a:rPr lang="en" sz="1700"/>
              <a:t>According to the ASA a laboring mom may;</a:t>
            </a:r>
            <a:endParaRPr sz="1700"/>
          </a:p>
          <a:p>
            <a:pPr indent="-323850" lvl="1" marL="914400" rtl="0" algn="l">
              <a:spcBef>
                <a:spcPts val="0"/>
              </a:spcBef>
              <a:spcAft>
                <a:spcPts val="0"/>
              </a:spcAft>
              <a:buSzPts val="1500"/>
              <a:buChar char="○"/>
            </a:pPr>
            <a:r>
              <a:rPr lang="en" sz="1500"/>
              <a:t>Eat solid food up to the point a neuraxial block is placed</a:t>
            </a:r>
            <a:endParaRPr sz="1500"/>
          </a:p>
          <a:p>
            <a:pPr indent="-323850" lvl="1" marL="914400" rtl="0" algn="l">
              <a:spcBef>
                <a:spcPts val="0"/>
              </a:spcBef>
              <a:spcAft>
                <a:spcPts val="0"/>
              </a:spcAft>
              <a:buSzPts val="1500"/>
              <a:buChar char="○"/>
            </a:pPr>
            <a:r>
              <a:rPr lang="en" sz="1500"/>
              <a:t>Drink a moderate amount of clear liquids throughout labor</a:t>
            </a:r>
            <a:endParaRPr sz="1500"/>
          </a:p>
          <a:p>
            <a:pPr indent="-336550" lvl="0" marL="457200" rtl="0" algn="l">
              <a:spcBef>
                <a:spcPts val="0"/>
              </a:spcBef>
              <a:spcAft>
                <a:spcPts val="0"/>
              </a:spcAft>
              <a:buSzPts val="1700"/>
              <a:buChar char="●"/>
            </a:pPr>
            <a:r>
              <a:rPr lang="en" sz="1700"/>
              <a:t>If high probability of a surgical intervention requiring a general anesthetic, the pt should remain NPO</a:t>
            </a:r>
            <a:endParaRPr sz="17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8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Intrapartum Fetal Evaluation</a:t>
            </a:r>
            <a:endParaRPr/>
          </a:p>
        </p:txBody>
      </p:sp>
      <p:sp>
        <p:nvSpPr>
          <p:cNvPr id="612" name="Google Shape;612;p85"/>
          <p:cNvSpPr txBox="1"/>
          <p:nvPr>
            <p:ph idx="1" type="body"/>
          </p:nvPr>
        </p:nvSpPr>
        <p:spPr>
          <a:xfrm>
            <a:off x="673150" y="1473400"/>
            <a:ext cx="78894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Fetal monitoring is a surrogate measure of overall fetal well-being and provides an indirect method to assess fetal hypoxia and acidosis</a:t>
            </a:r>
            <a:endParaRPr sz="1800"/>
          </a:p>
          <a:p>
            <a:pPr indent="-342900" lvl="0" marL="457200" rtl="0" algn="l">
              <a:spcBef>
                <a:spcPts val="0"/>
              </a:spcBef>
              <a:spcAft>
                <a:spcPts val="0"/>
              </a:spcAft>
              <a:buSzPts val="1800"/>
              <a:buChar char="●"/>
            </a:pPr>
            <a:r>
              <a:rPr lang="en" sz="1800"/>
              <a:t>Continuous FHR monitoring is accomplished using either external Doppler ultrasonography or an internal fetal electrocardiography electrode</a:t>
            </a:r>
            <a:endParaRPr sz="1800"/>
          </a:p>
          <a:p>
            <a:pPr indent="-342900" lvl="0" marL="457200" rtl="0" algn="l">
              <a:spcBef>
                <a:spcPts val="0"/>
              </a:spcBef>
              <a:spcAft>
                <a:spcPts val="0"/>
              </a:spcAft>
              <a:buSzPts val="1800"/>
              <a:buChar char="●"/>
            </a:pPr>
            <a:r>
              <a:rPr lang="en" sz="1800"/>
              <a:t>Internal method requires ruptured amniotic membranes and a partially dilated cervix</a:t>
            </a:r>
            <a:endParaRPr sz="1800"/>
          </a:p>
          <a:p>
            <a:pPr indent="-342900" lvl="0" marL="457200" rtl="0" algn="l">
              <a:spcBef>
                <a:spcPts val="0"/>
              </a:spcBef>
              <a:spcAft>
                <a:spcPts val="0"/>
              </a:spcAft>
              <a:buSzPts val="1800"/>
              <a:buChar char="●"/>
            </a:pPr>
            <a:r>
              <a:rPr lang="en" sz="1800"/>
              <a:t>Continuous FHR is recorded in a two-channel format with the FHR displayed directly above a graphic representation of the uterine contractions</a:t>
            </a:r>
            <a:endParaRPr sz="18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8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Intrapartum Fetal Evaluation</a:t>
            </a:r>
            <a:endParaRPr/>
          </a:p>
        </p:txBody>
      </p:sp>
      <p:sp>
        <p:nvSpPr>
          <p:cNvPr id="618" name="Google Shape;618;p86"/>
          <p:cNvSpPr txBox="1"/>
          <p:nvPr>
            <p:ph idx="1" type="body"/>
          </p:nvPr>
        </p:nvSpPr>
        <p:spPr>
          <a:xfrm>
            <a:off x="411275" y="1567550"/>
            <a:ext cx="79251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Uterine contractions are monitored either externally via a tocodynamometer or internally with an intrauterine pressure catheter attached to a transducer placed between the fetus and uterine wall</a:t>
            </a:r>
            <a:endParaRPr sz="1800"/>
          </a:p>
          <a:p>
            <a:pPr indent="-342900" lvl="0" marL="457200" rtl="0" algn="l">
              <a:spcBef>
                <a:spcPts val="0"/>
              </a:spcBef>
              <a:spcAft>
                <a:spcPts val="0"/>
              </a:spcAft>
              <a:buSzPts val="1800"/>
              <a:buChar char="●"/>
            </a:pPr>
            <a:r>
              <a:rPr lang="en" sz="1800"/>
              <a:t>External monitors monitor contraction duration and interval, not strength</a:t>
            </a:r>
            <a:endParaRPr sz="1800"/>
          </a:p>
          <a:p>
            <a:pPr indent="-342900" lvl="0" marL="457200" rtl="0" algn="l">
              <a:spcBef>
                <a:spcPts val="0"/>
              </a:spcBef>
              <a:spcAft>
                <a:spcPts val="0"/>
              </a:spcAft>
              <a:buSzPts val="1800"/>
              <a:buChar char="●"/>
            </a:pPr>
            <a:r>
              <a:rPr lang="en" sz="1800"/>
              <a:t>Internal monitoring is more reliable and allows for precise determination of intrauterine pressure and contraction strength</a:t>
            </a:r>
            <a:endParaRPr sz="1800"/>
          </a:p>
          <a:p>
            <a:pPr indent="-342900" lvl="0" marL="457200" rtl="0" algn="l">
              <a:spcBef>
                <a:spcPts val="0"/>
              </a:spcBef>
              <a:spcAft>
                <a:spcPts val="0"/>
              </a:spcAft>
              <a:buSzPts val="1800"/>
              <a:buChar char="●"/>
            </a:pPr>
            <a:r>
              <a:rPr lang="en" sz="1800"/>
              <a:t>Information about the baseline status of the fetus should be obtained during the preanesthetic assessment and documentation placed in the chart - especially in nonobstetric surgery</a:t>
            </a:r>
            <a:endParaRPr sz="18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8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Fetal Heart Rate Monitoring</a:t>
            </a:r>
            <a:endParaRPr/>
          </a:p>
        </p:txBody>
      </p:sp>
      <p:pic>
        <p:nvPicPr>
          <p:cNvPr id="624" name="Google Shape;624;p87"/>
          <p:cNvPicPr preferRelativeResize="0"/>
          <p:nvPr/>
        </p:nvPicPr>
        <p:blipFill>
          <a:blip r:embed="rId3">
            <a:alphaModFix/>
          </a:blip>
          <a:stretch>
            <a:fillRect/>
          </a:stretch>
        </p:blipFill>
        <p:spPr>
          <a:xfrm>
            <a:off x="2659713" y="1289313"/>
            <a:ext cx="5572125" cy="347662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8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Changes in Fetal Heart Rate</a:t>
            </a:r>
            <a:endParaRPr/>
          </a:p>
        </p:txBody>
      </p:sp>
      <p:sp>
        <p:nvSpPr>
          <p:cNvPr id="630" name="Google Shape;630;p88"/>
          <p:cNvSpPr txBox="1"/>
          <p:nvPr>
            <p:ph idx="1" type="body"/>
          </p:nvPr>
        </p:nvSpPr>
        <p:spPr>
          <a:xfrm>
            <a:off x="-162000" y="1194750"/>
            <a:ext cx="3604500" cy="3917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FHR ranges from 110 to 160 BPM</a:t>
            </a:r>
            <a:endParaRPr/>
          </a:p>
          <a:p>
            <a:pPr indent="-311150" lvl="0" marL="457200" rtl="0" algn="l">
              <a:spcBef>
                <a:spcPts val="0"/>
              </a:spcBef>
              <a:spcAft>
                <a:spcPts val="0"/>
              </a:spcAft>
              <a:buSzPts val="1300"/>
              <a:buChar char="●"/>
            </a:pPr>
            <a:r>
              <a:rPr lang="en"/>
              <a:t>Preemies </a:t>
            </a:r>
            <a:r>
              <a:rPr lang="en"/>
              <a:t>have</a:t>
            </a:r>
            <a:r>
              <a:rPr lang="en"/>
              <a:t> higher HR</a:t>
            </a:r>
            <a:endParaRPr/>
          </a:p>
          <a:p>
            <a:pPr indent="-311150" lvl="0" marL="457200" rtl="0" algn="l">
              <a:spcBef>
                <a:spcPts val="0"/>
              </a:spcBef>
              <a:spcAft>
                <a:spcPts val="0"/>
              </a:spcAft>
              <a:buSzPts val="1300"/>
              <a:buChar char="●"/>
            </a:pPr>
            <a:r>
              <a:rPr lang="en"/>
              <a:t>Fetal tachycardia (&gt; 160)</a:t>
            </a:r>
            <a:endParaRPr/>
          </a:p>
          <a:p>
            <a:pPr indent="-311150" lvl="1" marL="914400" rtl="0" algn="l">
              <a:spcBef>
                <a:spcPts val="0"/>
              </a:spcBef>
              <a:spcAft>
                <a:spcPts val="0"/>
              </a:spcAft>
              <a:buSzPts val="1300"/>
              <a:buChar char="○"/>
            </a:pPr>
            <a:r>
              <a:rPr lang="en" sz="1300"/>
              <a:t> Fetal causes include; hypoxemia and arrhythmias. </a:t>
            </a:r>
            <a:endParaRPr sz="1300"/>
          </a:p>
          <a:p>
            <a:pPr indent="-311150" lvl="1" marL="914400" rtl="0" algn="l">
              <a:spcBef>
                <a:spcPts val="0"/>
              </a:spcBef>
              <a:spcAft>
                <a:spcPts val="0"/>
              </a:spcAft>
              <a:buSzPts val="1300"/>
              <a:buChar char="○"/>
            </a:pPr>
            <a:r>
              <a:rPr lang="en" sz="1300"/>
              <a:t>Maternal causes include;  chorioamnionitis, fever, drugs given to mom (atropine, ephedrine, terbutaline)</a:t>
            </a:r>
            <a:endParaRPr sz="1300"/>
          </a:p>
          <a:p>
            <a:pPr indent="-311150" lvl="0" marL="457200" rtl="0" algn="l">
              <a:spcBef>
                <a:spcPts val="0"/>
              </a:spcBef>
              <a:spcAft>
                <a:spcPts val="0"/>
              </a:spcAft>
              <a:buSzPts val="1300"/>
              <a:buChar char="●"/>
            </a:pPr>
            <a:r>
              <a:rPr lang="en"/>
              <a:t>Fetal bradycardia (&lt; 110); </a:t>
            </a:r>
            <a:endParaRPr/>
          </a:p>
          <a:p>
            <a:pPr indent="-311150" lvl="1" marL="914400" rtl="0" algn="l">
              <a:spcBef>
                <a:spcPts val="0"/>
              </a:spcBef>
              <a:spcAft>
                <a:spcPts val="0"/>
              </a:spcAft>
              <a:buSzPts val="1300"/>
              <a:buChar char="○"/>
            </a:pPr>
            <a:r>
              <a:rPr lang="en" sz="1300"/>
              <a:t>Fetal causes include; asphyxia and acidosis or fetal head or cord compression.</a:t>
            </a:r>
            <a:endParaRPr sz="1300"/>
          </a:p>
          <a:p>
            <a:pPr indent="-311150" lvl="1" marL="914400" rtl="0" algn="l">
              <a:spcBef>
                <a:spcPts val="0"/>
              </a:spcBef>
              <a:spcAft>
                <a:spcPts val="0"/>
              </a:spcAft>
              <a:buSzPts val="1300"/>
              <a:buChar char="○"/>
            </a:pPr>
            <a:r>
              <a:rPr lang="en" sz="1300"/>
              <a:t>Maternal causes include; hypoxemia and drugs that decrease uteroplacental perfusion                      </a:t>
            </a:r>
            <a:endParaRPr sz="1300"/>
          </a:p>
        </p:txBody>
      </p:sp>
      <p:pic>
        <p:nvPicPr>
          <p:cNvPr id="631" name="Google Shape;631;p88"/>
          <p:cNvPicPr preferRelativeResize="0"/>
          <p:nvPr/>
        </p:nvPicPr>
        <p:blipFill>
          <a:blip r:embed="rId3">
            <a:alphaModFix/>
          </a:blip>
          <a:stretch>
            <a:fillRect/>
          </a:stretch>
        </p:blipFill>
        <p:spPr>
          <a:xfrm>
            <a:off x="3614625" y="1392200"/>
            <a:ext cx="5487750" cy="34167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8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Categories for the Evaluation of FHR</a:t>
            </a:r>
            <a:endParaRPr/>
          </a:p>
        </p:txBody>
      </p:sp>
      <p:sp>
        <p:nvSpPr>
          <p:cNvPr id="637" name="Google Shape;637;p89"/>
          <p:cNvSpPr txBox="1"/>
          <p:nvPr>
            <p:ph idx="1" type="body"/>
          </p:nvPr>
        </p:nvSpPr>
        <p:spPr>
          <a:xfrm>
            <a:off x="187525" y="1557650"/>
            <a:ext cx="87270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The American College of Obstetricians and Gynecologists recommends the three-tier system for the evaluation of FHR</a:t>
            </a:r>
            <a:endParaRPr sz="1800"/>
          </a:p>
          <a:p>
            <a:pPr indent="-342900" lvl="0" marL="457200" rtl="0" algn="l">
              <a:spcBef>
                <a:spcPts val="0"/>
              </a:spcBef>
              <a:spcAft>
                <a:spcPts val="0"/>
              </a:spcAft>
              <a:buSzPts val="1800"/>
              <a:buChar char="●"/>
            </a:pPr>
            <a:r>
              <a:rPr lang="en" sz="1800"/>
              <a:t>Category 1  (predictor of normal acid-base balance)</a:t>
            </a:r>
            <a:endParaRPr sz="1800"/>
          </a:p>
          <a:p>
            <a:pPr indent="-342900" lvl="1" marL="914400" rtl="0" algn="l">
              <a:spcBef>
                <a:spcPts val="0"/>
              </a:spcBef>
              <a:spcAft>
                <a:spcPts val="0"/>
              </a:spcAft>
              <a:buSzPts val="1800"/>
              <a:buChar char="○"/>
            </a:pPr>
            <a:r>
              <a:rPr lang="en" sz="1800"/>
              <a:t>Baseline HR between 110-160</a:t>
            </a:r>
            <a:endParaRPr sz="1800"/>
          </a:p>
          <a:p>
            <a:pPr indent="-342900" lvl="1" marL="914400" rtl="0" algn="l">
              <a:spcBef>
                <a:spcPts val="0"/>
              </a:spcBef>
              <a:spcAft>
                <a:spcPts val="0"/>
              </a:spcAft>
              <a:buSzPts val="1800"/>
              <a:buChar char="○"/>
            </a:pPr>
            <a:r>
              <a:rPr lang="en" sz="1800"/>
              <a:t>Moderate variability</a:t>
            </a:r>
            <a:endParaRPr sz="1800"/>
          </a:p>
          <a:p>
            <a:pPr indent="-342900" lvl="1" marL="914400" rtl="0" algn="l">
              <a:spcBef>
                <a:spcPts val="0"/>
              </a:spcBef>
              <a:spcAft>
                <a:spcPts val="0"/>
              </a:spcAft>
              <a:buSzPts val="1800"/>
              <a:buChar char="○"/>
            </a:pPr>
            <a:r>
              <a:rPr lang="en" sz="1800"/>
              <a:t>Accelerations absent or present</a:t>
            </a:r>
            <a:endParaRPr sz="1800"/>
          </a:p>
          <a:p>
            <a:pPr indent="-342900" lvl="1" marL="914400" rtl="0" algn="l">
              <a:spcBef>
                <a:spcPts val="0"/>
              </a:spcBef>
              <a:spcAft>
                <a:spcPts val="0"/>
              </a:spcAft>
              <a:buSzPts val="1800"/>
              <a:buChar char="○"/>
            </a:pPr>
            <a:r>
              <a:rPr lang="en" sz="1800"/>
              <a:t>Early decelerations absent or present</a:t>
            </a:r>
            <a:endParaRPr sz="1800"/>
          </a:p>
          <a:p>
            <a:pPr indent="-342900" lvl="1" marL="914400" rtl="0" algn="l">
              <a:spcBef>
                <a:spcPts val="0"/>
              </a:spcBef>
              <a:spcAft>
                <a:spcPts val="0"/>
              </a:spcAft>
              <a:buSzPts val="1800"/>
              <a:buChar char="○"/>
            </a:pPr>
            <a:r>
              <a:rPr lang="en" sz="1800"/>
              <a:t>No late or variable decelerations</a:t>
            </a:r>
            <a:endParaRPr sz="180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9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Categories for the Evaluation of FHR</a:t>
            </a:r>
            <a:endParaRPr/>
          </a:p>
        </p:txBody>
      </p:sp>
      <p:sp>
        <p:nvSpPr>
          <p:cNvPr id="643" name="Google Shape;643;p9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Category II (do not predict abnormal acid-base balance and warrant continued observation</a:t>
            </a:r>
            <a:endParaRPr sz="1800"/>
          </a:p>
          <a:p>
            <a:pPr indent="-342900" lvl="1" marL="914400" rtl="0" algn="l">
              <a:spcBef>
                <a:spcPts val="0"/>
              </a:spcBef>
              <a:spcAft>
                <a:spcPts val="0"/>
              </a:spcAft>
              <a:buSzPts val="1800"/>
              <a:buChar char="○"/>
            </a:pPr>
            <a:r>
              <a:rPr lang="en" sz="1800"/>
              <a:t>Bradycardia without absence of baseline FHR variability</a:t>
            </a:r>
            <a:endParaRPr sz="1800"/>
          </a:p>
          <a:p>
            <a:pPr indent="-342900" lvl="1" marL="914400" rtl="0" algn="l">
              <a:spcBef>
                <a:spcPts val="0"/>
              </a:spcBef>
              <a:spcAft>
                <a:spcPts val="0"/>
              </a:spcAft>
              <a:buSzPts val="1800"/>
              <a:buChar char="○"/>
            </a:pPr>
            <a:r>
              <a:rPr lang="en" sz="1800"/>
              <a:t>Tachycardia</a:t>
            </a:r>
            <a:endParaRPr sz="1800"/>
          </a:p>
          <a:p>
            <a:pPr indent="-342900" lvl="1" marL="914400" rtl="0" algn="l">
              <a:spcBef>
                <a:spcPts val="0"/>
              </a:spcBef>
              <a:spcAft>
                <a:spcPts val="0"/>
              </a:spcAft>
              <a:buSzPts val="1800"/>
              <a:buChar char="○"/>
            </a:pPr>
            <a:r>
              <a:rPr lang="en" sz="1800"/>
              <a:t>Variable variability</a:t>
            </a:r>
            <a:endParaRPr sz="1800"/>
          </a:p>
          <a:p>
            <a:pPr indent="-342900" lvl="1" marL="914400" rtl="0" algn="l">
              <a:spcBef>
                <a:spcPts val="0"/>
              </a:spcBef>
              <a:spcAft>
                <a:spcPts val="0"/>
              </a:spcAft>
              <a:buSzPts val="1800"/>
              <a:buChar char="○"/>
            </a:pPr>
            <a:r>
              <a:rPr lang="en" sz="1800"/>
              <a:t>Absent or minimal acceleration with fetal stimulation</a:t>
            </a:r>
            <a:endParaRPr sz="1800"/>
          </a:p>
          <a:p>
            <a:pPr indent="-342900" lvl="1" marL="914400" rtl="0" algn="l">
              <a:spcBef>
                <a:spcPts val="0"/>
              </a:spcBef>
              <a:spcAft>
                <a:spcPts val="0"/>
              </a:spcAft>
              <a:buSzPts val="1800"/>
              <a:buChar char="○"/>
            </a:pPr>
            <a:r>
              <a:rPr lang="en" sz="1800"/>
              <a:t>Recurrent variable decelerations</a:t>
            </a:r>
            <a:endParaRPr sz="18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9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Categories for the Evaluation of FHR</a:t>
            </a:r>
            <a:endParaRPr/>
          </a:p>
        </p:txBody>
      </p:sp>
      <p:sp>
        <p:nvSpPr>
          <p:cNvPr id="649" name="Google Shape;649;p9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Category III (predict abnormal acid-base status and require prompt intervention)</a:t>
            </a:r>
            <a:endParaRPr sz="1800"/>
          </a:p>
          <a:p>
            <a:pPr indent="-342900" lvl="1" marL="914400" rtl="0" algn="l">
              <a:spcBef>
                <a:spcPts val="0"/>
              </a:spcBef>
              <a:spcAft>
                <a:spcPts val="0"/>
              </a:spcAft>
              <a:buSzPts val="1800"/>
              <a:buChar char="○"/>
            </a:pPr>
            <a:r>
              <a:rPr lang="en" sz="1800"/>
              <a:t>Bradycardia</a:t>
            </a:r>
            <a:endParaRPr sz="1800"/>
          </a:p>
          <a:p>
            <a:pPr indent="-342900" lvl="1" marL="914400" rtl="0" algn="l">
              <a:spcBef>
                <a:spcPts val="0"/>
              </a:spcBef>
              <a:spcAft>
                <a:spcPts val="0"/>
              </a:spcAft>
              <a:buSzPts val="1800"/>
              <a:buChar char="○"/>
            </a:pPr>
            <a:r>
              <a:rPr lang="en" sz="1800"/>
              <a:t>Absent baseline variability</a:t>
            </a:r>
            <a:endParaRPr sz="1800"/>
          </a:p>
          <a:p>
            <a:pPr indent="-342900" lvl="1" marL="914400" rtl="0" algn="l">
              <a:spcBef>
                <a:spcPts val="0"/>
              </a:spcBef>
              <a:spcAft>
                <a:spcPts val="0"/>
              </a:spcAft>
              <a:buSzPts val="1800"/>
              <a:buChar char="○"/>
            </a:pPr>
            <a:r>
              <a:rPr lang="en" sz="1800"/>
              <a:t>Recurrent late deceleration</a:t>
            </a:r>
            <a:endParaRPr sz="1800"/>
          </a:p>
          <a:p>
            <a:pPr indent="-342900" lvl="1" marL="914400" rtl="0" algn="l">
              <a:spcBef>
                <a:spcPts val="0"/>
              </a:spcBef>
              <a:spcAft>
                <a:spcPts val="0"/>
              </a:spcAft>
              <a:buSzPts val="1800"/>
              <a:buChar char="○"/>
            </a:pPr>
            <a:r>
              <a:rPr lang="en" sz="1800"/>
              <a:t>Recurrent variable deceleration</a:t>
            </a:r>
            <a:endParaRPr sz="1800"/>
          </a:p>
          <a:p>
            <a:pPr indent="-342900" lvl="1" marL="914400" rtl="0" algn="l">
              <a:spcBef>
                <a:spcPts val="0"/>
              </a:spcBef>
              <a:spcAft>
                <a:spcPts val="0"/>
              </a:spcAft>
              <a:buSzPts val="1800"/>
              <a:buChar char="○"/>
            </a:pPr>
            <a:r>
              <a:rPr lang="en" sz="1800"/>
              <a:t>Sinusoidal pattern</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0"/>
          <p:cNvSpPr txBox="1"/>
          <p:nvPr>
            <p:ph type="title"/>
          </p:nvPr>
        </p:nvSpPr>
        <p:spPr>
          <a:xfrm>
            <a:off x="680475" y="158025"/>
            <a:ext cx="7505700" cy="69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Definitions</a:t>
            </a:r>
            <a:endParaRPr sz="3600"/>
          </a:p>
        </p:txBody>
      </p:sp>
      <p:sp>
        <p:nvSpPr>
          <p:cNvPr id="180" name="Google Shape;180;p20"/>
          <p:cNvSpPr txBox="1"/>
          <p:nvPr>
            <p:ph idx="1" type="body"/>
          </p:nvPr>
        </p:nvSpPr>
        <p:spPr>
          <a:xfrm>
            <a:off x="819150" y="914400"/>
            <a:ext cx="7505700" cy="393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2400"/>
          </a:p>
          <a:p>
            <a:pPr indent="-381000" lvl="0" marL="457200" rtl="0" algn="l">
              <a:spcBef>
                <a:spcPts val="1600"/>
              </a:spcBef>
              <a:spcAft>
                <a:spcPts val="0"/>
              </a:spcAft>
              <a:buSzPts val="2400"/>
              <a:buChar char="●"/>
            </a:pPr>
            <a:r>
              <a:rPr b="1" lang="en" sz="2400"/>
              <a:t>Gravida </a:t>
            </a:r>
            <a:endParaRPr b="1" sz="2400"/>
          </a:p>
          <a:p>
            <a:pPr indent="-381000" lvl="1" marL="914400" rtl="0" algn="l">
              <a:spcBef>
                <a:spcPts val="0"/>
              </a:spcBef>
              <a:spcAft>
                <a:spcPts val="0"/>
              </a:spcAft>
              <a:buSzPts val="2400"/>
              <a:buChar char="○"/>
            </a:pPr>
            <a:r>
              <a:rPr lang="en" sz="2400"/>
              <a:t>Total number of times a woman has been pregnant</a:t>
            </a:r>
            <a:endParaRPr sz="2400"/>
          </a:p>
          <a:p>
            <a:pPr indent="-381000" lvl="0" marL="457200" rtl="0" algn="l">
              <a:spcBef>
                <a:spcPts val="0"/>
              </a:spcBef>
              <a:spcAft>
                <a:spcPts val="0"/>
              </a:spcAft>
              <a:buSzPts val="2400"/>
              <a:buChar char="●"/>
            </a:pPr>
            <a:r>
              <a:rPr b="1" lang="en" sz="2400"/>
              <a:t>Primigravida - or “primip”</a:t>
            </a:r>
            <a:endParaRPr b="1" sz="2400"/>
          </a:p>
          <a:p>
            <a:pPr indent="-381000" lvl="1" marL="914400" rtl="0" algn="l">
              <a:spcBef>
                <a:spcPts val="0"/>
              </a:spcBef>
              <a:spcAft>
                <a:spcPts val="0"/>
              </a:spcAft>
              <a:buSzPts val="2400"/>
              <a:buChar char="○"/>
            </a:pPr>
            <a:r>
              <a:rPr lang="en" sz="2400"/>
              <a:t>A woman pregnant for the first time</a:t>
            </a:r>
            <a:endParaRPr sz="2400"/>
          </a:p>
          <a:p>
            <a:pPr indent="-381000" lvl="0" marL="457200" rtl="0" algn="l">
              <a:spcBef>
                <a:spcPts val="0"/>
              </a:spcBef>
              <a:spcAft>
                <a:spcPts val="0"/>
              </a:spcAft>
              <a:buSzPts val="2400"/>
              <a:buChar char="●"/>
            </a:pPr>
            <a:r>
              <a:rPr b="1" lang="en" sz="2400"/>
              <a:t>Multigravida - or “multip”</a:t>
            </a:r>
            <a:endParaRPr b="1" sz="2400"/>
          </a:p>
          <a:p>
            <a:pPr indent="-381000" lvl="1" marL="914400" rtl="0" algn="l">
              <a:spcBef>
                <a:spcPts val="0"/>
              </a:spcBef>
              <a:spcAft>
                <a:spcPts val="0"/>
              </a:spcAft>
              <a:buSzPts val="2400"/>
              <a:buChar char="○"/>
            </a:pPr>
            <a:r>
              <a:rPr lang="en" sz="2400"/>
              <a:t>A woman pregnant more than once</a:t>
            </a:r>
            <a:endParaRPr sz="2400"/>
          </a:p>
          <a:p>
            <a:pPr indent="0" lvl="0" marL="0" rtl="0" algn="l">
              <a:spcBef>
                <a:spcPts val="1600"/>
              </a:spcBef>
              <a:spcAft>
                <a:spcPts val="1600"/>
              </a:spcAft>
              <a:buNone/>
            </a:pPr>
            <a:r>
              <a:rPr lang="en" sz="2400"/>
              <a:t>	</a:t>
            </a:r>
            <a:endParaRPr sz="2400"/>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9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Variability</a:t>
            </a:r>
            <a:endParaRPr/>
          </a:p>
        </p:txBody>
      </p:sp>
      <p:sp>
        <p:nvSpPr>
          <p:cNvPr id="655" name="Google Shape;655;p9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Fetal heart rate variability is thought to be the single best indicator of fetal wellbeing - indicator of adequate fetal oxygen reserves and a normal acid-base status (normally 6 - 25 BPM)</a:t>
            </a:r>
            <a:endParaRPr sz="1800"/>
          </a:p>
          <a:p>
            <a:pPr indent="-342900" lvl="0" marL="457200" rtl="0" algn="l">
              <a:spcBef>
                <a:spcPts val="0"/>
              </a:spcBef>
              <a:spcAft>
                <a:spcPts val="0"/>
              </a:spcAft>
              <a:buSzPts val="1800"/>
              <a:buChar char="●"/>
            </a:pPr>
            <a:r>
              <a:rPr lang="en" sz="1800"/>
              <a:t>Variability is the result of the interaction between the fetal sympathetic and parasympathetic autonomic nervous systems</a:t>
            </a:r>
            <a:endParaRPr sz="1800"/>
          </a:p>
          <a:p>
            <a:pPr indent="-342900" lvl="0" marL="457200" rtl="0" algn="l">
              <a:spcBef>
                <a:spcPts val="0"/>
              </a:spcBef>
              <a:spcAft>
                <a:spcPts val="0"/>
              </a:spcAft>
              <a:buSzPts val="1800"/>
              <a:buChar char="●"/>
            </a:pPr>
            <a:r>
              <a:rPr lang="en" sz="1800"/>
              <a:t>Baseline variability is defined as fluctuations in the FHR of two cycles per minute or greater that are irregular in amplitude and frequency</a:t>
            </a:r>
            <a:endParaRPr sz="1800"/>
          </a:p>
          <a:p>
            <a:pPr indent="-342900" lvl="0" marL="457200" rtl="0" algn="l">
              <a:spcBef>
                <a:spcPts val="0"/>
              </a:spcBef>
              <a:spcAft>
                <a:spcPts val="0"/>
              </a:spcAft>
              <a:buSzPts val="1800"/>
              <a:buChar char="●"/>
            </a:pPr>
            <a:r>
              <a:rPr lang="en" sz="1800"/>
              <a:t>It is quantified by measuring the amplitude from peak to trough in beats per minute</a:t>
            </a:r>
            <a:endParaRPr sz="18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pic>
        <p:nvPicPr>
          <p:cNvPr id="660" name="Google Shape;660;p93"/>
          <p:cNvPicPr preferRelativeResize="0"/>
          <p:nvPr/>
        </p:nvPicPr>
        <p:blipFill>
          <a:blip r:embed="rId3">
            <a:alphaModFix/>
          </a:blip>
          <a:stretch>
            <a:fillRect/>
          </a:stretch>
        </p:blipFill>
        <p:spPr>
          <a:xfrm>
            <a:off x="2020525" y="256450"/>
            <a:ext cx="6451600" cy="48387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9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Variability</a:t>
            </a:r>
            <a:endParaRPr/>
          </a:p>
        </p:txBody>
      </p:sp>
      <p:sp>
        <p:nvSpPr>
          <p:cNvPr id="666" name="Google Shape;666;p94"/>
          <p:cNvSpPr txBox="1"/>
          <p:nvPr>
            <p:ph idx="1" type="body"/>
          </p:nvPr>
        </p:nvSpPr>
        <p:spPr>
          <a:xfrm>
            <a:off x="290575" y="1235200"/>
            <a:ext cx="8696100" cy="3683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Variability represents an intact CNS and normal cardiac function</a:t>
            </a:r>
            <a:endParaRPr sz="1800"/>
          </a:p>
          <a:p>
            <a:pPr indent="-342900" lvl="0" marL="457200" rtl="0" algn="l">
              <a:spcBef>
                <a:spcPts val="0"/>
              </a:spcBef>
              <a:spcAft>
                <a:spcPts val="0"/>
              </a:spcAft>
              <a:buSzPts val="1800"/>
              <a:buChar char="●"/>
            </a:pPr>
            <a:r>
              <a:rPr lang="en" sz="1800"/>
              <a:t>Increased variability - occurs with advancing gestational age</a:t>
            </a:r>
            <a:endParaRPr sz="1800"/>
          </a:p>
          <a:p>
            <a:pPr indent="-342900" lvl="0" marL="457200" rtl="0" algn="l">
              <a:spcBef>
                <a:spcPts val="0"/>
              </a:spcBef>
              <a:spcAft>
                <a:spcPts val="0"/>
              </a:spcAft>
              <a:buSzPts val="1800"/>
              <a:buChar char="●"/>
            </a:pPr>
            <a:r>
              <a:rPr lang="en" sz="1800"/>
              <a:t>Decreased variability; hypoxia, fetal sleep, acidosis, anencephaly, drugs (sedatives, anesthetic agents, barbiturates), and defects in fetal cardiac conduction system</a:t>
            </a:r>
            <a:endParaRPr sz="1800"/>
          </a:p>
          <a:p>
            <a:pPr indent="-342900" lvl="0" marL="457200" rtl="0" algn="l">
              <a:spcBef>
                <a:spcPts val="0"/>
              </a:spcBef>
              <a:spcAft>
                <a:spcPts val="0"/>
              </a:spcAft>
              <a:buSzPts val="1800"/>
              <a:buChar char="●"/>
            </a:pPr>
            <a:r>
              <a:rPr lang="en" sz="1800"/>
              <a:t>Opioid administration to mother can decrease FHR variability for up to 30 minutes</a:t>
            </a:r>
            <a:endParaRPr sz="1800"/>
          </a:p>
          <a:p>
            <a:pPr indent="-342900" lvl="0" marL="457200" rtl="0" algn="l">
              <a:spcBef>
                <a:spcPts val="0"/>
              </a:spcBef>
              <a:spcAft>
                <a:spcPts val="0"/>
              </a:spcAft>
              <a:buSzPts val="1800"/>
              <a:buChar char="●"/>
            </a:pPr>
            <a:r>
              <a:rPr lang="en" sz="1800"/>
              <a:t>Maternal Mg may also attenuate FHR variability</a:t>
            </a:r>
            <a:endParaRPr sz="1800"/>
          </a:p>
          <a:p>
            <a:pPr indent="-342900" lvl="0" marL="457200" rtl="0" algn="l">
              <a:spcBef>
                <a:spcPts val="0"/>
              </a:spcBef>
              <a:spcAft>
                <a:spcPts val="0"/>
              </a:spcAft>
              <a:buSzPts val="1800"/>
              <a:buChar char="●"/>
            </a:pPr>
            <a:r>
              <a:rPr lang="en" sz="1800"/>
              <a:t>Variability refers to baseline FHR, does not include accelerations and decelerations</a:t>
            </a:r>
            <a:endParaRPr sz="1800"/>
          </a:p>
          <a:p>
            <a:pPr indent="-342900" lvl="0" marL="457200" rtl="0" algn="l">
              <a:spcBef>
                <a:spcPts val="0"/>
              </a:spcBef>
              <a:spcAft>
                <a:spcPts val="0"/>
              </a:spcAft>
              <a:buSzPts val="1800"/>
              <a:buChar char="●"/>
            </a:pPr>
            <a:r>
              <a:rPr lang="en" sz="1800"/>
              <a:t>Beat-to-beat variability can be accurately assessed only by direct FHR monitoring with a fetal scalp electrode</a:t>
            </a:r>
            <a:endParaRPr sz="1800"/>
          </a:p>
          <a:p>
            <a:pPr indent="0" lvl="0" marL="0" rtl="0" algn="l">
              <a:spcBef>
                <a:spcPts val="1600"/>
              </a:spcBef>
              <a:spcAft>
                <a:spcPts val="1600"/>
              </a:spcAft>
              <a:buNone/>
            </a:pPr>
            <a:r>
              <a:t/>
            </a:r>
            <a:endParaRPr sz="1800"/>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9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Accelerations</a:t>
            </a:r>
            <a:endParaRPr/>
          </a:p>
        </p:txBody>
      </p:sp>
      <p:sp>
        <p:nvSpPr>
          <p:cNvPr id="672" name="Google Shape;672;p95"/>
          <p:cNvSpPr txBox="1"/>
          <p:nvPr>
            <p:ph idx="1" type="body"/>
          </p:nvPr>
        </p:nvSpPr>
        <p:spPr>
          <a:xfrm>
            <a:off x="1707550" y="1552375"/>
            <a:ext cx="54255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An acceleration is an abrupt increase in the FHR above baseline</a:t>
            </a:r>
            <a:endParaRPr sz="1800"/>
          </a:p>
          <a:p>
            <a:pPr indent="-342900" lvl="0" marL="457200" rtl="0" algn="l">
              <a:spcBef>
                <a:spcPts val="0"/>
              </a:spcBef>
              <a:spcAft>
                <a:spcPts val="0"/>
              </a:spcAft>
              <a:buSzPts val="1800"/>
              <a:buChar char="●"/>
            </a:pPr>
            <a:r>
              <a:rPr lang="en" sz="1800"/>
              <a:t>Occur in response to fetal movement and indicates adequate oxygenation</a:t>
            </a:r>
            <a:endParaRPr sz="1800"/>
          </a:p>
          <a:p>
            <a:pPr indent="-342900" lvl="0" marL="457200" rtl="0" algn="l">
              <a:spcBef>
                <a:spcPts val="0"/>
              </a:spcBef>
              <a:spcAft>
                <a:spcPts val="0"/>
              </a:spcAft>
              <a:buSzPts val="1800"/>
              <a:buChar char="●"/>
            </a:pPr>
            <a:r>
              <a:rPr lang="en" sz="1800"/>
              <a:t>FHR pattern is said to be reactive when there are two or more accelerations in a 20 minute period</a:t>
            </a:r>
            <a:endParaRPr sz="1800"/>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96"/>
          <p:cNvSpPr txBox="1"/>
          <p:nvPr>
            <p:ph type="title"/>
          </p:nvPr>
        </p:nvSpPr>
        <p:spPr>
          <a:xfrm>
            <a:off x="1342075" y="38880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3 Types of Fetal Decelerations </a:t>
            </a:r>
            <a:endParaRPr/>
          </a:p>
        </p:txBody>
      </p:sp>
      <p:sp>
        <p:nvSpPr>
          <p:cNvPr id="678" name="Google Shape;678;p96"/>
          <p:cNvSpPr txBox="1"/>
          <p:nvPr>
            <p:ph idx="1" type="body"/>
          </p:nvPr>
        </p:nvSpPr>
        <p:spPr>
          <a:xfrm>
            <a:off x="104050" y="1463500"/>
            <a:ext cx="4900800" cy="3576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Early Deceleration</a:t>
            </a:r>
            <a:endParaRPr b="1" sz="1800"/>
          </a:p>
          <a:p>
            <a:pPr indent="-342900" lvl="1" marL="914400" rtl="0" algn="l">
              <a:spcBef>
                <a:spcPts val="0"/>
              </a:spcBef>
              <a:spcAft>
                <a:spcPts val="0"/>
              </a:spcAft>
              <a:buSzPts val="1800"/>
              <a:buChar char="○"/>
            </a:pPr>
            <a:r>
              <a:rPr lang="en" sz="1800"/>
              <a:t>Occurs at the time of the contraction</a:t>
            </a:r>
            <a:endParaRPr sz="1800"/>
          </a:p>
          <a:p>
            <a:pPr indent="-342900" lvl="1" marL="914400" rtl="0" algn="l">
              <a:spcBef>
                <a:spcPts val="0"/>
              </a:spcBef>
              <a:spcAft>
                <a:spcPts val="0"/>
              </a:spcAft>
              <a:buSzPts val="1800"/>
              <a:buChar char="○"/>
            </a:pPr>
            <a:r>
              <a:rPr lang="en" sz="1800"/>
              <a:t>Begins and ends in parallel to the contraction</a:t>
            </a:r>
            <a:endParaRPr sz="1800"/>
          </a:p>
          <a:p>
            <a:pPr indent="-342900" lvl="1" marL="914400" rtl="0" algn="l">
              <a:spcBef>
                <a:spcPts val="0"/>
              </a:spcBef>
              <a:spcAft>
                <a:spcPts val="0"/>
              </a:spcAft>
              <a:buSzPts val="1800"/>
              <a:buChar char="○"/>
            </a:pPr>
            <a:r>
              <a:rPr i="1" lang="en" sz="1800"/>
              <a:t>Uterine contraction compresses  the fetal head</a:t>
            </a:r>
            <a:endParaRPr i="1" sz="1800"/>
          </a:p>
          <a:p>
            <a:pPr indent="-342900" lvl="1" marL="914400" rtl="0" algn="l">
              <a:spcBef>
                <a:spcPts val="0"/>
              </a:spcBef>
              <a:spcAft>
                <a:spcPts val="0"/>
              </a:spcAft>
              <a:buSzPts val="1800"/>
              <a:buChar char="○"/>
            </a:pPr>
            <a:r>
              <a:rPr lang="en" sz="1800"/>
              <a:t>Are uniform in appearance</a:t>
            </a:r>
            <a:endParaRPr sz="1800"/>
          </a:p>
          <a:p>
            <a:pPr indent="-342900" lvl="1" marL="914400" rtl="0" algn="l">
              <a:spcBef>
                <a:spcPts val="0"/>
              </a:spcBef>
              <a:spcAft>
                <a:spcPts val="0"/>
              </a:spcAft>
              <a:buSzPts val="1800"/>
              <a:buChar char="○"/>
            </a:pPr>
            <a:r>
              <a:rPr lang="en" sz="1800"/>
              <a:t>Are associated with a mild decrease in FHR (20 bpm or less)</a:t>
            </a:r>
            <a:endParaRPr sz="1800"/>
          </a:p>
          <a:p>
            <a:pPr indent="-342900" lvl="1" marL="914400" rtl="0" algn="l">
              <a:spcBef>
                <a:spcPts val="0"/>
              </a:spcBef>
              <a:spcAft>
                <a:spcPts val="0"/>
              </a:spcAft>
              <a:buSzPts val="1800"/>
              <a:buChar char="○"/>
            </a:pPr>
            <a:r>
              <a:rPr lang="en" sz="1800"/>
              <a:t>Loses variability with each deceleration</a:t>
            </a:r>
            <a:endParaRPr sz="1800"/>
          </a:p>
          <a:p>
            <a:pPr indent="0" lvl="0" marL="457200" rtl="0" algn="l">
              <a:spcBef>
                <a:spcPts val="1600"/>
              </a:spcBef>
              <a:spcAft>
                <a:spcPts val="0"/>
              </a:spcAft>
              <a:buNone/>
            </a:pPr>
            <a:r>
              <a:t/>
            </a:r>
            <a:endParaRPr sz="1800"/>
          </a:p>
          <a:p>
            <a:pPr indent="0" lvl="0" marL="0" rtl="0" algn="l">
              <a:spcBef>
                <a:spcPts val="1600"/>
              </a:spcBef>
              <a:spcAft>
                <a:spcPts val="1600"/>
              </a:spcAft>
              <a:buNone/>
            </a:pPr>
            <a:r>
              <a:rPr b="1" lang="en" sz="1800"/>
              <a:t>	lose</a:t>
            </a:r>
            <a:endParaRPr b="1" sz="1800"/>
          </a:p>
        </p:txBody>
      </p:sp>
      <p:pic>
        <p:nvPicPr>
          <p:cNvPr id="679" name="Google Shape;679;p96"/>
          <p:cNvPicPr preferRelativeResize="0"/>
          <p:nvPr/>
        </p:nvPicPr>
        <p:blipFill>
          <a:blip r:embed="rId3">
            <a:alphaModFix/>
          </a:blip>
          <a:stretch>
            <a:fillRect/>
          </a:stretch>
        </p:blipFill>
        <p:spPr>
          <a:xfrm>
            <a:off x="5136350" y="1747550"/>
            <a:ext cx="3810000" cy="2857500"/>
          </a:xfrm>
          <a:prstGeom prst="rect">
            <a:avLst/>
          </a:prstGeom>
          <a:noFill/>
          <a:ln>
            <a:noFill/>
          </a:ln>
        </p:spPr>
      </p:pic>
      <p:sp>
        <p:nvSpPr>
          <p:cNvPr id="680" name="Google Shape;680;p96"/>
          <p:cNvSpPr txBox="1"/>
          <p:nvPr/>
        </p:nvSpPr>
        <p:spPr>
          <a:xfrm>
            <a:off x="5703450" y="4706500"/>
            <a:ext cx="28542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FE2F3"/>
                </a:solidFill>
              </a:rPr>
              <a:t>No risk of fetal hypoxemia</a:t>
            </a:r>
            <a:endParaRPr>
              <a:solidFill>
                <a:srgbClr val="CFE2F3"/>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9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3 Types of Deceleration</a:t>
            </a:r>
            <a:endParaRPr/>
          </a:p>
        </p:txBody>
      </p:sp>
      <p:sp>
        <p:nvSpPr>
          <p:cNvPr id="686" name="Google Shape;686;p97"/>
          <p:cNvSpPr txBox="1"/>
          <p:nvPr>
            <p:ph idx="1" type="body"/>
          </p:nvPr>
        </p:nvSpPr>
        <p:spPr>
          <a:xfrm>
            <a:off x="251925" y="1560900"/>
            <a:ext cx="4406100" cy="321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Variable Decelerations</a:t>
            </a:r>
            <a:endParaRPr b="1" sz="1800"/>
          </a:p>
          <a:p>
            <a:pPr indent="-317500" lvl="1" marL="914400" rtl="0" algn="l">
              <a:spcBef>
                <a:spcPts val="0"/>
              </a:spcBef>
              <a:spcAft>
                <a:spcPts val="0"/>
              </a:spcAft>
              <a:buSzPts val="1400"/>
              <a:buChar char="○"/>
            </a:pPr>
            <a:r>
              <a:rPr lang="en" sz="1400"/>
              <a:t>Abrupt in both onset and recovery and vary in occurrence, onset, depth, duration, and appearance</a:t>
            </a:r>
            <a:endParaRPr sz="1400"/>
          </a:p>
          <a:p>
            <a:pPr indent="-317500" lvl="1" marL="914400" rtl="0" algn="l">
              <a:spcBef>
                <a:spcPts val="0"/>
              </a:spcBef>
              <a:spcAft>
                <a:spcPts val="0"/>
              </a:spcAft>
              <a:buSzPts val="1400"/>
              <a:buChar char="○"/>
            </a:pPr>
            <a:r>
              <a:rPr lang="en" sz="1400"/>
              <a:t>No consistent pattern btwn FHR and uterine contraction</a:t>
            </a:r>
            <a:endParaRPr sz="1400"/>
          </a:p>
          <a:p>
            <a:pPr indent="-317500" lvl="1" marL="914400" rtl="0" algn="l">
              <a:spcBef>
                <a:spcPts val="0"/>
              </a:spcBef>
              <a:spcAft>
                <a:spcPts val="0"/>
              </a:spcAft>
              <a:buSzPts val="1400"/>
              <a:buChar char="○"/>
            </a:pPr>
            <a:r>
              <a:rPr i="1" lang="en" sz="1400"/>
              <a:t>Umbilical compression causes baroreceptor mediated reduction in FHR</a:t>
            </a:r>
            <a:endParaRPr i="1" sz="1400"/>
          </a:p>
          <a:p>
            <a:pPr indent="-317500" lvl="1" marL="914400" rtl="0" algn="l">
              <a:spcBef>
                <a:spcPts val="0"/>
              </a:spcBef>
              <a:spcAft>
                <a:spcPts val="0"/>
              </a:spcAft>
              <a:buSzPts val="1400"/>
              <a:buChar char="○"/>
            </a:pPr>
            <a:r>
              <a:rPr lang="en" sz="1400"/>
              <a:t>Decelerations are usually self-limiting</a:t>
            </a:r>
            <a:endParaRPr sz="1400"/>
          </a:p>
          <a:p>
            <a:pPr indent="-317500" lvl="1" marL="914400" rtl="0" algn="l">
              <a:spcBef>
                <a:spcPts val="0"/>
              </a:spcBef>
              <a:spcAft>
                <a:spcPts val="0"/>
              </a:spcAft>
              <a:buSzPts val="1400"/>
              <a:buChar char="○"/>
            </a:pPr>
            <a:r>
              <a:rPr lang="en" sz="1400"/>
              <a:t>Maintains variability during deceleration</a:t>
            </a:r>
            <a:endParaRPr sz="1400"/>
          </a:p>
          <a:p>
            <a:pPr indent="-317500" lvl="1" marL="914400" rtl="0" algn="l">
              <a:spcBef>
                <a:spcPts val="0"/>
              </a:spcBef>
              <a:spcAft>
                <a:spcPts val="0"/>
              </a:spcAft>
              <a:buSzPts val="1400"/>
              <a:buChar char="○"/>
            </a:pPr>
            <a:r>
              <a:rPr lang="en" sz="1400"/>
              <a:t>Fetal compromise prolongs FHR recovery time</a:t>
            </a:r>
            <a:endParaRPr sz="1400"/>
          </a:p>
        </p:txBody>
      </p:sp>
      <p:pic>
        <p:nvPicPr>
          <p:cNvPr id="687" name="Google Shape;687;p97"/>
          <p:cNvPicPr preferRelativeResize="0"/>
          <p:nvPr/>
        </p:nvPicPr>
        <p:blipFill>
          <a:blip r:embed="rId3">
            <a:alphaModFix/>
          </a:blip>
          <a:stretch>
            <a:fillRect/>
          </a:stretch>
        </p:blipFill>
        <p:spPr>
          <a:xfrm>
            <a:off x="4830000" y="1460250"/>
            <a:ext cx="4161600" cy="3121200"/>
          </a:xfrm>
          <a:prstGeom prst="rect">
            <a:avLst/>
          </a:prstGeom>
          <a:noFill/>
          <a:ln>
            <a:noFill/>
          </a:ln>
        </p:spPr>
      </p:pic>
      <p:sp>
        <p:nvSpPr>
          <p:cNvPr id="688" name="Google Shape;688;p97"/>
          <p:cNvSpPr txBox="1"/>
          <p:nvPr/>
        </p:nvSpPr>
        <p:spPr>
          <a:xfrm>
            <a:off x="4890775" y="4702500"/>
            <a:ext cx="38946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FE2F3"/>
                </a:solidFill>
              </a:rPr>
              <a:t>Risk for fetal hypoxemia - urgent assessment</a:t>
            </a:r>
            <a:endParaRPr>
              <a:solidFill>
                <a:srgbClr val="CFE2F3"/>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9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3 Types of Fetal Decelerations</a:t>
            </a:r>
            <a:endParaRPr/>
          </a:p>
        </p:txBody>
      </p:sp>
      <p:sp>
        <p:nvSpPr>
          <p:cNvPr id="694" name="Google Shape;694;p98"/>
          <p:cNvSpPr txBox="1"/>
          <p:nvPr>
            <p:ph idx="1" type="body"/>
          </p:nvPr>
        </p:nvSpPr>
        <p:spPr>
          <a:xfrm>
            <a:off x="267575" y="1567550"/>
            <a:ext cx="43044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Late Deceleration</a:t>
            </a:r>
            <a:r>
              <a:rPr lang="en" sz="1800"/>
              <a:t> </a:t>
            </a:r>
            <a:endParaRPr sz="1800"/>
          </a:p>
          <a:p>
            <a:pPr indent="-317500" lvl="1" marL="914400" rtl="0" algn="l">
              <a:spcBef>
                <a:spcPts val="0"/>
              </a:spcBef>
              <a:spcAft>
                <a:spcPts val="0"/>
              </a:spcAft>
              <a:buSzPts val="1400"/>
              <a:buChar char="○"/>
            </a:pPr>
            <a:r>
              <a:rPr i="1" lang="en" sz="1400"/>
              <a:t>Decreased uteroplacental perfusion leads to fetal compromise</a:t>
            </a:r>
            <a:endParaRPr i="1" sz="1400"/>
          </a:p>
          <a:p>
            <a:pPr indent="-317500" lvl="1" marL="914400" rtl="0" algn="l">
              <a:spcBef>
                <a:spcPts val="0"/>
              </a:spcBef>
              <a:spcAft>
                <a:spcPts val="0"/>
              </a:spcAft>
              <a:buSzPts val="1400"/>
              <a:buChar char="○"/>
            </a:pPr>
            <a:r>
              <a:rPr lang="en" sz="1400"/>
              <a:t>FHR falls after peak of contraction then returns to baseline after contraction</a:t>
            </a:r>
            <a:endParaRPr sz="1400"/>
          </a:p>
          <a:p>
            <a:pPr indent="-317500" lvl="1" marL="914400" rtl="0" algn="l">
              <a:spcBef>
                <a:spcPts val="0"/>
              </a:spcBef>
              <a:spcAft>
                <a:spcPts val="0"/>
              </a:spcAft>
              <a:buSzPts val="1400"/>
              <a:buChar char="○"/>
            </a:pPr>
            <a:r>
              <a:rPr lang="en" sz="1400"/>
              <a:t>Occurs with each contraction</a:t>
            </a:r>
            <a:endParaRPr sz="1400"/>
          </a:p>
          <a:p>
            <a:pPr indent="-317500" lvl="1" marL="914400" rtl="0" algn="l">
              <a:spcBef>
                <a:spcPts val="0"/>
              </a:spcBef>
              <a:spcAft>
                <a:spcPts val="0"/>
              </a:spcAft>
              <a:buSzPts val="1400"/>
              <a:buChar char="○"/>
            </a:pPr>
            <a:r>
              <a:rPr lang="en" sz="1400"/>
              <a:t>Gradual (not abrupt) reduction in FHR</a:t>
            </a:r>
            <a:endParaRPr sz="1400"/>
          </a:p>
          <a:p>
            <a:pPr indent="-317500" lvl="1" marL="914400" rtl="0" algn="l">
              <a:spcBef>
                <a:spcPts val="0"/>
              </a:spcBef>
              <a:spcAft>
                <a:spcPts val="0"/>
              </a:spcAft>
              <a:buSzPts val="1400"/>
              <a:buChar char="○"/>
            </a:pPr>
            <a:r>
              <a:rPr lang="en" sz="1400"/>
              <a:t>Caused by maternal hypotension, hypovolemia, acidosis, preeclampsia</a:t>
            </a:r>
            <a:endParaRPr sz="1400"/>
          </a:p>
          <a:p>
            <a:pPr indent="0" lvl="0" marL="914400" rtl="0" algn="l">
              <a:spcBef>
                <a:spcPts val="1600"/>
              </a:spcBef>
              <a:spcAft>
                <a:spcPts val="1600"/>
              </a:spcAft>
              <a:buNone/>
            </a:pPr>
            <a:r>
              <a:t/>
            </a:r>
            <a:endParaRPr sz="1400"/>
          </a:p>
        </p:txBody>
      </p:sp>
      <p:pic>
        <p:nvPicPr>
          <p:cNvPr id="695" name="Google Shape;695;p98"/>
          <p:cNvPicPr preferRelativeResize="0"/>
          <p:nvPr/>
        </p:nvPicPr>
        <p:blipFill>
          <a:blip r:embed="rId3">
            <a:alphaModFix/>
          </a:blip>
          <a:stretch>
            <a:fillRect/>
          </a:stretch>
        </p:blipFill>
        <p:spPr>
          <a:xfrm>
            <a:off x="4734275" y="1278325"/>
            <a:ext cx="4267224" cy="3200418"/>
          </a:xfrm>
          <a:prstGeom prst="rect">
            <a:avLst/>
          </a:prstGeom>
          <a:noFill/>
          <a:ln>
            <a:noFill/>
          </a:ln>
        </p:spPr>
      </p:pic>
      <p:sp>
        <p:nvSpPr>
          <p:cNvPr id="696" name="Google Shape;696;p98"/>
          <p:cNvSpPr txBox="1"/>
          <p:nvPr/>
        </p:nvSpPr>
        <p:spPr>
          <a:xfrm>
            <a:off x="4955200" y="4722300"/>
            <a:ext cx="39345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FE2F3"/>
                </a:solidFill>
              </a:rPr>
              <a:t>Risk for fetal hypoxemia - urgent assessment</a:t>
            </a:r>
            <a:endParaRPr>
              <a:solidFill>
                <a:srgbClr val="CFE2F3"/>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99"/>
          <p:cNvSpPr txBox="1"/>
          <p:nvPr>
            <p:ph type="title"/>
          </p:nvPr>
        </p:nvSpPr>
        <p:spPr>
          <a:xfrm>
            <a:off x="1383575" y="403875"/>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VEAL CHO</a:t>
            </a:r>
            <a:r>
              <a:rPr lang="en" sz="3100"/>
              <a:t>P</a:t>
            </a:r>
            <a:endParaRPr sz="3100"/>
          </a:p>
        </p:txBody>
      </p:sp>
      <p:sp>
        <p:nvSpPr>
          <p:cNvPr id="702" name="Google Shape;702;p99"/>
          <p:cNvSpPr txBox="1"/>
          <p:nvPr>
            <p:ph idx="1" type="body"/>
          </p:nvPr>
        </p:nvSpPr>
        <p:spPr>
          <a:xfrm>
            <a:off x="2740325" y="1587800"/>
            <a:ext cx="4210500" cy="1920600"/>
          </a:xfrm>
          <a:prstGeom prst="rect">
            <a:avLst/>
          </a:prstGeom>
          <a:solidFill>
            <a:srgbClr val="999999"/>
          </a:solidFill>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2000"/>
              <a:t>V</a:t>
            </a:r>
            <a:r>
              <a:rPr lang="en" sz="1800"/>
              <a:t>ariable decels: </a:t>
            </a:r>
            <a:r>
              <a:rPr b="1" lang="en" sz="2000"/>
              <a:t>C</a:t>
            </a:r>
            <a:r>
              <a:rPr lang="en" sz="1800"/>
              <a:t>ord compression</a:t>
            </a:r>
            <a:endParaRPr sz="1800"/>
          </a:p>
          <a:p>
            <a:pPr indent="-342900" lvl="0" marL="457200" rtl="0" algn="l">
              <a:spcBef>
                <a:spcPts val="0"/>
              </a:spcBef>
              <a:spcAft>
                <a:spcPts val="0"/>
              </a:spcAft>
              <a:buSzPts val="1800"/>
              <a:buChar char="●"/>
            </a:pPr>
            <a:r>
              <a:rPr b="1" lang="en" sz="2000"/>
              <a:t>E</a:t>
            </a:r>
            <a:r>
              <a:rPr lang="en" sz="1800"/>
              <a:t>arly decels: </a:t>
            </a:r>
            <a:r>
              <a:rPr b="1" lang="en" sz="2000"/>
              <a:t>H</a:t>
            </a:r>
            <a:r>
              <a:rPr lang="en" sz="1800"/>
              <a:t>ead </a:t>
            </a:r>
            <a:r>
              <a:rPr lang="en" sz="1800"/>
              <a:t>compression</a:t>
            </a:r>
            <a:endParaRPr sz="1800"/>
          </a:p>
          <a:p>
            <a:pPr indent="-342900" lvl="0" marL="457200" rtl="0" algn="l">
              <a:spcBef>
                <a:spcPts val="0"/>
              </a:spcBef>
              <a:spcAft>
                <a:spcPts val="0"/>
              </a:spcAft>
              <a:buSzPts val="1800"/>
              <a:buChar char="●"/>
            </a:pPr>
            <a:r>
              <a:rPr b="1" lang="en" sz="2000"/>
              <a:t>A</a:t>
            </a:r>
            <a:r>
              <a:rPr lang="en" sz="1800"/>
              <a:t>ccelerations: </a:t>
            </a:r>
            <a:r>
              <a:rPr b="1" lang="en" sz="2000"/>
              <a:t>O</a:t>
            </a:r>
            <a:r>
              <a:rPr lang="en" sz="1800"/>
              <a:t>K or give oxygen</a:t>
            </a:r>
            <a:endParaRPr sz="1800"/>
          </a:p>
          <a:p>
            <a:pPr indent="-342900" lvl="0" marL="457200" rtl="0" algn="l">
              <a:spcBef>
                <a:spcPts val="0"/>
              </a:spcBef>
              <a:spcAft>
                <a:spcPts val="0"/>
              </a:spcAft>
              <a:buSzPts val="1800"/>
              <a:buChar char="●"/>
            </a:pPr>
            <a:r>
              <a:rPr b="1" lang="en" sz="2000"/>
              <a:t>L</a:t>
            </a:r>
            <a:r>
              <a:rPr lang="en" sz="1800"/>
              <a:t>ate decels: </a:t>
            </a:r>
            <a:r>
              <a:rPr b="1" lang="en" sz="2000"/>
              <a:t>P</a:t>
            </a:r>
            <a:r>
              <a:rPr lang="en" sz="1800"/>
              <a:t>lacental insufficiency</a:t>
            </a:r>
            <a:endParaRPr sz="180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10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Anesthetic Considerations with Nonreassuring FHT</a:t>
            </a:r>
            <a:endParaRPr/>
          </a:p>
        </p:txBody>
      </p:sp>
      <p:sp>
        <p:nvSpPr>
          <p:cNvPr id="708" name="Google Shape;708;p100"/>
          <p:cNvSpPr txBox="1"/>
          <p:nvPr>
            <p:ph idx="1" type="body"/>
          </p:nvPr>
        </p:nvSpPr>
        <p:spPr>
          <a:xfrm>
            <a:off x="341900" y="1413925"/>
            <a:ext cx="4539000" cy="3417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If the FHR suggests hypoxia in preanesthetic period - caution</a:t>
            </a:r>
            <a:endParaRPr sz="1800"/>
          </a:p>
          <a:p>
            <a:pPr indent="-342900" lvl="0" marL="457200" rtl="0" algn="l">
              <a:spcBef>
                <a:spcPts val="0"/>
              </a:spcBef>
              <a:spcAft>
                <a:spcPts val="0"/>
              </a:spcAft>
              <a:buSzPts val="1800"/>
              <a:buChar char="●"/>
            </a:pPr>
            <a:r>
              <a:rPr lang="en" sz="1800"/>
              <a:t>Interventions to improve the condition of a compromised fetus in utero</a:t>
            </a:r>
            <a:endParaRPr sz="1800"/>
          </a:p>
          <a:p>
            <a:pPr indent="-342900" lvl="1" marL="914400" rtl="0" algn="l">
              <a:spcBef>
                <a:spcPts val="0"/>
              </a:spcBef>
              <a:spcAft>
                <a:spcPts val="0"/>
              </a:spcAft>
              <a:buSzPts val="1800"/>
              <a:buChar char="○"/>
            </a:pPr>
            <a:r>
              <a:rPr lang="en" sz="1800"/>
              <a:t>Changing maternal position</a:t>
            </a:r>
            <a:endParaRPr sz="1800"/>
          </a:p>
          <a:p>
            <a:pPr indent="-342900" lvl="1" marL="914400" rtl="0" algn="l">
              <a:spcBef>
                <a:spcPts val="0"/>
              </a:spcBef>
              <a:spcAft>
                <a:spcPts val="0"/>
              </a:spcAft>
              <a:buSzPts val="1800"/>
              <a:buChar char="○"/>
            </a:pPr>
            <a:r>
              <a:rPr lang="en" sz="1800"/>
              <a:t>Rapid infusion of IV fluids</a:t>
            </a:r>
            <a:endParaRPr sz="1800"/>
          </a:p>
          <a:p>
            <a:pPr indent="-342900" lvl="1" marL="914400" rtl="0" algn="l">
              <a:spcBef>
                <a:spcPts val="0"/>
              </a:spcBef>
              <a:spcAft>
                <a:spcPts val="0"/>
              </a:spcAft>
              <a:buSzPts val="1800"/>
              <a:buChar char="○"/>
            </a:pPr>
            <a:r>
              <a:rPr lang="en" sz="1800"/>
              <a:t>Disconnect pitocin</a:t>
            </a:r>
            <a:endParaRPr sz="1800"/>
          </a:p>
          <a:p>
            <a:pPr indent="-342900" lvl="1" marL="914400" rtl="0" algn="l">
              <a:spcBef>
                <a:spcPts val="0"/>
              </a:spcBef>
              <a:spcAft>
                <a:spcPts val="0"/>
              </a:spcAft>
              <a:buSzPts val="1800"/>
              <a:buChar char="○"/>
            </a:pPr>
            <a:r>
              <a:rPr lang="en" sz="1800"/>
              <a:t>IV pressor support - treat maternal hypotension</a:t>
            </a:r>
            <a:endParaRPr sz="1800"/>
          </a:p>
          <a:p>
            <a:pPr indent="-342900" lvl="1" marL="914400" rtl="0" algn="l">
              <a:spcBef>
                <a:spcPts val="0"/>
              </a:spcBef>
              <a:spcAft>
                <a:spcPts val="0"/>
              </a:spcAft>
              <a:buSzPts val="1800"/>
              <a:buChar char="○"/>
            </a:pPr>
            <a:r>
              <a:rPr lang="en" sz="1800"/>
              <a:t>Tocolytic agents </a:t>
            </a:r>
            <a:endParaRPr sz="1800"/>
          </a:p>
          <a:p>
            <a:pPr indent="-342900" lvl="1" marL="914400" rtl="0" algn="l">
              <a:spcBef>
                <a:spcPts val="0"/>
              </a:spcBef>
              <a:spcAft>
                <a:spcPts val="0"/>
              </a:spcAft>
              <a:buSzPts val="1800"/>
              <a:buChar char="○"/>
            </a:pPr>
            <a:r>
              <a:rPr lang="en" sz="1800"/>
              <a:t>Maternal oxygen administration</a:t>
            </a:r>
            <a:endParaRPr sz="1800"/>
          </a:p>
        </p:txBody>
      </p:sp>
      <p:pic>
        <p:nvPicPr>
          <p:cNvPr id="709" name="Google Shape;709;p100"/>
          <p:cNvPicPr preferRelativeResize="0"/>
          <p:nvPr/>
        </p:nvPicPr>
        <p:blipFill>
          <a:blip r:embed="rId3">
            <a:alphaModFix/>
          </a:blip>
          <a:stretch>
            <a:fillRect/>
          </a:stretch>
        </p:blipFill>
        <p:spPr>
          <a:xfrm>
            <a:off x="5008525" y="1460250"/>
            <a:ext cx="3983075" cy="2990428"/>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10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Intravenous Analgesia for Labor and Delivery</a:t>
            </a:r>
            <a:endParaRPr/>
          </a:p>
        </p:txBody>
      </p:sp>
      <p:sp>
        <p:nvSpPr>
          <p:cNvPr id="715" name="Google Shape;715;p101"/>
          <p:cNvSpPr txBox="1"/>
          <p:nvPr>
            <p:ph idx="1" type="body"/>
          </p:nvPr>
        </p:nvSpPr>
        <p:spPr>
          <a:xfrm>
            <a:off x="654075" y="1412225"/>
            <a:ext cx="7987800" cy="3066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Meperidine </a:t>
            </a:r>
            <a:endParaRPr sz="1800"/>
          </a:p>
          <a:p>
            <a:pPr indent="-342900" lvl="1" marL="914400" rtl="0" algn="l">
              <a:spcBef>
                <a:spcPts val="0"/>
              </a:spcBef>
              <a:spcAft>
                <a:spcPts val="0"/>
              </a:spcAft>
              <a:buSzPts val="1800"/>
              <a:buChar char="○"/>
            </a:pPr>
            <a:r>
              <a:rPr lang="en" sz="1800"/>
              <a:t>A parenteral opiate for labor analgesia</a:t>
            </a:r>
            <a:endParaRPr sz="1800"/>
          </a:p>
          <a:p>
            <a:pPr indent="-342900" lvl="1" marL="914400" rtl="0" algn="l">
              <a:spcBef>
                <a:spcPts val="0"/>
              </a:spcBef>
              <a:spcAft>
                <a:spcPts val="0"/>
              </a:spcAft>
              <a:buSzPts val="1800"/>
              <a:buChar char="○"/>
            </a:pPr>
            <a:r>
              <a:rPr lang="en" sz="1800"/>
              <a:t>50 to 100 mg IM every 4 hrs</a:t>
            </a:r>
            <a:endParaRPr sz="1800"/>
          </a:p>
          <a:p>
            <a:pPr indent="-342900" lvl="1" marL="914400" rtl="0" algn="l">
              <a:spcBef>
                <a:spcPts val="0"/>
              </a:spcBef>
              <a:spcAft>
                <a:spcPts val="0"/>
              </a:spcAft>
              <a:buSzPts val="1800"/>
              <a:buChar char="○"/>
            </a:pPr>
            <a:r>
              <a:rPr lang="en" sz="1800"/>
              <a:t>Crosses the placenta easily</a:t>
            </a:r>
            <a:endParaRPr sz="1800"/>
          </a:p>
          <a:p>
            <a:pPr indent="-342900" lvl="1" marL="914400" rtl="0" algn="l">
              <a:spcBef>
                <a:spcPts val="0"/>
              </a:spcBef>
              <a:spcAft>
                <a:spcPts val="0"/>
              </a:spcAft>
              <a:buSzPts val="1800"/>
              <a:buChar char="○"/>
            </a:pPr>
            <a:r>
              <a:rPr lang="en" sz="1800"/>
              <a:t>Maternal half life 2.5 - 3 hrs</a:t>
            </a:r>
            <a:endParaRPr sz="1800"/>
          </a:p>
          <a:p>
            <a:pPr indent="-342900" lvl="1" marL="914400" rtl="0" algn="l">
              <a:spcBef>
                <a:spcPts val="0"/>
              </a:spcBef>
              <a:spcAft>
                <a:spcPts val="0"/>
              </a:spcAft>
              <a:buSzPts val="1800"/>
              <a:buChar char="○"/>
            </a:pPr>
            <a:r>
              <a:rPr lang="en" sz="1800"/>
              <a:t>Normeperidine is an active metabolite with elimination half life of up to 30 hrs</a:t>
            </a:r>
            <a:endParaRPr sz="1800"/>
          </a:p>
          <a:p>
            <a:pPr indent="-342900" lvl="1" marL="914400" rtl="0" algn="l">
              <a:spcBef>
                <a:spcPts val="0"/>
              </a:spcBef>
              <a:spcAft>
                <a:spcPts val="0"/>
              </a:spcAft>
              <a:buSzPts val="1800"/>
              <a:buChar char="○"/>
            </a:pPr>
            <a:r>
              <a:rPr lang="en" sz="1800"/>
              <a:t>Normeperidine remains in neonate for several days and may depress neonatal behavior assessment scores</a:t>
            </a:r>
            <a:endParaRPr sz="1800"/>
          </a:p>
          <a:p>
            <a:pPr indent="-342900" lvl="1" marL="914400" rtl="0" algn="l">
              <a:spcBef>
                <a:spcPts val="0"/>
              </a:spcBef>
              <a:spcAft>
                <a:spcPts val="0"/>
              </a:spcAft>
              <a:buSzPts val="1800"/>
              <a:buChar char="○"/>
            </a:pPr>
            <a:r>
              <a:rPr lang="en" sz="1800"/>
              <a:t>Both Meperidine and Normeperidine can be antagonized by naloxone</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txBox="1"/>
          <p:nvPr>
            <p:ph type="title"/>
          </p:nvPr>
        </p:nvSpPr>
        <p:spPr>
          <a:xfrm>
            <a:off x="695325" y="381000"/>
            <a:ext cx="7505700" cy="69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Definitions</a:t>
            </a:r>
            <a:endParaRPr sz="3600"/>
          </a:p>
        </p:txBody>
      </p:sp>
      <p:sp>
        <p:nvSpPr>
          <p:cNvPr id="186" name="Google Shape;186;p21"/>
          <p:cNvSpPr txBox="1"/>
          <p:nvPr>
            <p:ph idx="1" type="body"/>
          </p:nvPr>
        </p:nvSpPr>
        <p:spPr>
          <a:xfrm>
            <a:off x="742950" y="1076400"/>
            <a:ext cx="7505700" cy="3362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b="1" lang="en" sz="3000"/>
              <a:t>Para</a:t>
            </a:r>
            <a:endParaRPr b="1" sz="3000"/>
          </a:p>
          <a:p>
            <a:pPr indent="-381000" lvl="1" marL="914400" rtl="0" algn="l">
              <a:spcBef>
                <a:spcPts val="0"/>
              </a:spcBef>
              <a:spcAft>
                <a:spcPts val="0"/>
              </a:spcAft>
              <a:buSzPts val="2400"/>
              <a:buChar char="○"/>
            </a:pPr>
            <a:r>
              <a:rPr lang="en" sz="2400"/>
              <a:t>How many living infants delivered</a:t>
            </a:r>
            <a:endParaRPr sz="2400"/>
          </a:p>
          <a:p>
            <a:pPr indent="-419100" lvl="0" marL="457200" rtl="0" algn="l">
              <a:spcBef>
                <a:spcPts val="0"/>
              </a:spcBef>
              <a:spcAft>
                <a:spcPts val="0"/>
              </a:spcAft>
              <a:buSzPts val="3000"/>
              <a:buChar char="●"/>
            </a:pPr>
            <a:r>
              <a:rPr b="1" lang="en" sz="3000"/>
              <a:t>Gravida and Para go together</a:t>
            </a:r>
            <a:endParaRPr b="1" sz="3000"/>
          </a:p>
          <a:p>
            <a:pPr indent="-381000" lvl="1" marL="914400" rtl="0" algn="l">
              <a:spcBef>
                <a:spcPts val="0"/>
              </a:spcBef>
              <a:spcAft>
                <a:spcPts val="0"/>
              </a:spcAft>
              <a:buSzPts val="2400"/>
              <a:buChar char="○"/>
            </a:pPr>
            <a:r>
              <a:rPr lang="en" sz="2400"/>
              <a:t>G1P0 - pregnant once, not delivered</a:t>
            </a:r>
            <a:endParaRPr sz="2400"/>
          </a:p>
          <a:p>
            <a:pPr indent="-381000" lvl="1" marL="914400" rtl="0" algn="l">
              <a:spcBef>
                <a:spcPts val="0"/>
              </a:spcBef>
              <a:spcAft>
                <a:spcPts val="0"/>
              </a:spcAft>
              <a:buSzPts val="2400"/>
              <a:buChar char="○"/>
            </a:pPr>
            <a:r>
              <a:rPr lang="en" sz="2400"/>
              <a:t>G2P1 - pregnant twice, delivered once</a:t>
            </a:r>
            <a:endParaRPr sz="2400"/>
          </a:p>
          <a:p>
            <a:pPr indent="-381000" lvl="1" marL="914400" rtl="0" algn="l">
              <a:spcBef>
                <a:spcPts val="0"/>
              </a:spcBef>
              <a:spcAft>
                <a:spcPts val="0"/>
              </a:spcAft>
              <a:buSzPts val="2400"/>
              <a:buChar char="○"/>
            </a:pPr>
            <a:r>
              <a:rPr lang="en" sz="2400"/>
              <a:t>G1P2 - pregnant once, delivered twins</a:t>
            </a:r>
            <a:endParaRPr sz="2400"/>
          </a:p>
          <a:p>
            <a:pPr indent="-381000" lvl="1" marL="914400" rtl="0" algn="l">
              <a:spcBef>
                <a:spcPts val="0"/>
              </a:spcBef>
              <a:spcAft>
                <a:spcPts val="0"/>
              </a:spcAft>
              <a:buSzPts val="2400"/>
              <a:buChar char="○"/>
            </a:pPr>
            <a:r>
              <a:rPr lang="en" sz="2400"/>
              <a:t>G4P0 - pregnant 4 times, none delivered</a:t>
            </a:r>
            <a:endParaRPr sz="240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10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Intravenous Analgesia for Labor and Delivery</a:t>
            </a:r>
            <a:endParaRPr/>
          </a:p>
        </p:txBody>
      </p:sp>
      <p:sp>
        <p:nvSpPr>
          <p:cNvPr id="721" name="Google Shape;721;p102"/>
          <p:cNvSpPr txBox="1"/>
          <p:nvPr>
            <p:ph idx="1" type="body"/>
          </p:nvPr>
        </p:nvSpPr>
        <p:spPr>
          <a:xfrm>
            <a:off x="643425" y="1537825"/>
            <a:ext cx="8067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Fentanyl</a:t>
            </a:r>
            <a:endParaRPr sz="1800"/>
          </a:p>
          <a:p>
            <a:pPr indent="-342900" lvl="1" marL="914400" rtl="0" algn="l">
              <a:spcBef>
                <a:spcPts val="0"/>
              </a:spcBef>
              <a:spcAft>
                <a:spcPts val="0"/>
              </a:spcAft>
              <a:buSzPts val="1800"/>
              <a:buChar char="○"/>
            </a:pPr>
            <a:r>
              <a:rPr lang="en" sz="1800"/>
              <a:t>Highly potent with short duration of action </a:t>
            </a:r>
            <a:endParaRPr sz="1800"/>
          </a:p>
          <a:p>
            <a:pPr indent="-342900" lvl="1" marL="914400" rtl="0" algn="l">
              <a:spcBef>
                <a:spcPts val="0"/>
              </a:spcBef>
              <a:spcAft>
                <a:spcPts val="0"/>
              </a:spcAft>
              <a:buSzPts val="1800"/>
              <a:buChar char="○"/>
            </a:pPr>
            <a:r>
              <a:rPr lang="en" sz="1800"/>
              <a:t>Highly lipid soluble and protein bound and can be detected in fetal circulation after 1 minute of IV administration</a:t>
            </a:r>
            <a:endParaRPr sz="1800"/>
          </a:p>
          <a:p>
            <a:pPr indent="-342900" lvl="1" marL="914400" rtl="0" algn="l">
              <a:spcBef>
                <a:spcPts val="0"/>
              </a:spcBef>
              <a:spcAft>
                <a:spcPts val="0"/>
              </a:spcAft>
              <a:buSzPts val="1800"/>
              <a:buChar char="○"/>
            </a:pPr>
            <a:r>
              <a:rPr lang="en" sz="1800"/>
              <a:t>Depressive effects include a reduction in beat-to-beat variability</a:t>
            </a:r>
            <a:endParaRPr sz="1800"/>
          </a:p>
          <a:p>
            <a:pPr indent="-342900" lvl="1" marL="914400" rtl="0" algn="l">
              <a:spcBef>
                <a:spcPts val="0"/>
              </a:spcBef>
              <a:spcAft>
                <a:spcPts val="0"/>
              </a:spcAft>
              <a:buSzPts val="1800"/>
              <a:buChar char="○"/>
            </a:pPr>
            <a:r>
              <a:rPr lang="en" sz="1800"/>
              <a:t>Dosages during labor vary from 25-100 mcg IV hourly</a:t>
            </a:r>
            <a:endParaRPr sz="1800"/>
          </a:p>
          <a:p>
            <a:pPr indent="-342900" lvl="0" marL="457200" rtl="0" algn="l">
              <a:spcBef>
                <a:spcPts val="0"/>
              </a:spcBef>
              <a:spcAft>
                <a:spcPts val="0"/>
              </a:spcAft>
              <a:buSzPts val="1800"/>
              <a:buChar char="●"/>
            </a:pPr>
            <a:r>
              <a:rPr lang="en" sz="1800"/>
              <a:t>Morphine</a:t>
            </a:r>
            <a:endParaRPr sz="1800"/>
          </a:p>
          <a:p>
            <a:pPr indent="-342900" lvl="1" marL="914400" rtl="0" algn="l">
              <a:spcBef>
                <a:spcPts val="0"/>
              </a:spcBef>
              <a:spcAft>
                <a:spcPts val="0"/>
              </a:spcAft>
              <a:buSzPts val="1800"/>
              <a:buChar char="○"/>
            </a:pPr>
            <a:r>
              <a:rPr lang="en" sz="1800"/>
              <a:t>No longer widely used due to high rates of maternal sedation, neonatal depression, and an undesirable prolonged duration</a:t>
            </a:r>
            <a:endParaRPr sz="1800"/>
          </a:p>
          <a:p>
            <a:pPr indent="0" lvl="0" marL="914400" rtl="0" algn="l">
              <a:spcBef>
                <a:spcPts val="1600"/>
              </a:spcBef>
              <a:spcAft>
                <a:spcPts val="0"/>
              </a:spcAft>
              <a:buNone/>
            </a:pPr>
            <a:r>
              <a:t/>
            </a:r>
            <a:endParaRPr sz="1800"/>
          </a:p>
          <a:p>
            <a:pPr indent="0" lvl="0" marL="457200" rtl="0" algn="l">
              <a:spcBef>
                <a:spcPts val="1600"/>
              </a:spcBef>
              <a:spcAft>
                <a:spcPts val="1600"/>
              </a:spcAft>
              <a:buNone/>
            </a:pPr>
            <a:r>
              <a:t/>
            </a:r>
            <a:endParaRPr sz="1800"/>
          </a:p>
        </p:txBody>
      </p:sp>
      <p:sp>
        <p:nvSpPr>
          <p:cNvPr id="722" name="Google Shape;722;p102"/>
          <p:cNvSpPr txBox="1"/>
          <p:nvPr/>
        </p:nvSpPr>
        <p:spPr>
          <a:xfrm>
            <a:off x="7684875" y="4333500"/>
            <a:ext cx="2916000" cy="34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0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Intravenous Analgesia for Labor and Delivery</a:t>
            </a:r>
            <a:endParaRPr/>
          </a:p>
        </p:txBody>
      </p:sp>
      <p:sp>
        <p:nvSpPr>
          <p:cNvPr id="728" name="Google Shape;728;p103"/>
          <p:cNvSpPr txBox="1"/>
          <p:nvPr>
            <p:ph idx="1" type="body"/>
          </p:nvPr>
        </p:nvSpPr>
        <p:spPr>
          <a:xfrm>
            <a:off x="178375" y="1149600"/>
            <a:ext cx="8825100" cy="3567600"/>
          </a:xfrm>
          <a:prstGeom prst="rect">
            <a:avLst/>
          </a:prstGeom>
          <a:ln cap="flat" cmpd="sng" w="9525">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lt1"/>
              </a:buClr>
              <a:buSzPts val="1800"/>
              <a:buFont typeface="Lato"/>
              <a:buChar char="●"/>
            </a:pPr>
            <a:r>
              <a:rPr lang="en" sz="1800"/>
              <a:t>Butorphanol and Nalbuphine (Nubain)</a:t>
            </a:r>
            <a:endParaRPr sz="1800"/>
          </a:p>
          <a:p>
            <a:pPr indent="-342900" lvl="1" marL="914400" marR="0" rtl="0" algn="l">
              <a:lnSpc>
                <a:spcPct val="115000"/>
              </a:lnSpc>
              <a:spcBef>
                <a:spcPts val="0"/>
              </a:spcBef>
              <a:spcAft>
                <a:spcPts val="0"/>
              </a:spcAft>
              <a:buSzPts val="1800"/>
              <a:buChar char="○"/>
            </a:pPr>
            <a:r>
              <a:rPr lang="en" sz="1800"/>
              <a:t>Opioid agonist-antagonists that are associated with a “ceiling effect” whereby incrementally higher doses do not result in increasing respiratory depression</a:t>
            </a:r>
            <a:endParaRPr sz="1800"/>
          </a:p>
          <a:p>
            <a:pPr indent="-342900" lvl="1" marL="914400" marR="0" rtl="0" algn="l">
              <a:lnSpc>
                <a:spcPct val="115000"/>
              </a:lnSpc>
              <a:spcBef>
                <a:spcPts val="0"/>
              </a:spcBef>
              <a:spcAft>
                <a:spcPts val="0"/>
              </a:spcAft>
              <a:buSzPts val="1800"/>
              <a:buChar char="○"/>
            </a:pPr>
            <a:r>
              <a:rPr lang="en" sz="1800"/>
              <a:t>Typical butorphanol dose is 1 to 2 mg IV or IM  (no active metabolites)</a:t>
            </a:r>
            <a:endParaRPr sz="1800"/>
          </a:p>
          <a:p>
            <a:pPr indent="-342900" lvl="1" marL="914400" marR="0" rtl="0" algn="l">
              <a:lnSpc>
                <a:spcPct val="115000"/>
              </a:lnSpc>
              <a:spcBef>
                <a:spcPts val="0"/>
              </a:spcBef>
              <a:spcAft>
                <a:spcPts val="0"/>
              </a:spcAft>
              <a:buSzPts val="1800"/>
              <a:buChar char="○"/>
            </a:pPr>
            <a:r>
              <a:rPr lang="en" sz="1800"/>
              <a:t>Butorphanol is five times as potent as morphine and has a half-life of 3 hrs</a:t>
            </a:r>
            <a:endParaRPr sz="1800"/>
          </a:p>
          <a:p>
            <a:pPr indent="-342900" lvl="1" marL="914400" marR="0" rtl="0" algn="l">
              <a:lnSpc>
                <a:spcPct val="115000"/>
              </a:lnSpc>
              <a:spcBef>
                <a:spcPts val="0"/>
              </a:spcBef>
              <a:spcAft>
                <a:spcPts val="0"/>
              </a:spcAft>
              <a:buSzPts val="1800"/>
              <a:buChar char="○"/>
            </a:pPr>
            <a:r>
              <a:rPr lang="en" sz="1800"/>
              <a:t>Unlike morphine, butorphanol increases pulmonary artery pressure and myocardial work</a:t>
            </a:r>
            <a:endParaRPr sz="1800"/>
          </a:p>
          <a:p>
            <a:pPr indent="-342900" lvl="1" marL="914400" marR="0" rtl="0" algn="l">
              <a:lnSpc>
                <a:spcPct val="115000"/>
              </a:lnSpc>
              <a:spcBef>
                <a:spcPts val="0"/>
              </a:spcBef>
              <a:spcAft>
                <a:spcPts val="0"/>
              </a:spcAft>
              <a:buSzPts val="1800"/>
              <a:buChar char="○"/>
            </a:pPr>
            <a:r>
              <a:rPr lang="en" sz="1800"/>
              <a:t>Nalbuphine dose is 5 to 10 mg IV, IM, or subq (equivalent to morphine 10 mg)</a:t>
            </a:r>
            <a:endParaRPr sz="1800"/>
          </a:p>
          <a:p>
            <a:pPr indent="-342900" lvl="1" marL="914400" marR="0" rtl="0" algn="l">
              <a:lnSpc>
                <a:spcPct val="115000"/>
              </a:lnSpc>
              <a:spcBef>
                <a:spcPts val="0"/>
              </a:spcBef>
              <a:spcAft>
                <a:spcPts val="0"/>
              </a:spcAft>
              <a:buSzPts val="1800"/>
              <a:buChar char="○"/>
            </a:pPr>
            <a:r>
              <a:rPr lang="en" sz="1800"/>
              <a:t>Nalbuphine results in a greater reduction in FHR variability compared to Meperidine</a:t>
            </a:r>
            <a:endParaRPr sz="1800"/>
          </a:p>
          <a:p>
            <a:pPr indent="0" lvl="0" marL="457200" marR="0" rtl="0" algn="l">
              <a:lnSpc>
                <a:spcPct val="115000"/>
              </a:lnSpc>
              <a:spcBef>
                <a:spcPts val="1600"/>
              </a:spcBef>
              <a:spcAft>
                <a:spcPts val="1600"/>
              </a:spcAft>
              <a:buNone/>
            </a:pPr>
            <a:r>
              <a:t/>
            </a:r>
            <a:endParaRPr b="1" sz="1800"/>
          </a:p>
        </p:txBody>
      </p:sp>
      <p:sp>
        <p:nvSpPr>
          <p:cNvPr id="729" name="Google Shape;729;p103"/>
          <p:cNvSpPr txBox="1"/>
          <p:nvPr/>
        </p:nvSpPr>
        <p:spPr>
          <a:xfrm>
            <a:off x="1473200" y="4653000"/>
            <a:ext cx="6863100" cy="391200"/>
          </a:xfrm>
          <a:prstGeom prst="rect">
            <a:avLst/>
          </a:prstGeom>
          <a:solidFill>
            <a:srgbClr val="6D9EEB"/>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Avoid in opioid-dependent patients - due to significant antagonist properties</a:t>
            </a:r>
            <a:endParaRPr b="1"/>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0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Intravenous Analgesia for Labor and Delivery</a:t>
            </a:r>
            <a:endParaRPr/>
          </a:p>
        </p:txBody>
      </p:sp>
      <p:sp>
        <p:nvSpPr>
          <p:cNvPr id="735" name="Google Shape;735;p104"/>
          <p:cNvSpPr txBox="1"/>
          <p:nvPr>
            <p:ph idx="1" type="body"/>
          </p:nvPr>
        </p:nvSpPr>
        <p:spPr>
          <a:xfrm>
            <a:off x="510375" y="1567550"/>
            <a:ext cx="82404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Remifentanil</a:t>
            </a:r>
            <a:endParaRPr sz="1800"/>
          </a:p>
          <a:p>
            <a:pPr indent="-342900" lvl="1" marL="914400" rtl="0" algn="l">
              <a:spcBef>
                <a:spcPts val="0"/>
              </a:spcBef>
              <a:spcAft>
                <a:spcPts val="0"/>
              </a:spcAft>
              <a:buSzPts val="1800"/>
              <a:buChar char="○"/>
            </a:pPr>
            <a:r>
              <a:rPr lang="en" sz="1800"/>
              <a:t>Ultra-short acting opioid receptor agonist</a:t>
            </a:r>
            <a:endParaRPr sz="1800"/>
          </a:p>
          <a:p>
            <a:pPr indent="-342900" lvl="1" marL="914400" rtl="0" algn="l">
              <a:spcBef>
                <a:spcPts val="0"/>
              </a:spcBef>
              <a:spcAft>
                <a:spcPts val="0"/>
              </a:spcAft>
              <a:buSzPts val="1800"/>
              <a:buChar char="○"/>
            </a:pPr>
            <a:r>
              <a:rPr lang="en" sz="1800"/>
              <a:t>Rapidly hydrolyzed by plasma and tissue esterases to an inactive metabolite</a:t>
            </a:r>
            <a:endParaRPr sz="1800"/>
          </a:p>
          <a:p>
            <a:pPr indent="-342900" lvl="1" marL="914400" rtl="0" algn="l">
              <a:spcBef>
                <a:spcPts val="0"/>
              </a:spcBef>
              <a:spcAft>
                <a:spcPts val="0"/>
              </a:spcAft>
              <a:buSzPts val="1800"/>
              <a:buChar char="○"/>
            </a:pPr>
            <a:r>
              <a:rPr lang="en" sz="1800"/>
              <a:t>Suitable for use in PCA during labor</a:t>
            </a:r>
            <a:endParaRPr sz="1800"/>
          </a:p>
          <a:p>
            <a:pPr indent="-342900" lvl="1" marL="914400" rtl="0" algn="l">
              <a:spcBef>
                <a:spcPts val="0"/>
              </a:spcBef>
              <a:spcAft>
                <a:spcPts val="0"/>
              </a:spcAft>
              <a:buSzPts val="1800"/>
              <a:buChar char="○"/>
            </a:pPr>
            <a:r>
              <a:rPr lang="en" sz="1800"/>
              <a:t>Crosses placenta readily but is similarly rapidly redistributed and metabolized by the fetus</a:t>
            </a:r>
            <a:endParaRPr sz="1800"/>
          </a:p>
          <a:p>
            <a:pPr indent="-342900" lvl="1" marL="914400" rtl="0" algn="l">
              <a:spcBef>
                <a:spcPts val="0"/>
              </a:spcBef>
              <a:spcAft>
                <a:spcPts val="0"/>
              </a:spcAft>
              <a:buSzPts val="1800"/>
              <a:buChar char="○"/>
            </a:pPr>
            <a:r>
              <a:rPr lang="en" sz="1800"/>
              <a:t>PCA bolus of 0.25 mcg/kg with a lockout of 2 minutes and infusion of 0.025-0.05 mcg/kg per minute is common</a:t>
            </a:r>
            <a:endParaRPr sz="1800"/>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10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Intravenous Analgesia for Labor and Delivery</a:t>
            </a:r>
            <a:endParaRPr/>
          </a:p>
        </p:txBody>
      </p:sp>
      <p:sp>
        <p:nvSpPr>
          <p:cNvPr id="741" name="Google Shape;741;p105"/>
          <p:cNvSpPr txBox="1"/>
          <p:nvPr>
            <p:ph idx="1" type="body"/>
          </p:nvPr>
        </p:nvSpPr>
        <p:spPr>
          <a:xfrm>
            <a:off x="659050" y="1389175"/>
            <a:ext cx="82257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Ketamine</a:t>
            </a:r>
            <a:endParaRPr sz="1800"/>
          </a:p>
          <a:p>
            <a:pPr indent="-317500" lvl="1" marL="914400" rtl="0" algn="l">
              <a:spcBef>
                <a:spcPts val="0"/>
              </a:spcBef>
              <a:spcAft>
                <a:spcPts val="0"/>
              </a:spcAft>
              <a:buSzPts val="1400"/>
              <a:buChar char="○"/>
            </a:pPr>
            <a:r>
              <a:rPr lang="en" sz="1400"/>
              <a:t>Derivative of phencyclidine and an N-methyl-D aspartate (NMDA) receptor antagonist that produces a dissociative anesthetic effect</a:t>
            </a:r>
            <a:endParaRPr sz="1400"/>
          </a:p>
          <a:p>
            <a:pPr indent="-317500" lvl="1" marL="914400" rtl="0" algn="l">
              <a:spcBef>
                <a:spcPts val="0"/>
              </a:spcBef>
              <a:spcAft>
                <a:spcPts val="0"/>
              </a:spcAft>
              <a:buSzPts val="1400"/>
              <a:buChar char="○"/>
            </a:pPr>
            <a:r>
              <a:rPr lang="en" sz="1400"/>
              <a:t>Profound analgesia at subhypnotic doses</a:t>
            </a:r>
            <a:endParaRPr sz="1400"/>
          </a:p>
          <a:p>
            <a:pPr indent="-317500" lvl="1" marL="914400" rtl="0" algn="l">
              <a:spcBef>
                <a:spcPts val="0"/>
              </a:spcBef>
              <a:spcAft>
                <a:spcPts val="0"/>
              </a:spcAft>
              <a:buSzPts val="1400"/>
              <a:buChar char="○"/>
            </a:pPr>
            <a:r>
              <a:rPr lang="en" sz="1400"/>
              <a:t>Labor use limited due to short duration of action and high incidence of amnesia</a:t>
            </a:r>
            <a:endParaRPr sz="1400"/>
          </a:p>
          <a:p>
            <a:pPr indent="-317500" lvl="1" marL="914400" rtl="0" algn="l">
              <a:spcBef>
                <a:spcPts val="0"/>
              </a:spcBef>
              <a:spcAft>
                <a:spcPts val="0"/>
              </a:spcAft>
              <a:buSzPts val="1400"/>
              <a:buChar char="○"/>
            </a:pPr>
            <a:r>
              <a:rPr lang="en" sz="1400"/>
              <a:t>Low dose preserves airway reflexes</a:t>
            </a:r>
            <a:endParaRPr sz="1400"/>
          </a:p>
          <a:p>
            <a:pPr indent="-317500" lvl="1" marL="914400" rtl="0" algn="l">
              <a:spcBef>
                <a:spcPts val="0"/>
              </a:spcBef>
              <a:spcAft>
                <a:spcPts val="0"/>
              </a:spcAft>
              <a:buSzPts val="1400"/>
              <a:buChar char="○"/>
            </a:pPr>
            <a:r>
              <a:rPr lang="en" sz="1400"/>
              <a:t>Small intermittent doses can supplement suboptimal neuraxial anesthetic</a:t>
            </a:r>
            <a:endParaRPr sz="1400"/>
          </a:p>
          <a:p>
            <a:pPr indent="-317500" lvl="1" marL="914400" rtl="0" algn="l">
              <a:spcBef>
                <a:spcPts val="0"/>
              </a:spcBef>
              <a:spcAft>
                <a:spcPts val="0"/>
              </a:spcAft>
              <a:buSzPts val="1400"/>
              <a:buChar char="○"/>
            </a:pPr>
            <a:r>
              <a:rPr lang="en" sz="1400"/>
              <a:t>Sympathomimetic properties that result in increased HR, BP, CO</a:t>
            </a:r>
            <a:endParaRPr sz="1400"/>
          </a:p>
          <a:p>
            <a:pPr indent="-317500" lvl="1" marL="914400" rtl="0" algn="l">
              <a:spcBef>
                <a:spcPts val="0"/>
              </a:spcBef>
              <a:spcAft>
                <a:spcPts val="0"/>
              </a:spcAft>
              <a:buSzPts val="1400"/>
              <a:buChar char="○"/>
            </a:pPr>
            <a:r>
              <a:rPr lang="en" sz="1400"/>
              <a:t>Caution use in hypertensive, preeclamptic parturients</a:t>
            </a:r>
            <a:endParaRPr sz="1400"/>
          </a:p>
          <a:p>
            <a:pPr indent="-317500" lvl="1" marL="914400" rtl="0" algn="l">
              <a:spcBef>
                <a:spcPts val="0"/>
              </a:spcBef>
              <a:spcAft>
                <a:spcPts val="0"/>
              </a:spcAft>
              <a:buSzPts val="1400"/>
              <a:buChar char="○"/>
            </a:pPr>
            <a:r>
              <a:rPr lang="en" sz="1400"/>
              <a:t>Agent of choice for induction in the patient with acute asthma requiring urgent c-section</a:t>
            </a:r>
            <a:endParaRPr sz="1400"/>
          </a:p>
          <a:p>
            <a:pPr indent="-317500" lvl="1" marL="914400" rtl="0" algn="l">
              <a:spcBef>
                <a:spcPts val="0"/>
              </a:spcBef>
              <a:spcAft>
                <a:spcPts val="0"/>
              </a:spcAft>
              <a:buSzPts val="1400"/>
              <a:buChar char="○"/>
            </a:pPr>
            <a:r>
              <a:rPr lang="en" sz="1400"/>
              <a:t>Uterine arterial blood flow unchanged after administration</a:t>
            </a:r>
            <a:endParaRPr sz="1400"/>
          </a:p>
          <a:p>
            <a:pPr indent="-317500" lvl="1" marL="914400" rtl="0" algn="l">
              <a:spcBef>
                <a:spcPts val="0"/>
              </a:spcBef>
              <a:spcAft>
                <a:spcPts val="0"/>
              </a:spcAft>
              <a:buSzPts val="1400"/>
              <a:buChar char="○"/>
            </a:pPr>
            <a:r>
              <a:rPr lang="en" sz="1400"/>
              <a:t>Does cross the placenta but neonatal depression has not been observed with maternal doses up to 1 mg/kg</a:t>
            </a:r>
            <a:endParaRPr sz="140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10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Opioid Addiction</a:t>
            </a:r>
            <a:endParaRPr/>
          </a:p>
        </p:txBody>
      </p:sp>
      <p:sp>
        <p:nvSpPr>
          <p:cNvPr id="747" name="Google Shape;747;p106"/>
          <p:cNvSpPr txBox="1"/>
          <p:nvPr>
            <p:ph idx="1" type="body"/>
          </p:nvPr>
        </p:nvSpPr>
        <p:spPr>
          <a:xfrm>
            <a:off x="2136375" y="1567550"/>
            <a:ext cx="4303200" cy="2911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Effective medications include opioid antagonists; buprenorphine (Suboxone, Subutex), methadone, and extended release naltrexone (Vivitrol)</a:t>
            </a:r>
            <a:endParaRPr sz="1500"/>
          </a:p>
          <a:p>
            <a:pPr indent="-323850" lvl="0" marL="457200" rtl="0" algn="l">
              <a:spcBef>
                <a:spcPts val="0"/>
              </a:spcBef>
              <a:spcAft>
                <a:spcPts val="0"/>
              </a:spcAft>
              <a:buSzPts val="1500"/>
              <a:buChar char="●"/>
            </a:pPr>
            <a:r>
              <a:rPr lang="en" sz="1500"/>
              <a:t>Opioid antagonists bind to </a:t>
            </a:r>
            <a:r>
              <a:rPr lang="en" sz="1500"/>
              <a:t>opioid</a:t>
            </a:r>
            <a:r>
              <a:rPr lang="en" sz="1500"/>
              <a:t> receptors to block the effects of opioids</a:t>
            </a:r>
            <a:endParaRPr sz="1500"/>
          </a:p>
          <a:p>
            <a:pPr indent="-323850" lvl="0" marL="457200" rtl="0" algn="l">
              <a:spcBef>
                <a:spcPts val="0"/>
              </a:spcBef>
              <a:spcAft>
                <a:spcPts val="0"/>
              </a:spcAft>
              <a:buSzPts val="1500"/>
              <a:buChar char="●"/>
            </a:pPr>
            <a:r>
              <a:rPr lang="en" sz="1500"/>
              <a:t>Consider neuraxial techniques earlier</a:t>
            </a:r>
            <a:endParaRPr sz="1500"/>
          </a:p>
          <a:p>
            <a:pPr indent="-323850" lvl="0" marL="457200" rtl="0" algn="l">
              <a:spcBef>
                <a:spcPts val="0"/>
              </a:spcBef>
              <a:spcAft>
                <a:spcPts val="0"/>
              </a:spcAft>
              <a:buSzPts val="1500"/>
              <a:buChar char="●"/>
            </a:pPr>
            <a:r>
              <a:rPr lang="en" sz="1500"/>
              <a:t>TAP blocks in cesarean section</a:t>
            </a:r>
            <a:endParaRPr sz="1500"/>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10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Nitrous Oxide</a:t>
            </a:r>
            <a:endParaRPr/>
          </a:p>
        </p:txBody>
      </p:sp>
      <p:sp>
        <p:nvSpPr>
          <p:cNvPr id="753" name="Google Shape;753;p107"/>
          <p:cNvSpPr txBox="1"/>
          <p:nvPr>
            <p:ph idx="1" type="body"/>
          </p:nvPr>
        </p:nvSpPr>
        <p:spPr>
          <a:xfrm>
            <a:off x="1297500" y="1223925"/>
            <a:ext cx="4599300" cy="3254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 non-invasive alternative for labor analgesia</a:t>
            </a:r>
            <a:endParaRPr sz="1800"/>
          </a:p>
          <a:p>
            <a:pPr indent="-342900" lvl="0" marL="457200" rtl="0" algn="l">
              <a:spcBef>
                <a:spcPts val="0"/>
              </a:spcBef>
              <a:spcAft>
                <a:spcPts val="0"/>
              </a:spcAft>
              <a:buSzPts val="1800"/>
              <a:buChar char="●"/>
            </a:pPr>
            <a:r>
              <a:rPr lang="en" sz="1800"/>
              <a:t>50% nitrous oxide + 50% oxygen </a:t>
            </a:r>
            <a:r>
              <a:rPr i="1" lang="en" sz="1800"/>
              <a:t>self-administered</a:t>
            </a:r>
            <a:r>
              <a:rPr lang="en" sz="1800"/>
              <a:t> via face mask</a:t>
            </a:r>
            <a:endParaRPr sz="1800"/>
          </a:p>
          <a:p>
            <a:pPr indent="-342900" lvl="0" marL="457200" rtl="0" algn="l">
              <a:spcBef>
                <a:spcPts val="0"/>
              </a:spcBef>
              <a:spcAft>
                <a:spcPts val="0"/>
              </a:spcAft>
              <a:buSzPts val="1800"/>
              <a:buChar char="●"/>
            </a:pPr>
            <a:r>
              <a:rPr lang="en" sz="1800"/>
              <a:t>When administered alone (no opioids) with 50% mixture, there is no associated hypoxia, loss of airway reflexes, or unconsciousness</a:t>
            </a:r>
            <a:endParaRPr sz="1800"/>
          </a:p>
          <a:p>
            <a:pPr indent="-342900" lvl="0" marL="457200" rtl="0" algn="l">
              <a:spcBef>
                <a:spcPts val="0"/>
              </a:spcBef>
              <a:spcAft>
                <a:spcPts val="0"/>
              </a:spcAft>
              <a:buSzPts val="1800"/>
              <a:buChar char="●"/>
            </a:pPr>
            <a:r>
              <a:rPr lang="en" sz="1800"/>
              <a:t>N2O preserves uterine contractility and does not cause neonatal depression</a:t>
            </a:r>
            <a:endParaRPr sz="1800"/>
          </a:p>
          <a:p>
            <a:pPr indent="-342900" lvl="0" marL="457200" rtl="0" algn="l">
              <a:spcBef>
                <a:spcPts val="0"/>
              </a:spcBef>
              <a:spcAft>
                <a:spcPts val="0"/>
              </a:spcAft>
              <a:buSzPts val="1800"/>
              <a:buChar char="●"/>
            </a:pPr>
            <a:r>
              <a:rPr lang="en" sz="1800"/>
              <a:t>Covid</a:t>
            </a:r>
            <a:endParaRPr sz="1800"/>
          </a:p>
        </p:txBody>
      </p:sp>
      <p:pic>
        <p:nvPicPr>
          <p:cNvPr id="754" name="Google Shape;754;p107"/>
          <p:cNvPicPr preferRelativeResize="0"/>
          <p:nvPr/>
        </p:nvPicPr>
        <p:blipFill>
          <a:blip r:embed="rId3">
            <a:alphaModFix/>
          </a:blip>
          <a:stretch>
            <a:fillRect/>
          </a:stretch>
        </p:blipFill>
        <p:spPr>
          <a:xfrm>
            <a:off x="6044000" y="1133200"/>
            <a:ext cx="2619375" cy="1743075"/>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10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Neuraxial Analgesia for Labor and Delivery</a:t>
            </a:r>
            <a:endParaRPr/>
          </a:p>
        </p:txBody>
      </p:sp>
      <p:sp>
        <p:nvSpPr>
          <p:cNvPr id="760" name="Google Shape;760;p10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Neuraxial analgesia is currently the best method of pain relief for L and D</a:t>
            </a:r>
            <a:endParaRPr sz="1800"/>
          </a:p>
          <a:p>
            <a:pPr indent="-342900" lvl="0" marL="457200" rtl="0" algn="l">
              <a:spcBef>
                <a:spcPts val="0"/>
              </a:spcBef>
              <a:spcAft>
                <a:spcPts val="0"/>
              </a:spcAft>
              <a:buSzPts val="1800"/>
              <a:buChar char="●"/>
            </a:pPr>
            <a:r>
              <a:rPr lang="en" sz="1800"/>
              <a:t>Common neuraxial techniques include; epidural, combined spinal-epidural (CSE), and spinal techniques</a:t>
            </a:r>
            <a:endParaRPr sz="1800"/>
          </a:p>
          <a:p>
            <a:pPr indent="-342900" lvl="0" marL="457200" rtl="0" algn="l">
              <a:spcBef>
                <a:spcPts val="0"/>
              </a:spcBef>
              <a:spcAft>
                <a:spcPts val="0"/>
              </a:spcAft>
              <a:buSzPts val="1800"/>
              <a:buChar char="●"/>
            </a:pPr>
            <a:r>
              <a:rPr lang="en" sz="1800"/>
              <a:t>Early neuraxial technique may be considered in pts with morbid obesity, severe scoliosis,  known difficult airway, multiple gestation, and severe preeclampsia</a:t>
            </a:r>
            <a:endParaRPr sz="1800"/>
          </a:p>
          <a:p>
            <a:pPr indent="-342900" lvl="0" marL="457200" rtl="0" algn="l">
              <a:spcBef>
                <a:spcPts val="0"/>
              </a:spcBef>
              <a:spcAft>
                <a:spcPts val="0"/>
              </a:spcAft>
              <a:buSzPts val="1800"/>
              <a:buChar char="●"/>
            </a:pPr>
            <a:r>
              <a:rPr lang="en" sz="1800"/>
              <a:t>Earlier placement allows for better cooperation from the pt and adequate time to confirm proper block function</a:t>
            </a:r>
            <a:endParaRPr sz="1800"/>
          </a:p>
          <a:p>
            <a:pPr indent="0" lvl="0" marL="0" rtl="0" algn="l">
              <a:spcBef>
                <a:spcPts val="1600"/>
              </a:spcBef>
              <a:spcAft>
                <a:spcPts val="1600"/>
              </a:spcAft>
              <a:buNone/>
            </a:pPr>
            <a:r>
              <a:t/>
            </a:r>
            <a:endParaRPr sz="180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10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Neuraxial Analgesia for Labor and Delivery</a:t>
            </a:r>
            <a:endParaRPr/>
          </a:p>
        </p:txBody>
      </p:sp>
      <p:sp>
        <p:nvSpPr>
          <p:cNvPr id="766" name="Google Shape;766;p10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Absolute contraindication include; patient refusal, inability to cooperate, uncorrected severe hypovolemia, uncorrected coagulopathy or pharmacologic anticoagulation, elevated ICP secondary to a mass, or infection at the site of insertion</a:t>
            </a:r>
            <a:endParaRPr sz="1800"/>
          </a:p>
          <a:p>
            <a:pPr indent="-342900" lvl="0" marL="457200" rtl="0" algn="l">
              <a:spcBef>
                <a:spcPts val="0"/>
              </a:spcBef>
              <a:spcAft>
                <a:spcPts val="0"/>
              </a:spcAft>
              <a:buSzPts val="1800"/>
              <a:buChar char="●"/>
            </a:pPr>
            <a:r>
              <a:rPr lang="en" sz="1800"/>
              <a:t>Relative contraindications; preexisting CNS disease, chronic severe headaches, back pain, untreated bacteremia, and severe stenotic valvular lesions - require careful preanesthetic evaluation and consultation that considers risk vs. benefit</a:t>
            </a:r>
            <a:endParaRPr sz="1800"/>
          </a:p>
          <a:p>
            <a:pPr indent="-342900" lvl="0" marL="457200" rtl="0" algn="l">
              <a:spcBef>
                <a:spcPts val="0"/>
              </a:spcBef>
              <a:spcAft>
                <a:spcPts val="0"/>
              </a:spcAft>
              <a:buSzPts val="1800"/>
              <a:buChar char="●"/>
            </a:pPr>
            <a:r>
              <a:rPr lang="en" sz="1800"/>
              <a:t>Platelet counts of &gt; 80,000 or some prefer &gt; 100,000</a:t>
            </a:r>
            <a:endParaRPr sz="180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11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Neuraxial Analgesia for Labor and Delivery</a:t>
            </a:r>
            <a:endParaRPr/>
          </a:p>
        </p:txBody>
      </p:sp>
      <p:sp>
        <p:nvSpPr>
          <p:cNvPr id="772" name="Google Shape;772;p110"/>
          <p:cNvSpPr txBox="1"/>
          <p:nvPr>
            <p:ph idx="1" type="body"/>
          </p:nvPr>
        </p:nvSpPr>
        <p:spPr>
          <a:xfrm>
            <a:off x="687275" y="1249550"/>
            <a:ext cx="7878000" cy="3185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Conditions to be aware of that may require a parturient to be taking anticoagulation therapy include; deep vein thrombosis, antiphospholipid antibody syndrome, factor V Leiden mutations, and protein S and C deficiencies</a:t>
            </a:r>
            <a:endParaRPr sz="1400"/>
          </a:p>
          <a:p>
            <a:pPr indent="-317500" lvl="1" marL="914400" rtl="0" algn="l">
              <a:spcBef>
                <a:spcPts val="0"/>
              </a:spcBef>
              <a:spcAft>
                <a:spcPts val="0"/>
              </a:spcAft>
              <a:buSzPts val="1400"/>
              <a:buChar char="○"/>
            </a:pPr>
            <a:r>
              <a:rPr lang="en" sz="1400"/>
              <a:t>ASRA app - practice advisory on regional anesthesia</a:t>
            </a:r>
            <a:endParaRPr sz="1400"/>
          </a:p>
          <a:p>
            <a:pPr indent="-317500" lvl="0" marL="457200" rtl="0" algn="l">
              <a:spcBef>
                <a:spcPts val="0"/>
              </a:spcBef>
              <a:spcAft>
                <a:spcPts val="0"/>
              </a:spcAft>
              <a:buSzPts val="1400"/>
              <a:buChar char="●"/>
            </a:pPr>
            <a:r>
              <a:rPr lang="en" sz="1400"/>
              <a:t>Anesthetic concern is potentially catastrophic complication of epidural hematoma</a:t>
            </a:r>
            <a:endParaRPr sz="1400"/>
          </a:p>
          <a:p>
            <a:pPr indent="-317500" lvl="0" marL="457200" rtl="0" algn="l">
              <a:spcBef>
                <a:spcPts val="0"/>
              </a:spcBef>
              <a:spcAft>
                <a:spcPts val="0"/>
              </a:spcAft>
              <a:buSzPts val="1400"/>
              <a:buChar char="●"/>
            </a:pPr>
            <a:r>
              <a:rPr lang="en" sz="1400"/>
              <a:t>Epidural hematomas result from uncontrolled bleeding in the nondistendable epidural space, causing possible ischemia and neurologic dysfunction</a:t>
            </a:r>
            <a:endParaRPr sz="1400"/>
          </a:p>
          <a:p>
            <a:pPr indent="-317500" lvl="0" marL="457200" rtl="0" algn="l">
              <a:spcBef>
                <a:spcPts val="0"/>
              </a:spcBef>
              <a:spcAft>
                <a:spcPts val="0"/>
              </a:spcAft>
              <a:buSzPts val="1400"/>
              <a:buChar char="●"/>
            </a:pPr>
            <a:r>
              <a:rPr lang="en" sz="1400"/>
              <a:t>Epidural hematoma is a rare complication 1 in 150,000 epidural and 1 in 220,000 spinal anesthetics</a:t>
            </a:r>
            <a:endParaRPr sz="1400"/>
          </a:p>
          <a:p>
            <a:pPr indent="-317500" lvl="0" marL="457200" rtl="0" algn="l">
              <a:spcBef>
                <a:spcPts val="0"/>
              </a:spcBef>
              <a:spcAft>
                <a:spcPts val="0"/>
              </a:spcAft>
              <a:buSzPts val="1400"/>
              <a:buChar char="●"/>
            </a:pPr>
            <a:r>
              <a:rPr lang="en" sz="1400"/>
              <a:t>Diagnostic features of an epidural hematoma include; radicular back pain, lower extremity weakness, and bowel and bladder dysfunction</a:t>
            </a:r>
            <a:endParaRPr sz="1400"/>
          </a:p>
          <a:p>
            <a:pPr indent="-317500" lvl="1" marL="914400" rtl="0" algn="l">
              <a:spcBef>
                <a:spcPts val="0"/>
              </a:spcBef>
              <a:spcAft>
                <a:spcPts val="0"/>
              </a:spcAft>
              <a:buSzPts val="1400"/>
              <a:buChar char="○"/>
            </a:pPr>
            <a:r>
              <a:rPr lang="en" sz="1400"/>
              <a:t>Suspicion</a:t>
            </a:r>
            <a:r>
              <a:rPr lang="en" sz="1400"/>
              <a:t> warrants emergent MRI</a:t>
            </a:r>
            <a:endParaRPr sz="1400"/>
          </a:p>
          <a:p>
            <a:pPr indent="-317500" lvl="1" marL="914400" rtl="0" algn="l">
              <a:spcBef>
                <a:spcPts val="0"/>
              </a:spcBef>
              <a:spcAft>
                <a:spcPts val="0"/>
              </a:spcAft>
              <a:buSzPts val="1400"/>
              <a:buChar char="○"/>
            </a:pPr>
            <a:r>
              <a:rPr lang="en" sz="1400"/>
              <a:t>Epidural abscess is more likely to present with fever</a:t>
            </a:r>
            <a:endParaRPr sz="140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11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Neuraxial Analgesia for Labor and Delivery</a:t>
            </a:r>
            <a:endParaRPr/>
          </a:p>
        </p:txBody>
      </p:sp>
      <p:sp>
        <p:nvSpPr>
          <p:cNvPr id="778" name="Google Shape;778;p111"/>
          <p:cNvSpPr txBox="1"/>
          <p:nvPr>
            <p:ph idx="1" type="body"/>
          </p:nvPr>
        </p:nvSpPr>
        <p:spPr>
          <a:xfrm>
            <a:off x="385025" y="1567550"/>
            <a:ext cx="84708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Optimal to complete the pre-procedure assessment early in the labor process</a:t>
            </a:r>
            <a:endParaRPr sz="1800"/>
          </a:p>
          <a:p>
            <a:pPr indent="-342900" lvl="1" marL="914400" rtl="0" algn="l">
              <a:spcBef>
                <a:spcPts val="0"/>
              </a:spcBef>
              <a:spcAft>
                <a:spcPts val="0"/>
              </a:spcAft>
              <a:buSzPts val="1800"/>
              <a:buChar char="○"/>
            </a:pPr>
            <a:r>
              <a:rPr lang="en" sz="1800"/>
              <a:t>Recognition of potential problems and provides time for additional work-up</a:t>
            </a:r>
            <a:endParaRPr sz="1800"/>
          </a:p>
          <a:p>
            <a:pPr indent="-342900" lvl="0" marL="457200" rtl="0" algn="l">
              <a:spcBef>
                <a:spcPts val="0"/>
              </a:spcBef>
              <a:spcAft>
                <a:spcPts val="0"/>
              </a:spcAft>
              <a:buSzPts val="1800"/>
              <a:buChar char="●"/>
            </a:pPr>
            <a:r>
              <a:rPr lang="en" sz="1800"/>
              <a:t>Questions include information regarding pertinent systemic disease, current pregnancy course, and problems with previous pregnancies, deliveries, or anesthetics</a:t>
            </a:r>
            <a:endParaRPr sz="1800"/>
          </a:p>
          <a:p>
            <a:pPr indent="-342900" lvl="0" marL="457200" rtl="0" algn="l">
              <a:spcBef>
                <a:spcPts val="0"/>
              </a:spcBef>
              <a:spcAft>
                <a:spcPts val="0"/>
              </a:spcAft>
              <a:buSzPts val="1800"/>
              <a:buChar char="●"/>
            </a:pPr>
            <a:r>
              <a:rPr lang="en" sz="1800"/>
              <a:t>Physical examination should include an inspection of the back, heart, lungs, and airway </a:t>
            </a:r>
            <a:endParaRPr sz="1800"/>
          </a:p>
          <a:p>
            <a:pPr indent="-342900" lvl="0" marL="457200" rtl="0" algn="l">
              <a:spcBef>
                <a:spcPts val="0"/>
              </a:spcBef>
              <a:spcAft>
                <a:spcPts val="0"/>
              </a:spcAft>
              <a:buSzPts val="1800"/>
              <a:buChar char="●"/>
            </a:pPr>
            <a:r>
              <a:rPr lang="en" sz="1800"/>
              <a:t>A platelet count in a healthy patient with an uncomplicated pregnancy has not been shown to reduce overall complication rates</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