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handoutMasterIdLst>
    <p:handoutMasterId r:id="rId47"/>
  </p:handoutMasterIdLst>
  <p:sldIdLst>
    <p:sldId id="256" r:id="rId2"/>
    <p:sldId id="257" r:id="rId3"/>
    <p:sldId id="263" r:id="rId4"/>
    <p:sldId id="258" r:id="rId5"/>
    <p:sldId id="300" r:id="rId6"/>
    <p:sldId id="259" r:id="rId7"/>
    <p:sldId id="260" r:id="rId8"/>
    <p:sldId id="297" r:id="rId9"/>
    <p:sldId id="262" r:id="rId10"/>
    <p:sldId id="264" r:id="rId11"/>
    <p:sldId id="286" r:id="rId12"/>
    <p:sldId id="265" r:id="rId13"/>
    <p:sldId id="268" r:id="rId14"/>
    <p:sldId id="301" r:id="rId15"/>
    <p:sldId id="269" r:id="rId16"/>
    <p:sldId id="270" r:id="rId17"/>
    <p:sldId id="271" r:id="rId18"/>
    <p:sldId id="273" r:id="rId19"/>
    <p:sldId id="274" r:id="rId20"/>
    <p:sldId id="272" r:id="rId21"/>
    <p:sldId id="299" r:id="rId22"/>
    <p:sldId id="285" r:id="rId23"/>
    <p:sldId id="275" r:id="rId24"/>
    <p:sldId id="287" r:id="rId25"/>
    <p:sldId id="276" r:id="rId26"/>
    <p:sldId id="277" r:id="rId27"/>
    <p:sldId id="278" r:id="rId28"/>
    <p:sldId id="280" r:id="rId29"/>
    <p:sldId id="281" r:id="rId30"/>
    <p:sldId id="282" r:id="rId31"/>
    <p:sldId id="283" r:id="rId32"/>
    <p:sldId id="284" r:id="rId33"/>
    <p:sldId id="279" r:id="rId34"/>
    <p:sldId id="289" r:id="rId35"/>
    <p:sldId id="290" r:id="rId36"/>
    <p:sldId id="291" r:id="rId37"/>
    <p:sldId id="292" r:id="rId38"/>
    <p:sldId id="293" r:id="rId39"/>
    <p:sldId id="294" r:id="rId40"/>
    <p:sldId id="295" r:id="rId41"/>
    <p:sldId id="296" r:id="rId42"/>
    <p:sldId id="288" r:id="rId43"/>
    <p:sldId id="298" r:id="rId44"/>
    <p:sldId id="267"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948"/>
    <p:restoredTop sz="94613"/>
  </p:normalViewPr>
  <p:slideViewPr>
    <p:cSldViewPr snapToGrid="0" snapToObjects="1">
      <p:cViewPr varScale="1">
        <p:scale>
          <a:sx n="108" d="100"/>
          <a:sy n="108" d="100"/>
        </p:scale>
        <p:origin x="200" y="4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handoutMaster" Target="handoutMasters/handoutMaster1.xml"/><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44C508F-B9D5-2840-95C0-ADE2D1F814B6}" type="datetimeFigureOut">
              <a:rPr lang="en-US" smtClean="0"/>
              <a:t>7/21/19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A8F55FF-DC25-D946-A184-017B318E7758}" type="slidenum">
              <a:rPr lang="en-US" smtClean="0"/>
              <a:t>‹#›</a:t>
            </a:fld>
            <a:endParaRPr lang="en-US"/>
          </a:p>
        </p:txBody>
      </p:sp>
    </p:spTree>
    <p:extLst>
      <p:ext uri="{BB962C8B-B14F-4D97-AF65-F5344CB8AC3E}">
        <p14:creationId xmlns:p14="http://schemas.microsoft.com/office/powerpoint/2010/main" val="2389101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30AC4E-179F-E340-9B6D-7A81DEF98916}" type="datetimeFigureOut">
              <a:rPr lang="en-US" smtClean="0"/>
              <a:t>7/21/19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0A07A2-3166-FC40-8526-90A95E8E4072}" type="slidenum">
              <a:rPr lang="en-US" smtClean="0"/>
              <a:t>‹#›</a:t>
            </a:fld>
            <a:endParaRPr lang="en-US"/>
          </a:p>
        </p:txBody>
      </p:sp>
    </p:spTree>
    <p:extLst>
      <p:ext uri="{BB962C8B-B14F-4D97-AF65-F5344CB8AC3E}">
        <p14:creationId xmlns:p14="http://schemas.microsoft.com/office/powerpoint/2010/main" val="230474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0A07A2-3166-FC40-8526-90A95E8E4072}" type="slidenum">
              <a:rPr lang="en-US" smtClean="0"/>
              <a:t>25</a:t>
            </a:fld>
            <a:endParaRPr lang="en-US"/>
          </a:p>
        </p:txBody>
      </p:sp>
    </p:spTree>
    <p:extLst>
      <p:ext uri="{BB962C8B-B14F-4D97-AF65-F5344CB8AC3E}">
        <p14:creationId xmlns:p14="http://schemas.microsoft.com/office/powerpoint/2010/main" val="1665569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0A07A2-3166-FC40-8526-90A95E8E4072}" type="slidenum">
              <a:rPr lang="en-US" smtClean="0"/>
              <a:t>29</a:t>
            </a:fld>
            <a:endParaRPr lang="en-US"/>
          </a:p>
        </p:txBody>
      </p:sp>
    </p:spTree>
    <p:extLst>
      <p:ext uri="{BB962C8B-B14F-4D97-AF65-F5344CB8AC3E}">
        <p14:creationId xmlns:p14="http://schemas.microsoft.com/office/powerpoint/2010/main" val="1840528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dirty="0"/>
              <a:t>7/21/19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dirty="0"/>
              <a:t>7/21/19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dirty="0"/>
              <a:t>7/21/19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dirty="0"/>
              <a:t>7/21/19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dirty="0"/>
              <a:t>7/21/19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dirty="0"/>
              <a:t>7/21/19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dirty="0"/>
              <a:t>7/21/19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dirty="0"/>
              <a:t>7/21/19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dirty="0"/>
              <a:t>7/21/19</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BBEA6-7C60-4B02-AE87-00D78D8422AF}" type="datetimeFigureOut">
              <a:rPr lang="en-US" dirty="0"/>
              <a:t>7/21/19</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dirty="0"/>
              <a:t>7/21/19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dirty="0"/>
              <a:t>7/21/19</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tiff"/><Relationship Id="rId3" Type="http://schemas.openxmlformats.org/officeDocument/2006/relationships/image" Target="../media/image1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 Id="rId3" Type="http://schemas.openxmlformats.org/officeDocument/2006/relationships/image" Target="../media/image2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tiff"/><Relationship Id="rId3" Type="http://schemas.openxmlformats.org/officeDocument/2006/relationships/image" Target="../media/image2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medicaldaily.com/gloves-after-hand-washing-best-protects-preemies-infections-neonatal-intensive-care-unit-297632" TargetMode="External"/><Relationship Id="rId3" Type="http://schemas.openxmlformats.org/officeDocument/2006/relationships/hyperlink" Target="http://www.basicsofpedsanestesia.com/"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 Id="rId3"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Neonatal Anesthesia</a:t>
            </a:r>
            <a:endParaRPr lang="en-US" dirty="0"/>
          </a:p>
        </p:txBody>
      </p:sp>
      <p:sp>
        <p:nvSpPr>
          <p:cNvPr id="3" name="Subtitle 2"/>
          <p:cNvSpPr>
            <a:spLocks noGrp="1"/>
          </p:cNvSpPr>
          <p:nvPr>
            <p:ph sz="half" idx="1"/>
          </p:nvPr>
        </p:nvSpPr>
        <p:spPr/>
        <p:txBody>
          <a:bodyPr>
            <a:normAutofit fontScale="85000" lnSpcReduction="20000"/>
          </a:bodyPr>
          <a:lstStyle/>
          <a:p>
            <a:r>
              <a:rPr lang="en-US" sz="2800" dirty="0" smtClean="0"/>
              <a:t>Objectives</a:t>
            </a:r>
          </a:p>
          <a:p>
            <a:pPr>
              <a:buFont typeface="Wingdings" charset="2"/>
              <a:buChar char="§"/>
            </a:pPr>
            <a:r>
              <a:rPr lang="en-US" sz="2800" dirty="0" smtClean="0"/>
              <a:t>Discuss prematurity and the implications for anesthesia care.</a:t>
            </a:r>
          </a:p>
          <a:p>
            <a:pPr>
              <a:buFont typeface="Wingdings" charset="2"/>
              <a:buChar char="§"/>
            </a:pPr>
            <a:r>
              <a:rPr lang="en-US" sz="2800" dirty="0" smtClean="0"/>
              <a:t>Identify and plan the anesthesia care for potential problems when providing care to neonates/ infants. </a:t>
            </a:r>
          </a:p>
          <a:p>
            <a:pPr>
              <a:buFont typeface="Wingdings" charset="2"/>
              <a:buChar char="§"/>
            </a:pPr>
            <a:r>
              <a:rPr lang="en-US" sz="2800" dirty="0" smtClean="0"/>
              <a:t>Discuss congenital abnormalities and their implications for anesthesia care</a:t>
            </a:r>
          </a:p>
          <a:p>
            <a:pPr>
              <a:buFont typeface="Wingdings" charset="2"/>
              <a:buChar char="§"/>
            </a:pPr>
            <a:r>
              <a:rPr lang="en-US" sz="2800" dirty="0" smtClean="0"/>
              <a:t>Discuss etiology of hypothermia and strategies to avoid and treat hypothermia. </a:t>
            </a:r>
          </a:p>
          <a:p>
            <a:pPr>
              <a:buFont typeface="Wingdings" charset="2"/>
              <a:buChar char="§"/>
            </a:pPr>
            <a:endParaRPr lang="en-US" sz="2800" dirty="0" smtClean="0"/>
          </a:p>
          <a:p>
            <a:pPr marL="342900" indent="-342900">
              <a:buFont typeface="Arial" charset="0"/>
              <a:buChar char="•"/>
            </a:pPr>
            <a:endParaRPr lang="en-US" dirty="0" smtClean="0"/>
          </a:p>
          <a:p>
            <a:pPr marL="342900" indent="-342900">
              <a:buFont typeface="Arial" charset="0"/>
              <a:buChar char="•"/>
            </a:pPr>
            <a:endParaRPr lang="en-US" dirty="0" smtClean="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900863" y="2480435"/>
            <a:ext cx="4007391" cy="2753958"/>
          </a:xfrm>
        </p:spPr>
      </p:pic>
    </p:spTree>
    <p:extLst>
      <p:ext uri="{BB962C8B-B14F-4D97-AF65-F5344CB8AC3E}">
        <p14:creationId xmlns:p14="http://schemas.microsoft.com/office/powerpoint/2010/main" val="6599991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Hepatic System</a:t>
            </a:r>
            <a:endParaRPr lang="en-US" dirty="0"/>
          </a:p>
        </p:txBody>
      </p:sp>
      <p:sp>
        <p:nvSpPr>
          <p:cNvPr id="3" name="Content Placeholder 2"/>
          <p:cNvSpPr>
            <a:spLocks noGrp="1"/>
          </p:cNvSpPr>
          <p:nvPr>
            <p:ph idx="1"/>
          </p:nvPr>
        </p:nvSpPr>
        <p:spPr>
          <a:xfrm>
            <a:off x="1097279" y="1845734"/>
            <a:ext cx="6259629" cy="4023360"/>
          </a:xfrm>
        </p:spPr>
        <p:txBody>
          <a:bodyPr>
            <a:normAutofit/>
          </a:bodyPr>
          <a:lstStyle/>
          <a:p>
            <a:pPr>
              <a:buFont typeface="Wingdings" charset="2"/>
              <a:buChar char="§"/>
            </a:pPr>
            <a:r>
              <a:rPr lang="en-US" sz="2400" dirty="0" smtClean="0"/>
              <a:t>Less P450 activity</a:t>
            </a:r>
          </a:p>
          <a:p>
            <a:pPr>
              <a:buFont typeface="Wingdings" charset="2"/>
              <a:buChar char="§"/>
            </a:pPr>
            <a:r>
              <a:rPr lang="en-US" sz="2400" dirty="0" smtClean="0"/>
              <a:t>Low albumin levels (more unbound free drug) </a:t>
            </a:r>
          </a:p>
          <a:p>
            <a:pPr>
              <a:buFont typeface="Wingdings" charset="2"/>
              <a:buChar char="§"/>
            </a:pPr>
            <a:r>
              <a:rPr lang="en-US" sz="2400" dirty="0" smtClean="0"/>
              <a:t>Vitamin K deficient </a:t>
            </a:r>
          </a:p>
          <a:p>
            <a:pPr>
              <a:buFont typeface="Wingdings" charset="2"/>
              <a:buChar char="§"/>
            </a:pPr>
            <a:r>
              <a:rPr lang="en-US" sz="2400" dirty="0" smtClean="0"/>
              <a:t>Low glycogen stores </a:t>
            </a:r>
          </a:p>
          <a:p>
            <a:pPr lvl="1">
              <a:buFont typeface="Wingdings" charset="2"/>
              <a:buChar char="§"/>
            </a:pPr>
            <a:r>
              <a:rPr lang="en-US" sz="2400" dirty="0" smtClean="0"/>
              <a:t>IV D10% or D5%</a:t>
            </a:r>
            <a:endParaRPr lang="en-US" sz="2400" dirty="0"/>
          </a:p>
          <a:p>
            <a:pPr>
              <a:buFont typeface="Wingdings" charset="2"/>
              <a:buChar char="§"/>
            </a:pPr>
            <a:endParaRPr lang="en-US" dirty="0"/>
          </a:p>
        </p:txBody>
      </p:sp>
      <p:sp>
        <p:nvSpPr>
          <p:cNvPr id="4" name="TextBox 3"/>
          <p:cNvSpPr txBox="1"/>
          <p:nvPr/>
        </p:nvSpPr>
        <p:spPr>
          <a:xfrm>
            <a:off x="7356909" y="4357651"/>
            <a:ext cx="4360126" cy="923330"/>
          </a:xfrm>
          <a:prstGeom prst="rect">
            <a:avLst/>
          </a:prstGeom>
          <a:noFill/>
        </p:spPr>
        <p:txBody>
          <a:bodyPr wrap="square" rtlCol="0">
            <a:spAutoFit/>
          </a:bodyPr>
          <a:lstStyle/>
          <a:p>
            <a:r>
              <a:rPr lang="en-US" dirty="0" smtClean="0"/>
              <a:t>MORPHINE </a:t>
            </a:r>
            <a:r>
              <a:rPr lang="en-US" dirty="0"/>
              <a:t>– prolonged half life</a:t>
            </a:r>
          </a:p>
          <a:p>
            <a:r>
              <a:rPr lang="en-US" dirty="0" smtClean="0"/>
              <a:t>CAFFEINE- </a:t>
            </a:r>
            <a:r>
              <a:rPr lang="en-US" dirty="0" err="1"/>
              <a:t>unmetabolized</a:t>
            </a:r>
            <a:endParaRPr lang="en-US" dirty="0"/>
          </a:p>
          <a:p>
            <a:r>
              <a:rPr lang="en-US" dirty="0" smtClean="0"/>
              <a:t>VECURONIUM- </a:t>
            </a:r>
            <a:r>
              <a:rPr lang="en-US" dirty="0"/>
              <a:t>longer </a:t>
            </a:r>
            <a:r>
              <a:rPr lang="en-US" dirty="0" smtClean="0"/>
              <a:t>lasting?</a:t>
            </a:r>
            <a:endParaRPr lang="en-US" dirty="0"/>
          </a:p>
        </p:txBody>
      </p:sp>
    </p:spTree>
    <p:extLst>
      <p:ext uri="{BB962C8B-B14F-4D97-AF65-F5344CB8AC3E}">
        <p14:creationId xmlns:p14="http://schemas.microsoft.com/office/powerpoint/2010/main" val="10010817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Fetal Hemoglobin</a:t>
            </a:r>
            <a:endParaRPr lang="en-US" dirty="0"/>
          </a:p>
        </p:txBody>
      </p:sp>
      <p:sp>
        <p:nvSpPr>
          <p:cNvPr id="3" name="Content Placeholder 2"/>
          <p:cNvSpPr>
            <a:spLocks noGrp="1"/>
          </p:cNvSpPr>
          <p:nvPr>
            <p:ph idx="1"/>
          </p:nvPr>
        </p:nvSpPr>
        <p:spPr/>
        <p:txBody>
          <a:bodyPr/>
          <a:lstStyle/>
          <a:p>
            <a:pPr>
              <a:buFont typeface="Wingdings" charset="2"/>
              <a:buChar char="§"/>
            </a:pPr>
            <a:r>
              <a:rPr lang="en-US" dirty="0" smtClean="0"/>
              <a:t>Neonate has 60-90% fetal hemoglobin</a:t>
            </a:r>
          </a:p>
          <a:p>
            <a:pPr>
              <a:buFont typeface="Wingdings" charset="2"/>
              <a:buChar char="§"/>
            </a:pPr>
            <a:r>
              <a:rPr lang="en-US" dirty="0" smtClean="0"/>
              <a:t>Fetal Hemoglobin has a high affinity for Oxygen </a:t>
            </a:r>
          </a:p>
          <a:p>
            <a:pPr>
              <a:buFont typeface="Wingdings" charset="2"/>
              <a:buChar char="§"/>
            </a:pPr>
            <a:r>
              <a:rPr lang="en-US" dirty="0" smtClean="0"/>
              <a:t>Less Oxygen release to tissues</a:t>
            </a:r>
          </a:p>
          <a:p>
            <a:pPr>
              <a:buFont typeface="Wingdings" charset="2"/>
              <a:buChar char="§"/>
            </a:pPr>
            <a:r>
              <a:rPr lang="en-US" dirty="0" smtClean="0"/>
              <a:t>LEFT SHIFT</a:t>
            </a:r>
          </a:p>
          <a:p>
            <a:pPr>
              <a:buFont typeface="Wingdings" charset="2"/>
              <a:buChar char="§"/>
            </a:pPr>
            <a:r>
              <a:rPr lang="en-US" dirty="0" smtClean="0"/>
              <a:t>Newborn 12-20 gm/100mL</a:t>
            </a:r>
          </a:p>
          <a:p>
            <a:pPr>
              <a:buFont typeface="Wingdings" charset="2"/>
              <a:buChar char="§"/>
            </a:pPr>
            <a:r>
              <a:rPr lang="en-US" dirty="0" smtClean="0"/>
              <a:t>Premature 8 gm/100mL</a:t>
            </a:r>
          </a:p>
          <a:p>
            <a:pPr>
              <a:buFont typeface="Wingdings" charset="2"/>
              <a:buChar char="§"/>
            </a:pPr>
            <a:r>
              <a:rPr lang="en-US" dirty="0" smtClean="0"/>
              <a:t>Fall in Hemoglobin at 9-12 weeks of age, curve shifts right. No compromise in O2 delivery.</a:t>
            </a:r>
          </a:p>
          <a:p>
            <a:pPr>
              <a:buFont typeface="Wingdings" charset="2"/>
              <a:buChar char="§"/>
            </a:pPr>
            <a:r>
              <a:rPr lang="en-US" dirty="0" smtClean="0"/>
              <a:t>Stable at 3 months ( 12gm/100mL)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2806" y="860281"/>
            <a:ext cx="4785620" cy="3592966"/>
          </a:xfrm>
          <a:prstGeom prst="rect">
            <a:avLst/>
          </a:prstGeom>
        </p:spPr>
      </p:pic>
    </p:spTree>
    <p:extLst>
      <p:ext uri="{BB962C8B-B14F-4D97-AF65-F5344CB8AC3E}">
        <p14:creationId xmlns:p14="http://schemas.microsoft.com/office/powerpoint/2010/main" val="5688086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Drugs and Neonates</a:t>
            </a:r>
            <a:endParaRPr lang="en-US" dirty="0"/>
          </a:p>
        </p:txBody>
      </p:sp>
      <p:sp>
        <p:nvSpPr>
          <p:cNvPr id="3" name="Content Placeholder 2"/>
          <p:cNvSpPr>
            <a:spLocks noGrp="1"/>
          </p:cNvSpPr>
          <p:nvPr>
            <p:ph idx="1"/>
          </p:nvPr>
        </p:nvSpPr>
        <p:spPr/>
        <p:txBody>
          <a:bodyPr>
            <a:normAutofit/>
          </a:bodyPr>
          <a:lstStyle/>
          <a:p>
            <a:pPr marL="457200" indent="-457200">
              <a:buFont typeface="+mj-lt"/>
              <a:buAutoNum type="arabicParenR"/>
            </a:pPr>
            <a:r>
              <a:rPr lang="en-US" sz="3200" b="1" dirty="0" smtClean="0"/>
              <a:t>More water</a:t>
            </a:r>
            <a:r>
              <a:rPr lang="en-US" sz="3200" dirty="0" smtClean="0"/>
              <a:t>: larger volume of distribution</a:t>
            </a:r>
          </a:p>
          <a:p>
            <a:pPr marL="457200" indent="-457200">
              <a:buFont typeface="+mj-lt"/>
              <a:buAutoNum type="arabicParenR"/>
            </a:pPr>
            <a:r>
              <a:rPr lang="en-US" sz="3200" b="1" dirty="0" smtClean="0"/>
              <a:t>Less Proteins</a:t>
            </a:r>
            <a:r>
              <a:rPr lang="en-US" sz="3200" dirty="0" smtClean="0"/>
              <a:t>: more free drug, increased toxicity of protein bound drugs</a:t>
            </a:r>
          </a:p>
          <a:p>
            <a:pPr marL="457200" indent="-457200">
              <a:buFont typeface="+mj-lt"/>
              <a:buAutoNum type="arabicParenR"/>
            </a:pPr>
            <a:r>
              <a:rPr lang="en-US" sz="3200" b="1" dirty="0" smtClean="0"/>
              <a:t>Less Fat</a:t>
            </a:r>
            <a:r>
              <a:rPr lang="en-US" sz="3200" dirty="0" smtClean="0"/>
              <a:t>: less redistribution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5093" y="2972729"/>
            <a:ext cx="3437594" cy="3275215"/>
          </a:xfrm>
          <a:prstGeom prst="rect">
            <a:avLst/>
          </a:prstGeom>
        </p:spPr>
      </p:pic>
    </p:spTree>
    <p:extLst>
      <p:ext uri="{BB962C8B-B14F-4D97-AF65-F5344CB8AC3E}">
        <p14:creationId xmlns:p14="http://schemas.microsoft.com/office/powerpoint/2010/main" val="12931785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097279" y="710005"/>
            <a:ext cx="4937760" cy="5159089"/>
          </a:xfrm>
          <a:prstGeom prst="rect">
            <a:avLst/>
          </a:prstGeom>
          <a:noFill/>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charset="2"/>
              <a:buChar char="§"/>
            </a:pPr>
            <a:r>
              <a:rPr lang="en-US" dirty="0" smtClean="0"/>
              <a:t>Versed + fentanyl = hypotension</a:t>
            </a:r>
          </a:p>
          <a:p>
            <a:pPr>
              <a:buFont typeface="Wingdings" charset="2"/>
              <a:buChar char="§"/>
            </a:pPr>
            <a:r>
              <a:rPr lang="en-US" dirty="0" smtClean="0"/>
              <a:t>Atropine 10 mcg/kg before induction</a:t>
            </a:r>
          </a:p>
          <a:p>
            <a:pPr>
              <a:buFont typeface="Wingdings" charset="2"/>
              <a:buChar char="§"/>
            </a:pPr>
            <a:r>
              <a:rPr lang="en-US" dirty="0" smtClean="0"/>
              <a:t>Ketamine 2 mg/kg (cardiac patients)</a:t>
            </a:r>
          </a:p>
          <a:p>
            <a:pPr>
              <a:buFont typeface="Wingdings" charset="2"/>
              <a:buChar char="§"/>
            </a:pPr>
            <a:r>
              <a:rPr lang="en-US" dirty="0" smtClean="0"/>
              <a:t>Fentanyl = apnea sensitive, chest wall rigidly </a:t>
            </a:r>
          </a:p>
          <a:p>
            <a:pPr>
              <a:buFont typeface="Wingdings" charset="2"/>
              <a:buChar char="§"/>
            </a:pPr>
            <a:r>
              <a:rPr lang="en-US" dirty="0" smtClean="0"/>
              <a:t>Large does of Succinylcholine (Larger ECF) 	       **ATROPINE**</a:t>
            </a:r>
          </a:p>
          <a:p>
            <a:pPr lvl="1">
              <a:buFont typeface="Wingdings" charset="2"/>
              <a:buChar char="§"/>
            </a:pPr>
            <a:r>
              <a:rPr lang="en-US" dirty="0" smtClean="0"/>
              <a:t>Muscular dystrophy</a:t>
            </a:r>
          </a:p>
          <a:p>
            <a:pPr>
              <a:buFont typeface="Wingdings" charset="2"/>
              <a:buChar char="§"/>
            </a:pPr>
            <a:r>
              <a:rPr lang="en-US" dirty="0" err="1" smtClean="0"/>
              <a:t>Rocuronium</a:t>
            </a:r>
            <a:r>
              <a:rPr lang="en-US" dirty="0" smtClean="0"/>
              <a:t>, similar duration as child??</a:t>
            </a:r>
          </a:p>
          <a:p>
            <a:pPr>
              <a:buFont typeface="Wingdings" charset="2"/>
              <a:buChar char="§"/>
            </a:pPr>
            <a:r>
              <a:rPr lang="en-US" dirty="0" smtClean="0"/>
              <a:t>Neostigmine with </a:t>
            </a:r>
            <a:r>
              <a:rPr lang="en-US" dirty="0" err="1" smtClean="0"/>
              <a:t>glycopyrrolate</a:t>
            </a:r>
            <a:endParaRPr lang="en-US" dirty="0" smtClean="0"/>
          </a:p>
          <a:p>
            <a:pPr>
              <a:buFont typeface="Wingdings" charset="2"/>
              <a:buChar char="§"/>
            </a:pPr>
            <a:r>
              <a:rPr lang="en-US" dirty="0" smtClean="0"/>
              <a:t>Sevoflurane </a:t>
            </a:r>
          </a:p>
          <a:p>
            <a:pPr>
              <a:buFont typeface="Wingdings" charset="2"/>
              <a:buChar char="§"/>
            </a:pPr>
            <a:r>
              <a:rPr lang="en-US" dirty="0" smtClean="0"/>
              <a:t>Local anesthetic , caudal, spinal and infiltration. </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0712" y="1182648"/>
            <a:ext cx="5080000" cy="3543300"/>
          </a:xfrm>
          <a:prstGeom prst="rect">
            <a:avLst/>
          </a:prstGeom>
        </p:spPr>
      </p:pic>
    </p:spTree>
    <p:extLst>
      <p:ext uri="{BB962C8B-B14F-4D97-AF65-F5344CB8AC3E}">
        <p14:creationId xmlns:p14="http://schemas.microsoft.com/office/powerpoint/2010/main" val="3439460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Fetal Pain</a:t>
            </a:r>
            <a:endParaRPr lang="en-US" dirty="0"/>
          </a:p>
        </p:txBody>
      </p:sp>
      <p:sp>
        <p:nvSpPr>
          <p:cNvPr id="3" name="TextBox 2"/>
          <p:cNvSpPr txBox="1"/>
          <p:nvPr/>
        </p:nvSpPr>
        <p:spPr>
          <a:xfrm>
            <a:off x="1083884" y="2173184"/>
            <a:ext cx="3903752" cy="4247317"/>
          </a:xfrm>
          <a:prstGeom prst="rect">
            <a:avLst/>
          </a:prstGeom>
          <a:noFill/>
        </p:spPr>
        <p:txBody>
          <a:bodyPr wrap="square" rtlCol="0">
            <a:spAutoFit/>
          </a:bodyPr>
          <a:lstStyle/>
          <a:p>
            <a:r>
              <a:rPr lang="en-US" dirty="0" smtClean="0"/>
              <a:t>“The subjective phenomenon of pain has not been, and perhaps cannot be, assessed adequately in the human fetus. </a:t>
            </a:r>
            <a:endParaRPr lang="en-US" dirty="0"/>
          </a:p>
          <a:p>
            <a:r>
              <a:rPr lang="en-US" dirty="0"/>
              <a:t>p</a:t>
            </a:r>
            <a:r>
              <a:rPr lang="en-US" dirty="0" smtClean="0"/>
              <a:t>ain is a multidimensional, subjective, psychological construct that can exist in the absence of physical stimuli, </a:t>
            </a:r>
          </a:p>
          <a:p>
            <a:r>
              <a:rPr lang="en-US" dirty="0"/>
              <a:t>w</a:t>
            </a:r>
            <a:r>
              <a:rPr lang="en-US" dirty="0" smtClean="0"/>
              <a:t>hich includes emotional and affective components that require higher-level cortical processing.”</a:t>
            </a:r>
          </a:p>
          <a:p>
            <a:endParaRPr lang="en-US" dirty="0"/>
          </a:p>
          <a:p>
            <a:r>
              <a:rPr lang="en-US" dirty="0" smtClean="0"/>
              <a:t>When the fetus has the capacity to feel pain is controversial. </a:t>
            </a:r>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1055" y="629392"/>
            <a:ext cx="6176123" cy="5135702"/>
          </a:xfrm>
          <a:prstGeom prst="rect">
            <a:avLst/>
          </a:prstGeom>
        </p:spPr>
      </p:pic>
    </p:spTree>
    <p:extLst>
      <p:ext uri="{BB962C8B-B14F-4D97-AF65-F5344CB8AC3E}">
        <p14:creationId xmlns:p14="http://schemas.microsoft.com/office/powerpoint/2010/main" val="11482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Anesthetic Management: The Obvious </a:t>
            </a:r>
            <a:endParaRPr lang="en-US" dirty="0"/>
          </a:p>
        </p:txBody>
      </p:sp>
      <p:sp>
        <p:nvSpPr>
          <p:cNvPr id="3" name="Content Placeholder 2"/>
          <p:cNvSpPr>
            <a:spLocks noGrp="1"/>
          </p:cNvSpPr>
          <p:nvPr>
            <p:ph idx="1"/>
          </p:nvPr>
        </p:nvSpPr>
        <p:spPr/>
        <p:txBody>
          <a:bodyPr/>
          <a:lstStyle/>
          <a:p>
            <a:pPr marL="201168" lvl="1" indent="0" algn="ctr">
              <a:buNone/>
            </a:pPr>
            <a:endParaRPr lang="en-US" b="1" dirty="0" smtClean="0">
              <a:latin typeface="Arial Rounded MT Bold" charset="0"/>
              <a:ea typeface="Arial Rounded MT Bold" charset="0"/>
              <a:cs typeface="Arial Rounded MT Bold" charset="0"/>
            </a:endParaRPr>
          </a:p>
          <a:p>
            <a:pPr marL="201168" lvl="1" indent="0" algn="ctr">
              <a:buNone/>
            </a:pPr>
            <a:endParaRPr lang="en-US" b="1" dirty="0">
              <a:latin typeface="Arial Rounded MT Bold" charset="0"/>
              <a:ea typeface="Arial Rounded MT Bold" charset="0"/>
              <a:cs typeface="Arial Rounded MT Bold" charset="0"/>
            </a:endParaRPr>
          </a:p>
          <a:p>
            <a:pPr marL="201168" lvl="1" indent="0" algn="ctr">
              <a:buNone/>
            </a:pPr>
            <a:r>
              <a:rPr lang="en-US" b="1" dirty="0" smtClean="0">
                <a:latin typeface="Arial Rounded MT Bold" charset="0"/>
                <a:ea typeface="Arial Rounded MT Bold" charset="0"/>
                <a:cs typeface="Arial Rounded MT Bold" charset="0"/>
              </a:rPr>
              <a:t>The more premature and the lower the birth weight the higher the morbidly and mortality. </a:t>
            </a:r>
            <a:endParaRPr lang="en-US" b="1" dirty="0">
              <a:latin typeface="Arial Rounded MT Bold" charset="0"/>
              <a:ea typeface="Arial Rounded MT Bold" charset="0"/>
              <a:cs typeface="Arial Rounded MT Bold" charset="0"/>
            </a:endParaRPr>
          </a:p>
          <a:p>
            <a:pPr lvl="1">
              <a:buFont typeface="Wingdings" charset="2"/>
              <a:buChar char="§"/>
            </a:pPr>
            <a:endParaRPr lang="en-US" b="1" dirty="0" smtClean="0">
              <a:latin typeface="Cooper Black" charset="0"/>
              <a:ea typeface="Cooper Black" charset="0"/>
              <a:cs typeface="Cooper Black" charset="0"/>
            </a:endParaRPr>
          </a:p>
          <a:p>
            <a:pPr marL="201168" lvl="1" indent="0" algn="ctr">
              <a:buNone/>
            </a:pPr>
            <a:r>
              <a:rPr lang="en-US" b="1" dirty="0" smtClean="0">
                <a:latin typeface="Cooper Black" charset="0"/>
                <a:ea typeface="Cooper Black" charset="0"/>
                <a:cs typeface="Cooper Black" charset="0"/>
              </a:rPr>
              <a:t>Neonates have a similar stress response as adults.</a:t>
            </a:r>
          </a:p>
          <a:p>
            <a:pPr marL="201168" lvl="1" indent="0" algn="ctr">
              <a:buNone/>
            </a:pPr>
            <a:endParaRPr lang="en-US" b="1" dirty="0"/>
          </a:p>
          <a:p>
            <a:pPr marL="201168" lvl="1" indent="0" algn="ctr">
              <a:buNone/>
            </a:pPr>
            <a:r>
              <a:rPr lang="en-US" b="1" dirty="0" smtClean="0"/>
              <a:t>The presence of one congenital anomaly increases the likelihood of another one. </a:t>
            </a:r>
          </a:p>
        </p:txBody>
      </p:sp>
    </p:spTree>
    <p:extLst>
      <p:ext uri="{BB962C8B-B14F-4D97-AF65-F5344CB8AC3E}">
        <p14:creationId xmlns:p14="http://schemas.microsoft.com/office/powerpoint/2010/main" val="15617866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Preoperative</a:t>
            </a:r>
            <a:endParaRPr lang="en-US" dirty="0"/>
          </a:p>
        </p:txBody>
      </p:sp>
      <p:sp>
        <p:nvSpPr>
          <p:cNvPr id="3" name="Content Placeholder 2"/>
          <p:cNvSpPr>
            <a:spLocks noGrp="1"/>
          </p:cNvSpPr>
          <p:nvPr>
            <p:ph idx="1"/>
          </p:nvPr>
        </p:nvSpPr>
        <p:spPr/>
        <p:txBody>
          <a:bodyPr/>
          <a:lstStyle/>
          <a:p>
            <a:pPr>
              <a:buFont typeface="Wingdings" charset="2"/>
              <a:buChar char="§"/>
            </a:pPr>
            <a:r>
              <a:rPr lang="en-US" dirty="0" smtClean="0"/>
              <a:t>Gestational age</a:t>
            </a:r>
          </a:p>
          <a:p>
            <a:pPr>
              <a:buFont typeface="Wingdings" charset="2"/>
              <a:buChar char="§"/>
            </a:pPr>
            <a:r>
              <a:rPr lang="en-US" dirty="0" smtClean="0"/>
              <a:t>Type of delivery</a:t>
            </a:r>
          </a:p>
          <a:p>
            <a:pPr>
              <a:buFont typeface="Wingdings" charset="2"/>
              <a:buChar char="§"/>
            </a:pPr>
            <a:r>
              <a:rPr lang="en-US" dirty="0" smtClean="0"/>
              <a:t>Maternal history </a:t>
            </a:r>
          </a:p>
          <a:p>
            <a:pPr>
              <a:buFont typeface="Wingdings" charset="2"/>
              <a:buChar char="§"/>
            </a:pPr>
            <a:r>
              <a:rPr lang="en-US" dirty="0" smtClean="0"/>
              <a:t>IUGR</a:t>
            </a:r>
          </a:p>
          <a:p>
            <a:pPr>
              <a:buFont typeface="Wingdings" charset="2"/>
              <a:buChar char="§"/>
            </a:pPr>
            <a:r>
              <a:rPr lang="en-US" dirty="0" smtClean="0"/>
              <a:t>Hydration of infant (glucose)</a:t>
            </a:r>
          </a:p>
          <a:p>
            <a:pPr>
              <a:buFont typeface="Wingdings" charset="2"/>
              <a:buChar char="§"/>
            </a:pPr>
            <a:r>
              <a:rPr lang="en-US" dirty="0" smtClean="0"/>
              <a:t>Airway exam? (breathing pattern) </a:t>
            </a:r>
          </a:p>
          <a:p>
            <a:pPr>
              <a:buFont typeface="Wingdings" charset="2"/>
              <a:buChar char="§"/>
            </a:pPr>
            <a:r>
              <a:rPr lang="en-US" dirty="0" smtClean="0"/>
              <a:t>No premed (no separation anxiety)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3173" y="2129883"/>
            <a:ext cx="5391957" cy="3189249"/>
          </a:xfrm>
          <a:prstGeom prst="rect">
            <a:avLst/>
          </a:prstGeom>
        </p:spPr>
      </p:pic>
    </p:spTree>
    <p:extLst>
      <p:ext uri="{BB962C8B-B14F-4D97-AF65-F5344CB8AC3E}">
        <p14:creationId xmlns:p14="http://schemas.microsoft.com/office/powerpoint/2010/main" val="10086798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Intraoperative</a:t>
            </a:r>
            <a:endParaRPr lang="en-US" dirty="0"/>
          </a:p>
        </p:txBody>
      </p:sp>
      <p:sp>
        <p:nvSpPr>
          <p:cNvPr id="3" name="Content Placeholder 2"/>
          <p:cNvSpPr>
            <a:spLocks noGrp="1"/>
          </p:cNvSpPr>
          <p:nvPr>
            <p:ph idx="1"/>
          </p:nvPr>
        </p:nvSpPr>
        <p:spPr>
          <a:xfrm>
            <a:off x="1097280" y="2105015"/>
            <a:ext cx="4733504" cy="4023360"/>
          </a:xfrm>
        </p:spPr>
        <p:txBody>
          <a:bodyPr>
            <a:normAutofit/>
          </a:bodyPr>
          <a:lstStyle/>
          <a:p>
            <a:pPr>
              <a:buFont typeface="Wingdings" charset="2"/>
              <a:buChar char="§"/>
            </a:pPr>
            <a:r>
              <a:rPr lang="en-US" dirty="0" smtClean="0"/>
              <a:t>Standard monitors </a:t>
            </a:r>
          </a:p>
          <a:p>
            <a:pPr>
              <a:buFont typeface="Wingdings" charset="2"/>
              <a:buChar char="§"/>
            </a:pPr>
            <a:r>
              <a:rPr lang="en-US" dirty="0" smtClean="0"/>
              <a:t>PRECORDIAL (heart tones and rate) </a:t>
            </a:r>
          </a:p>
          <a:p>
            <a:pPr>
              <a:buFont typeface="Wingdings" charset="2"/>
              <a:buChar char="§"/>
            </a:pPr>
            <a:r>
              <a:rPr lang="en-US" dirty="0" smtClean="0"/>
              <a:t>Temperature monitoring , axillary </a:t>
            </a:r>
            <a:endParaRPr lang="en-US" dirty="0"/>
          </a:p>
          <a:p>
            <a:pPr>
              <a:buFont typeface="Wingdings" charset="2"/>
              <a:buChar char="§"/>
            </a:pPr>
            <a:r>
              <a:rPr lang="en-US" dirty="0" err="1" smtClean="0"/>
              <a:t>Preductal</a:t>
            </a:r>
            <a:r>
              <a:rPr lang="en-US" dirty="0" smtClean="0"/>
              <a:t> VS </a:t>
            </a:r>
            <a:r>
              <a:rPr lang="en-US" dirty="0" err="1" smtClean="0"/>
              <a:t>Postductal</a:t>
            </a:r>
            <a:r>
              <a:rPr lang="en-US" dirty="0" smtClean="0"/>
              <a:t> saturations </a:t>
            </a:r>
          </a:p>
          <a:p>
            <a:pPr>
              <a:buFont typeface="Wingdings" charset="2"/>
              <a:buChar char="§"/>
            </a:pPr>
            <a:r>
              <a:rPr lang="en-US" dirty="0" smtClean="0"/>
              <a:t>Inhalation VS IV induction </a:t>
            </a:r>
          </a:p>
          <a:p>
            <a:pPr lvl="1">
              <a:buFont typeface="Wingdings" charset="2"/>
              <a:buChar char="§"/>
            </a:pPr>
            <a:r>
              <a:rPr lang="en-US" dirty="0" smtClean="0"/>
              <a:t>Premed with Atropine?</a:t>
            </a:r>
          </a:p>
          <a:p>
            <a:pPr lvl="1">
              <a:buFont typeface="Wingdings" charset="2"/>
              <a:buChar char="§"/>
            </a:pPr>
            <a:r>
              <a:rPr lang="en-US" dirty="0" err="1" smtClean="0"/>
              <a:t>Uncuffed</a:t>
            </a:r>
            <a:r>
              <a:rPr lang="en-US" dirty="0" smtClean="0"/>
              <a:t> Vs cuffed ETT (must have leak)</a:t>
            </a:r>
          </a:p>
          <a:p>
            <a:pPr lvl="1">
              <a:buFont typeface="Wingdings" charset="2"/>
              <a:buChar char="§"/>
            </a:pPr>
            <a:r>
              <a:rPr lang="en-US" dirty="0" smtClean="0"/>
              <a:t>Pressure Controlled Ventilation</a:t>
            </a:r>
          </a:p>
          <a:p>
            <a:pPr>
              <a:buFont typeface="Wingdings" charset="2"/>
              <a:buChar char="§"/>
            </a:pPr>
            <a:endParaRPr lang="en-US" dirty="0"/>
          </a:p>
        </p:txBody>
      </p:sp>
      <p:sp>
        <p:nvSpPr>
          <p:cNvPr id="5" name="Content Placeholder 2"/>
          <p:cNvSpPr txBox="1">
            <a:spLocks/>
          </p:cNvSpPr>
          <p:nvPr/>
        </p:nvSpPr>
        <p:spPr>
          <a:xfrm>
            <a:off x="6011678" y="2106990"/>
            <a:ext cx="4733504" cy="402138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charset="2"/>
              <a:buChar char="§"/>
            </a:pPr>
            <a:r>
              <a:rPr lang="en-US" dirty="0" smtClean="0"/>
              <a:t>No bubbles</a:t>
            </a:r>
          </a:p>
          <a:p>
            <a:pPr>
              <a:buFont typeface="Wingdings" charset="2"/>
              <a:buChar char="§"/>
            </a:pPr>
            <a:r>
              <a:rPr lang="en-US" dirty="0" smtClean="0"/>
              <a:t>TO4 monitoring </a:t>
            </a:r>
          </a:p>
          <a:p>
            <a:pPr>
              <a:buFont typeface="Wingdings" charset="2"/>
              <a:buChar char="§"/>
            </a:pPr>
            <a:r>
              <a:rPr lang="en-US" dirty="0" smtClean="0"/>
              <a:t>Larger gradient between </a:t>
            </a:r>
            <a:r>
              <a:rPr lang="en-US" dirty="0" err="1" smtClean="0"/>
              <a:t>Capnograph</a:t>
            </a:r>
            <a:r>
              <a:rPr lang="en-US" dirty="0" smtClean="0"/>
              <a:t> and arterial PCO2</a:t>
            </a:r>
          </a:p>
          <a:p>
            <a:pPr>
              <a:buFont typeface="Wingdings" charset="2"/>
              <a:buChar char="§"/>
            </a:pPr>
            <a:r>
              <a:rPr lang="en-US" dirty="0" smtClean="0"/>
              <a:t>Oxygen use</a:t>
            </a:r>
          </a:p>
          <a:p>
            <a:pPr lvl="1">
              <a:buFont typeface="Wingdings" charset="2"/>
              <a:buChar char="§"/>
            </a:pPr>
            <a:r>
              <a:rPr lang="en-US" dirty="0" smtClean="0"/>
              <a:t>Congenital heart disease</a:t>
            </a:r>
          </a:p>
          <a:p>
            <a:pPr lvl="1">
              <a:buFont typeface="Wingdings" charset="2"/>
              <a:buChar char="§"/>
            </a:pPr>
            <a:r>
              <a:rPr lang="en-US" dirty="0" smtClean="0"/>
              <a:t>ROP keep SpO2 96%-99% until 44 weeks postconceptual age </a:t>
            </a:r>
          </a:p>
          <a:p>
            <a:pPr>
              <a:buFont typeface="Wingdings" charset="2"/>
              <a:buChar char="§"/>
            </a:pPr>
            <a:endParaRPr lang="en-US" dirty="0"/>
          </a:p>
        </p:txBody>
      </p:sp>
    </p:spTree>
    <p:extLst>
      <p:ext uri="{BB962C8B-B14F-4D97-AF65-F5344CB8AC3E}">
        <p14:creationId xmlns:p14="http://schemas.microsoft.com/office/powerpoint/2010/main" val="2001551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SEVOFLORANE</a:t>
            </a:r>
            <a:endParaRPr lang="en-US" dirty="0"/>
          </a:p>
        </p:txBody>
      </p:sp>
      <p:sp>
        <p:nvSpPr>
          <p:cNvPr id="3" name="Content Placeholder 2"/>
          <p:cNvSpPr>
            <a:spLocks noGrp="1"/>
          </p:cNvSpPr>
          <p:nvPr>
            <p:ph idx="1"/>
          </p:nvPr>
        </p:nvSpPr>
        <p:spPr>
          <a:xfrm>
            <a:off x="1097279" y="1845734"/>
            <a:ext cx="4614751" cy="4023360"/>
          </a:xfrm>
        </p:spPr>
        <p:txBody>
          <a:bodyPr/>
          <a:lstStyle/>
          <a:p>
            <a:pPr lvl="1">
              <a:buFont typeface="Wingdings" charset="2"/>
              <a:buChar char="§"/>
            </a:pPr>
            <a:r>
              <a:rPr lang="en-US" sz="2000" dirty="0" smtClean="0"/>
              <a:t>Faster Uptake</a:t>
            </a:r>
            <a:endParaRPr lang="en-US" sz="2000" dirty="0"/>
          </a:p>
          <a:p>
            <a:pPr lvl="2">
              <a:buFont typeface="Wingdings" charset="2"/>
              <a:buChar char="§"/>
            </a:pPr>
            <a:r>
              <a:rPr lang="en-US" sz="2000" dirty="0" smtClean="0"/>
              <a:t>Ratio of alveolar ventilation to FRC</a:t>
            </a:r>
          </a:p>
          <a:p>
            <a:pPr lvl="2">
              <a:buFont typeface="Wingdings" charset="2"/>
              <a:buChar char="§"/>
            </a:pPr>
            <a:r>
              <a:rPr lang="en-US" sz="2000" dirty="0" smtClean="0"/>
              <a:t>CO to vessel rich organs (heart &amp; Brain) </a:t>
            </a:r>
          </a:p>
          <a:p>
            <a:pPr lvl="2">
              <a:buFont typeface="Wingdings" charset="2"/>
              <a:buChar char="§"/>
            </a:pPr>
            <a:r>
              <a:rPr lang="en-US" sz="2000" dirty="0" smtClean="0"/>
              <a:t>Higher CO relative to body mass</a:t>
            </a:r>
          </a:p>
          <a:p>
            <a:pPr lvl="2">
              <a:buFont typeface="Wingdings" charset="2"/>
              <a:buChar char="§"/>
            </a:pPr>
            <a:r>
              <a:rPr lang="en-US" sz="2000" dirty="0" smtClean="0"/>
              <a:t>Lower blood gas coefficient </a:t>
            </a:r>
            <a:r>
              <a:rPr lang="en-US" sz="2000" smtClean="0"/>
              <a:t>for agents</a:t>
            </a:r>
            <a:endParaRPr lang="en-US" sz="2000" dirty="0" smtClean="0"/>
          </a:p>
          <a:p>
            <a:pPr>
              <a:buFont typeface="Wingdings" charset="2"/>
              <a:buChar char="§"/>
            </a:pPr>
            <a:endParaRPr lang="en-US" dirty="0"/>
          </a:p>
        </p:txBody>
      </p:sp>
      <p:sp>
        <p:nvSpPr>
          <p:cNvPr id="4" name="Content Placeholder 2"/>
          <p:cNvSpPr txBox="1">
            <a:spLocks/>
          </p:cNvSpPr>
          <p:nvPr/>
        </p:nvSpPr>
        <p:spPr>
          <a:xfrm>
            <a:off x="6130432" y="1998134"/>
            <a:ext cx="4545478" cy="40233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2">
              <a:buFont typeface="Wingdings" charset="2"/>
              <a:buChar char="§"/>
            </a:pPr>
            <a:r>
              <a:rPr lang="en-US" sz="2000" dirty="0" smtClean="0"/>
              <a:t>Premature infant MAC decreases 30%</a:t>
            </a:r>
          </a:p>
          <a:p>
            <a:pPr lvl="3">
              <a:buFont typeface="Wingdings" charset="2"/>
              <a:buChar char="§"/>
            </a:pPr>
            <a:r>
              <a:rPr lang="en-US" sz="2000" dirty="0" smtClean="0"/>
              <a:t>Immature nervous system</a:t>
            </a:r>
          </a:p>
          <a:p>
            <a:pPr lvl="3">
              <a:buFont typeface="Wingdings" charset="2"/>
              <a:buChar char="§"/>
            </a:pPr>
            <a:r>
              <a:rPr lang="en-US" sz="2000" dirty="0" smtClean="0"/>
              <a:t>Progesterone from mother</a:t>
            </a:r>
          </a:p>
          <a:p>
            <a:pPr lvl="3">
              <a:buFont typeface="Wingdings" charset="2"/>
              <a:buChar char="§"/>
            </a:pPr>
            <a:r>
              <a:rPr lang="en-US" sz="2000" dirty="0" smtClean="0"/>
              <a:t>Immature blood brain barrier</a:t>
            </a:r>
          </a:p>
          <a:p>
            <a:pPr lvl="3">
              <a:buFont typeface="Wingdings" charset="2"/>
              <a:buChar char="§"/>
            </a:pPr>
            <a:r>
              <a:rPr lang="en-US" sz="2000" dirty="0" smtClean="0"/>
              <a:t>Endorphins in CNS ?</a:t>
            </a:r>
          </a:p>
          <a:p>
            <a:pPr>
              <a:buFont typeface="Wingdings" charset="2"/>
              <a:buChar char="§"/>
            </a:pPr>
            <a:endParaRPr lang="en-US" dirty="0"/>
          </a:p>
        </p:txBody>
      </p:sp>
    </p:spTree>
    <p:extLst>
      <p:ext uri="{BB962C8B-B14F-4D97-AF65-F5344CB8AC3E}">
        <p14:creationId xmlns:p14="http://schemas.microsoft.com/office/powerpoint/2010/main" val="16538357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Regional Anesthesia </a:t>
            </a:r>
            <a:endParaRPr lang="en-US" dirty="0"/>
          </a:p>
        </p:txBody>
      </p:sp>
      <p:pic>
        <p:nvPicPr>
          <p:cNvPr id="7" name="Picture 6"/>
          <p:cNvPicPr>
            <a:picLocks noChangeAspect="1"/>
          </p:cNvPicPr>
          <p:nvPr/>
        </p:nvPicPr>
        <p:blipFill>
          <a:blip r:embed="rId2"/>
          <a:stretch>
            <a:fillRect/>
          </a:stretch>
        </p:blipFill>
        <p:spPr>
          <a:xfrm>
            <a:off x="114300" y="1840302"/>
            <a:ext cx="5328920" cy="402879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0166" y="596413"/>
            <a:ext cx="5075513" cy="5494585"/>
          </a:xfrm>
          <a:prstGeom prst="rect">
            <a:avLst/>
          </a:prstGeom>
        </p:spPr>
      </p:pic>
    </p:spTree>
    <p:extLst>
      <p:ext uri="{BB962C8B-B14F-4D97-AF65-F5344CB8AC3E}">
        <p14:creationId xmlns:p14="http://schemas.microsoft.com/office/powerpoint/2010/main" val="3306731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Neonatal Physiology</a:t>
            </a:r>
            <a:endParaRPr lang="en-US" dirty="0"/>
          </a:p>
        </p:txBody>
      </p:sp>
      <p:sp>
        <p:nvSpPr>
          <p:cNvPr id="3" name="Content Placeholder 2"/>
          <p:cNvSpPr>
            <a:spLocks noGrp="1"/>
          </p:cNvSpPr>
          <p:nvPr>
            <p:ph idx="1"/>
          </p:nvPr>
        </p:nvSpPr>
        <p:spPr/>
        <p:txBody>
          <a:bodyPr/>
          <a:lstStyle/>
          <a:p>
            <a:r>
              <a:rPr lang="en-US" sz="2400" b="1" dirty="0" smtClean="0"/>
              <a:t>Neonatal: First month of life</a:t>
            </a:r>
          </a:p>
          <a:p>
            <a:r>
              <a:rPr lang="en-US" dirty="0" smtClean="0"/>
              <a:t>Significant changes in the first 72 hours of life</a:t>
            </a:r>
          </a:p>
          <a:p>
            <a:pPr lvl="1">
              <a:buFont typeface="Wingdings" charset="2"/>
              <a:buChar char="§"/>
            </a:pPr>
            <a:r>
              <a:rPr lang="en-US" dirty="0"/>
              <a:t>C</a:t>
            </a:r>
            <a:r>
              <a:rPr lang="en-US" dirty="0" smtClean="0"/>
              <a:t>ardiovascular system</a:t>
            </a:r>
          </a:p>
          <a:p>
            <a:pPr lvl="1">
              <a:buFont typeface="Wingdings" charset="2"/>
              <a:buChar char="§"/>
            </a:pPr>
            <a:r>
              <a:rPr lang="en-US" dirty="0" smtClean="0"/>
              <a:t>Pulmonary system</a:t>
            </a:r>
          </a:p>
          <a:p>
            <a:pPr lvl="1">
              <a:buFont typeface="Wingdings" charset="2"/>
              <a:buChar char="§"/>
            </a:pPr>
            <a:r>
              <a:rPr lang="en-US" dirty="0" smtClean="0"/>
              <a:t>Renal system</a:t>
            </a:r>
          </a:p>
          <a:p>
            <a:pPr lvl="1"/>
            <a:endParaRPr lang="en-US" dirty="0" smtClean="0"/>
          </a:p>
          <a:p>
            <a:r>
              <a:rPr lang="en-US" sz="2400" b="1" dirty="0" smtClean="0"/>
              <a:t>Newborn: First 24 hours of life</a:t>
            </a:r>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9413" y="1985963"/>
            <a:ext cx="4257008" cy="3991505"/>
          </a:xfrm>
          <a:prstGeom prst="rect">
            <a:avLst/>
          </a:prstGeom>
        </p:spPr>
      </p:pic>
    </p:spTree>
    <p:extLst>
      <p:ext uri="{BB962C8B-B14F-4D97-AF65-F5344CB8AC3E}">
        <p14:creationId xmlns:p14="http://schemas.microsoft.com/office/powerpoint/2010/main" val="1675595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Temperature Control </a:t>
            </a:r>
            <a:endParaRPr lang="en-US" dirty="0"/>
          </a:p>
        </p:txBody>
      </p:sp>
      <p:sp>
        <p:nvSpPr>
          <p:cNvPr id="3" name="Content Placeholder 2"/>
          <p:cNvSpPr>
            <a:spLocks noGrp="1"/>
          </p:cNvSpPr>
          <p:nvPr>
            <p:ph idx="1"/>
          </p:nvPr>
        </p:nvSpPr>
        <p:spPr/>
        <p:txBody>
          <a:bodyPr/>
          <a:lstStyle/>
          <a:p>
            <a:pPr>
              <a:buFont typeface="Wingdings" charset="2"/>
              <a:buChar char="§"/>
            </a:pPr>
            <a:r>
              <a:rPr lang="en-US" sz="1800" dirty="0" smtClean="0"/>
              <a:t>Newborns at risk</a:t>
            </a:r>
          </a:p>
          <a:p>
            <a:pPr lvl="1">
              <a:buFont typeface="Wingdings" charset="2"/>
              <a:buChar char="§"/>
            </a:pPr>
            <a:r>
              <a:rPr lang="en-US" dirty="0" smtClean="0"/>
              <a:t>Unable to shiver</a:t>
            </a:r>
          </a:p>
          <a:p>
            <a:pPr lvl="1">
              <a:buFont typeface="Wingdings" charset="2"/>
              <a:buChar char="§"/>
            </a:pPr>
            <a:r>
              <a:rPr lang="en-US" dirty="0" smtClean="0"/>
              <a:t>Unable to vasoconstrict</a:t>
            </a:r>
          </a:p>
          <a:p>
            <a:pPr lvl="1">
              <a:buFont typeface="Wingdings" charset="2"/>
              <a:buChar char="§"/>
            </a:pPr>
            <a:r>
              <a:rPr lang="en-US" dirty="0" smtClean="0"/>
              <a:t>Larger body surface area to weight ratio</a:t>
            </a:r>
          </a:p>
          <a:p>
            <a:pPr lvl="1">
              <a:buFont typeface="Wingdings" charset="2"/>
              <a:buChar char="§"/>
            </a:pPr>
            <a:r>
              <a:rPr lang="en-US" dirty="0" smtClean="0"/>
              <a:t>Low levels of subcutaneous fat</a:t>
            </a:r>
          </a:p>
          <a:p>
            <a:pPr marL="0" indent="0" algn="ctr">
              <a:buNone/>
            </a:pPr>
            <a:endParaRPr lang="en-US" b="1" dirty="0" smtClean="0"/>
          </a:p>
          <a:p>
            <a:pPr marL="0" indent="0" algn="ctr">
              <a:buNone/>
            </a:pPr>
            <a:r>
              <a:rPr lang="en-US" b="1" dirty="0" smtClean="0"/>
              <a:t>NONSHIVERING THERMOGENESIS</a:t>
            </a:r>
            <a:endParaRPr lang="en-US" b="1" dirty="0"/>
          </a:p>
          <a:p>
            <a:pPr marL="0" indent="0" algn="ctr">
              <a:buNone/>
            </a:pPr>
            <a:endParaRPr lang="en-US" sz="1800" dirty="0" smtClean="0"/>
          </a:p>
          <a:p>
            <a:pPr lvl="2">
              <a:buFont typeface="Wingdings" charset="2"/>
              <a:buChar char="§"/>
            </a:pPr>
            <a:r>
              <a:rPr lang="en-US" sz="1800" dirty="0" smtClean="0"/>
              <a:t>SNS&gt; increased serum </a:t>
            </a:r>
            <a:r>
              <a:rPr lang="en-US" sz="1800" dirty="0" err="1" smtClean="0"/>
              <a:t>norepi</a:t>
            </a:r>
            <a:r>
              <a:rPr lang="en-US" sz="1800" dirty="0" smtClean="0"/>
              <a:t> levels &gt; Metabolism of brown fat</a:t>
            </a:r>
          </a:p>
          <a:p>
            <a:pPr lvl="2">
              <a:buFont typeface="Wingdings" charset="2"/>
              <a:buChar char="§"/>
            </a:pPr>
            <a:r>
              <a:rPr lang="en-US" sz="1800" dirty="0"/>
              <a:t>K</a:t>
            </a:r>
            <a:r>
              <a:rPr lang="en-US" sz="1800" dirty="0" smtClean="0"/>
              <a:t>etone production, increased O2 consumption, CO diverted to kidneys, pulmonary vasoconstriction </a:t>
            </a:r>
          </a:p>
          <a:p>
            <a:pPr>
              <a:buFont typeface="Wingdings" charset="2"/>
              <a:buChar char="§"/>
            </a:pPr>
            <a:endParaRPr lang="en-US" dirty="0"/>
          </a:p>
        </p:txBody>
      </p:sp>
    </p:spTree>
    <p:extLst>
      <p:ext uri="{BB962C8B-B14F-4D97-AF65-F5344CB8AC3E}">
        <p14:creationId xmlns:p14="http://schemas.microsoft.com/office/powerpoint/2010/main" val="5078413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465767"/>
            <a:ext cx="10058400" cy="994897"/>
          </a:xfrm>
        </p:spPr>
        <p:txBody>
          <a:bodyPr>
            <a:normAutofit/>
          </a:bodyPr>
          <a:lstStyle/>
          <a:p>
            <a:r>
              <a:rPr lang="en-US" sz="4000" dirty="0" smtClean="0"/>
              <a:t>Brown fat metabolism </a:t>
            </a:r>
            <a:endParaRPr lang="en-US" sz="4000" dirty="0"/>
          </a:p>
        </p:txBody>
      </p:sp>
      <p:sp>
        <p:nvSpPr>
          <p:cNvPr id="3" name="Content Placeholder 2"/>
          <p:cNvSpPr>
            <a:spLocks noGrp="1"/>
          </p:cNvSpPr>
          <p:nvPr>
            <p:ph idx="1"/>
          </p:nvPr>
        </p:nvSpPr>
        <p:spPr>
          <a:xfrm>
            <a:off x="5498274" y="2006930"/>
            <a:ext cx="5657405" cy="3862164"/>
          </a:xfrm>
        </p:spPr>
        <p:txBody>
          <a:bodyPr>
            <a:normAutofit fontScale="70000" lnSpcReduction="20000"/>
          </a:bodyPr>
          <a:lstStyle/>
          <a:p>
            <a:pPr marL="274320" lvl="1" indent="0" algn="ctr">
              <a:buNone/>
            </a:pPr>
            <a:endParaRPr lang="en-US" dirty="0" smtClean="0"/>
          </a:p>
          <a:p>
            <a:pPr marL="274320" lvl="1" indent="0" algn="ctr">
              <a:buNone/>
            </a:pPr>
            <a:r>
              <a:rPr lang="en-US" dirty="0" smtClean="0"/>
              <a:t>Cold Stress</a:t>
            </a:r>
          </a:p>
          <a:p>
            <a:pPr marL="274320" lvl="1" indent="0" algn="ctr">
              <a:buNone/>
            </a:pPr>
            <a:endParaRPr lang="en-US" dirty="0" smtClean="0"/>
          </a:p>
          <a:p>
            <a:pPr marL="274320" lvl="1" indent="0" algn="ctr">
              <a:buNone/>
            </a:pPr>
            <a:r>
              <a:rPr lang="en-US" dirty="0" smtClean="0"/>
              <a:t>Release of norepinephrine (NE)</a:t>
            </a:r>
          </a:p>
          <a:p>
            <a:pPr marL="274320" lvl="1" indent="0" algn="ctr">
              <a:buNone/>
            </a:pPr>
            <a:endParaRPr lang="en-US" dirty="0" smtClean="0"/>
          </a:p>
          <a:p>
            <a:pPr marL="274320" lvl="1" indent="0" algn="ctr">
              <a:buNone/>
            </a:pPr>
            <a:r>
              <a:rPr lang="en-US" dirty="0" smtClean="0"/>
              <a:t>NE binds to adrenergic receptors on surface of brown adipocytes</a:t>
            </a:r>
          </a:p>
          <a:p>
            <a:pPr marL="274320" lvl="1" indent="0" algn="ctr">
              <a:buNone/>
            </a:pPr>
            <a:endParaRPr lang="en-US" dirty="0" smtClean="0"/>
          </a:p>
          <a:p>
            <a:pPr marL="274320" lvl="1" indent="0" algn="ctr">
              <a:buNone/>
            </a:pPr>
            <a:r>
              <a:rPr lang="en-US" dirty="0" smtClean="0"/>
              <a:t>Triggers the activation of adenylate cyclase</a:t>
            </a:r>
          </a:p>
          <a:p>
            <a:pPr marL="274320" lvl="1" indent="0" algn="ctr">
              <a:buNone/>
            </a:pPr>
            <a:endParaRPr lang="en-US" dirty="0" smtClean="0"/>
          </a:p>
          <a:p>
            <a:pPr marL="274320" lvl="1" indent="0" algn="ctr">
              <a:buNone/>
            </a:pPr>
            <a:r>
              <a:rPr lang="en-US" dirty="0" smtClean="0"/>
              <a:t>Adenylate cyclase converts ATP to </a:t>
            </a:r>
            <a:r>
              <a:rPr lang="en-US" dirty="0" err="1" smtClean="0"/>
              <a:t>cAMP</a:t>
            </a:r>
            <a:endParaRPr lang="en-US" dirty="0" smtClean="0"/>
          </a:p>
          <a:p>
            <a:pPr marL="274320" lvl="1" indent="0" algn="ctr">
              <a:buNone/>
            </a:pPr>
            <a:endParaRPr lang="en-US" dirty="0" smtClean="0"/>
          </a:p>
          <a:p>
            <a:pPr marL="274320" lvl="1" indent="0" algn="ctr">
              <a:buNone/>
            </a:pPr>
            <a:r>
              <a:rPr lang="en-US" dirty="0" err="1" smtClean="0"/>
              <a:t>cAMP</a:t>
            </a:r>
            <a:r>
              <a:rPr lang="en-US" dirty="0" smtClean="0"/>
              <a:t> activates protein kinase A (PKA)</a:t>
            </a:r>
          </a:p>
          <a:p>
            <a:pPr marL="274320" lvl="1" indent="0" algn="ctr">
              <a:buNone/>
            </a:pPr>
            <a:endParaRPr lang="en-US" dirty="0" smtClean="0"/>
          </a:p>
          <a:p>
            <a:pPr marL="274320" lvl="1" indent="0" algn="ctr">
              <a:buNone/>
            </a:pPr>
            <a:r>
              <a:rPr lang="en-US" dirty="0" smtClean="0"/>
              <a:t>PKA activates lipases that break triglycerides into glycerol and free fatty acids</a:t>
            </a:r>
          </a:p>
          <a:p>
            <a:pPr marL="274320" lvl="1" indent="0" algn="ctr">
              <a:buNone/>
            </a:pPr>
            <a:endParaRPr lang="en-US" dirty="0" smtClean="0"/>
          </a:p>
          <a:p>
            <a:pPr marL="274320" lvl="1" indent="0" algn="ctr">
              <a:buNone/>
            </a:pPr>
            <a:r>
              <a:rPr lang="en-US" dirty="0" smtClean="0"/>
              <a:t>The free fatty acids bind to </a:t>
            </a:r>
            <a:r>
              <a:rPr lang="en-US" dirty="0" err="1" smtClean="0"/>
              <a:t>thermogenin</a:t>
            </a:r>
            <a:r>
              <a:rPr lang="en-US" dirty="0" smtClean="0"/>
              <a:t>, triggering an uncoupling of the</a:t>
            </a:r>
          </a:p>
          <a:p>
            <a:pPr marL="274320" lvl="1" indent="0" algn="ctr">
              <a:buNone/>
            </a:pPr>
            <a:r>
              <a:rPr lang="en-US" dirty="0" smtClean="0"/>
              <a:t> proton gradient and the release of heat</a:t>
            </a:r>
            <a:endParaRPr lang="en-US" dirty="0"/>
          </a:p>
        </p:txBody>
      </p:sp>
      <p:sp>
        <p:nvSpPr>
          <p:cNvPr id="5" name="Notched Right Arrow 4"/>
          <p:cNvSpPr/>
          <p:nvPr/>
        </p:nvSpPr>
        <p:spPr>
          <a:xfrm rot="5400000">
            <a:off x="8338849" y="2438411"/>
            <a:ext cx="213752" cy="130629"/>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Notched Right Arrow 5"/>
          <p:cNvSpPr/>
          <p:nvPr/>
        </p:nvSpPr>
        <p:spPr>
          <a:xfrm rot="5400000">
            <a:off x="8338849" y="2889668"/>
            <a:ext cx="213752" cy="130629"/>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Notched Right Arrow 6"/>
          <p:cNvSpPr/>
          <p:nvPr/>
        </p:nvSpPr>
        <p:spPr>
          <a:xfrm rot="5400000">
            <a:off x="8338849" y="3303327"/>
            <a:ext cx="213752" cy="130629"/>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Notched Right Arrow 7"/>
          <p:cNvSpPr/>
          <p:nvPr/>
        </p:nvSpPr>
        <p:spPr>
          <a:xfrm rot="5400000">
            <a:off x="8332908" y="3765822"/>
            <a:ext cx="213752" cy="130629"/>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Notched Right Arrow 8"/>
          <p:cNvSpPr/>
          <p:nvPr/>
        </p:nvSpPr>
        <p:spPr>
          <a:xfrm rot="5400000">
            <a:off x="8338843" y="4155742"/>
            <a:ext cx="213752" cy="130629"/>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Notched Right Arrow 9"/>
          <p:cNvSpPr/>
          <p:nvPr/>
        </p:nvSpPr>
        <p:spPr>
          <a:xfrm rot="5400000">
            <a:off x="8344779" y="4618237"/>
            <a:ext cx="213752" cy="130629"/>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Notched Right Arrow 10"/>
          <p:cNvSpPr/>
          <p:nvPr/>
        </p:nvSpPr>
        <p:spPr>
          <a:xfrm rot="5400000">
            <a:off x="8344779" y="5031896"/>
            <a:ext cx="213752" cy="130629"/>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71896" y="1905506"/>
            <a:ext cx="4381995" cy="4278094"/>
          </a:xfrm>
          <a:prstGeom prst="rect">
            <a:avLst/>
          </a:prstGeom>
        </p:spPr>
        <p:txBody>
          <a:bodyPr wrap="square">
            <a:spAutoFit/>
          </a:bodyPr>
          <a:lstStyle/>
          <a:p>
            <a:pPr lvl="2">
              <a:buFont typeface="Arial" charset="0"/>
              <a:buChar char="•"/>
            </a:pPr>
            <a:r>
              <a:rPr lang="en-US" sz="1600" b="1" dirty="0"/>
              <a:t>Brown Fat: </a:t>
            </a:r>
            <a:r>
              <a:rPr lang="en-US" sz="1600" dirty="0"/>
              <a:t>Highly specialized tissue – brown color is due to an abundant number of mitochondria</a:t>
            </a:r>
          </a:p>
          <a:p>
            <a:pPr lvl="3">
              <a:buFont typeface="Arial" charset="0"/>
              <a:buChar char="•"/>
            </a:pPr>
            <a:r>
              <a:rPr lang="en-US" sz="1600" dirty="0"/>
              <a:t>Mitochondria have special proteins called </a:t>
            </a:r>
            <a:r>
              <a:rPr lang="en-US" sz="1600" dirty="0" err="1"/>
              <a:t>thermogenin</a:t>
            </a:r>
            <a:r>
              <a:rPr lang="en-US" sz="1600" dirty="0"/>
              <a:t> (also called uncoupling proteins) that have the unique ability to uncouple oxidative phosphorylation resulting in heat production instead of generating ATP.</a:t>
            </a:r>
          </a:p>
          <a:p>
            <a:pPr lvl="3">
              <a:buFont typeface="Arial" charset="0"/>
              <a:buChar char="•"/>
            </a:pPr>
            <a:r>
              <a:rPr lang="en-US" sz="1600" dirty="0"/>
              <a:t>Brown fat makes up  about 5% of the neonate/infant’s body weight</a:t>
            </a:r>
          </a:p>
          <a:p>
            <a:pPr lvl="3">
              <a:buFont typeface="Arial" charset="0"/>
              <a:buChar char="•"/>
            </a:pPr>
            <a:r>
              <a:rPr lang="en-US" sz="1600" dirty="0"/>
              <a:t>Located in the nape of neck, the axilla, mediastinum, between the scapulae, and around the adrenal glands and kidneys</a:t>
            </a:r>
          </a:p>
        </p:txBody>
      </p:sp>
    </p:spTree>
    <p:extLst>
      <p:ext uri="{BB962C8B-B14F-4D97-AF65-F5344CB8AC3E}">
        <p14:creationId xmlns:p14="http://schemas.microsoft.com/office/powerpoint/2010/main" val="20585788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Temp Control Continued</a:t>
            </a:r>
            <a:endParaRPr lang="en-US" dirty="0"/>
          </a:p>
        </p:txBody>
      </p:sp>
      <p:sp>
        <p:nvSpPr>
          <p:cNvPr id="3" name="Content Placeholder 2"/>
          <p:cNvSpPr>
            <a:spLocks noGrp="1"/>
          </p:cNvSpPr>
          <p:nvPr>
            <p:ph idx="1"/>
          </p:nvPr>
        </p:nvSpPr>
        <p:spPr/>
        <p:txBody>
          <a:bodyPr>
            <a:normAutofit/>
          </a:bodyPr>
          <a:lstStyle/>
          <a:p>
            <a:r>
              <a:rPr lang="en-US" b="1" dirty="0" smtClean="0"/>
              <a:t>Consequences: </a:t>
            </a:r>
          </a:p>
          <a:p>
            <a:pPr lvl="1">
              <a:buFont typeface="Wingdings" charset="2"/>
              <a:buChar char="§"/>
            </a:pPr>
            <a:r>
              <a:rPr lang="en-US" dirty="0" smtClean="0"/>
              <a:t>Increased metabolic rate and O2 consumption</a:t>
            </a:r>
          </a:p>
          <a:p>
            <a:pPr lvl="1">
              <a:buFont typeface="Wingdings" charset="2"/>
              <a:buChar char="§"/>
            </a:pPr>
            <a:r>
              <a:rPr lang="en-US" dirty="0" smtClean="0"/>
              <a:t>Left shift of oxyhemoglobin dissociation curve</a:t>
            </a:r>
          </a:p>
          <a:p>
            <a:pPr lvl="2">
              <a:buFont typeface="Wingdings" charset="2"/>
              <a:buChar char="§"/>
            </a:pPr>
            <a:r>
              <a:rPr lang="en-US" dirty="0" smtClean="0"/>
              <a:t>Hypoxemia</a:t>
            </a:r>
          </a:p>
          <a:p>
            <a:pPr lvl="2">
              <a:buFont typeface="Wingdings" charset="2"/>
              <a:buChar char="§"/>
            </a:pPr>
            <a:r>
              <a:rPr lang="en-US" dirty="0" smtClean="0"/>
              <a:t>Acidosis</a:t>
            </a:r>
          </a:p>
          <a:p>
            <a:pPr lvl="2">
              <a:buFont typeface="Wingdings" charset="2"/>
              <a:buChar char="§"/>
            </a:pPr>
            <a:r>
              <a:rPr lang="en-US" dirty="0" smtClean="0"/>
              <a:t>Apnea, respiratory distress</a:t>
            </a:r>
          </a:p>
          <a:p>
            <a:pPr lvl="2">
              <a:buFont typeface="Wingdings" charset="2"/>
              <a:buChar char="§"/>
            </a:pPr>
            <a:r>
              <a:rPr lang="en-US" dirty="0" smtClean="0"/>
              <a:t>Pulmonary vasoconstriction</a:t>
            </a:r>
          </a:p>
          <a:p>
            <a:pPr marL="0" indent="0">
              <a:buNone/>
            </a:pPr>
            <a:r>
              <a:rPr lang="en-US" b="1" dirty="0" smtClean="0"/>
              <a:t> Prevention: </a:t>
            </a:r>
          </a:p>
          <a:p>
            <a:pPr lvl="1">
              <a:buFont typeface="Wingdings" charset="2"/>
              <a:buChar char="§"/>
            </a:pPr>
            <a:r>
              <a:rPr lang="en-US" dirty="0"/>
              <a:t>H</a:t>
            </a:r>
            <a:r>
              <a:rPr lang="en-US" dirty="0" smtClean="0"/>
              <a:t>eated OR, decrease convective heat loss</a:t>
            </a:r>
          </a:p>
          <a:p>
            <a:pPr lvl="1">
              <a:buFont typeface="Wingdings" charset="2"/>
              <a:buChar char="§"/>
            </a:pPr>
            <a:r>
              <a:rPr lang="en-US" dirty="0" smtClean="0"/>
              <a:t>Warming lights</a:t>
            </a:r>
          </a:p>
          <a:p>
            <a:pPr lvl="1">
              <a:buFont typeface="Wingdings" charset="2"/>
              <a:buChar char="§"/>
            </a:pPr>
            <a:r>
              <a:rPr lang="en-US" dirty="0" smtClean="0"/>
              <a:t>Bair hugger</a:t>
            </a:r>
          </a:p>
          <a:p>
            <a:pPr lvl="1">
              <a:buFont typeface="Wingdings" charset="2"/>
              <a:buChar char="§"/>
            </a:pPr>
            <a:r>
              <a:rPr lang="en-US" dirty="0" smtClean="0"/>
              <a:t>HME</a:t>
            </a:r>
          </a:p>
          <a:p>
            <a:pPr lvl="3">
              <a:buFont typeface="Wingdings" charset="2"/>
              <a:buChar char="§"/>
            </a:pPr>
            <a:endParaRPr lang="en-US" b="1" dirty="0" smtClean="0"/>
          </a:p>
        </p:txBody>
      </p:sp>
    </p:spTree>
    <p:extLst>
      <p:ext uri="{BB962C8B-B14F-4D97-AF65-F5344CB8AC3E}">
        <p14:creationId xmlns:p14="http://schemas.microsoft.com/office/powerpoint/2010/main" val="19099417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Postoperative </a:t>
            </a:r>
            <a:endParaRPr lang="en-US" dirty="0"/>
          </a:p>
        </p:txBody>
      </p:sp>
      <p:sp>
        <p:nvSpPr>
          <p:cNvPr id="3" name="Content Placeholder 2"/>
          <p:cNvSpPr>
            <a:spLocks noGrp="1"/>
          </p:cNvSpPr>
          <p:nvPr>
            <p:ph idx="1"/>
          </p:nvPr>
        </p:nvSpPr>
        <p:spPr/>
        <p:txBody>
          <a:bodyPr>
            <a:normAutofit lnSpcReduction="10000"/>
          </a:bodyPr>
          <a:lstStyle/>
          <a:p>
            <a:r>
              <a:rPr lang="en-US" dirty="0"/>
              <a:t>Waking up:</a:t>
            </a:r>
          </a:p>
          <a:p>
            <a:pPr lvl="1">
              <a:buFont typeface="Wingdings" charset="2"/>
              <a:buChar char="§"/>
            </a:pPr>
            <a:r>
              <a:rPr lang="en-US" dirty="0"/>
              <a:t>Grimace</a:t>
            </a:r>
          </a:p>
          <a:p>
            <a:pPr lvl="1">
              <a:buFont typeface="Wingdings" charset="2"/>
              <a:buChar char="§"/>
            </a:pPr>
            <a:r>
              <a:rPr lang="en-US" dirty="0"/>
              <a:t>Pulling up legs</a:t>
            </a:r>
          </a:p>
          <a:p>
            <a:pPr lvl="1">
              <a:buFont typeface="Wingdings" charset="2"/>
              <a:buChar char="§"/>
            </a:pPr>
            <a:r>
              <a:rPr lang="en-US" dirty="0"/>
              <a:t>Arm strength</a:t>
            </a:r>
          </a:p>
          <a:p>
            <a:pPr lvl="1">
              <a:buFont typeface="Wingdings" charset="2"/>
              <a:buChar char="§"/>
            </a:pPr>
            <a:r>
              <a:rPr lang="en-US" dirty="0"/>
              <a:t>Floppy fish</a:t>
            </a:r>
          </a:p>
          <a:p>
            <a:r>
              <a:rPr lang="en-US" dirty="0" smtClean="0"/>
              <a:t>Apnea and Bradycardia</a:t>
            </a:r>
          </a:p>
          <a:p>
            <a:pPr lvl="1">
              <a:buFont typeface="Wingdings" charset="2"/>
              <a:buChar char="§"/>
            </a:pPr>
            <a:r>
              <a:rPr lang="en-US" dirty="0" smtClean="0"/>
              <a:t>Decreased response to hypoxia and hypercarbia</a:t>
            </a:r>
          </a:p>
          <a:p>
            <a:pPr lvl="1">
              <a:buFont typeface="Wingdings" charset="2"/>
              <a:buChar char="§"/>
            </a:pPr>
            <a:r>
              <a:rPr lang="en-US" dirty="0" smtClean="0"/>
              <a:t>Respiratory muscle fatigue</a:t>
            </a:r>
          </a:p>
          <a:p>
            <a:pPr lvl="1">
              <a:buFont typeface="Wingdings" charset="2"/>
              <a:buChar char="§"/>
            </a:pPr>
            <a:r>
              <a:rPr lang="en-US" dirty="0" smtClean="0"/>
              <a:t>Bradycardia is a late sign of hypoxia</a:t>
            </a:r>
          </a:p>
          <a:p>
            <a:pPr lvl="1">
              <a:buFont typeface="Wingdings" charset="2"/>
              <a:buChar char="§"/>
            </a:pPr>
            <a:r>
              <a:rPr lang="en-US" dirty="0" smtClean="0"/>
              <a:t>Hypothermia and anemia</a:t>
            </a:r>
          </a:p>
          <a:p>
            <a:pPr lvl="1">
              <a:buFont typeface="Wingdings" charset="2"/>
              <a:buChar char="§"/>
            </a:pPr>
            <a:r>
              <a:rPr lang="en-US" dirty="0" err="1" smtClean="0"/>
              <a:t>Tx</a:t>
            </a:r>
            <a:r>
              <a:rPr lang="en-US" dirty="0" smtClean="0"/>
              <a:t>: prolonged ventilation, caffeine , regional </a:t>
            </a:r>
          </a:p>
          <a:p>
            <a:pPr lvl="4">
              <a:buFont typeface="Wingdings" charset="2"/>
              <a:buChar char="§"/>
            </a:pPr>
            <a:endParaRPr lang="en-US" dirty="0"/>
          </a:p>
          <a:p>
            <a:pPr lvl="4">
              <a:buFont typeface="Wingdings" charset="2"/>
              <a:buChar char="§"/>
            </a:pPr>
            <a:r>
              <a:rPr lang="en-US" sz="1800" dirty="0" smtClean="0"/>
              <a:t>monitor all infants younger than 60 weeks postconceptual age overnight </a:t>
            </a:r>
            <a:endParaRPr lang="en-US" sz="1800" dirty="0"/>
          </a:p>
        </p:txBody>
      </p:sp>
      <p:sp>
        <p:nvSpPr>
          <p:cNvPr id="4" name="5-Point Star 3"/>
          <p:cNvSpPr/>
          <p:nvPr/>
        </p:nvSpPr>
        <p:spPr>
          <a:xfrm>
            <a:off x="1519461" y="5289230"/>
            <a:ext cx="550870" cy="57986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p:txBody>
      </p:sp>
      <p:sp>
        <p:nvSpPr>
          <p:cNvPr id="6" name="TextBox 5"/>
          <p:cNvSpPr txBox="1"/>
          <p:nvPr/>
        </p:nvSpPr>
        <p:spPr>
          <a:xfrm>
            <a:off x="7605133" y="2040673"/>
            <a:ext cx="3111190" cy="923330"/>
          </a:xfrm>
          <a:prstGeom prst="rect">
            <a:avLst/>
          </a:prstGeom>
          <a:noFill/>
        </p:spPr>
        <p:txBody>
          <a:bodyPr wrap="square" rtlCol="0">
            <a:spAutoFit/>
          </a:bodyPr>
          <a:lstStyle/>
          <a:p>
            <a:r>
              <a:rPr lang="en-US" dirty="0" smtClean="0"/>
              <a:t>Postconceptual age:</a:t>
            </a:r>
          </a:p>
          <a:p>
            <a:r>
              <a:rPr lang="en-US" dirty="0" smtClean="0"/>
              <a:t>Ex: 25 weeks at birth, now 15 weeks old. PCA = 40 weeks</a:t>
            </a:r>
            <a:endParaRPr lang="en-US" dirty="0"/>
          </a:p>
        </p:txBody>
      </p:sp>
      <p:pic>
        <p:nvPicPr>
          <p:cNvPr id="7" name="Picture 6"/>
          <p:cNvPicPr>
            <a:picLocks noChangeAspect="1"/>
          </p:cNvPicPr>
          <p:nvPr/>
        </p:nvPicPr>
        <p:blipFill>
          <a:blip r:embed="rId2"/>
          <a:stretch>
            <a:fillRect/>
          </a:stretch>
        </p:blipFill>
        <p:spPr>
          <a:xfrm>
            <a:off x="7265042" y="3158942"/>
            <a:ext cx="2543396" cy="2034717"/>
          </a:xfrm>
          <a:prstGeom prst="rect">
            <a:avLst/>
          </a:prstGeom>
        </p:spPr>
      </p:pic>
    </p:spTree>
    <p:extLst>
      <p:ext uri="{BB962C8B-B14F-4D97-AF65-F5344CB8AC3E}">
        <p14:creationId xmlns:p14="http://schemas.microsoft.com/office/powerpoint/2010/main" val="7410028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Central Apnea</a:t>
            </a:r>
            <a:endParaRPr lang="en-US" dirty="0"/>
          </a:p>
        </p:txBody>
      </p:sp>
      <p:sp>
        <p:nvSpPr>
          <p:cNvPr id="3" name="Content Placeholder 2"/>
          <p:cNvSpPr>
            <a:spLocks noGrp="1"/>
          </p:cNvSpPr>
          <p:nvPr>
            <p:ph idx="1"/>
          </p:nvPr>
        </p:nvSpPr>
        <p:spPr/>
        <p:txBody>
          <a:bodyPr>
            <a:normAutofit fontScale="77500" lnSpcReduction="20000"/>
          </a:bodyPr>
          <a:lstStyle/>
          <a:p>
            <a:pPr>
              <a:lnSpc>
                <a:spcPct val="120000"/>
              </a:lnSpc>
              <a:buFont typeface="Wingdings" charset="2"/>
              <a:buChar char="§"/>
            </a:pPr>
            <a:r>
              <a:rPr lang="en-US" b="1" dirty="0"/>
              <a:t> </a:t>
            </a:r>
            <a:r>
              <a:rPr lang="en-US" b="1" dirty="0" smtClean="0"/>
              <a:t>Definition: </a:t>
            </a:r>
            <a:r>
              <a:rPr lang="en-US" dirty="0" smtClean="0"/>
              <a:t>decreased </a:t>
            </a:r>
            <a:r>
              <a:rPr lang="en-US" dirty="0"/>
              <a:t>respiratory center output caused </a:t>
            </a:r>
            <a:r>
              <a:rPr lang="en-US" dirty="0" smtClean="0"/>
              <a:t>by  poor </a:t>
            </a:r>
            <a:r>
              <a:rPr lang="en-US" dirty="0"/>
              <a:t>organization and integration of afferent input from proprioceptive </a:t>
            </a:r>
            <a:r>
              <a:rPr lang="en-US" dirty="0" smtClean="0"/>
              <a:t>receptors(receptors </a:t>
            </a:r>
            <a:r>
              <a:rPr lang="en-US" dirty="0"/>
              <a:t>located in the diaphragm and intercostal muscles) </a:t>
            </a:r>
            <a:r>
              <a:rPr lang="en-US" dirty="0" smtClean="0"/>
              <a:t>and </a:t>
            </a:r>
            <a:r>
              <a:rPr lang="en-US" dirty="0"/>
              <a:t>from medullary and peripheral chemoreceptors </a:t>
            </a:r>
          </a:p>
          <a:p>
            <a:pPr>
              <a:lnSpc>
                <a:spcPct val="120000"/>
              </a:lnSpc>
              <a:buFont typeface="Wingdings" charset="2"/>
              <a:buChar char="§"/>
            </a:pPr>
            <a:r>
              <a:rPr lang="en-US" b="1" dirty="0" smtClean="0"/>
              <a:t>Causes</a:t>
            </a:r>
            <a:r>
              <a:rPr lang="en-US" b="1" dirty="0"/>
              <a:t>: </a:t>
            </a:r>
            <a:r>
              <a:rPr lang="en-US" dirty="0"/>
              <a:t>mainly </a:t>
            </a:r>
            <a:r>
              <a:rPr lang="en-US" dirty="0" smtClean="0"/>
              <a:t>idiopathic. Also </a:t>
            </a:r>
            <a:r>
              <a:rPr lang="en-US" dirty="0"/>
              <a:t>changes in oxygenation, pulmonary mechanics, brain </a:t>
            </a:r>
            <a:r>
              <a:rPr lang="en-US" dirty="0" smtClean="0"/>
              <a:t>hemorrhage</a:t>
            </a:r>
            <a:r>
              <a:rPr lang="en-US" dirty="0"/>
              <a:t>, hypothermia, hypoglycemia, hypocalcemia, or airway </a:t>
            </a:r>
            <a:r>
              <a:rPr lang="en-US" dirty="0" smtClean="0"/>
              <a:t>stimulation. The responsiveness </a:t>
            </a:r>
            <a:r>
              <a:rPr lang="en-US" dirty="0"/>
              <a:t>of chemoreceptors to hypercarbia and hypoxia develops with </a:t>
            </a:r>
            <a:r>
              <a:rPr lang="en-US" dirty="0" smtClean="0"/>
              <a:t>age.</a:t>
            </a:r>
            <a:endParaRPr lang="en-US" dirty="0"/>
          </a:p>
          <a:p>
            <a:pPr>
              <a:lnSpc>
                <a:spcPct val="120000"/>
              </a:lnSpc>
              <a:buFont typeface="Wingdings" charset="2"/>
              <a:buChar char="§"/>
            </a:pPr>
            <a:r>
              <a:rPr lang="en-US" b="1" dirty="0" smtClean="0"/>
              <a:t>Risk Factors: </a:t>
            </a:r>
            <a:r>
              <a:rPr lang="en-US" dirty="0"/>
              <a:t>L</a:t>
            </a:r>
            <a:r>
              <a:rPr lang="en-US" dirty="0" smtClean="0"/>
              <a:t>ow </a:t>
            </a:r>
            <a:r>
              <a:rPr lang="en-US" dirty="0"/>
              <a:t>postconceptional age, l</a:t>
            </a:r>
            <a:r>
              <a:rPr lang="en-US" dirty="0" smtClean="0"/>
              <a:t>ow </a:t>
            </a:r>
            <a:r>
              <a:rPr lang="en-US" dirty="0"/>
              <a:t>hematocrit, </a:t>
            </a:r>
            <a:r>
              <a:rPr lang="en-US" dirty="0" smtClean="0"/>
              <a:t>major surgery, h/o </a:t>
            </a:r>
            <a:r>
              <a:rPr lang="en-US" dirty="0"/>
              <a:t>apnea of prematurity, </a:t>
            </a:r>
            <a:r>
              <a:rPr lang="en-US" dirty="0" smtClean="0"/>
              <a:t>h/o </a:t>
            </a:r>
            <a:r>
              <a:rPr lang="en-US" dirty="0"/>
              <a:t>chronic lung </a:t>
            </a:r>
            <a:r>
              <a:rPr lang="en-US" dirty="0" smtClean="0"/>
              <a:t>disease.</a:t>
            </a:r>
            <a:endParaRPr lang="en-US" dirty="0"/>
          </a:p>
          <a:p>
            <a:pPr>
              <a:lnSpc>
                <a:spcPct val="120000"/>
              </a:lnSpc>
              <a:buFont typeface="Wingdings" charset="2"/>
              <a:buChar char="§"/>
            </a:pPr>
            <a:r>
              <a:rPr lang="en-US" b="1" dirty="0"/>
              <a:t>Incidence: </a:t>
            </a:r>
            <a:r>
              <a:rPr lang="en-US" dirty="0"/>
              <a:t> 20% of Infants undergoing surgery with history of prematurity, apnea, or chronic lung disease experience apnea in the postoperative period</a:t>
            </a:r>
          </a:p>
          <a:p>
            <a:pPr>
              <a:lnSpc>
                <a:spcPct val="120000"/>
              </a:lnSpc>
              <a:buFont typeface="Wingdings" charset="2"/>
              <a:buChar char="§"/>
            </a:pPr>
            <a:r>
              <a:rPr lang="en-US" b="1" dirty="0"/>
              <a:t>Management of postoperative apnea:  </a:t>
            </a:r>
            <a:r>
              <a:rPr lang="en-US" dirty="0"/>
              <a:t>close observation spo2, HR, RR, and ECG; IV caffeine or Theophylline, prevention of anemia and hypovolemia. Increase oxygen delivery, increase fraction of inspired oxygen, Nasal CPAP or intubation may be required for several days </a:t>
            </a:r>
            <a:r>
              <a:rPr lang="en-US" dirty="0" smtClean="0"/>
              <a:t>postop.</a:t>
            </a:r>
            <a:endParaRPr lang="en-US" dirty="0"/>
          </a:p>
          <a:p>
            <a:endParaRPr lang="en-US" dirty="0"/>
          </a:p>
        </p:txBody>
      </p:sp>
    </p:spTree>
    <p:extLst>
      <p:ext uri="{BB962C8B-B14F-4D97-AF65-F5344CB8AC3E}">
        <p14:creationId xmlns:p14="http://schemas.microsoft.com/office/powerpoint/2010/main" val="10212736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Congenital Diaphragmatic Hernia</a:t>
            </a:r>
            <a:endParaRPr lang="en-US" dirty="0"/>
          </a:p>
        </p:txBody>
      </p:sp>
      <p:sp>
        <p:nvSpPr>
          <p:cNvPr id="3" name="Content Placeholder 2"/>
          <p:cNvSpPr>
            <a:spLocks noGrp="1"/>
          </p:cNvSpPr>
          <p:nvPr>
            <p:ph idx="1"/>
          </p:nvPr>
        </p:nvSpPr>
        <p:spPr/>
        <p:txBody>
          <a:bodyPr>
            <a:normAutofit fontScale="62500" lnSpcReduction="20000"/>
          </a:bodyPr>
          <a:lstStyle/>
          <a:p>
            <a:pPr>
              <a:buFont typeface="Wingdings" charset="2"/>
              <a:buChar char="§"/>
            </a:pPr>
            <a:r>
              <a:rPr lang="en-US" dirty="0" smtClean="0"/>
              <a:t>Prenatal Diagnosis </a:t>
            </a:r>
          </a:p>
          <a:p>
            <a:pPr lvl="1">
              <a:buFont typeface="Wingdings" charset="2"/>
              <a:buChar char="§"/>
            </a:pPr>
            <a:r>
              <a:rPr lang="en-US" dirty="0" smtClean="0"/>
              <a:t>Possible </a:t>
            </a:r>
            <a:r>
              <a:rPr lang="en-US" dirty="0" err="1" smtClean="0"/>
              <a:t>hypoplastic</a:t>
            </a:r>
            <a:r>
              <a:rPr lang="en-US" dirty="0" smtClean="0"/>
              <a:t> lungs</a:t>
            </a:r>
          </a:p>
          <a:p>
            <a:pPr lvl="1">
              <a:buFont typeface="Wingdings" charset="2"/>
              <a:buChar char="§"/>
            </a:pPr>
            <a:r>
              <a:rPr lang="en-US" dirty="0" smtClean="0"/>
              <a:t>Possible mediastinal shift</a:t>
            </a:r>
          </a:p>
          <a:p>
            <a:pPr lvl="1">
              <a:buFont typeface="Wingdings" charset="2"/>
              <a:buChar char="§"/>
            </a:pPr>
            <a:r>
              <a:rPr lang="en-US" dirty="0" smtClean="0"/>
              <a:t>Liver/stomach herniation</a:t>
            </a:r>
          </a:p>
          <a:p>
            <a:pPr lvl="1">
              <a:buFont typeface="Wingdings" charset="2"/>
              <a:buChar char="§"/>
            </a:pPr>
            <a:r>
              <a:rPr lang="en-US" dirty="0" smtClean="0"/>
              <a:t>Bowel in chest on x-ray	</a:t>
            </a:r>
          </a:p>
          <a:p>
            <a:pPr>
              <a:buFont typeface="Wingdings" charset="2"/>
              <a:buChar char="§"/>
            </a:pPr>
            <a:r>
              <a:rPr lang="en-US" dirty="0" smtClean="0"/>
              <a:t>Stable before the OR</a:t>
            </a:r>
          </a:p>
          <a:p>
            <a:pPr lvl="1">
              <a:buFont typeface="Wingdings" charset="2"/>
              <a:buChar char="§"/>
            </a:pPr>
            <a:r>
              <a:rPr lang="en-US" dirty="0" smtClean="0"/>
              <a:t>Permissive hypercapnia</a:t>
            </a:r>
          </a:p>
          <a:p>
            <a:pPr lvl="1">
              <a:buFont typeface="Wingdings" charset="2"/>
              <a:buChar char="§"/>
            </a:pPr>
            <a:r>
              <a:rPr lang="en-US" dirty="0" smtClean="0"/>
              <a:t>NO</a:t>
            </a:r>
          </a:p>
          <a:p>
            <a:pPr lvl="1">
              <a:buFont typeface="Wingdings" charset="2"/>
              <a:buChar char="§"/>
            </a:pPr>
            <a:r>
              <a:rPr lang="en-US" dirty="0" smtClean="0"/>
              <a:t>Oscillator</a:t>
            </a:r>
          </a:p>
          <a:p>
            <a:pPr lvl="1">
              <a:buFont typeface="Wingdings" charset="2"/>
              <a:buChar char="§"/>
            </a:pPr>
            <a:r>
              <a:rPr lang="en-US" dirty="0" smtClean="0"/>
              <a:t>ECMO</a:t>
            </a:r>
          </a:p>
          <a:p>
            <a:pPr>
              <a:buFont typeface="Wingdings" charset="2"/>
              <a:buChar char="§"/>
            </a:pPr>
            <a:r>
              <a:rPr lang="en-US" dirty="0" smtClean="0"/>
              <a:t>Anesthetic Management </a:t>
            </a:r>
          </a:p>
          <a:p>
            <a:pPr lvl="1">
              <a:buFont typeface="Wingdings" charset="2"/>
              <a:buChar char="§"/>
            </a:pPr>
            <a:r>
              <a:rPr lang="en-US" dirty="0" smtClean="0"/>
              <a:t>Fentanyl &amp; </a:t>
            </a:r>
            <a:r>
              <a:rPr lang="en-US" dirty="0" err="1" smtClean="0"/>
              <a:t>Vecuronium</a:t>
            </a:r>
            <a:endParaRPr lang="en-US" dirty="0" smtClean="0"/>
          </a:p>
          <a:p>
            <a:pPr lvl="1">
              <a:buFont typeface="Wingdings" charset="2"/>
              <a:buChar char="§"/>
            </a:pPr>
            <a:r>
              <a:rPr lang="en-US" dirty="0" smtClean="0"/>
              <a:t>Control pulmonary HTN (avoiding hypothermia) </a:t>
            </a:r>
          </a:p>
          <a:p>
            <a:pPr lvl="1">
              <a:buFont typeface="Wingdings" charset="2"/>
              <a:buChar char="§"/>
            </a:pPr>
            <a:r>
              <a:rPr lang="en-US" dirty="0" smtClean="0"/>
              <a:t>Ventilate without barotrauma </a:t>
            </a:r>
          </a:p>
          <a:p>
            <a:pPr lvl="1">
              <a:buFont typeface="Wingdings" charset="2"/>
              <a:buChar char="§"/>
            </a:pPr>
            <a:r>
              <a:rPr lang="en-US" dirty="0" err="1" smtClean="0"/>
              <a:t>Thorascopic</a:t>
            </a:r>
            <a:r>
              <a:rPr lang="en-US" dirty="0" smtClean="0"/>
              <a:t> approach</a:t>
            </a:r>
          </a:p>
          <a:p>
            <a:pPr>
              <a:buFont typeface="Wingdings" charset="2"/>
              <a:buChar char="§"/>
            </a:pPr>
            <a:endParaRPr lang="en-US" dirty="0" smtClean="0"/>
          </a:p>
          <a:p>
            <a:pPr>
              <a:buFont typeface="Wingdings" charset="2"/>
              <a:buChar char="§"/>
            </a:pPr>
            <a:r>
              <a:rPr lang="en-US" b="1" dirty="0" smtClean="0"/>
              <a:t>Foramen of </a:t>
            </a:r>
            <a:r>
              <a:rPr lang="en-US" b="1" dirty="0" err="1" smtClean="0"/>
              <a:t>Bochdalek</a:t>
            </a:r>
            <a:r>
              <a:rPr lang="en-US" b="1" dirty="0" smtClean="0"/>
              <a:t> , LEFT side, most common</a:t>
            </a:r>
          </a:p>
          <a:p>
            <a:pPr>
              <a:buFont typeface="Wingdings" charset="2"/>
              <a:buChar char="§"/>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6819" y="2187535"/>
            <a:ext cx="6098861" cy="2467594"/>
          </a:xfrm>
          <a:prstGeom prst="rect">
            <a:avLst/>
          </a:prstGeom>
        </p:spPr>
      </p:pic>
    </p:spTree>
    <p:extLst>
      <p:ext uri="{BB962C8B-B14F-4D97-AF65-F5344CB8AC3E}">
        <p14:creationId xmlns:p14="http://schemas.microsoft.com/office/powerpoint/2010/main" val="10083875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4294967295"/>
          </p:nvPr>
        </p:nvSpPr>
        <p:spPr>
          <a:xfrm>
            <a:off x="734328" y="581227"/>
            <a:ext cx="4938713" cy="736600"/>
          </a:xfrm>
        </p:spPr>
        <p:txBody>
          <a:bodyPr/>
          <a:lstStyle/>
          <a:p>
            <a:r>
              <a:rPr lang="en-US" b="1" u="sng" dirty="0" err="1"/>
              <a:t>Omphalocele</a:t>
            </a:r>
            <a:endParaRPr lang="en-US" b="1" u="sng" dirty="0"/>
          </a:p>
        </p:txBody>
      </p:sp>
      <p:sp>
        <p:nvSpPr>
          <p:cNvPr id="5" name="Content Placeholder 4"/>
          <p:cNvSpPr>
            <a:spLocks noGrp="1"/>
          </p:cNvSpPr>
          <p:nvPr>
            <p:ph sz="half" idx="4294967295"/>
          </p:nvPr>
        </p:nvSpPr>
        <p:spPr>
          <a:xfrm>
            <a:off x="0" y="1142207"/>
            <a:ext cx="4938713" cy="2144712"/>
          </a:xfrm>
        </p:spPr>
        <p:txBody>
          <a:bodyPr>
            <a:noAutofit/>
          </a:bodyPr>
          <a:lstStyle/>
          <a:p>
            <a:pPr lvl="1">
              <a:buFont typeface="Wingdings" charset="2"/>
              <a:buChar char="§"/>
            </a:pPr>
            <a:r>
              <a:rPr lang="en-US" dirty="0" smtClean="0"/>
              <a:t>Develops 5-10</a:t>
            </a:r>
            <a:r>
              <a:rPr lang="en-US" baseline="30000" dirty="0" smtClean="0"/>
              <a:t>th</a:t>
            </a:r>
            <a:r>
              <a:rPr lang="en-US" dirty="0" smtClean="0"/>
              <a:t> week of life</a:t>
            </a:r>
          </a:p>
          <a:p>
            <a:pPr lvl="1">
              <a:buFont typeface="Wingdings" charset="2"/>
              <a:buChar char="§"/>
            </a:pPr>
            <a:r>
              <a:rPr lang="en-US" dirty="0" smtClean="0"/>
              <a:t>Covered in membrane – amnion</a:t>
            </a:r>
          </a:p>
          <a:p>
            <a:pPr lvl="1">
              <a:buFont typeface="Wingdings" charset="2"/>
              <a:buChar char="§"/>
            </a:pPr>
            <a:r>
              <a:rPr lang="en-US" dirty="0" smtClean="0"/>
              <a:t>Congenital anomalies </a:t>
            </a:r>
          </a:p>
          <a:p>
            <a:pPr lvl="2">
              <a:buFont typeface="Wingdings" charset="2"/>
              <a:buChar char="§"/>
            </a:pPr>
            <a:r>
              <a:rPr lang="en-US" sz="1800" dirty="0" smtClean="0"/>
              <a:t>Beckwith-</a:t>
            </a:r>
            <a:r>
              <a:rPr lang="en-US" sz="1800" dirty="0" err="1" smtClean="0"/>
              <a:t>Wiedemann</a:t>
            </a:r>
            <a:r>
              <a:rPr lang="en-US" sz="1800" dirty="0" smtClean="0"/>
              <a:t> Syndrome</a:t>
            </a:r>
          </a:p>
          <a:p>
            <a:pPr lvl="2">
              <a:buFont typeface="Wingdings" charset="2"/>
              <a:buChar char="§"/>
            </a:pPr>
            <a:r>
              <a:rPr lang="en-US" sz="1800" dirty="0" smtClean="0"/>
              <a:t>Downs syndrome</a:t>
            </a:r>
          </a:p>
          <a:p>
            <a:pPr lvl="2">
              <a:buFont typeface="Wingdings" charset="2"/>
              <a:buChar char="§"/>
            </a:pPr>
            <a:r>
              <a:rPr lang="en-US" sz="1800" dirty="0" smtClean="0"/>
              <a:t>Cardiac anomalies</a:t>
            </a:r>
          </a:p>
          <a:p>
            <a:pPr lvl="1">
              <a:buFont typeface="Wingdings" charset="2"/>
              <a:buChar char="§"/>
            </a:pPr>
            <a:r>
              <a:rPr lang="en-US" dirty="0" smtClean="0"/>
              <a:t>Heart lesions 20%</a:t>
            </a:r>
            <a:endParaRPr lang="en-US" dirty="0"/>
          </a:p>
        </p:txBody>
      </p:sp>
      <p:sp>
        <p:nvSpPr>
          <p:cNvPr id="6" name="Text Placeholder 5"/>
          <p:cNvSpPr>
            <a:spLocks noGrp="1"/>
          </p:cNvSpPr>
          <p:nvPr>
            <p:ph type="body" sz="quarter" idx="4294967295"/>
          </p:nvPr>
        </p:nvSpPr>
        <p:spPr>
          <a:xfrm>
            <a:off x="6708611" y="576138"/>
            <a:ext cx="4937125" cy="736600"/>
          </a:xfrm>
        </p:spPr>
        <p:txBody>
          <a:bodyPr/>
          <a:lstStyle/>
          <a:p>
            <a:r>
              <a:rPr lang="en-US" b="1" u="sng" dirty="0" err="1"/>
              <a:t>Gastroschisis</a:t>
            </a:r>
            <a:endParaRPr lang="en-US" b="1" u="sng" dirty="0"/>
          </a:p>
        </p:txBody>
      </p:sp>
      <p:sp>
        <p:nvSpPr>
          <p:cNvPr id="7" name="Content Placeholder 6"/>
          <p:cNvSpPr>
            <a:spLocks noGrp="1"/>
          </p:cNvSpPr>
          <p:nvPr>
            <p:ph sz="quarter" idx="4294967295"/>
          </p:nvPr>
        </p:nvSpPr>
        <p:spPr>
          <a:xfrm>
            <a:off x="6292974" y="1312738"/>
            <a:ext cx="4937125" cy="1944687"/>
          </a:xfrm>
        </p:spPr>
        <p:txBody>
          <a:bodyPr>
            <a:normAutofit/>
          </a:bodyPr>
          <a:lstStyle/>
          <a:p>
            <a:pPr>
              <a:buFont typeface="Wingdings" charset="2"/>
              <a:buChar char="§"/>
            </a:pPr>
            <a:r>
              <a:rPr lang="en-US" sz="1800" dirty="0"/>
              <a:t>D</a:t>
            </a:r>
            <a:r>
              <a:rPr lang="en-US" sz="1800" dirty="0" smtClean="0"/>
              <a:t>evelops later </a:t>
            </a:r>
          </a:p>
          <a:p>
            <a:pPr>
              <a:buFont typeface="Wingdings" charset="2"/>
              <a:buChar char="§"/>
            </a:pPr>
            <a:r>
              <a:rPr lang="en-US" sz="1800" dirty="0" smtClean="0"/>
              <a:t>Ischemia and atrophy of abdominal wall</a:t>
            </a:r>
          </a:p>
          <a:p>
            <a:pPr>
              <a:buFont typeface="Wingdings" charset="2"/>
              <a:buChar char="§"/>
            </a:pPr>
            <a:r>
              <a:rPr lang="en-US" sz="1800" dirty="0" smtClean="0"/>
              <a:t>Susceptible to infection and ECF loss</a:t>
            </a:r>
          </a:p>
          <a:p>
            <a:pPr>
              <a:buFont typeface="Wingdings" charset="2"/>
              <a:buChar char="§"/>
            </a:pPr>
            <a:r>
              <a:rPr lang="en-US" sz="1800" dirty="0" smtClean="0"/>
              <a:t>Silo </a:t>
            </a:r>
            <a:endParaRPr lang="en-US" sz="1800" dirty="0"/>
          </a:p>
        </p:txBody>
      </p:sp>
      <p:sp>
        <p:nvSpPr>
          <p:cNvPr id="10" name="TextBox 9"/>
          <p:cNvSpPr txBox="1"/>
          <p:nvPr/>
        </p:nvSpPr>
        <p:spPr>
          <a:xfrm>
            <a:off x="3908495" y="3940062"/>
            <a:ext cx="2597571" cy="1754326"/>
          </a:xfrm>
          <a:prstGeom prst="rect">
            <a:avLst/>
          </a:prstGeom>
          <a:noFill/>
        </p:spPr>
        <p:txBody>
          <a:bodyPr wrap="none" rtlCol="0">
            <a:spAutoFit/>
          </a:bodyPr>
          <a:lstStyle/>
          <a:p>
            <a:pPr>
              <a:buClr>
                <a:schemeClr val="accent1"/>
              </a:buClr>
            </a:pPr>
            <a:r>
              <a:rPr lang="en-US" dirty="0" smtClean="0"/>
              <a:t>Anesthetic management: </a:t>
            </a:r>
          </a:p>
          <a:p>
            <a:pPr marL="285750" indent="-285750">
              <a:buClr>
                <a:schemeClr val="accent1"/>
              </a:buClr>
              <a:buFont typeface="Wingdings" charset="2"/>
              <a:buChar char="§"/>
            </a:pPr>
            <a:r>
              <a:rPr lang="en-US" dirty="0" smtClean="0"/>
              <a:t>Fluid shifts</a:t>
            </a:r>
          </a:p>
          <a:p>
            <a:pPr marL="285750" indent="-285750">
              <a:buClr>
                <a:schemeClr val="accent1"/>
              </a:buClr>
              <a:buFont typeface="Wingdings" charset="2"/>
              <a:buChar char="§"/>
            </a:pPr>
            <a:r>
              <a:rPr lang="en-US" dirty="0" smtClean="0"/>
              <a:t>Bladder pressures</a:t>
            </a:r>
          </a:p>
          <a:p>
            <a:pPr marL="285750" indent="-285750">
              <a:buClr>
                <a:schemeClr val="accent1"/>
              </a:buClr>
              <a:buFont typeface="Wingdings" charset="2"/>
              <a:buChar char="§"/>
            </a:pPr>
            <a:r>
              <a:rPr lang="en-US" dirty="0" smtClean="0"/>
              <a:t>Pulse ox of foot</a:t>
            </a:r>
          </a:p>
          <a:p>
            <a:pPr marL="285750" indent="-285750">
              <a:buClr>
                <a:schemeClr val="accent1"/>
              </a:buClr>
              <a:buFont typeface="Wingdings" charset="2"/>
              <a:buChar char="§"/>
            </a:pPr>
            <a:r>
              <a:rPr lang="en-US" dirty="0" smtClean="0"/>
              <a:t>Airway pressures</a:t>
            </a:r>
          </a:p>
          <a:p>
            <a:pPr marL="285750" indent="-285750">
              <a:buFont typeface="Wingdings" charset="2"/>
              <a:buChar char="§"/>
            </a:pP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0876" y="3022440"/>
            <a:ext cx="3569063" cy="267194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061" y="3696030"/>
            <a:ext cx="2685624" cy="1998358"/>
          </a:xfrm>
          <a:prstGeom prst="rect">
            <a:avLst/>
          </a:prstGeom>
        </p:spPr>
      </p:pic>
    </p:spTree>
    <p:extLst>
      <p:ext uri="{BB962C8B-B14F-4D97-AF65-F5344CB8AC3E}">
        <p14:creationId xmlns:p14="http://schemas.microsoft.com/office/powerpoint/2010/main" val="11098305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Tracheoesophageal Fistula </a:t>
            </a:r>
            <a:endParaRPr lang="en-US" dirty="0"/>
          </a:p>
        </p:txBody>
      </p:sp>
      <p:pic>
        <p:nvPicPr>
          <p:cNvPr id="4" name="Content Placeholder 3"/>
          <p:cNvPicPr>
            <a:picLocks noGrp="1" noChangeAspect="1"/>
          </p:cNvPicPr>
          <p:nvPr>
            <p:ph idx="1"/>
          </p:nvPr>
        </p:nvPicPr>
        <p:blipFill>
          <a:blip r:embed="rId2"/>
          <a:stretch>
            <a:fillRect/>
          </a:stretch>
        </p:blipFill>
        <p:spPr>
          <a:xfrm>
            <a:off x="6668354" y="1954727"/>
            <a:ext cx="4487326" cy="1782636"/>
          </a:xfrm>
          <a:prstGeom prst="rect">
            <a:avLst/>
          </a:prstGeom>
        </p:spPr>
      </p:pic>
      <p:sp>
        <p:nvSpPr>
          <p:cNvPr id="3" name="TextBox 2"/>
          <p:cNvSpPr txBox="1"/>
          <p:nvPr/>
        </p:nvSpPr>
        <p:spPr>
          <a:xfrm>
            <a:off x="261258" y="1737360"/>
            <a:ext cx="6508898" cy="2862322"/>
          </a:xfrm>
          <a:prstGeom prst="rect">
            <a:avLst/>
          </a:prstGeom>
          <a:noFill/>
        </p:spPr>
        <p:txBody>
          <a:bodyPr wrap="none" rtlCol="0">
            <a:spAutoFit/>
          </a:bodyPr>
          <a:lstStyle/>
          <a:p>
            <a:r>
              <a:rPr lang="en-US" b="1" dirty="0" smtClean="0"/>
              <a:t>Anesthetic Management:</a:t>
            </a:r>
          </a:p>
          <a:p>
            <a:endParaRPr lang="en-US" dirty="0" smtClean="0"/>
          </a:p>
          <a:p>
            <a:pPr marL="285750" indent="-285750">
              <a:buClr>
                <a:schemeClr val="accent1"/>
              </a:buClr>
              <a:buFont typeface="Wingdings" charset="2"/>
              <a:buChar char="§"/>
            </a:pPr>
            <a:r>
              <a:rPr lang="en-US" dirty="0" smtClean="0"/>
              <a:t>Routine infant set-up</a:t>
            </a:r>
          </a:p>
          <a:p>
            <a:pPr marL="285750" indent="-285750">
              <a:buClr>
                <a:schemeClr val="accent1"/>
              </a:buClr>
              <a:buFont typeface="Wingdings" charset="2"/>
              <a:buChar char="§"/>
            </a:pPr>
            <a:r>
              <a:rPr lang="en-US" dirty="0" smtClean="0"/>
              <a:t>Vent G-tube</a:t>
            </a:r>
          </a:p>
          <a:p>
            <a:pPr marL="285750" indent="-285750">
              <a:buClr>
                <a:schemeClr val="accent1"/>
              </a:buClr>
              <a:buFont typeface="Wingdings" charset="2"/>
              <a:buChar char="§"/>
            </a:pPr>
            <a:r>
              <a:rPr lang="en-US" dirty="0" smtClean="0"/>
              <a:t>RSI</a:t>
            </a:r>
          </a:p>
          <a:p>
            <a:pPr marL="285750" indent="-285750">
              <a:buClr>
                <a:schemeClr val="accent1"/>
              </a:buClr>
              <a:buFont typeface="Wingdings" charset="2"/>
              <a:buChar char="§"/>
            </a:pPr>
            <a:r>
              <a:rPr lang="en-US" dirty="0" smtClean="0"/>
              <a:t>Low Peak airway pressures</a:t>
            </a:r>
          </a:p>
          <a:p>
            <a:pPr marL="285750" indent="-285750">
              <a:buClr>
                <a:schemeClr val="accent1"/>
              </a:buClr>
              <a:buFont typeface="Wingdings" charset="2"/>
              <a:buChar char="§"/>
            </a:pPr>
            <a:r>
              <a:rPr lang="en-US" dirty="0" smtClean="0"/>
              <a:t>ETT below the defect but above the carina, verify with </a:t>
            </a:r>
            <a:r>
              <a:rPr lang="en-US" dirty="0" err="1" smtClean="0"/>
              <a:t>fiberoptic</a:t>
            </a:r>
            <a:endParaRPr lang="en-US" dirty="0" smtClean="0"/>
          </a:p>
          <a:p>
            <a:pPr marL="285750" indent="-285750">
              <a:buClr>
                <a:schemeClr val="accent1"/>
              </a:buClr>
              <a:buFont typeface="Wingdings" charset="2"/>
              <a:buChar char="§"/>
            </a:pPr>
            <a:r>
              <a:rPr lang="en-US" dirty="0" smtClean="0"/>
              <a:t>Positioning may be lateral</a:t>
            </a:r>
          </a:p>
          <a:p>
            <a:pPr marL="285750" indent="-285750">
              <a:buClr>
                <a:schemeClr val="accent1"/>
              </a:buClr>
              <a:buFont typeface="Wingdings" charset="2"/>
              <a:buChar char="§"/>
            </a:pPr>
            <a:r>
              <a:rPr lang="en-US" dirty="0" smtClean="0"/>
              <a:t>Hand ventilation</a:t>
            </a:r>
          </a:p>
          <a:p>
            <a:pPr marL="285750" indent="-285750">
              <a:buClr>
                <a:schemeClr val="accent1"/>
              </a:buClr>
              <a:buFont typeface="Wingdings" charset="2"/>
              <a:buChar char="§"/>
            </a:pPr>
            <a:r>
              <a:rPr lang="en-US" dirty="0" smtClean="0"/>
              <a:t>Return to NICU intubated</a:t>
            </a:r>
          </a:p>
        </p:txBody>
      </p:sp>
      <p:sp>
        <p:nvSpPr>
          <p:cNvPr id="5" name="TextBox 4"/>
          <p:cNvSpPr txBox="1"/>
          <p:nvPr/>
        </p:nvSpPr>
        <p:spPr>
          <a:xfrm>
            <a:off x="7530773" y="3954730"/>
            <a:ext cx="2762488" cy="2031325"/>
          </a:xfrm>
          <a:prstGeom prst="rect">
            <a:avLst/>
          </a:prstGeom>
          <a:noFill/>
        </p:spPr>
        <p:txBody>
          <a:bodyPr wrap="none" rtlCol="0">
            <a:spAutoFit/>
          </a:bodyPr>
          <a:lstStyle/>
          <a:p>
            <a:r>
              <a:rPr lang="en-US" dirty="0" smtClean="0"/>
              <a:t>V-Vertebral defects</a:t>
            </a:r>
          </a:p>
          <a:p>
            <a:r>
              <a:rPr lang="en-US" dirty="0" smtClean="0"/>
              <a:t>A-anal atresia</a:t>
            </a:r>
          </a:p>
          <a:p>
            <a:r>
              <a:rPr lang="en-US" dirty="0" smtClean="0"/>
              <a:t>C-Cardiac anomalies</a:t>
            </a:r>
          </a:p>
          <a:p>
            <a:r>
              <a:rPr lang="en-US" dirty="0" smtClean="0"/>
              <a:t>T-</a:t>
            </a:r>
            <a:r>
              <a:rPr lang="en-US" dirty="0" err="1"/>
              <a:t>T</a:t>
            </a:r>
            <a:r>
              <a:rPr lang="en-US" dirty="0" err="1" smtClean="0"/>
              <a:t>racheosopheageal</a:t>
            </a:r>
            <a:r>
              <a:rPr lang="en-US" dirty="0" smtClean="0"/>
              <a:t> fistula</a:t>
            </a:r>
          </a:p>
          <a:p>
            <a:r>
              <a:rPr lang="en-US" dirty="0" smtClean="0"/>
              <a:t>E-Esophageal atresia</a:t>
            </a:r>
          </a:p>
          <a:p>
            <a:r>
              <a:rPr lang="en-US" dirty="0" smtClean="0"/>
              <a:t>R-renal dysplasia</a:t>
            </a:r>
          </a:p>
          <a:p>
            <a:r>
              <a:rPr lang="en-US" dirty="0" smtClean="0"/>
              <a:t>L-limb anomalies </a:t>
            </a:r>
            <a:endParaRPr lang="en-US" dirty="0"/>
          </a:p>
        </p:txBody>
      </p:sp>
      <p:pic>
        <p:nvPicPr>
          <p:cNvPr id="6" name="Picture 2" descr="Related image">
            <a:extLst>
              <a:ext uri="{FF2B5EF4-FFF2-40B4-BE49-F238E27FC236}">
                <a16:creationId xmlns="" xmlns:a16="http://schemas.microsoft.com/office/drawing/2014/main" id="{F02E5047-CB8E-42F8-B320-ACBB58DA78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5483" y="3954730"/>
            <a:ext cx="1269185" cy="2020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17317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Myelomeningocele</a:t>
            </a:r>
            <a:endParaRPr lang="en-US" dirty="0"/>
          </a:p>
        </p:txBody>
      </p:sp>
      <p:sp>
        <p:nvSpPr>
          <p:cNvPr id="3" name="Content Placeholder 2"/>
          <p:cNvSpPr>
            <a:spLocks noGrp="1"/>
          </p:cNvSpPr>
          <p:nvPr>
            <p:ph idx="1"/>
          </p:nvPr>
        </p:nvSpPr>
        <p:spPr>
          <a:xfrm>
            <a:off x="1097280" y="1845734"/>
            <a:ext cx="10058400" cy="2904686"/>
          </a:xfrm>
        </p:spPr>
        <p:txBody>
          <a:bodyPr>
            <a:normAutofit fontScale="92500" lnSpcReduction="20000"/>
          </a:bodyPr>
          <a:lstStyle/>
          <a:p>
            <a:pPr>
              <a:buFont typeface="Wingdings" charset="2"/>
              <a:buChar char="§"/>
            </a:pPr>
            <a:r>
              <a:rPr lang="en-US" dirty="0" smtClean="0"/>
              <a:t>Failed </a:t>
            </a:r>
            <a:r>
              <a:rPr lang="en-US" dirty="0" err="1" smtClean="0"/>
              <a:t>neurotube</a:t>
            </a:r>
            <a:r>
              <a:rPr lang="en-US" dirty="0" smtClean="0"/>
              <a:t> closure</a:t>
            </a:r>
          </a:p>
          <a:p>
            <a:pPr>
              <a:buFont typeface="Wingdings" charset="2"/>
              <a:buChar char="§"/>
            </a:pPr>
            <a:r>
              <a:rPr lang="en-US" dirty="0" smtClean="0"/>
              <a:t>Lumbosacral area </a:t>
            </a:r>
          </a:p>
          <a:p>
            <a:pPr>
              <a:buFont typeface="Wingdings" charset="2"/>
              <a:buChar char="§"/>
            </a:pPr>
            <a:r>
              <a:rPr lang="en-US" dirty="0" smtClean="0"/>
              <a:t>Associated with Chiari (</a:t>
            </a:r>
            <a:r>
              <a:rPr lang="en-US" dirty="0" err="1" smtClean="0"/>
              <a:t>Cerebelllum</a:t>
            </a:r>
            <a:r>
              <a:rPr lang="en-US" dirty="0" smtClean="0"/>
              <a:t> through foramen magnum)</a:t>
            </a:r>
          </a:p>
          <a:p>
            <a:pPr lvl="1">
              <a:buFont typeface="Wingdings" charset="2"/>
              <a:buChar char="§"/>
            </a:pPr>
            <a:r>
              <a:rPr lang="en-US" dirty="0" smtClean="0"/>
              <a:t>Stridor</a:t>
            </a:r>
          </a:p>
          <a:p>
            <a:pPr lvl="1">
              <a:buFont typeface="Wingdings" charset="2"/>
              <a:buChar char="§"/>
            </a:pPr>
            <a:r>
              <a:rPr lang="en-US" dirty="0" smtClean="0"/>
              <a:t>Apnea</a:t>
            </a:r>
          </a:p>
          <a:p>
            <a:pPr lvl="1">
              <a:buFont typeface="Wingdings" charset="2"/>
              <a:buChar char="§"/>
            </a:pPr>
            <a:r>
              <a:rPr lang="en-US" dirty="0" smtClean="0"/>
              <a:t>Swallowing difficulties</a:t>
            </a:r>
          </a:p>
          <a:p>
            <a:pPr lvl="1">
              <a:buFont typeface="Wingdings" charset="2"/>
              <a:buChar char="§"/>
            </a:pPr>
            <a:r>
              <a:rPr lang="en-US" dirty="0" smtClean="0"/>
              <a:t>Weak cry</a:t>
            </a:r>
          </a:p>
          <a:p>
            <a:pPr>
              <a:buFont typeface="Wingdings" charset="2"/>
              <a:buChar char="§"/>
            </a:pPr>
            <a:r>
              <a:rPr lang="en-US" dirty="0" smtClean="0"/>
              <a:t>Hydrocephalus → VPS </a:t>
            </a:r>
          </a:p>
          <a:p>
            <a:pPr>
              <a:buFont typeface="Wingdings" charset="2"/>
              <a:buChar char="§"/>
            </a:pPr>
            <a:r>
              <a:rPr lang="en-US" dirty="0" smtClean="0"/>
              <a:t>New treatment: open fetal surgery              </a:t>
            </a:r>
          </a:p>
          <a:p>
            <a:pPr>
              <a:buFont typeface="Wingdings" charset="2"/>
              <a:buChar char="§"/>
            </a:pPr>
            <a:endParaRPr lang="en-US" dirty="0"/>
          </a:p>
        </p:txBody>
      </p:sp>
      <p:sp>
        <p:nvSpPr>
          <p:cNvPr id="4" name="TextBox 3"/>
          <p:cNvSpPr txBox="1"/>
          <p:nvPr/>
        </p:nvSpPr>
        <p:spPr>
          <a:xfrm>
            <a:off x="3648187" y="4750420"/>
            <a:ext cx="5486400" cy="1477328"/>
          </a:xfrm>
          <a:prstGeom prst="rect">
            <a:avLst/>
          </a:prstGeom>
          <a:noFill/>
        </p:spPr>
        <p:txBody>
          <a:bodyPr wrap="square" rtlCol="0">
            <a:spAutoFit/>
          </a:bodyPr>
          <a:lstStyle/>
          <a:p>
            <a:pPr>
              <a:buClr>
                <a:schemeClr val="accent1"/>
              </a:buClr>
            </a:pPr>
            <a:r>
              <a:rPr lang="en-US" b="1" dirty="0" smtClean="0"/>
              <a:t>Anesthetic management: </a:t>
            </a:r>
          </a:p>
          <a:p>
            <a:pPr marL="285750" indent="-285750">
              <a:buClr>
                <a:schemeClr val="accent1"/>
              </a:buClr>
              <a:buFont typeface="Wingdings" charset="2"/>
              <a:buChar char="§"/>
            </a:pPr>
            <a:r>
              <a:rPr lang="en-US" dirty="0" smtClean="0"/>
              <a:t>Supine in donut for intubation, then Prone position</a:t>
            </a:r>
          </a:p>
          <a:p>
            <a:pPr marL="285750" indent="-285750">
              <a:buClr>
                <a:schemeClr val="accent1"/>
              </a:buClr>
              <a:buFont typeface="Wingdings" charset="2"/>
              <a:buChar char="§"/>
            </a:pPr>
            <a:r>
              <a:rPr lang="en-US" dirty="0" smtClean="0"/>
              <a:t>Warm room</a:t>
            </a:r>
          </a:p>
          <a:p>
            <a:pPr marL="285750" indent="-285750">
              <a:buClr>
                <a:schemeClr val="accent1"/>
              </a:buClr>
              <a:buFont typeface="Wingdings" charset="2"/>
              <a:buChar char="§"/>
            </a:pPr>
            <a:r>
              <a:rPr lang="en-US" dirty="0" smtClean="0"/>
              <a:t>Careful of cervical flexion during intubation </a:t>
            </a:r>
          </a:p>
          <a:p>
            <a:pPr marL="285750" indent="-285750">
              <a:buClr>
                <a:schemeClr val="accent1"/>
              </a:buClr>
              <a:buFont typeface="Wingdings" charset="2"/>
              <a:buChar char="§"/>
            </a:pPr>
            <a:r>
              <a:rPr lang="en-US" dirty="0" err="1" smtClean="0"/>
              <a:t>Extubation</a:t>
            </a:r>
            <a:r>
              <a:rPr lang="en-US" dirty="0" smtClean="0"/>
              <a:t> at end of case, apnea monitoring </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7426" y="2483523"/>
            <a:ext cx="3479141" cy="2321084"/>
          </a:xfrm>
          <a:prstGeom prst="rect">
            <a:avLst/>
          </a:prstGeom>
        </p:spPr>
      </p:pic>
    </p:spTree>
    <p:extLst>
      <p:ext uri="{BB962C8B-B14F-4D97-AF65-F5344CB8AC3E}">
        <p14:creationId xmlns:p14="http://schemas.microsoft.com/office/powerpoint/2010/main" val="9270858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Necrotizing Enterocolitis</a:t>
            </a:r>
            <a:endParaRPr lang="en-US" dirty="0"/>
          </a:p>
        </p:txBody>
      </p:sp>
      <p:sp>
        <p:nvSpPr>
          <p:cNvPr id="3" name="Content Placeholder 2"/>
          <p:cNvSpPr>
            <a:spLocks noGrp="1"/>
          </p:cNvSpPr>
          <p:nvPr>
            <p:ph idx="1"/>
          </p:nvPr>
        </p:nvSpPr>
        <p:spPr/>
        <p:txBody>
          <a:bodyPr>
            <a:normAutofit lnSpcReduction="10000"/>
          </a:bodyPr>
          <a:lstStyle/>
          <a:p>
            <a:pPr>
              <a:buFont typeface="Wingdings" charset="2"/>
              <a:buChar char="§"/>
            </a:pPr>
            <a:r>
              <a:rPr lang="en-US" dirty="0" smtClean="0"/>
              <a:t>Intestinal Mucosal injury from ischemia due to reduced mesenteric blood flow caused by decreased CO, or possibly the result of early feeding. </a:t>
            </a:r>
          </a:p>
          <a:p>
            <a:pPr>
              <a:buFont typeface="Wingdings" charset="2"/>
              <a:buChar char="§"/>
            </a:pPr>
            <a:r>
              <a:rPr lang="en-US" dirty="0" err="1" smtClean="0"/>
              <a:t>Dx</a:t>
            </a:r>
            <a:r>
              <a:rPr lang="en-US" dirty="0" smtClean="0"/>
              <a:t>: Free air in the abdomen </a:t>
            </a:r>
          </a:p>
          <a:p>
            <a:pPr lvl="1">
              <a:buFont typeface="Wingdings" charset="2"/>
              <a:buChar char="§"/>
            </a:pPr>
            <a:r>
              <a:rPr lang="en-US" dirty="0" err="1" smtClean="0"/>
              <a:t>Tx</a:t>
            </a:r>
            <a:r>
              <a:rPr lang="en-US" dirty="0" smtClean="0"/>
              <a:t>: antibiotics, OGT, TPN, peritoneal drain, </a:t>
            </a:r>
            <a:r>
              <a:rPr lang="en-US" dirty="0" err="1" smtClean="0"/>
              <a:t>pressors</a:t>
            </a:r>
            <a:endParaRPr lang="en-US" dirty="0"/>
          </a:p>
          <a:p>
            <a:pPr lvl="1">
              <a:buFont typeface="Wingdings" charset="2"/>
              <a:buChar char="§"/>
            </a:pPr>
            <a:endParaRPr lang="en-US" dirty="0" smtClean="0"/>
          </a:p>
          <a:p>
            <a:pPr lvl="1">
              <a:buFont typeface="Wingdings" charset="2"/>
              <a:buChar char="§"/>
            </a:pPr>
            <a:r>
              <a:rPr lang="en-US" dirty="0" smtClean="0"/>
              <a:t>Call to the OR</a:t>
            </a:r>
            <a:r>
              <a:rPr lang="is-IS" dirty="0" smtClean="0"/>
              <a:t>…. </a:t>
            </a:r>
            <a:r>
              <a:rPr lang="en-US" dirty="0" smtClean="0"/>
              <a:t>P</a:t>
            </a:r>
            <a:r>
              <a:rPr lang="is-IS" dirty="0" smtClean="0"/>
              <a:t>erforaton = </a:t>
            </a:r>
            <a:r>
              <a:rPr lang="en-US" dirty="0" smtClean="0"/>
              <a:t>E</a:t>
            </a:r>
            <a:r>
              <a:rPr lang="is-IS" dirty="0" smtClean="0"/>
              <a:t>xploratory laparotomy emergency. SICK &amp; SEPTIC </a:t>
            </a:r>
          </a:p>
          <a:p>
            <a:pPr lvl="1">
              <a:buFont typeface="Wingdings" charset="2"/>
              <a:buChar char="§"/>
            </a:pPr>
            <a:endParaRPr lang="is-IS" dirty="0"/>
          </a:p>
          <a:p>
            <a:pPr marL="201168" lvl="1" indent="0">
              <a:buNone/>
            </a:pPr>
            <a:r>
              <a:rPr lang="is-IS" dirty="0" smtClean="0"/>
              <a:t>Anesthetic Management:</a:t>
            </a:r>
          </a:p>
          <a:p>
            <a:pPr lvl="2">
              <a:buFont typeface="Wingdings" charset="2"/>
              <a:buChar char="§"/>
            </a:pPr>
            <a:r>
              <a:rPr lang="en-US" dirty="0" smtClean="0"/>
              <a:t>G</a:t>
            </a:r>
            <a:r>
              <a:rPr lang="is-IS" dirty="0" smtClean="0"/>
              <a:t>ood access, PIV or central line </a:t>
            </a:r>
          </a:p>
          <a:p>
            <a:pPr lvl="2">
              <a:buFont typeface="Wingdings" charset="2"/>
              <a:buChar char="§"/>
            </a:pPr>
            <a:r>
              <a:rPr lang="en-US" dirty="0" smtClean="0"/>
              <a:t>F</a:t>
            </a:r>
            <a:r>
              <a:rPr lang="is-IS" dirty="0" smtClean="0"/>
              <a:t>luid reseccitaion, correct third space losses</a:t>
            </a:r>
          </a:p>
          <a:p>
            <a:pPr lvl="2">
              <a:buFont typeface="Wingdings" charset="2"/>
              <a:buChar char="§"/>
            </a:pPr>
            <a:r>
              <a:rPr lang="en-US" dirty="0" smtClean="0"/>
              <a:t>B</a:t>
            </a:r>
            <a:r>
              <a:rPr lang="is-IS" dirty="0" smtClean="0"/>
              <a:t>lood products/ albumin </a:t>
            </a:r>
          </a:p>
          <a:p>
            <a:pPr lvl="2">
              <a:buFont typeface="Wingdings" charset="2"/>
              <a:buChar char="§"/>
            </a:pPr>
            <a:r>
              <a:rPr lang="en-US" dirty="0" smtClean="0"/>
              <a:t>C</a:t>
            </a:r>
            <a:r>
              <a:rPr lang="is-IS" dirty="0" smtClean="0"/>
              <a:t>orrect metabolic acidosis</a:t>
            </a:r>
          </a:p>
          <a:p>
            <a:pPr lvl="2">
              <a:buFont typeface="Wingdings" charset="2"/>
              <a:buChar char="§"/>
            </a:pPr>
            <a:r>
              <a:rPr lang="en-US" dirty="0" smtClean="0"/>
              <a:t>F</a:t>
            </a:r>
            <a:r>
              <a:rPr lang="is-IS" dirty="0" smtClean="0"/>
              <a:t>entanyl &amp; Vecournium </a:t>
            </a:r>
          </a:p>
          <a:p>
            <a:pPr lvl="2">
              <a:buFont typeface="Wingdings" charset="2"/>
              <a:buChar char="§"/>
            </a:pPr>
            <a:r>
              <a:rPr lang="is-IS" dirty="0" smtClean="0"/>
              <a:t>SpO2 mid 90s for ROP</a:t>
            </a:r>
          </a:p>
          <a:p>
            <a:pPr lvl="2">
              <a:buFont typeface="Wingdings" charset="2"/>
              <a:buChar char="§"/>
            </a:pPr>
            <a:endParaRPr lang="en-US" dirty="0" smtClean="0"/>
          </a:p>
          <a:p>
            <a:pPr lvl="1">
              <a:buFont typeface="Wingdings" charset="2"/>
              <a:buChar char="§"/>
            </a:pPr>
            <a:endParaRPr lang="en-US" dirty="0"/>
          </a:p>
        </p:txBody>
      </p:sp>
    </p:spTree>
    <p:extLst>
      <p:ext uri="{BB962C8B-B14F-4D97-AF65-F5344CB8AC3E}">
        <p14:creationId xmlns:p14="http://schemas.microsoft.com/office/powerpoint/2010/main" val="20304886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4129088" y="100013"/>
            <a:ext cx="3557587" cy="5943600"/>
          </a:xfrm>
        </p:spPr>
      </p:pic>
    </p:spTree>
    <p:extLst>
      <p:ext uri="{BB962C8B-B14F-4D97-AF65-F5344CB8AC3E}">
        <p14:creationId xmlns:p14="http://schemas.microsoft.com/office/powerpoint/2010/main" val="16467821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Hernia repair for the neonate</a:t>
            </a:r>
            <a:endParaRPr lang="en-US" dirty="0"/>
          </a:p>
        </p:txBody>
      </p:sp>
      <p:sp>
        <p:nvSpPr>
          <p:cNvPr id="3" name="Content Placeholder 2"/>
          <p:cNvSpPr>
            <a:spLocks noGrp="1"/>
          </p:cNvSpPr>
          <p:nvPr>
            <p:ph idx="1"/>
          </p:nvPr>
        </p:nvSpPr>
        <p:spPr/>
        <p:txBody>
          <a:bodyPr/>
          <a:lstStyle/>
          <a:p>
            <a:pPr>
              <a:buFont typeface="Wingdings" charset="2"/>
              <a:buChar char="§"/>
            </a:pPr>
            <a:r>
              <a:rPr lang="en-US" dirty="0" smtClean="0"/>
              <a:t>Done before premature babies discharged home (incidence 25%) </a:t>
            </a:r>
          </a:p>
          <a:p>
            <a:pPr>
              <a:buFont typeface="Wingdings" charset="2"/>
              <a:buChar char="§"/>
            </a:pPr>
            <a:r>
              <a:rPr lang="en-US" dirty="0" smtClean="0"/>
              <a:t>Consider use of spinal / inguinal block </a:t>
            </a:r>
          </a:p>
          <a:p>
            <a:pPr lvl="1">
              <a:buFont typeface="Wingdings" charset="2"/>
              <a:buChar char="§"/>
            </a:pPr>
            <a:r>
              <a:rPr lang="en-US" dirty="0" smtClean="0"/>
              <a:t>Speed of surgeon</a:t>
            </a:r>
          </a:p>
          <a:p>
            <a:pPr>
              <a:buFont typeface="Wingdings" charset="2"/>
              <a:buChar char="§"/>
            </a:pPr>
            <a:r>
              <a:rPr lang="en-US" dirty="0" smtClean="0"/>
              <a:t>Apnea and bradycardia monitoring if intubated</a:t>
            </a:r>
          </a:p>
          <a:p>
            <a:pPr lvl="1">
              <a:buFont typeface="Wingdings" charset="2"/>
              <a:buChar char="§"/>
            </a:pPr>
            <a:r>
              <a:rPr lang="en-US" dirty="0" err="1" smtClean="0"/>
              <a:t>Tx</a:t>
            </a:r>
            <a:r>
              <a:rPr lang="en-US" dirty="0" smtClean="0"/>
              <a:t>: Caffeine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5362" y="2683823"/>
            <a:ext cx="3964913" cy="3004458"/>
          </a:xfrm>
          <a:prstGeom prst="rect">
            <a:avLst/>
          </a:prstGeom>
        </p:spPr>
      </p:pic>
    </p:spTree>
    <p:extLst>
      <p:ext uri="{BB962C8B-B14F-4D97-AF65-F5344CB8AC3E}">
        <p14:creationId xmlns:p14="http://schemas.microsoft.com/office/powerpoint/2010/main" val="7604422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Pyloric Stenosis </a:t>
            </a:r>
            <a:endParaRPr lang="en-US" dirty="0"/>
          </a:p>
        </p:txBody>
      </p:sp>
      <p:sp>
        <p:nvSpPr>
          <p:cNvPr id="3" name="Content Placeholder 2"/>
          <p:cNvSpPr>
            <a:spLocks noGrp="1"/>
          </p:cNvSpPr>
          <p:nvPr>
            <p:ph idx="1"/>
          </p:nvPr>
        </p:nvSpPr>
        <p:spPr/>
        <p:txBody>
          <a:bodyPr/>
          <a:lstStyle/>
          <a:p>
            <a:pPr>
              <a:buFont typeface="Wingdings" charset="2"/>
              <a:buChar char="§"/>
            </a:pPr>
            <a:r>
              <a:rPr lang="en-US" dirty="0" smtClean="0"/>
              <a:t>Hypertrophy of the pyloric smooth muscle </a:t>
            </a:r>
          </a:p>
          <a:p>
            <a:pPr>
              <a:buFont typeface="Wingdings" charset="2"/>
              <a:buChar char="§"/>
            </a:pPr>
            <a:r>
              <a:rPr lang="en-US" dirty="0" smtClean="0"/>
              <a:t>Persistent vomiting : </a:t>
            </a:r>
            <a:r>
              <a:rPr lang="en-US" b="1" dirty="0" err="1" smtClean="0"/>
              <a:t>Hypochloremic</a:t>
            </a:r>
            <a:r>
              <a:rPr lang="en-US" b="1" dirty="0" smtClean="0"/>
              <a:t> Hypokalemic </a:t>
            </a:r>
            <a:r>
              <a:rPr lang="en-US" b="1" dirty="0"/>
              <a:t>Metabolic Alkalosis</a:t>
            </a:r>
            <a:r>
              <a:rPr lang="en-US" dirty="0"/>
              <a:t> </a:t>
            </a:r>
            <a:endParaRPr lang="en-US" dirty="0" smtClean="0"/>
          </a:p>
          <a:p>
            <a:pPr lvl="1">
              <a:buFont typeface="Wingdings" charset="2"/>
              <a:buChar char="§"/>
            </a:pPr>
            <a:r>
              <a:rPr lang="en-US" dirty="0" smtClean="0"/>
              <a:t>↓K</a:t>
            </a:r>
          </a:p>
          <a:p>
            <a:pPr lvl="1">
              <a:buFont typeface="Wingdings" charset="2"/>
              <a:buChar char="§"/>
            </a:pPr>
            <a:r>
              <a:rPr lang="en-US" dirty="0" smtClean="0"/>
              <a:t>↓Na</a:t>
            </a:r>
          </a:p>
          <a:p>
            <a:pPr lvl="1">
              <a:buFont typeface="Wingdings" charset="2"/>
              <a:buChar char="§"/>
            </a:pPr>
            <a:r>
              <a:rPr lang="en-US" dirty="0" smtClean="0"/>
              <a:t>↓Cl</a:t>
            </a:r>
          </a:p>
          <a:p>
            <a:r>
              <a:rPr lang="en-US" u="sng" dirty="0" smtClean="0"/>
              <a:t>Medical</a:t>
            </a:r>
            <a:r>
              <a:rPr lang="en-US" dirty="0" smtClean="0"/>
              <a:t> rather than surgical emergency, correct acid/ base abnormalities and dehydration 1</a:t>
            </a:r>
            <a:r>
              <a:rPr lang="en-US" baseline="30000" dirty="0" smtClean="0"/>
              <a:t>st</a:t>
            </a:r>
            <a:r>
              <a:rPr lang="en-US" dirty="0" smtClean="0"/>
              <a:t>. </a:t>
            </a:r>
            <a:endParaRPr lang="en-US" dirty="0"/>
          </a:p>
        </p:txBody>
      </p:sp>
      <p:sp>
        <p:nvSpPr>
          <p:cNvPr id="4" name="5-Point Star 3"/>
          <p:cNvSpPr/>
          <p:nvPr/>
        </p:nvSpPr>
        <p:spPr>
          <a:xfrm>
            <a:off x="334536" y="3612992"/>
            <a:ext cx="646771" cy="66370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5" name="TextBox 4"/>
          <p:cNvSpPr txBox="1"/>
          <p:nvPr/>
        </p:nvSpPr>
        <p:spPr>
          <a:xfrm>
            <a:off x="4270917" y="4154034"/>
            <a:ext cx="3578673" cy="1754326"/>
          </a:xfrm>
          <a:prstGeom prst="rect">
            <a:avLst/>
          </a:prstGeom>
          <a:noFill/>
        </p:spPr>
        <p:txBody>
          <a:bodyPr wrap="square" rtlCol="0">
            <a:spAutoFit/>
          </a:bodyPr>
          <a:lstStyle/>
          <a:p>
            <a:r>
              <a:rPr lang="en-US" b="1" dirty="0" smtClean="0"/>
              <a:t>Anesthetic management:</a:t>
            </a:r>
          </a:p>
          <a:p>
            <a:pPr marL="285750" indent="-285750">
              <a:buClr>
                <a:schemeClr val="accent1"/>
              </a:buClr>
              <a:buFont typeface="Wingdings" charset="2"/>
              <a:buChar char="§"/>
            </a:pPr>
            <a:r>
              <a:rPr lang="en-US" dirty="0" smtClean="0"/>
              <a:t>OG suction </a:t>
            </a:r>
          </a:p>
          <a:p>
            <a:pPr marL="285750" indent="-285750">
              <a:buClr>
                <a:schemeClr val="accent1"/>
              </a:buClr>
              <a:buFont typeface="Wingdings" charset="2"/>
              <a:buChar char="§"/>
            </a:pPr>
            <a:r>
              <a:rPr lang="en-US" dirty="0" smtClean="0"/>
              <a:t>True rapid sequence induction</a:t>
            </a:r>
          </a:p>
          <a:p>
            <a:pPr marL="285750" indent="-285750">
              <a:buClr>
                <a:schemeClr val="accent1"/>
              </a:buClr>
              <a:buFont typeface="Wingdings" charset="2"/>
              <a:buChar char="§"/>
            </a:pPr>
            <a:r>
              <a:rPr lang="en-US" dirty="0" err="1" smtClean="0"/>
              <a:t>Laproscopic</a:t>
            </a:r>
            <a:r>
              <a:rPr lang="en-US" dirty="0" smtClean="0"/>
              <a:t> case</a:t>
            </a:r>
          </a:p>
          <a:p>
            <a:pPr marL="285750" indent="-285750">
              <a:buClr>
                <a:schemeClr val="accent1"/>
              </a:buClr>
              <a:buFont typeface="Wingdings" charset="2"/>
              <a:buChar char="§"/>
            </a:pPr>
            <a:r>
              <a:rPr lang="en-US" dirty="0" smtClean="0"/>
              <a:t>Awake </a:t>
            </a:r>
            <a:r>
              <a:rPr lang="en-US" dirty="0" err="1" smtClean="0"/>
              <a:t>extubation</a:t>
            </a:r>
            <a:endParaRPr lang="en-US" dirty="0" smtClean="0"/>
          </a:p>
          <a:p>
            <a:pPr marL="285750" indent="-285750">
              <a:buClr>
                <a:schemeClr val="accent1"/>
              </a:buClr>
              <a:buFont typeface="Wingdings" charset="2"/>
              <a:buChar char="§"/>
            </a:pPr>
            <a:r>
              <a:rPr lang="en-US" dirty="0" smtClean="0"/>
              <a:t>Post op apnea risk</a:t>
            </a:r>
          </a:p>
        </p:txBody>
      </p:sp>
    </p:spTree>
    <p:extLst>
      <p:ext uri="{BB962C8B-B14F-4D97-AF65-F5344CB8AC3E}">
        <p14:creationId xmlns:p14="http://schemas.microsoft.com/office/powerpoint/2010/main" val="15219527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PDA ligation </a:t>
            </a:r>
            <a:endParaRPr lang="en-US" dirty="0"/>
          </a:p>
        </p:txBody>
      </p:sp>
      <p:sp>
        <p:nvSpPr>
          <p:cNvPr id="3" name="Content Placeholder 2"/>
          <p:cNvSpPr>
            <a:spLocks noGrp="1"/>
          </p:cNvSpPr>
          <p:nvPr>
            <p:ph idx="1"/>
          </p:nvPr>
        </p:nvSpPr>
        <p:spPr/>
        <p:txBody>
          <a:bodyPr/>
          <a:lstStyle/>
          <a:p>
            <a:pPr>
              <a:buFont typeface="Wingdings" charset="2"/>
              <a:buChar char="§"/>
            </a:pPr>
            <a:r>
              <a:rPr lang="en-US" dirty="0" smtClean="0"/>
              <a:t>When indomethacin fails </a:t>
            </a:r>
          </a:p>
          <a:p>
            <a:pPr>
              <a:buFont typeface="Wingdings" charset="2"/>
              <a:buChar char="§"/>
            </a:pPr>
            <a:r>
              <a:rPr lang="en-US" dirty="0" smtClean="0"/>
              <a:t>Continuous systolic and diastolic murmur</a:t>
            </a:r>
            <a:endParaRPr lang="en-US" dirty="0"/>
          </a:p>
          <a:p>
            <a:pPr marL="0" indent="0">
              <a:buNone/>
            </a:pPr>
            <a:r>
              <a:rPr lang="en-US" b="1" dirty="0" smtClean="0"/>
              <a:t>Anesthetic management:</a:t>
            </a:r>
          </a:p>
          <a:p>
            <a:pPr lvl="1">
              <a:buFont typeface="Wingdings" charset="2"/>
              <a:buChar char="§"/>
            </a:pPr>
            <a:r>
              <a:rPr lang="en-US" dirty="0" smtClean="0"/>
              <a:t>Temperature management, transport in </a:t>
            </a:r>
            <a:r>
              <a:rPr lang="en-US" dirty="0" err="1" smtClean="0"/>
              <a:t>isolette</a:t>
            </a:r>
            <a:endParaRPr lang="en-US" dirty="0" smtClean="0"/>
          </a:p>
          <a:p>
            <a:pPr lvl="1">
              <a:buFont typeface="Wingdings" charset="2"/>
              <a:buChar char="§"/>
            </a:pPr>
            <a:r>
              <a:rPr lang="en-US" dirty="0" smtClean="0"/>
              <a:t>Tiny patients (650 grams) </a:t>
            </a:r>
          </a:p>
          <a:p>
            <a:pPr lvl="1">
              <a:buFont typeface="Wingdings" charset="2"/>
              <a:buChar char="§"/>
            </a:pPr>
            <a:r>
              <a:rPr lang="en-US" dirty="0" smtClean="0"/>
              <a:t>Blood in room</a:t>
            </a:r>
          </a:p>
          <a:p>
            <a:pPr lvl="1">
              <a:buFont typeface="Wingdings" charset="2"/>
              <a:buChar char="§"/>
            </a:pPr>
            <a:r>
              <a:rPr lang="en-US" dirty="0" smtClean="0"/>
              <a:t>Fentanyl &amp; </a:t>
            </a:r>
            <a:r>
              <a:rPr lang="en-US" dirty="0" err="1" smtClean="0"/>
              <a:t>Rocurnioum</a:t>
            </a:r>
            <a:r>
              <a:rPr lang="en-US" dirty="0" smtClean="0"/>
              <a:t> </a:t>
            </a:r>
          </a:p>
          <a:p>
            <a:pPr lvl="1">
              <a:buFont typeface="Wingdings" charset="2"/>
              <a:buChar char="§"/>
            </a:pPr>
            <a:r>
              <a:rPr lang="en-US" dirty="0" smtClean="0"/>
              <a:t>Remain intubated after procedure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6480" y="2052364"/>
            <a:ext cx="4734323" cy="3610099"/>
          </a:xfrm>
          <a:prstGeom prst="rect">
            <a:avLst/>
          </a:prstGeom>
        </p:spPr>
      </p:pic>
    </p:spTree>
    <p:extLst>
      <p:ext uri="{BB962C8B-B14F-4D97-AF65-F5344CB8AC3E}">
        <p14:creationId xmlns:p14="http://schemas.microsoft.com/office/powerpoint/2010/main" val="6713242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Syndromes </a:t>
            </a:r>
            <a:endParaRPr lang="en-US" dirty="0"/>
          </a:p>
        </p:txBody>
      </p:sp>
      <p:sp>
        <p:nvSpPr>
          <p:cNvPr id="3" name="Content Placeholder 2"/>
          <p:cNvSpPr>
            <a:spLocks noGrp="1"/>
          </p:cNvSpPr>
          <p:nvPr>
            <p:ph idx="1"/>
          </p:nvPr>
        </p:nvSpPr>
        <p:spPr/>
        <p:txBody>
          <a:bodyPr/>
          <a:lstStyle/>
          <a:p>
            <a:pPr>
              <a:buFont typeface="Wingdings" charset="2"/>
              <a:buChar char="§"/>
            </a:pPr>
            <a:r>
              <a:rPr lang="en-US" dirty="0" smtClean="0"/>
              <a:t>Down Syndrome</a:t>
            </a:r>
          </a:p>
          <a:p>
            <a:pPr>
              <a:buFont typeface="Wingdings" charset="2"/>
              <a:buChar char="§"/>
            </a:pPr>
            <a:r>
              <a:rPr lang="en-US" dirty="0" err="1" smtClean="0"/>
              <a:t>Treacher</a:t>
            </a:r>
            <a:r>
              <a:rPr lang="en-US" dirty="0" smtClean="0"/>
              <a:t> Collins</a:t>
            </a:r>
          </a:p>
          <a:p>
            <a:pPr>
              <a:buFont typeface="Wingdings" charset="2"/>
              <a:buChar char="§"/>
            </a:pPr>
            <a:r>
              <a:rPr lang="en-US" dirty="0" err="1" smtClean="0"/>
              <a:t>Goldenhar</a:t>
            </a:r>
            <a:r>
              <a:rPr lang="en-US" dirty="0" smtClean="0"/>
              <a:t> Syndrome</a:t>
            </a:r>
          </a:p>
          <a:p>
            <a:pPr>
              <a:buFont typeface="Wingdings" charset="2"/>
              <a:buChar char="§"/>
            </a:pPr>
            <a:r>
              <a:rPr lang="en-US" dirty="0" err="1" smtClean="0"/>
              <a:t>Apert</a:t>
            </a:r>
            <a:r>
              <a:rPr lang="en-US" dirty="0" smtClean="0"/>
              <a:t> Syndrome</a:t>
            </a:r>
          </a:p>
          <a:p>
            <a:pPr>
              <a:buFont typeface="Wingdings" charset="2"/>
              <a:buChar char="§"/>
            </a:pPr>
            <a:r>
              <a:rPr lang="en-US" dirty="0" smtClean="0"/>
              <a:t>Beckwith-</a:t>
            </a:r>
            <a:r>
              <a:rPr lang="en-US" dirty="0" err="1" smtClean="0"/>
              <a:t>Wiedmann</a:t>
            </a:r>
            <a:r>
              <a:rPr lang="en-US" dirty="0" smtClean="0"/>
              <a:t> </a:t>
            </a:r>
            <a:r>
              <a:rPr lang="en-US" dirty="0" err="1" smtClean="0"/>
              <a:t>Syndome</a:t>
            </a:r>
            <a:endParaRPr lang="en-US" dirty="0" smtClean="0"/>
          </a:p>
          <a:p>
            <a:pPr>
              <a:buFont typeface="Wingdings" charset="2"/>
              <a:buChar char="§"/>
            </a:pPr>
            <a:r>
              <a:rPr lang="en-US" dirty="0" err="1" smtClean="0"/>
              <a:t>Klippel-Feil</a:t>
            </a:r>
            <a:r>
              <a:rPr lang="en-US" dirty="0" smtClean="0"/>
              <a:t> Syndrome </a:t>
            </a:r>
          </a:p>
          <a:p>
            <a:pPr>
              <a:buFont typeface="Wingdings" charset="2"/>
              <a:buChar char="§"/>
            </a:pPr>
            <a:r>
              <a:rPr lang="en-US" dirty="0" smtClean="0"/>
              <a:t>Hurler Syndrome</a:t>
            </a:r>
          </a:p>
          <a:p>
            <a:pPr>
              <a:buFont typeface="Wingdings" charset="2"/>
              <a:buChar char="§"/>
            </a:pPr>
            <a:r>
              <a:rPr lang="en-US" dirty="0" smtClean="0"/>
              <a:t>Pierre-Robin Syndrome</a:t>
            </a:r>
            <a:endParaRPr lang="en-US" dirty="0"/>
          </a:p>
        </p:txBody>
      </p:sp>
    </p:spTree>
    <p:extLst>
      <p:ext uri="{BB962C8B-B14F-4D97-AF65-F5344CB8AC3E}">
        <p14:creationId xmlns:p14="http://schemas.microsoft.com/office/powerpoint/2010/main" val="9576701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Down Syndrome/ Trisomy-21</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75498340"/>
              </p:ext>
            </p:extLst>
          </p:nvPr>
        </p:nvGraphicFramePr>
        <p:xfrm>
          <a:off x="1096960" y="1846262"/>
          <a:ext cx="6918883" cy="4352657"/>
        </p:xfrm>
        <a:graphic>
          <a:graphicData uri="http://schemas.openxmlformats.org/drawingml/2006/table">
            <a:tbl>
              <a:tblPr firstRow="1" bandRow="1">
                <a:tableStyleId>{5C22544A-7EE6-4342-B048-85BDC9FD1C3A}</a:tableStyleId>
              </a:tblPr>
              <a:tblGrid>
                <a:gridCol w="2581191"/>
                <a:gridCol w="4337692"/>
              </a:tblGrid>
              <a:tr h="1909410">
                <a:tc>
                  <a:txBody>
                    <a:bodyPr/>
                    <a:lstStyle/>
                    <a:p>
                      <a:r>
                        <a:rPr lang="en-US" dirty="0" smtClean="0"/>
                        <a:t>Features:</a:t>
                      </a:r>
                      <a:endParaRPr lang="en-US" dirty="0"/>
                    </a:p>
                  </a:txBody>
                  <a:tcPr/>
                </a:tc>
                <a:tc>
                  <a:txBody>
                    <a:bodyPr/>
                    <a:lstStyle/>
                    <a:p>
                      <a:r>
                        <a:rPr lang="en-US" dirty="0" smtClean="0"/>
                        <a:t>Most common</a:t>
                      </a:r>
                      <a:r>
                        <a:rPr lang="en-US" baseline="0" dirty="0" smtClean="0"/>
                        <a:t> 1:700 to 1:1,000  births, Narrow nasopharynx, flat nasal bridge, </a:t>
                      </a:r>
                      <a:r>
                        <a:rPr lang="en-US" baseline="0" dirty="0" err="1" smtClean="0"/>
                        <a:t>macroglossia</a:t>
                      </a:r>
                      <a:r>
                        <a:rPr lang="en-US" baseline="0" dirty="0" smtClean="0"/>
                        <a:t>, tonsil/ adenoid </a:t>
                      </a:r>
                      <a:r>
                        <a:rPr lang="en-US" baseline="0" dirty="0" err="1" smtClean="0"/>
                        <a:t>hypertropy</a:t>
                      </a:r>
                      <a:r>
                        <a:rPr lang="en-US" baseline="0" dirty="0" smtClean="0"/>
                        <a:t>, </a:t>
                      </a:r>
                      <a:r>
                        <a:rPr lang="en-US" baseline="0" dirty="0" err="1" smtClean="0"/>
                        <a:t>micrognathia</a:t>
                      </a:r>
                      <a:r>
                        <a:rPr lang="en-US" baseline="0" dirty="0" smtClean="0"/>
                        <a:t>, higher incidence of leukemia and </a:t>
                      </a:r>
                      <a:r>
                        <a:rPr lang="en-US" baseline="0" dirty="0" err="1" smtClean="0"/>
                        <a:t>Hirschsprung</a:t>
                      </a:r>
                      <a:r>
                        <a:rPr lang="en-US" baseline="0" dirty="0" smtClean="0"/>
                        <a:t> </a:t>
                      </a:r>
                      <a:r>
                        <a:rPr lang="en-US" baseline="0" dirty="0" err="1" smtClean="0"/>
                        <a:t>Dz</a:t>
                      </a:r>
                      <a:r>
                        <a:rPr lang="en-US" baseline="0" dirty="0" smtClean="0"/>
                        <a:t> </a:t>
                      </a:r>
                      <a:endParaRPr lang="en-US" dirty="0"/>
                    </a:p>
                  </a:txBody>
                  <a:tcPr/>
                </a:tc>
              </a:tr>
              <a:tr h="607539">
                <a:tc>
                  <a:txBody>
                    <a:bodyPr/>
                    <a:lstStyle/>
                    <a:p>
                      <a:r>
                        <a:rPr lang="en-US" dirty="0" smtClean="0"/>
                        <a:t>Airway Concerns:</a:t>
                      </a:r>
                      <a:endParaRPr lang="en-US" dirty="0"/>
                    </a:p>
                  </a:txBody>
                  <a:tcPr/>
                </a:tc>
                <a:tc>
                  <a:txBody>
                    <a:bodyPr/>
                    <a:lstStyle/>
                    <a:p>
                      <a:r>
                        <a:rPr lang="en-US" dirty="0" smtClean="0"/>
                        <a:t>Chronic upper airway obstruction, OSA, </a:t>
                      </a:r>
                      <a:endParaRPr lang="en-US" dirty="0"/>
                    </a:p>
                  </a:txBody>
                  <a:tcPr/>
                </a:tc>
              </a:tr>
              <a:tr h="1835708">
                <a:tc>
                  <a:txBody>
                    <a:bodyPr/>
                    <a:lstStyle/>
                    <a:p>
                      <a:r>
                        <a:rPr lang="en-US" dirty="0" smtClean="0"/>
                        <a:t>Anesthetic Concerns:</a:t>
                      </a:r>
                      <a:endParaRPr lang="en-US" dirty="0"/>
                    </a:p>
                  </a:txBody>
                  <a:tcPr/>
                </a:tc>
                <a:tc>
                  <a:txBody>
                    <a:bodyPr/>
                    <a:lstStyle/>
                    <a:p>
                      <a:r>
                        <a:rPr lang="en-US" dirty="0" smtClean="0"/>
                        <a:t>50% congenital heart disease, </a:t>
                      </a:r>
                      <a:r>
                        <a:rPr lang="en-US" dirty="0" err="1" smtClean="0"/>
                        <a:t>hypotonia</a:t>
                      </a:r>
                      <a:r>
                        <a:rPr lang="en-US" dirty="0" smtClean="0"/>
                        <a:t>, friendly but prefer</a:t>
                      </a:r>
                      <a:r>
                        <a:rPr lang="en-US" baseline="0" dirty="0" smtClean="0"/>
                        <a:t> routine, cervical instability (neutral spine) , small trachea, increased </a:t>
                      </a:r>
                      <a:r>
                        <a:rPr lang="en-US" baseline="0" dirty="0" err="1" smtClean="0"/>
                        <a:t>intraop</a:t>
                      </a:r>
                      <a:r>
                        <a:rPr lang="en-US" baseline="0" dirty="0" smtClean="0"/>
                        <a:t> bradycardia, hypothyroid</a:t>
                      </a:r>
                      <a:endParaRPr lang="en-US" dirty="0"/>
                    </a:p>
                  </a:txBody>
                  <a:tcPr/>
                </a:tc>
              </a:tr>
            </a:tbl>
          </a:graphicData>
        </a:graphic>
      </p:graphicFrame>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5843" y="2636324"/>
            <a:ext cx="4071626" cy="2695697"/>
          </a:xfrm>
          <a:prstGeom prst="rect">
            <a:avLst/>
          </a:prstGeom>
        </p:spPr>
      </p:pic>
    </p:spTree>
    <p:extLst>
      <p:ext uri="{BB962C8B-B14F-4D97-AF65-F5344CB8AC3E}">
        <p14:creationId xmlns:p14="http://schemas.microsoft.com/office/powerpoint/2010/main" val="5120090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Treacher</a:t>
            </a:r>
            <a:r>
              <a:rPr lang="en-US" dirty="0" smtClean="0"/>
              <a:t> Collins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74474308"/>
              </p:ext>
            </p:extLst>
          </p:nvPr>
        </p:nvGraphicFramePr>
        <p:xfrm>
          <a:off x="1096963" y="1846263"/>
          <a:ext cx="6990133" cy="4328907"/>
        </p:xfrm>
        <a:graphic>
          <a:graphicData uri="http://schemas.openxmlformats.org/drawingml/2006/table">
            <a:tbl>
              <a:tblPr firstRow="1" bandRow="1">
                <a:tableStyleId>{5C22544A-7EE6-4342-B048-85BDC9FD1C3A}</a:tableStyleId>
              </a:tblPr>
              <a:tblGrid>
                <a:gridCol w="2399019"/>
                <a:gridCol w="4591114"/>
              </a:tblGrid>
              <a:tr h="1803711">
                <a:tc>
                  <a:txBody>
                    <a:bodyPr/>
                    <a:lstStyle/>
                    <a:p>
                      <a:r>
                        <a:rPr lang="en-US" dirty="0" smtClean="0"/>
                        <a:t>Features:</a:t>
                      </a:r>
                      <a:endParaRPr lang="en-US" dirty="0"/>
                    </a:p>
                  </a:txBody>
                  <a:tcPr/>
                </a:tc>
                <a:tc>
                  <a:txBody>
                    <a:bodyPr/>
                    <a:lstStyle/>
                    <a:p>
                      <a:r>
                        <a:rPr lang="en-US" dirty="0" smtClean="0"/>
                        <a:t>Mandibular and pharyngeal hypoplasia, </a:t>
                      </a:r>
                      <a:r>
                        <a:rPr lang="en-US" dirty="0" err="1" smtClean="0"/>
                        <a:t>coloboma</a:t>
                      </a:r>
                      <a:r>
                        <a:rPr lang="en-US" dirty="0" smtClean="0"/>
                        <a:t> of lower</a:t>
                      </a:r>
                      <a:r>
                        <a:rPr lang="en-US" baseline="0" dirty="0" smtClean="0"/>
                        <a:t> lid, external ear abnormalities, hearing loss, absent parotid gland, normal intelligence</a:t>
                      </a:r>
                      <a:endParaRPr lang="en-US" dirty="0"/>
                    </a:p>
                  </a:txBody>
                  <a:tcPr/>
                </a:tc>
              </a:tr>
              <a:tr h="1262598">
                <a:tc>
                  <a:txBody>
                    <a:bodyPr/>
                    <a:lstStyle/>
                    <a:p>
                      <a:r>
                        <a:rPr lang="en-US" dirty="0" smtClean="0"/>
                        <a:t>Airway</a:t>
                      </a:r>
                      <a:r>
                        <a:rPr lang="en-US" baseline="0" dirty="0" smtClean="0"/>
                        <a:t> Concerns:</a:t>
                      </a:r>
                      <a:endParaRPr lang="en-US" dirty="0"/>
                    </a:p>
                  </a:txBody>
                  <a:tcPr/>
                </a:tc>
                <a:tc>
                  <a:txBody>
                    <a:bodyPr/>
                    <a:lstStyle/>
                    <a:p>
                      <a:r>
                        <a:rPr lang="en-US" dirty="0" smtClean="0"/>
                        <a:t>Narrow airway due to pharyngeal hypoplasia</a:t>
                      </a:r>
                      <a:r>
                        <a:rPr lang="en-US" baseline="0" dirty="0" smtClean="0"/>
                        <a:t>, possible tracheostomy, small mouth</a:t>
                      </a:r>
                      <a:endParaRPr lang="en-US" dirty="0"/>
                    </a:p>
                  </a:txBody>
                  <a:tcPr/>
                </a:tc>
              </a:tr>
              <a:tr h="1262598">
                <a:tc>
                  <a:txBody>
                    <a:bodyPr/>
                    <a:lstStyle/>
                    <a:p>
                      <a:r>
                        <a:rPr lang="en-US" dirty="0" smtClean="0"/>
                        <a:t>Anesthetic Concerns:</a:t>
                      </a:r>
                      <a:endParaRPr lang="en-US" dirty="0"/>
                    </a:p>
                  </a:txBody>
                  <a:tcPr/>
                </a:tc>
                <a:tc>
                  <a:txBody>
                    <a:bodyPr/>
                    <a:lstStyle/>
                    <a:p>
                      <a:r>
                        <a:rPr lang="en-US" dirty="0" smtClean="0"/>
                        <a:t>Present for plastic surgery, Difficult</a:t>
                      </a:r>
                      <a:r>
                        <a:rPr lang="en-US" baseline="0" dirty="0" smtClean="0"/>
                        <a:t> intubation, airway improves with age. </a:t>
                      </a:r>
                      <a:endParaRPr lang="en-US" dirty="0"/>
                    </a:p>
                  </a:txBody>
                  <a:tcPr/>
                </a:tc>
              </a:tr>
            </a:tbl>
          </a:graphicData>
        </a:graphic>
      </p:graphicFrame>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7111" y="1846263"/>
            <a:ext cx="3038475" cy="3857625"/>
          </a:xfrm>
          <a:prstGeom prst="rect">
            <a:avLst/>
          </a:prstGeom>
        </p:spPr>
      </p:pic>
    </p:spTree>
    <p:extLst>
      <p:ext uri="{BB962C8B-B14F-4D97-AF65-F5344CB8AC3E}">
        <p14:creationId xmlns:p14="http://schemas.microsoft.com/office/powerpoint/2010/main" val="3696172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Goldenhar</a:t>
            </a:r>
            <a:r>
              <a:rPr lang="en-US" dirty="0" smtClean="0"/>
              <a:t> Syndrome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38910487"/>
              </p:ext>
            </p:extLst>
          </p:nvPr>
        </p:nvGraphicFramePr>
        <p:xfrm>
          <a:off x="1096961" y="1846263"/>
          <a:ext cx="7073262" cy="4423907"/>
        </p:xfrm>
        <a:graphic>
          <a:graphicData uri="http://schemas.openxmlformats.org/drawingml/2006/table">
            <a:tbl>
              <a:tblPr firstRow="1" bandRow="1">
                <a:tableStyleId>{5C22544A-7EE6-4342-B048-85BDC9FD1C3A}</a:tableStyleId>
              </a:tblPr>
              <a:tblGrid>
                <a:gridCol w="2570336"/>
                <a:gridCol w="4502926"/>
              </a:tblGrid>
              <a:tr h="1418466">
                <a:tc>
                  <a:txBody>
                    <a:bodyPr/>
                    <a:lstStyle/>
                    <a:p>
                      <a:r>
                        <a:rPr lang="en-US" dirty="0" smtClean="0"/>
                        <a:t>Features</a:t>
                      </a:r>
                      <a:endParaRPr lang="en-US" dirty="0"/>
                    </a:p>
                  </a:txBody>
                  <a:tcPr/>
                </a:tc>
                <a:tc>
                  <a:txBody>
                    <a:bodyPr/>
                    <a:lstStyle/>
                    <a:p>
                      <a:r>
                        <a:rPr lang="en-US" dirty="0" smtClean="0"/>
                        <a:t>Asymmetric ocular anomalies, vertebral anomalies, hypoplasia of facial bones.  (possible fetal vascular accident) normal intelligence</a:t>
                      </a:r>
                      <a:endParaRPr lang="en-US" dirty="0"/>
                    </a:p>
                  </a:txBody>
                  <a:tcPr/>
                </a:tc>
              </a:tr>
              <a:tr h="1306713">
                <a:tc>
                  <a:txBody>
                    <a:bodyPr/>
                    <a:lstStyle/>
                    <a:p>
                      <a:r>
                        <a:rPr lang="en-US" baseline="0" dirty="0" smtClean="0"/>
                        <a:t>Airway concerns</a:t>
                      </a:r>
                      <a:endParaRPr lang="en-US" dirty="0"/>
                    </a:p>
                  </a:txBody>
                  <a:tcPr/>
                </a:tc>
                <a:tc>
                  <a:txBody>
                    <a:bodyPr/>
                    <a:lstStyle/>
                    <a:p>
                      <a:r>
                        <a:rPr lang="en-US" dirty="0" smtClean="0"/>
                        <a:t>Limited mouth opening, deviation of mandible,</a:t>
                      </a:r>
                      <a:r>
                        <a:rPr lang="en-US" baseline="0" dirty="0" smtClean="0"/>
                        <a:t> </a:t>
                      </a:r>
                      <a:r>
                        <a:rPr lang="en-US" baseline="0" dirty="0" err="1" smtClean="0"/>
                        <a:t>micrognathia</a:t>
                      </a:r>
                      <a:r>
                        <a:rPr lang="en-US" baseline="0" dirty="0" smtClean="0"/>
                        <a:t>, cleft palate, abnormal tongue, TEF, laryngeal anomalies</a:t>
                      </a:r>
                      <a:endParaRPr lang="en-US" dirty="0"/>
                    </a:p>
                  </a:txBody>
                  <a:tcPr/>
                </a:tc>
              </a:tr>
              <a:tr h="1698728">
                <a:tc>
                  <a:txBody>
                    <a:bodyPr/>
                    <a:lstStyle/>
                    <a:p>
                      <a:r>
                        <a:rPr lang="en-US" dirty="0" smtClean="0"/>
                        <a:t>Anesthetic concerns</a:t>
                      </a:r>
                      <a:endParaRPr lang="en-US" dirty="0"/>
                    </a:p>
                  </a:txBody>
                  <a:tcPr/>
                </a:tc>
                <a:tc>
                  <a:txBody>
                    <a:bodyPr/>
                    <a:lstStyle/>
                    <a:p>
                      <a:r>
                        <a:rPr lang="en-US" dirty="0" smtClean="0"/>
                        <a:t>Difficult</a:t>
                      </a:r>
                      <a:r>
                        <a:rPr lang="en-US" baseline="0" dirty="0" smtClean="0"/>
                        <a:t> airway, gets worse with age, difficult mask, “prior surgery should not be considered reassuring”  OSA 24%, </a:t>
                      </a:r>
                      <a:r>
                        <a:rPr lang="en-US" dirty="0" smtClean="0"/>
                        <a:t>Possible</a:t>
                      </a:r>
                      <a:r>
                        <a:rPr lang="en-US" baseline="0" dirty="0" smtClean="0"/>
                        <a:t> cardiac defects, possible hydrocephalus, possible renal disease.</a:t>
                      </a:r>
                      <a:endParaRPr lang="en-US" dirty="0"/>
                    </a:p>
                  </a:txBody>
                  <a:tcPr/>
                </a:tc>
              </a:tr>
            </a:tbl>
          </a:graphicData>
        </a:graphic>
      </p:graphicFrame>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5693" y="2069869"/>
            <a:ext cx="3387133" cy="3093490"/>
          </a:xfrm>
          <a:prstGeom prst="rect">
            <a:avLst/>
          </a:prstGeom>
        </p:spPr>
      </p:pic>
    </p:spTree>
    <p:extLst>
      <p:ext uri="{BB962C8B-B14F-4D97-AF65-F5344CB8AC3E}">
        <p14:creationId xmlns:p14="http://schemas.microsoft.com/office/powerpoint/2010/main" val="16339766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Apert</a:t>
            </a:r>
            <a:r>
              <a:rPr lang="en-US" dirty="0" smtClean="0"/>
              <a:t> Syndrome</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836692132"/>
              </p:ext>
            </p:extLst>
          </p:nvPr>
        </p:nvGraphicFramePr>
        <p:xfrm>
          <a:off x="1096963" y="1846263"/>
          <a:ext cx="7239515" cy="4400158"/>
        </p:xfrm>
        <a:graphic>
          <a:graphicData uri="http://schemas.openxmlformats.org/drawingml/2006/table">
            <a:tbl>
              <a:tblPr firstRow="1" bandRow="1">
                <a:tableStyleId>{5C22544A-7EE6-4342-B048-85BDC9FD1C3A}</a:tableStyleId>
              </a:tblPr>
              <a:tblGrid>
                <a:gridCol w="2715011"/>
                <a:gridCol w="4524504"/>
              </a:tblGrid>
              <a:tr h="1439955">
                <a:tc>
                  <a:txBody>
                    <a:bodyPr/>
                    <a:lstStyle/>
                    <a:p>
                      <a:r>
                        <a:rPr lang="en-US" dirty="0" smtClean="0"/>
                        <a:t>Features</a:t>
                      </a:r>
                      <a:endParaRPr lang="en-US" dirty="0"/>
                    </a:p>
                  </a:txBody>
                  <a:tcPr/>
                </a:tc>
                <a:tc>
                  <a:txBody>
                    <a:bodyPr/>
                    <a:lstStyle/>
                    <a:p>
                      <a:r>
                        <a:rPr lang="en-US" dirty="0" err="1" smtClean="0"/>
                        <a:t>Crainosynostosis</a:t>
                      </a:r>
                      <a:r>
                        <a:rPr lang="en-US" dirty="0" smtClean="0"/>
                        <a:t>, midface</a:t>
                      </a:r>
                      <a:r>
                        <a:rPr lang="en-US" baseline="0" dirty="0" smtClean="0"/>
                        <a:t> hypoplasia, high forehead, shallow orbits, beaked nose, narrow palate, syndactyly, 10% cardiac defects, 10% genitourinary anomalies</a:t>
                      </a:r>
                      <a:endParaRPr lang="en-US" dirty="0"/>
                    </a:p>
                  </a:txBody>
                  <a:tcPr/>
                </a:tc>
              </a:tr>
              <a:tr h="985232">
                <a:tc>
                  <a:txBody>
                    <a:bodyPr/>
                    <a:lstStyle/>
                    <a:p>
                      <a:r>
                        <a:rPr lang="en-US" dirty="0" smtClean="0"/>
                        <a:t>Airway concerns</a:t>
                      </a:r>
                      <a:endParaRPr lang="en-US" dirty="0"/>
                    </a:p>
                  </a:txBody>
                  <a:tcPr/>
                </a:tc>
                <a:tc>
                  <a:txBody>
                    <a:bodyPr/>
                    <a:lstStyle/>
                    <a:p>
                      <a:r>
                        <a:rPr lang="en-US" dirty="0" smtClean="0"/>
                        <a:t>Upper airway</a:t>
                      </a:r>
                      <a:r>
                        <a:rPr lang="en-US" baseline="0" dirty="0" smtClean="0"/>
                        <a:t> compromise d/t small nasopharynx, </a:t>
                      </a:r>
                      <a:r>
                        <a:rPr lang="en-US" baseline="0" dirty="0" err="1" smtClean="0"/>
                        <a:t>choanal</a:t>
                      </a:r>
                      <a:r>
                        <a:rPr lang="en-US" baseline="0" dirty="0" smtClean="0"/>
                        <a:t> stenosis or atresia, and tracheal stenosis. </a:t>
                      </a:r>
                      <a:endParaRPr lang="en-US" dirty="0"/>
                    </a:p>
                  </a:txBody>
                  <a:tcPr/>
                </a:tc>
              </a:tr>
              <a:tr h="1974971">
                <a:tc>
                  <a:txBody>
                    <a:bodyPr/>
                    <a:lstStyle/>
                    <a:p>
                      <a:r>
                        <a:rPr lang="en-US" dirty="0" smtClean="0"/>
                        <a:t>Anesthetic concerns</a:t>
                      </a:r>
                      <a:endParaRPr lang="en-US" dirty="0"/>
                    </a:p>
                  </a:txBody>
                  <a:tcPr/>
                </a:tc>
                <a:tc>
                  <a:txBody>
                    <a:bodyPr/>
                    <a:lstStyle/>
                    <a:p>
                      <a:r>
                        <a:rPr lang="en-US" dirty="0" smtClean="0"/>
                        <a:t>Difficult IV access, difficult intubation d/t small nasopharynx or cervical spine</a:t>
                      </a:r>
                      <a:r>
                        <a:rPr lang="en-US" baseline="0" dirty="0" smtClean="0"/>
                        <a:t> fusion. (obtain </a:t>
                      </a:r>
                      <a:r>
                        <a:rPr lang="en-US" baseline="0" dirty="0" err="1" smtClean="0"/>
                        <a:t>preop</a:t>
                      </a:r>
                      <a:r>
                        <a:rPr lang="en-US" baseline="0" dirty="0" smtClean="0"/>
                        <a:t> C-spine X-rays) possibly maxillary distractors. Reduced ability to clear secretions, unable to place nasal airway or NGT, monitor renal function.</a:t>
                      </a:r>
                      <a:endParaRPr lang="en-US" dirty="0"/>
                    </a:p>
                  </a:txBody>
                  <a:tcPr/>
                </a:tc>
              </a:tr>
            </a:tbl>
          </a:graphicData>
        </a:graphic>
      </p:graphicFrame>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6159" y="1958154"/>
            <a:ext cx="3132282" cy="4176376"/>
          </a:xfrm>
          <a:prstGeom prst="rect">
            <a:avLst/>
          </a:prstGeom>
        </p:spPr>
      </p:pic>
    </p:spTree>
    <p:extLst>
      <p:ext uri="{BB962C8B-B14F-4D97-AF65-F5344CB8AC3E}">
        <p14:creationId xmlns:p14="http://schemas.microsoft.com/office/powerpoint/2010/main" val="13311982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Beckwith-</a:t>
            </a:r>
            <a:r>
              <a:rPr lang="en-US" dirty="0" err="1" smtClean="0"/>
              <a:t>Wiedemann</a:t>
            </a:r>
            <a:r>
              <a:rPr lang="en-US" dirty="0" smtClean="0"/>
              <a:t> Syndrome</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18690798"/>
              </p:ext>
            </p:extLst>
          </p:nvPr>
        </p:nvGraphicFramePr>
        <p:xfrm>
          <a:off x="1096963" y="1846263"/>
          <a:ext cx="5493842" cy="4186402"/>
        </p:xfrm>
        <a:graphic>
          <a:graphicData uri="http://schemas.openxmlformats.org/drawingml/2006/table">
            <a:tbl>
              <a:tblPr firstRow="1" bandRow="1">
                <a:tableStyleId>{5C22544A-7EE6-4342-B048-85BDC9FD1C3A}</a:tableStyleId>
              </a:tblPr>
              <a:tblGrid>
                <a:gridCol w="2335006"/>
                <a:gridCol w="3158836"/>
              </a:tblGrid>
              <a:tr h="1988265">
                <a:tc>
                  <a:txBody>
                    <a:bodyPr/>
                    <a:lstStyle/>
                    <a:p>
                      <a:r>
                        <a:rPr lang="en-US" dirty="0" smtClean="0"/>
                        <a:t>Features</a:t>
                      </a:r>
                      <a:endParaRPr lang="en-US" dirty="0"/>
                    </a:p>
                  </a:txBody>
                  <a:tcPr/>
                </a:tc>
                <a:tc>
                  <a:txBody>
                    <a:bodyPr/>
                    <a:lstStyle/>
                    <a:p>
                      <a:r>
                        <a:rPr lang="en-US" dirty="0" smtClean="0"/>
                        <a:t>Macrosomia, </a:t>
                      </a:r>
                      <a:r>
                        <a:rPr lang="en-US" dirty="0" err="1" smtClean="0"/>
                        <a:t>macroglossia</a:t>
                      </a:r>
                      <a:r>
                        <a:rPr lang="en-US" dirty="0" smtClean="0"/>
                        <a:t>, </a:t>
                      </a:r>
                      <a:r>
                        <a:rPr lang="en-US" dirty="0" err="1" smtClean="0"/>
                        <a:t>omphalocele</a:t>
                      </a:r>
                      <a:r>
                        <a:rPr lang="en-US" dirty="0" smtClean="0"/>
                        <a:t>, increased</a:t>
                      </a:r>
                      <a:r>
                        <a:rPr lang="en-US" baseline="0" dirty="0" smtClean="0"/>
                        <a:t> subcutaneous tissue, increased risk of intraabdominal tumors</a:t>
                      </a:r>
                      <a:endParaRPr lang="en-US" dirty="0"/>
                    </a:p>
                  </a:txBody>
                  <a:tcPr/>
                </a:tc>
              </a:tr>
              <a:tr h="806352">
                <a:tc>
                  <a:txBody>
                    <a:bodyPr/>
                    <a:lstStyle/>
                    <a:p>
                      <a:r>
                        <a:rPr lang="en-US" dirty="0" smtClean="0"/>
                        <a:t>Airway concerns</a:t>
                      </a:r>
                      <a:endParaRPr lang="en-US" dirty="0"/>
                    </a:p>
                  </a:txBody>
                  <a:tcPr/>
                </a:tc>
                <a:tc>
                  <a:txBody>
                    <a:bodyPr/>
                    <a:lstStyle/>
                    <a:p>
                      <a:r>
                        <a:rPr lang="en-US" dirty="0" smtClean="0"/>
                        <a:t>Airway obstruction, feeding difficulties </a:t>
                      </a:r>
                      <a:endParaRPr lang="en-US" dirty="0"/>
                    </a:p>
                  </a:txBody>
                  <a:tcPr/>
                </a:tc>
              </a:tr>
              <a:tr h="1391785">
                <a:tc>
                  <a:txBody>
                    <a:bodyPr/>
                    <a:lstStyle/>
                    <a:p>
                      <a:r>
                        <a:rPr lang="en-US" dirty="0" smtClean="0"/>
                        <a:t>Anesthetic concerns</a:t>
                      </a:r>
                      <a:endParaRPr lang="en-US" dirty="0"/>
                    </a:p>
                  </a:txBody>
                  <a:tcPr/>
                </a:tc>
                <a:tc>
                  <a:txBody>
                    <a:bodyPr/>
                    <a:lstStyle/>
                    <a:p>
                      <a:r>
                        <a:rPr lang="en-US" dirty="0" smtClean="0"/>
                        <a:t>Difficult IV access, post op airway obstruction</a:t>
                      </a:r>
                      <a:r>
                        <a:rPr lang="en-US" baseline="0" dirty="0" smtClean="0"/>
                        <a:t> </a:t>
                      </a:r>
                    </a:p>
                    <a:p>
                      <a:r>
                        <a:rPr lang="en-US" baseline="0" dirty="0" smtClean="0"/>
                        <a:t> (</a:t>
                      </a:r>
                      <a:r>
                        <a:rPr lang="en-US" baseline="0" dirty="0" err="1" smtClean="0"/>
                        <a:t>glossectomy</a:t>
                      </a:r>
                      <a:r>
                        <a:rPr lang="en-US" baseline="0" dirty="0" smtClean="0"/>
                        <a:t>)</a:t>
                      </a:r>
                      <a:endParaRPr lang="en-US" dirty="0"/>
                    </a:p>
                  </a:txBody>
                  <a:tcPr/>
                </a:tc>
              </a:tr>
            </a:tbl>
          </a:graphicData>
        </a:graphic>
      </p:graphicFrame>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1617" y="1980035"/>
            <a:ext cx="5167723" cy="3918857"/>
          </a:xfrm>
          <a:prstGeom prst="rect">
            <a:avLst/>
          </a:prstGeom>
        </p:spPr>
      </p:pic>
    </p:spTree>
    <p:extLst>
      <p:ext uri="{BB962C8B-B14F-4D97-AF65-F5344CB8AC3E}">
        <p14:creationId xmlns:p14="http://schemas.microsoft.com/office/powerpoint/2010/main" val="9649583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Kippel-Fiel</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49960044"/>
              </p:ext>
            </p:extLst>
          </p:nvPr>
        </p:nvGraphicFramePr>
        <p:xfrm>
          <a:off x="1096963" y="1946565"/>
          <a:ext cx="7512647" cy="4311730"/>
        </p:xfrm>
        <a:graphic>
          <a:graphicData uri="http://schemas.openxmlformats.org/drawingml/2006/table">
            <a:tbl>
              <a:tblPr firstRow="1" bandRow="1">
                <a:tableStyleId>{5C22544A-7EE6-4342-B048-85BDC9FD1C3A}</a:tableStyleId>
              </a:tblPr>
              <a:tblGrid>
                <a:gridCol w="2726041"/>
                <a:gridCol w="4786606"/>
              </a:tblGrid>
              <a:tr h="1796554">
                <a:tc>
                  <a:txBody>
                    <a:bodyPr/>
                    <a:lstStyle/>
                    <a:p>
                      <a:r>
                        <a:rPr lang="en-US" dirty="0" smtClean="0"/>
                        <a:t>Features:</a:t>
                      </a:r>
                      <a:endParaRPr lang="en-US" dirty="0"/>
                    </a:p>
                  </a:txBody>
                  <a:tcPr/>
                </a:tc>
                <a:tc>
                  <a:txBody>
                    <a:bodyPr/>
                    <a:lstStyle/>
                    <a:p>
                      <a:r>
                        <a:rPr lang="en-US" dirty="0" smtClean="0"/>
                        <a:t>Short neck, limited</a:t>
                      </a:r>
                      <a:r>
                        <a:rPr lang="en-US" baseline="0" dirty="0" smtClean="0"/>
                        <a:t> cervical spine mobility, hearing loss, webbed neck,  “</a:t>
                      </a:r>
                      <a:r>
                        <a:rPr lang="en-US" baseline="0" dirty="0" err="1" smtClean="0"/>
                        <a:t>subclavain</a:t>
                      </a:r>
                      <a:r>
                        <a:rPr lang="en-US" baseline="0" dirty="0" smtClean="0"/>
                        <a:t> artery supply disruption syndrome” </a:t>
                      </a:r>
                      <a:endParaRPr lang="en-US" dirty="0"/>
                    </a:p>
                  </a:txBody>
                  <a:tcPr/>
                </a:tc>
              </a:tr>
              <a:tr h="1257588">
                <a:tc>
                  <a:txBody>
                    <a:bodyPr/>
                    <a:lstStyle/>
                    <a:p>
                      <a:r>
                        <a:rPr lang="en-US" dirty="0" smtClean="0"/>
                        <a:t>Airway Concerns:</a:t>
                      </a:r>
                      <a:endParaRPr lang="en-US" dirty="0"/>
                    </a:p>
                  </a:txBody>
                  <a:tcPr/>
                </a:tc>
                <a:tc>
                  <a:txBody>
                    <a:bodyPr/>
                    <a:lstStyle/>
                    <a:p>
                      <a:r>
                        <a:rPr lang="en-US" dirty="0" smtClean="0"/>
                        <a:t>Skull malformations, </a:t>
                      </a:r>
                      <a:r>
                        <a:rPr lang="en-US" dirty="0" err="1" smtClean="0"/>
                        <a:t>micrognathia</a:t>
                      </a:r>
                      <a:r>
                        <a:rPr lang="en-US" dirty="0" smtClean="0"/>
                        <a:t>, limited neck mobility worsens with age</a:t>
                      </a:r>
                      <a:endParaRPr lang="en-US" dirty="0"/>
                    </a:p>
                  </a:txBody>
                  <a:tcPr/>
                </a:tc>
              </a:tr>
              <a:tr h="1257588">
                <a:tc>
                  <a:txBody>
                    <a:bodyPr/>
                    <a:lstStyle/>
                    <a:p>
                      <a:r>
                        <a:rPr lang="en-US" dirty="0" smtClean="0"/>
                        <a:t>Anesthetic Concerns:</a:t>
                      </a:r>
                      <a:endParaRPr lang="en-US" dirty="0"/>
                    </a:p>
                  </a:txBody>
                  <a:tcPr/>
                </a:tc>
                <a:tc>
                  <a:txBody>
                    <a:bodyPr/>
                    <a:lstStyle/>
                    <a:p>
                      <a:r>
                        <a:rPr lang="en-US" dirty="0" smtClean="0"/>
                        <a:t>Possible</a:t>
                      </a:r>
                      <a:r>
                        <a:rPr lang="en-US" baseline="0" dirty="0" smtClean="0"/>
                        <a:t> VSD, Syncope with sudden neck rotation, no neck lines  </a:t>
                      </a:r>
                      <a:endParaRPr lang="en-US" dirty="0"/>
                    </a:p>
                  </a:txBody>
                  <a:tcPr/>
                </a:tc>
              </a:tr>
            </a:tbl>
          </a:graphicData>
        </a:graphic>
      </p:graphicFrame>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6403" y="2089070"/>
            <a:ext cx="2726942" cy="3931720"/>
          </a:xfrm>
          <a:prstGeom prst="rect">
            <a:avLst/>
          </a:prstGeom>
        </p:spPr>
      </p:pic>
    </p:spTree>
    <p:extLst>
      <p:ext uri="{BB962C8B-B14F-4D97-AF65-F5344CB8AC3E}">
        <p14:creationId xmlns:p14="http://schemas.microsoft.com/office/powerpoint/2010/main" val="596053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Cardiovascular System</a:t>
            </a:r>
            <a:endParaRPr lang="en-US" dirty="0"/>
          </a:p>
        </p:txBody>
      </p:sp>
      <p:sp>
        <p:nvSpPr>
          <p:cNvPr id="3" name="Content Placeholder 2"/>
          <p:cNvSpPr>
            <a:spLocks noGrp="1"/>
          </p:cNvSpPr>
          <p:nvPr>
            <p:ph idx="1"/>
          </p:nvPr>
        </p:nvSpPr>
        <p:spPr/>
        <p:txBody>
          <a:bodyPr/>
          <a:lstStyle/>
          <a:p>
            <a:pPr>
              <a:buFont typeface="Wingdings" charset="2"/>
              <a:buChar char="§"/>
            </a:pPr>
            <a:r>
              <a:rPr lang="en-US" sz="1800" dirty="0" smtClean="0"/>
              <a:t>Fetal Circulation is parallel</a:t>
            </a:r>
          </a:p>
          <a:p>
            <a:pPr lvl="1">
              <a:buFont typeface="Wingdings" charset="2"/>
              <a:buChar char="§"/>
            </a:pPr>
            <a:r>
              <a:rPr lang="en-US" sz="1600" dirty="0" smtClean="0"/>
              <a:t>High resistance and low flow of pulmonary circulation. </a:t>
            </a:r>
          </a:p>
          <a:p>
            <a:pPr lvl="1">
              <a:buFont typeface="Wingdings" charset="2"/>
              <a:buChar char="§"/>
            </a:pPr>
            <a:r>
              <a:rPr lang="en-US" sz="1600" dirty="0" smtClean="0"/>
              <a:t>Low resistance and high flow of placental circulation. </a:t>
            </a:r>
          </a:p>
          <a:p>
            <a:pPr lvl="1">
              <a:buFont typeface="Wingdings" charset="2"/>
              <a:buChar char="§"/>
            </a:pPr>
            <a:r>
              <a:rPr lang="en-US" sz="1600" dirty="0" smtClean="0"/>
              <a:t>Presence of SHUNTS </a:t>
            </a:r>
          </a:p>
          <a:p>
            <a:pPr>
              <a:buFont typeface="Wingdings" charset="2"/>
              <a:buChar char="§"/>
            </a:pPr>
            <a:r>
              <a:rPr lang="en-US" sz="1800" dirty="0" smtClean="0"/>
              <a:t>Changes at birth</a:t>
            </a:r>
          </a:p>
          <a:p>
            <a:pPr lvl="1">
              <a:buFont typeface="Wingdings" charset="2"/>
              <a:buChar char="§"/>
            </a:pPr>
            <a:r>
              <a:rPr lang="en-US" sz="1600" dirty="0" smtClean="0"/>
              <a:t>Pulmonary vascular resistance decreases</a:t>
            </a:r>
          </a:p>
          <a:p>
            <a:pPr lvl="1">
              <a:buFont typeface="Wingdings" charset="2"/>
              <a:buChar char="§"/>
            </a:pPr>
            <a:r>
              <a:rPr lang="en-US" sz="1600" dirty="0" smtClean="0"/>
              <a:t>PDA closes (PGE2)</a:t>
            </a:r>
          </a:p>
          <a:p>
            <a:pPr>
              <a:buFont typeface="Wingdings" charset="2"/>
              <a:buChar char="§"/>
            </a:pPr>
            <a:r>
              <a:rPr lang="en-US" sz="1800" dirty="0" smtClean="0"/>
              <a:t>Stronger </a:t>
            </a:r>
            <a:r>
              <a:rPr lang="en-US" sz="1800" dirty="0"/>
              <a:t>parasympathetic nervous </a:t>
            </a:r>
            <a:r>
              <a:rPr lang="en-US" sz="1800" dirty="0" smtClean="0"/>
              <a:t>system</a:t>
            </a:r>
            <a:endParaRPr lang="en-US" sz="1800" dirty="0"/>
          </a:p>
          <a:p>
            <a:pPr lvl="1">
              <a:buFont typeface="Wingdings" charset="2"/>
              <a:buChar char="§"/>
            </a:pPr>
            <a:r>
              <a:rPr lang="en-US" sz="1600" dirty="0" smtClean="0"/>
              <a:t>↓ Frank Starling Law (fixed strove volume) </a:t>
            </a:r>
          </a:p>
          <a:p>
            <a:pPr lvl="1">
              <a:buFont typeface="Wingdings" charset="2"/>
              <a:buChar char="§"/>
            </a:pPr>
            <a:r>
              <a:rPr lang="en-US" sz="1600" dirty="0" smtClean="0"/>
              <a:t>↓ Baroreceptor response (decreased peripheral vasoconstriction) </a:t>
            </a:r>
          </a:p>
          <a:p>
            <a:endParaRPr lang="en-US"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1013" y="1990164"/>
            <a:ext cx="3354667" cy="3281082"/>
          </a:xfrm>
          <a:prstGeom prst="rect">
            <a:avLst/>
          </a:prstGeom>
        </p:spPr>
      </p:pic>
    </p:spTree>
    <p:extLst>
      <p:ext uri="{BB962C8B-B14F-4D97-AF65-F5344CB8AC3E}">
        <p14:creationId xmlns:p14="http://schemas.microsoft.com/office/powerpoint/2010/main" val="3002721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Hurler Syndrome</a:t>
            </a:r>
            <a:br>
              <a:rPr lang="en-US" dirty="0" smtClean="0"/>
            </a:b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47462785"/>
              </p:ext>
            </p:extLst>
          </p:nvPr>
        </p:nvGraphicFramePr>
        <p:xfrm>
          <a:off x="688768" y="1128157"/>
          <a:ext cx="8027719" cy="5153891"/>
        </p:xfrm>
        <a:graphic>
          <a:graphicData uri="http://schemas.openxmlformats.org/drawingml/2006/table">
            <a:tbl>
              <a:tblPr firstRow="1" bandRow="1">
                <a:tableStyleId>{5C22544A-7EE6-4342-B048-85BDC9FD1C3A}</a:tableStyleId>
              </a:tblPr>
              <a:tblGrid>
                <a:gridCol w="2547719"/>
                <a:gridCol w="5480000"/>
              </a:tblGrid>
              <a:tr h="2099733">
                <a:tc>
                  <a:txBody>
                    <a:bodyPr/>
                    <a:lstStyle/>
                    <a:p>
                      <a:r>
                        <a:rPr lang="en-US" dirty="0" smtClean="0"/>
                        <a:t>Features:</a:t>
                      </a:r>
                      <a:endParaRPr lang="en-US" dirty="0"/>
                    </a:p>
                  </a:txBody>
                  <a:tcPr/>
                </a:tc>
                <a:tc>
                  <a:txBody>
                    <a:bodyPr/>
                    <a:lstStyle/>
                    <a:p>
                      <a:r>
                        <a:rPr lang="en-US" dirty="0" smtClean="0"/>
                        <a:t>Death at several years</a:t>
                      </a:r>
                      <a:r>
                        <a:rPr lang="en-US" baseline="0" dirty="0" smtClean="0"/>
                        <a:t> of age from obstructive airway disease. Tongue, tonsils, adenoids and lips are large. Mouth breathers with nasal drainage. Widely spaced teeth narrow, flat trachea. Small cervical vertebrae with high epiglottis, short neck.</a:t>
                      </a:r>
                      <a:endParaRPr lang="en-US" dirty="0"/>
                    </a:p>
                  </a:txBody>
                  <a:tcPr/>
                </a:tc>
              </a:tr>
              <a:tr h="1527079">
                <a:tc>
                  <a:txBody>
                    <a:bodyPr/>
                    <a:lstStyle/>
                    <a:p>
                      <a:r>
                        <a:rPr lang="en-US" dirty="0" smtClean="0"/>
                        <a:t>Airway Concerns:</a:t>
                      </a:r>
                      <a:endParaRPr lang="en-US" dirty="0"/>
                    </a:p>
                  </a:txBody>
                  <a:tcPr/>
                </a:tc>
                <a:tc>
                  <a:txBody>
                    <a:bodyPr/>
                    <a:lstStyle/>
                    <a:p>
                      <a:r>
                        <a:rPr lang="en-US" dirty="0" smtClean="0"/>
                        <a:t>“worst</a:t>
                      </a:r>
                      <a:r>
                        <a:rPr lang="en-US" baseline="0" dirty="0" smtClean="0"/>
                        <a:t> airway problem in pediatric anesthesia” thickening of soft tissues with age, enlarged tongue short neck, DIFFICULT MASK, oral airway can displace epiglottis downward. </a:t>
                      </a:r>
                      <a:endParaRPr lang="en-US" dirty="0"/>
                    </a:p>
                  </a:txBody>
                  <a:tcPr/>
                </a:tc>
              </a:tr>
              <a:tr h="1527079">
                <a:tc>
                  <a:txBody>
                    <a:bodyPr/>
                    <a:lstStyle/>
                    <a:p>
                      <a:r>
                        <a:rPr lang="en-US" dirty="0" smtClean="0"/>
                        <a:t>Anesthetic Concerns:</a:t>
                      </a:r>
                      <a:endParaRPr lang="en-US" dirty="0"/>
                    </a:p>
                  </a:txBody>
                  <a:tcPr/>
                </a:tc>
                <a:tc>
                  <a:txBody>
                    <a:bodyPr/>
                    <a:lstStyle/>
                    <a:p>
                      <a:r>
                        <a:rPr lang="en-US" dirty="0" smtClean="0"/>
                        <a:t>Possibly</a:t>
                      </a:r>
                      <a:r>
                        <a:rPr lang="en-US" baseline="0" dirty="0" smtClean="0"/>
                        <a:t> bone marrow TX </a:t>
                      </a:r>
                      <a:r>
                        <a:rPr lang="en-US" baseline="0" dirty="0" err="1" smtClean="0"/>
                        <a:t>pt</a:t>
                      </a:r>
                      <a:r>
                        <a:rPr lang="en-US" baseline="0" dirty="0" smtClean="0"/>
                        <a:t>, coronary artery narrowing, ischemic </a:t>
                      </a:r>
                      <a:r>
                        <a:rPr lang="en-US" baseline="0" dirty="0" err="1" smtClean="0"/>
                        <a:t>Dz</a:t>
                      </a:r>
                      <a:r>
                        <a:rPr lang="en-US" baseline="0" dirty="0" smtClean="0"/>
                        <a:t>, valve defects, </a:t>
                      </a:r>
                      <a:r>
                        <a:rPr lang="en-US" baseline="0" dirty="0" err="1" smtClean="0"/>
                        <a:t>mucopolysaccharide</a:t>
                      </a:r>
                      <a:r>
                        <a:rPr lang="en-US" baseline="0" dirty="0" smtClean="0"/>
                        <a:t> deposits in epidural space and on nerve sheaths, also in nose (difficult nasal airway) </a:t>
                      </a:r>
                      <a:endParaRPr lang="en-US" dirty="0"/>
                    </a:p>
                  </a:txBody>
                  <a:tcPr/>
                </a:tc>
              </a:tr>
            </a:tbl>
          </a:graphicData>
        </a:graphic>
      </p:graphicFrame>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6487" y="2274126"/>
            <a:ext cx="3240479" cy="2101932"/>
          </a:xfrm>
          <a:prstGeom prst="rect">
            <a:avLst/>
          </a:prstGeom>
        </p:spPr>
      </p:pic>
    </p:spTree>
    <p:extLst>
      <p:ext uri="{BB962C8B-B14F-4D97-AF65-F5344CB8AC3E}">
        <p14:creationId xmlns:p14="http://schemas.microsoft.com/office/powerpoint/2010/main" val="18737013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Pierre-Robin Syndrome</a:t>
            </a:r>
            <a:endParaRPr lang="en-US" dirty="0"/>
          </a:p>
        </p:txBody>
      </p:sp>
      <p:pic>
        <p:nvPicPr>
          <p:cNvPr id="4" name="Content Placeholder 3"/>
          <p:cNvPicPr>
            <a:picLocks noGrp="1" noChangeAspect="1"/>
          </p:cNvPicPr>
          <p:nvPr>
            <p:ph idx="1"/>
          </p:nvPr>
        </p:nvPicPr>
        <p:blipFill>
          <a:blip r:embed="rId2"/>
          <a:stretch>
            <a:fillRect/>
          </a:stretch>
        </p:blipFill>
        <p:spPr>
          <a:xfrm>
            <a:off x="8544771" y="2238622"/>
            <a:ext cx="3048000" cy="3048000"/>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874194041"/>
              </p:ext>
            </p:extLst>
          </p:nvPr>
        </p:nvGraphicFramePr>
        <p:xfrm>
          <a:off x="215076" y="2238622"/>
          <a:ext cx="8128000" cy="3080336"/>
        </p:xfrm>
        <a:graphic>
          <a:graphicData uri="http://schemas.openxmlformats.org/drawingml/2006/table">
            <a:tbl>
              <a:tblPr firstRow="1" bandRow="1">
                <a:tableStyleId>{5C22544A-7EE6-4342-B048-85BDC9FD1C3A}</a:tableStyleId>
              </a:tblPr>
              <a:tblGrid>
                <a:gridCol w="2302493"/>
                <a:gridCol w="5825507"/>
              </a:tblGrid>
              <a:tr h="1299130">
                <a:tc>
                  <a:txBody>
                    <a:bodyPr/>
                    <a:lstStyle/>
                    <a:p>
                      <a:r>
                        <a:rPr lang="en-US" dirty="0" smtClean="0"/>
                        <a:t>Features:</a:t>
                      </a:r>
                      <a:endParaRPr lang="en-US" dirty="0"/>
                    </a:p>
                  </a:txBody>
                  <a:tcPr/>
                </a:tc>
                <a:tc>
                  <a:txBody>
                    <a:bodyPr/>
                    <a:lstStyle/>
                    <a:p>
                      <a:r>
                        <a:rPr lang="en-US" dirty="0" err="1" smtClean="0"/>
                        <a:t>Micrognathia</a:t>
                      </a:r>
                      <a:r>
                        <a:rPr lang="en-US" dirty="0" smtClean="0"/>
                        <a:t>, </a:t>
                      </a:r>
                      <a:r>
                        <a:rPr lang="en-US" dirty="0" err="1" smtClean="0"/>
                        <a:t>Glossoptosis</a:t>
                      </a:r>
                      <a:r>
                        <a:rPr lang="en-US" dirty="0" smtClean="0"/>
                        <a:t>, Cleft</a:t>
                      </a:r>
                      <a:r>
                        <a:rPr lang="en-US" baseline="0" dirty="0" smtClean="0"/>
                        <a:t> Palate</a:t>
                      </a:r>
                    </a:p>
                    <a:p>
                      <a:r>
                        <a:rPr lang="en-US" baseline="0" dirty="0" smtClean="0"/>
                        <a:t>Mandible catches up with age</a:t>
                      </a:r>
                    </a:p>
                    <a:p>
                      <a:endParaRPr lang="en-US" dirty="0"/>
                    </a:p>
                  </a:txBody>
                  <a:tcPr/>
                </a:tc>
              </a:tr>
              <a:tr h="1141126">
                <a:tc>
                  <a:txBody>
                    <a:bodyPr/>
                    <a:lstStyle/>
                    <a:p>
                      <a:r>
                        <a:rPr lang="en-US" dirty="0" smtClean="0"/>
                        <a:t>Airways Concerns:</a:t>
                      </a:r>
                      <a:endParaRPr lang="en-US" dirty="0"/>
                    </a:p>
                  </a:txBody>
                  <a:tcPr/>
                </a:tc>
                <a:tc>
                  <a:txBody>
                    <a:bodyPr/>
                    <a:lstStyle/>
                    <a:p>
                      <a:r>
                        <a:rPr lang="en-US" dirty="0" smtClean="0"/>
                        <a:t>Neonates may need prone</a:t>
                      </a:r>
                      <a:r>
                        <a:rPr lang="en-US" baseline="0" dirty="0" smtClean="0"/>
                        <a:t> positioning with </a:t>
                      </a:r>
                      <a:r>
                        <a:rPr lang="en-US" baseline="0" dirty="0" err="1" smtClean="0"/>
                        <a:t>spontanous</a:t>
                      </a:r>
                      <a:r>
                        <a:rPr lang="en-US" baseline="0" dirty="0" smtClean="0"/>
                        <a:t> respirations. </a:t>
                      </a:r>
                    </a:p>
                    <a:p>
                      <a:r>
                        <a:rPr lang="en-US" baseline="0" dirty="0" smtClean="0"/>
                        <a:t>A nasopharyngeal airway or tongue stich. </a:t>
                      </a:r>
                      <a:endParaRPr lang="en-US" dirty="0"/>
                    </a:p>
                  </a:txBody>
                  <a:tcPr/>
                </a:tc>
              </a:tr>
              <a:tr h="480935">
                <a:tc>
                  <a:txBody>
                    <a:bodyPr/>
                    <a:lstStyle/>
                    <a:p>
                      <a:r>
                        <a:rPr lang="en-US" dirty="0" smtClean="0"/>
                        <a:t>Anesthetic</a:t>
                      </a:r>
                      <a:r>
                        <a:rPr lang="en-US" baseline="0" dirty="0" smtClean="0"/>
                        <a:t> Concerns: </a:t>
                      </a:r>
                      <a:endParaRPr lang="en-US" dirty="0"/>
                    </a:p>
                  </a:txBody>
                  <a:tcPr/>
                </a:tc>
                <a:tc>
                  <a:txBody>
                    <a:bodyPr/>
                    <a:lstStyle/>
                    <a:p>
                      <a:r>
                        <a:rPr lang="en-US" dirty="0" smtClean="0"/>
                        <a:t>Fiber optic intubation, or LMA.</a:t>
                      </a:r>
                      <a:r>
                        <a:rPr lang="en-US" baseline="0" dirty="0" smtClean="0"/>
                        <a:t> Urgent trach. Awake </a:t>
                      </a:r>
                      <a:r>
                        <a:rPr lang="en-US" baseline="0" dirty="0" err="1" smtClean="0"/>
                        <a:t>extubation</a:t>
                      </a:r>
                      <a:r>
                        <a:rPr lang="en-US" baseline="0" dirty="0" smtClean="0"/>
                        <a:t> with possible nasal </a:t>
                      </a:r>
                      <a:r>
                        <a:rPr lang="en-US" baseline="0" dirty="0" err="1" smtClean="0"/>
                        <a:t>tumpet</a:t>
                      </a:r>
                      <a:r>
                        <a:rPr lang="en-US" baseline="0" dirty="0" smtClean="0"/>
                        <a:t>. </a:t>
                      </a:r>
                      <a:endParaRPr lang="en-US" dirty="0"/>
                    </a:p>
                  </a:txBody>
                  <a:tcPr/>
                </a:tc>
              </a:tr>
            </a:tbl>
          </a:graphicData>
        </a:graphic>
      </p:graphicFrame>
    </p:spTree>
    <p:extLst>
      <p:ext uri="{BB962C8B-B14F-4D97-AF65-F5344CB8AC3E}">
        <p14:creationId xmlns:p14="http://schemas.microsoft.com/office/powerpoint/2010/main" val="7380983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Congenital Airway Abnormalities</a:t>
            </a:r>
          </a:p>
        </p:txBody>
      </p:sp>
      <p:pic>
        <p:nvPicPr>
          <p:cNvPr id="4" name="Content Placeholder 3"/>
          <p:cNvPicPr>
            <a:picLocks noGrp="1" noChangeAspect="1"/>
          </p:cNvPicPr>
          <p:nvPr>
            <p:ph idx="1"/>
          </p:nvPr>
        </p:nvPicPr>
        <p:blipFill>
          <a:blip r:embed="rId2"/>
          <a:stretch>
            <a:fillRect/>
          </a:stretch>
        </p:blipFill>
        <p:spPr>
          <a:xfrm>
            <a:off x="3446463" y="2009775"/>
            <a:ext cx="5359400" cy="3695700"/>
          </a:xfrm>
          <a:prstGeom prst="rect">
            <a:avLst/>
          </a:prstGeom>
        </p:spPr>
      </p:pic>
    </p:spTree>
    <p:extLst>
      <p:ext uri="{BB962C8B-B14F-4D97-AF65-F5344CB8AC3E}">
        <p14:creationId xmlns:p14="http://schemas.microsoft.com/office/powerpoint/2010/main" val="5332141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a:t>
            </a:r>
            <a:endParaRPr lang="en-US" dirty="0"/>
          </a:p>
        </p:txBody>
      </p:sp>
      <p:pic>
        <p:nvPicPr>
          <p:cNvPr id="4" name="Content Placeholder 3"/>
          <p:cNvPicPr>
            <a:picLocks noGrp="1" noChangeAspect="1"/>
          </p:cNvPicPr>
          <p:nvPr>
            <p:ph idx="1"/>
          </p:nvPr>
        </p:nvPicPr>
        <p:blipFill>
          <a:blip r:embed="rId2"/>
          <a:stretch>
            <a:fillRect/>
          </a:stretch>
        </p:blipFill>
        <p:spPr>
          <a:xfrm>
            <a:off x="5697984" y="1881889"/>
            <a:ext cx="6057750" cy="4022725"/>
          </a:xfrm>
          <a:prstGeom prst="rect">
            <a:avLst/>
          </a:prstGeom>
        </p:spPr>
      </p:pic>
      <p:sp>
        <p:nvSpPr>
          <p:cNvPr id="5" name="TextBox 4"/>
          <p:cNvSpPr txBox="1"/>
          <p:nvPr/>
        </p:nvSpPr>
        <p:spPr>
          <a:xfrm>
            <a:off x="1097280" y="2054431"/>
            <a:ext cx="3712226" cy="4247317"/>
          </a:xfrm>
          <a:prstGeom prst="rect">
            <a:avLst/>
          </a:prstGeom>
          <a:noFill/>
        </p:spPr>
        <p:txBody>
          <a:bodyPr wrap="square" rtlCol="0">
            <a:spAutoFit/>
          </a:bodyPr>
          <a:lstStyle/>
          <a:p>
            <a:r>
              <a:rPr lang="en-US" dirty="0" smtClean="0"/>
              <a:t>7 y/o Female </a:t>
            </a:r>
            <a:r>
              <a:rPr lang="en-US" dirty="0" err="1" smtClean="0"/>
              <a:t>Hx</a:t>
            </a:r>
            <a:r>
              <a:rPr lang="en-US" dirty="0" smtClean="0"/>
              <a:t>: Pierre Robin, Severe scoliosis with spinal rods, RAD. </a:t>
            </a:r>
            <a:r>
              <a:rPr lang="en-US" b="1" dirty="0" smtClean="0"/>
              <a:t>20kg</a:t>
            </a:r>
          </a:p>
          <a:p>
            <a:endParaRPr lang="en-US" dirty="0" smtClean="0"/>
          </a:p>
          <a:p>
            <a:r>
              <a:rPr lang="en-US" dirty="0" err="1" smtClean="0"/>
              <a:t>Dx</a:t>
            </a:r>
            <a:r>
              <a:rPr lang="en-US" dirty="0" smtClean="0"/>
              <a:t>: Velopharyngeal Insufficiency</a:t>
            </a:r>
          </a:p>
          <a:p>
            <a:endParaRPr lang="en-US" dirty="0" smtClean="0"/>
          </a:p>
          <a:p>
            <a:r>
              <a:rPr lang="en-US" dirty="0" smtClean="0"/>
              <a:t>Case: </a:t>
            </a:r>
            <a:r>
              <a:rPr lang="en-US" dirty="0" err="1" smtClean="0"/>
              <a:t>Celft</a:t>
            </a:r>
            <a:r>
              <a:rPr lang="en-US" dirty="0" smtClean="0"/>
              <a:t> Palate Repair, </a:t>
            </a:r>
          </a:p>
          <a:p>
            <a:r>
              <a:rPr lang="en-US" dirty="0"/>
              <a:t> </a:t>
            </a:r>
            <a:r>
              <a:rPr lang="en-US" dirty="0" smtClean="0"/>
              <a:t>          </a:t>
            </a:r>
            <a:r>
              <a:rPr lang="en-US" dirty="0"/>
              <a:t>S</a:t>
            </a:r>
            <a:r>
              <a:rPr lang="en-US" dirty="0" smtClean="0"/>
              <a:t>phincter </a:t>
            </a:r>
            <a:r>
              <a:rPr lang="en-US" dirty="0" err="1" smtClean="0"/>
              <a:t>pharyngoplasty</a:t>
            </a:r>
            <a:r>
              <a:rPr lang="en-US" dirty="0" smtClean="0"/>
              <a:t>. </a:t>
            </a:r>
          </a:p>
          <a:p>
            <a:endParaRPr lang="en-US" dirty="0" smtClean="0"/>
          </a:p>
          <a:p>
            <a:r>
              <a:rPr lang="en-US" dirty="0"/>
              <a:t> </a:t>
            </a:r>
            <a:r>
              <a:rPr lang="en-US" dirty="0" smtClean="0"/>
              <a:t>	Induction- Easy mask a/w, DL x1 	with </a:t>
            </a:r>
            <a:r>
              <a:rPr lang="en-US" dirty="0" err="1" smtClean="0"/>
              <a:t>peds</a:t>
            </a:r>
            <a:r>
              <a:rPr lang="en-US" dirty="0" smtClean="0"/>
              <a:t> D Blade on </a:t>
            </a:r>
            <a:r>
              <a:rPr lang="en-US" dirty="0" err="1"/>
              <a:t>S</a:t>
            </a:r>
            <a:r>
              <a:rPr lang="en-US" dirty="0" err="1" smtClean="0"/>
              <a:t>torz</a:t>
            </a:r>
            <a:r>
              <a:rPr lang="en-US" dirty="0" smtClean="0"/>
              <a:t> </a:t>
            </a:r>
          </a:p>
          <a:p>
            <a:r>
              <a:rPr lang="en-US" dirty="0"/>
              <a:t>	</a:t>
            </a:r>
            <a:r>
              <a:rPr lang="en-US" dirty="0" err="1" smtClean="0"/>
              <a:t>Extubation</a:t>
            </a:r>
            <a:r>
              <a:rPr lang="en-US" dirty="0" smtClean="0"/>
              <a:t>- AWAKE, 	spontaneously breathing but not 	exchanging. </a:t>
            </a:r>
            <a:endParaRPr lang="en-US" dirty="0"/>
          </a:p>
          <a:p>
            <a:endParaRPr lang="en-US" dirty="0"/>
          </a:p>
          <a:p>
            <a:endParaRPr lang="en-US" dirty="0"/>
          </a:p>
        </p:txBody>
      </p:sp>
    </p:spTree>
    <p:extLst>
      <p:ext uri="{BB962C8B-B14F-4D97-AF65-F5344CB8AC3E}">
        <p14:creationId xmlns:p14="http://schemas.microsoft.com/office/powerpoint/2010/main" val="20152711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a:t>
            </a:r>
            <a:endParaRPr lang="en-US" dirty="0"/>
          </a:p>
        </p:txBody>
      </p:sp>
      <p:sp>
        <p:nvSpPr>
          <p:cNvPr id="3" name="Content Placeholder 2"/>
          <p:cNvSpPr>
            <a:spLocks noGrp="1"/>
          </p:cNvSpPr>
          <p:nvPr>
            <p:ph idx="1"/>
          </p:nvPr>
        </p:nvSpPr>
        <p:spPr/>
        <p:txBody>
          <a:bodyPr/>
          <a:lstStyle/>
          <a:p>
            <a:r>
              <a:rPr lang="en-US" dirty="0" smtClean="0">
                <a:hlinkClick r:id="rId2"/>
              </a:rPr>
              <a:t>http://www.medicaldaily.com/gloves-after-hand-washing-best-protects-preemies-infections-neonatal-intensive-care-unit-297632</a:t>
            </a:r>
            <a:endParaRPr lang="en-US" dirty="0" smtClean="0"/>
          </a:p>
          <a:p>
            <a:r>
              <a:rPr lang="en-US" dirty="0" smtClean="0">
                <a:hlinkClick r:id="rId3"/>
              </a:rPr>
              <a:t>www.basicsofpedsanestesia.com</a:t>
            </a:r>
            <a:r>
              <a:rPr lang="en-US" dirty="0" smtClean="0"/>
              <a:t> </a:t>
            </a:r>
            <a:r>
              <a:rPr lang="en-US" dirty="0" err="1" smtClean="0"/>
              <a:t>Myelo</a:t>
            </a:r>
            <a:r>
              <a:rPr lang="en-US" dirty="0" smtClean="0"/>
              <a:t> photo</a:t>
            </a:r>
          </a:p>
          <a:p>
            <a:r>
              <a:rPr lang="en-US" dirty="0" smtClean="0"/>
              <a:t>Baum, Victor. And Jennifer O’Flaherty. Anesthesia for Genetic, Metabolic, &amp; Dysmorphic Syndromes of Childhood. Library of Congress 2007. </a:t>
            </a:r>
          </a:p>
          <a:p>
            <a:r>
              <a:rPr lang="en-US" dirty="0" smtClean="0"/>
              <a:t>Brett, Claire. </a:t>
            </a:r>
            <a:r>
              <a:rPr lang="en-US" i="1" dirty="0" smtClean="0"/>
              <a:t>The Pass Machine</a:t>
            </a:r>
            <a:r>
              <a:rPr lang="en-US" dirty="0" smtClean="0"/>
              <a:t>, Neonatal. 2013. </a:t>
            </a:r>
          </a:p>
          <a:p>
            <a:r>
              <a:rPr lang="en-US" dirty="0" smtClean="0"/>
              <a:t>Rollins M, Rosen M: Anesthesia for Fetal Surgery and Other Intrauterine Procedures. Chestnuts Obstetric Anesthesia, 2014. </a:t>
            </a:r>
            <a:endParaRPr lang="en-US" dirty="0"/>
          </a:p>
        </p:txBody>
      </p:sp>
    </p:spTree>
    <p:extLst>
      <p:ext uri="{BB962C8B-B14F-4D97-AF65-F5344CB8AC3E}">
        <p14:creationId xmlns:p14="http://schemas.microsoft.com/office/powerpoint/2010/main" val="4776665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Fetal Circulation </a:t>
            </a:r>
            <a:endParaRPr lang="en-US" dirty="0"/>
          </a:p>
        </p:txBody>
      </p:sp>
      <p:pic>
        <p:nvPicPr>
          <p:cNvPr id="4" name="Content Placeholder 3"/>
          <p:cNvPicPr>
            <a:picLocks noGrp="1" noChangeAspect="1"/>
          </p:cNvPicPr>
          <p:nvPr>
            <p:ph idx="1"/>
          </p:nvPr>
        </p:nvPicPr>
        <p:blipFill>
          <a:blip r:embed="rId2"/>
          <a:stretch>
            <a:fillRect/>
          </a:stretch>
        </p:blipFill>
        <p:spPr>
          <a:xfrm>
            <a:off x="819306" y="1929391"/>
            <a:ext cx="5307174" cy="402272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6906" y="1767568"/>
            <a:ext cx="3545007" cy="4346369"/>
          </a:xfrm>
          <a:prstGeom prst="rect">
            <a:avLst/>
          </a:prstGeom>
        </p:spPr>
      </p:pic>
    </p:spTree>
    <p:extLst>
      <p:ext uri="{BB962C8B-B14F-4D97-AF65-F5344CB8AC3E}">
        <p14:creationId xmlns:p14="http://schemas.microsoft.com/office/powerpoint/2010/main" val="1883650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Pulmonary System</a:t>
            </a:r>
            <a:endParaRPr lang="en-US" dirty="0"/>
          </a:p>
        </p:txBody>
      </p:sp>
      <p:sp>
        <p:nvSpPr>
          <p:cNvPr id="3" name="Content Placeholder 2"/>
          <p:cNvSpPr>
            <a:spLocks noGrp="1"/>
          </p:cNvSpPr>
          <p:nvPr>
            <p:ph idx="1"/>
          </p:nvPr>
        </p:nvSpPr>
        <p:spPr/>
        <p:txBody>
          <a:bodyPr/>
          <a:lstStyle/>
          <a:p>
            <a:pPr>
              <a:buFont typeface="Wingdings" charset="2"/>
              <a:buChar char="§"/>
            </a:pPr>
            <a:r>
              <a:rPr lang="en-US" dirty="0" smtClean="0"/>
              <a:t>Increased minute ventilation</a:t>
            </a:r>
          </a:p>
          <a:p>
            <a:pPr>
              <a:buFont typeface="Wingdings" charset="2"/>
              <a:buChar char="§"/>
            </a:pPr>
            <a:r>
              <a:rPr lang="en-US" dirty="0" smtClean="0"/>
              <a:t>Double the O2 consumption of adults</a:t>
            </a:r>
          </a:p>
          <a:p>
            <a:pPr lvl="1">
              <a:buFont typeface="Wingdings" charset="2"/>
              <a:buChar char="§"/>
            </a:pPr>
            <a:r>
              <a:rPr lang="en-US" smtClean="0"/>
              <a:t>7cc/kg/min for infant VS </a:t>
            </a:r>
            <a:r>
              <a:rPr lang="en-US" dirty="0" smtClean="0"/>
              <a:t>3 cc/kg/min in adults</a:t>
            </a:r>
            <a:endParaRPr lang="en-US" dirty="0" smtClean="0"/>
          </a:p>
          <a:p>
            <a:pPr>
              <a:buFont typeface="Wingdings" charset="2"/>
              <a:buChar char="§"/>
            </a:pPr>
            <a:endParaRPr lang="en-US" dirty="0" smtClean="0"/>
          </a:p>
          <a:p>
            <a:pPr>
              <a:buFont typeface="Wingdings" charset="2"/>
              <a:buChar char="§"/>
            </a:pPr>
            <a:r>
              <a:rPr lang="en-US" dirty="0" smtClean="0"/>
              <a:t>               lung compliance            chest wall compliance</a:t>
            </a:r>
          </a:p>
          <a:p>
            <a:pPr>
              <a:buFont typeface="Wingdings" charset="2"/>
              <a:buChar char="§"/>
            </a:pPr>
            <a:endParaRPr lang="en-US" dirty="0"/>
          </a:p>
          <a:p>
            <a:pPr>
              <a:buFont typeface="Wingdings" charset="2"/>
              <a:buChar char="§"/>
            </a:pPr>
            <a:r>
              <a:rPr lang="en-US" dirty="0" smtClean="0"/>
              <a:t>Diaphragmatic fatigue (lack of type 1 fibers) </a:t>
            </a:r>
          </a:p>
        </p:txBody>
      </p:sp>
      <p:sp>
        <p:nvSpPr>
          <p:cNvPr id="4" name="Down Arrow 3"/>
          <p:cNvSpPr/>
          <p:nvPr/>
        </p:nvSpPr>
        <p:spPr>
          <a:xfrm>
            <a:off x="1428750" y="3546698"/>
            <a:ext cx="484632" cy="6214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Up Arrow 4"/>
          <p:cNvSpPr/>
          <p:nvPr/>
        </p:nvSpPr>
        <p:spPr>
          <a:xfrm>
            <a:off x="3829051" y="3539660"/>
            <a:ext cx="484632" cy="62847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5454" y="2236787"/>
            <a:ext cx="4110226" cy="3006726"/>
          </a:xfrm>
          <a:prstGeom prst="rect">
            <a:avLst/>
          </a:prstGeom>
        </p:spPr>
      </p:pic>
    </p:spTree>
    <p:extLst>
      <p:ext uri="{BB962C8B-B14F-4D97-AF65-F5344CB8AC3E}">
        <p14:creationId xmlns:p14="http://schemas.microsoft.com/office/powerpoint/2010/main" val="14061661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Pulmonary complications </a:t>
            </a:r>
            <a:endParaRPr lang="en-US" dirty="0"/>
          </a:p>
        </p:txBody>
      </p:sp>
      <p:sp>
        <p:nvSpPr>
          <p:cNvPr id="3" name="Content Placeholder 2"/>
          <p:cNvSpPr>
            <a:spLocks noGrp="1"/>
          </p:cNvSpPr>
          <p:nvPr>
            <p:ph idx="1"/>
          </p:nvPr>
        </p:nvSpPr>
        <p:spPr/>
        <p:txBody>
          <a:bodyPr>
            <a:noAutofit/>
          </a:bodyPr>
          <a:lstStyle/>
          <a:p>
            <a:pPr marL="0" indent="0">
              <a:buNone/>
            </a:pPr>
            <a:r>
              <a:rPr lang="en-US" u="sng" dirty="0" smtClean="0"/>
              <a:t>Persistent Pulmonary </a:t>
            </a:r>
            <a:r>
              <a:rPr lang="en-US" u="sng" dirty="0"/>
              <a:t>Hypertension </a:t>
            </a:r>
            <a:r>
              <a:rPr lang="en-US" u="sng" dirty="0" smtClean="0"/>
              <a:t>/ Persistent fetal circulation </a:t>
            </a:r>
          </a:p>
          <a:p>
            <a:pPr lvl="1">
              <a:buFont typeface="Wingdings" charset="2"/>
              <a:buChar char="§"/>
            </a:pPr>
            <a:r>
              <a:rPr lang="en-US" dirty="0"/>
              <a:t>H</a:t>
            </a:r>
            <a:r>
              <a:rPr lang="en-US" dirty="0" smtClean="0"/>
              <a:t>igh </a:t>
            </a:r>
            <a:r>
              <a:rPr lang="en-US" dirty="0"/>
              <a:t>pulmonary artery </a:t>
            </a:r>
            <a:r>
              <a:rPr lang="en-US" dirty="0" smtClean="0"/>
              <a:t>pressure</a:t>
            </a:r>
          </a:p>
          <a:p>
            <a:pPr lvl="1">
              <a:buFont typeface="Wingdings" charset="2"/>
              <a:buChar char="§"/>
            </a:pPr>
            <a:r>
              <a:rPr lang="en-US" dirty="0"/>
              <a:t>PDA and foramen ovale remain open = shunting = </a:t>
            </a:r>
            <a:r>
              <a:rPr lang="en-US" dirty="0" smtClean="0"/>
              <a:t>hypoxemia</a:t>
            </a:r>
          </a:p>
          <a:p>
            <a:pPr lvl="1">
              <a:buFont typeface="Wingdings" charset="2"/>
              <a:buChar char="§"/>
            </a:pPr>
            <a:r>
              <a:rPr lang="en-US" dirty="0" smtClean="0"/>
              <a:t>Causes: Asphyxia, Meconium aspiration, Sepsis, CDH</a:t>
            </a:r>
          </a:p>
          <a:p>
            <a:pPr lvl="1">
              <a:buFont typeface="Wingdings" charset="2"/>
              <a:buChar char="§"/>
            </a:pPr>
            <a:r>
              <a:rPr lang="en-US" dirty="0" smtClean="0"/>
              <a:t>Treatment </a:t>
            </a:r>
            <a:r>
              <a:rPr lang="en-US" dirty="0"/>
              <a:t>, mechanical ventilation, nitric oxide, ECMO</a:t>
            </a:r>
          </a:p>
          <a:p>
            <a:pPr lvl="1">
              <a:buFont typeface="Wingdings" charset="2"/>
              <a:buChar char="§"/>
            </a:pPr>
            <a:endParaRPr lang="en-US" u="sng" dirty="0" smtClean="0"/>
          </a:p>
          <a:p>
            <a:pPr marL="0" indent="0">
              <a:buNone/>
            </a:pPr>
            <a:r>
              <a:rPr lang="en-US" u="sng" dirty="0" smtClean="0"/>
              <a:t>Respiratory distress Syndrome</a:t>
            </a:r>
          </a:p>
          <a:p>
            <a:pPr lvl="1">
              <a:buFont typeface="Wingdings" charset="2"/>
              <a:buChar char="§"/>
            </a:pPr>
            <a:r>
              <a:rPr lang="en-US" dirty="0"/>
              <a:t>C</a:t>
            </a:r>
            <a:r>
              <a:rPr lang="en-US" dirty="0" smtClean="0"/>
              <a:t>aused by a </a:t>
            </a:r>
            <a:r>
              <a:rPr lang="en-US" dirty="0"/>
              <a:t>d</a:t>
            </a:r>
            <a:r>
              <a:rPr lang="en-US" dirty="0" smtClean="0"/>
              <a:t>eficiency of surfactant, infection, barotrauma, O2 administration </a:t>
            </a:r>
          </a:p>
          <a:p>
            <a:pPr lvl="1">
              <a:buFont typeface="Wingdings" charset="2"/>
              <a:buChar char="§"/>
            </a:pPr>
            <a:r>
              <a:rPr lang="en-US" dirty="0" smtClean="0"/>
              <a:t>Characteristics: fibrosis, enlarged alveoli, smooth muscle hyperplasia </a:t>
            </a:r>
          </a:p>
          <a:p>
            <a:pPr lvl="1">
              <a:buFont typeface="Wingdings" charset="2"/>
              <a:buChar char="§"/>
            </a:pPr>
            <a:r>
              <a:rPr lang="en-US" dirty="0" err="1" smtClean="0"/>
              <a:t>Tx</a:t>
            </a:r>
            <a:r>
              <a:rPr lang="en-US" dirty="0" smtClean="0"/>
              <a:t>: bronchodilator, preO2, post op ventilation </a:t>
            </a:r>
          </a:p>
          <a:p>
            <a:pPr lvl="1">
              <a:buFont typeface="Wingdings" charset="2"/>
              <a:buChar char="§"/>
            </a:pPr>
            <a:r>
              <a:rPr lang="en-US" dirty="0" smtClean="0"/>
              <a:t>Develop BPD, chronic </a:t>
            </a:r>
          </a:p>
          <a:p>
            <a:pPr algn="r">
              <a:buFont typeface="Wingdings" charset="2"/>
              <a:buChar char="v"/>
            </a:pPr>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4031" y="670461"/>
            <a:ext cx="4320675" cy="3355274"/>
          </a:xfrm>
          <a:prstGeom prst="rect">
            <a:avLst/>
          </a:prstGeom>
        </p:spPr>
      </p:pic>
    </p:spTree>
    <p:extLst>
      <p:ext uri="{BB962C8B-B14F-4D97-AF65-F5344CB8AC3E}">
        <p14:creationId xmlns:p14="http://schemas.microsoft.com/office/powerpoint/2010/main" val="18094677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Circling the Drain</a:t>
            </a:r>
            <a:r>
              <a:rPr lang="mr-IN" dirty="0" smtClean="0"/>
              <a:t>…</a:t>
            </a:r>
            <a:r>
              <a:rPr lang="en-US" dirty="0" smtClean="0"/>
              <a:t>.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60665" y="1846263"/>
            <a:ext cx="9001496" cy="4412033"/>
          </a:xfrm>
          <a:prstGeom prst="rect">
            <a:avLst/>
          </a:prstGeom>
        </p:spPr>
      </p:pic>
    </p:spTree>
    <p:extLst>
      <p:ext uri="{BB962C8B-B14F-4D97-AF65-F5344CB8AC3E}">
        <p14:creationId xmlns:p14="http://schemas.microsoft.com/office/powerpoint/2010/main" val="7956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Renal System</a:t>
            </a:r>
            <a:endParaRPr lang="en-US" dirty="0"/>
          </a:p>
        </p:txBody>
      </p:sp>
      <p:sp>
        <p:nvSpPr>
          <p:cNvPr id="3" name="Content Placeholder 2"/>
          <p:cNvSpPr>
            <a:spLocks noGrp="1"/>
          </p:cNvSpPr>
          <p:nvPr>
            <p:ph idx="1"/>
          </p:nvPr>
        </p:nvSpPr>
        <p:spPr/>
        <p:txBody>
          <a:bodyPr>
            <a:normAutofit/>
          </a:bodyPr>
          <a:lstStyle/>
          <a:p>
            <a:pPr>
              <a:buFont typeface="Wingdings" charset="2"/>
              <a:buChar char="§"/>
            </a:pPr>
            <a:r>
              <a:rPr lang="en-US" sz="2400" dirty="0" smtClean="0"/>
              <a:t>CO from 3% </a:t>
            </a:r>
            <a:r>
              <a:rPr lang="en-US" sz="2400" dirty="0" err="1" smtClean="0"/>
              <a:t>inutero</a:t>
            </a:r>
            <a:r>
              <a:rPr lang="en-US" sz="2400" dirty="0" smtClean="0"/>
              <a:t> to 25% </a:t>
            </a:r>
          </a:p>
          <a:p>
            <a:pPr>
              <a:buFont typeface="Wingdings" charset="2"/>
              <a:buChar char="§"/>
            </a:pPr>
            <a:r>
              <a:rPr lang="en-US" sz="2400" dirty="0" smtClean="0"/>
              <a:t>Low GFR and decreased tubular function (until 2yrs old)</a:t>
            </a:r>
          </a:p>
          <a:p>
            <a:pPr>
              <a:buFont typeface="Wingdings" charset="2"/>
              <a:buChar char="§"/>
            </a:pPr>
            <a:r>
              <a:rPr lang="en-US" sz="2400" dirty="0" smtClean="0"/>
              <a:t>Unable to concentrate urine</a:t>
            </a:r>
          </a:p>
          <a:p>
            <a:pPr>
              <a:buFont typeface="Wingdings" charset="2"/>
              <a:buChar char="§"/>
            </a:pPr>
            <a:r>
              <a:rPr lang="en-US" sz="2400" dirty="0" smtClean="0"/>
              <a:t>Blood volume </a:t>
            </a:r>
          </a:p>
          <a:p>
            <a:pPr lvl="2">
              <a:buFont typeface="Wingdings" charset="2"/>
              <a:buChar char="§"/>
            </a:pPr>
            <a:r>
              <a:rPr lang="en-US" sz="2400" dirty="0" smtClean="0"/>
              <a:t>Term newborn 85mL/kg</a:t>
            </a:r>
          </a:p>
          <a:p>
            <a:pPr lvl="2">
              <a:buFont typeface="Wingdings" charset="2"/>
              <a:buChar char="§"/>
            </a:pPr>
            <a:r>
              <a:rPr lang="en-US" sz="2400" dirty="0" smtClean="0"/>
              <a:t>Preterm 90mL/kg </a:t>
            </a:r>
          </a:p>
        </p:txBody>
      </p:sp>
    </p:spTree>
    <p:extLst>
      <p:ext uri="{BB962C8B-B14F-4D97-AF65-F5344CB8AC3E}">
        <p14:creationId xmlns:p14="http://schemas.microsoft.com/office/powerpoint/2010/main" val="1423542450"/>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38036</TotalTime>
  <Words>2097</Words>
  <Application>Microsoft Macintosh PowerPoint</Application>
  <PresentationFormat>Widescreen</PresentationFormat>
  <Paragraphs>403</Paragraphs>
  <Slides>44</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Arial</vt:lpstr>
      <vt:lpstr>Arial Rounded MT Bold</vt:lpstr>
      <vt:lpstr>Calibri</vt:lpstr>
      <vt:lpstr>Calibri Light</vt:lpstr>
      <vt:lpstr>Cooper Black</vt:lpstr>
      <vt:lpstr>Mangal</vt:lpstr>
      <vt:lpstr>Wingdings</vt:lpstr>
      <vt:lpstr>Retrospect</vt:lpstr>
      <vt:lpstr>Neonatal Anesthesia</vt:lpstr>
      <vt:lpstr>Neonatal Physiology</vt:lpstr>
      <vt:lpstr>PowerPoint Presentation</vt:lpstr>
      <vt:lpstr>Cardiovascular System</vt:lpstr>
      <vt:lpstr>Fetal Circulation </vt:lpstr>
      <vt:lpstr>Pulmonary System</vt:lpstr>
      <vt:lpstr>Pulmonary complications </vt:lpstr>
      <vt:lpstr>Circling the Drain…. </vt:lpstr>
      <vt:lpstr>Renal System</vt:lpstr>
      <vt:lpstr>Hepatic System</vt:lpstr>
      <vt:lpstr>Fetal Hemoglobin</vt:lpstr>
      <vt:lpstr>Drugs and Neonates</vt:lpstr>
      <vt:lpstr>PowerPoint Presentation</vt:lpstr>
      <vt:lpstr>Fetal Pain</vt:lpstr>
      <vt:lpstr>Anesthetic Management: The Obvious </vt:lpstr>
      <vt:lpstr>Preoperative</vt:lpstr>
      <vt:lpstr>Intraoperative</vt:lpstr>
      <vt:lpstr>SEVOFLORANE</vt:lpstr>
      <vt:lpstr>Regional Anesthesia </vt:lpstr>
      <vt:lpstr>Temperature Control </vt:lpstr>
      <vt:lpstr>Brown fat metabolism </vt:lpstr>
      <vt:lpstr>Temp Control Continued</vt:lpstr>
      <vt:lpstr>Postoperative </vt:lpstr>
      <vt:lpstr>Central Apnea</vt:lpstr>
      <vt:lpstr>Congenital Diaphragmatic Hernia</vt:lpstr>
      <vt:lpstr>PowerPoint Presentation</vt:lpstr>
      <vt:lpstr>Tracheoesophageal Fistula </vt:lpstr>
      <vt:lpstr>Myelomeningocele</vt:lpstr>
      <vt:lpstr>Necrotizing Enterocolitis</vt:lpstr>
      <vt:lpstr>Hernia repair for the neonate</vt:lpstr>
      <vt:lpstr>Pyloric Stenosis </vt:lpstr>
      <vt:lpstr>PDA ligation </vt:lpstr>
      <vt:lpstr>Syndromes </vt:lpstr>
      <vt:lpstr>Down Syndrome/ Trisomy-21</vt:lpstr>
      <vt:lpstr>Treacher Collins</vt:lpstr>
      <vt:lpstr>Goldenhar Syndrome</vt:lpstr>
      <vt:lpstr>Apert Syndrome</vt:lpstr>
      <vt:lpstr>Beckwith-Wiedemann Syndrome</vt:lpstr>
      <vt:lpstr>Kippel-Fiel</vt:lpstr>
      <vt:lpstr>Hurler Syndrome </vt:lpstr>
      <vt:lpstr>Pierre-Robin Syndrome</vt:lpstr>
      <vt:lpstr>Congenital Airway Abnormalities</vt:lpstr>
      <vt:lpstr>Case Study</vt:lpstr>
      <vt:lpstr>Sources</vt:lpstr>
    </vt:vector>
  </TitlesOfParts>
  <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Neonatal Anesthesia</dc:title>
  <dc:creator>Danielle Franklin</dc:creator>
  <cp:lastModifiedBy>Danielle Franklin</cp:lastModifiedBy>
  <cp:revision>298</cp:revision>
  <cp:lastPrinted>2019-03-26T01:53:48Z</cp:lastPrinted>
  <dcterms:created xsi:type="dcterms:W3CDTF">2017-01-16T15:11:49Z</dcterms:created>
  <dcterms:modified xsi:type="dcterms:W3CDTF">2019-07-22T02:46:14Z</dcterms:modified>
</cp:coreProperties>
</file>