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3053" autoAdjust="0"/>
  </p:normalViewPr>
  <p:slideViewPr>
    <p:cSldViewPr snapToGrid="0">
      <p:cViewPr varScale="1">
        <p:scale>
          <a:sx n="79" d="100"/>
          <a:sy n="79" d="100"/>
        </p:scale>
        <p:origin x="17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00CC-7FDD-451D-BE29-B96D4438FAA0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E7EA-223D-4CD7-874F-DD559505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3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4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9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8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77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7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3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4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4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E7EA-223D-4CD7-874F-DD559505B5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9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5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0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85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4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4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7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6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6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BA0B-A8E9-4FAD-A00B-690CAB532A54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F2D417-17CA-4BD5-9299-AE311CF1B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342" y="1039164"/>
            <a:ext cx="7766936" cy="971832"/>
          </a:xfrm>
        </p:spPr>
        <p:txBody>
          <a:bodyPr/>
          <a:lstStyle/>
          <a:p>
            <a:r>
              <a:rPr lang="en-US" dirty="0"/>
              <a:t>Pediatric Trauma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617" y="2030237"/>
            <a:ext cx="7766936" cy="1096899"/>
          </a:xfrm>
        </p:spPr>
        <p:txBody>
          <a:bodyPr/>
          <a:lstStyle/>
          <a:p>
            <a:r>
              <a:rPr lang="en-US" dirty="0"/>
              <a:t>Megan Flanigan MS, APRN, CRNA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92" y="2667170"/>
            <a:ext cx="5578374" cy="34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2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85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Pediatric</a:t>
            </a:r>
            <a:r>
              <a:rPr lang="en-US" sz="5300" dirty="0"/>
              <a:t> Trauma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754"/>
            <a:ext cx="8596668" cy="5004871"/>
          </a:xfrm>
        </p:spPr>
        <p:txBody>
          <a:bodyPr/>
          <a:lstStyle/>
          <a:p>
            <a:r>
              <a:rPr lang="en-US" sz="2400" dirty="0"/>
              <a:t>Airway, Airway, Airway</a:t>
            </a:r>
          </a:p>
          <a:p>
            <a:pPr marL="0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Intubation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Full stomach &amp; possible cervical spine injury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RSI with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400" dirty="0"/>
              <a:t>Etomidate or Ketamine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400" dirty="0"/>
              <a:t>Succinylcholine or Rocuronium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400" dirty="0"/>
              <a:t>Cuffed ETT + Stylet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400" dirty="0"/>
              <a:t>Inline axial stabilization (2 providers)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18784">
            <a:off x="5181500" y="2592488"/>
            <a:ext cx="5413645" cy="23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56" y="306275"/>
            <a:ext cx="8596668" cy="738872"/>
          </a:xfrm>
        </p:spPr>
        <p:txBody>
          <a:bodyPr>
            <a:noAutofit/>
          </a:bodyPr>
          <a:lstStyle/>
          <a:p>
            <a:r>
              <a:rPr lang="en-US" sz="5400" dirty="0"/>
              <a:t>Pediatric Trauma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12" y="1629770"/>
            <a:ext cx="8596668" cy="4910687"/>
          </a:xfrm>
        </p:spPr>
        <p:txBody>
          <a:bodyPr>
            <a:normAutofit/>
          </a:bodyPr>
          <a:lstStyle/>
          <a:p>
            <a:r>
              <a:rPr lang="en-US" sz="2400" dirty="0"/>
              <a:t>Breathing &amp; Ventilation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Best assessed by auscultation and observation of chest motion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Rate &amp; work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Breath sounds &amp; symmetrical movement</a:t>
            </a:r>
          </a:p>
          <a:p>
            <a:pPr marL="914400" lvl="2" indent="0">
              <a:buNone/>
            </a:pPr>
            <a:endParaRPr lang="en-US" sz="900" dirty="0"/>
          </a:p>
          <a:p>
            <a:pPr lvl="1">
              <a:buFont typeface="Wingdings" charset="2"/>
              <a:buChar char="q"/>
            </a:pPr>
            <a:r>
              <a:rPr lang="en-US" sz="2000" dirty="0"/>
              <a:t>Always reassess following intubation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PPV can cause tension pneumothorax/ enlarge a pneumothorax</a:t>
            </a:r>
          </a:p>
          <a:p>
            <a:pPr lvl="3">
              <a:buFont typeface="Wingdings" charset="2"/>
              <a:buChar char="§"/>
            </a:pPr>
            <a:r>
              <a:rPr lang="en-US" sz="1600" dirty="0"/>
              <a:t>Cartilaginous rib cage = severe internal damage w/o external damage</a:t>
            </a:r>
          </a:p>
          <a:p>
            <a:pPr lvl="3">
              <a:buFont typeface="Wingdings" charset="2"/>
              <a:buChar char="§"/>
            </a:pPr>
            <a:r>
              <a:rPr lang="en-US" sz="1600" dirty="0"/>
              <a:t>Mortality rate increases 10-fold</a:t>
            </a:r>
          </a:p>
          <a:p>
            <a:pPr lvl="3">
              <a:buFont typeface="Wingdings" charset="2"/>
              <a:buChar char="§"/>
            </a:pPr>
            <a:r>
              <a:rPr lang="en-US" sz="1600" dirty="0"/>
              <a:t>Treatment = midclavicular second intercostal space 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DOPE pneumonic to aid in assessment of respiratory decline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7071" y="284367"/>
            <a:ext cx="46057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D- displaced ETT/ disconnection </a:t>
            </a:r>
          </a:p>
          <a:p>
            <a:r>
              <a:rPr lang="en-US" dirty="0"/>
              <a:t>O- obstruction in ETT  (vomit, blood, fluid)</a:t>
            </a:r>
          </a:p>
          <a:p>
            <a:r>
              <a:rPr lang="en-US" dirty="0"/>
              <a:t>P- pulmonary pathology ( pneumothorax, aspiration, bronchospasm, anaphylaxis)</a:t>
            </a:r>
          </a:p>
          <a:p>
            <a:r>
              <a:rPr lang="en-US" dirty="0"/>
              <a:t>E- equipment failure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8120" y="549777"/>
            <a:ext cx="4567854" cy="153558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7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27" y="1356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br>
              <a:rPr lang="en-US" sz="5400" dirty="0">
                <a:solidFill>
                  <a:srgbClr val="A5300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984" y="5289238"/>
            <a:ext cx="252017" cy="7521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2" y="1087382"/>
            <a:ext cx="7354054" cy="5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9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214" y="1796931"/>
            <a:ext cx="2952818" cy="2952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3569"/>
            <a:ext cx="8596668" cy="85015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br>
              <a:rPr lang="en-US" sz="5400" dirty="0">
                <a:solidFill>
                  <a:srgbClr val="A5300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3724"/>
            <a:ext cx="8596668" cy="568735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Circulation &amp; Hemorrhage Control</a:t>
            </a:r>
          </a:p>
          <a:p>
            <a:pPr marL="0" indent="0">
              <a:buNone/>
            </a:pPr>
            <a:endParaRPr lang="en-US" sz="14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Peds maintain a normal BP until 25% to 35% of circulating blood volume is gone</a:t>
            </a:r>
          </a:p>
          <a:p>
            <a:pPr lvl="2">
              <a:buFont typeface="Wingdings" charset="2"/>
              <a:buChar char="§"/>
            </a:pPr>
            <a:r>
              <a:rPr lang="en-US" sz="1900" dirty="0"/>
              <a:t>Due to high sympathetic tone</a:t>
            </a:r>
          </a:p>
          <a:p>
            <a:pPr lvl="2">
              <a:buFont typeface="Wingdings" charset="2"/>
              <a:buChar char="§"/>
            </a:pP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Tachycardia is an early sign of impending shock vs hypotension</a:t>
            </a:r>
          </a:p>
          <a:p>
            <a:pPr lvl="1">
              <a:buFont typeface="Wingdings" charset="2"/>
              <a:buChar char="q"/>
            </a:pP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Establish large bore IV/IO access as early as possible </a:t>
            </a:r>
          </a:p>
          <a:p>
            <a:pPr lvl="1">
              <a:buFont typeface="Wingdings" charset="2"/>
              <a:buChar char="q"/>
            </a:pP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Initial fluid bolus = warmed isotonic crystalloid 20ml/kg x3 if needed</a:t>
            </a:r>
          </a:p>
          <a:p>
            <a:pPr marL="457200" lvl="1" indent="0">
              <a:buNone/>
            </a:pP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If hypotension remains, consider other causes</a:t>
            </a:r>
          </a:p>
          <a:p>
            <a:pPr lvl="2">
              <a:buFont typeface="Wingdings" charset="2"/>
              <a:buChar char="§"/>
            </a:pPr>
            <a:r>
              <a:rPr lang="en-US" sz="1900" dirty="0"/>
              <a:t>Pericardial Effusion and Tamponade</a:t>
            </a:r>
          </a:p>
          <a:p>
            <a:pPr lvl="3">
              <a:buFont typeface="Courier New"/>
              <a:buChar char="o"/>
            </a:pPr>
            <a:r>
              <a:rPr lang="en-US" sz="1900" dirty="0"/>
              <a:t>Shock, muffled heart sounds, pulsus paradoxus, distended neck veins = pericardiocentesis</a:t>
            </a:r>
          </a:p>
          <a:p>
            <a:pPr lvl="2">
              <a:buFont typeface="Arial"/>
              <a:buChar char="•"/>
            </a:pPr>
            <a:r>
              <a:rPr lang="en-US" sz="1900" dirty="0"/>
              <a:t>Pneumothorax</a:t>
            </a:r>
          </a:p>
          <a:p>
            <a:pPr lvl="3">
              <a:buFont typeface="Courier New"/>
              <a:buChar char="o"/>
            </a:pPr>
            <a:r>
              <a:rPr lang="en-US" sz="1900" dirty="0"/>
              <a:t>Ipsilateral tympany, shift of trachea, distended neck veins, decreased breath sounds </a:t>
            </a:r>
          </a:p>
          <a:p>
            <a:pPr lvl="1">
              <a:buFont typeface="Wingdings" charset="2"/>
              <a:buChar char="q"/>
            </a:pPr>
            <a:endParaRPr lang="en-US" dirty="0"/>
          </a:p>
          <a:p>
            <a:pPr lvl="1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0022"/>
            <a:ext cx="8596668" cy="907028"/>
          </a:xfrm>
        </p:spPr>
        <p:txBody>
          <a:bodyPr/>
          <a:lstStyle/>
          <a:p>
            <a:r>
              <a:rPr lang="en-US" sz="49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643"/>
            <a:ext cx="8596668" cy="4550488"/>
          </a:xfrm>
        </p:spPr>
        <p:txBody>
          <a:bodyPr/>
          <a:lstStyle/>
          <a:p>
            <a:r>
              <a:rPr lang="en-US" sz="2800" dirty="0"/>
              <a:t>Disability &amp; Neurologic Control</a:t>
            </a:r>
          </a:p>
          <a:p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Assessment of GCS or AVPU</a:t>
            </a:r>
          </a:p>
          <a:p>
            <a:pPr lvl="1">
              <a:buFont typeface="Wingdings" charset="2"/>
              <a:buChar char="q"/>
            </a:pPr>
            <a:endParaRPr lang="en-US" sz="18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Any change in mental status requires reevaluation of ABCs</a:t>
            </a:r>
          </a:p>
          <a:p>
            <a:pPr lvl="1">
              <a:buFont typeface="Wingdings" charset="2"/>
              <a:buChar char="q"/>
            </a:pPr>
            <a:endParaRPr lang="en-US" sz="18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Pediatric patients with traumatic injury are suspected to have spinal injury until proven otherwise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92" y="0"/>
            <a:ext cx="3053277" cy="30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5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8979"/>
            <a:ext cx="8596668" cy="869112"/>
          </a:xfrm>
        </p:spPr>
        <p:txBody>
          <a:bodyPr/>
          <a:lstStyle/>
          <a:p>
            <a:r>
              <a:rPr lang="en-US" sz="49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7670"/>
            <a:ext cx="8596668" cy="50427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Exposure</a:t>
            </a:r>
          </a:p>
          <a:p>
            <a:pPr marL="0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Removal of all patient’s garments </a:t>
            </a:r>
          </a:p>
          <a:p>
            <a:pPr lvl="1">
              <a:buFont typeface="Wingdings" charset="2"/>
              <a:buChar char="q"/>
            </a:pPr>
            <a:endParaRPr lang="en-US" sz="18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Log rolling while maintaining cervical spine precautions is NECESSARY</a:t>
            </a:r>
          </a:p>
          <a:p>
            <a:pPr lvl="1">
              <a:buFont typeface="Wingdings" charset="2"/>
              <a:buChar char="q"/>
            </a:pPr>
            <a:endParaRPr lang="en-US" sz="18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Warm room temperatures + warmed IV fluids + blankets</a:t>
            </a:r>
          </a:p>
          <a:p>
            <a:pPr lvl="2">
              <a:buFont typeface="Wingdings" charset="2"/>
              <a:buChar char="§"/>
            </a:pPr>
            <a:r>
              <a:rPr lang="en-US" sz="1600" dirty="0"/>
              <a:t>Children are more prone to hypothermia due to their larger surface area to volume ratio</a:t>
            </a:r>
          </a:p>
          <a:p>
            <a:pPr lvl="2">
              <a:buFont typeface="Wingdings" charset="2"/>
              <a:buChar char="§"/>
            </a:pPr>
            <a:endParaRPr lang="en-US" sz="1600" dirty="0"/>
          </a:p>
          <a:p>
            <a:pPr lvl="1">
              <a:buFont typeface="Wingdings" charset="2"/>
              <a:buChar char="q"/>
            </a:pPr>
            <a:r>
              <a:rPr lang="en-US" sz="1800" dirty="0"/>
              <a:t>Lethal Triad = increased mortality in trauma patients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Hypotension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Acidosis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Hypothermia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44" y="441170"/>
            <a:ext cx="3340085" cy="18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430" y="4395178"/>
            <a:ext cx="2276173" cy="22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7317"/>
            <a:ext cx="8596668" cy="982859"/>
          </a:xfrm>
        </p:spPr>
        <p:txBody>
          <a:bodyPr/>
          <a:lstStyle/>
          <a:p>
            <a:r>
              <a:rPr lang="en-US" sz="49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6007"/>
            <a:ext cx="8596668" cy="5308196"/>
          </a:xfrm>
        </p:spPr>
        <p:txBody>
          <a:bodyPr>
            <a:normAutofit/>
          </a:bodyPr>
          <a:lstStyle/>
          <a:p>
            <a:r>
              <a:rPr lang="en-US" sz="2800" dirty="0"/>
              <a:t>Secondary Survey</a:t>
            </a:r>
          </a:p>
          <a:p>
            <a:endParaRPr lang="en-US" sz="2800" dirty="0"/>
          </a:p>
          <a:p>
            <a:pPr lvl="1">
              <a:buFont typeface="Wingdings" charset="2"/>
              <a:buChar char="q"/>
            </a:pPr>
            <a:r>
              <a:rPr lang="en-US" sz="2400" dirty="0"/>
              <a:t>Radiologic examinations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Most common cause of a distended abd in a child is swallowed air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Liver &amp; spleen highly vulnerable</a:t>
            </a:r>
          </a:p>
          <a:p>
            <a:pPr lvl="2">
              <a:buFont typeface="Wingdings" charset="2"/>
              <a:buChar char="§"/>
            </a:pPr>
            <a:endParaRPr lang="en-US" sz="2200" dirty="0"/>
          </a:p>
          <a:p>
            <a:pPr lvl="2">
              <a:buFont typeface="Wingdings" charset="2"/>
              <a:buChar char="§"/>
            </a:pPr>
            <a:endParaRPr lang="en-US" sz="2200" dirty="0"/>
          </a:p>
          <a:p>
            <a:pPr lvl="1">
              <a:buFont typeface="Wingdings" charset="2"/>
              <a:buChar char="q"/>
            </a:pPr>
            <a:r>
              <a:rPr lang="en-US" sz="2400" dirty="0"/>
              <a:t>Laboratory testing</a:t>
            </a:r>
          </a:p>
          <a:p>
            <a:pPr lvl="1">
              <a:buFont typeface="Wingdings" charset="2"/>
              <a:buChar char="q"/>
            </a:pPr>
            <a:endParaRPr lang="en-US" sz="2400" dirty="0"/>
          </a:p>
          <a:p>
            <a:pPr lvl="1">
              <a:buFont typeface="Wingdings" charset="2"/>
              <a:buChar char="q"/>
            </a:pPr>
            <a:endParaRPr lang="en-US" sz="2400" dirty="0"/>
          </a:p>
          <a:p>
            <a:pPr lvl="1">
              <a:buFont typeface="Wingdings" charset="2"/>
              <a:buChar char="q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21" y="3827108"/>
            <a:ext cx="3388960" cy="2689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73451-61CF-C24F-9540-4250A79BD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6" y="203797"/>
            <a:ext cx="2080695" cy="26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3570"/>
            <a:ext cx="8596668" cy="755365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80" y="1099556"/>
            <a:ext cx="8596668" cy="555464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Anesthetic Management</a:t>
            </a:r>
          </a:p>
          <a:p>
            <a:pPr lvl="1">
              <a:buFont typeface="Wingdings" charset="2"/>
              <a:buChar char="q"/>
            </a:pPr>
            <a:r>
              <a:rPr lang="en-US" sz="1900" dirty="0"/>
              <a:t>Clear communication throughout</a:t>
            </a:r>
          </a:p>
          <a:p>
            <a:pPr marL="457200" lvl="1" indent="0">
              <a:buNone/>
            </a:pPr>
            <a:endParaRPr lang="en-US" sz="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ALL trauma patients at risk for aspiration regardless of NPO time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Pain, anxiety, opioid administration = delayed gastric emptying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BMV in the field = abdominal distention </a:t>
            </a:r>
          </a:p>
          <a:p>
            <a:pPr marL="914400" lvl="2" indent="0">
              <a:buNone/>
            </a:pPr>
            <a:endParaRPr lang="en-US" sz="9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Induction with consideration of injuries</a:t>
            </a:r>
          </a:p>
          <a:p>
            <a:pPr marL="457200" lvl="1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Nitrous oxide is best avoided in all trauma patients</a:t>
            </a:r>
          </a:p>
          <a:p>
            <a:pPr marL="457200" lvl="1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Sevoflurane is the preferred agent of anesthetic gases</a:t>
            </a:r>
          </a:p>
          <a:p>
            <a:pPr marL="457200" lvl="1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1900" dirty="0"/>
              <a:t>Warm up the OR 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Myocardial dysfunction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Cardiac irritability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Dysrhythmias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Acid- base disturbances</a:t>
            </a:r>
          </a:p>
          <a:p>
            <a:pPr lvl="2">
              <a:buFont typeface="Wingdings" charset="2"/>
              <a:buChar char="§"/>
            </a:pPr>
            <a:r>
              <a:rPr lang="en-US" sz="1700" dirty="0"/>
              <a:t>coagulopathies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455" y="417073"/>
            <a:ext cx="3691980" cy="55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3368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br>
              <a:rPr lang="en-US" sz="5400" dirty="0">
                <a:solidFill>
                  <a:srgbClr val="A5300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2012"/>
            <a:ext cx="8596668" cy="5445988"/>
          </a:xfrm>
        </p:spPr>
        <p:txBody>
          <a:bodyPr>
            <a:normAutofit/>
          </a:bodyPr>
          <a:lstStyle/>
          <a:p>
            <a:r>
              <a:rPr lang="en-US" sz="2800" dirty="0"/>
              <a:t>Child Abuse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Any act of commission or omission by a parent or other caregiver that results in harm, potential harm, or threat of harm to a child</a:t>
            </a:r>
          </a:p>
          <a:p>
            <a:pPr marL="457200" lvl="1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2000" dirty="0"/>
              <a:t>Most recognizable forms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Physical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Sexual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Psychological or emotional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Neglect</a:t>
            </a:r>
          </a:p>
          <a:p>
            <a:pPr marL="914400" lvl="2" indent="0">
              <a:buNone/>
            </a:pPr>
            <a:endParaRPr lang="en-US" sz="1100" dirty="0"/>
          </a:p>
          <a:p>
            <a:pPr lvl="1">
              <a:buFont typeface="Wingdings" charset="2"/>
              <a:buChar char="q"/>
            </a:pPr>
            <a:r>
              <a:rPr lang="en-US" sz="2000" dirty="0"/>
              <a:t>Maltreatment is inversely related to age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Most prevalent among children under 1 year of age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Children with disabilities, chronic illness, or special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16" y="3867999"/>
            <a:ext cx="2999675" cy="1289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66" y="250170"/>
            <a:ext cx="2515388" cy="17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08" y="3902047"/>
            <a:ext cx="2747667" cy="272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478" y="1712667"/>
            <a:ext cx="6503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Coté</a:t>
            </a:r>
            <a:r>
              <a:rPr lang="en-US" dirty="0"/>
              <a:t> Charles J.., </a:t>
            </a:r>
            <a:r>
              <a:rPr lang="en-US" dirty="0" err="1"/>
              <a:t>Lerman</a:t>
            </a:r>
            <a:r>
              <a:rPr lang="en-US" dirty="0"/>
              <a:t>, J., &amp; Anderson, B. J. (2019). </a:t>
            </a:r>
            <a:r>
              <a:rPr lang="en-US" i="1" dirty="0"/>
              <a:t>A practice of anesthesia for infants and children</a:t>
            </a:r>
            <a:r>
              <a:rPr lang="en-US" dirty="0"/>
              <a:t> (6th ed.). Philadelphia, PA: Elsevier.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Davis, P. J., &amp; </a:t>
            </a:r>
            <a:r>
              <a:rPr lang="en-US" dirty="0" err="1"/>
              <a:t>Cladis</a:t>
            </a:r>
            <a:r>
              <a:rPr lang="en-US" dirty="0"/>
              <a:t>, F. P. (2017). </a:t>
            </a:r>
            <a:r>
              <a:rPr lang="en-US" i="1" dirty="0"/>
              <a:t>Smiths anesthesia for infants and children</a:t>
            </a:r>
            <a:r>
              <a:rPr lang="en-US" dirty="0"/>
              <a:t> (9th ed.). St. Louis, MO: Elsevier.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0222" y="846726"/>
            <a:ext cx="398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04585-A94F-8947-9802-609D3A086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4" y="466459"/>
            <a:ext cx="3507427" cy="46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Pediatric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85"/>
            <a:ext cx="8596668" cy="4982446"/>
          </a:xfrm>
        </p:spPr>
        <p:txBody>
          <a:bodyPr>
            <a:normAutofit/>
          </a:bodyPr>
          <a:lstStyle/>
          <a:p>
            <a:r>
              <a:rPr lang="en-US" sz="2000" dirty="0"/>
              <a:t>What is it?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Forceful disruption of bodily homeostasis that affects physical, psychological, and family function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Pediatric Statistics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Pediatric trauma accounts for 25% of all traumas in the United States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According to CDC, in the U.S. over 10,000 pediatric deaths occur due to injury every year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For every 400 pediatric injury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250 require treatment in the 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16 are admitted to the hospital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1 dies</a:t>
            </a:r>
          </a:p>
        </p:txBody>
      </p:sp>
    </p:spTree>
    <p:extLst>
      <p:ext uri="{BB962C8B-B14F-4D97-AF65-F5344CB8AC3E}">
        <p14:creationId xmlns:p14="http://schemas.microsoft.com/office/powerpoint/2010/main" val="2478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5077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5721"/>
            <a:ext cx="8596668" cy="4405641"/>
          </a:xfrm>
        </p:spPr>
        <p:txBody>
          <a:bodyPr>
            <a:normAutofit/>
          </a:bodyPr>
          <a:lstStyle/>
          <a:p>
            <a:r>
              <a:rPr lang="en-US" dirty="0"/>
              <a:t>A quarter of all adults report having been physically abused as children.</a:t>
            </a:r>
          </a:p>
          <a:p>
            <a:endParaRPr lang="en-US" dirty="0"/>
          </a:p>
          <a:p>
            <a:r>
              <a:rPr lang="en-US" dirty="0"/>
              <a:t>One in 5 women and 1 in 13 men report having been sexually abused as a child.</a:t>
            </a:r>
          </a:p>
          <a:p>
            <a:endParaRPr lang="en-US" dirty="0"/>
          </a:p>
          <a:p>
            <a:r>
              <a:rPr lang="en-US" dirty="0"/>
              <a:t>Every year, there are an estimated 41,000 homicide deaths in children under 15 years of 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 five seconds, a child under the age of 15 dies</a:t>
            </a:r>
          </a:p>
          <a:p>
            <a:endParaRPr lang="en-US" dirty="0"/>
          </a:p>
          <a:p>
            <a:r>
              <a:rPr lang="en-US" dirty="0"/>
              <a:t>Over 70% of mortality from trauma occurs at the time of injury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15" y="4005384"/>
            <a:ext cx="1895231" cy="18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73" y="268359"/>
            <a:ext cx="8596668" cy="1019908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7669"/>
            <a:ext cx="7548594" cy="5360331"/>
          </a:xfrm>
        </p:spPr>
        <p:txBody>
          <a:bodyPr>
            <a:normAutofit/>
          </a:bodyPr>
          <a:lstStyle/>
          <a:p>
            <a:r>
              <a:rPr lang="en-US" sz="2800" dirty="0"/>
              <a:t>Mechanism of Injury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Unintentional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Males &gt; Females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Falls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Aspirations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Lawnmower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Dog bites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Drownings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MVA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/>
              <a:t>Responsible for 75% of pediatric traumatic deaths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/>
              <a:t>Lap- Belt Complex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8840" y="2450124"/>
            <a:ext cx="5809821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Intentional or Nonaccidental 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Abuse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Self harm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17" y="3371065"/>
            <a:ext cx="2292091" cy="2292091"/>
          </a:xfrm>
          <a:prstGeom prst="rect">
            <a:avLst/>
          </a:prstGeom>
        </p:spPr>
      </p:pic>
      <p:pic>
        <p:nvPicPr>
          <p:cNvPr id="6" name="Picture 5" descr="IMG_166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91" y="3425393"/>
            <a:ext cx="2990000" cy="2990000"/>
          </a:xfrm>
          <a:prstGeom prst="rect">
            <a:avLst/>
          </a:prstGeom>
        </p:spPr>
      </p:pic>
      <p:pic>
        <p:nvPicPr>
          <p:cNvPr id="7" name="Picture 6" descr="IMG_038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96" y="230926"/>
            <a:ext cx="3055171" cy="20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0308"/>
            <a:ext cx="8596668" cy="1031631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123"/>
            <a:ext cx="7071620" cy="4618892"/>
          </a:xfrm>
        </p:spPr>
        <p:txBody>
          <a:bodyPr>
            <a:normAutofit/>
          </a:bodyPr>
          <a:lstStyle/>
          <a:p>
            <a:r>
              <a:rPr lang="en-US" dirty="0"/>
              <a:t>Trauma Systems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Levels I through Level 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Can have different designations for adult and pediatric trauma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Trauma Scoring Systems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Glasgow Coma Scale (0-15)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Revised Trauma Score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Alert, Verbal, Painful, or Unresponsive Scale (AVPU)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Pediatric Trauma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252" y="2884312"/>
            <a:ext cx="554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8827"/>
            <a:ext cx="8596668" cy="926123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8462"/>
            <a:ext cx="4469097" cy="4844197"/>
          </a:xfrm>
        </p:spPr>
        <p:txBody>
          <a:bodyPr>
            <a:normAutofit/>
          </a:bodyPr>
          <a:lstStyle/>
          <a:p>
            <a:r>
              <a:rPr lang="en-US" dirty="0"/>
              <a:t>Primary Assessment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Incorporates the ABCs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All life threatening injuries are                       identified and treated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/>
              <a:t>Continually assess, intervene, &amp; reassess</a:t>
            </a:r>
          </a:p>
          <a:p>
            <a:endParaRPr lang="en-US" dirty="0"/>
          </a:p>
          <a:p>
            <a:r>
              <a:rPr lang="en-US" dirty="0"/>
              <a:t>Secondary Assessment</a:t>
            </a:r>
          </a:p>
          <a:p>
            <a:pPr lvl="1"/>
            <a:r>
              <a:rPr lang="en-US" dirty="0"/>
              <a:t>Complete physical exam</a:t>
            </a:r>
          </a:p>
          <a:p>
            <a:pPr lvl="1"/>
            <a:r>
              <a:rPr lang="en-US" dirty="0"/>
              <a:t>Patient history (SAMPLE)</a:t>
            </a:r>
          </a:p>
          <a:p>
            <a:pPr lvl="1"/>
            <a:r>
              <a:rPr lang="en-US" dirty="0"/>
              <a:t>Lab tests</a:t>
            </a:r>
          </a:p>
          <a:p>
            <a:pPr lvl="1"/>
            <a:r>
              <a:rPr lang="en-US" dirty="0"/>
              <a:t>Imaging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799" y="1641233"/>
            <a:ext cx="4185139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– Airway with cervical spinal control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 – Breathing and ventilation, pulse     oximetry, and oxygen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 – Circulation with hemorrhage control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 – Disability and neurologic control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 – Exposure/environmental control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4171225"/>
            <a:ext cx="24901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 - Symptoms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– Allergies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 – Medications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 – Past Illness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 – Last meal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 – Events/environment</a:t>
            </a:r>
          </a:p>
          <a:p>
            <a:pPr lvl="0" defTabSz="457200">
              <a:spcBef>
                <a:spcPts val="1000"/>
              </a:spcBef>
              <a:buClr>
                <a:srgbClr val="A5300F"/>
              </a:buClr>
              <a:buSzPct val="8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799" y="4050324"/>
            <a:ext cx="2397370" cy="22918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799" y="1641233"/>
            <a:ext cx="3757247" cy="19577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2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uma Guidelines 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14" y="220892"/>
            <a:ext cx="5659462" cy="6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1354"/>
            <a:ext cx="8596668" cy="1320800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1602"/>
            <a:ext cx="8596668" cy="5426744"/>
          </a:xfrm>
        </p:spPr>
        <p:txBody>
          <a:bodyPr>
            <a:normAutofit/>
          </a:bodyPr>
          <a:lstStyle/>
          <a:p>
            <a:r>
              <a:rPr lang="en-US" sz="2400" dirty="0"/>
              <a:t>Airway, Airway, Airway</a:t>
            </a:r>
          </a:p>
          <a:p>
            <a:endParaRPr lang="en-US" sz="1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Indications to intubate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Inability to oxygenate and ventilate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Need to protect the airway against aspiration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Pediatric Airway management may present a challenge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Larger tongue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Larynx and glottis opening are more anterior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Smaller diameter &amp; shorter in length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/>
              <a:t>R mainstem intubations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/>
              <a:t>Undesired extubation with small position changes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Airway edema in already smaller structures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342" y="360596"/>
            <a:ext cx="2484008" cy="265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D3812-AE32-4643-BC3F-7089619E0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46" y="3181708"/>
            <a:ext cx="2484008" cy="33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9292"/>
            <a:ext cx="8596668" cy="1320800"/>
          </a:xfrm>
        </p:spPr>
        <p:txBody>
          <a:bodyPr/>
          <a:lstStyle/>
          <a:p>
            <a:r>
              <a:rPr lang="en-US" sz="5400" dirty="0">
                <a:solidFill>
                  <a:srgbClr val="A5300F"/>
                </a:solidFill>
              </a:rPr>
              <a:t>Pediatric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093"/>
            <a:ext cx="8596668" cy="4521270"/>
          </a:xfrm>
        </p:spPr>
        <p:txBody>
          <a:bodyPr/>
          <a:lstStyle/>
          <a:p>
            <a:r>
              <a:rPr lang="en-US" dirty="0"/>
              <a:t>Airway, Airway, Airway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Airway Obstruction is common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Blood, vomit, teeth, and foreign bodies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Pediatrics are often placed in cervical collars too large for them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Creating a patent airway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Jaw thrust + suction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Placement of oral or nasal airways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Bag- Valve- Mask ventilation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With a jaw thrust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25" y="3155979"/>
            <a:ext cx="4600441" cy="325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845" y="635044"/>
            <a:ext cx="2608779" cy="1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10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20914</TotalTime>
  <Words>1016</Words>
  <Application>Microsoft Macintosh PowerPoint</Application>
  <PresentationFormat>Widescreen</PresentationFormat>
  <Paragraphs>230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Pediatric Trauma </vt:lpstr>
      <vt:lpstr>Pediatric Trauma</vt:lpstr>
      <vt:lpstr>Pediatric Trauma</vt:lpstr>
      <vt:lpstr>Pediatric Trauma</vt:lpstr>
      <vt:lpstr>Pediatric Trauma</vt:lpstr>
      <vt:lpstr>Pediatric Trauma</vt:lpstr>
      <vt:lpstr>PowerPoint Presentation</vt:lpstr>
      <vt:lpstr>Pediatric Trauma</vt:lpstr>
      <vt:lpstr>Pediatric Trauma</vt:lpstr>
      <vt:lpstr>Pediatric Trauma </vt:lpstr>
      <vt:lpstr>Pediatric Trauma </vt:lpstr>
      <vt:lpstr>Pediatric Trauma </vt:lpstr>
      <vt:lpstr>Pediatric Trauma </vt:lpstr>
      <vt:lpstr>Pediatric Trauma</vt:lpstr>
      <vt:lpstr>Pediatric Trauma</vt:lpstr>
      <vt:lpstr>Pediatric Trauma</vt:lpstr>
      <vt:lpstr>Pediatric Trauma</vt:lpstr>
      <vt:lpstr>Pediatric Trauma </vt:lpstr>
      <vt:lpstr>PowerPoint Presentation</vt:lpstr>
    </vt:vector>
  </TitlesOfParts>
  <Company>Children's Hospitals &amp; Clinics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Truama</dc:title>
  <dc:creator>Megan Flanigan</dc:creator>
  <cp:lastModifiedBy>Megan Flanigan</cp:lastModifiedBy>
  <cp:revision>43</cp:revision>
  <cp:lastPrinted>2019-07-05T14:30:00Z</cp:lastPrinted>
  <dcterms:created xsi:type="dcterms:W3CDTF">2019-06-18T02:15:43Z</dcterms:created>
  <dcterms:modified xsi:type="dcterms:W3CDTF">2021-03-02T12:57:05Z</dcterms:modified>
</cp:coreProperties>
</file>