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62" r:id="rId9"/>
    <p:sldId id="289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197" autoAdjust="0"/>
  </p:normalViewPr>
  <p:slideViewPr>
    <p:cSldViewPr snapToGrid="0" snapToObjects="1">
      <p:cViewPr varScale="1">
        <p:scale>
          <a:sx n="86" d="100"/>
          <a:sy n="86" d="100"/>
        </p:scale>
        <p:origin x="2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E0DD-4846-054A-BE5D-DDE1283AFA86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B11C-DAD0-6C48-89B8-2756172AFD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7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3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2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80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1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B11C-DAD0-6C48-89B8-2756172AFDD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E7E111-D18F-204C-A7FD-71F5C335E928}" type="datetimeFigureOut">
              <a:rPr lang="en-US" smtClean="0"/>
              <a:pPr/>
              <a:t>3/5/22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3B51E-219D-6840-BD49-8FDF2D0DCB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31605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353625" y="2324640"/>
            <a:ext cx="7467600" cy="848785"/>
          </a:xfrm>
        </p:spPr>
        <p:txBody>
          <a:bodyPr/>
          <a:lstStyle/>
          <a:p>
            <a:pPr>
              <a:buNone/>
            </a:pPr>
            <a:r>
              <a:rPr lang="en-US" dirty="0"/>
              <a:t>Megan </a:t>
            </a:r>
            <a:r>
              <a:rPr lang="en-US" dirty="0" err="1"/>
              <a:t>Flanigan</a:t>
            </a:r>
            <a:r>
              <a:rPr lang="en-US" dirty="0"/>
              <a:t> MS, APRN, CRNA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Webs (laryngeal/tracheal)</a:t>
            </a:r>
          </a:p>
          <a:p>
            <a:pPr>
              <a:buNone/>
            </a:pPr>
            <a:endParaRPr lang="en-US" sz="3600" dirty="0"/>
          </a:p>
          <a:p>
            <a:pPr lvl="1"/>
            <a:r>
              <a:rPr lang="en-US" sz="2500" dirty="0"/>
              <a:t>A fibrous membrane that causes obstruction of the larynx or upper trachea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Classified by type I to IV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Class III and IV can require emergent intervention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09638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1276"/>
            <a:ext cx="6029316" cy="712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Classify these webs (type I-IV)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Larygneal w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37" y="2024121"/>
            <a:ext cx="4870079" cy="46005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7467600" cy="884238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97000"/>
            <a:ext cx="7467600" cy="50769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Webs (laryngeal/tracheal)</a:t>
            </a:r>
          </a:p>
          <a:p>
            <a:pPr>
              <a:buNone/>
            </a:pPr>
            <a:endParaRPr lang="en-US" sz="2000" dirty="0"/>
          </a:p>
          <a:p>
            <a:r>
              <a:rPr lang="en-US" sz="2800" dirty="0"/>
              <a:t>Type I</a:t>
            </a:r>
          </a:p>
          <a:p>
            <a:pPr lvl="1"/>
            <a:r>
              <a:rPr lang="en-US" sz="2500" dirty="0"/>
              <a:t>Anterior web ≤ 35% of glottis</a:t>
            </a:r>
          </a:p>
          <a:p>
            <a:pPr lvl="1"/>
            <a:r>
              <a:rPr lang="en-US" sz="2500" dirty="0"/>
              <a:t>rarely obstructive</a:t>
            </a:r>
          </a:p>
          <a:p>
            <a:pPr lvl="1"/>
            <a:r>
              <a:rPr lang="en-US" sz="2500" dirty="0"/>
              <a:t>slightly abnormal voice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sz="2800" dirty="0"/>
              <a:t>Type II</a:t>
            </a:r>
          </a:p>
          <a:p>
            <a:pPr lvl="1"/>
            <a:r>
              <a:rPr lang="en-US" sz="2500" dirty="0"/>
              <a:t>Anterior web 35-50% of glottis</a:t>
            </a:r>
          </a:p>
          <a:p>
            <a:pPr lvl="1"/>
            <a:r>
              <a:rPr lang="en-US" sz="2500" dirty="0"/>
              <a:t>little if any obstruction</a:t>
            </a:r>
          </a:p>
          <a:p>
            <a:pPr lvl="1"/>
            <a:r>
              <a:rPr lang="en-US" sz="2500" dirty="0"/>
              <a:t>husky voice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81"/>
            <a:ext cx="7467600" cy="757238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9049"/>
            <a:ext cx="8244294" cy="5461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Webs (laryngeal/tracheal)</a:t>
            </a:r>
          </a:p>
          <a:p>
            <a:pPr>
              <a:buNone/>
            </a:pPr>
            <a:endParaRPr lang="en-US" dirty="0"/>
          </a:p>
          <a:p>
            <a:r>
              <a:rPr lang="en-US" sz="2800" dirty="0"/>
              <a:t>Type III</a:t>
            </a:r>
          </a:p>
          <a:p>
            <a:pPr lvl="1"/>
            <a:r>
              <a:rPr lang="en-US" sz="2400" dirty="0"/>
              <a:t>Anterior web 50-75% of glottis</a:t>
            </a:r>
          </a:p>
          <a:p>
            <a:pPr lvl="1"/>
            <a:r>
              <a:rPr lang="en-US" sz="2400" dirty="0"/>
              <a:t> subglottic narrowing</a:t>
            </a:r>
          </a:p>
          <a:p>
            <a:pPr lvl="1"/>
            <a:r>
              <a:rPr lang="en-US" sz="2400" dirty="0"/>
              <a:t>severe vocal dysfunction</a:t>
            </a:r>
          </a:p>
          <a:p>
            <a:pPr lvl="1"/>
            <a:r>
              <a:rPr lang="en-US" sz="2400" dirty="0"/>
              <a:t>artificial airway frequently required</a:t>
            </a:r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800" dirty="0"/>
              <a:t>Type IV</a:t>
            </a:r>
          </a:p>
          <a:p>
            <a:pPr lvl="1"/>
            <a:r>
              <a:rPr lang="en-US" sz="2400" dirty="0"/>
              <a:t>Anterior web 75-90% of glottis</a:t>
            </a:r>
          </a:p>
          <a:p>
            <a:pPr lvl="1"/>
            <a:r>
              <a:rPr lang="en-US" sz="2400" dirty="0"/>
              <a:t>significant subglottic obstruction</a:t>
            </a:r>
          </a:p>
          <a:p>
            <a:pPr lvl="1"/>
            <a:r>
              <a:rPr lang="en-US" sz="2400" dirty="0"/>
              <a:t>tracheotomy often required immediately after birth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481"/>
            <a:ext cx="7467600" cy="833438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53519"/>
            <a:ext cx="5485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A376"/>
              </a:buClr>
              <a:buSzPct val="70000"/>
            </a:pPr>
            <a:r>
              <a:rPr lang="en-US" sz="3200" dirty="0">
                <a:solidFill>
                  <a:prstClr val="black"/>
                </a:solidFill>
              </a:rPr>
              <a:t>Webs (laryngeal/tracheal)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2339611"/>
            <a:ext cx="8352387" cy="31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r>
              <a:rPr lang="en-US" sz="3200" dirty="0">
                <a:solidFill>
                  <a:prstClr val="black"/>
                </a:solidFill>
              </a:rPr>
              <a:t>Clinical Presentation</a:t>
            </a:r>
          </a:p>
          <a:p>
            <a:pPr marL="274320" lvl="0" indent="-274320" defTabSz="914400">
              <a:spcBef>
                <a:spcPts val="600"/>
              </a:spcBef>
              <a:buClr>
                <a:srgbClr val="72A376"/>
              </a:buClr>
              <a:buSzPct val="70000"/>
              <a:buFont typeface="Wingdings"/>
              <a:buChar char=""/>
            </a:pPr>
            <a:endParaRPr lang="en-US" sz="2800" dirty="0">
              <a:solidFill>
                <a:prstClr val="black"/>
              </a:solidFill>
            </a:endParaRPr>
          </a:p>
          <a:p>
            <a:pPr marL="640080" lvl="1" indent="-274320" defTabSz="914400">
              <a:spcBef>
                <a:spcPct val="20000"/>
              </a:spcBef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</a:rPr>
              <a:t>Severity based on type</a:t>
            </a:r>
          </a:p>
          <a:p>
            <a:pPr marL="640080" lvl="1" indent="-274320" defTabSz="914400">
              <a:spcBef>
                <a:spcPct val="20000"/>
              </a:spcBef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</a:rPr>
              <a:t>Inspiratory stridor (laryngeal)</a:t>
            </a:r>
          </a:p>
          <a:p>
            <a:pPr marL="640080" lvl="1" indent="-274320" defTabSz="914400">
              <a:spcBef>
                <a:spcPct val="20000"/>
              </a:spcBef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</a:rPr>
              <a:t>Expiratory stridor (tracheal involvement)</a:t>
            </a:r>
            <a:endParaRPr lang="en-US" sz="2000" dirty="0"/>
          </a:p>
          <a:p>
            <a:pPr marL="640080" lvl="1" indent="-274320" defTabSz="914400">
              <a:spcBef>
                <a:spcPct val="20000"/>
              </a:spcBef>
              <a:buClr>
                <a:srgbClr val="72A376"/>
              </a:buClr>
              <a:buSzPct val="80000"/>
              <a:buFont typeface="Wingdings 2"/>
              <a:buChar char=""/>
            </a:pPr>
            <a:r>
              <a:rPr lang="en-US" sz="2800" dirty="0">
                <a:solidFill>
                  <a:prstClr val="black"/>
                </a:solidFill>
              </a:rPr>
              <a:t>Acute respiratory distress shortly after birth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138"/>
            <a:ext cx="7467600" cy="769000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7192"/>
            <a:ext cx="8163224" cy="56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Webs (laryngeal/tracheal)</a:t>
            </a:r>
          </a:p>
          <a:p>
            <a:pPr>
              <a:buNone/>
            </a:pPr>
            <a:endParaRPr lang="en-US" sz="1200" dirty="0"/>
          </a:p>
          <a:p>
            <a:r>
              <a:rPr lang="en-US" sz="2800" dirty="0"/>
              <a:t>Treatment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2500" dirty="0"/>
              <a:t>Incomplete Web </a:t>
            </a:r>
          </a:p>
          <a:p>
            <a:pPr lvl="2"/>
            <a:r>
              <a:rPr lang="en-US" sz="2200" dirty="0"/>
              <a:t>oral intubation to stent open the airway</a:t>
            </a:r>
          </a:p>
          <a:p>
            <a:pPr lvl="1"/>
            <a:endParaRPr lang="en-US" sz="2000" dirty="0"/>
          </a:p>
          <a:p>
            <a:pPr lvl="1"/>
            <a:r>
              <a:rPr lang="en-US" sz="2500" dirty="0"/>
              <a:t>Complete Web </a:t>
            </a:r>
          </a:p>
          <a:p>
            <a:pPr lvl="2"/>
            <a:r>
              <a:rPr lang="en-US" sz="2200" dirty="0"/>
              <a:t> oral intubation, needle cricothyrotomy, tracheotomy</a:t>
            </a:r>
          </a:p>
          <a:p>
            <a:pPr lvl="1"/>
            <a:endParaRPr lang="en-US" sz="2000" dirty="0"/>
          </a:p>
          <a:p>
            <a:pPr lvl="1"/>
            <a:r>
              <a:rPr lang="en-US" sz="2500" dirty="0"/>
              <a:t>Corrective surgery</a:t>
            </a:r>
          </a:p>
          <a:p>
            <a:pPr lvl="2"/>
            <a:r>
              <a:rPr lang="en-US" sz="2200" dirty="0"/>
              <a:t>CO</a:t>
            </a:r>
            <a:r>
              <a:rPr lang="en-US" sz="2200" baseline="-25000" dirty="0"/>
              <a:t>2</a:t>
            </a:r>
            <a:r>
              <a:rPr lang="en-US" sz="2200" dirty="0"/>
              <a:t> laser or excision</a:t>
            </a:r>
          </a:p>
          <a:p>
            <a:pPr lvl="2"/>
            <a:r>
              <a:rPr lang="en-US" sz="2200" dirty="0"/>
              <a:t>Laryngotracheal reconstruction (LTR)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321"/>
            <a:ext cx="7467600" cy="728878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5214"/>
            <a:ext cx="7467600" cy="539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/>
              <a:t>Webs (laryngeal/tracheal)</a:t>
            </a:r>
          </a:p>
          <a:p>
            <a:pPr>
              <a:buNone/>
            </a:pPr>
            <a:endParaRPr lang="en-US" sz="4200" dirty="0"/>
          </a:p>
          <a:p>
            <a:r>
              <a:rPr lang="en-US" sz="2800" dirty="0"/>
              <a:t>Anesthetic management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Inhalation induction </a:t>
            </a:r>
          </a:p>
          <a:p>
            <a:pPr marL="365760" lvl="1" indent="0">
              <a:buNone/>
            </a:pPr>
            <a:endParaRPr lang="en-US" sz="2200" dirty="0"/>
          </a:p>
          <a:p>
            <a:pPr lvl="1"/>
            <a:r>
              <a:rPr lang="en-US" sz="2500" dirty="0"/>
              <a:t>Maintain spontaneous respiration for flexible bronchoscopy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Muscle relaxant only after airway established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Laser precautions for CO</a:t>
            </a:r>
            <a:r>
              <a:rPr lang="en-US" sz="2500" baseline="-25000" dirty="0"/>
              <a:t>2</a:t>
            </a:r>
            <a:r>
              <a:rPr lang="en-US" sz="2500" dirty="0"/>
              <a:t> laser if used</a:t>
            </a:r>
          </a:p>
          <a:p>
            <a:pPr marL="365760" lvl="1" indent="0">
              <a:buNone/>
            </a:pPr>
            <a:endParaRPr lang="en-US" sz="2500" dirty="0"/>
          </a:p>
          <a:p>
            <a:pPr lvl="1"/>
            <a:r>
              <a:rPr lang="en-US" sz="2500" dirty="0"/>
              <a:t>Awake extubation </a:t>
            </a:r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49"/>
            <a:ext cx="7467600" cy="771926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24806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Congenital subglottic stenosis</a:t>
            </a:r>
          </a:p>
          <a:p>
            <a:pPr>
              <a:buNone/>
            </a:pPr>
            <a:endParaRPr lang="en-US" sz="1400" dirty="0"/>
          </a:p>
          <a:p>
            <a:r>
              <a:rPr lang="en-US" sz="2800" dirty="0"/>
              <a:t>Congenital narrowing at the level of the cricoid cartilage, classified Grade I to IV</a:t>
            </a:r>
          </a:p>
          <a:p>
            <a:endParaRPr lang="en-US" sz="2800" dirty="0"/>
          </a:p>
        </p:txBody>
      </p:sp>
      <p:pic>
        <p:nvPicPr>
          <p:cNvPr id="4" name="Picture 3" descr="subglottic stenos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26" y="3460349"/>
            <a:ext cx="3096318" cy="3096318"/>
          </a:xfrm>
          <a:prstGeom prst="rect">
            <a:avLst/>
          </a:prstGeom>
        </p:spPr>
      </p:pic>
      <p:pic>
        <p:nvPicPr>
          <p:cNvPr id="5" name="Picture 4" descr="subglottic stenosis af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38" y="3460349"/>
            <a:ext cx="3096318" cy="30963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84"/>
            <a:ext cx="7467600" cy="66430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6677"/>
            <a:ext cx="7467600" cy="54595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/>
              <a:t>Congenital subglottic stenosis</a:t>
            </a:r>
          </a:p>
          <a:p>
            <a:pPr>
              <a:buNone/>
            </a:pPr>
            <a:endParaRPr lang="en-US" sz="1100" dirty="0"/>
          </a:p>
          <a:p>
            <a:r>
              <a:rPr lang="en-US" sz="2800" dirty="0"/>
              <a:t>Grade I</a:t>
            </a:r>
          </a:p>
          <a:p>
            <a:pPr lvl="1"/>
            <a:r>
              <a:rPr lang="en-US" sz="2500" dirty="0"/>
              <a:t>50% or less obstruction</a:t>
            </a:r>
          </a:p>
          <a:p>
            <a:pPr marL="365760" lvl="1" indent="0">
              <a:buNone/>
            </a:pPr>
            <a:endParaRPr lang="en-US" sz="2500" dirty="0"/>
          </a:p>
          <a:p>
            <a:r>
              <a:rPr lang="en-US" sz="2800" dirty="0"/>
              <a:t>Grade II</a:t>
            </a:r>
          </a:p>
          <a:p>
            <a:pPr lvl="1"/>
            <a:r>
              <a:rPr lang="en-US" sz="2500" dirty="0"/>
              <a:t>51-70% obstruction</a:t>
            </a:r>
          </a:p>
          <a:p>
            <a:pPr marL="365760" lvl="1" indent="0">
              <a:buNone/>
            </a:pPr>
            <a:endParaRPr lang="en-US" sz="2500" dirty="0"/>
          </a:p>
          <a:p>
            <a:r>
              <a:rPr lang="en-US" sz="2800" dirty="0"/>
              <a:t>Grade III</a:t>
            </a:r>
          </a:p>
          <a:p>
            <a:pPr lvl="1"/>
            <a:r>
              <a:rPr lang="en-US" sz="2500" dirty="0"/>
              <a:t>71-99% obstruction</a:t>
            </a:r>
          </a:p>
          <a:p>
            <a:pPr marL="365760" lvl="1" indent="0">
              <a:buNone/>
            </a:pPr>
            <a:endParaRPr lang="en-US" sz="2500" dirty="0"/>
          </a:p>
          <a:p>
            <a:r>
              <a:rPr lang="en-US" sz="2800" dirty="0"/>
              <a:t>Grade IV</a:t>
            </a:r>
          </a:p>
          <a:p>
            <a:pPr lvl="1"/>
            <a:r>
              <a:rPr lang="en-US" sz="2500" dirty="0"/>
              <a:t>No detectable lumen or opening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32"/>
            <a:ext cx="7467600" cy="6427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26853"/>
            <a:ext cx="6733138" cy="43262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Congenital subglottic stenosis</a:t>
            </a:r>
          </a:p>
          <a:p>
            <a:pPr>
              <a:buNone/>
            </a:pPr>
            <a:endParaRPr lang="en-US" sz="3200" dirty="0"/>
          </a:p>
          <a:p>
            <a:r>
              <a:rPr lang="en-US" sz="2800" dirty="0"/>
              <a:t>Clinical presentation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500" dirty="0"/>
              <a:t>Differs based upon the grade</a:t>
            </a:r>
          </a:p>
          <a:p>
            <a:pPr lvl="1"/>
            <a:r>
              <a:rPr lang="en-US" sz="2500" dirty="0"/>
              <a:t>Stridor</a:t>
            </a:r>
          </a:p>
          <a:p>
            <a:pPr lvl="1"/>
            <a:r>
              <a:rPr lang="en-US" sz="2500" dirty="0"/>
              <a:t>Croup-like symptoms</a:t>
            </a:r>
          </a:p>
          <a:p>
            <a:pPr lvl="1"/>
            <a:r>
              <a:rPr lang="en-US" sz="2500" dirty="0"/>
              <a:t>Anterior chest wall retractions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Objectives</a:t>
            </a:r>
          </a:p>
          <a:p>
            <a:pPr lvl="1"/>
            <a:r>
              <a:rPr lang="en-US" sz="2800" dirty="0"/>
              <a:t>Discuss the respiratory lesions that can require emergent intervention</a:t>
            </a:r>
          </a:p>
          <a:p>
            <a:pPr lvl="2"/>
            <a:r>
              <a:rPr lang="en-US" sz="2400" dirty="0"/>
              <a:t>Clinical presentation</a:t>
            </a:r>
          </a:p>
          <a:p>
            <a:pPr lvl="2"/>
            <a:r>
              <a:rPr lang="en-US" sz="2400" dirty="0"/>
              <a:t>Treatment</a:t>
            </a:r>
          </a:p>
          <a:p>
            <a:pPr lvl="2"/>
            <a:r>
              <a:rPr lang="en-US" sz="2400" dirty="0"/>
              <a:t>Anesthetic Management</a:t>
            </a:r>
          </a:p>
          <a:p>
            <a:pPr lvl="1"/>
            <a:r>
              <a:rPr lang="en-US" sz="2800" dirty="0"/>
              <a:t>Discuss foreign body aspiration symptoms, treatment, &amp; management</a:t>
            </a:r>
          </a:p>
          <a:p>
            <a:pPr lvl="1"/>
            <a:r>
              <a:rPr lang="en-US" sz="2800" dirty="0"/>
              <a:t>Compare and contrast epiglottitis and laryngotracheobronchitis (croup)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35"/>
            <a:ext cx="7467600" cy="750402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42437"/>
            <a:ext cx="7467600" cy="5431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Congenital subglottic stenosis</a:t>
            </a:r>
          </a:p>
          <a:p>
            <a:pPr>
              <a:buNone/>
            </a:pPr>
            <a:endParaRPr lang="en-US" sz="1100" dirty="0"/>
          </a:p>
          <a:p>
            <a:r>
              <a:rPr lang="en-US" sz="2800" dirty="0"/>
              <a:t>Treatment</a:t>
            </a:r>
          </a:p>
          <a:p>
            <a:pPr lvl="1"/>
            <a:r>
              <a:rPr lang="en-US" sz="2500" dirty="0"/>
              <a:t>Specific classification with flexible and rigid bronchoscopy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Mild stenosis</a:t>
            </a:r>
          </a:p>
          <a:p>
            <a:pPr lvl="2"/>
            <a:r>
              <a:rPr lang="en-US" sz="2200" dirty="0"/>
              <a:t>Observe, often no surgery, q6 month bronch</a:t>
            </a:r>
          </a:p>
          <a:p>
            <a:pPr lvl="2"/>
            <a:endParaRPr lang="en-US" sz="2200" dirty="0"/>
          </a:p>
          <a:p>
            <a:pPr lvl="1"/>
            <a:r>
              <a:rPr lang="en-US" sz="2500" dirty="0"/>
              <a:t>Severe stenosis</a:t>
            </a:r>
          </a:p>
          <a:p>
            <a:pPr lvl="2"/>
            <a:r>
              <a:rPr lang="en-US" sz="2200" dirty="0"/>
              <a:t>50% need trach, serial dilations, laryngotracheal reconstruction (LTR)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890"/>
            <a:ext cx="7467600" cy="6858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4721"/>
            <a:ext cx="7467600" cy="55545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Congenital subglottic stenosis</a:t>
            </a:r>
          </a:p>
          <a:p>
            <a:pPr>
              <a:buNone/>
            </a:pPr>
            <a:endParaRPr lang="en-US" sz="1400" dirty="0"/>
          </a:p>
          <a:p>
            <a:r>
              <a:rPr lang="en-US" sz="2800" dirty="0"/>
              <a:t>Anesthetic Management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Same as any flex or rigid bronch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Muscle relax after ventilation is established with rigid bronchoscopy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Multiple endotracheal tubes on hand for sizing of stenosis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Awake extubation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890"/>
            <a:ext cx="7467600" cy="6858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4721"/>
            <a:ext cx="7467600" cy="5399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Subglottic hemangioma</a:t>
            </a:r>
          </a:p>
          <a:p>
            <a:pPr>
              <a:buNone/>
            </a:pPr>
            <a:endParaRPr lang="en-US" sz="1400" dirty="0"/>
          </a:p>
          <a:p>
            <a:r>
              <a:rPr lang="en-US" sz="2800" dirty="0"/>
              <a:t>Hemangioma</a:t>
            </a:r>
          </a:p>
          <a:p>
            <a:pPr lvl="1"/>
            <a:r>
              <a:rPr lang="en-US" sz="2500" dirty="0"/>
              <a:t>A common benign vascular tumor in infants comprised of excessive endothelial blood vessel lining cells</a:t>
            </a:r>
          </a:p>
          <a:p>
            <a:pPr marL="365760" lvl="1" indent="0">
              <a:buNone/>
            </a:pPr>
            <a:endParaRPr lang="en-US" sz="2500" dirty="0"/>
          </a:p>
          <a:p>
            <a:r>
              <a:rPr lang="en-US" sz="2800" dirty="0"/>
              <a:t>Subglottic hemangioma</a:t>
            </a:r>
          </a:p>
          <a:p>
            <a:pPr lvl="1"/>
            <a:r>
              <a:rPr lang="en-US" sz="2500" dirty="0"/>
              <a:t>When present on the subglottic wall can cause congenital airway obstruction</a:t>
            </a:r>
          </a:p>
          <a:p>
            <a:pPr lvl="1"/>
            <a:r>
              <a:rPr lang="en-US" sz="2500" dirty="0"/>
              <a:t>Presentation within first 2-3 months of life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890"/>
            <a:ext cx="7467600" cy="6858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82165"/>
            <a:ext cx="7467600" cy="4873752"/>
          </a:xfrm>
        </p:spPr>
        <p:txBody>
          <a:bodyPr>
            <a:normAutofit/>
          </a:bodyPr>
          <a:lstStyle/>
          <a:p>
            <a:r>
              <a:rPr lang="en-US" sz="3200" dirty="0"/>
              <a:t>Subglottic hemangioma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 descr="subglottic hemangio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2216"/>
            <a:ext cx="3557170" cy="3510732"/>
          </a:xfrm>
          <a:prstGeom prst="rect">
            <a:avLst/>
          </a:prstGeom>
        </p:spPr>
      </p:pic>
      <p:pic>
        <p:nvPicPr>
          <p:cNvPr id="5" name="Picture 4" descr="facial hemangi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420" y="2512216"/>
            <a:ext cx="4397976" cy="29319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35"/>
            <a:ext cx="7467600" cy="750402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325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Subglottic hemangioma</a:t>
            </a:r>
          </a:p>
          <a:p>
            <a:pPr>
              <a:buNone/>
            </a:pPr>
            <a:endParaRPr lang="en-US" sz="1600" dirty="0"/>
          </a:p>
          <a:p>
            <a:r>
              <a:rPr lang="en-US" sz="2800" dirty="0"/>
              <a:t>Clinical presentation</a:t>
            </a:r>
          </a:p>
          <a:p>
            <a:endParaRPr lang="en-US" sz="2800" dirty="0"/>
          </a:p>
          <a:p>
            <a:pPr lvl="1"/>
            <a:r>
              <a:rPr lang="en-US" sz="2200" dirty="0"/>
              <a:t>Airway compromise that worsens with agitation due to vascular engorgement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Stridor and upper airway obstruction that is exacerbated by URI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35"/>
            <a:ext cx="7467600" cy="750402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48377"/>
            <a:ext cx="7467600" cy="5225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Subglottic hemangioma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Treatment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500" dirty="0"/>
              <a:t>Diagnostic flexible bronchoscopy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Placement of trach beyond lesion and allow spontaneous regression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CO</a:t>
            </a:r>
            <a:r>
              <a:rPr lang="en-US" sz="2500" baseline="-25000" dirty="0"/>
              <a:t>2</a:t>
            </a:r>
            <a:r>
              <a:rPr lang="en-US" sz="2500" dirty="0"/>
              <a:t> laser bronch for small lesions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Large cavernous lesions can’t be lasered</a:t>
            </a:r>
          </a:p>
          <a:p>
            <a:pPr lvl="1">
              <a:buNone/>
            </a:pPr>
            <a:endParaRPr lang="en-US" sz="2500" dirty="0"/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890"/>
            <a:ext cx="7467600" cy="6858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4721"/>
            <a:ext cx="7467600" cy="53992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1400" dirty="0"/>
          </a:p>
          <a:p>
            <a:r>
              <a:rPr lang="en-US" sz="2800" dirty="0"/>
              <a:t>Occurrence</a:t>
            </a:r>
          </a:p>
          <a:p>
            <a:endParaRPr lang="en-US" sz="1600" dirty="0"/>
          </a:p>
          <a:p>
            <a:pPr lvl="1"/>
            <a:r>
              <a:rPr lang="en-US" sz="2500" dirty="0"/>
              <a:t>Highest in 1-3 year olds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Food &gt; plastic/metal objects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Right mainstem &gt; left mainstem</a:t>
            </a:r>
          </a:p>
          <a:p>
            <a:pPr lvl="1"/>
            <a:endParaRPr lang="en-US" sz="1800" dirty="0"/>
          </a:p>
          <a:p>
            <a:pPr lvl="1"/>
            <a:r>
              <a:rPr lang="en-US" sz="2500" dirty="0"/>
              <a:t>Less frequent in larynx and trachea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346" y="535184"/>
            <a:ext cx="1402247" cy="1079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6536">
            <a:off x="4889031" y="1402889"/>
            <a:ext cx="1391469" cy="2091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56" y="3080161"/>
            <a:ext cx="1644364" cy="16443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332"/>
            <a:ext cx="7467600" cy="6427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8201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2000" dirty="0"/>
          </a:p>
          <a:p>
            <a:r>
              <a:rPr lang="en-US" sz="2800" dirty="0"/>
              <a:t>Clinical presentation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sz="2500" dirty="0"/>
              <a:t>Cyanosis, agitation, tachypneia, tachycardia</a:t>
            </a:r>
          </a:p>
          <a:p>
            <a:pPr lvl="1"/>
            <a:endParaRPr lang="en-US" sz="2000" dirty="0"/>
          </a:p>
          <a:p>
            <a:pPr lvl="1"/>
            <a:r>
              <a:rPr lang="en-US" sz="2500" dirty="0"/>
              <a:t>Classic triad </a:t>
            </a:r>
          </a:p>
          <a:p>
            <a:pPr lvl="2"/>
            <a:r>
              <a:rPr lang="en-US" sz="2200" dirty="0"/>
              <a:t>coughing</a:t>
            </a:r>
          </a:p>
          <a:p>
            <a:pPr lvl="2"/>
            <a:r>
              <a:rPr lang="en-US" sz="2200" dirty="0"/>
              <a:t> wheezing </a:t>
            </a:r>
          </a:p>
          <a:p>
            <a:pPr lvl="2"/>
            <a:r>
              <a:rPr lang="en-US" sz="2200" dirty="0"/>
              <a:t>decreased unilateral breath sounds</a:t>
            </a:r>
          </a:p>
          <a:p>
            <a:pPr lvl="2"/>
            <a:endParaRPr lang="en-US" dirty="0"/>
          </a:p>
          <a:p>
            <a:pPr lvl="1"/>
            <a:r>
              <a:rPr lang="en-US" sz="2500" dirty="0"/>
              <a:t>History of choking and cyanosis with eating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34" y="301332"/>
            <a:ext cx="2571881" cy="24488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259"/>
            <a:ext cx="7467600" cy="55668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97710"/>
            <a:ext cx="7467600" cy="53762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3200" dirty="0"/>
          </a:p>
          <a:p>
            <a:r>
              <a:rPr lang="en-US" sz="2800" dirty="0"/>
              <a:t>Clinical presentation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500" dirty="0"/>
              <a:t>Chest x-ray</a:t>
            </a:r>
          </a:p>
          <a:p>
            <a:pPr lvl="1"/>
            <a:endParaRPr lang="en-US" sz="1400" dirty="0"/>
          </a:p>
          <a:p>
            <a:pPr lvl="1"/>
            <a:r>
              <a:rPr lang="en-US" sz="2500" dirty="0"/>
              <a:t>Most foreign bodies are radiopaque</a:t>
            </a:r>
          </a:p>
          <a:p>
            <a:pPr lvl="1"/>
            <a:endParaRPr lang="en-US" sz="1400" dirty="0"/>
          </a:p>
          <a:p>
            <a:pPr lvl="1"/>
            <a:r>
              <a:rPr lang="en-US" sz="2500" dirty="0"/>
              <a:t>Cause pathological changes visible on x-ray</a:t>
            </a:r>
          </a:p>
          <a:p>
            <a:pPr lvl="2"/>
            <a:r>
              <a:rPr lang="en-US" sz="2200" dirty="0"/>
              <a:t>Hyperinflation (air trapping)</a:t>
            </a:r>
          </a:p>
          <a:p>
            <a:pPr lvl="2"/>
            <a:r>
              <a:rPr lang="en-US" sz="2200" dirty="0"/>
              <a:t>Atelectasis</a:t>
            </a:r>
          </a:p>
          <a:p>
            <a:pPr lvl="2"/>
            <a:r>
              <a:rPr lang="en-US" sz="2200" dirty="0"/>
              <a:t>Pneumonia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04"/>
            <a:ext cx="7467600" cy="707355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9900"/>
            <a:ext cx="7467600" cy="52040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1200" dirty="0"/>
          </a:p>
          <a:p>
            <a:r>
              <a:rPr lang="en-US" sz="2800" dirty="0"/>
              <a:t>Treatment</a:t>
            </a:r>
          </a:p>
          <a:p>
            <a:endParaRPr lang="en-US" sz="1800" dirty="0"/>
          </a:p>
          <a:p>
            <a:pPr lvl="1"/>
            <a:r>
              <a:rPr lang="en-US" sz="2500" dirty="0"/>
              <a:t>Stable respiratory status</a:t>
            </a:r>
          </a:p>
          <a:p>
            <a:pPr lvl="2"/>
            <a:r>
              <a:rPr lang="en-US" sz="2200" dirty="0"/>
              <a:t>Follow NPO, close monitoring, chest x-ray, and scheduled bronchoscopy</a:t>
            </a:r>
          </a:p>
          <a:p>
            <a:pPr marL="731520" lvl="2" indent="0">
              <a:buNone/>
            </a:pPr>
            <a:endParaRPr lang="en-US" sz="2200" dirty="0"/>
          </a:p>
          <a:p>
            <a:pPr lvl="1"/>
            <a:r>
              <a:rPr lang="en-US" sz="2500" dirty="0"/>
              <a:t>Unstable respiratory status</a:t>
            </a:r>
          </a:p>
          <a:p>
            <a:pPr lvl="2"/>
            <a:r>
              <a:rPr lang="en-US" sz="2200" dirty="0"/>
              <a:t>Immediate emergent bronchoscopy</a:t>
            </a:r>
          </a:p>
          <a:p>
            <a:pPr lvl="1"/>
            <a:endParaRPr lang="en-US" sz="2500" dirty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Emergent respiratory lesions 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500" dirty="0"/>
              <a:t>Choanal atresia and stenosis</a:t>
            </a:r>
          </a:p>
          <a:p>
            <a:pPr lvl="1"/>
            <a:r>
              <a:rPr lang="en-US" sz="2500" dirty="0"/>
              <a:t>Laryngeal and upper tracheal webs</a:t>
            </a:r>
          </a:p>
          <a:p>
            <a:pPr lvl="1"/>
            <a:r>
              <a:rPr lang="en-US" sz="2500" dirty="0"/>
              <a:t>Congenital subglottic stenosis</a:t>
            </a:r>
          </a:p>
          <a:p>
            <a:pPr lvl="1"/>
            <a:r>
              <a:rPr lang="en-US" sz="2500" dirty="0"/>
              <a:t>Subglottic Hemangioma</a:t>
            </a:r>
          </a:p>
          <a:p>
            <a:pPr lvl="1"/>
            <a:r>
              <a:rPr lang="en-US" sz="2500" dirty="0"/>
              <a:t>Foreign Body Aspiration</a:t>
            </a:r>
          </a:p>
          <a:p>
            <a:pPr lvl="1"/>
            <a:r>
              <a:rPr lang="en-US" sz="2500" dirty="0"/>
              <a:t>Post- Tonsillectomy Bleed</a:t>
            </a:r>
          </a:p>
          <a:p>
            <a:pPr lvl="1"/>
            <a:r>
              <a:rPr lang="en-US" sz="2500" dirty="0"/>
              <a:t>Epiglottitis &amp; Croup</a:t>
            </a:r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42"/>
            <a:ext cx="7467600" cy="6212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4663"/>
            <a:ext cx="7467600" cy="5419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1050" dirty="0"/>
          </a:p>
          <a:p>
            <a:r>
              <a:rPr lang="en-US" sz="2800" dirty="0"/>
              <a:t>Anesthetic Management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Inhalation induction (sevoflurane)</a:t>
            </a:r>
          </a:p>
          <a:p>
            <a:pPr lvl="1"/>
            <a:r>
              <a:rPr lang="en-US" sz="2500" dirty="0"/>
              <a:t>Yankauer suction available </a:t>
            </a:r>
          </a:p>
          <a:p>
            <a:pPr lvl="1"/>
            <a:r>
              <a:rPr lang="en-US" sz="2500" dirty="0"/>
              <a:t>Maintain spontaneous respirations </a:t>
            </a:r>
          </a:p>
          <a:p>
            <a:pPr lvl="1"/>
            <a:r>
              <a:rPr lang="en-US" sz="2500" dirty="0"/>
              <a:t>Minimize positive pressure ventilation</a:t>
            </a:r>
          </a:p>
          <a:p>
            <a:pPr lvl="1"/>
            <a:r>
              <a:rPr lang="en-US" sz="2500" dirty="0"/>
              <a:t>Handoff airway to ENT surgeon</a:t>
            </a:r>
          </a:p>
          <a:p>
            <a:pPr lvl="1"/>
            <a:r>
              <a:rPr lang="en-US" sz="2500" dirty="0"/>
              <a:t>Spray cords with 4% lidocaine</a:t>
            </a:r>
          </a:p>
          <a:p>
            <a:pPr lvl="1"/>
            <a:r>
              <a:rPr lang="en-US" sz="2500" dirty="0"/>
              <a:t>Ventilate through side port of rigid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63"/>
            <a:ext cx="7467600" cy="793450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83805"/>
            <a:ext cx="7467600" cy="5290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Foreign body aspiration</a:t>
            </a:r>
          </a:p>
          <a:p>
            <a:pPr>
              <a:buNone/>
            </a:pPr>
            <a:endParaRPr lang="en-US" sz="1600" dirty="0"/>
          </a:p>
          <a:p>
            <a:r>
              <a:rPr lang="en-US" sz="2800" dirty="0"/>
              <a:t>Surgical considerations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500" dirty="0"/>
              <a:t>Rigid bronchoscopy “gold standard”</a:t>
            </a:r>
          </a:p>
          <a:p>
            <a:pPr lvl="2"/>
            <a:r>
              <a:rPr lang="en-US" sz="2200" dirty="0"/>
              <a:t>Optical forceps, fogarty catheter, magnetic extractor</a:t>
            </a:r>
          </a:p>
          <a:p>
            <a:pPr marL="731520" lvl="2" indent="0">
              <a:buNone/>
            </a:pPr>
            <a:endParaRPr lang="en-US" dirty="0"/>
          </a:p>
          <a:p>
            <a:pPr lvl="1"/>
            <a:r>
              <a:rPr lang="en-US" sz="2500" dirty="0"/>
              <a:t>Flexible bronchoscopy</a:t>
            </a:r>
          </a:p>
          <a:p>
            <a:pPr marL="365760" lvl="1" indent="0">
              <a:buNone/>
            </a:pPr>
            <a:endParaRPr lang="en-US" sz="1600" dirty="0"/>
          </a:p>
          <a:p>
            <a:pPr lvl="1"/>
            <a:r>
              <a:rPr lang="en-US" sz="2500" dirty="0"/>
              <a:t>Thoracotomy (bad deal)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emergencies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218838" y="1767383"/>
          <a:ext cx="8702033" cy="482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Epiglottitis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Laryngotracheobronchitis (croup)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52">
                <a:tc>
                  <a:txBody>
                    <a:bodyPr/>
                    <a:lstStyle/>
                    <a:p>
                      <a:r>
                        <a:rPr lang="en-US" sz="1800" dirty="0"/>
                        <a:t>Organism</a:t>
                      </a:r>
                    </a:p>
                    <a:p>
                      <a:r>
                        <a:rPr lang="en-US" sz="1800" dirty="0"/>
                        <a:t>(general)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Bacterial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Viral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326">
                <a:tc>
                  <a:txBody>
                    <a:bodyPr/>
                    <a:lstStyle/>
                    <a:p>
                      <a:r>
                        <a:rPr lang="en-US" sz="1800" dirty="0"/>
                        <a:t>Organism</a:t>
                      </a:r>
                    </a:p>
                    <a:p>
                      <a:r>
                        <a:rPr lang="en-US" sz="1800" dirty="0"/>
                        <a:t>(specific)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Hemophilus influenza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Hemolytic steptococci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Staphylococcus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Pneumococci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Hemophilus parainfluenzae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 dirty="0"/>
                        <a:t>Respiratory syncytial</a:t>
                      </a:r>
                      <a:r>
                        <a:rPr lang="en-US" sz="1800" baseline="0" dirty="0"/>
                        <a:t> virus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800" baseline="0" dirty="0"/>
                        <a:t>Influenza A and B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52">
                <a:tc>
                  <a:txBody>
                    <a:bodyPr/>
                    <a:lstStyle/>
                    <a:p>
                      <a:r>
                        <a:rPr lang="en-US" dirty="0"/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2-6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months- 3 years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712">
                <a:tc>
                  <a:txBody>
                    <a:bodyPr/>
                    <a:lstStyle/>
                    <a:p>
                      <a:r>
                        <a:rPr lang="en-US" dirty="0"/>
                        <a:t>Onset of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Hours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Rapid progression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Days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Slow progression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3129" y="120127"/>
          <a:ext cx="8467962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Epiglottitis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Laryngotracheobronchitis</a:t>
                      </a:r>
                    </a:p>
                    <a:p>
                      <a:r>
                        <a:rPr lang="en-US" sz="2200" dirty="0"/>
                        <a:t>(Croup)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228">
                <a:tc>
                  <a:txBody>
                    <a:bodyPr/>
                    <a:lstStyle/>
                    <a:p>
                      <a:r>
                        <a:rPr lang="en-US" dirty="0"/>
                        <a:t>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Dysphagia + drooling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Cough suppressed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Voice muffled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Slow respirations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No</a:t>
                      </a:r>
                      <a:r>
                        <a:rPr lang="en-US" baseline="0" dirty="0"/>
                        <a:t> dysphagia or drooling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Barking cough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Voice hoarse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Rapid respirations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228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by mask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Patient sitting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IV access &amp; hydrate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Antibiotic therapy if bacterial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Postop ICU care</a:t>
                      </a:r>
                    </a:p>
                    <a:p>
                      <a:pPr>
                        <a:buFont typeface="Arial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with humidification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Corticosteroids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Racemic epi by aerosol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IV hydration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Intubate only for progressive 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retention and hypoxia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753">
                <a:tc>
                  <a:txBody>
                    <a:bodyPr/>
                    <a:lstStyle/>
                    <a:p>
                      <a:r>
                        <a:rPr lang="en-US" dirty="0"/>
                        <a:t>Intubation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ENT surgeon</a:t>
                      </a:r>
                      <a:r>
                        <a:rPr lang="en-US" baseline="0" dirty="0"/>
                        <a:t> present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Inhalation induction with spontaneous RR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/>
                        <a:t>Provide cpap to prevent airway collapse</a:t>
                      </a:r>
                      <a:endParaRPr lang="en-US" dirty="0"/>
                    </a:p>
                    <a:p>
                      <a:pPr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/>
                        <a:t>Intubation rarely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100">
                <a:tc>
                  <a:txBody>
                    <a:bodyPr/>
                    <a:lstStyle/>
                    <a:p>
                      <a:r>
                        <a:rPr lang="en-US" dirty="0"/>
                        <a:t>Lateral neck x-ray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Swollen epiglottis (thumb sign)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Subglottic</a:t>
                      </a:r>
                      <a:r>
                        <a:rPr lang="en-US" baseline="0" dirty="0"/>
                        <a:t> narrowing (steeple sign)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176"/>
            <a:ext cx="7467600" cy="66430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676A55"/>
                </a:solidFill>
              </a:rPr>
              <a:t>Pediatric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6487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Post Tonsillectomy Bleed</a:t>
            </a:r>
          </a:p>
          <a:p>
            <a:endParaRPr lang="en-US" sz="1800" dirty="0"/>
          </a:p>
          <a:p>
            <a:pPr lvl="1"/>
            <a:r>
              <a:rPr lang="en-US" sz="2800" dirty="0"/>
              <a:t>Occurrence</a:t>
            </a:r>
          </a:p>
          <a:p>
            <a:pPr marL="365760" lvl="1" indent="0">
              <a:buNone/>
            </a:pPr>
            <a:endParaRPr lang="en-US" sz="1400" dirty="0"/>
          </a:p>
          <a:p>
            <a:pPr lvl="2"/>
            <a:r>
              <a:rPr lang="en-US" sz="2600" dirty="0"/>
              <a:t> Primary</a:t>
            </a:r>
          </a:p>
          <a:p>
            <a:pPr lvl="3"/>
            <a:r>
              <a:rPr lang="en-US" sz="2200" dirty="0"/>
              <a:t> Within first 24 hours</a:t>
            </a:r>
          </a:p>
          <a:p>
            <a:pPr lvl="3"/>
            <a:r>
              <a:rPr lang="en-US" sz="2200" dirty="0"/>
              <a:t> 75% occur within 6 hours </a:t>
            </a:r>
          </a:p>
          <a:p>
            <a:pPr lvl="3"/>
            <a:r>
              <a:rPr lang="en-US" sz="2200" dirty="0"/>
              <a:t> Bleeding more brisk and profuse</a:t>
            </a:r>
          </a:p>
          <a:p>
            <a:pPr marL="1005840" lvl="3" indent="0">
              <a:buNone/>
            </a:pPr>
            <a:endParaRPr lang="en-US" sz="2000" dirty="0"/>
          </a:p>
          <a:p>
            <a:pPr lvl="2"/>
            <a:r>
              <a:rPr lang="en-US" sz="2800" dirty="0"/>
              <a:t> Secondary</a:t>
            </a:r>
          </a:p>
          <a:p>
            <a:pPr lvl="3"/>
            <a:r>
              <a:rPr lang="en-US" sz="2200" dirty="0"/>
              <a:t> Five to 10 days following surgery</a:t>
            </a:r>
          </a:p>
          <a:p>
            <a:pPr lvl="3"/>
            <a:r>
              <a:rPr lang="en-US" sz="2200" dirty="0"/>
              <a:t> Eschar covering of the tonsillar bed retracts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65" y="1248376"/>
            <a:ext cx="3366629" cy="252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91"/>
            <a:ext cx="7467600" cy="836497"/>
          </a:xfrm>
        </p:spPr>
        <p:txBody>
          <a:bodyPr/>
          <a:lstStyle/>
          <a:p>
            <a:r>
              <a:rPr lang="en-US" sz="4000" dirty="0">
                <a:solidFill>
                  <a:srgbClr val="676A55"/>
                </a:solidFill>
              </a:rPr>
              <a:t>Pediatric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 Post Tonsillectomy Bleed</a:t>
            </a:r>
          </a:p>
          <a:p>
            <a:endParaRPr lang="en-US" dirty="0"/>
          </a:p>
          <a:p>
            <a:pPr lvl="1"/>
            <a:r>
              <a:rPr lang="en-US" sz="3200" dirty="0"/>
              <a:t>Clinical Presentation </a:t>
            </a:r>
          </a:p>
          <a:p>
            <a:pPr lvl="2"/>
            <a:r>
              <a:rPr lang="en-US" sz="2400" dirty="0"/>
              <a:t> Frightened child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 Full stomach </a:t>
            </a:r>
          </a:p>
          <a:p>
            <a:pPr lvl="3"/>
            <a:r>
              <a:rPr lang="en-US" sz="2400" dirty="0"/>
              <a:t> </a:t>
            </a:r>
            <a:r>
              <a:rPr lang="en-US" sz="2000" dirty="0"/>
              <a:t>Filled with swallowed blood</a:t>
            </a:r>
          </a:p>
          <a:p>
            <a:pPr lvl="3"/>
            <a:endParaRPr lang="en-US" sz="2400" dirty="0"/>
          </a:p>
          <a:p>
            <a:pPr lvl="2"/>
            <a:r>
              <a:rPr lang="en-US" sz="2400" dirty="0"/>
              <a:t> Hypovolemia</a:t>
            </a:r>
          </a:p>
          <a:p>
            <a:pPr lvl="2"/>
            <a:endParaRPr lang="en-US" sz="2400" dirty="0"/>
          </a:p>
          <a:p>
            <a:pPr lvl="2"/>
            <a:r>
              <a:rPr lang="en-US" sz="2400" dirty="0"/>
              <a:t> Anemia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031" y="21445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26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917" y="292034"/>
            <a:ext cx="2690995" cy="26909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63"/>
            <a:ext cx="7467600" cy="793450"/>
          </a:xfrm>
        </p:spPr>
        <p:txBody>
          <a:bodyPr/>
          <a:lstStyle/>
          <a:p>
            <a:r>
              <a:rPr lang="en-US" sz="3200" dirty="0">
                <a:solidFill>
                  <a:srgbClr val="676A55"/>
                </a:solidFill>
              </a:rPr>
              <a:t>Pediatric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26853"/>
            <a:ext cx="7467600" cy="542398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Post Tonsillectomy Bleed </a:t>
            </a:r>
          </a:p>
          <a:p>
            <a:endParaRPr lang="en-US" sz="700" dirty="0"/>
          </a:p>
          <a:p>
            <a:pPr lvl="1"/>
            <a:r>
              <a:rPr lang="en-US" sz="2800" dirty="0"/>
              <a:t>Anesthetic Management</a:t>
            </a:r>
          </a:p>
          <a:p>
            <a:pPr lvl="1"/>
            <a:endParaRPr lang="en-US" sz="2800" dirty="0"/>
          </a:p>
          <a:p>
            <a:pPr lvl="2"/>
            <a:r>
              <a:rPr lang="en-US" sz="2400" dirty="0"/>
              <a:t>Anesthesia record from initial surgery</a:t>
            </a:r>
          </a:p>
          <a:p>
            <a:pPr lvl="3"/>
            <a:r>
              <a:rPr lang="en-US" sz="2000" dirty="0"/>
              <a:t>Tube size</a:t>
            </a:r>
          </a:p>
          <a:p>
            <a:pPr lvl="3"/>
            <a:r>
              <a:rPr lang="en-US" sz="2000" dirty="0"/>
              <a:t>Any difficulties with airway</a:t>
            </a:r>
          </a:p>
          <a:p>
            <a:pPr lvl="3"/>
            <a:r>
              <a:rPr lang="en-US" sz="2000" dirty="0"/>
              <a:t>Fluid management or blood loss</a:t>
            </a:r>
          </a:p>
          <a:p>
            <a:pPr lvl="3"/>
            <a:endParaRPr lang="en-US" sz="1900" dirty="0"/>
          </a:p>
          <a:p>
            <a:pPr lvl="2"/>
            <a:r>
              <a:rPr lang="en-US" sz="2400" dirty="0"/>
              <a:t> Preoxygenate prior to induction</a:t>
            </a:r>
          </a:p>
          <a:p>
            <a:pPr lvl="2"/>
            <a:endParaRPr lang="en-US" sz="1900" dirty="0"/>
          </a:p>
          <a:p>
            <a:pPr lvl="2"/>
            <a:r>
              <a:rPr lang="en-US" sz="2400" dirty="0"/>
              <a:t> Left lateral position with head down to promote drainage</a:t>
            </a:r>
          </a:p>
          <a:p>
            <a:pPr lvl="2"/>
            <a:endParaRPr lang="en-US" sz="1900" dirty="0"/>
          </a:p>
          <a:p>
            <a:pPr lvl="2"/>
            <a:r>
              <a:rPr lang="en-US" sz="2400" dirty="0"/>
              <a:t> Yankauer suction ready</a:t>
            </a:r>
          </a:p>
          <a:p>
            <a:pPr lvl="3">
              <a:buFont typeface="Arial"/>
              <a:buChar char="•"/>
            </a:pPr>
            <a:endParaRPr lang="en-US" sz="2000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678" y="3120940"/>
            <a:ext cx="2053315" cy="20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83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035"/>
            <a:ext cx="7467600" cy="750402"/>
          </a:xfrm>
        </p:spPr>
        <p:txBody>
          <a:bodyPr/>
          <a:lstStyle/>
          <a:p>
            <a:r>
              <a:rPr lang="en-US" sz="4000" dirty="0">
                <a:solidFill>
                  <a:srgbClr val="676A55"/>
                </a:solidFill>
              </a:rPr>
              <a:t>Pediatric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Post Tonsillectomy Bleed</a:t>
            </a:r>
          </a:p>
          <a:p>
            <a:pPr lvl="1"/>
            <a:r>
              <a:rPr lang="en-US" sz="2900" dirty="0"/>
              <a:t>Anesthetic Management</a:t>
            </a:r>
          </a:p>
          <a:p>
            <a:pPr marL="365760" lvl="1" indent="0">
              <a:buNone/>
            </a:pPr>
            <a:endParaRPr lang="en-US" sz="1200" dirty="0"/>
          </a:p>
          <a:p>
            <a:pPr lvl="2"/>
            <a:r>
              <a:rPr lang="en-US" sz="2600" dirty="0"/>
              <a:t>Rapid Sequence Induction</a:t>
            </a:r>
          </a:p>
          <a:p>
            <a:pPr lvl="3"/>
            <a:r>
              <a:rPr lang="en-US" sz="2600" dirty="0"/>
              <a:t> </a:t>
            </a:r>
            <a:r>
              <a:rPr lang="en-US" sz="2200" dirty="0"/>
              <a:t>Supine after preO2</a:t>
            </a:r>
          </a:p>
          <a:p>
            <a:pPr lvl="3"/>
            <a:r>
              <a:rPr lang="en-US" sz="2200" dirty="0"/>
              <a:t> Cricoid pressure held</a:t>
            </a:r>
          </a:p>
          <a:p>
            <a:pPr lvl="3"/>
            <a:r>
              <a:rPr lang="en-US" sz="2200" dirty="0"/>
              <a:t> Follow the bubbles</a:t>
            </a:r>
          </a:p>
          <a:p>
            <a:pPr marL="1005840" lvl="3" indent="0">
              <a:buNone/>
            </a:pPr>
            <a:endParaRPr lang="en-US" sz="2000" dirty="0"/>
          </a:p>
          <a:p>
            <a:pPr lvl="2"/>
            <a:r>
              <a:rPr lang="en-US" sz="2600" dirty="0"/>
              <a:t> Salem sump tube to suction stomach content</a:t>
            </a:r>
          </a:p>
          <a:p>
            <a:pPr marL="731520" lvl="2" indent="0">
              <a:buNone/>
            </a:pPr>
            <a:endParaRPr lang="en-US" dirty="0"/>
          </a:p>
          <a:p>
            <a:pPr lvl="2"/>
            <a:r>
              <a:rPr lang="en-US" sz="2600" dirty="0"/>
              <a:t> Awake extubation </a:t>
            </a:r>
          </a:p>
        </p:txBody>
      </p:sp>
    </p:spTree>
    <p:extLst>
      <p:ext uri="{BB962C8B-B14F-4D97-AF65-F5344CB8AC3E}">
        <p14:creationId xmlns:p14="http://schemas.microsoft.com/office/powerpoint/2010/main" val="3210370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701" y="1127037"/>
            <a:ext cx="7467600" cy="883146"/>
          </a:xfrm>
        </p:spPr>
        <p:txBody>
          <a:bodyPr>
            <a:noAutofit/>
          </a:bodyPr>
          <a:lstStyle/>
          <a:p>
            <a:r>
              <a:rPr lang="en-US" sz="4000" dirty="0"/>
              <a:t>References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70461" y="1568610"/>
            <a:ext cx="4634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Coté</a:t>
            </a:r>
            <a:r>
              <a:rPr lang="en-US" dirty="0"/>
              <a:t> Charles J.., </a:t>
            </a:r>
            <a:r>
              <a:rPr lang="en-US" dirty="0" err="1"/>
              <a:t>Lerman</a:t>
            </a:r>
            <a:r>
              <a:rPr lang="en-US" dirty="0"/>
              <a:t>, J., &amp; Anderson, B. J. (2019). </a:t>
            </a:r>
            <a:r>
              <a:rPr lang="en-US" i="1" dirty="0"/>
              <a:t>A practice of anesthesia for infants and children</a:t>
            </a:r>
            <a:r>
              <a:rPr lang="en-US" dirty="0"/>
              <a:t> (6th ed.). Philadelphia, PA: Elsevier.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Davis, P. J., &amp; </a:t>
            </a:r>
            <a:r>
              <a:rPr lang="en-US" dirty="0" err="1"/>
              <a:t>Cladis</a:t>
            </a:r>
            <a:r>
              <a:rPr lang="en-US" dirty="0"/>
              <a:t>, F. P. (2017). </a:t>
            </a:r>
            <a:r>
              <a:rPr lang="en-US" i="1" dirty="0"/>
              <a:t>Smiths anesthesia for infants and children</a:t>
            </a:r>
            <a:r>
              <a:rPr lang="en-US" dirty="0"/>
              <a:t> (9th ed.). St. Louis, MO: Elsevier.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8547D-DEFB-954A-9AA6-A1E3FE71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0" y="2024819"/>
            <a:ext cx="2995218" cy="39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Choanal atresia</a:t>
            </a:r>
          </a:p>
          <a:p>
            <a:endParaRPr lang="en-US" sz="2800" dirty="0"/>
          </a:p>
          <a:p>
            <a:r>
              <a:rPr lang="en-US" dirty="0"/>
              <a:t>A nasal obstruction due to failure of the bone or membranous portion of the nasopharynx to undergo regression during development</a:t>
            </a:r>
          </a:p>
          <a:p>
            <a:pPr lvl="2"/>
            <a:r>
              <a:rPr lang="en-US" sz="2000" dirty="0"/>
              <a:t>Unilateral or bilateral</a:t>
            </a:r>
          </a:p>
          <a:p>
            <a:pPr marL="731520" lvl="2" indent="0">
              <a:buNone/>
            </a:pPr>
            <a:endParaRPr lang="en-US" sz="2000" dirty="0"/>
          </a:p>
          <a:p>
            <a:r>
              <a:rPr lang="en-US" dirty="0"/>
              <a:t>Associated with CHARGE syndrome</a:t>
            </a:r>
          </a:p>
          <a:p>
            <a:r>
              <a:rPr lang="en-US" dirty="0"/>
              <a:t>Incidence 1:5000-7000 births</a:t>
            </a:r>
          </a:p>
          <a:p>
            <a:pPr lvl="1"/>
            <a:endParaRPr lang="en-US" sz="2500" dirty="0"/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90"/>
            <a:ext cx="7467600" cy="955217"/>
          </a:xfrm>
        </p:spPr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76" y="1701800"/>
            <a:ext cx="3129324" cy="44492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442807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A376"/>
              </a:buClr>
              <a:buSzPct val="70000"/>
            </a:pPr>
            <a:r>
              <a:rPr lang="en-US" sz="3200" dirty="0">
                <a:solidFill>
                  <a:prstClr val="black"/>
                </a:solidFill>
              </a:rPr>
              <a:t>Choanal Atresia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2304581"/>
            <a:ext cx="3644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Choanal atresia </a:t>
            </a:r>
          </a:p>
          <a:p>
            <a:endParaRPr lang="en-US" sz="1800" dirty="0"/>
          </a:p>
          <a:p>
            <a:r>
              <a:rPr lang="en-US" sz="2800" dirty="0"/>
              <a:t>Clinical presentation</a:t>
            </a:r>
          </a:p>
          <a:p>
            <a:pPr lvl="1" algn="just"/>
            <a:r>
              <a:rPr lang="en-US" sz="2100" dirty="0"/>
              <a:t>Bilateral obstruction leads to:</a:t>
            </a:r>
          </a:p>
          <a:p>
            <a:pPr lvl="2" algn="just"/>
            <a:r>
              <a:rPr lang="en-US" sz="1900" dirty="0"/>
              <a:t>Acute respiratory distress</a:t>
            </a:r>
          </a:p>
          <a:p>
            <a:pPr lvl="2" algn="just"/>
            <a:r>
              <a:rPr lang="en-US" sz="1900" dirty="0"/>
              <a:t>Intermittent cyanosis (relieved by crying)</a:t>
            </a:r>
          </a:p>
          <a:p>
            <a:pPr lvl="2"/>
            <a:r>
              <a:rPr lang="en-US" sz="1900" dirty="0"/>
              <a:t>Inability to feed (choking episodes)</a:t>
            </a:r>
          </a:p>
          <a:p>
            <a:pPr lvl="1"/>
            <a:r>
              <a:rPr lang="en-US" dirty="0"/>
              <a:t>Cyanosis at rest</a:t>
            </a:r>
          </a:p>
          <a:p>
            <a:pPr lvl="1"/>
            <a:r>
              <a:rPr lang="en-US" dirty="0"/>
              <a:t>Ventilation maintained with placement of airway</a:t>
            </a:r>
          </a:p>
          <a:p>
            <a:pPr lvl="1"/>
            <a:r>
              <a:rPr lang="en-US" dirty="0"/>
              <a:t>Infants are obligate nose breathers until 4-6 weeks</a:t>
            </a:r>
          </a:p>
          <a:p>
            <a:pPr lvl="2">
              <a:buNone/>
            </a:pPr>
            <a:endParaRPr lang="en-US" sz="2200" dirty="0"/>
          </a:p>
          <a:p>
            <a:pPr lvl="1"/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Choanal atresia</a:t>
            </a:r>
          </a:p>
          <a:p>
            <a:pPr>
              <a:buNone/>
            </a:pPr>
            <a:endParaRPr lang="en-US" sz="3600" dirty="0"/>
          </a:p>
          <a:p>
            <a:r>
              <a:rPr lang="en-US" sz="2800" dirty="0"/>
              <a:t>Treatment</a:t>
            </a:r>
          </a:p>
          <a:p>
            <a:pPr lvl="1"/>
            <a:r>
              <a:rPr lang="en-US" dirty="0"/>
              <a:t>Nasal stent (nasal trumpet, small ett)</a:t>
            </a:r>
          </a:p>
          <a:p>
            <a:pPr lvl="1"/>
            <a:r>
              <a:rPr lang="en-US" dirty="0"/>
              <a:t>Choanal atresia corrective surgical repair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sz="2800" dirty="0"/>
              <a:t>Anesthetic Management</a:t>
            </a:r>
          </a:p>
          <a:p>
            <a:pPr lvl="1"/>
            <a:r>
              <a:rPr lang="en-US" dirty="0"/>
              <a:t>Inhalation induction + oral airway or jaw thrust maneuver</a:t>
            </a:r>
          </a:p>
          <a:p>
            <a:pPr lvl="1"/>
            <a:r>
              <a:rPr lang="en-US" dirty="0"/>
              <a:t>Awake extubation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Pediatric Emergencies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/>
              <a:t>Choanal atresia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4" name="Picture 3" descr="choanal atres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06097"/>
            <a:ext cx="3851450" cy="2892277"/>
          </a:xfrm>
          <a:prstGeom prst="rect">
            <a:avLst/>
          </a:prstGeom>
        </p:spPr>
      </p:pic>
      <p:pic>
        <p:nvPicPr>
          <p:cNvPr id="6" name="Picture 5" descr="choanal atreasia (after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20" y="2606097"/>
            <a:ext cx="3851450" cy="28922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76A55"/>
                </a:solidFill>
              </a:rPr>
              <a:t>Pediatric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7467600" cy="49132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 Subglottic Stenosis</a:t>
            </a:r>
          </a:p>
          <a:p>
            <a:pPr lvl="1"/>
            <a:r>
              <a:rPr lang="en-US" sz="2500" dirty="0"/>
              <a:t>Airway stenosis usually  located at the cricoid cartilage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Congenital Stenosis 10%</a:t>
            </a:r>
          </a:p>
          <a:p>
            <a:pPr lvl="2"/>
            <a:r>
              <a:rPr lang="en-US" sz="2200" dirty="0"/>
              <a:t> Webs</a:t>
            </a:r>
          </a:p>
          <a:p>
            <a:pPr lvl="2"/>
            <a:r>
              <a:rPr lang="en-US" sz="2200" dirty="0"/>
              <a:t>Congenital subglottic stenosis</a:t>
            </a:r>
          </a:p>
          <a:p>
            <a:pPr lvl="2"/>
            <a:r>
              <a:rPr lang="en-US" sz="2200" dirty="0"/>
              <a:t> Blocks of cartilage</a:t>
            </a:r>
          </a:p>
          <a:p>
            <a:pPr lvl="2"/>
            <a:endParaRPr lang="en-US" sz="2200" dirty="0"/>
          </a:p>
          <a:p>
            <a:pPr lvl="1"/>
            <a:r>
              <a:rPr lang="en-US" sz="2500" dirty="0"/>
              <a:t>Acquired Stenosis 90%</a:t>
            </a:r>
          </a:p>
          <a:p>
            <a:pPr lvl="2"/>
            <a:r>
              <a:rPr lang="en-US" sz="2200" dirty="0"/>
              <a:t>Trauma due to prolonged intubation</a:t>
            </a:r>
          </a:p>
          <a:p>
            <a:pPr lvl="2"/>
            <a:r>
              <a:rPr lang="en-US" sz="2200" dirty="0"/>
              <a:t>Too large of ETT</a:t>
            </a:r>
          </a:p>
          <a:p>
            <a:pPr lvl="2"/>
            <a:r>
              <a:rPr lang="en-US" sz="2200" dirty="0"/>
              <a:t>Edema &amp; inflammation related to infection</a:t>
            </a:r>
          </a:p>
        </p:txBody>
      </p:sp>
    </p:spTree>
    <p:extLst>
      <p:ext uri="{BB962C8B-B14F-4D97-AF65-F5344CB8AC3E}">
        <p14:creationId xmlns:p14="http://schemas.microsoft.com/office/powerpoint/2010/main" val="266003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14858</TotalTime>
  <Words>1262</Words>
  <Application>Microsoft Macintosh PowerPoint</Application>
  <PresentationFormat>On-screen Show (4:3)</PresentationFormat>
  <Paragraphs>426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Schoolbook</vt:lpstr>
      <vt:lpstr>Wingdings</vt:lpstr>
      <vt:lpstr>Wingdings 2</vt:lpstr>
      <vt:lpstr>Oriel</vt:lpstr>
      <vt:lpstr>Pediatric Emergencies</vt:lpstr>
      <vt:lpstr>Pediatric Emergencies</vt:lpstr>
      <vt:lpstr>Pediatric Emergencies</vt:lpstr>
      <vt:lpstr>Pediatric Emergencies 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Pediatric emergencies</vt:lpstr>
      <vt:lpstr>PowerPoint Presentation</vt:lpstr>
      <vt:lpstr>Pediatric emergencies</vt:lpstr>
      <vt:lpstr>Pediatric emergencies</vt:lpstr>
      <vt:lpstr>Pediatric emergencies</vt:lpstr>
      <vt:lpstr>Pediatric emergencies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Emergencies</dc:title>
  <dc:creator>Kari Brookins</dc:creator>
  <cp:lastModifiedBy>Megan Flanigan</cp:lastModifiedBy>
  <cp:revision>40</cp:revision>
  <dcterms:created xsi:type="dcterms:W3CDTF">2018-03-18T18:51:21Z</dcterms:created>
  <dcterms:modified xsi:type="dcterms:W3CDTF">2022-03-05T18:40:27Z</dcterms:modified>
</cp:coreProperties>
</file>