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62"/>
  </p:notesMasterIdLst>
  <p:sldIdLst>
    <p:sldId id="256" r:id="rId2"/>
    <p:sldId id="258" r:id="rId3"/>
    <p:sldId id="269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18" r:id="rId13"/>
    <p:sldId id="268" r:id="rId14"/>
    <p:sldId id="271" r:id="rId15"/>
    <p:sldId id="272" r:id="rId16"/>
    <p:sldId id="273" r:id="rId17"/>
    <p:sldId id="274" r:id="rId18"/>
    <p:sldId id="275" r:id="rId19"/>
    <p:sldId id="314" r:id="rId20"/>
    <p:sldId id="313" r:id="rId21"/>
    <p:sldId id="276" r:id="rId22"/>
    <p:sldId id="277" r:id="rId23"/>
    <p:sldId id="278" r:id="rId24"/>
    <p:sldId id="279" r:id="rId25"/>
    <p:sldId id="316" r:id="rId26"/>
    <p:sldId id="317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5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F9E3-E7BE-044E-B136-7DEEBD59957A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C483-7413-5C4B-B699-893FA5A7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1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5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C483-7413-5C4B-B699-893FA5A7CF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3/7/21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2395311"/>
            <a:ext cx="7543800" cy="1414689"/>
          </a:xfrm>
        </p:spPr>
        <p:txBody>
          <a:bodyPr/>
          <a:lstStyle/>
          <a:p>
            <a:r>
              <a:rPr lang="en-US" dirty="0"/>
              <a:t>Unique Problems</a:t>
            </a:r>
            <a:br>
              <a:rPr lang="en-US" dirty="0"/>
            </a:br>
            <a:r>
              <a:rPr lang="en-US" sz="3600" dirty="0"/>
              <a:t>Pediatric Anesthesia</a:t>
            </a:r>
            <a:br>
              <a:rPr lang="en-US" dirty="0"/>
            </a:br>
            <a:r>
              <a:rPr lang="en-US" sz="3600" dirty="0"/>
              <a:t>They aren’t just small adults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30599"/>
            <a:ext cx="7079344" cy="1066800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r>
              <a:rPr lang="en-US" dirty="0"/>
              <a:t>Megan </a:t>
            </a:r>
            <a:r>
              <a:rPr lang="en-US" dirty="0" err="1"/>
              <a:t>Flanigan</a:t>
            </a:r>
            <a:r>
              <a:rPr lang="en-US" dirty="0"/>
              <a:t> MS, CRNA, APRN</a:t>
            </a:r>
          </a:p>
        </p:txBody>
      </p:sp>
    </p:spTree>
    <p:extLst>
      <p:ext uri="{BB962C8B-B14F-4D97-AF65-F5344CB8AC3E}">
        <p14:creationId xmlns:p14="http://schemas.microsoft.com/office/powerpoint/2010/main" val="1643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73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Narrative information</a:t>
            </a:r>
          </a:p>
          <a:p>
            <a:r>
              <a:rPr lang="en-US" dirty="0"/>
              <a:t>Orientation of operative facility</a:t>
            </a:r>
          </a:p>
          <a:p>
            <a:r>
              <a:rPr lang="en-US" dirty="0"/>
              <a:t>Role rehearsal</a:t>
            </a:r>
          </a:p>
          <a:p>
            <a:r>
              <a:rPr lang="en-US" dirty="0"/>
              <a:t>Child life preparation</a:t>
            </a:r>
          </a:p>
          <a:p>
            <a:r>
              <a:rPr lang="en-US" dirty="0"/>
              <a:t>Coping education and relaxation skills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Children who receive behavioral preparation display significantly </a:t>
            </a:r>
            <a:r>
              <a:rPr lang="en-US" u="sng" dirty="0"/>
              <a:t>less emergence delirium</a:t>
            </a:r>
            <a:r>
              <a:rPr lang="en-US" dirty="0"/>
              <a:t> and require </a:t>
            </a:r>
            <a:r>
              <a:rPr lang="en-US" u="sng" dirty="0"/>
              <a:t>less analgesia </a:t>
            </a:r>
            <a:r>
              <a:rPr lang="en-US" dirty="0"/>
              <a:t>in the recovery room compared with children who receive only premedication.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Behavioral preparation doesn’t only smooth out induction. Its benefits carry all the way into the recovery process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15" t="4116" r="17626" b="6723"/>
          <a:stretch/>
        </p:blipFill>
        <p:spPr>
          <a:xfrm>
            <a:off x="6850312" y="6006353"/>
            <a:ext cx="553253" cy="5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013"/>
            <a:ext cx="7620000" cy="5259575"/>
          </a:xfrm>
        </p:spPr>
        <p:txBody>
          <a:bodyPr>
            <a:normAutofit/>
          </a:bodyPr>
          <a:lstStyle/>
          <a:p>
            <a:r>
              <a:rPr lang="en-US" dirty="0"/>
              <a:t>Coloring books, games, stories, videos, and </a:t>
            </a:r>
            <a:r>
              <a:rPr lang="en-US" dirty="0" err="1"/>
              <a:t>ipads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Have the child play with the facemask and pick out a lip balm flavor to smell</a:t>
            </a:r>
          </a:p>
          <a:p>
            <a:endParaRPr lang="en-US" sz="1600" dirty="0"/>
          </a:p>
          <a:p>
            <a:r>
              <a:rPr lang="en-US" dirty="0"/>
              <a:t>Establish rapport by engaging in conversation</a:t>
            </a:r>
          </a:p>
          <a:p>
            <a:pPr lvl="1"/>
            <a:r>
              <a:rPr lang="en-US" dirty="0"/>
              <a:t>Recent birthday, holiday, vacation</a:t>
            </a:r>
          </a:p>
          <a:p>
            <a:pPr lvl="1"/>
            <a:endParaRPr lang="en-US" sz="1800" dirty="0"/>
          </a:p>
          <a:p>
            <a:r>
              <a:rPr lang="en-US" dirty="0"/>
              <a:t>Even sing to them!</a:t>
            </a:r>
          </a:p>
          <a:p>
            <a:endParaRPr lang="en-US" sz="2000" dirty="0"/>
          </a:p>
          <a:p>
            <a:r>
              <a:rPr lang="en-US" dirty="0"/>
              <a:t>Choose your words carefully</a:t>
            </a:r>
          </a:p>
          <a:p>
            <a:pPr lvl="1"/>
            <a:r>
              <a:rPr lang="en-US" dirty="0"/>
              <a:t>Children are concrete thinkers</a:t>
            </a:r>
          </a:p>
          <a:p>
            <a:pPr marL="411480" lvl="1" indent="0">
              <a:buNone/>
            </a:pPr>
            <a:r>
              <a:rPr lang="en-US" dirty="0"/>
              <a:t>	No “put you to sleep”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 descr="IMG_064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6165" r="33" b="1752"/>
          <a:stretch/>
        </p:blipFill>
        <p:spPr>
          <a:xfrm rot="5400000">
            <a:off x="5066210" y="3697598"/>
            <a:ext cx="3133834" cy="2888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606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08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2016: study comparing use of </a:t>
            </a:r>
            <a:r>
              <a:rPr lang="en-US" dirty="0" err="1"/>
              <a:t>iPads</a:t>
            </a:r>
            <a:r>
              <a:rPr lang="en-US" dirty="0"/>
              <a:t> to Versed in its effectiveness to reduce anxiety (child and parent) at parental separation prior to anesthesia.</a:t>
            </a:r>
          </a:p>
          <a:p>
            <a:r>
              <a:rPr lang="en-US" dirty="0"/>
              <a:t>Children aged 4-10 years</a:t>
            </a:r>
          </a:p>
          <a:p>
            <a:r>
              <a:rPr lang="en-US" dirty="0"/>
              <a:t>Ambulatory surgery</a:t>
            </a:r>
          </a:p>
          <a:p>
            <a:r>
              <a:rPr lang="en-US" dirty="0"/>
              <a:t>Randomized trial (Versed group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iPad</a:t>
            </a:r>
            <a:r>
              <a:rPr lang="en-US" dirty="0"/>
              <a:t> group)</a:t>
            </a:r>
          </a:p>
          <a:p>
            <a:endParaRPr lang="en-US" sz="1600" dirty="0"/>
          </a:p>
          <a:p>
            <a:pPr marL="114300" indent="0">
              <a:buNone/>
            </a:pPr>
            <a:r>
              <a:rPr lang="en-US" dirty="0"/>
              <a:t>Findings:</a:t>
            </a:r>
          </a:p>
          <a:p>
            <a:r>
              <a:rPr lang="en-US" dirty="0"/>
              <a:t>Both parental and child anxiety levels similar in both groups</a:t>
            </a:r>
          </a:p>
          <a:p>
            <a:r>
              <a:rPr lang="en-US" dirty="0"/>
              <a:t>”However, the quality of induction of anesthesia, as well as parental satisfaction, were judged better in the </a:t>
            </a:r>
            <a:r>
              <a:rPr lang="en-US" dirty="0" err="1"/>
              <a:t>iPad</a:t>
            </a:r>
            <a:r>
              <a:rPr lang="en-US" dirty="0"/>
              <a:t> group.”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41" y="149412"/>
            <a:ext cx="1613647" cy="17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Presence at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276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systematic reviews established that PPI reduced the anxiety of parents, but not the children</a:t>
            </a:r>
          </a:p>
          <a:p>
            <a:endParaRPr lang="en-US" dirty="0"/>
          </a:p>
          <a:p>
            <a:r>
              <a:rPr lang="en-US" dirty="0"/>
              <a:t>Children aged 1-6 years may be most benefited</a:t>
            </a:r>
          </a:p>
          <a:p>
            <a:endParaRPr lang="en-US" dirty="0"/>
          </a:p>
          <a:p>
            <a:r>
              <a:rPr lang="en-US" dirty="0"/>
              <a:t>Do not permit parents to the OR if you sense they might become uncooperative</a:t>
            </a:r>
          </a:p>
          <a:p>
            <a:endParaRPr lang="en-US" dirty="0"/>
          </a:p>
          <a:p>
            <a:r>
              <a:rPr lang="en-US" dirty="0"/>
              <a:t>The entire OR team must have a plan for escorting the parent from the room</a:t>
            </a:r>
          </a:p>
          <a:p>
            <a:endParaRPr lang="en-US" dirty="0"/>
          </a:p>
          <a:p>
            <a:r>
              <a:rPr lang="en-US" dirty="0"/>
              <a:t>Parents must know what to expect during the induction of anesthesia</a:t>
            </a:r>
          </a:p>
          <a:p>
            <a:pPr lvl="1"/>
            <a:r>
              <a:rPr lang="en-US" dirty="0"/>
              <a:t>Where to stand/what their role is</a:t>
            </a:r>
          </a:p>
          <a:p>
            <a:pPr lvl="1"/>
            <a:r>
              <a:rPr lang="en-US" dirty="0"/>
              <a:t>Gently restraining the child if necessary</a:t>
            </a:r>
          </a:p>
          <a:p>
            <a:pPr lvl="1"/>
            <a:r>
              <a:rPr lang="en-US" dirty="0"/>
              <a:t>What phase 2 looks like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2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r>
              <a:rPr lang="en-US" dirty="0"/>
              <a:t>Characterized by a delay in the development of socialization and communication skills</a:t>
            </a:r>
          </a:p>
          <a:p>
            <a:pPr lvl="1"/>
            <a:r>
              <a:rPr lang="en-US" dirty="0"/>
              <a:t>The best studied form of pervasive developmental disorders</a:t>
            </a:r>
          </a:p>
          <a:p>
            <a:pPr lvl="1"/>
            <a:endParaRPr lang="en-US" dirty="0"/>
          </a:p>
          <a:p>
            <a:r>
              <a:rPr lang="en-US" dirty="0"/>
              <a:t>Reliable diagnosis made between ages 2-4</a:t>
            </a:r>
          </a:p>
          <a:p>
            <a:endParaRPr lang="en-US" dirty="0"/>
          </a:p>
          <a:p>
            <a:r>
              <a:rPr lang="en-US" dirty="0"/>
              <a:t>Overall prevalence of ASD in 1 in 59</a:t>
            </a:r>
          </a:p>
          <a:p>
            <a:pPr lvl="1"/>
            <a:r>
              <a:rPr lang="en-US" dirty="0"/>
              <a:t>15% increase in last two years (2016-2018)</a:t>
            </a:r>
          </a:p>
          <a:p>
            <a:pPr lvl="1"/>
            <a:endParaRPr lang="en-US" dirty="0"/>
          </a:p>
          <a:p>
            <a:r>
              <a:rPr lang="en-US" dirty="0"/>
              <a:t>Affects more boys than girls in a ratio of 4:1</a:t>
            </a:r>
          </a:p>
          <a:p>
            <a:endParaRPr lang="en-US" dirty="0"/>
          </a:p>
          <a:p>
            <a:r>
              <a:rPr lang="en-US" dirty="0"/>
              <a:t>Equal distribution in all socioeconomic groups</a:t>
            </a:r>
          </a:p>
        </p:txBody>
      </p:sp>
    </p:spTree>
    <p:extLst>
      <p:ext uri="{BB962C8B-B14F-4D97-AF65-F5344CB8AC3E}">
        <p14:creationId xmlns:p14="http://schemas.microsoft.com/office/powerpoint/2010/main" val="219133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941"/>
            <a:ext cx="7620000" cy="5408705"/>
          </a:xfrm>
        </p:spPr>
        <p:txBody>
          <a:bodyPr/>
          <a:lstStyle/>
          <a:p>
            <a:r>
              <a:rPr lang="en-US" dirty="0"/>
              <a:t>The preoperative time can be very stressful for the child with autism and their family</a:t>
            </a:r>
          </a:p>
          <a:p>
            <a:pPr lvl="1"/>
            <a:r>
              <a:rPr lang="en-US" dirty="0"/>
              <a:t>Do not respond well to any changes in routine</a:t>
            </a:r>
          </a:p>
          <a:p>
            <a:pPr lvl="1"/>
            <a:r>
              <a:rPr lang="en-US" dirty="0"/>
              <a:t>Very sensitive to sensory stimuli such as light, sound, touch, and pain</a:t>
            </a:r>
          </a:p>
          <a:p>
            <a:pPr lvl="1"/>
            <a:endParaRPr lang="en-US" dirty="0"/>
          </a:p>
          <a:p>
            <a:r>
              <a:rPr lang="en-US" dirty="0"/>
              <a:t>The focus for optimal management of these children is early communication to provide a flexible and individualized admission process and anesthetic plan</a:t>
            </a:r>
          </a:p>
          <a:p>
            <a:pPr lvl="1"/>
            <a:r>
              <a:rPr lang="en-US" dirty="0"/>
              <a:t>Find a quiet, private room</a:t>
            </a:r>
          </a:p>
          <a:p>
            <a:pPr lvl="1"/>
            <a:r>
              <a:rPr lang="en-US" dirty="0"/>
              <a:t>Premedication as indicated</a:t>
            </a:r>
          </a:p>
          <a:p>
            <a:pPr lvl="2"/>
            <a:r>
              <a:rPr lang="en-US" dirty="0"/>
              <a:t>Oral midazolam for mild anxiety, IM ketamine for severe cases</a:t>
            </a:r>
          </a:p>
          <a:p>
            <a:pPr lvl="1"/>
            <a:r>
              <a:rPr lang="en-US" dirty="0"/>
              <a:t>Be Flexible. Allow comfort items, clothing, etc.</a:t>
            </a:r>
          </a:p>
        </p:txBody>
      </p:sp>
    </p:spTree>
    <p:extLst>
      <p:ext uri="{BB962C8B-B14F-4D97-AF65-F5344CB8AC3E}">
        <p14:creationId xmlns:p14="http://schemas.microsoft.com/office/powerpoint/2010/main" val="890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r>
              <a:rPr lang="en-US" dirty="0"/>
              <a:t>For this population, parental presence at induction is most often beneficial in helping the child reach the operating room without incident</a:t>
            </a:r>
          </a:p>
          <a:p>
            <a:pPr marL="708660" lvl="2">
              <a:buClr>
                <a:schemeClr val="accent1"/>
              </a:buClr>
            </a:pPr>
            <a:r>
              <a:rPr lang="en-US" sz="2000" dirty="0"/>
              <a:t>Parents of children with ASD are usually very good at anticipating their child’s behavior, and can help guide their care.</a:t>
            </a:r>
          </a:p>
          <a:p>
            <a:pPr marL="708660" lvl="2">
              <a:buClr>
                <a:schemeClr val="accent1"/>
              </a:buClr>
            </a:pPr>
            <a:endParaRPr lang="en-US" sz="2000" dirty="0"/>
          </a:p>
          <a:p>
            <a:r>
              <a:rPr lang="en-US" dirty="0"/>
              <a:t>Appropriate use of parents in the PACU</a:t>
            </a:r>
          </a:p>
          <a:p>
            <a:pPr lvl="1"/>
            <a:r>
              <a:rPr lang="en-US" dirty="0"/>
              <a:t>Children who are reunited with their patents sooner require less pain medication and are discharged earlier in the ambulatory setting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Discharge from PACU?</a:t>
            </a:r>
          </a:p>
        </p:txBody>
      </p:sp>
    </p:spTree>
    <p:extLst>
      <p:ext uri="{BB962C8B-B14F-4D97-AF65-F5344CB8AC3E}">
        <p14:creationId xmlns:p14="http://schemas.microsoft.com/office/powerpoint/2010/main" val="253039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7620000" cy="1143000"/>
          </a:xfrm>
        </p:spPr>
        <p:txBody>
          <a:bodyPr/>
          <a:lstStyle/>
          <a:p>
            <a:r>
              <a:rPr lang="en-US" dirty="0"/>
              <a:t>Neuronal 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7" y="1662395"/>
            <a:ext cx="7620000" cy="5246126"/>
          </a:xfrm>
        </p:spPr>
        <p:txBody>
          <a:bodyPr/>
          <a:lstStyle/>
          <a:p>
            <a:r>
              <a:rPr lang="en-US" dirty="0"/>
              <a:t>The human brain “growth spurt” begins in the 3</a:t>
            </a:r>
            <a:r>
              <a:rPr lang="en-US" baseline="30000" dirty="0"/>
              <a:t>rd</a:t>
            </a:r>
            <a:r>
              <a:rPr lang="en-US" dirty="0"/>
              <a:t> trimester of pregnancy, peaks at 5 months, and lasts until 2-3 years of age</a:t>
            </a:r>
          </a:p>
          <a:p>
            <a:endParaRPr lang="en-US" dirty="0"/>
          </a:p>
          <a:p>
            <a:r>
              <a:rPr lang="en-US" dirty="0"/>
              <a:t>Apoptosis = programmed cell death, natural process of development and survival</a:t>
            </a:r>
          </a:p>
          <a:p>
            <a:endParaRPr lang="en-US" dirty="0"/>
          </a:p>
          <a:p>
            <a:r>
              <a:rPr lang="en-US" dirty="0"/>
              <a:t>Most general anesthetics and sedatives cause accelerated neuronal apoptosis in newborn rodents and non-human primates</a:t>
            </a:r>
          </a:p>
          <a:p>
            <a:pPr lvl="1"/>
            <a:r>
              <a:rPr lang="en-US" dirty="0"/>
              <a:t>Exception of </a:t>
            </a:r>
            <a:r>
              <a:rPr lang="en-US" dirty="0" err="1"/>
              <a:t>dexmedetomidine</a:t>
            </a:r>
            <a:r>
              <a:rPr lang="en-US" dirty="0"/>
              <a:t> and opioids</a:t>
            </a:r>
          </a:p>
          <a:p>
            <a:pPr lvl="1"/>
            <a:r>
              <a:rPr lang="en-US" dirty="0"/>
              <a:t>Occurs after relatively prolonged exposure (&gt;4-5 hours)</a:t>
            </a:r>
          </a:p>
          <a:p>
            <a:pPr lvl="1"/>
            <a:r>
              <a:rPr lang="en-US" dirty="0"/>
              <a:t>May be a link between anesthesia at a young age and subsequent developmental delays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74765" y="78932"/>
            <a:ext cx="1359648" cy="17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Does this apply to humans?</a:t>
            </a:r>
          </a:p>
          <a:p>
            <a:pPr lvl="1"/>
            <a:r>
              <a:rPr lang="en-US" dirty="0"/>
              <a:t>Most anesthetics in young children last &lt;3 hours</a:t>
            </a:r>
          </a:p>
          <a:p>
            <a:pPr lvl="1"/>
            <a:r>
              <a:rPr lang="en-US" dirty="0"/>
              <a:t>The doses of IV anesthetics and sedatives given to rodents and nonhuman primates are up to 10-fold greater than in humans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24" y="3719701"/>
            <a:ext cx="2496671" cy="24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2016: FDA releases a public safety warning to avoid general anesthesia in children younger than 3 years old, or in pregnant women during their third trimester. </a:t>
            </a:r>
          </a:p>
          <a:p>
            <a:r>
              <a:rPr lang="en-US" dirty="0"/>
              <a:t>“Avoid procedures lasting longer than 3 hours or if multiple procedures are required”</a:t>
            </a:r>
          </a:p>
          <a:p>
            <a:r>
              <a:rPr lang="en-US" dirty="0"/>
              <a:t>“May affect the development of children’s brain” </a:t>
            </a:r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marL="411480" lvl="1" indent="0">
              <a:buNone/>
            </a:pPr>
            <a:r>
              <a:rPr lang="en-US" b="1" dirty="0">
                <a:sym typeface="Wingdings"/>
              </a:rPr>
              <a:t>			</a:t>
            </a:r>
          </a:p>
          <a:p>
            <a:pPr marL="411480" lvl="1" indent="0">
              <a:buNone/>
            </a:pPr>
            <a:endParaRPr lang="en-US" b="1" dirty="0">
              <a:sym typeface="Wingdings"/>
            </a:endParaRPr>
          </a:p>
          <a:p>
            <a:pPr marL="411480" lvl="1" indent="0">
              <a:buNone/>
            </a:pPr>
            <a:r>
              <a:rPr lang="en-US" b="1" dirty="0">
                <a:sym typeface="Wingdings"/>
              </a:rPr>
              <a:t>		           </a:t>
            </a:r>
            <a:r>
              <a:rPr lang="en-US" sz="3600" dirty="0">
                <a:sym typeface="Wingdings"/>
              </a:rPr>
              <a:t>Panic Ensues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9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Unique to Pediatrics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86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Preoperative Considerations</a:t>
            </a:r>
          </a:p>
          <a:p>
            <a:pPr lvl="1"/>
            <a:r>
              <a:rPr lang="en-US" dirty="0"/>
              <a:t>Anxiety</a:t>
            </a:r>
          </a:p>
          <a:p>
            <a:pPr lvl="1"/>
            <a:r>
              <a:rPr lang="en-US" dirty="0"/>
              <a:t>Autism</a:t>
            </a:r>
          </a:p>
          <a:p>
            <a:pPr lvl="1"/>
            <a:r>
              <a:rPr lang="en-US" dirty="0"/>
              <a:t>Neuronal Apoptosis</a:t>
            </a:r>
          </a:p>
          <a:p>
            <a:pPr lvl="1"/>
            <a:r>
              <a:rPr lang="en-US" dirty="0"/>
              <a:t>Fasting Guidelines</a:t>
            </a:r>
          </a:p>
          <a:p>
            <a:pPr lvl="1"/>
            <a:r>
              <a:rPr lang="en-US" dirty="0"/>
              <a:t>Upper Respiratory Infection</a:t>
            </a:r>
          </a:p>
          <a:p>
            <a:pPr lvl="1"/>
            <a:r>
              <a:rPr lang="en-US" dirty="0"/>
              <a:t>Obstructive Sleep Apnea Syndrome</a:t>
            </a:r>
          </a:p>
          <a:p>
            <a:pPr lvl="1"/>
            <a:r>
              <a:rPr lang="en-US" dirty="0"/>
              <a:t>Obesity</a:t>
            </a:r>
          </a:p>
          <a:p>
            <a:r>
              <a:rPr lang="en-US" dirty="0"/>
              <a:t>Postoperative Complications</a:t>
            </a:r>
          </a:p>
          <a:p>
            <a:pPr lvl="1"/>
            <a:r>
              <a:rPr lang="en-US" dirty="0"/>
              <a:t>Emergence Agitation</a:t>
            </a:r>
          </a:p>
          <a:p>
            <a:pPr lvl="1"/>
            <a:r>
              <a:rPr lang="en-US" dirty="0"/>
              <a:t>Oxygen Desaturation</a:t>
            </a:r>
          </a:p>
          <a:p>
            <a:pPr lvl="1"/>
            <a:r>
              <a:rPr lang="en-US" dirty="0"/>
              <a:t>Laryngospasm</a:t>
            </a:r>
          </a:p>
          <a:p>
            <a:pPr lvl="1"/>
            <a:r>
              <a:rPr lang="en-US" dirty="0" err="1"/>
              <a:t>Bradycardia</a:t>
            </a:r>
            <a:endParaRPr lang="en-US" dirty="0"/>
          </a:p>
          <a:p>
            <a:pPr lvl="1"/>
            <a:r>
              <a:rPr lang="en-US" dirty="0"/>
              <a:t>Stridor</a:t>
            </a:r>
          </a:p>
          <a:p>
            <a:pPr lvl="1"/>
            <a:r>
              <a:rPr lang="en-US" dirty="0"/>
              <a:t>Negative Pressure Pulmonary Edema</a:t>
            </a:r>
          </a:p>
          <a:p>
            <a:pPr lvl="1"/>
            <a:r>
              <a:rPr lang="en-US" dirty="0"/>
              <a:t>Apnea in Premature Infants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5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1714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PANDA Study (2016)</a:t>
            </a:r>
          </a:p>
          <a:p>
            <a:r>
              <a:rPr lang="en-US" dirty="0"/>
              <a:t>Question: is a single anesthesia exposure in otherwise healthy young children associated with impaired neurocognitive development and abnormal behavior in later childhood?</a:t>
            </a:r>
          </a:p>
          <a:p>
            <a:endParaRPr lang="en-US" dirty="0"/>
          </a:p>
          <a:p>
            <a:r>
              <a:rPr lang="en-US" dirty="0"/>
              <a:t>Studied healthy sibling pairs (105) where one child underwent inguinal hernia repair before age 36 months. The other unexposed.</a:t>
            </a:r>
          </a:p>
          <a:p>
            <a:endParaRPr lang="en-US" dirty="0"/>
          </a:p>
          <a:p>
            <a:r>
              <a:rPr lang="en-US" dirty="0"/>
              <a:t>Studied IQ and behavior for 10 years following the anesthesia exposure</a:t>
            </a:r>
          </a:p>
          <a:p>
            <a:endParaRPr lang="en-US" dirty="0"/>
          </a:p>
          <a:p>
            <a:r>
              <a:rPr lang="en-US" dirty="0"/>
              <a:t>NO difference found in either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 Guidelines  (2,4,6,8)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1" y="1415864"/>
            <a:ext cx="4675266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Clear Liquids		2 hours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Breast Milk		4 hours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Infant Formula	</a:t>
            </a:r>
          </a:p>
          <a:p>
            <a:pPr lvl="1"/>
            <a:r>
              <a:rPr lang="en-US" dirty="0"/>
              <a:t>Neonates		</a:t>
            </a:r>
            <a:r>
              <a:rPr lang="en-US" sz="2200" dirty="0"/>
              <a:t>4 hours</a:t>
            </a:r>
          </a:p>
          <a:p>
            <a:pPr lvl="1"/>
            <a:r>
              <a:rPr lang="en-US" dirty="0"/>
              <a:t>&gt;3 months		</a:t>
            </a:r>
            <a:r>
              <a:rPr lang="en-US" sz="2200" dirty="0"/>
              <a:t>6 hours</a:t>
            </a:r>
          </a:p>
          <a:p>
            <a:pPr lvl="1"/>
            <a:endParaRPr lang="en-US" sz="2200" dirty="0"/>
          </a:p>
          <a:p>
            <a:pPr marL="114300" indent="0">
              <a:buNone/>
            </a:pPr>
            <a:r>
              <a:rPr lang="en-US" dirty="0"/>
              <a:t>Nonhuman milk	6 hours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Solids 			8 hours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377" y="1417638"/>
            <a:ext cx="15113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77" y="4103968"/>
            <a:ext cx="1460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9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allowed to ingest unlimited clear liquids up until 2-3 hours before induction</a:t>
            </a:r>
          </a:p>
          <a:p>
            <a:pPr lvl="1"/>
            <a:r>
              <a:rPr lang="en-US" dirty="0"/>
              <a:t>No difference found in gastric residual volume or pH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Infants have a higher metabolic rate and a larger surface area-to-weight ratio than adults</a:t>
            </a:r>
          </a:p>
          <a:p>
            <a:pPr lvl="1"/>
            <a:r>
              <a:rPr lang="en-US" dirty="0"/>
              <a:t>More liberalized fasting guidelines may result in a reduced incidence of </a:t>
            </a:r>
            <a:r>
              <a:rPr lang="en-US" dirty="0" err="1"/>
              <a:t>hypovolemia</a:t>
            </a:r>
            <a:r>
              <a:rPr lang="en-US" dirty="0"/>
              <a:t> at anesthetic induction</a:t>
            </a:r>
          </a:p>
        </p:txBody>
      </p:sp>
    </p:spTree>
    <p:extLst>
      <p:ext uri="{BB962C8B-B14F-4D97-AF65-F5344CB8AC3E}">
        <p14:creationId xmlns:p14="http://schemas.microsoft.com/office/powerpoint/2010/main" val="36972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Chewing 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matter if it’s sugar-free or not</a:t>
            </a:r>
          </a:p>
          <a:p>
            <a:endParaRPr lang="en-US" dirty="0"/>
          </a:p>
          <a:p>
            <a:r>
              <a:rPr lang="en-US" dirty="0"/>
              <a:t>Results in doubling of gastric volume</a:t>
            </a:r>
          </a:p>
          <a:p>
            <a:endParaRPr lang="en-US" dirty="0"/>
          </a:p>
          <a:p>
            <a:r>
              <a:rPr lang="en-US" dirty="0"/>
              <a:t>Trivial increase in gastric pH</a:t>
            </a:r>
          </a:p>
          <a:p>
            <a:endParaRPr lang="en-US" dirty="0"/>
          </a:p>
          <a:p>
            <a:r>
              <a:rPr lang="en-US" dirty="0"/>
              <a:t>May proceed with elective surgery if it is expectorated</a:t>
            </a:r>
          </a:p>
          <a:p>
            <a:pPr lvl="1"/>
            <a:r>
              <a:rPr lang="en-US" dirty="0"/>
              <a:t>Doesn’t increase the risk of aspiration pneumonitis for elective surgery</a:t>
            </a:r>
          </a:p>
          <a:p>
            <a:pPr lvl="1"/>
            <a:endParaRPr lang="en-US" dirty="0"/>
          </a:p>
          <a:p>
            <a:r>
              <a:rPr lang="en-US" dirty="0"/>
              <a:t>If swallowed, elective case must be cancelled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29" y="1299882"/>
            <a:ext cx="2750535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Respiratory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932"/>
            <a:ext cx="6862097" cy="4424362"/>
          </a:xfrm>
        </p:spPr>
        <p:txBody>
          <a:bodyPr/>
          <a:lstStyle/>
          <a:p>
            <a:r>
              <a:rPr lang="en-US" dirty="0"/>
              <a:t>20-30% of all children have a runny nose during a significant part of the year</a:t>
            </a:r>
          </a:p>
          <a:p>
            <a:endParaRPr lang="en-US" dirty="0"/>
          </a:p>
          <a:p>
            <a:r>
              <a:rPr lang="en-US" dirty="0"/>
              <a:t>65% of pediatric URIs are viral</a:t>
            </a:r>
          </a:p>
          <a:p>
            <a:endParaRPr lang="en-US" dirty="0"/>
          </a:p>
          <a:p>
            <a:r>
              <a:rPr lang="en-US" dirty="0"/>
              <a:t>Ideally, a child with a recent URI shouldn’t have elective anesthesia for 4-7 weeks after resolution</a:t>
            </a:r>
          </a:p>
          <a:p>
            <a:pPr lvl="1"/>
            <a:r>
              <a:rPr lang="en-US" dirty="0"/>
              <a:t>Young children have 6-7 URIs/year on average</a:t>
            </a:r>
          </a:p>
          <a:p>
            <a:pPr lvl="1"/>
            <a:r>
              <a:rPr lang="en-US" dirty="0"/>
              <a:t>2-4 weeks after resolution is acceptable</a:t>
            </a:r>
          </a:p>
        </p:txBody>
      </p:sp>
    </p:spTree>
    <p:extLst>
      <p:ext uri="{BB962C8B-B14F-4D97-AF65-F5344CB8AC3E}">
        <p14:creationId xmlns:p14="http://schemas.microsoft.com/office/powerpoint/2010/main" val="402203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Respiratory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Increased risk for pulmonary complications:</a:t>
            </a:r>
          </a:p>
          <a:p>
            <a:r>
              <a:rPr lang="en-US" dirty="0"/>
              <a:t>Bronchospasm</a:t>
            </a:r>
          </a:p>
          <a:p>
            <a:r>
              <a:rPr lang="en-US" dirty="0"/>
              <a:t>Laryngospasm</a:t>
            </a:r>
          </a:p>
          <a:p>
            <a:r>
              <a:rPr lang="en-US" dirty="0"/>
              <a:t>Mucous plugs</a:t>
            </a:r>
          </a:p>
          <a:p>
            <a:r>
              <a:rPr lang="en-US" dirty="0"/>
              <a:t>Atelectasis</a:t>
            </a:r>
          </a:p>
          <a:p>
            <a:r>
              <a:rPr lang="en-US" dirty="0"/>
              <a:t>Desaturation events</a:t>
            </a:r>
          </a:p>
          <a:p>
            <a:r>
              <a:rPr lang="en-US" dirty="0"/>
              <a:t>Post-operative hypoxemia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265" y="2727511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Respiratory Infection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42721">
            <a:off x="4735606" y="2232959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2013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Methods to deal:</a:t>
            </a:r>
          </a:p>
          <a:p>
            <a:r>
              <a:rPr lang="en-US" dirty="0"/>
              <a:t>Avoid mechanical irritation of the airway</a:t>
            </a:r>
          </a:p>
          <a:p>
            <a:pPr lvl="1"/>
            <a:r>
              <a:rPr lang="en-US" dirty="0"/>
              <a:t>Mask &gt; LMA &gt;&gt;&gt; ETT (10-fold increased risk of bronchospasm)</a:t>
            </a:r>
          </a:p>
          <a:p>
            <a:pPr lvl="1"/>
            <a:endParaRPr lang="en-US" dirty="0"/>
          </a:p>
          <a:p>
            <a:r>
              <a:rPr lang="en-US" dirty="0"/>
              <a:t>Smaller size ETT if necessary</a:t>
            </a:r>
          </a:p>
          <a:p>
            <a:endParaRPr lang="en-US" dirty="0"/>
          </a:p>
          <a:p>
            <a:r>
              <a:rPr lang="en-US" dirty="0"/>
              <a:t>Dexamethasone 0.2-0.5 mg/kg</a:t>
            </a:r>
          </a:p>
          <a:p>
            <a:endParaRPr lang="en-US" dirty="0"/>
          </a:p>
          <a:p>
            <a:r>
              <a:rPr lang="en-US" dirty="0"/>
              <a:t>Deep plane of anesthesia before instrumenting the airway</a:t>
            </a:r>
          </a:p>
          <a:p>
            <a:endParaRPr lang="en-US" dirty="0"/>
          </a:p>
          <a:p>
            <a:r>
              <a:rPr lang="en-US" dirty="0"/>
              <a:t>Sevoflurane &gt; Desflurane</a:t>
            </a:r>
          </a:p>
          <a:p>
            <a:endParaRPr lang="en-US" dirty="0"/>
          </a:p>
          <a:p>
            <a:r>
              <a:rPr lang="en-US" dirty="0"/>
              <a:t>Pretreatment with an inhaled bronchodilator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3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2013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Developing new symptoms</a:t>
            </a:r>
          </a:p>
          <a:p>
            <a:endParaRPr lang="en-US" dirty="0"/>
          </a:p>
          <a:p>
            <a:r>
              <a:rPr lang="en-US" dirty="0"/>
              <a:t>Fever &gt;38 C</a:t>
            </a:r>
          </a:p>
          <a:p>
            <a:endParaRPr lang="en-US" dirty="0"/>
          </a:p>
          <a:p>
            <a:r>
              <a:rPr lang="en-US" dirty="0"/>
              <a:t>History of reactive airway disease</a:t>
            </a:r>
          </a:p>
          <a:p>
            <a:pPr lvl="1"/>
            <a:r>
              <a:rPr lang="en-US" dirty="0"/>
              <a:t>Cigarette exposure increases risk</a:t>
            </a:r>
          </a:p>
          <a:p>
            <a:pPr lvl="1"/>
            <a:endParaRPr lang="en-US" dirty="0"/>
          </a:p>
          <a:p>
            <a:r>
              <a:rPr lang="en-US" dirty="0"/>
              <a:t>Child &lt;1 year old, ex-</a:t>
            </a:r>
            <a:r>
              <a:rPr lang="en-US" dirty="0" err="1"/>
              <a:t>premie</a:t>
            </a:r>
            <a:endParaRPr lang="en-US" dirty="0"/>
          </a:p>
          <a:p>
            <a:pPr lvl="1"/>
            <a:r>
              <a:rPr lang="en-US" dirty="0"/>
              <a:t>High risk for lower respiratory tract infection (pneumonia)</a:t>
            </a:r>
          </a:p>
          <a:p>
            <a:pPr lvl="1"/>
            <a:endParaRPr lang="en-US" dirty="0"/>
          </a:p>
          <a:p>
            <a:r>
              <a:rPr lang="en-US" dirty="0"/>
              <a:t>Wheezing</a:t>
            </a:r>
          </a:p>
          <a:p>
            <a:endParaRPr lang="en-US" dirty="0"/>
          </a:p>
          <a:p>
            <a:r>
              <a:rPr lang="en-US" dirty="0"/>
              <a:t>Purulent nasal drainage</a:t>
            </a:r>
          </a:p>
          <a:p>
            <a:endParaRPr lang="en-US" dirty="0"/>
          </a:p>
          <a:p>
            <a:r>
              <a:rPr lang="en-US" dirty="0"/>
              <a:t>Productive cough</a:t>
            </a:r>
          </a:p>
          <a:p>
            <a:endParaRPr lang="en-US" dirty="0"/>
          </a:p>
          <a:p>
            <a:r>
              <a:rPr lang="en-US" dirty="0"/>
              <a:t>Lethargic, ill appearing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407" y="1150470"/>
            <a:ext cx="2390069" cy="2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059"/>
            <a:ext cx="7620000" cy="1143000"/>
          </a:xfrm>
        </p:spPr>
        <p:txBody>
          <a:bodyPr/>
          <a:lstStyle/>
          <a:p>
            <a:r>
              <a:rPr lang="en-US" dirty="0"/>
              <a:t>Obstructive Sleep Apnea Syndrome (OSAS)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223"/>
            <a:ext cx="7620000" cy="4800600"/>
          </a:xfrm>
        </p:spPr>
        <p:txBody>
          <a:bodyPr/>
          <a:lstStyle/>
          <a:p>
            <a:r>
              <a:rPr lang="en-US" dirty="0"/>
              <a:t>Sleep-related breathing disorder characterized by periodic </a:t>
            </a:r>
            <a:r>
              <a:rPr lang="en-US" dirty="0" err="1"/>
              <a:t>cesation</a:t>
            </a:r>
            <a:r>
              <a:rPr lang="en-US" dirty="0"/>
              <a:t> of air exchange lasting longer than 10 seconds</a:t>
            </a:r>
          </a:p>
          <a:p>
            <a:endParaRPr lang="en-US" dirty="0"/>
          </a:p>
          <a:p>
            <a:r>
              <a:rPr lang="en-US" dirty="0"/>
              <a:t>Occurs in children of all ages (1-4% of all children)</a:t>
            </a:r>
          </a:p>
          <a:p>
            <a:endParaRPr lang="en-US" dirty="0"/>
          </a:p>
          <a:p>
            <a:r>
              <a:rPr lang="en-US" dirty="0"/>
              <a:t>Most common 2-8 years old</a:t>
            </a:r>
          </a:p>
          <a:p>
            <a:pPr lvl="1"/>
            <a:r>
              <a:rPr lang="en-US" dirty="0"/>
              <a:t>Corresponds to </a:t>
            </a:r>
            <a:r>
              <a:rPr lang="en-US" dirty="0" err="1"/>
              <a:t>adenotonsillar</a:t>
            </a:r>
            <a:r>
              <a:rPr lang="en-US" dirty="0"/>
              <a:t> hypertrophy</a:t>
            </a:r>
          </a:p>
          <a:p>
            <a:pPr lvl="1"/>
            <a:endParaRPr lang="en-US" dirty="0"/>
          </a:p>
          <a:p>
            <a:r>
              <a:rPr lang="en-US" dirty="0"/>
              <a:t>Greater occurrence in African American children</a:t>
            </a:r>
          </a:p>
          <a:p>
            <a:endParaRPr lang="en-US" dirty="0"/>
          </a:p>
          <a:p>
            <a:r>
              <a:rPr lang="en-US" dirty="0" err="1"/>
              <a:t>Polysomnography</a:t>
            </a:r>
            <a:r>
              <a:rPr lang="en-US" dirty="0"/>
              <a:t> is the gold standard diagnostic modality</a:t>
            </a:r>
          </a:p>
        </p:txBody>
      </p:sp>
    </p:spTree>
    <p:extLst>
      <p:ext uri="{BB962C8B-B14F-4D97-AF65-F5344CB8AC3E}">
        <p14:creationId xmlns:p14="http://schemas.microsoft.com/office/powerpoint/2010/main" val="349654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0800" cy="4800600"/>
          </a:xfrm>
        </p:spPr>
        <p:txBody>
          <a:bodyPr/>
          <a:lstStyle/>
          <a:p>
            <a:r>
              <a:rPr lang="en-US" dirty="0"/>
              <a:t>Children at high risk:</a:t>
            </a:r>
          </a:p>
          <a:p>
            <a:pPr lvl="1"/>
            <a:r>
              <a:rPr lang="en-US" dirty="0"/>
              <a:t>Craniofacial abnormalities</a:t>
            </a:r>
          </a:p>
          <a:p>
            <a:pPr lvl="1"/>
            <a:r>
              <a:rPr lang="en-US" dirty="0"/>
              <a:t>Neuromuscular disorders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 err="1"/>
              <a:t>Adenotonsillar</a:t>
            </a:r>
            <a:r>
              <a:rPr lang="en-US" dirty="0"/>
              <a:t> hypertrophy</a:t>
            </a:r>
          </a:p>
          <a:p>
            <a:pPr lvl="1"/>
            <a:endParaRPr lang="en-US" dirty="0"/>
          </a:p>
          <a:p>
            <a:r>
              <a:rPr lang="en-US" dirty="0"/>
              <a:t>Signs of OSAS:</a:t>
            </a:r>
          </a:p>
          <a:p>
            <a:pPr lvl="1"/>
            <a:r>
              <a:rPr lang="en-US" dirty="0"/>
              <a:t>Daytime sleepiness</a:t>
            </a:r>
          </a:p>
          <a:p>
            <a:pPr lvl="1"/>
            <a:r>
              <a:rPr lang="en-US" dirty="0"/>
              <a:t>Irritability</a:t>
            </a:r>
          </a:p>
          <a:p>
            <a:pPr lvl="1"/>
            <a:r>
              <a:rPr lang="en-US" dirty="0"/>
              <a:t>Night terrors</a:t>
            </a:r>
          </a:p>
          <a:p>
            <a:pPr lvl="1"/>
            <a:r>
              <a:rPr lang="en-US" dirty="0"/>
              <a:t>Loud snoring (common)</a:t>
            </a:r>
          </a:p>
          <a:p>
            <a:pPr lvl="1"/>
            <a:r>
              <a:rPr lang="en-US" dirty="0"/>
              <a:t>Pauses/gasps during sleep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0" y="4225645"/>
            <a:ext cx="31931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8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/>
              <a:t>Failure to thrive</a:t>
            </a:r>
          </a:p>
          <a:p>
            <a:pPr marL="342900" indent="-342900">
              <a:spcBef>
                <a:spcPts val="48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/>
              <a:t>Speech disorders</a:t>
            </a:r>
          </a:p>
          <a:p>
            <a:pPr marL="342900" indent="-342900">
              <a:spcBef>
                <a:spcPts val="48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/>
              <a:t>Small size</a:t>
            </a:r>
          </a:p>
          <a:p>
            <a:pPr marL="342900" indent="-342900">
              <a:spcBef>
                <a:spcPts val="48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/>
              <a:t>Behavioral problems</a:t>
            </a:r>
          </a:p>
          <a:p>
            <a:pPr marL="342900" indent="-342900">
              <a:spcBef>
                <a:spcPts val="48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000" dirty="0"/>
              <a:t>Poor school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6" y="1417638"/>
            <a:ext cx="2371377" cy="2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2915269"/>
            <a:ext cx="7543800" cy="1342118"/>
          </a:xfrm>
        </p:spPr>
        <p:txBody>
          <a:bodyPr/>
          <a:lstStyle/>
          <a:p>
            <a:pPr algn="ctr"/>
            <a:r>
              <a:rPr lang="en-US" dirty="0"/>
              <a:t>Preoperative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require overnight observation</a:t>
            </a:r>
          </a:p>
          <a:p>
            <a:endParaRPr lang="en-US" dirty="0"/>
          </a:p>
          <a:p>
            <a:r>
              <a:rPr lang="en-US" dirty="0"/>
              <a:t>*At risk for opioid sensitivity</a:t>
            </a:r>
          </a:p>
          <a:p>
            <a:pPr lvl="1"/>
            <a:r>
              <a:rPr lang="en-US" dirty="0"/>
              <a:t>Short-acting narcotics are preferred (Fentanyl)</a:t>
            </a:r>
          </a:p>
          <a:p>
            <a:pPr lvl="1"/>
            <a:r>
              <a:rPr lang="en-US" dirty="0"/>
              <a:t>Alternative analgesic strategies</a:t>
            </a:r>
          </a:p>
          <a:p>
            <a:pPr lvl="2"/>
            <a:r>
              <a:rPr lang="en-US" dirty="0"/>
              <a:t>Local anesthetic</a:t>
            </a:r>
          </a:p>
          <a:p>
            <a:pPr lvl="2"/>
            <a:r>
              <a:rPr lang="en-US" dirty="0"/>
              <a:t>NSAID agents</a:t>
            </a:r>
          </a:p>
          <a:p>
            <a:pPr lvl="2"/>
            <a:r>
              <a:rPr lang="en-US" dirty="0"/>
              <a:t>Ketamine</a:t>
            </a:r>
          </a:p>
          <a:p>
            <a:pPr lvl="2"/>
            <a:r>
              <a:rPr lang="en-US" dirty="0"/>
              <a:t>Alpha2-agonists</a:t>
            </a:r>
          </a:p>
          <a:p>
            <a:pPr lvl="2"/>
            <a:r>
              <a:rPr lang="en-US" dirty="0"/>
              <a:t>acetaminophen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294" y="409238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8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99"/>
            <a:ext cx="7620000" cy="5423647"/>
          </a:xfrm>
        </p:spPr>
        <p:txBody>
          <a:bodyPr>
            <a:normAutofit/>
          </a:bodyPr>
          <a:lstStyle/>
          <a:p>
            <a:r>
              <a:rPr lang="en-US" dirty="0"/>
              <a:t>95% of childhood obesity is attributable to environmental and lifestyle factors</a:t>
            </a:r>
          </a:p>
          <a:p>
            <a:pPr lvl="1"/>
            <a:r>
              <a:rPr lang="en-US" dirty="0"/>
              <a:t>5%: </a:t>
            </a:r>
            <a:r>
              <a:rPr lang="en-US" dirty="0" err="1"/>
              <a:t>Prader-Willi</a:t>
            </a:r>
            <a:r>
              <a:rPr lang="en-US" dirty="0"/>
              <a:t> syndrome, inborn errors of metabolism, Cushing’s disease, and immobility</a:t>
            </a:r>
          </a:p>
          <a:p>
            <a:pPr lvl="1"/>
            <a:endParaRPr lang="en-US" dirty="0"/>
          </a:p>
          <a:p>
            <a:r>
              <a:rPr lang="en-US" dirty="0"/>
              <a:t>39% of overweight children have restrictive pulmonary pattern</a:t>
            </a:r>
          </a:p>
          <a:p>
            <a:pPr lvl="1"/>
            <a:r>
              <a:rPr lang="en-US" dirty="0"/>
              <a:t>Body fat encasing the pliable chest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decreased chest wall compliance, decreased FRC, and decreased vital capacity</a:t>
            </a:r>
          </a:p>
          <a:p>
            <a:pPr lvl="1"/>
            <a:endParaRPr lang="en-US" dirty="0"/>
          </a:p>
          <a:p>
            <a:r>
              <a:rPr lang="en-US" dirty="0"/>
              <a:t>17% with sleep-disordered breathing</a:t>
            </a:r>
          </a:p>
          <a:p>
            <a:endParaRPr lang="en-US" dirty="0"/>
          </a:p>
          <a:p>
            <a:r>
              <a:rPr lang="en-US" dirty="0"/>
              <a:t>20% with GERD</a:t>
            </a:r>
          </a:p>
          <a:p>
            <a:pPr lvl="1"/>
            <a:r>
              <a:rPr lang="en-US" dirty="0"/>
              <a:t>Gastric emptying rates and aspiration in obese children do not differ from those in normal children, unlike the corresponding adult population.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7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Perioperative respiratory events are more common in obese children</a:t>
            </a:r>
          </a:p>
          <a:p>
            <a:pPr lvl="1"/>
            <a:r>
              <a:rPr lang="en-US" dirty="0"/>
              <a:t>Difficult mask ventilation</a:t>
            </a:r>
          </a:p>
          <a:p>
            <a:pPr lvl="1"/>
            <a:r>
              <a:rPr lang="en-US" dirty="0"/>
              <a:t>Bronchospasm</a:t>
            </a:r>
          </a:p>
          <a:p>
            <a:pPr lvl="1"/>
            <a:r>
              <a:rPr lang="en-US" dirty="0"/>
              <a:t>Rapid oxygen desaturation</a:t>
            </a:r>
          </a:p>
          <a:p>
            <a:pPr lvl="1"/>
            <a:r>
              <a:rPr lang="en-US" dirty="0"/>
              <a:t>Prolonged PACU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00" y="3302000"/>
            <a:ext cx="367042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5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7543800" cy="2593975"/>
          </a:xfrm>
        </p:spPr>
        <p:txBody>
          <a:bodyPr/>
          <a:lstStyle/>
          <a:p>
            <a:r>
              <a:rPr lang="en-US" dirty="0"/>
              <a:t>Postoperative Complications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Agitation (EA)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dissociated state of consciousness</a:t>
            </a:r>
          </a:p>
          <a:p>
            <a:r>
              <a:rPr lang="en-US" dirty="0"/>
              <a:t>Inconsolable</a:t>
            </a:r>
          </a:p>
          <a:p>
            <a:r>
              <a:rPr lang="en-US" dirty="0"/>
              <a:t>Screaming and thrashing around</a:t>
            </a:r>
          </a:p>
          <a:p>
            <a:r>
              <a:rPr lang="en-US" dirty="0"/>
              <a:t>Unaware of surroundings</a:t>
            </a:r>
          </a:p>
          <a:p>
            <a:r>
              <a:rPr lang="en-US" dirty="0"/>
              <a:t>Irritable and uncompromising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54" y="3959412"/>
            <a:ext cx="4665981" cy="26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5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73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Peak incidence ages 1-6 years</a:t>
            </a:r>
          </a:p>
          <a:p>
            <a:endParaRPr lang="en-US" dirty="0"/>
          </a:p>
          <a:p>
            <a:r>
              <a:rPr lang="en-US" dirty="0"/>
              <a:t>Sevoflurane &gt; </a:t>
            </a:r>
            <a:r>
              <a:rPr lang="en-US" dirty="0" err="1"/>
              <a:t>isoflurane</a:t>
            </a:r>
            <a:r>
              <a:rPr lang="en-US" dirty="0"/>
              <a:t> &gt; halothane</a:t>
            </a:r>
          </a:p>
          <a:p>
            <a:endParaRPr lang="en-US" dirty="0"/>
          </a:p>
          <a:p>
            <a:r>
              <a:rPr lang="en-US" dirty="0"/>
              <a:t>ENT and eye surgery</a:t>
            </a:r>
          </a:p>
          <a:p>
            <a:endParaRPr lang="en-US" dirty="0"/>
          </a:p>
          <a:p>
            <a:r>
              <a:rPr lang="en-US" dirty="0"/>
              <a:t>Preoperative anxiety</a:t>
            </a:r>
          </a:p>
          <a:p>
            <a:endParaRPr lang="en-US" dirty="0"/>
          </a:p>
          <a:p>
            <a:r>
              <a:rPr lang="en-US" dirty="0"/>
              <a:t>Temperament</a:t>
            </a:r>
          </a:p>
          <a:p>
            <a:pPr lvl="1"/>
            <a:r>
              <a:rPr lang="en-US" dirty="0"/>
              <a:t>Maladaptive</a:t>
            </a:r>
          </a:p>
          <a:p>
            <a:pPr lvl="1"/>
            <a:r>
              <a:rPr lang="en-US" dirty="0"/>
              <a:t>Lack social skills</a:t>
            </a:r>
          </a:p>
          <a:p>
            <a:pPr lvl="1"/>
            <a:r>
              <a:rPr lang="en-US" dirty="0"/>
              <a:t>Impulsive</a:t>
            </a:r>
          </a:p>
          <a:p>
            <a:pPr lvl="1"/>
            <a:r>
              <a:rPr lang="en-US" dirty="0"/>
              <a:t>Highly emotional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70" y="1738406"/>
            <a:ext cx="20193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4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Pharmacologic Intervention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49888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Propofol (0.5-1 mg/kg)</a:t>
            </a:r>
          </a:p>
          <a:p>
            <a:endParaRPr lang="en-US" dirty="0"/>
          </a:p>
          <a:p>
            <a:r>
              <a:rPr lang="en-US" dirty="0"/>
              <a:t>Opioids</a:t>
            </a:r>
          </a:p>
          <a:p>
            <a:endParaRPr lang="en-US" dirty="0"/>
          </a:p>
          <a:p>
            <a:r>
              <a:rPr lang="en-US" dirty="0"/>
              <a:t>Acetaminophen</a:t>
            </a:r>
          </a:p>
          <a:p>
            <a:endParaRPr lang="en-US" dirty="0"/>
          </a:p>
          <a:p>
            <a:r>
              <a:rPr lang="en-US" dirty="0"/>
              <a:t>Ketorolac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Dexmedetomidine</a:t>
            </a:r>
            <a:r>
              <a:rPr lang="en-US" dirty="0"/>
              <a:t> (0.25-0.5 mcg/kg bolus)</a:t>
            </a:r>
          </a:p>
          <a:p>
            <a:pPr lvl="1"/>
            <a:r>
              <a:rPr lang="en-US" dirty="0"/>
              <a:t>A centrally acting alpha 2 agonist that decreases the release of NE, thus decreases sympathetic nervous system activity</a:t>
            </a:r>
          </a:p>
          <a:p>
            <a:pPr lvl="1"/>
            <a:r>
              <a:rPr lang="en-US" dirty="0"/>
              <a:t>IV, IN</a:t>
            </a:r>
          </a:p>
          <a:p>
            <a:pPr lvl="1"/>
            <a:r>
              <a:rPr lang="en-US" dirty="0" err="1"/>
              <a:t>Anxiolysis</a:t>
            </a:r>
            <a:r>
              <a:rPr lang="en-US" dirty="0"/>
              <a:t>, sedation, and analgesia</a:t>
            </a:r>
          </a:p>
          <a:p>
            <a:pPr lvl="1"/>
            <a:r>
              <a:rPr lang="en-US" dirty="0"/>
              <a:t>Does not cause respiratory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606" y="14176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89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Desaturation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2311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Monitor SpO2 continuously in PACU</a:t>
            </a:r>
          </a:p>
          <a:p>
            <a:endParaRPr lang="en-US" dirty="0"/>
          </a:p>
          <a:p>
            <a:r>
              <a:rPr lang="en-US" dirty="0"/>
              <a:t>Failure to maintain Sp02 &gt;94% should be investigated</a:t>
            </a:r>
          </a:p>
          <a:p>
            <a:endParaRPr lang="en-US" dirty="0"/>
          </a:p>
          <a:p>
            <a:r>
              <a:rPr lang="en-US" dirty="0"/>
              <a:t>Unrecognized hypoxemia quickly deteriorates to </a:t>
            </a:r>
            <a:r>
              <a:rPr lang="en-US" dirty="0" err="1"/>
              <a:t>bradycardia</a:t>
            </a:r>
            <a:r>
              <a:rPr lang="en-US" dirty="0"/>
              <a:t> and cardiac arrest</a:t>
            </a:r>
          </a:p>
          <a:p>
            <a:endParaRPr lang="en-US" dirty="0"/>
          </a:p>
          <a:p>
            <a:r>
              <a:rPr lang="en-US" dirty="0"/>
              <a:t>In healthy children, hypoventilation or airway obstruction are usually the cause</a:t>
            </a:r>
          </a:p>
          <a:p>
            <a:pPr lvl="1"/>
            <a:r>
              <a:rPr lang="en-US" dirty="0"/>
              <a:t>Head tilt</a:t>
            </a:r>
          </a:p>
          <a:p>
            <a:pPr lvl="1"/>
            <a:r>
              <a:rPr lang="en-US" dirty="0"/>
              <a:t>Chin lift</a:t>
            </a:r>
          </a:p>
          <a:p>
            <a:pPr lvl="1"/>
            <a:r>
              <a:rPr lang="en-US" dirty="0"/>
              <a:t>Oral or nasal airways</a:t>
            </a:r>
          </a:p>
          <a:p>
            <a:pPr lvl="1"/>
            <a:r>
              <a:rPr lang="en-US" dirty="0"/>
              <a:t>Jaw thrust</a:t>
            </a:r>
          </a:p>
          <a:p>
            <a:pPr lvl="1"/>
            <a:r>
              <a:rPr lang="en-US" dirty="0"/>
              <a:t>CPAP</a:t>
            </a:r>
          </a:p>
          <a:p>
            <a:pPr lvl="1"/>
            <a:r>
              <a:rPr lang="en-US" dirty="0"/>
              <a:t>Suction secretions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59" y="4126753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4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Laryngospasm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reflex closure of false and true vocal cords</a:t>
            </a:r>
          </a:p>
          <a:p>
            <a:endParaRPr lang="en-US" dirty="0"/>
          </a:p>
          <a:p>
            <a:r>
              <a:rPr lang="en-US" dirty="0"/>
              <a:t>Complete = apposition of laryngeal surface</a:t>
            </a:r>
          </a:p>
          <a:p>
            <a:pPr lvl="1"/>
            <a:r>
              <a:rPr lang="en-US" dirty="0"/>
              <a:t>No air movement, no etco2</a:t>
            </a:r>
          </a:p>
          <a:p>
            <a:pPr lvl="1"/>
            <a:endParaRPr lang="en-US" dirty="0"/>
          </a:p>
          <a:p>
            <a:r>
              <a:rPr lang="en-US" dirty="0"/>
              <a:t>Incomplete = small gap in vocal cords</a:t>
            </a:r>
          </a:p>
          <a:p>
            <a:pPr lvl="1"/>
            <a:r>
              <a:rPr lang="en-US" dirty="0"/>
              <a:t>permits persistent INSPIRATORY stridor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5" y="4400899"/>
            <a:ext cx="3325905" cy="22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2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Laryngospasm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4682565" cy="4510741"/>
          </a:xfrm>
        </p:spPr>
        <p:txBody>
          <a:bodyPr>
            <a:normAutofit/>
          </a:bodyPr>
          <a:lstStyle/>
          <a:p>
            <a:r>
              <a:rPr lang="en-US" dirty="0"/>
              <a:t>Risk increases with decreasing age</a:t>
            </a:r>
          </a:p>
          <a:p>
            <a:pPr lvl="1"/>
            <a:r>
              <a:rPr lang="en-US" dirty="0"/>
              <a:t>Infants &gt; children &gt; adults</a:t>
            </a:r>
          </a:p>
          <a:p>
            <a:pPr lvl="1"/>
            <a:endParaRPr lang="en-US" dirty="0"/>
          </a:p>
          <a:p>
            <a:r>
              <a:rPr lang="en-US" dirty="0"/>
              <a:t>Recent URI (&lt; 2 weeks ago)</a:t>
            </a:r>
          </a:p>
          <a:p>
            <a:endParaRPr lang="en-US" dirty="0"/>
          </a:p>
          <a:p>
            <a:r>
              <a:rPr lang="en-US" dirty="0"/>
              <a:t>History of reactive airway disease/asthma</a:t>
            </a:r>
          </a:p>
          <a:p>
            <a:endParaRPr lang="en-US" dirty="0"/>
          </a:p>
          <a:p>
            <a:r>
              <a:rPr lang="en-US" dirty="0"/>
              <a:t>Exposure to 2</a:t>
            </a:r>
            <a:r>
              <a:rPr lang="en-US" baseline="30000" dirty="0"/>
              <a:t>nd</a:t>
            </a:r>
            <a:r>
              <a:rPr lang="en-US" dirty="0"/>
              <a:t> hand smoke</a:t>
            </a:r>
          </a:p>
          <a:p>
            <a:endParaRPr lang="en-US" dirty="0"/>
          </a:p>
          <a:p>
            <a:r>
              <a:rPr lang="en-US" dirty="0"/>
              <a:t>Airway anomalies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6471" y="1419132"/>
            <a:ext cx="36307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Airway surgery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US" sz="2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Airway devices (ETT/LMA)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US" sz="2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Stimulation of glottis during light anesthesia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US" sz="2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Secretions in the oropharynx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US" sz="2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Inhaled anesthesia (des &gt; </a:t>
            </a:r>
            <a:r>
              <a:rPr lang="en-US" sz="2000" dirty="0" err="1">
                <a:solidFill>
                  <a:srgbClr val="2F2B20"/>
                </a:solidFill>
              </a:rPr>
              <a:t>sevo</a:t>
            </a:r>
            <a:r>
              <a:rPr lang="en-US" sz="2000" dirty="0">
                <a:solidFill>
                  <a:srgbClr val="2F2B20"/>
                </a:solidFill>
              </a:rPr>
              <a:t>)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endParaRPr lang="en-US" sz="2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</a:rPr>
              <a:t>Inexperienced anesthesia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40-60% of children develop significant fear and anxiety before surgery</a:t>
            </a:r>
          </a:p>
          <a:p>
            <a:endParaRPr lang="en-US" dirty="0"/>
          </a:p>
          <a:p>
            <a:r>
              <a:rPr lang="en-US" dirty="0"/>
              <a:t>Separation from parents and the induction of anesthesia are the most stressful perioperative events</a:t>
            </a:r>
          </a:p>
          <a:p>
            <a:endParaRPr lang="en-US" dirty="0"/>
          </a:p>
          <a:p>
            <a:r>
              <a:rPr lang="en-US" dirty="0"/>
              <a:t>Consequences of preoperative anxiety:</a:t>
            </a:r>
          </a:p>
          <a:p>
            <a:pPr lvl="1"/>
            <a:r>
              <a:rPr lang="en-US" dirty="0"/>
              <a:t>Increased parental anxiety</a:t>
            </a:r>
          </a:p>
          <a:p>
            <a:pPr lvl="1"/>
            <a:r>
              <a:rPr lang="en-US" dirty="0"/>
              <a:t>Neuroendocrine changes</a:t>
            </a:r>
          </a:p>
          <a:p>
            <a:pPr lvl="2"/>
            <a:r>
              <a:rPr lang="en-US" dirty="0"/>
              <a:t>Increased: cortisol, epinephrine, growth hormone, adrenocorticotrophic hormone, and natural killer cell death</a:t>
            </a:r>
          </a:p>
          <a:p>
            <a:pPr lvl="1"/>
            <a:r>
              <a:rPr lang="en-US" dirty="0"/>
              <a:t>Tachycardia and hypertension</a:t>
            </a:r>
          </a:p>
        </p:txBody>
      </p:sp>
    </p:spTree>
    <p:extLst>
      <p:ext uri="{BB962C8B-B14F-4D97-AF65-F5344CB8AC3E}">
        <p14:creationId xmlns:p14="http://schemas.microsoft.com/office/powerpoint/2010/main" val="1998848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Laryngospasm Clinical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Faint INSPIRATORY stridor</a:t>
            </a:r>
          </a:p>
          <a:p>
            <a:endParaRPr lang="en-US" dirty="0"/>
          </a:p>
          <a:p>
            <a:r>
              <a:rPr lang="en-US" dirty="0"/>
              <a:t>Suprasternal and supraclavicular in-drawing</a:t>
            </a:r>
          </a:p>
          <a:p>
            <a:endParaRPr lang="en-US" dirty="0"/>
          </a:p>
          <a:p>
            <a:r>
              <a:rPr lang="en-US" dirty="0"/>
              <a:t>Increased diaphragmatic excursions</a:t>
            </a:r>
          </a:p>
          <a:p>
            <a:endParaRPr lang="en-US" dirty="0"/>
          </a:p>
          <a:p>
            <a:r>
              <a:rPr lang="en-US" dirty="0"/>
              <a:t>Flailing of lower ribs</a:t>
            </a:r>
          </a:p>
          <a:p>
            <a:endParaRPr lang="en-US" dirty="0"/>
          </a:p>
          <a:p>
            <a:r>
              <a:rPr lang="en-US" dirty="0"/>
              <a:t>“Rocking horse” chest movement</a:t>
            </a:r>
          </a:p>
          <a:p>
            <a:endParaRPr lang="en-US" dirty="0"/>
          </a:p>
          <a:p>
            <a:r>
              <a:rPr lang="en-US" dirty="0"/>
              <a:t>Leads to silent inspiratory effort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Oxygen desaturation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Bradycardia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Cardiac Arrest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12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Laryngospasm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486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Tight mask seal</a:t>
            </a:r>
          </a:p>
          <a:p>
            <a:endParaRPr lang="en-US" dirty="0"/>
          </a:p>
          <a:p>
            <a:r>
              <a:rPr lang="en-US" dirty="0"/>
              <a:t>100% oxygen</a:t>
            </a:r>
          </a:p>
          <a:p>
            <a:endParaRPr lang="en-US" dirty="0"/>
          </a:p>
          <a:p>
            <a:r>
              <a:rPr lang="en-US" dirty="0"/>
              <a:t>CPAP</a:t>
            </a:r>
          </a:p>
          <a:p>
            <a:endParaRPr lang="en-US" dirty="0"/>
          </a:p>
          <a:p>
            <a:r>
              <a:rPr lang="en-US" dirty="0"/>
              <a:t>Suction secretions off the cords</a:t>
            </a:r>
          </a:p>
          <a:p>
            <a:endParaRPr lang="en-US" dirty="0"/>
          </a:p>
          <a:p>
            <a:r>
              <a:rPr lang="en-US" dirty="0"/>
              <a:t>Larson maneuver</a:t>
            </a:r>
          </a:p>
          <a:p>
            <a:endParaRPr lang="en-US" dirty="0"/>
          </a:p>
          <a:p>
            <a:r>
              <a:rPr lang="en-US" dirty="0"/>
              <a:t>Pharmacology: every situation is different!</a:t>
            </a:r>
          </a:p>
          <a:p>
            <a:pPr lvl="1"/>
            <a:r>
              <a:rPr lang="en-US" dirty="0" err="1"/>
              <a:t>Propofol</a:t>
            </a:r>
            <a:endParaRPr lang="en-US" dirty="0"/>
          </a:p>
          <a:p>
            <a:pPr lvl="1"/>
            <a:r>
              <a:rPr lang="en-US" dirty="0" err="1"/>
              <a:t>Rocuronium</a:t>
            </a:r>
            <a:endParaRPr lang="en-US" dirty="0"/>
          </a:p>
          <a:p>
            <a:pPr lvl="1"/>
            <a:r>
              <a:rPr lang="en-US" dirty="0"/>
              <a:t>Succinylcholine &amp; Atropine</a:t>
            </a:r>
          </a:p>
          <a:p>
            <a:pPr lvl="2"/>
            <a:r>
              <a:rPr lang="en-US" dirty="0"/>
              <a:t>IM 3-4 mg/kg, IV 1-2 mg/kg (</a:t>
            </a:r>
            <a:r>
              <a:rPr lang="en-US" dirty="0" err="1"/>
              <a:t>Succs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IM/IV 0.02 mg/kg (Atropine)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12" y="1600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Larson Maneuver</a:t>
            </a:r>
          </a:p>
        </p:txBody>
      </p:sp>
      <p:pic>
        <p:nvPicPr>
          <p:cNvPr id="5" name="y2mate.com - larson_maneuver_eIdWRYOQenQ_360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4922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Bradycardia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Infants &lt; 100 </a:t>
            </a:r>
            <a:r>
              <a:rPr lang="en-US" dirty="0" err="1"/>
              <a:t>bpm</a:t>
            </a:r>
            <a:endParaRPr lang="en-US" dirty="0"/>
          </a:p>
          <a:p>
            <a:endParaRPr lang="en-US" dirty="0"/>
          </a:p>
          <a:p>
            <a:r>
              <a:rPr lang="en-US" dirty="0"/>
              <a:t>Small children (1-5 years) &lt; 80 </a:t>
            </a:r>
            <a:r>
              <a:rPr lang="en-US" dirty="0" err="1"/>
              <a:t>bpm</a:t>
            </a:r>
            <a:endParaRPr lang="en-US" dirty="0"/>
          </a:p>
          <a:p>
            <a:endParaRPr lang="en-US" dirty="0"/>
          </a:p>
          <a:p>
            <a:r>
              <a:rPr lang="en-US" dirty="0"/>
              <a:t>Older children &lt; 60 </a:t>
            </a:r>
            <a:r>
              <a:rPr lang="en-US" dirty="0" err="1"/>
              <a:t>bpm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63" y="3496235"/>
            <a:ext cx="3085366" cy="25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0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</a:t>
            </a:r>
            <a:r>
              <a:rPr lang="en-US" dirty="0" err="1"/>
              <a:t>Bradycardia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#1 Hypoxia</a:t>
            </a:r>
          </a:p>
          <a:p>
            <a:pPr marL="114300" indent="0">
              <a:buNone/>
            </a:pPr>
            <a:r>
              <a:rPr lang="en-US" dirty="0"/>
              <a:t>#2 Succinylcholine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Other causes:</a:t>
            </a:r>
          </a:p>
          <a:p>
            <a:pPr lvl="1"/>
            <a:r>
              <a:rPr lang="en-US" dirty="0"/>
              <a:t>Vagal reflex</a:t>
            </a:r>
          </a:p>
          <a:p>
            <a:pPr lvl="1"/>
            <a:r>
              <a:rPr lang="en-US" dirty="0"/>
              <a:t>Increased intracranial pressure</a:t>
            </a:r>
          </a:p>
          <a:p>
            <a:pPr lvl="1"/>
            <a:r>
              <a:rPr lang="en-US" dirty="0"/>
              <a:t>Beta blockers, </a:t>
            </a:r>
            <a:r>
              <a:rPr lang="en-US" dirty="0" err="1"/>
              <a:t>sevoflurane</a:t>
            </a:r>
            <a:r>
              <a:rPr lang="en-US" dirty="0"/>
              <a:t>, </a:t>
            </a:r>
            <a:r>
              <a:rPr lang="en-US" dirty="0" err="1"/>
              <a:t>remifentanil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Congenital heart disease/heart block</a:t>
            </a:r>
          </a:p>
          <a:p>
            <a:pPr lvl="1"/>
            <a:r>
              <a:rPr lang="en-US" dirty="0"/>
              <a:t>Hypothermia</a:t>
            </a:r>
          </a:p>
          <a:p>
            <a:pPr lvl="1"/>
            <a:r>
              <a:rPr lang="en-US" dirty="0"/>
              <a:t>Air embolism</a:t>
            </a:r>
          </a:p>
          <a:p>
            <a:pPr lvl="1"/>
            <a:r>
              <a:rPr lang="en-US" dirty="0"/>
              <a:t>Tension pneumothorax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194" y="1417638"/>
            <a:ext cx="4902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4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Bradycardia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with down syndrome have 5x greater risk of </a:t>
            </a:r>
            <a:r>
              <a:rPr lang="en-US" dirty="0" err="1"/>
              <a:t>bradycardia</a:t>
            </a:r>
            <a:r>
              <a:rPr lang="en-US" dirty="0"/>
              <a:t> during the first 6 minutes of </a:t>
            </a:r>
            <a:r>
              <a:rPr lang="en-US" dirty="0" err="1"/>
              <a:t>sevoflurane</a:t>
            </a:r>
            <a:r>
              <a:rPr lang="en-US" dirty="0"/>
              <a:t> anesthesia</a:t>
            </a:r>
            <a:br>
              <a:rPr lang="en-US" dirty="0"/>
            </a:br>
            <a:endParaRPr lang="en-US" dirty="0"/>
          </a:p>
          <a:p>
            <a:r>
              <a:rPr lang="en-US" dirty="0"/>
              <a:t>*Neonates and infants have a fixed stroke volume relying on HR for cardiac output</a:t>
            </a:r>
          </a:p>
          <a:p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Atropine 0.01-0.02 mg/kg IV</a:t>
            </a:r>
          </a:p>
          <a:p>
            <a:pPr lvl="1"/>
            <a:r>
              <a:rPr lang="en-US" dirty="0" err="1"/>
              <a:t>Glycopyrrolate</a:t>
            </a:r>
            <a:r>
              <a:rPr lang="en-US" dirty="0"/>
              <a:t> 0.01 mg/kg IV</a:t>
            </a:r>
          </a:p>
          <a:p>
            <a:pPr lvl="1"/>
            <a:r>
              <a:rPr lang="en-US" dirty="0" err="1"/>
              <a:t>Isoproternenol</a:t>
            </a:r>
            <a:r>
              <a:rPr lang="en-US" dirty="0"/>
              <a:t> infusion 0.1 mcg/kg/min – 1 mcg/kg/min</a:t>
            </a:r>
          </a:p>
        </p:txBody>
      </p:sp>
    </p:spTree>
    <p:extLst>
      <p:ext uri="{BB962C8B-B14F-4D97-AF65-F5344CB8AC3E}">
        <p14:creationId xmlns:p14="http://schemas.microsoft.com/office/powerpoint/2010/main" val="450500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Stridor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due to swelling of the airway</a:t>
            </a:r>
          </a:p>
          <a:p>
            <a:pPr lvl="1"/>
            <a:r>
              <a:rPr lang="en-US" dirty="0"/>
              <a:t>Reduction in cross sectional airway diameter</a:t>
            </a:r>
          </a:p>
          <a:p>
            <a:pPr lvl="1"/>
            <a:r>
              <a:rPr lang="en-US" dirty="0"/>
              <a:t>Increases pressure gradient across the airway</a:t>
            </a:r>
          </a:p>
          <a:p>
            <a:pPr lvl="1"/>
            <a:endParaRPr lang="en-US" dirty="0"/>
          </a:p>
          <a:p>
            <a:r>
              <a:rPr lang="en-US" dirty="0"/>
              <a:t>A complication of endotracheal intubation</a:t>
            </a:r>
          </a:p>
          <a:p>
            <a:pPr lvl="1"/>
            <a:r>
              <a:rPr lang="en-US" dirty="0"/>
              <a:t>ETT too large</a:t>
            </a:r>
          </a:p>
          <a:p>
            <a:pPr lvl="2"/>
            <a:r>
              <a:rPr lang="en-US" dirty="0"/>
              <a:t>Tracheal mucosa perfusion pressure is 25 cm H2O</a:t>
            </a:r>
          </a:p>
          <a:p>
            <a:pPr lvl="2"/>
            <a:r>
              <a:rPr lang="en-US" dirty="0"/>
              <a:t>Too much pressure </a:t>
            </a:r>
            <a:r>
              <a:rPr lang="en-US" dirty="0">
                <a:sym typeface="Wingdings"/>
              </a:rPr>
              <a:t> decreased tracheal perfusion  edema  narrowed subglottic airway  increased work of breathing</a:t>
            </a:r>
            <a:endParaRPr lang="en-US" dirty="0"/>
          </a:p>
          <a:p>
            <a:pPr lvl="1"/>
            <a:r>
              <a:rPr lang="en-US" dirty="0"/>
              <a:t>Rigid bronchoscopy</a:t>
            </a:r>
          </a:p>
        </p:txBody>
      </p:sp>
    </p:spTree>
    <p:extLst>
      <p:ext uri="{BB962C8B-B14F-4D97-AF65-F5344CB8AC3E}">
        <p14:creationId xmlns:p14="http://schemas.microsoft.com/office/powerpoint/2010/main" val="2046202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9837">
            <a:off x="3815927" y="4353864"/>
            <a:ext cx="2284609" cy="228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009276"/>
            <a:ext cx="2514600" cy="322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Stridor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Risk Factors:</a:t>
            </a:r>
          </a:p>
          <a:p>
            <a:r>
              <a:rPr lang="en-US" dirty="0"/>
              <a:t>Age &lt; 4 years</a:t>
            </a:r>
          </a:p>
          <a:p>
            <a:r>
              <a:rPr lang="en-US" dirty="0"/>
              <a:t>ETT too large</a:t>
            </a:r>
          </a:p>
          <a:p>
            <a:r>
              <a:rPr lang="en-US" dirty="0"/>
              <a:t>ETT cuff volume too high</a:t>
            </a:r>
          </a:p>
          <a:p>
            <a:r>
              <a:rPr lang="en-US" dirty="0"/>
              <a:t>Traumatic intubation</a:t>
            </a:r>
          </a:p>
          <a:p>
            <a:r>
              <a:rPr lang="en-US" dirty="0"/>
              <a:t>Prolonged intubation</a:t>
            </a:r>
          </a:p>
          <a:p>
            <a:r>
              <a:rPr lang="en-US" dirty="0"/>
              <a:t>Coughing</a:t>
            </a:r>
          </a:p>
          <a:p>
            <a:r>
              <a:rPr lang="en-US" dirty="0"/>
              <a:t>Head or neck surgery</a:t>
            </a:r>
          </a:p>
          <a:p>
            <a:r>
              <a:rPr lang="en-US" dirty="0"/>
              <a:t>Frequent head repositioning</a:t>
            </a:r>
          </a:p>
          <a:p>
            <a:r>
              <a:rPr lang="en-US" dirty="0"/>
              <a:t>History of post-intubation croup</a:t>
            </a:r>
          </a:p>
          <a:p>
            <a:r>
              <a:rPr lang="en-US" dirty="0"/>
              <a:t>Trisomy 21</a:t>
            </a:r>
          </a:p>
          <a:p>
            <a:r>
              <a:rPr lang="en-US" dirty="0"/>
              <a:t>URI</a:t>
            </a:r>
          </a:p>
        </p:txBody>
      </p:sp>
    </p:spTree>
    <p:extLst>
      <p:ext uri="{BB962C8B-B14F-4D97-AF65-F5344CB8AC3E}">
        <p14:creationId xmlns:p14="http://schemas.microsoft.com/office/powerpoint/2010/main" val="3848925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Stridor</a:t>
            </a:r>
          </a:p>
        </p:txBody>
      </p:sp>
      <p:pic>
        <p:nvPicPr>
          <p:cNvPr id="10" name="Content Placeholder 9" descr="Screen Shot 2019-03-23 at 9.16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14451" r="21293" b="11311"/>
          <a:stretch/>
        </p:blipFill>
        <p:spPr>
          <a:xfrm>
            <a:off x="1447472" y="1651871"/>
            <a:ext cx="5680648" cy="4519992"/>
          </a:xfrm>
        </p:spPr>
      </p:pic>
    </p:spTree>
    <p:extLst>
      <p:ext uri="{BB962C8B-B14F-4D97-AF65-F5344CB8AC3E}">
        <p14:creationId xmlns:p14="http://schemas.microsoft.com/office/powerpoint/2010/main" val="1480319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Stridor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19"/>
            <a:ext cx="7620000" cy="54834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Prevention! Air Leak &lt; 25 cm H2O</a:t>
            </a:r>
          </a:p>
          <a:p>
            <a:endParaRPr lang="en-US" dirty="0"/>
          </a:p>
          <a:p>
            <a:r>
              <a:rPr lang="en-US" dirty="0"/>
              <a:t>Cool and humidified O2</a:t>
            </a:r>
          </a:p>
          <a:p>
            <a:endParaRPr lang="en-US" dirty="0"/>
          </a:p>
          <a:p>
            <a:r>
              <a:rPr lang="en-US" dirty="0"/>
              <a:t>Upright seated position</a:t>
            </a:r>
          </a:p>
          <a:p>
            <a:endParaRPr lang="en-US" dirty="0"/>
          </a:p>
          <a:p>
            <a:r>
              <a:rPr lang="en-US" dirty="0"/>
              <a:t>Light sedation (to decrease airway resistance)</a:t>
            </a:r>
          </a:p>
          <a:p>
            <a:endParaRPr lang="en-US" dirty="0"/>
          </a:p>
          <a:p>
            <a:r>
              <a:rPr lang="en-US" dirty="0"/>
              <a:t>IV dexamethasone (0.2-0.5 mg/kg)</a:t>
            </a:r>
          </a:p>
          <a:p>
            <a:endParaRPr lang="en-US" dirty="0"/>
          </a:p>
          <a:p>
            <a:r>
              <a:rPr lang="en-US" dirty="0"/>
              <a:t>Nebulized racemic epinephrine</a:t>
            </a:r>
          </a:p>
          <a:p>
            <a:endParaRPr lang="en-US" dirty="0"/>
          </a:p>
          <a:p>
            <a:r>
              <a:rPr lang="en-US" dirty="0" err="1"/>
              <a:t>Heliox</a:t>
            </a:r>
            <a:endParaRPr lang="en-US" dirty="0"/>
          </a:p>
          <a:p>
            <a:pPr lvl="1"/>
            <a:r>
              <a:rPr lang="en-US" dirty="0"/>
              <a:t>Helium + Oxygen: improves laminar airflow by reducing </a:t>
            </a:r>
            <a:r>
              <a:rPr lang="en-US" dirty="0" err="1"/>
              <a:t>Reynold’s</a:t>
            </a:r>
            <a:r>
              <a:rPr lang="en-US" dirty="0"/>
              <a:t> number</a:t>
            </a:r>
          </a:p>
          <a:p>
            <a:pPr lvl="1"/>
            <a:endParaRPr lang="en-US" dirty="0"/>
          </a:p>
          <a:p>
            <a:r>
              <a:rPr lang="en-US" dirty="0" err="1"/>
              <a:t>Reintubation</a:t>
            </a:r>
            <a:r>
              <a:rPr lang="en-US" dirty="0"/>
              <a:t> if necessary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141" y="274638"/>
            <a:ext cx="2628153" cy="25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1-5 years</a:t>
            </a:r>
          </a:p>
          <a:p>
            <a:r>
              <a:rPr lang="en-US" dirty="0"/>
              <a:t>Previous experience with medical procedures</a:t>
            </a:r>
          </a:p>
          <a:p>
            <a:r>
              <a:rPr lang="en-US" dirty="0"/>
              <a:t>Trait anxiety</a:t>
            </a:r>
          </a:p>
          <a:p>
            <a:r>
              <a:rPr lang="en-US" dirty="0"/>
              <a:t>Parental characteristics causing elevated child anxiety:</a:t>
            </a:r>
          </a:p>
          <a:p>
            <a:pPr lvl="1"/>
            <a:r>
              <a:rPr lang="en-US" dirty="0"/>
              <a:t>Trait anxiety</a:t>
            </a:r>
          </a:p>
          <a:p>
            <a:pPr lvl="1"/>
            <a:r>
              <a:rPr lang="en-US" dirty="0"/>
              <a:t>Separated or divorced</a:t>
            </a:r>
          </a:p>
          <a:p>
            <a:pPr lvl="1"/>
            <a:r>
              <a:rPr lang="en-US" dirty="0"/>
              <a:t>Avoidance coping mechanisms</a:t>
            </a:r>
          </a:p>
          <a:p>
            <a:r>
              <a:rPr lang="en-US" dirty="0"/>
              <a:t>Parental anxiety predictors:</a:t>
            </a:r>
          </a:p>
          <a:p>
            <a:pPr lvl="1"/>
            <a:r>
              <a:rPr lang="en-US" dirty="0"/>
              <a:t>Moms &gt; Dads</a:t>
            </a:r>
          </a:p>
          <a:p>
            <a:pPr lvl="1"/>
            <a:r>
              <a:rPr lang="en-US" dirty="0"/>
              <a:t>Child’s age &lt; 1 year</a:t>
            </a:r>
          </a:p>
          <a:p>
            <a:pPr lvl="1"/>
            <a:r>
              <a:rPr lang="en-US" dirty="0"/>
              <a:t>Child with repeated hospital admissions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648" y="3582438"/>
            <a:ext cx="2015564" cy="24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0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Occurs when the upper airway is obstructed AND a large breath is attempted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Order of events:</a:t>
            </a:r>
          </a:p>
          <a:p>
            <a:r>
              <a:rPr lang="en-US" dirty="0"/>
              <a:t>Huge spike in negative </a:t>
            </a:r>
            <a:r>
              <a:rPr lang="en-US" dirty="0" err="1"/>
              <a:t>intrathoracic</a:t>
            </a:r>
            <a:r>
              <a:rPr lang="en-US" dirty="0"/>
              <a:t> pressure</a:t>
            </a:r>
          </a:p>
          <a:p>
            <a:r>
              <a:rPr lang="en-US" dirty="0"/>
              <a:t>Increases permeability from lung capillaries to alveoli</a:t>
            </a:r>
          </a:p>
          <a:p>
            <a:r>
              <a:rPr lang="en-US" dirty="0"/>
              <a:t>Fluid follows the path of least resistance</a:t>
            </a:r>
          </a:p>
          <a:p>
            <a:r>
              <a:rPr lang="en-US" dirty="0"/>
              <a:t>Lungs fill with fluid</a:t>
            </a:r>
          </a:p>
          <a:p>
            <a:r>
              <a:rPr lang="en-US" dirty="0"/>
              <a:t>Hypoxia and Spo2 desaturation</a:t>
            </a:r>
          </a:p>
          <a:p>
            <a:r>
              <a:rPr lang="en-US" dirty="0"/>
              <a:t>Pink frothy sputum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01" y="4855882"/>
            <a:ext cx="2312882" cy="17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06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does this happen?</a:t>
            </a:r>
          </a:p>
          <a:p>
            <a:r>
              <a:rPr lang="en-US" dirty="0"/>
              <a:t>Patient is biting on ETT during emergence + taking deep breaths</a:t>
            </a:r>
          </a:p>
          <a:p>
            <a:r>
              <a:rPr lang="en-US" dirty="0"/>
              <a:t>Healthy muscular teens or adults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Recognition</a:t>
            </a:r>
          </a:p>
          <a:p>
            <a:r>
              <a:rPr lang="en-US" dirty="0"/>
              <a:t>Mimics laryngospasm while patient is somnolent and unresponsive</a:t>
            </a:r>
          </a:p>
          <a:p>
            <a:r>
              <a:rPr lang="en-US" dirty="0"/>
              <a:t>Mask ventilation with 100% O2 may fail necessitating </a:t>
            </a:r>
            <a:r>
              <a:rPr lang="en-US" dirty="0" err="1"/>
              <a:t>reintubation</a:t>
            </a:r>
            <a:endParaRPr lang="en-US" dirty="0"/>
          </a:p>
          <a:p>
            <a:r>
              <a:rPr lang="en-US" dirty="0"/>
              <a:t>Once tube is in place, pink frothy pulmonary edema may appear</a:t>
            </a:r>
          </a:p>
        </p:txBody>
      </p:sp>
    </p:spTree>
    <p:extLst>
      <p:ext uri="{BB962C8B-B14F-4D97-AF65-F5344CB8AC3E}">
        <p14:creationId xmlns:p14="http://schemas.microsoft.com/office/powerpoint/2010/main" val="2969246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730"/>
            <a:ext cx="7620000" cy="3375212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Treatment:</a:t>
            </a:r>
          </a:p>
          <a:p>
            <a:r>
              <a:rPr lang="en-US" dirty="0"/>
              <a:t>Restore SpO2 with positive pressure ventilation, generous PEEP, and 100% O2</a:t>
            </a:r>
          </a:p>
          <a:p>
            <a:r>
              <a:rPr lang="en-US" dirty="0"/>
              <a:t>IV furosemide 0.5-1 mg/kg</a:t>
            </a:r>
          </a:p>
          <a:p>
            <a:r>
              <a:rPr lang="en-US" dirty="0"/>
              <a:t>Can resolve immediately or after 12-24 hours intubated and sedated</a:t>
            </a:r>
          </a:p>
        </p:txBody>
      </p:sp>
    </p:spTree>
    <p:extLst>
      <p:ext uri="{BB962C8B-B14F-4D97-AF65-F5344CB8AC3E}">
        <p14:creationId xmlns:p14="http://schemas.microsoft.com/office/powerpoint/2010/main" val="300428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Apnea in Premature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pause in breathing &gt;15 seconds with </a:t>
            </a:r>
            <a:r>
              <a:rPr lang="en-US" dirty="0" err="1"/>
              <a:t>bradycardia</a:t>
            </a:r>
            <a:r>
              <a:rPr lang="en-US" dirty="0"/>
              <a:t> (HR &lt; 80 bpm)</a:t>
            </a:r>
          </a:p>
          <a:p>
            <a:endParaRPr lang="en-US" dirty="0"/>
          </a:p>
          <a:p>
            <a:r>
              <a:rPr lang="en-US" dirty="0"/>
              <a:t>Usually in clusters with or without arterial O2 desaturations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Preterm infant = &lt; 37 weeks gestation</a:t>
            </a:r>
          </a:p>
          <a:p>
            <a:pPr lvl="1"/>
            <a:r>
              <a:rPr lang="en-US" dirty="0"/>
              <a:t>Low weight &lt; 2500 grams</a:t>
            </a:r>
          </a:p>
          <a:p>
            <a:pPr lvl="1"/>
            <a:r>
              <a:rPr lang="en-US" dirty="0"/>
              <a:t>Very low weight &lt; 1500 grams</a:t>
            </a:r>
          </a:p>
          <a:p>
            <a:pPr lvl="1"/>
            <a:r>
              <a:rPr lang="en-US" dirty="0"/>
              <a:t>Extremely low weight &lt;1000 grams</a:t>
            </a:r>
          </a:p>
          <a:p>
            <a:pPr lvl="1"/>
            <a:endParaRPr lang="en-US" dirty="0"/>
          </a:p>
          <a:p>
            <a:r>
              <a:rPr lang="en-US" dirty="0"/>
              <a:t>Very low and extremely low weights are considered micro-premature infants or “</a:t>
            </a:r>
            <a:r>
              <a:rPr lang="en-US" dirty="0" err="1"/>
              <a:t>micropremies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6566-FCA4-B14D-8F70-D9252048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3258312"/>
            <a:ext cx="158496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6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Apnea in Premature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Physiology:</a:t>
            </a:r>
          </a:p>
          <a:p>
            <a:r>
              <a:rPr lang="en-US" dirty="0"/>
              <a:t>Biphasic </a:t>
            </a:r>
            <a:r>
              <a:rPr lang="en-US" dirty="0" err="1"/>
              <a:t>ventilatory</a:t>
            </a:r>
            <a:r>
              <a:rPr lang="en-US" dirty="0"/>
              <a:t> response to hypoxia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 increase in ventilation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 after minutes decrease ventilation, apnea</a:t>
            </a:r>
          </a:p>
          <a:p>
            <a:pPr lvl="1"/>
            <a:endParaRPr lang="en-US" dirty="0"/>
          </a:p>
          <a:p>
            <a:r>
              <a:rPr lang="en-US" dirty="0" err="1"/>
              <a:t>Ventilatory</a:t>
            </a:r>
            <a:r>
              <a:rPr lang="en-US" dirty="0"/>
              <a:t> response to CO2 is decreased</a:t>
            </a:r>
          </a:p>
          <a:p>
            <a:endParaRPr lang="en-US" dirty="0"/>
          </a:p>
          <a:p>
            <a:r>
              <a:rPr lang="en-US" dirty="0"/>
              <a:t>Hypoxia worsens the CO2 </a:t>
            </a:r>
            <a:r>
              <a:rPr lang="en-US" dirty="0" err="1"/>
              <a:t>ventilatory</a:t>
            </a:r>
            <a:r>
              <a:rPr lang="en-US" dirty="0"/>
              <a:t> response</a:t>
            </a:r>
          </a:p>
          <a:p>
            <a:endParaRPr lang="en-US" dirty="0"/>
          </a:p>
          <a:p>
            <a:r>
              <a:rPr lang="en-US" dirty="0"/>
              <a:t>Anesthetic drugs depress the </a:t>
            </a:r>
            <a:r>
              <a:rPr lang="en-US" dirty="0" err="1"/>
              <a:t>ventilatory</a:t>
            </a:r>
            <a:r>
              <a:rPr lang="en-US" dirty="0"/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2372400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</a:t>
            </a:r>
            <a:r>
              <a:rPr lang="en-US" dirty="0" err="1"/>
              <a:t>vs</a:t>
            </a:r>
            <a:r>
              <a:rPr lang="en-US" dirty="0"/>
              <a:t> Obstruction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Central Apnea is decreased respiratory center output</a:t>
            </a:r>
          </a:p>
          <a:p>
            <a:r>
              <a:rPr lang="en-US" dirty="0"/>
              <a:t>Caused by:</a:t>
            </a:r>
          </a:p>
          <a:p>
            <a:pPr lvl="1"/>
            <a:r>
              <a:rPr lang="en-US" dirty="0"/>
              <a:t>Poor organization and integration of afferent input from proprioceptive receptors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Poor organization from medullary and peripheral chemoreceptors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Responsiveness of chemoreceptors to </a:t>
            </a:r>
            <a:r>
              <a:rPr lang="en-US" dirty="0" err="1"/>
              <a:t>hypercarbia</a:t>
            </a:r>
            <a:r>
              <a:rPr lang="en-US" dirty="0"/>
              <a:t> and hypoxia develops with 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*Exacerbated by opioids</a:t>
            </a:r>
          </a:p>
        </p:txBody>
      </p:sp>
    </p:spTree>
    <p:extLst>
      <p:ext uri="{BB962C8B-B14F-4D97-AF65-F5344CB8AC3E}">
        <p14:creationId xmlns:p14="http://schemas.microsoft.com/office/powerpoint/2010/main" val="2041132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</a:t>
            </a:r>
            <a:r>
              <a:rPr lang="en-US" dirty="0" err="1"/>
              <a:t>vs</a:t>
            </a:r>
            <a:r>
              <a:rPr lang="en-US" dirty="0"/>
              <a:t> Obstructive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336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Obstructive apnea</a:t>
            </a:r>
          </a:p>
          <a:p>
            <a:r>
              <a:rPr lang="en-US" dirty="0"/>
              <a:t>Airway becomes obstructed due to lack of muscle coordination in </a:t>
            </a:r>
            <a:r>
              <a:rPr lang="en-US" dirty="0" err="1"/>
              <a:t>hypopharynx</a:t>
            </a:r>
            <a:r>
              <a:rPr lang="en-US" dirty="0"/>
              <a:t> and larynx</a:t>
            </a:r>
          </a:p>
          <a:p>
            <a:endParaRPr lang="en-US" dirty="0"/>
          </a:p>
          <a:p>
            <a:r>
              <a:rPr lang="en-US" dirty="0"/>
              <a:t>Anesthetic drugs worsen the obstruction</a:t>
            </a:r>
          </a:p>
          <a:p>
            <a:endParaRPr lang="en-US" dirty="0"/>
          </a:p>
          <a:p>
            <a:r>
              <a:rPr lang="en-US" dirty="0"/>
              <a:t>To relieve obstruction:</a:t>
            </a:r>
          </a:p>
          <a:p>
            <a:pPr lvl="1"/>
            <a:r>
              <a:rPr lang="en-US" dirty="0"/>
              <a:t>Head tilt</a:t>
            </a:r>
          </a:p>
          <a:p>
            <a:pPr lvl="1"/>
            <a:r>
              <a:rPr lang="en-US" dirty="0"/>
              <a:t>Chin lift</a:t>
            </a:r>
          </a:p>
          <a:p>
            <a:pPr lvl="1"/>
            <a:r>
              <a:rPr lang="en-US" dirty="0"/>
              <a:t>Jaw thrust</a:t>
            </a:r>
          </a:p>
          <a:p>
            <a:pPr lvl="1"/>
            <a:r>
              <a:rPr lang="en-US" dirty="0"/>
              <a:t>Oral or nasal airway</a:t>
            </a:r>
          </a:p>
          <a:p>
            <a:pPr lvl="1"/>
            <a:r>
              <a:rPr lang="en-US" dirty="0"/>
              <a:t>Prone position</a:t>
            </a:r>
          </a:p>
          <a:p>
            <a:pPr lvl="1"/>
            <a:r>
              <a:rPr lang="en-US" dirty="0"/>
              <a:t>CPAP</a:t>
            </a:r>
          </a:p>
        </p:txBody>
      </p:sp>
    </p:spTree>
    <p:extLst>
      <p:ext uri="{BB962C8B-B14F-4D97-AF65-F5344CB8AC3E}">
        <p14:creationId xmlns:p14="http://schemas.microsoft.com/office/powerpoint/2010/main" val="760377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Apnea in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post-</a:t>
            </a:r>
            <a:r>
              <a:rPr lang="en-US" dirty="0" err="1"/>
              <a:t>conceptional</a:t>
            </a:r>
            <a:r>
              <a:rPr lang="en-US" dirty="0"/>
              <a:t> age</a:t>
            </a:r>
          </a:p>
          <a:p>
            <a:r>
              <a:rPr lang="en-US" dirty="0"/>
              <a:t>Low hematocrit</a:t>
            </a:r>
          </a:p>
          <a:p>
            <a:r>
              <a:rPr lang="en-US" dirty="0"/>
              <a:t>Major surgery</a:t>
            </a:r>
          </a:p>
          <a:p>
            <a:r>
              <a:rPr lang="en-US" dirty="0"/>
              <a:t>History of apnea of prematurity</a:t>
            </a:r>
          </a:p>
          <a:p>
            <a:r>
              <a:rPr lang="en-US" dirty="0"/>
              <a:t>History of chronic lung disease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20% of infants undergoing surgery with a history of prematurity, apnea, or chronic lung disease experience apnea in the postoperative period.</a:t>
            </a:r>
          </a:p>
        </p:txBody>
      </p:sp>
      <p:pic>
        <p:nvPicPr>
          <p:cNvPr id="4" name="Picture 3" descr="IMG_48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3" y="1135530"/>
            <a:ext cx="3570941" cy="26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5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53" y="2621429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Postoperative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018"/>
            <a:ext cx="7620000" cy="4800600"/>
          </a:xfrm>
        </p:spPr>
        <p:txBody>
          <a:bodyPr/>
          <a:lstStyle/>
          <a:p>
            <a:r>
              <a:rPr lang="en-US" dirty="0"/>
              <a:t>Close observation and monitoring SpO2, HR, RR, ECG</a:t>
            </a:r>
          </a:p>
          <a:p>
            <a:endParaRPr lang="en-US" dirty="0"/>
          </a:p>
          <a:p>
            <a:r>
              <a:rPr lang="en-US" dirty="0"/>
              <a:t>IV caffeine or theophylline</a:t>
            </a:r>
          </a:p>
          <a:p>
            <a:endParaRPr lang="en-US" dirty="0"/>
          </a:p>
          <a:p>
            <a:r>
              <a:rPr lang="en-US" dirty="0"/>
              <a:t>Prevention of anemia and </a:t>
            </a:r>
            <a:r>
              <a:rPr lang="en-US" dirty="0" err="1"/>
              <a:t>hypovolemia</a:t>
            </a:r>
            <a:endParaRPr lang="en-US" dirty="0"/>
          </a:p>
          <a:p>
            <a:endParaRPr lang="en-US" dirty="0"/>
          </a:p>
          <a:p>
            <a:r>
              <a:rPr lang="en-US" dirty="0"/>
              <a:t>Increase O2 delivery</a:t>
            </a:r>
          </a:p>
          <a:p>
            <a:endParaRPr lang="en-US" dirty="0"/>
          </a:p>
          <a:p>
            <a:r>
              <a:rPr lang="en-US" dirty="0"/>
              <a:t>Increase fraction of inspired oxygen</a:t>
            </a:r>
          </a:p>
          <a:p>
            <a:endParaRPr lang="en-US" dirty="0"/>
          </a:p>
          <a:p>
            <a:r>
              <a:rPr lang="en-US" dirty="0"/>
              <a:t>Nasal CPAP/intubation if required</a:t>
            </a:r>
          </a:p>
        </p:txBody>
      </p:sp>
    </p:spTree>
    <p:extLst>
      <p:ext uri="{BB962C8B-B14F-4D97-AF65-F5344CB8AC3E}">
        <p14:creationId xmlns:p14="http://schemas.microsoft.com/office/powerpoint/2010/main" val="3361300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0254"/>
          </a:xfrm>
        </p:spPr>
        <p:txBody>
          <a:bodyPr/>
          <a:lstStyle/>
          <a:p>
            <a:r>
              <a:rPr lang="en-US" dirty="0"/>
              <a:t>Hospital Stay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455"/>
            <a:ext cx="7620000" cy="2796567"/>
          </a:xfrm>
        </p:spPr>
        <p:txBody>
          <a:bodyPr/>
          <a:lstStyle/>
          <a:p>
            <a:r>
              <a:rPr lang="en-US" dirty="0"/>
              <a:t>Overnight stay for those &lt; 60 weeks post-</a:t>
            </a:r>
            <a:r>
              <a:rPr lang="en-US" dirty="0" err="1"/>
              <a:t>conceptional</a:t>
            </a:r>
            <a:r>
              <a:rPr lang="en-US" dirty="0"/>
              <a:t> age</a:t>
            </a:r>
          </a:p>
          <a:p>
            <a:endParaRPr lang="en-US" dirty="0"/>
          </a:p>
          <a:p>
            <a:r>
              <a:rPr lang="en-US" dirty="0"/>
              <a:t>12 hours apnea-free following surgery</a:t>
            </a:r>
          </a:p>
          <a:p>
            <a:pPr lvl="1"/>
            <a:r>
              <a:rPr lang="en-US" dirty="0"/>
              <a:t>The 12-hour clock starts over after each apneic episode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35" y="3967406"/>
            <a:ext cx="2238189" cy="24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6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Primary goal is to facilitate an anxiety-free separation from parents and a smooth induction of anesthesia</a:t>
            </a:r>
          </a:p>
          <a:p>
            <a:pPr lvl="1"/>
            <a:r>
              <a:rPr lang="en-US" dirty="0"/>
              <a:t>Other effects:</a:t>
            </a:r>
          </a:p>
          <a:p>
            <a:pPr lvl="2"/>
            <a:r>
              <a:rPr lang="en-US" dirty="0"/>
              <a:t>Amnesia</a:t>
            </a:r>
          </a:p>
          <a:p>
            <a:pPr lvl="2"/>
            <a:r>
              <a:rPr lang="en-US" dirty="0" err="1"/>
              <a:t>Anxiolysis</a:t>
            </a:r>
            <a:endParaRPr lang="en-US" dirty="0"/>
          </a:p>
          <a:p>
            <a:pPr lvl="2"/>
            <a:r>
              <a:rPr lang="en-US" dirty="0"/>
              <a:t>Prevention of physiologic stress</a:t>
            </a:r>
          </a:p>
          <a:p>
            <a:pPr lvl="2"/>
            <a:r>
              <a:rPr lang="en-US" dirty="0"/>
              <a:t>Analgesia</a:t>
            </a:r>
          </a:p>
          <a:p>
            <a:pPr lvl="2"/>
            <a:endParaRPr lang="en-US" dirty="0"/>
          </a:p>
          <a:p>
            <a:r>
              <a:rPr lang="en-US" dirty="0"/>
              <a:t>Children receiving a sedative are less anxious and more compliant than those who are accompanied to the OR by a parent</a:t>
            </a:r>
          </a:p>
          <a:p>
            <a:endParaRPr lang="en-US" dirty="0"/>
          </a:p>
          <a:p>
            <a:r>
              <a:rPr lang="en-US" dirty="0"/>
              <a:t>Parental anxiety is also decreased when the child is given a sedative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dirty="0"/>
              <a:t>So…..can’t we just sedate everyone?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59" y="2470524"/>
            <a:ext cx="2844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0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276"/>
            <a:ext cx="7620000" cy="5577724"/>
          </a:xfrm>
        </p:spPr>
        <p:txBody>
          <a:bodyPr>
            <a:noAutofit/>
          </a:bodyPr>
          <a:lstStyle/>
          <a:p>
            <a:r>
              <a:rPr lang="en-US" sz="1700" dirty="0"/>
              <a:t>Center for Drug Evaluation. Drug Safety and Availability – FDA Drug Safety Communication: FDA review results in new warnings about using general anesthetics and sedation drugs in young children and pregnant women. https://</a:t>
            </a:r>
            <a:r>
              <a:rPr lang="en-US" sz="1700" dirty="0" err="1"/>
              <a:t>www.fda.gov</a:t>
            </a:r>
            <a:r>
              <a:rPr lang="en-US" sz="1700" dirty="0"/>
              <a:t>/drugs/drugsafety/ucm532356.htm. Published December 14, 2016.</a:t>
            </a:r>
          </a:p>
          <a:p>
            <a:r>
              <a:rPr lang="en-US" sz="1700" dirty="0"/>
              <a:t>Coté CJ, </a:t>
            </a:r>
            <a:r>
              <a:rPr lang="en-US" sz="1700" dirty="0" err="1"/>
              <a:t>Lerman</a:t>
            </a:r>
            <a:r>
              <a:rPr lang="en-US" sz="1700" dirty="0"/>
              <a:t> J, Anderson BJ. Coté and </a:t>
            </a:r>
            <a:r>
              <a:rPr lang="en-US" sz="1700" dirty="0" err="1"/>
              <a:t>Lerman's</a:t>
            </a:r>
            <a:r>
              <a:rPr lang="en-US" sz="1700" dirty="0"/>
              <a:t> a practice of anesthesia for infants and children. Philadelphia, PA: Elsevier/Saunders; 2013.</a:t>
            </a:r>
          </a:p>
          <a:p>
            <a:r>
              <a:rPr lang="en-US" sz="1700" dirty="0" err="1"/>
              <a:t>Barash</a:t>
            </a:r>
            <a:r>
              <a:rPr lang="en-US" sz="1700" dirty="0"/>
              <a:t> PG, Cullen BF, </a:t>
            </a:r>
            <a:r>
              <a:rPr lang="en-US" sz="1700" dirty="0" err="1"/>
              <a:t>Stoelting</a:t>
            </a:r>
            <a:r>
              <a:rPr lang="en-US" sz="1700" dirty="0"/>
              <a:t> RK. Clinical anesthesia. Philadelphia: Lippincott Williams &amp; Wilkins; 2006.</a:t>
            </a:r>
          </a:p>
          <a:p>
            <a:r>
              <a:rPr lang="en-US" sz="1700" dirty="0" err="1"/>
              <a:t>iPads</a:t>
            </a:r>
            <a:r>
              <a:rPr lang="en-US" sz="1700" dirty="0"/>
              <a:t> as effective as sedatives for children before operations. </a:t>
            </a:r>
            <a:r>
              <a:rPr lang="en-US" sz="1700" dirty="0" err="1"/>
              <a:t>ScienceDaily</a:t>
            </a:r>
            <a:r>
              <a:rPr lang="en-US" sz="1700" dirty="0"/>
              <a:t>. https://www.sciencedaily.com/releases/2016/08/160829094027.htm. Published August 29, 2016.</a:t>
            </a:r>
          </a:p>
          <a:p>
            <a:r>
              <a:rPr lang="en-US" sz="1700" dirty="0"/>
              <a:t>Miller RD, Eriksson LI, Fleisher LA et al. Miller's anesthesia. </a:t>
            </a:r>
            <a:r>
              <a:rPr lang="en-US" sz="1700" dirty="0" err="1"/>
              <a:t>Vol</a:t>
            </a:r>
            <a:r>
              <a:rPr lang="en-US" sz="1700" dirty="0"/>
              <a:t> 2. 7th ed. Philadelphia, PA: Churchill Livingstone; 2010.</a:t>
            </a:r>
          </a:p>
          <a:p>
            <a:r>
              <a:rPr lang="en-US" sz="1700" dirty="0" err="1"/>
              <a:t>Patino</a:t>
            </a:r>
            <a:r>
              <a:rPr lang="en-US" sz="1700" dirty="0"/>
              <a:t> M, </a:t>
            </a:r>
            <a:r>
              <a:rPr lang="en-US" sz="1700" dirty="0" err="1"/>
              <a:t>Sadhasivam</a:t>
            </a:r>
            <a:r>
              <a:rPr lang="en-US" sz="1700" dirty="0"/>
              <a:t> S, Mahmoud M. Obstructive sleep </a:t>
            </a:r>
            <a:r>
              <a:rPr lang="en-US" sz="1700" dirty="0" err="1"/>
              <a:t>apnoea</a:t>
            </a:r>
            <a:r>
              <a:rPr lang="en-US" sz="1700" dirty="0"/>
              <a:t> in children: perioperative considerations. </a:t>
            </a:r>
            <a:r>
              <a:rPr lang="en-US" sz="1700" i="1" dirty="0"/>
              <a:t>BJA</a:t>
            </a:r>
            <a:r>
              <a:rPr lang="en-US" sz="1700" dirty="0"/>
              <a:t>. 2013;111.</a:t>
            </a:r>
          </a:p>
          <a:p>
            <a:r>
              <a:rPr lang="en-US" sz="1700" dirty="0" err="1"/>
              <a:t>Reduque</a:t>
            </a:r>
            <a:r>
              <a:rPr lang="en-US" sz="1700" dirty="0"/>
              <a:t> LL, </a:t>
            </a:r>
            <a:r>
              <a:rPr lang="en-US" sz="1700" dirty="0" err="1"/>
              <a:t>Verghese</a:t>
            </a:r>
            <a:r>
              <a:rPr lang="en-US" sz="1700" dirty="0"/>
              <a:t> ST. </a:t>
            </a:r>
            <a:r>
              <a:rPr lang="en-US" sz="1700" dirty="0" err="1"/>
              <a:t>Paediatric</a:t>
            </a:r>
            <a:r>
              <a:rPr lang="en-US" sz="1700" dirty="0"/>
              <a:t> emergence delirium. </a:t>
            </a:r>
            <a:r>
              <a:rPr lang="en-US" sz="1700" i="1" dirty="0"/>
              <a:t>BJA Educ</a:t>
            </a:r>
            <a:r>
              <a:rPr lang="en-US" sz="1700" dirty="0"/>
              <a:t>. 2012;10:1-3.</a:t>
            </a:r>
          </a:p>
          <a:p>
            <a:r>
              <a:rPr lang="en-US" sz="1700" dirty="0"/>
              <a:t>Sun LS, Li G, Miller TLK, et al. Association Between a Single General Anesthesia Exposure Before Age 36 Months and Neurocognitive Outcomes in Later Childhood. </a:t>
            </a:r>
            <a:r>
              <a:rPr lang="en-US" sz="1700" i="1" dirty="0" err="1"/>
              <a:t>Jama</a:t>
            </a:r>
            <a:r>
              <a:rPr lang="en-US" sz="1700" dirty="0"/>
              <a:t>. 2016;315(21):2312.</a:t>
            </a:r>
          </a:p>
        </p:txBody>
      </p:sp>
    </p:spTree>
    <p:extLst>
      <p:ext uri="{BB962C8B-B14F-4D97-AF65-F5344CB8AC3E}">
        <p14:creationId xmlns:p14="http://schemas.microsoft.com/office/powerpoint/2010/main" val="74532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administration of sedative premedication:</a:t>
            </a:r>
          </a:p>
          <a:p>
            <a:pPr lvl="1"/>
            <a:r>
              <a:rPr lang="en-US" dirty="0"/>
              <a:t>Increases pharmacy costs</a:t>
            </a:r>
          </a:p>
          <a:p>
            <a:pPr lvl="1"/>
            <a:r>
              <a:rPr lang="en-US" dirty="0"/>
              <a:t>Requires more nursing care</a:t>
            </a:r>
          </a:p>
          <a:p>
            <a:pPr lvl="1"/>
            <a:r>
              <a:rPr lang="en-US" dirty="0"/>
              <a:t>Increases need for appropriately monitored bed-space</a:t>
            </a:r>
          </a:p>
          <a:p>
            <a:pPr lvl="1"/>
            <a:endParaRPr lang="en-US" dirty="0"/>
          </a:p>
          <a:p>
            <a:r>
              <a:rPr lang="en-US" dirty="0"/>
              <a:t>Unnecessary for children at low risk for anxiety</a:t>
            </a:r>
          </a:p>
          <a:p>
            <a:pPr lvl="1"/>
            <a:r>
              <a:rPr lang="en-US" dirty="0"/>
              <a:t>Age &lt; 1 year</a:t>
            </a:r>
          </a:p>
          <a:p>
            <a:pPr lvl="1"/>
            <a:r>
              <a:rPr lang="en-US" dirty="0"/>
              <a:t>Easily redirected</a:t>
            </a:r>
          </a:p>
          <a:p>
            <a:pPr lvl="1"/>
            <a:endParaRPr lang="en-US" dirty="0"/>
          </a:p>
          <a:p>
            <a:r>
              <a:rPr lang="en-US" dirty="0"/>
              <a:t>Use of sedatives should be directed to children who are at a significant risk for anxiety</a:t>
            </a:r>
          </a:p>
        </p:txBody>
      </p:sp>
    </p:spTree>
    <p:extLst>
      <p:ext uri="{BB962C8B-B14F-4D97-AF65-F5344CB8AC3E}">
        <p14:creationId xmlns:p14="http://schemas.microsoft.com/office/powerpoint/2010/main" val="277289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Midazolam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Benzodiazepine, acts through GABA neurotransmitter</a:t>
            </a:r>
          </a:p>
          <a:p>
            <a:r>
              <a:rPr lang="en-US" dirty="0"/>
              <a:t>Most widely used premedication in North America</a:t>
            </a:r>
          </a:p>
          <a:p>
            <a:r>
              <a:rPr lang="en-US" dirty="0"/>
              <a:t>PO, IN, PR, IM, IV</a:t>
            </a:r>
          </a:p>
          <a:p>
            <a:r>
              <a:rPr lang="en-US" dirty="0"/>
              <a:t>No delay in recovery or discharge for surgeries &gt; 30 min duration</a:t>
            </a:r>
          </a:p>
          <a:p>
            <a:r>
              <a:rPr lang="en-US" dirty="0"/>
              <a:t>Dose increases with decreasing age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 0.05 – 0.15 mg/kg IV</a:t>
            </a:r>
          </a:p>
          <a:p>
            <a:pPr marL="114300" indent="0">
              <a:buNone/>
            </a:pPr>
            <a:r>
              <a:rPr lang="en-US" dirty="0"/>
              <a:t>        0.1 – 0.2 mg/kg IM</a:t>
            </a:r>
          </a:p>
          <a:p>
            <a:pPr marL="114300" indent="0">
              <a:buNone/>
            </a:pPr>
            <a:r>
              <a:rPr lang="en-US" dirty="0"/>
              <a:t>        0.25 – 0.75 mg/kg PO, up to 20mg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35" y="3399305"/>
            <a:ext cx="2820894" cy="21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88" y="108572"/>
            <a:ext cx="1857188" cy="195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433"/>
            <a:ext cx="7620000" cy="1143000"/>
          </a:xfrm>
        </p:spPr>
        <p:txBody>
          <a:bodyPr/>
          <a:lstStyle/>
          <a:p>
            <a:r>
              <a:rPr lang="en-US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359"/>
            <a:ext cx="7620000" cy="516068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IM “dart” (also IV)</a:t>
            </a:r>
          </a:p>
          <a:p>
            <a:pPr lvl="1"/>
            <a:r>
              <a:rPr lang="en-US" dirty="0"/>
              <a:t>Dissociative medication providing sedation, pain relief, and amnesia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older children and adolescents who are cognitively challenged, uncooperative, and/or behaviorally problematic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be the only way to ensure safe delivery of the child to the 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Possible co-administration of benzodiazepine and anticholinergic to treat side effects</a:t>
            </a:r>
          </a:p>
          <a:p>
            <a:pPr lvl="2"/>
            <a:r>
              <a:rPr lang="en-US" dirty="0"/>
              <a:t>Ketamine + Midazolam + Glycopyrrolate = “dart cocktail”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Expected onset of action of IM Ketamine is 3-5 minutes, with a duration of 30-40 minutes</a:t>
            </a:r>
          </a:p>
        </p:txBody>
      </p:sp>
    </p:spTree>
    <p:extLst>
      <p:ext uri="{BB962C8B-B14F-4D97-AF65-F5344CB8AC3E}">
        <p14:creationId xmlns:p14="http://schemas.microsoft.com/office/powerpoint/2010/main" val="3473827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6717</TotalTime>
  <Words>3075</Words>
  <Application>Microsoft Macintosh PowerPoint</Application>
  <PresentationFormat>On-screen Show (4:3)</PresentationFormat>
  <Paragraphs>619</Paragraphs>
  <Slides>60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Cambria</vt:lpstr>
      <vt:lpstr>Adjacency</vt:lpstr>
      <vt:lpstr>Unique Problems Pediatric Anesthesia They aren’t just small adults</vt:lpstr>
      <vt:lpstr>Topics Unique to Pediatrics</vt:lpstr>
      <vt:lpstr>Preoperative Considerations</vt:lpstr>
      <vt:lpstr>Preoperative Anxiety</vt:lpstr>
      <vt:lpstr>Risk Factors for Anxiety</vt:lpstr>
      <vt:lpstr>Pharmacologic Interventions</vt:lpstr>
      <vt:lpstr>Pharmacologic Interventions</vt:lpstr>
      <vt:lpstr>Midazolam</vt:lpstr>
      <vt:lpstr>Ketamine</vt:lpstr>
      <vt:lpstr>Behavioral Interventions</vt:lpstr>
      <vt:lpstr>Distraction Techniques</vt:lpstr>
      <vt:lpstr>iPads</vt:lpstr>
      <vt:lpstr>Parental Presence at Induction</vt:lpstr>
      <vt:lpstr>Autism</vt:lpstr>
      <vt:lpstr>Autism</vt:lpstr>
      <vt:lpstr>Autism</vt:lpstr>
      <vt:lpstr>Neuronal Apoptosis</vt:lpstr>
      <vt:lpstr>Neuronal Apoptosis</vt:lpstr>
      <vt:lpstr>Neuronal Apoptosis</vt:lpstr>
      <vt:lpstr>Neuronal Apoptosis</vt:lpstr>
      <vt:lpstr>Fasting Guidelines  (2,4,6,8)</vt:lpstr>
      <vt:lpstr>Fasting Guidelines</vt:lpstr>
      <vt:lpstr>Chewing Gum</vt:lpstr>
      <vt:lpstr>Upper Respiratory Infection</vt:lpstr>
      <vt:lpstr>Upper Respiratory Infection</vt:lpstr>
      <vt:lpstr>Upper Respiratory Infection</vt:lpstr>
      <vt:lpstr>Criteria for Cancellation</vt:lpstr>
      <vt:lpstr>Obstructive Sleep Apnea Syndrome (OSAS)</vt:lpstr>
      <vt:lpstr>OSAS</vt:lpstr>
      <vt:lpstr>OSAS Considerations</vt:lpstr>
      <vt:lpstr>Obesity</vt:lpstr>
      <vt:lpstr>Obesity</vt:lpstr>
      <vt:lpstr>Postoperative Complications</vt:lpstr>
      <vt:lpstr>Emergence Agitation (EA)</vt:lpstr>
      <vt:lpstr>EA Risk Factors</vt:lpstr>
      <vt:lpstr>EA Pharmacologic Intervention </vt:lpstr>
      <vt:lpstr>Oxygen Desaturation</vt:lpstr>
      <vt:lpstr>Laryngospasm</vt:lpstr>
      <vt:lpstr>Risk Factors for Laryngospasm</vt:lpstr>
      <vt:lpstr>Laryngospasm Clinical Findings</vt:lpstr>
      <vt:lpstr>Laryngospasm Treatment</vt:lpstr>
      <vt:lpstr>Larson Maneuver</vt:lpstr>
      <vt:lpstr>Bradycardia Definition</vt:lpstr>
      <vt:lpstr>Causes of Bradycardia</vt:lpstr>
      <vt:lpstr>Bradycardia Considerations</vt:lpstr>
      <vt:lpstr>Postoperative Stridor</vt:lpstr>
      <vt:lpstr>Postoperative Stridor</vt:lpstr>
      <vt:lpstr>Postoperative Stridor</vt:lpstr>
      <vt:lpstr>Stridor Treatment</vt:lpstr>
      <vt:lpstr>Negative Pressure Pulmonary Edema</vt:lpstr>
      <vt:lpstr>Negative Pressure Pulmonary Edema</vt:lpstr>
      <vt:lpstr>Negative Pressure Pulmonary Edema</vt:lpstr>
      <vt:lpstr>Apnea in Premature Infants</vt:lpstr>
      <vt:lpstr>Apnea in Premature Infants</vt:lpstr>
      <vt:lpstr>Central vs Obstruction Apnea</vt:lpstr>
      <vt:lpstr>Central vs Obstructive Apnea</vt:lpstr>
      <vt:lpstr>Risk Factors for Apnea in Infants</vt:lpstr>
      <vt:lpstr>Management of Postoperative Apnea</vt:lpstr>
      <vt:lpstr>Hospital Stay Recommendations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in Pediatric Anesthesia</dc:title>
  <dc:creator>Elizabeth Cleary</dc:creator>
  <cp:lastModifiedBy>Megan Flanigan</cp:lastModifiedBy>
  <cp:revision>120</cp:revision>
  <dcterms:created xsi:type="dcterms:W3CDTF">2019-03-23T15:30:17Z</dcterms:created>
  <dcterms:modified xsi:type="dcterms:W3CDTF">2021-03-07T16:13:33Z</dcterms:modified>
</cp:coreProperties>
</file>