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69"/>
  </p:notesMasterIdLst>
  <p:sldIdLst>
    <p:sldId id="256" r:id="rId2"/>
    <p:sldId id="257" r:id="rId3"/>
    <p:sldId id="261" r:id="rId4"/>
    <p:sldId id="323" r:id="rId5"/>
    <p:sldId id="324" r:id="rId6"/>
    <p:sldId id="265" r:id="rId7"/>
    <p:sldId id="262" r:id="rId8"/>
    <p:sldId id="263" r:id="rId9"/>
    <p:sldId id="264" r:id="rId10"/>
    <p:sldId id="266" r:id="rId11"/>
    <p:sldId id="258" r:id="rId12"/>
    <p:sldId id="259" r:id="rId13"/>
    <p:sldId id="260" r:id="rId14"/>
    <p:sldId id="267" r:id="rId15"/>
    <p:sldId id="268" r:id="rId16"/>
    <p:sldId id="269" r:id="rId17"/>
    <p:sldId id="270" r:id="rId18"/>
    <p:sldId id="309" r:id="rId19"/>
    <p:sldId id="316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20" r:id="rId29"/>
    <p:sldId id="280" r:id="rId30"/>
    <p:sldId id="281" r:id="rId31"/>
    <p:sldId id="282" r:id="rId32"/>
    <p:sldId id="283" r:id="rId33"/>
    <p:sldId id="284" r:id="rId34"/>
    <p:sldId id="310" r:id="rId35"/>
    <p:sldId id="286" r:id="rId36"/>
    <p:sldId id="291" r:id="rId37"/>
    <p:sldId id="287" r:id="rId38"/>
    <p:sldId id="288" r:id="rId39"/>
    <p:sldId id="289" r:id="rId40"/>
    <p:sldId id="290" r:id="rId41"/>
    <p:sldId id="292" r:id="rId42"/>
    <p:sldId id="321" r:id="rId43"/>
    <p:sldId id="311" r:id="rId44"/>
    <p:sldId id="293" r:id="rId45"/>
    <p:sldId id="294" r:id="rId46"/>
    <p:sldId id="322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12" r:id="rId57"/>
    <p:sldId id="304" r:id="rId58"/>
    <p:sldId id="305" r:id="rId59"/>
    <p:sldId id="315" r:id="rId60"/>
    <p:sldId id="319" r:id="rId61"/>
    <p:sldId id="317" r:id="rId62"/>
    <p:sldId id="318" r:id="rId63"/>
    <p:sldId id="306" r:id="rId64"/>
    <p:sldId id="307" r:id="rId65"/>
    <p:sldId id="308" r:id="rId66"/>
    <p:sldId id="313" r:id="rId67"/>
    <p:sldId id="314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6030E-0F4E-4B7C-9891-ABA27AD5A54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83BEF-426D-4EFD-8E71-35EC97E85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2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caudal epidural is an epidural anesthetic administered via the sacral hiatus</a:t>
            </a:r>
            <a:r>
              <a:rPr lang="en-US" baseline="0" dirty="0"/>
              <a:t> that acts on the </a:t>
            </a:r>
            <a:r>
              <a:rPr lang="en-US" b="1" i="1" baseline="0" dirty="0"/>
              <a:t>sacral dermatomes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aseline="0" dirty="0"/>
              <a:t> epidural veins collapse easily with negative pressure</a:t>
            </a:r>
          </a:p>
          <a:p>
            <a:r>
              <a:rPr lang="en-US" baseline="0" dirty="0"/>
              <a:t>Peaked T waves or lengthened ST and high BP are all signs of inadvertent intravascular injection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Children’s hospitals</a:t>
            </a:r>
            <a:r>
              <a:rPr lang="en-US" baseline="0" dirty="0"/>
              <a:t> are using ropivicaine because it has less cardiotoxicity than bupivicaine.</a:t>
            </a:r>
          </a:p>
          <a:p>
            <a:r>
              <a:rPr lang="en-US" baseline="0" dirty="0"/>
              <a:t>However bupivicaine is more effective than ropivicaine and provides excellent analgesia and short motor blockade ~ 1 hour.</a:t>
            </a:r>
          </a:p>
          <a:p>
            <a:r>
              <a:rPr lang="en-US" baseline="0" dirty="0"/>
              <a:t>We have seen the consequences of intravascular injection of bupivicaine at </a:t>
            </a:r>
            <a:r>
              <a:rPr lang="en-US" baseline="0" dirty="0" err="1"/>
              <a:t>childrens</a:t>
            </a:r>
            <a:r>
              <a:rPr lang="en-US" baseline="0" dirty="0"/>
              <a:t> and it included peaked T waves and long scary pauses/bradycardia that did resolve on its own after several minutes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Due to the increasing advancements</a:t>
            </a:r>
            <a:r>
              <a:rPr lang="en-US" baseline="0" dirty="0"/>
              <a:t> in general anesthesia it may be safer and more effective to perform GETA vs regional</a:t>
            </a:r>
          </a:p>
          <a:p>
            <a:r>
              <a:rPr lang="en-US" baseline="0" dirty="0"/>
              <a:t>Tell the story about the ex-premature patient that the MDA attempted a spinal on and what followed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total spinal can be caused by a primary spinal technique or an attempted</a:t>
            </a:r>
            <a:r>
              <a:rPr lang="en-US" baseline="0" dirty="0"/>
              <a:t> epidural placement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sacrum</a:t>
            </a:r>
            <a:r>
              <a:rPr lang="en-US" baseline="0" dirty="0"/>
              <a:t> is the fusion of the 5 sacral vertebrae. </a:t>
            </a:r>
          </a:p>
          <a:p>
            <a:r>
              <a:rPr lang="en-US" baseline="0" dirty="0"/>
              <a:t>It articulates with the coccyx caudally and articulates with the 5</a:t>
            </a:r>
            <a:r>
              <a:rPr lang="en-US" baseline="30000" dirty="0"/>
              <a:t>th</a:t>
            </a:r>
            <a:r>
              <a:rPr lang="en-US" baseline="0" dirty="0"/>
              <a:t> lumbar vertebrae at the </a:t>
            </a:r>
            <a:r>
              <a:rPr lang="en-US" baseline="0" dirty="0" err="1"/>
              <a:t>lubosacral</a:t>
            </a:r>
            <a:r>
              <a:rPr lang="en-US" baseline="0" dirty="0"/>
              <a:t> angle.</a:t>
            </a:r>
          </a:p>
          <a:p>
            <a:r>
              <a:rPr lang="en-US" baseline="0" dirty="0"/>
              <a:t>There are 4 pairs of dorsal foramina which the connect to the sacral canal via intervertebral foraminae which transmit the dorsal ramus of sacral spinal nerves</a:t>
            </a:r>
          </a:p>
          <a:p>
            <a:r>
              <a:rPr lang="en-US" baseline="0" dirty="0"/>
              <a:t>The caudal opening of the sacral canal is called the sacral hiatus.</a:t>
            </a:r>
          </a:p>
          <a:p>
            <a:r>
              <a:rPr lang="en-US" baseline="0" dirty="0"/>
              <a:t>The sacral hiatus is bordered </a:t>
            </a:r>
            <a:r>
              <a:rPr lang="en-US" baseline="0" dirty="0" err="1"/>
              <a:t>inferiorlaterally</a:t>
            </a:r>
            <a:r>
              <a:rPr lang="en-US" baseline="0" dirty="0"/>
              <a:t> by the sacral cornu.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demonstrates the sacral hiatus and it’s relationship to the sacrum</a:t>
            </a:r>
            <a:r>
              <a:rPr lang="en-US" baseline="0" dirty="0"/>
              <a:t> and coccyx. Note the sacral cornu</a:t>
            </a:r>
          </a:p>
          <a:p>
            <a:r>
              <a:rPr lang="en-US" baseline="0" dirty="0"/>
              <a:t>B Looking inferior to the sacral hiatus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*** Spinal cord ends at L3 in newborn and migrates cephalad during childhood to L1-L2</a:t>
            </a:r>
          </a:p>
          <a:p>
            <a:r>
              <a:rPr lang="en-US" dirty="0"/>
              <a:t>In this picture at the lower portion of S2</a:t>
            </a:r>
            <a:r>
              <a:rPr lang="en-US" baseline="0" dirty="0"/>
              <a:t> note that the filum terminale along with the lower sacral spinal roots pierce through the arachnoid and dura maters and continue down to coccyx</a:t>
            </a:r>
          </a:p>
          <a:p>
            <a:r>
              <a:rPr lang="en-US" baseline="0" dirty="0"/>
              <a:t>The 5</a:t>
            </a:r>
            <a:r>
              <a:rPr lang="en-US" baseline="30000" dirty="0"/>
              <a:t>th</a:t>
            </a:r>
            <a:r>
              <a:rPr lang="en-US" baseline="0" dirty="0"/>
              <a:t> spinal nerves emerge from the sacral hiatus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sacrococcygeal ligament is an extension of the ligamentum flavum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anatomical landmarks on the sacrum include the posterior superior iliac spines located superiolaterally to the sacral</a:t>
            </a:r>
            <a:r>
              <a:rPr lang="en-US" baseline="0" dirty="0"/>
              <a:t> hiatus and the sacral cornua are palpated on each side of the sacral hiatus.  Together the superior iliac spines and the sacral hiatus form a triangle.</a:t>
            </a:r>
          </a:p>
          <a:p>
            <a:r>
              <a:rPr lang="en-US" baseline="0" dirty="0"/>
              <a:t>The sacral hiatus is palpated as a depression directly above the coccyx and between the sacral cornua.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 are the reasons why caudal blocks</a:t>
            </a:r>
            <a:r>
              <a:rPr lang="en-US" baseline="0" dirty="0"/>
              <a:t> are typically only used in young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blunt needle technique is to prevent the transfer of epidermis to the caudal space</a:t>
            </a:r>
          </a:p>
          <a:p>
            <a:r>
              <a:rPr lang="en-US" dirty="0"/>
              <a:t>Note: we do not do this at</a:t>
            </a:r>
            <a:r>
              <a:rPr lang="en-US" baseline="0" dirty="0"/>
              <a:t> Children’s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The pop will be similar to the pop of the ligamentum flavum during an epidural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16005-ED52-A340-AE93-7D9EAE78E3D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7FE-B660-48E7-BB29-E55D93517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2E339-1D84-449F-A977-A0BDF4F97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3E4DA-0784-422C-A83E-D8583676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8EA54-6628-4B8E-9604-DA3FA777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3B87-931B-40C3-BF30-0CCDD395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7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472E-BD91-47E1-971E-971B7892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0B56F-0BDA-419F-B34F-F1929AC98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8E046-4EC7-44A1-A6DD-551FE822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E6BDA-A75B-4BBC-8CCD-6A9B2B97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AEE0-33A5-4575-86CB-5AC10FE4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2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566A4-2189-44CA-9181-E40BCC294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73714-63AA-49A0-85E5-0EBADADC2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4691-066A-4DD1-B6AF-F217AEFC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C1069-76AD-49F1-8FCC-D61F4B66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420EF-BF7C-4085-B6A0-37E0F78F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549C-B94E-44F4-B718-32688799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BE37-F159-4541-9F1D-050D95E31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30C60-E07B-452A-BF72-9984335E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413C-1732-473D-A71B-0AD6D0A1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4F556-EFD9-4CE0-AB17-5F20FDE8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6F3E-9B2F-4C07-892C-3496F456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9CE4C-8ECC-4902-A3D2-AD1DA3F47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7A76-47E6-4FF0-9613-24B6FAFC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7424B-6C89-4CBB-AE87-C467E3F12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2CCD2-20EE-46F4-966A-00FA616B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3C4-B08F-4B9C-83C2-53619515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3B12-F5F3-4A9B-950E-906BBBB66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48C13-A661-42AA-B83B-BA4ACEF2A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28889-33A7-4648-B662-ECE33AC5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3DA36-D2CC-4F77-A80F-717B86F0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26B0A-EE1D-4DB6-8173-45E45628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5A38-063D-46A2-9592-365D4879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F1825-9462-47D1-B7A9-374372630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EDBB1-DFEC-44D8-B379-651D892D4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9C371-71A0-4984-94F3-80AA242BC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8184E-5FC9-4FD8-8AFF-2007B9F65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224B6-E559-43D4-BEAD-6AC00063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3F1B4-256C-4038-81DE-27A389C1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90051-B862-4782-8AFA-068905AF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3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D695-C1DB-45CB-97F6-2010750A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C2EAF-36CA-4495-8B7E-6737B73F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AD1E-DC55-4F5B-B12A-068DAB08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FF903-A8DF-41CE-A300-ABC3882C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6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99D0B-E8E6-4B5C-8F32-EBEFA1D5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AE599-FBCB-4106-A686-C6984C2C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A8E54-3761-4873-B558-79AEBBA3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0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EB10-ACA0-446A-8F09-E80C538A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79516-C6C6-41BB-9F85-3ED91DF78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8AEFE-EA47-484A-81DD-1DF7852FA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158DD-3735-4AFB-BDE5-F3D3DC5D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CF252-8516-41F2-8A17-A0CF24CB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1FD3B-DCEA-4765-94EC-26C1768C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5124-1FD4-44B3-8E3D-3468CDC3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C37F2-9E3C-41EF-AE12-26562CAAF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DCD9D-62DA-479F-A084-FD5CDD1E7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B290A-2300-442C-9A04-9949469A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AD05B-7850-4803-9A2B-89C6561E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BBCA-B6CB-4D8C-B641-6390D513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7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133E5-F0CD-4DE1-A221-B05BC54F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488E7-C321-4C8B-A2DC-6F5514BB8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BB521-CC85-4055-BC3B-265FB5649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A7B70-FFB7-481B-A340-2466956E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ECB3C-00CC-487C-8EE0-A1B41A560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cote-practice-anesthesia-infants-children-6e/videos/video-42-3" TargetMode="External"/><Relationship Id="rId2" Type="http://schemas.openxmlformats.org/officeDocument/2006/relationships/hyperlink" Target="https://expertconsult.inkling.com/read/davis-smiths-anesthesia-infants-children-8th/videos/central-neuraxial-blockades?librarySearchHighlight=%5B%22Caudal%22%5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cote-practice-anesthesia-infants-children-6e/chapter-42/figure-42-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21925682198583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4884-3E87-4492-85D3-9BD6652F2A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Pediatric </a:t>
            </a:r>
            <a:r>
              <a:rPr lang="en-US"/>
              <a:t>Regional Anesthesia, Pain Management &amp; NORA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C3508-AD0A-43E9-8CC2-8B47D3388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Megan </a:t>
            </a:r>
            <a:r>
              <a:rPr lang="en-US"/>
              <a:t>Gustafson Feb 2022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89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DD56-4977-497B-8BE0-E791F2C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Anesthesia Safety Time Out</a:t>
            </a:r>
          </a:p>
        </p:txBody>
      </p:sp>
      <p:pic>
        <p:nvPicPr>
          <p:cNvPr id="4" name="Picture 7" descr="Cover">
            <a:extLst>
              <a:ext uri="{FF2B5EF4-FFF2-40B4-BE49-F238E27FC236}">
                <a16:creationId xmlns:a16="http://schemas.microsoft.com/office/drawing/2014/main" id="{3130718A-8C87-4FE7-A235-B1D216E7AF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1512025"/>
            <a:ext cx="3731577" cy="4941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F45746E-CBBD-4630-A335-9F2006418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588" y="4953001"/>
            <a:ext cx="2857500" cy="119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A Time-Out Checklist for Pediatric Regional Anesthetics.</a:t>
            </a:r>
          </a:p>
          <a:p>
            <a:r>
              <a:rPr lang="en-US" alt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Clebone</a:t>
            </a:r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, Anna; </a:t>
            </a:r>
            <a:r>
              <a:rPr lang="en-US" alt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Burian</a:t>
            </a:r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, Barbara; Polaner, David;  MD, FAAP</a:t>
            </a:r>
          </a:p>
          <a:p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Regional Anesthesia &amp; Pain Medicine. 42(1):105-108, January/February 2017.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DOI: 10.1097/AAP.0000000000000509</a:t>
            </a:r>
          </a:p>
        </p:txBody>
      </p:sp>
    </p:spTree>
    <p:extLst>
      <p:ext uri="{BB962C8B-B14F-4D97-AF65-F5344CB8AC3E}">
        <p14:creationId xmlns:p14="http://schemas.microsoft.com/office/powerpoint/2010/main" val="37071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EB66-24CD-49A5-917B-96C22444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	- Amides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24ABE7-7165-4773-A873-775E316A9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544320"/>
            <a:ext cx="9145588" cy="4608830"/>
          </a:xfrm>
        </p:spPr>
        <p:txBody>
          <a:bodyPr>
            <a:normAutofit/>
          </a:bodyPr>
          <a:lstStyle/>
          <a:p>
            <a:r>
              <a:rPr lang="en-US" sz="2400" dirty="0"/>
              <a:t>Lidocaine, mepivacaine, bupivacaine, ropivacaine</a:t>
            </a:r>
          </a:p>
          <a:p>
            <a:r>
              <a:rPr lang="en-US" sz="2400" dirty="0"/>
              <a:t>90% protein bound in plasma</a:t>
            </a:r>
          </a:p>
          <a:p>
            <a:pPr lvl="1"/>
            <a:r>
              <a:rPr lang="en-US" sz="2200" dirty="0"/>
              <a:t>Alpha 1- glycoproteins</a:t>
            </a:r>
          </a:p>
          <a:p>
            <a:pPr lvl="1"/>
            <a:r>
              <a:rPr lang="en-US" sz="2200" dirty="0"/>
              <a:t>albumin</a:t>
            </a:r>
          </a:p>
          <a:p>
            <a:r>
              <a:rPr lang="en-US" sz="2400" dirty="0"/>
              <a:t>10% unbound is physiologically active</a:t>
            </a:r>
          </a:p>
          <a:p>
            <a:r>
              <a:rPr lang="en-US" sz="2400" b="1" dirty="0"/>
              <a:t>Infants &lt; 6 months have      plasma proteins and     risk of toxicity</a:t>
            </a:r>
          </a:p>
          <a:p>
            <a:r>
              <a:rPr lang="en-US" sz="2400" dirty="0"/>
              <a:t>Adult levels of plasma proteins reached by age 1</a:t>
            </a:r>
          </a:p>
          <a:p>
            <a:r>
              <a:rPr lang="en-US" sz="2400" dirty="0"/>
              <a:t>Metabolized by Liver’s Cytochrome P450 system – which reach adult activity level by age 1</a:t>
            </a:r>
          </a:p>
          <a:p>
            <a:r>
              <a:rPr lang="en-US" sz="2400" dirty="0"/>
              <a:t>Take home: Use Carefully!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8E4B397-E94F-4439-92B5-4DBF51D787DA}"/>
              </a:ext>
            </a:extLst>
          </p:cNvPr>
          <p:cNvSpPr/>
          <p:nvPr/>
        </p:nvSpPr>
        <p:spPr>
          <a:xfrm>
            <a:off x="6271400" y="3637026"/>
            <a:ext cx="283705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C79CFE3-0922-4473-9374-2C96217D1DA4}"/>
              </a:ext>
            </a:extLst>
          </p:cNvPr>
          <p:cNvSpPr/>
          <p:nvPr/>
        </p:nvSpPr>
        <p:spPr>
          <a:xfrm>
            <a:off x="9557773" y="3630168"/>
            <a:ext cx="283705" cy="3672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4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E96-B79F-45D8-B30D-484D26CD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 - Esters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355FE-11A2-4735-8DF3-447322D8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Chloroprocaine</a:t>
            </a:r>
            <a:r>
              <a:rPr lang="en-US" sz="2400" dirty="0"/>
              <a:t> and tetracaine</a:t>
            </a:r>
          </a:p>
          <a:p>
            <a:r>
              <a:rPr lang="en-US" sz="2400" dirty="0"/>
              <a:t>Metabolized by plasma </a:t>
            </a:r>
            <a:r>
              <a:rPr lang="en-US" sz="2400" dirty="0" err="1"/>
              <a:t>esterases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400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3FA6-F9E4-4DF1-B234-617407B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Infants and Children have an INCREASED risk of Local Anesthetic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52B4C-E714-4582-9879-3D2864CBD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8607108" cy="3777622"/>
          </a:xfrm>
        </p:spPr>
        <p:txBody>
          <a:bodyPr>
            <a:normAutofit/>
          </a:bodyPr>
          <a:lstStyle/>
          <a:p>
            <a:r>
              <a:rPr lang="en-US" sz="2400" dirty="0"/>
              <a:t>Increased cardiac output</a:t>
            </a:r>
          </a:p>
          <a:p>
            <a:r>
              <a:rPr lang="en-US" sz="2400" dirty="0"/>
              <a:t>Increased systemic uptake of drug</a:t>
            </a:r>
          </a:p>
          <a:p>
            <a:r>
              <a:rPr lang="en-US" sz="2400" dirty="0"/>
              <a:t>Example: Lidocaine acts as an anticonvulsant when plasma levels are 2-4 mcg/mL but cause convulsions at 10 mcg/mL </a:t>
            </a:r>
          </a:p>
          <a:p>
            <a:r>
              <a:rPr lang="en-US" sz="2400" dirty="0"/>
              <a:t>Ropivacaine has a lower risk for CNS and cardiac toxicity than bupivacaine</a:t>
            </a:r>
          </a:p>
          <a:p>
            <a:r>
              <a:rPr lang="en-US" sz="2400" dirty="0"/>
              <a:t>IF Local Anesthetics are COMBINED (used at different sites) their toxicities are additive</a:t>
            </a:r>
          </a:p>
        </p:txBody>
      </p:sp>
    </p:spTree>
    <p:extLst>
      <p:ext uri="{BB962C8B-B14F-4D97-AF65-F5344CB8AC3E}">
        <p14:creationId xmlns:p14="http://schemas.microsoft.com/office/powerpoint/2010/main" val="15734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6C22-E743-4916-896A-404093DB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Anesthetics (Table 16-2)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33BECA-8084-4DD4-B59C-9452C03F5A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5045335"/>
              </p:ext>
            </p:extLst>
          </p:nvPr>
        </p:nvGraphicFramePr>
        <p:xfrm>
          <a:off x="2143760" y="1717040"/>
          <a:ext cx="9438640" cy="400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660">
                  <a:extLst>
                    <a:ext uri="{9D8B030D-6E8A-4147-A177-3AD203B41FA5}">
                      <a16:colId xmlns:a16="http://schemas.microsoft.com/office/drawing/2014/main" val="2053126389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1110752778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3665567696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991572827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r>
                        <a:rPr lang="en-US" dirty="0"/>
                        <a:t>Local Anesthetic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 Infusion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 Infusion Infants (&lt;6 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261962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Bupivacaine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90023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 err="1"/>
                        <a:t>Levobupivaine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427623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Ropivacaine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0.4-0.5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0.2-0.25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557910"/>
                  </a:ext>
                </a:extLst>
              </a:tr>
              <a:tr h="620481">
                <a:tc>
                  <a:txBody>
                    <a:bodyPr/>
                    <a:lstStyle/>
                    <a:p>
                      <a:r>
                        <a:rPr lang="en-US" dirty="0"/>
                        <a:t>Lidocaine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mg/kg/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669185"/>
                  </a:ext>
                </a:extLst>
              </a:tr>
              <a:tr h="803963">
                <a:tc>
                  <a:txBody>
                    <a:bodyPr/>
                    <a:lstStyle/>
                    <a:p>
                      <a:r>
                        <a:rPr lang="en-US" dirty="0"/>
                        <a:t>Lidocaine w/ Epinephrine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8906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1E6183-62ED-4207-855C-08FCCC8DB9B5}"/>
              </a:ext>
            </a:extLst>
          </p:cNvPr>
          <p:cNvSpPr txBox="1"/>
          <p:nvPr/>
        </p:nvSpPr>
        <p:spPr>
          <a:xfrm>
            <a:off x="2326640" y="5852160"/>
            <a:ext cx="879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Davis, P.J., </a:t>
            </a:r>
            <a:r>
              <a:rPr lang="en-US" dirty="0" err="1"/>
              <a:t>Cladis</a:t>
            </a:r>
            <a:r>
              <a:rPr lang="en-US" dirty="0"/>
              <a:t>, F.P., </a:t>
            </a:r>
            <a:r>
              <a:rPr lang="en-US" dirty="0" err="1"/>
              <a:t>Motoyama</a:t>
            </a:r>
            <a:r>
              <a:rPr lang="en-US" dirty="0"/>
              <a:t>, E.K. (2011). </a:t>
            </a:r>
            <a:r>
              <a:rPr lang="en-US" i="1" dirty="0"/>
              <a:t>Smith’s anesthesia for infants and children. </a:t>
            </a:r>
            <a:r>
              <a:rPr lang="en-US" dirty="0"/>
              <a:t>Philadelphia, PA: Elsevier Mosby, </a:t>
            </a:r>
            <a:r>
              <a:rPr lang="en-US" dirty="0" err="1"/>
              <a:t>pg</a:t>
            </a:r>
            <a:r>
              <a:rPr lang="en-US" dirty="0"/>
              <a:t> 456</a:t>
            </a:r>
          </a:p>
        </p:txBody>
      </p:sp>
    </p:spTree>
    <p:extLst>
      <p:ext uri="{BB962C8B-B14F-4D97-AF65-F5344CB8AC3E}">
        <p14:creationId xmlns:p14="http://schemas.microsoft.com/office/powerpoint/2010/main" val="93839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1F40-C95A-4A7C-8657-5C0302F7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Dose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90A03-5BE9-4D5C-A778-BBA3EA380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Somewhat controversial, requires use of Epinephrine </a:t>
            </a:r>
          </a:p>
          <a:p>
            <a:r>
              <a:rPr lang="en-US" sz="2400" dirty="0"/>
              <a:t>Increase in HR, </a:t>
            </a:r>
            <a:r>
              <a:rPr lang="en-US" sz="2400" b="1" dirty="0"/>
              <a:t>increase in T-wave amplitude of 25% (most reliable for intravascular injection)</a:t>
            </a:r>
            <a:r>
              <a:rPr lang="en-US" sz="2400" dirty="0"/>
              <a:t>, increase in blood pressure 15 mm Hg</a:t>
            </a:r>
          </a:p>
          <a:p>
            <a:r>
              <a:rPr lang="en-US" sz="2400" dirty="0"/>
              <a:t>May be different with TIVA compared to Sevoflurane</a:t>
            </a:r>
          </a:p>
          <a:p>
            <a:r>
              <a:rPr lang="en-US" sz="2400" dirty="0"/>
              <a:t>Slow incremental dosing critical</a:t>
            </a:r>
          </a:p>
        </p:txBody>
      </p:sp>
    </p:spTree>
    <p:extLst>
      <p:ext uri="{BB962C8B-B14F-4D97-AF65-F5344CB8AC3E}">
        <p14:creationId xmlns:p14="http://schemas.microsoft.com/office/powerpoint/2010/main" val="583997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A390-52FB-4D5E-9684-423C3335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 Toxicity Symptoms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4C48A-23E9-46B4-92BE-CA88CA487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505343"/>
            <a:ext cx="3992732" cy="576262"/>
          </a:xfrm>
        </p:spPr>
        <p:txBody>
          <a:bodyPr/>
          <a:lstStyle/>
          <a:p>
            <a:r>
              <a:rPr lang="en-US" dirty="0"/>
              <a:t>Neurotoxicity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380A7-CD93-4A97-B5DF-55D756D66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924" y="2097502"/>
            <a:ext cx="4342893" cy="3354060"/>
          </a:xfrm>
        </p:spPr>
        <p:txBody>
          <a:bodyPr>
            <a:noAutofit/>
          </a:bodyPr>
          <a:lstStyle/>
          <a:p>
            <a:r>
              <a:rPr lang="en-US" sz="2400" dirty="0"/>
              <a:t>Headache</a:t>
            </a:r>
          </a:p>
          <a:p>
            <a:r>
              <a:rPr lang="en-US" sz="2400" dirty="0"/>
              <a:t>Somnolence</a:t>
            </a:r>
          </a:p>
          <a:p>
            <a:r>
              <a:rPr lang="en-US" sz="2400" dirty="0"/>
              <a:t>Vertigo</a:t>
            </a:r>
          </a:p>
          <a:p>
            <a:r>
              <a:rPr lang="en-US" sz="2400" dirty="0"/>
              <a:t>Lingual paresthesia</a:t>
            </a:r>
          </a:p>
          <a:p>
            <a:r>
              <a:rPr lang="en-US" sz="2400" dirty="0"/>
              <a:t>Tremors</a:t>
            </a:r>
          </a:p>
          <a:p>
            <a:r>
              <a:rPr lang="en-US" sz="2400" dirty="0"/>
              <a:t>Twitching</a:t>
            </a:r>
          </a:p>
          <a:p>
            <a:r>
              <a:rPr lang="en-US" sz="2400" dirty="0"/>
              <a:t>Shivering</a:t>
            </a:r>
          </a:p>
          <a:p>
            <a:r>
              <a:rPr lang="en-US" sz="2400" dirty="0"/>
              <a:t>Convulsions</a:t>
            </a:r>
          </a:p>
          <a:p>
            <a:r>
              <a:rPr lang="en-US" sz="2400" dirty="0"/>
              <a:t>Not able to assess with GA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92A86-A359-4071-B63D-5C98BD4FE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2105" y="1521240"/>
            <a:ext cx="3999001" cy="576262"/>
          </a:xfrm>
        </p:spPr>
        <p:txBody>
          <a:bodyPr/>
          <a:lstStyle/>
          <a:p>
            <a:r>
              <a:rPr lang="en-US" b="1" dirty="0"/>
              <a:t>Local Anesthetic Toxicity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23DA5-3E4E-4276-8C78-DC2201634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5920" y="2545738"/>
            <a:ext cx="4779711" cy="3354060"/>
          </a:xfrm>
        </p:spPr>
        <p:txBody>
          <a:bodyPr>
            <a:normAutofit/>
          </a:bodyPr>
          <a:lstStyle/>
          <a:p>
            <a:r>
              <a:rPr lang="en-US" sz="2400" b="1" dirty="0"/>
              <a:t>Muscular rigidity</a:t>
            </a:r>
          </a:p>
          <a:p>
            <a:r>
              <a:rPr lang="en-US" sz="2400" b="1" dirty="0"/>
              <a:t>Hypoxemia w/o other cause</a:t>
            </a:r>
          </a:p>
          <a:p>
            <a:r>
              <a:rPr lang="en-US" sz="2400" b="1" dirty="0"/>
              <a:t>Unexplained tachycardia</a:t>
            </a:r>
          </a:p>
          <a:p>
            <a:r>
              <a:rPr lang="en-US" sz="2400" b="1" dirty="0"/>
              <a:t>Dysrhythmias</a:t>
            </a:r>
          </a:p>
          <a:p>
            <a:r>
              <a:rPr lang="en-US" sz="2400" b="1" dirty="0"/>
              <a:t>Cardiovascular collapse</a:t>
            </a:r>
          </a:p>
        </p:txBody>
      </p:sp>
    </p:spTree>
    <p:extLst>
      <p:ext uri="{BB962C8B-B14F-4D97-AF65-F5344CB8AC3E}">
        <p14:creationId xmlns:p14="http://schemas.microsoft.com/office/powerpoint/2010/main" val="137504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CDA4-1C84-4D39-9138-BD107003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LA toxicity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51C6-D484-4ACD-A629-2A1B22269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Oxygenation, Ventilation, CV resuscitation</a:t>
            </a:r>
          </a:p>
          <a:p>
            <a:r>
              <a:rPr lang="en-US" sz="2400" dirty="0"/>
              <a:t>Avoid hypercarbia</a:t>
            </a:r>
          </a:p>
          <a:p>
            <a:r>
              <a:rPr lang="en-US" sz="2400" b="1" dirty="0"/>
              <a:t>Intralipid</a:t>
            </a:r>
          </a:p>
          <a:p>
            <a:pPr lvl="1"/>
            <a:r>
              <a:rPr lang="en-US" sz="2400" b="1" dirty="0"/>
              <a:t>Initial dose: 1-1.5 mL/kg of 20% Intralipid over 1 min</a:t>
            </a:r>
          </a:p>
          <a:p>
            <a:pPr lvl="1"/>
            <a:r>
              <a:rPr lang="en-US" sz="2400" b="1" dirty="0"/>
              <a:t>Repeat every 3-5 min during resuscitation up to 3 mL/kg</a:t>
            </a:r>
          </a:p>
          <a:p>
            <a:pPr lvl="1"/>
            <a:r>
              <a:rPr lang="en-US" sz="2400" b="1" dirty="0"/>
              <a:t>Upon recovery start infusion at 0.25-0.5 mL/kg/min</a:t>
            </a:r>
          </a:p>
        </p:txBody>
      </p:sp>
    </p:spTree>
    <p:extLst>
      <p:ext uri="{BB962C8B-B14F-4D97-AF65-F5344CB8AC3E}">
        <p14:creationId xmlns:p14="http://schemas.microsoft.com/office/powerpoint/2010/main" val="329985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348B-C418-40EC-8587-C7C5685B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3452-56ED-406C-AD85-8B6EB1AD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421814" cy="4457700"/>
          </a:xfrm>
        </p:spPr>
        <p:txBody>
          <a:bodyPr/>
          <a:lstStyle/>
          <a:p>
            <a:r>
              <a:rPr lang="en-US" sz="2400" dirty="0"/>
              <a:t>A 18 month old, 12 kg child begins to have decreasing O2 </a:t>
            </a:r>
            <a:r>
              <a:rPr lang="en-US" sz="2400" dirty="0" err="1"/>
              <a:t>Sats</a:t>
            </a:r>
            <a:r>
              <a:rPr lang="en-US" sz="2400" dirty="0"/>
              <a:t>, becomes increasingly difficult to mask ventilate and ECG displays PVCs 5  min after caudal block is placed. What should you do?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7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1EED-234A-48E1-979C-C5141AED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6D1DD-1AA6-417D-9255-E1A9A2BA6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Open airway and ventilate with 100% FiO2</a:t>
            </a:r>
          </a:p>
          <a:p>
            <a:r>
              <a:rPr lang="en-US" sz="2400" dirty="0"/>
              <a:t>Call for help with high suspicion of Local Anesthetic Toxicity</a:t>
            </a:r>
          </a:p>
          <a:p>
            <a:r>
              <a:rPr lang="en-US" sz="2400" dirty="0"/>
              <a:t>Begin administration of emergency medications and Intralipid</a:t>
            </a:r>
          </a:p>
          <a:p>
            <a:pPr lvl="1"/>
            <a:r>
              <a:rPr lang="en-US" sz="2400" dirty="0"/>
              <a:t>12-18 mL over 1 min, repeated every 3-5 min up to 36 mL</a:t>
            </a:r>
          </a:p>
          <a:p>
            <a:pPr lvl="1"/>
            <a:r>
              <a:rPr lang="en-US" sz="2400" dirty="0"/>
              <a:t>Upon recovery Begin infusion at 3 -6 mL/min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7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FAA4-F6E4-4B08-A057-8C0513F2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E67E6-7EB0-4DC2-A30E-909692FC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Describe differences in Pediatric Regional Anesthesia and Pain Management as compared to adults in regards to physiology and pharmacology</a:t>
            </a:r>
          </a:p>
          <a:p>
            <a:r>
              <a:rPr lang="en-US" sz="2400" dirty="0"/>
              <a:t>Describe unique pharmacological considerations for neonatal and pediatric populations </a:t>
            </a:r>
          </a:p>
          <a:p>
            <a:r>
              <a:rPr lang="en-US" sz="2400" dirty="0"/>
              <a:t>Identify and describe unique risks of regional anesthesia and pain management of the pediatric population</a:t>
            </a:r>
          </a:p>
          <a:p>
            <a:r>
              <a:rPr lang="en-US" sz="2400" dirty="0"/>
              <a:t>Identify anesthetic medications used in pediatric regional anesthesia and pain management</a:t>
            </a:r>
          </a:p>
        </p:txBody>
      </p:sp>
    </p:spTree>
    <p:extLst>
      <p:ext uri="{BB962C8B-B14F-4D97-AF65-F5344CB8AC3E}">
        <p14:creationId xmlns:p14="http://schemas.microsoft.com/office/powerpoint/2010/main" val="11633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Considerations</a:t>
            </a:r>
          </a:p>
          <a:p>
            <a:pPr lvl="1"/>
            <a:r>
              <a:rPr lang="en-US" sz="2400" dirty="0"/>
              <a:t>Target population is infants and children (&lt;5-6 yrs)</a:t>
            </a:r>
          </a:p>
          <a:p>
            <a:pPr lvl="1"/>
            <a:r>
              <a:rPr lang="en-US" sz="2400" dirty="0"/>
              <a:t>Performed under general anesthesia</a:t>
            </a:r>
          </a:p>
          <a:p>
            <a:pPr lvl="1"/>
            <a:r>
              <a:rPr lang="en-US" sz="2400" b="1" dirty="0"/>
              <a:t>The most common pediatric block</a:t>
            </a:r>
          </a:p>
          <a:p>
            <a:pPr lvl="1"/>
            <a:r>
              <a:rPr lang="en-US" sz="2400" b="1" dirty="0"/>
              <a:t>Duration ~ 4-6 hours</a:t>
            </a:r>
          </a:p>
          <a:p>
            <a:pPr lvl="1"/>
            <a:r>
              <a:rPr lang="en-US" sz="2400" dirty="0"/>
              <a:t>Relatively easy to place</a:t>
            </a:r>
          </a:p>
          <a:p>
            <a:pPr lvl="1"/>
            <a:r>
              <a:rPr lang="en-US" sz="2400" dirty="0"/>
              <a:t>Well studied and proven safe </a:t>
            </a:r>
          </a:p>
          <a:p>
            <a:pPr lvl="1"/>
            <a:r>
              <a:rPr lang="en-US" sz="2400" dirty="0"/>
              <a:t>Decreases anesthetic requirement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acr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463" y="1581262"/>
            <a:ext cx="4882298" cy="48822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37360"/>
            <a:ext cx="8915400" cy="4419600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The sacrum is the fusion of the 5 sacral vertebrae. </a:t>
            </a:r>
          </a:p>
          <a:p>
            <a:pPr lvl="1"/>
            <a:r>
              <a:rPr lang="en-US" sz="2600" dirty="0"/>
              <a:t>It articulates with the coccyx caudally. </a:t>
            </a:r>
          </a:p>
          <a:p>
            <a:pPr lvl="1"/>
            <a:r>
              <a:rPr lang="en-US" sz="2600" dirty="0"/>
              <a:t>It articulates with the 5</a:t>
            </a:r>
            <a:r>
              <a:rPr lang="en-US" sz="2600" baseline="30000" dirty="0"/>
              <a:t>th</a:t>
            </a:r>
            <a:r>
              <a:rPr lang="en-US" sz="2600" dirty="0"/>
              <a:t> lumbar vertebrae at the lumbosacral angle.</a:t>
            </a:r>
          </a:p>
          <a:p>
            <a:pPr lvl="1"/>
            <a:r>
              <a:rPr lang="en-US" sz="2600" dirty="0"/>
              <a:t>There are 4 pairs of dorsal foramina which the connect to the sacral canal via intervertebral foraminae which transmit the dorsal ramus of sacral spinal nerves</a:t>
            </a:r>
          </a:p>
          <a:p>
            <a:pPr lvl="1"/>
            <a:r>
              <a:rPr lang="en-US" sz="2600" dirty="0"/>
              <a:t>The caudal opening of the sacral canal is called the </a:t>
            </a:r>
            <a:r>
              <a:rPr lang="en-US" sz="2600" b="1" dirty="0"/>
              <a:t>sacral hiatus</a:t>
            </a:r>
            <a:r>
              <a:rPr lang="en-US" sz="2600" dirty="0"/>
              <a:t>.</a:t>
            </a:r>
          </a:p>
          <a:p>
            <a:pPr lvl="1"/>
            <a:r>
              <a:rPr lang="en-US" sz="2600" dirty="0"/>
              <a:t>The sacral hiatus is bordered laterally by the sacral cornu.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3" descr="Sacral hiat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2" y="2765998"/>
            <a:ext cx="8088368" cy="28086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  <a:br>
              <a:rPr lang="en-US" dirty="0"/>
            </a:br>
            <a:r>
              <a:rPr lang="en-US" dirty="0"/>
              <a:t>-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spinal cord ends ~ L2</a:t>
            </a:r>
          </a:p>
          <a:p>
            <a:r>
              <a:rPr lang="en-US" sz="2000" dirty="0"/>
              <a:t>This triangular cone is termed the</a:t>
            </a:r>
          </a:p>
          <a:p>
            <a:pPr>
              <a:buNone/>
            </a:pPr>
            <a:r>
              <a:rPr lang="en-US" sz="2000" dirty="0"/>
              <a:t>    conus meduallaris</a:t>
            </a:r>
          </a:p>
          <a:p>
            <a:r>
              <a:rPr lang="en-US" sz="2000" dirty="0"/>
              <a:t>Subarachnoid and subdural space</a:t>
            </a:r>
          </a:p>
          <a:p>
            <a:pPr>
              <a:buNone/>
            </a:pPr>
            <a:r>
              <a:rPr lang="en-US" sz="2000" dirty="0"/>
              <a:t>     end at ~ S2 (can be S1-S3)</a:t>
            </a:r>
          </a:p>
          <a:p>
            <a:r>
              <a:rPr lang="en-US" sz="2000" dirty="0"/>
              <a:t>Filum terminale is a delicate strand of </a:t>
            </a:r>
          </a:p>
          <a:p>
            <a:pPr>
              <a:buNone/>
            </a:pPr>
            <a:r>
              <a:rPr lang="en-US" sz="2000" dirty="0"/>
              <a:t>    pia mater that starts at L2 and </a:t>
            </a:r>
          </a:p>
          <a:p>
            <a:pPr>
              <a:buNone/>
            </a:pPr>
            <a:r>
              <a:rPr lang="en-US" sz="2000" dirty="0"/>
              <a:t>    extends to coccyx and anchors the </a:t>
            </a:r>
          </a:p>
          <a:p>
            <a:pPr>
              <a:buNone/>
            </a:pPr>
            <a:r>
              <a:rPr lang="en-US" sz="2000" dirty="0"/>
              <a:t>    spinal cord</a:t>
            </a:r>
          </a:p>
          <a:p>
            <a:endParaRPr lang="en-US" sz="2400" dirty="0"/>
          </a:p>
        </p:txBody>
      </p:sp>
      <p:pic>
        <p:nvPicPr>
          <p:cNvPr id="5" name="Picture 4" descr="Conus medullar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68" y="254000"/>
            <a:ext cx="31750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 – Anatomy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84400"/>
            <a:ext cx="8915400" cy="372682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sacral canal contains the cauda equina, filum terminale, and spinal meniges</a:t>
            </a:r>
          </a:p>
          <a:p>
            <a:pPr lvl="1"/>
            <a:r>
              <a:rPr lang="en-US" sz="2400" dirty="0"/>
              <a:t>Roofing the sacral hiatus is the sacrococcygeal ligament (a firm elastic membrane)</a:t>
            </a:r>
          </a:p>
          <a:p>
            <a:pPr lvl="1"/>
            <a:r>
              <a:rPr lang="en-US" sz="2400" dirty="0"/>
              <a:t>The epidural venous plexus generally terminates at S4 (can extend caudad) and is located anterolaterally  in sacral canal.</a:t>
            </a:r>
          </a:p>
          <a:p>
            <a:pPr lvl="1"/>
            <a:r>
              <a:rPr lang="en-US" sz="2400" dirty="0"/>
              <a:t>Remainder of sacral canal is adipose tissue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41120"/>
            <a:ext cx="8915400" cy="3777622"/>
          </a:xfrm>
        </p:spPr>
        <p:txBody>
          <a:bodyPr>
            <a:normAutofit/>
          </a:bodyPr>
          <a:lstStyle/>
          <a:p>
            <a:r>
              <a:rPr lang="en-US" sz="2800" dirty="0"/>
              <a:t>Anatomical Landmarks</a:t>
            </a:r>
          </a:p>
          <a:p>
            <a:endParaRPr lang="en-US" sz="2800" dirty="0"/>
          </a:p>
        </p:txBody>
      </p:sp>
      <p:pic>
        <p:nvPicPr>
          <p:cNvPr id="4" name="Picture 3" descr="Caudal Landmar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52" y="1987788"/>
            <a:ext cx="4237046" cy="45396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66240"/>
            <a:ext cx="8915400" cy="4683760"/>
          </a:xfrm>
        </p:spPr>
        <p:txBody>
          <a:bodyPr>
            <a:normAutofit/>
          </a:bodyPr>
          <a:lstStyle/>
          <a:p>
            <a:r>
              <a:rPr lang="en-US" sz="2800" dirty="0"/>
              <a:t>Age related anatomical changes</a:t>
            </a:r>
          </a:p>
          <a:p>
            <a:pPr lvl="1"/>
            <a:r>
              <a:rPr lang="en-US" sz="2600" dirty="0"/>
              <a:t>The adipose tissue in the sacral canal undergoes an age related decrease in density</a:t>
            </a:r>
          </a:p>
          <a:p>
            <a:pPr lvl="1"/>
            <a:r>
              <a:rPr lang="en-US" sz="2600" dirty="0"/>
              <a:t>May be responsible for transition from predictable spread in children to unpredictable in adults</a:t>
            </a:r>
          </a:p>
          <a:p>
            <a:pPr lvl="1"/>
            <a:r>
              <a:rPr lang="en-US" sz="2600" dirty="0"/>
              <a:t>As age increases the sacrococcygeal ligament thickens and palpating the hiatal margins becomes difficult</a:t>
            </a:r>
          </a:p>
          <a:p>
            <a:pPr lvl="1"/>
            <a:r>
              <a:rPr lang="en-US" sz="2600" dirty="0"/>
              <a:t>Due to the lack of a soft spot felt between the sacral </a:t>
            </a:r>
            <a:r>
              <a:rPr lang="en-US" sz="2600" dirty="0" err="1"/>
              <a:t>cornua</a:t>
            </a:r>
            <a:r>
              <a:rPr lang="en-US" sz="2600" dirty="0"/>
              <a:t> </a:t>
            </a:r>
          </a:p>
          <a:p>
            <a:pPr lvl="1"/>
            <a:r>
              <a:rPr lang="en-US" sz="2600" dirty="0"/>
              <a:t>Around age 7 the caudal space becomes more angular and perhaps more difficult to enter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F7D805-0CB4-49C7-BDF3-72C6760E42DD}"/>
              </a:ext>
            </a:extLst>
          </p:cNvPr>
          <p:cNvSpPr txBox="1"/>
          <p:nvPr/>
        </p:nvSpPr>
        <p:spPr>
          <a:xfrm>
            <a:off x="2905125" y="171994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caudal procedure from Miller’s https://expertconsult.inkling.com/read/millers-anesthesia-7th/chapter-81/figure-81-5</a:t>
            </a:r>
          </a:p>
        </p:txBody>
      </p:sp>
    </p:spTree>
    <p:extLst>
      <p:ext uri="{BB962C8B-B14F-4D97-AF65-F5344CB8AC3E}">
        <p14:creationId xmlns:p14="http://schemas.microsoft.com/office/powerpoint/2010/main" val="386589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50080"/>
          </a:xfrm>
        </p:spPr>
        <p:txBody>
          <a:bodyPr>
            <a:normAutofit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Induction of anesthesia, airway placed, confirmed, secured</a:t>
            </a:r>
          </a:p>
          <a:p>
            <a:pPr lvl="1"/>
            <a:r>
              <a:rPr lang="en-US" sz="2400" dirty="0"/>
              <a:t>Patient placed in lateral decubitus (left handed </a:t>
            </a:r>
            <a:r>
              <a:rPr lang="en-US" sz="2400" dirty="0">
                <a:sym typeface="Wingdings"/>
              </a:rPr>
              <a:t> RLD, right handed  LLD)</a:t>
            </a:r>
          </a:p>
          <a:p>
            <a:pPr lvl="1"/>
            <a:r>
              <a:rPr lang="en-US" sz="2400" b="1" dirty="0">
                <a:sym typeface="Wingdings"/>
              </a:rPr>
              <a:t>Posterior superior iliac spines and sacral cornua are palpated</a:t>
            </a:r>
          </a:p>
          <a:p>
            <a:pPr lvl="1"/>
            <a:r>
              <a:rPr lang="en-US" sz="2400" dirty="0">
                <a:sym typeface="Wingdings"/>
              </a:rPr>
              <a:t>Skin prepped and dried, local anesthetic prepared</a:t>
            </a:r>
          </a:p>
          <a:p>
            <a:pPr lvl="1"/>
            <a:r>
              <a:rPr lang="en-US" sz="2400" dirty="0"/>
              <a:t>Skin at insertion site is cut with a blunt needle</a:t>
            </a:r>
          </a:p>
          <a:p>
            <a:pPr lvl="1">
              <a:buNone/>
            </a:pPr>
            <a:r>
              <a:rPr lang="en-US" sz="2400" dirty="0">
                <a:sym typeface="Wingdings"/>
              </a:rPr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FC3A-3BED-46EB-B7FE-F2F4C669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Anesthesia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7DDE-0816-491A-9337-0639C31FC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of Regional Anesthesia in children is increasing</a:t>
            </a:r>
          </a:p>
          <a:p>
            <a:r>
              <a:rPr lang="en-US" sz="2400" dirty="0"/>
              <a:t>Integral component of postoperative pain relief</a:t>
            </a:r>
          </a:p>
          <a:p>
            <a:r>
              <a:rPr lang="en-US" sz="2400" dirty="0"/>
              <a:t>Used to manage chronic pain syndromes</a:t>
            </a:r>
          </a:p>
          <a:p>
            <a:r>
              <a:rPr lang="en-US" sz="2400" dirty="0"/>
              <a:t>Widely viewed as safe </a:t>
            </a:r>
          </a:p>
        </p:txBody>
      </p:sp>
    </p:spTree>
    <p:extLst>
      <p:ext uri="{BB962C8B-B14F-4D97-AF65-F5344CB8AC3E}">
        <p14:creationId xmlns:p14="http://schemas.microsoft.com/office/powerpoint/2010/main" val="4186083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6720"/>
            <a:ext cx="8915400" cy="4765040"/>
          </a:xfrm>
        </p:spPr>
        <p:txBody>
          <a:bodyPr>
            <a:normAutofit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22 gauge for ≤ 2 years, 20 gauge for &gt; 2 years</a:t>
            </a:r>
          </a:p>
          <a:p>
            <a:pPr lvl="1"/>
            <a:r>
              <a:rPr lang="en-US" sz="2400" dirty="0"/>
              <a:t>At 45° angle needle is passed through subcutaneous tissue at or just below level of two cornua</a:t>
            </a:r>
          </a:p>
          <a:p>
            <a:pPr lvl="1"/>
            <a:r>
              <a:rPr lang="en-US" sz="2400" dirty="0"/>
              <a:t>A pop will be felt once it passes through the sacrococcygeal ligament</a:t>
            </a:r>
          </a:p>
          <a:p>
            <a:pPr lvl="1"/>
            <a:r>
              <a:rPr lang="en-US" sz="2400" dirty="0"/>
              <a:t>After the pop decrease angle to nearly flat (10° angle to skin)</a:t>
            </a:r>
          </a:p>
          <a:p>
            <a:pPr lvl="1"/>
            <a:r>
              <a:rPr lang="en-US" sz="2400" dirty="0"/>
              <a:t>Advance 2-3 mm through the ligament</a:t>
            </a:r>
          </a:p>
          <a:p>
            <a:pPr lvl="1"/>
            <a:r>
              <a:rPr lang="en-US" sz="2400" dirty="0"/>
              <a:t>Next the catheter is slipped off the needle and advanced 2-3 mm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447800"/>
            <a:ext cx="8267192" cy="5410200"/>
          </a:xfrm>
        </p:spPr>
        <p:txBody>
          <a:bodyPr>
            <a:normAutofit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If any resistance is met at this point, remove entire cannula and start over (not in caudal space)</a:t>
            </a:r>
          </a:p>
          <a:p>
            <a:pPr lvl="1"/>
            <a:r>
              <a:rPr lang="en-US" sz="2400" dirty="0"/>
              <a:t>Remove needle and observe for blood or CSF leaking back out of catheter (don’t apply negative pressure)</a:t>
            </a:r>
          </a:p>
          <a:p>
            <a:pPr lvl="1"/>
            <a:r>
              <a:rPr lang="en-US" sz="2400" dirty="0"/>
              <a:t>Connect syringe with local and inject 2-3 mL slowly every 2 minutes</a:t>
            </a:r>
          </a:p>
          <a:p>
            <a:pPr lvl="1"/>
            <a:r>
              <a:rPr lang="en-US" sz="2400" dirty="0"/>
              <a:t>Observe ECG for peaked T waves and increased ST segments (for inhalational anesthesia)</a:t>
            </a:r>
          </a:p>
          <a:p>
            <a:pPr lvl="1"/>
            <a:r>
              <a:rPr lang="en-US" sz="2400" dirty="0"/>
              <a:t>Observe for high BP (for TIVA)</a:t>
            </a:r>
          </a:p>
          <a:p>
            <a:pPr lvl="1"/>
            <a:r>
              <a:rPr lang="en-US" sz="2400" dirty="0"/>
              <a:t>Once injection complete, remove catheter, clean area, and position for surgery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Agents and doses</a:t>
            </a:r>
          </a:p>
          <a:p>
            <a:pPr lvl="1"/>
            <a:r>
              <a:rPr lang="en-US" sz="2400" dirty="0"/>
              <a:t>Bupivicaine</a:t>
            </a:r>
          </a:p>
          <a:p>
            <a:pPr lvl="1"/>
            <a:r>
              <a:rPr lang="en-US" sz="2400" dirty="0"/>
              <a:t>Dose Range 0.125 to 0.25% (with or without </a:t>
            </a:r>
            <a:r>
              <a:rPr lang="en-US" sz="2400" dirty="0" err="1"/>
              <a:t>epi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Volume 1 mL/kg</a:t>
            </a:r>
          </a:p>
          <a:p>
            <a:pPr lvl="1"/>
            <a:r>
              <a:rPr lang="en-US" sz="2400" dirty="0"/>
              <a:t>Ropivacaine</a:t>
            </a:r>
          </a:p>
          <a:p>
            <a:pPr lvl="1"/>
            <a:r>
              <a:rPr lang="en-US" sz="2400" dirty="0"/>
              <a:t>Dose Range 0.1 to 0.375% (with or without </a:t>
            </a:r>
            <a:r>
              <a:rPr lang="en-US" sz="2400" dirty="0" err="1"/>
              <a:t>epi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Volume 1 mL/kg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Caudal blockade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88160"/>
            <a:ext cx="8915400" cy="4897120"/>
          </a:xfrm>
        </p:spPr>
        <p:txBody>
          <a:bodyPr>
            <a:normAutofit/>
          </a:bodyPr>
          <a:lstStyle/>
          <a:p>
            <a:r>
              <a:rPr lang="en-US" sz="2800" dirty="0"/>
              <a:t>Complications</a:t>
            </a:r>
          </a:p>
          <a:p>
            <a:pPr lvl="1"/>
            <a:r>
              <a:rPr lang="en-US" sz="2400" dirty="0"/>
              <a:t>Rare (1.5:1,000)</a:t>
            </a:r>
          </a:p>
          <a:p>
            <a:pPr lvl="1"/>
            <a:r>
              <a:rPr lang="en-US" sz="2400" dirty="0"/>
              <a:t>Cardiovascular complications</a:t>
            </a:r>
          </a:p>
          <a:p>
            <a:pPr lvl="2"/>
            <a:r>
              <a:rPr lang="en-US" sz="2000" dirty="0"/>
              <a:t>Intravascular or interosseous injection</a:t>
            </a:r>
          </a:p>
          <a:p>
            <a:pPr lvl="2"/>
            <a:r>
              <a:rPr lang="en-US" sz="2000" dirty="0"/>
              <a:t>ECG changes, vfib, cardiac arrest</a:t>
            </a:r>
          </a:p>
          <a:p>
            <a:pPr lvl="1"/>
            <a:r>
              <a:rPr lang="en-US" sz="2400" dirty="0"/>
              <a:t>Neurological complications</a:t>
            </a:r>
          </a:p>
          <a:p>
            <a:pPr lvl="2"/>
            <a:r>
              <a:rPr lang="en-US" sz="2000" dirty="0"/>
              <a:t>Subarachnoid injection</a:t>
            </a:r>
          </a:p>
          <a:p>
            <a:pPr lvl="2"/>
            <a:r>
              <a:rPr lang="en-US" sz="2000" dirty="0"/>
              <a:t>Epidural hematoma</a:t>
            </a:r>
          </a:p>
          <a:p>
            <a:pPr lvl="2"/>
            <a:r>
              <a:rPr lang="en-US" sz="2000" dirty="0"/>
              <a:t>Nerve injury</a:t>
            </a:r>
          </a:p>
          <a:p>
            <a:pPr lvl="1"/>
            <a:r>
              <a:rPr lang="en-US" sz="2400" dirty="0"/>
              <a:t>Infection</a:t>
            </a:r>
          </a:p>
          <a:p>
            <a:pPr lvl="2"/>
            <a:r>
              <a:rPr lang="en-US" sz="2000" dirty="0"/>
              <a:t>Could lead to meningitis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815B-DBE5-4934-9EF1-5E74A899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539D-EB80-47E8-BB44-C62B5E475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https://expertconsult.inkling.com/read/davis-smiths-anesthesia-infants-children-8th/videos/central-neuraxial-blockades?librarySearchHighlight=%5B%22Caudal%22%5D</a:t>
            </a:r>
            <a:endParaRPr lang="en-US" dirty="0"/>
          </a:p>
          <a:p>
            <a:r>
              <a:rPr lang="en-US" dirty="0">
                <a:hlinkClick r:id="rId3"/>
              </a:rPr>
              <a:t>https://expertconsult.inkling.com/read/cote-practice-anesthesia-infants-children-6e/videos/video-42-3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928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56080"/>
            <a:ext cx="8915400" cy="4917440"/>
          </a:xfrm>
        </p:spPr>
        <p:txBody>
          <a:bodyPr>
            <a:normAutofit/>
          </a:bodyPr>
          <a:lstStyle/>
          <a:p>
            <a:r>
              <a:rPr lang="en-US" sz="2800" dirty="0"/>
              <a:t>Overview</a:t>
            </a:r>
          </a:p>
          <a:p>
            <a:pPr lvl="1"/>
            <a:r>
              <a:rPr lang="en-US" sz="2400" dirty="0"/>
              <a:t>Can be used alone or in combination with GA</a:t>
            </a:r>
          </a:p>
          <a:p>
            <a:pPr lvl="1"/>
            <a:r>
              <a:rPr lang="en-US" sz="2400" dirty="0"/>
              <a:t>Sole spinal anesthesia useful in ex-premature infants at risk for apnea</a:t>
            </a:r>
          </a:p>
          <a:p>
            <a:pPr lvl="1"/>
            <a:r>
              <a:rPr lang="en-US" sz="2400" dirty="0"/>
              <a:t>Combined approach </a:t>
            </a:r>
            <a:r>
              <a:rPr lang="en-US" sz="2400" dirty="0">
                <a:sym typeface="Wingdings"/>
              </a:rPr>
              <a:t> early extubation in neonates</a:t>
            </a:r>
          </a:p>
          <a:p>
            <a:pPr lvl="2"/>
            <a:r>
              <a:rPr lang="en-US" sz="2000" dirty="0">
                <a:sym typeface="Wingdings"/>
              </a:rPr>
              <a:t>No opioids</a:t>
            </a:r>
          </a:p>
          <a:p>
            <a:pPr lvl="2"/>
            <a:r>
              <a:rPr lang="en-US" sz="2000" dirty="0">
                <a:sym typeface="Wingdings"/>
              </a:rPr>
              <a:t>No muscle relaxant</a:t>
            </a:r>
          </a:p>
          <a:p>
            <a:pPr lvl="2"/>
            <a:r>
              <a:rPr lang="en-US" sz="2000" dirty="0">
                <a:sym typeface="Wingdings"/>
              </a:rPr>
              <a:t>Less volatile anesthetic</a:t>
            </a:r>
            <a:endParaRPr lang="en-US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0909-817E-4EFE-B336-98A6AA5D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8333A-1659-44BA-B2B7-759CC5DAA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372" y="624110"/>
            <a:ext cx="10414168" cy="5857970"/>
          </a:xfrm>
        </p:spPr>
      </p:pic>
    </p:spTree>
    <p:extLst>
      <p:ext uri="{BB962C8B-B14F-4D97-AF65-F5344CB8AC3E}">
        <p14:creationId xmlns:p14="http://schemas.microsoft.com/office/powerpoint/2010/main" val="3518502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452" y="1264555"/>
            <a:ext cx="8915400" cy="3777622"/>
          </a:xfrm>
        </p:spPr>
        <p:txBody>
          <a:bodyPr>
            <a:normAutofit/>
          </a:bodyPr>
          <a:lstStyle/>
          <a:p>
            <a:r>
              <a:rPr lang="en-US" sz="2800" dirty="0"/>
              <a:t>Overview</a:t>
            </a:r>
          </a:p>
          <a:p>
            <a:pPr lvl="1"/>
            <a:r>
              <a:rPr lang="en-US" sz="2400" dirty="0"/>
              <a:t>Technically difficult to place</a:t>
            </a:r>
          </a:p>
          <a:p>
            <a:pPr lvl="1"/>
            <a:r>
              <a:rPr lang="en-US" sz="2400" dirty="0"/>
              <a:t>Requires great cooperation between surgeon and anesthesia provider</a:t>
            </a:r>
          </a:p>
          <a:p>
            <a:pPr lvl="1"/>
            <a:r>
              <a:rPr lang="en-US" sz="2400" dirty="0"/>
              <a:t>Place spinal awake, neonate held in seated position</a:t>
            </a:r>
          </a:p>
          <a:p>
            <a:pPr lvl="1"/>
            <a:endParaRPr lang="en-US" sz="2400" dirty="0"/>
          </a:p>
        </p:txBody>
      </p:sp>
      <p:pic>
        <p:nvPicPr>
          <p:cNvPr id="4" name="Picture 3" descr="spinal anesthes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165" y="3732191"/>
            <a:ext cx="4420369" cy="29423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Total spinal anesthesia</a:t>
            </a:r>
          </a:p>
          <a:p>
            <a:pPr lvl="1"/>
            <a:r>
              <a:rPr lang="en-US" sz="2400" dirty="0"/>
              <a:t>Presents as </a:t>
            </a:r>
            <a:r>
              <a:rPr lang="en-US" sz="2400" b="1" dirty="0"/>
              <a:t>respiratory distress/ failure</a:t>
            </a:r>
          </a:p>
          <a:p>
            <a:pPr lvl="1"/>
            <a:r>
              <a:rPr lang="en-US" sz="2400" dirty="0"/>
              <a:t>Infants </a:t>
            </a:r>
            <a:r>
              <a:rPr lang="en-US" sz="2400" b="1" dirty="0"/>
              <a:t>lack normal sympathetic </a:t>
            </a:r>
            <a:r>
              <a:rPr lang="en-US" sz="2400" dirty="0"/>
              <a:t>tone (thus they do not get hypotension from total spinal) </a:t>
            </a:r>
          </a:p>
          <a:p>
            <a:pPr lvl="1"/>
            <a:r>
              <a:rPr lang="en-US" sz="2400" dirty="0"/>
              <a:t>Therefore first sign of total spinal is </a:t>
            </a:r>
            <a:r>
              <a:rPr lang="en-US" sz="2400" b="1" dirty="0"/>
              <a:t>decreasing oxygen saturations</a:t>
            </a:r>
          </a:p>
          <a:p>
            <a:pPr lvl="1"/>
            <a:endParaRPr lang="en-US" sz="2400" b="1" dirty="0"/>
          </a:p>
          <a:p>
            <a:pPr lvl="1"/>
            <a:r>
              <a:rPr lang="en-US" dirty="0">
                <a:hlinkClick r:id="rId3"/>
              </a:rPr>
              <a:t>https://expertconsult.inkling.com/read/cote-practice-anesthesia-infants-children-6e/chapter-42/figure-42-6</a:t>
            </a:r>
            <a:r>
              <a:rPr lang="en-US" dirty="0"/>
              <a:t>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Anesthesia -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Caudal placement of epidural catheters is preferred in neonates and infants</a:t>
            </a:r>
          </a:p>
          <a:p>
            <a:r>
              <a:rPr lang="en-US" sz="2600" dirty="0"/>
              <a:t>Epidural catheters can be placed in thoracic, lumbar, and caudal region</a:t>
            </a:r>
          </a:p>
          <a:p>
            <a:r>
              <a:rPr lang="en-US" sz="2600" dirty="0"/>
              <a:t>Caudal catheters can be threaded cephalad to desired level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F6D9-9215-4340-BD81-09CEFE72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 Differences in Pediatrics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4829-F20E-4370-9450-C9FEA600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Growth (3kg – 50kg)</a:t>
            </a:r>
          </a:p>
          <a:p>
            <a:r>
              <a:rPr lang="en-US" dirty="0"/>
              <a:t>Congenital malformations, genetic disorders impair normal or expected development</a:t>
            </a:r>
          </a:p>
          <a:p>
            <a:r>
              <a:rPr lang="en-US" dirty="0"/>
              <a:t>Cartilaginous skeletal structure at birth</a:t>
            </a:r>
          </a:p>
          <a:p>
            <a:pPr lvl="1"/>
            <a:r>
              <a:rPr lang="en-US" dirty="0"/>
              <a:t>Implication: sharp needles should be avoided</a:t>
            </a:r>
          </a:p>
        </p:txBody>
      </p:sp>
    </p:spTree>
    <p:extLst>
      <p:ext uri="{BB962C8B-B14F-4D97-AF65-F5344CB8AC3E}">
        <p14:creationId xmlns:p14="http://schemas.microsoft.com/office/powerpoint/2010/main" val="389761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Technique</a:t>
            </a:r>
          </a:p>
          <a:p>
            <a:pPr lvl="1"/>
            <a:r>
              <a:rPr lang="en-US" sz="2400" dirty="0"/>
              <a:t>Performed the same as in adults</a:t>
            </a:r>
          </a:p>
          <a:p>
            <a:pPr lvl="1"/>
            <a:r>
              <a:rPr lang="en-US" sz="2400" dirty="0"/>
              <a:t>5 cm Tuohy 18G needles</a:t>
            </a:r>
          </a:p>
          <a:p>
            <a:pPr lvl="1"/>
            <a:r>
              <a:rPr lang="en-US" sz="2400" dirty="0"/>
              <a:t>Shorter distance from skin to dura</a:t>
            </a:r>
          </a:p>
          <a:p>
            <a:r>
              <a:rPr lang="en-US" sz="2800" dirty="0"/>
              <a:t>Agents and dosing</a:t>
            </a:r>
          </a:p>
          <a:p>
            <a:pPr lvl="1"/>
            <a:r>
              <a:rPr lang="en-US" sz="2400" dirty="0"/>
              <a:t>Bupivicaine 0.1%  infusion of 0.4-0.5 mg/kg/hr</a:t>
            </a:r>
          </a:p>
          <a:p>
            <a:pPr lvl="1"/>
            <a:r>
              <a:rPr lang="en-US" sz="2400" dirty="0"/>
              <a:t>Ropivicaine 0.1-0.2% infusion of 0.4-0.5 mg/kg/hr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2541-1614-4D2D-BE54-D19D9B48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Anesthetic Additives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2113B-7F28-4346-BF70-7E9A1BFF0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Epinephrine</a:t>
            </a:r>
          </a:p>
          <a:p>
            <a:r>
              <a:rPr lang="en-US" sz="2400" dirty="0"/>
              <a:t>Ketamine</a:t>
            </a:r>
          </a:p>
          <a:p>
            <a:r>
              <a:rPr lang="en-US" sz="2400" dirty="0"/>
              <a:t>Clonidine (1-2 mcg/kg)</a:t>
            </a:r>
          </a:p>
          <a:p>
            <a:r>
              <a:rPr lang="en-US" sz="2400" dirty="0"/>
              <a:t>Opioids</a:t>
            </a:r>
          </a:p>
          <a:p>
            <a:pPr lvl="1"/>
            <a:r>
              <a:rPr lang="en-US" sz="2200" dirty="0"/>
              <a:t>May improve quality and duration of block but increase risk for respiratory depression, increased PONV, and peritus, urinary retention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04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2A0A-3307-4B87-BE85-DAE356D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 Infiltration Dosing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125148-5848-4AB7-8266-F4A1EE69BF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24283" y="2091851"/>
            <a:ext cx="5484966" cy="40473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23094E-E4B6-4D49-BF4E-4F1BA08A9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691" t="-729" r="95" b="729"/>
          <a:stretch/>
        </p:blipFill>
        <p:spPr>
          <a:xfrm rot="5400000">
            <a:off x="5887028" y="2144497"/>
            <a:ext cx="5366976" cy="4047332"/>
          </a:xfrm>
        </p:spPr>
      </p:pic>
    </p:spTree>
    <p:extLst>
      <p:ext uri="{BB962C8B-B14F-4D97-AF65-F5344CB8AC3E}">
        <p14:creationId xmlns:p14="http://schemas.microsoft.com/office/powerpoint/2010/main" val="3633670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E7C6-F897-49D3-AEB9-15C82632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D067-919A-43AE-84EF-D46FD56F2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1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281E-5D17-4B34-AC4B-7B0D438C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Management in Infants and Children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C7311-0716-4790-ACE3-E3D97F26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0" y="1905000"/>
            <a:ext cx="9401492" cy="4831080"/>
          </a:xfrm>
        </p:spPr>
        <p:txBody>
          <a:bodyPr>
            <a:noAutofit/>
          </a:bodyPr>
          <a:lstStyle/>
          <a:p>
            <a:r>
              <a:rPr lang="en-US" sz="2200" dirty="0"/>
              <a:t>Complex social, psychological, philosophical, physical interaction in the experience and science of pain and pain treatment</a:t>
            </a:r>
          </a:p>
          <a:p>
            <a:r>
              <a:rPr lang="en-US" sz="2200" dirty="0"/>
              <a:t>Nerve pathways for perception and transmission of pain are present and functional by 24 weeks gestation</a:t>
            </a:r>
          </a:p>
          <a:p>
            <a:r>
              <a:rPr lang="en-US" sz="2200" dirty="0"/>
              <a:t>Peripheral nerve and spinal cord pain pathways are present at birth but not developed the same way adults are. </a:t>
            </a:r>
          </a:p>
          <a:p>
            <a:pPr lvl="1"/>
            <a:r>
              <a:rPr lang="en-US" sz="2200" dirty="0"/>
              <a:t>Immature inhibitory mechanisms of the dorsal horn of the spinal cord</a:t>
            </a:r>
          </a:p>
          <a:p>
            <a:pPr lvl="1"/>
            <a:r>
              <a:rPr lang="en-US" sz="2200" dirty="0"/>
              <a:t>Less Inhibition of nociceptive input from the dorsal horn than adult</a:t>
            </a:r>
          </a:p>
          <a:p>
            <a:pPr lvl="1"/>
            <a:r>
              <a:rPr lang="en-US" sz="2200" dirty="0"/>
              <a:t>Wider receptive fields and lower excitability thresholds in dorsal horn</a:t>
            </a:r>
          </a:p>
        </p:txBody>
      </p:sp>
    </p:spTree>
    <p:extLst>
      <p:ext uri="{BB962C8B-B14F-4D97-AF65-F5344CB8AC3E}">
        <p14:creationId xmlns:p14="http://schemas.microsoft.com/office/powerpoint/2010/main" val="1131603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923D-D5F3-4259-A8C9-131EED31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9529-EF6D-4856-8768-698DA5A97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Failure to treat pain may cause a ”rewiring” of nerve pathways in the dorsal horn of the spinal cord which causes increased pain perception in the case of future insults</a:t>
            </a:r>
          </a:p>
          <a:p>
            <a:r>
              <a:rPr lang="en-US" sz="2400" dirty="0"/>
              <a:t>Preventative or Multimodal Analgesia	</a:t>
            </a:r>
          </a:p>
          <a:p>
            <a:pPr lvl="1"/>
            <a:r>
              <a:rPr lang="en-US" sz="2200" dirty="0"/>
              <a:t>Preoperative, interoperative, multiple sites along the pain pathways</a:t>
            </a:r>
          </a:p>
        </p:txBody>
      </p:sp>
    </p:spTree>
    <p:extLst>
      <p:ext uri="{BB962C8B-B14F-4D97-AF65-F5344CB8AC3E}">
        <p14:creationId xmlns:p14="http://schemas.microsoft.com/office/powerpoint/2010/main" val="454294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A9A6-28DF-47E7-ADCB-01BF436F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Pain Perception, Assessment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5C3F-AD38-44E1-943D-53186BCEF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890" y="1905000"/>
            <a:ext cx="9076722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WW2 – opioids more routinely used for acute surgical pain</a:t>
            </a:r>
          </a:p>
          <a:p>
            <a:r>
              <a:rPr lang="en-US" dirty="0"/>
              <a:t>1968: “children tolerate pain well – no need to treat pain”</a:t>
            </a:r>
          </a:p>
          <a:p>
            <a:r>
              <a:rPr lang="en-US" dirty="0"/>
              <a:t>1985: found that when Fentanyl was given to infants receiving PDA ligations outcomes were improved</a:t>
            </a:r>
          </a:p>
          <a:p>
            <a:r>
              <a:rPr lang="en-US" dirty="0"/>
              <a:t>1995: Pain as 5</a:t>
            </a:r>
            <a:r>
              <a:rPr lang="en-US" baseline="30000" dirty="0"/>
              <a:t>th</a:t>
            </a:r>
            <a:r>
              <a:rPr lang="en-US" dirty="0"/>
              <a:t> vital sign</a:t>
            </a:r>
          </a:p>
          <a:p>
            <a:r>
              <a:rPr lang="en-US" dirty="0"/>
              <a:t>April 2019, Lancet (393, 10180) Does a series on Perioperative Opioids, post- op opioid prescription (over prescription), and acute pain leading to chronic pain</a:t>
            </a:r>
          </a:p>
          <a:p>
            <a:pPr lvl="1"/>
            <a:r>
              <a:rPr lang="en-US" dirty="0"/>
              <a:t>Multimodal pain treatment strategies</a:t>
            </a:r>
          </a:p>
          <a:p>
            <a:pPr lvl="1"/>
            <a:r>
              <a:rPr lang="en-US" dirty="0"/>
              <a:t>Opioid-induced hyperalgesia</a:t>
            </a:r>
          </a:p>
          <a:p>
            <a:pPr lvl="1"/>
            <a:r>
              <a:rPr lang="en-US" dirty="0"/>
              <a:t>opioid sparing techniques</a:t>
            </a:r>
          </a:p>
          <a:p>
            <a:pPr lvl="1"/>
            <a:r>
              <a:rPr lang="en-US" dirty="0"/>
              <a:t>use of dexmedetomidine </a:t>
            </a:r>
          </a:p>
        </p:txBody>
      </p:sp>
    </p:spTree>
    <p:extLst>
      <p:ext uri="{BB962C8B-B14F-4D97-AF65-F5344CB8AC3E}">
        <p14:creationId xmlns:p14="http://schemas.microsoft.com/office/powerpoint/2010/main" val="4269426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B332-6EAC-4447-ACCB-89312F1C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Pain in Infants and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5674-8861-4CF2-A209-32106409F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Wong’s FACES Scale</a:t>
            </a:r>
          </a:p>
          <a:p>
            <a:r>
              <a:rPr lang="en-US" sz="2400" dirty="0"/>
              <a:t>CRIES neonatal Pain assessment scale</a:t>
            </a:r>
          </a:p>
          <a:p>
            <a:r>
              <a:rPr lang="en-US" sz="2400" dirty="0"/>
              <a:t>FLACC </a:t>
            </a:r>
          </a:p>
          <a:p>
            <a:r>
              <a:rPr lang="en-US" sz="2400" dirty="0"/>
              <a:t>Comfort Scale</a:t>
            </a:r>
          </a:p>
          <a:p>
            <a:r>
              <a:rPr lang="en-US" sz="2400" dirty="0"/>
              <a:t>Find out what your institution uses (especially PACU)</a:t>
            </a:r>
          </a:p>
        </p:txBody>
      </p:sp>
    </p:spTree>
    <p:extLst>
      <p:ext uri="{BB962C8B-B14F-4D97-AF65-F5344CB8AC3E}">
        <p14:creationId xmlns:p14="http://schemas.microsoft.com/office/powerpoint/2010/main" val="2447564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C452-4083-46EB-8A02-555AA518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F3879-955A-4616-AF04-88EE511B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175" y="1275060"/>
            <a:ext cx="9281760" cy="5220990"/>
          </a:xfrm>
        </p:spPr>
      </p:pic>
    </p:spTree>
    <p:extLst>
      <p:ext uri="{BB962C8B-B14F-4D97-AF65-F5344CB8AC3E}">
        <p14:creationId xmlns:p14="http://schemas.microsoft.com/office/powerpoint/2010/main" val="3777421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DEA8-89A2-4CF5-A89B-A2C90E82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1573B-E70D-4CA3-B2D3-26DF6618D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72"/>
          <a:stretch/>
        </p:blipFill>
        <p:spPr>
          <a:xfrm rot="5400000">
            <a:off x="825299" y="3689552"/>
            <a:ext cx="10274247" cy="6419397"/>
          </a:xfrm>
        </p:spPr>
      </p:pic>
    </p:spTree>
    <p:extLst>
      <p:ext uri="{BB962C8B-B14F-4D97-AF65-F5344CB8AC3E}">
        <p14:creationId xmlns:p14="http://schemas.microsoft.com/office/powerpoint/2010/main" val="227612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7174-39A4-484B-87A3-7A42DDDE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Review – Big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11EB2-5C1B-4EDE-8019-E40A7C87F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12014-CA3D-4193-829D-5819EC5E3D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33 vertebrae</a:t>
            </a:r>
          </a:p>
          <a:p>
            <a:pPr lvl="1"/>
            <a:r>
              <a:rPr lang="en-US" dirty="0"/>
              <a:t>7 cervical</a:t>
            </a:r>
          </a:p>
          <a:p>
            <a:pPr lvl="1"/>
            <a:r>
              <a:rPr lang="en-US" dirty="0"/>
              <a:t>12 thoracic</a:t>
            </a:r>
          </a:p>
          <a:p>
            <a:pPr lvl="1"/>
            <a:r>
              <a:rPr lang="en-US" dirty="0"/>
              <a:t>5 lumbar</a:t>
            </a:r>
          </a:p>
          <a:p>
            <a:pPr lvl="1"/>
            <a:r>
              <a:rPr lang="en-US" dirty="0"/>
              <a:t>5 fused sacral</a:t>
            </a:r>
          </a:p>
          <a:p>
            <a:pPr lvl="1"/>
            <a:r>
              <a:rPr lang="en-US" dirty="0"/>
              <a:t>5 fused coccygeal</a:t>
            </a:r>
          </a:p>
          <a:p>
            <a:pPr lvl="1"/>
            <a:endParaRPr lang="en-US" dirty="0"/>
          </a:p>
          <a:p>
            <a:r>
              <a:rPr lang="en-US" dirty="0"/>
              <a:t>Spinal cord extends from foramen magnum to send of sacrum</a:t>
            </a:r>
          </a:p>
          <a:p>
            <a:r>
              <a:rPr lang="en-US" dirty="0"/>
              <a:t>As you grow, the vertebral column lengthens more than the spinal cord</a:t>
            </a:r>
          </a:p>
          <a:p>
            <a:pPr lvl="1"/>
            <a:r>
              <a:rPr lang="en-US" dirty="0"/>
              <a:t>(T12 in most adults, L3 in children)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9C89C-EDD1-4990-9FEA-84EE86DBB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Ligaments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9AA08-5BBD-46CD-80AB-3C9FC981C6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Supraspinous ligament (T7- sacrum)</a:t>
            </a:r>
          </a:p>
          <a:p>
            <a:r>
              <a:rPr lang="en-US" dirty="0"/>
              <a:t>Interspinous ligament</a:t>
            </a:r>
          </a:p>
          <a:p>
            <a:r>
              <a:rPr lang="en-US" dirty="0"/>
              <a:t>Ligamentum flavum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31 spinal nerves</a:t>
            </a:r>
          </a:p>
          <a:p>
            <a:endParaRPr lang="en-US" dirty="0"/>
          </a:p>
          <a:p>
            <a:r>
              <a:rPr lang="en-US" dirty="0"/>
              <a:t>Spinal meninges have 3 layers:</a:t>
            </a:r>
          </a:p>
          <a:p>
            <a:pPr lvl="1"/>
            <a:r>
              <a:rPr lang="en-US" dirty="0" err="1"/>
              <a:t>Duramater</a:t>
            </a:r>
            <a:endParaRPr lang="en-US" dirty="0"/>
          </a:p>
          <a:p>
            <a:pPr lvl="1"/>
            <a:r>
              <a:rPr lang="en-US" dirty="0"/>
              <a:t>Arachnid (ends at S2)</a:t>
            </a:r>
          </a:p>
          <a:p>
            <a:pPr lvl="1"/>
            <a:r>
              <a:rPr lang="en-US" dirty="0"/>
              <a:t>pia</a:t>
            </a:r>
          </a:p>
        </p:txBody>
      </p:sp>
    </p:spTree>
    <p:extLst>
      <p:ext uri="{BB962C8B-B14F-4D97-AF65-F5344CB8AC3E}">
        <p14:creationId xmlns:p14="http://schemas.microsoft.com/office/powerpoint/2010/main" val="1887689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2806-5D22-4803-93F3-DA79218F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A6739-B580-459D-8E43-25CA3E7C8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0" y="1504950"/>
            <a:ext cx="9484607" cy="5335092"/>
          </a:xfrm>
        </p:spPr>
      </p:pic>
    </p:spTree>
    <p:extLst>
      <p:ext uri="{BB962C8B-B14F-4D97-AF65-F5344CB8AC3E}">
        <p14:creationId xmlns:p14="http://schemas.microsoft.com/office/powerpoint/2010/main" val="3570829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3045-58EE-47AA-97D1-01EF004D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Assessment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CC78D-DA36-4803-9BB7-DD8437F37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1333501"/>
            <a:ext cx="9122655" cy="5131494"/>
          </a:xfrm>
        </p:spPr>
      </p:pic>
    </p:spTree>
    <p:extLst>
      <p:ext uri="{BB962C8B-B14F-4D97-AF65-F5344CB8AC3E}">
        <p14:creationId xmlns:p14="http://schemas.microsoft.com/office/powerpoint/2010/main" val="3685967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2288-43C3-43EB-BCA1-740D8F5E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Non-Opioid Analgesics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09F88-AA6F-4C32-B948-755559268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63040"/>
            <a:ext cx="8915400" cy="5110480"/>
          </a:xfrm>
        </p:spPr>
        <p:txBody>
          <a:bodyPr>
            <a:normAutofit/>
          </a:bodyPr>
          <a:lstStyle/>
          <a:p>
            <a:r>
              <a:rPr lang="en-US" sz="2400" dirty="0"/>
              <a:t>Acetaminophen </a:t>
            </a:r>
          </a:p>
          <a:p>
            <a:pPr lvl="1"/>
            <a:r>
              <a:rPr lang="en-US" sz="2200" dirty="0"/>
              <a:t>Oral 10-15mg/kg</a:t>
            </a:r>
          </a:p>
          <a:p>
            <a:pPr lvl="1"/>
            <a:r>
              <a:rPr lang="en-US" sz="2200" dirty="0"/>
              <a:t>Rectal 25-40mg/kg</a:t>
            </a:r>
          </a:p>
          <a:p>
            <a:pPr lvl="1"/>
            <a:r>
              <a:rPr lang="en-US" sz="2200" dirty="0"/>
              <a:t>IV 15mg/kg (over 15 min)</a:t>
            </a:r>
          </a:p>
          <a:p>
            <a:pPr lvl="1"/>
            <a:r>
              <a:rPr lang="en-US" sz="2200" dirty="0"/>
              <a:t>Know when the last dose was given* Careful not to exceed maximum daily dose </a:t>
            </a:r>
          </a:p>
          <a:p>
            <a:pPr lvl="1"/>
            <a:r>
              <a:rPr lang="en-US" sz="2200" dirty="0"/>
              <a:t>Maximum Daily Dose</a:t>
            </a:r>
          </a:p>
          <a:p>
            <a:pPr lvl="2"/>
            <a:r>
              <a:rPr lang="en-US" sz="2000" dirty="0"/>
              <a:t>Preterm infant: 60mg/kg/day</a:t>
            </a:r>
          </a:p>
          <a:p>
            <a:pPr lvl="2"/>
            <a:r>
              <a:rPr lang="en-US" sz="2000" dirty="0"/>
              <a:t>Term infant: 80 mg/kg/day</a:t>
            </a:r>
          </a:p>
          <a:p>
            <a:pPr lvl="2"/>
            <a:r>
              <a:rPr lang="en-US" sz="2000" dirty="0"/>
              <a:t>Older child: 90 mg/kg/day</a:t>
            </a:r>
          </a:p>
          <a:p>
            <a:pPr lvl="2"/>
            <a:r>
              <a:rPr lang="en-US" sz="2000" dirty="0"/>
              <a:t>Adult: 100 mg/kg/day</a:t>
            </a:r>
          </a:p>
          <a:p>
            <a:r>
              <a:rPr lang="en-US" sz="2400" dirty="0"/>
              <a:t>Ketorolac (0.5mg/kg)</a:t>
            </a:r>
          </a:p>
        </p:txBody>
      </p:sp>
    </p:spTree>
    <p:extLst>
      <p:ext uri="{BB962C8B-B14F-4D97-AF65-F5344CB8AC3E}">
        <p14:creationId xmlns:p14="http://schemas.microsoft.com/office/powerpoint/2010/main" val="178473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7D19-F4C9-469C-8112-22FEB7BE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CCBAE-820E-4DAD-8B67-636C345A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66041"/>
            <a:ext cx="8915400" cy="4855079"/>
          </a:xfrm>
        </p:spPr>
        <p:txBody>
          <a:bodyPr>
            <a:normAutofit/>
          </a:bodyPr>
          <a:lstStyle/>
          <a:p>
            <a:r>
              <a:rPr lang="en-US" sz="2400" dirty="0"/>
              <a:t>Fentanyl – </a:t>
            </a:r>
            <a:r>
              <a:rPr lang="en-US" sz="2400" b="1" dirty="0"/>
              <a:t>1-3 mcg/kg/</a:t>
            </a:r>
            <a:r>
              <a:rPr lang="en-US" sz="2400" b="1" dirty="0" err="1"/>
              <a:t>hr</a:t>
            </a:r>
            <a:r>
              <a:rPr lang="en-US" sz="2400" b="1" dirty="0"/>
              <a:t> (1-2 mcg/kg for post op </a:t>
            </a:r>
            <a:r>
              <a:rPr lang="en-US" sz="2400" b="1" dirty="0" err="1"/>
              <a:t>doseing</a:t>
            </a:r>
            <a:r>
              <a:rPr lang="en-US" sz="2400" b="1" dirty="0"/>
              <a:t>)</a:t>
            </a:r>
          </a:p>
          <a:p>
            <a:r>
              <a:rPr lang="en-US" sz="2400" dirty="0"/>
              <a:t>Morphine- </a:t>
            </a:r>
            <a:r>
              <a:rPr lang="en-US" sz="2400" b="1" dirty="0"/>
              <a:t>0.05-0.1 mg/kg/</a:t>
            </a:r>
            <a:r>
              <a:rPr lang="en-US" sz="2400" b="1" dirty="0" err="1"/>
              <a:t>hr</a:t>
            </a:r>
            <a:r>
              <a:rPr lang="en-US" sz="2400" b="1" dirty="0"/>
              <a:t>, 0.05-0.1 post op</a:t>
            </a:r>
          </a:p>
          <a:p>
            <a:r>
              <a:rPr lang="en-US" sz="2400" dirty="0"/>
              <a:t>Hydromorphone </a:t>
            </a:r>
            <a:r>
              <a:rPr lang="en-US" sz="2400" b="1" dirty="0"/>
              <a:t>3-5 mcg/kg/</a:t>
            </a:r>
            <a:r>
              <a:rPr lang="en-US" sz="2400" b="1" dirty="0" err="1"/>
              <a:t>hr</a:t>
            </a:r>
            <a:endParaRPr lang="en-US" sz="2400" b="1" dirty="0"/>
          </a:p>
          <a:p>
            <a:r>
              <a:rPr lang="en-US" sz="2400" dirty="0"/>
              <a:t>Methadone</a:t>
            </a:r>
          </a:p>
          <a:p>
            <a:r>
              <a:rPr lang="en-US" sz="2400" dirty="0"/>
              <a:t>Tramadol </a:t>
            </a:r>
            <a:r>
              <a:rPr lang="en-US" sz="2400" b="1" dirty="0"/>
              <a:t>1-2 mg/kg</a:t>
            </a:r>
          </a:p>
          <a:p>
            <a:r>
              <a:rPr lang="en-US" sz="2400" dirty="0"/>
              <a:t>Remifentanil: </a:t>
            </a:r>
            <a:r>
              <a:rPr lang="en-US" sz="2400" b="1" dirty="0"/>
              <a:t>0.1-0.4 mcg/kg/min</a:t>
            </a:r>
          </a:p>
          <a:p>
            <a:r>
              <a:rPr lang="en-US" sz="2400" dirty="0"/>
              <a:t>Patient or Parent/Nurse Controlled Analgesia</a:t>
            </a:r>
          </a:p>
          <a:p>
            <a:pPr lvl="1"/>
            <a:r>
              <a:rPr lang="en-US" sz="2200" dirty="0"/>
              <a:t>If you can play video games- you can use a PCA</a:t>
            </a:r>
          </a:p>
          <a:p>
            <a:pPr lvl="1"/>
            <a:r>
              <a:rPr lang="en-US" sz="2200" dirty="0"/>
              <a:t>Often in the conversation when planning post-op pain and regional anesthesia plan</a:t>
            </a:r>
          </a:p>
        </p:txBody>
      </p:sp>
    </p:spTree>
    <p:extLst>
      <p:ext uri="{BB962C8B-B14F-4D97-AF65-F5344CB8AC3E}">
        <p14:creationId xmlns:p14="http://schemas.microsoft.com/office/powerpoint/2010/main" val="444019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5A52-BE2C-48BE-87A8-5EDC2412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Analgesic adjuncts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62AE5-B2DE-4EDC-8010-5DE23D94C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Antidepressants</a:t>
            </a:r>
          </a:p>
          <a:p>
            <a:r>
              <a:rPr lang="en-US" sz="2400" dirty="0" err="1"/>
              <a:t>Antieplietptics</a:t>
            </a:r>
            <a:endParaRPr lang="en-US" sz="2400" dirty="0"/>
          </a:p>
          <a:p>
            <a:r>
              <a:rPr lang="en-US" sz="2400" dirty="0"/>
              <a:t>NMDA Antagonists</a:t>
            </a:r>
          </a:p>
          <a:p>
            <a:r>
              <a:rPr lang="en-US" sz="2400" dirty="0"/>
              <a:t>Alpha-Adrenergic Agonists</a:t>
            </a:r>
          </a:p>
          <a:p>
            <a:pPr lvl="1"/>
            <a:r>
              <a:rPr lang="en-US" sz="2400" dirty="0"/>
              <a:t>Clonidine (epidural, oral transdermal)</a:t>
            </a:r>
          </a:p>
          <a:p>
            <a:pPr lvl="1"/>
            <a:r>
              <a:rPr lang="en-US" sz="2400" dirty="0"/>
              <a:t>Dexmedetomidine</a:t>
            </a:r>
          </a:p>
        </p:txBody>
      </p:sp>
    </p:spTree>
    <p:extLst>
      <p:ext uri="{BB962C8B-B14F-4D97-AF65-F5344CB8AC3E}">
        <p14:creationId xmlns:p14="http://schemas.microsoft.com/office/powerpoint/2010/main" val="261271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F8E1-6A03-4038-B2AD-D965A454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Dexmedetomidine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DA936-8D70-454D-A57D-4DA5A0A45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93520"/>
            <a:ext cx="8915400" cy="4417702"/>
          </a:xfrm>
        </p:spPr>
        <p:txBody>
          <a:bodyPr>
            <a:noAutofit/>
          </a:bodyPr>
          <a:lstStyle/>
          <a:p>
            <a:r>
              <a:rPr lang="en-US" sz="2400" dirty="0"/>
              <a:t>More selective for alpha2-adrenoreceptor  (more so than clonidine)</a:t>
            </a:r>
          </a:p>
          <a:p>
            <a:r>
              <a:rPr lang="en-US" sz="2400" dirty="0"/>
              <a:t>Hyperpolarizes noradrenergic neurons in the locus coeruleus resulting in suppression of the locus coeruleus similar to normal sleep</a:t>
            </a:r>
          </a:p>
          <a:p>
            <a:r>
              <a:rPr lang="en-US" sz="2400" dirty="0"/>
              <a:t>Anxiolysis, sedation, analgesia without respiratory depression</a:t>
            </a:r>
          </a:p>
          <a:p>
            <a:r>
              <a:rPr lang="en-US" sz="2400" dirty="0"/>
              <a:t>Side effects: hypotension and bradycardia, possible delayed discharge times from PACU</a:t>
            </a:r>
          </a:p>
          <a:p>
            <a:r>
              <a:rPr lang="en-US" sz="2400" dirty="0"/>
              <a:t>Intramuscular, intranasal doses used as well</a:t>
            </a:r>
          </a:p>
          <a:p>
            <a:r>
              <a:rPr lang="en-US" sz="2400" dirty="0"/>
              <a:t>0.2-0.5mg/kg bolus dosing for emergence</a:t>
            </a:r>
          </a:p>
        </p:txBody>
      </p:sp>
    </p:spTree>
    <p:extLst>
      <p:ext uri="{BB962C8B-B14F-4D97-AF65-F5344CB8AC3E}">
        <p14:creationId xmlns:p14="http://schemas.microsoft.com/office/powerpoint/2010/main" val="4015321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44FF-55A9-443F-9099-EB97B7E8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4648-04FA-4C39-A969-95697ECF3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53B5-D75B-4B69-AEE8-6CAA24E6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Non-Operating Room Anesthesia (NORA)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490AA-BD47-4FDB-B288-151D847C6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8160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/>
              <a:t>MRI</a:t>
            </a:r>
          </a:p>
          <a:p>
            <a:r>
              <a:rPr lang="en-US" sz="2400" dirty="0"/>
              <a:t>Radiology (interventional, CT scans, Nuclear medicine procedures, NJ tube placements, x ray, sclerotherapy, PET scans)</a:t>
            </a:r>
          </a:p>
          <a:p>
            <a:r>
              <a:rPr lang="en-US" sz="2400" dirty="0"/>
              <a:t>Pulmonary function testing</a:t>
            </a:r>
          </a:p>
          <a:p>
            <a:r>
              <a:rPr lang="en-US" sz="2400" dirty="0"/>
              <a:t>Pediatric Sedation Units</a:t>
            </a:r>
          </a:p>
          <a:p>
            <a:r>
              <a:rPr lang="en-US" sz="2400" dirty="0"/>
              <a:t>Auditory Brain Stem Testing</a:t>
            </a:r>
          </a:p>
          <a:p>
            <a:r>
              <a:rPr lang="en-US" sz="2400" dirty="0"/>
              <a:t>ICUs</a:t>
            </a:r>
          </a:p>
          <a:p>
            <a:r>
              <a:rPr lang="en-US" sz="2400" dirty="0"/>
              <a:t>Hematology/Oncology services</a:t>
            </a:r>
          </a:p>
          <a:p>
            <a:r>
              <a:rPr lang="en-US" sz="2400" dirty="0"/>
              <a:t>And more!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105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E66E-67A2-4101-ABFF-9BAEB958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need to travel?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5DCF-342D-4197-B53F-6FF6F36F5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534160"/>
            <a:ext cx="4313864" cy="4377062"/>
          </a:xfrm>
        </p:spPr>
        <p:txBody>
          <a:bodyPr>
            <a:noAutofit/>
          </a:bodyPr>
          <a:lstStyle/>
          <a:p>
            <a:r>
              <a:rPr lang="en-US" sz="2400" b="1" dirty="0"/>
              <a:t>AANA Standards of Care</a:t>
            </a:r>
          </a:p>
          <a:p>
            <a:pPr lvl="1"/>
            <a:r>
              <a:rPr lang="en-US" sz="2400" dirty="0"/>
              <a:t>Monitors</a:t>
            </a:r>
          </a:p>
          <a:p>
            <a:pPr lvl="1"/>
            <a:r>
              <a:rPr lang="en-US" sz="2400" dirty="0"/>
              <a:t>Equipment</a:t>
            </a:r>
          </a:p>
          <a:p>
            <a:r>
              <a:rPr lang="en-US" sz="2400" dirty="0"/>
              <a:t>Medications</a:t>
            </a:r>
          </a:p>
          <a:p>
            <a:pPr lvl="1"/>
            <a:r>
              <a:rPr lang="en-US" sz="2400" dirty="0"/>
              <a:t>Anesthetics</a:t>
            </a:r>
          </a:p>
          <a:p>
            <a:pPr lvl="1"/>
            <a:r>
              <a:rPr lang="en-US" sz="2400" dirty="0"/>
              <a:t>Emergency Medications</a:t>
            </a:r>
          </a:p>
          <a:p>
            <a:pPr lvl="1"/>
            <a:r>
              <a:rPr lang="en-US" sz="2400" dirty="0"/>
              <a:t>Analgesics</a:t>
            </a:r>
          </a:p>
          <a:p>
            <a:pPr lvl="1"/>
            <a:r>
              <a:rPr lang="en-US" sz="2400" dirty="0"/>
              <a:t>Sedation</a:t>
            </a:r>
          </a:p>
          <a:p>
            <a:pPr lvl="1"/>
            <a:r>
              <a:rPr lang="en-US" sz="2400" dirty="0"/>
              <a:t>PONV meds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3179B-24F0-4EDB-AF06-32C0C763E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526782"/>
            <a:ext cx="4313864" cy="4707108"/>
          </a:xfrm>
        </p:spPr>
        <p:txBody>
          <a:bodyPr>
            <a:normAutofit/>
          </a:bodyPr>
          <a:lstStyle/>
          <a:p>
            <a:r>
              <a:rPr lang="en-US" sz="2400" dirty="0"/>
              <a:t>Appropriate personnel</a:t>
            </a:r>
          </a:p>
          <a:p>
            <a:pPr lvl="1"/>
            <a:r>
              <a:rPr lang="en-US" sz="2200" dirty="0"/>
              <a:t>BLS/PALS certified</a:t>
            </a:r>
          </a:p>
          <a:p>
            <a:r>
              <a:rPr lang="en-US" sz="2400" dirty="0"/>
              <a:t>Blankets</a:t>
            </a:r>
          </a:p>
          <a:p>
            <a:r>
              <a:rPr lang="en-US" sz="2400" dirty="0"/>
              <a:t>Positioning Devices</a:t>
            </a:r>
          </a:p>
          <a:p>
            <a:r>
              <a:rPr lang="en-US" sz="2400" dirty="0"/>
              <a:t>Fluids</a:t>
            </a:r>
          </a:p>
          <a:p>
            <a:r>
              <a:rPr lang="en-US" sz="2400" dirty="0"/>
              <a:t>Oxygen</a:t>
            </a:r>
          </a:p>
          <a:p>
            <a:r>
              <a:rPr lang="en-US" sz="2400" dirty="0"/>
              <a:t>Suction</a:t>
            </a:r>
          </a:p>
          <a:p>
            <a:r>
              <a:rPr lang="en-US" sz="2400" dirty="0"/>
              <a:t>Backup Equipment</a:t>
            </a:r>
          </a:p>
          <a:p>
            <a:r>
              <a:rPr lang="en-US" sz="2400" dirty="0"/>
              <a:t>What is available in your destination?</a:t>
            </a:r>
          </a:p>
        </p:txBody>
      </p:sp>
    </p:spTree>
    <p:extLst>
      <p:ext uri="{BB962C8B-B14F-4D97-AF65-F5344CB8AC3E}">
        <p14:creationId xmlns:p14="http://schemas.microsoft.com/office/powerpoint/2010/main" val="447581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1215-E0CC-480F-8B3A-9644E64C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02693-BEE8-4705-93D9-89CE9D08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49" y="323452"/>
            <a:ext cx="8582025" cy="6436520"/>
          </a:xfrm>
        </p:spPr>
      </p:pic>
    </p:spTree>
    <p:extLst>
      <p:ext uri="{BB962C8B-B14F-4D97-AF65-F5344CB8AC3E}">
        <p14:creationId xmlns:p14="http://schemas.microsoft.com/office/powerpoint/2010/main" val="48882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7F35-3190-4D06-8F1B-4255A8AF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Most common regional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E0AE-0E52-4596-AAA7-C21EA21A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4785360"/>
          </a:xfrm>
        </p:spPr>
        <p:txBody>
          <a:bodyPr>
            <a:noAutofit/>
          </a:bodyPr>
          <a:lstStyle/>
          <a:p>
            <a:r>
              <a:rPr lang="en-US" sz="2000" dirty="0"/>
              <a:t>Caudal</a:t>
            </a:r>
          </a:p>
          <a:p>
            <a:pPr lvl="1"/>
            <a:r>
              <a:rPr lang="en-US" sz="2000" dirty="0"/>
              <a:t>Indications: lower abdomen, lower extremity (ex: inguinal hernia repair, orchiopexy – dermatomal distribution below T10, *below umbilicus)</a:t>
            </a:r>
          </a:p>
          <a:p>
            <a:pPr lvl="1"/>
            <a:r>
              <a:rPr lang="en-US" sz="2000" dirty="0"/>
              <a:t>Contraindications: pilonidal cyst, abnormal superficial landmarks, hydrocephalus, intracranial tumors, meningomyelocele</a:t>
            </a:r>
          </a:p>
          <a:p>
            <a:r>
              <a:rPr lang="en-US" sz="2000" dirty="0"/>
              <a:t>Epidural</a:t>
            </a:r>
          </a:p>
          <a:p>
            <a:pPr lvl="1"/>
            <a:r>
              <a:rPr lang="en-US" sz="2000" dirty="0"/>
              <a:t>Indications: Surgery of Mid to Upper abdomen and thorax (ex: Wilms tumor removal)</a:t>
            </a:r>
          </a:p>
          <a:p>
            <a:r>
              <a:rPr lang="en-US" sz="2000" dirty="0"/>
              <a:t>Spinal </a:t>
            </a:r>
          </a:p>
          <a:p>
            <a:pPr lvl="1"/>
            <a:r>
              <a:rPr lang="en-US" sz="2000" dirty="0"/>
              <a:t>Indications: inguinal surgery for infants, &lt;60 weeks gestational age, (below T6)</a:t>
            </a:r>
          </a:p>
          <a:p>
            <a:pPr lvl="1"/>
            <a:r>
              <a:rPr lang="en-US" sz="2000" dirty="0"/>
              <a:t>Contraindications: anticoagulation therapy, patient or parent who refuses consent </a:t>
            </a:r>
          </a:p>
        </p:txBody>
      </p:sp>
    </p:spTree>
    <p:extLst>
      <p:ext uri="{BB962C8B-B14F-4D97-AF65-F5344CB8AC3E}">
        <p14:creationId xmlns:p14="http://schemas.microsoft.com/office/powerpoint/2010/main" val="3296840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F09A8-D611-4524-A941-FDC1DD5E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91" y="0"/>
            <a:ext cx="5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1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0D58-E9DD-4106-8362-E64E91415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746776-53AB-4514-A0FE-37590E584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0" y="467303"/>
            <a:ext cx="8104052" cy="6076371"/>
          </a:xfrm>
        </p:spPr>
      </p:pic>
    </p:spTree>
    <p:extLst>
      <p:ext uri="{BB962C8B-B14F-4D97-AF65-F5344CB8AC3E}">
        <p14:creationId xmlns:p14="http://schemas.microsoft.com/office/powerpoint/2010/main" val="2660565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32A7-968B-4981-A61D-15894500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91" y="0"/>
            <a:ext cx="5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3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ECCB-8DC7-4E79-B27E-AC5A315F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D7B4B-1C87-4F55-B241-65505D515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Groups, Develop an Memorable pneumonic device to help you remember what essentials you need to travel to a remote location to provide safe anesthesia </a:t>
            </a:r>
          </a:p>
        </p:txBody>
      </p:sp>
    </p:spTree>
    <p:extLst>
      <p:ext uri="{BB962C8B-B14F-4D97-AF65-F5344CB8AC3E}">
        <p14:creationId xmlns:p14="http://schemas.microsoft.com/office/powerpoint/2010/main" val="3447150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5C345-5857-4E23-85F5-D7658F26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B8E7-2E94-46CD-9F1A-31A0B6951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320" y="1367469"/>
            <a:ext cx="9452292" cy="3777622"/>
          </a:xfrm>
        </p:spPr>
        <p:txBody>
          <a:bodyPr>
            <a:noAutofit/>
          </a:bodyPr>
          <a:lstStyle/>
          <a:p>
            <a:r>
              <a:rPr lang="en-US" sz="2400" dirty="0"/>
              <a:t>How does your system ‘pre-op’ and recover these patients?</a:t>
            </a:r>
          </a:p>
          <a:p>
            <a:pPr lvl="1"/>
            <a:r>
              <a:rPr lang="en-US" sz="2400" dirty="0"/>
              <a:t>Pre-screening phone call?</a:t>
            </a:r>
          </a:p>
          <a:p>
            <a:pPr lvl="1"/>
            <a:r>
              <a:rPr lang="en-US" sz="2400" dirty="0"/>
              <a:t>H &amp;P?</a:t>
            </a:r>
          </a:p>
          <a:p>
            <a:pPr lvl="1"/>
            <a:r>
              <a:rPr lang="en-US" sz="2400" dirty="0"/>
              <a:t>Appropriateness of anesthesia for this patient and procedure?</a:t>
            </a:r>
          </a:p>
          <a:p>
            <a:pPr lvl="1"/>
            <a:r>
              <a:rPr lang="en-US" sz="2400" dirty="0"/>
              <a:t>NPO?</a:t>
            </a:r>
          </a:p>
          <a:p>
            <a:pPr lvl="1"/>
            <a:r>
              <a:rPr lang="en-US" sz="2400" dirty="0"/>
              <a:t>Arrival times?</a:t>
            </a:r>
          </a:p>
          <a:p>
            <a:pPr lvl="1"/>
            <a:r>
              <a:rPr lang="en-US" sz="2400" dirty="0"/>
              <a:t>Patient and family expectations</a:t>
            </a:r>
          </a:p>
          <a:p>
            <a:pPr lvl="1"/>
            <a:r>
              <a:rPr lang="en-US" sz="2400" dirty="0"/>
              <a:t>Staffing needs in the department</a:t>
            </a:r>
          </a:p>
          <a:p>
            <a:pPr lvl="1"/>
            <a:r>
              <a:rPr lang="en-US" sz="2400" dirty="0"/>
              <a:t>Communication between ordering provider, provider rendering the service, and the anesthesia team</a:t>
            </a:r>
          </a:p>
        </p:txBody>
      </p:sp>
    </p:spTree>
    <p:extLst>
      <p:ext uri="{BB962C8B-B14F-4D97-AF65-F5344CB8AC3E}">
        <p14:creationId xmlns:p14="http://schemas.microsoft.com/office/powerpoint/2010/main" val="2641769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7C10-E15C-4B05-B769-BF1654CB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of Surroundings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A608-7190-4A5F-BA4D-2F70F2F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Specific Procedure Needs</a:t>
            </a:r>
          </a:p>
          <a:p>
            <a:pPr lvl="1"/>
            <a:r>
              <a:rPr lang="en-US" sz="2400" dirty="0"/>
              <a:t>Is it painful?</a:t>
            </a:r>
          </a:p>
          <a:p>
            <a:pPr lvl="1"/>
            <a:r>
              <a:rPr lang="en-US" sz="2400" dirty="0"/>
              <a:t>Could there be reactions to the procedure (IV contrast reaction?)</a:t>
            </a:r>
          </a:p>
          <a:p>
            <a:pPr lvl="1"/>
            <a:r>
              <a:rPr lang="en-US" sz="2400" dirty="0"/>
              <a:t>Positioning? (Will they be prone in the CT scanner?)</a:t>
            </a:r>
          </a:p>
          <a:p>
            <a:pPr lvl="1"/>
            <a:r>
              <a:rPr lang="en-US" sz="2400" dirty="0"/>
              <a:t>Blood draws, lab work, blood loss and ability to transfuse? </a:t>
            </a:r>
          </a:p>
          <a:p>
            <a:pPr lvl="1"/>
            <a:r>
              <a:rPr lang="en-US" sz="2400" dirty="0"/>
              <a:t>Resources and personnel available</a:t>
            </a:r>
          </a:p>
        </p:txBody>
      </p:sp>
    </p:spTree>
    <p:extLst>
      <p:ext uri="{BB962C8B-B14F-4D97-AF65-F5344CB8AC3E}">
        <p14:creationId xmlns:p14="http://schemas.microsoft.com/office/powerpoint/2010/main" val="45724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31C8-AA96-4CA4-A1E9-5BED0978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E3008-D74A-41A6-BD91-62F7CF23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28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2D55-05B3-4816-8C35-9C7768FF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6ACD-9351-40CD-AE90-3EA2A768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725" y="1200150"/>
            <a:ext cx="9513887" cy="55435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Davis, P.J., </a:t>
            </a:r>
            <a:r>
              <a:rPr lang="en-US" dirty="0" err="1"/>
              <a:t>Cladis</a:t>
            </a:r>
            <a:r>
              <a:rPr lang="en-US" dirty="0"/>
              <a:t>, F.P., </a:t>
            </a:r>
            <a:r>
              <a:rPr lang="en-US" dirty="0" err="1"/>
              <a:t>Motoyama</a:t>
            </a:r>
            <a:r>
              <a:rPr lang="en-US" dirty="0"/>
              <a:t>, E.K. (2011). </a:t>
            </a:r>
            <a:r>
              <a:rPr lang="en-US" i="1" dirty="0"/>
              <a:t>Smith’s anesthesia for infants and children. </a:t>
            </a:r>
            <a:r>
              <a:rPr lang="en-US" dirty="0"/>
              <a:t>Philadelphia, PA: Elsevier Mosby</a:t>
            </a:r>
          </a:p>
          <a:p>
            <a:r>
              <a:rPr lang="en-US" dirty="0"/>
              <a:t>Barash, Cullen, </a:t>
            </a:r>
            <a:r>
              <a:rPr lang="en-US" dirty="0" err="1"/>
              <a:t>Stoelting</a:t>
            </a:r>
            <a:r>
              <a:rPr lang="en-US" dirty="0"/>
              <a:t>, </a:t>
            </a:r>
            <a:r>
              <a:rPr lang="en-US" dirty="0" err="1"/>
              <a:t>Cahalan</a:t>
            </a:r>
            <a:r>
              <a:rPr lang="en-US" dirty="0"/>
              <a:t>, Stock, Ortega, </a:t>
            </a:r>
            <a:r>
              <a:rPr lang="en-US" dirty="0" err="1"/>
              <a:t>Sharar</a:t>
            </a:r>
            <a:r>
              <a:rPr lang="en-US" dirty="0"/>
              <a:t>, Holt. (2015). </a:t>
            </a:r>
            <a:r>
              <a:rPr lang="en-US" i="1" dirty="0"/>
              <a:t>Clinical Anesthesia</a:t>
            </a:r>
            <a:r>
              <a:rPr lang="en-US" dirty="0"/>
              <a:t>. Philadelphia, PA: Wolters Kluwer Health/Lippincott Williams &amp; Wilkins</a:t>
            </a:r>
          </a:p>
          <a:p>
            <a:r>
              <a:rPr lang="en-US" dirty="0"/>
              <a:t>Miller, R. D. (2010). </a:t>
            </a:r>
            <a:r>
              <a:rPr lang="en-US" i="1" dirty="0"/>
              <a:t>Miller's anesthesia</a:t>
            </a:r>
            <a:r>
              <a:rPr lang="en-US" dirty="0"/>
              <a:t> (7th ed.). Philadelphia, PA: Churchill Livingstone/Elsevier.</a:t>
            </a:r>
          </a:p>
          <a:p>
            <a:r>
              <a:rPr lang="en-US" dirty="0"/>
              <a:t>Brookins, J. (2018) Regional Anesthesia in the Pediatric Population. Lecture conducted from Saint Mary’s University, Minneapolis, MN, United States. </a:t>
            </a:r>
          </a:p>
          <a:p>
            <a:r>
              <a:rPr lang="en-US" b="1" dirty="0"/>
              <a:t>Recommended Reading</a:t>
            </a:r>
            <a:r>
              <a:rPr lang="en-US" dirty="0"/>
              <a:t>:</a:t>
            </a:r>
          </a:p>
          <a:p>
            <a:r>
              <a:rPr lang="it-IT" dirty="0"/>
              <a:t>Merella, F., Canchi-Murali, N., &amp; Mossetti, V. (2019). General principles of regional anaesthesia in children. </a:t>
            </a:r>
            <a:r>
              <a:rPr lang="it-IT" i="1" dirty="0"/>
              <a:t>BJA education</a:t>
            </a:r>
            <a:r>
              <a:rPr lang="it-IT" dirty="0"/>
              <a:t>, </a:t>
            </a:r>
            <a:r>
              <a:rPr lang="it-IT" i="1" dirty="0"/>
              <a:t>19</a:t>
            </a:r>
            <a:r>
              <a:rPr lang="it-IT" dirty="0"/>
              <a:t>(10), 342–348. https://doi.org/10.1016/j.bjae.2019.06.003</a:t>
            </a:r>
            <a:endParaRPr lang="en-US" dirty="0"/>
          </a:p>
          <a:p>
            <a:r>
              <a:rPr lang="en-US" dirty="0"/>
              <a:t>Greaney, D., &amp; Everett, T. (2019). </a:t>
            </a:r>
            <a:r>
              <a:rPr lang="en-US" dirty="0" err="1"/>
              <a:t>Paediatric</a:t>
            </a:r>
            <a:r>
              <a:rPr lang="en-US" dirty="0"/>
              <a:t> regional </a:t>
            </a:r>
            <a:r>
              <a:rPr lang="en-US" dirty="0" err="1"/>
              <a:t>anaesthesia</a:t>
            </a:r>
            <a:r>
              <a:rPr lang="en-US" dirty="0"/>
              <a:t>: updates in central neuraxial techniques and thoracic and abdominal blocks. </a:t>
            </a:r>
            <a:r>
              <a:rPr lang="en-US" i="1" dirty="0"/>
              <a:t>BJA education</a:t>
            </a:r>
            <a:r>
              <a:rPr lang="en-US" dirty="0"/>
              <a:t>, </a:t>
            </a:r>
            <a:r>
              <a:rPr lang="en-US" i="1" dirty="0"/>
              <a:t>19</a:t>
            </a:r>
            <a:r>
              <a:rPr lang="en-US" dirty="0"/>
              <a:t>(4), 126–134. https://doi.org/10.1016/j.bjae.2018.12.003</a:t>
            </a:r>
          </a:p>
          <a:p>
            <a:r>
              <a:rPr lang="en-US" dirty="0"/>
              <a:t>Shah, S. A., Guidry, R., Kumar, A., White, T., King, A., &amp; Heffernan, M. J. (2020). Current Trends in Pediatric Spine Deformity Surgery: Multimodal Pain Management and Rapid Recovery. </a:t>
            </a:r>
            <a:r>
              <a:rPr lang="en-US" i="1" dirty="0"/>
              <a:t>Global spine journal</a:t>
            </a:r>
            <a:r>
              <a:rPr lang="en-US" dirty="0"/>
              <a:t>, </a:t>
            </a:r>
            <a:r>
              <a:rPr lang="en-US" i="1" dirty="0"/>
              <a:t>10</a:t>
            </a:r>
            <a:r>
              <a:rPr lang="en-US" dirty="0"/>
              <a:t>(3), 346–352. </a:t>
            </a:r>
            <a:r>
              <a:rPr lang="en-US" dirty="0">
                <a:hlinkClick r:id="rId2"/>
              </a:rPr>
              <a:t>https://doi.org/10.1177/2192568219858308</a:t>
            </a:r>
            <a:endParaRPr lang="en-US" dirty="0"/>
          </a:p>
          <a:p>
            <a:r>
              <a:rPr lang="en-US" dirty="0"/>
              <a:t>McCann, Mary Ellen et al. “Neurodevelopmental outcome at 5 years of age after general </a:t>
            </a:r>
            <a:r>
              <a:rPr lang="en-US" dirty="0" err="1"/>
              <a:t>anaesthesia</a:t>
            </a:r>
            <a:r>
              <a:rPr lang="en-US" dirty="0"/>
              <a:t> or awake-regional </a:t>
            </a:r>
            <a:r>
              <a:rPr lang="en-US" dirty="0" err="1"/>
              <a:t>anaesthesia</a:t>
            </a:r>
            <a:r>
              <a:rPr lang="en-US" dirty="0"/>
              <a:t> in infancy (GAS): an international, </a:t>
            </a:r>
            <a:r>
              <a:rPr lang="en-US" dirty="0" err="1"/>
              <a:t>multicentre</a:t>
            </a:r>
            <a:r>
              <a:rPr lang="en-US" dirty="0"/>
              <a:t>, </a:t>
            </a:r>
            <a:r>
              <a:rPr lang="en-US" dirty="0" err="1"/>
              <a:t>randomised</a:t>
            </a:r>
            <a:r>
              <a:rPr lang="en-US" dirty="0"/>
              <a:t>, controlled equivalence trial.” </a:t>
            </a:r>
            <a:r>
              <a:rPr lang="en-US" i="1" dirty="0"/>
              <a:t>Lancet (London, England)</a:t>
            </a:r>
            <a:r>
              <a:rPr lang="en-US" dirty="0"/>
              <a:t> vol. 393,10172 (2019): 664-677. doi:10.1016/S0140-6736(18)32485-1</a:t>
            </a:r>
          </a:p>
        </p:txBody>
      </p:sp>
    </p:spTree>
    <p:extLst>
      <p:ext uri="{BB962C8B-B14F-4D97-AF65-F5344CB8AC3E}">
        <p14:creationId xmlns:p14="http://schemas.microsoft.com/office/powerpoint/2010/main" val="266357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327B-3E13-4827-ACC4-F09DB24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Regional Anesthesia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27036-0CBF-4B8D-9A38-BB3A037A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Over 21 Children’s Hospitals participate in this national database that gathers data on all regional anesthesia submitted on patients &lt;18yrs</a:t>
            </a:r>
          </a:p>
          <a:p>
            <a:r>
              <a:rPr lang="en-US" sz="2400" dirty="0"/>
              <a:t>Does NOT include data on blocks placed for chronic pain management or by other specialties (ER, surgeons)</a:t>
            </a:r>
          </a:p>
          <a:p>
            <a:r>
              <a:rPr lang="en-US" sz="2400" dirty="0"/>
              <a:t>Demonstrates a Significant effort to gather data and come to a greater agreement on doses, uses, and fuller understanding of complications and risks</a:t>
            </a:r>
          </a:p>
          <a:p>
            <a:r>
              <a:rPr lang="en-US" sz="2400" dirty="0"/>
              <a:t>Still most common block performed is the </a:t>
            </a:r>
            <a:r>
              <a:rPr lang="en-US" sz="2400" b="1" dirty="0"/>
              <a:t>caudal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0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7A70-AD35-42AC-B8BA-A13D7806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0" y="685070"/>
            <a:ext cx="2857500" cy="1377410"/>
          </a:xfrm>
        </p:spPr>
        <p:txBody>
          <a:bodyPr>
            <a:normAutofit/>
          </a:bodyPr>
          <a:lstStyle/>
          <a:p>
            <a:r>
              <a:rPr lang="en-US" sz="1200" dirty="0"/>
              <a:t>Example of diversity of single shot regional techniques from PRAM Data (2007-2015)</a:t>
            </a:r>
          </a:p>
        </p:txBody>
      </p:sp>
      <p:pic>
        <p:nvPicPr>
          <p:cNvPr id="4" name="Picture 7" descr="Cover">
            <a:extLst>
              <a:ext uri="{FF2B5EF4-FFF2-40B4-BE49-F238E27FC236}">
                <a16:creationId xmlns:a16="http://schemas.microsoft.com/office/drawing/2014/main" id="{414B3781-C565-43A9-A0AA-5434742E91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" y="197368"/>
            <a:ext cx="7660640" cy="6463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420955A2-668A-428B-9FF6-6EB8A103F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620" y="4299329"/>
            <a:ext cx="2857500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Complications in Pediatric Regional Anesthesia: An Analysis of More than 100,000 Blocks from the Pediatric Regional Anesthesia Network.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Walker, Benjamin; et. Al </a:t>
            </a:r>
          </a:p>
          <a:p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Anesthesiology. 129(4):721-732, October 2018.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DOI: 10.1097/ALN.0000000000002372</a:t>
            </a:r>
          </a:p>
        </p:txBody>
      </p:sp>
    </p:spTree>
    <p:extLst>
      <p:ext uri="{BB962C8B-B14F-4D97-AF65-F5344CB8AC3E}">
        <p14:creationId xmlns:p14="http://schemas.microsoft.com/office/powerpoint/2010/main" val="121626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FC91-3927-4646-90CD-FA9757EF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0379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Safety and Risks of Regional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5DAC-A653-4DAF-B297-9FEDBBEF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06240"/>
          </a:xfrm>
        </p:spPr>
        <p:txBody>
          <a:bodyPr>
            <a:normAutofit/>
          </a:bodyPr>
          <a:lstStyle/>
          <a:p>
            <a:r>
              <a:rPr lang="en-US" sz="2400" dirty="0"/>
              <a:t>In children, Regional anesthesia is most often performed with the child </a:t>
            </a:r>
            <a:r>
              <a:rPr lang="en-US" sz="2400" b="1" dirty="0"/>
              <a:t>fully anesthetized</a:t>
            </a:r>
          </a:p>
          <a:p>
            <a:pPr lvl="1"/>
            <a:r>
              <a:rPr lang="en-US" sz="2400" dirty="0"/>
              <a:t>Disadvantage: Cannot verbalize pain or paresthesia's</a:t>
            </a:r>
          </a:p>
          <a:p>
            <a:pPr lvl="1"/>
            <a:r>
              <a:rPr lang="en-US" sz="2400" dirty="0"/>
              <a:t>Advantage: child is motionless and provider can safely place block (predominantly considered the standard of care)</a:t>
            </a:r>
          </a:p>
          <a:p>
            <a:r>
              <a:rPr lang="en-US" sz="2400" dirty="0"/>
              <a:t>Age related Risks of Local Anesthetic Toxicity</a:t>
            </a:r>
          </a:p>
          <a:p>
            <a:r>
              <a:rPr lang="en-US" sz="2400" dirty="0"/>
              <a:t>Direct Nerve toxicity</a:t>
            </a:r>
          </a:p>
          <a:p>
            <a:r>
              <a:rPr lang="en-US" sz="2400" dirty="0"/>
              <a:t>Infection</a:t>
            </a:r>
          </a:p>
          <a:p>
            <a:r>
              <a:rPr lang="en-US" sz="2400" dirty="0"/>
              <a:t>Compartment syndrome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28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7368</TotalTime>
  <Words>3533</Words>
  <Application>Microsoft Office PowerPoint</Application>
  <PresentationFormat>Widescreen</PresentationFormat>
  <Paragraphs>452</Paragraphs>
  <Slides>67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Pediatric Regional Anesthesia, Pain Management &amp; NORA</vt:lpstr>
      <vt:lpstr>Objectives</vt:lpstr>
      <vt:lpstr>Regional Anesthesia </vt:lpstr>
      <vt:lpstr>Physiologic Differences in Pediatrics</vt:lpstr>
      <vt:lpstr>Anatomy Review – Big picture</vt:lpstr>
      <vt:lpstr>3 Most common regional techniques</vt:lpstr>
      <vt:lpstr>Pediatric Regional Anesthesia Network</vt:lpstr>
      <vt:lpstr>Example of diversity of single shot regional techniques from PRAM Data (2007-2015)</vt:lpstr>
      <vt:lpstr>Safety and Risks of Regional Anesthesia</vt:lpstr>
      <vt:lpstr>Regional Anesthesia Safety Time Out</vt:lpstr>
      <vt:lpstr>Local Anesthetics - Amides</vt:lpstr>
      <vt:lpstr>Local Anesthetics - Esters</vt:lpstr>
      <vt:lpstr>Infants and Children have an INCREASED risk of Local Anesthetic Toxicity</vt:lpstr>
      <vt:lpstr>Local Anesthetics (Table 16-2) </vt:lpstr>
      <vt:lpstr>Test Dose </vt:lpstr>
      <vt:lpstr>Local Anesthetic Toxicity Symptoms</vt:lpstr>
      <vt:lpstr>Treatment of LA toxicity </vt:lpstr>
      <vt:lpstr>Example: </vt:lpstr>
      <vt:lpstr>Example:</vt:lpstr>
      <vt:lpstr>Caudal Blockade</vt:lpstr>
      <vt:lpstr>Caudal blockade – Anatomy Review</vt:lpstr>
      <vt:lpstr>Caudal blockade – Anatomy Review</vt:lpstr>
      <vt:lpstr>Caudal blockade – Anatomy Review</vt:lpstr>
      <vt:lpstr>Caudal blockade - Anatomy Review</vt:lpstr>
      <vt:lpstr>Caudal blockade – Anatomy Review</vt:lpstr>
      <vt:lpstr>Caudal blockade</vt:lpstr>
      <vt:lpstr>Caudal blockade</vt:lpstr>
      <vt:lpstr>PowerPoint Presentation</vt:lpstr>
      <vt:lpstr>Caudal blockade</vt:lpstr>
      <vt:lpstr>Caudal blockade</vt:lpstr>
      <vt:lpstr>Caudal blockade</vt:lpstr>
      <vt:lpstr>Caudal blockade</vt:lpstr>
      <vt:lpstr>Caudal blockade</vt:lpstr>
      <vt:lpstr>Video </vt:lpstr>
      <vt:lpstr>Spinal Anesthesia</vt:lpstr>
      <vt:lpstr>PowerPoint Presentation</vt:lpstr>
      <vt:lpstr>Spinal Anesthesia</vt:lpstr>
      <vt:lpstr>Spinal Anesthesia</vt:lpstr>
      <vt:lpstr>Epidural Anesthesia - Overview</vt:lpstr>
      <vt:lpstr>Epidural Anesthesia</vt:lpstr>
      <vt:lpstr>Regional Anesthetic Additives </vt:lpstr>
      <vt:lpstr>Local Anesthetic Infiltration Dosing</vt:lpstr>
      <vt:lpstr>PowerPoint Presentation</vt:lpstr>
      <vt:lpstr>Pain Management in Infants and Children </vt:lpstr>
      <vt:lpstr>Implications</vt:lpstr>
      <vt:lpstr>History of Pain Perception, Assessment and treatment</vt:lpstr>
      <vt:lpstr>Assessment of Pain in Infants and Children</vt:lpstr>
      <vt:lpstr>Pain Assessment Scales</vt:lpstr>
      <vt:lpstr>Pain Assessment Scale</vt:lpstr>
      <vt:lpstr>Pain Assessment Scales</vt:lpstr>
      <vt:lpstr>Pain Assessment Scales</vt:lpstr>
      <vt:lpstr>Non-Opioid Analgesics </vt:lpstr>
      <vt:lpstr>Opioids </vt:lpstr>
      <vt:lpstr>Analgesic adjuncts </vt:lpstr>
      <vt:lpstr>Dexmedetomidine</vt:lpstr>
      <vt:lpstr>PowerPoint Presentation</vt:lpstr>
      <vt:lpstr>Non-Operating Room Anesthesia (NORA)</vt:lpstr>
      <vt:lpstr>What do you need to travel?</vt:lpstr>
      <vt:lpstr>PowerPoint Presentation</vt:lpstr>
      <vt:lpstr>PowerPoint Presentation</vt:lpstr>
      <vt:lpstr>PowerPoint Presentation</vt:lpstr>
      <vt:lpstr>PowerPoint Presentation</vt:lpstr>
      <vt:lpstr>Activity</vt:lpstr>
      <vt:lpstr>Other Considerations </vt:lpstr>
      <vt:lpstr>Awareness of Surroundings</vt:lpstr>
      <vt:lpstr>PowerPoint Presentation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Regional Anesthesia and Pain Management</dc:title>
  <dc:creator>Megan Gustafson</dc:creator>
  <cp:lastModifiedBy>Megan Gustafson</cp:lastModifiedBy>
  <cp:revision>79</cp:revision>
  <dcterms:created xsi:type="dcterms:W3CDTF">2019-05-17T17:19:04Z</dcterms:created>
  <dcterms:modified xsi:type="dcterms:W3CDTF">2022-02-27T14:17:32Z</dcterms:modified>
</cp:coreProperties>
</file>