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135"/>
  </p:notesMasterIdLst>
  <p:sldIdLst>
    <p:sldId id="256" r:id="rId2"/>
    <p:sldId id="318" r:id="rId3"/>
    <p:sldId id="319" r:id="rId4"/>
    <p:sldId id="320" r:id="rId5"/>
    <p:sldId id="321" r:id="rId6"/>
    <p:sldId id="322" r:id="rId7"/>
    <p:sldId id="323" r:id="rId8"/>
    <p:sldId id="324" r:id="rId9"/>
    <p:sldId id="325" r:id="rId10"/>
    <p:sldId id="326" r:id="rId11"/>
    <p:sldId id="327" r:id="rId12"/>
    <p:sldId id="394"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75" r:id="rId61"/>
    <p:sldId id="378" r:id="rId62"/>
    <p:sldId id="379" r:id="rId63"/>
    <p:sldId id="380" r:id="rId64"/>
    <p:sldId id="381" r:id="rId65"/>
    <p:sldId id="382" r:id="rId66"/>
    <p:sldId id="383" r:id="rId67"/>
    <p:sldId id="384" r:id="rId68"/>
    <p:sldId id="385" r:id="rId69"/>
    <p:sldId id="386" r:id="rId70"/>
    <p:sldId id="387" r:id="rId71"/>
    <p:sldId id="388" r:id="rId72"/>
    <p:sldId id="389" r:id="rId73"/>
    <p:sldId id="390" r:id="rId74"/>
    <p:sldId id="391" r:id="rId75"/>
    <p:sldId id="392" r:id="rId76"/>
    <p:sldId id="393" r:id="rId77"/>
    <p:sldId id="258" r:id="rId78"/>
    <p:sldId id="261" r:id="rId79"/>
    <p:sldId id="262" r:id="rId80"/>
    <p:sldId id="263" r:id="rId81"/>
    <p:sldId id="264" r:id="rId82"/>
    <p:sldId id="265" r:id="rId83"/>
    <p:sldId id="266" r:id="rId84"/>
    <p:sldId id="267" r:id="rId85"/>
    <p:sldId id="268" r:id="rId86"/>
    <p:sldId id="269" r:id="rId87"/>
    <p:sldId id="270" r:id="rId88"/>
    <p:sldId id="271" r:id="rId89"/>
    <p:sldId id="272" r:id="rId90"/>
    <p:sldId id="273" r:id="rId91"/>
    <p:sldId id="274" r:id="rId92"/>
    <p:sldId id="275" r:id="rId93"/>
    <p:sldId id="276" r:id="rId94"/>
    <p:sldId id="277" r:id="rId95"/>
    <p:sldId id="278" r:id="rId96"/>
    <p:sldId id="279" r:id="rId97"/>
    <p:sldId id="280" r:id="rId98"/>
    <p:sldId id="281" r:id="rId99"/>
    <p:sldId id="282" r:id="rId100"/>
    <p:sldId id="283" r:id="rId101"/>
    <p:sldId id="284" r:id="rId102"/>
    <p:sldId id="285" r:id="rId103"/>
    <p:sldId id="286" r:id="rId104"/>
    <p:sldId id="287" r:id="rId105"/>
    <p:sldId id="288" r:id="rId106"/>
    <p:sldId id="289" r:id="rId107"/>
    <p:sldId id="290" r:id="rId108"/>
    <p:sldId id="291" r:id="rId109"/>
    <p:sldId id="292" r:id="rId110"/>
    <p:sldId id="293" r:id="rId111"/>
    <p:sldId id="294" r:id="rId112"/>
    <p:sldId id="295" r:id="rId113"/>
    <p:sldId id="296" r:id="rId114"/>
    <p:sldId id="297" r:id="rId115"/>
    <p:sldId id="298" r:id="rId116"/>
    <p:sldId id="299" r:id="rId117"/>
    <p:sldId id="300" r:id="rId118"/>
    <p:sldId id="301" r:id="rId119"/>
    <p:sldId id="302" r:id="rId120"/>
    <p:sldId id="303" r:id="rId121"/>
    <p:sldId id="395" r:id="rId122"/>
    <p:sldId id="305" r:id="rId123"/>
    <p:sldId id="304" r:id="rId124"/>
    <p:sldId id="306" r:id="rId125"/>
    <p:sldId id="307" r:id="rId126"/>
    <p:sldId id="308" r:id="rId127"/>
    <p:sldId id="310" r:id="rId128"/>
    <p:sldId id="311" r:id="rId129"/>
    <p:sldId id="312" r:id="rId130"/>
    <p:sldId id="313" r:id="rId131"/>
    <p:sldId id="314" r:id="rId132"/>
    <p:sldId id="315" r:id="rId133"/>
    <p:sldId id="316" r:id="rId1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snapToGrid="0" snapToObjects="1">
      <p:cViewPr>
        <p:scale>
          <a:sx n="104" d="100"/>
          <a:sy n="104" d="100"/>
        </p:scale>
        <p:origin x="1880" y="272"/>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3588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BF206-F0EC-44C9-84CC-D4518A410E3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EC9BC1A-099B-46E4-BF84-8A68D53F5DE9}">
      <dgm:prSet/>
      <dgm:spPr/>
      <dgm:t>
        <a:bodyPr/>
        <a:lstStyle/>
        <a:p>
          <a:r>
            <a:rPr lang="en-US"/>
            <a:t>V/P =The change in volume divided by change in pressure</a:t>
          </a:r>
        </a:p>
      </dgm:t>
    </dgm:pt>
    <dgm:pt modelId="{908559F0-C598-48A6-B873-2B05E0B5AB21}" type="parTrans" cxnId="{23B27291-02AD-4297-809F-CDE881ACFBC7}">
      <dgm:prSet/>
      <dgm:spPr/>
      <dgm:t>
        <a:bodyPr/>
        <a:lstStyle/>
        <a:p>
          <a:endParaRPr lang="en-US"/>
        </a:p>
      </dgm:t>
    </dgm:pt>
    <dgm:pt modelId="{9A6A02E2-B77B-40B6-AA7A-3608CB3E4B9C}" type="sibTrans" cxnId="{23B27291-02AD-4297-809F-CDE881ACFBC7}">
      <dgm:prSet/>
      <dgm:spPr/>
      <dgm:t>
        <a:bodyPr/>
        <a:lstStyle/>
        <a:p>
          <a:endParaRPr lang="en-US"/>
        </a:p>
      </dgm:t>
    </dgm:pt>
    <dgm:pt modelId="{FDDB06D3-E8BD-4475-BF69-078EA1C86DC1}">
      <dgm:prSet/>
      <dgm:spPr/>
      <dgm:t>
        <a:bodyPr/>
        <a:lstStyle/>
        <a:p>
          <a:r>
            <a:rPr lang="en-US"/>
            <a:t>Increased Compliance  = greater change in volume at a certain change in pressure</a:t>
          </a:r>
        </a:p>
      </dgm:t>
    </dgm:pt>
    <dgm:pt modelId="{07A3A3A9-7116-4836-A82C-A786B864D079}" type="parTrans" cxnId="{2DFFC265-72DB-437C-A856-C2139490B2B6}">
      <dgm:prSet/>
      <dgm:spPr/>
      <dgm:t>
        <a:bodyPr/>
        <a:lstStyle/>
        <a:p>
          <a:endParaRPr lang="en-US"/>
        </a:p>
      </dgm:t>
    </dgm:pt>
    <dgm:pt modelId="{A3C32662-2FF6-4FAC-9825-D5E688058326}" type="sibTrans" cxnId="{2DFFC265-72DB-437C-A856-C2139490B2B6}">
      <dgm:prSet/>
      <dgm:spPr/>
      <dgm:t>
        <a:bodyPr/>
        <a:lstStyle/>
        <a:p>
          <a:endParaRPr lang="en-US"/>
        </a:p>
      </dgm:t>
    </dgm:pt>
    <dgm:pt modelId="{EB3F4695-12E8-4A1F-A8FF-AD735524A3FD}">
      <dgm:prSet/>
      <dgm:spPr/>
      <dgm:t>
        <a:bodyPr/>
        <a:lstStyle/>
        <a:p>
          <a:r>
            <a:rPr lang="en-US"/>
            <a:t>Compliance is volume dependent</a:t>
          </a:r>
        </a:p>
      </dgm:t>
    </dgm:pt>
    <dgm:pt modelId="{0B50187D-3969-46EE-8376-7CE5004203A1}" type="parTrans" cxnId="{9EB98D5B-A51B-4CB2-AC05-E29811AC697C}">
      <dgm:prSet/>
      <dgm:spPr/>
      <dgm:t>
        <a:bodyPr/>
        <a:lstStyle/>
        <a:p>
          <a:endParaRPr lang="en-US"/>
        </a:p>
      </dgm:t>
    </dgm:pt>
    <dgm:pt modelId="{6A8DAA3A-9B00-4FAF-8AE0-ABC8957A66B8}" type="sibTrans" cxnId="{9EB98D5B-A51B-4CB2-AC05-E29811AC697C}">
      <dgm:prSet/>
      <dgm:spPr/>
      <dgm:t>
        <a:bodyPr/>
        <a:lstStyle/>
        <a:p>
          <a:endParaRPr lang="en-US"/>
        </a:p>
      </dgm:t>
    </dgm:pt>
    <dgm:pt modelId="{826DEF4F-8BFA-4F83-B729-4DFB1C3D57F7}">
      <dgm:prSet/>
      <dgm:spPr/>
      <dgm:t>
        <a:bodyPr/>
        <a:lstStyle/>
        <a:p>
          <a:r>
            <a:rPr lang="en-US"/>
            <a:t>Static compliance- same relationship although air is not moving (normal is 60-100 ml/cm h20)</a:t>
          </a:r>
        </a:p>
      </dgm:t>
    </dgm:pt>
    <dgm:pt modelId="{D9C9518E-92F6-419E-A4DC-F765E4D5CEEE}" type="parTrans" cxnId="{0A92383B-2119-4444-A4B7-EE900B16DDAC}">
      <dgm:prSet/>
      <dgm:spPr/>
      <dgm:t>
        <a:bodyPr/>
        <a:lstStyle/>
        <a:p>
          <a:endParaRPr lang="en-US"/>
        </a:p>
      </dgm:t>
    </dgm:pt>
    <dgm:pt modelId="{197ECB7D-7297-4036-BD87-ABB81D810DF0}" type="sibTrans" cxnId="{0A92383B-2119-4444-A4B7-EE900B16DDAC}">
      <dgm:prSet/>
      <dgm:spPr/>
      <dgm:t>
        <a:bodyPr/>
        <a:lstStyle/>
        <a:p>
          <a:endParaRPr lang="en-US"/>
        </a:p>
      </dgm:t>
    </dgm:pt>
    <dgm:pt modelId="{E931E765-FB86-4358-8BE3-FD0D4BB113EE}">
      <dgm:prSet/>
      <dgm:spPr/>
      <dgm:t>
        <a:bodyPr/>
        <a:lstStyle/>
        <a:p>
          <a:r>
            <a:rPr lang="en-US"/>
            <a:t>Example-  static compliance decreased(difficult to inflate lung) with: fibrosis, obesity, vascular engorgement, edema, ARDS, external compression</a:t>
          </a:r>
        </a:p>
      </dgm:t>
    </dgm:pt>
    <dgm:pt modelId="{072B3BAE-F110-48B7-A172-F0B611506100}" type="parTrans" cxnId="{59D36BBC-C9F0-4614-8BBE-74BBC5C827E0}">
      <dgm:prSet/>
      <dgm:spPr/>
      <dgm:t>
        <a:bodyPr/>
        <a:lstStyle/>
        <a:p>
          <a:endParaRPr lang="en-US"/>
        </a:p>
      </dgm:t>
    </dgm:pt>
    <dgm:pt modelId="{4E2F9A69-016F-49A1-81A5-73081ECA2058}" type="sibTrans" cxnId="{59D36BBC-C9F0-4614-8BBE-74BBC5C827E0}">
      <dgm:prSet/>
      <dgm:spPr/>
      <dgm:t>
        <a:bodyPr/>
        <a:lstStyle/>
        <a:p>
          <a:endParaRPr lang="en-US"/>
        </a:p>
      </dgm:t>
    </dgm:pt>
    <dgm:pt modelId="{F8503599-7F19-46C1-806A-37F1EE19CEC7}">
      <dgm:prSet/>
      <dgm:spPr/>
      <dgm:t>
        <a:bodyPr/>
        <a:lstStyle/>
        <a:p>
          <a:r>
            <a:rPr lang="en-US"/>
            <a:t>Example – static compliance increased(easier to inflate/harder to deflate) with: emphysema (elastic tissue damaged)</a:t>
          </a:r>
        </a:p>
      </dgm:t>
    </dgm:pt>
    <dgm:pt modelId="{911CFB57-295B-43DB-B5D3-3561BEA9E98D}" type="parTrans" cxnId="{1F7ECBE9-84D0-42D9-9C9E-8331B3EBCC5F}">
      <dgm:prSet/>
      <dgm:spPr/>
      <dgm:t>
        <a:bodyPr/>
        <a:lstStyle/>
        <a:p>
          <a:endParaRPr lang="en-US"/>
        </a:p>
      </dgm:t>
    </dgm:pt>
    <dgm:pt modelId="{ED3C3811-1580-4F1A-A7AB-0BA4E7CB6479}" type="sibTrans" cxnId="{1F7ECBE9-84D0-42D9-9C9E-8331B3EBCC5F}">
      <dgm:prSet/>
      <dgm:spPr/>
      <dgm:t>
        <a:bodyPr/>
        <a:lstStyle/>
        <a:p>
          <a:endParaRPr lang="en-US"/>
        </a:p>
      </dgm:t>
    </dgm:pt>
    <dgm:pt modelId="{C7305EC6-1640-40EF-980F-54DEC51A3D10}">
      <dgm:prSet/>
      <dgm:spPr/>
      <dgm:t>
        <a:bodyPr/>
        <a:lstStyle/>
        <a:p>
          <a:r>
            <a:rPr lang="en-US"/>
            <a:t>Dynamic compliance-compliance of the lung while air is moving</a:t>
          </a:r>
        </a:p>
      </dgm:t>
    </dgm:pt>
    <dgm:pt modelId="{4A9D3704-4D2D-49B3-B45A-C9968149D4AD}" type="parTrans" cxnId="{0B2E95B5-E1A0-4C47-8DBB-E05BD3B54F59}">
      <dgm:prSet/>
      <dgm:spPr/>
      <dgm:t>
        <a:bodyPr/>
        <a:lstStyle/>
        <a:p>
          <a:endParaRPr lang="en-US"/>
        </a:p>
      </dgm:t>
    </dgm:pt>
    <dgm:pt modelId="{5B37C997-9052-46E7-B02E-893AA0A70B89}" type="sibTrans" cxnId="{0B2E95B5-E1A0-4C47-8DBB-E05BD3B54F59}">
      <dgm:prSet/>
      <dgm:spPr/>
      <dgm:t>
        <a:bodyPr/>
        <a:lstStyle/>
        <a:p>
          <a:endParaRPr lang="en-US"/>
        </a:p>
      </dgm:t>
    </dgm:pt>
    <dgm:pt modelId="{B3ACA4ED-FB25-40A4-BF5C-B540C468B625}">
      <dgm:prSet/>
      <dgm:spPr/>
      <dgm:t>
        <a:bodyPr/>
        <a:lstStyle/>
        <a:p>
          <a:r>
            <a:rPr lang="en-US"/>
            <a:t>Airway resistance is a major influence-obstruction/bronchospasm/foreign body greatly reduce dynamic compliance</a:t>
          </a:r>
        </a:p>
      </dgm:t>
    </dgm:pt>
    <dgm:pt modelId="{827046D0-CB50-408B-BCDC-82AD83F553BC}" type="parTrans" cxnId="{BE47B3E5-A0BE-400C-AE24-AB594A2475FC}">
      <dgm:prSet/>
      <dgm:spPr/>
      <dgm:t>
        <a:bodyPr/>
        <a:lstStyle/>
        <a:p>
          <a:endParaRPr lang="en-US"/>
        </a:p>
      </dgm:t>
    </dgm:pt>
    <dgm:pt modelId="{7958A94C-01AD-46AB-8221-25891E547D9A}" type="sibTrans" cxnId="{BE47B3E5-A0BE-400C-AE24-AB594A2475FC}">
      <dgm:prSet/>
      <dgm:spPr/>
      <dgm:t>
        <a:bodyPr/>
        <a:lstStyle/>
        <a:p>
          <a:endParaRPr lang="en-US"/>
        </a:p>
      </dgm:t>
    </dgm:pt>
    <dgm:pt modelId="{35C43FF0-6815-428D-BD40-697609288C13}">
      <dgm:prSet/>
      <dgm:spPr/>
      <dgm:t>
        <a:bodyPr/>
        <a:lstStyle/>
        <a:p>
          <a:r>
            <a:rPr lang="en-US" b="1"/>
            <a:t>Can calculate C</a:t>
          </a:r>
          <a:r>
            <a:rPr lang="en-US" b="1" baseline="-25000"/>
            <a:t>L</a:t>
          </a:r>
          <a:r>
            <a:rPr lang="en-US" b="1"/>
            <a:t> by dividing tidal volume by peak inspiratory pressure minus peep</a:t>
          </a:r>
          <a:endParaRPr lang="en-US"/>
        </a:p>
      </dgm:t>
    </dgm:pt>
    <dgm:pt modelId="{E1CD74E6-8E58-4FF2-A5AC-DD6A624B1348}" type="parTrans" cxnId="{767449F0-3C8D-4161-9B2F-4EF97D82AAB0}">
      <dgm:prSet/>
      <dgm:spPr/>
      <dgm:t>
        <a:bodyPr/>
        <a:lstStyle/>
        <a:p>
          <a:endParaRPr lang="en-US"/>
        </a:p>
      </dgm:t>
    </dgm:pt>
    <dgm:pt modelId="{EDDF0057-B4F5-4B3A-96A7-9397324CA33D}" type="sibTrans" cxnId="{767449F0-3C8D-4161-9B2F-4EF97D82AAB0}">
      <dgm:prSet/>
      <dgm:spPr/>
      <dgm:t>
        <a:bodyPr/>
        <a:lstStyle/>
        <a:p>
          <a:endParaRPr lang="en-US"/>
        </a:p>
      </dgm:t>
    </dgm:pt>
    <dgm:pt modelId="{FD8B3A25-F4E4-3A49-97DA-72F055E0C8F4}" type="pres">
      <dgm:prSet presAssocID="{079BF206-F0EC-44C9-84CC-D4518A410E32}" presName="linear" presStyleCnt="0">
        <dgm:presLayoutVars>
          <dgm:animLvl val="lvl"/>
          <dgm:resizeHandles val="exact"/>
        </dgm:presLayoutVars>
      </dgm:prSet>
      <dgm:spPr/>
    </dgm:pt>
    <dgm:pt modelId="{183CC6B6-1FE8-1E48-887E-E0CDC9DB516B}" type="pres">
      <dgm:prSet presAssocID="{AEC9BC1A-099B-46E4-BF84-8A68D53F5DE9}" presName="parentText" presStyleLbl="node1" presStyleIdx="0" presStyleCnt="3">
        <dgm:presLayoutVars>
          <dgm:chMax val="0"/>
          <dgm:bulletEnabled val="1"/>
        </dgm:presLayoutVars>
      </dgm:prSet>
      <dgm:spPr/>
    </dgm:pt>
    <dgm:pt modelId="{65BAF3F3-349D-E841-AEB8-A78381DB0A9D}" type="pres">
      <dgm:prSet presAssocID="{9A6A02E2-B77B-40B6-AA7A-3608CB3E4B9C}" presName="spacer" presStyleCnt="0"/>
      <dgm:spPr/>
    </dgm:pt>
    <dgm:pt modelId="{97771DDF-B521-0141-BA14-98FE55AFCC16}" type="pres">
      <dgm:prSet presAssocID="{FDDB06D3-E8BD-4475-BF69-078EA1C86DC1}" presName="parentText" presStyleLbl="node1" presStyleIdx="1" presStyleCnt="3">
        <dgm:presLayoutVars>
          <dgm:chMax val="0"/>
          <dgm:bulletEnabled val="1"/>
        </dgm:presLayoutVars>
      </dgm:prSet>
      <dgm:spPr/>
    </dgm:pt>
    <dgm:pt modelId="{2B767B6B-2293-7148-84F8-07E54E968AF2}" type="pres">
      <dgm:prSet presAssocID="{A3C32662-2FF6-4FAC-9825-D5E688058326}" presName="spacer" presStyleCnt="0"/>
      <dgm:spPr/>
    </dgm:pt>
    <dgm:pt modelId="{0E0470C0-6735-B24E-BDA8-1ADE0410C9C5}" type="pres">
      <dgm:prSet presAssocID="{EB3F4695-12E8-4A1F-A8FF-AD735524A3FD}" presName="parentText" presStyleLbl="node1" presStyleIdx="2" presStyleCnt="3">
        <dgm:presLayoutVars>
          <dgm:chMax val="0"/>
          <dgm:bulletEnabled val="1"/>
        </dgm:presLayoutVars>
      </dgm:prSet>
      <dgm:spPr/>
    </dgm:pt>
    <dgm:pt modelId="{03CCF386-095D-F045-8165-588CE8579C84}" type="pres">
      <dgm:prSet presAssocID="{EB3F4695-12E8-4A1F-A8FF-AD735524A3FD}" presName="childText" presStyleLbl="revTx" presStyleIdx="0" presStyleCnt="1">
        <dgm:presLayoutVars>
          <dgm:bulletEnabled val="1"/>
        </dgm:presLayoutVars>
      </dgm:prSet>
      <dgm:spPr/>
    </dgm:pt>
  </dgm:ptLst>
  <dgm:cxnLst>
    <dgm:cxn modelId="{B6B3461A-3913-5340-BC80-4293B6671CAE}" type="presOf" srcId="{35C43FF0-6815-428D-BD40-697609288C13}" destId="{03CCF386-095D-F045-8165-588CE8579C84}" srcOrd="0" destOrd="5" presId="urn:microsoft.com/office/officeart/2005/8/layout/vList2"/>
    <dgm:cxn modelId="{B5A29A1B-85CF-3145-8C71-2FF929A006BD}" type="presOf" srcId="{E931E765-FB86-4358-8BE3-FD0D4BB113EE}" destId="{03CCF386-095D-F045-8165-588CE8579C84}" srcOrd="0" destOrd="1" presId="urn:microsoft.com/office/officeart/2005/8/layout/vList2"/>
    <dgm:cxn modelId="{0A92383B-2119-4444-A4B7-EE900B16DDAC}" srcId="{EB3F4695-12E8-4A1F-A8FF-AD735524A3FD}" destId="{826DEF4F-8BFA-4F83-B729-4DFB1C3D57F7}" srcOrd="0" destOrd="0" parTransId="{D9C9518E-92F6-419E-A4DC-F765E4D5CEEE}" sibTransId="{197ECB7D-7297-4036-BD87-ABB81D810DF0}"/>
    <dgm:cxn modelId="{9EB98D5B-A51B-4CB2-AC05-E29811AC697C}" srcId="{079BF206-F0EC-44C9-84CC-D4518A410E32}" destId="{EB3F4695-12E8-4A1F-A8FF-AD735524A3FD}" srcOrd="2" destOrd="0" parTransId="{0B50187D-3969-46EE-8376-7CE5004203A1}" sibTransId="{6A8DAA3A-9B00-4FAF-8AE0-ABC8957A66B8}"/>
    <dgm:cxn modelId="{2DFFC265-72DB-437C-A856-C2139490B2B6}" srcId="{079BF206-F0EC-44C9-84CC-D4518A410E32}" destId="{FDDB06D3-E8BD-4475-BF69-078EA1C86DC1}" srcOrd="1" destOrd="0" parTransId="{07A3A3A9-7116-4836-A82C-A786B864D079}" sibTransId="{A3C32662-2FF6-4FAC-9825-D5E688058326}"/>
    <dgm:cxn modelId="{127C296B-3914-4844-B994-39B1CE662F71}" type="presOf" srcId="{826DEF4F-8BFA-4F83-B729-4DFB1C3D57F7}" destId="{03CCF386-095D-F045-8165-588CE8579C84}" srcOrd="0" destOrd="0" presId="urn:microsoft.com/office/officeart/2005/8/layout/vList2"/>
    <dgm:cxn modelId="{8FDA707D-90AF-9D44-AD2D-AA4CC08C2769}" type="presOf" srcId="{C7305EC6-1640-40EF-980F-54DEC51A3D10}" destId="{03CCF386-095D-F045-8165-588CE8579C84}" srcOrd="0" destOrd="3" presId="urn:microsoft.com/office/officeart/2005/8/layout/vList2"/>
    <dgm:cxn modelId="{FF55CA80-922A-D741-ACDD-802EB2C82127}" type="presOf" srcId="{F8503599-7F19-46C1-806A-37F1EE19CEC7}" destId="{03CCF386-095D-F045-8165-588CE8579C84}" srcOrd="0" destOrd="2" presId="urn:microsoft.com/office/officeart/2005/8/layout/vList2"/>
    <dgm:cxn modelId="{349C1D85-27D9-7E43-B664-388277E49FD0}" type="presOf" srcId="{AEC9BC1A-099B-46E4-BF84-8A68D53F5DE9}" destId="{183CC6B6-1FE8-1E48-887E-E0CDC9DB516B}" srcOrd="0" destOrd="0" presId="urn:microsoft.com/office/officeart/2005/8/layout/vList2"/>
    <dgm:cxn modelId="{046BA186-906E-D644-9D41-0CCE00A33FB3}" type="presOf" srcId="{B3ACA4ED-FB25-40A4-BF5C-B540C468B625}" destId="{03CCF386-095D-F045-8165-588CE8579C84}" srcOrd="0" destOrd="4" presId="urn:microsoft.com/office/officeart/2005/8/layout/vList2"/>
    <dgm:cxn modelId="{23B27291-02AD-4297-809F-CDE881ACFBC7}" srcId="{079BF206-F0EC-44C9-84CC-D4518A410E32}" destId="{AEC9BC1A-099B-46E4-BF84-8A68D53F5DE9}" srcOrd="0" destOrd="0" parTransId="{908559F0-C598-48A6-B873-2B05E0B5AB21}" sibTransId="{9A6A02E2-B77B-40B6-AA7A-3608CB3E4B9C}"/>
    <dgm:cxn modelId="{0B2E95B5-E1A0-4C47-8DBB-E05BD3B54F59}" srcId="{826DEF4F-8BFA-4F83-B729-4DFB1C3D57F7}" destId="{C7305EC6-1640-40EF-980F-54DEC51A3D10}" srcOrd="2" destOrd="0" parTransId="{4A9D3704-4D2D-49B3-B45A-C9968149D4AD}" sibTransId="{5B37C997-9052-46E7-B02E-893AA0A70B89}"/>
    <dgm:cxn modelId="{59D36BBC-C9F0-4614-8BBE-74BBC5C827E0}" srcId="{826DEF4F-8BFA-4F83-B729-4DFB1C3D57F7}" destId="{E931E765-FB86-4358-8BE3-FD0D4BB113EE}" srcOrd="0" destOrd="0" parTransId="{072B3BAE-F110-48B7-A172-F0B611506100}" sibTransId="{4E2F9A69-016F-49A1-81A5-73081ECA2058}"/>
    <dgm:cxn modelId="{646A64C5-7461-134C-AF3F-6AEB40D68501}" type="presOf" srcId="{FDDB06D3-E8BD-4475-BF69-078EA1C86DC1}" destId="{97771DDF-B521-0141-BA14-98FE55AFCC16}" srcOrd="0" destOrd="0" presId="urn:microsoft.com/office/officeart/2005/8/layout/vList2"/>
    <dgm:cxn modelId="{E8ED21D1-B58F-6F40-A8CF-D6CDCD448303}" type="presOf" srcId="{079BF206-F0EC-44C9-84CC-D4518A410E32}" destId="{FD8B3A25-F4E4-3A49-97DA-72F055E0C8F4}" srcOrd="0" destOrd="0" presId="urn:microsoft.com/office/officeart/2005/8/layout/vList2"/>
    <dgm:cxn modelId="{B35651D5-7E02-604E-8431-503C0CC097E2}" type="presOf" srcId="{EB3F4695-12E8-4A1F-A8FF-AD735524A3FD}" destId="{0E0470C0-6735-B24E-BDA8-1ADE0410C9C5}" srcOrd="0" destOrd="0" presId="urn:microsoft.com/office/officeart/2005/8/layout/vList2"/>
    <dgm:cxn modelId="{BE47B3E5-A0BE-400C-AE24-AB594A2475FC}" srcId="{C7305EC6-1640-40EF-980F-54DEC51A3D10}" destId="{B3ACA4ED-FB25-40A4-BF5C-B540C468B625}" srcOrd="0" destOrd="0" parTransId="{827046D0-CB50-408B-BCDC-82AD83F553BC}" sibTransId="{7958A94C-01AD-46AB-8221-25891E547D9A}"/>
    <dgm:cxn modelId="{1F7ECBE9-84D0-42D9-9C9E-8331B3EBCC5F}" srcId="{826DEF4F-8BFA-4F83-B729-4DFB1C3D57F7}" destId="{F8503599-7F19-46C1-806A-37F1EE19CEC7}" srcOrd="1" destOrd="0" parTransId="{911CFB57-295B-43DB-B5D3-3561BEA9E98D}" sibTransId="{ED3C3811-1580-4F1A-A7AB-0BA4E7CB6479}"/>
    <dgm:cxn modelId="{767449F0-3C8D-4161-9B2F-4EF97D82AAB0}" srcId="{C7305EC6-1640-40EF-980F-54DEC51A3D10}" destId="{35C43FF0-6815-428D-BD40-697609288C13}" srcOrd="1" destOrd="0" parTransId="{E1CD74E6-8E58-4FF2-A5AC-DD6A624B1348}" sibTransId="{EDDF0057-B4F5-4B3A-96A7-9397324CA33D}"/>
    <dgm:cxn modelId="{FCE114FF-90EE-E547-B154-984892789F14}" type="presParOf" srcId="{FD8B3A25-F4E4-3A49-97DA-72F055E0C8F4}" destId="{183CC6B6-1FE8-1E48-887E-E0CDC9DB516B}" srcOrd="0" destOrd="0" presId="urn:microsoft.com/office/officeart/2005/8/layout/vList2"/>
    <dgm:cxn modelId="{DCA1E780-847A-0F4B-8B7E-E9FE3B08C2C5}" type="presParOf" srcId="{FD8B3A25-F4E4-3A49-97DA-72F055E0C8F4}" destId="{65BAF3F3-349D-E841-AEB8-A78381DB0A9D}" srcOrd="1" destOrd="0" presId="urn:microsoft.com/office/officeart/2005/8/layout/vList2"/>
    <dgm:cxn modelId="{A6518D3B-D9C1-8F42-A839-D127AD330334}" type="presParOf" srcId="{FD8B3A25-F4E4-3A49-97DA-72F055E0C8F4}" destId="{97771DDF-B521-0141-BA14-98FE55AFCC16}" srcOrd="2" destOrd="0" presId="urn:microsoft.com/office/officeart/2005/8/layout/vList2"/>
    <dgm:cxn modelId="{85D82C93-CADC-074A-822B-9F6B6695333D}" type="presParOf" srcId="{FD8B3A25-F4E4-3A49-97DA-72F055E0C8F4}" destId="{2B767B6B-2293-7148-84F8-07E54E968AF2}" srcOrd="3" destOrd="0" presId="urn:microsoft.com/office/officeart/2005/8/layout/vList2"/>
    <dgm:cxn modelId="{5C759CB7-FA97-FC4E-9AD5-B7A9F0E863C8}" type="presParOf" srcId="{FD8B3A25-F4E4-3A49-97DA-72F055E0C8F4}" destId="{0E0470C0-6735-B24E-BDA8-1ADE0410C9C5}" srcOrd="4" destOrd="0" presId="urn:microsoft.com/office/officeart/2005/8/layout/vList2"/>
    <dgm:cxn modelId="{CF9FA9FA-D20C-3041-9A22-38564D4F93F6}" type="presParOf" srcId="{FD8B3A25-F4E4-3A49-97DA-72F055E0C8F4}" destId="{03CCF386-095D-F045-8165-588CE8579C84}"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12F2F3-6D08-4016-88BA-55399EC0B0A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DC1EE46-1126-4576-8B3C-C5E6223EADA4}">
      <dgm:prSet/>
      <dgm:spPr/>
      <dgm:t>
        <a:bodyPr/>
        <a:lstStyle/>
        <a:p>
          <a:r>
            <a:rPr lang="en-US"/>
            <a:t>Inspiration requires very little energy because of its natural forces to expand</a:t>
          </a:r>
        </a:p>
      </dgm:t>
    </dgm:pt>
    <dgm:pt modelId="{885BDA51-76E6-4E2F-A73A-809259C180CD}" type="parTrans" cxnId="{309A365E-A9E8-4462-890F-8D40C859F7B1}">
      <dgm:prSet/>
      <dgm:spPr/>
      <dgm:t>
        <a:bodyPr/>
        <a:lstStyle/>
        <a:p>
          <a:endParaRPr lang="en-US"/>
        </a:p>
      </dgm:t>
    </dgm:pt>
    <dgm:pt modelId="{3403B4DB-5FCE-4B1F-8839-EA07E19ED624}" type="sibTrans" cxnId="{309A365E-A9E8-4462-890F-8D40C859F7B1}">
      <dgm:prSet/>
      <dgm:spPr/>
      <dgm:t>
        <a:bodyPr/>
        <a:lstStyle/>
        <a:p>
          <a:endParaRPr lang="en-US"/>
        </a:p>
      </dgm:t>
    </dgm:pt>
    <dgm:pt modelId="{76AC1BA8-B8E1-4771-A411-64E1A4746AC1}">
      <dgm:prSet/>
      <dgm:spPr/>
      <dgm:t>
        <a:bodyPr/>
        <a:lstStyle/>
        <a:p>
          <a:r>
            <a:rPr lang="en-US" i="1"/>
            <a:t>Resting end expiration point</a:t>
          </a:r>
          <a:r>
            <a:rPr lang="en-US"/>
            <a:t>-At end expiration outward recoil of chest wall is balanced by inward elastic recoil of the lung</a:t>
          </a:r>
        </a:p>
      </dgm:t>
    </dgm:pt>
    <dgm:pt modelId="{9B115AF4-389E-4F57-9B9F-37953E7F2104}" type="parTrans" cxnId="{B0CEFA6A-752B-4008-9269-0DBCD89002FF}">
      <dgm:prSet/>
      <dgm:spPr/>
      <dgm:t>
        <a:bodyPr/>
        <a:lstStyle/>
        <a:p>
          <a:endParaRPr lang="en-US"/>
        </a:p>
      </dgm:t>
    </dgm:pt>
    <dgm:pt modelId="{BD711178-C51E-45EB-A430-C2DD52D60532}" type="sibTrans" cxnId="{B0CEFA6A-752B-4008-9269-0DBCD89002FF}">
      <dgm:prSet/>
      <dgm:spPr/>
      <dgm:t>
        <a:bodyPr/>
        <a:lstStyle/>
        <a:p>
          <a:endParaRPr lang="en-US"/>
        </a:p>
      </dgm:t>
    </dgm:pt>
    <dgm:pt modelId="{E0F4AB6F-A5BC-4AFA-84DD-1C14F047F2A7}">
      <dgm:prSet/>
      <dgm:spPr/>
      <dgm:t>
        <a:bodyPr/>
        <a:lstStyle/>
        <a:p>
          <a:r>
            <a:rPr lang="en-US"/>
            <a:t>Responsible for production of negative intrapleural pressure in pleural space</a:t>
          </a:r>
        </a:p>
      </dgm:t>
    </dgm:pt>
    <dgm:pt modelId="{10AB0D39-0515-467A-91D6-F9198B701E98}" type="parTrans" cxnId="{88F496BB-95F4-46CE-A540-5537AEB87D9D}">
      <dgm:prSet/>
      <dgm:spPr/>
      <dgm:t>
        <a:bodyPr/>
        <a:lstStyle/>
        <a:p>
          <a:endParaRPr lang="en-US"/>
        </a:p>
      </dgm:t>
    </dgm:pt>
    <dgm:pt modelId="{CE957BE5-7075-443B-A887-A37FA4F0C982}" type="sibTrans" cxnId="{88F496BB-95F4-46CE-A540-5537AEB87D9D}">
      <dgm:prSet/>
      <dgm:spPr/>
      <dgm:t>
        <a:bodyPr/>
        <a:lstStyle/>
        <a:p>
          <a:endParaRPr lang="en-US"/>
        </a:p>
      </dgm:t>
    </dgm:pt>
    <dgm:pt modelId="{089EFFBA-55EB-42AF-99BC-B9E190C1311F}">
      <dgm:prSet/>
      <dgm:spPr/>
      <dgm:t>
        <a:bodyPr/>
        <a:lstStyle/>
        <a:p>
          <a:r>
            <a:rPr lang="en-US"/>
            <a:t>Transpulmonary pressure- The difference between pleural and intraalveolar pressure </a:t>
          </a:r>
        </a:p>
      </dgm:t>
    </dgm:pt>
    <dgm:pt modelId="{1826D885-5AC6-4371-98BC-97C576A01706}" type="parTrans" cxnId="{C74FC5BE-2794-4522-93C7-223CF97DF37B}">
      <dgm:prSet/>
      <dgm:spPr/>
      <dgm:t>
        <a:bodyPr/>
        <a:lstStyle/>
        <a:p>
          <a:endParaRPr lang="en-US"/>
        </a:p>
      </dgm:t>
    </dgm:pt>
    <dgm:pt modelId="{158E943F-F29D-4168-B642-7F72776B2BC4}" type="sibTrans" cxnId="{C74FC5BE-2794-4522-93C7-223CF97DF37B}">
      <dgm:prSet/>
      <dgm:spPr/>
      <dgm:t>
        <a:bodyPr/>
        <a:lstStyle/>
        <a:p>
          <a:endParaRPr lang="en-US"/>
        </a:p>
      </dgm:t>
    </dgm:pt>
    <dgm:pt modelId="{51CE0E45-8306-44FB-A80C-60A85179C3D9}">
      <dgm:prSet/>
      <dgm:spPr/>
      <dgm:t>
        <a:bodyPr/>
        <a:lstStyle/>
        <a:p>
          <a:r>
            <a:rPr lang="en-US" b="1"/>
            <a:t>Pleural pressure is always negative</a:t>
          </a:r>
          <a:endParaRPr lang="en-US"/>
        </a:p>
      </dgm:t>
    </dgm:pt>
    <dgm:pt modelId="{B295B3CF-4EEA-4736-85C8-E400B007BCBC}" type="parTrans" cxnId="{EEA7F64C-A2E0-4F1B-A77C-FE95E7680F58}">
      <dgm:prSet/>
      <dgm:spPr/>
      <dgm:t>
        <a:bodyPr/>
        <a:lstStyle/>
        <a:p>
          <a:endParaRPr lang="en-US"/>
        </a:p>
      </dgm:t>
    </dgm:pt>
    <dgm:pt modelId="{62CD3013-1E72-466B-A4FC-2986F836DE0C}" type="sibTrans" cxnId="{EEA7F64C-A2E0-4F1B-A77C-FE95E7680F58}">
      <dgm:prSet/>
      <dgm:spPr/>
      <dgm:t>
        <a:bodyPr/>
        <a:lstStyle/>
        <a:p>
          <a:endParaRPr lang="en-US"/>
        </a:p>
      </dgm:t>
    </dgm:pt>
    <dgm:pt modelId="{D7C92CFD-FF3A-4342-A013-AD36994DE4BC}">
      <dgm:prSet/>
      <dgm:spPr/>
      <dgm:t>
        <a:bodyPr/>
        <a:lstStyle/>
        <a:p>
          <a:r>
            <a:rPr lang="en-US"/>
            <a:t>Transpulmonary pressure fluctuates  as the Intraalveolar pressure oscillates between slightly negative during inspiration to slightly positive during exhalation</a:t>
          </a:r>
        </a:p>
      </dgm:t>
    </dgm:pt>
    <dgm:pt modelId="{9F80D9B3-D8EE-49CD-A28D-B7A85B33EC86}" type="parTrans" cxnId="{7F765CAB-B191-485D-975F-ECCA35CCE603}">
      <dgm:prSet/>
      <dgm:spPr/>
      <dgm:t>
        <a:bodyPr/>
        <a:lstStyle/>
        <a:p>
          <a:endParaRPr lang="en-US"/>
        </a:p>
      </dgm:t>
    </dgm:pt>
    <dgm:pt modelId="{9F5463D1-0F0A-4058-A5B9-884887B313F2}" type="sibTrans" cxnId="{7F765CAB-B191-485D-975F-ECCA35CCE603}">
      <dgm:prSet/>
      <dgm:spPr/>
      <dgm:t>
        <a:bodyPr/>
        <a:lstStyle/>
        <a:p>
          <a:endParaRPr lang="en-US"/>
        </a:p>
      </dgm:t>
    </dgm:pt>
    <dgm:pt modelId="{A71BA08A-84EE-4C39-A4C8-456653ECAEB0}">
      <dgm:prSet/>
      <dgm:spPr/>
      <dgm:t>
        <a:bodyPr/>
        <a:lstStyle/>
        <a:p>
          <a:r>
            <a:rPr lang="en-US"/>
            <a:t>Inspiration slightly negative</a:t>
          </a:r>
        </a:p>
      </dgm:t>
    </dgm:pt>
    <dgm:pt modelId="{90825E0D-CA32-4EC9-AECD-1140D6CC02C8}" type="parTrans" cxnId="{3D572D0D-1F4F-42B7-9493-FDD8BA3A4E9C}">
      <dgm:prSet/>
      <dgm:spPr/>
      <dgm:t>
        <a:bodyPr/>
        <a:lstStyle/>
        <a:p>
          <a:endParaRPr lang="en-US"/>
        </a:p>
      </dgm:t>
    </dgm:pt>
    <dgm:pt modelId="{CA89D3CC-D632-47E0-A8B6-40B70C525B19}" type="sibTrans" cxnId="{3D572D0D-1F4F-42B7-9493-FDD8BA3A4E9C}">
      <dgm:prSet/>
      <dgm:spPr/>
      <dgm:t>
        <a:bodyPr/>
        <a:lstStyle/>
        <a:p>
          <a:endParaRPr lang="en-US"/>
        </a:p>
      </dgm:t>
    </dgm:pt>
    <dgm:pt modelId="{E33240EA-54A1-4AC8-97D7-7F2493DDED9D}">
      <dgm:prSet/>
      <dgm:spPr/>
      <dgm:t>
        <a:bodyPr/>
        <a:lstStyle/>
        <a:p>
          <a:r>
            <a:rPr lang="en-US"/>
            <a:t>Expiration  slightly positive</a:t>
          </a:r>
        </a:p>
      </dgm:t>
    </dgm:pt>
    <dgm:pt modelId="{ED8BBE07-870A-48D5-B0AD-2D9D9BC5D5DA}" type="parTrans" cxnId="{D48B2D6A-2010-458B-8841-3051A6FED740}">
      <dgm:prSet/>
      <dgm:spPr/>
      <dgm:t>
        <a:bodyPr/>
        <a:lstStyle/>
        <a:p>
          <a:endParaRPr lang="en-US"/>
        </a:p>
      </dgm:t>
    </dgm:pt>
    <dgm:pt modelId="{09A118F5-1A68-46A8-87D7-DA6ADA50EDAD}" type="sibTrans" cxnId="{D48B2D6A-2010-458B-8841-3051A6FED740}">
      <dgm:prSet/>
      <dgm:spPr/>
      <dgm:t>
        <a:bodyPr/>
        <a:lstStyle/>
        <a:p>
          <a:endParaRPr lang="en-US"/>
        </a:p>
      </dgm:t>
    </dgm:pt>
    <dgm:pt modelId="{6C45B212-7A19-42EE-9955-E8F3C105291A}">
      <dgm:prSet/>
      <dgm:spPr/>
      <dgm:t>
        <a:bodyPr/>
        <a:lstStyle/>
        <a:p>
          <a:r>
            <a:rPr lang="en-US" b="1"/>
            <a:t>Is zero whenever airflow is stopped ( end expiration or end inspiration)</a:t>
          </a:r>
          <a:endParaRPr lang="en-US"/>
        </a:p>
      </dgm:t>
    </dgm:pt>
    <dgm:pt modelId="{C20DA129-0826-4D8E-A2CB-4BBF241C5769}" type="parTrans" cxnId="{B6EC34EC-81B0-4130-85BB-1B4031643A79}">
      <dgm:prSet/>
      <dgm:spPr/>
      <dgm:t>
        <a:bodyPr/>
        <a:lstStyle/>
        <a:p>
          <a:endParaRPr lang="en-US"/>
        </a:p>
      </dgm:t>
    </dgm:pt>
    <dgm:pt modelId="{53426409-79D8-4578-B333-11DED8574BCA}" type="sibTrans" cxnId="{B6EC34EC-81B0-4130-85BB-1B4031643A79}">
      <dgm:prSet/>
      <dgm:spPr/>
      <dgm:t>
        <a:bodyPr/>
        <a:lstStyle/>
        <a:p>
          <a:endParaRPr lang="en-US"/>
        </a:p>
      </dgm:t>
    </dgm:pt>
    <dgm:pt modelId="{F2167A4E-6E2C-2E41-8310-A078E7043B5C}" type="pres">
      <dgm:prSet presAssocID="{3412F2F3-6D08-4016-88BA-55399EC0B0AE}" presName="linear" presStyleCnt="0">
        <dgm:presLayoutVars>
          <dgm:animLvl val="lvl"/>
          <dgm:resizeHandles val="exact"/>
        </dgm:presLayoutVars>
      </dgm:prSet>
      <dgm:spPr/>
    </dgm:pt>
    <dgm:pt modelId="{4CADDA71-DD96-404C-90CA-F98DB6691D3E}" type="pres">
      <dgm:prSet presAssocID="{8DC1EE46-1126-4576-8B3C-C5E6223EADA4}" presName="parentText" presStyleLbl="node1" presStyleIdx="0" presStyleCnt="2">
        <dgm:presLayoutVars>
          <dgm:chMax val="0"/>
          <dgm:bulletEnabled val="1"/>
        </dgm:presLayoutVars>
      </dgm:prSet>
      <dgm:spPr/>
    </dgm:pt>
    <dgm:pt modelId="{52FB6C4C-FA58-634A-860F-6874793CF4A5}" type="pres">
      <dgm:prSet presAssocID="{3403B4DB-5FCE-4B1F-8839-EA07E19ED624}" presName="spacer" presStyleCnt="0"/>
      <dgm:spPr/>
    </dgm:pt>
    <dgm:pt modelId="{3AC92F31-EC50-E64A-9FBF-17D01A747011}" type="pres">
      <dgm:prSet presAssocID="{76AC1BA8-B8E1-4771-A411-64E1A4746AC1}" presName="parentText" presStyleLbl="node1" presStyleIdx="1" presStyleCnt="2">
        <dgm:presLayoutVars>
          <dgm:chMax val="0"/>
          <dgm:bulletEnabled val="1"/>
        </dgm:presLayoutVars>
      </dgm:prSet>
      <dgm:spPr/>
    </dgm:pt>
    <dgm:pt modelId="{8D6634C3-019A-854C-9E3D-CF8323E4F65A}" type="pres">
      <dgm:prSet presAssocID="{76AC1BA8-B8E1-4771-A411-64E1A4746AC1}" presName="childText" presStyleLbl="revTx" presStyleIdx="0" presStyleCnt="1">
        <dgm:presLayoutVars>
          <dgm:bulletEnabled val="1"/>
        </dgm:presLayoutVars>
      </dgm:prSet>
      <dgm:spPr/>
    </dgm:pt>
  </dgm:ptLst>
  <dgm:cxnLst>
    <dgm:cxn modelId="{6B1EFC07-D20E-E844-908F-15909780D005}" type="presOf" srcId="{6C45B212-7A19-42EE-9955-E8F3C105291A}" destId="{8D6634C3-019A-854C-9E3D-CF8323E4F65A}" srcOrd="0" destOrd="6" presId="urn:microsoft.com/office/officeart/2005/8/layout/vList2"/>
    <dgm:cxn modelId="{E48CBF0B-C51A-5047-BF39-57AB102E1DED}" type="presOf" srcId="{E33240EA-54A1-4AC8-97D7-7F2493DDED9D}" destId="{8D6634C3-019A-854C-9E3D-CF8323E4F65A}" srcOrd="0" destOrd="5" presId="urn:microsoft.com/office/officeart/2005/8/layout/vList2"/>
    <dgm:cxn modelId="{3D572D0D-1F4F-42B7-9493-FDD8BA3A4E9C}" srcId="{D7C92CFD-FF3A-4342-A013-AD36994DE4BC}" destId="{A71BA08A-84EE-4C39-A4C8-456653ECAEB0}" srcOrd="0" destOrd="0" parTransId="{90825E0D-CA32-4EC9-AECD-1140D6CC02C8}" sibTransId="{CA89D3CC-D632-47E0-A8B6-40B70C525B19}"/>
    <dgm:cxn modelId="{85267444-6953-734C-808F-E4EAF858C8C6}" type="presOf" srcId="{76AC1BA8-B8E1-4771-A411-64E1A4746AC1}" destId="{3AC92F31-EC50-E64A-9FBF-17D01A747011}" srcOrd="0" destOrd="0" presId="urn:microsoft.com/office/officeart/2005/8/layout/vList2"/>
    <dgm:cxn modelId="{5C67A444-6983-654E-96B5-C2443D5F4AEA}" type="presOf" srcId="{51CE0E45-8306-44FB-A80C-60A85179C3D9}" destId="{8D6634C3-019A-854C-9E3D-CF8323E4F65A}" srcOrd="0" destOrd="2" presId="urn:microsoft.com/office/officeart/2005/8/layout/vList2"/>
    <dgm:cxn modelId="{EEA7F64C-A2E0-4F1B-A77C-FE95E7680F58}" srcId="{E0F4AB6F-A5BC-4AFA-84DD-1C14F047F2A7}" destId="{51CE0E45-8306-44FB-A80C-60A85179C3D9}" srcOrd="1" destOrd="0" parTransId="{B295B3CF-4EEA-4736-85C8-E400B007BCBC}" sibTransId="{62CD3013-1E72-466B-A4FC-2986F836DE0C}"/>
    <dgm:cxn modelId="{8ABCA753-659D-4242-845C-987FAD46E4D5}" type="presOf" srcId="{3412F2F3-6D08-4016-88BA-55399EC0B0AE}" destId="{F2167A4E-6E2C-2E41-8310-A078E7043B5C}" srcOrd="0" destOrd="0" presId="urn:microsoft.com/office/officeart/2005/8/layout/vList2"/>
    <dgm:cxn modelId="{309A365E-A9E8-4462-890F-8D40C859F7B1}" srcId="{3412F2F3-6D08-4016-88BA-55399EC0B0AE}" destId="{8DC1EE46-1126-4576-8B3C-C5E6223EADA4}" srcOrd="0" destOrd="0" parTransId="{885BDA51-76E6-4E2F-A73A-809259C180CD}" sibTransId="{3403B4DB-5FCE-4B1F-8839-EA07E19ED624}"/>
    <dgm:cxn modelId="{D48B2D6A-2010-458B-8841-3051A6FED740}" srcId="{D7C92CFD-FF3A-4342-A013-AD36994DE4BC}" destId="{E33240EA-54A1-4AC8-97D7-7F2493DDED9D}" srcOrd="1" destOrd="0" parTransId="{ED8BBE07-870A-48D5-B0AD-2D9D9BC5D5DA}" sibTransId="{09A118F5-1A68-46A8-87D7-DA6ADA50EDAD}"/>
    <dgm:cxn modelId="{B0CEFA6A-752B-4008-9269-0DBCD89002FF}" srcId="{3412F2F3-6D08-4016-88BA-55399EC0B0AE}" destId="{76AC1BA8-B8E1-4771-A411-64E1A4746AC1}" srcOrd="1" destOrd="0" parTransId="{9B115AF4-389E-4F57-9B9F-37953E7F2104}" sibTransId="{BD711178-C51E-45EB-A430-C2DD52D60532}"/>
    <dgm:cxn modelId="{8AB94C7B-6BCE-534B-89C3-C36E3860FAA9}" type="presOf" srcId="{A71BA08A-84EE-4C39-A4C8-456653ECAEB0}" destId="{8D6634C3-019A-854C-9E3D-CF8323E4F65A}" srcOrd="0" destOrd="4" presId="urn:microsoft.com/office/officeart/2005/8/layout/vList2"/>
    <dgm:cxn modelId="{192509A7-FF09-8E47-BB61-554D502D0CEE}" type="presOf" srcId="{E0F4AB6F-A5BC-4AFA-84DD-1C14F047F2A7}" destId="{8D6634C3-019A-854C-9E3D-CF8323E4F65A}" srcOrd="0" destOrd="0" presId="urn:microsoft.com/office/officeart/2005/8/layout/vList2"/>
    <dgm:cxn modelId="{7F765CAB-B191-485D-975F-ECCA35CCE603}" srcId="{E0F4AB6F-A5BC-4AFA-84DD-1C14F047F2A7}" destId="{D7C92CFD-FF3A-4342-A013-AD36994DE4BC}" srcOrd="2" destOrd="0" parTransId="{9F80D9B3-D8EE-49CD-A28D-B7A85B33EC86}" sibTransId="{9F5463D1-0F0A-4058-A5B9-884887B313F2}"/>
    <dgm:cxn modelId="{88F496BB-95F4-46CE-A540-5537AEB87D9D}" srcId="{76AC1BA8-B8E1-4771-A411-64E1A4746AC1}" destId="{E0F4AB6F-A5BC-4AFA-84DD-1C14F047F2A7}" srcOrd="0" destOrd="0" parTransId="{10AB0D39-0515-467A-91D6-F9198B701E98}" sibTransId="{CE957BE5-7075-443B-A887-A37FA4F0C982}"/>
    <dgm:cxn modelId="{C74FC5BE-2794-4522-93C7-223CF97DF37B}" srcId="{E0F4AB6F-A5BC-4AFA-84DD-1C14F047F2A7}" destId="{089EFFBA-55EB-42AF-99BC-B9E190C1311F}" srcOrd="0" destOrd="0" parTransId="{1826D885-5AC6-4371-98BC-97C576A01706}" sibTransId="{158E943F-F29D-4168-B642-7F72776B2BC4}"/>
    <dgm:cxn modelId="{152109C2-6CB1-7140-9E1A-EB3B5E679D4B}" type="presOf" srcId="{089EFFBA-55EB-42AF-99BC-B9E190C1311F}" destId="{8D6634C3-019A-854C-9E3D-CF8323E4F65A}" srcOrd="0" destOrd="1" presId="urn:microsoft.com/office/officeart/2005/8/layout/vList2"/>
    <dgm:cxn modelId="{4F53C3D6-893D-CD49-90CE-571FEBAB20DB}" type="presOf" srcId="{D7C92CFD-FF3A-4342-A013-AD36994DE4BC}" destId="{8D6634C3-019A-854C-9E3D-CF8323E4F65A}" srcOrd="0" destOrd="3" presId="urn:microsoft.com/office/officeart/2005/8/layout/vList2"/>
    <dgm:cxn modelId="{21BB38DF-1268-4C48-B68B-3EED317F2634}" type="presOf" srcId="{8DC1EE46-1126-4576-8B3C-C5E6223EADA4}" destId="{4CADDA71-DD96-404C-90CA-F98DB6691D3E}" srcOrd="0" destOrd="0" presId="urn:microsoft.com/office/officeart/2005/8/layout/vList2"/>
    <dgm:cxn modelId="{B6EC34EC-81B0-4130-85BB-1B4031643A79}" srcId="{D7C92CFD-FF3A-4342-A013-AD36994DE4BC}" destId="{6C45B212-7A19-42EE-9955-E8F3C105291A}" srcOrd="2" destOrd="0" parTransId="{C20DA129-0826-4D8E-A2CB-4BBF241C5769}" sibTransId="{53426409-79D8-4578-B333-11DED8574BCA}"/>
    <dgm:cxn modelId="{945336DC-5063-6340-875C-9C6F8EF3B9A9}" type="presParOf" srcId="{F2167A4E-6E2C-2E41-8310-A078E7043B5C}" destId="{4CADDA71-DD96-404C-90CA-F98DB6691D3E}" srcOrd="0" destOrd="0" presId="urn:microsoft.com/office/officeart/2005/8/layout/vList2"/>
    <dgm:cxn modelId="{35B62909-8AA1-1C4E-AEA0-D4F00E296689}" type="presParOf" srcId="{F2167A4E-6E2C-2E41-8310-A078E7043B5C}" destId="{52FB6C4C-FA58-634A-860F-6874793CF4A5}" srcOrd="1" destOrd="0" presId="urn:microsoft.com/office/officeart/2005/8/layout/vList2"/>
    <dgm:cxn modelId="{3B5510E7-A828-FD43-8456-5BD257FA2B77}" type="presParOf" srcId="{F2167A4E-6E2C-2E41-8310-A078E7043B5C}" destId="{3AC92F31-EC50-E64A-9FBF-17D01A747011}" srcOrd="2" destOrd="0" presId="urn:microsoft.com/office/officeart/2005/8/layout/vList2"/>
    <dgm:cxn modelId="{A2AEC9EF-9F8C-0D44-849C-9EC818CE73F7}" type="presParOf" srcId="{F2167A4E-6E2C-2E41-8310-A078E7043B5C}" destId="{8D6634C3-019A-854C-9E3D-CF8323E4F65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27182C-D945-4A69-A59B-7EAEC3F7131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9944DB3-B532-46D3-AA82-137C96BCFA3B}">
      <dgm:prSet/>
      <dgm:spPr/>
      <dgm:t>
        <a:bodyPr/>
        <a:lstStyle/>
        <a:p>
          <a:r>
            <a:rPr lang="en-US"/>
            <a:t>Laminar Flow- gas moves smoothly-low pressure</a:t>
          </a:r>
        </a:p>
      </dgm:t>
    </dgm:pt>
    <dgm:pt modelId="{862EC481-F0AD-43D5-97D8-F198D47C2683}" type="parTrans" cxnId="{1807BCEB-75E4-4195-B9EA-410FDEA69469}">
      <dgm:prSet/>
      <dgm:spPr/>
      <dgm:t>
        <a:bodyPr/>
        <a:lstStyle/>
        <a:p>
          <a:endParaRPr lang="en-US"/>
        </a:p>
      </dgm:t>
    </dgm:pt>
    <dgm:pt modelId="{477C2328-84D6-4EEB-A60D-C84030A2E098}" type="sibTrans" cxnId="{1807BCEB-75E4-4195-B9EA-410FDEA69469}">
      <dgm:prSet/>
      <dgm:spPr/>
      <dgm:t>
        <a:bodyPr/>
        <a:lstStyle/>
        <a:p>
          <a:endParaRPr lang="en-US"/>
        </a:p>
      </dgm:t>
    </dgm:pt>
    <dgm:pt modelId="{4998E3AB-67EA-4D2B-AF0D-9A4FCDB4D52C}">
      <dgm:prSet/>
      <dgm:spPr/>
      <dgm:t>
        <a:bodyPr/>
        <a:lstStyle/>
        <a:p>
          <a:r>
            <a:rPr lang="en-US"/>
            <a:t>Turbulent Flow-molecules disorganized</a:t>
          </a:r>
        </a:p>
      </dgm:t>
    </dgm:pt>
    <dgm:pt modelId="{2953EF84-4DC7-4B3A-B72F-194C9FAFD88F}" type="parTrans" cxnId="{2D8F4163-B1EC-4889-AF3D-FA1C677F1586}">
      <dgm:prSet/>
      <dgm:spPr/>
      <dgm:t>
        <a:bodyPr/>
        <a:lstStyle/>
        <a:p>
          <a:endParaRPr lang="en-US"/>
        </a:p>
      </dgm:t>
    </dgm:pt>
    <dgm:pt modelId="{AE29B3E2-675C-4622-8F96-0A573679D489}" type="sibTrans" cxnId="{2D8F4163-B1EC-4889-AF3D-FA1C677F1586}">
      <dgm:prSet/>
      <dgm:spPr/>
      <dgm:t>
        <a:bodyPr/>
        <a:lstStyle/>
        <a:p>
          <a:endParaRPr lang="en-US"/>
        </a:p>
      </dgm:t>
    </dgm:pt>
    <dgm:pt modelId="{CACE2A89-7A87-4845-8596-38A5619FEA77}">
      <dgm:prSet/>
      <dgm:spPr/>
      <dgm:t>
        <a:bodyPr/>
        <a:lstStyle/>
        <a:p>
          <a:r>
            <a:rPr lang="en-US"/>
            <a:t>Resistance to laminar flow</a:t>
          </a:r>
        </a:p>
      </dgm:t>
    </dgm:pt>
    <dgm:pt modelId="{C4553282-D9EF-4FE6-B852-6B0254E7C733}" type="parTrans" cxnId="{FD740F15-DE86-4CBC-AB08-0D8DE33664C5}">
      <dgm:prSet/>
      <dgm:spPr/>
      <dgm:t>
        <a:bodyPr/>
        <a:lstStyle/>
        <a:p>
          <a:endParaRPr lang="en-US"/>
        </a:p>
      </dgm:t>
    </dgm:pt>
    <dgm:pt modelId="{56F95104-178A-49D4-BC6E-08BB2D8C7939}" type="sibTrans" cxnId="{FD740F15-DE86-4CBC-AB08-0D8DE33664C5}">
      <dgm:prSet/>
      <dgm:spPr/>
      <dgm:t>
        <a:bodyPr/>
        <a:lstStyle/>
        <a:p>
          <a:endParaRPr lang="en-US"/>
        </a:p>
      </dgm:t>
    </dgm:pt>
    <dgm:pt modelId="{6D795A01-A466-455A-988E-B21A41D4F763}">
      <dgm:prSet/>
      <dgm:spPr/>
      <dgm:t>
        <a:bodyPr/>
        <a:lstStyle/>
        <a:p>
          <a:r>
            <a:rPr lang="en-US"/>
            <a:t>Poiseuille’s law (R=8</a:t>
          </a:r>
          <a:r>
            <a:rPr lang="en-US" baseline="-25000"/>
            <a:t>n</a:t>
          </a:r>
          <a:r>
            <a:rPr lang="en-US"/>
            <a:t>l/r</a:t>
          </a:r>
          <a:r>
            <a:rPr lang="en-US" baseline="30000"/>
            <a:t>4</a:t>
          </a:r>
          <a:r>
            <a:rPr lang="en-US"/>
            <a:t>) </a:t>
          </a:r>
        </a:p>
      </dgm:t>
    </dgm:pt>
    <dgm:pt modelId="{9900F8E9-5402-4F31-B7C2-957F688D9DF5}" type="parTrans" cxnId="{277E6F8C-DD09-4D59-A4FE-64941AE8A6C6}">
      <dgm:prSet/>
      <dgm:spPr/>
      <dgm:t>
        <a:bodyPr/>
        <a:lstStyle/>
        <a:p>
          <a:endParaRPr lang="en-US"/>
        </a:p>
      </dgm:t>
    </dgm:pt>
    <dgm:pt modelId="{F0D432B5-10AA-4BF8-BFE7-FABD522D16D3}" type="sibTrans" cxnId="{277E6F8C-DD09-4D59-A4FE-64941AE8A6C6}">
      <dgm:prSet/>
      <dgm:spPr/>
      <dgm:t>
        <a:bodyPr/>
        <a:lstStyle/>
        <a:p>
          <a:endParaRPr lang="en-US"/>
        </a:p>
      </dgm:t>
    </dgm:pt>
    <dgm:pt modelId="{2E9F6602-EE2F-4A4F-8969-18F3F5395274}">
      <dgm:prSet/>
      <dgm:spPr/>
      <dgm:t>
        <a:bodyPr/>
        <a:lstStyle/>
        <a:p>
          <a:r>
            <a:rPr lang="en-US" baseline="-25000"/>
            <a:t>n</a:t>
          </a:r>
          <a:r>
            <a:rPr lang="en-US"/>
            <a:t>=viscosity</a:t>
          </a:r>
        </a:p>
      </dgm:t>
    </dgm:pt>
    <dgm:pt modelId="{7FDD4327-D849-4DA7-9ED7-0194AD49495E}" type="parTrans" cxnId="{8D9DE949-6561-42EF-9E44-8E759F54E74F}">
      <dgm:prSet/>
      <dgm:spPr/>
      <dgm:t>
        <a:bodyPr/>
        <a:lstStyle/>
        <a:p>
          <a:endParaRPr lang="en-US"/>
        </a:p>
      </dgm:t>
    </dgm:pt>
    <dgm:pt modelId="{B1336486-0432-4F96-B8E5-E959FC191852}" type="sibTrans" cxnId="{8D9DE949-6561-42EF-9E44-8E759F54E74F}">
      <dgm:prSet/>
      <dgm:spPr/>
      <dgm:t>
        <a:bodyPr/>
        <a:lstStyle/>
        <a:p>
          <a:endParaRPr lang="en-US"/>
        </a:p>
      </dgm:t>
    </dgm:pt>
    <dgm:pt modelId="{3B723E60-72BB-468E-BE3B-E89C8FBAC567}">
      <dgm:prSet/>
      <dgm:spPr/>
      <dgm:t>
        <a:bodyPr/>
        <a:lstStyle/>
        <a:p>
          <a:r>
            <a:rPr lang="en-US"/>
            <a:t>R is directly proportionate to length of tube</a:t>
          </a:r>
        </a:p>
      </dgm:t>
    </dgm:pt>
    <dgm:pt modelId="{A8740CF0-D9A0-4A37-8B2C-0E322336E216}" type="parTrans" cxnId="{D5E18973-1957-41F6-960D-410C7AC42ECE}">
      <dgm:prSet/>
      <dgm:spPr/>
      <dgm:t>
        <a:bodyPr/>
        <a:lstStyle/>
        <a:p>
          <a:endParaRPr lang="en-US"/>
        </a:p>
      </dgm:t>
    </dgm:pt>
    <dgm:pt modelId="{135FD657-AE05-4F85-B31A-669581BF36AB}" type="sibTrans" cxnId="{D5E18973-1957-41F6-960D-410C7AC42ECE}">
      <dgm:prSet/>
      <dgm:spPr/>
      <dgm:t>
        <a:bodyPr/>
        <a:lstStyle/>
        <a:p>
          <a:endParaRPr lang="en-US"/>
        </a:p>
      </dgm:t>
    </dgm:pt>
    <dgm:pt modelId="{0C4FBA74-F245-4DF5-AB32-D68C03557D11}">
      <dgm:prSet/>
      <dgm:spPr/>
      <dgm:t>
        <a:bodyPr/>
        <a:lstStyle/>
        <a:p>
          <a:r>
            <a:rPr lang="en-US"/>
            <a:t>R is inversely proportionate to fourth power of the radius</a:t>
          </a:r>
        </a:p>
      </dgm:t>
    </dgm:pt>
    <dgm:pt modelId="{64BB81A7-025E-4EE4-8C94-EBA139BBBB3B}" type="parTrans" cxnId="{2D833535-30A1-4D0C-9BF8-D2B1ECDA6874}">
      <dgm:prSet/>
      <dgm:spPr/>
      <dgm:t>
        <a:bodyPr/>
        <a:lstStyle/>
        <a:p>
          <a:endParaRPr lang="en-US"/>
        </a:p>
      </dgm:t>
    </dgm:pt>
    <dgm:pt modelId="{61528698-5E21-47E2-B640-5A14E0119327}" type="sibTrans" cxnId="{2D833535-30A1-4D0C-9BF8-D2B1ECDA6874}">
      <dgm:prSet/>
      <dgm:spPr/>
      <dgm:t>
        <a:bodyPr/>
        <a:lstStyle/>
        <a:p>
          <a:endParaRPr lang="en-US"/>
        </a:p>
      </dgm:t>
    </dgm:pt>
    <dgm:pt modelId="{6309B131-7914-4066-9887-AFAF25F9ED65}">
      <dgm:prSet/>
      <dgm:spPr/>
      <dgm:t>
        <a:bodyPr/>
        <a:lstStyle/>
        <a:p>
          <a:r>
            <a:rPr lang="en-US"/>
            <a:t>Increasing radius of the tube decreases resistance</a:t>
          </a:r>
        </a:p>
      </dgm:t>
    </dgm:pt>
    <dgm:pt modelId="{20B1674D-036B-480A-9171-798D347660C4}" type="parTrans" cxnId="{0E3C6C90-0F83-4FFB-B673-4C2BC8046776}">
      <dgm:prSet/>
      <dgm:spPr/>
      <dgm:t>
        <a:bodyPr/>
        <a:lstStyle/>
        <a:p>
          <a:endParaRPr lang="en-US"/>
        </a:p>
      </dgm:t>
    </dgm:pt>
    <dgm:pt modelId="{44E44F20-F99A-41D9-A4A0-4B6339B259EA}" type="sibTrans" cxnId="{0E3C6C90-0F83-4FFB-B673-4C2BC8046776}">
      <dgm:prSet/>
      <dgm:spPr/>
      <dgm:t>
        <a:bodyPr/>
        <a:lstStyle/>
        <a:p>
          <a:endParaRPr lang="en-US"/>
        </a:p>
      </dgm:t>
    </dgm:pt>
    <dgm:pt modelId="{63D1D198-C161-4B0C-A10D-8FDFE3B2F2DC}">
      <dgm:prSet/>
      <dgm:spPr/>
      <dgm:t>
        <a:bodyPr/>
        <a:lstStyle/>
        <a:p>
          <a:r>
            <a:rPr lang="en-US"/>
            <a:t>Smooth muscle tone in </a:t>
          </a:r>
          <a:r>
            <a:rPr lang="en-US" b="1"/>
            <a:t>medium sized bronchi </a:t>
          </a:r>
          <a:r>
            <a:rPr lang="en-US"/>
            <a:t>affects resistance to airflow- </a:t>
          </a:r>
          <a:r>
            <a:rPr lang="en-US" b="1"/>
            <a:t>and is the area of airway with the greatest resistance</a:t>
          </a:r>
          <a:endParaRPr lang="en-US"/>
        </a:p>
      </dgm:t>
    </dgm:pt>
    <dgm:pt modelId="{4BD0DBCE-9EEA-44CA-B86D-02B357801B25}" type="parTrans" cxnId="{CA3EF945-BFBC-4FE4-AE49-218AE21130E3}">
      <dgm:prSet/>
      <dgm:spPr/>
      <dgm:t>
        <a:bodyPr/>
        <a:lstStyle/>
        <a:p>
          <a:endParaRPr lang="en-US"/>
        </a:p>
      </dgm:t>
    </dgm:pt>
    <dgm:pt modelId="{89A02120-3F1F-4229-BB59-A06B23754746}" type="sibTrans" cxnId="{CA3EF945-BFBC-4FE4-AE49-218AE21130E3}">
      <dgm:prSet/>
      <dgm:spPr/>
      <dgm:t>
        <a:bodyPr/>
        <a:lstStyle/>
        <a:p>
          <a:endParaRPr lang="en-US"/>
        </a:p>
      </dgm:t>
    </dgm:pt>
    <dgm:pt modelId="{22EC4EF6-72D6-2A41-BBF2-94445809D978}" type="pres">
      <dgm:prSet presAssocID="{E027182C-D945-4A69-A59B-7EAEC3F7131C}" presName="linear" presStyleCnt="0">
        <dgm:presLayoutVars>
          <dgm:animLvl val="lvl"/>
          <dgm:resizeHandles val="exact"/>
        </dgm:presLayoutVars>
      </dgm:prSet>
      <dgm:spPr/>
    </dgm:pt>
    <dgm:pt modelId="{1CCFA413-D3CE-ED45-85FF-810DA3A08D74}" type="pres">
      <dgm:prSet presAssocID="{49944DB3-B532-46D3-AA82-137C96BCFA3B}" presName="parentText" presStyleLbl="node1" presStyleIdx="0" presStyleCnt="3">
        <dgm:presLayoutVars>
          <dgm:chMax val="0"/>
          <dgm:bulletEnabled val="1"/>
        </dgm:presLayoutVars>
      </dgm:prSet>
      <dgm:spPr/>
    </dgm:pt>
    <dgm:pt modelId="{D4685DA3-215C-A741-B4A7-981175FE94DA}" type="pres">
      <dgm:prSet presAssocID="{477C2328-84D6-4EEB-A60D-C84030A2E098}" presName="spacer" presStyleCnt="0"/>
      <dgm:spPr/>
    </dgm:pt>
    <dgm:pt modelId="{2C5E0FA7-87BA-2C47-81AB-15CE589F894E}" type="pres">
      <dgm:prSet presAssocID="{4998E3AB-67EA-4D2B-AF0D-9A4FCDB4D52C}" presName="parentText" presStyleLbl="node1" presStyleIdx="1" presStyleCnt="3">
        <dgm:presLayoutVars>
          <dgm:chMax val="0"/>
          <dgm:bulletEnabled val="1"/>
        </dgm:presLayoutVars>
      </dgm:prSet>
      <dgm:spPr/>
    </dgm:pt>
    <dgm:pt modelId="{44720656-DEF1-104A-895F-5C1DE0FA748A}" type="pres">
      <dgm:prSet presAssocID="{AE29B3E2-675C-4622-8F96-0A573679D489}" presName="spacer" presStyleCnt="0"/>
      <dgm:spPr/>
    </dgm:pt>
    <dgm:pt modelId="{84887EAD-090B-5246-A638-212D5BD0AC4C}" type="pres">
      <dgm:prSet presAssocID="{CACE2A89-7A87-4845-8596-38A5619FEA77}" presName="parentText" presStyleLbl="node1" presStyleIdx="2" presStyleCnt="3">
        <dgm:presLayoutVars>
          <dgm:chMax val="0"/>
          <dgm:bulletEnabled val="1"/>
        </dgm:presLayoutVars>
      </dgm:prSet>
      <dgm:spPr/>
    </dgm:pt>
    <dgm:pt modelId="{B62084A4-37FB-FA46-AE01-66E556664287}" type="pres">
      <dgm:prSet presAssocID="{CACE2A89-7A87-4845-8596-38A5619FEA77}" presName="childText" presStyleLbl="revTx" presStyleIdx="0" presStyleCnt="1">
        <dgm:presLayoutVars>
          <dgm:bulletEnabled val="1"/>
        </dgm:presLayoutVars>
      </dgm:prSet>
      <dgm:spPr/>
    </dgm:pt>
  </dgm:ptLst>
  <dgm:cxnLst>
    <dgm:cxn modelId="{FD740F15-DE86-4CBC-AB08-0D8DE33664C5}" srcId="{E027182C-D945-4A69-A59B-7EAEC3F7131C}" destId="{CACE2A89-7A87-4845-8596-38A5619FEA77}" srcOrd="2" destOrd="0" parTransId="{C4553282-D9EF-4FE6-B852-6B0254E7C733}" sibTransId="{56F95104-178A-49D4-BC6E-08BB2D8C7939}"/>
    <dgm:cxn modelId="{2D833535-30A1-4D0C-9BF8-D2B1ECDA6874}" srcId="{CACE2A89-7A87-4845-8596-38A5619FEA77}" destId="{0C4FBA74-F245-4DF5-AB32-D68C03557D11}" srcOrd="3" destOrd="0" parTransId="{64BB81A7-025E-4EE4-8C94-EBA139BBBB3B}" sibTransId="{61528698-5E21-47E2-B640-5A14E0119327}"/>
    <dgm:cxn modelId="{9ECE1D3F-89AB-244C-8E0E-438B393A46D6}" type="presOf" srcId="{4998E3AB-67EA-4D2B-AF0D-9A4FCDB4D52C}" destId="{2C5E0FA7-87BA-2C47-81AB-15CE589F894E}" srcOrd="0" destOrd="0" presId="urn:microsoft.com/office/officeart/2005/8/layout/vList2"/>
    <dgm:cxn modelId="{CA3EF945-BFBC-4FE4-AE49-218AE21130E3}" srcId="{0C4FBA74-F245-4DF5-AB32-D68C03557D11}" destId="{63D1D198-C161-4B0C-A10D-8FDFE3B2F2DC}" srcOrd="1" destOrd="0" parTransId="{4BD0DBCE-9EEA-44CA-B86D-02B357801B25}" sibTransId="{89A02120-3F1F-4229-BB59-A06B23754746}"/>
    <dgm:cxn modelId="{8D9DE949-6561-42EF-9E44-8E759F54E74F}" srcId="{CACE2A89-7A87-4845-8596-38A5619FEA77}" destId="{2E9F6602-EE2F-4A4F-8969-18F3F5395274}" srcOrd="1" destOrd="0" parTransId="{7FDD4327-D849-4DA7-9ED7-0194AD49495E}" sibTransId="{B1336486-0432-4F96-B8E5-E959FC191852}"/>
    <dgm:cxn modelId="{423B445B-2935-4B4D-ADE7-9EE7DF0455E9}" type="presOf" srcId="{2E9F6602-EE2F-4A4F-8969-18F3F5395274}" destId="{B62084A4-37FB-FA46-AE01-66E556664287}" srcOrd="0" destOrd="1" presId="urn:microsoft.com/office/officeart/2005/8/layout/vList2"/>
    <dgm:cxn modelId="{2D8F4163-B1EC-4889-AF3D-FA1C677F1586}" srcId="{E027182C-D945-4A69-A59B-7EAEC3F7131C}" destId="{4998E3AB-67EA-4D2B-AF0D-9A4FCDB4D52C}" srcOrd="1" destOrd="0" parTransId="{2953EF84-4DC7-4B3A-B72F-194C9FAFD88F}" sibTransId="{AE29B3E2-675C-4622-8F96-0A573679D489}"/>
    <dgm:cxn modelId="{A21DD567-82AD-804D-B5B2-999E027A08C2}" type="presOf" srcId="{6D795A01-A466-455A-988E-B21A41D4F763}" destId="{B62084A4-37FB-FA46-AE01-66E556664287}" srcOrd="0" destOrd="0" presId="urn:microsoft.com/office/officeart/2005/8/layout/vList2"/>
    <dgm:cxn modelId="{D5E18973-1957-41F6-960D-410C7AC42ECE}" srcId="{CACE2A89-7A87-4845-8596-38A5619FEA77}" destId="{3B723E60-72BB-468E-BE3B-E89C8FBAC567}" srcOrd="2" destOrd="0" parTransId="{A8740CF0-D9A0-4A37-8B2C-0E322336E216}" sibTransId="{135FD657-AE05-4F85-B31A-669581BF36AB}"/>
    <dgm:cxn modelId="{277E6F8C-DD09-4D59-A4FE-64941AE8A6C6}" srcId="{CACE2A89-7A87-4845-8596-38A5619FEA77}" destId="{6D795A01-A466-455A-988E-B21A41D4F763}" srcOrd="0" destOrd="0" parTransId="{9900F8E9-5402-4F31-B7C2-957F688D9DF5}" sibTransId="{F0D432B5-10AA-4BF8-BFE7-FABD522D16D3}"/>
    <dgm:cxn modelId="{0E3C6C90-0F83-4FFB-B673-4C2BC8046776}" srcId="{0C4FBA74-F245-4DF5-AB32-D68C03557D11}" destId="{6309B131-7914-4066-9887-AFAF25F9ED65}" srcOrd="0" destOrd="0" parTransId="{20B1674D-036B-480A-9171-798D347660C4}" sibTransId="{44E44F20-F99A-41D9-A4A0-4B6339B259EA}"/>
    <dgm:cxn modelId="{4384E09E-FBC9-1C4C-9060-136843D555E9}" type="presOf" srcId="{CACE2A89-7A87-4845-8596-38A5619FEA77}" destId="{84887EAD-090B-5246-A638-212D5BD0AC4C}" srcOrd="0" destOrd="0" presId="urn:microsoft.com/office/officeart/2005/8/layout/vList2"/>
    <dgm:cxn modelId="{D31586B0-11EC-C743-821D-907E5D46BF56}" type="presOf" srcId="{3B723E60-72BB-468E-BE3B-E89C8FBAC567}" destId="{B62084A4-37FB-FA46-AE01-66E556664287}" srcOrd="0" destOrd="2" presId="urn:microsoft.com/office/officeart/2005/8/layout/vList2"/>
    <dgm:cxn modelId="{FB5235B4-4C27-6042-870D-A43145922B92}" type="presOf" srcId="{E027182C-D945-4A69-A59B-7EAEC3F7131C}" destId="{22EC4EF6-72D6-2A41-BBF2-94445809D978}" srcOrd="0" destOrd="0" presId="urn:microsoft.com/office/officeart/2005/8/layout/vList2"/>
    <dgm:cxn modelId="{0C1609C4-C4A8-7945-8BC3-74CDB2209586}" type="presOf" srcId="{63D1D198-C161-4B0C-A10D-8FDFE3B2F2DC}" destId="{B62084A4-37FB-FA46-AE01-66E556664287}" srcOrd="0" destOrd="5" presId="urn:microsoft.com/office/officeart/2005/8/layout/vList2"/>
    <dgm:cxn modelId="{1816E9D7-29E0-D94A-B786-6E1DABFE087C}" type="presOf" srcId="{49944DB3-B532-46D3-AA82-137C96BCFA3B}" destId="{1CCFA413-D3CE-ED45-85FF-810DA3A08D74}" srcOrd="0" destOrd="0" presId="urn:microsoft.com/office/officeart/2005/8/layout/vList2"/>
    <dgm:cxn modelId="{D9BC24DA-3D2F-8C4A-9624-0B7D194096D3}" type="presOf" srcId="{0C4FBA74-F245-4DF5-AB32-D68C03557D11}" destId="{B62084A4-37FB-FA46-AE01-66E556664287}" srcOrd="0" destOrd="3" presId="urn:microsoft.com/office/officeart/2005/8/layout/vList2"/>
    <dgm:cxn modelId="{1807BCEB-75E4-4195-B9EA-410FDEA69469}" srcId="{E027182C-D945-4A69-A59B-7EAEC3F7131C}" destId="{49944DB3-B532-46D3-AA82-137C96BCFA3B}" srcOrd="0" destOrd="0" parTransId="{862EC481-F0AD-43D5-97D8-F198D47C2683}" sibTransId="{477C2328-84D6-4EEB-A60D-C84030A2E098}"/>
    <dgm:cxn modelId="{F9807AEE-0856-0A41-91CE-727954049EFC}" type="presOf" srcId="{6309B131-7914-4066-9887-AFAF25F9ED65}" destId="{B62084A4-37FB-FA46-AE01-66E556664287}" srcOrd="0" destOrd="4" presId="urn:microsoft.com/office/officeart/2005/8/layout/vList2"/>
    <dgm:cxn modelId="{31B8A61F-AF98-674E-9921-E581750AFAB4}" type="presParOf" srcId="{22EC4EF6-72D6-2A41-BBF2-94445809D978}" destId="{1CCFA413-D3CE-ED45-85FF-810DA3A08D74}" srcOrd="0" destOrd="0" presId="urn:microsoft.com/office/officeart/2005/8/layout/vList2"/>
    <dgm:cxn modelId="{18AEEBA8-84CF-E040-8CE2-76285D8DA39D}" type="presParOf" srcId="{22EC4EF6-72D6-2A41-BBF2-94445809D978}" destId="{D4685DA3-215C-A741-B4A7-981175FE94DA}" srcOrd="1" destOrd="0" presId="urn:microsoft.com/office/officeart/2005/8/layout/vList2"/>
    <dgm:cxn modelId="{5CAAAAA0-9BD9-E842-9FA6-64E566DBDA28}" type="presParOf" srcId="{22EC4EF6-72D6-2A41-BBF2-94445809D978}" destId="{2C5E0FA7-87BA-2C47-81AB-15CE589F894E}" srcOrd="2" destOrd="0" presId="urn:microsoft.com/office/officeart/2005/8/layout/vList2"/>
    <dgm:cxn modelId="{B31F4033-21C1-A442-80CC-41EA4E98A8CB}" type="presParOf" srcId="{22EC4EF6-72D6-2A41-BBF2-94445809D978}" destId="{44720656-DEF1-104A-895F-5C1DE0FA748A}" srcOrd="3" destOrd="0" presId="urn:microsoft.com/office/officeart/2005/8/layout/vList2"/>
    <dgm:cxn modelId="{F0383709-B1E4-4E44-BB9D-1DCF4A8710CB}" type="presParOf" srcId="{22EC4EF6-72D6-2A41-BBF2-94445809D978}" destId="{84887EAD-090B-5246-A638-212D5BD0AC4C}" srcOrd="4" destOrd="0" presId="urn:microsoft.com/office/officeart/2005/8/layout/vList2"/>
    <dgm:cxn modelId="{16AF5FB1-2241-704C-84BC-E38FCE9D6202}" type="presParOf" srcId="{22EC4EF6-72D6-2A41-BBF2-94445809D978}" destId="{B62084A4-37FB-FA46-AE01-66E55666428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CC6B6-1FE8-1E48-887E-E0CDC9DB516B}">
      <dsp:nvSpPr>
        <dsp:cNvPr id="0" name=""/>
        <dsp:cNvSpPr/>
      </dsp:nvSpPr>
      <dsp:spPr>
        <a:xfrm>
          <a:off x="0" y="65615"/>
          <a:ext cx="7408333" cy="715052"/>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V/P =The change in volume divided by change in pressure</a:t>
          </a:r>
        </a:p>
      </dsp:txBody>
      <dsp:txXfrm>
        <a:off x="34906" y="100521"/>
        <a:ext cx="7338521" cy="645240"/>
      </dsp:txXfrm>
    </dsp:sp>
    <dsp:sp modelId="{97771DDF-B521-0141-BA14-98FE55AFCC16}">
      <dsp:nvSpPr>
        <dsp:cNvPr id="0" name=""/>
        <dsp:cNvSpPr/>
      </dsp:nvSpPr>
      <dsp:spPr>
        <a:xfrm>
          <a:off x="0" y="832508"/>
          <a:ext cx="7408333" cy="715052"/>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Increased Compliance  = greater change in volume at a certain change in pressure</a:t>
          </a:r>
        </a:p>
      </dsp:txBody>
      <dsp:txXfrm>
        <a:off x="34906" y="867414"/>
        <a:ext cx="7338521" cy="645240"/>
      </dsp:txXfrm>
    </dsp:sp>
    <dsp:sp modelId="{0E0470C0-6735-B24E-BDA8-1ADE0410C9C5}">
      <dsp:nvSpPr>
        <dsp:cNvPr id="0" name=""/>
        <dsp:cNvSpPr/>
      </dsp:nvSpPr>
      <dsp:spPr>
        <a:xfrm>
          <a:off x="0" y="1599401"/>
          <a:ext cx="7408333" cy="715052"/>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Compliance is volume dependent</a:t>
          </a:r>
        </a:p>
      </dsp:txBody>
      <dsp:txXfrm>
        <a:off x="34906" y="1634307"/>
        <a:ext cx="7338521" cy="645240"/>
      </dsp:txXfrm>
    </dsp:sp>
    <dsp:sp modelId="{03CCF386-095D-F045-8165-588CE8579C84}">
      <dsp:nvSpPr>
        <dsp:cNvPr id="0" name=""/>
        <dsp:cNvSpPr/>
      </dsp:nvSpPr>
      <dsp:spPr>
        <a:xfrm>
          <a:off x="0" y="2314454"/>
          <a:ext cx="7408333" cy="2459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215"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Static compliance- same relationship although air is not moving (normal is 60-100 ml/cm h20)</a:t>
          </a:r>
        </a:p>
        <a:p>
          <a:pPr marL="228600" lvl="2" indent="-114300" algn="l" defTabSz="622300">
            <a:lnSpc>
              <a:spcPct val="90000"/>
            </a:lnSpc>
            <a:spcBef>
              <a:spcPct val="0"/>
            </a:spcBef>
            <a:spcAft>
              <a:spcPct val="20000"/>
            </a:spcAft>
            <a:buChar char="•"/>
          </a:pPr>
          <a:r>
            <a:rPr lang="en-US" sz="1400" kern="1200"/>
            <a:t>Example-  static compliance decreased(difficult to inflate lung) with: fibrosis, obesity, vascular engorgement, edema, ARDS, external compression</a:t>
          </a:r>
        </a:p>
        <a:p>
          <a:pPr marL="228600" lvl="2" indent="-114300" algn="l" defTabSz="622300">
            <a:lnSpc>
              <a:spcPct val="90000"/>
            </a:lnSpc>
            <a:spcBef>
              <a:spcPct val="0"/>
            </a:spcBef>
            <a:spcAft>
              <a:spcPct val="20000"/>
            </a:spcAft>
            <a:buChar char="•"/>
          </a:pPr>
          <a:r>
            <a:rPr lang="en-US" sz="1400" kern="1200"/>
            <a:t>Example – static compliance increased(easier to inflate/harder to deflate) with: emphysema (elastic tissue damaged)</a:t>
          </a:r>
        </a:p>
        <a:p>
          <a:pPr marL="228600" lvl="2" indent="-114300" algn="l" defTabSz="622300">
            <a:lnSpc>
              <a:spcPct val="90000"/>
            </a:lnSpc>
            <a:spcBef>
              <a:spcPct val="0"/>
            </a:spcBef>
            <a:spcAft>
              <a:spcPct val="20000"/>
            </a:spcAft>
            <a:buChar char="•"/>
          </a:pPr>
          <a:r>
            <a:rPr lang="en-US" sz="1400" kern="1200"/>
            <a:t>Dynamic compliance-compliance of the lung while air is moving</a:t>
          </a:r>
        </a:p>
        <a:p>
          <a:pPr marL="342900" lvl="3" indent="-114300" algn="l" defTabSz="622300">
            <a:lnSpc>
              <a:spcPct val="90000"/>
            </a:lnSpc>
            <a:spcBef>
              <a:spcPct val="0"/>
            </a:spcBef>
            <a:spcAft>
              <a:spcPct val="20000"/>
            </a:spcAft>
            <a:buChar char="•"/>
          </a:pPr>
          <a:r>
            <a:rPr lang="en-US" sz="1400" kern="1200"/>
            <a:t>Airway resistance is a major influence-obstruction/bronchospasm/foreign body greatly reduce dynamic compliance</a:t>
          </a:r>
        </a:p>
        <a:p>
          <a:pPr marL="342900" lvl="3" indent="-114300" algn="l" defTabSz="622300">
            <a:lnSpc>
              <a:spcPct val="90000"/>
            </a:lnSpc>
            <a:spcBef>
              <a:spcPct val="0"/>
            </a:spcBef>
            <a:spcAft>
              <a:spcPct val="20000"/>
            </a:spcAft>
            <a:buChar char="•"/>
          </a:pPr>
          <a:r>
            <a:rPr lang="en-US" sz="1400" b="1" kern="1200"/>
            <a:t>Can calculate C</a:t>
          </a:r>
          <a:r>
            <a:rPr lang="en-US" sz="1400" b="1" kern="1200" baseline="-25000"/>
            <a:t>L</a:t>
          </a:r>
          <a:r>
            <a:rPr lang="en-US" sz="1400" b="1" kern="1200"/>
            <a:t> by dividing tidal volume by peak inspiratory pressure minus peep</a:t>
          </a:r>
          <a:endParaRPr lang="en-US" sz="1400" kern="1200"/>
        </a:p>
      </dsp:txBody>
      <dsp:txXfrm>
        <a:off x="0" y="2314454"/>
        <a:ext cx="7408333" cy="2459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DDA71-DD96-404C-90CA-F98DB6691D3E}">
      <dsp:nvSpPr>
        <dsp:cNvPr id="0" name=""/>
        <dsp:cNvSpPr/>
      </dsp:nvSpPr>
      <dsp:spPr>
        <a:xfrm>
          <a:off x="0" y="284808"/>
          <a:ext cx="7408333" cy="755820"/>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Inspiration requires very little energy because of its natural forces to expand</a:t>
          </a:r>
        </a:p>
      </dsp:txBody>
      <dsp:txXfrm>
        <a:off x="36896" y="321704"/>
        <a:ext cx="7334541" cy="682028"/>
      </dsp:txXfrm>
    </dsp:sp>
    <dsp:sp modelId="{3AC92F31-EC50-E64A-9FBF-17D01A747011}">
      <dsp:nvSpPr>
        <dsp:cNvPr id="0" name=""/>
        <dsp:cNvSpPr/>
      </dsp:nvSpPr>
      <dsp:spPr>
        <a:xfrm>
          <a:off x="0" y="1095348"/>
          <a:ext cx="7408333" cy="755820"/>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i="1" kern="1200"/>
            <a:t>Resting end expiration point</a:t>
          </a:r>
          <a:r>
            <a:rPr lang="en-US" sz="1900" kern="1200"/>
            <a:t>-At end expiration outward recoil of chest wall is balanced by inward elastic recoil of the lung</a:t>
          </a:r>
        </a:p>
      </dsp:txBody>
      <dsp:txXfrm>
        <a:off x="36896" y="1132244"/>
        <a:ext cx="7334541" cy="682028"/>
      </dsp:txXfrm>
    </dsp:sp>
    <dsp:sp modelId="{8D6634C3-019A-854C-9E3D-CF8323E4F65A}">
      <dsp:nvSpPr>
        <dsp:cNvPr id="0" name=""/>
        <dsp:cNvSpPr/>
      </dsp:nvSpPr>
      <dsp:spPr>
        <a:xfrm>
          <a:off x="0" y="1851168"/>
          <a:ext cx="7408333" cy="2399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21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Responsible for production of negative intrapleural pressure in pleural space</a:t>
          </a:r>
        </a:p>
        <a:p>
          <a:pPr marL="228600" lvl="2" indent="-114300" algn="l" defTabSz="666750">
            <a:lnSpc>
              <a:spcPct val="90000"/>
            </a:lnSpc>
            <a:spcBef>
              <a:spcPct val="0"/>
            </a:spcBef>
            <a:spcAft>
              <a:spcPct val="20000"/>
            </a:spcAft>
            <a:buChar char="•"/>
          </a:pPr>
          <a:r>
            <a:rPr lang="en-US" sz="1500" kern="1200"/>
            <a:t>Transpulmonary pressure- The difference between pleural and intraalveolar pressure </a:t>
          </a:r>
        </a:p>
        <a:p>
          <a:pPr marL="228600" lvl="2" indent="-114300" algn="l" defTabSz="666750">
            <a:lnSpc>
              <a:spcPct val="90000"/>
            </a:lnSpc>
            <a:spcBef>
              <a:spcPct val="0"/>
            </a:spcBef>
            <a:spcAft>
              <a:spcPct val="20000"/>
            </a:spcAft>
            <a:buChar char="•"/>
          </a:pPr>
          <a:r>
            <a:rPr lang="en-US" sz="1500" b="1" kern="1200"/>
            <a:t>Pleural pressure is always negative</a:t>
          </a:r>
          <a:endParaRPr lang="en-US" sz="1500" kern="1200"/>
        </a:p>
        <a:p>
          <a:pPr marL="228600" lvl="2" indent="-114300" algn="l" defTabSz="666750">
            <a:lnSpc>
              <a:spcPct val="90000"/>
            </a:lnSpc>
            <a:spcBef>
              <a:spcPct val="0"/>
            </a:spcBef>
            <a:spcAft>
              <a:spcPct val="20000"/>
            </a:spcAft>
            <a:buChar char="•"/>
          </a:pPr>
          <a:r>
            <a:rPr lang="en-US" sz="1500" kern="1200"/>
            <a:t>Transpulmonary pressure fluctuates  as the Intraalveolar pressure oscillates between slightly negative during inspiration to slightly positive during exhalation</a:t>
          </a:r>
        </a:p>
        <a:p>
          <a:pPr marL="342900" lvl="3" indent="-114300" algn="l" defTabSz="666750">
            <a:lnSpc>
              <a:spcPct val="90000"/>
            </a:lnSpc>
            <a:spcBef>
              <a:spcPct val="0"/>
            </a:spcBef>
            <a:spcAft>
              <a:spcPct val="20000"/>
            </a:spcAft>
            <a:buChar char="•"/>
          </a:pPr>
          <a:r>
            <a:rPr lang="en-US" sz="1500" kern="1200"/>
            <a:t>Inspiration slightly negative</a:t>
          </a:r>
        </a:p>
        <a:p>
          <a:pPr marL="342900" lvl="3" indent="-114300" algn="l" defTabSz="666750">
            <a:lnSpc>
              <a:spcPct val="90000"/>
            </a:lnSpc>
            <a:spcBef>
              <a:spcPct val="0"/>
            </a:spcBef>
            <a:spcAft>
              <a:spcPct val="20000"/>
            </a:spcAft>
            <a:buChar char="•"/>
          </a:pPr>
          <a:r>
            <a:rPr lang="en-US" sz="1500" kern="1200"/>
            <a:t>Expiration  slightly positive</a:t>
          </a:r>
        </a:p>
        <a:p>
          <a:pPr marL="342900" lvl="3" indent="-114300" algn="l" defTabSz="666750">
            <a:lnSpc>
              <a:spcPct val="90000"/>
            </a:lnSpc>
            <a:spcBef>
              <a:spcPct val="0"/>
            </a:spcBef>
            <a:spcAft>
              <a:spcPct val="20000"/>
            </a:spcAft>
            <a:buChar char="•"/>
          </a:pPr>
          <a:r>
            <a:rPr lang="en-US" sz="1500" b="1" kern="1200"/>
            <a:t>Is zero whenever airflow is stopped ( end expiration or end inspiration)</a:t>
          </a:r>
          <a:endParaRPr lang="en-US" sz="1500" kern="1200"/>
        </a:p>
      </dsp:txBody>
      <dsp:txXfrm>
        <a:off x="0" y="1851168"/>
        <a:ext cx="7408333" cy="2399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FA413-D3CE-ED45-85FF-810DA3A08D74}">
      <dsp:nvSpPr>
        <dsp:cNvPr id="0" name=""/>
        <dsp:cNvSpPr/>
      </dsp:nvSpPr>
      <dsp:spPr>
        <a:xfrm>
          <a:off x="0" y="318475"/>
          <a:ext cx="7408333" cy="575639"/>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Laminar Flow- gas moves smoothly-low pressure</a:t>
          </a:r>
        </a:p>
      </dsp:txBody>
      <dsp:txXfrm>
        <a:off x="28100" y="346575"/>
        <a:ext cx="7352133" cy="519439"/>
      </dsp:txXfrm>
    </dsp:sp>
    <dsp:sp modelId="{2C5E0FA7-87BA-2C47-81AB-15CE589F894E}">
      <dsp:nvSpPr>
        <dsp:cNvPr id="0" name=""/>
        <dsp:cNvSpPr/>
      </dsp:nvSpPr>
      <dsp:spPr>
        <a:xfrm>
          <a:off x="0" y="963235"/>
          <a:ext cx="7408333" cy="575639"/>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Turbulent Flow-molecules disorganized</a:t>
          </a:r>
        </a:p>
      </dsp:txBody>
      <dsp:txXfrm>
        <a:off x="28100" y="991335"/>
        <a:ext cx="7352133" cy="519439"/>
      </dsp:txXfrm>
    </dsp:sp>
    <dsp:sp modelId="{84887EAD-090B-5246-A638-212D5BD0AC4C}">
      <dsp:nvSpPr>
        <dsp:cNvPr id="0" name=""/>
        <dsp:cNvSpPr/>
      </dsp:nvSpPr>
      <dsp:spPr>
        <a:xfrm>
          <a:off x="0" y="1607995"/>
          <a:ext cx="7408333" cy="575639"/>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Resistance to laminar flow</a:t>
          </a:r>
        </a:p>
      </dsp:txBody>
      <dsp:txXfrm>
        <a:off x="28100" y="1636095"/>
        <a:ext cx="7352133" cy="519439"/>
      </dsp:txXfrm>
    </dsp:sp>
    <dsp:sp modelId="{B62084A4-37FB-FA46-AE01-66E556664287}">
      <dsp:nvSpPr>
        <dsp:cNvPr id="0" name=""/>
        <dsp:cNvSpPr/>
      </dsp:nvSpPr>
      <dsp:spPr>
        <a:xfrm>
          <a:off x="0" y="2183635"/>
          <a:ext cx="7408333" cy="248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21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Poiseuille’s law (R=8</a:t>
          </a:r>
          <a:r>
            <a:rPr lang="en-US" sz="1900" kern="1200" baseline="-25000"/>
            <a:t>n</a:t>
          </a:r>
          <a:r>
            <a:rPr lang="en-US" sz="1900" kern="1200"/>
            <a:t>l/r</a:t>
          </a:r>
          <a:r>
            <a:rPr lang="en-US" sz="1900" kern="1200" baseline="30000"/>
            <a:t>4</a:t>
          </a:r>
          <a:r>
            <a:rPr lang="en-US" sz="1900" kern="1200"/>
            <a:t>) </a:t>
          </a:r>
        </a:p>
        <a:p>
          <a:pPr marL="171450" lvl="1" indent="-171450" algn="l" defTabSz="844550">
            <a:lnSpc>
              <a:spcPct val="90000"/>
            </a:lnSpc>
            <a:spcBef>
              <a:spcPct val="0"/>
            </a:spcBef>
            <a:spcAft>
              <a:spcPct val="20000"/>
            </a:spcAft>
            <a:buChar char="•"/>
          </a:pPr>
          <a:r>
            <a:rPr lang="en-US" sz="1900" kern="1200" baseline="-25000"/>
            <a:t>n</a:t>
          </a:r>
          <a:r>
            <a:rPr lang="en-US" sz="1900" kern="1200"/>
            <a:t>=viscosity</a:t>
          </a:r>
        </a:p>
        <a:p>
          <a:pPr marL="171450" lvl="1" indent="-171450" algn="l" defTabSz="844550">
            <a:lnSpc>
              <a:spcPct val="90000"/>
            </a:lnSpc>
            <a:spcBef>
              <a:spcPct val="0"/>
            </a:spcBef>
            <a:spcAft>
              <a:spcPct val="20000"/>
            </a:spcAft>
            <a:buChar char="•"/>
          </a:pPr>
          <a:r>
            <a:rPr lang="en-US" sz="1900" kern="1200"/>
            <a:t>R is directly proportionate to length of tube</a:t>
          </a:r>
        </a:p>
        <a:p>
          <a:pPr marL="171450" lvl="1" indent="-171450" algn="l" defTabSz="844550">
            <a:lnSpc>
              <a:spcPct val="90000"/>
            </a:lnSpc>
            <a:spcBef>
              <a:spcPct val="0"/>
            </a:spcBef>
            <a:spcAft>
              <a:spcPct val="20000"/>
            </a:spcAft>
            <a:buChar char="•"/>
          </a:pPr>
          <a:r>
            <a:rPr lang="en-US" sz="1900" kern="1200"/>
            <a:t>R is inversely proportionate to fourth power of the radius</a:t>
          </a:r>
        </a:p>
        <a:p>
          <a:pPr marL="342900" lvl="2" indent="-171450" algn="l" defTabSz="844550">
            <a:lnSpc>
              <a:spcPct val="90000"/>
            </a:lnSpc>
            <a:spcBef>
              <a:spcPct val="0"/>
            </a:spcBef>
            <a:spcAft>
              <a:spcPct val="20000"/>
            </a:spcAft>
            <a:buChar char="•"/>
          </a:pPr>
          <a:r>
            <a:rPr lang="en-US" sz="1900" kern="1200"/>
            <a:t>Increasing radius of the tube decreases resistance</a:t>
          </a:r>
        </a:p>
        <a:p>
          <a:pPr marL="342900" lvl="2" indent="-171450" algn="l" defTabSz="844550">
            <a:lnSpc>
              <a:spcPct val="90000"/>
            </a:lnSpc>
            <a:spcBef>
              <a:spcPct val="0"/>
            </a:spcBef>
            <a:spcAft>
              <a:spcPct val="20000"/>
            </a:spcAft>
            <a:buChar char="•"/>
          </a:pPr>
          <a:r>
            <a:rPr lang="en-US" sz="1900" kern="1200"/>
            <a:t>Smooth muscle tone in </a:t>
          </a:r>
          <a:r>
            <a:rPr lang="en-US" sz="1900" b="1" kern="1200"/>
            <a:t>medium sized bronchi </a:t>
          </a:r>
          <a:r>
            <a:rPr lang="en-US" sz="1900" kern="1200"/>
            <a:t>affects resistance to airflow- </a:t>
          </a:r>
          <a:r>
            <a:rPr lang="en-US" sz="1900" b="1" kern="1200"/>
            <a:t>and is the area of airway with the greatest resistance</a:t>
          </a:r>
          <a:endParaRPr lang="en-US" sz="1900" kern="1200"/>
        </a:p>
      </dsp:txBody>
      <dsp:txXfrm>
        <a:off x="0" y="2183635"/>
        <a:ext cx="7408333" cy="2484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38CD7F-642A-AE4D-B356-33C5A57AE170}" type="datetimeFigureOut">
              <a:rPr lang="en-US" smtClean="0"/>
              <a:t>2/11/22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64A78C-183C-AE41-A840-396D014EA80E}" type="slidenum">
              <a:rPr lang="en-US" smtClean="0"/>
              <a:t>‹#›</a:t>
            </a:fld>
            <a:endParaRPr lang="en-US"/>
          </a:p>
        </p:txBody>
      </p:sp>
    </p:spTree>
    <p:extLst>
      <p:ext uri="{BB962C8B-B14F-4D97-AF65-F5344CB8AC3E}">
        <p14:creationId xmlns:p14="http://schemas.microsoft.com/office/powerpoint/2010/main" val="24909807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AA58A-A9CF-704B-A80D-85AC51298717}" type="slidenum">
              <a:rPr lang="en-US" smtClean="0"/>
              <a:t>11</a:t>
            </a:fld>
            <a:endParaRPr lang="en-US"/>
          </a:p>
        </p:txBody>
      </p:sp>
    </p:spTree>
    <p:extLst>
      <p:ext uri="{BB962C8B-B14F-4D97-AF65-F5344CB8AC3E}">
        <p14:creationId xmlns:p14="http://schemas.microsoft.com/office/powerpoint/2010/main" val="398886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AA58A-A9CF-704B-A80D-85AC51298717}" type="slidenum">
              <a:rPr lang="en-US" smtClean="0"/>
              <a:t>16</a:t>
            </a:fld>
            <a:endParaRPr lang="en-US"/>
          </a:p>
        </p:txBody>
      </p:sp>
    </p:spTree>
    <p:extLst>
      <p:ext uri="{BB962C8B-B14F-4D97-AF65-F5344CB8AC3E}">
        <p14:creationId xmlns:p14="http://schemas.microsoft.com/office/powerpoint/2010/main" val="3479405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www.voicedoctorla.com</a:t>
            </a:r>
            <a:r>
              <a:rPr lang="en-US" dirty="0"/>
              <a:t>/</a:t>
            </a:r>
            <a:r>
              <a:rPr lang="en-US" dirty="0" err="1"/>
              <a:t>wp</a:t>
            </a:r>
            <a:r>
              <a:rPr lang="en-US" dirty="0"/>
              <a:t>-content/uploads/2012/11/</a:t>
            </a:r>
            <a:r>
              <a:rPr lang="en-US" dirty="0" err="1"/>
              <a:t>vocal_paralysis.jpg</a:t>
            </a:r>
            <a:endParaRPr lang="en-US" dirty="0"/>
          </a:p>
        </p:txBody>
      </p:sp>
      <p:sp>
        <p:nvSpPr>
          <p:cNvPr id="4" name="Slide Number Placeholder 3"/>
          <p:cNvSpPr>
            <a:spLocks noGrp="1"/>
          </p:cNvSpPr>
          <p:nvPr>
            <p:ph type="sldNum" sz="quarter" idx="10"/>
          </p:nvPr>
        </p:nvSpPr>
        <p:spPr/>
        <p:txBody>
          <a:bodyPr/>
          <a:lstStyle/>
          <a:p>
            <a:fld id="{7ECAA58A-A9CF-704B-A80D-85AC51298717}" type="slidenum">
              <a:rPr lang="en-US" smtClean="0"/>
              <a:t>21</a:t>
            </a:fld>
            <a:endParaRPr lang="en-US"/>
          </a:p>
        </p:txBody>
      </p:sp>
    </p:spTree>
    <p:extLst>
      <p:ext uri="{BB962C8B-B14F-4D97-AF65-F5344CB8AC3E}">
        <p14:creationId xmlns:p14="http://schemas.microsoft.com/office/powerpoint/2010/main" val="118767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AA58A-A9CF-704B-A80D-85AC51298717}" type="slidenum">
              <a:rPr lang="en-US" smtClean="0"/>
              <a:t>31</a:t>
            </a:fld>
            <a:endParaRPr lang="en-US"/>
          </a:p>
        </p:txBody>
      </p:sp>
    </p:spTree>
    <p:extLst>
      <p:ext uri="{BB962C8B-B14F-4D97-AF65-F5344CB8AC3E}">
        <p14:creationId xmlns:p14="http://schemas.microsoft.com/office/powerpoint/2010/main" val="134077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AA58A-A9CF-704B-A80D-85AC51298717}" type="slidenum">
              <a:rPr lang="en-US" smtClean="0"/>
              <a:t>36</a:t>
            </a:fld>
            <a:endParaRPr lang="en-US"/>
          </a:p>
        </p:txBody>
      </p:sp>
    </p:spTree>
    <p:extLst>
      <p:ext uri="{BB962C8B-B14F-4D97-AF65-F5344CB8AC3E}">
        <p14:creationId xmlns:p14="http://schemas.microsoft.com/office/powerpoint/2010/main" val="115985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AA58A-A9CF-704B-A80D-85AC51298717}" type="slidenum">
              <a:rPr lang="en-US" smtClean="0"/>
              <a:t>90</a:t>
            </a:fld>
            <a:endParaRPr lang="en-US"/>
          </a:p>
        </p:txBody>
      </p:sp>
    </p:spTree>
    <p:extLst>
      <p:ext uri="{BB962C8B-B14F-4D97-AF65-F5344CB8AC3E}">
        <p14:creationId xmlns:p14="http://schemas.microsoft.com/office/powerpoint/2010/main" val="119067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7B706-F8B7-C940-B84D-2B23021022BF}" type="slidenum">
              <a:rPr lang="en-US" smtClean="0"/>
              <a:t>116</a:t>
            </a:fld>
            <a:endParaRPr lang="en-US"/>
          </a:p>
        </p:txBody>
      </p:sp>
    </p:spTree>
    <p:extLst>
      <p:ext uri="{BB962C8B-B14F-4D97-AF65-F5344CB8AC3E}">
        <p14:creationId xmlns:p14="http://schemas.microsoft.com/office/powerpoint/2010/main" val="311787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C518CF0F-A53E-C644-AB6A-89B3C381F8EB}" type="datetimeFigureOut">
              <a:rPr lang="en-US" smtClean="0"/>
              <a:t>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FD84-A8C0-4A4D-9EAE-2FDAFC03A94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18CF0F-A53E-C644-AB6A-89B3C381F8EB}" type="datetimeFigureOut">
              <a:rPr lang="en-US" smtClean="0"/>
              <a:t>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0FD84-A8C0-4A4D-9EAE-2FDAFC03A948}"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518CF0F-A53E-C644-AB6A-89B3C381F8EB}" type="datetimeFigureOut">
              <a:rPr lang="en-US" smtClean="0"/>
              <a:t>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FD84-A8C0-4A4D-9EAE-2FDAFC03A94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518CF0F-A53E-C644-AB6A-89B3C381F8EB}" type="datetimeFigureOut">
              <a:rPr lang="en-US" smtClean="0"/>
              <a:t>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FD84-A8C0-4A4D-9EAE-2FDAFC03A9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518CF0F-A53E-C644-AB6A-89B3C381F8EB}" type="datetimeFigureOut">
              <a:rPr lang="en-US" smtClean="0"/>
              <a:t>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FD84-A8C0-4A4D-9EAE-2FDAFC03A9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C518CF0F-A53E-C644-AB6A-89B3C381F8EB}" type="datetimeFigureOut">
              <a:rPr lang="en-US" smtClean="0"/>
              <a:t>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FD84-A8C0-4A4D-9EAE-2FDAFC03A948}"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18CF0F-A53E-C644-AB6A-89B3C381F8EB}" type="datetimeFigureOut">
              <a:rPr lang="en-US" smtClean="0"/>
              <a:t>2/11/22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FD84-A8C0-4A4D-9EAE-2FDAFC03A9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518CF0F-A53E-C644-AB6A-89B3C381F8EB}" type="datetimeFigureOut">
              <a:rPr lang="en-US" smtClean="0"/>
              <a:t>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0FD84-A8C0-4A4D-9EAE-2FDAFC03A9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C518CF0F-A53E-C644-AB6A-89B3C381F8EB}" type="datetimeFigureOut">
              <a:rPr lang="en-US" smtClean="0"/>
              <a:t>2/11/22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0FD84-A8C0-4A4D-9EAE-2FDAFC03A9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518CF0F-A53E-C644-AB6A-89B3C381F8EB}" type="datetimeFigureOut">
              <a:rPr lang="en-US" smtClean="0"/>
              <a:t>2/11/22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D0FD84-A8C0-4A4D-9EAE-2FDAFC03A9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8CF0F-A53E-C644-AB6A-89B3C381F8EB}" type="datetimeFigureOut">
              <a:rPr lang="en-US" smtClean="0"/>
              <a:t>2/11/22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D0FD84-A8C0-4A4D-9EAE-2FDAFC03A9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18CF0F-A53E-C644-AB6A-89B3C381F8EB}" type="datetimeFigureOut">
              <a:rPr lang="en-US" smtClean="0"/>
              <a:t>2/11/22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0FD84-A8C0-4A4D-9EAE-2FDAFC03A9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C518CF0F-A53E-C644-AB6A-89B3C381F8EB}" type="datetimeFigureOut">
              <a:rPr lang="en-US" smtClean="0"/>
              <a:t>2/11/22</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24D0FD84-A8C0-4A4D-9EAE-2FDAFC03A9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2" Type="http://schemas.openxmlformats.org/officeDocument/2006/relationships/hyperlink" Target="https://www.khanacademy.org/test-prep/mcat/organ-systems/hematologic-system/v/bohr-effect-vs-haldane-effect"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myvoiceteacher.com/images/anatomy-larynx-structure.gif"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ntcarepc.com/resources/Vocal+cords+schematic.jpg"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A&amp;P Respiratory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7772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Pharynx</a:t>
            </a:r>
          </a:p>
        </p:txBody>
      </p:sp>
      <p:sp>
        <p:nvSpPr>
          <p:cNvPr id="2" name="Content Placeholder 1"/>
          <p:cNvSpPr>
            <a:spLocks noGrp="1"/>
          </p:cNvSpPr>
          <p:nvPr>
            <p:ph type="body" sz="half" idx="2"/>
          </p:nvPr>
        </p:nvSpPr>
        <p:spPr/>
        <p:txBody>
          <a:bodyPr/>
          <a:lstStyle/>
          <a:p>
            <a:r>
              <a:rPr lang="en-US" dirty="0"/>
              <a:t>http://</a:t>
            </a:r>
            <a:r>
              <a:rPr lang="en-US" dirty="0" err="1"/>
              <a:t>www.highlands.edu</a:t>
            </a:r>
            <a:r>
              <a:rPr lang="en-US" dirty="0"/>
              <a:t>/academics/divisions/</a:t>
            </a:r>
            <a:r>
              <a:rPr lang="en-US" dirty="0" err="1"/>
              <a:t>scipe</a:t>
            </a:r>
            <a:r>
              <a:rPr lang="en-US" dirty="0"/>
              <a:t>/biology/faculty/</a:t>
            </a:r>
            <a:r>
              <a:rPr lang="en-US" dirty="0" err="1"/>
              <a:t>harnden</a:t>
            </a:r>
            <a:r>
              <a:rPr lang="en-US" dirty="0"/>
              <a:t>/2122/images/</a:t>
            </a:r>
            <a:r>
              <a:rPr lang="en-US" dirty="0" err="1"/>
              <a:t>upperresp.jpg</a:t>
            </a:r>
            <a:endParaRPr lang="en-US" dirty="0"/>
          </a:p>
        </p:txBody>
      </p:sp>
      <p:pic>
        <p:nvPicPr>
          <p:cNvPr id="12" name="Picture Placeholder 11"/>
          <p:cNvPicPr>
            <a:picLocks noGrp="1" noChangeAspect="1"/>
          </p:cNvPicPr>
          <p:nvPr>
            <p:ph type="pic" idx="1"/>
          </p:nvPr>
        </p:nvPicPr>
        <p:blipFill rotWithShape="1">
          <a:blip r:embed="rId2"/>
          <a:srcRect l="-5138" t="-19901" r="-16379" b="-3741"/>
          <a:stretch/>
        </p:blipFill>
        <p:spPr>
          <a:xfrm>
            <a:off x="2272322" y="2315394"/>
            <a:ext cx="5406294" cy="4210220"/>
          </a:xfrm>
        </p:spPr>
      </p:pic>
    </p:spTree>
    <p:extLst>
      <p:ext uri="{BB962C8B-B14F-4D97-AF65-F5344CB8AC3E}">
        <p14:creationId xmlns:p14="http://schemas.microsoft.com/office/powerpoint/2010/main" val="28804011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Oxygen Content Calculation</a:t>
            </a:r>
            <a:br>
              <a:rPr lang="en-US" dirty="0"/>
            </a:br>
            <a:endParaRPr lang="en-US" dirty="0"/>
          </a:p>
        </p:txBody>
      </p:sp>
      <p:sp>
        <p:nvSpPr>
          <p:cNvPr id="2" name="Content Placeholder 1"/>
          <p:cNvSpPr>
            <a:spLocks noGrp="1"/>
          </p:cNvSpPr>
          <p:nvPr>
            <p:ph idx="1"/>
          </p:nvPr>
        </p:nvSpPr>
        <p:spPr>
          <a:xfrm>
            <a:off x="270233" y="2044755"/>
            <a:ext cx="8687982" cy="4669702"/>
          </a:xfrm>
        </p:spPr>
        <p:txBody>
          <a:bodyPr/>
          <a:lstStyle/>
          <a:p>
            <a:r>
              <a:rPr lang="en-US" dirty="0"/>
              <a:t>Amount of O2 in arterial </a:t>
            </a:r>
            <a:r>
              <a:rPr lang="en-US" dirty="0" err="1"/>
              <a:t>blood..Total</a:t>
            </a:r>
            <a:r>
              <a:rPr lang="en-US" dirty="0"/>
              <a:t> oxygen in blood</a:t>
            </a:r>
          </a:p>
          <a:p>
            <a:pPr lvl="1"/>
            <a:r>
              <a:rPr lang="en-US" b="1" dirty="0"/>
              <a:t>CaO2</a:t>
            </a:r>
            <a:r>
              <a:rPr lang="en-US" dirty="0"/>
              <a:t>= (o.oo3 xPaO2) + (1.34 x </a:t>
            </a:r>
            <a:r>
              <a:rPr lang="en-US" dirty="0" err="1"/>
              <a:t>Hb</a:t>
            </a:r>
            <a:r>
              <a:rPr lang="en-US" dirty="0"/>
              <a:t> x % SaO2)</a:t>
            </a:r>
          </a:p>
          <a:p>
            <a:pPr marL="301943" lvl="1" indent="0">
              <a:buNone/>
            </a:pPr>
            <a:r>
              <a:rPr lang="en-US" dirty="0"/>
              <a:t>			(0.003x96) + (1.34 x 15 x .98)</a:t>
            </a:r>
          </a:p>
          <a:p>
            <a:pPr marL="301943" lvl="1" indent="0">
              <a:buNone/>
            </a:pPr>
            <a:r>
              <a:rPr lang="en-US" dirty="0"/>
              <a:t>If Hgb 15 </a:t>
            </a:r>
            <a:r>
              <a:rPr lang="en-US" dirty="0" err="1"/>
              <a:t>gm</a:t>
            </a:r>
            <a:r>
              <a:rPr lang="en-US" dirty="0"/>
              <a:t>/ </a:t>
            </a:r>
            <a:r>
              <a:rPr lang="en-US" dirty="0" err="1"/>
              <a:t>dL</a:t>
            </a:r>
            <a:r>
              <a:rPr lang="en-US" dirty="0"/>
              <a:t> with SaO2 of 98 and PaO2 of 96, what is the oxygen content?</a:t>
            </a:r>
          </a:p>
          <a:p>
            <a:pPr marL="301943" lvl="1" indent="0">
              <a:buNone/>
            </a:pPr>
            <a:endParaRPr lang="en-US" dirty="0"/>
          </a:p>
          <a:p>
            <a:pPr marL="301943" lvl="1" indent="0">
              <a:buNone/>
            </a:pPr>
            <a:r>
              <a:rPr lang="en-US" dirty="0"/>
              <a:t>What is the oxygen content if the saO2 and PaO2 stay the same but the </a:t>
            </a:r>
            <a:r>
              <a:rPr lang="en-US" dirty="0" err="1"/>
              <a:t>Hbg</a:t>
            </a:r>
            <a:r>
              <a:rPr lang="en-US" dirty="0"/>
              <a:t> drops to 9 </a:t>
            </a:r>
            <a:r>
              <a:rPr lang="en-US" dirty="0" err="1"/>
              <a:t>gm</a:t>
            </a:r>
            <a:r>
              <a:rPr lang="en-US" dirty="0"/>
              <a:t>/</a:t>
            </a:r>
            <a:r>
              <a:rPr lang="en-US" dirty="0" err="1"/>
              <a:t>dL</a:t>
            </a:r>
            <a:r>
              <a:rPr lang="en-US" dirty="0"/>
              <a:t>?</a:t>
            </a:r>
          </a:p>
          <a:p>
            <a:pPr marL="301943" lvl="1" indent="0">
              <a:buNone/>
            </a:pPr>
            <a:endParaRPr lang="en-US" dirty="0"/>
          </a:p>
          <a:p>
            <a:pPr marL="301943" lvl="1" indent="0">
              <a:buNone/>
            </a:pPr>
            <a:r>
              <a:rPr lang="en-US" dirty="0"/>
              <a:t>How much did the dissolved level of O2 change with this drop in Hgb?</a:t>
            </a:r>
          </a:p>
          <a:p>
            <a:pPr marL="301943" lvl="1" indent="0">
              <a:buNone/>
            </a:pPr>
            <a:endParaRPr lang="en-US" dirty="0"/>
          </a:p>
        </p:txBody>
      </p:sp>
    </p:spTree>
    <p:extLst>
      <p:ext uri="{BB962C8B-B14F-4D97-AF65-F5344CB8AC3E}">
        <p14:creationId xmlns:p14="http://schemas.microsoft.com/office/powerpoint/2010/main" val="23699817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PaO2/FiO2 Ratio</a:t>
            </a:r>
          </a:p>
        </p:txBody>
      </p:sp>
      <p:sp>
        <p:nvSpPr>
          <p:cNvPr id="3" name="Content Placeholder 2"/>
          <p:cNvSpPr>
            <a:spLocks noGrp="1"/>
          </p:cNvSpPr>
          <p:nvPr>
            <p:ph idx="1"/>
          </p:nvPr>
        </p:nvSpPr>
        <p:spPr/>
        <p:txBody>
          <a:bodyPr/>
          <a:lstStyle/>
          <a:p>
            <a:r>
              <a:rPr lang="en-US" dirty="0"/>
              <a:t>Measures the severity of hypoxemia</a:t>
            </a:r>
          </a:p>
          <a:p>
            <a:r>
              <a:rPr lang="en-US" dirty="0"/>
              <a:t>Need blood gas for PaO2</a:t>
            </a:r>
          </a:p>
          <a:p>
            <a:r>
              <a:rPr lang="en-US" dirty="0"/>
              <a:t>Need FiO2 at moment blood gas drawn</a:t>
            </a:r>
          </a:p>
          <a:p>
            <a:r>
              <a:rPr lang="en-US" dirty="0"/>
              <a:t>Normal PaO2:FiO2 = 100 mmHg/0.21 = 500</a:t>
            </a:r>
          </a:p>
          <a:p>
            <a:r>
              <a:rPr lang="en-US" dirty="0"/>
              <a:t>The lower the ratio, the worse the disease</a:t>
            </a:r>
          </a:p>
          <a:p>
            <a:r>
              <a:rPr lang="en-US"/>
              <a:t>PaO2:FiO2</a:t>
            </a:r>
            <a:r>
              <a:rPr lang="en-US" dirty="0"/>
              <a:t>&lt;300 is consistent with ALI</a:t>
            </a:r>
          </a:p>
          <a:p>
            <a:r>
              <a:rPr lang="en-US" dirty="0"/>
              <a:t>PaO2:FiO2&lt;200 is consistent with ARDS</a:t>
            </a:r>
          </a:p>
        </p:txBody>
      </p:sp>
    </p:spTree>
    <p:extLst>
      <p:ext uri="{BB962C8B-B14F-4D97-AF65-F5344CB8AC3E}">
        <p14:creationId xmlns:p14="http://schemas.microsoft.com/office/powerpoint/2010/main" val="98254466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Shunt Summary</a:t>
            </a:r>
          </a:p>
        </p:txBody>
      </p:sp>
      <p:sp>
        <p:nvSpPr>
          <p:cNvPr id="2" name="Content Placeholder 1"/>
          <p:cNvSpPr>
            <a:spLocks noGrp="1"/>
          </p:cNvSpPr>
          <p:nvPr>
            <p:ph idx="1"/>
          </p:nvPr>
        </p:nvSpPr>
        <p:spPr/>
        <p:txBody>
          <a:bodyPr/>
          <a:lstStyle/>
          <a:p>
            <a:r>
              <a:rPr lang="en-US" dirty="0"/>
              <a:t>A-a gradient… excellent measure of shunt, but not completely FIO2 –independent</a:t>
            </a:r>
          </a:p>
          <a:p>
            <a:r>
              <a:rPr lang="en-US" dirty="0"/>
              <a:t>a/A ratio…FIO2 independent measure of shunt </a:t>
            </a:r>
          </a:p>
          <a:p>
            <a:r>
              <a:rPr lang="en-US" dirty="0"/>
              <a:t>P/F (PaO2/FIO2) ratio…rough estimate of shunt </a:t>
            </a:r>
          </a:p>
          <a:p>
            <a:r>
              <a:rPr lang="en-US" dirty="0"/>
              <a:t>SvO2 should be checked to ensure that low SvO2 (anemia, low CO) is not the cause of an increased A-a gradient</a:t>
            </a:r>
          </a:p>
        </p:txBody>
      </p:sp>
    </p:spTree>
    <p:extLst>
      <p:ext uri="{BB962C8B-B14F-4D97-AF65-F5344CB8AC3E}">
        <p14:creationId xmlns:p14="http://schemas.microsoft.com/office/powerpoint/2010/main" val="6427149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aCO2-ACO2 gradients</a:t>
            </a:r>
          </a:p>
        </p:txBody>
      </p:sp>
      <p:sp>
        <p:nvSpPr>
          <p:cNvPr id="3" name="Subtitle 2"/>
          <p:cNvSpPr>
            <a:spLocks noGrp="1"/>
          </p:cNvSpPr>
          <p:nvPr>
            <p:ph type="subTitle" idx="1"/>
          </p:nvPr>
        </p:nvSpPr>
        <p:spPr/>
        <p:txBody>
          <a:bodyPr>
            <a:normAutofit fontScale="77500" lnSpcReduction="20000"/>
          </a:bodyPr>
          <a:lstStyle/>
          <a:p>
            <a:r>
              <a:rPr lang="en-US" sz="8000" dirty="0"/>
              <a:t>Carbon Dioxide</a:t>
            </a:r>
          </a:p>
        </p:txBody>
      </p:sp>
    </p:spTree>
    <p:extLst>
      <p:ext uri="{BB962C8B-B14F-4D97-AF65-F5344CB8AC3E}">
        <p14:creationId xmlns:p14="http://schemas.microsoft.com/office/powerpoint/2010/main" val="37435208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225" y="228601"/>
            <a:ext cx="8591550" cy="855982"/>
          </a:xfrm>
        </p:spPr>
        <p:txBody>
          <a:bodyPr/>
          <a:lstStyle/>
          <a:p>
            <a:r>
              <a:rPr lang="en-US" dirty="0"/>
              <a:t>Dead Space</a:t>
            </a:r>
          </a:p>
        </p:txBody>
      </p:sp>
      <p:sp>
        <p:nvSpPr>
          <p:cNvPr id="2" name="Content Placeholder 1"/>
          <p:cNvSpPr>
            <a:spLocks noGrp="1"/>
          </p:cNvSpPr>
          <p:nvPr>
            <p:ph idx="1"/>
          </p:nvPr>
        </p:nvSpPr>
        <p:spPr>
          <a:xfrm>
            <a:off x="0" y="1614280"/>
            <a:ext cx="8835115" cy="5079602"/>
          </a:xfrm>
          <a:prstGeom prst="rect">
            <a:avLst/>
          </a:prstGeom>
        </p:spPr>
        <p:txBody>
          <a:bodyPr>
            <a:normAutofit fontScale="62500" lnSpcReduction="20000"/>
          </a:bodyPr>
          <a:lstStyle/>
          <a:p>
            <a:r>
              <a:rPr lang="en-US" dirty="0"/>
              <a:t>The air that enters the lungs that do no participate in gas exchange</a:t>
            </a:r>
          </a:p>
          <a:p>
            <a:r>
              <a:rPr lang="en-US" b="1" dirty="0"/>
              <a:t>Anatomic </a:t>
            </a:r>
            <a:r>
              <a:rPr lang="en-US" b="1" dirty="0" err="1"/>
              <a:t>Deadspace</a:t>
            </a:r>
            <a:r>
              <a:rPr lang="en-US" dirty="0"/>
              <a:t>=Volume in Conducting airway = </a:t>
            </a:r>
            <a:r>
              <a:rPr lang="en-US" b="1" dirty="0"/>
              <a:t>2ml /kg</a:t>
            </a:r>
          </a:p>
          <a:p>
            <a:r>
              <a:rPr lang="en-US" dirty="0"/>
              <a:t>No blood flow in conducting airway-too thick to exchange gas</a:t>
            </a:r>
          </a:p>
          <a:p>
            <a:r>
              <a:rPr lang="en-US" dirty="0"/>
              <a:t>Alveolar ventilation is about 2/3 of air that enters because 1/3 is dead space</a:t>
            </a:r>
          </a:p>
          <a:p>
            <a:r>
              <a:rPr lang="en-US" dirty="0" err="1"/>
              <a:t>Deadspace</a:t>
            </a:r>
            <a:r>
              <a:rPr lang="en-US" dirty="0"/>
              <a:t> in spontaneously breathing person is about 30% and increases to 50% in a paralyzed mechanically ventilated patient</a:t>
            </a:r>
          </a:p>
          <a:p>
            <a:r>
              <a:rPr lang="en-US" b="1" dirty="0"/>
              <a:t>Alveolar dead space</a:t>
            </a:r>
            <a:r>
              <a:rPr lang="en-US" dirty="0"/>
              <a:t>=alveoli that are ventilated but do not participate in gas exchange with blood</a:t>
            </a:r>
          </a:p>
          <a:p>
            <a:r>
              <a:rPr lang="en-US" dirty="0"/>
              <a:t>Anatomic </a:t>
            </a:r>
            <a:r>
              <a:rPr lang="en-US" dirty="0" err="1"/>
              <a:t>deadspace</a:t>
            </a:r>
            <a:r>
              <a:rPr lang="en-US" dirty="0"/>
              <a:t> is usually almost equal to physiologic </a:t>
            </a:r>
            <a:r>
              <a:rPr lang="en-US" dirty="0" err="1"/>
              <a:t>deadspace</a:t>
            </a:r>
            <a:r>
              <a:rPr lang="en-US" dirty="0"/>
              <a:t> because alveolar dead space is small… it increases in lung diseases</a:t>
            </a:r>
          </a:p>
          <a:p>
            <a:r>
              <a:rPr lang="en-US" dirty="0"/>
              <a:t>Anatomic dead space + alveolar dead space = physiologic dead space(V</a:t>
            </a:r>
            <a:r>
              <a:rPr lang="en-US" baseline="-25000" dirty="0"/>
              <a:t>DS</a:t>
            </a:r>
            <a:r>
              <a:rPr lang="en-US" dirty="0"/>
              <a:t>)</a:t>
            </a:r>
          </a:p>
          <a:p>
            <a:r>
              <a:rPr lang="en-US" b="1" dirty="0"/>
              <a:t>Bohr equation</a:t>
            </a:r>
          </a:p>
          <a:p>
            <a:pPr lvl="1"/>
            <a:r>
              <a:rPr lang="en-US" dirty="0"/>
              <a:t>Vd/Vt=(Paco</a:t>
            </a:r>
            <a:r>
              <a:rPr lang="en-US" baseline="-25000" dirty="0"/>
              <a:t>2</a:t>
            </a:r>
            <a:r>
              <a:rPr lang="en-US" dirty="0"/>
              <a:t>-PEco</a:t>
            </a:r>
            <a:r>
              <a:rPr lang="en-US" baseline="-25000" dirty="0"/>
              <a:t>2</a:t>
            </a:r>
            <a:r>
              <a:rPr lang="en-US" dirty="0"/>
              <a:t>)/Paco</a:t>
            </a:r>
            <a:r>
              <a:rPr lang="en-US" baseline="-25000" dirty="0"/>
              <a:t>2</a:t>
            </a:r>
          </a:p>
          <a:p>
            <a:pPr marL="0" indent="0">
              <a:buNone/>
            </a:pPr>
            <a:r>
              <a:rPr lang="en-US" baseline="-25000" dirty="0"/>
              <a:t>                                  ABG          Etco2           ABG</a:t>
            </a:r>
          </a:p>
          <a:p>
            <a:endParaRPr lang="en-US" dirty="0"/>
          </a:p>
        </p:txBody>
      </p:sp>
    </p:spTree>
    <p:extLst>
      <p:ext uri="{BB962C8B-B14F-4D97-AF65-F5344CB8AC3E}">
        <p14:creationId xmlns:p14="http://schemas.microsoft.com/office/powerpoint/2010/main" val="28660832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Dead space calculation</a:t>
            </a:r>
          </a:p>
        </p:txBody>
      </p:sp>
      <p:sp>
        <p:nvSpPr>
          <p:cNvPr id="2" name="Content Placeholder 1"/>
          <p:cNvSpPr>
            <a:spLocks noGrp="1"/>
          </p:cNvSpPr>
          <p:nvPr>
            <p:ph idx="1"/>
          </p:nvPr>
        </p:nvSpPr>
        <p:spPr>
          <a:xfrm>
            <a:off x="387503" y="1937136"/>
            <a:ext cx="8544246" cy="4089510"/>
          </a:xfrm>
          <a:prstGeom prst="rect">
            <a:avLst/>
          </a:prstGeom>
        </p:spPr>
        <p:txBody>
          <a:bodyPr>
            <a:noAutofit/>
          </a:bodyPr>
          <a:lstStyle/>
          <a:p>
            <a:pPr marL="0" indent="0">
              <a:buNone/>
            </a:pPr>
            <a:r>
              <a:rPr lang="en-US" sz="1400" dirty="0"/>
              <a:t>Your patient is under general anesthesia with controlled ventilation and tidal volume of 700 </a:t>
            </a:r>
            <a:r>
              <a:rPr lang="en-US" sz="1400" dirty="0" err="1"/>
              <a:t>mL.</a:t>
            </a:r>
            <a:r>
              <a:rPr lang="en-US" sz="1400" dirty="0"/>
              <a:t> The patient’s ETCO2 is is 32 and the PaCO2 is 40. What is the estimated dead space?</a:t>
            </a:r>
          </a:p>
          <a:p>
            <a:pPr marL="0" indent="0">
              <a:buNone/>
            </a:pPr>
            <a:r>
              <a:rPr lang="en-US" sz="1400" u="sng" dirty="0"/>
              <a:t>Vd</a:t>
            </a:r>
            <a:r>
              <a:rPr lang="en-US" sz="1400" dirty="0"/>
              <a:t>= </a:t>
            </a:r>
            <a:r>
              <a:rPr lang="en-US" sz="1400" u="sng" dirty="0"/>
              <a:t>(PaCO2-PECO2)</a:t>
            </a:r>
          </a:p>
          <a:p>
            <a:pPr marL="0" indent="0">
              <a:buNone/>
            </a:pPr>
            <a:r>
              <a:rPr lang="en-US" sz="1400" dirty="0" err="1"/>
              <a:t>Vt</a:t>
            </a:r>
            <a:r>
              <a:rPr lang="en-US" sz="1400" dirty="0"/>
              <a:t>             PaCO2</a:t>
            </a:r>
          </a:p>
          <a:p>
            <a:pPr marL="0" indent="0">
              <a:buNone/>
            </a:pPr>
            <a:r>
              <a:rPr lang="en-US" sz="1400" u="sng" dirty="0"/>
              <a:t>x</a:t>
            </a:r>
            <a:r>
              <a:rPr lang="en-US" sz="1400" dirty="0"/>
              <a:t>           =       </a:t>
            </a:r>
            <a:r>
              <a:rPr lang="en-US" sz="1400" u="sng" dirty="0"/>
              <a:t>(40-32) </a:t>
            </a:r>
          </a:p>
          <a:p>
            <a:pPr marL="0" indent="0">
              <a:buNone/>
            </a:pPr>
            <a:r>
              <a:rPr lang="en-US" sz="1400" dirty="0"/>
              <a:t>700                     40                 </a:t>
            </a:r>
          </a:p>
          <a:p>
            <a:pPr marL="0" indent="0">
              <a:buNone/>
            </a:pPr>
            <a:r>
              <a:rPr lang="en-US" sz="1400" dirty="0"/>
              <a:t>X            =        0.2   (700)</a:t>
            </a:r>
          </a:p>
          <a:p>
            <a:pPr marL="0" indent="0">
              <a:buNone/>
            </a:pPr>
            <a:r>
              <a:rPr lang="en-US" sz="1400" dirty="0"/>
              <a:t>X =140 mL</a:t>
            </a:r>
          </a:p>
          <a:p>
            <a:pPr marL="0" indent="0">
              <a:buNone/>
            </a:pPr>
            <a:r>
              <a:rPr lang="en-US" sz="1400" dirty="0"/>
              <a:t>Normal dead space ratio is about .33</a:t>
            </a:r>
          </a:p>
          <a:p>
            <a:pPr marL="0" indent="0">
              <a:buNone/>
            </a:pPr>
            <a:r>
              <a:rPr lang="en-US" sz="1400" dirty="0"/>
              <a:t>Increases with lung disease</a:t>
            </a:r>
          </a:p>
          <a:p>
            <a:pPr marL="0" indent="0">
              <a:buNone/>
            </a:pPr>
            <a:r>
              <a:rPr lang="en-US" sz="1400" dirty="0"/>
              <a:t>Obstructive airway disease will have Vd/Vt ratio of 0.6 to 0.7</a:t>
            </a:r>
          </a:p>
          <a:p>
            <a:pPr marL="0" indent="0">
              <a:buNone/>
            </a:pPr>
            <a:endParaRPr lang="en-US" sz="1400" dirty="0"/>
          </a:p>
          <a:p>
            <a:pPr marL="0" indent="0">
              <a:buNone/>
            </a:pPr>
            <a:r>
              <a:rPr lang="en-US" sz="1400" dirty="0"/>
              <a:t>                 </a:t>
            </a:r>
          </a:p>
        </p:txBody>
      </p:sp>
    </p:spTree>
    <p:extLst>
      <p:ext uri="{BB962C8B-B14F-4D97-AF65-F5344CB8AC3E}">
        <p14:creationId xmlns:p14="http://schemas.microsoft.com/office/powerpoint/2010/main" val="10770399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Alveolar Ventilation</a:t>
            </a:r>
          </a:p>
        </p:txBody>
      </p:sp>
      <p:sp>
        <p:nvSpPr>
          <p:cNvPr id="3" name="Content Placeholder 2"/>
          <p:cNvSpPr>
            <a:spLocks noGrp="1"/>
          </p:cNvSpPr>
          <p:nvPr>
            <p:ph idx="1"/>
          </p:nvPr>
        </p:nvSpPr>
        <p:spPr>
          <a:xfrm>
            <a:off x="457200" y="1775191"/>
            <a:ext cx="8229600" cy="4809157"/>
          </a:xfrm>
        </p:spPr>
        <p:txBody>
          <a:bodyPr>
            <a:normAutofit/>
          </a:bodyPr>
          <a:lstStyle/>
          <a:p>
            <a:r>
              <a:rPr lang="en-US" dirty="0"/>
              <a:t>Alveolar ventilation is directly proportional to carbon dioxide production; the greater the amount of carbon dioxide production by  the body, the greater the alveolar ventilation must be to maintain a constant partial pressure of  carbon dioxide in the blood and alveoli. </a:t>
            </a:r>
          </a:p>
          <a:p>
            <a:r>
              <a:rPr lang="en-US" dirty="0"/>
              <a:t>If CO2 in the alveoli  is high, then there is a problem with ventilation… either within the CNS or or a problem with the </a:t>
            </a:r>
            <a:r>
              <a:rPr lang="en-US" dirty="0" err="1"/>
              <a:t>ventilatory</a:t>
            </a:r>
            <a:r>
              <a:rPr lang="en-US" dirty="0"/>
              <a:t> pump itself..</a:t>
            </a:r>
            <a:r>
              <a:rPr lang="en-US" dirty="0" err="1"/>
              <a:t>ie</a:t>
            </a:r>
            <a:r>
              <a:rPr lang="en-US" dirty="0"/>
              <a:t>; muscles of breathing are weak, non-compliant chest wall, increased airway resistance, thickened pleura, asthma, pneumonia, </a:t>
            </a:r>
            <a:r>
              <a:rPr lang="en-US" dirty="0" err="1"/>
              <a:t>etc</a:t>
            </a:r>
            <a:r>
              <a:rPr lang="en-US" dirty="0"/>
              <a:t> </a:t>
            </a:r>
            <a:r>
              <a:rPr lang="en-US" dirty="0" err="1"/>
              <a:t>etc</a:t>
            </a:r>
            <a:endParaRPr lang="en-US" dirty="0"/>
          </a:p>
        </p:txBody>
      </p:sp>
    </p:spTree>
    <p:extLst>
      <p:ext uri="{BB962C8B-B14F-4D97-AF65-F5344CB8AC3E}">
        <p14:creationId xmlns:p14="http://schemas.microsoft.com/office/powerpoint/2010/main" val="28686662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Alveolar O2 and CO2 levels</a:t>
            </a:r>
          </a:p>
        </p:txBody>
      </p:sp>
      <p:sp>
        <p:nvSpPr>
          <p:cNvPr id="2" name="Content Placeholder 1"/>
          <p:cNvSpPr>
            <a:spLocks noGrp="1"/>
          </p:cNvSpPr>
          <p:nvPr>
            <p:ph idx="1"/>
          </p:nvPr>
        </p:nvSpPr>
        <p:spPr>
          <a:xfrm>
            <a:off x="301761" y="1286129"/>
            <a:ext cx="8385039" cy="5391107"/>
          </a:xfrm>
        </p:spPr>
        <p:txBody>
          <a:bodyPr>
            <a:normAutofit fontScale="85000" lnSpcReduction="10000"/>
          </a:bodyPr>
          <a:lstStyle/>
          <a:p>
            <a:r>
              <a:rPr lang="en-US" dirty="0"/>
              <a:t>Levels of O2 and CO2 determined by:</a:t>
            </a:r>
          </a:p>
          <a:p>
            <a:pPr lvl="1"/>
            <a:r>
              <a:rPr lang="en-US" b="1" dirty="0"/>
              <a:t>Amount of alveolar ventilation</a:t>
            </a:r>
          </a:p>
          <a:p>
            <a:pPr lvl="1"/>
            <a:r>
              <a:rPr lang="en-US" b="1" dirty="0"/>
              <a:t>Inspired concentrations of O2 and CO2</a:t>
            </a:r>
          </a:p>
          <a:p>
            <a:pPr lvl="1"/>
            <a:r>
              <a:rPr lang="en-US" b="1" dirty="0"/>
              <a:t>Flow of mixed venous blood to lungs</a:t>
            </a:r>
          </a:p>
          <a:p>
            <a:pPr lvl="1"/>
            <a:r>
              <a:rPr lang="en-US" b="1" dirty="0"/>
              <a:t>Consumption of O2 (250 ml/min adults)</a:t>
            </a:r>
          </a:p>
          <a:p>
            <a:pPr lvl="1"/>
            <a:r>
              <a:rPr lang="en-US" b="1" dirty="0"/>
              <a:t>Production of CO2 (200 mL/min adults)</a:t>
            </a:r>
          </a:p>
          <a:p>
            <a:pPr lvl="2"/>
            <a:r>
              <a:rPr lang="en-US" b="1" dirty="0"/>
              <a:t>Respiratory Quotient</a:t>
            </a:r>
          </a:p>
          <a:p>
            <a:pPr lvl="3"/>
            <a:r>
              <a:rPr lang="en-US" b="1" dirty="0"/>
              <a:t>Ratio of CO2 produced to amount of O2 consumed</a:t>
            </a:r>
          </a:p>
          <a:p>
            <a:pPr lvl="3"/>
            <a:r>
              <a:rPr lang="en-US" b="1" dirty="0"/>
              <a:t>RQ = 200CO2/250 02 = 0.8</a:t>
            </a:r>
          </a:p>
          <a:p>
            <a:pPr lvl="3"/>
            <a:r>
              <a:rPr lang="en-US" dirty="0"/>
              <a:t>Alveolar PO2 equation</a:t>
            </a:r>
          </a:p>
          <a:p>
            <a:pPr lvl="4"/>
            <a:r>
              <a:rPr lang="en-US" dirty="0"/>
              <a:t>PAO2=PIO2-(PACO2/RQ)</a:t>
            </a:r>
          </a:p>
          <a:p>
            <a:pPr lvl="5"/>
            <a:r>
              <a:rPr lang="en-US" dirty="0"/>
              <a:t>PIO2 =0.21 x (760 </a:t>
            </a:r>
            <a:r>
              <a:rPr lang="en-US" dirty="0" err="1"/>
              <a:t>mmhg</a:t>
            </a:r>
            <a:r>
              <a:rPr lang="en-US" dirty="0"/>
              <a:t>- 47 </a:t>
            </a:r>
            <a:r>
              <a:rPr lang="en-US" dirty="0" err="1"/>
              <a:t>mmhg</a:t>
            </a:r>
            <a:r>
              <a:rPr lang="en-US" dirty="0"/>
              <a:t>)</a:t>
            </a:r>
          </a:p>
          <a:p>
            <a:pPr lvl="6"/>
            <a:r>
              <a:rPr lang="en-US" dirty="0"/>
              <a:t>21% atmospheric air is 02</a:t>
            </a:r>
          </a:p>
          <a:p>
            <a:pPr lvl="6"/>
            <a:r>
              <a:rPr lang="en-US" dirty="0"/>
              <a:t>0.04% atmospheric air is CO2 PCO2atm=0.3mm Hg</a:t>
            </a:r>
          </a:p>
          <a:p>
            <a:pPr lvl="4"/>
            <a:r>
              <a:rPr lang="en-US" dirty="0"/>
              <a:t>The partial pressure of water vapor is constant at 47mm Hg</a:t>
            </a:r>
          </a:p>
          <a:p>
            <a:pPr marL="1234440" lvl="4" indent="0">
              <a:buNone/>
            </a:pPr>
            <a:r>
              <a:rPr lang="en-US" dirty="0"/>
              <a:t>(air enters mouth and is heated to body temp and humidified to 100%)</a:t>
            </a:r>
          </a:p>
          <a:p>
            <a:pPr marL="1234440" lvl="4" indent="0">
              <a:buNone/>
            </a:pPr>
            <a:r>
              <a:rPr lang="en-US" dirty="0"/>
              <a:t>The PO2 of inspired air (PIO2) = 0.21x (760 mmHg-47 mmHg)= 149mmHg</a:t>
            </a:r>
          </a:p>
          <a:p>
            <a:pPr lvl="4"/>
            <a:endParaRPr lang="en-US" dirty="0"/>
          </a:p>
        </p:txBody>
      </p:sp>
    </p:spTree>
    <p:extLst>
      <p:ext uri="{BB962C8B-B14F-4D97-AF65-F5344CB8AC3E}">
        <p14:creationId xmlns:p14="http://schemas.microsoft.com/office/powerpoint/2010/main" val="406856220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determinants of PaCO2</a:t>
            </a:r>
          </a:p>
        </p:txBody>
      </p:sp>
      <p:sp>
        <p:nvSpPr>
          <p:cNvPr id="3" name="Content Placeholder 2"/>
          <p:cNvSpPr>
            <a:spLocks noGrp="1"/>
          </p:cNvSpPr>
          <p:nvPr>
            <p:ph idx="1"/>
          </p:nvPr>
        </p:nvSpPr>
        <p:spPr/>
        <p:txBody>
          <a:bodyPr/>
          <a:lstStyle/>
          <a:p>
            <a:r>
              <a:rPr lang="en-US" dirty="0"/>
              <a:t>PaCO2 production</a:t>
            </a:r>
          </a:p>
          <a:p>
            <a:r>
              <a:rPr lang="en-US" dirty="0"/>
              <a:t>Minute ventilation</a:t>
            </a:r>
          </a:p>
          <a:p>
            <a:r>
              <a:rPr lang="en-US" dirty="0"/>
              <a:t>Dead space fraction</a:t>
            </a:r>
          </a:p>
        </p:txBody>
      </p:sp>
    </p:spTree>
    <p:extLst>
      <p:ext uri="{BB962C8B-B14F-4D97-AF65-F5344CB8AC3E}">
        <p14:creationId xmlns:p14="http://schemas.microsoft.com/office/powerpoint/2010/main" val="21349800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CO2 production</a:t>
            </a:r>
          </a:p>
        </p:txBody>
      </p:sp>
      <p:sp>
        <p:nvSpPr>
          <p:cNvPr id="3" name="Content Placeholder 2"/>
          <p:cNvSpPr>
            <a:spLocks noGrp="1"/>
          </p:cNvSpPr>
          <p:nvPr>
            <p:ph idx="1"/>
          </p:nvPr>
        </p:nvSpPr>
        <p:spPr/>
        <p:txBody>
          <a:bodyPr/>
          <a:lstStyle/>
          <a:p>
            <a:r>
              <a:rPr lang="en-US" dirty="0"/>
              <a:t>High</a:t>
            </a:r>
          </a:p>
          <a:p>
            <a:pPr lvl="1"/>
            <a:r>
              <a:rPr lang="en-US" dirty="0"/>
              <a:t>Fever CNS trauma, TPN, thyrotoxicosis</a:t>
            </a:r>
          </a:p>
          <a:p>
            <a:r>
              <a:rPr lang="en-US" dirty="0"/>
              <a:t>Low</a:t>
            </a:r>
          </a:p>
          <a:p>
            <a:pPr lvl="1"/>
            <a:r>
              <a:rPr lang="en-US" dirty="0"/>
              <a:t>Hypothermia, hypothyroidism, drugs</a:t>
            </a:r>
          </a:p>
        </p:txBody>
      </p:sp>
    </p:spTree>
    <p:extLst>
      <p:ext uri="{BB962C8B-B14F-4D97-AF65-F5344CB8AC3E}">
        <p14:creationId xmlns:p14="http://schemas.microsoft.com/office/powerpoint/2010/main" val="21016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Pharynx</a:t>
            </a:r>
          </a:p>
        </p:txBody>
      </p:sp>
      <p:sp>
        <p:nvSpPr>
          <p:cNvPr id="7" name="Text Placeholder 6"/>
          <p:cNvSpPr>
            <a:spLocks noGrp="1"/>
          </p:cNvSpPr>
          <p:nvPr>
            <p:ph idx="1"/>
          </p:nvPr>
        </p:nvSpPr>
        <p:spPr/>
        <p:txBody>
          <a:bodyPr/>
          <a:lstStyle/>
          <a:p>
            <a:endParaRPr lang="en-US" dirty="0"/>
          </a:p>
          <a:p>
            <a:endParaRPr lang="en-US" dirty="0"/>
          </a:p>
          <a:p>
            <a:endParaRPr lang="en-US" dirty="0"/>
          </a:p>
        </p:txBody>
      </p:sp>
      <p:pic>
        <p:nvPicPr>
          <p:cNvPr id="8" name="Picture 7"/>
          <p:cNvPicPr>
            <a:picLocks noChangeAspect="1"/>
          </p:cNvPicPr>
          <p:nvPr/>
        </p:nvPicPr>
        <p:blipFill>
          <a:blip r:embed="rId3"/>
          <a:stretch>
            <a:fillRect/>
          </a:stretch>
        </p:blipFill>
        <p:spPr>
          <a:xfrm>
            <a:off x="838200" y="1371600"/>
            <a:ext cx="3837946" cy="3352800"/>
          </a:xfrm>
          <a:prstGeom prst="rect">
            <a:avLst/>
          </a:prstGeom>
        </p:spPr>
      </p:pic>
      <p:sp>
        <p:nvSpPr>
          <p:cNvPr id="11" name="TextBox 10"/>
          <p:cNvSpPr txBox="1"/>
          <p:nvPr/>
        </p:nvSpPr>
        <p:spPr>
          <a:xfrm>
            <a:off x="838200" y="5207000"/>
            <a:ext cx="3412067" cy="1477328"/>
          </a:xfrm>
          <a:prstGeom prst="rect">
            <a:avLst/>
          </a:prstGeom>
          <a:noFill/>
        </p:spPr>
        <p:txBody>
          <a:bodyPr wrap="square" rtlCol="0">
            <a:spAutoFit/>
          </a:bodyPr>
          <a:lstStyle/>
          <a:p>
            <a:r>
              <a:rPr lang="en-US" dirty="0"/>
              <a:t>https://encrypted-tbn1.gstatic.com/</a:t>
            </a:r>
            <a:r>
              <a:rPr lang="en-US" dirty="0" err="1"/>
              <a:t>images?q</a:t>
            </a:r>
            <a:r>
              <a:rPr lang="en-US" dirty="0"/>
              <a:t>=tbn:ANd9GcS86NgootXhXv7XSgE2TJpSj1kagxKxU2IKLw5puUYWCIVcWDC4</a:t>
            </a:r>
          </a:p>
        </p:txBody>
      </p:sp>
    </p:spTree>
    <p:extLst>
      <p:ext uri="{BB962C8B-B14F-4D97-AF65-F5344CB8AC3E}">
        <p14:creationId xmlns:p14="http://schemas.microsoft.com/office/powerpoint/2010/main" val="32920349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Minute ventilation</a:t>
            </a:r>
          </a:p>
        </p:txBody>
      </p:sp>
      <p:sp>
        <p:nvSpPr>
          <p:cNvPr id="3" name="Content Placeholder 2"/>
          <p:cNvSpPr>
            <a:spLocks noGrp="1"/>
          </p:cNvSpPr>
          <p:nvPr>
            <p:ph idx="1"/>
          </p:nvPr>
        </p:nvSpPr>
        <p:spPr/>
        <p:txBody>
          <a:bodyPr/>
          <a:lstStyle/>
          <a:p>
            <a:r>
              <a:rPr lang="en-US" dirty="0"/>
              <a:t>Normal minute ventilation 4-7L/min</a:t>
            </a:r>
          </a:p>
          <a:p>
            <a:r>
              <a:rPr lang="en-US" dirty="0"/>
              <a:t>High(hyperventilating)-low PaCO2</a:t>
            </a:r>
          </a:p>
          <a:p>
            <a:pPr lvl="1"/>
            <a:r>
              <a:rPr lang="en-US" dirty="0"/>
              <a:t>Anxiety, head trauma, metabolic acidosis, Pulmonary embolism</a:t>
            </a:r>
          </a:p>
          <a:p>
            <a:r>
              <a:rPr lang="en-US" dirty="0"/>
              <a:t>Low (</a:t>
            </a:r>
            <a:r>
              <a:rPr lang="en-US" dirty="0" err="1"/>
              <a:t>hypoventilating</a:t>
            </a:r>
            <a:r>
              <a:rPr lang="en-US" dirty="0"/>
              <a:t>)- high PaCO2</a:t>
            </a:r>
          </a:p>
          <a:p>
            <a:pPr lvl="1"/>
            <a:r>
              <a:rPr lang="en-US" dirty="0"/>
              <a:t>Drugs, CNS disease(CVA), metabolic alkalosis, muscle weakness, sleep apnea, hypothyroidism, COPD</a:t>
            </a:r>
          </a:p>
        </p:txBody>
      </p:sp>
    </p:spTree>
    <p:extLst>
      <p:ext uri="{BB962C8B-B14F-4D97-AF65-F5344CB8AC3E}">
        <p14:creationId xmlns:p14="http://schemas.microsoft.com/office/powerpoint/2010/main" val="39597502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 of ventilation</a:t>
            </a:r>
          </a:p>
        </p:txBody>
      </p:sp>
      <p:sp>
        <p:nvSpPr>
          <p:cNvPr id="3" name="Content Placeholder 2"/>
          <p:cNvSpPr>
            <a:spLocks noGrp="1"/>
          </p:cNvSpPr>
          <p:nvPr>
            <p:ph idx="1"/>
          </p:nvPr>
        </p:nvSpPr>
        <p:spPr/>
        <p:txBody>
          <a:bodyPr>
            <a:normAutofit/>
          </a:bodyPr>
          <a:lstStyle/>
          <a:p>
            <a:r>
              <a:rPr lang="en-US" dirty="0"/>
              <a:t>PaCO2 drives ventilation and is the single most important regulator of alveolar ventilation</a:t>
            </a:r>
          </a:p>
          <a:p>
            <a:r>
              <a:rPr lang="en-US" dirty="0"/>
              <a:t>Central chemoreceptors are normally more important than peripheral in controlling ventilation</a:t>
            </a:r>
          </a:p>
          <a:p>
            <a:r>
              <a:rPr lang="en-US" dirty="0"/>
              <a:t>Peripheral chemoreceptors (carotid and aortic) respond to  PaO2, PaCO2 and pH</a:t>
            </a:r>
          </a:p>
          <a:p>
            <a:r>
              <a:rPr lang="en-US" dirty="0"/>
              <a:t>Peripheral chemoreceptors are most sensitive to PaO2 but not until PaO2 &lt;50mmHg </a:t>
            </a:r>
          </a:p>
        </p:txBody>
      </p:sp>
    </p:spTree>
    <p:extLst>
      <p:ext uri="{BB962C8B-B14F-4D97-AF65-F5344CB8AC3E}">
        <p14:creationId xmlns:p14="http://schemas.microsoft.com/office/powerpoint/2010/main" val="163012045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Dead Space</a:t>
            </a:r>
          </a:p>
        </p:txBody>
      </p:sp>
      <p:sp>
        <p:nvSpPr>
          <p:cNvPr id="2" name="Content Placeholder 1"/>
          <p:cNvSpPr>
            <a:spLocks noGrp="1"/>
          </p:cNvSpPr>
          <p:nvPr>
            <p:ph idx="1"/>
          </p:nvPr>
        </p:nvSpPr>
        <p:spPr>
          <a:xfrm>
            <a:off x="0" y="1591056"/>
            <a:ext cx="8835115" cy="4925252"/>
          </a:xfrm>
        </p:spPr>
        <p:txBody>
          <a:bodyPr>
            <a:normAutofit fontScale="92500"/>
          </a:bodyPr>
          <a:lstStyle/>
          <a:p>
            <a:r>
              <a:rPr lang="en-US" dirty="0"/>
              <a:t>Volume in Conducting airway = anatomic dead space</a:t>
            </a:r>
          </a:p>
          <a:p>
            <a:r>
              <a:rPr lang="en-US" b="1" dirty="0"/>
              <a:t> 2ml /kg</a:t>
            </a:r>
          </a:p>
          <a:p>
            <a:r>
              <a:rPr lang="en-US" dirty="0"/>
              <a:t>No blood flow in conducting airway-too thick to exchange gas</a:t>
            </a:r>
          </a:p>
          <a:p>
            <a:r>
              <a:rPr lang="en-US" dirty="0"/>
              <a:t>Alveolar dead space=alveoli that are ventilated but do not participate in gas exchange with blood</a:t>
            </a:r>
          </a:p>
          <a:p>
            <a:r>
              <a:rPr lang="en-US" dirty="0"/>
              <a:t>Anatomic dead space + alveolar dead space = physiologic dead space(V</a:t>
            </a:r>
            <a:r>
              <a:rPr lang="en-US" baseline="-25000" dirty="0"/>
              <a:t>DS</a:t>
            </a:r>
            <a:r>
              <a:rPr lang="en-US" dirty="0"/>
              <a:t>)</a:t>
            </a:r>
          </a:p>
          <a:p>
            <a:r>
              <a:rPr lang="en-US" b="1" dirty="0"/>
              <a:t>Bohr equation</a:t>
            </a:r>
          </a:p>
          <a:p>
            <a:pPr lvl="1"/>
            <a:r>
              <a:rPr lang="en-US" dirty="0"/>
              <a:t>Vd/Vt=(Paco</a:t>
            </a:r>
            <a:r>
              <a:rPr lang="en-US" baseline="-25000" dirty="0"/>
              <a:t>2</a:t>
            </a:r>
            <a:r>
              <a:rPr lang="en-US" dirty="0"/>
              <a:t>-PEco</a:t>
            </a:r>
            <a:r>
              <a:rPr lang="en-US" baseline="-25000" dirty="0"/>
              <a:t>2</a:t>
            </a:r>
            <a:r>
              <a:rPr lang="en-US" dirty="0"/>
              <a:t>)/Paco</a:t>
            </a:r>
            <a:r>
              <a:rPr lang="en-US" baseline="-25000" dirty="0"/>
              <a:t>2</a:t>
            </a:r>
          </a:p>
          <a:p>
            <a:pPr marL="0" indent="0">
              <a:buNone/>
            </a:pPr>
            <a:r>
              <a:rPr lang="en-US" baseline="-25000" dirty="0"/>
              <a:t>                                  ABG          Etco2           ABG</a:t>
            </a:r>
          </a:p>
          <a:p>
            <a:endParaRPr lang="en-US" dirty="0"/>
          </a:p>
        </p:txBody>
      </p:sp>
    </p:spTree>
    <p:extLst>
      <p:ext uri="{BB962C8B-B14F-4D97-AF65-F5344CB8AC3E}">
        <p14:creationId xmlns:p14="http://schemas.microsoft.com/office/powerpoint/2010/main" val="25244866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VDt</a:t>
            </a:r>
            <a:r>
              <a:rPr lang="en-US" dirty="0"/>
              <a:t> …….VDs….PaCO2…..PACO2</a:t>
            </a:r>
          </a:p>
        </p:txBody>
      </p:sp>
      <p:sp>
        <p:nvSpPr>
          <p:cNvPr id="3" name="Content Placeholder 2"/>
          <p:cNvSpPr>
            <a:spLocks noGrp="1"/>
          </p:cNvSpPr>
          <p:nvPr>
            <p:ph idx="1"/>
          </p:nvPr>
        </p:nvSpPr>
        <p:spPr/>
        <p:txBody>
          <a:bodyPr>
            <a:normAutofit/>
          </a:bodyPr>
          <a:lstStyle/>
          <a:p>
            <a:r>
              <a:rPr lang="en-US" b="1" dirty="0"/>
              <a:t>a-A CO2 gradient reflects alveolar dead space </a:t>
            </a:r>
            <a:r>
              <a:rPr lang="en-US" dirty="0"/>
              <a:t>as a result of spatial and alveolar mixing in the normal lung…more </a:t>
            </a:r>
            <a:r>
              <a:rPr lang="en-US" dirty="0" err="1"/>
              <a:t>deadspace</a:t>
            </a:r>
            <a:r>
              <a:rPr lang="en-US" dirty="0"/>
              <a:t>? More gradient…</a:t>
            </a:r>
          </a:p>
          <a:p>
            <a:r>
              <a:rPr lang="en-US" dirty="0"/>
              <a:t>Normal a-A CO2 difference is 2-5(2-10 some sources) mmHg</a:t>
            </a:r>
          </a:p>
          <a:p>
            <a:r>
              <a:rPr lang="en-US" dirty="0"/>
              <a:t>What would cause an increase in this gradient?</a:t>
            </a:r>
          </a:p>
          <a:p>
            <a:r>
              <a:rPr lang="en-US" dirty="0" err="1"/>
              <a:t>Deadspacing</a:t>
            </a:r>
            <a:r>
              <a:rPr lang="en-US" dirty="0"/>
              <a:t>! (shunting will actually cause in increase in gradient as well but indirectly) </a:t>
            </a:r>
          </a:p>
        </p:txBody>
      </p:sp>
    </p:spTree>
    <p:extLst>
      <p:ext uri="{BB962C8B-B14F-4D97-AF65-F5344CB8AC3E}">
        <p14:creationId xmlns:p14="http://schemas.microsoft.com/office/powerpoint/2010/main" val="4830815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Transport of CO2/CO2 Dissociation curve</a:t>
            </a:r>
          </a:p>
        </p:txBody>
      </p:sp>
      <p:sp>
        <p:nvSpPr>
          <p:cNvPr id="2" name="Content Placeholder 1"/>
          <p:cNvSpPr>
            <a:spLocks noGrp="1"/>
          </p:cNvSpPr>
          <p:nvPr>
            <p:ph idx="1"/>
          </p:nvPr>
        </p:nvSpPr>
        <p:spPr>
          <a:xfrm>
            <a:off x="326909" y="1725692"/>
            <a:ext cx="8474466" cy="4913819"/>
          </a:xfrm>
        </p:spPr>
        <p:txBody>
          <a:bodyPr>
            <a:normAutofit/>
          </a:bodyPr>
          <a:lstStyle/>
          <a:p>
            <a:r>
              <a:rPr lang="en-US" dirty="0"/>
              <a:t>Blood carries CO2</a:t>
            </a:r>
          </a:p>
          <a:p>
            <a:pPr lvl="1"/>
            <a:r>
              <a:rPr lang="en-US" dirty="0"/>
              <a:t>In physical solution 5-10%</a:t>
            </a:r>
          </a:p>
          <a:p>
            <a:pPr lvl="1"/>
            <a:r>
              <a:rPr lang="en-US" dirty="0"/>
              <a:t>Clinically combined with the amino acids of blood proteins (</a:t>
            </a:r>
            <a:r>
              <a:rPr lang="en-US" dirty="0" err="1"/>
              <a:t>Carbamino</a:t>
            </a:r>
            <a:r>
              <a:rPr lang="en-US" dirty="0"/>
              <a:t> compounds) 5-10%</a:t>
            </a:r>
          </a:p>
          <a:p>
            <a:pPr lvl="1"/>
            <a:r>
              <a:rPr lang="en-US" b="1" dirty="0"/>
              <a:t>Bicarbonate ions 80-90%</a:t>
            </a:r>
          </a:p>
          <a:p>
            <a:r>
              <a:rPr lang="en-US" dirty="0"/>
              <a:t>CO2 dissociation curve</a:t>
            </a:r>
          </a:p>
          <a:p>
            <a:pPr lvl="1"/>
            <a:r>
              <a:rPr lang="en-US" dirty="0"/>
              <a:t>If PCO2 decreases total CO2 content also decreases</a:t>
            </a:r>
          </a:p>
          <a:p>
            <a:pPr lvl="2"/>
            <a:r>
              <a:rPr lang="en-US" dirty="0"/>
              <a:t>When blood contains mostly </a:t>
            </a:r>
            <a:r>
              <a:rPr lang="en-US" b="1" dirty="0"/>
              <a:t>oxygenated </a:t>
            </a:r>
            <a:r>
              <a:rPr lang="en-US" b="1" dirty="0" err="1"/>
              <a:t>Hb</a:t>
            </a:r>
            <a:r>
              <a:rPr lang="en-US" dirty="0"/>
              <a:t>, CO2 dissociation curves to the right-</a:t>
            </a:r>
            <a:r>
              <a:rPr lang="en-US" b="1" dirty="0"/>
              <a:t>reduced ability to hold on to CO2</a:t>
            </a:r>
          </a:p>
          <a:p>
            <a:pPr lvl="2"/>
            <a:r>
              <a:rPr lang="en-US" dirty="0"/>
              <a:t>When blood contains </a:t>
            </a:r>
            <a:r>
              <a:rPr lang="en-US" b="1" dirty="0"/>
              <a:t>deoxygenated </a:t>
            </a:r>
            <a:r>
              <a:rPr lang="en-US" b="1" dirty="0" err="1"/>
              <a:t>Hb</a:t>
            </a:r>
            <a:r>
              <a:rPr lang="en-US" dirty="0"/>
              <a:t>, the curve shifts to the left and the </a:t>
            </a:r>
            <a:r>
              <a:rPr lang="en-US" b="1" dirty="0"/>
              <a:t>blood loads more CO2 </a:t>
            </a:r>
          </a:p>
        </p:txBody>
      </p:sp>
    </p:spTree>
    <p:extLst>
      <p:ext uri="{BB962C8B-B14F-4D97-AF65-F5344CB8AC3E}">
        <p14:creationId xmlns:p14="http://schemas.microsoft.com/office/powerpoint/2010/main" val="7156768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Haldane effect</a:t>
            </a:r>
          </a:p>
        </p:txBody>
      </p:sp>
      <p:sp>
        <p:nvSpPr>
          <p:cNvPr id="2" name="Content Placeholder 1"/>
          <p:cNvSpPr>
            <a:spLocks noGrp="1"/>
          </p:cNvSpPr>
          <p:nvPr>
            <p:ph sz="half" idx="1"/>
          </p:nvPr>
        </p:nvSpPr>
        <p:spPr>
          <a:xfrm>
            <a:off x="676655" y="2679192"/>
            <a:ext cx="3822192" cy="3447288"/>
          </a:xfrm>
          <a:prstGeom prst="rect">
            <a:avLst/>
          </a:prstGeom>
        </p:spPr>
        <p:txBody>
          <a:bodyPr>
            <a:normAutofit fontScale="92500" lnSpcReduction="10000"/>
          </a:bodyPr>
          <a:lstStyle/>
          <a:p>
            <a:r>
              <a:rPr lang="en-US" dirty="0"/>
              <a:t>Haldane effect</a:t>
            </a:r>
          </a:p>
          <a:p>
            <a:pPr lvl="1"/>
            <a:r>
              <a:rPr lang="en-US" dirty="0"/>
              <a:t>Describes how a change in PO2 in the blood influences the blood </a:t>
            </a:r>
            <a:r>
              <a:rPr lang="en-US" b="1" dirty="0"/>
              <a:t>CO2 dissociation </a:t>
            </a:r>
            <a:r>
              <a:rPr lang="en-US" dirty="0"/>
              <a:t>curve</a:t>
            </a:r>
          </a:p>
          <a:p>
            <a:pPr lvl="1"/>
            <a:r>
              <a:rPr lang="en-US" dirty="0"/>
              <a:t>When PO2 in the blood increases, the blood CO2 dissociation curve shifts down and to the right</a:t>
            </a:r>
          </a:p>
          <a:p>
            <a:pPr lvl="1"/>
            <a:r>
              <a:rPr lang="en-US" dirty="0"/>
              <a:t>When PO2 in the blood decreases, the blood CO2 dissociation curve shifts up and to the left</a:t>
            </a:r>
          </a:p>
        </p:txBody>
      </p:sp>
      <p:pic>
        <p:nvPicPr>
          <p:cNvPr id="6" name="Content Placeholder 5" descr="card-11190408-back.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537" t="-12789" r="-3516" b="-1"/>
          <a:stretch/>
        </p:blipFill>
        <p:spPr>
          <a:xfrm>
            <a:off x="4375541" y="2238320"/>
            <a:ext cx="4639582" cy="3888160"/>
          </a:xfrm>
          <a:prstGeom prst="rect">
            <a:avLst/>
          </a:prstGeom>
        </p:spPr>
      </p:pic>
    </p:spTree>
    <p:extLst>
      <p:ext uri="{BB962C8B-B14F-4D97-AF65-F5344CB8AC3E}">
        <p14:creationId xmlns:p14="http://schemas.microsoft.com/office/powerpoint/2010/main" val="200659372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9"/>
            <a:ext cx="8229600" cy="1252728"/>
          </a:xfrm>
        </p:spPr>
        <p:txBody>
          <a:bodyPr>
            <a:normAutofit fontScale="90000"/>
          </a:bodyPr>
          <a:lstStyle/>
          <a:p>
            <a:r>
              <a:rPr lang="en-US" dirty="0"/>
              <a:t>Summary of CO2 concepts and respiratory facts from readings</a:t>
            </a:r>
          </a:p>
        </p:txBody>
      </p:sp>
      <p:sp>
        <p:nvSpPr>
          <p:cNvPr id="3" name="Content Placeholder 2"/>
          <p:cNvSpPr>
            <a:spLocks noGrp="1"/>
          </p:cNvSpPr>
          <p:nvPr>
            <p:ph idx="1"/>
          </p:nvPr>
        </p:nvSpPr>
        <p:spPr>
          <a:xfrm>
            <a:off x="133672" y="1408177"/>
            <a:ext cx="9010328" cy="4992624"/>
          </a:xfrm>
        </p:spPr>
        <p:txBody>
          <a:bodyPr>
            <a:normAutofit fontScale="77500" lnSpcReduction="20000"/>
          </a:bodyPr>
          <a:lstStyle/>
          <a:p>
            <a:r>
              <a:rPr lang="en-US" dirty="0"/>
              <a:t>Blood carries CO2 mostly as bicarbonate</a:t>
            </a:r>
          </a:p>
          <a:p>
            <a:r>
              <a:rPr lang="en-US" dirty="0" err="1"/>
              <a:t>Unoxygenated</a:t>
            </a:r>
            <a:r>
              <a:rPr lang="en-US" dirty="0"/>
              <a:t> hemoglobin is better at holding CO2 than oxygenated hemoglobin</a:t>
            </a:r>
          </a:p>
          <a:p>
            <a:r>
              <a:rPr lang="en-US" dirty="0"/>
              <a:t>When PO2 decreases The CO2 dissociation curve shifts to the left, so more CO2 is carried by the blood</a:t>
            </a:r>
          </a:p>
          <a:p>
            <a:r>
              <a:rPr lang="en-US" dirty="0"/>
              <a:t>The shift of the CO2 dissociation curve to the left occurs when when O2 diffuses out of capillaries of systemic tissues, this shift facilitates the loading of CO2 in the blood </a:t>
            </a:r>
          </a:p>
          <a:p>
            <a:r>
              <a:rPr lang="en-US" dirty="0"/>
              <a:t>The right shift of the CO2 curve occurs in as blood flows through pulmonary capillaries and is important because it facilitates the unloading of CO2 from the pulmonary capillaries</a:t>
            </a:r>
          </a:p>
          <a:p>
            <a:r>
              <a:rPr lang="en-US" dirty="0"/>
              <a:t>Difference in CO2 of arterial and venous blood is 5 mlCO2/</a:t>
            </a:r>
            <a:r>
              <a:rPr lang="en-US" dirty="0" err="1"/>
              <a:t>dL</a:t>
            </a:r>
            <a:endParaRPr lang="en-US" dirty="0"/>
          </a:p>
          <a:p>
            <a:r>
              <a:rPr lang="en-US" dirty="0"/>
              <a:t>Bicarbonate moves out of red blood cells in exchange for Chloride ions. This is called the chloride shift or hamburger shift.</a:t>
            </a:r>
          </a:p>
        </p:txBody>
      </p:sp>
    </p:spTree>
    <p:extLst>
      <p:ext uri="{BB962C8B-B14F-4D97-AF65-F5344CB8AC3E}">
        <p14:creationId xmlns:p14="http://schemas.microsoft.com/office/powerpoint/2010/main" val="26537555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CO2 concepts and respiratory facts from readings</a:t>
            </a:r>
          </a:p>
        </p:txBody>
      </p:sp>
      <p:sp>
        <p:nvSpPr>
          <p:cNvPr id="3" name="Content Placeholder 2"/>
          <p:cNvSpPr>
            <a:spLocks noGrp="1"/>
          </p:cNvSpPr>
          <p:nvPr>
            <p:ph idx="1"/>
          </p:nvPr>
        </p:nvSpPr>
        <p:spPr/>
        <p:txBody>
          <a:bodyPr>
            <a:normAutofit/>
          </a:bodyPr>
          <a:lstStyle/>
          <a:p>
            <a:r>
              <a:rPr lang="en-US" b="1" dirty="0"/>
              <a:t>PaCO2-PACO2 is normally minimal@ 2-5mmHG(some say 2-10)</a:t>
            </a:r>
          </a:p>
          <a:p>
            <a:r>
              <a:rPr lang="en-US" b="1" dirty="0"/>
              <a:t>the influence of CO2 on the shift of </a:t>
            </a:r>
            <a:r>
              <a:rPr lang="en-US" b="1" dirty="0" err="1"/>
              <a:t>oxyhemoglobin</a:t>
            </a:r>
            <a:r>
              <a:rPr lang="en-US" b="1" dirty="0"/>
              <a:t> dissociation curve is the Bohr effect</a:t>
            </a:r>
          </a:p>
          <a:p>
            <a:r>
              <a:rPr lang="en-US" dirty="0"/>
              <a:t>D</a:t>
            </a:r>
            <a:r>
              <a:rPr lang="en-US" b="1" dirty="0"/>
              <a:t>issolved CO2 is 0.67xPCO2/</a:t>
            </a:r>
            <a:r>
              <a:rPr lang="en-US" b="1" dirty="0" err="1"/>
              <a:t>dL</a:t>
            </a:r>
            <a:endParaRPr lang="en-US" b="1" dirty="0"/>
          </a:p>
          <a:p>
            <a:r>
              <a:rPr lang="en-US" dirty="0"/>
              <a:t>CO2 is 20 times more soluble than O2</a:t>
            </a:r>
          </a:p>
          <a:p>
            <a:r>
              <a:rPr lang="en-US" dirty="0"/>
              <a:t>CO2 production is produced and eliminated at a rate of 200ml/min</a:t>
            </a:r>
          </a:p>
          <a:p>
            <a:endParaRPr lang="en-US" dirty="0"/>
          </a:p>
          <a:p>
            <a:endParaRPr lang="en-US" dirty="0"/>
          </a:p>
        </p:txBody>
      </p:sp>
    </p:spTree>
    <p:extLst>
      <p:ext uri="{BB962C8B-B14F-4D97-AF65-F5344CB8AC3E}">
        <p14:creationId xmlns:p14="http://schemas.microsoft.com/office/powerpoint/2010/main" val="35628034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It all comes down to O2 in ………CO2 out……..</a:t>
            </a:r>
          </a:p>
        </p:txBody>
      </p:sp>
      <p:sp>
        <p:nvSpPr>
          <p:cNvPr id="3" name="Content Placeholder 2"/>
          <p:cNvSpPr>
            <a:spLocks noGrp="1"/>
          </p:cNvSpPr>
          <p:nvPr>
            <p:ph idx="1"/>
          </p:nvPr>
        </p:nvSpPr>
        <p:spPr/>
        <p:txBody>
          <a:bodyPr>
            <a:normAutofit lnSpcReduction="10000"/>
          </a:bodyPr>
          <a:lstStyle/>
          <a:p>
            <a:r>
              <a:rPr lang="en-US" dirty="0"/>
              <a:t>Oxygen Delivery </a:t>
            </a:r>
          </a:p>
          <a:p>
            <a:pPr lvl="1"/>
            <a:r>
              <a:rPr lang="en-US" dirty="0"/>
              <a:t>DO2 (ml O2/</a:t>
            </a:r>
            <a:r>
              <a:rPr lang="en-US" dirty="0" err="1"/>
              <a:t>dL</a:t>
            </a:r>
            <a:r>
              <a:rPr lang="en-US" dirty="0"/>
              <a:t>)</a:t>
            </a:r>
          </a:p>
          <a:p>
            <a:pPr lvl="2"/>
            <a:r>
              <a:rPr lang="en-US" dirty="0"/>
              <a:t>CaO2 x Cardiac output x 10 </a:t>
            </a:r>
          </a:p>
          <a:p>
            <a:r>
              <a:rPr lang="en-US" dirty="0"/>
              <a:t>Efficiency of gas </a:t>
            </a:r>
            <a:r>
              <a:rPr lang="en-US" dirty="0" err="1"/>
              <a:t>exchange..Ventilation</a:t>
            </a:r>
            <a:endParaRPr lang="en-US" dirty="0"/>
          </a:p>
          <a:p>
            <a:endParaRPr lang="en-US" dirty="0"/>
          </a:p>
          <a:p>
            <a:r>
              <a:rPr lang="en-US" b="1" dirty="0"/>
              <a:t>Oxygen Consumption (VO2)</a:t>
            </a:r>
          </a:p>
          <a:p>
            <a:pPr lvl="1"/>
            <a:r>
              <a:rPr lang="en-US" b="1" dirty="0"/>
              <a:t>250ml O2/min </a:t>
            </a:r>
          </a:p>
          <a:p>
            <a:pPr lvl="1"/>
            <a:r>
              <a:rPr lang="en-US" b="1" dirty="0"/>
              <a:t>3.5 ml/kg/min</a:t>
            </a:r>
          </a:p>
          <a:p>
            <a:r>
              <a:rPr lang="en-US" b="1" dirty="0"/>
              <a:t>Carbon dioxide Excretion 200ml CO2/min</a:t>
            </a:r>
          </a:p>
          <a:p>
            <a:endParaRPr lang="en-US" b="1" dirty="0"/>
          </a:p>
        </p:txBody>
      </p:sp>
    </p:spTree>
    <p:extLst>
      <p:ext uri="{BB962C8B-B14F-4D97-AF65-F5344CB8AC3E}">
        <p14:creationId xmlns:p14="http://schemas.microsoft.com/office/powerpoint/2010/main" val="11740689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166134"/>
          </a:xfrm>
        </p:spPr>
        <p:txBody>
          <a:bodyPr>
            <a:normAutofit fontScale="90000"/>
          </a:bodyPr>
          <a:lstStyle/>
          <a:p>
            <a:r>
              <a:rPr lang="en-US" dirty="0" err="1"/>
              <a:t>Oxyhemoglobin</a:t>
            </a:r>
            <a:r>
              <a:rPr lang="en-US" dirty="0"/>
              <a:t> Dissociation Curve</a:t>
            </a:r>
          </a:p>
        </p:txBody>
      </p:sp>
      <p:sp>
        <p:nvSpPr>
          <p:cNvPr id="2" name="Content Placeholder 1"/>
          <p:cNvSpPr>
            <a:spLocks noGrp="1"/>
          </p:cNvSpPr>
          <p:nvPr>
            <p:ph idx="1"/>
          </p:nvPr>
        </p:nvSpPr>
        <p:spPr>
          <a:xfrm>
            <a:off x="125735" y="1764946"/>
            <a:ext cx="8291696" cy="4778269"/>
          </a:xfrm>
        </p:spPr>
        <p:txBody>
          <a:bodyPr>
            <a:normAutofit fontScale="85000" lnSpcReduction="20000"/>
          </a:bodyPr>
          <a:lstStyle/>
          <a:p>
            <a:r>
              <a:rPr lang="en-US" dirty="0"/>
              <a:t>This curve demonstrates how PO2 of the plasma and the percent </a:t>
            </a:r>
            <a:r>
              <a:rPr lang="en-US" dirty="0" err="1"/>
              <a:t>Hb</a:t>
            </a:r>
            <a:r>
              <a:rPr lang="en-US" dirty="0"/>
              <a:t> saturation are related</a:t>
            </a:r>
          </a:p>
          <a:p>
            <a:pPr lvl="1"/>
            <a:r>
              <a:rPr lang="en-US" dirty="0"/>
              <a:t>This curve is not linear- it is described as an S shape curve</a:t>
            </a:r>
          </a:p>
          <a:p>
            <a:pPr lvl="1"/>
            <a:r>
              <a:rPr lang="en-US" dirty="0"/>
              <a:t>As PO2 of plasma increases, the amount of O2 bound to </a:t>
            </a:r>
            <a:r>
              <a:rPr lang="en-US" dirty="0" err="1"/>
              <a:t>Hb</a:t>
            </a:r>
            <a:r>
              <a:rPr lang="en-US" dirty="0"/>
              <a:t> also increases</a:t>
            </a:r>
          </a:p>
          <a:p>
            <a:pPr lvl="2"/>
            <a:r>
              <a:rPr lang="en-US" dirty="0"/>
              <a:t>The interaction between PO2 of plasma and amount bound to </a:t>
            </a:r>
            <a:r>
              <a:rPr lang="en-US" dirty="0" err="1"/>
              <a:t>Hb</a:t>
            </a:r>
            <a:r>
              <a:rPr lang="en-US" dirty="0"/>
              <a:t> is influenced by:</a:t>
            </a:r>
          </a:p>
          <a:p>
            <a:pPr lvl="3"/>
            <a:r>
              <a:rPr lang="en-US" dirty="0"/>
              <a:t>pH/pCO2/Temp/2,3 DPG (a metabolite of glucose hydrolysis)</a:t>
            </a:r>
          </a:p>
          <a:p>
            <a:pPr lvl="3"/>
            <a:r>
              <a:rPr lang="en-US" dirty="0"/>
              <a:t>The changing affinity of </a:t>
            </a:r>
            <a:r>
              <a:rPr lang="en-US" dirty="0" err="1"/>
              <a:t>Hb</a:t>
            </a:r>
            <a:r>
              <a:rPr lang="en-US" dirty="0"/>
              <a:t> for O2 facilitates loading at the pulmonary capillaries and unloading of the O2 at the peripheral tissues</a:t>
            </a:r>
          </a:p>
          <a:p>
            <a:pPr lvl="3"/>
            <a:r>
              <a:rPr lang="en-US" dirty="0"/>
              <a:t>Left shift= </a:t>
            </a:r>
            <a:r>
              <a:rPr lang="en-US" dirty="0" err="1"/>
              <a:t>hypocapnia</a:t>
            </a:r>
            <a:r>
              <a:rPr lang="en-US" dirty="0"/>
              <a:t>, decrease in Temp, alkalosis, decrease in 2,3 DPG</a:t>
            </a:r>
          </a:p>
          <a:p>
            <a:pPr lvl="4"/>
            <a:r>
              <a:rPr lang="en-US" dirty="0"/>
              <a:t>This left shift results in  an increased affinity of the </a:t>
            </a:r>
            <a:r>
              <a:rPr lang="en-US" dirty="0" err="1"/>
              <a:t>Hb</a:t>
            </a:r>
            <a:r>
              <a:rPr lang="en-US" dirty="0"/>
              <a:t> for O2 (loads more on)</a:t>
            </a:r>
          </a:p>
          <a:p>
            <a:pPr lvl="3"/>
            <a:r>
              <a:rPr lang="en-US" dirty="0"/>
              <a:t>Right shift = Increases Temp/</a:t>
            </a:r>
            <a:r>
              <a:rPr lang="en-US" dirty="0" err="1"/>
              <a:t>hypercapnia</a:t>
            </a:r>
            <a:r>
              <a:rPr lang="en-US" dirty="0"/>
              <a:t>/</a:t>
            </a:r>
            <a:r>
              <a:rPr lang="en-US" dirty="0" err="1"/>
              <a:t>acisosis</a:t>
            </a:r>
            <a:r>
              <a:rPr lang="en-US" dirty="0"/>
              <a:t>/increased 2,3 DPG</a:t>
            </a:r>
          </a:p>
          <a:p>
            <a:pPr lvl="4"/>
            <a:r>
              <a:rPr lang="en-US" dirty="0"/>
              <a:t>This right shift results in decreased affinity of the </a:t>
            </a:r>
            <a:r>
              <a:rPr lang="en-US" dirty="0" err="1"/>
              <a:t>Hb</a:t>
            </a:r>
            <a:r>
              <a:rPr lang="en-US" dirty="0"/>
              <a:t> of O2 – it is more easily given up to the tissues</a:t>
            </a:r>
          </a:p>
          <a:p>
            <a:pPr lvl="5"/>
            <a:r>
              <a:rPr lang="en-US" dirty="0"/>
              <a:t>Increased metabolism </a:t>
            </a:r>
          </a:p>
          <a:p>
            <a:pPr lvl="5"/>
            <a:r>
              <a:rPr lang="en-US" dirty="0"/>
              <a:t>Increased O2 demand</a:t>
            </a:r>
          </a:p>
          <a:p>
            <a:pPr marL="914400" lvl="3" indent="0">
              <a:buNone/>
            </a:pPr>
            <a:endParaRPr lang="en-US" dirty="0"/>
          </a:p>
        </p:txBody>
      </p:sp>
    </p:spTree>
    <p:extLst>
      <p:ext uri="{BB962C8B-B14F-4D97-AF65-F5344CB8AC3E}">
        <p14:creationId xmlns:p14="http://schemas.microsoft.com/office/powerpoint/2010/main" val="265682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3077" y="312615"/>
            <a:ext cx="8850923" cy="6463309"/>
          </a:xfrm>
          <a:prstGeom prst="rect">
            <a:avLst/>
          </a:prstGeom>
        </p:spPr>
        <p:txBody>
          <a:bodyPr wrap="square">
            <a:spAutoFit/>
          </a:bodyPr>
          <a:lstStyle/>
          <a:p>
            <a:r>
              <a:rPr lang="en-US" dirty="0"/>
              <a:t>Lined with </a:t>
            </a:r>
            <a:r>
              <a:rPr lang="en-US" dirty="0" err="1"/>
              <a:t>musculomembranous</a:t>
            </a:r>
            <a:r>
              <a:rPr lang="en-US" dirty="0"/>
              <a:t> coat</a:t>
            </a:r>
          </a:p>
          <a:p>
            <a:r>
              <a:rPr lang="en-US" dirty="0"/>
              <a:t>Consists of three parts-</a:t>
            </a:r>
          </a:p>
          <a:p>
            <a:r>
              <a:rPr lang="en-US" dirty="0" err="1"/>
              <a:t>Nasopharynx</a:t>
            </a:r>
            <a:endParaRPr lang="en-US" dirty="0"/>
          </a:p>
          <a:p>
            <a:pPr lvl="1"/>
            <a:r>
              <a:rPr lang="en-US" dirty="0"/>
              <a:t>-from </a:t>
            </a:r>
            <a:r>
              <a:rPr lang="en-US" dirty="0" err="1"/>
              <a:t>choanae</a:t>
            </a:r>
            <a:r>
              <a:rPr lang="en-US" dirty="0"/>
              <a:t> to end of soft palate</a:t>
            </a:r>
          </a:p>
          <a:p>
            <a:pPr lvl="1"/>
            <a:r>
              <a:rPr lang="en-US" dirty="0"/>
              <a:t>Contains pharyngeal tonsil(adenoids)</a:t>
            </a:r>
          </a:p>
          <a:p>
            <a:r>
              <a:rPr lang="en-US" dirty="0"/>
              <a:t>Oropharynx</a:t>
            </a:r>
          </a:p>
          <a:p>
            <a:pPr lvl="1"/>
            <a:r>
              <a:rPr lang="en-US" dirty="0"/>
              <a:t>-connected superiorly by soft palate to anteriorly by </a:t>
            </a:r>
            <a:r>
              <a:rPr lang="en-US" dirty="0" err="1"/>
              <a:t>tonsillar</a:t>
            </a:r>
            <a:r>
              <a:rPr lang="en-US" dirty="0"/>
              <a:t> pillars and oral cavity to tip of epiglottis</a:t>
            </a:r>
          </a:p>
          <a:p>
            <a:pPr lvl="1"/>
            <a:r>
              <a:rPr lang="en-US" dirty="0"/>
              <a:t>Contain</a:t>
            </a:r>
            <a:r>
              <a:rPr lang="en-US" baseline="0" dirty="0"/>
              <a:t> </a:t>
            </a:r>
            <a:r>
              <a:rPr lang="en-US" baseline="0" dirty="0" err="1"/>
              <a:t>palantine</a:t>
            </a:r>
            <a:r>
              <a:rPr lang="en-US" baseline="0" dirty="0"/>
              <a:t> and lingual tonsils</a:t>
            </a:r>
            <a:endParaRPr lang="en-US" dirty="0"/>
          </a:p>
          <a:p>
            <a:r>
              <a:rPr lang="en-US" dirty="0"/>
              <a:t>Laryngopharynx</a:t>
            </a:r>
          </a:p>
          <a:p>
            <a:pPr lvl="1"/>
            <a:r>
              <a:rPr lang="en-US" dirty="0"/>
              <a:t>-tip of epiglottis to level of C6 or beginning of esophagus</a:t>
            </a:r>
          </a:p>
          <a:p>
            <a:r>
              <a:rPr lang="en-US" dirty="0"/>
              <a:t>Blood supply-entire mouth and pharynx is from branches of external carotid artery.</a:t>
            </a:r>
          </a:p>
          <a:p>
            <a:r>
              <a:rPr lang="en-US" dirty="0"/>
              <a:t>Venous drainage-facial vein and external jugular vein</a:t>
            </a:r>
          </a:p>
          <a:p>
            <a:r>
              <a:rPr lang="en-US" dirty="0"/>
              <a:t>Nerve supply-inner mouth –cranial nerves VII, IX, X, XII</a:t>
            </a:r>
          </a:p>
          <a:p>
            <a:endParaRPr lang="en-US" dirty="0"/>
          </a:p>
          <a:p>
            <a:pPr marL="627063" lvl="2" indent="0" algn="ctr">
              <a:buNone/>
            </a:pPr>
            <a:r>
              <a:rPr lang="en-US" dirty="0"/>
              <a:t> Tonsils-three types of lymphoid tissue</a:t>
            </a:r>
          </a:p>
          <a:p>
            <a:pPr marL="627063" lvl="2" indent="0" algn="ctr">
              <a:buNone/>
            </a:pPr>
            <a:r>
              <a:rPr lang="en-US" dirty="0"/>
              <a:t>	*act as first line of defense for bacterial invasion of nose and mouth</a:t>
            </a:r>
            <a:endParaRPr lang="en-US" sz="2900" dirty="0"/>
          </a:p>
          <a:p>
            <a:r>
              <a:rPr lang="en-US" dirty="0"/>
              <a:t>		Palatine tonsils-major</a:t>
            </a:r>
          </a:p>
          <a:p>
            <a:r>
              <a:rPr lang="en-US" dirty="0"/>
              <a:t>		Lingual tonsil</a:t>
            </a:r>
          </a:p>
          <a:p>
            <a:r>
              <a:rPr lang="en-US" dirty="0"/>
              <a:t>		Pharyngeal tonsils(adenoids)</a:t>
            </a:r>
          </a:p>
          <a:p>
            <a:endParaRPr lang="en-US" dirty="0"/>
          </a:p>
          <a:p>
            <a:endParaRPr lang="en-US" dirty="0"/>
          </a:p>
        </p:txBody>
      </p:sp>
      <p:sp>
        <p:nvSpPr>
          <p:cNvPr id="9" name="Title 8"/>
          <p:cNvSpPr>
            <a:spLocks noGrp="1"/>
          </p:cNvSpPr>
          <p:nvPr>
            <p:ph type="title"/>
          </p:nvPr>
        </p:nvSpPr>
        <p:spPr/>
        <p:txBody>
          <a:bodyPr/>
          <a:lstStyle/>
          <a:p>
            <a:r>
              <a:rPr lang="en-US" dirty="0"/>
              <a:t>                    PHARYNX</a:t>
            </a:r>
          </a:p>
        </p:txBody>
      </p:sp>
    </p:spTree>
    <p:extLst>
      <p:ext uri="{BB962C8B-B14F-4D97-AF65-F5344CB8AC3E}">
        <p14:creationId xmlns:p14="http://schemas.microsoft.com/office/powerpoint/2010/main" val="154250795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a:t>Oxyhemoglobin</a:t>
            </a:r>
            <a:r>
              <a:rPr lang="en-US" dirty="0"/>
              <a:t> dissociation curve</a:t>
            </a:r>
          </a:p>
        </p:txBody>
      </p:sp>
      <p:pic>
        <p:nvPicPr>
          <p:cNvPr id="7" name="Content Placeholder 6"/>
          <p:cNvPicPr>
            <a:picLocks noGrp="1" noChangeAspect="1"/>
          </p:cNvPicPr>
          <p:nvPr>
            <p:ph sz="half" idx="1"/>
          </p:nvPr>
        </p:nvPicPr>
        <p:blipFill>
          <a:blip r:embed="rId2"/>
          <a:srcRect t="-5081" b="-5081"/>
          <a:stretch>
            <a:fillRect/>
          </a:stretch>
        </p:blipFill>
        <p:spPr>
          <a:xfrm>
            <a:off x="676655" y="2679192"/>
            <a:ext cx="3822192" cy="3447288"/>
          </a:xfrm>
          <a:prstGeom prst="rect">
            <a:avLst/>
          </a:prstGeom>
        </p:spPr>
      </p:pic>
      <p:sp>
        <p:nvSpPr>
          <p:cNvPr id="6" name="Content Placeholder 5"/>
          <p:cNvSpPr>
            <a:spLocks noGrp="1"/>
          </p:cNvSpPr>
          <p:nvPr>
            <p:ph sz="half" idx="2"/>
          </p:nvPr>
        </p:nvSpPr>
        <p:spPr>
          <a:xfrm>
            <a:off x="4645152" y="1591056"/>
            <a:ext cx="3822192" cy="4535424"/>
          </a:xfrm>
          <a:prstGeom prst="rect">
            <a:avLst/>
          </a:prstGeom>
        </p:spPr>
        <p:txBody>
          <a:bodyPr>
            <a:normAutofit fontScale="77500" lnSpcReduction="20000"/>
          </a:bodyPr>
          <a:lstStyle/>
          <a:p>
            <a:r>
              <a:rPr lang="en-US" dirty="0"/>
              <a:t>The influence of pH and Pco2 on the HbO2 dissociation curve is referred as the Bohr effect</a:t>
            </a:r>
          </a:p>
          <a:p>
            <a:r>
              <a:rPr lang="en-US" dirty="0"/>
              <a:t>The P50 is the PaO2 at which 50% of </a:t>
            </a:r>
            <a:r>
              <a:rPr lang="en-US" dirty="0" err="1"/>
              <a:t>Hb</a:t>
            </a:r>
            <a:r>
              <a:rPr lang="en-US" dirty="0"/>
              <a:t> is saturated</a:t>
            </a:r>
          </a:p>
          <a:p>
            <a:r>
              <a:rPr lang="en-US" dirty="0"/>
              <a:t>Normal p50 in adult is 26-27 </a:t>
            </a:r>
            <a:r>
              <a:rPr lang="en-US" dirty="0" err="1"/>
              <a:t>mmhg</a:t>
            </a:r>
            <a:endParaRPr lang="en-US" dirty="0"/>
          </a:p>
          <a:p>
            <a:r>
              <a:rPr lang="en-US" dirty="0"/>
              <a:t>Shift to right p50 increases</a:t>
            </a:r>
          </a:p>
          <a:p>
            <a:r>
              <a:rPr lang="en-US" dirty="0"/>
              <a:t>Shift to left p50 decreases</a:t>
            </a:r>
          </a:p>
          <a:p>
            <a:endParaRPr lang="en-US" dirty="0"/>
          </a:p>
          <a:p>
            <a:endParaRPr lang="en-US" dirty="0"/>
          </a:p>
          <a:p>
            <a:endParaRPr lang="en-US" dirty="0"/>
          </a:p>
          <a:p>
            <a:r>
              <a:rPr lang="en-US" dirty="0"/>
              <a:t>http://</a:t>
            </a:r>
            <a:r>
              <a:rPr lang="en-US" dirty="0" err="1"/>
              <a:t>www.ncbi.nlm.nih.gov</a:t>
            </a:r>
            <a:r>
              <a:rPr lang="en-US" dirty="0"/>
              <a:t>/books/NBK371/bin/ch49f1.jpg</a:t>
            </a:r>
          </a:p>
        </p:txBody>
      </p:sp>
    </p:spTree>
    <p:extLst>
      <p:ext uri="{BB962C8B-B14F-4D97-AF65-F5344CB8AC3E}">
        <p14:creationId xmlns:p14="http://schemas.microsoft.com/office/powerpoint/2010/main" val="22380001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4265-6920-FD41-945B-451ED796B9DA}"/>
              </a:ext>
            </a:extLst>
          </p:cNvPr>
          <p:cNvSpPr>
            <a:spLocks noGrp="1"/>
          </p:cNvSpPr>
          <p:nvPr>
            <p:ph type="title"/>
          </p:nvPr>
        </p:nvSpPr>
        <p:spPr/>
        <p:txBody>
          <a:bodyPr/>
          <a:lstStyle/>
          <a:p>
            <a:r>
              <a:rPr lang="en-US" dirty="0"/>
              <a:t>Bohr versus Haldane effect</a:t>
            </a:r>
          </a:p>
        </p:txBody>
      </p:sp>
      <p:sp>
        <p:nvSpPr>
          <p:cNvPr id="3" name="Content Placeholder 2">
            <a:extLst>
              <a:ext uri="{FF2B5EF4-FFF2-40B4-BE49-F238E27FC236}">
                <a16:creationId xmlns:a16="http://schemas.microsoft.com/office/drawing/2014/main" id="{B111F262-E7F1-CB4A-869A-D2A664C8751F}"/>
              </a:ext>
            </a:extLst>
          </p:cNvPr>
          <p:cNvSpPr>
            <a:spLocks noGrp="1"/>
          </p:cNvSpPr>
          <p:nvPr>
            <p:ph idx="1"/>
          </p:nvPr>
        </p:nvSpPr>
        <p:spPr/>
        <p:txBody>
          <a:bodyPr/>
          <a:lstStyle/>
          <a:p>
            <a:r>
              <a:rPr lang="en-US" dirty="0">
                <a:hlinkClick r:id="rId2"/>
              </a:rPr>
              <a:t>https://www.khanacademy.org/test-prep/mcat/organ-systems/hematologic-system/v/bohr-effect-vs-haldane-effect</a:t>
            </a:r>
            <a:endParaRPr lang="en-US" dirty="0"/>
          </a:p>
        </p:txBody>
      </p:sp>
    </p:spTree>
    <p:extLst>
      <p:ext uri="{BB962C8B-B14F-4D97-AF65-F5344CB8AC3E}">
        <p14:creationId xmlns:p14="http://schemas.microsoft.com/office/powerpoint/2010/main" val="6744182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Transport of CO2/CO2 Dissociation curve</a:t>
            </a:r>
          </a:p>
        </p:txBody>
      </p:sp>
      <p:sp>
        <p:nvSpPr>
          <p:cNvPr id="2" name="Content Placeholder 1"/>
          <p:cNvSpPr>
            <a:spLocks noGrp="1"/>
          </p:cNvSpPr>
          <p:nvPr>
            <p:ph idx="1"/>
          </p:nvPr>
        </p:nvSpPr>
        <p:spPr>
          <a:xfrm>
            <a:off x="326909" y="1725692"/>
            <a:ext cx="8474466" cy="4913819"/>
          </a:xfrm>
        </p:spPr>
        <p:txBody>
          <a:bodyPr>
            <a:normAutofit/>
          </a:bodyPr>
          <a:lstStyle/>
          <a:p>
            <a:r>
              <a:rPr lang="en-US" dirty="0"/>
              <a:t>Blood carries CO2</a:t>
            </a:r>
          </a:p>
          <a:p>
            <a:pPr lvl="1"/>
            <a:r>
              <a:rPr lang="en-US" dirty="0"/>
              <a:t>In physical solution 5-10%</a:t>
            </a:r>
          </a:p>
          <a:p>
            <a:pPr lvl="1"/>
            <a:r>
              <a:rPr lang="en-US" dirty="0"/>
              <a:t>Clinically combined with the amino acids of blood proteins (</a:t>
            </a:r>
            <a:r>
              <a:rPr lang="en-US" dirty="0" err="1"/>
              <a:t>Carbamino</a:t>
            </a:r>
            <a:r>
              <a:rPr lang="en-US" dirty="0"/>
              <a:t> compounds) 5-10%</a:t>
            </a:r>
          </a:p>
          <a:p>
            <a:pPr lvl="1"/>
            <a:r>
              <a:rPr lang="en-US" b="1" dirty="0"/>
              <a:t>Bicarbonate ions 80-90%</a:t>
            </a:r>
          </a:p>
          <a:p>
            <a:r>
              <a:rPr lang="en-US" dirty="0"/>
              <a:t>CO2 dissociation curve</a:t>
            </a:r>
          </a:p>
          <a:p>
            <a:pPr lvl="1"/>
            <a:r>
              <a:rPr lang="en-US" dirty="0"/>
              <a:t>If PCO2 decreases total CO2 content also decreases</a:t>
            </a:r>
          </a:p>
          <a:p>
            <a:pPr lvl="2"/>
            <a:r>
              <a:rPr lang="en-US" dirty="0"/>
              <a:t>When blood contains mostly oxygenated </a:t>
            </a:r>
            <a:r>
              <a:rPr lang="en-US" dirty="0" err="1"/>
              <a:t>Hb</a:t>
            </a:r>
            <a:r>
              <a:rPr lang="en-US" dirty="0"/>
              <a:t>, CO2 dissociation curves to the right-reduced ability to hold on to CO2</a:t>
            </a:r>
          </a:p>
          <a:p>
            <a:pPr lvl="2"/>
            <a:r>
              <a:rPr lang="en-US" dirty="0"/>
              <a:t>When blood contains deoxygenated </a:t>
            </a:r>
            <a:r>
              <a:rPr lang="en-US" dirty="0" err="1"/>
              <a:t>Hb</a:t>
            </a:r>
            <a:r>
              <a:rPr lang="en-US" dirty="0"/>
              <a:t>, the curve shifts to the left and the blood loads more CO2 </a:t>
            </a:r>
          </a:p>
        </p:txBody>
      </p:sp>
    </p:spTree>
    <p:extLst>
      <p:ext uri="{BB962C8B-B14F-4D97-AF65-F5344CB8AC3E}">
        <p14:creationId xmlns:p14="http://schemas.microsoft.com/office/powerpoint/2010/main" val="138669155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1076"/>
            <a:ext cx="8229600" cy="1289539"/>
          </a:xfrm>
        </p:spPr>
        <p:txBody>
          <a:bodyPr>
            <a:normAutofit fontScale="90000"/>
          </a:bodyPr>
          <a:lstStyle/>
          <a:p>
            <a:br>
              <a:rPr lang="en-US" dirty="0"/>
            </a:br>
            <a:r>
              <a:rPr lang="en-US" dirty="0"/>
              <a:t>Other factors that affect O2 Transport</a:t>
            </a:r>
            <a:br>
              <a:rPr lang="en-US" dirty="0"/>
            </a:br>
            <a:endParaRPr lang="en-US" dirty="0"/>
          </a:p>
        </p:txBody>
      </p:sp>
      <p:sp>
        <p:nvSpPr>
          <p:cNvPr id="5" name="Content Placeholder 4"/>
          <p:cNvSpPr>
            <a:spLocks noGrp="1"/>
          </p:cNvSpPr>
          <p:nvPr>
            <p:ph idx="1"/>
          </p:nvPr>
        </p:nvSpPr>
        <p:spPr>
          <a:xfrm>
            <a:off x="457200" y="1855934"/>
            <a:ext cx="8369321" cy="4846452"/>
          </a:xfrm>
        </p:spPr>
        <p:txBody>
          <a:bodyPr>
            <a:normAutofit fontScale="92500" lnSpcReduction="20000"/>
          </a:bodyPr>
          <a:lstStyle/>
          <a:p>
            <a:r>
              <a:rPr lang="en-US" dirty="0"/>
              <a:t>Carbon Monoxide Poisoning</a:t>
            </a:r>
          </a:p>
          <a:p>
            <a:pPr lvl="1"/>
            <a:r>
              <a:rPr lang="en-US" dirty="0"/>
              <a:t>Carbon monoxide binds to </a:t>
            </a:r>
            <a:r>
              <a:rPr lang="en-US" dirty="0" err="1"/>
              <a:t>Hb</a:t>
            </a:r>
            <a:r>
              <a:rPr lang="en-US" dirty="0"/>
              <a:t> </a:t>
            </a:r>
          </a:p>
          <a:p>
            <a:pPr lvl="1"/>
            <a:r>
              <a:rPr lang="en-US" dirty="0"/>
              <a:t>Forms </a:t>
            </a:r>
            <a:r>
              <a:rPr lang="en-US" dirty="0" err="1"/>
              <a:t>carboxygemoglobin</a:t>
            </a:r>
            <a:r>
              <a:rPr lang="en-US" dirty="0"/>
              <a:t>- 240 x the affinity of O2</a:t>
            </a:r>
          </a:p>
          <a:p>
            <a:pPr lvl="1"/>
            <a:r>
              <a:rPr lang="en-US" dirty="0"/>
              <a:t>Binds with </a:t>
            </a:r>
            <a:r>
              <a:rPr lang="en-US" dirty="0" err="1"/>
              <a:t>Hb</a:t>
            </a:r>
            <a:r>
              <a:rPr lang="en-US" dirty="0"/>
              <a:t> at same site of O2 occupying that space being unable to transport O2</a:t>
            </a:r>
          </a:p>
          <a:p>
            <a:pPr lvl="1"/>
            <a:r>
              <a:rPr lang="en-US" dirty="0"/>
              <a:t>False normal SaO2 – </a:t>
            </a:r>
            <a:r>
              <a:rPr lang="en-US" dirty="0" err="1"/>
              <a:t>oximeter</a:t>
            </a:r>
            <a:r>
              <a:rPr lang="en-US" dirty="0"/>
              <a:t> cannot tell difference between O2 and </a:t>
            </a:r>
            <a:r>
              <a:rPr lang="en-US" dirty="0" err="1"/>
              <a:t>carboxyhemoglobin</a:t>
            </a:r>
            <a:endParaRPr lang="en-US" dirty="0"/>
          </a:p>
          <a:p>
            <a:r>
              <a:rPr lang="en-US" dirty="0" err="1"/>
              <a:t>Methemoglobinemia</a:t>
            </a:r>
            <a:endParaRPr lang="en-US" dirty="0"/>
          </a:p>
          <a:p>
            <a:pPr lvl="1"/>
            <a:r>
              <a:rPr lang="en-US" dirty="0" err="1"/>
              <a:t>Methemoglobin</a:t>
            </a:r>
            <a:r>
              <a:rPr lang="en-US" dirty="0"/>
              <a:t> is </a:t>
            </a:r>
            <a:r>
              <a:rPr lang="en-US" dirty="0" err="1"/>
              <a:t>Hb</a:t>
            </a:r>
            <a:r>
              <a:rPr lang="en-US" dirty="0"/>
              <a:t> with its iron in the( Fe</a:t>
            </a:r>
            <a:r>
              <a:rPr lang="en-US" baseline="30000" dirty="0"/>
              <a:t>3+</a:t>
            </a:r>
            <a:r>
              <a:rPr lang="en-US" dirty="0"/>
              <a:t>)ferric state instead of (Fe</a:t>
            </a:r>
            <a:r>
              <a:rPr lang="en-US" baseline="30000" dirty="0"/>
              <a:t>2+</a:t>
            </a:r>
            <a:r>
              <a:rPr lang="en-US" dirty="0"/>
              <a:t>)ferrous state</a:t>
            </a:r>
          </a:p>
          <a:p>
            <a:pPr lvl="1"/>
            <a:r>
              <a:rPr lang="en-US" dirty="0" err="1"/>
              <a:t>Hb</a:t>
            </a:r>
            <a:r>
              <a:rPr lang="en-US" dirty="0"/>
              <a:t> will not bind to O2 in the ferric (Fe</a:t>
            </a:r>
            <a:r>
              <a:rPr lang="en-US" baseline="30000" dirty="0"/>
              <a:t>3+</a:t>
            </a:r>
            <a:r>
              <a:rPr lang="en-US" dirty="0"/>
              <a:t>) state</a:t>
            </a:r>
          </a:p>
          <a:p>
            <a:pPr lvl="1"/>
            <a:r>
              <a:rPr lang="en-US" dirty="0"/>
              <a:t>Caused by Nitrate poisoning</a:t>
            </a:r>
          </a:p>
          <a:p>
            <a:pPr lvl="1"/>
            <a:r>
              <a:rPr lang="en-US" dirty="0"/>
              <a:t>Overdose of toxic drugs (</a:t>
            </a:r>
            <a:r>
              <a:rPr lang="en-US" dirty="0" err="1"/>
              <a:t>Prilocaine</a:t>
            </a:r>
            <a:r>
              <a:rPr lang="en-US" dirty="0"/>
              <a:t>)</a:t>
            </a:r>
          </a:p>
          <a:p>
            <a:pPr lvl="2"/>
            <a:r>
              <a:rPr lang="en-US" dirty="0"/>
              <a:t>Treatment= O2 therapy and methylene blue 1 -2 mg/kg IV over 5 minutes</a:t>
            </a:r>
          </a:p>
          <a:p>
            <a:pPr lvl="1"/>
            <a:endParaRPr lang="en-US" dirty="0"/>
          </a:p>
          <a:p>
            <a:endParaRPr lang="en-US" dirty="0"/>
          </a:p>
        </p:txBody>
      </p:sp>
    </p:spTree>
    <p:extLst>
      <p:ext uri="{BB962C8B-B14F-4D97-AF65-F5344CB8AC3E}">
        <p14:creationId xmlns:p14="http://schemas.microsoft.com/office/powerpoint/2010/main" val="18484572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Haldane effect</a:t>
            </a:r>
          </a:p>
        </p:txBody>
      </p:sp>
      <p:sp>
        <p:nvSpPr>
          <p:cNvPr id="2" name="Content Placeholder 1"/>
          <p:cNvSpPr>
            <a:spLocks noGrp="1"/>
          </p:cNvSpPr>
          <p:nvPr>
            <p:ph sz="half" idx="1"/>
          </p:nvPr>
        </p:nvSpPr>
        <p:spPr>
          <a:xfrm>
            <a:off x="676655" y="2679192"/>
            <a:ext cx="3822192" cy="3447288"/>
          </a:xfrm>
          <a:prstGeom prst="rect">
            <a:avLst/>
          </a:prstGeom>
        </p:spPr>
        <p:txBody>
          <a:bodyPr>
            <a:normAutofit fontScale="92500" lnSpcReduction="10000"/>
          </a:bodyPr>
          <a:lstStyle/>
          <a:p>
            <a:r>
              <a:rPr lang="en-US" dirty="0"/>
              <a:t>Haldane effect</a:t>
            </a:r>
          </a:p>
          <a:p>
            <a:pPr lvl="1"/>
            <a:r>
              <a:rPr lang="en-US" dirty="0"/>
              <a:t>Describes how a change in PO2 in the blood influences the blood CO2 dissociation curve</a:t>
            </a:r>
          </a:p>
          <a:p>
            <a:pPr lvl="1"/>
            <a:r>
              <a:rPr lang="en-US" dirty="0"/>
              <a:t>When PO2 in the blood increases, the blood CO2 dissociation cure shifts down and to the right</a:t>
            </a:r>
          </a:p>
          <a:p>
            <a:pPr lvl="1"/>
            <a:r>
              <a:rPr lang="en-US" dirty="0"/>
              <a:t>When PO2 in the blood decreases, the blood CO2 dissociation curve shifts up and to the left</a:t>
            </a:r>
          </a:p>
        </p:txBody>
      </p:sp>
      <p:pic>
        <p:nvPicPr>
          <p:cNvPr id="6" name="Content Placeholder 5" descr="card-11190408-back.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537" t="-12789" r="-3516" b="-1"/>
          <a:stretch/>
        </p:blipFill>
        <p:spPr>
          <a:xfrm>
            <a:off x="4375541" y="2238320"/>
            <a:ext cx="4639582" cy="3888160"/>
          </a:xfrm>
          <a:prstGeom prst="rect">
            <a:avLst/>
          </a:prstGeom>
        </p:spPr>
      </p:pic>
    </p:spTree>
    <p:extLst>
      <p:ext uri="{BB962C8B-B14F-4D97-AF65-F5344CB8AC3E}">
        <p14:creationId xmlns:p14="http://schemas.microsoft.com/office/powerpoint/2010/main" val="30530047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r>
              <a:rPr lang="en-US" dirty="0"/>
              <a:t>Q=What does the administration of opioids do to the CO2 dissociation curve?</a:t>
            </a:r>
          </a:p>
          <a:p>
            <a:endParaRPr lang="en-US" dirty="0"/>
          </a:p>
          <a:p>
            <a:r>
              <a:rPr lang="en-US" dirty="0"/>
              <a:t>A=Hypoventilation from opioids will cause a decrease in PaO2 causing a shift up and to the left</a:t>
            </a:r>
          </a:p>
        </p:txBody>
      </p:sp>
    </p:spTree>
    <p:extLst>
      <p:ext uri="{BB962C8B-B14F-4D97-AF65-F5344CB8AC3E}">
        <p14:creationId xmlns:p14="http://schemas.microsoft.com/office/powerpoint/2010/main" val="5578570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38328"/>
            <a:ext cx="8229600" cy="45719"/>
          </a:xfrm>
        </p:spPr>
        <p:txBody>
          <a:bodyPr>
            <a:normAutofit fontScale="90000"/>
          </a:bodyPr>
          <a:lstStyle/>
          <a:p>
            <a:endParaRPr lang="en-US" dirty="0"/>
          </a:p>
        </p:txBody>
      </p:sp>
      <p:sp>
        <p:nvSpPr>
          <p:cNvPr id="6" name="Content Placeholder 5"/>
          <p:cNvSpPr>
            <a:spLocks noGrp="1"/>
          </p:cNvSpPr>
          <p:nvPr>
            <p:ph idx="1"/>
          </p:nvPr>
        </p:nvSpPr>
        <p:spPr>
          <a:xfrm>
            <a:off x="872067" y="855956"/>
            <a:ext cx="7408333" cy="5270207"/>
          </a:xfrm>
        </p:spPr>
        <p:txBody>
          <a:bodyPr>
            <a:normAutofit fontScale="70000" lnSpcReduction="20000"/>
          </a:bodyPr>
          <a:lstStyle/>
          <a:p>
            <a:r>
              <a:rPr lang="en-US" dirty="0"/>
              <a:t>Which of the following conditions will increase P50?</a:t>
            </a:r>
          </a:p>
          <a:p>
            <a:pPr lvl="1"/>
            <a:r>
              <a:rPr lang="en-US" dirty="0"/>
              <a:t>A)</a:t>
            </a:r>
            <a:r>
              <a:rPr lang="en-US" b="1" dirty="0"/>
              <a:t>Sickle cell</a:t>
            </a:r>
          </a:p>
          <a:p>
            <a:pPr lvl="1"/>
            <a:r>
              <a:rPr lang="en-US" dirty="0"/>
              <a:t>B)Fetal hemoglobin</a:t>
            </a:r>
          </a:p>
          <a:p>
            <a:pPr lvl="1"/>
            <a:r>
              <a:rPr lang="en-US" dirty="0"/>
              <a:t>C) </a:t>
            </a:r>
            <a:r>
              <a:rPr lang="en-US" dirty="0" err="1"/>
              <a:t>Carboxyhemoglobin</a:t>
            </a:r>
            <a:endParaRPr lang="en-US" dirty="0"/>
          </a:p>
          <a:p>
            <a:pPr lvl="1"/>
            <a:r>
              <a:rPr lang="en-US" dirty="0"/>
              <a:t>D) </a:t>
            </a:r>
            <a:r>
              <a:rPr lang="en-US" dirty="0" err="1"/>
              <a:t>Methemoglobin</a:t>
            </a:r>
            <a:endParaRPr lang="en-US" dirty="0"/>
          </a:p>
          <a:p>
            <a:r>
              <a:rPr lang="en-US" dirty="0"/>
              <a:t>The </a:t>
            </a:r>
            <a:r>
              <a:rPr lang="en-US" dirty="0" err="1"/>
              <a:t>oxyhemoglobin</a:t>
            </a:r>
            <a:r>
              <a:rPr lang="en-US" dirty="0"/>
              <a:t> dissociation curve becomes steep when PO2 levels fall below?</a:t>
            </a:r>
          </a:p>
          <a:p>
            <a:pPr lvl="1"/>
            <a:r>
              <a:rPr lang="en-US" dirty="0"/>
              <a:t>A)90mmhg</a:t>
            </a:r>
          </a:p>
          <a:p>
            <a:pPr lvl="1"/>
            <a:r>
              <a:rPr lang="en-US" dirty="0"/>
              <a:t>B)80mmhg</a:t>
            </a:r>
          </a:p>
          <a:p>
            <a:pPr lvl="1"/>
            <a:r>
              <a:rPr lang="en-US" dirty="0"/>
              <a:t>C)70mmhg</a:t>
            </a:r>
          </a:p>
          <a:p>
            <a:pPr lvl="1"/>
            <a:r>
              <a:rPr lang="en-US" dirty="0"/>
              <a:t>D)</a:t>
            </a:r>
            <a:r>
              <a:rPr lang="en-US" b="1" dirty="0"/>
              <a:t>60mmhg</a:t>
            </a:r>
          </a:p>
          <a:p>
            <a:r>
              <a:rPr lang="en-US" dirty="0"/>
              <a:t>Your patient just received fentanyl in the </a:t>
            </a:r>
            <a:r>
              <a:rPr lang="en-US" dirty="0" err="1"/>
              <a:t>preop</a:t>
            </a:r>
            <a:r>
              <a:rPr lang="en-US" dirty="0"/>
              <a:t> holding area for pain. What will happen to the </a:t>
            </a:r>
            <a:r>
              <a:rPr lang="en-US" dirty="0" err="1"/>
              <a:t>Oxyhemoglobin</a:t>
            </a:r>
            <a:r>
              <a:rPr lang="en-US" dirty="0"/>
              <a:t> and CO2 dissociation curves?</a:t>
            </a:r>
          </a:p>
          <a:p>
            <a:pPr lvl="1"/>
            <a:r>
              <a:rPr lang="en-US" dirty="0"/>
              <a:t>A)O2 left    CO2 left</a:t>
            </a:r>
          </a:p>
          <a:p>
            <a:pPr lvl="1"/>
            <a:r>
              <a:rPr lang="en-US" dirty="0"/>
              <a:t>B)O2 left    CO2 right</a:t>
            </a:r>
          </a:p>
          <a:p>
            <a:pPr lvl="1"/>
            <a:r>
              <a:rPr lang="en-US" dirty="0"/>
              <a:t>C)O2 right  CO2 right</a:t>
            </a:r>
          </a:p>
          <a:p>
            <a:pPr lvl="1"/>
            <a:r>
              <a:rPr lang="en-US" dirty="0"/>
              <a:t>D)</a:t>
            </a:r>
            <a:r>
              <a:rPr lang="en-US" b="1" dirty="0"/>
              <a:t>O2 right  CO2 left</a:t>
            </a:r>
          </a:p>
        </p:txBody>
      </p:sp>
    </p:spTree>
    <p:extLst>
      <p:ext uri="{BB962C8B-B14F-4D97-AF65-F5344CB8AC3E}">
        <p14:creationId xmlns:p14="http://schemas.microsoft.com/office/powerpoint/2010/main" val="164981978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615" y="1383810"/>
            <a:ext cx="8867385" cy="5167678"/>
          </a:xfrm>
        </p:spPr>
        <p:txBody>
          <a:bodyPr>
            <a:normAutofit/>
          </a:bodyPr>
          <a:lstStyle/>
          <a:p>
            <a:r>
              <a:rPr lang="en-US" dirty="0"/>
              <a:t>Controlled by respiratory centers in brainstem as well as various central and peripheral receptors (sensors)</a:t>
            </a:r>
          </a:p>
          <a:p>
            <a:pPr lvl="1"/>
            <a:r>
              <a:rPr lang="en-US" dirty="0"/>
              <a:t>Regulates respiratory muscles to maintain normal tensions of oxygen and CO2 in the body</a:t>
            </a:r>
          </a:p>
          <a:p>
            <a:r>
              <a:rPr lang="en-US" dirty="0"/>
              <a:t>Central Sensors</a:t>
            </a:r>
          </a:p>
          <a:p>
            <a:pPr lvl="1"/>
            <a:r>
              <a:rPr lang="en-US" dirty="0"/>
              <a:t>Located superficially in the </a:t>
            </a:r>
            <a:r>
              <a:rPr lang="en-US" b="1" i="1" dirty="0"/>
              <a:t>medulla </a:t>
            </a:r>
            <a:r>
              <a:rPr lang="en-US" dirty="0"/>
              <a:t>under floor of the 4</a:t>
            </a:r>
            <a:r>
              <a:rPr lang="en-US" baseline="30000" dirty="0"/>
              <a:t>th</a:t>
            </a:r>
            <a:r>
              <a:rPr lang="en-US" dirty="0"/>
              <a:t> ventricle</a:t>
            </a:r>
          </a:p>
          <a:p>
            <a:pPr lvl="1"/>
            <a:r>
              <a:rPr lang="en-US" b="1" dirty="0"/>
              <a:t>Pons controls secondary center (</a:t>
            </a:r>
            <a:r>
              <a:rPr lang="en-US" b="1" dirty="0" err="1"/>
              <a:t>apneustic</a:t>
            </a:r>
            <a:r>
              <a:rPr lang="en-US" b="1" dirty="0"/>
              <a:t> {excitatory} and </a:t>
            </a:r>
            <a:r>
              <a:rPr lang="en-US" b="1" dirty="0" err="1"/>
              <a:t>pneumotaxic</a:t>
            </a:r>
            <a:r>
              <a:rPr lang="en-US" b="1" dirty="0"/>
              <a:t> {inhibitory}) </a:t>
            </a:r>
            <a:r>
              <a:rPr lang="en-US" b="1" dirty="0" err="1"/>
              <a:t>pontine</a:t>
            </a:r>
            <a:r>
              <a:rPr lang="en-US" b="1" dirty="0"/>
              <a:t> centers fine tune rate and rhythm</a:t>
            </a:r>
          </a:p>
          <a:p>
            <a:pPr lvl="2"/>
            <a:r>
              <a:rPr lang="en-US" dirty="0"/>
              <a:t>Respiratory centers affect nerves in spinal cord</a:t>
            </a:r>
          </a:p>
          <a:p>
            <a:pPr lvl="2"/>
            <a:r>
              <a:rPr lang="en-US" dirty="0"/>
              <a:t>Nerves in spinal cord innervate muscles of respiration</a:t>
            </a:r>
          </a:p>
          <a:p>
            <a:pPr lvl="2"/>
            <a:r>
              <a:rPr lang="en-US" b="1" dirty="0"/>
              <a:t>C3, C4, C5 form phrenic nerves which innervate the diaphragm</a:t>
            </a:r>
          </a:p>
          <a:p>
            <a:endParaRPr lang="en-US" b="1" dirty="0"/>
          </a:p>
        </p:txBody>
      </p:sp>
      <p:sp>
        <p:nvSpPr>
          <p:cNvPr id="3" name="Title 2"/>
          <p:cNvSpPr>
            <a:spLocks noGrp="1"/>
          </p:cNvSpPr>
          <p:nvPr>
            <p:ph type="title"/>
          </p:nvPr>
        </p:nvSpPr>
        <p:spPr>
          <a:xfrm>
            <a:off x="457200" y="338328"/>
            <a:ext cx="8229600" cy="1045482"/>
          </a:xfrm>
        </p:spPr>
        <p:txBody>
          <a:bodyPr/>
          <a:lstStyle/>
          <a:p>
            <a:r>
              <a:rPr lang="en-US" dirty="0"/>
              <a:t>Control of Breathing</a:t>
            </a:r>
          </a:p>
        </p:txBody>
      </p:sp>
    </p:spTree>
    <p:extLst>
      <p:ext uri="{BB962C8B-B14F-4D97-AF65-F5344CB8AC3E}">
        <p14:creationId xmlns:p14="http://schemas.microsoft.com/office/powerpoint/2010/main" val="252797341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86933"/>
            <a:ext cx="9144000" cy="5571067"/>
          </a:xfrm>
        </p:spPr>
        <p:txBody>
          <a:bodyPr>
            <a:normAutofit fontScale="92500" lnSpcReduction="10000"/>
          </a:bodyPr>
          <a:lstStyle/>
          <a:p>
            <a:r>
              <a:rPr lang="en-US" b="1" dirty="0"/>
              <a:t>Chemoreceptors that respond to changes in hydrogen ion concentration are most important of these sensors</a:t>
            </a:r>
          </a:p>
          <a:p>
            <a:r>
              <a:rPr lang="en-US" b="1" dirty="0"/>
              <a:t>CO2 via arterial and cerebrospinal fluid are </a:t>
            </a:r>
            <a:r>
              <a:rPr lang="en-US" b="1" i="1" dirty="0"/>
              <a:t>most important </a:t>
            </a:r>
            <a:r>
              <a:rPr lang="en-US" b="1" dirty="0"/>
              <a:t>in brain to establish </a:t>
            </a:r>
            <a:r>
              <a:rPr lang="en-US" b="1" dirty="0" err="1"/>
              <a:t>ventilatory</a:t>
            </a:r>
            <a:r>
              <a:rPr lang="en-US" b="1" dirty="0"/>
              <a:t> volume and rate</a:t>
            </a:r>
          </a:p>
          <a:p>
            <a:pPr lvl="1"/>
            <a:r>
              <a:rPr lang="en-US" dirty="0"/>
              <a:t>Hydrogen ions (H+) in CSF directly stimulate central chemoreceptors</a:t>
            </a:r>
          </a:p>
          <a:p>
            <a:pPr lvl="1"/>
            <a:r>
              <a:rPr lang="en-US" dirty="0"/>
              <a:t>These H+ ions are generated by CO2 diffusing into CSF and is converted by carbonic acid (H2CO3)and then to H+ and bicarbonate ions (HCO3-)</a:t>
            </a:r>
          </a:p>
          <a:p>
            <a:pPr lvl="1"/>
            <a:r>
              <a:rPr lang="en-US" dirty="0"/>
              <a:t>Secondary stimulation of the adjacent respiratory medullary centers increases alveolar ventilation and reduces PaCO2 back to normal </a:t>
            </a:r>
          </a:p>
          <a:p>
            <a:pPr lvl="1"/>
            <a:r>
              <a:rPr lang="en-US" dirty="0"/>
              <a:t>PaCO2 and minute volume is nearly linear, but very high arterial PaCO2 tension depresses the </a:t>
            </a:r>
            <a:r>
              <a:rPr lang="en-US" dirty="0" err="1"/>
              <a:t>ventilatory</a:t>
            </a:r>
            <a:r>
              <a:rPr lang="en-US" dirty="0"/>
              <a:t> response (CO2 narcosis)… THE CO2 AT WHICH VENTILATION IS ZERO IS THE APNEIC THRESHOLD</a:t>
            </a:r>
          </a:p>
          <a:p>
            <a:pPr lvl="1"/>
            <a:r>
              <a:rPr lang="en-US" b="1" dirty="0"/>
              <a:t>Central receptors are not stimulated by hypoxia (they are actually depressed)</a:t>
            </a:r>
          </a:p>
          <a:p>
            <a:pPr lvl="1"/>
            <a:endParaRPr lang="en-US" dirty="0"/>
          </a:p>
        </p:txBody>
      </p:sp>
      <p:sp>
        <p:nvSpPr>
          <p:cNvPr id="3" name="Title 2"/>
          <p:cNvSpPr>
            <a:spLocks noGrp="1"/>
          </p:cNvSpPr>
          <p:nvPr>
            <p:ph type="title"/>
          </p:nvPr>
        </p:nvSpPr>
        <p:spPr>
          <a:xfrm>
            <a:off x="457200" y="338328"/>
            <a:ext cx="8229600" cy="948605"/>
          </a:xfrm>
        </p:spPr>
        <p:txBody>
          <a:bodyPr>
            <a:normAutofit fontScale="90000"/>
          </a:bodyPr>
          <a:lstStyle/>
          <a:p>
            <a:r>
              <a:rPr lang="en-US" sz="3200" dirty="0"/>
              <a:t>Chemical Control of Breathing-</a:t>
            </a:r>
            <a:r>
              <a:rPr lang="en-US" sz="3200" b="1" dirty="0"/>
              <a:t>central sensors</a:t>
            </a:r>
          </a:p>
        </p:txBody>
      </p:sp>
    </p:spTree>
    <p:extLst>
      <p:ext uri="{BB962C8B-B14F-4D97-AF65-F5344CB8AC3E}">
        <p14:creationId xmlns:p14="http://schemas.microsoft.com/office/powerpoint/2010/main" val="24673633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303" y="1383809"/>
            <a:ext cx="9058697" cy="5354539"/>
          </a:xfrm>
        </p:spPr>
        <p:txBody>
          <a:bodyPr>
            <a:normAutofit fontScale="92500" lnSpcReduction="20000"/>
          </a:bodyPr>
          <a:lstStyle/>
          <a:p>
            <a:r>
              <a:rPr lang="en-US" dirty="0"/>
              <a:t>Peripheral Chemoreceptors</a:t>
            </a:r>
          </a:p>
          <a:p>
            <a:pPr lvl="1"/>
            <a:r>
              <a:rPr lang="en-US" dirty="0"/>
              <a:t>Includes the Carotid bodies and the aortic bodies</a:t>
            </a:r>
          </a:p>
          <a:p>
            <a:pPr lvl="2"/>
            <a:r>
              <a:rPr lang="en-US" b="1" dirty="0"/>
              <a:t>Carotid bodies </a:t>
            </a:r>
            <a:r>
              <a:rPr lang="en-US" dirty="0"/>
              <a:t>are the principal peripheral chemoreceptors</a:t>
            </a:r>
          </a:p>
          <a:p>
            <a:pPr lvl="3"/>
            <a:r>
              <a:rPr lang="en-US" dirty="0"/>
              <a:t>Are sensitive to changes in PaO2, PaCO2, pH, and arterial perfusion pressure</a:t>
            </a:r>
          </a:p>
          <a:p>
            <a:pPr lvl="3"/>
            <a:r>
              <a:rPr lang="en-US" dirty="0"/>
              <a:t>Interact with central respiratory centers via the glossopharyngeal nerves, producing reflex increases in alveolar ventilation in response to reductions in PaO2, arterial perfusion or elevations in H+ and PaCO2. </a:t>
            </a:r>
          </a:p>
          <a:p>
            <a:pPr lvl="3"/>
            <a:r>
              <a:rPr lang="en-US" dirty="0"/>
              <a:t>Carotid bodies are also stimulated by cyanide, </a:t>
            </a:r>
            <a:r>
              <a:rPr lang="en-US" dirty="0" err="1"/>
              <a:t>doxapram</a:t>
            </a:r>
            <a:r>
              <a:rPr lang="en-US" dirty="0"/>
              <a:t> and large doses of nicotine</a:t>
            </a:r>
          </a:p>
          <a:p>
            <a:pPr lvl="3"/>
            <a:r>
              <a:rPr lang="en-US" b="1" dirty="0"/>
              <a:t>Unlike central chemoreceptors which respond primarily to PaCO2</a:t>
            </a:r>
            <a:r>
              <a:rPr lang="en-US" dirty="0"/>
              <a:t>, </a:t>
            </a:r>
            <a:r>
              <a:rPr lang="en-US" b="1" dirty="0"/>
              <a:t>the carotid bodies are most sensitive to PaO2</a:t>
            </a:r>
          </a:p>
          <a:p>
            <a:pPr lvl="4"/>
            <a:r>
              <a:rPr lang="en-US" dirty="0"/>
              <a:t>Does not appreciably increase until PaO2 decreases below 50mm Hg</a:t>
            </a:r>
          </a:p>
          <a:p>
            <a:pPr lvl="3"/>
            <a:r>
              <a:rPr lang="en-US" dirty="0"/>
              <a:t>Carotid body cells are primarily dopaminergic neurons, and </a:t>
            </a:r>
            <a:r>
              <a:rPr lang="en-US" b="1" dirty="0" err="1"/>
              <a:t>antidopaminergic</a:t>
            </a:r>
            <a:r>
              <a:rPr lang="en-US" b="1" dirty="0"/>
              <a:t> drugs along with most anesthetics and bilateral carotid surgery abolish the peripheral </a:t>
            </a:r>
            <a:r>
              <a:rPr lang="en-US" b="1" dirty="0" err="1"/>
              <a:t>ventilatory</a:t>
            </a:r>
            <a:r>
              <a:rPr lang="en-US" b="1" dirty="0"/>
              <a:t> response to hypoxemia</a:t>
            </a:r>
          </a:p>
          <a:p>
            <a:r>
              <a:rPr lang="en-US" b="1" dirty="0"/>
              <a:t>Central sleep apnea exhibits a depressed response to CO2 during sleep –which may be caused by a defect in the chemoreceptors in the brain</a:t>
            </a:r>
          </a:p>
          <a:p>
            <a:pPr lvl="3"/>
            <a:endParaRPr lang="en-US" b="1" dirty="0"/>
          </a:p>
        </p:txBody>
      </p:sp>
      <p:sp>
        <p:nvSpPr>
          <p:cNvPr id="3" name="Title 2"/>
          <p:cNvSpPr>
            <a:spLocks noGrp="1"/>
          </p:cNvSpPr>
          <p:nvPr>
            <p:ph type="title"/>
          </p:nvPr>
        </p:nvSpPr>
        <p:spPr>
          <a:xfrm>
            <a:off x="457200" y="338328"/>
            <a:ext cx="8229600" cy="1045482"/>
          </a:xfrm>
        </p:spPr>
        <p:txBody>
          <a:bodyPr>
            <a:normAutofit fontScale="90000"/>
          </a:bodyPr>
          <a:lstStyle/>
          <a:p>
            <a:r>
              <a:rPr lang="en-US" dirty="0"/>
              <a:t>Control of Breathing-peripheral Sensors</a:t>
            </a:r>
          </a:p>
        </p:txBody>
      </p:sp>
    </p:spTree>
    <p:extLst>
      <p:ext uri="{BB962C8B-B14F-4D97-AF65-F5344CB8AC3E}">
        <p14:creationId xmlns:p14="http://schemas.microsoft.com/office/powerpoint/2010/main" val="322853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Upper airway obstruction</a:t>
            </a:r>
          </a:p>
        </p:txBody>
      </p:sp>
      <p:sp>
        <p:nvSpPr>
          <p:cNvPr id="6" name="Content Placeholder 5"/>
          <p:cNvSpPr>
            <a:spLocks noGrp="1"/>
          </p:cNvSpPr>
          <p:nvPr>
            <p:ph idx="1"/>
          </p:nvPr>
        </p:nvSpPr>
        <p:spPr/>
        <p:txBody>
          <a:bodyPr/>
          <a:lstStyle/>
          <a:p>
            <a:r>
              <a:rPr lang="en-US" dirty="0"/>
              <a:t>There are two competing top theories about the primary cause of upper airway obstruction in the sedated patient and a third possibility…</a:t>
            </a:r>
          </a:p>
          <a:p>
            <a:r>
              <a:rPr lang="en-US" dirty="0"/>
              <a:t>1- tongue obstructs- </a:t>
            </a:r>
            <a:r>
              <a:rPr lang="en-US" dirty="0" err="1"/>
              <a:t>genioglossus</a:t>
            </a:r>
            <a:r>
              <a:rPr lang="en-US" dirty="0"/>
              <a:t> muscles relax and obstruct</a:t>
            </a:r>
          </a:p>
          <a:p>
            <a:r>
              <a:rPr lang="en-US" dirty="0"/>
              <a:t>2- Soft palate obstructs the airway- tensor palatine muscle relaxes and obstructs</a:t>
            </a:r>
          </a:p>
          <a:p>
            <a:r>
              <a:rPr lang="en-US" dirty="0"/>
              <a:t> 3- epiglottis- relaxation of the hyoid muscles</a:t>
            </a:r>
          </a:p>
        </p:txBody>
      </p:sp>
    </p:spTree>
    <p:extLst>
      <p:ext uri="{BB962C8B-B14F-4D97-AF65-F5344CB8AC3E}">
        <p14:creationId xmlns:p14="http://schemas.microsoft.com/office/powerpoint/2010/main" val="417415257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91056"/>
            <a:ext cx="8461695" cy="5266944"/>
          </a:xfrm>
        </p:spPr>
        <p:txBody>
          <a:bodyPr>
            <a:normAutofit fontScale="70000" lnSpcReduction="20000"/>
          </a:bodyPr>
          <a:lstStyle/>
          <a:p>
            <a:r>
              <a:rPr lang="en-US" b="1" dirty="0"/>
              <a:t>Lung receptors</a:t>
            </a:r>
          </a:p>
          <a:p>
            <a:pPr lvl="1"/>
            <a:r>
              <a:rPr lang="en-US" b="1" dirty="0"/>
              <a:t>Carried centrally by </a:t>
            </a:r>
            <a:r>
              <a:rPr lang="en-US" b="1" dirty="0" err="1"/>
              <a:t>vagus</a:t>
            </a:r>
            <a:r>
              <a:rPr lang="en-US" b="1" dirty="0"/>
              <a:t> nerve</a:t>
            </a:r>
          </a:p>
          <a:p>
            <a:pPr lvl="2"/>
            <a:r>
              <a:rPr lang="en-US" dirty="0"/>
              <a:t>Stimulation of stretch receptors in the lungs cause respiratory reflexes</a:t>
            </a:r>
          </a:p>
          <a:p>
            <a:pPr lvl="2"/>
            <a:r>
              <a:rPr lang="en-US" dirty="0" err="1"/>
              <a:t>Hering-Breurer</a:t>
            </a:r>
            <a:r>
              <a:rPr lang="en-US" dirty="0"/>
              <a:t> inflation reflex</a:t>
            </a:r>
          </a:p>
          <a:p>
            <a:pPr lvl="2"/>
            <a:r>
              <a:rPr lang="en-US" dirty="0" err="1"/>
              <a:t>Hering-Breurer</a:t>
            </a:r>
            <a:r>
              <a:rPr lang="en-US" dirty="0"/>
              <a:t> deflation reflex</a:t>
            </a:r>
          </a:p>
          <a:p>
            <a:pPr lvl="2"/>
            <a:r>
              <a:rPr lang="en-US" dirty="0"/>
              <a:t>Paradoxical reflex of Head</a:t>
            </a:r>
          </a:p>
          <a:p>
            <a:pPr lvl="2"/>
            <a:r>
              <a:rPr lang="en-US" b="1" dirty="0"/>
              <a:t>Chemical or mechanical irritation can produce a reflex cough or sneeze, </a:t>
            </a:r>
            <a:r>
              <a:rPr lang="en-US" b="1" dirty="0" err="1"/>
              <a:t>hyperpnea</a:t>
            </a:r>
            <a:r>
              <a:rPr lang="en-US" b="1" dirty="0"/>
              <a:t>, bronchoconstriction, and increased blood pressure</a:t>
            </a:r>
            <a:r>
              <a:rPr lang="en-US" dirty="0"/>
              <a:t>-</a:t>
            </a:r>
          </a:p>
          <a:p>
            <a:pPr lvl="2"/>
            <a:r>
              <a:rPr lang="en-US" b="1" dirty="0"/>
              <a:t>The </a:t>
            </a:r>
            <a:r>
              <a:rPr lang="en-US" b="1" dirty="0" err="1"/>
              <a:t>Vagus</a:t>
            </a:r>
            <a:r>
              <a:rPr lang="en-US" b="1" dirty="0"/>
              <a:t> nerve produces afferent pathways for all of the irritant receptors </a:t>
            </a:r>
            <a:r>
              <a:rPr lang="en-US" dirty="0"/>
              <a:t>except for nasal mucosa receptors which send information by trigeminal and olfactory tracts</a:t>
            </a:r>
            <a:endParaRPr lang="en-US" b="1" dirty="0"/>
          </a:p>
          <a:p>
            <a:r>
              <a:rPr lang="en-US" dirty="0"/>
              <a:t>Pulmonary J-receptors-</a:t>
            </a:r>
          </a:p>
          <a:p>
            <a:pPr lvl="1"/>
            <a:r>
              <a:rPr lang="en-US" dirty="0"/>
              <a:t> </a:t>
            </a:r>
            <a:r>
              <a:rPr lang="en-US" dirty="0" err="1"/>
              <a:t>juxtapulmonary</a:t>
            </a:r>
            <a:r>
              <a:rPr lang="en-US" dirty="0"/>
              <a:t>-capillary receptors are located in the walls of the pulmonary capillaries or in the </a:t>
            </a:r>
            <a:r>
              <a:rPr lang="en-US" dirty="0" err="1"/>
              <a:t>interstitium</a:t>
            </a:r>
            <a:endParaRPr lang="en-US" dirty="0"/>
          </a:p>
          <a:p>
            <a:pPr lvl="1"/>
            <a:r>
              <a:rPr lang="en-US" dirty="0"/>
              <a:t>Stimulated by pulmonary vascular congestion or increase in pulmonary interstitial fluid</a:t>
            </a:r>
          </a:p>
          <a:p>
            <a:pPr lvl="1"/>
            <a:r>
              <a:rPr lang="en-US" dirty="0"/>
              <a:t>Leads to tachypnea</a:t>
            </a:r>
          </a:p>
          <a:p>
            <a:pPr lvl="2"/>
            <a:r>
              <a:rPr lang="en-US" dirty="0"/>
              <a:t>Responsible for dyspnea encountered during pulmonary vascular congestion and edema from left ventricular failure</a:t>
            </a:r>
          </a:p>
          <a:p>
            <a:pPr lvl="2"/>
            <a:r>
              <a:rPr lang="en-US" dirty="0"/>
              <a:t>C-fibers innervate j receptors ; its afferent pathway is slow </a:t>
            </a:r>
            <a:r>
              <a:rPr lang="en-US" dirty="0" err="1"/>
              <a:t>myelinated</a:t>
            </a:r>
            <a:r>
              <a:rPr lang="en-US" dirty="0"/>
              <a:t> c fibers in the vagal nerves</a:t>
            </a:r>
          </a:p>
        </p:txBody>
      </p:sp>
      <p:sp>
        <p:nvSpPr>
          <p:cNvPr id="3" name="Title 2"/>
          <p:cNvSpPr>
            <a:spLocks noGrp="1"/>
          </p:cNvSpPr>
          <p:nvPr>
            <p:ph type="title"/>
          </p:nvPr>
        </p:nvSpPr>
        <p:spPr/>
        <p:txBody>
          <a:bodyPr>
            <a:normAutofit fontScale="90000"/>
          </a:bodyPr>
          <a:lstStyle/>
          <a:p>
            <a:r>
              <a:rPr lang="en-US" dirty="0"/>
              <a:t>Control of Breathing-peripheral Sensors</a:t>
            </a:r>
          </a:p>
        </p:txBody>
      </p:sp>
    </p:spTree>
    <p:extLst>
      <p:ext uri="{BB962C8B-B14F-4D97-AF65-F5344CB8AC3E}">
        <p14:creationId xmlns:p14="http://schemas.microsoft.com/office/powerpoint/2010/main" val="307881589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5387" y="1307865"/>
            <a:ext cx="8653508" cy="5714803"/>
          </a:xfrm>
        </p:spPr>
        <p:txBody>
          <a:bodyPr>
            <a:normAutofit fontScale="55000" lnSpcReduction="20000"/>
          </a:bodyPr>
          <a:lstStyle/>
          <a:p>
            <a:r>
              <a:rPr lang="en-US" b="1" dirty="0"/>
              <a:t>The </a:t>
            </a:r>
            <a:r>
              <a:rPr lang="en-US" b="1" dirty="0" err="1"/>
              <a:t>ventilatory</a:t>
            </a:r>
            <a:r>
              <a:rPr lang="en-US" b="1" dirty="0"/>
              <a:t> response to </a:t>
            </a:r>
            <a:r>
              <a:rPr lang="en-US" b="1" dirty="0" err="1"/>
              <a:t>hypercarbia</a:t>
            </a:r>
            <a:r>
              <a:rPr lang="en-US" b="1" dirty="0"/>
              <a:t> is reduced by inhalation anesthetics, </a:t>
            </a:r>
            <a:r>
              <a:rPr lang="en-US" b="1" dirty="0" err="1"/>
              <a:t>propofol</a:t>
            </a:r>
            <a:r>
              <a:rPr lang="en-US" b="1" dirty="0"/>
              <a:t>, barbiturates, and opioids.</a:t>
            </a:r>
            <a:r>
              <a:rPr lang="en-US" dirty="0"/>
              <a:t> PaCO</a:t>
            </a:r>
            <a:r>
              <a:rPr lang="en-US" baseline="-25000" dirty="0"/>
              <a:t>2</a:t>
            </a:r>
            <a:r>
              <a:rPr lang="en-US" dirty="0"/>
              <a:t> is elevated with spontaneous ventilation during general anesthesia, as is the </a:t>
            </a:r>
            <a:r>
              <a:rPr lang="en-US" b="1" dirty="0"/>
              <a:t>apneic threshold</a:t>
            </a:r>
            <a:r>
              <a:rPr lang="en-US" dirty="0"/>
              <a:t> (the PaCO</a:t>
            </a:r>
            <a:r>
              <a:rPr lang="en-US" baseline="-25000" dirty="0"/>
              <a:t>2</a:t>
            </a:r>
            <a:r>
              <a:rPr lang="en-US" dirty="0"/>
              <a:t> at which patients who have had hyperventilation to apnea again resume spontaneous ventilation).</a:t>
            </a:r>
          </a:p>
          <a:p>
            <a:r>
              <a:rPr lang="en-US" b="1" dirty="0"/>
              <a:t>The </a:t>
            </a:r>
            <a:r>
              <a:rPr lang="en-US" b="1" dirty="0" err="1"/>
              <a:t>ventilatory</a:t>
            </a:r>
            <a:r>
              <a:rPr lang="en-US" b="1" dirty="0"/>
              <a:t> response to hypoxia may also be blunted by inhalation anesthetics, </a:t>
            </a:r>
            <a:r>
              <a:rPr lang="en-US" b="1" dirty="0" err="1"/>
              <a:t>propofol</a:t>
            </a:r>
            <a:r>
              <a:rPr lang="en-US" b="1" dirty="0"/>
              <a:t>, barbiturates, and opioids.</a:t>
            </a:r>
            <a:r>
              <a:rPr lang="en-US" dirty="0"/>
              <a:t> This effect may be particularly important in patients with severe chronic lung disease who normally retain carbon dioxide and depend more on hypoxic drive to increase ventilation.</a:t>
            </a:r>
          </a:p>
          <a:p>
            <a:r>
              <a:rPr lang="en-US" dirty="0"/>
              <a:t>The respiratory depressant effects of anesthetic and analgesic drugs may be more pronounced in patients with OSA.</a:t>
            </a:r>
          </a:p>
          <a:p>
            <a:r>
              <a:rPr lang="en-US" b="1" dirty="0"/>
              <a:t>Effect of Surgery</a:t>
            </a:r>
            <a:endParaRPr lang="en-US" dirty="0"/>
          </a:p>
          <a:p>
            <a:pPr lvl="1"/>
            <a:r>
              <a:rPr lang="en-US" dirty="0"/>
              <a:t>Postoperative pulmonary function is affected by the site of surgery. The ability to cough and breathe deeply is reduced after abdominal operations compared with peripheral procedures and appears to be related to diaphragm dysfunction and to the pain produced by coughing and deep breathing. VC can be reduced by up to 75% after upper abdominal procedures and by approximately 50% after lower abdominal or thoracic operations. Recovery of normal pulmonary function may take several weeks. Peripheral procedures have little impact on VC or the ability to clear secretions.</a:t>
            </a:r>
          </a:p>
          <a:p>
            <a:pPr lvl="1"/>
            <a:endParaRPr lang="en-US" dirty="0"/>
          </a:p>
          <a:p>
            <a:r>
              <a:rPr lang="en-US" b="1" dirty="0"/>
              <a:t>Effect on </a:t>
            </a:r>
            <a:r>
              <a:rPr lang="en-US" b="1" dirty="0" err="1"/>
              <a:t>Ciliary</a:t>
            </a:r>
            <a:r>
              <a:rPr lang="en-US" b="1" dirty="0"/>
              <a:t> Function</a:t>
            </a:r>
            <a:endParaRPr lang="en-US" dirty="0"/>
          </a:p>
          <a:p>
            <a:pPr lvl="1"/>
            <a:r>
              <a:rPr lang="en-US" dirty="0"/>
              <a:t>The upper respiratory tract normally warms and humidifies inspired air, providing an ideal environment for normal function of respiratory tract cilia and mucus. General anesthesia, often conducted with </a:t>
            </a:r>
            <a:r>
              <a:rPr lang="en-US" dirty="0" err="1"/>
              <a:t>unhumidified</a:t>
            </a:r>
            <a:r>
              <a:rPr lang="en-US" dirty="0"/>
              <a:t> gases at high flow rates, dries secretions and can easily damage respiratory epithelium. Endotracheal intubation exacerbates this problem by bypassing the </a:t>
            </a:r>
            <a:r>
              <a:rPr lang="en-US" dirty="0" err="1"/>
              <a:t>nasopharynx</a:t>
            </a:r>
            <a:r>
              <a:rPr lang="en-US" dirty="0"/>
              <a:t>. Secretions become thickened, </a:t>
            </a:r>
            <a:r>
              <a:rPr lang="en-US" dirty="0" err="1"/>
              <a:t>ciliary</a:t>
            </a:r>
            <a:r>
              <a:rPr lang="en-US" dirty="0"/>
              <a:t> function is reduced, and the patient's resistance to pulmonary infections is decreased.</a:t>
            </a:r>
          </a:p>
          <a:p>
            <a:endParaRPr lang="en-US" dirty="0"/>
          </a:p>
          <a:p>
            <a:endParaRPr lang="en-US" dirty="0"/>
          </a:p>
          <a:p>
            <a:endParaRPr lang="en-US" dirty="0"/>
          </a:p>
          <a:p>
            <a:endParaRPr lang="en-US" dirty="0"/>
          </a:p>
        </p:txBody>
      </p:sp>
      <p:sp>
        <p:nvSpPr>
          <p:cNvPr id="3" name="Title 2"/>
          <p:cNvSpPr>
            <a:spLocks noGrp="1"/>
          </p:cNvSpPr>
          <p:nvPr>
            <p:ph type="title"/>
          </p:nvPr>
        </p:nvSpPr>
        <p:spPr>
          <a:xfrm>
            <a:off x="457200" y="338328"/>
            <a:ext cx="8229600" cy="1073787"/>
          </a:xfrm>
        </p:spPr>
        <p:txBody>
          <a:bodyPr>
            <a:normAutofit/>
          </a:bodyPr>
          <a:lstStyle/>
          <a:p>
            <a:r>
              <a:rPr lang="en-US" sz="2400" dirty="0"/>
              <a:t>Take Home on control of breathing and effects of surgery of pulmonary system</a:t>
            </a:r>
          </a:p>
        </p:txBody>
      </p:sp>
    </p:spTree>
    <p:extLst>
      <p:ext uri="{BB962C8B-B14F-4D97-AF65-F5344CB8AC3E}">
        <p14:creationId xmlns:p14="http://schemas.microsoft.com/office/powerpoint/2010/main" val="2755894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4041" y="1286933"/>
            <a:ext cx="8751082" cy="5384799"/>
          </a:xfrm>
        </p:spPr>
        <p:txBody>
          <a:bodyPr>
            <a:normAutofit fontScale="70000" lnSpcReduction="20000"/>
          </a:bodyPr>
          <a:lstStyle/>
          <a:p>
            <a:endParaRPr lang="en-US" dirty="0"/>
          </a:p>
          <a:p>
            <a:r>
              <a:rPr lang="en-US" dirty="0"/>
              <a:t>GA effects</a:t>
            </a:r>
          </a:p>
          <a:p>
            <a:pPr lvl="2"/>
            <a:r>
              <a:rPr lang="en-US" dirty="0"/>
              <a:t>V/Q is affected by:</a:t>
            </a:r>
          </a:p>
          <a:p>
            <a:pPr lvl="2"/>
            <a:r>
              <a:rPr lang="en-US" dirty="0"/>
              <a:t>Position change</a:t>
            </a:r>
          </a:p>
          <a:p>
            <a:pPr lvl="2"/>
            <a:r>
              <a:rPr lang="en-US" dirty="0"/>
              <a:t>Positive pressure ventilation</a:t>
            </a:r>
          </a:p>
          <a:p>
            <a:pPr lvl="3"/>
            <a:r>
              <a:rPr lang="en-US" dirty="0"/>
              <a:t>Distribution of V is more uniform </a:t>
            </a:r>
            <a:r>
              <a:rPr lang="en-US" b="1" dirty="0"/>
              <a:t>– alveoli get more ventilation of under perfused alveoli</a:t>
            </a:r>
          </a:p>
          <a:p>
            <a:pPr lvl="3"/>
            <a:r>
              <a:rPr lang="en-US" b="1" dirty="0"/>
              <a:t>Zone 1 is extended increased dead space</a:t>
            </a:r>
          </a:p>
          <a:p>
            <a:pPr lvl="1"/>
            <a:r>
              <a:rPr lang="en-US" dirty="0"/>
              <a:t>Also, GA causes decrease in CO –exacerbated by PPV(especially with peep) dead space</a:t>
            </a:r>
          </a:p>
          <a:p>
            <a:pPr lvl="1"/>
            <a:r>
              <a:rPr lang="en-US" dirty="0"/>
              <a:t>Hypoxic Pulmonary Vasoconstriction(decreases shunt normally but HPV is inhibited by inhaled anesthetics (not IV anesthetics) so shunt will be increased</a:t>
            </a:r>
          </a:p>
          <a:p>
            <a:pPr lvl="2"/>
            <a:r>
              <a:rPr lang="en-US" dirty="0"/>
              <a:t>Lower PO2</a:t>
            </a:r>
          </a:p>
          <a:p>
            <a:pPr lvl="1"/>
            <a:r>
              <a:rPr lang="en-US" dirty="0"/>
              <a:t>Increases chest wall compliance but decreases FRC overall decreases respiratory system compliance</a:t>
            </a:r>
          </a:p>
          <a:p>
            <a:pPr lvl="1"/>
            <a:r>
              <a:rPr lang="en-US" dirty="0"/>
              <a:t>Laryngoscopy and intubation increase airway resistance by stimulating airway receptors- decreases dynamic compliance</a:t>
            </a:r>
          </a:p>
          <a:p>
            <a:pPr lvl="2"/>
            <a:r>
              <a:rPr lang="en-US" b="1" dirty="0"/>
              <a:t>Atelectasis-shunting-pneumonia</a:t>
            </a:r>
          </a:p>
          <a:p>
            <a:pPr lvl="1"/>
            <a:r>
              <a:rPr lang="en-US" dirty="0"/>
              <a:t>Inhaled anesthetics (not N20) cause </a:t>
            </a:r>
            <a:r>
              <a:rPr lang="en-US" dirty="0" err="1"/>
              <a:t>bronchodilation</a:t>
            </a:r>
            <a:r>
              <a:rPr lang="en-US" dirty="0"/>
              <a:t>-</a:t>
            </a:r>
          </a:p>
          <a:p>
            <a:pPr lvl="1"/>
            <a:r>
              <a:rPr lang="en-US" b="1" dirty="0"/>
              <a:t>GA depresses </a:t>
            </a:r>
            <a:r>
              <a:rPr lang="en-US" b="1" dirty="0" err="1"/>
              <a:t>ventilatory</a:t>
            </a:r>
            <a:r>
              <a:rPr lang="en-US" b="1" dirty="0"/>
              <a:t> response to CO2, metabolic acidosis, and hypoxia</a:t>
            </a:r>
          </a:p>
          <a:p>
            <a:pPr lvl="1"/>
            <a:endParaRPr lang="en-US" dirty="0"/>
          </a:p>
          <a:p>
            <a:pPr lvl="3"/>
            <a:endParaRPr lang="en-US" dirty="0"/>
          </a:p>
        </p:txBody>
      </p:sp>
      <p:sp>
        <p:nvSpPr>
          <p:cNvPr id="3" name="Title 2"/>
          <p:cNvSpPr>
            <a:spLocks noGrp="1"/>
          </p:cNvSpPr>
          <p:nvPr>
            <p:ph type="title"/>
          </p:nvPr>
        </p:nvSpPr>
        <p:spPr/>
        <p:txBody>
          <a:bodyPr>
            <a:normAutofit fontScale="90000"/>
          </a:bodyPr>
          <a:lstStyle/>
          <a:p>
            <a:r>
              <a:rPr lang="en-US" dirty="0"/>
              <a:t>Effect of General Anesthesia on Respiratory Physiology</a:t>
            </a:r>
          </a:p>
        </p:txBody>
      </p:sp>
    </p:spTree>
    <p:extLst>
      <p:ext uri="{BB962C8B-B14F-4D97-AF65-F5344CB8AC3E}">
        <p14:creationId xmlns:p14="http://schemas.microsoft.com/office/powerpoint/2010/main" val="16293171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4906"/>
            <a:ext cx="7408333" cy="4606901"/>
          </a:xfrm>
        </p:spPr>
        <p:txBody>
          <a:bodyPr>
            <a:normAutofit fontScale="85000" lnSpcReduction="20000"/>
          </a:bodyPr>
          <a:lstStyle/>
          <a:p>
            <a:r>
              <a:rPr lang="en-US" b="1" dirty="0"/>
              <a:t>General anesthesia and the supine position decrease FRC</a:t>
            </a:r>
            <a:r>
              <a:rPr lang="en-US" dirty="0"/>
              <a:t>. Atelectasis occurs when lung volumes during tidal breathing fall below the volume at which airway closure occurs (closing capacity). PEEP can minimize this effect. The supine position causes a </a:t>
            </a:r>
            <a:r>
              <a:rPr lang="en-US" dirty="0" err="1"/>
              <a:t>cephalad</a:t>
            </a:r>
            <a:r>
              <a:rPr lang="en-US" dirty="0"/>
              <a:t> movement of the diaphragm and a reduction in FRC.</a:t>
            </a:r>
          </a:p>
          <a:p>
            <a:r>
              <a:rPr lang="en-US" b="1" dirty="0"/>
              <a:t>Positive-pressure ventilation compared with spontaneous breathing leads to V̇/Q̇ mismatching</a:t>
            </a:r>
            <a:r>
              <a:rPr lang="en-US" dirty="0"/>
              <a:t>. During positive-pressure ventilation, nondependent portions of the lung receive a greater proportion of ventilation than do dependent portions. In contrast, pulmonary blood flow tends to be increased in dependent portions of the lung; its distribution is affected by gravity and the anatomical distribution of pulmonary vessels. The result is a variable increase in both V̇/Q̇ mismatch and physiologic dead space.</a:t>
            </a:r>
          </a:p>
          <a:p>
            <a:endParaRPr lang="en-US" dirty="0"/>
          </a:p>
          <a:p>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Take Home on GA and Respiratory Physiology</a:t>
            </a:r>
          </a:p>
        </p:txBody>
      </p:sp>
    </p:spTree>
    <p:extLst>
      <p:ext uri="{BB962C8B-B14F-4D97-AF65-F5344CB8AC3E}">
        <p14:creationId xmlns:p14="http://schemas.microsoft.com/office/powerpoint/2010/main" val="914885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615" y="338667"/>
            <a:ext cx="6501665" cy="1032933"/>
          </a:xfrm>
        </p:spPr>
        <p:txBody>
          <a:bodyPr/>
          <a:lstStyle/>
          <a:p>
            <a:pPr algn="ctr"/>
            <a:r>
              <a:rPr lang="en-US" dirty="0"/>
              <a:t>Nasal</a:t>
            </a:r>
            <a:r>
              <a:rPr lang="en-US" baseline="0" dirty="0"/>
              <a:t> and Upper Airway</a:t>
            </a:r>
            <a:r>
              <a:rPr lang="en-US" dirty="0"/>
              <a:t> blood Supply</a:t>
            </a:r>
          </a:p>
        </p:txBody>
      </p:sp>
      <p:sp>
        <p:nvSpPr>
          <p:cNvPr id="3" name="Text Placeholder 2"/>
          <p:cNvSpPr>
            <a:spLocks noGrp="1"/>
          </p:cNvSpPr>
          <p:nvPr>
            <p:ph type="body" sz="half" idx="2"/>
          </p:nvPr>
        </p:nvSpPr>
        <p:spPr>
          <a:xfrm>
            <a:off x="4131569" y="1371601"/>
            <a:ext cx="4555232" cy="5037014"/>
          </a:xfrm>
        </p:spPr>
        <p:txBody>
          <a:bodyPr>
            <a:normAutofit fontScale="55000" lnSpcReduction="20000"/>
          </a:bodyPr>
          <a:lstStyle/>
          <a:p>
            <a:r>
              <a:rPr lang="en-US" sz="3200" dirty="0" err="1"/>
              <a:t>Opthalmic</a:t>
            </a:r>
            <a:r>
              <a:rPr lang="en-US" sz="3200" dirty="0"/>
              <a:t> arteries through the anterior and posterior </a:t>
            </a:r>
            <a:r>
              <a:rPr lang="en-US" sz="3200" dirty="0" err="1"/>
              <a:t>ethmoid</a:t>
            </a:r>
            <a:r>
              <a:rPr lang="en-US" sz="3200" dirty="0"/>
              <a:t> branches and from internal maxillary artery through the </a:t>
            </a:r>
            <a:r>
              <a:rPr lang="en-US" sz="3200" dirty="0" err="1"/>
              <a:t>sphenopalatine</a:t>
            </a:r>
            <a:r>
              <a:rPr lang="en-US" sz="3200" dirty="0"/>
              <a:t> arteries. (maxillary artery ligated for persistent nosebleed)</a:t>
            </a:r>
          </a:p>
          <a:p>
            <a:pPr marL="457200" indent="-457200">
              <a:buFont typeface="Arial"/>
              <a:buChar char="•"/>
            </a:pPr>
            <a:endParaRPr lang="en-US" sz="3200" dirty="0"/>
          </a:p>
          <a:p>
            <a:r>
              <a:rPr lang="en-US" sz="3200" b="1" dirty="0"/>
              <a:t>Blood supply to entire mouth and pharyngeal region is from branches of external carotid artery-</a:t>
            </a:r>
          </a:p>
          <a:p>
            <a:r>
              <a:rPr lang="en-US" sz="3200" dirty="0"/>
              <a:t>glossopharyngeal nerve (cranial nerve IX)provides sensory innervation (post 1/3 of tongue) responsible for taste sensation.</a:t>
            </a:r>
          </a:p>
          <a:p>
            <a:r>
              <a:rPr lang="en-US" sz="3200" dirty="0"/>
              <a:t>Facial nerve (cranial nerve VII) provides sensory innervation ( ant 2/3 of tongue) and responsible for taste</a:t>
            </a:r>
          </a:p>
          <a:p>
            <a:endParaRPr lang="en-US" dirty="0"/>
          </a:p>
          <a:p>
            <a:r>
              <a:rPr lang="en-US" dirty="0"/>
              <a:t>http://</a:t>
            </a:r>
            <a:r>
              <a:rPr lang="en-US" dirty="0" err="1"/>
              <a:t>image.slidesharecdn.com</a:t>
            </a:r>
            <a:r>
              <a:rPr lang="en-US" dirty="0"/>
              <a:t>/surgicalanatomyofthenose-091024093143-phpapp02/95/slide-19-728.jpg?1256397994</a:t>
            </a:r>
          </a:p>
          <a:p>
            <a:r>
              <a:rPr lang="en-US" dirty="0"/>
              <a:t> </a:t>
            </a:r>
          </a:p>
          <a:p>
            <a:endParaRPr lang="en-US" dirty="0"/>
          </a:p>
        </p:txBody>
      </p:sp>
      <p:pic>
        <p:nvPicPr>
          <p:cNvPr id="5" name="Picture Placeholder 4"/>
          <p:cNvPicPr>
            <a:picLocks noGrp="1" noChangeAspect="1"/>
          </p:cNvPicPr>
          <p:nvPr>
            <p:ph type="pic" idx="1"/>
          </p:nvPr>
        </p:nvPicPr>
        <p:blipFill>
          <a:blip r:embed="rId2"/>
          <a:srcRect l="4300" r="4300"/>
          <a:stretch>
            <a:fillRect/>
          </a:stretch>
        </p:blipFill>
        <p:spPr>
          <a:xfrm>
            <a:off x="565409" y="1780955"/>
            <a:ext cx="3566160" cy="2926080"/>
          </a:xfrm>
        </p:spPr>
      </p:pic>
    </p:spTree>
    <p:extLst>
      <p:ext uri="{BB962C8B-B14F-4D97-AF65-F5344CB8AC3E}">
        <p14:creationId xmlns:p14="http://schemas.microsoft.com/office/powerpoint/2010/main" val="944732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endParaRPr lang="en-US" dirty="0"/>
          </a:p>
        </p:txBody>
      </p:sp>
      <p:sp>
        <p:nvSpPr>
          <p:cNvPr id="2" name="Title 1"/>
          <p:cNvSpPr>
            <a:spLocks noGrp="1"/>
          </p:cNvSpPr>
          <p:nvPr>
            <p:ph type="title"/>
          </p:nvPr>
        </p:nvSpPr>
        <p:spPr>
          <a:xfrm>
            <a:off x="880865" y="1202436"/>
            <a:ext cx="3352800" cy="1252728"/>
          </a:xfrm>
        </p:spPr>
        <p:txBody>
          <a:bodyPr/>
          <a:lstStyle/>
          <a:p>
            <a:r>
              <a:rPr lang="en-US" dirty="0"/>
              <a:t>Larynx</a:t>
            </a:r>
          </a:p>
        </p:txBody>
      </p:sp>
      <p:sp>
        <p:nvSpPr>
          <p:cNvPr id="5" name="Content Placeholder 4"/>
          <p:cNvSpPr>
            <a:spLocks noGrp="1"/>
          </p:cNvSpPr>
          <p:nvPr>
            <p:ph idx="1"/>
          </p:nvPr>
        </p:nvSpPr>
        <p:spPr>
          <a:xfrm>
            <a:off x="4742823" y="368300"/>
            <a:ext cx="4088561" cy="5575300"/>
          </a:xfrm>
        </p:spPr>
        <p:txBody>
          <a:bodyPr>
            <a:normAutofit/>
          </a:bodyPr>
          <a:lstStyle/>
          <a:p>
            <a:r>
              <a:rPr lang="en-US" dirty="0"/>
              <a:t>C3-C6 level</a:t>
            </a:r>
          </a:p>
          <a:p>
            <a:r>
              <a:rPr lang="en-US" dirty="0"/>
              <a:t>Functions to prevent aspiration and vocalization</a:t>
            </a:r>
          </a:p>
          <a:p>
            <a:r>
              <a:rPr lang="en-US" dirty="0"/>
              <a:t>Contains one bone, cartilage, ligaments, muscles and membranes</a:t>
            </a:r>
          </a:p>
          <a:p>
            <a:endParaRPr lang="en-US" dirty="0"/>
          </a:p>
          <a:p>
            <a:r>
              <a:rPr lang="en-US" dirty="0">
                <a:hlinkClick r:id="rId2"/>
              </a:rPr>
              <a:t>http://www.myvoiceteacher.com/images/anatomy-larynx-structure.gif</a:t>
            </a:r>
            <a:endParaRPr lang="en-US" dirty="0"/>
          </a:p>
          <a:p>
            <a:endParaRPr lang="en-US" dirty="0"/>
          </a:p>
        </p:txBody>
      </p:sp>
      <p:pic>
        <p:nvPicPr>
          <p:cNvPr id="7" name="Picture 6"/>
          <p:cNvPicPr>
            <a:picLocks noChangeAspect="1"/>
          </p:cNvPicPr>
          <p:nvPr/>
        </p:nvPicPr>
        <p:blipFill>
          <a:blip r:embed="rId3"/>
          <a:stretch>
            <a:fillRect/>
          </a:stretch>
        </p:blipFill>
        <p:spPr>
          <a:xfrm>
            <a:off x="465026" y="2772716"/>
            <a:ext cx="3933694" cy="3456404"/>
          </a:xfrm>
          <a:prstGeom prst="rect">
            <a:avLst/>
          </a:prstGeom>
        </p:spPr>
      </p:pic>
    </p:spTree>
    <p:extLst>
      <p:ext uri="{BB962C8B-B14F-4D97-AF65-F5344CB8AC3E}">
        <p14:creationId xmlns:p14="http://schemas.microsoft.com/office/powerpoint/2010/main" val="97327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6949" y="195454"/>
            <a:ext cx="8010144" cy="931521"/>
          </a:xfrm>
        </p:spPr>
        <p:txBody>
          <a:bodyPr>
            <a:normAutofit fontScale="90000"/>
          </a:bodyPr>
          <a:lstStyle/>
          <a:p>
            <a:r>
              <a:rPr lang="en-US" dirty="0"/>
              <a:t>Bones, Cartilages &amp; Membranes of Larynx</a:t>
            </a:r>
          </a:p>
        </p:txBody>
      </p:sp>
      <p:sp>
        <p:nvSpPr>
          <p:cNvPr id="6" name="Content Placeholder 5"/>
          <p:cNvSpPr>
            <a:spLocks noGrp="1"/>
          </p:cNvSpPr>
          <p:nvPr>
            <p:ph sz="quarter" idx="4294967295"/>
          </p:nvPr>
        </p:nvSpPr>
        <p:spPr>
          <a:xfrm>
            <a:off x="326949" y="1126975"/>
            <a:ext cx="4171898" cy="5731025"/>
          </a:xfrm>
          <a:prstGeom prst="rect">
            <a:avLst/>
          </a:prstGeom>
        </p:spPr>
        <p:txBody>
          <a:bodyPr>
            <a:normAutofit fontScale="62500" lnSpcReduction="20000"/>
          </a:bodyPr>
          <a:lstStyle/>
          <a:p>
            <a:pPr lvl="1"/>
            <a:r>
              <a:rPr lang="en-US" sz="2600" dirty="0"/>
              <a:t>One bone</a:t>
            </a:r>
          </a:p>
          <a:p>
            <a:pPr lvl="2"/>
            <a:r>
              <a:rPr lang="en-US" sz="2600" dirty="0"/>
              <a:t>Hyoid bone-main support of larynx</a:t>
            </a:r>
          </a:p>
          <a:p>
            <a:pPr lvl="1"/>
            <a:r>
              <a:rPr lang="en-US" sz="2600" dirty="0"/>
              <a:t>Nine laryngeal cartilages</a:t>
            </a:r>
          </a:p>
          <a:p>
            <a:pPr lvl="2"/>
            <a:r>
              <a:rPr lang="en-US" dirty="0"/>
              <a:t>3 paired /3 single</a:t>
            </a:r>
          </a:p>
          <a:p>
            <a:r>
              <a:rPr lang="en-US" dirty="0" err="1"/>
              <a:t>Epiglottic</a:t>
            </a:r>
            <a:r>
              <a:rPr lang="en-US" dirty="0"/>
              <a:t> Cartilage-houses epiglottis</a:t>
            </a:r>
          </a:p>
          <a:p>
            <a:r>
              <a:rPr lang="en-US" dirty="0"/>
              <a:t>Thyroid cartilage-largest cartilage of larynx </a:t>
            </a:r>
            <a:r>
              <a:rPr lang="en-US" sz="1800" dirty="0"/>
              <a:t>(Adam’s apple)</a:t>
            </a:r>
            <a:endParaRPr lang="en-US" dirty="0"/>
          </a:p>
          <a:p>
            <a:r>
              <a:rPr lang="en-US" dirty="0"/>
              <a:t>Cricoid cartilage-</a:t>
            </a:r>
          </a:p>
          <a:p>
            <a:pPr lvl="1"/>
            <a:r>
              <a:rPr lang="en-US" dirty="0"/>
              <a:t>Beginning of trachea &amp; esophagus</a:t>
            </a:r>
          </a:p>
          <a:p>
            <a:pPr lvl="1"/>
            <a:r>
              <a:rPr lang="en-US" dirty="0"/>
              <a:t>only true ring of cartilage encircling the airway</a:t>
            </a:r>
          </a:p>
          <a:p>
            <a:pPr lvl="1"/>
            <a:r>
              <a:rPr lang="en-US" dirty="0"/>
              <a:t>Most inferior of nine cartilages</a:t>
            </a:r>
          </a:p>
          <a:p>
            <a:pPr marL="301943" lvl="1" indent="0">
              <a:buNone/>
            </a:pPr>
            <a:endParaRPr lang="en-US" dirty="0"/>
          </a:p>
          <a:p>
            <a:pPr marL="301943" lvl="1" indent="0">
              <a:buNone/>
            </a:pPr>
            <a:r>
              <a:rPr lang="en-US" dirty="0"/>
              <a:t>Cartilages in order from superior to inferior (anterior view)</a:t>
            </a:r>
          </a:p>
          <a:p>
            <a:pPr marL="301943" lvl="1" indent="0">
              <a:buNone/>
            </a:pPr>
            <a:r>
              <a:rPr lang="en-US" dirty="0"/>
              <a:t>		Epiglottis</a:t>
            </a:r>
          </a:p>
          <a:p>
            <a:pPr marL="301943" lvl="1" indent="0">
              <a:buNone/>
            </a:pPr>
            <a:r>
              <a:rPr lang="en-US" dirty="0"/>
              <a:t>		thyroid				cuneiform(paired)			</a:t>
            </a:r>
            <a:r>
              <a:rPr lang="en-US" dirty="0" err="1"/>
              <a:t>corniculate</a:t>
            </a:r>
            <a:r>
              <a:rPr lang="en-US" dirty="0"/>
              <a:t>(paired)</a:t>
            </a:r>
          </a:p>
          <a:p>
            <a:pPr marL="301943" lvl="1" indent="0">
              <a:buNone/>
            </a:pPr>
            <a:r>
              <a:rPr lang="en-US" dirty="0"/>
              <a:t>		arytenoids(paired)</a:t>
            </a:r>
          </a:p>
          <a:p>
            <a:pPr marL="301943" lvl="1" indent="0">
              <a:buNone/>
            </a:pPr>
            <a:r>
              <a:rPr lang="en-US" dirty="0"/>
              <a:t>		cricoid</a:t>
            </a:r>
          </a:p>
          <a:p>
            <a:pPr lvl="1"/>
            <a:endParaRPr lang="en-US" dirty="0"/>
          </a:p>
        </p:txBody>
      </p:sp>
      <p:sp>
        <p:nvSpPr>
          <p:cNvPr id="8" name="Content Placeholder 7"/>
          <p:cNvSpPr>
            <a:spLocks noGrp="1"/>
          </p:cNvSpPr>
          <p:nvPr>
            <p:ph sz="quarter" idx="4294967295"/>
          </p:nvPr>
        </p:nvSpPr>
        <p:spPr>
          <a:xfrm>
            <a:off x="4645152" y="1126975"/>
            <a:ext cx="4108079" cy="5433913"/>
          </a:xfrm>
          <a:prstGeom prst="rect">
            <a:avLst/>
          </a:prstGeom>
        </p:spPr>
        <p:txBody>
          <a:bodyPr>
            <a:noAutofit/>
          </a:bodyPr>
          <a:lstStyle/>
          <a:p>
            <a:pPr lvl="3"/>
            <a:r>
              <a:rPr lang="en-US" sz="2000" dirty="0" err="1"/>
              <a:t>Thyrohyoid</a:t>
            </a:r>
            <a:r>
              <a:rPr lang="en-US" sz="2000" dirty="0"/>
              <a:t> membrane-suspends larynx from the hyoid bone</a:t>
            </a:r>
          </a:p>
          <a:p>
            <a:pPr lvl="3"/>
            <a:r>
              <a:rPr lang="en-US" sz="2000" dirty="0" err="1"/>
              <a:t>Cricothyroid</a:t>
            </a:r>
            <a:r>
              <a:rPr lang="en-US" sz="2000" dirty="0"/>
              <a:t> membrane-site for emergency </a:t>
            </a:r>
            <a:r>
              <a:rPr lang="en-US" sz="2000" dirty="0" err="1"/>
              <a:t>laryngotomy</a:t>
            </a:r>
            <a:r>
              <a:rPr lang="en-US" sz="2000" dirty="0"/>
              <a:t> &amp; </a:t>
            </a:r>
            <a:r>
              <a:rPr lang="en-US" sz="2000" dirty="0" err="1"/>
              <a:t>transtracheal</a:t>
            </a:r>
            <a:r>
              <a:rPr lang="en-US" sz="2000" dirty="0"/>
              <a:t> block</a:t>
            </a:r>
          </a:p>
          <a:p>
            <a:r>
              <a:rPr lang="en-US" sz="2000" dirty="0"/>
              <a:t>Narrowest part of laryngeal cavity is area between vocal cords</a:t>
            </a:r>
          </a:p>
          <a:p>
            <a:r>
              <a:rPr lang="en-US" sz="2000" dirty="0"/>
              <a:t>Under 10 </a:t>
            </a:r>
            <a:r>
              <a:rPr lang="en-US" sz="2000" dirty="0" err="1"/>
              <a:t>yrs</a:t>
            </a:r>
            <a:r>
              <a:rPr lang="en-US" sz="2000" dirty="0"/>
              <a:t> old narrowest part just below the cords at cricoid cartilage</a:t>
            </a:r>
          </a:p>
        </p:txBody>
      </p:sp>
    </p:spTree>
    <p:extLst>
      <p:ext uri="{BB962C8B-B14F-4D97-AF65-F5344CB8AC3E}">
        <p14:creationId xmlns:p14="http://schemas.microsoft.com/office/powerpoint/2010/main" val="1180157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23508" y="1318688"/>
            <a:ext cx="6343650" cy="4370070"/>
          </a:xfrm>
          <a:prstGeom prst="rect">
            <a:avLst/>
          </a:prstGeom>
        </p:spPr>
      </p:pic>
    </p:spTree>
    <p:extLst>
      <p:ext uri="{BB962C8B-B14F-4D97-AF65-F5344CB8AC3E}">
        <p14:creationId xmlns:p14="http://schemas.microsoft.com/office/powerpoint/2010/main" val="2266314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6045" y="1795586"/>
            <a:ext cx="8042276" cy="4788876"/>
          </a:xfrm>
        </p:spPr>
        <p:txBody>
          <a:bodyPr numCol="2">
            <a:normAutofit/>
          </a:bodyPr>
          <a:lstStyle/>
          <a:p>
            <a:r>
              <a:rPr lang="en-US" dirty="0"/>
              <a:t>Larynx in adult c3-6</a:t>
            </a:r>
          </a:p>
          <a:p>
            <a:pPr lvl="1"/>
            <a:r>
              <a:rPr lang="en-US" dirty="0"/>
              <a:t>Bone, ligament and 9 cartilages</a:t>
            </a:r>
          </a:p>
          <a:p>
            <a:pPr lvl="2"/>
            <a:r>
              <a:rPr lang="en-US" dirty="0"/>
              <a:t>3 paired cartilages and 3 unpaired</a:t>
            </a:r>
          </a:p>
          <a:p>
            <a:pPr lvl="2"/>
            <a:endParaRPr lang="en-US" dirty="0"/>
          </a:p>
          <a:p>
            <a:r>
              <a:rPr lang="en-US" dirty="0"/>
              <a:t>Ligaments</a:t>
            </a:r>
          </a:p>
          <a:p>
            <a:pPr lvl="1"/>
            <a:r>
              <a:rPr lang="en-US" dirty="0" err="1"/>
              <a:t>Thyrohyoid</a:t>
            </a:r>
            <a:r>
              <a:rPr lang="en-US" dirty="0"/>
              <a:t> ligament</a:t>
            </a:r>
          </a:p>
          <a:p>
            <a:pPr lvl="1"/>
            <a:r>
              <a:rPr lang="en-US" dirty="0" err="1"/>
              <a:t>Cricothyroid</a:t>
            </a:r>
            <a:r>
              <a:rPr lang="en-US" dirty="0"/>
              <a:t> ligament</a:t>
            </a:r>
          </a:p>
          <a:p>
            <a:pPr lvl="1"/>
            <a:endParaRPr lang="en-US" dirty="0"/>
          </a:p>
          <a:p>
            <a:endParaRPr lang="en-US" dirty="0"/>
          </a:p>
          <a:p>
            <a:r>
              <a:rPr lang="en-US" dirty="0"/>
              <a:t>Unpaired Cartilages</a:t>
            </a:r>
          </a:p>
          <a:p>
            <a:pPr lvl="1"/>
            <a:r>
              <a:rPr lang="en-US" dirty="0"/>
              <a:t>Epiglottis</a:t>
            </a:r>
          </a:p>
          <a:p>
            <a:pPr lvl="1"/>
            <a:r>
              <a:rPr lang="en-US" dirty="0"/>
              <a:t>Thyroid</a:t>
            </a:r>
          </a:p>
          <a:p>
            <a:pPr lvl="1"/>
            <a:r>
              <a:rPr lang="en-US" dirty="0"/>
              <a:t>Cricoid</a:t>
            </a:r>
          </a:p>
          <a:p>
            <a:r>
              <a:rPr lang="en-US" dirty="0"/>
              <a:t>Paired Cartilages</a:t>
            </a:r>
          </a:p>
          <a:p>
            <a:pPr lvl="1"/>
            <a:r>
              <a:rPr lang="en-US" dirty="0" err="1"/>
              <a:t>Corniculate</a:t>
            </a:r>
            <a:endParaRPr lang="en-US" dirty="0"/>
          </a:p>
          <a:p>
            <a:pPr lvl="1"/>
            <a:r>
              <a:rPr lang="en-US" dirty="0"/>
              <a:t>Arytenoid</a:t>
            </a:r>
          </a:p>
          <a:p>
            <a:pPr lvl="1"/>
            <a:r>
              <a:rPr lang="en-US" dirty="0"/>
              <a:t>Cuneiform</a:t>
            </a:r>
          </a:p>
        </p:txBody>
      </p:sp>
      <p:sp>
        <p:nvSpPr>
          <p:cNvPr id="2" name="Title 1"/>
          <p:cNvSpPr>
            <a:spLocks noGrp="1"/>
          </p:cNvSpPr>
          <p:nvPr>
            <p:ph type="title"/>
          </p:nvPr>
        </p:nvSpPr>
        <p:spPr/>
        <p:txBody>
          <a:bodyPr>
            <a:normAutofit fontScale="90000"/>
          </a:bodyPr>
          <a:lstStyle/>
          <a:p>
            <a:r>
              <a:rPr lang="en-US" dirty="0"/>
              <a:t>Laryngeal structures you should know</a:t>
            </a:r>
          </a:p>
        </p:txBody>
      </p:sp>
    </p:spTree>
    <p:extLst>
      <p:ext uri="{BB962C8B-B14F-4D97-AF65-F5344CB8AC3E}">
        <p14:creationId xmlns:p14="http://schemas.microsoft.com/office/powerpoint/2010/main" val="1909433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Interior of the Larynx  &amp;        Movements of Vocal Cords</a:t>
            </a:r>
          </a:p>
        </p:txBody>
      </p:sp>
      <p:sp>
        <p:nvSpPr>
          <p:cNvPr id="3" name="Content Placeholder 2"/>
          <p:cNvSpPr>
            <a:spLocks noGrp="1"/>
          </p:cNvSpPr>
          <p:nvPr>
            <p:ph sz="quarter" idx="4294967295"/>
          </p:nvPr>
        </p:nvSpPr>
        <p:spPr>
          <a:xfrm>
            <a:off x="676655" y="1591056"/>
            <a:ext cx="3822192" cy="4535424"/>
          </a:xfrm>
          <a:prstGeom prst="rect">
            <a:avLst/>
          </a:prstGeom>
        </p:spPr>
        <p:txBody>
          <a:bodyPr/>
          <a:lstStyle/>
          <a:p>
            <a:r>
              <a:rPr lang="en-US" dirty="0"/>
              <a:t>Three Compartments</a:t>
            </a:r>
          </a:p>
          <a:p>
            <a:pPr lvl="1"/>
            <a:r>
              <a:rPr lang="en-US" b="1" dirty="0"/>
              <a:t>1</a:t>
            </a:r>
            <a:r>
              <a:rPr lang="en-US" b="1" baseline="30000" dirty="0"/>
              <a:t>st</a:t>
            </a:r>
            <a:r>
              <a:rPr lang="en-US" b="1" dirty="0"/>
              <a:t> compartment </a:t>
            </a:r>
          </a:p>
          <a:p>
            <a:pPr lvl="2"/>
            <a:r>
              <a:rPr lang="en-US" dirty="0" err="1"/>
              <a:t>Supraglottic</a:t>
            </a:r>
            <a:r>
              <a:rPr lang="en-US" dirty="0"/>
              <a:t> area </a:t>
            </a:r>
            <a:r>
              <a:rPr lang="en-US" b="1" i="1" dirty="0"/>
              <a:t>Vestibule</a:t>
            </a:r>
          </a:p>
          <a:p>
            <a:pPr lvl="2"/>
            <a:r>
              <a:rPr lang="en-US" dirty="0"/>
              <a:t>Extends from above the false cords to the tip of epiglottis</a:t>
            </a:r>
          </a:p>
          <a:p>
            <a:pPr lvl="2"/>
            <a:r>
              <a:rPr lang="en-US" dirty="0"/>
              <a:t>On each side is a pharyngeal sinus (</a:t>
            </a:r>
            <a:r>
              <a:rPr lang="en-US" dirty="0" err="1"/>
              <a:t>pyriform</a:t>
            </a:r>
            <a:r>
              <a:rPr lang="en-US" dirty="0"/>
              <a:t> sinus)</a:t>
            </a:r>
          </a:p>
          <a:p>
            <a:pPr lvl="2"/>
            <a:r>
              <a:rPr lang="en-US" dirty="0"/>
              <a:t>Common place for foreign bodies</a:t>
            </a:r>
          </a:p>
          <a:p>
            <a:pPr lvl="2"/>
            <a:endParaRPr lang="en-US" dirty="0"/>
          </a:p>
        </p:txBody>
      </p:sp>
      <p:sp>
        <p:nvSpPr>
          <p:cNvPr id="4" name="Content Placeholder 3"/>
          <p:cNvSpPr>
            <a:spLocks noGrp="1"/>
          </p:cNvSpPr>
          <p:nvPr>
            <p:ph sz="quarter" idx="4294967295"/>
          </p:nvPr>
        </p:nvSpPr>
        <p:spPr>
          <a:xfrm>
            <a:off x="4645152" y="1591056"/>
            <a:ext cx="3822192" cy="4535424"/>
          </a:xfrm>
          <a:prstGeom prst="rect">
            <a:avLst/>
          </a:prstGeom>
        </p:spPr>
        <p:txBody>
          <a:bodyPr>
            <a:normAutofit fontScale="92500" lnSpcReduction="20000"/>
          </a:bodyPr>
          <a:lstStyle/>
          <a:p>
            <a:r>
              <a:rPr lang="en-US" dirty="0"/>
              <a:t>2</a:t>
            </a:r>
            <a:r>
              <a:rPr lang="en-US" b="1" baseline="30000" dirty="0"/>
              <a:t>nd</a:t>
            </a:r>
            <a:r>
              <a:rPr lang="en-US" b="1" dirty="0"/>
              <a:t> compartment</a:t>
            </a:r>
          </a:p>
          <a:p>
            <a:pPr lvl="1"/>
            <a:r>
              <a:rPr lang="en-US" dirty="0"/>
              <a:t>Area between false cords and the true cords also called </a:t>
            </a:r>
            <a:r>
              <a:rPr lang="en-US" b="1" i="1" dirty="0"/>
              <a:t>laryngeal ventricles</a:t>
            </a:r>
          </a:p>
          <a:p>
            <a:pPr lvl="1"/>
            <a:r>
              <a:rPr lang="en-US" b="1" dirty="0"/>
              <a:t>3</a:t>
            </a:r>
            <a:r>
              <a:rPr lang="en-US" b="1" baseline="30000" dirty="0"/>
              <a:t>rd</a:t>
            </a:r>
            <a:r>
              <a:rPr lang="en-US" b="1" dirty="0"/>
              <a:t> compartment</a:t>
            </a:r>
          </a:p>
          <a:p>
            <a:pPr lvl="2"/>
            <a:r>
              <a:rPr lang="en-US" dirty="0" err="1"/>
              <a:t>Infraglottic</a:t>
            </a:r>
            <a:r>
              <a:rPr lang="en-US" dirty="0"/>
              <a:t> region below the true cords and above the beginning of the trachea</a:t>
            </a:r>
          </a:p>
          <a:p>
            <a:pPr marL="301943" lvl="1" indent="0">
              <a:buNone/>
            </a:pPr>
            <a:endParaRPr lang="en-US" b="1" dirty="0"/>
          </a:p>
          <a:p>
            <a:pPr marL="301943" lvl="1" indent="0">
              <a:buNone/>
            </a:pPr>
            <a:r>
              <a:rPr lang="en-US" dirty="0"/>
              <a:t>The</a:t>
            </a:r>
            <a:r>
              <a:rPr lang="en-US" b="1" dirty="0"/>
              <a:t> </a:t>
            </a:r>
            <a:r>
              <a:rPr lang="en-US" b="1" dirty="0" err="1"/>
              <a:t>rima</a:t>
            </a:r>
            <a:r>
              <a:rPr lang="en-US" b="1" dirty="0"/>
              <a:t> </a:t>
            </a:r>
            <a:r>
              <a:rPr lang="en-US" b="1" dirty="0" err="1"/>
              <a:t>glottidis</a:t>
            </a:r>
            <a:r>
              <a:rPr lang="en-US" b="1" dirty="0"/>
              <a:t> or true glottis</a:t>
            </a:r>
            <a:r>
              <a:rPr lang="en-US" dirty="0"/>
              <a:t>  is the space between the vocal cords</a:t>
            </a:r>
          </a:p>
        </p:txBody>
      </p:sp>
    </p:spTree>
    <p:extLst>
      <p:ext uri="{BB962C8B-B14F-4D97-AF65-F5344CB8AC3E}">
        <p14:creationId xmlns:p14="http://schemas.microsoft.com/office/powerpoint/2010/main" val="337823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7"/>
          </a:xfrm>
        </p:spPr>
        <p:txBody>
          <a:bodyPr>
            <a:normAutofit/>
          </a:bodyPr>
          <a:lstStyle/>
          <a:p>
            <a:r>
              <a:rPr lang="en-US" dirty="0"/>
              <a:t>Consists</a:t>
            </a:r>
            <a:r>
              <a:rPr lang="en-US" baseline="0" dirty="0"/>
              <a:t> of Upper and Lower Airways</a:t>
            </a:r>
            <a:endParaRPr lang="en-US" dirty="0"/>
          </a:p>
          <a:p>
            <a:pPr lvl="2"/>
            <a:r>
              <a:rPr lang="en-US" dirty="0"/>
              <a:t>Upper Airway</a:t>
            </a:r>
          </a:p>
          <a:p>
            <a:pPr lvl="3"/>
            <a:r>
              <a:rPr lang="en-US" dirty="0"/>
              <a:t>Nose</a:t>
            </a:r>
          </a:p>
          <a:p>
            <a:pPr lvl="3"/>
            <a:r>
              <a:rPr lang="en-US" dirty="0"/>
              <a:t>Mouth</a:t>
            </a:r>
          </a:p>
          <a:p>
            <a:pPr lvl="3"/>
            <a:r>
              <a:rPr lang="en-US" dirty="0"/>
              <a:t>Pharynx</a:t>
            </a:r>
          </a:p>
          <a:p>
            <a:pPr lvl="2"/>
            <a:r>
              <a:rPr lang="en-US" dirty="0"/>
              <a:t>Lower Airway</a:t>
            </a:r>
          </a:p>
          <a:p>
            <a:pPr lvl="3"/>
            <a:r>
              <a:rPr lang="en-US" dirty="0"/>
              <a:t>Larynx</a:t>
            </a:r>
          </a:p>
          <a:p>
            <a:pPr lvl="3"/>
            <a:r>
              <a:rPr lang="en-US" dirty="0"/>
              <a:t>Trachea</a:t>
            </a:r>
          </a:p>
          <a:p>
            <a:pPr lvl="3"/>
            <a:r>
              <a:rPr lang="en-US" dirty="0"/>
              <a:t>Bronchi</a:t>
            </a:r>
          </a:p>
          <a:p>
            <a:pPr lvl="3"/>
            <a:r>
              <a:rPr lang="en-US" dirty="0"/>
              <a:t>Pulmonary Hila &amp; Coverings</a:t>
            </a:r>
          </a:p>
          <a:p>
            <a:pPr lvl="3"/>
            <a:r>
              <a:rPr lang="en-US"/>
              <a:t>MediastinumPluera</a:t>
            </a:r>
            <a:endParaRPr lang="en-US" dirty="0"/>
          </a:p>
        </p:txBody>
      </p:sp>
      <p:sp>
        <p:nvSpPr>
          <p:cNvPr id="3" name="Title 2"/>
          <p:cNvSpPr>
            <a:spLocks noGrp="1"/>
          </p:cNvSpPr>
          <p:nvPr>
            <p:ph type="title"/>
          </p:nvPr>
        </p:nvSpPr>
        <p:spPr/>
        <p:txBody>
          <a:bodyPr>
            <a:normAutofit/>
          </a:bodyPr>
          <a:lstStyle/>
          <a:p>
            <a:r>
              <a:rPr lang="en-US" dirty="0"/>
              <a:t>Respiratory Anatomy</a:t>
            </a:r>
          </a:p>
        </p:txBody>
      </p:sp>
    </p:spTree>
    <p:extLst>
      <p:ext uri="{BB962C8B-B14F-4D97-AF65-F5344CB8AC3E}">
        <p14:creationId xmlns:p14="http://schemas.microsoft.com/office/powerpoint/2010/main" val="3533968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Intrinsic Muscles of the Larynx</a:t>
            </a:r>
          </a:p>
        </p:txBody>
      </p:sp>
      <p:pic>
        <p:nvPicPr>
          <p:cNvPr id="5" name="Content Placeholder 4"/>
          <p:cNvPicPr>
            <a:picLocks noGrp="1" noChangeAspect="1"/>
          </p:cNvPicPr>
          <p:nvPr>
            <p:ph sz="quarter" idx="4294967295"/>
          </p:nvPr>
        </p:nvPicPr>
        <p:blipFill>
          <a:blip r:embed="rId2"/>
          <a:srcRect t="-77704" b="-77704"/>
          <a:stretch>
            <a:fillRect/>
          </a:stretch>
        </p:blipFill>
        <p:spPr>
          <a:xfrm>
            <a:off x="329546" y="1591056"/>
            <a:ext cx="3822192" cy="3321144"/>
          </a:xfrm>
          <a:prstGeom prst="rect">
            <a:avLst/>
          </a:prstGeom>
        </p:spPr>
      </p:pic>
      <p:sp>
        <p:nvSpPr>
          <p:cNvPr id="4" name="Content Placeholder 3"/>
          <p:cNvSpPr>
            <a:spLocks noGrp="1"/>
          </p:cNvSpPr>
          <p:nvPr>
            <p:ph sz="quarter" idx="4294967295"/>
          </p:nvPr>
        </p:nvSpPr>
        <p:spPr>
          <a:xfrm>
            <a:off x="4151738" y="1400090"/>
            <a:ext cx="4315606" cy="4726390"/>
          </a:xfrm>
          <a:prstGeom prst="rect">
            <a:avLst/>
          </a:prstGeom>
        </p:spPr>
        <p:txBody>
          <a:bodyPr>
            <a:normAutofit fontScale="70000" lnSpcReduction="20000"/>
          </a:bodyPr>
          <a:lstStyle/>
          <a:p>
            <a:r>
              <a:rPr lang="en-US" sz="1800" dirty="0">
                <a:hlinkClick r:id="rId3"/>
              </a:rPr>
              <a:t>http://www.entcarepc.com/resources/Vocal+cords+schematic.jpg</a:t>
            </a:r>
            <a:endParaRPr lang="en-US" sz="1800" dirty="0"/>
          </a:p>
          <a:p>
            <a:endParaRPr lang="en-US" sz="1800" dirty="0"/>
          </a:p>
          <a:p>
            <a:pPr lvl="1"/>
            <a:r>
              <a:rPr lang="en-US" dirty="0"/>
              <a:t>Laryngeal Inlet</a:t>
            </a:r>
          </a:p>
          <a:p>
            <a:pPr lvl="2"/>
            <a:r>
              <a:rPr lang="en-US" dirty="0"/>
              <a:t>Closed by the </a:t>
            </a:r>
            <a:r>
              <a:rPr lang="en-US" dirty="0" err="1"/>
              <a:t>aryepiglottic</a:t>
            </a:r>
            <a:r>
              <a:rPr lang="en-US" dirty="0"/>
              <a:t> muscle</a:t>
            </a:r>
          </a:p>
          <a:p>
            <a:pPr lvl="2"/>
            <a:r>
              <a:rPr lang="en-US" dirty="0"/>
              <a:t>Opened by the </a:t>
            </a:r>
            <a:r>
              <a:rPr lang="en-US" dirty="0" err="1"/>
              <a:t>thyroepiglottic</a:t>
            </a:r>
            <a:r>
              <a:rPr lang="en-US" dirty="0"/>
              <a:t> muscle</a:t>
            </a:r>
          </a:p>
          <a:p>
            <a:pPr lvl="1"/>
            <a:r>
              <a:rPr lang="en-US" dirty="0" err="1"/>
              <a:t>Glottic</a:t>
            </a:r>
            <a:r>
              <a:rPr lang="en-US" dirty="0"/>
              <a:t> Slit</a:t>
            </a:r>
          </a:p>
          <a:p>
            <a:pPr lvl="2"/>
            <a:r>
              <a:rPr lang="en-US" dirty="0"/>
              <a:t>Opened by the posterior </a:t>
            </a:r>
            <a:r>
              <a:rPr lang="en-US" dirty="0" err="1"/>
              <a:t>cricoarytenoid</a:t>
            </a:r>
            <a:r>
              <a:rPr lang="en-US" dirty="0"/>
              <a:t> muscles</a:t>
            </a:r>
          </a:p>
          <a:p>
            <a:pPr lvl="2"/>
            <a:r>
              <a:rPr lang="en-US" dirty="0"/>
              <a:t>Closed by the </a:t>
            </a:r>
            <a:r>
              <a:rPr lang="en-US" dirty="0" err="1"/>
              <a:t>interarytenoid</a:t>
            </a:r>
            <a:r>
              <a:rPr lang="en-US" dirty="0"/>
              <a:t> muscle and lateral </a:t>
            </a:r>
            <a:r>
              <a:rPr lang="en-US" dirty="0" err="1"/>
              <a:t>cricoarytenoid</a:t>
            </a:r>
            <a:r>
              <a:rPr lang="en-US" dirty="0"/>
              <a:t> muscles</a:t>
            </a:r>
          </a:p>
          <a:p>
            <a:pPr lvl="1"/>
            <a:r>
              <a:rPr lang="en-US" dirty="0"/>
              <a:t>True Vocal Cords</a:t>
            </a:r>
          </a:p>
          <a:p>
            <a:pPr lvl="2"/>
            <a:r>
              <a:rPr lang="en-US" dirty="0"/>
              <a:t>(responsible for pitch)</a:t>
            </a:r>
          </a:p>
          <a:p>
            <a:pPr lvl="2"/>
            <a:r>
              <a:rPr lang="en-US" dirty="0"/>
              <a:t>Lengthened by the </a:t>
            </a:r>
            <a:r>
              <a:rPr lang="en-US" b="1" dirty="0" err="1">
                <a:solidFill>
                  <a:schemeClr val="tx2">
                    <a:lumMod val="60000"/>
                    <a:lumOff val="40000"/>
                  </a:schemeClr>
                </a:solidFill>
              </a:rPr>
              <a:t>C</a:t>
            </a:r>
            <a:r>
              <a:rPr lang="en-US" dirty="0" err="1">
                <a:solidFill>
                  <a:schemeClr val="tx2">
                    <a:lumMod val="60000"/>
                    <a:lumOff val="40000"/>
                  </a:schemeClr>
                </a:solidFill>
              </a:rPr>
              <a:t>rico</a:t>
            </a:r>
            <a:r>
              <a:rPr lang="en-US" b="1" dirty="0" err="1">
                <a:solidFill>
                  <a:schemeClr val="tx2">
                    <a:lumMod val="60000"/>
                    <a:lumOff val="40000"/>
                  </a:schemeClr>
                </a:solidFill>
              </a:rPr>
              <a:t>T</a:t>
            </a:r>
            <a:r>
              <a:rPr lang="en-US" dirty="0" err="1">
                <a:solidFill>
                  <a:schemeClr val="tx2">
                    <a:lumMod val="60000"/>
                    <a:lumOff val="40000"/>
                  </a:schemeClr>
                </a:solidFill>
              </a:rPr>
              <a:t>hyroid</a:t>
            </a:r>
            <a:r>
              <a:rPr lang="en-US" dirty="0"/>
              <a:t> muscles-</a:t>
            </a:r>
            <a:r>
              <a:rPr lang="en-US" b="1" dirty="0">
                <a:solidFill>
                  <a:srgbClr val="2D83F4"/>
                </a:solidFill>
              </a:rPr>
              <a:t>C</a:t>
            </a:r>
            <a:r>
              <a:rPr lang="en-US" dirty="0"/>
              <a:t>ords </a:t>
            </a:r>
            <a:r>
              <a:rPr lang="en-US" b="1" dirty="0">
                <a:solidFill>
                  <a:srgbClr val="2D83F4"/>
                </a:solidFill>
              </a:rPr>
              <a:t>T</a:t>
            </a:r>
            <a:r>
              <a:rPr lang="en-US" dirty="0"/>
              <a:t>ense</a:t>
            </a:r>
          </a:p>
          <a:p>
            <a:pPr lvl="2"/>
            <a:r>
              <a:rPr lang="en-US" dirty="0"/>
              <a:t>Shortened by </a:t>
            </a:r>
            <a:r>
              <a:rPr lang="en-US" b="1" dirty="0" err="1">
                <a:solidFill>
                  <a:srgbClr val="2D83F4"/>
                </a:solidFill>
              </a:rPr>
              <a:t>T</a:t>
            </a:r>
            <a:r>
              <a:rPr lang="en-US" dirty="0" err="1"/>
              <a:t>hyroa</a:t>
            </a:r>
            <a:r>
              <a:rPr lang="en-US" b="1" dirty="0" err="1">
                <a:solidFill>
                  <a:srgbClr val="2D83F4"/>
                </a:solidFill>
              </a:rPr>
              <a:t>R</a:t>
            </a:r>
            <a:r>
              <a:rPr lang="en-US" dirty="0" err="1"/>
              <a:t>tyenoid</a:t>
            </a:r>
            <a:r>
              <a:rPr lang="en-US" dirty="0"/>
              <a:t> muscles-</a:t>
            </a:r>
            <a:r>
              <a:rPr lang="en-US" b="1" dirty="0">
                <a:solidFill>
                  <a:srgbClr val="2D83F4"/>
                </a:solidFill>
              </a:rPr>
              <a:t>T</a:t>
            </a:r>
            <a:r>
              <a:rPr lang="en-US" dirty="0"/>
              <a:t>hey </a:t>
            </a:r>
            <a:r>
              <a:rPr lang="en-US" b="1" dirty="0">
                <a:solidFill>
                  <a:srgbClr val="2D83F4"/>
                </a:solidFill>
              </a:rPr>
              <a:t>R</a:t>
            </a:r>
            <a:r>
              <a:rPr lang="en-US" dirty="0"/>
              <a:t>elax</a:t>
            </a:r>
          </a:p>
        </p:txBody>
      </p:sp>
      <p:sp>
        <p:nvSpPr>
          <p:cNvPr id="6" name="TextBox 5"/>
          <p:cNvSpPr txBox="1"/>
          <p:nvPr/>
        </p:nvSpPr>
        <p:spPr>
          <a:xfrm>
            <a:off x="556847" y="3790462"/>
            <a:ext cx="4115894" cy="646331"/>
          </a:xfrm>
          <a:prstGeom prst="rect">
            <a:avLst/>
          </a:prstGeom>
          <a:noFill/>
        </p:spPr>
        <p:txBody>
          <a:bodyPr wrap="square" rtlCol="0">
            <a:spAutoFit/>
          </a:bodyPr>
          <a:lstStyle/>
          <a:p>
            <a:r>
              <a:rPr lang="en-US" dirty="0"/>
              <a:t>Abduction   	   							Adduction(phonation)    </a:t>
            </a:r>
          </a:p>
        </p:txBody>
      </p:sp>
      <p:sp>
        <p:nvSpPr>
          <p:cNvPr id="7" name="TextBox 6"/>
          <p:cNvSpPr txBox="1"/>
          <p:nvPr/>
        </p:nvSpPr>
        <p:spPr>
          <a:xfrm>
            <a:off x="329546" y="4436794"/>
            <a:ext cx="3822193" cy="2585323"/>
          </a:xfrm>
          <a:prstGeom prst="rect">
            <a:avLst/>
          </a:prstGeom>
          <a:noFill/>
        </p:spPr>
        <p:txBody>
          <a:bodyPr wrap="square" rtlCol="0">
            <a:spAutoFit/>
          </a:bodyPr>
          <a:lstStyle/>
          <a:p>
            <a:r>
              <a:rPr lang="en-US" b="1" dirty="0">
                <a:solidFill>
                  <a:srgbClr val="2D83F4"/>
                </a:solidFill>
              </a:rPr>
              <a:t>P</a:t>
            </a:r>
            <a:r>
              <a:rPr lang="en-US" dirty="0"/>
              <a:t>osterior </a:t>
            </a:r>
            <a:r>
              <a:rPr lang="en-US" dirty="0">
                <a:solidFill>
                  <a:srgbClr val="2D83F4"/>
                </a:solidFill>
              </a:rPr>
              <a:t>C</a:t>
            </a:r>
            <a:r>
              <a:rPr lang="en-US" dirty="0"/>
              <a:t>rico</a:t>
            </a:r>
            <a:r>
              <a:rPr lang="en-US" b="1" dirty="0">
                <a:solidFill>
                  <a:srgbClr val="2D83F4"/>
                </a:solidFill>
              </a:rPr>
              <a:t>A</a:t>
            </a:r>
            <a:r>
              <a:rPr lang="en-US" dirty="0"/>
              <a:t>rytenoid causes abduction of the cords (</a:t>
            </a:r>
            <a:r>
              <a:rPr lang="en-US" b="1" dirty="0">
                <a:solidFill>
                  <a:srgbClr val="2D83F4"/>
                </a:solidFill>
              </a:rPr>
              <a:t>P</a:t>
            </a:r>
            <a:r>
              <a:rPr lang="en-US" dirty="0"/>
              <a:t>lease </a:t>
            </a:r>
            <a:r>
              <a:rPr lang="en-US" b="1" dirty="0">
                <a:solidFill>
                  <a:srgbClr val="2D83F4"/>
                </a:solidFill>
              </a:rPr>
              <a:t>C</a:t>
            </a:r>
            <a:r>
              <a:rPr lang="en-US" dirty="0"/>
              <a:t>ome </a:t>
            </a:r>
            <a:r>
              <a:rPr lang="en-US" b="1" dirty="0">
                <a:solidFill>
                  <a:srgbClr val="2D83F4"/>
                </a:solidFill>
              </a:rPr>
              <a:t>A</a:t>
            </a:r>
            <a:r>
              <a:rPr lang="en-US" dirty="0"/>
              <a:t>part)</a:t>
            </a:r>
          </a:p>
          <a:p>
            <a:r>
              <a:rPr lang="en-US" dirty="0"/>
              <a:t>-</a:t>
            </a:r>
            <a:r>
              <a:rPr lang="en-US" b="1" dirty="0">
                <a:solidFill>
                  <a:srgbClr val="2D83F4"/>
                </a:solidFill>
              </a:rPr>
              <a:t>L</a:t>
            </a:r>
            <a:r>
              <a:rPr lang="en-US" dirty="0"/>
              <a:t>ateral </a:t>
            </a:r>
            <a:r>
              <a:rPr lang="en-US" dirty="0">
                <a:solidFill>
                  <a:srgbClr val="2D83F4"/>
                </a:solidFill>
              </a:rPr>
              <a:t>C</a:t>
            </a:r>
            <a:r>
              <a:rPr lang="en-US" dirty="0"/>
              <a:t>rico</a:t>
            </a:r>
            <a:r>
              <a:rPr lang="en-US" b="1" dirty="0">
                <a:solidFill>
                  <a:srgbClr val="2D83F4"/>
                </a:solidFill>
              </a:rPr>
              <a:t>A</a:t>
            </a:r>
            <a:r>
              <a:rPr lang="en-US" dirty="0"/>
              <a:t>rytenoid (lets Close Away)</a:t>
            </a:r>
          </a:p>
          <a:p>
            <a:r>
              <a:rPr lang="en-US" dirty="0"/>
              <a:t>Injury to RECURRENT or Superior laryngeal nerve causes inability to adduct (close) </a:t>
            </a:r>
          </a:p>
          <a:p>
            <a:endParaRPr lang="en-US" dirty="0"/>
          </a:p>
        </p:txBody>
      </p:sp>
      <p:sp>
        <p:nvSpPr>
          <p:cNvPr id="3" name="TextBox 2"/>
          <p:cNvSpPr txBox="1"/>
          <p:nvPr/>
        </p:nvSpPr>
        <p:spPr>
          <a:xfrm>
            <a:off x="4521200" y="5808133"/>
            <a:ext cx="4165600" cy="923330"/>
          </a:xfrm>
          <a:prstGeom prst="rect">
            <a:avLst/>
          </a:prstGeom>
          <a:noFill/>
        </p:spPr>
        <p:txBody>
          <a:bodyPr wrap="square" rtlCol="0">
            <a:spAutoFit/>
          </a:bodyPr>
          <a:lstStyle/>
          <a:p>
            <a:r>
              <a:rPr lang="en-US" dirty="0" err="1"/>
              <a:t>Cricopharyngeus</a:t>
            </a:r>
            <a:r>
              <a:rPr lang="en-US" dirty="0"/>
              <a:t> muscle is the primary muscular barrier to regurgitation in the awake </a:t>
            </a:r>
            <a:r>
              <a:rPr lang="en-US" dirty="0" err="1"/>
              <a:t>pt</a:t>
            </a:r>
            <a:endParaRPr lang="en-US" dirty="0"/>
          </a:p>
        </p:txBody>
      </p:sp>
    </p:spTree>
    <p:extLst>
      <p:ext uri="{BB962C8B-B14F-4D97-AF65-F5344CB8AC3E}">
        <p14:creationId xmlns:p14="http://schemas.microsoft.com/office/powerpoint/2010/main" val="3490602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Nerve Supply of the Larynx</a:t>
            </a:r>
          </a:p>
        </p:txBody>
      </p:sp>
      <p:pic>
        <p:nvPicPr>
          <p:cNvPr id="5" name="Content Placeholder 4"/>
          <p:cNvPicPr>
            <a:picLocks noGrp="1" noChangeAspect="1"/>
          </p:cNvPicPr>
          <p:nvPr>
            <p:ph sz="quarter" idx="4294967295"/>
          </p:nvPr>
        </p:nvPicPr>
        <p:blipFill>
          <a:blip r:embed="rId3"/>
          <a:srcRect t="-11537" b="-11537"/>
          <a:stretch>
            <a:fillRect/>
          </a:stretch>
        </p:blipFill>
        <p:spPr>
          <a:xfrm>
            <a:off x="676655" y="2679192"/>
            <a:ext cx="3822192" cy="3447288"/>
          </a:xfrm>
          <a:prstGeom prst="rect">
            <a:avLst/>
          </a:prstGeom>
        </p:spPr>
      </p:pic>
      <p:sp>
        <p:nvSpPr>
          <p:cNvPr id="4" name="Content Placeholder 3"/>
          <p:cNvSpPr>
            <a:spLocks noGrp="1"/>
          </p:cNvSpPr>
          <p:nvPr>
            <p:ph sz="quarter" idx="4294967295"/>
          </p:nvPr>
        </p:nvSpPr>
        <p:spPr>
          <a:xfrm>
            <a:off x="4645152" y="1591057"/>
            <a:ext cx="3822192" cy="4535424"/>
          </a:xfrm>
          <a:prstGeom prst="rect">
            <a:avLst/>
          </a:prstGeom>
        </p:spPr>
        <p:txBody>
          <a:bodyPr>
            <a:normAutofit fontScale="92500" lnSpcReduction="10000"/>
          </a:bodyPr>
          <a:lstStyle/>
          <a:p>
            <a:r>
              <a:rPr lang="en-US" dirty="0"/>
              <a:t>Cranial Nerve X</a:t>
            </a:r>
          </a:p>
          <a:p>
            <a:pPr marL="301943" lvl="1" indent="0" algn="ctr">
              <a:buNone/>
            </a:pPr>
            <a:r>
              <a:rPr lang="en-US" dirty="0"/>
              <a:t>(</a:t>
            </a:r>
            <a:r>
              <a:rPr lang="en-US" dirty="0" err="1"/>
              <a:t>Vagus</a:t>
            </a:r>
            <a:r>
              <a:rPr lang="en-US" dirty="0"/>
              <a:t> nerve)Branches to:</a:t>
            </a:r>
          </a:p>
          <a:p>
            <a:pPr marL="301943" lvl="1" indent="0" algn="ctr">
              <a:buNone/>
            </a:pPr>
            <a:endParaRPr lang="en-US" dirty="0"/>
          </a:p>
          <a:p>
            <a:pPr lvl="1"/>
            <a:r>
              <a:rPr lang="en-US" dirty="0"/>
              <a:t> Superior laryngeal nerve</a:t>
            </a:r>
          </a:p>
          <a:p>
            <a:pPr lvl="2"/>
            <a:r>
              <a:rPr lang="en-US" dirty="0" err="1"/>
              <a:t>Cricothyroid</a:t>
            </a:r>
            <a:r>
              <a:rPr lang="en-US" dirty="0"/>
              <a:t> muscles</a:t>
            </a:r>
          </a:p>
          <a:p>
            <a:pPr lvl="2"/>
            <a:r>
              <a:rPr lang="en-US" dirty="0"/>
              <a:t>Laryngeal mucosa</a:t>
            </a:r>
          </a:p>
          <a:p>
            <a:pPr marL="627063" lvl="2" indent="0">
              <a:buNone/>
            </a:pPr>
            <a:r>
              <a:rPr lang="en-US" dirty="0"/>
              <a:t> and</a:t>
            </a:r>
          </a:p>
          <a:p>
            <a:pPr lvl="1"/>
            <a:r>
              <a:rPr lang="en-US" dirty="0"/>
              <a:t> Inferior laryngeal nerves</a:t>
            </a:r>
          </a:p>
          <a:p>
            <a:pPr lvl="2"/>
            <a:r>
              <a:rPr lang="en-US" dirty="0"/>
              <a:t>(Recurrent Laryngeal nerve) supplies all the intrinsic muscles of the larynx EXCEPT </a:t>
            </a:r>
            <a:r>
              <a:rPr lang="en-US" dirty="0" err="1"/>
              <a:t>cricothyroid</a:t>
            </a:r>
            <a:r>
              <a:rPr lang="en-US" dirty="0"/>
              <a:t> muscles</a:t>
            </a:r>
          </a:p>
        </p:txBody>
      </p:sp>
    </p:spTree>
    <p:extLst>
      <p:ext uri="{BB962C8B-B14F-4D97-AF65-F5344CB8AC3E}">
        <p14:creationId xmlns:p14="http://schemas.microsoft.com/office/powerpoint/2010/main" val="4085781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30270"/>
          </a:xfrm>
        </p:spPr>
        <p:txBody>
          <a:bodyPr/>
          <a:lstStyle/>
          <a:p>
            <a:r>
              <a:rPr lang="en-US" dirty="0"/>
              <a:t>Nerve Supply to Larynx</a:t>
            </a:r>
          </a:p>
        </p:txBody>
      </p:sp>
      <p:sp>
        <p:nvSpPr>
          <p:cNvPr id="3" name="Content Placeholder 2"/>
          <p:cNvSpPr>
            <a:spLocks noGrp="1"/>
          </p:cNvSpPr>
          <p:nvPr>
            <p:ph sz="quarter" idx="4294967295"/>
          </p:nvPr>
        </p:nvSpPr>
        <p:spPr>
          <a:xfrm>
            <a:off x="676655" y="1188449"/>
            <a:ext cx="3822192" cy="4938031"/>
          </a:xfrm>
          <a:prstGeom prst="rect">
            <a:avLst/>
          </a:prstGeom>
        </p:spPr>
        <p:txBody>
          <a:bodyPr>
            <a:normAutofit fontScale="85000" lnSpcReduction="20000"/>
          </a:bodyPr>
          <a:lstStyle/>
          <a:p>
            <a:r>
              <a:rPr lang="en-US" dirty="0"/>
              <a:t>Superior Laryngeal nerve</a:t>
            </a:r>
          </a:p>
          <a:p>
            <a:pPr lvl="1"/>
            <a:r>
              <a:rPr lang="en-US" dirty="0"/>
              <a:t>Branches to an internal and external segment</a:t>
            </a:r>
          </a:p>
          <a:p>
            <a:pPr lvl="2"/>
            <a:r>
              <a:rPr lang="en-US" dirty="0"/>
              <a:t>Internal Branch</a:t>
            </a:r>
          </a:p>
          <a:p>
            <a:pPr lvl="3"/>
            <a:r>
              <a:rPr lang="en-US" dirty="0"/>
              <a:t>Enters larynx and then the thyrohyoid membrane and is distributed to the mucous membranes of the larynx and epiglottis</a:t>
            </a:r>
          </a:p>
          <a:p>
            <a:pPr lvl="3"/>
            <a:r>
              <a:rPr lang="en-US" dirty="0"/>
              <a:t>Provides sensation from </a:t>
            </a:r>
            <a:r>
              <a:rPr lang="en-US" b="1" dirty="0"/>
              <a:t>laryngeal side of epiglottis to true cords</a:t>
            </a:r>
          </a:p>
          <a:p>
            <a:pPr lvl="3"/>
            <a:r>
              <a:rPr lang="en-US" dirty="0"/>
              <a:t>Innervates inter arytenoid muscles (phonation)</a:t>
            </a:r>
          </a:p>
          <a:p>
            <a:pPr lvl="2"/>
            <a:r>
              <a:rPr lang="en-US" dirty="0"/>
              <a:t>External Branch</a:t>
            </a:r>
          </a:p>
          <a:p>
            <a:pPr lvl="3"/>
            <a:r>
              <a:rPr lang="en-US" dirty="0"/>
              <a:t>Branches to inferior constrictor muscle(vocal cord changes)</a:t>
            </a:r>
          </a:p>
          <a:p>
            <a:pPr marL="914400" lvl="3" indent="0">
              <a:buNone/>
            </a:pPr>
            <a:r>
              <a:rPr lang="en-US" sz="2100" b="1" i="1" dirty="0"/>
              <a:t>Stimulation of the superior laryngeal nerve may cause laryngospasm</a:t>
            </a:r>
          </a:p>
        </p:txBody>
      </p:sp>
      <p:sp>
        <p:nvSpPr>
          <p:cNvPr id="4" name="Content Placeholder 3"/>
          <p:cNvSpPr>
            <a:spLocks noGrp="1"/>
          </p:cNvSpPr>
          <p:nvPr>
            <p:ph sz="quarter" idx="4294967295"/>
          </p:nvPr>
        </p:nvSpPr>
        <p:spPr>
          <a:xfrm>
            <a:off x="4645152" y="1188449"/>
            <a:ext cx="3822192" cy="4938032"/>
          </a:xfrm>
          <a:prstGeom prst="rect">
            <a:avLst/>
          </a:prstGeom>
        </p:spPr>
        <p:txBody>
          <a:bodyPr>
            <a:normAutofit fontScale="92500" lnSpcReduction="20000"/>
          </a:bodyPr>
          <a:lstStyle/>
          <a:p>
            <a:r>
              <a:rPr lang="en-US" sz="2200" dirty="0"/>
              <a:t>Inferior(Recurrent) Laryngeal Nerve</a:t>
            </a:r>
          </a:p>
          <a:p>
            <a:pPr lvl="1"/>
            <a:r>
              <a:rPr lang="en-US" sz="1900" dirty="0"/>
              <a:t>Branch from two </a:t>
            </a:r>
            <a:r>
              <a:rPr lang="en-US" sz="1900" dirty="0" err="1"/>
              <a:t>vagus</a:t>
            </a:r>
            <a:r>
              <a:rPr lang="en-US" sz="1900" dirty="0"/>
              <a:t> nerves at different levels</a:t>
            </a:r>
          </a:p>
          <a:p>
            <a:pPr lvl="2"/>
            <a:r>
              <a:rPr lang="en-US" dirty="0"/>
              <a:t>Supplies sensation to larynx below the level of the vocal cords </a:t>
            </a:r>
          </a:p>
          <a:p>
            <a:pPr lvl="2"/>
            <a:r>
              <a:rPr lang="en-US" dirty="0"/>
              <a:t>Innervates all the muscles of the larynx except the </a:t>
            </a:r>
            <a:r>
              <a:rPr lang="en-US" dirty="0" err="1"/>
              <a:t>cricothyroid</a:t>
            </a:r>
            <a:r>
              <a:rPr lang="en-US" dirty="0"/>
              <a:t> and part of the inter arytenoid muscles</a:t>
            </a:r>
          </a:p>
          <a:p>
            <a:pPr lvl="3"/>
            <a:r>
              <a:rPr lang="en-US" dirty="0"/>
              <a:t>May become damaged from surgery/airway manipulation/anesthetic blocks</a:t>
            </a:r>
          </a:p>
          <a:p>
            <a:pPr marL="1234440" lvl="4" indent="0">
              <a:buNone/>
            </a:pPr>
            <a:r>
              <a:rPr lang="en-US" b="1" dirty="0"/>
              <a:t>Damage may include hoarseness or dyspnea</a:t>
            </a:r>
          </a:p>
        </p:txBody>
      </p:sp>
      <p:sp>
        <p:nvSpPr>
          <p:cNvPr id="5" name="TextBox 4"/>
          <p:cNvSpPr txBox="1"/>
          <p:nvPr/>
        </p:nvSpPr>
        <p:spPr>
          <a:xfrm>
            <a:off x="351692" y="5959231"/>
            <a:ext cx="8401539" cy="646331"/>
          </a:xfrm>
          <a:prstGeom prst="rect">
            <a:avLst/>
          </a:prstGeom>
          <a:noFill/>
        </p:spPr>
        <p:txBody>
          <a:bodyPr wrap="square" rtlCol="0">
            <a:spAutoFit/>
          </a:bodyPr>
          <a:lstStyle/>
          <a:p>
            <a:r>
              <a:rPr lang="en-US" b="1" i="1" dirty="0"/>
              <a:t>Blood Supply to the larynx is supplied by the superior thyroid artery (branch of the external carotid artery) and the inferior thyroid artery </a:t>
            </a:r>
          </a:p>
        </p:txBody>
      </p:sp>
    </p:spTree>
    <p:extLst>
      <p:ext uri="{BB962C8B-B14F-4D97-AF65-F5344CB8AC3E}">
        <p14:creationId xmlns:p14="http://schemas.microsoft.com/office/powerpoint/2010/main" val="1546831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23537312"/>
              </p:ext>
            </p:extLst>
          </p:nvPr>
        </p:nvGraphicFramePr>
        <p:xfrm>
          <a:off x="676154" y="1444532"/>
          <a:ext cx="7312205" cy="5272076"/>
        </p:xfrm>
        <a:graphic>
          <a:graphicData uri="http://schemas.openxmlformats.org/drawingml/2006/table">
            <a:tbl>
              <a:tblPr firstRow="1" bandRow="1">
                <a:tableStyleId>{5C22544A-7EE6-4342-B048-85BDC9FD1C3A}</a:tableStyleId>
              </a:tblPr>
              <a:tblGrid>
                <a:gridCol w="3704431">
                  <a:extLst>
                    <a:ext uri="{9D8B030D-6E8A-4147-A177-3AD203B41FA5}">
                      <a16:colId xmlns:a16="http://schemas.microsoft.com/office/drawing/2014/main" val="20000"/>
                    </a:ext>
                  </a:extLst>
                </a:gridCol>
                <a:gridCol w="3607774">
                  <a:extLst>
                    <a:ext uri="{9D8B030D-6E8A-4147-A177-3AD203B41FA5}">
                      <a16:colId xmlns:a16="http://schemas.microsoft.com/office/drawing/2014/main" val="20001"/>
                    </a:ext>
                  </a:extLst>
                </a:gridCol>
              </a:tblGrid>
              <a:tr h="68991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1234837">
                <a:tc>
                  <a:txBody>
                    <a:bodyPr/>
                    <a:lstStyle/>
                    <a:p>
                      <a:r>
                        <a:rPr lang="en-US" dirty="0"/>
                        <a:t>Trigeminal -Cranial V</a:t>
                      </a:r>
                    </a:p>
                    <a:p>
                      <a:r>
                        <a:rPr lang="en-US" dirty="0"/>
                        <a:t>V1 </a:t>
                      </a:r>
                      <a:r>
                        <a:rPr lang="en-US" dirty="0" err="1"/>
                        <a:t>Opthalmic</a:t>
                      </a:r>
                      <a:r>
                        <a:rPr lang="en-US" baseline="0" dirty="0"/>
                        <a:t> (anterior </a:t>
                      </a:r>
                      <a:r>
                        <a:rPr lang="en-US" baseline="0" dirty="0" err="1"/>
                        <a:t>ethmoidal</a:t>
                      </a:r>
                      <a:r>
                        <a:rPr lang="en-US" baseline="0" dirty="0"/>
                        <a:t>)</a:t>
                      </a:r>
                    </a:p>
                    <a:p>
                      <a:r>
                        <a:rPr lang="en-US" baseline="0" dirty="0"/>
                        <a:t>V2Maxillary (</a:t>
                      </a:r>
                      <a:r>
                        <a:rPr lang="en-US" baseline="0" dirty="0" err="1"/>
                        <a:t>sphenopalatine</a:t>
                      </a:r>
                      <a:r>
                        <a:rPr lang="en-US" baseline="0" dirty="0"/>
                        <a:t>)</a:t>
                      </a:r>
                    </a:p>
                    <a:p>
                      <a:r>
                        <a:rPr lang="en-US" baseline="0" dirty="0"/>
                        <a:t>V3 Mandibular (lingual)</a:t>
                      </a:r>
                      <a:endParaRPr lang="en-US" dirty="0"/>
                    </a:p>
                  </a:txBody>
                  <a:tcPr/>
                </a:tc>
                <a:tc>
                  <a:txBody>
                    <a:bodyPr/>
                    <a:lstStyle/>
                    <a:p>
                      <a:r>
                        <a:rPr lang="en-US" dirty="0"/>
                        <a:t>Nares</a:t>
                      </a:r>
                      <a:r>
                        <a:rPr lang="en-US" baseline="0" dirty="0"/>
                        <a:t> and anterior 1/3 of nasal septum</a:t>
                      </a:r>
                    </a:p>
                    <a:p>
                      <a:r>
                        <a:rPr lang="en-US" baseline="0" dirty="0" err="1"/>
                        <a:t>Turbinates</a:t>
                      </a:r>
                      <a:r>
                        <a:rPr lang="en-US" baseline="0" dirty="0"/>
                        <a:t> and septum</a:t>
                      </a:r>
                    </a:p>
                    <a:p>
                      <a:r>
                        <a:rPr lang="en-US" baseline="0" dirty="0"/>
                        <a:t>Anterior 2/3 of tongue</a:t>
                      </a:r>
                      <a:endParaRPr lang="en-US" dirty="0"/>
                    </a:p>
                  </a:txBody>
                  <a:tcPr/>
                </a:tc>
                <a:extLst>
                  <a:ext uri="{0D108BD9-81ED-4DB2-BD59-A6C34878D82A}">
                    <a16:rowId xmlns:a16="http://schemas.microsoft.com/office/drawing/2014/main" val="10001"/>
                  </a:ext>
                </a:extLst>
              </a:tr>
              <a:tr h="370840">
                <a:tc>
                  <a:txBody>
                    <a:bodyPr/>
                    <a:lstStyle/>
                    <a:p>
                      <a:r>
                        <a:rPr lang="en-US" dirty="0"/>
                        <a:t>Glossopharyngeal-</a:t>
                      </a:r>
                      <a:r>
                        <a:rPr lang="en-US" baseline="0" dirty="0"/>
                        <a:t> Cranial IX</a:t>
                      </a:r>
                      <a:endParaRPr lang="en-US" dirty="0"/>
                    </a:p>
                  </a:txBody>
                  <a:tcPr/>
                </a:tc>
                <a:tc>
                  <a:txBody>
                    <a:bodyPr/>
                    <a:lstStyle/>
                    <a:p>
                      <a:r>
                        <a:rPr lang="en-US" dirty="0"/>
                        <a:t>Soft palate oropharynx tonsils posterior 1/3 of tongue </a:t>
                      </a:r>
                      <a:r>
                        <a:rPr lang="en-US" dirty="0" err="1"/>
                        <a:t>vallecula</a:t>
                      </a:r>
                      <a:r>
                        <a:rPr lang="en-US" dirty="0"/>
                        <a:t> anterior side of epiglottis</a:t>
                      </a:r>
                    </a:p>
                  </a:txBody>
                  <a:tcPr/>
                </a:tc>
                <a:extLst>
                  <a:ext uri="{0D108BD9-81ED-4DB2-BD59-A6C34878D82A}">
                    <a16:rowId xmlns:a16="http://schemas.microsoft.com/office/drawing/2014/main" val="10002"/>
                  </a:ext>
                </a:extLst>
              </a:tr>
              <a:tr h="370840">
                <a:tc>
                  <a:txBody>
                    <a:bodyPr/>
                    <a:lstStyle/>
                    <a:p>
                      <a:r>
                        <a:rPr lang="en-US" dirty="0"/>
                        <a:t>Superior Laryngeal </a:t>
                      </a:r>
                    </a:p>
                  </a:txBody>
                  <a:tcPr/>
                </a:tc>
                <a:tc>
                  <a:txBody>
                    <a:bodyPr/>
                    <a:lstStyle/>
                    <a:p>
                      <a:r>
                        <a:rPr lang="en-US" dirty="0"/>
                        <a:t>Posterior side of epiglottis-level of VC</a:t>
                      </a:r>
                    </a:p>
                    <a:p>
                      <a:r>
                        <a:rPr lang="en-US" dirty="0"/>
                        <a:t>*true</a:t>
                      </a:r>
                      <a:r>
                        <a:rPr lang="en-US" baseline="0" dirty="0"/>
                        <a:t> VC are ligaments (not innervated)</a:t>
                      </a:r>
                      <a:endParaRPr lang="en-US" dirty="0"/>
                    </a:p>
                  </a:txBody>
                  <a:tcPr/>
                </a:tc>
                <a:extLst>
                  <a:ext uri="{0D108BD9-81ED-4DB2-BD59-A6C34878D82A}">
                    <a16:rowId xmlns:a16="http://schemas.microsoft.com/office/drawing/2014/main" val="10003"/>
                  </a:ext>
                </a:extLst>
              </a:tr>
              <a:tr h="370840">
                <a:tc>
                  <a:txBody>
                    <a:bodyPr/>
                    <a:lstStyle/>
                    <a:p>
                      <a:r>
                        <a:rPr lang="en-US" dirty="0"/>
                        <a:t>Recurrent Laryngeal</a:t>
                      </a:r>
                    </a:p>
                  </a:txBody>
                  <a:tcPr/>
                </a:tc>
                <a:tc>
                  <a:txBody>
                    <a:bodyPr/>
                    <a:lstStyle/>
                    <a:p>
                      <a:r>
                        <a:rPr lang="en-US" dirty="0"/>
                        <a:t>Below level of VC-trachea</a:t>
                      </a:r>
                    </a:p>
                  </a:txBody>
                  <a:tcPr/>
                </a:tc>
                <a:extLst>
                  <a:ext uri="{0D108BD9-81ED-4DB2-BD59-A6C34878D82A}">
                    <a16:rowId xmlns:a16="http://schemas.microsoft.com/office/drawing/2014/main" val="10004"/>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5" name="Title 4"/>
          <p:cNvSpPr>
            <a:spLocks noGrp="1"/>
          </p:cNvSpPr>
          <p:nvPr>
            <p:ph type="title"/>
          </p:nvPr>
        </p:nvSpPr>
        <p:spPr/>
        <p:txBody>
          <a:bodyPr/>
          <a:lstStyle/>
          <a:p>
            <a:r>
              <a:rPr lang="en-US" dirty="0"/>
              <a:t>Sensory Innervation of the airway</a:t>
            </a:r>
          </a:p>
        </p:txBody>
      </p:sp>
    </p:spTree>
    <p:extLst>
      <p:ext uri="{BB962C8B-B14F-4D97-AF65-F5344CB8AC3E}">
        <p14:creationId xmlns:p14="http://schemas.microsoft.com/office/powerpoint/2010/main" val="3554714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27204266"/>
              </p:ext>
            </p:extLst>
          </p:nvPr>
        </p:nvGraphicFramePr>
        <p:xfrm>
          <a:off x="871538" y="2674938"/>
          <a:ext cx="7408862" cy="2016760"/>
        </p:xfrm>
        <a:graphic>
          <a:graphicData uri="http://schemas.openxmlformats.org/drawingml/2006/table">
            <a:tbl>
              <a:tblPr firstRow="1" bandRow="1">
                <a:tableStyleId>{5C22544A-7EE6-4342-B048-85BDC9FD1C3A}</a:tableStyleId>
              </a:tblPr>
              <a:tblGrid>
                <a:gridCol w="3704431">
                  <a:extLst>
                    <a:ext uri="{9D8B030D-6E8A-4147-A177-3AD203B41FA5}">
                      <a16:colId xmlns:a16="http://schemas.microsoft.com/office/drawing/2014/main" val="20000"/>
                    </a:ext>
                  </a:extLst>
                </a:gridCol>
                <a:gridCol w="3704431">
                  <a:extLst>
                    <a:ext uri="{9D8B030D-6E8A-4147-A177-3AD203B41FA5}">
                      <a16:colId xmlns:a16="http://schemas.microsoft.com/office/drawing/2014/main" val="20001"/>
                    </a:ext>
                  </a:extLst>
                </a:gridCol>
              </a:tblGrid>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r>
                        <a:rPr lang="en-US" sz="2400" dirty="0"/>
                        <a:t>Superior Laryngeal Nerve</a:t>
                      </a:r>
                    </a:p>
                  </a:txBody>
                  <a:tcPr/>
                </a:tc>
                <a:tc>
                  <a:txBody>
                    <a:bodyPr/>
                    <a:lstStyle/>
                    <a:p>
                      <a:r>
                        <a:rPr lang="en-US" sz="2400" dirty="0" err="1"/>
                        <a:t>Cricothyroid</a:t>
                      </a:r>
                      <a:r>
                        <a:rPr lang="en-US" sz="2400" baseline="0" dirty="0"/>
                        <a:t> muscles</a:t>
                      </a:r>
                    </a:p>
                    <a:p>
                      <a:endParaRPr lang="en-US" sz="2400" dirty="0"/>
                    </a:p>
                  </a:txBody>
                  <a:tcPr/>
                </a:tc>
                <a:extLst>
                  <a:ext uri="{0D108BD9-81ED-4DB2-BD59-A6C34878D82A}">
                    <a16:rowId xmlns:a16="http://schemas.microsoft.com/office/drawing/2014/main" val="10001"/>
                  </a:ext>
                </a:extLst>
              </a:tr>
              <a:tr h="370840">
                <a:tc>
                  <a:txBody>
                    <a:bodyPr/>
                    <a:lstStyle/>
                    <a:p>
                      <a:r>
                        <a:rPr lang="en-US" sz="2400" dirty="0"/>
                        <a:t>Recurrent Laryngeal</a:t>
                      </a:r>
                      <a:r>
                        <a:rPr lang="en-US" sz="2400" baseline="0" dirty="0"/>
                        <a:t> Nerve</a:t>
                      </a:r>
                      <a:endParaRPr lang="en-US" sz="2400" dirty="0"/>
                    </a:p>
                  </a:txBody>
                  <a:tcPr/>
                </a:tc>
                <a:tc>
                  <a:txBody>
                    <a:bodyPr/>
                    <a:lstStyle/>
                    <a:p>
                      <a:r>
                        <a:rPr lang="en-US" sz="2400" dirty="0"/>
                        <a:t>All intrinsic muscles EXCEPT </a:t>
                      </a:r>
                      <a:r>
                        <a:rPr lang="en-US" sz="2400" dirty="0" err="1"/>
                        <a:t>Cricothryroid</a:t>
                      </a:r>
                      <a:endParaRPr lang="en-US" sz="2400" dirty="0"/>
                    </a:p>
                  </a:txBody>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lstStyle/>
          <a:p>
            <a:r>
              <a:rPr lang="en-US" dirty="0"/>
              <a:t>Motor Innervation of the Larynx</a:t>
            </a:r>
          </a:p>
        </p:txBody>
      </p:sp>
    </p:spTree>
    <p:extLst>
      <p:ext uri="{BB962C8B-B14F-4D97-AF65-F5344CB8AC3E}">
        <p14:creationId xmlns:p14="http://schemas.microsoft.com/office/powerpoint/2010/main" val="1041842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Glossopharyngeal</a:t>
            </a:r>
          </a:p>
          <a:p>
            <a:pPr lvl="1"/>
            <a:r>
              <a:rPr lang="en-US" dirty="0"/>
              <a:t>Needle at base of  </a:t>
            </a:r>
            <a:r>
              <a:rPr lang="en-US" dirty="0" err="1"/>
              <a:t>palatoglossal</a:t>
            </a:r>
            <a:r>
              <a:rPr lang="en-US" dirty="0"/>
              <a:t> arch</a:t>
            </a:r>
          </a:p>
          <a:p>
            <a:r>
              <a:rPr lang="en-US" dirty="0"/>
              <a:t>Superior laryngeal</a:t>
            </a:r>
          </a:p>
          <a:p>
            <a:pPr lvl="1"/>
            <a:r>
              <a:rPr lang="en-US" dirty="0"/>
              <a:t>Inferior border of the hyoid bone</a:t>
            </a:r>
          </a:p>
          <a:p>
            <a:r>
              <a:rPr lang="en-US" dirty="0" err="1"/>
              <a:t>Transtracheal</a:t>
            </a:r>
            <a:endParaRPr lang="en-US" dirty="0"/>
          </a:p>
          <a:p>
            <a:pPr lvl="1"/>
            <a:r>
              <a:rPr lang="en-US" dirty="0" err="1"/>
              <a:t>Cricothyroid</a:t>
            </a:r>
            <a:r>
              <a:rPr lang="en-US" dirty="0"/>
              <a:t> membrane-inject local as patient takes deep breath</a:t>
            </a:r>
          </a:p>
        </p:txBody>
      </p:sp>
      <p:sp>
        <p:nvSpPr>
          <p:cNvPr id="5" name="Title 4"/>
          <p:cNvSpPr>
            <a:spLocks noGrp="1"/>
          </p:cNvSpPr>
          <p:nvPr>
            <p:ph type="title"/>
          </p:nvPr>
        </p:nvSpPr>
        <p:spPr/>
        <p:txBody>
          <a:bodyPr/>
          <a:lstStyle/>
          <a:p>
            <a:r>
              <a:rPr lang="en-US" dirty="0"/>
              <a:t>Common Airway Blocks</a:t>
            </a:r>
          </a:p>
        </p:txBody>
      </p:sp>
    </p:spTree>
    <p:extLst>
      <p:ext uri="{BB962C8B-B14F-4D97-AF65-F5344CB8AC3E}">
        <p14:creationId xmlns:p14="http://schemas.microsoft.com/office/powerpoint/2010/main" val="648114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47501"/>
          </a:xfrm>
        </p:spPr>
        <p:txBody>
          <a:bodyPr/>
          <a:lstStyle/>
          <a:p>
            <a:r>
              <a:rPr lang="en-US" dirty="0"/>
              <a:t>Trachea</a:t>
            </a:r>
          </a:p>
        </p:txBody>
      </p:sp>
      <p:sp>
        <p:nvSpPr>
          <p:cNvPr id="5" name="Content Placeholder 4"/>
          <p:cNvSpPr>
            <a:spLocks noGrp="1"/>
          </p:cNvSpPr>
          <p:nvPr>
            <p:ph sz="quarter" idx="4294967295"/>
          </p:nvPr>
        </p:nvSpPr>
        <p:spPr>
          <a:xfrm>
            <a:off x="457200" y="1465211"/>
            <a:ext cx="3822192" cy="5030601"/>
          </a:xfrm>
          <a:prstGeom prst="rect">
            <a:avLst/>
          </a:prstGeom>
        </p:spPr>
        <p:txBody>
          <a:bodyPr>
            <a:normAutofit fontScale="70000" lnSpcReduction="20000"/>
          </a:bodyPr>
          <a:lstStyle/>
          <a:p>
            <a:r>
              <a:rPr lang="en-US" dirty="0"/>
              <a:t>Lined  by </a:t>
            </a:r>
            <a:r>
              <a:rPr lang="en-US" dirty="0" err="1"/>
              <a:t>peuedostratified</a:t>
            </a:r>
            <a:r>
              <a:rPr lang="en-US" dirty="0"/>
              <a:t> ciliated columnar epithelium</a:t>
            </a:r>
          </a:p>
          <a:p>
            <a:r>
              <a:rPr lang="en-US" dirty="0"/>
              <a:t>Inferior larynx to carina (T4-T5)which bifurcates into two </a:t>
            </a:r>
            <a:r>
              <a:rPr lang="en-US" dirty="0" err="1"/>
              <a:t>mainstem</a:t>
            </a:r>
            <a:r>
              <a:rPr lang="en-US" dirty="0"/>
              <a:t> bronchi</a:t>
            </a:r>
          </a:p>
          <a:p>
            <a:r>
              <a:rPr lang="en-US" dirty="0"/>
              <a:t>Distance from teeth to larynx is 13cm</a:t>
            </a:r>
          </a:p>
          <a:p>
            <a:r>
              <a:rPr lang="en-US" dirty="0"/>
              <a:t>Larynx to carina is 13 cm</a:t>
            </a:r>
          </a:p>
          <a:p>
            <a:r>
              <a:rPr lang="en-US" dirty="0"/>
              <a:t>Sensory innervation by </a:t>
            </a:r>
            <a:r>
              <a:rPr lang="en-US" dirty="0" err="1"/>
              <a:t>vagus</a:t>
            </a:r>
            <a:r>
              <a:rPr lang="en-US" dirty="0"/>
              <a:t> nerve (parasympathetic and nociceptive stimuli)</a:t>
            </a:r>
          </a:p>
          <a:p>
            <a:r>
              <a:rPr lang="en-US" dirty="0"/>
              <a:t>Blood supply </a:t>
            </a:r>
          </a:p>
          <a:p>
            <a:pPr lvl="2"/>
            <a:r>
              <a:rPr lang="en-US" dirty="0"/>
              <a:t>Inferior thyroid artery</a:t>
            </a:r>
          </a:p>
          <a:p>
            <a:pPr lvl="2"/>
            <a:r>
              <a:rPr lang="en-US" dirty="0"/>
              <a:t>(</a:t>
            </a:r>
            <a:r>
              <a:rPr lang="en-US" dirty="0" err="1"/>
              <a:t>thyrocervical</a:t>
            </a:r>
            <a:r>
              <a:rPr lang="en-US" dirty="0"/>
              <a:t> branch of the </a:t>
            </a:r>
            <a:r>
              <a:rPr lang="en-US" dirty="0" err="1"/>
              <a:t>subclavian</a:t>
            </a:r>
            <a:r>
              <a:rPr lang="en-US" dirty="0"/>
              <a:t> artery)</a:t>
            </a:r>
          </a:p>
        </p:txBody>
      </p:sp>
      <p:sp>
        <p:nvSpPr>
          <p:cNvPr id="6" name="Content Placeholder 5"/>
          <p:cNvSpPr>
            <a:spLocks noGrp="1"/>
          </p:cNvSpPr>
          <p:nvPr>
            <p:ph sz="quarter" idx="4294967295"/>
          </p:nvPr>
        </p:nvSpPr>
        <p:spPr>
          <a:xfrm>
            <a:off x="4645151" y="1444532"/>
            <a:ext cx="4205771" cy="5413468"/>
          </a:xfrm>
          <a:prstGeom prst="rect">
            <a:avLst/>
          </a:prstGeom>
        </p:spPr>
        <p:txBody>
          <a:bodyPr/>
          <a:lstStyle/>
          <a:p>
            <a:r>
              <a:rPr lang="en-US" dirty="0"/>
              <a:t>Trachea moves freely with head and neck&amp; it is not a fixed structure-</a:t>
            </a:r>
          </a:p>
          <a:p>
            <a:r>
              <a:rPr lang="en-US" dirty="0"/>
              <a:t>With head flexion-trachea moves upward-ETT may advance too far –causing endobronchial intubation</a:t>
            </a:r>
          </a:p>
          <a:p>
            <a:r>
              <a:rPr lang="en-US" dirty="0"/>
              <a:t>With head extension-trachea moves downward-</a:t>
            </a:r>
            <a:r>
              <a:rPr lang="en-US" dirty="0" err="1"/>
              <a:t>Extubation</a:t>
            </a:r>
            <a:r>
              <a:rPr lang="en-US" dirty="0"/>
              <a:t> may occur</a:t>
            </a:r>
          </a:p>
          <a:p>
            <a:endParaRPr lang="en-US" dirty="0"/>
          </a:p>
        </p:txBody>
      </p:sp>
      <p:sp>
        <p:nvSpPr>
          <p:cNvPr id="8" name="TextBox 7"/>
          <p:cNvSpPr txBox="1"/>
          <p:nvPr/>
        </p:nvSpPr>
        <p:spPr>
          <a:xfrm>
            <a:off x="1162561" y="6311147"/>
            <a:ext cx="3185379" cy="369332"/>
          </a:xfrm>
          <a:prstGeom prst="rect">
            <a:avLst/>
          </a:prstGeom>
          <a:noFill/>
        </p:spPr>
        <p:txBody>
          <a:bodyPr wrap="square" rtlCol="0">
            <a:spAutoFit/>
          </a:bodyPr>
          <a:lstStyle/>
          <a:p>
            <a:r>
              <a:rPr lang="en-US" b="1" i="1" u="sng" dirty="0"/>
              <a:t>THE HOSE FOLLOWS THE NOSE</a:t>
            </a:r>
          </a:p>
        </p:txBody>
      </p:sp>
    </p:spTree>
    <p:extLst>
      <p:ext uri="{BB962C8B-B14F-4D97-AF65-F5344CB8AC3E}">
        <p14:creationId xmlns:p14="http://schemas.microsoft.com/office/powerpoint/2010/main" val="462925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Bronchi </a:t>
            </a:r>
            <a:br>
              <a:rPr lang="en-US" dirty="0"/>
            </a:br>
            <a:r>
              <a:rPr lang="en-US" sz="2700" dirty="0"/>
              <a:t>(At the carina the trachea splits into left and right bronchi )</a:t>
            </a:r>
          </a:p>
        </p:txBody>
      </p:sp>
      <p:sp>
        <p:nvSpPr>
          <p:cNvPr id="6" name="Content Placeholder 5"/>
          <p:cNvSpPr>
            <a:spLocks noGrp="1"/>
          </p:cNvSpPr>
          <p:nvPr>
            <p:ph sz="quarter" idx="4294967295"/>
          </p:nvPr>
        </p:nvSpPr>
        <p:spPr>
          <a:xfrm>
            <a:off x="676655" y="1823373"/>
            <a:ext cx="3822192" cy="3890949"/>
          </a:xfrm>
          <a:prstGeom prst="rect">
            <a:avLst/>
          </a:prstGeom>
        </p:spPr>
        <p:txBody>
          <a:bodyPr>
            <a:normAutofit fontScale="92500" lnSpcReduction="20000"/>
          </a:bodyPr>
          <a:lstStyle/>
          <a:p>
            <a:pPr marL="0" indent="0">
              <a:buNone/>
            </a:pPr>
            <a:r>
              <a:rPr lang="en-US" b="1" dirty="0"/>
              <a:t>Right Bronchus</a:t>
            </a:r>
          </a:p>
          <a:p>
            <a:r>
              <a:rPr lang="en-US" b="1" dirty="0"/>
              <a:t>Less acute angle from the trachea-25</a:t>
            </a:r>
            <a:r>
              <a:rPr lang="en-US" b="1" baseline="30000" dirty="0"/>
              <a:t>o</a:t>
            </a:r>
          </a:p>
          <a:p>
            <a:r>
              <a:rPr lang="en-US" dirty="0"/>
              <a:t>Wider and shorter </a:t>
            </a:r>
          </a:p>
          <a:p>
            <a:pPr lvl="1"/>
            <a:r>
              <a:rPr lang="en-US" dirty="0"/>
              <a:t>More likely for ETT to migrate endobronchial</a:t>
            </a:r>
          </a:p>
          <a:p>
            <a:pPr lvl="1"/>
            <a:r>
              <a:rPr lang="en-US" dirty="0"/>
              <a:t>More likely place of foreign bodies</a:t>
            </a:r>
          </a:p>
          <a:p>
            <a:pPr lvl="1"/>
            <a:r>
              <a:rPr lang="en-US" b="1" dirty="0"/>
              <a:t>3 lobar bronchi</a:t>
            </a:r>
          </a:p>
          <a:p>
            <a:pPr lvl="2"/>
            <a:r>
              <a:rPr lang="en-US" b="1" dirty="0"/>
              <a:t>Upper/middle/lower lobes</a:t>
            </a:r>
          </a:p>
          <a:p>
            <a:endParaRPr lang="en-US" dirty="0"/>
          </a:p>
        </p:txBody>
      </p:sp>
      <p:sp>
        <p:nvSpPr>
          <p:cNvPr id="7" name="Content Placeholder 6"/>
          <p:cNvSpPr>
            <a:spLocks noGrp="1"/>
          </p:cNvSpPr>
          <p:nvPr>
            <p:ph sz="quarter" idx="4294967295"/>
          </p:nvPr>
        </p:nvSpPr>
        <p:spPr>
          <a:xfrm>
            <a:off x="4645152" y="1823373"/>
            <a:ext cx="3822192" cy="4303107"/>
          </a:xfrm>
          <a:prstGeom prst="rect">
            <a:avLst/>
          </a:prstGeom>
        </p:spPr>
        <p:txBody>
          <a:bodyPr/>
          <a:lstStyle/>
          <a:p>
            <a:pPr marL="0" indent="0">
              <a:buNone/>
            </a:pPr>
            <a:r>
              <a:rPr lang="en-US" b="1" dirty="0"/>
              <a:t>Left Bronchus</a:t>
            </a:r>
          </a:p>
          <a:p>
            <a:r>
              <a:rPr lang="en-US" b="1" dirty="0"/>
              <a:t>Angle is 45</a:t>
            </a:r>
            <a:r>
              <a:rPr lang="en-US" b="1" baseline="30000" dirty="0"/>
              <a:t>o</a:t>
            </a:r>
          </a:p>
          <a:p>
            <a:r>
              <a:rPr lang="en-US" b="1" dirty="0"/>
              <a:t>2 lobar bronchi</a:t>
            </a:r>
          </a:p>
          <a:p>
            <a:pPr lvl="1"/>
            <a:r>
              <a:rPr lang="en-US" dirty="0"/>
              <a:t>Upper and Lower lobes</a:t>
            </a:r>
          </a:p>
          <a:p>
            <a:pPr lvl="2"/>
            <a:r>
              <a:rPr lang="en-US" dirty="0"/>
              <a:t>Upper lobe- divides in half</a:t>
            </a:r>
          </a:p>
          <a:p>
            <a:pPr lvl="1"/>
            <a:endParaRPr lang="en-US" dirty="0"/>
          </a:p>
        </p:txBody>
      </p:sp>
      <p:sp>
        <p:nvSpPr>
          <p:cNvPr id="8" name="TextBox 7"/>
          <p:cNvSpPr txBox="1"/>
          <p:nvPr/>
        </p:nvSpPr>
        <p:spPr>
          <a:xfrm>
            <a:off x="1595571" y="5941814"/>
            <a:ext cx="6463686" cy="646331"/>
          </a:xfrm>
          <a:prstGeom prst="rect">
            <a:avLst/>
          </a:prstGeom>
          <a:noFill/>
        </p:spPr>
        <p:txBody>
          <a:bodyPr wrap="square" rtlCol="0">
            <a:spAutoFit/>
          </a:bodyPr>
          <a:lstStyle/>
          <a:p>
            <a:r>
              <a:rPr lang="en-US" b="1" dirty="0"/>
              <a:t>At the Bronchi, cellular structure changes to Cuboidal Epithelium </a:t>
            </a:r>
          </a:p>
        </p:txBody>
      </p:sp>
    </p:spTree>
    <p:extLst>
      <p:ext uri="{BB962C8B-B14F-4D97-AF65-F5344CB8AC3E}">
        <p14:creationId xmlns:p14="http://schemas.microsoft.com/office/powerpoint/2010/main" val="1281312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465210"/>
            <a:ext cx="7408333" cy="4867755"/>
          </a:xfrm>
        </p:spPr>
        <p:txBody>
          <a:bodyPr>
            <a:normAutofit fontScale="77500" lnSpcReduction="20000"/>
          </a:bodyPr>
          <a:lstStyle/>
          <a:p>
            <a:r>
              <a:rPr lang="en-US" dirty="0"/>
              <a:t>1</a:t>
            </a:r>
            <a:r>
              <a:rPr lang="en-US" baseline="30000" dirty="0"/>
              <a:t>st</a:t>
            </a:r>
            <a:r>
              <a:rPr lang="en-US" dirty="0"/>
              <a:t> generation-</a:t>
            </a:r>
            <a:r>
              <a:rPr lang="en-US" dirty="0" err="1"/>
              <a:t>mainstem</a:t>
            </a:r>
            <a:r>
              <a:rPr lang="en-US" dirty="0"/>
              <a:t> bronchi</a:t>
            </a:r>
          </a:p>
          <a:p>
            <a:r>
              <a:rPr lang="en-US" dirty="0"/>
              <a:t>2</a:t>
            </a:r>
            <a:r>
              <a:rPr lang="en-US" baseline="30000" dirty="0"/>
              <a:t>nd</a:t>
            </a:r>
            <a:r>
              <a:rPr lang="en-US" dirty="0"/>
              <a:t> generation-lobar bronchi</a:t>
            </a:r>
          </a:p>
          <a:p>
            <a:r>
              <a:rPr lang="en-US" dirty="0"/>
              <a:t>3</a:t>
            </a:r>
            <a:r>
              <a:rPr lang="en-US" baseline="30000" dirty="0"/>
              <a:t>rd</a:t>
            </a:r>
            <a:r>
              <a:rPr lang="en-US" dirty="0"/>
              <a:t> generation-segmental bronchi</a:t>
            </a:r>
          </a:p>
          <a:p>
            <a:pPr lvl="2"/>
            <a:r>
              <a:rPr lang="en-US" dirty="0"/>
              <a:t>Area that delivers ventilation to bronchopulmonary segments in each lung</a:t>
            </a:r>
          </a:p>
          <a:p>
            <a:pPr lvl="2"/>
            <a:r>
              <a:rPr lang="en-US" b="1" dirty="0"/>
              <a:t>10 bronchopulmonary segments in right; 8 in left</a:t>
            </a:r>
          </a:p>
          <a:p>
            <a:r>
              <a:rPr lang="en-US" dirty="0"/>
              <a:t>Many generations until get to alveoli and bronchioles decrease in size</a:t>
            </a:r>
          </a:p>
          <a:p>
            <a:r>
              <a:rPr lang="en-US" dirty="0"/>
              <a:t>By the time the diameter is &lt; 2mm referred to small airways</a:t>
            </a:r>
          </a:p>
          <a:p>
            <a:r>
              <a:rPr lang="en-US" dirty="0"/>
              <a:t>By time the diameter is &lt; 1mm referred to terminal bronchioles</a:t>
            </a:r>
          </a:p>
          <a:p>
            <a:pPr lvl="1"/>
            <a:r>
              <a:rPr lang="en-US" b="1" dirty="0"/>
              <a:t>TERMINAL BRONCHIOLES are the last structures perfused by the bronchial circulation and are the end of the CONDUCTING airways</a:t>
            </a:r>
          </a:p>
          <a:p>
            <a:pPr lvl="1"/>
            <a:endParaRPr lang="en-US" dirty="0"/>
          </a:p>
          <a:p>
            <a:pPr lvl="2"/>
            <a:endParaRPr lang="en-US" dirty="0"/>
          </a:p>
        </p:txBody>
      </p:sp>
      <p:sp>
        <p:nvSpPr>
          <p:cNvPr id="5" name="Title 4"/>
          <p:cNvSpPr>
            <a:spLocks noGrp="1"/>
          </p:cNvSpPr>
          <p:nvPr>
            <p:ph type="title"/>
          </p:nvPr>
        </p:nvSpPr>
        <p:spPr/>
        <p:txBody>
          <a:bodyPr/>
          <a:lstStyle/>
          <a:p>
            <a:r>
              <a:rPr lang="en-US" dirty="0"/>
              <a:t>Bronchus cont.</a:t>
            </a:r>
          </a:p>
        </p:txBody>
      </p:sp>
    </p:spTree>
    <p:extLst>
      <p:ext uri="{BB962C8B-B14F-4D97-AF65-F5344CB8AC3E}">
        <p14:creationId xmlns:p14="http://schemas.microsoft.com/office/powerpoint/2010/main" val="3718616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Conducting </a:t>
            </a:r>
            <a:r>
              <a:rPr lang="en-US" dirty="0" err="1"/>
              <a:t>vs</a:t>
            </a:r>
            <a:r>
              <a:rPr lang="en-US" dirty="0"/>
              <a:t> Respiratory Zone</a:t>
            </a:r>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202169342"/>
              </p:ext>
            </p:extLst>
          </p:nvPr>
        </p:nvGraphicFramePr>
        <p:xfrm>
          <a:off x="179294" y="2315883"/>
          <a:ext cx="4693210" cy="3228938"/>
        </p:xfrm>
        <a:graphic>
          <a:graphicData uri="http://schemas.openxmlformats.org/drawingml/2006/table">
            <a:tbl>
              <a:tblPr firstRow="1" bandRow="1">
                <a:tableStyleId>{5C22544A-7EE6-4342-B048-85BDC9FD1C3A}</a:tableStyleId>
              </a:tblPr>
              <a:tblGrid>
                <a:gridCol w="2346605">
                  <a:extLst>
                    <a:ext uri="{9D8B030D-6E8A-4147-A177-3AD203B41FA5}">
                      <a16:colId xmlns:a16="http://schemas.microsoft.com/office/drawing/2014/main" val="20000"/>
                    </a:ext>
                  </a:extLst>
                </a:gridCol>
                <a:gridCol w="2346605">
                  <a:extLst>
                    <a:ext uri="{9D8B030D-6E8A-4147-A177-3AD203B41FA5}">
                      <a16:colId xmlns:a16="http://schemas.microsoft.com/office/drawing/2014/main" val="20001"/>
                    </a:ext>
                  </a:extLst>
                </a:gridCol>
              </a:tblGrid>
              <a:tr h="734658">
                <a:tc>
                  <a:txBody>
                    <a:bodyPr/>
                    <a:lstStyle/>
                    <a:p>
                      <a:r>
                        <a:rPr lang="en-US" dirty="0"/>
                        <a:t>Conducting Zone</a:t>
                      </a:r>
                    </a:p>
                  </a:txBody>
                  <a:tcPr marL="47180" marR="47180"/>
                </a:tc>
                <a:tc>
                  <a:txBody>
                    <a:bodyPr/>
                    <a:lstStyle/>
                    <a:p>
                      <a:r>
                        <a:rPr lang="en-US" dirty="0"/>
                        <a:t>Respiratory Zone</a:t>
                      </a:r>
                    </a:p>
                  </a:txBody>
                  <a:tcPr marL="47180" marR="47180"/>
                </a:tc>
                <a:extLst>
                  <a:ext uri="{0D108BD9-81ED-4DB2-BD59-A6C34878D82A}">
                    <a16:rowId xmlns:a16="http://schemas.microsoft.com/office/drawing/2014/main" val="10000"/>
                  </a:ext>
                </a:extLst>
              </a:tr>
              <a:tr h="370840">
                <a:tc>
                  <a:txBody>
                    <a:bodyPr/>
                    <a:lstStyle/>
                    <a:p>
                      <a:r>
                        <a:rPr lang="en-US" dirty="0"/>
                        <a:t>Trachea</a:t>
                      </a:r>
                    </a:p>
                  </a:txBody>
                  <a:tcPr marL="47180" marR="47180"/>
                </a:tc>
                <a:tc>
                  <a:txBody>
                    <a:bodyPr/>
                    <a:lstStyle/>
                    <a:p>
                      <a:r>
                        <a:rPr lang="en-US" dirty="0"/>
                        <a:t>Respiratory Bronchioles</a:t>
                      </a:r>
                    </a:p>
                  </a:txBody>
                  <a:tcPr marL="47180" marR="47180"/>
                </a:tc>
                <a:extLst>
                  <a:ext uri="{0D108BD9-81ED-4DB2-BD59-A6C34878D82A}">
                    <a16:rowId xmlns:a16="http://schemas.microsoft.com/office/drawing/2014/main" val="10001"/>
                  </a:ext>
                </a:extLst>
              </a:tr>
              <a:tr h="370840">
                <a:tc>
                  <a:txBody>
                    <a:bodyPr/>
                    <a:lstStyle/>
                    <a:p>
                      <a:r>
                        <a:rPr lang="en-US" dirty="0" err="1"/>
                        <a:t>Mainstem</a:t>
                      </a:r>
                      <a:r>
                        <a:rPr lang="en-US" baseline="0" dirty="0"/>
                        <a:t> Bronchi</a:t>
                      </a:r>
                      <a:endParaRPr lang="en-US" dirty="0"/>
                    </a:p>
                  </a:txBody>
                  <a:tcPr marL="47180" marR="47180"/>
                </a:tc>
                <a:tc>
                  <a:txBody>
                    <a:bodyPr/>
                    <a:lstStyle/>
                    <a:p>
                      <a:r>
                        <a:rPr lang="en-US" dirty="0"/>
                        <a:t>Alveolar ducts</a:t>
                      </a:r>
                    </a:p>
                  </a:txBody>
                  <a:tcPr marL="47180" marR="47180"/>
                </a:tc>
                <a:extLst>
                  <a:ext uri="{0D108BD9-81ED-4DB2-BD59-A6C34878D82A}">
                    <a16:rowId xmlns:a16="http://schemas.microsoft.com/office/drawing/2014/main" val="10002"/>
                  </a:ext>
                </a:extLst>
              </a:tr>
              <a:tr h="370840">
                <a:tc>
                  <a:txBody>
                    <a:bodyPr/>
                    <a:lstStyle/>
                    <a:p>
                      <a:r>
                        <a:rPr lang="en-US" dirty="0"/>
                        <a:t>Lobar</a:t>
                      </a:r>
                      <a:r>
                        <a:rPr lang="en-US" baseline="0" dirty="0"/>
                        <a:t> Bronchi</a:t>
                      </a:r>
                      <a:endParaRPr lang="en-US" dirty="0"/>
                    </a:p>
                  </a:txBody>
                  <a:tcPr marL="47180" marR="47180"/>
                </a:tc>
                <a:tc>
                  <a:txBody>
                    <a:bodyPr/>
                    <a:lstStyle/>
                    <a:p>
                      <a:r>
                        <a:rPr lang="en-US" dirty="0"/>
                        <a:t>Alveolar</a:t>
                      </a:r>
                      <a:r>
                        <a:rPr lang="en-US" baseline="0" dirty="0"/>
                        <a:t> Sacs</a:t>
                      </a:r>
                      <a:endParaRPr lang="en-US" dirty="0"/>
                    </a:p>
                  </a:txBody>
                  <a:tcPr marL="47180" marR="47180"/>
                </a:tc>
                <a:extLst>
                  <a:ext uri="{0D108BD9-81ED-4DB2-BD59-A6C34878D82A}">
                    <a16:rowId xmlns:a16="http://schemas.microsoft.com/office/drawing/2014/main" val="10003"/>
                  </a:ext>
                </a:extLst>
              </a:tr>
              <a:tr h="370840">
                <a:tc>
                  <a:txBody>
                    <a:bodyPr/>
                    <a:lstStyle/>
                    <a:p>
                      <a:r>
                        <a:rPr lang="en-US" dirty="0"/>
                        <a:t>Small Bronchi</a:t>
                      </a:r>
                    </a:p>
                  </a:txBody>
                  <a:tcPr marL="47180" marR="47180"/>
                </a:tc>
                <a:tc>
                  <a:txBody>
                    <a:bodyPr/>
                    <a:lstStyle/>
                    <a:p>
                      <a:endParaRPr lang="en-US"/>
                    </a:p>
                  </a:txBody>
                  <a:tcPr marL="47180" marR="47180"/>
                </a:tc>
                <a:extLst>
                  <a:ext uri="{0D108BD9-81ED-4DB2-BD59-A6C34878D82A}">
                    <a16:rowId xmlns:a16="http://schemas.microsoft.com/office/drawing/2014/main" val="10004"/>
                  </a:ext>
                </a:extLst>
              </a:tr>
              <a:tr h="370840">
                <a:tc>
                  <a:txBody>
                    <a:bodyPr/>
                    <a:lstStyle/>
                    <a:p>
                      <a:r>
                        <a:rPr lang="en-US" dirty="0"/>
                        <a:t>Bronchioles</a:t>
                      </a:r>
                    </a:p>
                  </a:txBody>
                  <a:tcPr marL="47180" marR="47180"/>
                </a:tc>
                <a:tc>
                  <a:txBody>
                    <a:bodyPr/>
                    <a:lstStyle/>
                    <a:p>
                      <a:endParaRPr lang="en-US"/>
                    </a:p>
                  </a:txBody>
                  <a:tcPr marL="47180" marR="47180"/>
                </a:tc>
                <a:extLst>
                  <a:ext uri="{0D108BD9-81ED-4DB2-BD59-A6C34878D82A}">
                    <a16:rowId xmlns:a16="http://schemas.microsoft.com/office/drawing/2014/main" val="10005"/>
                  </a:ext>
                </a:extLst>
              </a:tr>
              <a:tr h="370840">
                <a:tc>
                  <a:txBody>
                    <a:bodyPr/>
                    <a:lstStyle/>
                    <a:p>
                      <a:r>
                        <a:rPr lang="en-US" dirty="0"/>
                        <a:t>Terminal Bronchioles</a:t>
                      </a:r>
                    </a:p>
                  </a:txBody>
                  <a:tcPr marL="47180" marR="47180"/>
                </a:tc>
                <a:tc>
                  <a:txBody>
                    <a:bodyPr/>
                    <a:lstStyle/>
                    <a:p>
                      <a:endParaRPr lang="en-US" dirty="0"/>
                    </a:p>
                  </a:txBody>
                  <a:tcPr marL="47180" marR="47180"/>
                </a:tc>
                <a:extLst>
                  <a:ext uri="{0D108BD9-81ED-4DB2-BD59-A6C34878D82A}">
                    <a16:rowId xmlns:a16="http://schemas.microsoft.com/office/drawing/2014/main" val="10006"/>
                  </a:ext>
                </a:extLst>
              </a:tr>
            </a:tbl>
          </a:graphicData>
        </a:graphic>
      </p:graphicFrame>
      <p:sp>
        <p:nvSpPr>
          <p:cNvPr id="7" name="Content Placeholder 6"/>
          <p:cNvSpPr>
            <a:spLocks noGrp="1"/>
          </p:cNvSpPr>
          <p:nvPr>
            <p:ph sz="quarter" idx="4294967295"/>
          </p:nvPr>
        </p:nvSpPr>
        <p:spPr>
          <a:xfrm>
            <a:off x="5321808" y="2366772"/>
            <a:ext cx="3822192" cy="3447288"/>
          </a:xfrm>
          <a:prstGeom prst="rect">
            <a:avLst/>
          </a:prstGeom>
        </p:spPr>
        <p:txBody>
          <a:bodyPr/>
          <a:lstStyle/>
          <a:p>
            <a:r>
              <a:rPr lang="en-US" dirty="0"/>
              <a:t>The nose to the terminal bronchioles conduct gas without exchanging it with blood (dead space)</a:t>
            </a:r>
          </a:p>
          <a:p>
            <a:pPr marL="0" indent="0" algn="ctr">
              <a:buNone/>
            </a:pPr>
            <a:r>
              <a:rPr lang="en-US" dirty="0"/>
              <a:t>CONDUCTING ZONE</a:t>
            </a:r>
          </a:p>
          <a:p>
            <a:endParaRPr lang="en-US" dirty="0"/>
          </a:p>
        </p:txBody>
      </p:sp>
    </p:spTree>
    <p:extLst>
      <p:ext uri="{BB962C8B-B14F-4D97-AF65-F5344CB8AC3E}">
        <p14:creationId xmlns:p14="http://schemas.microsoft.com/office/powerpoint/2010/main" val="294186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1508" y="-706086"/>
            <a:ext cx="8229600" cy="1412171"/>
          </a:xfrm>
        </p:spPr>
        <p:txBody>
          <a:bodyPr>
            <a:normAutofit/>
          </a:bodyPr>
          <a:lstStyle/>
          <a:p>
            <a:r>
              <a:rPr lang="en-US" sz="3600" dirty="0"/>
              <a:t>Respiratory Anatomy</a:t>
            </a:r>
          </a:p>
        </p:txBody>
      </p:sp>
      <p:pic>
        <p:nvPicPr>
          <p:cNvPr id="4" name="Content Placeholder 3"/>
          <p:cNvPicPr>
            <a:picLocks noGrp="1" noChangeAspect="1"/>
          </p:cNvPicPr>
          <p:nvPr>
            <p:ph sz="quarter" idx="4294967295"/>
          </p:nvPr>
        </p:nvPicPr>
        <p:blipFill>
          <a:blip r:embed="rId2"/>
          <a:srcRect l="-16235" r="-16235"/>
          <a:stretch>
            <a:fillRect/>
          </a:stretch>
        </p:blipFill>
        <p:spPr>
          <a:xfrm>
            <a:off x="524224" y="990052"/>
            <a:ext cx="7297620" cy="5438102"/>
          </a:xfrm>
          <a:prstGeom prst="rect">
            <a:avLst/>
          </a:prstGeom>
        </p:spPr>
      </p:pic>
      <p:sp>
        <p:nvSpPr>
          <p:cNvPr id="9" name="Content Placeholder 8"/>
          <p:cNvSpPr>
            <a:spLocks noGrp="1"/>
          </p:cNvSpPr>
          <p:nvPr>
            <p:ph sz="quarter" idx="4294967295"/>
          </p:nvPr>
        </p:nvSpPr>
        <p:spPr>
          <a:xfrm>
            <a:off x="6581890" y="5133996"/>
            <a:ext cx="1885453" cy="992483"/>
          </a:xfrm>
          <a:prstGeom prst="rect">
            <a:avLst/>
          </a:prstGeom>
        </p:spPr>
        <p:txBody>
          <a:bodyPr>
            <a:normAutofit fontScale="47500" lnSpcReduction="20000"/>
          </a:bodyPr>
          <a:lstStyle/>
          <a:p>
            <a:r>
              <a:rPr lang="en-US" dirty="0"/>
              <a:t>http://</a:t>
            </a:r>
            <a:r>
              <a:rPr lang="en-US" dirty="0" err="1"/>
              <a:t>www.highlands.edu</a:t>
            </a:r>
            <a:r>
              <a:rPr lang="en-US" dirty="0"/>
              <a:t>/academics/divisions/</a:t>
            </a:r>
            <a:r>
              <a:rPr lang="en-US" dirty="0" err="1"/>
              <a:t>scipe</a:t>
            </a:r>
            <a:r>
              <a:rPr lang="en-US" dirty="0"/>
              <a:t>/biology/faculty/</a:t>
            </a:r>
            <a:r>
              <a:rPr lang="en-US" dirty="0" err="1"/>
              <a:t>harnden</a:t>
            </a:r>
            <a:r>
              <a:rPr lang="en-US" dirty="0"/>
              <a:t>/2122/images/</a:t>
            </a:r>
            <a:r>
              <a:rPr lang="en-US" dirty="0" err="1"/>
              <a:t>respstructures.jpg</a:t>
            </a:r>
            <a:endParaRPr lang="en-US" dirty="0"/>
          </a:p>
        </p:txBody>
      </p:sp>
    </p:spTree>
    <p:extLst>
      <p:ext uri="{BB962C8B-B14F-4D97-AF65-F5344CB8AC3E}">
        <p14:creationId xmlns:p14="http://schemas.microsoft.com/office/powerpoint/2010/main" val="1483398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000218f21-05-9781455726509.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8429" t="6570" r="-6647" b="-12896"/>
          <a:stretch/>
        </p:blipFill>
        <p:spPr>
          <a:xfrm>
            <a:off x="871538" y="1854982"/>
            <a:ext cx="7408862" cy="4271182"/>
          </a:xfrm>
        </p:spPr>
      </p:pic>
      <p:sp>
        <p:nvSpPr>
          <p:cNvPr id="3" name="Title 2"/>
          <p:cNvSpPr>
            <a:spLocks noGrp="1"/>
          </p:cNvSpPr>
          <p:nvPr>
            <p:ph type="title"/>
          </p:nvPr>
        </p:nvSpPr>
        <p:spPr/>
        <p:txBody>
          <a:bodyPr>
            <a:noAutofit/>
          </a:bodyPr>
          <a:lstStyle/>
          <a:p>
            <a:r>
              <a:rPr lang="en-US" sz="1200" dirty="0"/>
              <a:t>https://</a:t>
            </a:r>
            <a:r>
              <a:rPr lang="en-US" sz="1200" dirty="0" err="1"/>
              <a:t>basicmedicalkey.com</a:t>
            </a:r>
            <a:r>
              <a:rPr lang="en-US" sz="1200" dirty="0"/>
              <a:t>/</a:t>
            </a:r>
            <a:r>
              <a:rPr lang="en-US" sz="1200" dirty="0" err="1"/>
              <a:t>wp</a:t>
            </a:r>
            <a:r>
              <a:rPr lang="en-US" sz="1200" dirty="0"/>
              <a:t>-content/uploads/2016/09/F000218f21-05-9781455726509.jpg</a:t>
            </a:r>
          </a:p>
        </p:txBody>
      </p:sp>
    </p:spTree>
    <p:extLst>
      <p:ext uri="{BB962C8B-B14F-4D97-AF65-F5344CB8AC3E}">
        <p14:creationId xmlns:p14="http://schemas.microsoft.com/office/powerpoint/2010/main" val="1246986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07093"/>
            <a:ext cx="7814733" cy="4319070"/>
          </a:xfrm>
        </p:spPr>
        <p:txBody>
          <a:bodyPr>
            <a:normAutofit lnSpcReduction="10000"/>
          </a:bodyPr>
          <a:lstStyle/>
          <a:p>
            <a:r>
              <a:rPr lang="en-US" dirty="0"/>
              <a:t>With each succeeding generation</a:t>
            </a:r>
          </a:p>
          <a:p>
            <a:pPr lvl="1"/>
            <a:r>
              <a:rPr lang="en-US" b="1" dirty="0"/>
              <a:t>Number of airways increase</a:t>
            </a:r>
          </a:p>
          <a:p>
            <a:pPr lvl="1"/>
            <a:r>
              <a:rPr lang="en-US" b="1" dirty="0"/>
              <a:t>Cross sectional area increase</a:t>
            </a:r>
          </a:p>
          <a:p>
            <a:pPr lvl="1"/>
            <a:r>
              <a:rPr lang="en-US" b="1" dirty="0"/>
              <a:t>Muscular layer increase</a:t>
            </a:r>
          </a:p>
          <a:p>
            <a:pPr lvl="1"/>
            <a:r>
              <a:rPr lang="en-US" dirty="0"/>
              <a:t>Airflow velocity decrease</a:t>
            </a:r>
          </a:p>
          <a:p>
            <a:pPr lvl="1"/>
            <a:r>
              <a:rPr lang="en-US" dirty="0"/>
              <a:t>Cartilage decrease</a:t>
            </a:r>
          </a:p>
          <a:p>
            <a:pPr lvl="1"/>
            <a:r>
              <a:rPr lang="en-US" dirty="0"/>
              <a:t>Mucous glands absent in bronchioles</a:t>
            </a:r>
          </a:p>
          <a:p>
            <a:pPr lvl="1"/>
            <a:r>
              <a:rPr lang="en-US" dirty="0"/>
              <a:t>Goblet cells decrease</a:t>
            </a:r>
          </a:p>
          <a:p>
            <a:pPr lvl="1"/>
            <a:r>
              <a:rPr lang="en-US" dirty="0"/>
              <a:t>Ciliated cells decrease </a:t>
            </a:r>
          </a:p>
          <a:p>
            <a:pPr lvl="3"/>
            <a:r>
              <a:rPr lang="en-US" b="1" dirty="0"/>
              <a:t>The terminal bronchioles are first place in airway that are perfused by pulmonary circulation (does not participate in gas exchange)</a:t>
            </a:r>
          </a:p>
        </p:txBody>
      </p:sp>
      <p:sp>
        <p:nvSpPr>
          <p:cNvPr id="3" name="Title 2"/>
          <p:cNvSpPr>
            <a:spLocks noGrp="1"/>
          </p:cNvSpPr>
          <p:nvPr>
            <p:ph type="title"/>
          </p:nvPr>
        </p:nvSpPr>
        <p:spPr/>
        <p:txBody>
          <a:bodyPr>
            <a:normAutofit fontScale="90000"/>
          </a:bodyPr>
          <a:lstStyle/>
          <a:p>
            <a:r>
              <a:rPr lang="en-US" dirty="0"/>
              <a:t>Notes as Airway Division Progresses</a:t>
            </a:r>
            <a:endParaRPr lang="en-US" sz="2700" dirty="0"/>
          </a:p>
        </p:txBody>
      </p:sp>
    </p:spTree>
    <p:extLst>
      <p:ext uri="{BB962C8B-B14F-4D97-AF65-F5344CB8AC3E}">
        <p14:creationId xmlns:p14="http://schemas.microsoft.com/office/powerpoint/2010/main" val="49644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416370"/>
            <a:ext cx="7408333" cy="5083042"/>
          </a:xfrm>
        </p:spPr>
        <p:txBody>
          <a:bodyPr>
            <a:normAutofit/>
          </a:bodyPr>
          <a:lstStyle/>
          <a:p>
            <a:endParaRPr lang="en-US" dirty="0"/>
          </a:p>
          <a:p>
            <a:r>
              <a:rPr lang="en-US" dirty="0"/>
              <a:t>Air sacs that are closely packed in with the pulmonary capillaries are the ALVEOLI</a:t>
            </a:r>
          </a:p>
          <a:p>
            <a:pPr lvl="1"/>
            <a:r>
              <a:rPr lang="en-US" dirty="0"/>
              <a:t>300 million alveoli</a:t>
            </a:r>
          </a:p>
          <a:p>
            <a:pPr lvl="2"/>
            <a:r>
              <a:rPr lang="en-US" dirty="0"/>
              <a:t>Formed by</a:t>
            </a:r>
          </a:p>
          <a:p>
            <a:pPr lvl="3"/>
            <a:r>
              <a:rPr lang="en-US" dirty="0"/>
              <a:t>Type I </a:t>
            </a:r>
            <a:r>
              <a:rPr lang="en-US" dirty="0" err="1"/>
              <a:t>pneumocytes</a:t>
            </a:r>
            <a:r>
              <a:rPr lang="en-US" dirty="0"/>
              <a:t>- structural cells</a:t>
            </a:r>
          </a:p>
          <a:p>
            <a:pPr lvl="3"/>
            <a:r>
              <a:rPr lang="en-US" b="1" dirty="0"/>
              <a:t>Type II </a:t>
            </a:r>
            <a:r>
              <a:rPr lang="en-US" b="1" dirty="0" err="1"/>
              <a:t>pneumocytes</a:t>
            </a:r>
            <a:r>
              <a:rPr lang="en-US" b="1" dirty="0"/>
              <a:t>-produce surfactant (surfactant reduces alveolar collapse from surface tension)</a:t>
            </a:r>
          </a:p>
          <a:p>
            <a:pPr lvl="3"/>
            <a:r>
              <a:rPr lang="en-US" dirty="0"/>
              <a:t>Type III </a:t>
            </a:r>
            <a:r>
              <a:rPr lang="en-US" dirty="0" err="1"/>
              <a:t>pneumocytes</a:t>
            </a:r>
            <a:r>
              <a:rPr lang="en-US" dirty="0"/>
              <a:t>-macrophages</a:t>
            </a:r>
          </a:p>
        </p:txBody>
      </p:sp>
      <p:sp>
        <p:nvSpPr>
          <p:cNvPr id="3" name="Title 2"/>
          <p:cNvSpPr>
            <a:spLocks noGrp="1"/>
          </p:cNvSpPr>
          <p:nvPr>
            <p:ph type="title"/>
          </p:nvPr>
        </p:nvSpPr>
        <p:spPr>
          <a:xfrm>
            <a:off x="254001" y="338328"/>
            <a:ext cx="8720666" cy="1615518"/>
          </a:xfrm>
        </p:spPr>
        <p:txBody>
          <a:bodyPr>
            <a:normAutofit fontScale="90000"/>
          </a:bodyPr>
          <a:lstStyle/>
          <a:p>
            <a:r>
              <a:rPr lang="en-US" dirty="0"/>
              <a:t>Respiratory Zone</a:t>
            </a:r>
            <a:br>
              <a:rPr lang="en-US" dirty="0"/>
            </a:br>
            <a:r>
              <a:rPr lang="en-US" sz="4000" dirty="0"/>
              <a:t>(the area where gas exchange takes place)</a:t>
            </a:r>
          </a:p>
        </p:txBody>
      </p:sp>
    </p:spTree>
    <p:extLst>
      <p:ext uri="{BB962C8B-B14F-4D97-AF65-F5344CB8AC3E}">
        <p14:creationId xmlns:p14="http://schemas.microsoft.com/office/powerpoint/2010/main" val="1393806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Pulmonary Hila and Coverings</a:t>
            </a:r>
          </a:p>
        </p:txBody>
      </p:sp>
      <p:pic>
        <p:nvPicPr>
          <p:cNvPr id="6" name="Content Placeholder 5"/>
          <p:cNvPicPr>
            <a:picLocks noGrp="1" noChangeAspect="1"/>
          </p:cNvPicPr>
          <p:nvPr>
            <p:ph sz="quarter" idx="4294967295"/>
          </p:nvPr>
        </p:nvPicPr>
        <p:blipFill>
          <a:blip r:embed="rId2"/>
          <a:srcRect t="-13172" b="-13172"/>
          <a:stretch>
            <a:fillRect/>
          </a:stretch>
        </p:blipFill>
        <p:spPr>
          <a:xfrm>
            <a:off x="676655" y="2197816"/>
            <a:ext cx="3822192" cy="3928664"/>
          </a:xfrm>
          <a:prstGeom prst="rect">
            <a:avLst/>
          </a:prstGeom>
        </p:spPr>
      </p:pic>
      <p:sp>
        <p:nvSpPr>
          <p:cNvPr id="5" name="Content Placeholder 4"/>
          <p:cNvSpPr>
            <a:spLocks noGrp="1"/>
          </p:cNvSpPr>
          <p:nvPr>
            <p:ph sz="quarter" idx="4294967295"/>
          </p:nvPr>
        </p:nvSpPr>
        <p:spPr>
          <a:xfrm>
            <a:off x="4645152" y="1591056"/>
            <a:ext cx="3822192" cy="5266944"/>
          </a:xfrm>
          <a:prstGeom prst="rect">
            <a:avLst/>
          </a:prstGeom>
        </p:spPr>
        <p:txBody>
          <a:bodyPr>
            <a:normAutofit fontScale="92500" lnSpcReduction="10000"/>
          </a:bodyPr>
          <a:lstStyle/>
          <a:p>
            <a:r>
              <a:rPr lang="en-US" dirty="0"/>
              <a:t>Connective tissue that connects the mediastinum to lung</a:t>
            </a:r>
          </a:p>
          <a:p>
            <a:r>
              <a:rPr lang="en-US" dirty="0"/>
              <a:t>Contains the </a:t>
            </a:r>
            <a:r>
              <a:rPr lang="en-US" dirty="0" err="1"/>
              <a:t>mainstem</a:t>
            </a:r>
            <a:r>
              <a:rPr lang="en-US" dirty="0"/>
              <a:t> bronchus, pulmonary artery and vein, bronchial arteries and veins, </a:t>
            </a:r>
            <a:r>
              <a:rPr lang="en-US" dirty="0" err="1"/>
              <a:t>lymphatics</a:t>
            </a:r>
            <a:r>
              <a:rPr lang="en-US" dirty="0"/>
              <a:t>, lymph nodes, pulmonary nerve plexuses, and pulmonary ligaments </a:t>
            </a:r>
          </a:p>
          <a:p>
            <a:r>
              <a:rPr lang="en-US" dirty="0"/>
              <a:t>Major nerve supply by sympathetic nerve and </a:t>
            </a:r>
            <a:r>
              <a:rPr lang="en-US" dirty="0" err="1"/>
              <a:t>vagus</a:t>
            </a:r>
            <a:r>
              <a:rPr lang="en-US" dirty="0"/>
              <a:t> nerve </a:t>
            </a:r>
          </a:p>
          <a:p>
            <a:endParaRPr lang="en-US" dirty="0"/>
          </a:p>
        </p:txBody>
      </p:sp>
      <p:sp>
        <p:nvSpPr>
          <p:cNvPr id="7" name="TextBox 6"/>
          <p:cNvSpPr txBox="1"/>
          <p:nvPr/>
        </p:nvSpPr>
        <p:spPr>
          <a:xfrm>
            <a:off x="676655" y="5323599"/>
            <a:ext cx="4240305" cy="1200329"/>
          </a:xfrm>
          <a:prstGeom prst="rect">
            <a:avLst/>
          </a:prstGeom>
          <a:noFill/>
        </p:spPr>
        <p:txBody>
          <a:bodyPr wrap="square" rtlCol="0">
            <a:spAutoFit/>
          </a:bodyPr>
          <a:lstStyle/>
          <a:p>
            <a:r>
              <a:rPr lang="en-US" dirty="0"/>
              <a:t>http://classconnection.s3.amazonaws.com/999/flashcards/386999/</a:t>
            </a:r>
            <a:r>
              <a:rPr lang="en-US" dirty="0" err="1"/>
              <a:t>png</a:t>
            </a:r>
            <a:r>
              <a:rPr lang="en-US" dirty="0"/>
              <a:t>/hilum_of_the_lung1330551973266.png</a:t>
            </a:r>
          </a:p>
        </p:txBody>
      </p:sp>
    </p:spTree>
    <p:extLst>
      <p:ext uri="{BB962C8B-B14F-4D97-AF65-F5344CB8AC3E}">
        <p14:creationId xmlns:p14="http://schemas.microsoft.com/office/powerpoint/2010/main" val="3179715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538" y="107576"/>
            <a:ext cx="8318013" cy="1650886"/>
          </a:xfrm>
        </p:spPr>
        <p:txBody>
          <a:bodyPr>
            <a:noAutofit/>
          </a:bodyPr>
          <a:lstStyle/>
          <a:p>
            <a:r>
              <a:rPr lang="en-US" sz="3600" dirty="0"/>
              <a:t>Mediastinum</a:t>
            </a:r>
            <a:br>
              <a:rPr lang="en-US" sz="3600" dirty="0"/>
            </a:br>
            <a:r>
              <a:rPr lang="en-US" sz="3600" dirty="0"/>
              <a:t>(The region between the parietal pleura and visceral pleural)</a:t>
            </a:r>
          </a:p>
        </p:txBody>
      </p:sp>
      <p:pic>
        <p:nvPicPr>
          <p:cNvPr id="5" name="Content Placeholder 4"/>
          <p:cNvPicPr>
            <a:picLocks noGrp="1" noChangeAspect="1"/>
          </p:cNvPicPr>
          <p:nvPr>
            <p:ph sz="quarter" idx="4294967295"/>
          </p:nvPr>
        </p:nvPicPr>
        <p:blipFill>
          <a:blip r:embed="rId2"/>
          <a:srcRect t="-16808" b="-16808"/>
          <a:stretch>
            <a:fillRect/>
          </a:stretch>
        </p:blipFill>
        <p:spPr>
          <a:xfrm>
            <a:off x="457200" y="2109388"/>
            <a:ext cx="3822192" cy="3447288"/>
          </a:xfrm>
          <a:prstGeom prst="rect">
            <a:avLst/>
          </a:prstGeom>
        </p:spPr>
      </p:pic>
      <p:sp>
        <p:nvSpPr>
          <p:cNvPr id="4" name="Content Placeholder 3"/>
          <p:cNvSpPr>
            <a:spLocks noGrp="1"/>
          </p:cNvSpPr>
          <p:nvPr>
            <p:ph sz="quarter" idx="4294967295"/>
          </p:nvPr>
        </p:nvSpPr>
        <p:spPr>
          <a:xfrm>
            <a:off x="4279392" y="1937335"/>
            <a:ext cx="4407408" cy="4189146"/>
          </a:xfrm>
          <a:prstGeom prst="rect">
            <a:avLst/>
          </a:prstGeom>
        </p:spPr>
        <p:txBody>
          <a:bodyPr>
            <a:normAutofit fontScale="77500" lnSpcReduction="20000"/>
          </a:bodyPr>
          <a:lstStyle/>
          <a:p>
            <a:r>
              <a:rPr lang="en-US" dirty="0"/>
              <a:t>Lies in the center of the thoracic cavity but slightly towards the left(displaced by the heart)</a:t>
            </a:r>
          </a:p>
          <a:p>
            <a:r>
              <a:rPr lang="en-US" dirty="0"/>
              <a:t>Divided by superior, anterior, posterior and middle</a:t>
            </a:r>
          </a:p>
          <a:p>
            <a:r>
              <a:rPr lang="en-US" dirty="0"/>
              <a:t>Procedures where mediastinum is involved:</a:t>
            </a:r>
          </a:p>
          <a:p>
            <a:pPr lvl="1"/>
            <a:r>
              <a:rPr lang="en-US" dirty="0"/>
              <a:t>CABG</a:t>
            </a:r>
          </a:p>
          <a:p>
            <a:pPr lvl="1"/>
            <a:r>
              <a:rPr lang="en-US" dirty="0"/>
              <a:t>Valve replacement</a:t>
            </a:r>
          </a:p>
          <a:p>
            <a:pPr lvl="1"/>
            <a:r>
              <a:rPr lang="en-US" dirty="0"/>
              <a:t>AAA repair</a:t>
            </a:r>
          </a:p>
          <a:p>
            <a:pPr lvl="1"/>
            <a:r>
              <a:rPr lang="en-US" dirty="0" err="1"/>
              <a:t>Thymectomy</a:t>
            </a:r>
            <a:r>
              <a:rPr lang="en-US" dirty="0"/>
              <a:t> (</a:t>
            </a:r>
            <a:r>
              <a:rPr lang="en-US" dirty="0" err="1"/>
              <a:t>myastenia</a:t>
            </a:r>
            <a:r>
              <a:rPr lang="en-US" dirty="0"/>
              <a:t> gravis </a:t>
            </a:r>
            <a:r>
              <a:rPr lang="en-US" dirty="0" err="1"/>
              <a:t>tx</a:t>
            </a:r>
            <a:r>
              <a:rPr lang="en-US" dirty="0"/>
              <a:t>)</a:t>
            </a:r>
          </a:p>
          <a:p>
            <a:pPr lvl="1"/>
            <a:r>
              <a:rPr lang="en-US" dirty="0"/>
              <a:t>Resection of tumors</a:t>
            </a:r>
          </a:p>
          <a:p>
            <a:pPr lvl="1"/>
            <a:r>
              <a:rPr lang="en-US" dirty="0" err="1"/>
              <a:t>Mediastinoscopy</a:t>
            </a:r>
            <a:r>
              <a:rPr lang="en-US" dirty="0"/>
              <a:t> for diagnosis and staging of cancers</a:t>
            </a:r>
          </a:p>
          <a:p>
            <a:endParaRPr lang="en-US" dirty="0"/>
          </a:p>
          <a:p>
            <a:pPr marL="0" indent="0">
              <a:buNone/>
            </a:pPr>
            <a:endParaRPr lang="en-US" dirty="0"/>
          </a:p>
          <a:p>
            <a:pPr marL="0" indent="0">
              <a:buNone/>
            </a:pPr>
            <a:endParaRPr lang="en-US" dirty="0"/>
          </a:p>
          <a:p>
            <a:endParaRPr lang="en-US" dirty="0"/>
          </a:p>
        </p:txBody>
      </p:sp>
      <p:sp>
        <p:nvSpPr>
          <p:cNvPr id="7" name="TextBox 6"/>
          <p:cNvSpPr txBox="1"/>
          <p:nvPr/>
        </p:nvSpPr>
        <p:spPr>
          <a:xfrm>
            <a:off x="634972" y="5307319"/>
            <a:ext cx="3644420" cy="1200329"/>
          </a:xfrm>
          <a:prstGeom prst="rect">
            <a:avLst/>
          </a:prstGeom>
          <a:noFill/>
        </p:spPr>
        <p:txBody>
          <a:bodyPr wrap="square" rtlCol="0">
            <a:spAutoFit/>
          </a:bodyPr>
          <a:lstStyle/>
          <a:p>
            <a:r>
              <a:rPr lang="en-US" dirty="0"/>
              <a:t>http://</a:t>
            </a:r>
            <a:r>
              <a:rPr lang="en-US" dirty="0" err="1"/>
              <a:t>www.as.miami.edu</a:t>
            </a:r>
            <a:r>
              <a:rPr lang="en-US" dirty="0"/>
              <a:t>/chemistry/2086/new-chap20/NEW-Chapter%2020_part1-CLASS_files/image003.jpg</a:t>
            </a:r>
          </a:p>
        </p:txBody>
      </p:sp>
    </p:spTree>
    <p:extLst>
      <p:ext uri="{BB962C8B-B14F-4D97-AF65-F5344CB8AC3E}">
        <p14:creationId xmlns:p14="http://schemas.microsoft.com/office/powerpoint/2010/main" val="3554761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1388534"/>
            <a:ext cx="7408333" cy="4737630"/>
          </a:xfrm>
        </p:spPr>
        <p:txBody>
          <a:bodyPr>
            <a:normAutofit fontScale="85000" lnSpcReduction="20000"/>
          </a:bodyPr>
          <a:lstStyle/>
          <a:p>
            <a:r>
              <a:rPr lang="en-US" dirty="0"/>
              <a:t>Serous membrane that lines thoracic wall and lungs</a:t>
            </a:r>
          </a:p>
          <a:p>
            <a:pPr lvl="1"/>
            <a:r>
              <a:rPr lang="en-US" b="1" dirty="0"/>
              <a:t>Parietal pleura</a:t>
            </a:r>
            <a:r>
              <a:rPr lang="en-US" dirty="0"/>
              <a:t>- lines chest wall, diaphragm, and mediastinum and back towards lungs where it is then called </a:t>
            </a:r>
            <a:r>
              <a:rPr lang="en-US" b="1" dirty="0"/>
              <a:t>visceral pleura</a:t>
            </a:r>
          </a:p>
          <a:p>
            <a:pPr lvl="1"/>
            <a:r>
              <a:rPr lang="en-US" dirty="0"/>
              <a:t>Two layers are closely opposed with thin layer of fluid between known as </a:t>
            </a:r>
            <a:r>
              <a:rPr lang="en-US" b="1" dirty="0"/>
              <a:t>pleural space</a:t>
            </a:r>
          </a:p>
          <a:p>
            <a:pPr lvl="1"/>
            <a:r>
              <a:rPr lang="en-US" dirty="0"/>
              <a:t>Any condition that causes accumulation of fluid, blood air, pus, or lymph tissue causes friction and is very painful</a:t>
            </a:r>
          </a:p>
          <a:p>
            <a:pPr lvl="2"/>
            <a:r>
              <a:rPr lang="en-US" dirty="0"/>
              <a:t>Air-Pneumothorax</a:t>
            </a:r>
          </a:p>
          <a:p>
            <a:pPr lvl="2"/>
            <a:r>
              <a:rPr lang="en-US" dirty="0"/>
              <a:t>Air under pressure-Tension pneumothorax</a:t>
            </a:r>
          </a:p>
          <a:p>
            <a:pPr lvl="2"/>
            <a:r>
              <a:rPr lang="en-US" dirty="0"/>
              <a:t>Blood –</a:t>
            </a:r>
            <a:r>
              <a:rPr lang="en-US" dirty="0" err="1"/>
              <a:t>Hemothorax</a:t>
            </a:r>
            <a:endParaRPr lang="en-US" dirty="0"/>
          </a:p>
          <a:p>
            <a:pPr lvl="2"/>
            <a:r>
              <a:rPr lang="en-US" dirty="0"/>
              <a:t>Serous fluid-Pleural effusion</a:t>
            </a:r>
          </a:p>
          <a:p>
            <a:pPr lvl="2"/>
            <a:r>
              <a:rPr lang="en-US" dirty="0"/>
              <a:t>Pus-Empyema or </a:t>
            </a:r>
            <a:r>
              <a:rPr lang="en-US" dirty="0" err="1"/>
              <a:t>pyothorax</a:t>
            </a:r>
            <a:endParaRPr lang="en-US" dirty="0"/>
          </a:p>
          <a:p>
            <a:pPr lvl="2"/>
            <a:r>
              <a:rPr lang="en-US" dirty="0"/>
              <a:t>Organized blood clot-</a:t>
            </a:r>
            <a:r>
              <a:rPr lang="en-US" dirty="0" err="1"/>
              <a:t>Fibrothorax</a:t>
            </a:r>
            <a:endParaRPr lang="en-US" dirty="0"/>
          </a:p>
          <a:p>
            <a:pPr lvl="2"/>
            <a:r>
              <a:rPr lang="en-US" dirty="0"/>
              <a:t>Lymph-</a:t>
            </a:r>
            <a:r>
              <a:rPr lang="en-US" dirty="0" err="1"/>
              <a:t>Chyothorax</a:t>
            </a:r>
            <a:endParaRPr lang="en-US" dirty="0"/>
          </a:p>
        </p:txBody>
      </p:sp>
      <p:sp>
        <p:nvSpPr>
          <p:cNvPr id="2" name="Title 1"/>
          <p:cNvSpPr>
            <a:spLocks noGrp="1"/>
          </p:cNvSpPr>
          <p:nvPr>
            <p:ph type="title"/>
          </p:nvPr>
        </p:nvSpPr>
        <p:spPr/>
        <p:txBody>
          <a:bodyPr/>
          <a:lstStyle/>
          <a:p>
            <a:r>
              <a:rPr lang="en-US" dirty="0"/>
              <a:t>Pleura</a:t>
            </a:r>
          </a:p>
        </p:txBody>
      </p:sp>
    </p:spTree>
    <p:extLst>
      <p:ext uri="{BB962C8B-B14F-4D97-AF65-F5344CB8AC3E}">
        <p14:creationId xmlns:p14="http://schemas.microsoft.com/office/powerpoint/2010/main" val="1737476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titled.jpg"/>
          <p:cNvPicPr>
            <a:picLocks noGrp="1" noChangeAspect="1"/>
          </p:cNvPicPr>
          <p:nvPr>
            <p:ph idx="1"/>
          </p:nvPr>
        </p:nvPicPr>
        <p:blipFill rotWithShape="1">
          <a:blip r:embed="rId3">
            <a:extLst>
              <a:ext uri="{28A0092B-C50C-407E-A947-70E740481C1C}">
                <a14:useLocalDpi xmlns:a14="http://schemas.microsoft.com/office/drawing/2010/main" val="0"/>
              </a:ext>
            </a:extLst>
          </a:blip>
          <a:srcRect l="-3179" r="-3179"/>
          <a:stretch/>
        </p:blipFill>
        <p:spPr>
          <a:xfrm>
            <a:off x="872067" y="1788849"/>
            <a:ext cx="7408333" cy="4337314"/>
          </a:xfrm>
        </p:spPr>
      </p:pic>
      <p:sp>
        <p:nvSpPr>
          <p:cNvPr id="3" name="Title 2"/>
          <p:cNvSpPr>
            <a:spLocks noGrp="1"/>
          </p:cNvSpPr>
          <p:nvPr>
            <p:ph type="title"/>
          </p:nvPr>
        </p:nvSpPr>
        <p:spPr>
          <a:xfrm>
            <a:off x="457200" y="338328"/>
            <a:ext cx="8229600" cy="796205"/>
          </a:xfrm>
        </p:spPr>
        <p:txBody>
          <a:bodyPr/>
          <a:lstStyle/>
          <a:p>
            <a:r>
              <a:rPr lang="en-US" dirty="0"/>
              <a:t>Mechanics of Breathing</a:t>
            </a:r>
          </a:p>
        </p:txBody>
      </p:sp>
      <p:sp>
        <p:nvSpPr>
          <p:cNvPr id="5" name="Rectangle 4"/>
          <p:cNvSpPr/>
          <p:nvPr/>
        </p:nvSpPr>
        <p:spPr>
          <a:xfrm>
            <a:off x="872067" y="4007023"/>
            <a:ext cx="7814733" cy="646331"/>
          </a:xfrm>
          <a:prstGeom prst="rect">
            <a:avLst/>
          </a:prstGeom>
        </p:spPr>
        <p:txBody>
          <a:bodyPr wrap="square">
            <a:spAutoFit/>
          </a:bodyPr>
          <a:lstStyle/>
          <a:p>
            <a:r>
              <a:rPr lang="en-US" dirty="0"/>
              <a:t>http://</a:t>
            </a:r>
            <a:r>
              <a:rPr lang="en-US" dirty="0" err="1"/>
              <a:t>matterandenergytransformation.wikispaces.com</a:t>
            </a:r>
            <a:r>
              <a:rPr lang="en-US" dirty="0"/>
              <a:t>/file/view/</a:t>
            </a:r>
            <a:r>
              <a:rPr lang="en-US" dirty="0" err="1"/>
              <a:t>Cellular_Respiration.jpg</a:t>
            </a:r>
            <a:r>
              <a:rPr lang="en-US" dirty="0"/>
              <a:t>/199429324/560x348/</a:t>
            </a:r>
            <a:r>
              <a:rPr lang="en-US" dirty="0" err="1"/>
              <a:t>Cellular_Respiration.jpg</a:t>
            </a:r>
            <a:endParaRPr lang="en-US" dirty="0"/>
          </a:p>
        </p:txBody>
      </p:sp>
    </p:spTree>
    <p:extLst>
      <p:ext uri="{BB962C8B-B14F-4D97-AF65-F5344CB8AC3E}">
        <p14:creationId xmlns:p14="http://schemas.microsoft.com/office/powerpoint/2010/main" val="4027788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a:t>Examples of Respiratory Mechanics</a:t>
            </a:r>
          </a:p>
        </p:txBody>
      </p:sp>
      <p:pic>
        <p:nvPicPr>
          <p:cNvPr id="9" name="Content Placeholder 8"/>
          <p:cNvPicPr>
            <a:picLocks noGrp="1" noChangeAspect="1"/>
          </p:cNvPicPr>
          <p:nvPr>
            <p:ph sz="quarter" idx="4294967295"/>
          </p:nvPr>
        </p:nvPicPr>
        <p:blipFill>
          <a:blip r:embed="rId2"/>
          <a:srcRect t="-37069" b="-37069"/>
          <a:stretch>
            <a:fillRect/>
          </a:stretch>
        </p:blipFill>
        <p:spPr>
          <a:xfrm>
            <a:off x="676655" y="1516565"/>
            <a:ext cx="3822192" cy="2325254"/>
          </a:xfrm>
          <a:prstGeom prst="rect">
            <a:avLst/>
          </a:prstGeom>
        </p:spPr>
      </p:pic>
      <p:pic>
        <p:nvPicPr>
          <p:cNvPr id="10" name="Content Placeholder 9"/>
          <p:cNvPicPr>
            <a:picLocks noGrp="1" noChangeAspect="1"/>
          </p:cNvPicPr>
          <p:nvPr>
            <p:ph sz="quarter" idx="4294967295"/>
          </p:nvPr>
        </p:nvPicPr>
        <p:blipFill>
          <a:blip r:embed="rId3"/>
          <a:srcRect l="-8143" r="-8143"/>
          <a:stretch>
            <a:fillRect/>
          </a:stretch>
        </p:blipFill>
        <p:spPr>
          <a:xfrm>
            <a:off x="3399367" y="3576659"/>
            <a:ext cx="3420533" cy="3447288"/>
          </a:xfrm>
          <a:prstGeom prst="rect">
            <a:avLst/>
          </a:prstGeom>
        </p:spPr>
      </p:pic>
      <p:pic>
        <p:nvPicPr>
          <p:cNvPr id="15" name="Picture 14"/>
          <p:cNvPicPr>
            <a:picLocks noChangeAspect="1"/>
          </p:cNvPicPr>
          <p:nvPr/>
        </p:nvPicPr>
        <p:blipFill>
          <a:blip r:embed="rId4"/>
          <a:stretch>
            <a:fillRect/>
          </a:stretch>
        </p:blipFill>
        <p:spPr>
          <a:xfrm>
            <a:off x="6819900" y="3576659"/>
            <a:ext cx="1866900" cy="3327400"/>
          </a:xfrm>
          <a:prstGeom prst="rect">
            <a:avLst/>
          </a:prstGeom>
        </p:spPr>
      </p:pic>
      <p:sp>
        <p:nvSpPr>
          <p:cNvPr id="17" name="TextBox 16"/>
          <p:cNvSpPr txBox="1"/>
          <p:nvPr/>
        </p:nvSpPr>
        <p:spPr>
          <a:xfrm>
            <a:off x="543115" y="3241927"/>
            <a:ext cx="2989792" cy="3693319"/>
          </a:xfrm>
          <a:prstGeom prst="rect">
            <a:avLst/>
          </a:prstGeom>
          <a:noFill/>
        </p:spPr>
        <p:txBody>
          <a:bodyPr wrap="square" rtlCol="0">
            <a:spAutoFit/>
          </a:bodyPr>
          <a:lstStyle/>
          <a:p>
            <a:r>
              <a:rPr lang="en-US" dirty="0"/>
              <a:t>Air is drawn into the lungs by lowering the diaphragm, making the pressure more negative in the thoracic cavity. Exhalation is accomplished by the elastic recoil of the diaphragm and of the tiny air sacs (alveoli) of the lungs . This elastic recoil produces a positive pressure</a:t>
            </a:r>
          </a:p>
        </p:txBody>
      </p:sp>
      <p:sp>
        <p:nvSpPr>
          <p:cNvPr id="18" name="TextBox 17"/>
          <p:cNvSpPr txBox="1"/>
          <p:nvPr/>
        </p:nvSpPr>
        <p:spPr>
          <a:xfrm>
            <a:off x="4826000" y="1981200"/>
            <a:ext cx="3539067" cy="923330"/>
          </a:xfrm>
          <a:prstGeom prst="rect">
            <a:avLst/>
          </a:prstGeom>
          <a:noFill/>
        </p:spPr>
        <p:txBody>
          <a:bodyPr wrap="square" rtlCol="0">
            <a:spAutoFit/>
          </a:bodyPr>
          <a:lstStyle/>
          <a:p>
            <a:r>
              <a:rPr lang="en-US" dirty="0"/>
              <a:t>http://</a:t>
            </a:r>
            <a:r>
              <a:rPr lang="en-US" dirty="0" err="1"/>
              <a:t>hyperphysics.phy-astr.gsu.edu</a:t>
            </a:r>
            <a:r>
              <a:rPr lang="en-US" dirty="0"/>
              <a:t>/</a:t>
            </a:r>
            <a:r>
              <a:rPr lang="en-US" dirty="0" err="1"/>
              <a:t>hbase</a:t>
            </a:r>
            <a:r>
              <a:rPr lang="en-US" dirty="0"/>
              <a:t>/kinetic/</a:t>
            </a:r>
            <a:r>
              <a:rPr lang="en-US" dirty="0" err="1"/>
              <a:t>imgkin</a:t>
            </a:r>
            <a:r>
              <a:rPr lang="en-US" dirty="0"/>
              <a:t>/lung1.gif</a:t>
            </a:r>
          </a:p>
        </p:txBody>
      </p:sp>
    </p:spTree>
    <p:extLst>
      <p:ext uri="{BB962C8B-B14F-4D97-AF65-F5344CB8AC3E}">
        <p14:creationId xmlns:p14="http://schemas.microsoft.com/office/powerpoint/2010/main" val="95885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0" y="1016000"/>
            <a:ext cx="8551333" cy="5689600"/>
          </a:xfrm>
        </p:spPr>
        <p:txBody>
          <a:bodyPr>
            <a:normAutofit fontScale="85000" lnSpcReduction="20000"/>
          </a:bodyPr>
          <a:lstStyle/>
          <a:p>
            <a:endParaRPr lang="en-US" dirty="0"/>
          </a:p>
          <a:p>
            <a:r>
              <a:rPr lang="en-US" dirty="0" err="1"/>
              <a:t>Eupnea</a:t>
            </a:r>
            <a:r>
              <a:rPr lang="en-US" dirty="0"/>
              <a:t> (normal breathing)</a:t>
            </a:r>
          </a:p>
          <a:p>
            <a:pPr lvl="1"/>
            <a:r>
              <a:rPr lang="en-US" dirty="0"/>
              <a:t>Inspiration- </a:t>
            </a:r>
          </a:p>
          <a:p>
            <a:pPr lvl="2"/>
            <a:r>
              <a:rPr lang="en-US" dirty="0"/>
              <a:t>explained by Boyle’s law</a:t>
            </a:r>
          </a:p>
          <a:p>
            <a:pPr lvl="3"/>
            <a:r>
              <a:rPr lang="en-US" dirty="0"/>
              <a:t>Increased volume causes decreased pressure which “pulls” air into the lungs</a:t>
            </a:r>
          </a:p>
          <a:p>
            <a:pPr lvl="3"/>
            <a:r>
              <a:rPr lang="en-US" dirty="0"/>
              <a:t>Alveolar pressure must be lower than atmospheric pressure for air to move in</a:t>
            </a:r>
          </a:p>
          <a:p>
            <a:pPr lvl="3"/>
            <a:r>
              <a:rPr lang="en-US" dirty="0"/>
              <a:t>Muscles used in inspiration</a:t>
            </a:r>
          </a:p>
          <a:p>
            <a:pPr lvl="4"/>
            <a:r>
              <a:rPr lang="en-US" b="1" dirty="0"/>
              <a:t>Diaphragm-responsible for quiet breathing</a:t>
            </a:r>
          </a:p>
          <a:p>
            <a:pPr lvl="5"/>
            <a:r>
              <a:rPr lang="en-US" dirty="0"/>
              <a:t>	Innervated by phrenic nerve –arising from C-3,4, 5</a:t>
            </a:r>
          </a:p>
          <a:p>
            <a:pPr marL="1554480" lvl="5" indent="0">
              <a:buNone/>
            </a:pPr>
            <a:r>
              <a:rPr lang="en-US" dirty="0"/>
              <a:t>	(C-3,4,5 keeps the diaphragm alive)</a:t>
            </a:r>
          </a:p>
          <a:p>
            <a:pPr marL="1554480" lvl="5" indent="0">
              <a:buNone/>
            </a:pPr>
            <a:r>
              <a:rPr lang="en-US" dirty="0"/>
              <a:t>Descends 1 to 2 cm during </a:t>
            </a:r>
            <a:r>
              <a:rPr lang="en-US" dirty="0" err="1"/>
              <a:t>eupneic</a:t>
            </a:r>
            <a:r>
              <a:rPr lang="en-US" dirty="0"/>
              <a:t> breathing up to 10 cm during forced breaths</a:t>
            </a:r>
          </a:p>
          <a:p>
            <a:pPr marL="1554480" lvl="5" indent="0">
              <a:buNone/>
            </a:pPr>
            <a:r>
              <a:rPr lang="en-US" dirty="0"/>
              <a:t>		(*spinal cord injuries above C-5 require mechanical vent)</a:t>
            </a:r>
          </a:p>
          <a:p>
            <a:pPr lvl="4"/>
            <a:r>
              <a:rPr lang="en-US" dirty="0"/>
              <a:t>External </a:t>
            </a:r>
            <a:r>
              <a:rPr lang="en-US" dirty="0" err="1"/>
              <a:t>intercostals</a:t>
            </a:r>
            <a:endParaRPr lang="en-US" dirty="0"/>
          </a:p>
          <a:p>
            <a:pPr lvl="5"/>
            <a:r>
              <a:rPr lang="en-US" dirty="0"/>
              <a:t>Increase the a-p diameter by elevating the ribs and sternum</a:t>
            </a:r>
          </a:p>
          <a:p>
            <a:pPr lvl="1"/>
            <a:r>
              <a:rPr lang="en-US" dirty="0"/>
              <a:t>Expiration-</a:t>
            </a:r>
          </a:p>
          <a:p>
            <a:pPr lvl="2"/>
            <a:r>
              <a:rPr lang="en-US" b="1" dirty="0"/>
              <a:t>Passive recoil</a:t>
            </a:r>
          </a:p>
          <a:p>
            <a:pPr lvl="2"/>
            <a:r>
              <a:rPr lang="en-US" dirty="0"/>
              <a:t>No muscular contraction</a:t>
            </a:r>
          </a:p>
          <a:p>
            <a:pPr lvl="3"/>
            <a:r>
              <a:rPr lang="en-US" dirty="0"/>
              <a:t>Intercostal may augment expiration-</a:t>
            </a:r>
          </a:p>
          <a:p>
            <a:pPr lvl="3"/>
            <a:r>
              <a:rPr lang="en-US" dirty="0"/>
              <a:t>Abdominal muscles used for coughing</a:t>
            </a:r>
          </a:p>
        </p:txBody>
      </p:sp>
      <p:sp>
        <p:nvSpPr>
          <p:cNvPr id="3" name="Title 2"/>
          <p:cNvSpPr>
            <a:spLocks noGrp="1"/>
          </p:cNvSpPr>
          <p:nvPr>
            <p:ph type="title"/>
          </p:nvPr>
        </p:nvSpPr>
        <p:spPr>
          <a:xfrm>
            <a:off x="457200" y="338327"/>
            <a:ext cx="8229600" cy="1302903"/>
          </a:xfrm>
        </p:spPr>
        <p:txBody>
          <a:bodyPr/>
          <a:lstStyle/>
          <a:p>
            <a:r>
              <a:rPr lang="en-US" dirty="0"/>
              <a:t>More on Breathing Mechanics</a:t>
            </a:r>
          </a:p>
        </p:txBody>
      </p:sp>
    </p:spTree>
    <p:extLst>
      <p:ext uri="{BB962C8B-B14F-4D97-AF65-F5344CB8AC3E}">
        <p14:creationId xmlns:p14="http://schemas.microsoft.com/office/powerpoint/2010/main" val="714050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in the lungs</a:t>
            </a:r>
          </a:p>
        </p:txBody>
      </p:sp>
      <p:sp>
        <p:nvSpPr>
          <p:cNvPr id="3" name="Content Placeholder 2"/>
          <p:cNvSpPr>
            <a:spLocks noGrp="1"/>
          </p:cNvSpPr>
          <p:nvPr>
            <p:ph idx="1"/>
          </p:nvPr>
        </p:nvSpPr>
        <p:spPr>
          <a:xfrm>
            <a:off x="293077" y="1738924"/>
            <a:ext cx="8565173" cy="4783112"/>
          </a:xfrm>
        </p:spPr>
        <p:txBody>
          <a:bodyPr>
            <a:normAutofit fontScale="62500" lnSpcReduction="20000"/>
          </a:bodyPr>
          <a:lstStyle/>
          <a:p>
            <a:r>
              <a:rPr lang="en-US" b="1" dirty="0"/>
              <a:t>Intrapulmonary Pressure Changes </a:t>
            </a:r>
            <a:endParaRPr lang="en-US" dirty="0"/>
          </a:p>
          <a:p>
            <a:r>
              <a:rPr lang="en-US" dirty="0"/>
              <a:t>pressure changes that occur in the lungs during breathing closely follow the movements of the thoracic wall. </a:t>
            </a:r>
          </a:p>
          <a:p>
            <a:r>
              <a:rPr lang="en-US" dirty="0"/>
              <a:t>The pressure within the lungs is called the intrapulmonary, or intra-alveolar, pressure. Between breaths, it equals atmospheric pressure, which has a value of 760 millimeters of mercury at sea level.</a:t>
            </a:r>
          </a:p>
          <a:p>
            <a:r>
              <a:rPr lang="en-US" dirty="0"/>
              <a:t> When discussing respiratory pressures, this is generally referred to as zero.</a:t>
            </a:r>
            <a:br>
              <a:rPr lang="en-US" dirty="0"/>
            </a:br>
            <a:endParaRPr lang="en-US" dirty="0"/>
          </a:p>
          <a:p>
            <a:r>
              <a:rPr lang="en-US" dirty="0"/>
              <a:t>During inspiration, the volume of the thoracic cavity increases, causing intrapulmonary pressure to fall below atmospheric pressure. This is also known as a negative pressure. Since air moves from areas of high to low air pressure, air flows into the lungs. Notice that at the end of inspiration, when the intrapulmonary pressure again equals atmospheric pressure, airflow stops. </a:t>
            </a:r>
          </a:p>
          <a:p>
            <a:r>
              <a:rPr lang="en-US" dirty="0"/>
              <a:t>During expiration, the volume of the thoracic cavity decreases, causing the intrapulmonary pressure to rise above atmospheric pressure. Following its pressure gradient, air flows out of the lungs, until, at the end of expiration, the intrapulmonary pressure again equals atmospheric pressure. </a:t>
            </a:r>
          </a:p>
          <a:p>
            <a:endParaRPr lang="en-US" dirty="0"/>
          </a:p>
        </p:txBody>
      </p:sp>
    </p:spTree>
    <p:extLst>
      <p:ext uri="{BB962C8B-B14F-4D97-AF65-F5344CB8AC3E}">
        <p14:creationId xmlns:p14="http://schemas.microsoft.com/office/powerpoint/2010/main" val="412712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Upper and Lower Airway Anatomy</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578353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9275" y="107576"/>
            <a:ext cx="8042276" cy="556732"/>
          </a:xfrm>
        </p:spPr>
        <p:txBody>
          <a:bodyPr/>
          <a:lstStyle/>
          <a:p>
            <a:r>
              <a:rPr lang="en-US" dirty="0"/>
              <a:t>Intrapleural pressure</a:t>
            </a:r>
          </a:p>
        </p:txBody>
      </p:sp>
      <p:sp>
        <p:nvSpPr>
          <p:cNvPr id="6" name="Content Placeholder 5"/>
          <p:cNvSpPr>
            <a:spLocks noGrp="1"/>
          </p:cNvSpPr>
          <p:nvPr>
            <p:ph idx="1"/>
          </p:nvPr>
        </p:nvSpPr>
        <p:spPr>
          <a:xfrm>
            <a:off x="1" y="664308"/>
            <a:ext cx="9144000" cy="5548923"/>
          </a:xfrm>
        </p:spPr>
        <p:txBody>
          <a:bodyPr>
            <a:normAutofit fontScale="92500"/>
          </a:bodyPr>
          <a:lstStyle/>
          <a:p>
            <a:r>
              <a:rPr lang="en-US" sz="1400" b="1" dirty="0"/>
              <a:t>Intrapleural Pressure </a:t>
            </a:r>
            <a:endParaRPr lang="en-US" sz="1400" dirty="0"/>
          </a:p>
          <a:p>
            <a:r>
              <a:rPr lang="en-US" sz="1800" dirty="0"/>
              <a:t> Intrapleural pressure is the pressure within the pleural cavity. </a:t>
            </a:r>
            <a:r>
              <a:rPr lang="en-US" sz="1800" b="1" i="1" dirty="0"/>
              <a:t>Intrapleural pressure is always negative,</a:t>
            </a:r>
            <a:r>
              <a:rPr lang="en-US" sz="1800" dirty="0"/>
              <a:t> which acts like a suction to keep the lungs inflated. </a:t>
            </a:r>
          </a:p>
          <a:p>
            <a:r>
              <a:rPr lang="en-US" sz="1800" dirty="0"/>
              <a:t>The negative </a:t>
            </a:r>
            <a:r>
              <a:rPr lang="en-US" sz="1800" dirty="0" err="1"/>
              <a:t>intrapleural</a:t>
            </a:r>
            <a:r>
              <a:rPr lang="en-US" sz="1800" dirty="0"/>
              <a:t> pressure is due to three main factors:</a:t>
            </a:r>
          </a:p>
          <a:p>
            <a:r>
              <a:rPr lang="en-US" sz="1800" dirty="0"/>
              <a:t> The surface tension of the alveolar fluid. </a:t>
            </a:r>
          </a:p>
          <a:p>
            <a:pPr lvl="1"/>
            <a:r>
              <a:rPr lang="en-US" sz="1800" dirty="0"/>
              <a:t> The surface tension of the alveolar fluid tends to pull each of the alveoli inward and therefore pulls the entire lung inward. Surfactant reduces this force. </a:t>
            </a:r>
          </a:p>
          <a:p>
            <a:r>
              <a:rPr lang="en-US" sz="1800" dirty="0"/>
              <a:t>The elasticity of the lungs.</a:t>
            </a:r>
          </a:p>
          <a:p>
            <a:pPr lvl="1"/>
            <a:r>
              <a:rPr lang="en-US" sz="1800" dirty="0"/>
              <a:t>The abundant elastic tissue in the lungs tends to recoil and pull the lung inward. As the lung moves away from the thoracic wall, the cavity becomes slightly larger. The negative pressure this creates acts like a suction to keep the lungs inflated.</a:t>
            </a:r>
          </a:p>
          <a:p>
            <a:r>
              <a:rPr lang="en-US" sz="1800" dirty="0"/>
              <a:t>The elasticity of the thoracic wall. </a:t>
            </a:r>
          </a:p>
          <a:p>
            <a:pPr lvl="1"/>
            <a:r>
              <a:rPr lang="en-US" sz="1800" dirty="0"/>
              <a:t> The elastic thoracic wall tends to pull away from the lung, further enlarging the pleural cavity and creating this negative pressure. The surface tension of pleural fluid resists the actual separation of the lung and thoracic wall. </a:t>
            </a:r>
          </a:p>
        </p:txBody>
      </p:sp>
    </p:spTree>
    <p:extLst>
      <p:ext uri="{BB962C8B-B14F-4D97-AF65-F5344CB8AC3E}">
        <p14:creationId xmlns:p14="http://schemas.microsoft.com/office/powerpoint/2010/main" val="2095399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title"/>
          </p:nvPr>
        </p:nvSpPr>
        <p:spPr>
          <a:xfrm>
            <a:off x="549275" y="107576"/>
            <a:ext cx="7816959" cy="586107"/>
          </a:xfrm>
        </p:spPr>
        <p:txBody>
          <a:bodyPr anchor="b">
            <a:normAutofit/>
          </a:bodyPr>
          <a:lstStyle/>
          <a:p>
            <a:pPr>
              <a:lnSpc>
                <a:spcPct val="90000"/>
              </a:lnSpc>
            </a:pPr>
            <a:r>
              <a:rPr lang="en-US" sz="2500" dirty="0"/>
              <a:t>http://</a:t>
            </a:r>
            <a:r>
              <a:rPr lang="en-US" sz="2500" dirty="0" err="1"/>
              <a:t>www.unm.edu</a:t>
            </a:r>
            <a:r>
              <a:rPr lang="en-US" sz="2500" dirty="0"/>
              <a:t>/~jimmy/</a:t>
            </a:r>
            <a:r>
              <a:rPr lang="en-US" sz="2500" dirty="0" err="1"/>
              <a:t>lung_pressures.jpg</a:t>
            </a:r>
            <a:endParaRPr lang="en-US" sz="2500" dirty="0"/>
          </a:p>
        </p:txBody>
      </p:sp>
      <p:pic>
        <p:nvPicPr>
          <p:cNvPr id="5" name="Content Placeholder 4" descr="lung_pressures.jpg"/>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2333298" y="718332"/>
            <a:ext cx="4372302" cy="5822460"/>
          </a:xfrm>
          <a:prstGeom prst="rect">
            <a:avLst/>
          </a:prstGeom>
          <a:noFill/>
        </p:spPr>
      </p:pic>
    </p:spTree>
    <p:extLst>
      <p:ext uri="{BB962C8B-B14F-4D97-AF65-F5344CB8AC3E}">
        <p14:creationId xmlns:p14="http://schemas.microsoft.com/office/powerpoint/2010/main" val="9478491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Intrapleural pressure changes</a:t>
            </a:r>
          </a:p>
        </p:txBody>
      </p:sp>
      <p:sp>
        <p:nvSpPr>
          <p:cNvPr id="6" name="Content Placeholder 5"/>
          <p:cNvSpPr>
            <a:spLocks noGrp="1"/>
          </p:cNvSpPr>
          <p:nvPr>
            <p:ph idx="1"/>
          </p:nvPr>
        </p:nvSpPr>
        <p:spPr>
          <a:xfrm>
            <a:off x="480859" y="2133600"/>
            <a:ext cx="8377392" cy="3992563"/>
          </a:xfrm>
        </p:spPr>
        <p:txBody>
          <a:bodyPr>
            <a:normAutofit/>
          </a:bodyPr>
          <a:lstStyle/>
          <a:p>
            <a:r>
              <a:rPr lang="en-US" sz="2800" b="1" baseline="30000" dirty="0"/>
              <a:t>Intrapleural Pressure Change</a:t>
            </a:r>
          </a:p>
          <a:p>
            <a:r>
              <a:rPr lang="en-US" sz="2800" baseline="30000" dirty="0"/>
              <a:t>Intrapleural pressure changes during breathing:</a:t>
            </a:r>
          </a:p>
          <a:p>
            <a:r>
              <a:rPr lang="en-US" sz="2800" baseline="30000" dirty="0"/>
              <a:t>As the thoracic wall moves outward during inspiration, the</a:t>
            </a:r>
            <a:r>
              <a:rPr lang="en-US" sz="2800" dirty="0"/>
              <a:t> </a:t>
            </a:r>
            <a:r>
              <a:rPr lang="en-US" sz="2800" baseline="30000" dirty="0"/>
              <a:t>volume of the pleural cavity increases slightly, decreasing</a:t>
            </a:r>
            <a:r>
              <a:rPr lang="en-US" sz="2800" dirty="0"/>
              <a:t> </a:t>
            </a:r>
            <a:r>
              <a:rPr lang="en-US" sz="2800" baseline="30000" dirty="0" err="1"/>
              <a:t>intrapleural</a:t>
            </a:r>
            <a:r>
              <a:rPr lang="en-US" sz="2800" baseline="30000" dirty="0"/>
              <a:t> pressure.</a:t>
            </a:r>
          </a:p>
          <a:p>
            <a:r>
              <a:rPr lang="en-US" sz="2800" baseline="30000" dirty="0"/>
              <a:t> As the thoracic wall recoils during expiration, the volume of</a:t>
            </a:r>
            <a:r>
              <a:rPr lang="en-US" sz="2800" dirty="0"/>
              <a:t> </a:t>
            </a:r>
            <a:r>
              <a:rPr lang="en-US" sz="2800" baseline="30000" dirty="0"/>
              <a:t>the pleural cavity decreases, returning the pressure to</a:t>
            </a:r>
            <a:r>
              <a:rPr lang="en-US" sz="2800" dirty="0"/>
              <a:t> </a:t>
            </a:r>
            <a:r>
              <a:rPr lang="en-US" sz="2800" baseline="30000" dirty="0"/>
              <a:t>minus 4, or 756 </a:t>
            </a:r>
            <a:endParaRPr lang="en-US" b="1" baseline="30000" dirty="0"/>
          </a:p>
          <a:p>
            <a:pPr marL="0" indent="0">
              <a:buNone/>
            </a:pPr>
            <a:endParaRPr lang="en-US" dirty="0"/>
          </a:p>
        </p:txBody>
      </p:sp>
    </p:spTree>
    <p:extLst>
      <p:ext uri="{BB962C8B-B14F-4D97-AF65-F5344CB8AC3E}">
        <p14:creationId xmlns:p14="http://schemas.microsoft.com/office/powerpoint/2010/main" val="3468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age007.jpg"/>
          <p:cNvPicPr>
            <a:picLocks noGrp="1" noChangeAspect="1"/>
          </p:cNvPicPr>
          <p:nvPr>
            <p:ph idx="1"/>
          </p:nvPr>
        </p:nvPicPr>
        <p:blipFill rotWithShape="1">
          <a:blip r:embed="rId2">
            <a:extLst>
              <a:ext uri="{28A0092B-C50C-407E-A947-70E740481C1C}">
                <a14:useLocalDpi xmlns:a14="http://schemas.microsoft.com/office/drawing/2010/main" val="0"/>
              </a:ext>
            </a:extLst>
          </a:blip>
          <a:srcRect t="8410" b="-8466"/>
          <a:stretch/>
        </p:blipFill>
        <p:spPr>
          <a:xfrm>
            <a:off x="1033328" y="338328"/>
            <a:ext cx="7408333" cy="6917748"/>
          </a:xfrm>
        </p:spPr>
      </p:pic>
      <p:sp>
        <p:nvSpPr>
          <p:cNvPr id="5" name="Title 4"/>
          <p:cNvSpPr>
            <a:spLocks noGrp="1"/>
          </p:cNvSpPr>
          <p:nvPr>
            <p:ph type="title"/>
          </p:nvPr>
        </p:nvSpPr>
        <p:spPr/>
        <p:txBody>
          <a:bodyPr/>
          <a:lstStyle/>
          <a:p>
            <a:r>
              <a:rPr lang="en-US" dirty="0">
                <a:latin typeface="Wingdings"/>
                <a:ea typeface="Wingdings"/>
                <a:cs typeface="Wingdings"/>
                <a:sym typeface="Wingdings"/>
              </a:rPr>
              <a:t></a:t>
            </a:r>
            <a:endParaRPr lang="en-US" dirty="0"/>
          </a:p>
        </p:txBody>
      </p:sp>
      <p:sp>
        <p:nvSpPr>
          <p:cNvPr id="9" name="TextBox 8"/>
          <p:cNvSpPr txBox="1"/>
          <p:nvPr/>
        </p:nvSpPr>
        <p:spPr>
          <a:xfrm>
            <a:off x="5543346" y="2175476"/>
            <a:ext cx="554334" cy="646331"/>
          </a:xfrm>
          <a:prstGeom prst="rect">
            <a:avLst/>
          </a:prstGeom>
          <a:noFill/>
        </p:spPr>
        <p:txBody>
          <a:bodyPr wrap="square" rtlCol="0">
            <a:spAutoFit/>
          </a:bodyPr>
          <a:lstStyle/>
          <a:p>
            <a:r>
              <a:rPr lang="en-US" sz="3600" dirty="0">
                <a:latin typeface="Wingdings"/>
                <a:ea typeface="Wingdings"/>
                <a:cs typeface="Wingdings"/>
                <a:sym typeface="Wingdings"/>
              </a:rPr>
              <a:t></a:t>
            </a:r>
            <a:endParaRPr lang="en-US" sz="3600" dirty="0"/>
          </a:p>
        </p:txBody>
      </p:sp>
      <p:sp>
        <p:nvSpPr>
          <p:cNvPr id="10" name="TextBox 9"/>
          <p:cNvSpPr txBox="1"/>
          <p:nvPr/>
        </p:nvSpPr>
        <p:spPr>
          <a:xfrm>
            <a:off x="5543346" y="5113899"/>
            <a:ext cx="624886" cy="584776"/>
          </a:xfrm>
          <a:prstGeom prst="rect">
            <a:avLst/>
          </a:prstGeom>
          <a:noFill/>
        </p:spPr>
        <p:txBody>
          <a:bodyPr wrap="square" rtlCol="0">
            <a:spAutoFit/>
          </a:bodyPr>
          <a:lstStyle/>
          <a:p>
            <a:r>
              <a:rPr lang="en-US" sz="3200" dirty="0">
                <a:latin typeface="Wingdings"/>
                <a:ea typeface="Wingdings"/>
                <a:cs typeface="Wingdings"/>
                <a:sym typeface="Wingdings"/>
              </a:rPr>
              <a:t></a:t>
            </a:r>
            <a:endParaRPr lang="en-US" sz="3200" dirty="0"/>
          </a:p>
        </p:txBody>
      </p:sp>
    </p:spTree>
    <p:extLst>
      <p:ext uri="{BB962C8B-B14F-4D97-AF65-F5344CB8AC3E}">
        <p14:creationId xmlns:p14="http://schemas.microsoft.com/office/powerpoint/2010/main" val="2920643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a:xfrm>
            <a:off x="284163" y="3501433"/>
            <a:ext cx="8574087" cy="2624730"/>
          </a:xfrm>
        </p:spPr>
        <p:txBody>
          <a:bodyPr>
            <a:normAutofit/>
          </a:bodyPr>
          <a:lstStyle/>
          <a:p>
            <a:r>
              <a:rPr lang="en-US" sz="4800" dirty="0"/>
              <a:t>Airflow = pressure/resistance</a:t>
            </a:r>
            <a:br>
              <a:rPr lang="en-US" sz="4800" dirty="0"/>
            </a:br>
            <a:endParaRPr lang="en-US" sz="4800" dirty="0"/>
          </a:p>
        </p:txBody>
      </p:sp>
    </p:spTree>
    <p:extLst>
      <p:ext uri="{BB962C8B-B14F-4D97-AF65-F5344CB8AC3E}">
        <p14:creationId xmlns:p14="http://schemas.microsoft.com/office/powerpoint/2010/main" val="306477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209594"/>
            <a:ext cx="8574087" cy="923637"/>
          </a:xfrm>
        </p:spPr>
        <p:txBody>
          <a:bodyPr>
            <a:normAutofit/>
          </a:bodyPr>
          <a:lstStyle/>
          <a:p>
            <a:pPr algn="l"/>
            <a:r>
              <a:rPr lang="en-US" sz="2400" dirty="0"/>
              <a:t>Two other important factors play roles in ventilation:</a:t>
            </a:r>
            <a:br>
              <a:rPr lang="en-US" sz="2400" dirty="0"/>
            </a:br>
            <a:r>
              <a:rPr lang="en-US" sz="2400" dirty="0"/>
              <a:t> The </a:t>
            </a:r>
            <a:r>
              <a:rPr lang="en-US" sz="2400" b="1" i="1" dirty="0"/>
              <a:t>resistance</a:t>
            </a:r>
            <a:r>
              <a:rPr lang="en-US" sz="2400" dirty="0"/>
              <a:t> within the airways &amp; Lung </a:t>
            </a:r>
            <a:r>
              <a:rPr lang="en-US" sz="2400" b="1" i="1" dirty="0"/>
              <a:t>compliance</a:t>
            </a:r>
            <a:r>
              <a:rPr lang="en-US" sz="2400" dirty="0"/>
              <a:t>. </a:t>
            </a:r>
          </a:p>
        </p:txBody>
      </p:sp>
      <p:sp>
        <p:nvSpPr>
          <p:cNvPr id="3" name="Content Placeholder 2"/>
          <p:cNvSpPr>
            <a:spLocks noGrp="1"/>
          </p:cNvSpPr>
          <p:nvPr>
            <p:ph sz="half" idx="4294967295"/>
          </p:nvPr>
        </p:nvSpPr>
        <p:spPr>
          <a:xfrm>
            <a:off x="284163" y="1133231"/>
            <a:ext cx="4388786" cy="5576821"/>
          </a:xfrm>
          <a:prstGeom prst="rect">
            <a:avLst/>
          </a:prstGeom>
        </p:spPr>
        <p:txBody>
          <a:bodyPr>
            <a:normAutofit fontScale="62500" lnSpcReduction="20000"/>
          </a:bodyPr>
          <a:lstStyle/>
          <a:p>
            <a:endParaRPr lang="en-US" dirty="0"/>
          </a:p>
          <a:p>
            <a:pPr marL="0" indent="0">
              <a:buNone/>
            </a:pPr>
            <a:r>
              <a:rPr lang="en-US" b="1" dirty="0"/>
              <a:t> Resistance Within Airways </a:t>
            </a:r>
            <a:endParaRPr lang="en-US" dirty="0"/>
          </a:p>
          <a:p>
            <a:r>
              <a:rPr lang="en-US" dirty="0"/>
              <a:t>• As air flows into the lungs, the gas molecules encounter resistance when they strike the walls of the airway. Therefore the diameter of the airway affects resistance. </a:t>
            </a:r>
          </a:p>
          <a:p>
            <a:r>
              <a:rPr lang="en-US" dirty="0"/>
              <a:t>• When the bronchiole constricts, the diameter decreases, and the resistance increases. This is because more gas molecules encounter the airway wall. Airflow is inversely related to resistance. </a:t>
            </a:r>
          </a:p>
          <a:p>
            <a:r>
              <a:rPr lang="en-US" dirty="0"/>
              <a:t>• Airflow equals the pressure difference between atmosphere and intrapulmonary pressure, divided by the resistance.</a:t>
            </a:r>
            <a:br>
              <a:rPr lang="en-US" dirty="0"/>
            </a:br>
            <a:r>
              <a:rPr lang="en-US" dirty="0"/>
              <a:t>• As the resistance increases, the airflow decreases.</a:t>
            </a:r>
            <a:br>
              <a:rPr lang="en-US" dirty="0"/>
            </a:br>
            <a:r>
              <a:rPr lang="en-US" dirty="0"/>
              <a:t>• As the resistance decreases, the airflow increases.</a:t>
            </a:r>
            <a:br>
              <a:rPr lang="en-US" dirty="0"/>
            </a:br>
            <a:r>
              <a:rPr lang="en-US" dirty="0"/>
              <a:t>• In healthy lungs, the airways typically offer little resistance, so air flows easily into and out of the lungs. </a:t>
            </a:r>
          </a:p>
          <a:p>
            <a:endParaRPr lang="en-US" dirty="0"/>
          </a:p>
        </p:txBody>
      </p:sp>
      <p:sp>
        <p:nvSpPr>
          <p:cNvPr id="4" name="Content Placeholder 3"/>
          <p:cNvSpPr>
            <a:spLocks noGrp="1"/>
          </p:cNvSpPr>
          <p:nvPr>
            <p:ph sz="half" idx="4294967295"/>
          </p:nvPr>
        </p:nvSpPr>
        <p:spPr>
          <a:xfrm>
            <a:off x="4672949" y="1387232"/>
            <a:ext cx="4037159" cy="5470768"/>
          </a:xfrm>
          <a:prstGeom prst="rect">
            <a:avLst/>
          </a:prstGeom>
        </p:spPr>
        <p:txBody>
          <a:bodyPr>
            <a:normAutofit fontScale="62500" lnSpcReduction="20000"/>
          </a:bodyPr>
          <a:lstStyle/>
          <a:p>
            <a:pPr marL="0" indent="0">
              <a:buNone/>
            </a:pPr>
            <a:r>
              <a:rPr lang="en-US" b="1" dirty="0"/>
              <a:t>Factors Affecting Airway Resistance </a:t>
            </a:r>
            <a:endParaRPr lang="en-US" dirty="0"/>
          </a:p>
          <a:p>
            <a:r>
              <a:rPr lang="en-US" dirty="0"/>
              <a:t>• Several factors change airway resistance by affecting the diameter of the airways. They do this by contracting or relaxing the smooth muscle in the airway walls, especially the bronchioles. </a:t>
            </a:r>
          </a:p>
          <a:p>
            <a:r>
              <a:rPr lang="en-US" dirty="0"/>
              <a:t>• Parasympathetic neurons release the neurotransmitter acetylcholine, which constricts bronchioles. Again, increased airway resistance decreases airflow. </a:t>
            </a:r>
          </a:p>
          <a:p>
            <a:r>
              <a:rPr lang="en-US" dirty="0"/>
              <a:t>• Histamine, released during allergic reactions, constricts bronchioles. This increases airway resistance and decreases airflow, making it harder to breathe. </a:t>
            </a:r>
          </a:p>
          <a:p>
            <a:r>
              <a:rPr lang="en-US" dirty="0"/>
              <a:t>• Epinephrine, released by the adrenal medulla during exercise or stress, dilates bronchioles, thereby decreasing airway resistance. This greatly increases airflow, ensuring adequate gas exchange</a:t>
            </a:r>
          </a:p>
        </p:txBody>
      </p:sp>
    </p:spTree>
    <p:extLst>
      <p:ext uri="{BB962C8B-B14F-4D97-AF65-F5344CB8AC3E}">
        <p14:creationId xmlns:p14="http://schemas.microsoft.com/office/powerpoint/2010/main" val="1494038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Lung compliance</a:t>
            </a:r>
          </a:p>
        </p:txBody>
      </p:sp>
      <p:sp>
        <p:nvSpPr>
          <p:cNvPr id="3" name="Content Placeholder 2"/>
          <p:cNvSpPr>
            <a:spLocks noGrp="1"/>
          </p:cNvSpPr>
          <p:nvPr>
            <p:ph idx="1"/>
          </p:nvPr>
        </p:nvSpPr>
        <p:spPr>
          <a:xfrm>
            <a:off x="197275" y="1505056"/>
            <a:ext cx="8660975" cy="5078624"/>
          </a:xfrm>
        </p:spPr>
        <p:txBody>
          <a:bodyPr>
            <a:normAutofit fontScale="70000" lnSpcReduction="20000"/>
          </a:bodyPr>
          <a:lstStyle/>
          <a:p>
            <a:r>
              <a:rPr lang="en-US" b="1" dirty="0"/>
              <a:t>Lung Compliance: Elastic Fibers </a:t>
            </a:r>
            <a:endParaRPr lang="en-US" dirty="0"/>
          </a:p>
          <a:p>
            <a:r>
              <a:rPr lang="en-US" dirty="0"/>
              <a:t> Another important factor affecting ventilation is the ease with which the lungs expand, also known as lung compliance. It is primarily determined by two factors:</a:t>
            </a:r>
          </a:p>
          <a:p>
            <a:pPr lvl="1"/>
            <a:r>
              <a:rPr lang="en-US" dirty="0"/>
              <a:t>The </a:t>
            </a:r>
            <a:r>
              <a:rPr lang="en-US" b="1" dirty="0" err="1"/>
              <a:t>stretchability</a:t>
            </a:r>
            <a:r>
              <a:rPr lang="en-US" b="1" dirty="0"/>
              <a:t> of the elastic fibers </a:t>
            </a:r>
            <a:r>
              <a:rPr lang="en-US" dirty="0"/>
              <a:t>within the lungs.</a:t>
            </a:r>
          </a:p>
          <a:p>
            <a:pPr lvl="1"/>
            <a:r>
              <a:rPr lang="en-US" dirty="0"/>
              <a:t>The </a:t>
            </a:r>
            <a:r>
              <a:rPr lang="en-US" b="1" dirty="0"/>
              <a:t>surface tension </a:t>
            </a:r>
            <a:r>
              <a:rPr lang="en-US" dirty="0"/>
              <a:t>within the alveoli. </a:t>
            </a:r>
          </a:p>
          <a:p>
            <a:r>
              <a:rPr lang="en-US" dirty="0"/>
              <a:t>Healthy lungs have high compliance because of their abundant elastic connective tissue.</a:t>
            </a:r>
          </a:p>
          <a:p>
            <a:pPr lvl="1"/>
            <a:r>
              <a:rPr lang="en-US" dirty="0"/>
              <a:t>Low lung compliance occurs in some pathological conditions, such as fibrosis, in which increasing amounts of less flexible connective tissue develop. </a:t>
            </a:r>
          </a:p>
          <a:p>
            <a:r>
              <a:rPr lang="en-US" b="1" dirty="0"/>
              <a:t> Lung Compliance: Surface Tension </a:t>
            </a:r>
            <a:endParaRPr lang="en-US" dirty="0"/>
          </a:p>
          <a:p>
            <a:pPr lvl="1"/>
            <a:r>
              <a:rPr lang="en-US" dirty="0"/>
              <a:t>The second factor affecting lung compliance is surface tension within the alveoli.</a:t>
            </a:r>
          </a:p>
          <a:p>
            <a:pPr lvl="2"/>
            <a:r>
              <a:rPr lang="en-US" dirty="0"/>
              <a:t>Some premature infants do not produce surfactant. Is their lung compliance high or low?</a:t>
            </a:r>
          </a:p>
          <a:p>
            <a:pPr lvl="2"/>
            <a:r>
              <a:rPr lang="en-US" dirty="0"/>
              <a:t>Without surfactant, alveoli have high surface tension, and they tend to collapse. Collapsed alveoli resist expansion, so lung compliance is low. </a:t>
            </a:r>
            <a:r>
              <a:rPr lang="en-US" b="1" dirty="0"/>
              <a:t>Surfactant lowers surface tension and increases lung compliance</a:t>
            </a:r>
            <a:r>
              <a:rPr lang="en-US" dirty="0"/>
              <a:t>. </a:t>
            </a:r>
          </a:p>
          <a:p>
            <a:endParaRPr lang="en-US" dirty="0"/>
          </a:p>
          <a:p>
            <a:endParaRPr lang="en-US" dirty="0"/>
          </a:p>
        </p:txBody>
      </p:sp>
    </p:spTree>
    <p:extLst>
      <p:ext uri="{BB962C8B-B14F-4D97-AF65-F5344CB8AC3E}">
        <p14:creationId xmlns:p14="http://schemas.microsoft.com/office/powerpoint/2010/main" val="1999575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E3E84937-548A-45B4-A3DC-E516B2F0CF2F}"/>
              </a:ext>
            </a:extLst>
          </p:cNvPr>
          <p:cNvGraphicFramePr>
            <a:graphicFrameLocks noGrp="1"/>
          </p:cNvGraphicFramePr>
          <p:nvPr>
            <p:ph idx="1"/>
          </p:nvPr>
        </p:nvGraphicFramePr>
        <p:xfrm>
          <a:off x="872067" y="1286934"/>
          <a:ext cx="7408333" cy="4839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57200" y="338328"/>
            <a:ext cx="8229600" cy="948606"/>
          </a:xfrm>
        </p:spPr>
        <p:txBody>
          <a:bodyPr>
            <a:normAutofit/>
          </a:bodyPr>
          <a:lstStyle/>
          <a:p>
            <a:r>
              <a:rPr lang="en-US" dirty="0"/>
              <a:t>Lung Compliance (C</a:t>
            </a:r>
            <a:r>
              <a:rPr lang="en-US" baseline="-25000" dirty="0"/>
              <a:t>L</a:t>
            </a:r>
            <a:r>
              <a:rPr lang="en-US" dirty="0"/>
              <a:t>)</a:t>
            </a:r>
          </a:p>
        </p:txBody>
      </p:sp>
    </p:spTree>
    <p:extLst>
      <p:ext uri="{BB962C8B-B14F-4D97-AF65-F5344CB8AC3E}">
        <p14:creationId xmlns:p14="http://schemas.microsoft.com/office/powerpoint/2010/main" val="1660727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334970"/>
            <a:ext cx="7408333" cy="4791193"/>
          </a:xfrm>
        </p:spPr>
        <p:txBody>
          <a:bodyPr>
            <a:normAutofit fontScale="77500" lnSpcReduction="20000"/>
          </a:bodyPr>
          <a:lstStyle/>
          <a:p>
            <a:r>
              <a:rPr lang="en-US" dirty="0"/>
              <a:t>Most important mechanism to empty the lung during exhalation which affects compliance</a:t>
            </a:r>
          </a:p>
          <a:p>
            <a:pPr lvl="1"/>
            <a:r>
              <a:rPr lang="en-US" dirty="0"/>
              <a:t>Elastic fibers</a:t>
            </a:r>
          </a:p>
          <a:p>
            <a:pPr lvl="1"/>
            <a:r>
              <a:rPr lang="en-US" b="1" dirty="0"/>
              <a:t>Pulmonary Surfactant-</a:t>
            </a:r>
            <a:r>
              <a:rPr lang="en-US" dirty="0"/>
              <a:t> lines the alveoli-made of lipoprotein mixture consisting mostly of </a:t>
            </a:r>
            <a:r>
              <a:rPr lang="en-US" b="1" dirty="0" err="1"/>
              <a:t>Dipalmoyl</a:t>
            </a:r>
            <a:r>
              <a:rPr lang="en-US" b="1" dirty="0"/>
              <a:t> lecithin</a:t>
            </a:r>
          </a:p>
          <a:p>
            <a:pPr lvl="1"/>
            <a:r>
              <a:rPr lang="en-US" b="1" dirty="0"/>
              <a:t>Secreted by type II alveolar epithelial cells</a:t>
            </a:r>
          </a:p>
          <a:p>
            <a:pPr lvl="2"/>
            <a:r>
              <a:rPr lang="en-US" dirty="0"/>
              <a:t>Laplace’s Law= P=T/r</a:t>
            </a:r>
          </a:p>
          <a:p>
            <a:pPr lvl="2"/>
            <a:r>
              <a:rPr lang="en-US" dirty="0"/>
              <a:t>T (tension is constant) P increase and r decrease </a:t>
            </a:r>
          </a:p>
          <a:p>
            <a:pPr marL="627063" lvl="2" indent="0">
              <a:buNone/>
            </a:pPr>
            <a:r>
              <a:rPr lang="en-US" dirty="0"/>
              <a:t>If the lungs obeyed the law of Laplace –breathing would be harder- but this law does not take place in alveoli because of….</a:t>
            </a:r>
          </a:p>
          <a:p>
            <a:pPr lvl="2"/>
            <a:r>
              <a:rPr lang="en-US" b="1" dirty="0"/>
              <a:t>PLUMONARY SURFACTANT ! It eases the work of breathing by decreasing the surface tension of the alveolar lining</a:t>
            </a:r>
          </a:p>
          <a:p>
            <a:pPr lvl="2"/>
            <a:r>
              <a:rPr lang="en-US" b="1" dirty="0"/>
              <a:t>Without Surfactant: The law of Laplace </a:t>
            </a:r>
            <a:r>
              <a:rPr lang="en-US" b="1" u="sng" dirty="0"/>
              <a:t>would</a:t>
            </a:r>
            <a:r>
              <a:rPr lang="en-US" b="1" dirty="0"/>
              <a:t> hold true </a:t>
            </a:r>
          </a:p>
          <a:p>
            <a:pPr lvl="2"/>
            <a:r>
              <a:rPr lang="en-US" b="1" dirty="0"/>
              <a:t>Smaller radius alveoli would have much larger pressures than larger radius alveoli- this would cause the smaller airways to collapse and prevent gas exchange</a:t>
            </a:r>
          </a:p>
          <a:p>
            <a:pPr lvl="2"/>
            <a:r>
              <a:rPr lang="en-US" b="1" dirty="0"/>
              <a:t>Therefore; Surfactant decreases surface tension and prevents alveolar collapse(holds the alveoli open)</a:t>
            </a:r>
          </a:p>
          <a:p>
            <a:pPr marL="627063" lvl="2" indent="0">
              <a:buNone/>
            </a:pPr>
            <a:endParaRPr lang="en-US" b="1" dirty="0"/>
          </a:p>
          <a:p>
            <a:pPr lvl="1"/>
            <a:endParaRPr lang="en-US" dirty="0"/>
          </a:p>
          <a:p>
            <a:endParaRPr lang="en-US" dirty="0"/>
          </a:p>
          <a:p>
            <a:endParaRPr lang="en-US" dirty="0"/>
          </a:p>
        </p:txBody>
      </p:sp>
      <p:sp>
        <p:nvSpPr>
          <p:cNvPr id="3" name="Title 2"/>
          <p:cNvSpPr>
            <a:spLocks noGrp="1"/>
          </p:cNvSpPr>
          <p:nvPr>
            <p:ph type="title"/>
          </p:nvPr>
        </p:nvSpPr>
        <p:spPr/>
        <p:txBody>
          <a:bodyPr/>
          <a:lstStyle/>
          <a:p>
            <a:r>
              <a:rPr lang="en-US" dirty="0"/>
              <a:t>Lung Elastic Recoil</a:t>
            </a:r>
          </a:p>
        </p:txBody>
      </p:sp>
    </p:spTree>
    <p:extLst>
      <p:ext uri="{BB962C8B-B14F-4D97-AF65-F5344CB8AC3E}">
        <p14:creationId xmlns:p14="http://schemas.microsoft.com/office/powerpoint/2010/main" val="2598177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6E9D0878-0B6D-4865-8E9A-728FC73C5878}"/>
              </a:ext>
            </a:extLst>
          </p:cNvPr>
          <p:cNvGraphicFramePr>
            <a:graphicFrameLocks noGrp="1"/>
          </p:cNvGraphicFramePr>
          <p:nvPr>
            <p:ph idx="1"/>
          </p:nvPr>
        </p:nvGraphicFramePr>
        <p:xfrm>
          <a:off x="872067" y="1591056"/>
          <a:ext cx="7408333" cy="453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Lung Elastic Recoil continued</a:t>
            </a:r>
          </a:p>
        </p:txBody>
      </p:sp>
    </p:spTree>
    <p:extLst>
      <p:ext uri="{BB962C8B-B14F-4D97-AF65-F5344CB8AC3E}">
        <p14:creationId xmlns:p14="http://schemas.microsoft.com/office/powerpoint/2010/main" val="418857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72067" y="1591056"/>
            <a:ext cx="7408333" cy="4535107"/>
          </a:xfrm>
        </p:spPr>
        <p:txBody>
          <a:bodyPr>
            <a:normAutofit fontScale="92500" lnSpcReduction="20000"/>
          </a:bodyPr>
          <a:lstStyle/>
          <a:p>
            <a:r>
              <a:rPr lang="en-US" dirty="0"/>
              <a:t>warms- air air (to body temp )</a:t>
            </a:r>
          </a:p>
          <a:p>
            <a:r>
              <a:rPr lang="en-US" dirty="0"/>
              <a:t>humidifies (to 100%)</a:t>
            </a:r>
          </a:p>
          <a:p>
            <a:r>
              <a:rPr lang="en-US" dirty="0"/>
              <a:t>filters (greater than 6 mm) </a:t>
            </a:r>
          </a:p>
          <a:p>
            <a:r>
              <a:rPr lang="en-US" dirty="0"/>
              <a:t>Lower half has sebaceous glands and coarse hairs(vibrissae)helps filter large particles but more important filter is caused by turbulent air flow. As air passes nasal structures, the air flow moves one way while particles move slower than air. While particles cannot change direction as fast as air, particles become trapped to sticky mucous membranes. The particles in the mucous moves by cilia to the nostril or posteriorly to pharynx and are either coughed out or swallowed.</a:t>
            </a:r>
          </a:p>
          <a:p>
            <a:endParaRPr lang="en-US" dirty="0"/>
          </a:p>
        </p:txBody>
      </p:sp>
      <p:sp>
        <p:nvSpPr>
          <p:cNvPr id="3" name="Title 2"/>
          <p:cNvSpPr>
            <a:spLocks noGrp="1"/>
          </p:cNvSpPr>
          <p:nvPr>
            <p:ph type="title"/>
          </p:nvPr>
        </p:nvSpPr>
        <p:spPr/>
        <p:txBody>
          <a:bodyPr/>
          <a:lstStyle/>
          <a:p>
            <a:r>
              <a:rPr lang="en-US" dirty="0"/>
              <a:t>Nose </a:t>
            </a:r>
          </a:p>
        </p:txBody>
      </p:sp>
    </p:spTree>
    <p:extLst>
      <p:ext uri="{BB962C8B-B14F-4D97-AF65-F5344CB8AC3E}">
        <p14:creationId xmlns:p14="http://schemas.microsoft.com/office/powerpoint/2010/main" val="2273874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302E646B-73D0-4639-824C-0353A954A406}"/>
              </a:ext>
            </a:extLst>
          </p:cNvPr>
          <p:cNvGraphicFramePr>
            <a:graphicFrameLocks noGrp="1"/>
          </p:cNvGraphicFramePr>
          <p:nvPr>
            <p:ph idx="1"/>
          </p:nvPr>
        </p:nvGraphicFramePr>
        <p:xfrm>
          <a:off x="872067" y="1591056"/>
          <a:ext cx="7408333" cy="4986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Resistance to breathing</a:t>
            </a:r>
          </a:p>
        </p:txBody>
      </p:sp>
    </p:spTree>
    <p:extLst>
      <p:ext uri="{BB962C8B-B14F-4D97-AF65-F5344CB8AC3E}">
        <p14:creationId xmlns:p14="http://schemas.microsoft.com/office/powerpoint/2010/main" val="3597949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107576"/>
            <a:ext cx="8042276" cy="693501"/>
          </a:xfrm>
        </p:spPr>
        <p:txBody>
          <a:bodyPr/>
          <a:lstStyle/>
          <a:p>
            <a:r>
              <a:rPr lang="en-US" dirty="0"/>
              <a:t>Lung Volumes</a:t>
            </a:r>
          </a:p>
        </p:txBody>
      </p:sp>
      <p:sp>
        <p:nvSpPr>
          <p:cNvPr id="5" name="Content Placeholder 4"/>
          <p:cNvSpPr>
            <a:spLocks noGrp="1"/>
          </p:cNvSpPr>
          <p:nvPr>
            <p:ph sz="quarter" idx="4294967295"/>
          </p:nvPr>
        </p:nvSpPr>
        <p:spPr>
          <a:xfrm>
            <a:off x="4303713" y="586084"/>
            <a:ext cx="4651017" cy="6135147"/>
          </a:xfrm>
          <a:prstGeom prst="rect">
            <a:avLst/>
          </a:prstGeom>
        </p:spPr>
        <p:txBody>
          <a:bodyPr>
            <a:normAutofit fontScale="40000" lnSpcReduction="20000"/>
          </a:bodyPr>
          <a:lstStyle/>
          <a:p>
            <a:pPr marL="0" indent="0">
              <a:buNone/>
            </a:pPr>
            <a:endParaRPr lang="en-US" dirty="0"/>
          </a:p>
          <a:p>
            <a:endParaRPr lang="en-US" dirty="0"/>
          </a:p>
          <a:p>
            <a:endParaRPr lang="en-US" dirty="0"/>
          </a:p>
          <a:p>
            <a:r>
              <a:rPr lang="en-US" sz="2900" b="1" dirty="0"/>
              <a:t>Tidal Volume </a:t>
            </a:r>
            <a:r>
              <a:rPr lang="en-US" sz="2900" dirty="0"/>
              <a:t>(Vt)= volume of gas that enters and leaves body in </a:t>
            </a:r>
            <a:r>
              <a:rPr lang="en-US" sz="2900" dirty="0" err="1"/>
              <a:t>eupneic</a:t>
            </a:r>
            <a:r>
              <a:rPr lang="en-US" sz="2900" dirty="0"/>
              <a:t> breath (500 ml)</a:t>
            </a:r>
          </a:p>
          <a:p>
            <a:r>
              <a:rPr lang="en-US" sz="2900" b="1" dirty="0"/>
              <a:t>Residual Volume</a:t>
            </a:r>
            <a:r>
              <a:rPr lang="en-US" sz="2900" dirty="0"/>
              <a:t>(RV)=volume of gas remaining in lung after a max exhalation (1200 ml)</a:t>
            </a:r>
          </a:p>
          <a:p>
            <a:r>
              <a:rPr lang="en-US" sz="2900" b="1" dirty="0"/>
              <a:t>Expiratory reserve volume(ERV)</a:t>
            </a:r>
            <a:r>
              <a:rPr lang="en-US" sz="2900" dirty="0"/>
              <a:t>=volume of gas exhaled from lungs during a forced exhalation(1100 ml)</a:t>
            </a:r>
          </a:p>
          <a:p>
            <a:r>
              <a:rPr lang="en-US" sz="2900" b="1" dirty="0"/>
              <a:t>Inspiratory reserve volume(IRV)</a:t>
            </a:r>
            <a:r>
              <a:rPr lang="en-US" sz="2900" dirty="0"/>
              <a:t>=volume of gas inhaled into the lungs during forced max inhalation(3000 ml)</a:t>
            </a:r>
          </a:p>
          <a:p>
            <a:r>
              <a:rPr lang="en-US" sz="2900" b="1" dirty="0"/>
              <a:t>Total lung capacity(TLC)</a:t>
            </a:r>
            <a:r>
              <a:rPr lang="en-US" sz="2900" dirty="0"/>
              <a:t>=total of four basic volumes(5800 ml) </a:t>
            </a:r>
            <a:r>
              <a:rPr lang="en-US" sz="2900" dirty="0" err="1"/>
              <a:t>IRV+Vt+ERV+RV</a:t>
            </a:r>
            <a:endParaRPr lang="en-US" sz="2900" dirty="0"/>
          </a:p>
          <a:p>
            <a:r>
              <a:rPr lang="en-US" sz="2900" b="1" dirty="0"/>
              <a:t>Functional Residual Capacity(FRC)</a:t>
            </a:r>
            <a:r>
              <a:rPr lang="en-US" sz="2900" dirty="0"/>
              <a:t>=volume of air contained in the lungs after normal expiration</a:t>
            </a:r>
          </a:p>
          <a:p>
            <a:pPr marL="0" indent="0">
              <a:buNone/>
            </a:pPr>
            <a:r>
              <a:rPr lang="en-US" sz="2900" dirty="0"/>
              <a:t>	 (2300 ml)= RV +ERV</a:t>
            </a:r>
          </a:p>
          <a:p>
            <a:r>
              <a:rPr lang="en-US" sz="2900" b="1" dirty="0"/>
              <a:t>Inspiratory capacity</a:t>
            </a:r>
            <a:r>
              <a:rPr lang="en-US" sz="2900" dirty="0"/>
              <a:t>=volume of air inhaled during maximal inspiratory effort </a:t>
            </a:r>
          </a:p>
          <a:p>
            <a:pPr marL="0" indent="0">
              <a:buNone/>
            </a:pPr>
            <a:r>
              <a:rPr lang="en-US" sz="2900" dirty="0"/>
              <a:t>	(3500 ml) = IRV + Vt</a:t>
            </a:r>
          </a:p>
        </p:txBody>
      </p:sp>
      <p:sp>
        <p:nvSpPr>
          <p:cNvPr id="6" name="TextBox 5"/>
          <p:cNvSpPr txBox="1"/>
          <p:nvPr/>
        </p:nvSpPr>
        <p:spPr>
          <a:xfrm>
            <a:off x="325438" y="4155594"/>
            <a:ext cx="2878680" cy="1477328"/>
          </a:xfrm>
          <a:prstGeom prst="rect">
            <a:avLst/>
          </a:prstGeom>
          <a:noFill/>
        </p:spPr>
        <p:txBody>
          <a:bodyPr wrap="square" rtlCol="0">
            <a:spAutoFit/>
          </a:bodyPr>
          <a:lstStyle/>
          <a:p>
            <a:r>
              <a:rPr lang="en-US" dirty="0"/>
              <a:t>http://</a:t>
            </a:r>
            <a:r>
              <a:rPr lang="en-US" dirty="0" err="1"/>
              <a:t>images.tutorvista.com</a:t>
            </a:r>
            <a:r>
              <a:rPr lang="en-US" dirty="0"/>
              <a:t>/content/respiration/lung-volumes-and-capacities-</a:t>
            </a:r>
            <a:r>
              <a:rPr lang="en-US" dirty="0" err="1"/>
              <a:t>graph.jpeg</a:t>
            </a:r>
            <a:endParaRPr lang="en-US" dirty="0"/>
          </a:p>
        </p:txBody>
      </p:sp>
      <p:pic>
        <p:nvPicPr>
          <p:cNvPr id="10" name="Content Placeholder 9"/>
          <p:cNvPicPr>
            <a:picLocks noGrp="1" noChangeAspect="1"/>
          </p:cNvPicPr>
          <p:nvPr>
            <p:ph sz="quarter" idx="4294967295"/>
          </p:nvPr>
        </p:nvPicPr>
        <p:blipFill rotWithShape="1">
          <a:blip r:embed="rId2"/>
          <a:srcRect t="-74667" b="-74667"/>
          <a:stretch/>
        </p:blipFill>
        <p:spPr>
          <a:xfrm>
            <a:off x="325438" y="338138"/>
            <a:ext cx="3978275" cy="4729162"/>
          </a:xfrm>
          <a:prstGeom prst="rect">
            <a:avLst/>
          </a:prstGeom>
        </p:spPr>
      </p:pic>
    </p:spTree>
    <p:extLst>
      <p:ext uri="{BB962C8B-B14F-4D97-AF65-F5344CB8AC3E}">
        <p14:creationId xmlns:p14="http://schemas.microsoft.com/office/powerpoint/2010/main" val="3465021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72067" y="1872214"/>
            <a:ext cx="7408333" cy="4253949"/>
          </a:xfrm>
        </p:spPr>
        <p:txBody>
          <a:bodyPr>
            <a:normAutofit fontScale="92500"/>
          </a:bodyPr>
          <a:lstStyle/>
          <a:p>
            <a:r>
              <a:rPr lang="en-US" dirty="0"/>
              <a:t>Closing Volume is volume of air in nitrogen rich alveoli that continue to empty after closure of small airways (peripheral airways include bronchioles, terminal bronchioles, respiratory bronchioles)</a:t>
            </a:r>
          </a:p>
          <a:p>
            <a:r>
              <a:rPr lang="en-US" b="1" dirty="0"/>
              <a:t>Closing Volume 30% of TLC at age 20</a:t>
            </a:r>
          </a:p>
          <a:p>
            <a:r>
              <a:rPr lang="en-US" b="1" dirty="0"/>
              <a:t>Closing volume 55% of TLC at age 70</a:t>
            </a:r>
          </a:p>
          <a:p>
            <a:pPr lvl="1"/>
            <a:r>
              <a:rPr lang="en-US" dirty="0"/>
              <a:t>Keep in mind that people over age 70 may have closing volume greater than FRC. This means that many may have poorly perfused or unventilated alveoli during normal respiration causing intrapulmonary shunt</a:t>
            </a:r>
          </a:p>
        </p:txBody>
      </p:sp>
      <p:sp>
        <p:nvSpPr>
          <p:cNvPr id="2" name="Title 1"/>
          <p:cNvSpPr>
            <a:spLocks noGrp="1"/>
          </p:cNvSpPr>
          <p:nvPr>
            <p:ph type="title"/>
          </p:nvPr>
        </p:nvSpPr>
        <p:spPr/>
        <p:txBody>
          <a:bodyPr/>
          <a:lstStyle/>
          <a:p>
            <a:r>
              <a:rPr lang="en-US" dirty="0"/>
              <a:t>Lung Volumes </a:t>
            </a:r>
            <a:r>
              <a:rPr lang="en-US" dirty="0" err="1"/>
              <a:t>etc</a:t>
            </a:r>
            <a:endParaRPr lang="en-US" dirty="0"/>
          </a:p>
        </p:txBody>
      </p:sp>
    </p:spTree>
    <p:extLst>
      <p:ext uri="{BB962C8B-B14F-4D97-AF65-F5344CB8AC3E}">
        <p14:creationId xmlns:p14="http://schemas.microsoft.com/office/powerpoint/2010/main" val="1492425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7"/>
          </a:xfrm>
        </p:spPr>
        <p:txBody>
          <a:bodyPr>
            <a:normAutofit fontScale="92500" lnSpcReduction="10000"/>
          </a:bodyPr>
          <a:lstStyle/>
          <a:p>
            <a:r>
              <a:rPr lang="en-US" dirty="0" err="1"/>
              <a:t>Spirometry</a:t>
            </a:r>
            <a:endParaRPr lang="en-US" dirty="0"/>
          </a:p>
          <a:p>
            <a:pPr lvl="1"/>
            <a:r>
              <a:rPr lang="en-US" dirty="0"/>
              <a:t>Tidal volume</a:t>
            </a:r>
          </a:p>
          <a:p>
            <a:pPr lvl="1"/>
            <a:r>
              <a:rPr lang="en-US" dirty="0"/>
              <a:t>Vital capacity=(Inspiratory reserve volume + tidal volume +expiratory reserve volume)</a:t>
            </a:r>
          </a:p>
          <a:p>
            <a:pPr lvl="1"/>
            <a:r>
              <a:rPr lang="en-US" dirty="0"/>
              <a:t>Inspiratory capacity=(Inspiratory reserve volume + tidal volume)</a:t>
            </a:r>
          </a:p>
          <a:p>
            <a:pPr lvl="1"/>
            <a:r>
              <a:rPr lang="en-US" dirty="0"/>
              <a:t>Inspiratory reserve volume</a:t>
            </a:r>
          </a:p>
          <a:p>
            <a:pPr lvl="1"/>
            <a:r>
              <a:rPr lang="en-US" dirty="0"/>
              <a:t>Expiratory reserve volume</a:t>
            </a:r>
          </a:p>
          <a:p>
            <a:r>
              <a:rPr lang="en-US" dirty="0"/>
              <a:t>Lung volumes </a:t>
            </a:r>
            <a:r>
              <a:rPr lang="en-US" b="1" dirty="0"/>
              <a:t>not included in </a:t>
            </a:r>
            <a:r>
              <a:rPr lang="en-US" b="1" dirty="0" err="1"/>
              <a:t>Spirometry</a:t>
            </a:r>
            <a:endParaRPr lang="en-US" b="1" dirty="0"/>
          </a:p>
          <a:p>
            <a:pPr lvl="1"/>
            <a:r>
              <a:rPr lang="en-US" dirty="0"/>
              <a:t>Functional Residual Capacity</a:t>
            </a:r>
          </a:p>
          <a:p>
            <a:pPr lvl="1"/>
            <a:r>
              <a:rPr lang="en-US" dirty="0"/>
              <a:t>Residual Volume</a:t>
            </a:r>
          </a:p>
          <a:p>
            <a:pPr lvl="1"/>
            <a:r>
              <a:rPr lang="en-US" dirty="0"/>
              <a:t>Total lung capacity</a:t>
            </a:r>
          </a:p>
        </p:txBody>
      </p:sp>
      <p:sp>
        <p:nvSpPr>
          <p:cNvPr id="3" name="Title 2"/>
          <p:cNvSpPr>
            <a:spLocks noGrp="1"/>
          </p:cNvSpPr>
          <p:nvPr>
            <p:ph type="title"/>
          </p:nvPr>
        </p:nvSpPr>
        <p:spPr/>
        <p:txBody>
          <a:bodyPr/>
          <a:lstStyle/>
          <a:p>
            <a:r>
              <a:rPr lang="en-US" dirty="0"/>
              <a:t>Pulmonary function tests</a:t>
            </a:r>
          </a:p>
        </p:txBody>
      </p:sp>
    </p:spTree>
    <p:extLst>
      <p:ext uri="{BB962C8B-B14F-4D97-AF65-F5344CB8AC3E}">
        <p14:creationId xmlns:p14="http://schemas.microsoft.com/office/powerpoint/2010/main" val="3015566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8489" y="879231"/>
            <a:ext cx="8438312" cy="5816552"/>
          </a:xfrm>
        </p:spPr>
        <p:txBody>
          <a:bodyPr>
            <a:normAutofit fontScale="85000" lnSpcReduction="20000"/>
          </a:bodyPr>
          <a:lstStyle/>
          <a:p>
            <a:r>
              <a:rPr lang="en-US" dirty="0"/>
              <a:t>Patient takes maximal inspiration and then exhales as forcefully as possible</a:t>
            </a:r>
          </a:p>
          <a:p>
            <a:r>
              <a:rPr lang="en-US" dirty="0"/>
              <a:t>FEV1 = forced expiratory volume in one second</a:t>
            </a:r>
          </a:p>
          <a:p>
            <a:pPr lvl="1"/>
            <a:r>
              <a:rPr lang="en-US" b="1" dirty="0"/>
              <a:t>Based on age and gender for predicted normal range: is normal if within 80% of predicted values</a:t>
            </a:r>
          </a:p>
          <a:p>
            <a:r>
              <a:rPr lang="en-US" dirty="0"/>
              <a:t>FVC= forced vital capacity; this is the volume of gas that can be exhaled during a forced expiratory maneuver</a:t>
            </a:r>
          </a:p>
          <a:p>
            <a:r>
              <a:rPr lang="en-US" dirty="0"/>
              <a:t>FEV1/FVC = </a:t>
            </a:r>
            <a:r>
              <a:rPr lang="en-US" b="1" dirty="0"/>
              <a:t>ratio that is useful in distinguishing between restrictive and obstructed diseases</a:t>
            </a:r>
          </a:p>
          <a:p>
            <a:pPr lvl="1"/>
            <a:r>
              <a:rPr lang="en-US" b="1" dirty="0"/>
              <a:t>Should be greater than 0.7 …. Less than 0.7 =Obstruction  </a:t>
            </a:r>
          </a:p>
          <a:p>
            <a:r>
              <a:rPr lang="en-US" b="1" dirty="0"/>
              <a:t>FEF 25-75 = rate of flow occurring in forced expiration between 25-75% of flow.. Is most sensitive test for assessing small airway disease and most effort independent and reliable measurement of early obstruction </a:t>
            </a:r>
          </a:p>
          <a:p>
            <a:r>
              <a:rPr lang="en-US" b="1" dirty="0"/>
              <a:t>If FEV1 is less than 2L and FEV1/FVC is less than 50% more sophisticated split lung function testing should be done</a:t>
            </a:r>
          </a:p>
          <a:p>
            <a:endParaRPr lang="en-US" dirty="0"/>
          </a:p>
        </p:txBody>
      </p:sp>
      <p:sp>
        <p:nvSpPr>
          <p:cNvPr id="3" name="Title 2"/>
          <p:cNvSpPr>
            <a:spLocks noGrp="1"/>
          </p:cNvSpPr>
          <p:nvPr>
            <p:ph type="title"/>
          </p:nvPr>
        </p:nvSpPr>
        <p:spPr>
          <a:xfrm>
            <a:off x="0" y="527538"/>
            <a:ext cx="8686800" cy="1016000"/>
          </a:xfrm>
        </p:spPr>
        <p:txBody>
          <a:bodyPr>
            <a:normAutofit fontScale="90000"/>
          </a:bodyPr>
          <a:lstStyle/>
          <a:p>
            <a:br>
              <a:rPr lang="en-US" dirty="0"/>
            </a:br>
            <a:br>
              <a:rPr lang="en-US" dirty="0"/>
            </a:br>
            <a:br>
              <a:rPr lang="en-US" dirty="0"/>
            </a:br>
            <a:br>
              <a:rPr lang="en-US" dirty="0"/>
            </a:br>
            <a:r>
              <a:rPr lang="en-US" dirty="0"/>
              <a:t>Forced vital capacity readings </a:t>
            </a:r>
            <a:br>
              <a:rPr lang="en-US" dirty="0"/>
            </a:br>
            <a:endParaRPr lang="en-US" dirty="0"/>
          </a:p>
        </p:txBody>
      </p:sp>
    </p:spTree>
    <p:extLst>
      <p:ext uri="{BB962C8B-B14F-4D97-AF65-F5344CB8AC3E}">
        <p14:creationId xmlns:p14="http://schemas.microsoft.com/office/powerpoint/2010/main" val="2651243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lowvolume.png"/>
          <p:cNvPicPr>
            <a:picLocks noGrp="1" noChangeAspect="1"/>
          </p:cNvPicPr>
          <p:nvPr>
            <p:ph idx="1"/>
          </p:nvPr>
        </p:nvPicPr>
        <p:blipFill>
          <a:blip r:embed="rId2">
            <a:extLst>
              <a:ext uri="{28A0092B-C50C-407E-A947-70E740481C1C}">
                <a14:useLocalDpi xmlns:a14="http://schemas.microsoft.com/office/drawing/2010/main" val="0"/>
              </a:ext>
            </a:extLst>
          </a:blip>
          <a:srcRect l="-66680" r="-66680"/>
          <a:stretch>
            <a:fillRect/>
          </a:stretch>
        </p:blipFill>
        <p:spPr/>
      </p:pic>
      <p:sp>
        <p:nvSpPr>
          <p:cNvPr id="3" name="Title 2"/>
          <p:cNvSpPr>
            <a:spLocks noGrp="1"/>
          </p:cNvSpPr>
          <p:nvPr>
            <p:ph type="title"/>
          </p:nvPr>
        </p:nvSpPr>
        <p:spPr/>
        <p:txBody>
          <a:bodyPr/>
          <a:lstStyle/>
          <a:p>
            <a:r>
              <a:rPr lang="en-US" dirty="0"/>
              <a:t>Flow volume loops-Normal</a:t>
            </a:r>
          </a:p>
        </p:txBody>
      </p:sp>
      <p:sp>
        <p:nvSpPr>
          <p:cNvPr id="4" name="TextBox 3"/>
          <p:cNvSpPr txBox="1"/>
          <p:nvPr/>
        </p:nvSpPr>
        <p:spPr>
          <a:xfrm>
            <a:off x="872067" y="6126163"/>
            <a:ext cx="4348756" cy="646331"/>
          </a:xfrm>
          <a:prstGeom prst="rect">
            <a:avLst/>
          </a:prstGeom>
          <a:noFill/>
        </p:spPr>
        <p:txBody>
          <a:bodyPr wrap="square" rtlCol="0">
            <a:spAutoFit/>
          </a:bodyPr>
          <a:lstStyle/>
          <a:p>
            <a:r>
              <a:rPr lang="en-US" dirty="0"/>
              <a:t>http://</a:t>
            </a:r>
            <a:r>
              <a:rPr lang="en-US" dirty="0" err="1"/>
              <a:t>www.spirometry.guru</a:t>
            </a:r>
            <a:r>
              <a:rPr lang="en-US" dirty="0"/>
              <a:t>/</a:t>
            </a:r>
            <a:r>
              <a:rPr lang="en-US" dirty="0" err="1"/>
              <a:t>img</a:t>
            </a:r>
            <a:r>
              <a:rPr lang="en-US" dirty="0"/>
              <a:t>/curves/</a:t>
            </a:r>
            <a:r>
              <a:rPr lang="en-US" dirty="0" err="1"/>
              <a:t>flowvolume.png</a:t>
            </a:r>
            <a:endParaRPr lang="en-US" dirty="0"/>
          </a:p>
        </p:txBody>
      </p:sp>
    </p:spTree>
    <p:extLst>
      <p:ext uri="{BB962C8B-B14F-4D97-AF65-F5344CB8AC3E}">
        <p14:creationId xmlns:p14="http://schemas.microsoft.com/office/powerpoint/2010/main" val="3904918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QcRTJZYmgN4RUmWxerBQ_m.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8629" t="-5841" r="-41267" b="-1"/>
          <a:stretch/>
        </p:blipFill>
        <p:spPr>
          <a:xfrm>
            <a:off x="0" y="2414369"/>
            <a:ext cx="9015413" cy="3873720"/>
          </a:xfrm>
        </p:spPr>
      </p:pic>
      <p:sp>
        <p:nvSpPr>
          <p:cNvPr id="3" name="Title 2"/>
          <p:cNvSpPr>
            <a:spLocks noGrp="1"/>
          </p:cNvSpPr>
          <p:nvPr>
            <p:ph type="title"/>
          </p:nvPr>
        </p:nvSpPr>
        <p:spPr/>
        <p:txBody>
          <a:bodyPr/>
          <a:lstStyle/>
          <a:p>
            <a:r>
              <a:rPr lang="en-US" dirty="0"/>
              <a:t>Flow volume loops to know</a:t>
            </a:r>
          </a:p>
        </p:txBody>
      </p:sp>
      <p:sp>
        <p:nvSpPr>
          <p:cNvPr id="5" name="TextBox 4"/>
          <p:cNvSpPr txBox="1"/>
          <p:nvPr/>
        </p:nvSpPr>
        <p:spPr>
          <a:xfrm>
            <a:off x="2277811" y="6288600"/>
            <a:ext cx="3688844" cy="646331"/>
          </a:xfrm>
          <a:prstGeom prst="rect">
            <a:avLst/>
          </a:prstGeom>
          <a:noFill/>
        </p:spPr>
        <p:txBody>
          <a:bodyPr wrap="square" rtlCol="0">
            <a:spAutoFit/>
          </a:bodyPr>
          <a:lstStyle/>
          <a:p>
            <a:r>
              <a:rPr lang="en-US" dirty="0"/>
              <a:t>http://</a:t>
            </a:r>
            <a:r>
              <a:rPr lang="en-US" dirty="0" err="1"/>
              <a:t>o.quizlet.com</a:t>
            </a:r>
            <a:r>
              <a:rPr lang="en-US" dirty="0"/>
              <a:t>/-eQcRTJZYmgN4RUmWxerBQ_m.jpg</a:t>
            </a:r>
          </a:p>
        </p:txBody>
      </p:sp>
    </p:spTree>
    <p:extLst>
      <p:ext uri="{BB962C8B-B14F-4D97-AF65-F5344CB8AC3E}">
        <p14:creationId xmlns:p14="http://schemas.microsoft.com/office/powerpoint/2010/main" val="798340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owloop.jpg"/>
          <p:cNvPicPr>
            <a:picLocks noGrp="1" noChangeAspect="1"/>
          </p:cNvPicPr>
          <p:nvPr>
            <p:ph idx="1"/>
          </p:nvPr>
        </p:nvPicPr>
        <p:blipFill rotWithShape="1">
          <a:blip r:embed="rId2">
            <a:extLst>
              <a:ext uri="{28A0092B-C50C-407E-A947-70E740481C1C}">
                <a14:useLocalDpi xmlns:a14="http://schemas.microsoft.com/office/drawing/2010/main" val="0"/>
              </a:ext>
            </a:extLst>
          </a:blip>
          <a:srcRect t="6004" b="1036"/>
          <a:stretch/>
        </p:blipFill>
        <p:spPr>
          <a:xfrm>
            <a:off x="872067" y="1999399"/>
            <a:ext cx="7408333" cy="3127342"/>
          </a:xfrm>
          <a:ln>
            <a:solidFill>
              <a:srgbClr val="073779"/>
            </a:solidFill>
          </a:ln>
        </p:spPr>
      </p:pic>
      <p:sp>
        <p:nvSpPr>
          <p:cNvPr id="3" name="Title 2"/>
          <p:cNvSpPr>
            <a:spLocks noGrp="1"/>
          </p:cNvSpPr>
          <p:nvPr>
            <p:ph type="title"/>
          </p:nvPr>
        </p:nvSpPr>
        <p:spPr>
          <a:xfrm>
            <a:off x="457200" y="765919"/>
            <a:ext cx="8229600" cy="1874795"/>
          </a:xfrm>
        </p:spPr>
        <p:txBody>
          <a:bodyPr/>
          <a:lstStyle/>
          <a:p>
            <a:r>
              <a:rPr lang="en-US" dirty="0"/>
              <a:t>  </a:t>
            </a:r>
            <a:r>
              <a:rPr lang="en-US" dirty="0">
                <a:solidFill>
                  <a:schemeClr val="tx1"/>
                </a:solidFill>
              </a:rPr>
              <a:t>A       B      C       D      E       F</a:t>
            </a:r>
          </a:p>
        </p:txBody>
      </p:sp>
      <p:sp>
        <p:nvSpPr>
          <p:cNvPr id="5" name="TextBox 4"/>
          <p:cNvSpPr txBox="1"/>
          <p:nvPr/>
        </p:nvSpPr>
        <p:spPr>
          <a:xfrm>
            <a:off x="1670737" y="5702736"/>
            <a:ext cx="5523188" cy="646331"/>
          </a:xfrm>
          <a:prstGeom prst="rect">
            <a:avLst/>
          </a:prstGeom>
          <a:noFill/>
        </p:spPr>
        <p:txBody>
          <a:bodyPr wrap="square" rtlCol="0">
            <a:spAutoFit/>
          </a:bodyPr>
          <a:lstStyle/>
          <a:p>
            <a:r>
              <a:rPr lang="en-US" dirty="0"/>
              <a:t>http://</a:t>
            </a:r>
            <a:r>
              <a:rPr lang="en-US" dirty="0" err="1"/>
              <a:t>copdeducation.org.uk</a:t>
            </a:r>
            <a:r>
              <a:rPr lang="en-US" dirty="0"/>
              <a:t>/graphics/</a:t>
            </a:r>
            <a:r>
              <a:rPr lang="en-US" dirty="0" err="1"/>
              <a:t>spirometry</a:t>
            </a:r>
            <a:r>
              <a:rPr lang="en-US" dirty="0"/>
              <a:t>/</a:t>
            </a:r>
            <a:r>
              <a:rPr lang="en-US" dirty="0" err="1"/>
              <a:t>flowloop.jpg</a:t>
            </a:r>
            <a:endParaRPr lang="en-US" dirty="0"/>
          </a:p>
        </p:txBody>
      </p:sp>
    </p:spTree>
    <p:extLst>
      <p:ext uri="{BB962C8B-B14F-4D97-AF65-F5344CB8AC3E}">
        <p14:creationId xmlns:p14="http://schemas.microsoft.com/office/powerpoint/2010/main" val="1138013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owloop.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0265" b="1036"/>
          <a:stretch/>
        </p:blipFill>
        <p:spPr>
          <a:xfrm>
            <a:off x="872067" y="2479159"/>
            <a:ext cx="7408333" cy="2647582"/>
          </a:xfrm>
          <a:ln>
            <a:solidFill>
              <a:srgbClr val="073779"/>
            </a:solidFill>
          </a:ln>
        </p:spPr>
      </p:pic>
      <p:sp>
        <p:nvSpPr>
          <p:cNvPr id="3" name="Title 2"/>
          <p:cNvSpPr>
            <a:spLocks noGrp="1"/>
          </p:cNvSpPr>
          <p:nvPr>
            <p:ph type="title"/>
          </p:nvPr>
        </p:nvSpPr>
        <p:spPr>
          <a:xfrm>
            <a:off x="457200" y="765919"/>
            <a:ext cx="8229600" cy="1874795"/>
          </a:xfrm>
        </p:spPr>
        <p:txBody>
          <a:bodyPr/>
          <a:lstStyle/>
          <a:p>
            <a:r>
              <a:rPr lang="en-US" dirty="0"/>
              <a:t>  </a:t>
            </a:r>
            <a:r>
              <a:rPr lang="en-US" dirty="0">
                <a:solidFill>
                  <a:schemeClr val="tx1"/>
                </a:solidFill>
              </a:rPr>
              <a:t>A       B      C       D      E       F</a:t>
            </a:r>
          </a:p>
        </p:txBody>
      </p:sp>
      <p:sp>
        <p:nvSpPr>
          <p:cNvPr id="5" name="TextBox 4"/>
          <p:cNvSpPr txBox="1"/>
          <p:nvPr/>
        </p:nvSpPr>
        <p:spPr>
          <a:xfrm>
            <a:off x="1670737" y="5702736"/>
            <a:ext cx="5523188" cy="646331"/>
          </a:xfrm>
          <a:prstGeom prst="rect">
            <a:avLst/>
          </a:prstGeom>
          <a:noFill/>
        </p:spPr>
        <p:txBody>
          <a:bodyPr wrap="square" rtlCol="0">
            <a:spAutoFit/>
          </a:bodyPr>
          <a:lstStyle/>
          <a:p>
            <a:r>
              <a:rPr lang="en-US" dirty="0"/>
              <a:t>http://</a:t>
            </a:r>
            <a:r>
              <a:rPr lang="en-US" dirty="0" err="1"/>
              <a:t>copdeducation.org.uk</a:t>
            </a:r>
            <a:r>
              <a:rPr lang="en-US" dirty="0"/>
              <a:t>/graphics/</a:t>
            </a:r>
            <a:r>
              <a:rPr lang="en-US" dirty="0" err="1"/>
              <a:t>spirometry</a:t>
            </a:r>
            <a:r>
              <a:rPr lang="en-US" dirty="0"/>
              <a:t>/</a:t>
            </a:r>
            <a:r>
              <a:rPr lang="en-US" dirty="0" err="1"/>
              <a:t>flowloop.jpg</a:t>
            </a:r>
            <a:endParaRPr lang="en-US" dirty="0"/>
          </a:p>
        </p:txBody>
      </p:sp>
    </p:spTree>
    <p:extLst>
      <p:ext uri="{BB962C8B-B14F-4D97-AF65-F5344CB8AC3E}">
        <p14:creationId xmlns:p14="http://schemas.microsoft.com/office/powerpoint/2010/main" val="1961942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esults-of-disease-on-venti.jpg"/>
          <p:cNvPicPr>
            <a:picLocks noGrp="1" noChangeAspect="1"/>
          </p:cNvPicPr>
          <p:nvPr>
            <p:ph idx="1"/>
          </p:nvPr>
        </p:nvPicPr>
        <p:blipFill rotWithShape="1">
          <a:blip r:embed="rId2">
            <a:extLst>
              <a:ext uri="{28A0092B-C50C-407E-A947-70E740481C1C}">
                <a14:useLocalDpi xmlns:a14="http://schemas.microsoft.com/office/drawing/2010/main" val="0"/>
              </a:ext>
            </a:extLst>
          </a:blip>
          <a:srcRect t="-9613" b="-9613"/>
          <a:stretch/>
        </p:blipFill>
        <p:spPr>
          <a:xfrm>
            <a:off x="871538" y="2043250"/>
            <a:ext cx="7408862" cy="4082914"/>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742155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55972" y="2189398"/>
            <a:ext cx="5388028" cy="596135"/>
          </a:xfrm>
        </p:spPr>
        <p:txBody>
          <a:bodyPr>
            <a:normAutofit fontScale="90000"/>
          </a:bodyPr>
          <a:lstStyle/>
          <a:p>
            <a:r>
              <a:rPr lang="en-US" dirty="0"/>
              <a:t> </a:t>
            </a:r>
            <a:br>
              <a:rPr lang="en-US" dirty="0"/>
            </a:br>
            <a:endParaRPr lang="en-US" dirty="0"/>
          </a:p>
        </p:txBody>
      </p:sp>
      <p:sp>
        <p:nvSpPr>
          <p:cNvPr id="8" name="Text Placeholder 7"/>
          <p:cNvSpPr>
            <a:spLocks noGrp="1"/>
          </p:cNvSpPr>
          <p:nvPr>
            <p:ph type="body" sz="half" idx="2"/>
          </p:nvPr>
        </p:nvSpPr>
        <p:spPr>
          <a:xfrm>
            <a:off x="4203110" y="439563"/>
            <a:ext cx="4483691" cy="6039924"/>
          </a:xfrm>
        </p:spPr>
        <p:txBody>
          <a:bodyPr>
            <a:normAutofit/>
          </a:bodyPr>
          <a:lstStyle/>
          <a:p>
            <a:endParaRPr lang="en-US" dirty="0"/>
          </a:p>
          <a:p>
            <a:r>
              <a:rPr lang="en-US" dirty="0"/>
              <a:t>The nasal septum separates fossae which are part of the vestibule and expands above and behind into triangular spaces. The septum also separates the nostrils.  The septum is formed by the </a:t>
            </a:r>
            <a:r>
              <a:rPr lang="en-US" dirty="0" err="1"/>
              <a:t>ethmoid</a:t>
            </a:r>
            <a:r>
              <a:rPr lang="en-US" dirty="0"/>
              <a:t> and </a:t>
            </a:r>
            <a:r>
              <a:rPr lang="en-US" dirty="0" err="1"/>
              <a:t>vomer</a:t>
            </a:r>
            <a:r>
              <a:rPr lang="en-US" dirty="0"/>
              <a:t> bones superiorly and the </a:t>
            </a:r>
            <a:r>
              <a:rPr lang="en-US" dirty="0" err="1"/>
              <a:t>vomeronasal</a:t>
            </a:r>
            <a:r>
              <a:rPr lang="en-US" dirty="0"/>
              <a:t> and nasal </a:t>
            </a:r>
            <a:r>
              <a:rPr lang="en-US" dirty="0" err="1"/>
              <a:t>septal</a:t>
            </a:r>
            <a:r>
              <a:rPr lang="en-US" dirty="0"/>
              <a:t> cartilages inferiorly.</a:t>
            </a:r>
          </a:p>
          <a:p>
            <a:r>
              <a:rPr lang="en-US" dirty="0"/>
              <a:t>The fossae usually communicate freely with </a:t>
            </a:r>
            <a:r>
              <a:rPr lang="en-US" dirty="0" err="1"/>
              <a:t>paranasal</a:t>
            </a:r>
            <a:r>
              <a:rPr lang="en-US" dirty="0"/>
              <a:t> air sinuses (frontal </a:t>
            </a:r>
            <a:r>
              <a:rPr lang="en-US" dirty="0" err="1"/>
              <a:t>ethmoid</a:t>
            </a:r>
            <a:r>
              <a:rPr lang="en-US" dirty="0"/>
              <a:t>, maxillary, and sphenoid). They open via the posterior nares (</a:t>
            </a:r>
            <a:r>
              <a:rPr lang="en-US" dirty="0" err="1"/>
              <a:t>choanae</a:t>
            </a:r>
            <a:r>
              <a:rPr lang="en-US" dirty="0"/>
              <a:t>). They are bordered by septum and </a:t>
            </a:r>
            <a:r>
              <a:rPr lang="en-US" dirty="0" err="1"/>
              <a:t>turbinates</a:t>
            </a:r>
            <a:r>
              <a:rPr lang="en-US" dirty="0"/>
              <a:t>. ). </a:t>
            </a:r>
          </a:p>
          <a:p>
            <a:r>
              <a:rPr lang="en-US" dirty="0"/>
              <a:t> http://</a:t>
            </a:r>
            <a:r>
              <a:rPr lang="en-US" dirty="0" err="1"/>
              <a:t>image.slidesharecdn.com</a:t>
            </a:r>
            <a:r>
              <a:rPr lang="en-US" dirty="0"/>
              <a:t>/anatomyofnoseandparanasalsinus-100616084243-phpapp02/95/slide-9-728.jpg?1276695830</a:t>
            </a:r>
            <a:br>
              <a:rPr lang="en-US" dirty="0"/>
            </a:br>
            <a:endParaRPr lang="en-US" dirty="0"/>
          </a:p>
          <a:p>
            <a:endParaRPr lang="en-US" dirty="0"/>
          </a:p>
        </p:txBody>
      </p:sp>
      <p:pic>
        <p:nvPicPr>
          <p:cNvPr id="9" name="Picture Placeholder 8" descr="slide-9-728.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678" r="8600" b="-1678"/>
          <a:stretch/>
        </p:blipFill>
        <p:spPr>
          <a:xfrm>
            <a:off x="284156" y="439563"/>
            <a:ext cx="3657600" cy="5318077"/>
          </a:xfrm>
        </p:spPr>
      </p:pic>
    </p:spTree>
    <p:extLst>
      <p:ext uri="{BB962C8B-B14F-4D97-AF65-F5344CB8AC3E}">
        <p14:creationId xmlns:p14="http://schemas.microsoft.com/office/powerpoint/2010/main" val="2924494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463408"/>
            <a:ext cx="8543574" cy="4662755"/>
          </a:xfrm>
        </p:spPr>
        <p:txBody>
          <a:bodyPr>
            <a:normAutofit fontScale="92500" lnSpcReduction="10000"/>
          </a:bodyPr>
          <a:lstStyle/>
          <a:p>
            <a:r>
              <a:rPr lang="en-US" dirty="0"/>
              <a:t>Preo2 for 3-5 minutes</a:t>
            </a:r>
          </a:p>
          <a:p>
            <a:pPr lvl="1"/>
            <a:r>
              <a:rPr lang="en-US" dirty="0"/>
              <a:t>Increases FRC O2 reservoir</a:t>
            </a:r>
          </a:p>
          <a:p>
            <a:r>
              <a:rPr lang="en-US" dirty="0"/>
              <a:t>Normal </a:t>
            </a:r>
            <a:r>
              <a:rPr lang="en-US" dirty="0" err="1"/>
              <a:t>Frc</a:t>
            </a:r>
            <a:r>
              <a:rPr lang="en-US" dirty="0"/>
              <a:t> = RV + ERV = 2500 ml</a:t>
            </a:r>
          </a:p>
          <a:p>
            <a:r>
              <a:rPr lang="en-US" dirty="0"/>
              <a:t>Upper abdominal procedures reduce FRC by 60-75%</a:t>
            </a:r>
          </a:p>
          <a:p>
            <a:r>
              <a:rPr lang="en-US" dirty="0"/>
              <a:t>Both FRC and Closing capacity are decreased by 15-20%  with induction of anesthesia</a:t>
            </a:r>
          </a:p>
          <a:p>
            <a:r>
              <a:rPr lang="en-US" dirty="0"/>
              <a:t>Average age of 44 FRC = CC in the supine position</a:t>
            </a:r>
          </a:p>
          <a:p>
            <a:r>
              <a:rPr lang="en-US" b="1" dirty="0"/>
              <a:t>Closing capacity is not affected by position but FRC is..</a:t>
            </a:r>
          </a:p>
          <a:p>
            <a:r>
              <a:rPr lang="en-US" dirty="0"/>
              <a:t>Closing volume increases with obstructive diseases</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err="1"/>
              <a:t>Preoxygenation</a:t>
            </a:r>
            <a:r>
              <a:rPr lang="en-US" dirty="0"/>
              <a:t>/FRC/ closing volume</a:t>
            </a:r>
          </a:p>
        </p:txBody>
      </p:sp>
    </p:spTree>
    <p:extLst>
      <p:ext uri="{BB962C8B-B14F-4D97-AF65-F5344CB8AC3E}">
        <p14:creationId xmlns:p14="http://schemas.microsoft.com/office/powerpoint/2010/main" val="7786169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V/Q</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11810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Alveoli become more compliant at lower volumes and less compliant at higher volumes</a:t>
            </a:r>
          </a:p>
          <a:p>
            <a:r>
              <a:rPr lang="en-US" dirty="0"/>
              <a:t>Alveoli at base of lung (upright lung) increase their volume more during inspiration and decrease their volume more during expiration than alveoli at the top of the lung (more efficient in gas exchange) (fully expand and collapse)</a:t>
            </a:r>
          </a:p>
          <a:p>
            <a:endParaRPr lang="en-US" dirty="0"/>
          </a:p>
        </p:txBody>
      </p:sp>
      <p:sp>
        <p:nvSpPr>
          <p:cNvPr id="3" name="Title 2"/>
          <p:cNvSpPr>
            <a:spLocks noGrp="1"/>
          </p:cNvSpPr>
          <p:nvPr>
            <p:ph type="title"/>
          </p:nvPr>
        </p:nvSpPr>
        <p:spPr/>
        <p:txBody>
          <a:bodyPr>
            <a:normAutofit fontScale="90000"/>
          </a:bodyPr>
          <a:lstStyle/>
          <a:p>
            <a:r>
              <a:rPr lang="en-US" dirty="0"/>
              <a:t>Regional Distribution of </a:t>
            </a:r>
            <a:r>
              <a:rPr lang="en-US" i="1" dirty="0"/>
              <a:t>Alveolar Ventilation</a:t>
            </a:r>
          </a:p>
        </p:txBody>
      </p:sp>
    </p:spTree>
    <p:extLst>
      <p:ext uri="{BB962C8B-B14F-4D97-AF65-F5344CB8AC3E}">
        <p14:creationId xmlns:p14="http://schemas.microsoft.com/office/powerpoint/2010/main" val="18592522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8106" y="1452282"/>
            <a:ext cx="7814844" cy="4936014"/>
          </a:xfrm>
        </p:spPr>
        <p:txBody>
          <a:bodyPr>
            <a:normAutofit fontScale="92500" lnSpcReduction="10000"/>
          </a:bodyPr>
          <a:lstStyle/>
          <a:p>
            <a:r>
              <a:rPr lang="en-US" dirty="0"/>
              <a:t>In a perfect world 100% of the oxygen that enters into the lungs would transfer across the alveolar membrane and then be carried in the arterial blood and all of it would be utilized</a:t>
            </a:r>
          </a:p>
          <a:p>
            <a:r>
              <a:rPr lang="en-US" dirty="0"/>
              <a:t>HOWEVER……</a:t>
            </a:r>
          </a:p>
          <a:p>
            <a:r>
              <a:rPr lang="en-US" dirty="0"/>
              <a:t>100% of the oxygen we breathe does not make it across the alveolar-capillary membrane</a:t>
            </a:r>
          </a:p>
          <a:p>
            <a:r>
              <a:rPr lang="en-US" dirty="0"/>
              <a:t>We know that because normal v/q is 0.8 and occurs because of anatomical shunt (areas that perfuse that do not get oxygenated)</a:t>
            </a:r>
          </a:p>
          <a:p>
            <a:r>
              <a:rPr lang="en-US" dirty="0"/>
              <a:t>We know that arterial PaO2 is slightly lower than Alveolar PAO2 because of anatomical shunt</a:t>
            </a:r>
          </a:p>
          <a:p>
            <a:endParaRPr lang="en-US" dirty="0"/>
          </a:p>
        </p:txBody>
      </p:sp>
    </p:spTree>
    <p:extLst>
      <p:ext uri="{BB962C8B-B14F-4D97-AF65-F5344CB8AC3E}">
        <p14:creationId xmlns:p14="http://schemas.microsoft.com/office/powerpoint/2010/main" val="42115509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909" y="1591056"/>
            <a:ext cx="7953492" cy="5048456"/>
          </a:xfrm>
        </p:spPr>
        <p:txBody>
          <a:bodyPr>
            <a:normAutofit fontScale="92500" lnSpcReduction="10000"/>
          </a:bodyPr>
          <a:lstStyle/>
          <a:p>
            <a:r>
              <a:rPr lang="en-US" dirty="0"/>
              <a:t>Gas is exchanged between alveolar air and pulmonary capillary blood in the respiratory units</a:t>
            </a:r>
          </a:p>
          <a:p>
            <a:r>
              <a:rPr lang="en-US" dirty="0"/>
              <a:t>After gas exchange pulmonary arteriolar blood is returned to the heart by pulmonary veins</a:t>
            </a:r>
          </a:p>
          <a:p>
            <a:pPr lvl="1"/>
            <a:r>
              <a:rPr lang="en-US" b="1" dirty="0"/>
              <a:t>Influences on PBF</a:t>
            </a:r>
          </a:p>
          <a:p>
            <a:pPr lvl="2"/>
            <a:r>
              <a:rPr lang="en-US" dirty="0"/>
              <a:t>The low pressure in pulmonary arteries causes PBF to be extremely sensitive to small changes in arterial tone</a:t>
            </a:r>
          </a:p>
          <a:p>
            <a:pPr lvl="2"/>
            <a:r>
              <a:rPr lang="en-US" b="1" dirty="0"/>
              <a:t>PBF is regulated locally by changes in O2 and CO2 tension</a:t>
            </a:r>
          </a:p>
          <a:p>
            <a:pPr lvl="2"/>
            <a:r>
              <a:rPr lang="en-US" dirty="0"/>
              <a:t>Unlike SVR high O2 tension and </a:t>
            </a:r>
            <a:r>
              <a:rPr lang="en-US" dirty="0" err="1"/>
              <a:t>hypocapnia</a:t>
            </a:r>
            <a:r>
              <a:rPr lang="en-US" dirty="0"/>
              <a:t> </a:t>
            </a:r>
            <a:r>
              <a:rPr lang="en-US" dirty="0" err="1"/>
              <a:t>vasodilates</a:t>
            </a:r>
            <a:r>
              <a:rPr lang="en-US" dirty="0"/>
              <a:t> pulmonary vessels (to pick up more O2)</a:t>
            </a:r>
          </a:p>
          <a:p>
            <a:pPr lvl="2"/>
            <a:r>
              <a:rPr lang="en-US" dirty="0" err="1"/>
              <a:t>Hypercarbia</a:t>
            </a:r>
            <a:r>
              <a:rPr lang="en-US" dirty="0"/>
              <a:t> and acidosis cause vasoconstriction</a:t>
            </a:r>
          </a:p>
          <a:p>
            <a:pPr lvl="2"/>
            <a:r>
              <a:rPr lang="en-US" dirty="0"/>
              <a:t>Hypoxic pulmonary vasoconstriction= blood flow is  diverted from hypoxic or </a:t>
            </a:r>
            <a:r>
              <a:rPr lang="en-US" dirty="0" err="1"/>
              <a:t>atelectatic</a:t>
            </a:r>
            <a:r>
              <a:rPr lang="en-US" dirty="0"/>
              <a:t> alveoli –attempt is to improve matching ventilation and perfusion</a:t>
            </a:r>
          </a:p>
          <a:p>
            <a:endParaRPr lang="en-US" dirty="0"/>
          </a:p>
        </p:txBody>
      </p:sp>
      <p:sp>
        <p:nvSpPr>
          <p:cNvPr id="3" name="Title 2"/>
          <p:cNvSpPr>
            <a:spLocks noGrp="1"/>
          </p:cNvSpPr>
          <p:nvPr>
            <p:ph type="title"/>
          </p:nvPr>
        </p:nvSpPr>
        <p:spPr/>
        <p:txBody>
          <a:bodyPr/>
          <a:lstStyle/>
          <a:p>
            <a:r>
              <a:rPr lang="en-US" dirty="0"/>
              <a:t>Pulmonary Blood Flow Cont..</a:t>
            </a:r>
          </a:p>
        </p:txBody>
      </p:sp>
    </p:spTree>
    <p:extLst>
      <p:ext uri="{BB962C8B-B14F-4D97-AF65-F5344CB8AC3E}">
        <p14:creationId xmlns:p14="http://schemas.microsoft.com/office/powerpoint/2010/main" val="118356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Distribution of PBV</a:t>
            </a:r>
          </a:p>
        </p:txBody>
      </p:sp>
      <p:sp>
        <p:nvSpPr>
          <p:cNvPr id="4" name="Content Placeholder 3"/>
          <p:cNvSpPr>
            <a:spLocks noGrp="1"/>
          </p:cNvSpPr>
          <p:nvPr>
            <p:ph sz="quarter" idx="4294967295"/>
          </p:nvPr>
        </p:nvSpPr>
        <p:spPr>
          <a:xfrm>
            <a:off x="676655" y="1591056"/>
            <a:ext cx="3822192" cy="4535424"/>
          </a:xfrm>
          <a:prstGeom prst="rect">
            <a:avLst/>
          </a:prstGeom>
        </p:spPr>
        <p:txBody>
          <a:bodyPr>
            <a:normAutofit fontScale="850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400" dirty="0"/>
              <a:t>http://</a:t>
            </a:r>
            <a:r>
              <a:rPr lang="en-US" sz="1400" dirty="0" err="1"/>
              <a:t>flylib.com</a:t>
            </a:r>
            <a:r>
              <a:rPr lang="en-US" sz="1400" dirty="0"/>
              <a:t>/books/2/503/1/html/figures/0012_0001_f.gif</a:t>
            </a:r>
          </a:p>
        </p:txBody>
      </p:sp>
      <p:pic>
        <p:nvPicPr>
          <p:cNvPr id="7" name="Picture 6"/>
          <p:cNvPicPr>
            <a:picLocks noChangeAspect="1"/>
          </p:cNvPicPr>
          <p:nvPr/>
        </p:nvPicPr>
        <p:blipFill>
          <a:blip r:embed="rId2"/>
          <a:stretch>
            <a:fillRect/>
          </a:stretch>
        </p:blipFill>
        <p:spPr>
          <a:xfrm>
            <a:off x="457200" y="2002454"/>
            <a:ext cx="3909215" cy="2889420"/>
          </a:xfrm>
          <a:prstGeom prst="rect">
            <a:avLst/>
          </a:prstGeom>
        </p:spPr>
      </p:pic>
      <p:sp>
        <p:nvSpPr>
          <p:cNvPr id="8" name="Content Placeholder 7"/>
          <p:cNvSpPr>
            <a:spLocks noGrp="1"/>
          </p:cNvSpPr>
          <p:nvPr>
            <p:ph sz="quarter" idx="4294967295"/>
          </p:nvPr>
        </p:nvSpPr>
        <p:spPr>
          <a:xfrm>
            <a:off x="4645152" y="1230261"/>
            <a:ext cx="3822192" cy="5444587"/>
          </a:xfrm>
          <a:prstGeom prst="rect">
            <a:avLst/>
          </a:prstGeom>
        </p:spPr>
        <p:txBody>
          <a:bodyPr>
            <a:normAutofit fontScale="77500" lnSpcReduction="20000"/>
          </a:bodyPr>
          <a:lstStyle/>
          <a:p>
            <a:endParaRPr lang="en-US" dirty="0"/>
          </a:p>
          <a:p>
            <a:endParaRPr lang="en-US" dirty="0"/>
          </a:p>
          <a:p>
            <a:r>
              <a:rPr lang="en-US" dirty="0"/>
              <a:t>In normal upright lung:</a:t>
            </a:r>
          </a:p>
          <a:p>
            <a:r>
              <a:rPr lang="en-US" dirty="0"/>
              <a:t>Blood flow increased in base of lung portion </a:t>
            </a:r>
          </a:p>
          <a:p>
            <a:pPr lvl="1"/>
            <a:r>
              <a:rPr lang="en-US" dirty="0"/>
              <a:t>Hydrostatic pressure</a:t>
            </a:r>
          </a:p>
          <a:p>
            <a:pPr lvl="1"/>
            <a:r>
              <a:rPr lang="en-US" dirty="0"/>
              <a:t>More distension in of dependent pulmonary vessels</a:t>
            </a:r>
          </a:p>
          <a:p>
            <a:pPr lvl="1"/>
            <a:r>
              <a:rPr lang="en-US" dirty="0"/>
              <a:t>zones are designated for areas of  different blood flow</a:t>
            </a:r>
          </a:p>
          <a:p>
            <a:pPr lvl="2"/>
            <a:r>
              <a:rPr lang="en-US" dirty="0"/>
              <a:t>Remember that west lung zones describe perfusion in the lungs</a:t>
            </a:r>
          </a:p>
          <a:p>
            <a:pPr lvl="2"/>
            <a:r>
              <a:rPr lang="en-US" dirty="0"/>
              <a:t>These zones are not fixed- they are the functional zones of where the blood will flow in comparison to the alveoli</a:t>
            </a:r>
          </a:p>
        </p:txBody>
      </p:sp>
    </p:spTree>
    <p:extLst>
      <p:ext uri="{BB962C8B-B14F-4D97-AF65-F5344CB8AC3E}">
        <p14:creationId xmlns:p14="http://schemas.microsoft.com/office/powerpoint/2010/main" val="13927789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nwzcUwXuIvgM5VJxy3cuQ_m.jpg"/>
          <p:cNvPicPr>
            <a:picLocks noGrp="1" noChangeAspect="1"/>
          </p:cNvPicPr>
          <p:nvPr>
            <p:ph idx="1"/>
          </p:nvPr>
        </p:nvPicPr>
        <p:blipFill>
          <a:blip r:embed="rId2">
            <a:extLst>
              <a:ext uri="{28A0092B-C50C-407E-A947-70E740481C1C}">
                <a14:useLocalDpi xmlns:a14="http://schemas.microsoft.com/office/drawing/2010/main" val="0"/>
              </a:ext>
            </a:extLst>
          </a:blip>
          <a:srcRect l="-5905" r="-5905"/>
          <a:stretch>
            <a:fillRect/>
          </a:stretch>
        </p:blipFill>
        <p:spPr>
          <a:xfrm>
            <a:off x="871538" y="2674938"/>
            <a:ext cx="7408862" cy="3451225"/>
          </a:xfrm>
        </p:spPr>
      </p:pic>
      <p:sp>
        <p:nvSpPr>
          <p:cNvPr id="5" name="Title 4"/>
          <p:cNvSpPr>
            <a:spLocks noGrp="1"/>
          </p:cNvSpPr>
          <p:nvPr>
            <p:ph type="title"/>
          </p:nvPr>
        </p:nvSpPr>
        <p:spPr/>
        <p:txBody>
          <a:bodyPr/>
          <a:lstStyle/>
          <a:p>
            <a:endParaRPr lang="en-US" dirty="0"/>
          </a:p>
        </p:txBody>
      </p:sp>
      <p:sp>
        <p:nvSpPr>
          <p:cNvPr id="8" name="TextBox 7"/>
          <p:cNvSpPr txBox="1"/>
          <p:nvPr/>
        </p:nvSpPr>
        <p:spPr>
          <a:xfrm>
            <a:off x="1546527" y="6126163"/>
            <a:ext cx="5469426" cy="646331"/>
          </a:xfrm>
          <a:prstGeom prst="rect">
            <a:avLst/>
          </a:prstGeom>
          <a:noFill/>
        </p:spPr>
        <p:txBody>
          <a:bodyPr wrap="square" rtlCol="0">
            <a:spAutoFit/>
          </a:bodyPr>
          <a:lstStyle/>
          <a:p>
            <a:r>
              <a:rPr lang="en-US" dirty="0"/>
              <a:t>http://</a:t>
            </a:r>
            <a:r>
              <a:rPr lang="en-US" dirty="0" err="1"/>
              <a:t>o.quizlet.com</a:t>
            </a:r>
            <a:r>
              <a:rPr lang="en-US" dirty="0"/>
              <a:t>/</a:t>
            </a:r>
            <a:r>
              <a:rPr lang="en-US" dirty="0" err="1"/>
              <a:t>i</a:t>
            </a:r>
            <a:r>
              <a:rPr lang="en-US" dirty="0"/>
              <a:t>/DnwzcUwXuIvgM5VJxy3cuQ_m.jpg</a:t>
            </a:r>
          </a:p>
        </p:txBody>
      </p:sp>
    </p:spTree>
    <p:extLst>
      <p:ext uri="{BB962C8B-B14F-4D97-AF65-F5344CB8AC3E}">
        <p14:creationId xmlns:p14="http://schemas.microsoft.com/office/powerpoint/2010/main" val="16291318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4294967295"/>
          </p:nvPr>
        </p:nvSpPr>
        <p:spPr>
          <a:xfrm>
            <a:off x="676655" y="2046076"/>
            <a:ext cx="3822192" cy="3447288"/>
          </a:xfrm>
          <a:prstGeom prst="rect">
            <a:avLst/>
          </a:prstGeom>
        </p:spPr>
        <p:txBody>
          <a:bodyPr/>
          <a:lstStyle/>
          <a:p>
            <a:r>
              <a:rPr lang="en-US" dirty="0"/>
              <a:t>Upright lung and v/q PO2 and CO2</a:t>
            </a:r>
          </a:p>
          <a:p>
            <a:endParaRPr lang="en-US" dirty="0"/>
          </a:p>
        </p:txBody>
      </p:sp>
      <p:sp>
        <p:nvSpPr>
          <p:cNvPr id="6" name="Content Placeholder 5"/>
          <p:cNvSpPr>
            <a:spLocks noGrp="1"/>
          </p:cNvSpPr>
          <p:nvPr>
            <p:ph sz="quarter" idx="4294967295"/>
          </p:nvPr>
        </p:nvSpPr>
        <p:spPr>
          <a:xfrm>
            <a:off x="4748135" y="2123090"/>
            <a:ext cx="3738786" cy="3560735"/>
          </a:xfrm>
          <a:prstGeom prst="rect">
            <a:avLst/>
          </a:prstGeom>
        </p:spPr>
        <p:txBody>
          <a:bodyPr/>
          <a:lstStyle/>
          <a:p>
            <a:r>
              <a:rPr lang="en-US" dirty="0"/>
              <a:t>Supine lung and v/q PO2 and CO2</a:t>
            </a:r>
          </a:p>
        </p:txBody>
      </p:sp>
      <p:graphicFrame>
        <p:nvGraphicFramePr>
          <p:cNvPr id="7" name="Table 6"/>
          <p:cNvGraphicFramePr>
            <a:graphicFrameLocks noGrp="1"/>
          </p:cNvGraphicFramePr>
          <p:nvPr>
            <p:extLst>
              <p:ext uri="{D42A27DB-BD31-4B8C-83A1-F6EECF244321}">
                <p14:modId xmlns:p14="http://schemas.microsoft.com/office/powerpoint/2010/main" val="3289786993"/>
              </p:ext>
            </p:extLst>
          </p:nvPr>
        </p:nvGraphicFramePr>
        <p:xfrm>
          <a:off x="676655" y="3216699"/>
          <a:ext cx="2919335" cy="1112520"/>
        </p:xfrm>
        <a:graphic>
          <a:graphicData uri="http://schemas.openxmlformats.org/drawingml/2006/table">
            <a:tbl>
              <a:tblPr firstRow="1" bandRow="1">
                <a:tableStyleId>{5C22544A-7EE6-4342-B048-85BDC9FD1C3A}</a:tableStyleId>
              </a:tblPr>
              <a:tblGrid>
                <a:gridCol w="758592">
                  <a:extLst>
                    <a:ext uri="{9D8B030D-6E8A-4147-A177-3AD203B41FA5}">
                      <a16:colId xmlns:a16="http://schemas.microsoft.com/office/drawing/2014/main" val="20000"/>
                    </a:ext>
                  </a:extLst>
                </a:gridCol>
                <a:gridCol w="1087236">
                  <a:extLst>
                    <a:ext uri="{9D8B030D-6E8A-4147-A177-3AD203B41FA5}">
                      <a16:colId xmlns:a16="http://schemas.microsoft.com/office/drawing/2014/main" val="20001"/>
                    </a:ext>
                  </a:extLst>
                </a:gridCol>
                <a:gridCol w="1073507">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PACO2</a:t>
                      </a:r>
                    </a:p>
                  </a:txBody>
                  <a:tcPr/>
                </a:tc>
                <a:tc>
                  <a:txBody>
                    <a:bodyPr/>
                    <a:lstStyle/>
                    <a:p>
                      <a:r>
                        <a:rPr lang="en-US" dirty="0"/>
                        <a:t>PAO2</a:t>
                      </a:r>
                    </a:p>
                  </a:txBody>
                  <a:tcPr/>
                </a:tc>
                <a:extLst>
                  <a:ext uri="{0D108BD9-81ED-4DB2-BD59-A6C34878D82A}">
                    <a16:rowId xmlns:a16="http://schemas.microsoft.com/office/drawing/2014/main" val="10000"/>
                  </a:ext>
                </a:extLst>
              </a:tr>
              <a:tr h="370840">
                <a:tc>
                  <a:txBody>
                    <a:bodyPr/>
                    <a:lstStyle/>
                    <a:p>
                      <a:r>
                        <a:rPr lang="en-US" dirty="0"/>
                        <a:t>base</a:t>
                      </a:r>
                    </a:p>
                  </a:txBody>
                  <a:tcPr/>
                </a:tc>
                <a:tc>
                  <a:txBody>
                    <a:bodyPr/>
                    <a:lstStyle/>
                    <a:p>
                      <a:r>
                        <a:rPr lang="en-US" dirty="0">
                          <a:latin typeface="Wingdings"/>
                          <a:ea typeface="Wingdings"/>
                          <a:cs typeface="Wingdings"/>
                          <a:sym typeface="Wingdings"/>
                        </a:rPr>
                        <a:t></a:t>
                      </a:r>
                      <a:endParaRPr lang="en-US" dirty="0"/>
                    </a:p>
                  </a:txBody>
                  <a:tcPr/>
                </a:tc>
                <a:tc>
                  <a:txBody>
                    <a:bodyPr/>
                    <a:lstStyle/>
                    <a:p>
                      <a:r>
                        <a:rPr lang="en-US" dirty="0">
                          <a:latin typeface="Wingdings"/>
                          <a:ea typeface="Wingdings"/>
                          <a:cs typeface="Wingdings"/>
                          <a:sym typeface="Wingdings"/>
                        </a:rPr>
                        <a:t></a:t>
                      </a:r>
                      <a:endParaRPr lang="en-US" dirty="0"/>
                    </a:p>
                  </a:txBody>
                  <a:tcPr/>
                </a:tc>
                <a:extLst>
                  <a:ext uri="{0D108BD9-81ED-4DB2-BD59-A6C34878D82A}">
                    <a16:rowId xmlns:a16="http://schemas.microsoft.com/office/drawing/2014/main" val="10001"/>
                  </a:ext>
                </a:extLst>
              </a:tr>
              <a:tr h="370840">
                <a:tc>
                  <a:txBody>
                    <a:bodyPr/>
                    <a:lstStyle/>
                    <a:p>
                      <a:r>
                        <a:rPr lang="en-US" dirty="0"/>
                        <a:t>apex</a:t>
                      </a:r>
                    </a:p>
                  </a:txBody>
                  <a:tcPr/>
                </a:tc>
                <a:tc>
                  <a:txBody>
                    <a:bodyPr/>
                    <a:lstStyle/>
                    <a:p>
                      <a:r>
                        <a:rPr lang="en-US" dirty="0">
                          <a:latin typeface="Wingdings"/>
                          <a:ea typeface="Wingdings"/>
                          <a:cs typeface="Wingdings"/>
                          <a:sym typeface="Wingdings"/>
                        </a:rPr>
                        <a:t></a:t>
                      </a:r>
                      <a:endParaRPr lang="en-US" dirty="0"/>
                    </a:p>
                  </a:txBody>
                  <a:tcPr/>
                </a:tc>
                <a:tc>
                  <a:txBody>
                    <a:bodyPr/>
                    <a:lstStyle/>
                    <a:p>
                      <a:r>
                        <a:rPr lang="en-US" dirty="0">
                          <a:latin typeface="Wingdings"/>
                          <a:ea typeface="Wingdings"/>
                          <a:cs typeface="Wingdings"/>
                          <a:sym typeface="Wingdings"/>
                        </a:rPr>
                        <a:t></a:t>
                      </a:r>
                      <a:endParaRPr lang="en-US" dirty="0"/>
                    </a:p>
                  </a:txBody>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88678310"/>
              </p:ext>
            </p:extLst>
          </p:nvPr>
        </p:nvGraphicFramePr>
        <p:xfrm>
          <a:off x="5039365" y="3216699"/>
          <a:ext cx="2753711" cy="1107440"/>
        </p:xfrm>
        <a:graphic>
          <a:graphicData uri="http://schemas.openxmlformats.org/drawingml/2006/table">
            <a:tbl>
              <a:tblPr firstRow="1" bandRow="1">
                <a:tableStyleId>{5C22544A-7EE6-4342-B048-85BDC9FD1C3A}</a:tableStyleId>
              </a:tblPr>
              <a:tblGrid>
                <a:gridCol w="783988">
                  <a:extLst>
                    <a:ext uri="{9D8B030D-6E8A-4147-A177-3AD203B41FA5}">
                      <a16:colId xmlns:a16="http://schemas.microsoft.com/office/drawing/2014/main" val="20000"/>
                    </a:ext>
                  </a:extLst>
                </a:gridCol>
                <a:gridCol w="1031018">
                  <a:extLst>
                    <a:ext uri="{9D8B030D-6E8A-4147-A177-3AD203B41FA5}">
                      <a16:colId xmlns:a16="http://schemas.microsoft.com/office/drawing/2014/main" val="20001"/>
                    </a:ext>
                  </a:extLst>
                </a:gridCol>
                <a:gridCol w="938705">
                  <a:extLst>
                    <a:ext uri="{9D8B030D-6E8A-4147-A177-3AD203B41FA5}">
                      <a16:colId xmlns:a16="http://schemas.microsoft.com/office/drawing/2014/main" val="20002"/>
                    </a:ext>
                  </a:extLst>
                </a:gridCol>
              </a:tblGrid>
              <a:tr h="350902">
                <a:tc>
                  <a:txBody>
                    <a:bodyPr/>
                    <a:lstStyle/>
                    <a:p>
                      <a:endParaRPr lang="en-US" dirty="0"/>
                    </a:p>
                  </a:txBody>
                  <a:tcPr/>
                </a:tc>
                <a:tc>
                  <a:txBody>
                    <a:bodyPr/>
                    <a:lstStyle/>
                    <a:p>
                      <a:r>
                        <a:rPr lang="en-US" dirty="0"/>
                        <a:t>PACO2</a:t>
                      </a:r>
                    </a:p>
                  </a:txBody>
                  <a:tcPr/>
                </a:tc>
                <a:tc>
                  <a:txBody>
                    <a:bodyPr/>
                    <a:lstStyle/>
                    <a:p>
                      <a:r>
                        <a:rPr lang="en-US" dirty="0"/>
                        <a:t>PAO2</a:t>
                      </a:r>
                    </a:p>
                  </a:txBody>
                  <a:tcPr/>
                </a:tc>
                <a:extLst>
                  <a:ext uri="{0D108BD9-81ED-4DB2-BD59-A6C34878D82A}">
                    <a16:rowId xmlns:a16="http://schemas.microsoft.com/office/drawing/2014/main" val="10000"/>
                  </a:ext>
                </a:extLst>
              </a:tr>
              <a:tr h="370840">
                <a:tc>
                  <a:txBody>
                    <a:bodyPr/>
                    <a:lstStyle/>
                    <a:p>
                      <a:r>
                        <a:rPr lang="en-US" dirty="0"/>
                        <a:t>base</a:t>
                      </a:r>
                    </a:p>
                  </a:txBody>
                  <a:tcPr/>
                </a:tc>
                <a:tc>
                  <a:txBody>
                    <a:bodyPr/>
                    <a:lstStyle/>
                    <a:p>
                      <a:r>
                        <a:rPr lang="en-US" dirty="0"/>
                        <a:t>same</a:t>
                      </a:r>
                    </a:p>
                  </a:txBody>
                  <a:tcPr/>
                </a:tc>
                <a:tc>
                  <a:txBody>
                    <a:bodyPr/>
                    <a:lstStyle/>
                    <a:p>
                      <a:r>
                        <a:rPr lang="en-US" dirty="0"/>
                        <a:t>same</a:t>
                      </a:r>
                    </a:p>
                  </a:txBody>
                  <a:tcPr/>
                </a:tc>
                <a:extLst>
                  <a:ext uri="{0D108BD9-81ED-4DB2-BD59-A6C34878D82A}">
                    <a16:rowId xmlns:a16="http://schemas.microsoft.com/office/drawing/2014/main" val="10001"/>
                  </a:ext>
                </a:extLst>
              </a:tr>
              <a:tr h="370840">
                <a:tc>
                  <a:txBody>
                    <a:bodyPr/>
                    <a:lstStyle/>
                    <a:p>
                      <a:r>
                        <a:rPr lang="en-US" dirty="0"/>
                        <a:t>apex</a:t>
                      </a:r>
                    </a:p>
                  </a:txBody>
                  <a:tcPr/>
                </a:tc>
                <a:tc>
                  <a:txBody>
                    <a:bodyPr/>
                    <a:lstStyle/>
                    <a:p>
                      <a:r>
                        <a:rPr lang="en-US" dirty="0"/>
                        <a:t>same</a:t>
                      </a:r>
                    </a:p>
                  </a:txBody>
                  <a:tcPr/>
                </a:tc>
                <a:tc>
                  <a:txBody>
                    <a:bodyPr/>
                    <a:lstStyle/>
                    <a:p>
                      <a:r>
                        <a:rPr lang="en-US" dirty="0"/>
                        <a:t>same</a:t>
                      </a:r>
                    </a:p>
                  </a:txBody>
                  <a:tcPr/>
                </a:tc>
                <a:extLst>
                  <a:ext uri="{0D108BD9-81ED-4DB2-BD59-A6C34878D82A}">
                    <a16:rowId xmlns:a16="http://schemas.microsoft.com/office/drawing/2014/main" val="10002"/>
                  </a:ext>
                </a:extLst>
              </a:tr>
            </a:tbl>
          </a:graphicData>
        </a:graphic>
      </p:graphicFrame>
      <p:sp>
        <p:nvSpPr>
          <p:cNvPr id="9" name="TextBox 8"/>
          <p:cNvSpPr txBox="1"/>
          <p:nvPr/>
        </p:nvSpPr>
        <p:spPr>
          <a:xfrm>
            <a:off x="1683056" y="4473289"/>
            <a:ext cx="6130158" cy="1200329"/>
          </a:xfrm>
          <a:prstGeom prst="rect">
            <a:avLst/>
          </a:prstGeom>
          <a:noFill/>
        </p:spPr>
        <p:txBody>
          <a:bodyPr wrap="square" rtlCol="0">
            <a:spAutoFit/>
          </a:bodyPr>
          <a:lstStyle/>
          <a:p>
            <a:r>
              <a:rPr lang="en-US" dirty="0"/>
              <a:t>PACO2 in the base compared to the Apex in different positions</a:t>
            </a:r>
          </a:p>
          <a:p>
            <a:r>
              <a:rPr lang="en-US" dirty="0"/>
              <a:t>PAO2 in the base compared to the Apex in different positions</a:t>
            </a:r>
          </a:p>
        </p:txBody>
      </p:sp>
    </p:spTree>
    <p:extLst>
      <p:ext uri="{BB962C8B-B14F-4D97-AF65-F5344CB8AC3E}">
        <p14:creationId xmlns:p14="http://schemas.microsoft.com/office/powerpoint/2010/main" val="27418764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1175" y="1591056"/>
            <a:ext cx="9065416" cy="5010732"/>
          </a:xfrm>
        </p:spPr>
        <p:txBody>
          <a:bodyPr>
            <a:normAutofit fontScale="85000" lnSpcReduction="10000"/>
          </a:bodyPr>
          <a:lstStyle/>
          <a:p>
            <a:r>
              <a:rPr lang="en-US" dirty="0"/>
              <a:t>Blood Supply to the lungs</a:t>
            </a:r>
          </a:p>
          <a:p>
            <a:pPr lvl="1"/>
            <a:r>
              <a:rPr lang="en-US" dirty="0"/>
              <a:t>Bronchial arteries(one on right , two on left)</a:t>
            </a:r>
          </a:p>
          <a:p>
            <a:pPr lvl="2"/>
            <a:r>
              <a:rPr lang="en-US" dirty="0"/>
              <a:t>Arise from descending aorta and carry about 2% of CO and bath </a:t>
            </a:r>
            <a:r>
              <a:rPr lang="en-US" dirty="0" err="1"/>
              <a:t>nonrespiratory</a:t>
            </a:r>
            <a:r>
              <a:rPr lang="en-US" dirty="0"/>
              <a:t> tissues such as bronchi, nerves, visceral pleura and lung parenchyma</a:t>
            </a:r>
          </a:p>
          <a:p>
            <a:pPr lvl="2"/>
            <a:r>
              <a:rPr lang="en-US" dirty="0"/>
              <a:t>Bronchial arteries do not participate in gas exchange with alveoli</a:t>
            </a:r>
          </a:p>
          <a:p>
            <a:pPr lvl="1"/>
            <a:r>
              <a:rPr lang="en-US" dirty="0"/>
              <a:t>Pulmonary arteries(brings </a:t>
            </a:r>
            <a:r>
              <a:rPr lang="en-US" dirty="0" err="1"/>
              <a:t>unoxygenated</a:t>
            </a:r>
            <a:r>
              <a:rPr lang="en-US" dirty="0"/>
              <a:t> blood to the lungs from the right ventricle)</a:t>
            </a:r>
          </a:p>
          <a:p>
            <a:pPr lvl="2"/>
            <a:r>
              <a:rPr lang="en-US" dirty="0"/>
              <a:t>Provides blood flow to structures distal to the </a:t>
            </a:r>
            <a:r>
              <a:rPr lang="en-US" b="1" dirty="0"/>
              <a:t>terminal bronchioles</a:t>
            </a:r>
            <a:r>
              <a:rPr lang="en-US" dirty="0"/>
              <a:t>, as well as non-respiratory tissues, and respiratory units</a:t>
            </a:r>
          </a:p>
          <a:p>
            <a:pPr lvl="2"/>
            <a:r>
              <a:rPr lang="en-US" dirty="0"/>
              <a:t>From right ventricle- stems to right and left pulmonary arteries and branch to bronchi</a:t>
            </a:r>
          </a:p>
          <a:p>
            <a:pPr lvl="2"/>
            <a:r>
              <a:rPr lang="en-US" dirty="0"/>
              <a:t>Supplies complete CO of right ventricle</a:t>
            </a:r>
          </a:p>
          <a:p>
            <a:pPr lvl="2"/>
            <a:r>
              <a:rPr lang="en-US" dirty="0"/>
              <a:t>Less pressure in Pulmonary artery than in Aorta</a:t>
            </a:r>
          </a:p>
          <a:p>
            <a:pPr lvl="2"/>
            <a:r>
              <a:rPr lang="en-US" b="1" dirty="0"/>
              <a:t>Pulmonary Vascular Resistance is low (1/8 Systemic –SVR)</a:t>
            </a:r>
          </a:p>
          <a:p>
            <a:pPr lvl="3"/>
            <a:r>
              <a:rPr lang="en-US" b="1" dirty="0"/>
              <a:t>Increased by </a:t>
            </a:r>
            <a:r>
              <a:rPr lang="en-US" b="1" dirty="0" err="1"/>
              <a:t>Norepinephrine,serotonin</a:t>
            </a:r>
            <a:r>
              <a:rPr lang="en-US" b="1" dirty="0"/>
              <a:t>, histamine, hypoxia, and </a:t>
            </a:r>
            <a:r>
              <a:rPr lang="en-US" b="1" dirty="0" err="1"/>
              <a:t>hypercapnia</a:t>
            </a:r>
            <a:endParaRPr lang="en-US" b="1" dirty="0"/>
          </a:p>
          <a:p>
            <a:pPr lvl="3"/>
            <a:r>
              <a:rPr lang="en-US" b="1" dirty="0"/>
              <a:t>Decreased by acetylcholine and isoproterenol</a:t>
            </a:r>
          </a:p>
        </p:txBody>
      </p:sp>
      <p:sp>
        <p:nvSpPr>
          <p:cNvPr id="3" name="Title 2"/>
          <p:cNvSpPr>
            <a:spLocks noGrp="1"/>
          </p:cNvSpPr>
          <p:nvPr>
            <p:ph type="title"/>
          </p:nvPr>
        </p:nvSpPr>
        <p:spPr>
          <a:xfrm>
            <a:off x="457200" y="338328"/>
            <a:ext cx="8229600" cy="1033272"/>
          </a:xfrm>
        </p:spPr>
        <p:txBody>
          <a:bodyPr>
            <a:normAutofit fontScale="90000"/>
          </a:bodyPr>
          <a:lstStyle/>
          <a:p>
            <a:r>
              <a:rPr lang="en-US" dirty="0"/>
              <a:t>Pulmonary Blood Flow</a:t>
            </a:r>
            <a:br>
              <a:rPr lang="en-US" dirty="0"/>
            </a:br>
            <a:r>
              <a:rPr lang="en-US" dirty="0"/>
              <a:t>(PBV)</a:t>
            </a:r>
          </a:p>
        </p:txBody>
      </p:sp>
    </p:spTree>
    <p:extLst>
      <p:ext uri="{BB962C8B-B14F-4D97-AF65-F5344CB8AC3E}">
        <p14:creationId xmlns:p14="http://schemas.microsoft.com/office/powerpoint/2010/main" val="37853374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10534912_m.jpg"/>
          <p:cNvPicPr>
            <a:picLocks noGrp="1" noChangeAspect="1"/>
          </p:cNvPicPr>
          <p:nvPr>
            <p:ph idx="1"/>
          </p:nvPr>
        </p:nvPicPr>
        <p:blipFill>
          <a:blip r:embed="rId2">
            <a:extLst>
              <a:ext uri="{28A0092B-C50C-407E-A947-70E740481C1C}">
                <a14:useLocalDpi xmlns:a14="http://schemas.microsoft.com/office/drawing/2010/main" val="0"/>
              </a:ext>
            </a:extLst>
          </a:blip>
          <a:srcRect l="-22458" r="-22458"/>
          <a:stretch>
            <a:fillRect/>
          </a:stretch>
        </p:blipFill>
        <p:spPr/>
      </p:pic>
      <p:sp>
        <p:nvSpPr>
          <p:cNvPr id="5" name="Title 4"/>
          <p:cNvSpPr>
            <a:spLocks noGrp="1"/>
          </p:cNvSpPr>
          <p:nvPr>
            <p:ph type="title"/>
          </p:nvPr>
        </p:nvSpPr>
        <p:spPr/>
        <p:txBody>
          <a:bodyPr>
            <a:normAutofit fontScale="90000"/>
          </a:bodyPr>
          <a:lstStyle/>
          <a:p>
            <a:r>
              <a:rPr lang="en-US" dirty="0"/>
              <a:t>Notice the PO2 </a:t>
            </a:r>
            <a:r>
              <a:rPr lang="en-US" dirty="0" err="1"/>
              <a:t>vs</a:t>
            </a:r>
            <a:r>
              <a:rPr lang="en-US" dirty="0"/>
              <a:t> PCO2 and  v/q relationship</a:t>
            </a:r>
          </a:p>
        </p:txBody>
      </p:sp>
    </p:spTree>
    <p:extLst>
      <p:ext uri="{BB962C8B-B14F-4D97-AF65-F5344CB8AC3E}">
        <p14:creationId xmlns:p14="http://schemas.microsoft.com/office/powerpoint/2010/main" val="442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73538" y="1444532"/>
            <a:ext cx="8318013" cy="5081313"/>
          </a:xfrm>
        </p:spPr>
        <p:txBody>
          <a:bodyPr>
            <a:normAutofit fontScale="62500" lnSpcReduction="20000"/>
          </a:bodyPr>
          <a:lstStyle/>
          <a:p>
            <a:pPr marL="0" indent="0">
              <a:buNone/>
            </a:pPr>
            <a:r>
              <a:rPr lang="en-US" dirty="0"/>
              <a:t>Lines nasal cavities which are continuous with pharynx</a:t>
            </a:r>
          </a:p>
          <a:p>
            <a:pPr marL="0" indent="0">
              <a:buNone/>
            </a:pPr>
            <a:r>
              <a:rPr lang="en-US" dirty="0"/>
              <a:t>Divided olfactory and respiratory areas</a:t>
            </a:r>
          </a:p>
          <a:p>
            <a:pPr lvl="2" algn="ctr"/>
            <a:r>
              <a:rPr lang="en-US" sz="2400" b="1" dirty="0"/>
              <a:t>Olfactory mucosa</a:t>
            </a:r>
          </a:p>
          <a:p>
            <a:r>
              <a:rPr lang="en-US" dirty="0"/>
              <a:t>Olfactory epithelium occupies the apical third of the nasal cavity</a:t>
            </a:r>
          </a:p>
          <a:p>
            <a:r>
              <a:rPr lang="en-US" dirty="0"/>
              <a:t>Contains afferent fibers from olfactory nerve </a:t>
            </a:r>
            <a:r>
              <a:rPr lang="en-US" b="1" dirty="0">
                <a:solidFill>
                  <a:srgbClr val="000090"/>
                </a:solidFill>
              </a:rPr>
              <a:t>(cranial nerve I)</a:t>
            </a:r>
          </a:p>
          <a:p>
            <a:r>
              <a:rPr lang="en-US" b="1" dirty="0">
                <a:solidFill>
                  <a:srgbClr val="0000FF"/>
                </a:solidFill>
              </a:rPr>
              <a:t> </a:t>
            </a:r>
            <a:r>
              <a:rPr lang="en-US" dirty="0"/>
              <a:t>Communicates through </a:t>
            </a:r>
            <a:r>
              <a:rPr lang="en-US" dirty="0" err="1"/>
              <a:t>cribiform</a:t>
            </a:r>
            <a:r>
              <a:rPr lang="en-US" dirty="0"/>
              <a:t> plate of </a:t>
            </a:r>
            <a:r>
              <a:rPr lang="en-US" dirty="0" err="1"/>
              <a:t>ethmoid</a:t>
            </a:r>
            <a:r>
              <a:rPr lang="en-US" dirty="0"/>
              <a:t> bone to olfactory bulb </a:t>
            </a:r>
            <a:r>
              <a:rPr lang="en-US" dirty="0" err="1"/>
              <a:t>intracranially</a:t>
            </a:r>
            <a:r>
              <a:rPr lang="en-US" dirty="0"/>
              <a:t>)</a:t>
            </a:r>
          </a:p>
          <a:p>
            <a:pPr lvl="2" algn="ctr"/>
            <a:r>
              <a:rPr lang="en-US" sz="2400" b="1" dirty="0"/>
              <a:t>Respiratory mucosa</a:t>
            </a:r>
          </a:p>
          <a:p>
            <a:r>
              <a:rPr lang="en-US" dirty="0" err="1"/>
              <a:t>Psuedostratified</a:t>
            </a:r>
            <a:r>
              <a:rPr lang="en-US" dirty="0"/>
              <a:t> ciliated columnar epithelium interspersed with goblet sells that produce mucous</a:t>
            </a:r>
          </a:p>
          <a:p>
            <a:r>
              <a:rPr lang="en-US" dirty="0"/>
              <a:t>Lines the lower 2/3 of nose and is consistent through the majority of the air passages of respiratory system although the morphology of cells change as get to the terminal bronchioles</a:t>
            </a:r>
          </a:p>
          <a:p>
            <a:pPr marL="0" indent="0" algn="ctr">
              <a:buNone/>
            </a:pPr>
            <a:r>
              <a:rPr lang="en-US" dirty="0"/>
              <a:t>			</a:t>
            </a:r>
            <a:r>
              <a:rPr lang="en-US" b="1" dirty="0"/>
              <a:t>*Sensory nerve of upper respiratory tract*</a:t>
            </a:r>
          </a:p>
          <a:p>
            <a:r>
              <a:rPr lang="en-US" dirty="0" err="1"/>
              <a:t>Opthalmic</a:t>
            </a:r>
            <a:r>
              <a:rPr lang="en-US" dirty="0"/>
              <a:t> and maxillary nerve (</a:t>
            </a:r>
            <a:r>
              <a:rPr lang="en-US" b="1" dirty="0"/>
              <a:t>both branches of cranial V</a:t>
            </a:r>
            <a:r>
              <a:rPr lang="en-US" dirty="0"/>
              <a:t>) </a:t>
            </a:r>
          </a:p>
          <a:p>
            <a:pPr marL="0" indent="0">
              <a:buNone/>
            </a:pPr>
            <a:endParaRPr lang="en-US" dirty="0"/>
          </a:p>
          <a:p>
            <a:endParaRPr lang="en-US" dirty="0"/>
          </a:p>
        </p:txBody>
      </p:sp>
      <p:sp>
        <p:nvSpPr>
          <p:cNvPr id="11" name="Title 10"/>
          <p:cNvSpPr>
            <a:spLocks noGrp="1"/>
          </p:cNvSpPr>
          <p:nvPr>
            <p:ph type="title"/>
          </p:nvPr>
        </p:nvSpPr>
        <p:spPr/>
        <p:txBody>
          <a:bodyPr/>
          <a:lstStyle/>
          <a:p>
            <a:r>
              <a:rPr lang="en-US" dirty="0"/>
              <a:t>Nasal Mucosa</a:t>
            </a:r>
          </a:p>
        </p:txBody>
      </p:sp>
    </p:spTree>
    <p:extLst>
      <p:ext uri="{BB962C8B-B14F-4D97-AF65-F5344CB8AC3E}">
        <p14:creationId xmlns:p14="http://schemas.microsoft.com/office/powerpoint/2010/main" val="41738042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106586"/>
            <a:ext cx="8469909" cy="5608376"/>
          </a:xfrm>
        </p:spPr>
        <p:txBody>
          <a:bodyPr>
            <a:normAutofit fontScale="70000" lnSpcReduction="20000"/>
          </a:bodyPr>
          <a:lstStyle/>
          <a:p>
            <a:pPr lvl="4"/>
            <a:endParaRPr lang="en-US" dirty="0"/>
          </a:p>
          <a:p>
            <a:r>
              <a:rPr lang="en-US" dirty="0"/>
              <a:t>Zone 1-Upper portion of lung – </a:t>
            </a:r>
            <a:r>
              <a:rPr lang="en-US" b="1" dirty="0"/>
              <a:t>PA</a:t>
            </a:r>
            <a:r>
              <a:rPr lang="en-US" dirty="0"/>
              <a:t>&gt;Pa&gt;PV</a:t>
            </a:r>
          </a:p>
          <a:p>
            <a:pPr lvl="1"/>
            <a:r>
              <a:rPr lang="en-US" dirty="0"/>
              <a:t>Alveolar pressure is greater than pulmonary artery pressure</a:t>
            </a:r>
          </a:p>
          <a:p>
            <a:pPr lvl="1"/>
            <a:r>
              <a:rPr lang="en-US" dirty="0"/>
              <a:t>No blood flow occurs in this region</a:t>
            </a:r>
          </a:p>
          <a:p>
            <a:pPr lvl="1"/>
            <a:r>
              <a:rPr lang="en-US" dirty="0"/>
              <a:t>During spontaneous ventilation this area is a very small margin of lung around apical border</a:t>
            </a:r>
          </a:p>
          <a:p>
            <a:pPr lvl="1"/>
            <a:r>
              <a:rPr lang="en-US" dirty="0"/>
              <a:t>Use of high pressure mechanical ventilation increases the  space</a:t>
            </a:r>
          </a:p>
          <a:p>
            <a:pPr lvl="1"/>
            <a:r>
              <a:rPr lang="en-US" dirty="0"/>
              <a:t> space and the area in zone 1</a:t>
            </a:r>
          </a:p>
          <a:p>
            <a:r>
              <a:rPr lang="en-US" dirty="0"/>
              <a:t>Zone 2-Middle portion of lung Pa&gt;</a:t>
            </a:r>
            <a:r>
              <a:rPr lang="en-US" b="1" dirty="0"/>
              <a:t>PA</a:t>
            </a:r>
            <a:r>
              <a:rPr lang="en-US" dirty="0"/>
              <a:t>&gt;PV</a:t>
            </a:r>
          </a:p>
          <a:p>
            <a:pPr lvl="1"/>
            <a:r>
              <a:rPr lang="en-US" dirty="0"/>
              <a:t>Variable relationships between vascular and alveolar pressure</a:t>
            </a:r>
          </a:p>
          <a:p>
            <a:pPr lvl="1"/>
            <a:r>
              <a:rPr lang="en-US" dirty="0"/>
              <a:t>Increases in alveolar pressure can occlude capillary flow in this zone</a:t>
            </a:r>
          </a:p>
          <a:p>
            <a:pPr lvl="1"/>
            <a:r>
              <a:rPr lang="en-US" dirty="0"/>
              <a:t>Bottom of this zone is where v/q matches</a:t>
            </a:r>
          </a:p>
          <a:p>
            <a:r>
              <a:rPr lang="en-US" dirty="0"/>
              <a:t>Zone 3- Bottom portion of lung Pa&gt;PV&gt;</a:t>
            </a:r>
            <a:r>
              <a:rPr lang="en-US" b="1" dirty="0"/>
              <a:t>PA</a:t>
            </a:r>
          </a:p>
          <a:p>
            <a:pPr lvl="1"/>
            <a:r>
              <a:rPr lang="en-US" dirty="0"/>
              <a:t>Pulmonary artery and venous pressures exceed alveolar pressure</a:t>
            </a:r>
          </a:p>
          <a:p>
            <a:pPr lvl="1"/>
            <a:r>
              <a:rPr lang="en-US" b="1" dirty="0"/>
              <a:t>Continuous blood flow</a:t>
            </a:r>
          </a:p>
          <a:p>
            <a:pPr lvl="1"/>
            <a:r>
              <a:rPr lang="en-US" b="1" dirty="0"/>
              <a:t>Tip of pulmonary artery catheter should be here</a:t>
            </a:r>
          </a:p>
          <a:p>
            <a:pPr lvl="1"/>
            <a:r>
              <a:rPr lang="en-US" dirty="0"/>
              <a:t>Best perfusion and best ventilation…</a:t>
            </a:r>
            <a:r>
              <a:rPr lang="en-US" b="1" dirty="0"/>
              <a:t>however</a:t>
            </a:r>
          </a:p>
          <a:p>
            <a:pPr lvl="1"/>
            <a:r>
              <a:rPr lang="en-US" b="1" dirty="0"/>
              <a:t>More blood flow than ventilation – shunt</a:t>
            </a:r>
          </a:p>
          <a:p>
            <a:pPr lvl="4"/>
            <a:endParaRPr lang="en-US" b="1" dirty="0"/>
          </a:p>
        </p:txBody>
      </p:sp>
      <p:sp>
        <p:nvSpPr>
          <p:cNvPr id="2" name="Title 1"/>
          <p:cNvSpPr>
            <a:spLocks noGrp="1"/>
          </p:cNvSpPr>
          <p:nvPr>
            <p:ph type="title"/>
          </p:nvPr>
        </p:nvSpPr>
        <p:spPr>
          <a:xfrm>
            <a:off x="457200" y="338328"/>
            <a:ext cx="8229600" cy="919155"/>
          </a:xfrm>
        </p:spPr>
        <p:txBody>
          <a:bodyPr/>
          <a:lstStyle/>
          <a:p>
            <a:r>
              <a:rPr lang="en-US" dirty="0"/>
              <a:t>PBF Zones</a:t>
            </a:r>
          </a:p>
        </p:txBody>
      </p:sp>
    </p:spTree>
    <p:extLst>
      <p:ext uri="{BB962C8B-B14F-4D97-AF65-F5344CB8AC3E}">
        <p14:creationId xmlns:p14="http://schemas.microsoft.com/office/powerpoint/2010/main" val="20891310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V normal 4L/min</a:t>
            </a:r>
          </a:p>
          <a:p>
            <a:r>
              <a:rPr lang="en-US" dirty="0"/>
              <a:t>Q normal 5L/min</a:t>
            </a:r>
          </a:p>
          <a:p>
            <a:r>
              <a:rPr lang="en-US" dirty="0"/>
              <a:t>V/Q ratio for whole lung is 0.8</a:t>
            </a:r>
          </a:p>
          <a:p>
            <a:r>
              <a:rPr lang="en-US" dirty="0"/>
              <a:t>V and Q must be matched at the alveolar-capillary level for gas exchange to occur</a:t>
            </a:r>
          </a:p>
          <a:p>
            <a:r>
              <a:rPr lang="en-US" dirty="0"/>
              <a:t>Dependent portions of the lung-</a:t>
            </a:r>
            <a:r>
              <a:rPr lang="en-US" b="1" dirty="0"/>
              <a:t>more blood flow</a:t>
            </a:r>
            <a:r>
              <a:rPr lang="en-US" dirty="0"/>
              <a:t>-gravity</a:t>
            </a:r>
          </a:p>
          <a:p>
            <a:r>
              <a:rPr lang="en-US" dirty="0"/>
              <a:t>Alveoli in Dependent portions of the lung- </a:t>
            </a:r>
            <a:r>
              <a:rPr lang="en-US" b="1" dirty="0"/>
              <a:t>more compliant</a:t>
            </a:r>
          </a:p>
          <a:p>
            <a:r>
              <a:rPr lang="en-US" b="1" dirty="0"/>
              <a:t>Optimal gas exchange</a:t>
            </a:r>
          </a:p>
          <a:p>
            <a:endParaRPr lang="en-US" dirty="0"/>
          </a:p>
        </p:txBody>
      </p:sp>
      <p:sp>
        <p:nvSpPr>
          <p:cNvPr id="3" name="Title 2"/>
          <p:cNvSpPr>
            <a:spLocks noGrp="1"/>
          </p:cNvSpPr>
          <p:nvPr>
            <p:ph type="title"/>
          </p:nvPr>
        </p:nvSpPr>
        <p:spPr>
          <a:xfrm>
            <a:off x="0" y="107576"/>
            <a:ext cx="8591551" cy="1336956"/>
          </a:xfrm>
        </p:spPr>
        <p:txBody>
          <a:bodyPr>
            <a:normAutofit fontScale="90000"/>
          </a:bodyPr>
          <a:lstStyle/>
          <a:p>
            <a:r>
              <a:rPr lang="en-US" dirty="0"/>
              <a:t>Ventilation-Perfusion Relationships in the lung</a:t>
            </a:r>
          </a:p>
        </p:txBody>
      </p:sp>
    </p:spTree>
    <p:extLst>
      <p:ext uri="{BB962C8B-B14F-4D97-AF65-F5344CB8AC3E}">
        <p14:creationId xmlns:p14="http://schemas.microsoft.com/office/powerpoint/2010/main" val="8402632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055" y="817364"/>
            <a:ext cx="8512187" cy="5822147"/>
          </a:xfrm>
        </p:spPr>
        <p:txBody>
          <a:bodyPr>
            <a:normAutofit fontScale="55000" lnSpcReduction="20000"/>
          </a:bodyPr>
          <a:lstStyle/>
          <a:p>
            <a:endParaRPr lang="en-US" dirty="0"/>
          </a:p>
          <a:p>
            <a:endParaRPr lang="en-US" dirty="0"/>
          </a:p>
          <a:p>
            <a:r>
              <a:rPr lang="en-US" dirty="0"/>
              <a:t>V/Q is optimal in the dependent areas of lung because</a:t>
            </a:r>
          </a:p>
          <a:p>
            <a:r>
              <a:rPr lang="en-US" dirty="0"/>
              <a:t>Ventilation is greatest at dependent areas (alveoli more fully expand and collapse) decreasing as it goes to nondependent areas</a:t>
            </a:r>
          </a:p>
          <a:p>
            <a:r>
              <a:rPr lang="en-US" dirty="0"/>
              <a:t>Perfusion decreases going from dependent to nondependent</a:t>
            </a:r>
          </a:p>
          <a:p>
            <a:r>
              <a:rPr lang="en-US" dirty="0"/>
              <a:t>If alveoli are ventilated (V) and not perfused(Q)  then Q = 0 so V/Q = infinity (DEAD SPACE)</a:t>
            </a:r>
          </a:p>
          <a:p>
            <a:r>
              <a:rPr lang="en-US" dirty="0"/>
              <a:t>If alveoli are perfused (Q) and not ventilated (V) then V= 0 so V/Q =0 (SHUNT)</a:t>
            </a:r>
          </a:p>
          <a:p>
            <a:pPr lvl="1"/>
            <a:r>
              <a:rPr lang="en-US" dirty="0"/>
              <a:t>Isn't always all or nothing; sometimes alveoli are poorly ventilated but perfused -alveoli are “shunt-like”</a:t>
            </a:r>
          </a:p>
          <a:p>
            <a:pPr lvl="1"/>
            <a:r>
              <a:rPr lang="en-US" b="1" dirty="0"/>
              <a:t>Shunt-like alveoli have low PO2 and high PCO2 (low V/Q)</a:t>
            </a:r>
          </a:p>
          <a:p>
            <a:pPr lvl="2"/>
            <a:r>
              <a:rPr lang="en-US" b="1" dirty="0"/>
              <a:t>Airway obstruction/atelectasis/pneumonia can cause shunt</a:t>
            </a:r>
          </a:p>
          <a:p>
            <a:pPr lvl="2"/>
            <a:r>
              <a:rPr lang="en-US" b="1" dirty="0"/>
              <a:t>If hypoxemia present and unresponsive to O2 = suspect significant shunt/diffusion disorder</a:t>
            </a:r>
          </a:p>
          <a:p>
            <a:pPr lvl="1"/>
            <a:r>
              <a:rPr lang="en-US" dirty="0"/>
              <a:t> “dead space like” poorly perfused but ventilated</a:t>
            </a:r>
          </a:p>
          <a:p>
            <a:pPr lvl="1"/>
            <a:r>
              <a:rPr lang="en-US" b="1" dirty="0"/>
              <a:t>Dead-space like alveoli have high PO2 and low PCO2 (high V/Q)</a:t>
            </a:r>
          </a:p>
          <a:p>
            <a:pPr lvl="2"/>
            <a:r>
              <a:rPr lang="en-US" b="1" dirty="0"/>
              <a:t>Low CO can cause dead space </a:t>
            </a:r>
          </a:p>
          <a:p>
            <a:pPr lvl="2"/>
            <a:r>
              <a:rPr lang="en-US" b="1" dirty="0"/>
              <a:t>Pulmonary emboli</a:t>
            </a:r>
          </a:p>
          <a:p>
            <a:pPr lvl="3"/>
            <a:r>
              <a:rPr lang="en-US" dirty="0"/>
              <a:t>Tests to diagnose V/Q abnormalities</a:t>
            </a:r>
          </a:p>
          <a:p>
            <a:pPr lvl="4"/>
            <a:r>
              <a:rPr lang="en-US" dirty="0"/>
              <a:t>Ventilation/perfusion scan</a:t>
            </a:r>
          </a:p>
          <a:p>
            <a:pPr lvl="4"/>
            <a:r>
              <a:rPr lang="en-US" dirty="0"/>
              <a:t>Pulmonary angiography</a:t>
            </a:r>
          </a:p>
          <a:p>
            <a:pPr lvl="2"/>
            <a:endParaRPr lang="en-US" dirty="0"/>
          </a:p>
          <a:p>
            <a:pPr lvl="1"/>
            <a:endParaRPr lang="en-US" dirty="0"/>
          </a:p>
        </p:txBody>
      </p:sp>
      <p:sp>
        <p:nvSpPr>
          <p:cNvPr id="3" name="Title 2"/>
          <p:cNvSpPr>
            <a:spLocks noGrp="1"/>
          </p:cNvSpPr>
          <p:nvPr>
            <p:ph type="title"/>
          </p:nvPr>
        </p:nvSpPr>
        <p:spPr>
          <a:xfrm>
            <a:off x="457200" y="338328"/>
            <a:ext cx="8229600" cy="847005"/>
          </a:xfrm>
        </p:spPr>
        <p:txBody>
          <a:bodyPr/>
          <a:lstStyle/>
          <a:p>
            <a:r>
              <a:rPr lang="en-US" dirty="0"/>
              <a:t>V/Q </a:t>
            </a:r>
          </a:p>
        </p:txBody>
      </p:sp>
    </p:spTree>
    <p:extLst>
      <p:ext uri="{BB962C8B-B14F-4D97-AF65-F5344CB8AC3E}">
        <p14:creationId xmlns:p14="http://schemas.microsoft.com/office/powerpoint/2010/main" val="25619842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83232"/>
            <a:ext cx="8839095" cy="4742931"/>
          </a:xfrm>
        </p:spPr>
        <p:txBody>
          <a:bodyPr>
            <a:normAutofit fontScale="92500" lnSpcReduction="20000"/>
          </a:bodyPr>
          <a:lstStyle/>
          <a:p>
            <a:r>
              <a:rPr lang="en-US" dirty="0"/>
              <a:t>Top of the lung the v/q ratio is higher</a:t>
            </a:r>
          </a:p>
          <a:p>
            <a:r>
              <a:rPr lang="en-US" dirty="0"/>
              <a:t>Bottom of the lung v/q ratio gets smaller</a:t>
            </a:r>
          </a:p>
          <a:p>
            <a:r>
              <a:rPr lang="en-US" dirty="0"/>
              <a:t>Decreased ventilation</a:t>
            </a:r>
          </a:p>
          <a:p>
            <a:pPr lvl="1"/>
            <a:r>
              <a:rPr lang="en-US" dirty="0"/>
              <a:t>Low inspired O2/ hypoventilation</a:t>
            </a:r>
          </a:p>
          <a:p>
            <a:pPr lvl="1"/>
            <a:r>
              <a:rPr lang="en-US" dirty="0"/>
              <a:t>Asthma </a:t>
            </a:r>
          </a:p>
          <a:p>
            <a:pPr lvl="1"/>
            <a:r>
              <a:rPr lang="en-US" dirty="0"/>
              <a:t>Aspiration pneumonitis</a:t>
            </a:r>
          </a:p>
          <a:p>
            <a:pPr lvl="1"/>
            <a:r>
              <a:rPr lang="en-US" dirty="0"/>
              <a:t>Mucous plug</a:t>
            </a:r>
          </a:p>
          <a:p>
            <a:r>
              <a:rPr lang="en-US" dirty="0"/>
              <a:t>Decreased blood flow</a:t>
            </a:r>
          </a:p>
          <a:p>
            <a:pPr lvl="1"/>
            <a:r>
              <a:rPr lang="en-US" dirty="0"/>
              <a:t>PE</a:t>
            </a:r>
          </a:p>
          <a:p>
            <a:pPr lvl="1"/>
            <a:r>
              <a:rPr lang="en-US" dirty="0"/>
              <a:t>Clamped vessel</a:t>
            </a:r>
          </a:p>
          <a:p>
            <a:pPr lvl="1"/>
            <a:r>
              <a:rPr lang="en-US" dirty="0"/>
              <a:t>Tumor</a:t>
            </a:r>
          </a:p>
          <a:p>
            <a:pPr lvl="1"/>
            <a:r>
              <a:rPr lang="en-US" dirty="0"/>
              <a:t>vasospasm</a:t>
            </a:r>
          </a:p>
        </p:txBody>
      </p:sp>
      <p:sp>
        <p:nvSpPr>
          <p:cNvPr id="3" name="Title 2"/>
          <p:cNvSpPr>
            <a:spLocks noGrp="1"/>
          </p:cNvSpPr>
          <p:nvPr>
            <p:ph type="title"/>
          </p:nvPr>
        </p:nvSpPr>
        <p:spPr/>
        <p:txBody>
          <a:bodyPr/>
          <a:lstStyle/>
          <a:p>
            <a:r>
              <a:rPr lang="en-US" dirty="0"/>
              <a:t>v/q</a:t>
            </a:r>
          </a:p>
        </p:txBody>
      </p:sp>
    </p:spTree>
    <p:extLst>
      <p:ext uri="{BB962C8B-B14F-4D97-AF65-F5344CB8AC3E}">
        <p14:creationId xmlns:p14="http://schemas.microsoft.com/office/powerpoint/2010/main" val="37260132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AIR IN AIR OUT</a:t>
            </a:r>
            <a:br>
              <a:rPr lang="en-US" dirty="0"/>
            </a:br>
            <a:r>
              <a:rPr lang="en-US" dirty="0"/>
              <a:t>A-a gradients</a:t>
            </a:r>
            <a:br>
              <a:rPr lang="en-US" dirty="0"/>
            </a:br>
            <a:r>
              <a:rPr lang="en-US" dirty="0"/>
              <a:t>V/Q mismatch</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8199323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Hypoxia </a:t>
            </a:r>
            <a:r>
              <a:rPr lang="en-US" dirty="0" err="1"/>
              <a:t>vs</a:t>
            </a:r>
            <a:r>
              <a:rPr lang="en-US" dirty="0"/>
              <a:t> hypoxemia</a:t>
            </a:r>
          </a:p>
        </p:txBody>
      </p:sp>
      <p:sp>
        <p:nvSpPr>
          <p:cNvPr id="3" name="Content Placeholder 2"/>
          <p:cNvSpPr>
            <a:spLocks noGrp="1"/>
          </p:cNvSpPr>
          <p:nvPr>
            <p:ph idx="1"/>
          </p:nvPr>
        </p:nvSpPr>
        <p:spPr>
          <a:xfrm>
            <a:off x="284163" y="1277459"/>
            <a:ext cx="8574087" cy="5732362"/>
          </a:xfrm>
        </p:spPr>
        <p:txBody>
          <a:bodyPr>
            <a:normAutofit fontScale="92500" lnSpcReduction="10000"/>
          </a:bodyPr>
          <a:lstStyle/>
          <a:p>
            <a:r>
              <a:rPr lang="en-US" dirty="0"/>
              <a:t>Hypoxia can occur without hypoxemia and refers to inadequate oxygen supply at the tissue level</a:t>
            </a:r>
          </a:p>
          <a:p>
            <a:r>
              <a:rPr lang="en-US" dirty="0"/>
              <a:t>Hypoxemia is defined as decrease in PaO2 (&lt;60mmHg)</a:t>
            </a:r>
          </a:p>
          <a:p>
            <a:r>
              <a:rPr lang="en-US" dirty="0"/>
              <a:t>Hypoxia defined as reduced level of tissue oxygenation by defective delivery or defective utilization by the tissues</a:t>
            </a:r>
          </a:p>
          <a:p>
            <a:r>
              <a:rPr lang="en-US" dirty="0"/>
              <a:t>Five types Hypoxia</a:t>
            </a:r>
          </a:p>
          <a:p>
            <a:pPr lvl="1"/>
            <a:r>
              <a:rPr lang="en-US" dirty="0"/>
              <a:t>Hypoxic hypoxia: PaO2 is abnormally low (diffusional hypoxia)</a:t>
            </a:r>
          </a:p>
          <a:p>
            <a:pPr lvl="2"/>
            <a:r>
              <a:rPr lang="en-US" dirty="0"/>
              <a:t>High altitude barometric pressure decreased/hypoventilation</a:t>
            </a:r>
          </a:p>
          <a:p>
            <a:pPr lvl="1"/>
            <a:r>
              <a:rPr lang="en-US" dirty="0"/>
              <a:t>Anemic hypoxia: hemoglobin concentration is reduced, so O2 carried by blood is inadequate-sickle cell/carbon monoxide</a:t>
            </a:r>
          </a:p>
          <a:p>
            <a:pPr lvl="1"/>
            <a:r>
              <a:rPr lang="en-US" dirty="0"/>
              <a:t>Hypoxia secondary to venous to arterial cardiac shunts</a:t>
            </a:r>
          </a:p>
          <a:p>
            <a:pPr lvl="1"/>
            <a:r>
              <a:rPr lang="en-US" dirty="0" err="1"/>
              <a:t>Histotoxic</a:t>
            </a:r>
            <a:r>
              <a:rPr lang="en-US" dirty="0"/>
              <a:t> hypoxia: O2 delivery to tissues is adequate, but O2 use by cell is impaired (cyanide poisoning, toxicity, vitamin poisoning)</a:t>
            </a:r>
          </a:p>
          <a:p>
            <a:pPr lvl="1"/>
            <a:r>
              <a:rPr lang="en-US" dirty="0"/>
              <a:t>Hypoxia secondary to pulmonary disease</a:t>
            </a:r>
          </a:p>
        </p:txBody>
      </p:sp>
    </p:spTree>
    <p:extLst>
      <p:ext uri="{BB962C8B-B14F-4D97-AF65-F5344CB8AC3E}">
        <p14:creationId xmlns:p14="http://schemas.microsoft.com/office/powerpoint/2010/main" val="34217398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35" y="1810776"/>
            <a:ext cx="7966065" cy="4916760"/>
          </a:xfrm>
        </p:spPr>
        <p:txBody>
          <a:bodyPr>
            <a:normAutofit fontScale="70000" lnSpcReduction="20000"/>
          </a:bodyPr>
          <a:lstStyle/>
          <a:p>
            <a:r>
              <a:rPr lang="en-US" dirty="0"/>
              <a:t>V/Q mismatch, shunting or </a:t>
            </a:r>
            <a:r>
              <a:rPr lang="en-US" dirty="0" err="1"/>
              <a:t>deadspacing</a:t>
            </a:r>
            <a:r>
              <a:rPr lang="en-US" dirty="0"/>
              <a:t> occur with an increased PAO2-PaO2 gradient or PaCO2-PACO2 gradient</a:t>
            </a:r>
          </a:p>
          <a:p>
            <a:r>
              <a:rPr lang="en-US" dirty="0"/>
              <a:t>The alveolar to arterial gas exchange is not equally matched</a:t>
            </a:r>
          </a:p>
          <a:p>
            <a:r>
              <a:rPr lang="en-US" dirty="0"/>
              <a:t>“A” for alveolar O2 measured via Alveolar PAO2 equation… “a” arterial blood PaO2</a:t>
            </a:r>
          </a:p>
          <a:p>
            <a:r>
              <a:rPr lang="en-US" dirty="0"/>
              <a:t>“A” for alveolar CO2 measured as ETCO2 “a” can be measured from arterial blood </a:t>
            </a:r>
          </a:p>
          <a:p>
            <a:r>
              <a:rPr lang="en-US" dirty="0"/>
              <a:t>Large increases in either gradients indicate v/q mismatch</a:t>
            </a:r>
          </a:p>
          <a:p>
            <a:r>
              <a:rPr lang="en-US" dirty="0"/>
              <a:t>This gradient can help in diagnosing the problem in hypoxemia</a:t>
            </a:r>
          </a:p>
          <a:p>
            <a:r>
              <a:rPr lang="en-US" dirty="0"/>
              <a:t>A-a PO2 gradient age adjust normal</a:t>
            </a:r>
          </a:p>
          <a:p>
            <a:pPr lvl="1"/>
            <a:r>
              <a:rPr lang="en-US" b="1" dirty="0"/>
              <a:t>Normal 5-15 </a:t>
            </a:r>
            <a:r>
              <a:rPr lang="en-US" b="1" dirty="0" err="1"/>
              <a:t>mmhg</a:t>
            </a:r>
            <a:endParaRPr lang="en-US" b="1" dirty="0"/>
          </a:p>
          <a:p>
            <a:pPr lvl="1"/>
            <a:r>
              <a:rPr lang="en-US" b="1" dirty="0"/>
              <a:t>Normal gradient is &lt;100mmhg with supplemental O2</a:t>
            </a:r>
          </a:p>
          <a:p>
            <a:r>
              <a:rPr lang="en-US" b="1" dirty="0"/>
              <a:t>PaCO2-PACO2 gradient is 2-10 </a:t>
            </a:r>
            <a:r>
              <a:rPr lang="en-US" b="1" dirty="0" err="1"/>
              <a:t>mmhg</a:t>
            </a:r>
            <a:r>
              <a:rPr lang="en-US" b="1" dirty="0"/>
              <a:t> regardless of inspired O2</a:t>
            </a:r>
          </a:p>
          <a:p>
            <a:pPr lvl="1"/>
            <a:endParaRPr lang="en-US" b="1" dirty="0"/>
          </a:p>
          <a:p>
            <a:pPr lvl="1"/>
            <a:endParaRPr lang="en-US" b="1" dirty="0"/>
          </a:p>
          <a:p>
            <a:pPr lvl="1"/>
            <a:endParaRPr lang="en-US" dirty="0"/>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a:t>PAO2-PaO2 gradient</a:t>
            </a:r>
            <a:br>
              <a:rPr lang="en-US" dirty="0"/>
            </a:br>
            <a:r>
              <a:rPr lang="en-US" dirty="0"/>
              <a:t>&amp; hypoxemia</a:t>
            </a:r>
          </a:p>
        </p:txBody>
      </p:sp>
    </p:spTree>
    <p:extLst>
      <p:ext uri="{BB962C8B-B14F-4D97-AF65-F5344CB8AC3E}">
        <p14:creationId xmlns:p14="http://schemas.microsoft.com/office/powerpoint/2010/main" val="3463258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Respiratory Failure-Acute Respiratory Failure</a:t>
            </a:r>
          </a:p>
        </p:txBody>
      </p:sp>
      <p:sp>
        <p:nvSpPr>
          <p:cNvPr id="3" name="Content Placeholder 2"/>
          <p:cNvSpPr>
            <a:spLocks noGrp="1"/>
          </p:cNvSpPr>
          <p:nvPr>
            <p:ph idx="1"/>
          </p:nvPr>
        </p:nvSpPr>
        <p:spPr>
          <a:xfrm>
            <a:off x="779463" y="1949823"/>
            <a:ext cx="7583488" cy="4292059"/>
          </a:xfrm>
        </p:spPr>
        <p:txBody>
          <a:bodyPr>
            <a:normAutofit fontScale="92500" lnSpcReduction="10000"/>
          </a:bodyPr>
          <a:lstStyle/>
          <a:p>
            <a:r>
              <a:rPr lang="en-US" dirty="0"/>
              <a:t>Inability to provide adequate arterial oxygenation and/or elimination of carbon dioxide</a:t>
            </a:r>
          </a:p>
          <a:p>
            <a:r>
              <a:rPr lang="en-US" dirty="0"/>
              <a:t>Diagnosis</a:t>
            </a:r>
          </a:p>
          <a:p>
            <a:pPr lvl="1"/>
            <a:r>
              <a:rPr lang="en-US" dirty="0"/>
              <a:t>PaO2 &lt;60mmHG despite supplemental O2 and in the absence of a right-left shunt</a:t>
            </a:r>
          </a:p>
          <a:p>
            <a:pPr lvl="1"/>
            <a:r>
              <a:rPr lang="en-US" dirty="0"/>
              <a:t>PaCO2 &gt;50mmHg in the absence of respiratory compensation</a:t>
            </a:r>
          </a:p>
          <a:p>
            <a:pPr lvl="1"/>
            <a:r>
              <a:rPr lang="en-US" dirty="0"/>
              <a:t>Abrupt increases in PaCO2 with corresponding decreases in pH with acute respiratory failure. In chronic respiratory failure, the pH is usually between 7.35 and 7.45 despite increases PaCo2. The normal pH reflects renal compensation for the respiratory acidosis via renal tubular reabsorption of bicarbonate</a:t>
            </a:r>
          </a:p>
        </p:txBody>
      </p:sp>
    </p:spTree>
    <p:extLst>
      <p:ext uri="{BB962C8B-B14F-4D97-AF65-F5344CB8AC3E}">
        <p14:creationId xmlns:p14="http://schemas.microsoft.com/office/powerpoint/2010/main" val="32274092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A-a Oxygen Gradients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552390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Oxygen getting to the alveolar membrane</a:t>
            </a:r>
          </a:p>
        </p:txBody>
      </p:sp>
      <p:sp>
        <p:nvSpPr>
          <p:cNvPr id="3" name="Content Placeholder 2"/>
          <p:cNvSpPr>
            <a:spLocks noGrp="1"/>
          </p:cNvSpPr>
          <p:nvPr>
            <p:ph idx="1"/>
          </p:nvPr>
        </p:nvSpPr>
        <p:spPr/>
        <p:txBody>
          <a:bodyPr>
            <a:normAutofit/>
          </a:bodyPr>
          <a:lstStyle/>
          <a:p>
            <a:r>
              <a:rPr lang="en-US" dirty="0"/>
              <a:t>Ok so oxygen is being delivered as optimally as possible… but what if enough oxygen isn’t getting across. What would cause a decrease in the ability to supply the oxygen or the ability for it to cross?</a:t>
            </a:r>
          </a:p>
          <a:p>
            <a:r>
              <a:rPr lang="en-US" dirty="0"/>
              <a:t>We can measure the ability of the oxygen delivery actually crossing the alveolar membrane by measuring the difference of oxygen tension in the Alveolus and the arterial system</a:t>
            </a:r>
          </a:p>
        </p:txBody>
      </p:sp>
    </p:spTree>
    <p:extLst>
      <p:ext uri="{BB962C8B-B14F-4D97-AF65-F5344CB8AC3E}">
        <p14:creationId xmlns:p14="http://schemas.microsoft.com/office/powerpoint/2010/main" val="965127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Nasal Mucosa continued</a:t>
            </a:r>
          </a:p>
        </p:txBody>
      </p:sp>
      <p:sp>
        <p:nvSpPr>
          <p:cNvPr id="5" name="Text Placeholder 4"/>
          <p:cNvSpPr>
            <a:spLocks noGrp="1"/>
          </p:cNvSpPr>
          <p:nvPr>
            <p:ph type="body" sz="half" idx="2"/>
          </p:nvPr>
        </p:nvSpPr>
        <p:spPr/>
        <p:txBody>
          <a:bodyPr>
            <a:normAutofit fontScale="92500" lnSpcReduction="10000"/>
          </a:bodyPr>
          <a:lstStyle/>
          <a:p>
            <a:r>
              <a:rPr lang="en-US" sz="2800" dirty="0"/>
              <a:t>sensory nerve of upper respiratory tract-</a:t>
            </a:r>
          </a:p>
          <a:p>
            <a:pPr algn="ctr"/>
            <a:r>
              <a:rPr lang="en-US" sz="2800" dirty="0" err="1"/>
              <a:t>opthalmic</a:t>
            </a:r>
            <a:r>
              <a:rPr lang="en-US" sz="2800" dirty="0"/>
              <a:t> and maxillary nerve</a:t>
            </a:r>
          </a:p>
          <a:p>
            <a:r>
              <a:rPr lang="en-US" sz="2800" dirty="0"/>
              <a:t>(both branches of cranial V)</a:t>
            </a:r>
          </a:p>
          <a:p>
            <a:endParaRPr lang="en-US" sz="2800" dirty="0"/>
          </a:p>
          <a:p>
            <a:r>
              <a:rPr lang="en-US" sz="2800" dirty="0"/>
              <a:t> http://</a:t>
            </a:r>
            <a:r>
              <a:rPr lang="en-US" sz="2800" dirty="0" err="1"/>
              <a:t>www.bartleby.com</a:t>
            </a:r>
            <a:r>
              <a:rPr lang="en-US" sz="2800" dirty="0"/>
              <a:t>/107/illus858.html</a:t>
            </a:r>
            <a:endParaRPr lang="en-US" dirty="0"/>
          </a:p>
        </p:txBody>
      </p:sp>
      <p:pic>
        <p:nvPicPr>
          <p:cNvPr id="6" name="Picture Placeholder 5"/>
          <p:cNvPicPr>
            <a:picLocks noGrp="1" noChangeAspect="1"/>
          </p:cNvPicPr>
          <p:nvPr>
            <p:ph type="pic" idx="1"/>
          </p:nvPr>
        </p:nvPicPr>
        <p:blipFill>
          <a:blip r:embed="rId2"/>
          <a:srcRect t="6249" b="6249"/>
          <a:stretch>
            <a:fillRect/>
          </a:stretch>
        </p:blipFill>
        <p:spPr>
          <a:xfrm>
            <a:off x="4612943" y="1258014"/>
            <a:ext cx="4272692" cy="3702917"/>
          </a:xfrm>
        </p:spPr>
      </p:pic>
    </p:spTree>
    <p:extLst>
      <p:ext uri="{BB962C8B-B14F-4D97-AF65-F5344CB8AC3E}">
        <p14:creationId xmlns:p14="http://schemas.microsoft.com/office/powerpoint/2010/main" val="9950616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a:t>
            </a:r>
          </a:p>
        </p:txBody>
      </p:sp>
      <p:sp>
        <p:nvSpPr>
          <p:cNvPr id="3" name="Content Placeholder 2"/>
          <p:cNvSpPr>
            <a:spLocks noGrp="1"/>
          </p:cNvSpPr>
          <p:nvPr>
            <p:ph idx="1"/>
          </p:nvPr>
        </p:nvSpPr>
        <p:spPr/>
        <p:txBody>
          <a:bodyPr/>
          <a:lstStyle/>
          <a:p>
            <a:r>
              <a:rPr lang="en-US" dirty="0"/>
              <a:t>Alveolar to arterial</a:t>
            </a:r>
          </a:p>
          <a:p>
            <a:r>
              <a:rPr lang="en-US" dirty="0"/>
              <a:t>Remember A = Alveolar       a = arterial</a:t>
            </a:r>
          </a:p>
          <a:p>
            <a:r>
              <a:rPr lang="en-US" dirty="0"/>
              <a:t>The gradient measures the difference of oxygen that is in the alveoli compared to the oxygen that is in the arterial blood</a:t>
            </a:r>
          </a:p>
          <a:p>
            <a:r>
              <a:rPr lang="en-US" dirty="0"/>
              <a:t>Why would there be any difference?</a:t>
            </a:r>
          </a:p>
        </p:txBody>
      </p:sp>
    </p:spTree>
    <p:extLst>
      <p:ext uri="{BB962C8B-B14F-4D97-AF65-F5344CB8AC3E}">
        <p14:creationId xmlns:p14="http://schemas.microsoft.com/office/powerpoint/2010/main" val="29703752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8106" y="1786470"/>
            <a:ext cx="7814844" cy="4601826"/>
          </a:xfrm>
        </p:spPr>
        <p:txBody>
          <a:bodyPr>
            <a:normAutofit fontScale="85000" lnSpcReduction="20000"/>
          </a:bodyPr>
          <a:lstStyle/>
          <a:p>
            <a:r>
              <a:rPr lang="en-US" dirty="0"/>
              <a:t>In a perfect world 100% of the oxygen that enters into the lungs would transfer across the alveolar membrane and then be carried in the arterial blood and all of it would be utilized</a:t>
            </a:r>
          </a:p>
          <a:p>
            <a:r>
              <a:rPr lang="en-US" dirty="0"/>
              <a:t>But….</a:t>
            </a:r>
          </a:p>
          <a:p>
            <a:r>
              <a:rPr lang="en-US" dirty="0"/>
              <a:t>The world is not perfect….</a:t>
            </a:r>
          </a:p>
          <a:p>
            <a:r>
              <a:rPr lang="en-US" dirty="0"/>
              <a:t>100% of the oxygen we breathe does not make it across the alveolar-capillary membrane</a:t>
            </a:r>
          </a:p>
          <a:p>
            <a:r>
              <a:rPr lang="en-US" dirty="0"/>
              <a:t>We know that because normal v/q is 0.8 and occurs because of anatomical shunt (areas that perfuse that do not get oxygenated)</a:t>
            </a:r>
          </a:p>
          <a:p>
            <a:r>
              <a:rPr lang="en-US" dirty="0"/>
              <a:t>We know that arterial PaO2 is slightly lower than Alveolar PAO2 because of anatomical shunt</a:t>
            </a:r>
          </a:p>
          <a:p>
            <a:endParaRPr lang="en-US" dirty="0"/>
          </a:p>
        </p:txBody>
      </p:sp>
    </p:spTree>
    <p:extLst>
      <p:ext uri="{BB962C8B-B14F-4D97-AF65-F5344CB8AC3E}">
        <p14:creationId xmlns:p14="http://schemas.microsoft.com/office/powerpoint/2010/main" val="18786477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20316" y="1761565"/>
            <a:ext cx="8702842" cy="4762224"/>
          </a:xfrm>
        </p:spPr>
        <p:txBody>
          <a:bodyPr>
            <a:normAutofit lnSpcReduction="10000"/>
          </a:bodyPr>
          <a:lstStyle/>
          <a:p>
            <a:r>
              <a:rPr lang="en-US" dirty="0"/>
              <a:t>Right to left shunt occurs when blood brought to the right ventricle does not participate in gas exchange and moves to the left side un-oxygenated</a:t>
            </a:r>
          </a:p>
          <a:p>
            <a:r>
              <a:rPr lang="en-US" b="1" dirty="0"/>
              <a:t>A larger than normal PAO2-PaO2 gradient assesses SHUNT that is not normal </a:t>
            </a:r>
          </a:p>
          <a:p>
            <a:r>
              <a:rPr lang="en-US" dirty="0"/>
              <a:t>Why would this occur?</a:t>
            </a:r>
          </a:p>
          <a:p>
            <a:pPr lvl="1"/>
            <a:r>
              <a:rPr lang="en-US" dirty="0"/>
              <a:t>Anatomical shunt</a:t>
            </a:r>
          </a:p>
          <a:p>
            <a:pPr lvl="2"/>
            <a:r>
              <a:rPr lang="en-US" dirty="0"/>
              <a:t>Congenital abnormalities</a:t>
            </a:r>
          </a:p>
          <a:p>
            <a:pPr lvl="1"/>
            <a:r>
              <a:rPr lang="en-US" dirty="0"/>
              <a:t>Physiological Shunt</a:t>
            </a:r>
          </a:p>
          <a:p>
            <a:pPr lvl="2"/>
            <a:r>
              <a:rPr lang="en-US" dirty="0"/>
              <a:t>Disease process</a:t>
            </a:r>
          </a:p>
          <a:p>
            <a:pPr lvl="2"/>
            <a:r>
              <a:rPr lang="en-US" dirty="0"/>
              <a:t>Alveolar air due to filling of the alveolar spaces with fluid(Pulmonary Edema, ARDS, pneumonia</a:t>
            </a:r>
          </a:p>
          <a:p>
            <a:endParaRPr lang="en-US" dirty="0"/>
          </a:p>
        </p:txBody>
      </p:sp>
    </p:spTree>
    <p:extLst>
      <p:ext uri="{BB962C8B-B14F-4D97-AF65-F5344CB8AC3E}">
        <p14:creationId xmlns:p14="http://schemas.microsoft.com/office/powerpoint/2010/main" val="35008316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The key clinical feature to a R-L shunt is that oxygen administration does not help the arterial PO2. This is because the blood flow does not come into contact with the alveoli that is getting more O2</a:t>
            </a:r>
          </a:p>
        </p:txBody>
      </p:sp>
    </p:spTree>
    <p:extLst>
      <p:ext uri="{BB962C8B-B14F-4D97-AF65-F5344CB8AC3E}">
        <p14:creationId xmlns:p14="http://schemas.microsoft.com/office/powerpoint/2010/main" val="4656262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a:t>When a patient is hypoxemic, finding out why will help in treatment.</a:t>
            </a:r>
          </a:p>
          <a:p>
            <a:pPr marL="0" indent="0">
              <a:buNone/>
            </a:pPr>
            <a:r>
              <a:rPr lang="en-US" dirty="0"/>
              <a:t>There are several options to why a person is not getting enough oxygen </a:t>
            </a:r>
          </a:p>
          <a:p>
            <a:pPr marL="0" indent="0">
              <a:buNone/>
            </a:pPr>
            <a:r>
              <a:rPr lang="en-US" dirty="0"/>
              <a:t> Measuring the A-a difference is one way to investigate the cause of hypoxemia</a:t>
            </a:r>
          </a:p>
          <a:p>
            <a:pPr marL="0" indent="0">
              <a:buNone/>
            </a:pPr>
            <a:r>
              <a:rPr lang="en-US" b="1" dirty="0"/>
              <a:t>Hypoxemia without increase in A-a gradient is hypoventilation</a:t>
            </a:r>
          </a:p>
          <a:p>
            <a:pPr marL="0" indent="0">
              <a:buNone/>
            </a:pPr>
            <a:r>
              <a:rPr lang="en-US" b="1" dirty="0"/>
              <a:t>Hypoxemia with increase in A-a gradient is either diffusion defect, v/q mismatch or shunting (right to left)</a:t>
            </a:r>
          </a:p>
        </p:txBody>
      </p:sp>
    </p:spTree>
    <p:extLst>
      <p:ext uri="{BB962C8B-B14F-4D97-AF65-F5344CB8AC3E}">
        <p14:creationId xmlns:p14="http://schemas.microsoft.com/office/powerpoint/2010/main" val="20599159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http://</a:t>
            </a:r>
            <a:r>
              <a:rPr lang="en-US" sz="2000" dirty="0" err="1"/>
              <a:t>sallyosborne.com</a:t>
            </a:r>
            <a:r>
              <a:rPr lang="en-US" sz="2000" dirty="0"/>
              <a:t>/Med%20Lecture%20-%20Causesof%20Hypoxemia.pdf</a:t>
            </a:r>
          </a:p>
        </p:txBody>
      </p:sp>
      <p:pic>
        <p:nvPicPr>
          <p:cNvPr id="4" name="Content Placeholder 3" descr="Image.jpg"/>
          <p:cNvPicPr>
            <a:picLocks noGrp="1" noChangeAspect="1"/>
          </p:cNvPicPr>
          <p:nvPr>
            <p:ph idx="1"/>
          </p:nvPr>
        </p:nvPicPr>
        <p:blipFill>
          <a:blip r:embed="rId2">
            <a:extLst>
              <a:ext uri="{28A0092B-C50C-407E-A947-70E740481C1C}">
                <a14:useLocalDpi xmlns:a14="http://schemas.microsoft.com/office/drawing/2010/main" val="0"/>
              </a:ext>
            </a:extLst>
          </a:blip>
          <a:srcRect t="34818" b="34818"/>
          <a:stretch>
            <a:fillRect/>
          </a:stretch>
        </p:blipFill>
        <p:spPr/>
      </p:pic>
    </p:spTree>
    <p:extLst>
      <p:ext uri="{BB962C8B-B14F-4D97-AF65-F5344CB8AC3E}">
        <p14:creationId xmlns:p14="http://schemas.microsoft.com/office/powerpoint/2010/main" val="4314564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To calculate the A-a gradient you need to use the Alveolar gas equation and arterial blood gas(you can use ETCO2 or PaCo2)</a:t>
            </a:r>
          </a:p>
          <a:p>
            <a:r>
              <a:rPr lang="en-US" b="1" dirty="0"/>
              <a:t>Normal A-a gradient is usually around 5-15mmhg</a:t>
            </a:r>
          </a:p>
          <a:p>
            <a:r>
              <a:rPr lang="en-US" b="1" dirty="0"/>
              <a:t>Normal age adjusted A-a gradient can be calculated by taking the number of the persons age, divide by 4,then add 4</a:t>
            </a:r>
          </a:p>
          <a:p>
            <a:r>
              <a:rPr lang="en-US" dirty="0"/>
              <a:t>A 36 year old normal A-a gradient is 13</a:t>
            </a:r>
          </a:p>
          <a:p>
            <a:r>
              <a:rPr lang="en-US" dirty="0"/>
              <a:t>If this 36 year </a:t>
            </a:r>
            <a:r>
              <a:rPr lang="en-US" dirty="0" err="1"/>
              <a:t>old’s</a:t>
            </a:r>
            <a:r>
              <a:rPr lang="en-US" dirty="0"/>
              <a:t> Alveolar O2 pressure (PAO2)is 100, his arterial O2 pressure (PaO2) should be 87. If his PaO2 is less than 87, then this patient has a problem with the transfer of O2 across the alveolar-capillary unit</a:t>
            </a:r>
          </a:p>
          <a:p>
            <a:endParaRPr lang="en-US" dirty="0"/>
          </a:p>
        </p:txBody>
      </p:sp>
    </p:spTree>
    <p:extLst>
      <p:ext uri="{BB962C8B-B14F-4D97-AF65-F5344CB8AC3E}">
        <p14:creationId xmlns:p14="http://schemas.microsoft.com/office/powerpoint/2010/main" val="13830752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1761" y="0"/>
            <a:ext cx="8481646" cy="1438833"/>
          </a:xfrm>
        </p:spPr>
        <p:txBody>
          <a:bodyPr>
            <a:normAutofit/>
          </a:bodyPr>
          <a:lstStyle/>
          <a:p>
            <a:r>
              <a:rPr lang="en-US" sz="2800" dirty="0"/>
              <a:t>Alveolar O2 and CO2 levels</a:t>
            </a:r>
            <a:br>
              <a:rPr lang="en-US" sz="2800" dirty="0"/>
            </a:br>
            <a:r>
              <a:rPr lang="en-US" sz="2800" dirty="0"/>
              <a:t>Levels of O2 and CO2 determined by:</a:t>
            </a:r>
            <a:br>
              <a:rPr lang="en-US" sz="2800" dirty="0"/>
            </a:br>
            <a:endParaRPr lang="en-US" sz="2800" dirty="0"/>
          </a:p>
        </p:txBody>
      </p:sp>
      <p:sp>
        <p:nvSpPr>
          <p:cNvPr id="2" name="Content Placeholder 1"/>
          <p:cNvSpPr>
            <a:spLocks noGrp="1"/>
          </p:cNvSpPr>
          <p:nvPr>
            <p:ph idx="1"/>
          </p:nvPr>
        </p:nvSpPr>
        <p:spPr>
          <a:xfrm>
            <a:off x="301761" y="1635803"/>
            <a:ext cx="8481646" cy="4864365"/>
          </a:xfrm>
        </p:spPr>
        <p:txBody>
          <a:bodyPr>
            <a:normAutofit fontScale="85000" lnSpcReduction="10000"/>
          </a:bodyPr>
          <a:lstStyle/>
          <a:p>
            <a:pPr lvl="1"/>
            <a:r>
              <a:rPr lang="en-US" b="1" dirty="0"/>
              <a:t>Amount of alveolar ventilation</a:t>
            </a:r>
          </a:p>
          <a:p>
            <a:pPr lvl="1"/>
            <a:r>
              <a:rPr lang="en-US" b="1" dirty="0"/>
              <a:t>Inspired concentrations of O2 and CO2</a:t>
            </a:r>
          </a:p>
          <a:p>
            <a:pPr lvl="1"/>
            <a:r>
              <a:rPr lang="en-US" b="1" dirty="0"/>
              <a:t>Flow of mixed venous blood to lungs</a:t>
            </a:r>
          </a:p>
          <a:p>
            <a:pPr lvl="1"/>
            <a:r>
              <a:rPr lang="en-US" b="1" dirty="0"/>
              <a:t>Consumption of O2 (250 ml/min adults)</a:t>
            </a:r>
          </a:p>
          <a:p>
            <a:pPr lvl="1"/>
            <a:r>
              <a:rPr lang="en-US" b="1" dirty="0"/>
              <a:t>Production of CO2 (200 mL/min adults)</a:t>
            </a:r>
          </a:p>
          <a:p>
            <a:pPr lvl="2"/>
            <a:r>
              <a:rPr lang="en-US" b="1" dirty="0"/>
              <a:t>Respiratory Quotient</a:t>
            </a:r>
          </a:p>
          <a:p>
            <a:pPr lvl="3"/>
            <a:r>
              <a:rPr lang="en-US" b="1" dirty="0"/>
              <a:t>Ratio of CO2 produced to amount of O2 consumed</a:t>
            </a:r>
          </a:p>
          <a:p>
            <a:pPr lvl="3"/>
            <a:r>
              <a:rPr lang="en-US" b="1" dirty="0"/>
              <a:t>RQ = 200CO2/250 02 = 0.8</a:t>
            </a:r>
          </a:p>
          <a:p>
            <a:pPr lvl="3"/>
            <a:r>
              <a:rPr lang="en-US" dirty="0"/>
              <a:t>Alveolar PO2 equation</a:t>
            </a:r>
          </a:p>
          <a:p>
            <a:pPr lvl="4"/>
            <a:r>
              <a:rPr lang="en-US" dirty="0"/>
              <a:t>PAO2=PIO2-(PACO2/RQ)</a:t>
            </a:r>
          </a:p>
          <a:p>
            <a:pPr lvl="5"/>
            <a:r>
              <a:rPr lang="en-US" dirty="0"/>
              <a:t>PIO2 =0.21 x (760 </a:t>
            </a:r>
            <a:r>
              <a:rPr lang="en-US" dirty="0" err="1"/>
              <a:t>mmhg</a:t>
            </a:r>
            <a:r>
              <a:rPr lang="en-US" dirty="0"/>
              <a:t>- 47 </a:t>
            </a:r>
            <a:r>
              <a:rPr lang="en-US" dirty="0" err="1"/>
              <a:t>mmhg</a:t>
            </a:r>
            <a:r>
              <a:rPr lang="en-US" dirty="0"/>
              <a:t>)</a:t>
            </a:r>
          </a:p>
          <a:p>
            <a:pPr lvl="6"/>
            <a:r>
              <a:rPr lang="en-US" dirty="0"/>
              <a:t>21% atmospheric air is 02</a:t>
            </a:r>
          </a:p>
          <a:p>
            <a:pPr lvl="6"/>
            <a:r>
              <a:rPr lang="en-US" dirty="0"/>
              <a:t>0.04% atmospheric air is CO2 PCO2atm=0.3mm Hg</a:t>
            </a:r>
          </a:p>
          <a:p>
            <a:pPr lvl="4"/>
            <a:r>
              <a:rPr lang="en-US" dirty="0"/>
              <a:t>The partial pressure of water vapor is constant at 47mm Hg</a:t>
            </a:r>
          </a:p>
          <a:p>
            <a:pPr marL="1234440" lvl="4" indent="0">
              <a:buNone/>
            </a:pPr>
            <a:r>
              <a:rPr lang="en-US" dirty="0"/>
              <a:t>(air enters mouth and is heated to body temp and humidified to 100%)</a:t>
            </a:r>
          </a:p>
          <a:p>
            <a:pPr marL="1234440" lvl="4" indent="0">
              <a:buNone/>
            </a:pPr>
            <a:r>
              <a:rPr lang="en-US" b="1" dirty="0"/>
              <a:t>The PO2 of inspired air (PIO2) = 0.21x (760 mmHg-47 mmHg)= 149mmHg</a:t>
            </a:r>
          </a:p>
          <a:p>
            <a:pPr lvl="4"/>
            <a:endParaRPr lang="en-US" dirty="0"/>
          </a:p>
        </p:txBody>
      </p:sp>
    </p:spTree>
    <p:extLst>
      <p:ext uri="{BB962C8B-B14F-4D97-AF65-F5344CB8AC3E}">
        <p14:creationId xmlns:p14="http://schemas.microsoft.com/office/powerpoint/2010/main" val="15071905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Alveolar PO2 (PAO2)</a:t>
            </a:r>
          </a:p>
        </p:txBody>
      </p:sp>
      <p:sp>
        <p:nvSpPr>
          <p:cNvPr id="2" name="Content Placeholder 1"/>
          <p:cNvSpPr>
            <a:spLocks noGrp="1"/>
          </p:cNvSpPr>
          <p:nvPr>
            <p:ph idx="1"/>
          </p:nvPr>
        </p:nvSpPr>
        <p:spPr>
          <a:xfrm>
            <a:off x="0" y="1438833"/>
            <a:ext cx="9143999" cy="5482165"/>
          </a:xfrm>
        </p:spPr>
        <p:txBody>
          <a:bodyPr>
            <a:normAutofit/>
          </a:bodyPr>
          <a:lstStyle/>
          <a:p>
            <a:pPr marL="1234440" lvl="4" indent="0">
              <a:buNone/>
            </a:pPr>
            <a:endParaRPr lang="en-US" sz="2000" dirty="0"/>
          </a:p>
          <a:p>
            <a:pPr lvl="4"/>
            <a:r>
              <a:rPr lang="en-US" sz="2000" b="1" dirty="0"/>
              <a:t>Alveolar PO2 equation</a:t>
            </a:r>
          </a:p>
          <a:p>
            <a:pPr lvl="4"/>
            <a:r>
              <a:rPr lang="en-US" sz="2000" dirty="0"/>
              <a:t>AO2=PIO2 - (PACO2/RQ)</a:t>
            </a:r>
          </a:p>
          <a:p>
            <a:pPr marL="1234440" lvl="4" indent="0">
              <a:buNone/>
            </a:pPr>
            <a:r>
              <a:rPr lang="en-US" sz="2000" dirty="0"/>
              <a:t>(</a:t>
            </a:r>
            <a:r>
              <a:rPr lang="en-US" sz="2000" b="1" dirty="0"/>
              <a:t>RQ  is Ratio of CO2 produced to amount of O2 consumed)</a:t>
            </a:r>
          </a:p>
          <a:p>
            <a:pPr marL="1234440" lvl="4" indent="0">
              <a:buNone/>
            </a:pPr>
            <a:r>
              <a:rPr lang="en-US" sz="2000" b="1" dirty="0"/>
              <a:t>(0.8) (is constant)</a:t>
            </a:r>
          </a:p>
          <a:p>
            <a:pPr marL="1234440" lvl="4" indent="0">
              <a:buNone/>
            </a:pPr>
            <a:r>
              <a:rPr lang="en-US" sz="2000" b="1" dirty="0"/>
              <a:t>AO2=149 – (40/0.8) =99 </a:t>
            </a:r>
          </a:p>
          <a:p>
            <a:pPr lvl="4"/>
            <a:r>
              <a:rPr lang="en-US" sz="2000" dirty="0"/>
              <a:t>AO2 = 99mmHG with PACO2 of 40mmHg breathing room air</a:t>
            </a:r>
          </a:p>
          <a:p>
            <a:pPr lvl="4"/>
            <a:r>
              <a:rPr lang="en-US" sz="2000" dirty="0"/>
              <a:t>Can use ETCO2 or PaCO2 for PACO2 </a:t>
            </a:r>
          </a:p>
          <a:p>
            <a:pPr lvl="4"/>
            <a:r>
              <a:rPr lang="en-US" sz="2000" dirty="0"/>
              <a:t> Can replace the FIO2 of  O2 instead of room air if patient on supplemental O2</a:t>
            </a:r>
          </a:p>
          <a:p>
            <a:pPr lvl="4"/>
            <a:r>
              <a:rPr lang="en-US" sz="2000" b="1" dirty="0"/>
              <a:t>*measurement of pulmonary capillary oxygen tension corresponds closest with alveolar oxygen tension</a:t>
            </a:r>
          </a:p>
          <a:p>
            <a:pPr lvl="4"/>
            <a:endParaRPr lang="en-US" b="1" dirty="0"/>
          </a:p>
          <a:p>
            <a:endParaRPr lang="en-US" b="1" dirty="0"/>
          </a:p>
        </p:txBody>
      </p:sp>
    </p:spTree>
    <p:extLst>
      <p:ext uri="{BB962C8B-B14F-4D97-AF65-F5344CB8AC3E}">
        <p14:creationId xmlns:p14="http://schemas.microsoft.com/office/powerpoint/2010/main" val="11138826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PAO2-PaO2 gradient</a:t>
            </a:r>
            <a:br>
              <a:rPr lang="en-US" dirty="0"/>
            </a:br>
            <a:r>
              <a:rPr lang="en-US" dirty="0"/>
              <a:t>&amp; hypoxemia</a:t>
            </a:r>
          </a:p>
        </p:txBody>
      </p:sp>
      <p:sp>
        <p:nvSpPr>
          <p:cNvPr id="2" name="Content Placeholder 1"/>
          <p:cNvSpPr>
            <a:spLocks noGrp="1"/>
          </p:cNvSpPr>
          <p:nvPr>
            <p:ph idx="1"/>
          </p:nvPr>
        </p:nvSpPr>
        <p:spPr>
          <a:xfrm>
            <a:off x="314335" y="1810776"/>
            <a:ext cx="7966065" cy="4916760"/>
          </a:xfrm>
        </p:spPr>
        <p:txBody>
          <a:bodyPr>
            <a:normAutofit fontScale="70000" lnSpcReduction="20000"/>
          </a:bodyPr>
          <a:lstStyle/>
          <a:p>
            <a:r>
              <a:rPr lang="en-US" dirty="0"/>
              <a:t>V/Q mismatch, shunting or </a:t>
            </a:r>
            <a:r>
              <a:rPr lang="en-US" dirty="0" err="1"/>
              <a:t>deadspacing</a:t>
            </a:r>
            <a:r>
              <a:rPr lang="en-US" dirty="0"/>
              <a:t> occur with an increased PAO2-PaO2 gradient or PaCO2-PACO2 gradient</a:t>
            </a:r>
          </a:p>
          <a:p>
            <a:r>
              <a:rPr lang="en-US" dirty="0"/>
              <a:t>The alveolar to arterial gas exchange is not equally matched</a:t>
            </a:r>
          </a:p>
          <a:p>
            <a:r>
              <a:rPr lang="en-US" dirty="0"/>
              <a:t>“A” for alveolar O2 measured via Alveolar PAO2 equation… “a” arterial blood PaO2</a:t>
            </a:r>
          </a:p>
          <a:p>
            <a:r>
              <a:rPr lang="en-US" dirty="0"/>
              <a:t>“A” for alveolar CO2 measured as ETCO2 “a” can be measured from arterial blood </a:t>
            </a:r>
          </a:p>
          <a:p>
            <a:r>
              <a:rPr lang="en-US" dirty="0"/>
              <a:t>Large increases in either gradients indicate v/q mismatch</a:t>
            </a:r>
          </a:p>
          <a:p>
            <a:r>
              <a:rPr lang="en-US" dirty="0"/>
              <a:t>This gradient can help in diagnosing the problem in hypoxemia</a:t>
            </a:r>
          </a:p>
          <a:p>
            <a:r>
              <a:rPr lang="en-US" dirty="0"/>
              <a:t>A-a PO2 gradient age adjust normal</a:t>
            </a:r>
          </a:p>
          <a:p>
            <a:pPr lvl="1"/>
            <a:r>
              <a:rPr lang="en-US" b="1" dirty="0"/>
              <a:t>Normal 5-15 </a:t>
            </a:r>
            <a:r>
              <a:rPr lang="en-US" b="1" dirty="0" err="1"/>
              <a:t>mmhg</a:t>
            </a:r>
            <a:endParaRPr lang="en-US" b="1" dirty="0"/>
          </a:p>
          <a:p>
            <a:pPr lvl="1"/>
            <a:r>
              <a:rPr lang="en-US" b="1" dirty="0"/>
              <a:t>Normal gradient is &lt;100mmhg with supplemental O2</a:t>
            </a:r>
          </a:p>
          <a:p>
            <a:r>
              <a:rPr lang="en-US" b="1" dirty="0"/>
              <a:t>PaCO2-PACO2 gradient is 2-10 </a:t>
            </a:r>
            <a:r>
              <a:rPr lang="en-US" b="1" dirty="0" err="1"/>
              <a:t>mmhg</a:t>
            </a:r>
            <a:r>
              <a:rPr lang="en-US" b="1" dirty="0"/>
              <a:t> regardless of inspired O2</a:t>
            </a:r>
          </a:p>
          <a:p>
            <a:pPr lvl="1"/>
            <a:endParaRPr lang="en-US" b="1" dirty="0"/>
          </a:p>
          <a:p>
            <a:pPr lvl="1"/>
            <a:endParaRPr lang="en-US" b="1" dirty="0"/>
          </a:p>
          <a:p>
            <a:pPr lvl="1"/>
            <a:endParaRPr lang="en-US" dirty="0"/>
          </a:p>
          <a:p>
            <a:pPr marL="0" indent="0">
              <a:buNone/>
            </a:pPr>
            <a:endParaRPr lang="en-US" dirty="0"/>
          </a:p>
        </p:txBody>
      </p:sp>
    </p:spTree>
    <p:extLst>
      <p:ext uri="{BB962C8B-B14F-4D97-AF65-F5344CB8AC3E}">
        <p14:creationId xmlns:p14="http://schemas.microsoft.com/office/powerpoint/2010/main" val="426520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72067" y="1806738"/>
            <a:ext cx="7408333" cy="4319425"/>
          </a:xfrm>
        </p:spPr>
        <p:txBody>
          <a:bodyPr>
            <a:normAutofit fontScale="92500" lnSpcReduction="20000"/>
          </a:bodyPr>
          <a:lstStyle/>
          <a:p>
            <a:r>
              <a:rPr lang="en-US" dirty="0"/>
              <a:t>Major portion of nasal air passageway lies directly behind external nose</a:t>
            </a:r>
          </a:p>
          <a:p>
            <a:r>
              <a:rPr lang="en-US" dirty="0"/>
              <a:t>Includes 3 scroll shaped turbinate bones</a:t>
            </a:r>
            <a:br>
              <a:rPr lang="en-US" dirty="0"/>
            </a:br>
            <a:r>
              <a:rPr lang="en-US" dirty="0"/>
              <a:t>                                 (nasal conchae)</a:t>
            </a:r>
          </a:p>
          <a:p>
            <a:r>
              <a:rPr lang="en-US" dirty="0"/>
              <a:t>Projects from the lateral walls and partly covers openings to the </a:t>
            </a:r>
            <a:r>
              <a:rPr lang="en-US" dirty="0" err="1"/>
              <a:t>paranasal</a:t>
            </a:r>
            <a:r>
              <a:rPr lang="en-US" dirty="0"/>
              <a:t> sinuses</a:t>
            </a:r>
          </a:p>
          <a:p>
            <a:r>
              <a:rPr lang="en-US" dirty="0"/>
              <a:t>Superior/Middle/Inferior</a:t>
            </a:r>
          </a:p>
          <a:p>
            <a:pPr lvl="1"/>
            <a:r>
              <a:rPr lang="en-US" dirty="0"/>
              <a:t>Superior is by far smallest</a:t>
            </a:r>
          </a:p>
          <a:p>
            <a:pPr lvl="1"/>
            <a:r>
              <a:rPr lang="en-US" dirty="0"/>
              <a:t>Inferior is in the pathway of airflow</a:t>
            </a:r>
          </a:p>
          <a:p>
            <a:pPr lvl="2"/>
            <a:r>
              <a:rPr lang="en-US" dirty="0"/>
              <a:t> Most commonly injured during nasal intubation</a:t>
            </a:r>
          </a:p>
          <a:p>
            <a:pPr lvl="2"/>
            <a:r>
              <a:rPr lang="en-US" dirty="0"/>
              <a:t>Inflammation can lead to obstruction of Eustachian tube drainage because of close proximity</a:t>
            </a:r>
          </a:p>
          <a:p>
            <a:pPr lvl="8"/>
            <a:endParaRPr lang="en-US" dirty="0"/>
          </a:p>
          <a:p>
            <a:endParaRPr lang="en-US" dirty="0"/>
          </a:p>
        </p:txBody>
      </p:sp>
      <p:sp>
        <p:nvSpPr>
          <p:cNvPr id="5" name="Title 4"/>
          <p:cNvSpPr>
            <a:spLocks noGrp="1"/>
          </p:cNvSpPr>
          <p:nvPr>
            <p:ph type="title"/>
          </p:nvPr>
        </p:nvSpPr>
        <p:spPr/>
        <p:txBody>
          <a:bodyPr/>
          <a:lstStyle/>
          <a:p>
            <a:r>
              <a:rPr lang="en-US" dirty="0"/>
              <a:t>Nasal Sinuses</a:t>
            </a:r>
          </a:p>
        </p:txBody>
      </p:sp>
    </p:spTree>
    <p:extLst>
      <p:ext uri="{BB962C8B-B14F-4D97-AF65-F5344CB8AC3E}">
        <p14:creationId xmlns:p14="http://schemas.microsoft.com/office/powerpoint/2010/main" val="997657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PaO2/PAO2 ratio</a:t>
            </a:r>
          </a:p>
        </p:txBody>
      </p:sp>
      <p:sp>
        <p:nvSpPr>
          <p:cNvPr id="2" name="Content Placeholder 1"/>
          <p:cNvSpPr>
            <a:spLocks noGrp="1"/>
          </p:cNvSpPr>
          <p:nvPr>
            <p:ph idx="1"/>
          </p:nvPr>
        </p:nvSpPr>
        <p:spPr>
          <a:xfrm>
            <a:off x="188601" y="1721899"/>
            <a:ext cx="8955399" cy="4930188"/>
          </a:xfrm>
        </p:spPr>
        <p:txBody>
          <a:bodyPr>
            <a:normAutofit/>
          </a:bodyPr>
          <a:lstStyle/>
          <a:p>
            <a:r>
              <a:rPr lang="en-US" dirty="0"/>
              <a:t>Assesses ventilation/perfusion abnormalities as well</a:t>
            </a:r>
          </a:p>
          <a:p>
            <a:r>
              <a:rPr lang="en-US" dirty="0"/>
              <a:t>Normal is &gt;0.75 or greater</a:t>
            </a:r>
          </a:p>
          <a:p>
            <a:r>
              <a:rPr lang="en-US" dirty="0"/>
              <a:t>decrease reflects shunt</a:t>
            </a:r>
          </a:p>
          <a:p>
            <a:pPr lvl="1"/>
            <a:r>
              <a:rPr lang="en-US" dirty="0"/>
              <a:t>Helpful if patient on ventilator at 100% oxygen to to determine if oxygen diffusion is improving better at determining R-L shunt when patient is breathing high levels of oxygen (FIO2)</a:t>
            </a:r>
          </a:p>
        </p:txBody>
      </p:sp>
    </p:spTree>
    <p:extLst>
      <p:ext uri="{BB962C8B-B14F-4D97-AF65-F5344CB8AC3E}">
        <p14:creationId xmlns:p14="http://schemas.microsoft.com/office/powerpoint/2010/main" val="623022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Alveolar gas equation</a:t>
            </a:r>
          </a:p>
        </p:txBody>
      </p:sp>
      <p:sp>
        <p:nvSpPr>
          <p:cNvPr id="3" name="Content Placeholder 2"/>
          <p:cNvSpPr>
            <a:spLocks noGrp="1"/>
          </p:cNvSpPr>
          <p:nvPr>
            <p:ph idx="1"/>
          </p:nvPr>
        </p:nvSpPr>
        <p:spPr>
          <a:xfrm>
            <a:off x="792162" y="1761565"/>
            <a:ext cx="7570787" cy="4682014"/>
          </a:xfrm>
        </p:spPr>
        <p:txBody>
          <a:bodyPr/>
          <a:lstStyle/>
          <a:p>
            <a:r>
              <a:rPr lang="en-US" dirty="0"/>
              <a:t>In order to figure out a patient's PAO2, we need to know the Alveolar gas equation</a:t>
            </a:r>
          </a:p>
          <a:p>
            <a:r>
              <a:rPr lang="en-US" dirty="0"/>
              <a:t>This equation takes into account room air at sea level</a:t>
            </a:r>
          </a:p>
          <a:p>
            <a:r>
              <a:rPr lang="en-US" dirty="0"/>
              <a:t>Simplified… this equation is:</a:t>
            </a:r>
          </a:p>
          <a:p>
            <a:r>
              <a:rPr lang="en-US" dirty="0"/>
              <a:t>150mmhg-PaCO2/0.8  </a:t>
            </a:r>
            <a:r>
              <a:rPr lang="en-US" sz="1800" dirty="0"/>
              <a:t> (0.8 is the respiratory quotient-explained in respiratory slide #87&amp;88) (remember to divide PaCO2 by 0.8 and then subtract that number from 150 … )</a:t>
            </a:r>
          </a:p>
        </p:txBody>
      </p:sp>
    </p:spTree>
    <p:extLst>
      <p:ext uri="{BB962C8B-B14F-4D97-AF65-F5344CB8AC3E}">
        <p14:creationId xmlns:p14="http://schemas.microsoft.com/office/powerpoint/2010/main" val="5931165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This 36 year old is has PaCO2 of 30 and a PaO2 of 100. </a:t>
            </a:r>
          </a:p>
          <a:p>
            <a:r>
              <a:rPr lang="en-US" dirty="0"/>
              <a:t> his expected A-a gradient is 13… </a:t>
            </a:r>
          </a:p>
          <a:p>
            <a:r>
              <a:rPr lang="en-US" dirty="0"/>
              <a:t>his PAO2 calculated is 150 - (30/0.8) = 112.5 </a:t>
            </a:r>
          </a:p>
          <a:p>
            <a:r>
              <a:rPr lang="en-US" dirty="0"/>
              <a:t>His PAO2 is 112.5</a:t>
            </a:r>
          </a:p>
          <a:p>
            <a:r>
              <a:rPr lang="en-US" dirty="0"/>
              <a:t>His PaO2 is 100</a:t>
            </a:r>
          </a:p>
          <a:p>
            <a:r>
              <a:rPr lang="en-US" dirty="0"/>
              <a:t>His A-a gradient is 112.5-100=12.5</a:t>
            </a:r>
          </a:p>
          <a:p>
            <a:r>
              <a:rPr lang="en-US" dirty="0"/>
              <a:t>Normal</a:t>
            </a:r>
          </a:p>
        </p:txBody>
      </p:sp>
    </p:spTree>
    <p:extLst>
      <p:ext uri="{BB962C8B-B14F-4D97-AF65-F5344CB8AC3E}">
        <p14:creationId xmlns:p14="http://schemas.microsoft.com/office/powerpoint/2010/main" val="39876826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6672" y="1851041"/>
            <a:ext cx="7846278" cy="4659380"/>
          </a:xfrm>
        </p:spPr>
        <p:txBody>
          <a:bodyPr>
            <a:normAutofit/>
          </a:bodyPr>
          <a:lstStyle/>
          <a:p>
            <a:r>
              <a:rPr lang="en-US" dirty="0"/>
              <a:t>Your 20 year old patient in the PACU aspirated on emergence and is not waking up.. and is hypoxemic. She received quite a bit of narcotic and we need to figure out if she is just not breathing enough or if she aspirated and has aspiration pneumonitis with a diffusion defect..</a:t>
            </a:r>
          </a:p>
          <a:p>
            <a:r>
              <a:rPr lang="en-US" dirty="0"/>
              <a:t>Her </a:t>
            </a:r>
            <a:r>
              <a:rPr lang="en-US" dirty="0" err="1"/>
              <a:t>Abg</a:t>
            </a:r>
            <a:r>
              <a:rPr lang="en-US" dirty="0"/>
              <a:t> is 7.21/75/41 on room air </a:t>
            </a:r>
            <a:r>
              <a:rPr lang="en-US" sz="1800" dirty="0"/>
              <a:t>PH/PaCO2/PaO2</a:t>
            </a:r>
          </a:p>
          <a:p>
            <a:r>
              <a:rPr lang="en-US" dirty="0"/>
              <a:t>Her expected A-a gradient is should be less than 20/4 +4 = 9</a:t>
            </a:r>
          </a:p>
          <a:p>
            <a:r>
              <a:rPr lang="en-US" dirty="0"/>
              <a:t>Her calculated A-a gradient is?</a:t>
            </a:r>
          </a:p>
          <a:p>
            <a:endParaRPr lang="en-US" dirty="0"/>
          </a:p>
        </p:txBody>
      </p:sp>
    </p:spTree>
    <p:extLst>
      <p:ext uri="{BB962C8B-B14F-4D97-AF65-F5344CB8AC3E}">
        <p14:creationId xmlns:p14="http://schemas.microsoft.com/office/powerpoint/2010/main" val="1346746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First we figured her expected gradient at less than 9 </a:t>
            </a:r>
            <a:r>
              <a:rPr lang="en-US" dirty="0" err="1"/>
              <a:t>mmhg</a:t>
            </a:r>
            <a:r>
              <a:rPr lang="en-US" dirty="0"/>
              <a:t> </a:t>
            </a:r>
          </a:p>
          <a:p>
            <a:r>
              <a:rPr lang="en-US" dirty="0"/>
              <a:t>Next we have to figure out her alveolar pressure of O2 (PAO2) with the Alveolar gas equation</a:t>
            </a:r>
          </a:p>
          <a:p>
            <a:r>
              <a:rPr lang="en-US" dirty="0"/>
              <a:t>PAO2=150-(PaCo2/0.8) = 150-(75/0.8)=56.25</a:t>
            </a:r>
          </a:p>
          <a:p>
            <a:r>
              <a:rPr lang="en-US" dirty="0"/>
              <a:t>PaO2 =41</a:t>
            </a:r>
          </a:p>
          <a:p>
            <a:r>
              <a:rPr lang="en-US" dirty="0"/>
              <a:t>PAO2-PaO2 (56.25-41)= 14.75 or 15 </a:t>
            </a:r>
            <a:r>
              <a:rPr lang="en-US" dirty="0" err="1"/>
              <a:t>mmhg</a:t>
            </a:r>
            <a:endParaRPr lang="en-US" dirty="0"/>
          </a:p>
          <a:p>
            <a:r>
              <a:rPr lang="en-US" dirty="0"/>
              <a:t>Does she have a diffusion defect? Yes  15&gt;9 </a:t>
            </a:r>
          </a:p>
        </p:txBody>
      </p:sp>
    </p:spTree>
    <p:extLst>
      <p:ext uri="{BB962C8B-B14F-4D97-AF65-F5344CB8AC3E}">
        <p14:creationId xmlns:p14="http://schemas.microsoft.com/office/powerpoint/2010/main" val="30631027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8000" y="1761565"/>
            <a:ext cx="8208211" cy="4682014"/>
          </a:xfrm>
        </p:spPr>
        <p:txBody>
          <a:bodyPr>
            <a:normAutofit/>
          </a:bodyPr>
          <a:lstStyle/>
          <a:p>
            <a:r>
              <a:rPr lang="en-US" dirty="0"/>
              <a:t>OK … the previous question is only if the patient is on room air, but what if the patient is receiving oxygen?</a:t>
            </a:r>
          </a:p>
          <a:p>
            <a:r>
              <a:rPr lang="en-US" dirty="0"/>
              <a:t>Normal A-a gradient is &lt;100mmhg if on supplemental O2</a:t>
            </a:r>
          </a:p>
          <a:p>
            <a:r>
              <a:rPr lang="en-US" dirty="0"/>
              <a:t>You can figure out PAO2 by the alveolar gas equation and instead of using  “150”– (PaCo2/0.8) you would substitute it with fio2..remember we got the 150 by subtracting 760(</a:t>
            </a:r>
            <a:r>
              <a:rPr lang="en-US" dirty="0" err="1"/>
              <a:t>atm</a:t>
            </a:r>
            <a:r>
              <a:rPr lang="en-US" dirty="0"/>
              <a:t>)-47(</a:t>
            </a:r>
            <a:r>
              <a:rPr lang="en-US" dirty="0" err="1"/>
              <a:t>Pwater</a:t>
            </a:r>
            <a:r>
              <a:rPr lang="en-US" dirty="0"/>
              <a:t>) multiplied by 0.21 (21% o2 in room air) … So if patient is breathing .50 (50%)fio2 plug it it … 760-47 X .5 =356.5 so … </a:t>
            </a:r>
          </a:p>
          <a:p>
            <a:endParaRPr lang="en-US" dirty="0"/>
          </a:p>
        </p:txBody>
      </p:sp>
    </p:spTree>
    <p:extLst>
      <p:ext uri="{BB962C8B-B14F-4D97-AF65-F5344CB8AC3E}">
        <p14:creationId xmlns:p14="http://schemas.microsoft.com/office/powerpoint/2010/main" val="36876763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41158" y="1761565"/>
            <a:ext cx="7921791" cy="4561698"/>
          </a:xfrm>
        </p:spPr>
        <p:txBody>
          <a:bodyPr>
            <a:normAutofit fontScale="92500" lnSpcReduction="20000"/>
          </a:bodyPr>
          <a:lstStyle/>
          <a:p>
            <a:r>
              <a:rPr lang="en-US" dirty="0"/>
              <a:t>Your patient is on the ventilator at 40% FIO2 &amp; has a ABG of 7.21/75/50</a:t>
            </a:r>
            <a:r>
              <a:rPr lang="en-US" sz="1400" dirty="0"/>
              <a:t> PH/PaCO2/PaO2</a:t>
            </a:r>
          </a:p>
          <a:p>
            <a:r>
              <a:rPr lang="en-US" b="1" dirty="0"/>
              <a:t>Normal A-a is  &lt;100 </a:t>
            </a:r>
            <a:r>
              <a:rPr lang="en-US" b="1" dirty="0" err="1"/>
              <a:t>mmhg</a:t>
            </a:r>
            <a:r>
              <a:rPr lang="en-US" b="1" dirty="0"/>
              <a:t> on supplemental O2</a:t>
            </a:r>
          </a:p>
          <a:p>
            <a:r>
              <a:rPr lang="en-US" dirty="0"/>
              <a:t>PIO2=0.4x(760-47)=285</a:t>
            </a:r>
          </a:p>
          <a:p>
            <a:r>
              <a:rPr lang="en-US" dirty="0"/>
              <a:t>285 replaces the “150” from previous Alveolar equation because </a:t>
            </a:r>
            <a:r>
              <a:rPr lang="en-US" dirty="0" err="1"/>
              <a:t>pt</a:t>
            </a:r>
            <a:r>
              <a:rPr lang="en-US" dirty="0"/>
              <a:t> is not on room air</a:t>
            </a:r>
          </a:p>
          <a:p>
            <a:r>
              <a:rPr lang="en-US" dirty="0"/>
              <a:t>PAO2=285- (paCO2/0.8) = 285-93.75=191.25</a:t>
            </a:r>
          </a:p>
          <a:p>
            <a:r>
              <a:rPr lang="en-US" dirty="0"/>
              <a:t>PAO2-PaO2=191-50= 141</a:t>
            </a:r>
          </a:p>
          <a:p>
            <a:r>
              <a:rPr lang="en-US" dirty="0"/>
              <a:t>141&gt;100 not normal</a:t>
            </a:r>
          </a:p>
          <a:p>
            <a:r>
              <a:rPr lang="en-US" dirty="0"/>
              <a:t>Diffusion defect</a:t>
            </a:r>
          </a:p>
        </p:txBody>
      </p:sp>
    </p:spTree>
    <p:extLst>
      <p:ext uri="{BB962C8B-B14F-4D97-AF65-F5344CB8AC3E}">
        <p14:creationId xmlns:p14="http://schemas.microsoft.com/office/powerpoint/2010/main" val="4254220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Oxygenation</a:t>
            </a:r>
          </a:p>
        </p:txBody>
      </p:sp>
      <p:sp>
        <p:nvSpPr>
          <p:cNvPr id="3" name="Content Placeholder 2"/>
          <p:cNvSpPr>
            <a:spLocks noGrp="1"/>
          </p:cNvSpPr>
          <p:nvPr>
            <p:ph idx="1"/>
          </p:nvPr>
        </p:nvSpPr>
        <p:spPr/>
        <p:txBody>
          <a:bodyPr/>
          <a:lstStyle/>
          <a:p>
            <a:r>
              <a:rPr lang="en-US" dirty="0"/>
              <a:t>The most direct assessment of oxygenation is the PaO2</a:t>
            </a:r>
          </a:p>
          <a:p>
            <a:pPr lvl="1"/>
            <a:r>
              <a:rPr lang="en-US" dirty="0"/>
              <a:t>Hypoxemia is defined as PaO2&lt;60mmHg</a:t>
            </a:r>
          </a:p>
          <a:p>
            <a:pPr lvl="2"/>
            <a:r>
              <a:rPr lang="en-US" dirty="0"/>
              <a:t>Low fraction of inspired O2</a:t>
            </a:r>
          </a:p>
          <a:p>
            <a:pPr lvl="2"/>
            <a:r>
              <a:rPr lang="en-US" dirty="0"/>
              <a:t>Hypoventilation</a:t>
            </a:r>
          </a:p>
          <a:p>
            <a:pPr lvl="2"/>
            <a:r>
              <a:rPr lang="en-US" dirty="0"/>
              <a:t>Venous admixture (low V/Q or no V/Q)</a:t>
            </a:r>
          </a:p>
          <a:p>
            <a:pPr lvl="2"/>
            <a:r>
              <a:rPr lang="en-US" dirty="0"/>
              <a:t>Diffusion impairment</a:t>
            </a:r>
          </a:p>
          <a:p>
            <a:pPr lvl="2"/>
            <a:r>
              <a:rPr lang="en-US" dirty="0"/>
              <a:t>Right to left shunt</a:t>
            </a:r>
          </a:p>
        </p:txBody>
      </p:sp>
    </p:spTree>
    <p:extLst>
      <p:ext uri="{BB962C8B-B14F-4D97-AF65-F5344CB8AC3E}">
        <p14:creationId xmlns:p14="http://schemas.microsoft.com/office/powerpoint/2010/main" val="11743286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a:t>A-a gradients assess shunt in face of hypoxemia</a:t>
            </a:r>
          </a:p>
          <a:p>
            <a:r>
              <a:rPr lang="en-US" b="1" dirty="0"/>
              <a:t>The key clinical feature to a R-L shunt is that oxygen administration does not help the arterial PO2. This is because the blood flow does not come into contact with the alveoli that is getting the supplemental O2</a:t>
            </a:r>
          </a:p>
          <a:p>
            <a:r>
              <a:rPr lang="en-US" b="1" dirty="0"/>
              <a:t>When there is an elevated A-a PO2 gradient, measure O2 from the SVC or a distal port in the PA catheter (PvO2) if this value is low, suspect anemia, low cardiac output, or </a:t>
            </a:r>
            <a:r>
              <a:rPr lang="en-US" b="1" dirty="0" err="1"/>
              <a:t>hypermetabolic</a:t>
            </a:r>
            <a:r>
              <a:rPr lang="en-US" b="1" dirty="0"/>
              <a:t> state. Otherwise, suspect V/Q abnormality. (</a:t>
            </a:r>
            <a:r>
              <a:rPr lang="en-US" b="1" dirty="0" err="1"/>
              <a:t>OpenAnesthesia.Org</a:t>
            </a:r>
            <a:r>
              <a:rPr lang="en-US" b="1" dirty="0"/>
              <a:t>)</a:t>
            </a:r>
          </a:p>
        </p:txBody>
      </p:sp>
    </p:spTree>
    <p:extLst>
      <p:ext uri="{BB962C8B-B14F-4D97-AF65-F5344CB8AC3E}">
        <p14:creationId xmlns:p14="http://schemas.microsoft.com/office/powerpoint/2010/main" val="11887631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O2 Transport</a:t>
            </a:r>
          </a:p>
        </p:txBody>
      </p:sp>
      <p:sp>
        <p:nvSpPr>
          <p:cNvPr id="2" name="Content Placeholder 1"/>
          <p:cNvSpPr>
            <a:spLocks noGrp="1"/>
          </p:cNvSpPr>
          <p:nvPr>
            <p:ph idx="1"/>
          </p:nvPr>
        </p:nvSpPr>
        <p:spPr>
          <a:xfrm>
            <a:off x="457201" y="1700375"/>
            <a:ext cx="8319028" cy="4825964"/>
          </a:xfrm>
        </p:spPr>
        <p:txBody>
          <a:bodyPr>
            <a:normAutofit fontScale="77500" lnSpcReduction="20000"/>
          </a:bodyPr>
          <a:lstStyle/>
          <a:p>
            <a:r>
              <a:rPr lang="en-US" dirty="0"/>
              <a:t>Blood </a:t>
            </a:r>
            <a:r>
              <a:rPr lang="en-US" b="1" dirty="0"/>
              <a:t>carries</a:t>
            </a:r>
            <a:r>
              <a:rPr lang="en-US" dirty="0"/>
              <a:t> O2</a:t>
            </a:r>
          </a:p>
          <a:p>
            <a:pPr marL="759143" lvl="1" indent="-457200">
              <a:buFont typeface="+mj-lt"/>
              <a:buAutoNum type="arabicPeriod"/>
            </a:pPr>
            <a:r>
              <a:rPr lang="en-US" dirty="0"/>
              <a:t>O2 dissolved in blood</a:t>
            </a:r>
          </a:p>
          <a:p>
            <a:pPr marL="759143" lvl="1" indent="-457200">
              <a:buFont typeface="+mj-lt"/>
              <a:buAutoNum type="arabicPeriod"/>
            </a:pPr>
            <a:r>
              <a:rPr lang="en-US" dirty="0"/>
              <a:t>O2 chemically bound to hgb in RBC</a:t>
            </a:r>
          </a:p>
          <a:p>
            <a:pPr marL="301943" lvl="1" indent="0">
              <a:buNone/>
            </a:pPr>
            <a:r>
              <a:rPr lang="en-US" dirty="0"/>
              <a:t>		(Almost all O2carried is bound to </a:t>
            </a:r>
            <a:r>
              <a:rPr lang="en-US" dirty="0" err="1"/>
              <a:t>hgb</a:t>
            </a:r>
            <a:r>
              <a:rPr lang="en-US" dirty="0"/>
              <a:t>)</a:t>
            </a:r>
          </a:p>
          <a:p>
            <a:pPr marL="301943" lvl="1" indent="0">
              <a:buNone/>
            </a:pPr>
            <a:r>
              <a:rPr lang="en-US" b="1" dirty="0"/>
              <a:t>Dissolved O2 in blood</a:t>
            </a:r>
          </a:p>
          <a:p>
            <a:pPr lvl="1"/>
            <a:r>
              <a:rPr lang="en-US" b="1" dirty="0"/>
              <a:t>0.003 mL of O2 per 1 mmHg partial pressure of PO2 dissolved in 100 mL of whole blood</a:t>
            </a:r>
          </a:p>
          <a:p>
            <a:pPr lvl="1"/>
            <a:r>
              <a:rPr lang="en-US" b="1" dirty="0"/>
              <a:t>Dissolved gas= </a:t>
            </a:r>
            <a:r>
              <a:rPr lang="en-US" b="1" dirty="0" err="1"/>
              <a:t>Pgas</a:t>
            </a:r>
            <a:r>
              <a:rPr lang="en-US" b="1" dirty="0"/>
              <a:t> X solubility = henry’s law</a:t>
            </a:r>
          </a:p>
          <a:p>
            <a:pPr lvl="1"/>
            <a:r>
              <a:rPr lang="en-US" b="1" dirty="0"/>
              <a:t>To find how much O2 is dissolved in blood:</a:t>
            </a:r>
          </a:p>
          <a:p>
            <a:pPr marL="301943" lvl="1" indent="0">
              <a:buNone/>
            </a:pPr>
            <a:r>
              <a:rPr lang="en-US" b="1" dirty="0"/>
              <a:t>			(Multiply PO2 x 0.003 units are mL/100mL blood)</a:t>
            </a:r>
          </a:p>
          <a:p>
            <a:pPr marL="301943" lvl="1" indent="0">
              <a:buNone/>
            </a:pPr>
            <a:r>
              <a:rPr lang="en-US" b="1" dirty="0"/>
              <a:t>Hemoglobin-bound O2</a:t>
            </a:r>
          </a:p>
          <a:p>
            <a:pPr lvl="1"/>
            <a:r>
              <a:rPr lang="en-US" dirty="0"/>
              <a:t>Hgb rapidly combines with O2 as well as rapidly releases  O2 to tissues</a:t>
            </a:r>
          </a:p>
          <a:p>
            <a:pPr lvl="1"/>
            <a:r>
              <a:rPr lang="en-US" b="1" dirty="0"/>
              <a:t>Each gram of hgb combines with 1.34 mL of O2</a:t>
            </a:r>
          </a:p>
          <a:p>
            <a:pPr lvl="1"/>
            <a:r>
              <a:rPr lang="en-US" b="1" dirty="0"/>
              <a:t>(if hgb 10.0g/100mL , then @100%sat 13.4 mL of O2 is bound to Hgb/100 mL of blood)</a:t>
            </a:r>
          </a:p>
          <a:p>
            <a:pPr lvl="1"/>
            <a:endParaRPr lang="en-US" dirty="0"/>
          </a:p>
          <a:p>
            <a:pPr lvl="1"/>
            <a:endParaRPr lang="en-US" dirty="0"/>
          </a:p>
        </p:txBody>
      </p:sp>
    </p:spTree>
    <p:extLst>
      <p:ext uri="{BB962C8B-B14F-4D97-AF65-F5344CB8AC3E}">
        <p14:creationId xmlns:p14="http://schemas.microsoft.com/office/powerpoint/2010/main" val="753462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7734</TotalTime>
  <Words>10568</Words>
  <Application>Microsoft Macintosh PowerPoint</Application>
  <PresentationFormat>On-screen Show (4:3)</PresentationFormat>
  <Paragraphs>1091</Paragraphs>
  <Slides>133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133</vt:i4>
      </vt:variant>
    </vt:vector>
  </HeadingPairs>
  <TitlesOfParts>
    <vt:vector size="139" baseType="lpstr">
      <vt:lpstr>Arial</vt:lpstr>
      <vt:lpstr>Calibri</vt:lpstr>
      <vt:lpstr>News Gothic MT</vt:lpstr>
      <vt:lpstr>Wingdings</vt:lpstr>
      <vt:lpstr>Wingdings 2</vt:lpstr>
      <vt:lpstr>Breeze</vt:lpstr>
      <vt:lpstr>A&amp;P Respiratory</vt:lpstr>
      <vt:lpstr>Respiratory Anatomy</vt:lpstr>
      <vt:lpstr>Respiratory Anatomy</vt:lpstr>
      <vt:lpstr>Upper and Lower Airway Anatomy</vt:lpstr>
      <vt:lpstr>Nose </vt:lpstr>
      <vt:lpstr>  </vt:lpstr>
      <vt:lpstr>Nasal Mucosa</vt:lpstr>
      <vt:lpstr>Nasal Mucosa continued</vt:lpstr>
      <vt:lpstr>Nasal Sinuses</vt:lpstr>
      <vt:lpstr>Pharynx</vt:lpstr>
      <vt:lpstr>Pharynx</vt:lpstr>
      <vt:lpstr>                    PHARYNX</vt:lpstr>
      <vt:lpstr>Upper airway obstruction</vt:lpstr>
      <vt:lpstr>Nasal and Upper Airway blood Supply</vt:lpstr>
      <vt:lpstr>Larynx</vt:lpstr>
      <vt:lpstr>Bones, Cartilages &amp; Membranes of Larynx</vt:lpstr>
      <vt:lpstr>PowerPoint Presentation</vt:lpstr>
      <vt:lpstr>Laryngeal structures you should know</vt:lpstr>
      <vt:lpstr>Interior of the Larynx  &amp;        Movements of Vocal Cords</vt:lpstr>
      <vt:lpstr>Intrinsic Muscles of the Larynx</vt:lpstr>
      <vt:lpstr>Nerve Supply of the Larynx</vt:lpstr>
      <vt:lpstr>Nerve Supply to Larynx</vt:lpstr>
      <vt:lpstr>Sensory Innervation of the airway</vt:lpstr>
      <vt:lpstr>Motor Innervation of the Larynx</vt:lpstr>
      <vt:lpstr>Common Airway Blocks</vt:lpstr>
      <vt:lpstr>Trachea</vt:lpstr>
      <vt:lpstr>Bronchi  (At the carina the trachea splits into left and right bronchi )</vt:lpstr>
      <vt:lpstr>Bronchus cont.</vt:lpstr>
      <vt:lpstr>Conducting vs Respiratory Zone</vt:lpstr>
      <vt:lpstr>https://basicmedicalkey.com/wp-content/uploads/2016/09/F000218f21-05-9781455726509.jpg</vt:lpstr>
      <vt:lpstr>Notes as Airway Division Progresses</vt:lpstr>
      <vt:lpstr>Respiratory Zone (the area where gas exchange takes place)</vt:lpstr>
      <vt:lpstr>Pulmonary Hila and Coverings</vt:lpstr>
      <vt:lpstr>Mediastinum (The region between the parietal pleura and visceral pleural)</vt:lpstr>
      <vt:lpstr>Pleura</vt:lpstr>
      <vt:lpstr>Mechanics of Breathing</vt:lpstr>
      <vt:lpstr>Examples of Respiratory Mechanics</vt:lpstr>
      <vt:lpstr>More on Breathing Mechanics</vt:lpstr>
      <vt:lpstr>Pressure in the lungs</vt:lpstr>
      <vt:lpstr>Intrapleural pressure</vt:lpstr>
      <vt:lpstr>http://www.unm.edu/~jimmy/lung_pressures.jpg</vt:lpstr>
      <vt:lpstr>Intrapleural pressure changes</vt:lpstr>
      <vt:lpstr></vt:lpstr>
      <vt:lpstr>PowerPoint Presentation</vt:lpstr>
      <vt:lpstr>Two other important factors play roles in ventilation:  The resistance within the airways &amp; Lung compliance. </vt:lpstr>
      <vt:lpstr>Lung compliance</vt:lpstr>
      <vt:lpstr>Lung Compliance (CL)</vt:lpstr>
      <vt:lpstr>Lung Elastic Recoil</vt:lpstr>
      <vt:lpstr>Lung Elastic Recoil continued</vt:lpstr>
      <vt:lpstr>Resistance to breathing</vt:lpstr>
      <vt:lpstr>Lung Volumes</vt:lpstr>
      <vt:lpstr>Lung Volumes etc</vt:lpstr>
      <vt:lpstr>Pulmonary function tests</vt:lpstr>
      <vt:lpstr>    Forced vital capacity readings  </vt:lpstr>
      <vt:lpstr>Flow volume loops-Normal</vt:lpstr>
      <vt:lpstr>Flow volume loops to know</vt:lpstr>
      <vt:lpstr>  A       B      C       D      E       F</vt:lpstr>
      <vt:lpstr>  A       B      C       D      E       F</vt:lpstr>
      <vt:lpstr>PowerPoint Presentation</vt:lpstr>
      <vt:lpstr>Preoxygenation/FRC/ closing volume</vt:lpstr>
      <vt:lpstr>V/Q</vt:lpstr>
      <vt:lpstr>Regional Distribution of Alveolar Ventilation</vt:lpstr>
      <vt:lpstr>PowerPoint Presentation</vt:lpstr>
      <vt:lpstr>Pulmonary Blood Flow Cont..</vt:lpstr>
      <vt:lpstr>Distribution of PBV</vt:lpstr>
      <vt:lpstr>PowerPoint Presentation</vt:lpstr>
      <vt:lpstr>PowerPoint Presentation</vt:lpstr>
      <vt:lpstr>Pulmonary Blood Flow (PBV)</vt:lpstr>
      <vt:lpstr>Notice the PO2 vs PCO2 and  v/q relationship</vt:lpstr>
      <vt:lpstr>PBF Zones</vt:lpstr>
      <vt:lpstr>Ventilation-Perfusion Relationships in the lung</vt:lpstr>
      <vt:lpstr>V/Q </vt:lpstr>
      <vt:lpstr>v/q</vt:lpstr>
      <vt:lpstr>AIR IN AIR OUT A-a gradients V/Q mismatch</vt:lpstr>
      <vt:lpstr>Hypoxia vs hypoxemia</vt:lpstr>
      <vt:lpstr>PAO2-PaO2 gradient &amp; hypoxemia</vt:lpstr>
      <vt:lpstr>Respiratory Failure-Acute Respiratory Failure</vt:lpstr>
      <vt:lpstr>A-a Oxygen Gradients</vt:lpstr>
      <vt:lpstr>Oxygen getting to the alveolar membrane</vt:lpstr>
      <vt:lpstr>A-a</vt:lpstr>
      <vt:lpstr>PowerPoint Presentation</vt:lpstr>
      <vt:lpstr>PowerPoint Presentation</vt:lpstr>
      <vt:lpstr>PowerPoint Presentation</vt:lpstr>
      <vt:lpstr>PowerPoint Presentation</vt:lpstr>
      <vt:lpstr>http://sallyosborne.com/Med%20Lecture%20-%20Causesof%20Hypoxemia.pdf</vt:lpstr>
      <vt:lpstr>PowerPoint Presentation</vt:lpstr>
      <vt:lpstr>Alveolar O2 and CO2 levels Levels of O2 and CO2 determined by: </vt:lpstr>
      <vt:lpstr>Alveolar PO2 (PAO2)</vt:lpstr>
      <vt:lpstr>PAO2-PaO2 gradient &amp; hypoxemia</vt:lpstr>
      <vt:lpstr>PaO2/PAO2 ratio</vt:lpstr>
      <vt:lpstr>Alveolar gas equation</vt:lpstr>
      <vt:lpstr>PowerPoint Presentation</vt:lpstr>
      <vt:lpstr>PowerPoint Presentation</vt:lpstr>
      <vt:lpstr>PowerPoint Presentation</vt:lpstr>
      <vt:lpstr>PowerPoint Presentation</vt:lpstr>
      <vt:lpstr>PowerPoint Presentation</vt:lpstr>
      <vt:lpstr>Oxygenation</vt:lpstr>
      <vt:lpstr>PowerPoint Presentation</vt:lpstr>
      <vt:lpstr>O2 Transport</vt:lpstr>
      <vt:lpstr>Oxygen Content Calculation </vt:lpstr>
      <vt:lpstr>PaO2/FiO2 Ratio</vt:lpstr>
      <vt:lpstr>Shunt Summary</vt:lpstr>
      <vt:lpstr>aCO2-ACO2 gradients</vt:lpstr>
      <vt:lpstr>Dead Space</vt:lpstr>
      <vt:lpstr>Dead space calculation</vt:lpstr>
      <vt:lpstr>Alveolar Ventilation</vt:lpstr>
      <vt:lpstr>Alveolar O2 and CO2 levels</vt:lpstr>
      <vt:lpstr>3 determinants of PaCO2</vt:lpstr>
      <vt:lpstr>CO2 production</vt:lpstr>
      <vt:lpstr>Minute ventilation</vt:lpstr>
      <vt:lpstr>Drive of ventilation</vt:lpstr>
      <vt:lpstr>Dead Space</vt:lpstr>
      <vt:lpstr>VDt …….VDs….PaCO2…..PACO2</vt:lpstr>
      <vt:lpstr>Transport of CO2/CO2 Dissociation curve</vt:lpstr>
      <vt:lpstr>Haldane effect</vt:lpstr>
      <vt:lpstr>Summary of CO2 concepts and respiratory facts from readings</vt:lpstr>
      <vt:lpstr>Summary of CO2 concepts and respiratory facts from readings</vt:lpstr>
      <vt:lpstr>It all comes down to O2 in ………CO2 out……..</vt:lpstr>
      <vt:lpstr>Oxyhemoglobin Dissociation Curve</vt:lpstr>
      <vt:lpstr>Oxyhemoglobin dissociation curve</vt:lpstr>
      <vt:lpstr>Bohr versus Haldane effect</vt:lpstr>
      <vt:lpstr>Transport of CO2/CO2 Dissociation curve</vt:lpstr>
      <vt:lpstr> Other factors that affect O2 Transport </vt:lpstr>
      <vt:lpstr>Haldane effect</vt:lpstr>
      <vt:lpstr>PowerPoint Presentation</vt:lpstr>
      <vt:lpstr>PowerPoint Presentation</vt:lpstr>
      <vt:lpstr>Control of Breathing</vt:lpstr>
      <vt:lpstr>Chemical Control of Breathing-central sensors</vt:lpstr>
      <vt:lpstr>Control of Breathing-peripheral Sensors</vt:lpstr>
      <vt:lpstr>Control of Breathing-peripheral Sensors</vt:lpstr>
      <vt:lpstr>Take Home on control of breathing and effects of surgery of pulmonary system</vt:lpstr>
      <vt:lpstr>Effect of General Anesthesia on Respiratory Physiology</vt:lpstr>
      <vt:lpstr>Take Home on GA and Respiratory Physiology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A&amp;P Respiratory</dc:title>
  <dc:creator>Carol Daniel</dc:creator>
  <cp:lastModifiedBy>Carol Daniel</cp:lastModifiedBy>
  <cp:revision>21</cp:revision>
  <dcterms:created xsi:type="dcterms:W3CDTF">2018-02-25T17:34:23Z</dcterms:created>
  <dcterms:modified xsi:type="dcterms:W3CDTF">2022-02-12T13:18:03Z</dcterms:modified>
</cp:coreProperties>
</file>