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4176" r:id="rId1"/>
  </p:sldMasterIdLst>
  <p:notesMasterIdLst>
    <p:notesMasterId r:id="rId160"/>
  </p:notesMasterIdLst>
  <p:sldIdLst>
    <p:sldId id="256" r:id="rId2"/>
    <p:sldId id="257" r:id="rId3"/>
    <p:sldId id="259" r:id="rId4"/>
    <p:sldId id="261" r:id="rId5"/>
    <p:sldId id="263" r:id="rId6"/>
    <p:sldId id="265" r:id="rId7"/>
    <p:sldId id="267" r:id="rId8"/>
    <p:sldId id="269" r:id="rId9"/>
    <p:sldId id="270" r:id="rId10"/>
    <p:sldId id="271" r:id="rId11"/>
    <p:sldId id="272" r:id="rId12"/>
    <p:sldId id="273" r:id="rId13"/>
    <p:sldId id="274" r:id="rId14"/>
    <p:sldId id="275" r:id="rId15"/>
    <p:sldId id="276" r:id="rId16"/>
    <p:sldId id="279" r:id="rId17"/>
    <p:sldId id="277" r:id="rId18"/>
    <p:sldId id="278" r:id="rId19"/>
    <p:sldId id="442" r:id="rId20"/>
    <p:sldId id="283" r:id="rId21"/>
    <p:sldId id="284" r:id="rId22"/>
    <p:sldId id="285" r:id="rId23"/>
    <p:sldId id="286" r:id="rId24"/>
    <p:sldId id="287" r:id="rId25"/>
    <p:sldId id="288" r:id="rId26"/>
    <p:sldId id="290" r:id="rId27"/>
    <p:sldId id="443" r:id="rId28"/>
    <p:sldId id="291" r:id="rId29"/>
    <p:sldId id="292" r:id="rId30"/>
    <p:sldId id="293" r:id="rId31"/>
    <p:sldId id="295" r:id="rId32"/>
    <p:sldId id="294" r:id="rId33"/>
    <p:sldId id="444" r:id="rId34"/>
    <p:sldId id="445" r:id="rId35"/>
    <p:sldId id="296" r:id="rId36"/>
    <p:sldId id="297" r:id="rId37"/>
    <p:sldId id="298" r:id="rId38"/>
    <p:sldId id="299" r:id="rId39"/>
    <p:sldId id="300" r:id="rId40"/>
    <p:sldId id="301" r:id="rId41"/>
    <p:sldId id="302" r:id="rId42"/>
    <p:sldId id="303" r:id="rId43"/>
    <p:sldId id="304" r:id="rId44"/>
    <p:sldId id="306" r:id="rId45"/>
    <p:sldId id="307" r:id="rId46"/>
    <p:sldId id="308" r:id="rId47"/>
    <p:sldId id="313" r:id="rId48"/>
    <p:sldId id="314" r:id="rId49"/>
    <p:sldId id="315" r:id="rId50"/>
    <p:sldId id="316" r:id="rId51"/>
    <p:sldId id="318" r:id="rId52"/>
    <p:sldId id="320" r:id="rId53"/>
    <p:sldId id="321" r:id="rId54"/>
    <p:sldId id="322" r:id="rId55"/>
    <p:sldId id="323" r:id="rId56"/>
    <p:sldId id="324" r:id="rId57"/>
    <p:sldId id="325" r:id="rId58"/>
    <p:sldId id="327" r:id="rId59"/>
    <p:sldId id="329" r:id="rId60"/>
    <p:sldId id="330" r:id="rId61"/>
    <p:sldId id="331" r:id="rId62"/>
    <p:sldId id="333" r:id="rId63"/>
    <p:sldId id="334" r:id="rId64"/>
    <p:sldId id="336" r:id="rId65"/>
    <p:sldId id="338" r:id="rId66"/>
    <p:sldId id="339" r:id="rId67"/>
    <p:sldId id="341" r:id="rId68"/>
    <p:sldId id="342" r:id="rId69"/>
    <p:sldId id="346" r:id="rId70"/>
    <p:sldId id="347" r:id="rId71"/>
    <p:sldId id="349" r:id="rId72"/>
    <p:sldId id="350" r:id="rId73"/>
    <p:sldId id="351" r:id="rId74"/>
    <p:sldId id="352" r:id="rId75"/>
    <p:sldId id="353" r:id="rId76"/>
    <p:sldId id="354" r:id="rId77"/>
    <p:sldId id="355" r:id="rId78"/>
    <p:sldId id="356" r:id="rId79"/>
    <p:sldId id="357" r:id="rId80"/>
    <p:sldId id="358" r:id="rId81"/>
    <p:sldId id="359" r:id="rId82"/>
    <p:sldId id="360" r:id="rId83"/>
    <p:sldId id="361" r:id="rId84"/>
    <p:sldId id="363" r:id="rId85"/>
    <p:sldId id="365" r:id="rId86"/>
    <p:sldId id="366" r:id="rId87"/>
    <p:sldId id="367" r:id="rId88"/>
    <p:sldId id="368" r:id="rId89"/>
    <p:sldId id="370" r:id="rId90"/>
    <p:sldId id="371" r:id="rId91"/>
    <p:sldId id="372" r:id="rId92"/>
    <p:sldId id="373" r:id="rId93"/>
    <p:sldId id="374" r:id="rId94"/>
    <p:sldId id="375" r:id="rId95"/>
    <p:sldId id="376" r:id="rId96"/>
    <p:sldId id="377" r:id="rId97"/>
    <p:sldId id="378" r:id="rId98"/>
    <p:sldId id="379" r:id="rId99"/>
    <p:sldId id="381" r:id="rId100"/>
    <p:sldId id="382" r:id="rId101"/>
    <p:sldId id="383" r:id="rId102"/>
    <p:sldId id="384" r:id="rId103"/>
    <p:sldId id="385" r:id="rId104"/>
    <p:sldId id="386" r:id="rId105"/>
    <p:sldId id="387" r:id="rId106"/>
    <p:sldId id="388" r:id="rId107"/>
    <p:sldId id="389" r:id="rId108"/>
    <p:sldId id="390" r:id="rId109"/>
    <p:sldId id="391" r:id="rId110"/>
    <p:sldId id="392" r:id="rId111"/>
    <p:sldId id="393" r:id="rId112"/>
    <p:sldId id="394" r:id="rId113"/>
    <p:sldId id="395" r:id="rId114"/>
    <p:sldId id="396" r:id="rId115"/>
    <p:sldId id="397" r:id="rId116"/>
    <p:sldId id="398" r:id="rId117"/>
    <p:sldId id="399" r:id="rId118"/>
    <p:sldId id="400" r:id="rId119"/>
    <p:sldId id="401" r:id="rId120"/>
    <p:sldId id="402" r:id="rId121"/>
    <p:sldId id="403" r:id="rId122"/>
    <p:sldId id="404" r:id="rId123"/>
    <p:sldId id="405" r:id="rId124"/>
    <p:sldId id="406" r:id="rId125"/>
    <p:sldId id="407" r:id="rId126"/>
    <p:sldId id="408" r:id="rId127"/>
    <p:sldId id="409" r:id="rId128"/>
    <p:sldId id="410" r:id="rId129"/>
    <p:sldId id="411" r:id="rId130"/>
    <p:sldId id="412" r:id="rId131"/>
    <p:sldId id="413" r:id="rId132"/>
    <p:sldId id="414" r:id="rId133"/>
    <p:sldId id="415" r:id="rId134"/>
    <p:sldId id="416" r:id="rId135"/>
    <p:sldId id="417" r:id="rId136"/>
    <p:sldId id="419" r:id="rId137"/>
    <p:sldId id="420" r:id="rId138"/>
    <p:sldId id="421" r:id="rId139"/>
    <p:sldId id="422" r:id="rId140"/>
    <p:sldId id="423" r:id="rId141"/>
    <p:sldId id="424" r:id="rId142"/>
    <p:sldId id="425" r:id="rId143"/>
    <p:sldId id="426" r:id="rId144"/>
    <p:sldId id="427" r:id="rId145"/>
    <p:sldId id="428" r:id="rId146"/>
    <p:sldId id="429" r:id="rId147"/>
    <p:sldId id="430" r:id="rId148"/>
    <p:sldId id="431" r:id="rId149"/>
    <p:sldId id="432" r:id="rId150"/>
    <p:sldId id="433" r:id="rId151"/>
    <p:sldId id="434" r:id="rId152"/>
    <p:sldId id="435" r:id="rId153"/>
    <p:sldId id="436" r:id="rId154"/>
    <p:sldId id="437" r:id="rId155"/>
    <p:sldId id="438" r:id="rId156"/>
    <p:sldId id="439" r:id="rId157"/>
    <p:sldId id="440" r:id="rId158"/>
    <p:sldId id="441" r:id="rId159"/>
  </p:sldIdLst>
  <p:sldSz cx="9144000" cy="6858000" type="screen4x3"/>
  <p:notesSz cx="6858000" cy="9144000"/>
  <p:embeddedFontLst>
    <p:embeddedFont>
      <p:font typeface="Calibri" panose="020F0502020204030204" pitchFamily="34" charset="0"/>
      <p:regular r:id="rId161"/>
      <p:bold r:id="rId162"/>
      <p:italic r:id="rId163"/>
      <p:boldItalic r:id="rId164"/>
    </p:embeddedFont>
    <p:embeddedFont>
      <p:font typeface="Corbel" panose="020B0503020204020204" pitchFamily="34" charset="0"/>
      <p:regular r:id="rId165"/>
      <p:bold r:id="rId166"/>
      <p:italic r:id="rId167"/>
      <p:boldItalic r:id="rId168"/>
    </p:embeddedFont>
    <p:embeddedFont>
      <p:font typeface="Georgia" panose="02040502050405020303" pitchFamily="18" charset="0"/>
      <p:regular r:id="rId169"/>
      <p:bold r:id="rId170"/>
      <p:italic r:id="rId171"/>
      <p:boldItalic r:id="rId172"/>
    </p:embeddedFont>
    <p:embeddedFont>
      <p:font typeface="Tahoma" panose="020B0604030504040204" pitchFamily="34" charset="0"/>
      <p:regular r:id="rId173"/>
      <p:bold r:id="rId17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38D53A3-0A66-4A6D-AEDC-6E9657E690B7}">
  <a:tblStyle styleId="{738D53A3-0A66-4A6D-AEDC-6E9657E690B7}"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1D286DF4-4C2A-41B8-B2FC-20C18D88DAC6}" styleName="Table_1">
    <a:wholeTbl>
      <a:tcTxStyle b="off" i="off">
        <a:font>
          <a:latin typeface="Calibri"/>
          <a:ea typeface="Calibri"/>
          <a:cs typeface="Calibri"/>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56"/>
  </p:normalViewPr>
  <p:slideViewPr>
    <p:cSldViewPr snapToGrid="0" snapToObjects="1">
      <p:cViewPr varScale="1">
        <p:scale>
          <a:sx n="107" d="100"/>
          <a:sy n="107" d="100"/>
        </p:scale>
        <p:origin x="56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font" Target="fonts/font10.fntdata"/><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notesMaster" Target="notesMasters/notesMaster1.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font" Target="fonts/font11.fntdata"/><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font" Target="fonts/font1.fntdata"/><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theme" Target="theme/theme1.xml"/><Relationship Id="rId172" Type="http://schemas.openxmlformats.org/officeDocument/2006/relationships/font" Target="fonts/font12.fntdata"/><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font" Target="fonts/font7.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font" Target="fonts/font2.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font" Target="fonts/font13.fntdata"/><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font" Target="fonts/font8.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font" Target="fonts/font3.fntdata"/><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font" Target="fonts/font14.fntdata"/><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font" Target="fonts/font4.fntdata"/><Relationship Id="rId16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presProps" Target="presProps.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font" Target="fonts/font5.fntdata"/><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viewProps" Target="viewProps.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font" Target="fonts/font6.fntdata"/><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EDD1AD-999F-441D-BA18-750E977C4D62}"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619FE971-77F7-45BD-9366-894089CDAE86}">
      <dgm:prSet/>
      <dgm:spPr/>
      <dgm:t>
        <a:bodyPr/>
        <a:lstStyle/>
        <a:p>
          <a:endParaRPr lang="en-US" dirty="0"/>
        </a:p>
      </dgm:t>
    </dgm:pt>
    <dgm:pt modelId="{502B7415-518E-467E-9ADF-6E85F1FB843F}" type="parTrans" cxnId="{8E7A0BD6-CDE5-4435-8412-F03B6A4E04C3}">
      <dgm:prSet/>
      <dgm:spPr/>
      <dgm:t>
        <a:bodyPr/>
        <a:lstStyle/>
        <a:p>
          <a:endParaRPr lang="en-US"/>
        </a:p>
      </dgm:t>
    </dgm:pt>
    <dgm:pt modelId="{183988F7-A524-4893-B9F4-C1DE8BB49E5B}" type="sibTrans" cxnId="{8E7A0BD6-CDE5-4435-8412-F03B6A4E04C3}">
      <dgm:prSet/>
      <dgm:spPr/>
      <dgm:t>
        <a:bodyPr/>
        <a:lstStyle/>
        <a:p>
          <a:endParaRPr lang="en-US"/>
        </a:p>
      </dgm:t>
    </dgm:pt>
    <dgm:pt modelId="{CEF99917-31F1-4651-BC20-17869675C5D0}">
      <dgm:prSet/>
      <dgm:spPr/>
      <dgm:t>
        <a:bodyPr/>
        <a:lstStyle/>
        <a:p>
          <a:r>
            <a:rPr lang="en-US" dirty="0"/>
            <a:t>Examine anesthetic considerations specific to the patients with cardiovascular disorders</a:t>
          </a:r>
        </a:p>
      </dgm:t>
    </dgm:pt>
    <dgm:pt modelId="{2C4A851A-FA39-49A8-BEBD-239619F9906B}" type="parTrans" cxnId="{115FBB35-675D-4371-B501-C5D88EE1BF8E}">
      <dgm:prSet/>
      <dgm:spPr/>
      <dgm:t>
        <a:bodyPr/>
        <a:lstStyle/>
        <a:p>
          <a:endParaRPr lang="en-US"/>
        </a:p>
      </dgm:t>
    </dgm:pt>
    <dgm:pt modelId="{D3738481-A96F-4C63-94C0-7F6E3A28FC47}" type="sibTrans" cxnId="{115FBB35-675D-4371-B501-C5D88EE1BF8E}">
      <dgm:prSet/>
      <dgm:spPr/>
      <dgm:t>
        <a:bodyPr/>
        <a:lstStyle/>
        <a:p>
          <a:endParaRPr lang="en-US"/>
        </a:p>
      </dgm:t>
    </dgm:pt>
    <dgm:pt modelId="{738CC61E-C439-4E88-B36B-245A4E8B50E7}">
      <dgm:prSet/>
      <dgm:spPr/>
      <dgm:t>
        <a:bodyPr/>
        <a:lstStyle/>
        <a:p>
          <a:endParaRPr lang="en-US" dirty="0"/>
        </a:p>
      </dgm:t>
    </dgm:pt>
    <dgm:pt modelId="{E3E532B9-5B0C-46BF-97F1-D2CB418359B7}" type="parTrans" cxnId="{FF255E35-D4A7-439A-BCC0-620583677268}">
      <dgm:prSet/>
      <dgm:spPr/>
      <dgm:t>
        <a:bodyPr/>
        <a:lstStyle/>
        <a:p>
          <a:endParaRPr lang="en-US"/>
        </a:p>
      </dgm:t>
    </dgm:pt>
    <dgm:pt modelId="{63E5DB58-8B72-430A-B2C4-4FB85B086382}" type="sibTrans" cxnId="{FF255E35-D4A7-439A-BCC0-620583677268}">
      <dgm:prSet/>
      <dgm:spPr/>
      <dgm:t>
        <a:bodyPr/>
        <a:lstStyle/>
        <a:p>
          <a:endParaRPr lang="en-US"/>
        </a:p>
      </dgm:t>
    </dgm:pt>
    <dgm:pt modelId="{292E7E87-5189-4C55-A6D6-015B19CFBC34}">
      <dgm:prSet/>
      <dgm:spPr/>
      <dgm:t>
        <a:bodyPr/>
        <a:lstStyle/>
        <a:p>
          <a:r>
            <a:rPr lang="en-US" dirty="0"/>
            <a:t>Derive care plans that include anesthetic considerations for patients with cardiovascular disorders.</a:t>
          </a:r>
        </a:p>
      </dgm:t>
    </dgm:pt>
    <dgm:pt modelId="{8EBB6FB5-2738-45F9-BB91-940E4668EB74}" type="parTrans" cxnId="{1C25E141-0C98-467A-B0C0-7510043FD49E}">
      <dgm:prSet/>
      <dgm:spPr/>
      <dgm:t>
        <a:bodyPr/>
        <a:lstStyle/>
        <a:p>
          <a:endParaRPr lang="en-US"/>
        </a:p>
      </dgm:t>
    </dgm:pt>
    <dgm:pt modelId="{A067B81E-90EA-49EA-AC01-4571630C6A24}" type="sibTrans" cxnId="{1C25E141-0C98-467A-B0C0-7510043FD49E}">
      <dgm:prSet/>
      <dgm:spPr/>
      <dgm:t>
        <a:bodyPr/>
        <a:lstStyle/>
        <a:p>
          <a:endParaRPr lang="en-US"/>
        </a:p>
      </dgm:t>
    </dgm:pt>
    <dgm:pt modelId="{DCD15D5C-D98F-41E5-A3EF-9220D574C2E3}">
      <dgm:prSet/>
      <dgm:spPr/>
      <dgm:t>
        <a:bodyPr/>
        <a:lstStyle/>
        <a:p>
          <a:endParaRPr lang="en-US" dirty="0"/>
        </a:p>
      </dgm:t>
    </dgm:pt>
    <dgm:pt modelId="{6074E0DD-BCED-4AFD-8DAA-F7A97878BDD8}" type="parTrans" cxnId="{2C973618-DE22-4A4A-A194-2F2EFFF41F37}">
      <dgm:prSet/>
      <dgm:spPr/>
      <dgm:t>
        <a:bodyPr/>
        <a:lstStyle/>
        <a:p>
          <a:endParaRPr lang="en-US"/>
        </a:p>
      </dgm:t>
    </dgm:pt>
    <dgm:pt modelId="{6106EB4A-0594-4EE9-8241-0A8342526456}" type="sibTrans" cxnId="{2C973618-DE22-4A4A-A194-2F2EFFF41F37}">
      <dgm:prSet/>
      <dgm:spPr/>
      <dgm:t>
        <a:bodyPr/>
        <a:lstStyle/>
        <a:p>
          <a:endParaRPr lang="en-US"/>
        </a:p>
      </dgm:t>
    </dgm:pt>
    <dgm:pt modelId="{E7497240-94E9-477B-8579-8C363A89DE54}">
      <dgm:prSet/>
      <dgm:spPr/>
      <dgm:t>
        <a:bodyPr/>
        <a:lstStyle/>
        <a:p>
          <a:r>
            <a:rPr lang="en-US" dirty="0"/>
            <a:t>Describe blood flow through the cardiovascular system</a:t>
          </a:r>
        </a:p>
      </dgm:t>
    </dgm:pt>
    <dgm:pt modelId="{7394C165-5D5B-41CC-8D43-7B324D3C0866}" type="parTrans" cxnId="{A8F0191D-EFE5-40F1-A7FE-79C264B61214}">
      <dgm:prSet/>
      <dgm:spPr/>
      <dgm:t>
        <a:bodyPr/>
        <a:lstStyle/>
        <a:p>
          <a:endParaRPr lang="en-US"/>
        </a:p>
      </dgm:t>
    </dgm:pt>
    <dgm:pt modelId="{7F461A27-98AC-4AD7-85DF-9094C2EB4E47}" type="sibTrans" cxnId="{A8F0191D-EFE5-40F1-A7FE-79C264B61214}">
      <dgm:prSet/>
      <dgm:spPr/>
      <dgm:t>
        <a:bodyPr/>
        <a:lstStyle/>
        <a:p>
          <a:endParaRPr lang="en-US"/>
        </a:p>
      </dgm:t>
    </dgm:pt>
    <dgm:pt modelId="{9C5A9769-E36A-40D2-8E0B-981E4F2A90BC}">
      <dgm:prSet/>
      <dgm:spPr/>
      <dgm:t>
        <a:bodyPr/>
        <a:lstStyle/>
        <a:p>
          <a:endParaRPr lang="en-US" dirty="0"/>
        </a:p>
      </dgm:t>
    </dgm:pt>
    <dgm:pt modelId="{F3FEDB64-8307-46E0-8B4F-5483B8B7ECD1}" type="parTrans" cxnId="{9166E301-B700-4C0B-8C64-0AAC49295813}">
      <dgm:prSet/>
      <dgm:spPr/>
      <dgm:t>
        <a:bodyPr/>
        <a:lstStyle/>
        <a:p>
          <a:endParaRPr lang="en-US"/>
        </a:p>
      </dgm:t>
    </dgm:pt>
    <dgm:pt modelId="{40771A67-FC70-4CA6-8146-505375DE92BA}" type="sibTrans" cxnId="{9166E301-B700-4C0B-8C64-0AAC49295813}">
      <dgm:prSet/>
      <dgm:spPr/>
      <dgm:t>
        <a:bodyPr/>
        <a:lstStyle/>
        <a:p>
          <a:endParaRPr lang="en-US"/>
        </a:p>
      </dgm:t>
    </dgm:pt>
    <dgm:pt modelId="{3C5034FA-7F51-4CAD-A7DB-1073D36908B0}">
      <dgm:prSet/>
      <dgm:spPr/>
      <dgm:t>
        <a:bodyPr/>
        <a:lstStyle/>
        <a:p>
          <a:r>
            <a:rPr lang="en-US" dirty="0"/>
            <a:t>Identify the heart valves including location and size</a:t>
          </a:r>
        </a:p>
      </dgm:t>
    </dgm:pt>
    <dgm:pt modelId="{13E53454-D012-42EE-BDDE-FB0FF303C4B7}" type="parTrans" cxnId="{B65C8A80-F0BE-4778-B61D-1B645C1F6F68}">
      <dgm:prSet/>
      <dgm:spPr/>
      <dgm:t>
        <a:bodyPr/>
        <a:lstStyle/>
        <a:p>
          <a:endParaRPr lang="en-US"/>
        </a:p>
      </dgm:t>
    </dgm:pt>
    <dgm:pt modelId="{5D6E6053-13A8-47DA-977D-1D3113A71873}" type="sibTrans" cxnId="{B65C8A80-F0BE-4778-B61D-1B645C1F6F68}">
      <dgm:prSet/>
      <dgm:spPr/>
      <dgm:t>
        <a:bodyPr/>
        <a:lstStyle/>
        <a:p>
          <a:endParaRPr lang="en-US"/>
        </a:p>
      </dgm:t>
    </dgm:pt>
    <dgm:pt modelId="{34BF72DC-89DA-412B-99A6-6A15C76223BB}">
      <dgm:prSet/>
      <dgm:spPr/>
      <dgm:t>
        <a:bodyPr/>
        <a:lstStyle/>
        <a:p>
          <a:endParaRPr lang="en-US" dirty="0"/>
        </a:p>
      </dgm:t>
    </dgm:pt>
    <dgm:pt modelId="{46405F3C-118E-488A-B1B5-979E9A29F62B}" type="parTrans" cxnId="{77105E94-4D3F-4A7F-98D2-9CCE32B53DBD}">
      <dgm:prSet/>
      <dgm:spPr/>
      <dgm:t>
        <a:bodyPr/>
        <a:lstStyle/>
        <a:p>
          <a:endParaRPr lang="en-US"/>
        </a:p>
      </dgm:t>
    </dgm:pt>
    <dgm:pt modelId="{6CFC4C17-10EF-43CA-9A4B-26534D590548}" type="sibTrans" cxnId="{77105E94-4D3F-4A7F-98D2-9CCE32B53DBD}">
      <dgm:prSet/>
      <dgm:spPr/>
      <dgm:t>
        <a:bodyPr/>
        <a:lstStyle/>
        <a:p>
          <a:endParaRPr lang="en-US"/>
        </a:p>
      </dgm:t>
    </dgm:pt>
    <dgm:pt modelId="{DA48E161-A37D-498D-9072-D91C8546292A}">
      <dgm:prSet/>
      <dgm:spPr/>
      <dgm:t>
        <a:bodyPr/>
        <a:lstStyle/>
        <a:p>
          <a:r>
            <a:rPr lang="en-US" dirty="0"/>
            <a:t>Describe the cardiac cycle</a:t>
          </a:r>
        </a:p>
      </dgm:t>
    </dgm:pt>
    <dgm:pt modelId="{79243D25-EDCB-4141-9492-4EB75F4E2290}" type="parTrans" cxnId="{4BC45BD4-C261-451E-A8AF-4E8B06262E5E}">
      <dgm:prSet/>
      <dgm:spPr/>
      <dgm:t>
        <a:bodyPr/>
        <a:lstStyle/>
        <a:p>
          <a:endParaRPr lang="en-US"/>
        </a:p>
      </dgm:t>
    </dgm:pt>
    <dgm:pt modelId="{1CEDE958-965E-4586-B343-5C6C9995AA92}" type="sibTrans" cxnId="{4BC45BD4-C261-451E-A8AF-4E8B06262E5E}">
      <dgm:prSet/>
      <dgm:spPr/>
      <dgm:t>
        <a:bodyPr/>
        <a:lstStyle/>
        <a:p>
          <a:endParaRPr lang="en-US"/>
        </a:p>
      </dgm:t>
    </dgm:pt>
    <dgm:pt modelId="{3303E145-7A18-9D44-8CE5-358ACA244028}" type="pres">
      <dgm:prSet presAssocID="{5DEDD1AD-999F-441D-BA18-750E977C4D62}" presName="vert0" presStyleCnt="0">
        <dgm:presLayoutVars>
          <dgm:dir/>
          <dgm:animOne val="branch"/>
          <dgm:animLvl val="lvl"/>
        </dgm:presLayoutVars>
      </dgm:prSet>
      <dgm:spPr/>
    </dgm:pt>
    <dgm:pt modelId="{E28DB742-861C-3B43-AE3D-9AE90B5E533F}" type="pres">
      <dgm:prSet presAssocID="{619FE971-77F7-45BD-9366-894089CDAE86}" presName="thickLine" presStyleLbl="alignNode1" presStyleIdx="0" presStyleCnt="5"/>
      <dgm:spPr/>
    </dgm:pt>
    <dgm:pt modelId="{834C3E8D-5266-7E4B-A97F-5FDD6C4640FF}" type="pres">
      <dgm:prSet presAssocID="{619FE971-77F7-45BD-9366-894089CDAE86}" presName="horz1" presStyleCnt="0"/>
      <dgm:spPr/>
    </dgm:pt>
    <dgm:pt modelId="{F448B91A-F115-0945-9861-81B384704AA6}" type="pres">
      <dgm:prSet presAssocID="{619FE971-77F7-45BD-9366-894089CDAE86}" presName="tx1" presStyleLbl="revTx" presStyleIdx="0" presStyleCnt="10"/>
      <dgm:spPr/>
    </dgm:pt>
    <dgm:pt modelId="{56CDE0D9-0A84-3D46-B2CB-8C49983FEDC4}" type="pres">
      <dgm:prSet presAssocID="{619FE971-77F7-45BD-9366-894089CDAE86}" presName="vert1" presStyleCnt="0"/>
      <dgm:spPr/>
    </dgm:pt>
    <dgm:pt modelId="{C7EA90F8-9AEC-DB46-8B35-BC2A33D522A8}" type="pres">
      <dgm:prSet presAssocID="{CEF99917-31F1-4651-BC20-17869675C5D0}" presName="vertSpace2a" presStyleCnt="0"/>
      <dgm:spPr/>
    </dgm:pt>
    <dgm:pt modelId="{BA5CE9EE-E8B0-E744-BAFF-50CD7FC48D5D}" type="pres">
      <dgm:prSet presAssocID="{CEF99917-31F1-4651-BC20-17869675C5D0}" presName="horz2" presStyleCnt="0"/>
      <dgm:spPr/>
    </dgm:pt>
    <dgm:pt modelId="{9E6DFADE-AF9A-454D-9F63-DF4A3CAF2510}" type="pres">
      <dgm:prSet presAssocID="{CEF99917-31F1-4651-BC20-17869675C5D0}" presName="horzSpace2" presStyleCnt="0"/>
      <dgm:spPr/>
    </dgm:pt>
    <dgm:pt modelId="{2991BDC3-0CA9-A647-AC8F-601F40AE3069}" type="pres">
      <dgm:prSet presAssocID="{CEF99917-31F1-4651-BC20-17869675C5D0}" presName="tx2" presStyleLbl="revTx" presStyleIdx="1" presStyleCnt="10"/>
      <dgm:spPr/>
    </dgm:pt>
    <dgm:pt modelId="{646053A3-8DCE-2244-BD4F-14B94365DF9B}" type="pres">
      <dgm:prSet presAssocID="{CEF99917-31F1-4651-BC20-17869675C5D0}" presName="vert2" presStyleCnt="0"/>
      <dgm:spPr/>
    </dgm:pt>
    <dgm:pt modelId="{424942E4-D11D-2143-A6E4-F2233DEA90B7}" type="pres">
      <dgm:prSet presAssocID="{CEF99917-31F1-4651-BC20-17869675C5D0}" presName="thinLine2b" presStyleLbl="callout" presStyleIdx="0" presStyleCnt="5"/>
      <dgm:spPr/>
    </dgm:pt>
    <dgm:pt modelId="{DA8E1A77-4C5E-494F-8602-5662C999F3AB}" type="pres">
      <dgm:prSet presAssocID="{CEF99917-31F1-4651-BC20-17869675C5D0}" presName="vertSpace2b" presStyleCnt="0"/>
      <dgm:spPr/>
    </dgm:pt>
    <dgm:pt modelId="{8369931A-1606-E144-B63B-27BE7727A101}" type="pres">
      <dgm:prSet presAssocID="{738CC61E-C439-4E88-B36B-245A4E8B50E7}" presName="thickLine" presStyleLbl="alignNode1" presStyleIdx="1" presStyleCnt="5"/>
      <dgm:spPr/>
    </dgm:pt>
    <dgm:pt modelId="{D8B7D0AE-AE8F-D44E-AE7F-37B7AB143C88}" type="pres">
      <dgm:prSet presAssocID="{738CC61E-C439-4E88-B36B-245A4E8B50E7}" presName="horz1" presStyleCnt="0"/>
      <dgm:spPr/>
    </dgm:pt>
    <dgm:pt modelId="{E215BB54-2F4A-DD44-A3D2-41851C7A37A6}" type="pres">
      <dgm:prSet presAssocID="{738CC61E-C439-4E88-B36B-245A4E8B50E7}" presName="tx1" presStyleLbl="revTx" presStyleIdx="2" presStyleCnt="10"/>
      <dgm:spPr/>
    </dgm:pt>
    <dgm:pt modelId="{CF5C3A99-8DE8-4042-8DA0-0BA27E04CB50}" type="pres">
      <dgm:prSet presAssocID="{738CC61E-C439-4E88-B36B-245A4E8B50E7}" presName="vert1" presStyleCnt="0"/>
      <dgm:spPr/>
    </dgm:pt>
    <dgm:pt modelId="{BE6EC2FB-78C8-E34D-853A-270F338AB6AF}" type="pres">
      <dgm:prSet presAssocID="{292E7E87-5189-4C55-A6D6-015B19CFBC34}" presName="vertSpace2a" presStyleCnt="0"/>
      <dgm:spPr/>
    </dgm:pt>
    <dgm:pt modelId="{5C3C5326-AF4D-5040-B1FA-706DEC42018F}" type="pres">
      <dgm:prSet presAssocID="{292E7E87-5189-4C55-A6D6-015B19CFBC34}" presName="horz2" presStyleCnt="0"/>
      <dgm:spPr/>
    </dgm:pt>
    <dgm:pt modelId="{8DF058A1-9B84-C24D-9B75-7CB39AC67AF2}" type="pres">
      <dgm:prSet presAssocID="{292E7E87-5189-4C55-A6D6-015B19CFBC34}" presName="horzSpace2" presStyleCnt="0"/>
      <dgm:spPr/>
    </dgm:pt>
    <dgm:pt modelId="{57DE4DEF-0403-484F-B1E0-185BCC854D7D}" type="pres">
      <dgm:prSet presAssocID="{292E7E87-5189-4C55-A6D6-015B19CFBC34}" presName="tx2" presStyleLbl="revTx" presStyleIdx="3" presStyleCnt="10"/>
      <dgm:spPr/>
    </dgm:pt>
    <dgm:pt modelId="{3DC51D93-5435-924A-BA3A-D02DB6DD0A1B}" type="pres">
      <dgm:prSet presAssocID="{292E7E87-5189-4C55-A6D6-015B19CFBC34}" presName="vert2" presStyleCnt="0"/>
      <dgm:spPr/>
    </dgm:pt>
    <dgm:pt modelId="{96A8F7BA-7731-4E41-B07E-9CA02A8EFAF9}" type="pres">
      <dgm:prSet presAssocID="{292E7E87-5189-4C55-A6D6-015B19CFBC34}" presName="thinLine2b" presStyleLbl="callout" presStyleIdx="1" presStyleCnt="5"/>
      <dgm:spPr/>
    </dgm:pt>
    <dgm:pt modelId="{8303C8FE-6932-C444-8A5C-F53FA96BB79C}" type="pres">
      <dgm:prSet presAssocID="{292E7E87-5189-4C55-A6D6-015B19CFBC34}" presName="vertSpace2b" presStyleCnt="0"/>
      <dgm:spPr/>
    </dgm:pt>
    <dgm:pt modelId="{13E20D5B-021C-2540-98C2-D82067C8580F}" type="pres">
      <dgm:prSet presAssocID="{DCD15D5C-D98F-41E5-A3EF-9220D574C2E3}" presName="thickLine" presStyleLbl="alignNode1" presStyleIdx="2" presStyleCnt="5"/>
      <dgm:spPr/>
    </dgm:pt>
    <dgm:pt modelId="{B1C50877-3C75-CA45-A5A5-C4ED27A30EC4}" type="pres">
      <dgm:prSet presAssocID="{DCD15D5C-D98F-41E5-A3EF-9220D574C2E3}" presName="horz1" presStyleCnt="0"/>
      <dgm:spPr/>
    </dgm:pt>
    <dgm:pt modelId="{E8495488-5334-9945-BB04-302A7050FBDA}" type="pres">
      <dgm:prSet presAssocID="{DCD15D5C-D98F-41E5-A3EF-9220D574C2E3}" presName="tx1" presStyleLbl="revTx" presStyleIdx="4" presStyleCnt="10"/>
      <dgm:spPr/>
    </dgm:pt>
    <dgm:pt modelId="{102AFCAF-A30E-CF49-90FC-CC1E1D656CC8}" type="pres">
      <dgm:prSet presAssocID="{DCD15D5C-D98F-41E5-A3EF-9220D574C2E3}" presName="vert1" presStyleCnt="0"/>
      <dgm:spPr/>
    </dgm:pt>
    <dgm:pt modelId="{3206DE57-E70A-7642-AC16-F8E839AAE0E4}" type="pres">
      <dgm:prSet presAssocID="{E7497240-94E9-477B-8579-8C363A89DE54}" presName="vertSpace2a" presStyleCnt="0"/>
      <dgm:spPr/>
    </dgm:pt>
    <dgm:pt modelId="{010A5FBA-0809-D94A-A3DB-DDD16671D461}" type="pres">
      <dgm:prSet presAssocID="{E7497240-94E9-477B-8579-8C363A89DE54}" presName="horz2" presStyleCnt="0"/>
      <dgm:spPr/>
    </dgm:pt>
    <dgm:pt modelId="{BAE414E6-841F-D44A-AB52-55DA9F9C0AB7}" type="pres">
      <dgm:prSet presAssocID="{E7497240-94E9-477B-8579-8C363A89DE54}" presName="horzSpace2" presStyleCnt="0"/>
      <dgm:spPr/>
    </dgm:pt>
    <dgm:pt modelId="{5D4E7A8A-E24F-A24B-9C72-F57F506B4DB9}" type="pres">
      <dgm:prSet presAssocID="{E7497240-94E9-477B-8579-8C363A89DE54}" presName="tx2" presStyleLbl="revTx" presStyleIdx="5" presStyleCnt="10"/>
      <dgm:spPr/>
    </dgm:pt>
    <dgm:pt modelId="{36A7F034-18A7-A34E-BBA5-FD5AF628B113}" type="pres">
      <dgm:prSet presAssocID="{E7497240-94E9-477B-8579-8C363A89DE54}" presName="vert2" presStyleCnt="0"/>
      <dgm:spPr/>
    </dgm:pt>
    <dgm:pt modelId="{378A6272-B318-9341-945C-81053EA08179}" type="pres">
      <dgm:prSet presAssocID="{E7497240-94E9-477B-8579-8C363A89DE54}" presName="thinLine2b" presStyleLbl="callout" presStyleIdx="2" presStyleCnt="5"/>
      <dgm:spPr/>
    </dgm:pt>
    <dgm:pt modelId="{47262333-E6EC-B041-A695-E3790C4D0119}" type="pres">
      <dgm:prSet presAssocID="{E7497240-94E9-477B-8579-8C363A89DE54}" presName="vertSpace2b" presStyleCnt="0"/>
      <dgm:spPr/>
    </dgm:pt>
    <dgm:pt modelId="{1980794A-5D4F-F944-8159-09692D7FD76C}" type="pres">
      <dgm:prSet presAssocID="{9C5A9769-E36A-40D2-8E0B-981E4F2A90BC}" presName="thickLine" presStyleLbl="alignNode1" presStyleIdx="3" presStyleCnt="5"/>
      <dgm:spPr/>
    </dgm:pt>
    <dgm:pt modelId="{15C9D7A4-AE6B-6844-A4A2-908C4A5CFB1B}" type="pres">
      <dgm:prSet presAssocID="{9C5A9769-E36A-40D2-8E0B-981E4F2A90BC}" presName="horz1" presStyleCnt="0"/>
      <dgm:spPr/>
    </dgm:pt>
    <dgm:pt modelId="{7F16C798-D07D-9C4B-80CF-A9890C44907A}" type="pres">
      <dgm:prSet presAssocID="{9C5A9769-E36A-40D2-8E0B-981E4F2A90BC}" presName="tx1" presStyleLbl="revTx" presStyleIdx="6" presStyleCnt="10"/>
      <dgm:spPr/>
    </dgm:pt>
    <dgm:pt modelId="{79866A58-6493-CB4F-90CD-27E77A1C7657}" type="pres">
      <dgm:prSet presAssocID="{9C5A9769-E36A-40D2-8E0B-981E4F2A90BC}" presName="vert1" presStyleCnt="0"/>
      <dgm:spPr/>
    </dgm:pt>
    <dgm:pt modelId="{75004631-B107-014A-935A-468B762F0C48}" type="pres">
      <dgm:prSet presAssocID="{3C5034FA-7F51-4CAD-A7DB-1073D36908B0}" presName="vertSpace2a" presStyleCnt="0"/>
      <dgm:spPr/>
    </dgm:pt>
    <dgm:pt modelId="{49E4BFC7-24AF-7547-B837-59D43C8A6786}" type="pres">
      <dgm:prSet presAssocID="{3C5034FA-7F51-4CAD-A7DB-1073D36908B0}" presName="horz2" presStyleCnt="0"/>
      <dgm:spPr/>
    </dgm:pt>
    <dgm:pt modelId="{221B5AD9-CE72-EE48-A494-7BD0F6127A87}" type="pres">
      <dgm:prSet presAssocID="{3C5034FA-7F51-4CAD-A7DB-1073D36908B0}" presName="horzSpace2" presStyleCnt="0"/>
      <dgm:spPr/>
    </dgm:pt>
    <dgm:pt modelId="{7A206A33-15FB-1B4F-85DC-D3CCB0BE5DFB}" type="pres">
      <dgm:prSet presAssocID="{3C5034FA-7F51-4CAD-A7DB-1073D36908B0}" presName="tx2" presStyleLbl="revTx" presStyleIdx="7" presStyleCnt="10"/>
      <dgm:spPr/>
    </dgm:pt>
    <dgm:pt modelId="{2CB149BC-5BBF-6B4A-8413-34ADD724538D}" type="pres">
      <dgm:prSet presAssocID="{3C5034FA-7F51-4CAD-A7DB-1073D36908B0}" presName="vert2" presStyleCnt="0"/>
      <dgm:spPr/>
    </dgm:pt>
    <dgm:pt modelId="{533D8B2B-2478-964B-B5D0-DEA7EBAE1C6F}" type="pres">
      <dgm:prSet presAssocID="{3C5034FA-7F51-4CAD-A7DB-1073D36908B0}" presName="thinLine2b" presStyleLbl="callout" presStyleIdx="3" presStyleCnt="5"/>
      <dgm:spPr/>
    </dgm:pt>
    <dgm:pt modelId="{92CCAF10-F731-1043-83DD-B4F449F8FEB9}" type="pres">
      <dgm:prSet presAssocID="{3C5034FA-7F51-4CAD-A7DB-1073D36908B0}" presName="vertSpace2b" presStyleCnt="0"/>
      <dgm:spPr/>
    </dgm:pt>
    <dgm:pt modelId="{07B0FB3F-4481-6745-919F-2956BEA22CF3}" type="pres">
      <dgm:prSet presAssocID="{34BF72DC-89DA-412B-99A6-6A15C76223BB}" presName="thickLine" presStyleLbl="alignNode1" presStyleIdx="4" presStyleCnt="5"/>
      <dgm:spPr/>
    </dgm:pt>
    <dgm:pt modelId="{273AB705-7A5E-5944-B4B6-3F31E0DC1651}" type="pres">
      <dgm:prSet presAssocID="{34BF72DC-89DA-412B-99A6-6A15C76223BB}" presName="horz1" presStyleCnt="0"/>
      <dgm:spPr/>
    </dgm:pt>
    <dgm:pt modelId="{E18721B4-1EDF-A642-B154-BC394F5FF60E}" type="pres">
      <dgm:prSet presAssocID="{34BF72DC-89DA-412B-99A6-6A15C76223BB}" presName="tx1" presStyleLbl="revTx" presStyleIdx="8" presStyleCnt="10"/>
      <dgm:spPr/>
    </dgm:pt>
    <dgm:pt modelId="{EE2F4A90-212C-8744-A823-1082919BA8AA}" type="pres">
      <dgm:prSet presAssocID="{34BF72DC-89DA-412B-99A6-6A15C76223BB}" presName="vert1" presStyleCnt="0"/>
      <dgm:spPr/>
    </dgm:pt>
    <dgm:pt modelId="{C4557A36-6AAA-B047-B3DB-15AA6C01D19A}" type="pres">
      <dgm:prSet presAssocID="{DA48E161-A37D-498D-9072-D91C8546292A}" presName="vertSpace2a" presStyleCnt="0"/>
      <dgm:spPr/>
    </dgm:pt>
    <dgm:pt modelId="{6BBAFB2E-6D1F-F047-B360-A241AAC1F02A}" type="pres">
      <dgm:prSet presAssocID="{DA48E161-A37D-498D-9072-D91C8546292A}" presName="horz2" presStyleCnt="0"/>
      <dgm:spPr/>
    </dgm:pt>
    <dgm:pt modelId="{51233BE7-3B15-F247-9BFC-342C80F8B79F}" type="pres">
      <dgm:prSet presAssocID="{DA48E161-A37D-498D-9072-D91C8546292A}" presName="horzSpace2" presStyleCnt="0"/>
      <dgm:spPr/>
    </dgm:pt>
    <dgm:pt modelId="{AAC6B22E-95D3-B842-8F20-306D2747D0EC}" type="pres">
      <dgm:prSet presAssocID="{DA48E161-A37D-498D-9072-D91C8546292A}" presName="tx2" presStyleLbl="revTx" presStyleIdx="9" presStyleCnt="10"/>
      <dgm:spPr/>
    </dgm:pt>
    <dgm:pt modelId="{02ACF03F-FEC6-7E40-BAE6-E8B69120C6A7}" type="pres">
      <dgm:prSet presAssocID="{DA48E161-A37D-498D-9072-D91C8546292A}" presName="vert2" presStyleCnt="0"/>
      <dgm:spPr/>
    </dgm:pt>
    <dgm:pt modelId="{DFF6D724-8066-8D46-BD13-16DA8229B9BC}" type="pres">
      <dgm:prSet presAssocID="{DA48E161-A37D-498D-9072-D91C8546292A}" presName="thinLine2b" presStyleLbl="callout" presStyleIdx="4" presStyleCnt="5"/>
      <dgm:spPr/>
    </dgm:pt>
    <dgm:pt modelId="{A7C8CD57-ABB9-1747-B525-9E0EC653ABA4}" type="pres">
      <dgm:prSet presAssocID="{DA48E161-A37D-498D-9072-D91C8546292A}" presName="vertSpace2b" presStyleCnt="0"/>
      <dgm:spPr/>
    </dgm:pt>
  </dgm:ptLst>
  <dgm:cxnLst>
    <dgm:cxn modelId="{9166E301-B700-4C0B-8C64-0AAC49295813}" srcId="{5DEDD1AD-999F-441D-BA18-750E977C4D62}" destId="{9C5A9769-E36A-40D2-8E0B-981E4F2A90BC}" srcOrd="3" destOrd="0" parTransId="{F3FEDB64-8307-46E0-8B4F-5483B8B7ECD1}" sibTransId="{40771A67-FC70-4CA6-8146-505375DE92BA}"/>
    <dgm:cxn modelId="{2C973618-DE22-4A4A-A194-2F2EFFF41F37}" srcId="{5DEDD1AD-999F-441D-BA18-750E977C4D62}" destId="{DCD15D5C-D98F-41E5-A3EF-9220D574C2E3}" srcOrd="2" destOrd="0" parTransId="{6074E0DD-BCED-4AFD-8DAA-F7A97878BDD8}" sibTransId="{6106EB4A-0594-4EE9-8241-0A8342526456}"/>
    <dgm:cxn modelId="{A8F0191D-EFE5-40F1-A7FE-79C264B61214}" srcId="{DCD15D5C-D98F-41E5-A3EF-9220D574C2E3}" destId="{E7497240-94E9-477B-8579-8C363A89DE54}" srcOrd="0" destOrd="0" parTransId="{7394C165-5D5B-41CC-8D43-7B324D3C0866}" sibTransId="{7F461A27-98AC-4AD7-85DF-9094C2EB4E47}"/>
    <dgm:cxn modelId="{14E2CB1E-E8D0-D842-B7AE-3C4179870BE8}" type="presOf" srcId="{292E7E87-5189-4C55-A6D6-015B19CFBC34}" destId="{57DE4DEF-0403-484F-B1E0-185BCC854D7D}" srcOrd="0" destOrd="0" presId="urn:microsoft.com/office/officeart/2008/layout/LinedList"/>
    <dgm:cxn modelId="{C53F652E-5A32-E041-9E3A-156BA98AB1EA}" type="presOf" srcId="{DCD15D5C-D98F-41E5-A3EF-9220D574C2E3}" destId="{E8495488-5334-9945-BB04-302A7050FBDA}" srcOrd="0" destOrd="0" presId="urn:microsoft.com/office/officeart/2008/layout/LinedList"/>
    <dgm:cxn modelId="{FF255E35-D4A7-439A-BCC0-620583677268}" srcId="{5DEDD1AD-999F-441D-BA18-750E977C4D62}" destId="{738CC61E-C439-4E88-B36B-245A4E8B50E7}" srcOrd="1" destOrd="0" parTransId="{E3E532B9-5B0C-46BF-97F1-D2CB418359B7}" sibTransId="{63E5DB58-8B72-430A-B2C4-4FB85B086382}"/>
    <dgm:cxn modelId="{115FBB35-675D-4371-B501-C5D88EE1BF8E}" srcId="{619FE971-77F7-45BD-9366-894089CDAE86}" destId="{CEF99917-31F1-4651-BC20-17869675C5D0}" srcOrd="0" destOrd="0" parTransId="{2C4A851A-FA39-49A8-BEBD-239619F9906B}" sibTransId="{D3738481-A96F-4C63-94C0-7F6E3A28FC47}"/>
    <dgm:cxn modelId="{0683433C-9AE1-B243-8C94-61E9900D403F}" type="presOf" srcId="{619FE971-77F7-45BD-9366-894089CDAE86}" destId="{F448B91A-F115-0945-9861-81B384704AA6}" srcOrd="0" destOrd="0" presId="urn:microsoft.com/office/officeart/2008/layout/LinedList"/>
    <dgm:cxn modelId="{1C25E141-0C98-467A-B0C0-7510043FD49E}" srcId="{738CC61E-C439-4E88-B36B-245A4E8B50E7}" destId="{292E7E87-5189-4C55-A6D6-015B19CFBC34}" srcOrd="0" destOrd="0" parTransId="{8EBB6FB5-2738-45F9-BB91-940E4668EB74}" sibTransId="{A067B81E-90EA-49EA-AC01-4571630C6A24}"/>
    <dgm:cxn modelId="{123EE559-0EFD-9F40-B971-1B4D60715765}" type="presOf" srcId="{5DEDD1AD-999F-441D-BA18-750E977C4D62}" destId="{3303E145-7A18-9D44-8CE5-358ACA244028}" srcOrd="0" destOrd="0" presId="urn:microsoft.com/office/officeart/2008/layout/LinedList"/>
    <dgm:cxn modelId="{5B257D6C-A117-D941-B336-9255188E9E0B}" type="presOf" srcId="{E7497240-94E9-477B-8579-8C363A89DE54}" destId="{5D4E7A8A-E24F-A24B-9C72-F57F506B4DB9}" srcOrd="0" destOrd="0" presId="urn:microsoft.com/office/officeart/2008/layout/LinedList"/>
    <dgm:cxn modelId="{D25D396E-AA4E-034D-B2F2-531FA8CB6706}" type="presOf" srcId="{DA48E161-A37D-498D-9072-D91C8546292A}" destId="{AAC6B22E-95D3-B842-8F20-306D2747D0EC}" srcOrd="0" destOrd="0" presId="urn:microsoft.com/office/officeart/2008/layout/LinedList"/>
    <dgm:cxn modelId="{B65C8A80-F0BE-4778-B61D-1B645C1F6F68}" srcId="{9C5A9769-E36A-40D2-8E0B-981E4F2A90BC}" destId="{3C5034FA-7F51-4CAD-A7DB-1073D36908B0}" srcOrd="0" destOrd="0" parTransId="{13E53454-D012-42EE-BDDE-FB0FF303C4B7}" sibTransId="{5D6E6053-13A8-47DA-977D-1D3113A71873}"/>
    <dgm:cxn modelId="{77105E94-4D3F-4A7F-98D2-9CCE32B53DBD}" srcId="{5DEDD1AD-999F-441D-BA18-750E977C4D62}" destId="{34BF72DC-89DA-412B-99A6-6A15C76223BB}" srcOrd="4" destOrd="0" parTransId="{46405F3C-118E-488A-B1B5-979E9A29F62B}" sibTransId="{6CFC4C17-10EF-43CA-9A4B-26534D590548}"/>
    <dgm:cxn modelId="{4BC45BD4-C261-451E-A8AF-4E8B06262E5E}" srcId="{34BF72DC-89DA-412B-99A6-6A15C76223BB}" destId="{DA48E161-A37D-498D-9072-D91C8546292A}" srcOrd="0" destOrd="0" parTransId="{79243D25-EDCB-4141-9492-4EB75F4E2290}" sibTransId="{1CEDE958-965E-4586-B343-5C6C9995AA92}"/>
    <dgm:cxn modelId="{8E7A0BD6-CDE5-4435-8412-F03B6A4E04C3}" srcId="{5DEDD1AD-999F-441D-BA18-750E977C4D62}" destId="{619FE971-77F7-45BD-9366-894089CDAE86}" srcOrd="0" destOrd="0" parTransId="{502B7415-518E-467E-9ADF-6E85F1FB843F}" sibTransId="{183988F7-A524-4893-B9F4-C1DE8BB49E5B}"/>
    <dgm:cxn modelId="{25AB53DB-6DEB-0243-A43A-D74FB86F7EA3}" type="presOf" srcId="{9C5A9769-E36A-40D2-8E0B-981E4F2A90BC}" destId="{7F16C798-D07D-9C4B-80CF-A9890C44907A}" srcOrd="0" destOrd="0" presId="urn:microsoft.com/office/officeart/2008/layout/LinedList"/>
    <dgm:cxn modelId="{7F35B2EB-775E-5A42-B196-82132897301D}" type="presOf" srcId="{34BF72DC-89DA-412B-99A6-6A15C76223BB}" destId="{E18721B4-1EDF-A642-B154-BC394F5FF60E}" srcOrd="0" destOrd="0" presId="urn:microsoft.com/office/officeart/2008/layout/LinedList"/>
    <dgm:cxn modelId="{910330EF-E860-234E-AAB4-EF6C26C02B87}" type="presOf" srcId="{738CC61E-C439-4E88-B36B-245A4E8B50E7}" destId="{E215BB54-2F4A-DD44-A3D2-41851C7A37A6}" srcOrd="0" destOrd="0" presId="urn:microsoft.com/office/officeart/2008/layout/LinedList"/>
    <dgm:cxn modelId="{2907B7F0-8553-6249-BC02-D0670FF753CE}" type="presOf" srcId="{3C5034FA-7F51-4CAD-A7DB-1073D36908B0}" destId="{7A206A33-15FB-1B4F-85DC-D3CCB0BE5DFB}" srcOrd="0" destOrd="0" presId="urn:microsoft.com/office/officeart/2008/layout/LinedList"/>
    <dgm:cxn modelId="{F3D502FF-A757-8E48-88EB-7808FD310D7E}" type="presOf" srcId="{CEF99917-31F1-4651-BC20-17869675C5D0}" destId="{2991BDC3-0CA9-A647-AC8F-601F40AE3069}" srcOrd="0" destOrd="0" presId="urn:microsoft.com/office/officeart/2008/layout/LinedList"/>
    <dgm:cxn modelId="{238AE2CA-BC02-3C4B-9669-132302E4A4BF}" type="presParOf" srcId="{3303E145-7A18-9D44-8CE5-358ACA244028}" destId="{E28DB742-861C-3B43-AE3D-9AE90B5E533F}" srcOrd="0" destOrd="0" presId="urn:microsoft.com/office/officeart/2008/layout/LinedList"/>
    <dgm:cxn modelId="{005E53E5-D296-2E48-86A3-B5357E7EE820}" type="presParOf" srcId="{3303E145-7A18-9D44-8CE5-358ACA244028}" destId="{834C3E8D-5266-7E4B-A97F-5FDD6C4640FF}" srcOrd="1" destOrd="0" presId="urn:microsoft.com/office/officeart/2008/layout/LinedList"/>
    <dgm:cxn modelId="{048525A7-B789-4A4E-A21C-2C0F62099004}" type="presParOf" srcId="{834C3E8D-5266-7E4B-A97F-5FDD6C4640FF}" destId="{F448B91A-F115-0945-9861-81B384704AA6}" srcOrd="0" destOrd="0" presId="urn:microsoft.com/office/officeart/2008/layout/LinedList"/>
    <dgm:cxn modelId="{9BDD8506-7589-394C-8E2A-AEAC8E90A1A5}" type="presParOf" srcId="{834C3E8D-5266-7E4B-A97F-5FDD6C4640FF}" destId="{56CDE0D9-0A84-3D46-B2CB-8C49983FEDC4}" srcOrd="1" destOrd="0" presId="urn:microsoft.com/office/officeart/2008/layout/LinedList"/>
    <dgm:cxn modelId="{463E53B2-3426-6A4E-9582-D31F0F0269FB}" type="presParOf" srcId="{56CDE0D9-0A84-3D46-B2CB-8C49983FEDC4}" destId="{C7EA90F8-9AEC-DB46-8B35-BC2A33D522A8}" srcOrd="0" destOrd="0" presId="urn:microsoft.com/office/officeart/2008/layout/LinedList"/>
    <dgm:cxn modelId="{F1CA2235-78B8-7B46-BFC9-B6652E6A9EAC}" type="presParOf" srcId="{56CDE0D9-0A84-3D46-B2CB-8C49983FEDC4}" destId="{BA5CE9EE-E8B0-E744-BAFF-50CD7FC48D5D}" srcOrd="1" destOrd="0" presId="urn:microsoft.com/office/officeart/2008/layout/LinedList"/>
    <dgm:cxn modelId="{0613FCB5-F9CF-AA4F-997E-2B9CDCF252C9}" type="presParOf" srcId="{BA5CE9EE-E8B0-E744-BAFF-50CD7FC48D5D}" destId="{9E6DFADE-AF9A-454D-9F63-DF4A3CAF2510}" srcOrd="0" destOrd="0" presId="urn:microsoft.com/office/officeart/2008/layout/LinedList"/>
    <dgm:cxn modelId="{7437368D-2EF7-7A44-B795-470011720DE9}" type="presParOf" srcId="{BA5CE9EE-E8B0-E744-BAFF-50CD7FC48D5D}" destId="{2991BDC3-0CA9-A647-AC8F-601F40AE3069}" srcOrd="1" destOrd="0" presId="urn:microsoft.com/office/officeart/2008/layout/LinedList"/>
    <dgm:cxn modelId="{92FF238F-5456-7944-B377-CD2B9D02751C}" type="presParOf" srcId="{BA5CE9EE-E8B0-E744-BAFF-50CD7FC48D5D}" destId="{646053A3-8DCE-2244-BD4F-14B94365DF9B}" srcOrd="2" destOrd="0" presId="urn:microsoft.com/office/officeart/2008/layout/LinedList"/>
    <dgm:cxn modelId="{837CB125-3B31-524D-8E8D-BAF709D3E3A3}" type="presParOf" srcId="{56CDE0D9-0A84-3D46-B2CB-8C49983FEDC4}" destId="{424942E4-D11D-2143-A6E4-F2233DEA90B7}" srcOrd="2" destOrd="0" presId="urn:microsoft.com/office/officeart/2008/layout/LinedList"/>
    <dgm:cxn modelId="{F9659781-0476-6245-9A0E-A1ABFAA251CE}" type="presParOf" srcId="{56CDE0D9-0A84-3D46-B2CB-8C49983FEDC4}" destId="{DA8E1A77-4C5E-494F-8602-5662C999F3AB}" srcOrd="3" destOrd="0" presId="urn:microsoft.com/office/officeart/2008/layout/LinedList"/>
    <dgm:cxn modelId="{F75400FD-70A3-3348-8CCD-A46106373392}" type="presParOf" srcId="{3303E145-7A18-9D44-8CE5-358ACA244028}" destId="{8369931A-1606-E144-B63B-27BE7727A101}" srcOrd="2" destOrd="0" presId="urn:microsoft.com/office/officeart/2008/layout/LinedList"/>
    <dgm:cxn modelId="{83537F46-A5EB-4341-88EA-05033D403A49}" type="presParOf" srcId="{3303E145-7A18-9D44-8CE5-358ACA244028}" destId="{D8B7D0AE-AE8F-D44E-AE7F-37B7AB143C88}" srcOrd="3" destOrd="0" presId="urn:microsoft.com/office/officeart/2008/layout/LinedList"/>
    <dgm:cxn modelId="{4AE4E0DB-A264-8F42-AD02-FCB66BE1A99D}" type="presParOf" srcId="{D8B7D0AE-AE8F-D44E-AE7F-37B7AB143C88}" destId="{E215BB54-2F4A-DD44-A3D2-41851C7A37A6}" srcOrd="0" destOrd="0" presId="urn:microsoft.com/office/officeart/2008/layout/LinedList"/>
    <dgm:cxn modelId="{6C8EF789-89C3-B149-9F31-C11F8F7C7067}" type="presParOf" srcId="{D8B7D0AE-AE8F-D44E-AE7F-37B7AB143C88}" destId="{CF5C3A99-8DE8-4042-8DA0-0BA27E04CB50}" srcOrd="1" destOrd="0" presId="urn:microsoft.com/office/officeart/2008/layout/LinedList"/>
    <dgm:cxn modelId="{BE01251B-DB52-154B-9161-1316A9882242}" type="presParOf" srcId="{CF5C3A99-8DE8-4042-8DA0-0BA27E04CB50}" destId="{BE6EC2FB-78C8-E34D-853A-270F338AB6AF}" srcOrd="0" destOrd="0" presId="urn:microsoft.com/office/officeart/2008/layout/LinedList"/>
    <dgm:cxn modelId="{867EB3AB-F78F-7649-A097-A0B11E51316F}" type="presParOf" srcId="{CF5C3A99-8DE8-4042-8DA0-0BA27E04CB50}" destId="{5C3C5326-AF4D-5040-B1FA-706DEC42018F}" srcOrd="1" destOrd="0" presId="urn:microsoft.com/office/officeart/2008/layout/LinedList"/>
    <dgm:cxn modelId="{96961772-7EBF-7641-8752-4056D9E54594}" type="presParOf" srcId="{5C3C5326-AF4D-5040-B1FA-706DEC42018F}" destId="{8DF058A1-9B84-C24D-9B75-7CB39AC67AF2}" srcOrd="0" destOrd="0" presId="urn:microsoft.com/office/officeart/2008/layout/LinedList"/>
    <dgm:cxn modelId="{E94CC0ED-9154-3E46-93E6-C95458E7A270}" type="presParOf" srcId="{5C3C5326-AF4D-5040-B1FA-706DEC42018F}" destId="{57DE4DEF-0403-484F-B1E0-185BCC854D7D}" srcOrd="1" destOrd="0" presId="urn:microsoft.com/office/officeart/2008/layout/LinedList"/>
    <dgm:cxn modelId="{16882957-A679-3A48-BD12-F739F4C00A56}" type="presParOf" srcId="{5C3C5326-AF4D-5040-B1FA-706DEC42018F}" destId="{3DC51D93-5435-924A-BA3A-D02DB6DD0A1B}" srcOrd="2" destOrd="0" presId="urn:microsoft.com/office/officeart/2008/layout/LinedList"/>
    <dgm:cxn modelId="{3566E66E-D6AD-0E44-B2CA-EE3904A0624F}" type="presParOf" srcId="{CF5C3A99-8DE8-4042-8DA0-0BA27E04CB50}" destId="{96A8F7BA-7731-4E41-B07E-9CA02A8EFAF9}" srcOrd="2" destOrd="0" presId="urn:microsoft.com/office/officeart/2008/layout/LinedList"/>
    <dgm:cxn modelId="{125C8A6E-59BB-F44D-86B6-427A8B2AD412}" type="presParOf" srcId="{CF5C3A99-8DE8-4042-8DA0-0BA27E04CB50}" destId="{8303C8FE-6932-C444-8A5C-F53FA96BB79C}" srcOrd="3" destOrd="0" presId="urn:microsoft.com/office/officeart/2008/layout/LinedList"/>
    <dgm:cxn modelId="{474C3019-E808-5744-BC02-98A6ECE7BDBD}" type="presParOf" srcId="{3303E145-7A18-9D44-8CE5-358ACA244028}" destId="{13E20D5B-021C-2540-98C2-D82067C8580F}" srcOrd="4" destOrd="0" presId="urn:microsoft.com/office/officeart/2008/layout/LinedList"/>
    <dgm:cxn modelId="{EAD427BD-FCAC-3945-BD01-7EDC5B558BE3}" type="presParOf" srcId="{3303E145-7A18-9D44-8CE5-358ACA244028}" destId="{B1C50877-3C75-CA45-A5A5-C4ED27A30EC4}" srcOrd="5" destOrd="0" presId="urn:microsoft.com/office/officeart/2008/layout/LinedList"/>
    <dgm:cxn modelId="{2B89EE6E-FE32-BB49-B98A-905DB3723D32}" type="presParOf" srcId="{B1C50877-3C75-CA45-A5A5-C4ED27A30EC4}" destId="{E8495488-5334-9945-BB04-302A7050FBDA}" srcOrd="0" destOrd="0" presId="urn:microsoft.com/office/officeart/2008/layout/LinedList"/>
    <dgm:cxn modelId="{E51FBC8B-C404-A746-9A87-4C2555BF70F8}" type="presParOf" srcId="{B1C50877-3C75-CA45-A5A5-C4ED27A30EC4}" destId="{102AFCAF-A30E-CF49-90FC-CC1E1D656CC8}" srcOrd="1" destOrd="0" presId="urn:microsoft.com/office/officeart/2008/layout/LinedList"/>
    <dgm:cxn modelId="{88CB7F4A-E47C-2540-A997-3DA1D5723681}" type="presParOf" srcId="{102AFCAF-A30E-CF49-90FC-CC1E1D656CC8}" destId="{3206DE57-E70A-7642-AC16-F8E839AAE0E4}" srcOrd="0" destOrd="0" presId="urn:microsoft.com/office/officeart/2008/layout/LinedList"/>
    <dgm:cxn modelId="{1095AF66-7B2C-694F-9C61-AE0DA6586509}" type="presParOf" srcId="{102AFCAF-A30E-CF49-90FC-CC1E1D656CC8}" destId="{010A5FBA-0809-D94A-A3DB-DDD16671D461}" srcOrd="1" destOrd="0" presId="urn:microsoft.com/office/officeart/2008/layout/LinedList"/>
    <dgm:cxn modelId="{6CA24B4D-DDF4-A14C-9793-37CC29DBFC49}" type="presParOf" srcId="{010A5FBA-0809-D94A-A3DB-DDD16671D461}" destId="{BAE414E6-841F-D44A-AB52-55DA9F9C0AB7}" srcOrd="0" destOrd="0" presId="urn:microsoft.com/office/officeart/2008/layout/LinedList"/>
    <dgm:cxn modelId="{75D5E607-A8DF-9C4D-A50B-5AA727AFDD99}" type="presParOf" srcId="{010A5FBA-0809-D94A-A3DB-DDD16671D461}" destId="{5D4E7A8A-E24F-A24B-9C72-F57F506B4DB9}" srcOrd="1" destOrd="0" presId="urn:microsoft.com/office/officeart/2008/layout/LinedList"/>
    <dgm:cxn modelId="{F5B191EF-8247-A943-90E2-6426EFF774CA}" type="presParOf" srcId="{010A5FBA-0809-D94A-A3DB-DDD16671D461}" destId="{36A7F034-18A7-A34E-BBA5-FD5AF628B113}" srcOrd="2" destOrd="0" presId="urn:microsoft.com/office/officeart/2008/layout/LinedList"/>
    <dgm:cxn modelId="{2A60E34A-91AD-E746-9D9C-C93867E2B6FC}" type="presParOf" srcId="{102AFCAF-A30E-CF49-90FC-CC1E1D656CC8}" destId="{378A6272-B318-9341-945C-81053EA08179}" srcOrd="2" destOrd="0" presId="urn:microsoft.com/office/officeart/2008/layout/LinedList"/>
    <dgm:cxn modelId="{DDAB05C2-840D-0944-B225-23B33E8CE960}" type="presParOf" srcId="{102AFCAF-A30E-CF49-90FC-CC1E1D656CC8}" destId="{47262333-E6EC-B041-A695-E3790C4D0119}" srcOrd="3" destOrd="0" presId="urn:microsoft.com/office/officeart/2008/layout/LinedList"/>
    <dgm:cxn modelId="{B6B47205-2B1A-2449-9F70-D0763E541C04}" type="presParOf" srcId="{3303E145-7A18-9D44-8CE5-358ACA244028}" destId="{1980794A-5D4F-F944-8159-09692D7FD76C}" srcOrd="6" destOrd="0" presId="urn:microsoft.com/office/officeart/2008/layout/LinedList"/>
    <dgm:cxn modelId="{97523462-C57F-334A-8812-ADA4161768F4}" type="presParOf" srcId="{3303E145-7A18-9D44-8CE5-358ACA244028}" destId="{15C9D7A4-AE6B-6844-A4A2-908C4A5CFB1B}" srcOrd="7" destOrd="0" presId="urn:microsoft.com/office/officeart/2008/layout/LinedList"/>
    <dgm:cxn modelId="{CDF9FB24-659A-5944-8F9A-390917FF5336}" type="presParOf" srcId="{15C9D7A4-AE6B-6844-A4A2-908C4A5CFB1B}" destId="{7F16C798-D07D-9C4B-80CF-A9890C44907A}" srcOrd="0" destOrd="0" presId="urn:microsoft.com/office/officeart/2008/layout/LinedList"/>
    <dgm:cxn modelId="{F6A376A4-C3D2-F841-A888-BB5BF7292A44}" type="presParOf" srcId="{15C9D7A4-AE6B-6844-A4A2-908C4A5CFB1B}" destId="{79866A58-6493-CB4F-90CD-27E77A1C7657}" srcOrd="1" destOrd="0" presId="urn:microsoft.com/office/officeart/2008/layout/LinedList"/>
    <dgm:cxn modelId="{F2D5F1D1-B7F8-2041-9ABF-E2CF2A55AE79}" type="presParOf" srcId="{79866A58-6493-CB4F-90CD-27E77A1C7657}" destId="{75004631-B107-014A-935A-468B762F0C48}" srcOrd="0" destOrd="0" presId="urn:microsoft.com/office/officeart/2008/layout/LinedList"/>
    <dgm:cxn modelId="{D013B4CD-0E93-284E-B6FA-9FFDB260EEC7}" type="presParOf" srcId="{79866A58-6493-CB4F-90CD-27E77A1C7657}" destId="{49E4BFC7-24AF-7547-B837-59D43C8A6786}" srcOrd="1" destOrd="0" presId="urn:microsoft.com/office/officeart/2008/layout/LinedList"/>
    <dgm:cxn modelId="{8075426D-D16B-E44F-9300-231B7678966C}" type="presParOf" srcId="{49E4BFC7-24AF-7547-B837-59D43C8A6786}" destId="{221B5AD9-CE72-EE48-A494-7BD0F6127A87}" srcOrd="0" destOrd="0" presId="urn:microsoft.com/office/officeart/2008/layout/LinedList"/>
    <dgm:cxn modelId="{510508D4-3A07-E344-95CE-8A8CAD53C29D}" type="presParOf" srcId="{49E4BFC7-24AF-7547-B837-59D43C8A6786}" destId="{7A206A33-15FB-1B4F-85DC-D3CCB0BE5DFB}" srcOrd="1" destOrd="0" presId="urn:microsoft.com/office/officeart/2008/layout/LinedList"/>
    <dgm:cxn modelId="{EE5ADCA0-AF68-2949-8E17-1AD7F34DDB38}" type="presParOf" srcId="{49E4BFC7-24AF-7547-B837-59D43C8A6786}" destId="{2CB149BC-5BBF-6B4A-8413-34ADD724538D}" srcOrd="2" destOrd="0" presId="urn:microsoft.com/office/officeart/2008/layout/LinedList"/>
    <dgm:cxn modelId="{173C786B-D89F-3040-BB2D-2B6E9CA08627}" type="presParOf" srcId="{79866A58-6493-CB4F-90CD-27E77A1C7657}" destId="{533D8B2B-2478-964B-B5D0-DEA7EBAE1C6F}" srcOrd="2" destOrd="0" presId="urn:microsoft.com/office/officeart/2008/layout/LinedList"/>
    <dgm:cxn modelId="{3E4A1328-BC72-9241-B7BD-363DF1C625F1}" type="presParOf" srcId="{79866A58-6493-CB4F-90CD-27E77A1C7657}" destId="{92CCAF10-F731-1043-83DD-B4F449F8FEB9}" srcOrd="3" destOrd="0" presId="urn:microsoft.com/office/officeart/2008/layout/LinedList"/>
    <dgm:cxn modelId="{9FFC10B8-AF53-4F4F-9EA8-2072D86D0F9D}" type="presParOf" srcId="{3303E145-7A18-9D44-8CE5-358ACA244028}" destId="{07B0FB3F-4481-6745-919F-2956BEA22CF3}" srcOrd="8" destOrd="0" presId="urn:microsoft.com/office/officeart/2008/layout/LinedList"/>
    <dgm:cxn modelId="{26AEB4B8-E85C-9D4A-9743-46C316DC502F}" type="presParOf" srcId="{3303E145-7A18-9D44-8CE5-358ACA244028}" destId="{273AB705-7A5E-5944-B4B6-3F31E0DC1651}" srcOrd="9" destOrd="0" presId="urn:microsoft.com/office/officeart/2008/layout/LinedList"/>
    <dgm:cxn modelId="{7FC2FE64-F277-484C-B873-9B3E84A0C5D4}" type="presParOf" srcId="{273AB705-7A5E-5944-B4B6-3F31E0DC1651}" destId="{E18721B4-1EDF-A642-B154-BC394F5FF60E}" srcOrd="0" destOrd="0" presId="urn:microsoft.com/office/officeart/2008/layout/LinedList"/>
    <dgm:cxn modelId="{AC0D1F4D-D780-2E4B-A684-BB71827B7A0B}" type="presParOf" srcId="{273AB705-7A5E-5944-B4B6-3F31E0DC1651}" destId="{EE2F4A90-212C-8744-A823-1082919BA8AA}" srcOrd="1" destOrd="0" presId="urn:microsoft.com/office/officeart/2008/layout/LinedList"/>
    <dgm:cxn modelId="{9CF60777-3B49-E245-95FB-70F1D0447548}" type="presParOf" srcId="{EE2F4A90-212C-8744-A823-1082919BA8AA}" destId="{C4557A36-6AAA-B047-B3DB-15AA6C01D19A}" srcOrd="0" destOrd="0" presId="urn:microsoft.com/office/officeart/2008/layout/LinedList"/>
    <dgm:cxn modelId="{7F4206B8-06BE-B241-8D0C-1F6529156B7C}" type="presParOf" srcId="{EE2F4A90-212C-8744-A823-1082919BA8AA}" destId="{6BBAFB2E-6D1F-F047-B360-A241AAC1F02A}" srcOrd="1" destOrd="0" presId="urn:microsoft.com/office/officeart/2008/layout/LinedList"/>
    <dgm:cxn modelId="{9A7D0A07-0040-0046-99BA-7C536F3EAB02}" type="presParOf" srcId="{6BBAFB2E-6D1F-F047-B360-A241AAC1F02A}" destId="{51233BE7-3B15-F247-9BFC-342C80F8B79F}" srcOrd="0" destOrd="0" presId="urn:microsoft.com/office/officeart/2008/layout/LinedList"/>
    <dgm:cxn modelId="{F534DB97-B4D3-0541-BD9F-37F1DC2CCA05}" type="presParOf" srcId="{6BBAFB2E-6D1F-F047-B360-A241AAC1F02A}" destId="{AAC6B22E-95D3-B842-8F20-306D2747D0EC}" srcOrd="1" destOrd="0" presId="urn:microsoft.com/office/officeart/2008/layout/LinedList"/>
    <dgm:cxn modelId="{22AF184D-6474-ED4F-9FAF-E17EA384042C}" type="presParOf" srcId="{6BBAFB2E-6D1F-F047-B360-A241AAC1F02A}" destId="{02ACF03F-FEC6-7E40-BAE6-E8B69120C6A7}" srcOrd="2" destOrd="0" presId="urn:microsoft.com/office/officeart/2008/layout/LinedList"/>
    <dgm:cxn modelId="{450026AF-F327-0C44-9551-7748E3806725}" type="presParOf" srcId="{EE2F4A90-212C-8744-A823-1082919BA8AA}" destId="{DFF6D724-8066-8D46-BD13-16DA8229B9BC}" srcOrd="2" destOrd="0" presId="urn:microsoft.com/office/officeart/2008/layout/LinedList"/>
    <dgm:cxn modelId="{AFAC88AF-4CA1-7644-8129-A82124C772AF}" type="presParOf" srcId="{EE2F4A90-212C-8744-A823-1082919BA8AA}" destId="{A7C8CD57-ABB9-1747-B525-9E0EC653ABA4}" srcOrd="3"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8DB742-861C-3B43-AE3D-9AE90B5E533F}">
      <dsp:nvSpPr>
        <dsp:cNvPr id="0" name=""/>
        <dsp:cNvSpPr/>
      </dsp:nvSpPr>
      <dsp:spPr>
        <a:xfrm>
          <a:off x="0" y="682"/>
          <a:ext cx="3996927"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48B91A-F115-0945-9861-81B384704AA6}">
      <dsp:nvSpPr>
        <dsp:cNvPr id="0" name=""/>
        <dsp:cNvSpPr/>
      </dsp:nvSpPr>
      <dsp:spPr>
        <a:xfrm>
          <a:off x="0" y="682"/>
          <a:ext cx="799385" cy="11187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4310" tIns="194310" rIns="194310" bIns="194310" numCol="1" spcCol="1270" anchor="t" anchorCtr="0">
          <a:noAutofit/>
        </a:bodyPr>
        <a:lstStyle/>
        <a:p>
          <a:pPr marL="0" lvl="0" indent="0" algn="l" defTabSz="2266950">
            <a:lnSpc>
              <a:spcPct val="90000"/>
            </a:lnSpc>
            <a:spcBef>
              <a:spcPct val="0"/>
            </a:spcBef>
            <a:spcAft>
              <a:spcPct val="35000"/>
            </a:spcAft>
            <a:buNone/>
          </a:pPr>
          <a:endParaRPr lang="en-US" sz="5100" kern="1200" dirty="0"/>
        </a:p>
      </dsp:txBody>
      <dsp:txXfrm>
        <a:off x="0" y="682"/>
        <a:ext cx="799385" cy="1118741"/>
      </dsp:txXfrm>
    </dsp:sp>
    <dsp:sp modelId="{2991BDC3-0CA9-A647-AC8F-601F40AE3069}">
      <dsp:nvSpPr>
        <dsp:cNvPr id="0" name=""/>
        <dsp:cNvSpPr/>
      </dsp:nvSpPr>
      <dsp:spPr>
        <a:xfrm>
          <a:off x="859339" y="51485"/>
          <a:ext cx="3137587" cy="10160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Examine anesthetic considerations specific to the patients with cardiovascular disorders</a:t>
          </a:r>
        </a:p>
      </dsp:txBody>
      <dsp:txXfrm>
        <a:off x="859339" y="51485"/>
        <a:ext cx="3137587" cy="1016044"/>
      </dsp:txXfrm>
    </dsp:sp>
    <dsp:sp modelId="{424942E4-D11D-2143-A6E4-F2233DEA90B7}">
      <dsp:nvSpPr>
        <dsp:cNvPr id="0" name=""/>
        <dsp:cNvSpPr/>
      </dsp:nvSpPr>
      <dsp:spPr>
        <a:xfrm>
          <a:off x="799385" y="1067529"/>
          <a:ext cx="3197541"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369931A-1606-E144-B63B-27BE7727A101}">
      <dsp:nvSpPr>
        <dsp:cNvPr id="0" name=""/>
        <dsp:cNvSpPr/>
      </dsp:nvSpPr>
      <dsp:spPr>
        <a:xfrm>
          <a:off x="0" y="1119424"/>
          <a:ext cx="3996927" cy="0"/>
        </a:xfrm>
        <a:prstGeom prst="line">
          <a:avLst/>
        </a:prstGeom>
        <a:solidFill>
          <a:schemeClr val="accent2">
            <a:hueOff val="-363841"/>
            <a:satOff val="-20982"/>
            <a:lumOff val="2157"/>
            <a:alphaOff val="0"/>
          </a:schemeClr>
        </a:solidFill>
        <a:ln w="12700" cap="flat" cmpd="sng" algn="ctr">
          <a:solidFill>
            <a:schemeClr val="accent2">
              <a:hueOff val="-363841"/>
              <a:satOff val="-20982"/>
              <a:lumOff val="215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15BB54-2F4A-DD44-A3D2-41851C7A37A6}">
      <dsp:nvSpPr>
        <dsp:cNvPr id="0" name=""/>
        <dsp:cNvSpPr/>
      </dsp:nvSpPr>
      <dsp:spPr>
        <a:xfrm>
          <a:off x="0" y="1119424"/>
          <a:ext cx="799385" cy="11187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4310" tIns="194310" rIns="194310" bIns="194310" numCol="1" spcCol="1270" anchor="t" anchorCtr="0">
          <a:noAutofit/>
        </a:bodyPr>
        <a:lstStyle/>
        <a:p>
          <a:pPr marL="0" lvl="0" indent="0" algn="l" defTabSz="2266950">
            <a:lnSpc>
              <a:spcPct val="90000"/>
            </a:lnSpc>
            <a:spcBef>
              <a:spcPct val="0"/>
            </a:spcBef>
            <a:spcAft>
              <a:spcPct val="35000"/>
            </a:spcAft>
            <a:buNone/>
          </a:pPr>
          <a:endParaRPr lang="en-US" sz="5100" kern="1200" dirty="0"/>
        </a:p>
      </dsp:txBody>
      <dsp:txXfrm>
        <a:off x="0" y="1119424"/>
        <a:ext cx="799385" cy="1118741"/>
      </dsp:txXfrm>
    </dsp:sp>
    <dsp:sp modelId="{57DE4DEF-0403-484F-B1E0-185BCC854D7D}">
      <dsp:nvSpPr>
        <dsp:cNvPr id="0" name=""/>
        <dsp:cNvSpPr/>
      </dsp:nvSpPr>
      <dsp:spPr>
        <a:xfrm>
          <a:off x="859339" y="1170226"/>
          <a:ext cx="3137587" cy="10160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Derive care plans that include anesthetic considerations for patients with cardiovascular disorders.</a:t>
          </a:r>
        </a:p>
      </dsp:txBody>
      <dsp:txXfrm>
        <a:off x="859339" y="1170226"/>
        <a:ext cx="3137587" cy="1016044"/>
      </dsp:txXfrm>
    </dsp:sp>
    <dsp:sp modelId="{96A8F7BA-7731-4E41-B07E-9CA02A8EFAF9}">
      <dsp:nvSpPr>
        <dsp:cNvPr id="0" name=""/>
        <dsp:cNvSpPr/>
      </dsp:nvSpPr>
      <dsp:spPr>
        <a:xfrm>
          <a:off x="799385" y="2186270"/>
          <a:ext cx="3197541"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3E20D5B-021C-2540-98C2-D82067C8580F}">
      <dsp:nvSpPr>
        <dsp:cNvPr id="0" name=""/>
        <dsp:cNvSpPr/>
      </dsp:nvSpPr>
      <dsp:spPr>
        <a:xfrm>
          <a:off x="0" y="2238165"/>
          <a:ext cx="3996927"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495488-5334-9945-BB04-302A7050FBDA}">
      <dsp:nvSpPr>
        <dsp:cNvPr id="0" name=""/>
        <dsp:cNvSpPr/>
      </dsp:nvSpPr>
      <dsp:spPr>
        <a:xfrm>
          <a:off x="0" y="2238165"/>
          <a:ext cx="799385" cy="11187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4310" tIns="194310" rIns="194310" bIns="194310" numCol="1" spcCol="1270" anchor="t" anchorCtr="0">
          <a:noAutofit/>
        </a:bodyPr>
        <a:lstStyle/>
        <a:p>
          <a:pPr marL="0" lvl="0" indent="0" algn="l" defTabSz="2266950">
            <a:lnSpc>
              <a:spcPct val="90000"/>
            </a:lnSpc>
            <a:spcBef>
              <a:spcPct val="0"/>
            </a:spcBef>
            <a:spcAft>
              <a:spcPct val="35000"/>
            </a:spcAft>
            <a:buNone/>
          </a:pPr>
          <a:endParaRPr lang="en-US" sz="5100" kern="1200" dirty="0"/>
        </a:p>
      </dsp:txBody>
      <dsp:txXfrm>
        <a:off x="0" y="2238165"/>
        <a:ext cx="799385" cy="1118741"/>
      </dsp:txXfrm>
    </dsp:sp>
    <dsp:sp modelId="{5D4E7A8A-E24F-A24B-9C72-F57F506B4DB9}">
      <dsp:nvSpPr>
        <dsp:cNvPr id="0" name=""/>
        <dsp:cNvSpPr/>
      </dsp:nvSpPr>
      <dsp:spPr>
        <a:xfrm>
          <a:off x="859339" y="2288967"/>
          <a:ext cx="3137587" cy="10160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Describe blood flow through the cardiovascular system</a:t>
          </a:r>
        </a:p>
      </dsp:txBody>
      <dsp:txXfrm>
        <a:off x="859339" y="2288967"/>
        <a:ext cx="3137587" cy="1016044"/>
      </dsp:txXfrm>
    </dsp:sp>
    <dsp:sp modelId="{378A6272-B318-9341-945C-81053EA08179}">
      <dsp:nvSpPr>
        <dsp:cNvPr id="0" name=""/>
        <dsp:cNvSpPr/>
      </dsp:nvSpPr>
      <dsp:spPr>
        <a:xfrm>
          <a:off x="799385" y="3305011"/>
          <a:ext cx="3197541"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980794A-5D4F-F944-8159-09692D7FD76C}">
      <dsp:nvSpPr>
        <dsp:cNvPr id="0" name=""/>
        <dsp:cNvSpPr/>
      </dsp:nvSpPr>
      <dsp:spPr>
        <a:xfrm>
          <a:off x="0" y="3356906"/>
          <a:ext cx="3996927" cy="0"/>
        </a:xfrm>
        <a:prstGeom prst="line">
          <a:avLst/>
        </a:prstGeom>
        <a:solidFill>
          <a:schemeClr val="accent2">
            <a:hueOff val="-1091522"/>
            <a:satOff val="-62946"/>
            <a:lumOff val="6471"/>
            <a:alphaOff val="0"/>
          </a:schemeClr>
        </a:solidFill>
        <a:ln w="12700" cap="flat" cmpd="sng" algn="ctr">
          <a:solidFill>
            <a:schemeClr val="accent2">
              <a:hueOff val="-1091522"/>
              <a:satOff val="-62946"/>
              <a:lumOff val="6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16C798-D07D-9C4B-80CF-A9890C44907A}">
      <dsp:nvSpPr>
        <dsp:cNvPr id="0" name=""/>
        <dsp:cNvSpPr/>
      </dsp:nvSpPr>
      <dsp:spPr>
        <a:xfrm>
          <a:off x="0" y="3356906"/>
          <a:ext cx="799385" cy="11187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4310" tIns="194310" rIns="194310" bIns="194310" numCol="1" spcCol="1270" anchor="t" anchorCtr="0">
          <a:noAutofit/>
        </a:bodyPr>
        <a:lstStyle/>
        <a:p>
          <a:pPr marL="0" lvl="0" indent="0" algn="l" defTabSz="2266950">
            <a:lnSpc>
              <a:spcPct val="90000"/>
            </a:lnSpc>
            <a:spcBef>
              <a:spcPct val="0"/>
            </a:spcBef>
            <a:spcAft>
              <a:spcPct val="35000"/>
            </a:spcAft>
            <a:buNone/>
          </a:pPr>
          <a:endParaRPr lang="en-US" sz="5100" kern="1200" dirty="0"/>
        </a:p>
      </dsp:txBody>
      <dsp:txXfrm>
        <a:off x="0" y="3356906"/>
        <a:ext cx="799385" cy="1118741"/>
      </dsp:txXfrm>
    </dsp:sp>
    <dsp:sp modelId="{7A206A33-15FB-1B4F-85DC-D3CCB0BE5DFB}">
      <dsp:nvSpPr>
        <dsp:cNvPr id="0" name=""/>
        <dsp:cNvSpPr/>
      </dsp:nvSpPr>
      <dsp:spPr>
        <a:xfrm>
          <a:off x="859339" y="3407708"/>
          <a:ext cx="3137587" cy="10160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Identify the heart valves including location and size</a:t>
          </a:r>
        </a:p>
      </dsp:txBody>
      <dsp:txXfrm>
        <a:off x="859339" y="3407708"/>
        <a:ext cx="3137587" cy="1016044"/>
      </dsp:txXfrm>
    </dsp:sp>
    <dsp:sp modelId="{533D8B2B-2478-964B-B5D0-DEA7EBAE1C6F}">
      <dsp:nvSpPr>
        <dsp:cNvPr id="0" name=""/>
        <dsp:cNvSpPr/>
      </dsp:nvSpPr>
      <dsp:spPr>
        <a:xfrm>
          <a:off x="799385" y="4423753"/>
          <a:ext cx="3197541"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7B0FB3F-4481-6745-919F-2956BEA22CF3}">
      <dsp:nvSpPr>
        <dsp:cNvPr id="0" name=""/>
        <dsp:cNvSpPr/>
      </dsp:nvSpPr>
      <dsp:spPr>
        <a:xfrm>
          <a:off x="0" y="4475647"/>
          <a:ext cx="3996927"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8721B4-1EDF-A642-B154-BC394F5FF60E}">
      <dsp:nvSpPr>
        <dsp:cNvPr id="0" name=""/>
        <dsp:cNvSpPr/>
      </dsp:nvSpPr>
      <dsp:spPr>
        <a:xfrm>
          <a:off x="0" y="4475647"/>
          <a:ext cx="799385" cy="11187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4310" tIns="194310" rIns="194310" bIns="194310" numCol="1" spcCol="1270" anchor="t" anchorCtr="0">
          <a:noAutofit/>
        </a:bodyPr>
        <a:lstStyle/>
        <a:p>
          <a:pPr marL="0" lvl="0" indent="0" algn="l" defTabSz="2266950">
            <a:lnSpc>
              <a:spcPct val="90000"/>
            </a:lnSpc>
            <a:spcBef>
              <a:spcPct val="0"/>
            </a:spcBef>
            <a:spcAft>
              <a:spcPct val="35000"/>
            </a:spcAft>
            <a:buNone/>
          </a:pPr>
          <a:endParaRPr lang="en-US" sz="5100" kern="1200" dirty="0"/>
        </a:p>
      </dsp:txBody>
      <dsp:txXfrm>
        <a:off x="0" y="4475647"/>
        <a:ext cx="799385" cy="1118741"/>
      </dsp:txXfrm>
    </dsp:sp>
    <dsp:sp modelId="{AAC6B22E-95D3-B842-8F20-306D2747D0EC}">
      <dsp:nvSpPr>
        <dsp:cNvPr id="0" name=""/>
        <dsp:cNvSpPr/>
      </dsp:nvSpPr>
      <dsp:spPr>
        <a:xfrm>
          <a:off x="859339" y="4526450"/>
          <a:ext cx="3137587" cy="10160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Describe the cardiac cycle</a:t>
          </a:r>
        </a:p>
      </dsp:txBody>
      <dsp:txXfrm>
        <a:off x="859339" y="4526450"/>
        <a:ext cx="3137587" cy="1016044"/>
      </dsp:txXfrm>
    </dsp:sp>
    <dsp:sp modelId="{DFF6D724-8066-8D46-BD13-16DA8229B9BC}">
      <dsp:nvSpPr>
        <dsp:cNvPr id="0" name=""/>
        <dsp:cNvSpPr/>
      </dsp:nvSpPr>
      <dsp:spPr>
        <a:xfrm>
          <a:off x="799385" y="5542494"/>
          <a:ext cx="3197541"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noAutofit/>
          </a:bodyPr>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dirty="0"/>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91425" rIns="91425" bIns="91425" anchor="t" anchorCtr="0">
            <a:noAutofit/>
          </a:bodyPr>
          <a:lstStyle>
            <a:lvl1pPr marL="0" marR="0" lvl="0" indent="-88900" algn="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dirty="0"/>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317500" algn="l" rtl="0">
              <a:spcBef>
                <a:spcPts val="0"/>
              </a:spcBef>
              <a:spcAft>
                <a:spcPts val="0"/>
              </a:spcAft>
              <a:buSzPts val="1400"/>
              <a:buChar char="●"/>
              <a:defRPr/>
            </a:lvl1pPr>
            <a:lvl2pPr marL="914400" marR="0" lvl="1" indent="-317500" algn="l" rtl="0">
              <a:spcBef>
                <a:spcPts val="0"/>
              </a:spcBef>
              <a:spcAft>
                <a:spcPts val="0"/>
              </a:spcAft>
              <a:buSzPts val="1400"/>
              <a:buChar char="○"/>
              <a:defRPr/>
            </a:lvl2pPr>
            <a:lvl3pPr marL="1371600" marR="0" lvl="2" indent="-317500" algn="l" rtl="0">
              <a:spcBef>
                <a:spcPts val="0"/>
              </a:spcBef>
              <a:spcAft>
                <a:spcPts val="0"/>
              </a:spcAft>
              <a:buSzPts val="1400"/>
              <a:buChar char="■"/>
              <a:defRPr/>
            </a:lvl3pPr>
            <a:lvl4pPr marL="1828800" marR="0" lvl="3" indent="-317500" algn="l" rtl="0">
              <a:spcBef>
                <a:spcPts val="0"/>
              </a:spcBef>
              <a:spcAft>
                <a:spcPts val="0"/>
              </a:spcAft>
              <a:buSzPts val="1400"/>
              <a:buChar char="●"/>
              <a:defRPr/>
            </a:lvl4pPr>
            <a:lvl5pPr marL="2286000" marR="0" lvl="4" indent="-317500" algn="l" rtl="0">
              <a:spcBef>
                <a:spcPts val="0"/>
              </a:spcBef>
              <a:spcAft>
                <a:spcPts val="0"/>
              </a:spcAft>
              <a:buSzPts val="1400"/>
              <a:buChar char="○"/>
              <a:defRPr/>
            </a:lvl5pPr>
            <a:lvl6pPr marL="2743200" marR="0" lvl="5" indent="-317500" algn="l" rtl="0">
              <a:spcBef>
                <a:spcPts val="0"/>
              </a:spcBef>
              <a:spcAft>
                <a:spcPts val="0"/>
              </a:spcAft>
              <a:buSzPts val="1400"/>
              <a:buChar char="■"/>
              <a:defRPr/>
            </a:lvl6pPr>
            <a:lvl7pPr marL="3200400" marR="0" lvl="6" indent="-317500" algn="l" rtl="0">
              <a:spcBef>
                <a:spcPts val="0"/>
              </a:spcBef>
              <a:spcAft>
                <a:spcPts val="0"/>
              </a:spcAft>
              <a:buSzPts val="1400"/>
              <a:buChar char="●"/>
              <a:defRPr/>
            </a:lvl7pPr>
            <a:lvl8pPr marL="3657600" marR="0" lvl="7" indent="-317500" algn="l" rtl="0">
              <a:spcBef>
                <a:spcPts val="0"/>
              </a:spcBef>
              <a:spcAft>
                <a:spcPts val="0"/>
              </a:spcAft>
              <a:buSzPts val="1400"/>
              <a:buChar char="○"/>
              <a:defRPr/>
            </a:lvl8pPr>
            <a:lvl9pPr marL="4114800" marR="0" lvl="8" indent="-317500" algn="l" rtl="0">
              <a:spcBef>
                <a:spcPts val="0"/>
              </a:spcBef>
              <a:spcAft>
                <a:spcPts val="0"/>
              </a:spcAft>
              <a:buSzPts val="1400"/>
              <a:buChar char="■"/>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91425" rIns="91425" bIns="91425" anchor="b" anchorCtr="0">
            <a:noAutofit/>
          </a:bodyPr>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dirty="0"/>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b" anchorCtr="0">
            <a:noAutofit/>
          </a:bodyPr>
          <a:lstStyle/>
          <a:p>
            <a:pPr marL="0" marR="0" lvl="0" indent="-88900" algn="r" rtl="0">
              <a:spcBef>
                <a:spcPts val="0"/>
              </a:spcBef>
              <a:spcAft>
                <a:spcPts val="0"/>
              </a:spcAft>
              <a:buSzPts val="1400"/>
              <a:buChar char="●"/>
            </a:pPr>
            <a:endParaRPr dirty="0"/>
          </a:p>
          <a:p>
            <a:pPr marL="457200" marR="0" lvl="1" indent="-88900" algn="l" rtl="0">
              <a:spcBef>
                <a:spcPts val="0"/>
              </a:spcBef>
              <a:spcAft>
                <a:spcPts val="0"/>
              </a:spcAft>
              <a:buSzPts val="1400"/>
              <a:buChar char="○"/>
            </a:pPr>
            <a:endParaRPr dirty="0"/>
          </a:p>
          <a:p>
            <a:pPr marL="914400" marR="0" lvl="2" indent="-88900" algn="l" rtl="0">
              <a:spcBef>
                <a:spcPts val="0"/>
              </a:spcBef>
              <a:spcAft>
                <a:spcPts val="0"/>
              </a:spcAft>
              <a:buSzPts val="1400"/>
              <a:buChar char="■"/>
            </a:pPr>
            <a:endParaRPr dirty="0"/>
          </a:p>
          <a:p>
            <a:pPr marL="1371600" marR="0" lvl="3" indent="-88900" algn="l" rtl="0">
              <a:spcBef>
                <a:spcPts val="0"/>
              </a:spcBef>
              <a:spcAft>
                <a:spcPts val="0"/>
              </a:spcAft>
              <a:buSzPts val="1400"/>
              <a:buChar char="●"/>
            </a:pPr>
            <a:endParaRPr dirty="0"/>
          </a:p>
          <a:p>
            <a:pPr marL="1828800" marR="0" lvl="4" indent="-88900" algn="l" rtl="0">
              <a:spcBef>
                <a:spcPts val="0"/>
              </a:spcBef>
              <a:spcAft>
                <a:spcPts val="0"/>
              </a:spcAft>
              <a:buSzPts val="1400"/>
              <a:buChar char="○"/>
            </a:pPr>
            <a:endParaRPr dirty="0"/>
          </a:p>
          <a:p>
            <a:pPr marL="2286000" marR="0" lvl="5" indent="-88900" algn="l" rtl="0">
              <a:spcBef>
                <a:spcPts val="0"/>
              </a:spcBef>
              <a:spcAft>
                <a:spcPts val="0"/>
              </a:spcAft>
              <a:buSzPts val="1400"/>
              <a:buChar char="■"/>
            </a:pPr>
            <a:endParaRPr dirty="0"/>
          </a:p>
          <a:p>
            <a:pPr marL="2743200" marR="0" lvl="6" indent="-88900" algn="l" rtl="0">
              <a:spcBef>
                <a:spcPts val="0"/>
              </a:spcBef>
              <a:spcAft>
                <a:spcPts val="0"/>
              </a:spcAft>
              <a:buSzPts val="1400"/>
              <a:buChar char="●"/>
            </a:pPr>
            <a:endParaRPr dirty="0"/>
          </a:p>
          <a:p>
            <a:pPr marL="3200400" marR="0" lvl="7" indent="-88900" algn="l" rtl="0">
              <a:spcBef>
                <a:spcPts val="0"/>
              </a:spcBef>
              <a:spcAft>
                <a:spcPts val="0"/>
              </a:spcAft>
              <a:buSzPts val="1400"/>
              <a:buChar char="○"/>
            </a:pPr>
            <a:endParaRPr dirty="0"/>
          </a:p>
          <a:p>
            <a:pPr marL="3657600" marR="0" lvl="8" indent="-88900" algn="l" rtl="0">
              <a:spcBef>
                <a:spcPts val="0"/>
              </a:spcBef>
              <a:spcAft>
                <a:spcPts val="0"/>
              </a:spcAft>
              <a:buSzPts val="1400"/>
              <a:buChar char="■"/>
            </a:pPr>
            <a:endParaRPr dirty="0"/>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69" name="Google Shape;69;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75" name="Google Shape;175;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p15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1006" name="Google Shape;1006;p15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1" indent="0" algn="l" rtl="0">
              <a:spcBef>
                <a:spcPts val="0"/>
              </a:spcBef>
              <a:spcAft>
                <a:spcPts val="0"/>
              </a:spcAft>
              <a:buNone/>
            </a:pPr>
            <a:r>
              <a:rPr lang="en-US" sz="1100" dirty="0">
                <a:solidFill>
                  <a:schemeClr val="dk1"/>
                </a:solidFill>
                <a:latin typeface="Calibri"/>
                <a:ea typeface="Calibri"/>
                <a:cs typeface="Calibri"/>
                <a:sym typeface="Calibri"/>
              </a:rPr>
              <a:t>acute develops quickly, chronic develops slowly and is progressive</a:t>
            </a:r>
            <a:endParaRPr sz="1100" b="0" i="0" u="none" strike="noStrike" cap="none" dirty="0">
              <a:solidFill>
                <a:schemeClr val="dk1"/>
              </a:solidFill>
              <a:latin typeface="Calibri"/>
              <a:ea typeface="Calibri"/>
              <a:cs typeface="Calibri"/>
              <a:sym typeface="Calibri"/>
            </a:endParaRPr>
          </a:p>
        </p:txBody>
      </p:sp>
      <p:sp>
        <p:nvSpPr>
          <p:cNvPr id="1007" name="Google Shape;1007;p15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r>
              <a:rPr lang="en-US" dirty="0"/>
              <a:t> </a:t>
            </a:r>
            <a:endParaRPr sz="1200" b="0" i="0" u="none" strike="noStrike" cap="none" dirty="0">
              <a:solidFill>
                <a:schemeClr val="dk1"/>
              </a:solidFill>
              <a:latin typeface="Tahoma"/>
              <a:ea typeface="Tahoma"/>
              <a:cs typeface="Tahoma"/>
              <a:sym typeface="Tahoma"/>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2"/>
        <p:cNvGrpSpPr/>
        <p:nvPr/>
      </p:nvGrpSpPr>
      <p:grpSpPr>
        <a:xfrm>
          <a:off x="0" y="0"/>
          <a:ext cx="0" cy="0"/>
          <a:chOff x="0" y="0"/>
          <a:chExt cx="0" cy="0"/>
        </a:xfrm>
      </p:grpSpPr>
      <p:sp>
        <p:nvSpPr>
          <p:cNvPr id="1013" name="Google Shape;1013;p16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1014" name="Google Shape;1014;p16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dirty="0">
                <a:solidFill>
                  <a:schemeClr val="dk1"/>
                </a:solidFill>
                <a:latin typeface="Calibri"/>
                <a:ea typeface="Calibri"/>
                <a:cs typeface="Calibri"/>
                <a:sym typeface="Calibri"/>
              </a:rPr>
              <a:t>collagen ds - Marfans syndrone, rheu arthritis. This population can have a valve disorder with or without aortic root abnormality. </a:t>
            </a:r>
            <a:endParaRPr sz="1200" dirty="0">
              <a:solidFill>
                <a:schemeClr val="dk1"/>
              </a:solidFill>
              <a:latin typeface="Calibri"/>
              <a:ea typeface="Calibri"/>
              <a:cs typeface="Calibri"/>
              <a:sym typeface="Calibri"/>
            </a:endParaRPr>
          </a:p>
          <a:p>
            <a:pPr marL="0" marR="0" lvl="0" indent="0" algn="l" rtl="0">
              <a:spcBef>
                <a:spcPts val="0"/>
              </a:spcBef>
              <a:spcAft>
                <a:spcPts val="0"/>
              </a:spcAft>
              <a:buNone/>
            </a:pPr>
            <a:endParaRPr sz="1200" dirty="0">
              <a:solidFill>
                <a:schemeClr val="dk1"/>
              </a:solidFill>
              <a:latin typeface="Calibri"/>
              <a:ea typeface="Calibri"/>
              <a:cs typeface="Calibri"/>
              <a:sym typeface="Calibri"/>
            </a:endParaRPr>
          </a:p>
        </p:txBody>
      </p:sp>
      <p:sp>
        <p:nvSpPr>
          <p:cNvPr id="1015" name="Google Shape;1015;p16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r>
              <a:rPr lang="en-US" dirty="0"/>
              <a:t> </a:t>
            </a:r>
            <a:endParaRPr sz="1200" b="0" i="0" u="none" strike="noStrike" cap="none" dirty="0">
              <a:solidFill>
                <a:schemeClr val="dk1"/>
              </a:solidFill>
              <a:latin typeface="Tahoma"/>
              <a:ea typeface="Tahoma"/>
              <a:cs typeface="Tahoma"/>
              <a:sym typeface="Tahoma"/>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0"/>
        <p:cNvGrpSpPr/>
        <p:nvPr/>
      </p:nvGrpSpPr>
      <p:grpSpPr>
        <a:xfrm>
          <a:off x="0" y="0"/>
          <a:ext cx="0" cy="0"/>
          <a:chOff x="0" y="0"/>
          <a:chExt cx="0" cy="0"/>
        </a:xfrm>
      </p:grpSpPr>
      <p:sp>
        <p:nvSpPr>
          <p:cNvPr id="1021" name="Google Shape;1021;p16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1022" name="Google Shape;1022;p16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1" indent="0" algn="l" rtl="0">
              <a:spcBef>
                <a:spcPts val="0"/>
              </a:spcBef>
              <a:spcAft>
                <a:spcPts val="0"/>
              </a:spcAft>
              <a:buNone/>
            </a:pPr>
            <a:r>
              <a:rPr lang="en-US" sz="1200" dirty="0">
                <a:solidFill>
                  <a:schemeClr val="dk1"/>
                </a:solidFill>
                <a:latin typeface="Calibri"/>
                <a:ea typeface="Calibri"/>
                <a:cs typeface="Calibri"/>
                <a:sym typeface="Calibri"/>
              </a:rPr>
              <a:t>There is a volume overload to the LV due to a decrease in SV because of the backword flow of the blood during diastole. a decrease in SVR and decrease in dbp will enhance vent ejection. </a:t>
            </a:r>
            <a:endParaRPr sz="1200" dirty="0">
              <a:solidFill>
                <a:schemeClr val="dk1"/>
              </a:solidFill>
              <a:latin typeface="Calibri"/>
              <a:ea typeface="Calibri"/>
              <a:cs typeface="Calibri"/>
              <a:sym typeface="Calibri"/>
            </a:endParaRPr>
          </a:p>
          <a:p>
            <a:pPr marL="457200" marR="0" lvl="1" indent="0" algn="l" rtl="0">
              <a:spcBef>
                <a:spcPts val="0"/>
              </a:spcBef>
              <a:spcAft>
                <a:spcPts val="0"/>
              </a:spcAft>
              <a:buNone/>
            </a:pPr>
            <a:r>
              <a:rPr lang="en-US" sz="1200" dirty="0">
                <a:solidFill>
                  <a:schemeClr val="dk1"/>
                </a:solidFill>
                <a:latin typeface="Calibri"/>
                <a:ea typeface="Calibri"/>
                <a:cs typeface="Calibri"/>
                <a:sym typeface="Calibri"/>
              </a:rPr>
              <a:t>Acute presents with sudden onset of pulm edema and hypotension</a:t>
            </a:r>
            <a:endParaRPr sz="1200" dirty="0">
              <a:solidFill>
                <a:schemeClr val="dk1"/>
              </a:solidFill>
              <a:latin typeface="Calibri"/>
              <a:ea typeface="Calibri"/>
              <a:cs typeface="Calibri"/>
              <a:sym typeface="Calibri"/>
            </a:endParaRPr>
          </a:p>
          <a:p>
            <a:pPr marL="457200" marR="0" lvl="1" indent="0" algn="l" rtl="0">
              <a:spcBef>
                <a:spcPts val="0"/>
              </a:spcBef>
              <a:spcAft>
                <a:spcPts val="0"/>
              </a:spcAft>
              <a:buNone/>
            </a:pPr>
            <a:r>
              <a:rPr lang="en-US" sz="1200" dirty="0">
                <a:solidFill>
                  <a:schemeClr val="dk1"/>
                </a:solidFill>
                <a:latin typeface="Calibri"/>
                <a:ea typeface="Calibri"/>
                <a:cs typeface="Calibri"/>
                <a:sym typeface="Calibri"/>
              </a:rPr>
              <a:t>Chronic will be asympotmatic for 10-20 years, they will present wil insidious CHF which gives them a 5 year survivial rate after they present with symptoms. </a:t>
            </a:r>
            <a:endParaRPr sz="1200" dirty="0">
              <a:solidFill>
                <a:schemeClr val="dk1"/>
              </a:solidFill>
              <a:latin typeface="Calibri"/>
              <a:ea typeface="Calibri"/>
              <a:cs typeface="Calibri"/>
              <a:sym typeface="Calibri"/>
            </a:endParaRPr>
          </a:p>
          <a:p>
            <a:pPr marL="457200" marR="0" lvl="1" indent="0" algn="l" rtl="0">
              <a:spcBef>
                <a:spcPts val="0"/>
              </a:spcBef>
              <a:spcAft>
                <a:spcPts val="0"/>
              </a:spcAft>
              <a:buNone/>
            </a:pPr>
            <a:r>
              <a:rPr lang="en-US" sz="1200" dirty="0">
                <a:solidFill>
                  <a:schemeClr val="dk1"/>
                </a:solidFill>
                <a:latin typeface="Calibri"/>
                <a:ea typeface="Calibri"/>
                <a:cs typeface="Calibri"/>
                <a:sym typeface="Calibri"/>
              </a:rPr>
              <a:t>In chronic the eccentric hypertrophy is due to the progressive dilation of the LV, These patients have the largest EDV of all cardiac patients. Remember that with acute patients this does not happen. Chronic patients will have a massively dialted LV in which the chamber gets bigger and bigger to accomadate the increase in EDV.  </a:t>
            </a:r>
            <a:endParaRPr sz="1200" b="0" i="0" u="none" strike="noStrike" cap="none" dirty="0">
              <a:solidFill>
                <a:schemeClr val="dk1"/>
              </a:solidFill>
              <a:latin typeface="Calibri"/>
              <a:ea typeface="Calibri"/>
              <a:cs typeface="Calibri"/>
              <a:sym typeface="Calibri"/>
            </a:endParaRPr>
          </a:p>
        </p:txBody>
      </p:sp>
      <p:sp>
        <p:nvSpPr>
          <p:cNvPr id="1023" name="Google Shape;1023;p16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r>
              <a:rPr lang="en-US" dirty="0"/>
              <a:t> </a:t>
            </a:r>
            <a:endParaRPr sz="1200" b="0" i="0" u="none" strike="noStrike" cap="none" dirty="0">
              <a:solidFill>
                <a:schemeClr val="dk1"/>
              </a:solidFill>
              <a:latin typeface="Tahoma"/>
              <a:ea typeface="Tahoma"/>
              <a:cs typeface="Tahoma"/>
              <a:sym typeface="Tahoma"/>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8"/>
        <p:cNvGrpSpPr/>
        <p:nvPr/>
      </p:nvGrpSpPr>
      <p:grpSpPr>
        <a:xfrm>
          <a:off x="0" y="0"/>
          <a:ext cx="0" cy="0"/>
          <a:chOff x="0" y="0"/>
          <a:chExt cx="0" cy="0"/>
        </a:xfrm>
      </p:grpSpPr>
      <p:sp>
        <p:nvSpPr>
          <p:cNvPr id="1029" name="Google Shape;1029;p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030" name="Google Shape;1030;p16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5"/>
        <p:cNvGrpSpPr/>
        <p:nvPr/>
      </p:nvGrpSpPr>
      <p:grpSpPr>
        <a:xfrm>
          <a:off x="0" y="0"/>
          <a:ext cx="0" cy="0"/>
          <a:chOff x="0" y="0"/>
          <a:chExt cx="0" cy="0"/>
        </a:xfrm>
      </p:grpSpPr>
      <p:sp>
        <p:nvSpPr>
          <p:cNvPr id="1036" name="Google Shape;1036;p16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1037" name="Google Shape;1037;p16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1" indent="0" algn="l" rtl="0">
              <a:spcBef>
                <a:spcPts val="0"/>
              </a:spcBef>
              <a:spcAft>
                <a:spcPts val="0"/>
              </a:spcAft>
              <a:buNone/>
            </a:pPr>
            <a:r>
              <a:rPr lang="en-US" sz="1200" dirty="0">
                <a:solidFill>
                  <a:schemeClr val="dk1"/>
                </a:solidFill>
                <a:latin typeface="Calibri"/>
                <a:ea typeface="Calibri"/>
                <a:cs typeface="Calibri"/>
                <a:sym typeface="Calibri"/>
              </a:rPr>
              <a:t>A decrease in heart rate will increase regurg vol.</a:t>
            </a:r>
            <a:endParaRPr sz="1200" dirty="0">
              <a:solidFill>
                <a:schemeClr val="dk1"/>
              </a:solidFill>
              <a:latin typeface="Calibri"/>
              <a:ea typeface="Calibri"/>
              <a:cs typeface="Calibri"/>
              <a:sym typeface="Calibri"/>
            </a:endParaRPr>
          </a:p>
          <a:p>
            <a:pPr marL="457200" marR="0" lvl="1" indent="0" algn="l" rtl="0">
              <a:spcBef>
                <a:spcPts val="0"/>
              </a:spcBef>
              <a:spcAft>
                <a:spcPts val="0"/>
              </a:spcAft>
              <a:buNone/>
            </a:pPr>
            <a:r>
              <a:rPr lang="en-US" sz="1200" dirty="0">
                <a:solidFill>
                  <a:schemeClr val="dk1"/>
                </a:solidFill>
                <a:latin typeface="Calibri"/>
                <a:ea typeface="Calibri"/>
                <a:cs typeface="Calibri"/>
                <a:sym typeface="Calibri"/>
              </a:rPr>
              <a:t>an increase in DBP will also increase regurg vol due to increase in pressure gradient. </a:t>
            </a:r>
            <a:endParaRPr sz="1200" dirty="0">
              <a:solidFill>
                <a:schemeClr val="dk1"/>
              </a:solidFill>
              <a:latin typeface="Calibri"/>
              <a:ea typeface="Calibri"/>
              <a:cs typeface="Calibri"/>
              <a:sym typeface="Calibri"/>
            </a:endParaRPr>
          </a:p>
        </p:txBody>
      </p:sp>
      <p:sp>
        <p:nvSpPr>
          <p:cNvPr id="1038" name="Google Shape;1038;p16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r>
              <a:rPr lang="en-US" dirty="0"/>
              <a:t> </a:t>
            </a:r>
            <a:endParaRPr sz="1200" b="0" i="0" u="none" strike="noStrike" cap="none" dirty="0">
              <a:solidFill>
                <a:schemeClr val="dk1"/>
              </a:solidFill>
              <a:latin typeface="Tahoma"/>
              <a:ea typeface="Tahoma"/>
              <a:cs typeface="Tahoma"/>
              <a:sym typeface="Tahoma"/>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3"/>
        <p:cNvGrpSpPr/>
        <p:nvPr/>
      </p:nvGrpSpPr>
      <p:grpSpPr>
        <a:xfrm>
          <a:off x="0" y="0"/>
          <a:ext cx="0" cy="0"/>
          <a:chOff x="0" y="0"/>
          <a:chExt cx="0" cy="0"/>
        </a:xfrm>
      </p:grpSpPr>
      <p:sp>
        <p:nvSpPr>
          <p:cNvPr id="1044" name="Google Shape;1044;p1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Allowing for venous return - decrease peep and have nipride ready. </a:t>
            </a:r>
            <a:endParaRPr dirty="0"/>
          </a:p>
          <a:p>
            <a:pPr marL="0" lvl="0" indent="0" algn="l" rtl="0">
              <a:spcBef>
                <a:spcPts val="0"/>
              </a:spcBef>
              <a:spcAft>
                <a:spcPts val="0"/>
              </a:spcAft>
              <a:buNone/>
            </a:pPr>
            <a:r>
              <a:rPr lang="en-US" dirty="0"/>
              <a:t>use ephedrin for a presser - phenyl will increase your SVR and increase regurg vol. </a:t>
            </a:r>
            <a:endParaRPr dirty="0"/>
          </a:p>
          <a:p>
            <a:pPr marL="0" lvl="0" indent="0" algn="l" rtl="0">
              <a:spcBef>
                <a:spcPts val="0"/>
              </a:spcBef>
              <a:spcAft>
                <a:spcPts val="0"/>
              </a:spcAft>
              <a:buNone/>
            </a:pPr>
            <a:endParaRPr dirty="0"/>
          </a:p>
        </p:txBody>
      </p:sp>
      <p:sp>
        <p:nvSpPr>
          <p:cNvPr id="1045" name="Google Shape;1045;p16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0"/>
        <p:cNvGrpSpPr/>
        <p:nvPr/>
      </p:nvGrpSpPr>
      <p:grpSpPr>
        <a:xfrm>
          <a:off x="0" y="0"/>
          <a:ext cx="0" cy="0"/>
          <a:chOff x="0" y="0"/>
          <a:chExt cx="0" cy="0"/>
        </a:xfrm>
      </p:grpSpPr>
      <p:sp>
        <p:nvSpPr>
          <p:cNvPr id="1051" name="Google Shape;1051;p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latin typeface="Calibri"/>
                <a:ea typeface="Calibri"/>
                <a:cs typeface="Calibri"/>
                <a:sym typeface="Calibri"/>
              </a:rPr>
              <a:t>Review</a:t>
            </a:r>
            <a:endParaRPr dirty="0">
              <a:latin typeface="Calibri"/>
              <a:ea typeface="Calibri"/>
              <a:cs typeface="Calibri"/>
              <a:sym typeface="Calibri"/>
            </a:endParaRPr>
          </a:p>
          <a:p>
            <a:pPr marL="0" lvl="0" indent="0" algn="l" rtl="0">
              <a:spcBef>
                <a:spcPts val="0"/>
              </a:spcBef>
              <a:spcAft>
                <a:spcPts val="0"/>
              </a:spcAft>
              <a:buNone/>
            </a:pPr>
            <a:r>
              <a:rPr lang="en-US" dirty="0">
                <a:latin typeface="Calibri"/>
                <a:ea typeface="Calibri"/>
                <a:cs typeface="Calibri"/>
                <a:sym typeface="Calibri"/>
              </a:rPr>
              <a:t>Tachy - 80-100</a:t>
            </a:r>
            <a:endParaRPr dirty="0">
              <a:latin typeface="Calibri"/>
              <a:ea typeface="Calibri"/>
              <a:cs typeface="Calibri"/>
              <a:sym typeface="Calibri"/>
            </a:endParaRPr>
          </a:p>
          <a:p>
            <a:pPr marL="0" lvl="0" indent="0" algn="l" rtl="0">
              <a:spcBef>
                <a:spcPts val="0"/>
              </a:spcBef>
              <a:spcAft>
                <a:spcPts val="0"/>
              </a:spcAft>
              <a:buNone/>
            </a:pPr>
            <a:r>
              <a:rPr lang="en-US" dirty="0">
                <a:latin typeface="Calibri"/>
                <a:ea typeface="Calibri"/>
                <a:cs typeface="Calibri"/>
                <a:sym typeface="Calibri"/>
              </a:rPr>
              <a:t>maintain your preload - but dont overload</a:t>
            </a:r>
            <a:endParaRPr dirty="0">
              <a:latin typeface="Calibri"/>
              <a:ea typeface="Calibri"/>
              <a:cs typeface="Calibri"/>
              <a:sym typeface="Calibri"/>
            </a:endParaRPr>
          </a:p>
          <a:p>
            <a:pPr marL="0" lvl="0" indent="0" algn="l" rtl="0">
              <a:spcBef>
                <a:spcPts val="0"/>
              </a:spcBef>
              <a:spcAft>
                <a:spcPts val="0"/>
              </a:spcAft>
              <a:buNone/>
            </a:pPr>
            <a:r>
              <a:rPr lang="en-US" dirty="0">
                <a:latin typeface="Calibri"/>
                <a:ea typeface="Calibri"/>
                <a:cs typeface="Calibri"/>
                <a:sym typeface="Calibri"/>
              </a:rPr>
              <a:t>do not increase your SVR and no excess myocaridial depression (volatile agents) (Des?)</a:t>
            </a:r>
            <a:endParaRPr dirty="0">
              <a:latin typeface="Calibri"/>
              <a:ea typeface="Calibri"/>
              <a:cs typeface="Calibri"/>
              <a:sym typeface="Calibri"/>
            </a:endParaRPr>
          </a:p>
        </p:txBody>
      </p:sp>
      <p:sp>
        <p:nvSpPr>
          <p:cNvPr id="1052" name="Google Shape;1052;p16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7"/>
        <p:cNvGrpSpPr/>
        <p:nvPr/>
      </p:nvGrpSpPr>
      <p:grpSpPr>
        <a:xfrm>
          <a:off x="0" y="0"/>
          <a:ext cx="0" cy="0"/>
          <a:chOff x="0" y="0"/>
          <a:chExt cx="0" cy="0"/>
        </a:xfrm>
      </p:grpSpPr>
      <p:sp>
        <p:nvSpPr>
          <p:cNvPr id="1058" name="Google Shape;1058;p16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1059" name="Google Shape;1059;p16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None/>
            </a:pPr>
            <a:r>
              <a:rPr lang="en-US" sz="1000" dirty="0">
                <a:solidFill>
                  <a:schemeClr val="dk1"/>
                </a:solidFill>
                <a:latin typeface="Calibri"/>
                <a:ea typeface="Calibri"/>
                <a:cs typeface="Calibri"/>
                <a:sym typeface="Calibri"/>
              </a:rPr>
              <a:t>Almost always due to rheumatic fever, in mostly female population, is a progessive fusion of the leaflets. </a:t>
            </a:r>
            <a:endParaRPr sz="1000" dirty="0">
              <a:solidFill>
                <a:schemeClr val="dk1"/>
              </a:solidFill>
              <a:latin typeface="Calibri"/>
              <a:ea typeface="Calibri"/>
              <a:cs typeface="Calibri"/>
              <a:sym typeface="Calibri"/>
            </a:endParaRPr>
          </a:p>
          <a:p>
            <a:pPr marL="0" marR="0" lvl="0" indent="0" algn="l" rtl="0">
              <a:lnSpc>
                <a:spcPct val="80000"/>
              </a:lnSpc>
              <a:spcBef>
                <a:spcPts val="0"/>
              </a:spcBef>
              <a:spcAft>
                <a:spcPts val="0"/>
              </a:spcAft>
              <a:buNone/>
            </a:pPr>
            <a:r>
              <a:rPr lang="en-US" sz="1000" dirty="0">
                <a:solidFill>
                  <a:schemeClr val="dk1"/>
                </a:solidFill>
                <a:latin typeface="Calibri"/>
                <a:ea typeface="Calibri"/>
                <a:cs typeface="Calibri"/>
                <a:sym typeface="Calibri"/>
              </a:rPr>
              <a:t>onset 20-30 years. </a:t>
            </a:r>
            <a:endParaRPr sz="1000" dirty="0">
              <a:solidFill>
                <a:schemeClr val="dk1"/>
              </a:solidFill>
              <a:latin typeface="Calibri"/>
              <a:ea typeface="Calibri"/>
              <a:cs typeface="Calibri"/>
              <a:sym typeface="Calibri"/>
            </a:endParaRPr>
          </a:p>
          <a:p>
            <a:pPr marL="0" marR="0" lvl="0" indent="0" algn="l" rtl="0">
              <a:lnSpc>
                <a:spcPct val="80000"/>
              </a:lnSpc>
              <a:spcBef>
                <a:spcPts val="0"/>
              </a:spcBef>
              <a:spcAft>
                <a:spcPts val="0"/>
              </a:spcAft>
              <a:buNone/>
            </a:pPr>
            <a:r>
              <a:rPr lang="en-US" sz="1000" dirty="0">
                <a:solidFill>
                  <a:schemeClr val="dk1"/>
                </a:solidFill>
                <a:latin typeface="Calibri"/>
                <a:ea typeface="Calibri"/>
                <a:cs typeface="Calibri"/>
                <a:sym typeface="Calibri"/>
              </a:rPr>
              <a:t>Orfice size ( BOARDS) symptomatic when size is &lt;2cm2</a:t>
            </a:r>
            <a:endParaRPr sz="1000" dirty="0">
              <a:solidFill>
                <a:schemeClr val="dk1"/>
              </a:solidFill>
              <a:latin typeface="Calibri"/>
              <a:ea typeface="Calibri"/>
              <a:cs typeface="Calibri"/>
              <a:sym typeface="Calibri"/>
            </a:endParaRPr>
          </a:p>
          <a:p>
            <a:pPr marL="0" marR="0" lvl="0" indent="0" algn="l" rtl="0">
              <a:lnSpc>
                <a:spcPct val="80000"/>
              </a:lnSpc>
              <a:spcBef>
                <a:spcPts val="0"/>
              </a:spcBef>
              <a:spcAft>
                <a:spcPts val="0"/>
              </a:spcAft>
              <a:buNone/>
            </a:pPr>
            <a:r>
              <a:rPr lang="en-US" sz="1000" dirty="0">
                <a:solidFill>
                  <a:schemeClr val="dk1"/>
                </a:solidFill>
                <a:latin typeface="Calibri"/>
                <a:ea typeface="Calibri"/>
                <a:cs typeface="Calibri"/>
                <a:sym typeface="Calibri"/>
              </a:rPr>
              <a:t>about 50% have isolated MS, 25%will have aortic valve involvement</a:t>
            </a:r>
            <a:endParaRPr sz="1000" dirty="0">
              <a:solidFill>
                <a:schemeClr val="dk1"/>
              </a:solidFill>
              <a:latin typeface="Calibri"/>
              <a:ea typeface="Calibri"/>
              <a:cs typeface="Calibri"/>
              <a:sym typeface="Calibri"/>
            </a:endParaRPr>
          </a:p>
          <a:p>
            <a:pPr marL="0" marR="0" lvl="0" indent="0" algn="l" rtl="0">
              <a:lnSpc>
                <a:spcPct val="80000"/>
              </a:lnSpc>
              <a:spcBef>
                <a:spcPts val="0"/>
              </a:spcBef>
              <a:spcAft>
                <a:spcPts val="0"/>
              </a:spcAft>
              <a:buNone/>
            </a:pPr>
            <a:r>
              <a:rPr lang="en-US" sz="1000" dirty="0">
                <a:solidFill>
                  <a:schemeClr val="dk1"/>
                </a:solidFill>
                <a:latin typeface="Calibri"/>
                <a:ea typeface="Calibri"/>
                <a:cs typeface="Calibri"/>
                <a:sym typeface="Calibri"/>
              </a:rPr>
              <a:t>The leaflets become thick, calcify and become funnel shaped, the chorda tendinae shorten and bow during diastole. The LA then dialates, blood flow slows and becomes stasis and promotes thrombi formation. SO - AFIB and embolic events are very common with this population</a:t>
            </a:r>
            <a:endParaRPr sz="1000" dirty="0">
              <a:solidFill>
                <a:schemeClr val="dk1"/>
              </a:solidFill>
              <a:latin typeface="Calibri"/>
              <a:ea typeface="Calibri"/>
              <a:cs typeface="Calibri"/>
              <a:sym typeface="Calibri"/>
            </a:endParaRPr>
          </a:p>
          <a:p>
            <a:pPr marL="0" marR="0" lvl="0" indent="0" algn="l" rtl="0">
              <a:lnSpc>
                <a:spcPct val="80000"/>
              </a:lnSpc>
              <a:spcBef>
                <a:spcPts val="0"/>
              </a:spcBef>
              <a:spcAft>
                <a:spcPts val="0"/>
              </a:spcAft>
              <a:buNone/>
            </a:pPr>
            <a:endParaRPr sz="1000" dirty="0">
              <a:solidFill>
                <a:schemeClr val="dk1"/>
              </a:solidFill>
              <a:latin typeface="Calibri"/>
              <a:ea typeface="Calibri"/>
              <a:cs typeface="Calibri"/>
              <a:sym typeface="Calibri"/>
            </a:endParaRPr>
          </a:p>
          <a:p>
            <a:pPr marL="0" marR="0" lvl="0" indent="0" algn="l" rtl="0">
              <a:lnSpc>
                <a:spcPct val="80000"/>
              </a:lnSpc>
              <a:spcBef>
                <a:spcPts val="0"/>
              </a:spcBef>
              <a:spcAft>
                <a:spcPts val="0"/>
              </a:spcAft>
              <a:buNone/>
            </a:pPr>
            <a:endParaRPr sz="1000" dirty="0">
              <a:solidFill>
                <a:schemeClr val="dk1"/>
              </a:solidFill>
              <a:latin typeface="Calibri"/>
              <a:ea typeface="Calibri"/>
              <a:cs typeface="Calibri"/>
              <a:sym typeface="Calibri"/>
            </a:endParaRPr>
          </a:p>
        </p:txBody>
      </p:sp>
      <p:sp>
        <p:nvSpPr>
          <p:cNvPr id="1060" name="Google Shape;1060;p16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r>
              <a:rPr lang="en-US" dirty="0"/>
              <a:t> </a:t>
            </a:r>
            <a:endParaRPr sz="1200" b="0" i="0" u="none" strike="noStrike" cap="none" dirty="0">
              <a:solidFill>
                <a:schemeClr val="dk1"/>
              </a:solidFill>
              <a:latin typeface="Tahoma"/>
              <a:ea typeface="Tahoma"/>
              <a:cs typeface="Tahoma"/>
              <a:sym typeface="Tahoma"/>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5"/>
        <p:cNvGrpSpPr/>
        <p:nvPr/>
      </p:nvGrpSpPr>
      <p:grpSpPr>
        <a:xfrm>
          <a:off x="0" y="0"/>
          <a:ext cx="0" cy="0"/>
          <a:chOff x="0" y="0"/>
          <a:chExt cx="0" cy="0"/>
        </a:xfrm>
      </p:grpSpPr>
      <p:sp>
        <p:nvSpPr>
          <p:cNvPr id="1066" name="Google Shape;1066;p17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1067" name="Google Shape;1067;p17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dirty="0">
                <a:solidFill>
                  <a:schemeClr val="dk1"/>
                </a:solidFill>
                <a:latin typeface="Calibri"/>
                <a:ea typeface="Calibri"/>
                <a:cs typeface="Calibri"/>
                <a:sym typeface="Calibri"/>
              </a:rPr>
              <a:t>There is an increase of incidence with PE, hemoptysis, and recurrent bronchitis in this population. May also develop hoarseness due to compression of left recurrent laryngeal nerve by the enlarged left atrium </a:t>
            </a:r>
            <a:endParaRPr sz="1200" b="0" i="0" u="none" strike="noStrike" cap="none" dirty="0">
              <a:solidFill>
                <a:schemeClr val="dk1"/>
              </a:solidFill>
              <a:latin typeface="Calibri"/>
              <a:ea typeface="Calibri"/>
              <a:cs typeface="Calibri"/>
              <a:sym typeface="Calibri"/>
            </a:endParaRPr>
          </a:p>
        </p:txBody>
      </p:sp>
      <p:sp>
        <p:nvSpPr>
          <p:cNvPr id="1068" name="Google Shape;1068;p17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r>
              <a:rPr lang="en-US" dirty="0"/>
              <a:t> </a:t>
            </a:r>
            <a:endParaRPr sz="1200" b="0" i="0" u="none" strike="noStrike" cap="none" dirty="0">
              <a:solidFill>
                <a:schemeClr val="dk1"/>
              </a:solidFill>
              <a:latin typeface="Tahoma"/>
              <a:ea typeface="Tahoma"/>
              <a:cs typeface="Tahoma"/>
              <a:sym typeface="Tahoma"/>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3"/>
        <p:cNvGrpSpPr/>
        <p:nvPr/>
      </p:nvGrpSpPr>
      <p:grpSpPr>
        <a:xfrm>
          <a:off x="0" y="0"/>
          <a:ext cx="0" cy="0"/>
          <a:chOff x="0" y="0"/>
          <a:chExt cx="0" cy="0"/>
        </a:xfrm>
      </p:grpSpPr>
      <p:sp>
        <p:nvSpPr>
          <p:cNvPr id="1074" name="Google Shape;1074;p17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1075" name="Google Shape;1075;p17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dirty="0">
                <a:solidFill>
                  <a:schemeClr val="dk1"/>
                </a:solidFill>
                <a:latin typeface="Calibri"/>
                <a:ea typeface="Calibri"/>
                <a:cs typeface="Calibri"/>
                <a:sym typeface="Calibri"/>
              </a:rPr>
              <a:t>the increase in volume with lead to pulm edema, use phenylephrine to prevent a decrease in SVR, Avoid large increases in CO - avoid tachycardia and dont overdo the fluids. Keep the patient hydrated. </a:t>
            </a:r>
            <a:endParaRPr sz="1200" b="0" i="0" u="none" strike="noStrike" cap="none" dirty="0">
              <a:solidFill>
                <a:schemeClr val="dk1"/>
              </a:solidFill>
              <a:latin typeface="Calibri"/>
              <a:ea typeface="Calibri"/>
              <a:cs typeface="Calibri"/>
              <a:sym typeface="Calibri"/>
            </a:endParaRPr>
          </a:p>
        </p:txBody>
      </p:sp>
      <p:sp>
        <p:nvSpPr>
          <p:cNvPr id="1076" name="Google Shape;1076;p17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r>
              <a:rPr lang="en-US" dirty="0"/>
              <a:t> </a:t>
            </a:r>
            <a:endParaRPr sz="1200" b="0" i="0" u="none" strike="noStrike" cap="none" dirty="0">
              <a:solidFill>
                <a:schemeClr val="dk1"/>
              </a:solidFill>
              <a:latin typeface="Tahoma"/>
              <a:ea typeface="Tahoma"/>
              <a:cs typeface="Tahoma"/>
              <a:sym typeface="Tahoma"/>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83" name="Google Shape;183;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1"/>
        <p:cNvGrpSpPr/>
        <p:nvPr/>
      </p:nvGrpSpPr>
      <p:grpSpPr>
        <a:xfrm>
          <a:off x="0" y="0"/>
          <a:ext cx="0" cy="0"/>
          <a:chOff x="0" y="0"/>
          <a:chExt cx="0" cy="0"/>
        </a:xfrm>
      </p:grpSpPr>
      <p:sp>
        <p:nvSpPr>
          <p:cNvPr id="1082" name="Google Shape;1082;p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dirty="0">
                <a:latin typeface="Calibri"/>
                <a:ea typeface="Calibri"/>
                <a:cs typeface="Calibri"/>
                <a:sym typeface="Calibri"/>
              </a:rPr>
              <a:t>You dont want SNS activation in these patients so no ketamine, Use a muscle relaxant that has no histamine SE, be cautious with nitrous use due to an increase in PVR. </a:t>
            </a:r>
            <a:endParaRPr sz="1200" dirty="0">
              <a:latin typeface="Calibri"/>
              <a:ea typeface="Calibri"/>
              <a:cs typeface="Calibri"/>
              <a:sym typeface="Calibri"/>
            </a:endParaRPr>
          </a:p>
        </p:txBody>
      </p:sp>
      <p:sp>
        <p:nvSpPr>
          <p:cNvPr id="1083" name="Google Shape;1083;p17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8"/>
        <p:cNvGrpSpPr/>
        <p:nvPr/>
      </p:nvGrpSpPr>
      <p:grpSpPr>
        <a:xfrm>
          <a:off x="0" y="0"/>
          <a:ext cx="0" cy="0"/>
          <a:chOff x="0" y="0"/>
          <a:chExt cx="0" cy="0"/>
        </a:xfrm>
      </p:grpSpPr>
      <p:sp>
        <p:nvSpPr>
          <p:cNvPr id="1089" name="Google Shape;1089;p1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dirty="0">
                <a:latin typeface="Calibri"/>
                <a:ea typeface="Calibri"/>
                <a:cs typeface="Calibri"/>
                <a:sym typeface="Calibri"/>
              </a:rPr>
              <a:t>Use an epidural if posible to decrease vasodilation</a:t>
            </a:r>
            <a:endParaRPr sz="1200" dirty="0">
              <a:latin typeface="Calibri"/>
              <a:ea typeface="Calibri"/>
              <a:cs typeface="Calibri"/>
              <a:sym typeface="Calibri"/>
            </a:endParaRPr>
          </a:p>
          <a:p>
            <a:pPr marL="0" lvl="0" indent="0" algn="l" rtl="0">
              <a:spcBef>
                <a:spcPts val="0"/>
              </a:spcBef>
              <a:spcAft>
                <a:spcPts val="0"/>
              </a:spcAft>
              <a:buNone/>
            </a:pPr>
            <a:r>
              <a:rPr lang="en-US" sz="1200" dirty="0">
                <a:latin typeface="Calibri"/>
                <a:ea typeface="Calibri"/>
                <a:cs typeface="Calibri"/>
                <a:sym typeface="Calibri"/>
              </a:rPr>
              <a:t>intraop tachycardia - either deepen the anesthesia or use a beta blocker</a:t>
            </a:r>
            <a:endParaRPr sz="1200" dirty="0">
              <a:latin typeface="Calibri"/>
              <a:ea typeface="Calibri"/>
              <a:cs typeface="Calibri"/>
              <a:sym typeface="Calibri"/>
            </a:endParaRPr>
          </a:p>
          <a:p>
            <a:pPr marL="0" lvl="0" indent="0" algn="l" rtl="0">
              <a:spcBef>
                <a:spcPts val="0"/>
              </a:spcBef>
              <a:spcAft>
                <a:spcPts val="0"/>
              </a:spcAft>
              <a:buNone/>
            </a:pPr>
            <a:r>
              <a:rPr lang="en-US" sz="1200" dirty="0">
                <a:latin typeface="Calibri"/>
                <a:ea typeface="Calibri"/>
                <a:cs typeface="Calibri"/>
                <a:sym typeface="Calibri"/>
              </a:rPr>
              <a:t>A-fib - control vent rate with dilt or dig</a:t>
            </a:r>
            <a:endParaRPr sz="1200" dirty="0">
              <a:latin typeface="Calibri"/>
              <a:ea typeface="Calibri"/>
              <a:cs typeface="Calibri"/>
              <a:sym typeface="Calibri"/>
            </a:endParaRPr>
          </a:p>
          <a:p>
            <a:pPr marL="0" lvl="0" indent="0" algn="l" rtl="0">
              <a:spcBef>
                <a:spcPts val="0"/>
              </a:spcBef>
              <a:spcAft>
                <a:spcPts val="0"/>
              </a:spcAft>
              <a:buNone/>
            </a:pPr>
            <a:r>
              <a:rPr lang="en-US" sz="1200" dirty="0">
                <a:latin typeface="Calibri"/>
                <a:ea typeface="Calibri"/>
                <a:cs typeface="Calibri"/>
                <a:sym typeface="Calibri"/>
              </a:rPr>
              <a:t>SVT will lead to rapid deterioration and may need to be cardioverted ASAP</a:t>
            </a:r>
            <a:endParaRPr sz="1200" dirty="0">
              <a:latin typeface="Calibri"/>
              <a:ea typeface="Calibri"/>
              <a:cs typeface="Calibri"/>
              <a:sym typeface="Calibri"/>
            </a:endParaRPr>
          </a:p>
          <a:p>
            <a:pPr marL="0" lvl="0" indent="0" algn="l" rtl="0">
              <a:spcBef>
                <a:spcPts val="0"/>
              </a:spcBef>
              <a:spcAft>
                <a:spcPts val="0"/>
              </a:spcAft>
              <a:buNone/>
            </a:pPr>
            <a:endParaRPr sz="1200" dirty="0">
              <a:latin typeface="Calibri"/>
              <a:ea typeface="Calibri"/>
              <a:cs typeface="Calibri"/>
              <a:sym typeface="Calibri"/>
            </a:endParaRPr>
          </a:p>
          <a:p>
            <a:pPr marL="0" lvl="0" indent="0" algn="l" rtl="0">
              <a:lnSpc>
                <a:spcPct val="80000"/>
              </a:lnSpc>
              <a:spcBef>
                <a:spcPts val="0"/>
              </a:spcBef>
              <a:spcAft>
                <a:spcPts val="0"/>
              </a:spcAft>
              <a:buClr>
                <a:schemeClr val="dk1"/>
              </a:buClr>
              <a:buFont typeface="Arial"/>
              <a:buNone/>
            </a:pPr>
            <a:r>
              <a:rPr lang="en-US" sz="1200" dirty="0">
                <a:solidFill>
                  <a:schemeClr val="dk1"/>
                </a:solidFill>
                <a:latin typeface="Calibri"/>
                <a:ea typeface="Calibri"/>
                <a:cs typeface="Calibri"/>
                <a:sym typeface="Calibri"/>
              </a:rPr>
              <a:t>REVIEW</a:t>
            </a:r>
            <a:endParaRPr sz="1200" dirty="0">
              <a:solidFill>
                <a:schemeClr val="dk1"/>
              </a:solidFill>
              <a:latin typeface="Calibri"/>
              <a:ea typeface="Calibri"/>
              <a:cs typeface="Calibri"/>
              <a:sym typeface="Calibri"/>
            </a:endParaRPr>
          </a:p>
          <a:p>
            <a:pPr marL="0" lvl="0" indent="0" algn="l" rtl="0">
              <a:lnSpc>
                <a:spcPct val="80000"/>
              </a:lnSpc>
              <a:spcBef>
                <a:spcPts val="0"/>
              </a:spcBef>
              <a:spcAft>
                <a:spcPts val="0"/>
              </a:spcAft>
              <a:buClr>
                <a:schemeClr val="dk1"/>
              </a:buClr>
              <a:buFont typeface="Arial"/>
              <a:buNone/>
            </a:pPr>
            <a:r>
              <a:rPr lang="en-US" sz="1200" dirty="0">
                <a:solidFill>
                  <a:schemeClr val="dk1"/>
                </a:solidFill>
                <a:latin typeface="Calibri"/>
                <a:ea typeface="Calibri"/>
                <a:cs typeface="Calibri"/>
                <a:sym typeface="Calibri"/>
              </a:rPr>
              <a:t>keep heart rate slow and SR</a:t>
            </a:r>
            <a:endParaRPr sz="1200" dirty="0">
              <a:solidFill>
                <a:schemeClr val="dk1"/>
              </a:solidFill>
              <a:latin typeface="Calibri"/>
              <a:ea typeface="Calibri"/>
              <a:cs typeface="Calibri"/>
              <a:sym typeface="Calibri"/>
            </a:endParaRPr>
          </a:p>
          <a:p>
            <a:pPr marL="0" lvl="0" indent="0" algn="l" rtl="0">
              <a:lnSpc>
                <a:spcPct val="80000"/>
              </a:lnSpc>
              <a:spcBef>
                <a:spcPts val="0"/>
              </a:spcBef>
              <a:spcAft>
                <a:spcPts val="0"/>
              </a:spcAft>
              <a:buClr>
                <a:schemeClr val="dk1"/>
              </a:buClr>
              <a:buFont typeface="Arial"/>
              <a:buNone/>
            </a:pPr>
            <a:r>
              <a:rPr lang="en-US" sz="1200" dirty="0">
                <a:solidFill>
                  <a:schemeClr val="dk1"/>
                </a:solidFill>
                <a:latin typeface="Calibri"/>
                <a:ea typeface="Calibri"/>
                <a:cs typeface="Calibri"/>
                <a:sym typeface="Calibri"/>
              </a:rPr>
              <a:t>Maintain preload and afterload</a:t>
            </a:r>
            <a:endParaRPr sz="1200" dirty="0">
              <a:solidFill>
                <a:schemeClr val="dk1"/>
              </a:solidFill>
              <a:latin typeface="Calibri"/>
              <a:ea typeface="Calibri"/>
              <a:cs typeface="Calibri"/>
              <a:sym typeface="Calibri"/>
            </a:endParaRPr>
          </a:p>
          <a:p>
            <a:pPr marL="0" lvl="0" indent="0" algn="l" rtl="0">
              <a:lnSpc>
                <a:spcPct val="80000"/>
              </a:lnSpc>
              <a:spcBef>
                <a:spcPts val="0"/>
              </a:spcBef>
              <a:spcAft>
                <a:spcPts val="0"/>
              </a:spcAft>
              <a:buClr>
                <a:schemeClr val="dk1"/>
              </a:buClr>
              <a:buFont typeface="Arial"/>
              <a:buNone/>
            </a:pPr>
            <a:r>
              <a:rPr lang="en-US" sz="1200" dirty="0">
                <a:solidFill>
                  <a:schemeClr val="dk1"/>
                </a:solidFill>
                <a:latin typeface="Calibri"/>
                <a:ea typeface="Calibri"/>
                <a:cs typeface="Calibri"/>
                <a:sym typeface="Calibri"/>
              </a:rPr>
              <a:t>maintain contractility</a:t>
            </a:r>
            <a:endParaRPr sz="1200" dirty="0">
              <a:solidFill>
                <a:schemeClr val="dk1"/>
              </a:solidFill>
              <a:latin typeface="Calibri"/>
              <a:ea typeface="Calibri"/>
              <a:cs typeface="Calibri"/>
              <a:sym typeface="Calibri"/>
            </a:endParaRPr>
          </a:p>
          <a:p>
            <a:pPr marL="0" lvl="0" indent="0" algn="l" rtl="0">
              <a:lnSpc>
                <a:spcPct val="80000"/>
              </a:lnSpc>
              <a:spcBef>
                <a:spcPts val="0"/>
              </a:spcBef>
              <a:spcAft>
                <a:spcPts val="0"/>
              </a:spcAft>
              <a:buClr>
                <a:schemeClr val="dk1"/>
              </a:buClr>
              <a:buFont typeface="Arial"/>
              <a:buNone/>
            </a:pPr>
            <a:endParaRPr sz="1200" dirty="0">
              <a:solidFill>
                <a:schemeClr val="dk1"/>
              </a:solidFill>
              <a:latin typeface="Calibri"/>
              <a:ea typeface="Calibri"/>
              <a:cs typeface="Calibri"/>
              <a:sym typeface="Calibri"/>
            </a:endParaRPr>
          </a:p>
          <a:p>
            <a:pPr marL="0" lvl="0" indent="0" algn="l" rtl="0">
              <a:lnSpc>
                <a:spcPct val="80000"/>
              </a:lnSpc>
              <a:spcBef>
                <a:spcPts val="0"/>
              </a:spcBef>
              <a:spcAft>
                <a:spcPts val="0"/>
              </a:spcAft>
              <a:buClr>
                <a:schemeClr val="dk1"/>
              </a:buClr>
              <a:buFont typeface="Arial"/>
              <a:buNone/>
            </a:pPr>
            <a:r>
              <a:rPr lang="en-US" sz="1200" dirty="0">
                <a:solidFill>
                  <a:schemeClr val="dk1"/>
                </a:solidFill>
                <a:latin typeface="Calibri"/>
                <a:ea typeface="Calibri"/>
                <a:cs typeface="Calibri"/>
                <a:sym typeface="Calibri"/>
              </a:rPr>
              <a:t>Slow, full, regular, not too tight, not too strong</a:t>
            </a:r>
            <a:endParaRPr sz="1200" dirty="0">
              <a:latin typeface="Calibri"/>
              <a:ea typeface="Calibri"/>
              <a:cs typeface="Calibri"/>
              <a:sym typeface="Calibri"/>
            </a:endParaRPr>
          </a:p>
        </p:txBody>
      </p:sp>
      <p:sp>
        <p:nvSpPr>
          <p:cNvPr id="1090" name="Google Shape;1090;p17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5"/>
        <p:cNvGrpSpPr/>
        <p:nvPr/>
      </p:nvGrpSpPr>
      <p:grpSpPr>
        <a:xfrm>
          <a:off x="0" y="0"/>
          <a:ext cx="0" cy="0"/>
          <a:chOff x="0" y="0"/>
          <a:chExt cx="0" cy="0"/>
        </a:xfrm>
      </p:grpSpPr>
      <p:sp>
        <p:nvSpPr>
          <p:cNvPr id="1096" name="Google Shape;1096;p17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1097" name="Google Shape;1097;p17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None/>
            </a:pPr>
            <a:r>
              <a:rPr lang="en-US" sz="1200" dirty="0">
                <a:solidFill>
                  <a:schemeClr val="dk1"/>
                </a:solidFill>
                <a:latin typeface="Calibri"/>
                <a:ea typeface="Calibri"/>
                <a:cs typeface="Calibri"/>
                <a:sym typeface="Calibri"/>
              </a:rPr>
              <a:t>Acute from MI or infection (endocarditis) or chest trauma. </a:t>
            </a:r>
            <a:endParaRPr sz="1200" dirty="0">
              <a:solidFill>
                <a:schemeClr val="dk1"/>
              </a:solidFill>
              <a:latin typeface="Calibri"/>
              <a:ea typeface="Calibri"/>
              <a:cs typeface="Calibri"/>
              <a:sym typeface="Calibri"/>
            </a:endParaRPr>
          </a:p>
          <a:p>
            <a:pPr marL="0" marR="0" lvl="0" indent="0" algn="l" rtl="0">
              <a:lnSpc>
                <a:spcPct val="80000"/>
              </a:lnSpc>
              <a:spcBef>
                <a:spcPts val="0"/>
              </a:spcBef>
              <a:spcAft>
                <a:spcPts val="0"/>
              </a:spcAft>
              <a:buNone/>
            </a:pPr>
            <a:r>
              <a:rPr lang="en-US" sz="1200" dirty="0">
                <a:solidFill>
                  <a:schemeClr val="dk1"/>
                </a:solidFill>
                <a:latin typeface="Calibri"/>
                <a:ea typeface="Calibri"/>
                <a:cs typeface="Calibri"/>
                <a:sym typeface="Calibri"/>
              </a:rPr>
              <a:t>Chronic often from RF, MS or a congenital abnormal valve. </a:t>
            </a:r>
            <a:endParaRPr sz="1200" dirty="0">
              <a:solidFill>
                <a:schemeClr val="dk1"/>
              </a:solidFill>
              <a:latin typeface="Calibri"/>
              <a:ea typeface="Calibri"/>
              <a:cs typeface="Calibri"/>
              <a:sym typeface="Calibri"/>
            </a:endParaRPr>
          </a:p>
        </p:txBody>
      </p:sp>
      <p:sp>
        <p:nvSpPr>
          <p:cNvPr id="1098" name="Google Shape;1098;p17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r>
              <a:rPr lang="en-US" dirty="0"/>
              <a:t> </a:t>
            </a:r>
            <a:endParaRPr sz="1200" b="0" i="0" u="none" strike="noStrike" cap="none" dirty="0">
              <a:solidFill>
                <a:schemeClr val="dk1"/>
              </a:solidFill>
              <a:latin typeface="Tahoma"/>
              <a:ea typeface="Tahoma"/>
              <a:cs typeface="Tahoma"/>
              <a:sym typeface="Tahoma"/>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3"/>
        <p:cNvGrpSpPr/>
        <p:nvPr/>
      </p:nvGrpSpPr>
      <p:grpSpPr>
        <a:xfrm>
          <a:off x="0" y="0"/>
          <a:ext cx="0" cy="0"/>
          <a:chOff x="0" y="0"/>
          <a:chExt cx="0" cy="0"/>
        </a:xfrm>
      </p:grpSpPr>
      <p:sp>
        <p:nvSpPr>
          <p:cNvPr id="1104" name="Google Shape;1104;p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dirty="0">
                <a:latin typeface="Calibri"/>
                <a:ea typeface="Calibri"/>
                <a:cs typeface="Calibri"/>
                <a:sym typeface="Calibri"/>
              </a:rPr>
              <a:t>Decrease in forward flow (SV) to the LA during systole, LV dialates due to ***increase  in afterload. </a:t>
            </a:r>
            <a:endParaRPr sz="1200" dirty="0">
              <a:latin typeface="Calibri"/>
              <a:ea typeface="Calibri"/>
              <a:cs typeface="Calibri"/>
              <a:sym typeface="Calibri"/>
            </a:endParaRPr>
          </a:p>
          <a:p>
            <a:pPr marL="0" lvl="0" indent="0" algn="l" rtl="0">
              <a:spcBef>
                <a:spcPts val="0"/>
              </a:spcBef>
              <a:spcAft>
                <a:spcPts val="0"/>
              </a:spcAft>
              <a:buNone/>
            </a:pPr>
            <a:r>
              <a:rPr lang="en-US" sz="1200" dirty="0">
                <a:latin typeface="Calibri"/>
                <a:ea typeface="Calibri"/>
                <a:cs typeface="Calibri"/>
                <a:sym typeface="Calibri"/>
              </a:rPr>
              <a:t>Chronic - eccentric hypertrophy with progressive impairment of contractility and a decrease in EF &lt;50%</a:t>
            </a:r>
            <a:endParaRPr sz="1200" dirty="0">
              <a:latin typeface="Calibri"/>
              <a:ea typeface="Calibri"/>
              <a:cs typeface="Calibri"/>
              <a:sym typeface="Calibri"/>
            </a:endParaRPr>
          </a:p>
        </p:txBody>
      </p:sp>
      <p:sp>
        <p:nvSpPr>
          <p:cNvPr id="1105" name="Google Shape;1105;p17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0"/>
        <p:cNvGrpSpPr/>
        <p:nvPr/>
      </p:nvGrpSpPr>
      <p:grpSpPr>
        <a:xfrm>
          <a:off x="0" y="0"/>
          <a:ext cx="0" cy="0"/>
          <a:chOff x="0" y="0"/>
          <a:chExt cx="0" cy="0"/>
        </a:xfrm>
      </p:grpSpPr>
      <p:sp>
        <p:nvSpPr>
          <p:cNvPr id="1111" name="Google Shape;1111;p1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dirty="0">
                <a:latin typeface="Calibri"/>
                <a:ea typeface="Calibri"/>
                <a:cs typeface="Calibri"/>
                <a:sym typeface="Calibri"/>
              </a:rPr>
              <a:t>if you decrease SVR or increase LA pressure - decrease regurg vol. </a:t>
            </a:r>
            <a:endParaRPr sz="1200" dirty="0">
              <a:latin typeface="Calibri"/>
              <a:ea typeface="Calibri"/>
              <a:cs typeface="Calibri"/>
              <a:sym typeface="Calibri"/>
            </a:endParaRPr>
          </a:p>
        </p:txBody>
      </p:sp>
      <p:sp>
        <p:nvSpPr>
          <p:cNvPr id="1112" name="Google Shape;1112;p18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7"/>
        <p:cNvGrpSpPr/>
        <p:nvPr/>
      </p:nvGrpSpPr>
      <p:grpSpPr>
        <a:xfrm>
          <a:off x="0" y="0"/>
          <a:ext cx="0" cy="0"/>
          <a:chOff x="0" y="0"/>
          <a:chExt cx="0" cy="0"/>
        </a:xfrm>
      </p:grpSpPr>
      <p:sp>
        <p:nvSpPr>
          <p:cNvPr id="1118" name="Google Shape;1118;p18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1119" name="Google Shape;1119;p18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dirty="0">
                <a:solidFill>
                  <a:schemeClr val="dk1"/>
                </a:solidFill>
                <a:latin typeface="Calibri"/>
                <a:ea typeface="Calibri"/>
                <a:cs typeface="Calibri"/>
                <a:sym typeface="Calibri"/>
              </a:rPr>
              <a:t> SRT with 80-100</a:t>
            </a:r>
            <a:endParaRPr sz="1200" dirty="0">
              <a:solidFill>
                <a:schemeClr val="dk1"/>
              </a:solidFill>
              <a:latin typeface="Calibri"/>
              <a:ea typeface="Calibri"/>
              <a:cs typeface="Calibri"/>
              <a:sym typeface="Calibri"/>
            </a:endParaRPr>
          </a:p>
          <a:p>
            <a:pPr marL="0" marR="0" lvl="0" indent="0" algn="l" rtl="0">
              <a:spcBef>
                <a:spcPts val="0"/>
              </a:spcBef>
              <a:spcAft>
                <a:spcPts val="0"/>
              </a:spcAft>
              <a:buNone/>
            </a:pPr>
            <a:endParaRPr sz="1200" dirty="0">
              <a:solidFill>
                <a:schemeClr val="dk1"/>
              </a:solidFill>
              <a:latin typeface="Calibri"/>
              <a:ea typeface="Calibri"/>
              <a:cs typeface="Calibri"/>
              <a:sym typeface="Calibri"/>
            </a:endParaRPr>
          </a:p>
        </p:txBody>
      </p:sp>
      <p:sp>
        <p:nvSpPr>
          <p:cNvPr id="1120" name="Google Shape;1120;p18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r>
              <a:rPr lang="en-US" dirty="0"/>
              <a:t> </a:t>
            </a:r>
            <a:endParaRPr sz="1200" b="0" i="0" u="none" strike="noStrike" cap="none" dirty="0">
              <a:solidFill>
                <a:schemeClr val="dk1"/>
              </a:solidFill>
              <a:latin typeface="Tahoma"/>
              <a:ea typeface="Tahoma"/>
              <a:cs typeface="Tahoma"/>
              <a:sym typeface="Tahoma"/>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5"/>
        <p:cNvGrpSpPr/>
        <p:nvPr/>
      </p:nvGrpSpPr>
      <p:grpSpPr>
        <a:xfrm>
          <a:off x="0" y="0"/>
          <a:ext cx="0" cy="0"/>
          <a:chOff x="0" y="0"/>
          <a:chExt cx="0" cy="0"/>
        </a:xfrm>
      </p:grpSpPr>
      <p:sp>
        <p:nvSpPr>
          <p:cNvPr id="1126" name="Google Shape;1126;p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dirty="0">
                <a:latin typeface="Calibri"/>
                <a:ea typeface="Calibri"/>
                <a:cs typeface="Calibri"/>
                <a:sym typeface="Calibri"/>
              </a:rPr>
              <a:t>For anesthesia - look at LV function - if preserved then will do well with most techniques</a:t>
            </a:r>
            <a:endParaRPr sz="1200" dirty="0">
              <a:latin typeface="Calibri"/>
              <a:ea typeface="Calibri"/>
              <a:cs typeface="Calibri"/>
              <a:sym typeface="Calibri"/>
            </a:endParaRPr>
          </a:p>
          <a:p>
            <a:pPr marL="0" lvl="0" indent="0" algn="l" rtl="0">
              <a:spcBef>
                <a:spcPts val="0"/>
              </a:spcBef>
              <a:spcAft>
                <a:spcPts val="0"/>
              </a:spcAft>
              <a:buNone/>
            </a:pPr>
            <a:r>
              <a:rPr lang="en-US" sz="1200" dirty="0">
                <a:latin typeface="Calibri"/>
                <a:ea typeface="Calibri"/>
                <a:cs typeface="Calibri"/>
                <a:sym typeface="Calibri"/>
              </a:rPr>
              <a:t>mod-sev LV dysfn will be senstive to volatile anes. so avoid cardiac depression and no brady. </a:t>
            </a:r>
            <a:endParaRPr sz="1200" dirty="0">
              <a:latin typeface="Calibri"/>
              <a:ea typeface="Calibri"/>
              <a:cs typeface="Calibri"/>
              <a:sym typeface="Calibri"/>
            </a:endParaRPr>
          </a:p>
          <a:p>
            <a:pPr marL="0" lvl="0" indent="0" algn="l" rtl="0">
              <a:spcBef>
                <a:spcPts val="0"/>
              </a:spcBef>
              <a:spcAft>
                <a:spcPts val="0"/>
              </a:spcAft>
              <a:buNone/>
            </a:pPr>
            <a:endParaRPr sz="1200" dirty="0">
              <a:latin typeface="Calibri"/>
              <a:ea typeface="Calibri"/>
              <a:cs typeface="Calibri"/>
              <a:sym typeface="Calibri"/>
            </a:endParaRPr>
          </a:p>
          <a:p>
            <a:pPr marL="0" lvl="0" indent="0" algn="l" rtl="0">
              <a:spcBef>
                <a:spcPts val="0"/>
              </a:spcBef>
              <a:spcAft>
                <a:spcPts val="0"/>
              </a:spcAft>
              <a:buNone/>
            </a:pPr>
            <a:r>
              <a:rPr lang="en-US" sz="1200" dirty="0">
                <a:latin typeface="Calibri"/>
                <a:ea typeface="Calibri"/>
                <a:cs typeface="Calibri"/>
                <a:sym typeface="Calibri"/>
              </a:rPr>
              <a:t>REVIEW</a:t>
            </a:r>
            <a:endParaRPr sz="1200" dirty="0">
              <a:latin typeface="Calibri"/>
              <a:ea typeface="Calibri"/>
              <a:cs typeface="Calibri"/>
              <a:sym typeface="Calibri"/>
            </a:endParaRPr>
          </a:p>
          <a:p>
            <a:pPr marL="0" lvl="0" indent="0" algn="l" rtl="0">
              <a:spcBef>
                <a:spcPts val="0"/>
              </a:spcBef>
              <a:spcAft>
                <a:spcPts val="0"/>
              </a:spcAft>
              <a:buNone/>
            </a:pPr>
            <a:r>
              <a:rPr lang="en-US" sz="1200" dirty="0">
                <a:latin typeface="Calibri"/>
                <a:ea typeface="Calibri"/>
                <a:cs typeface="Calibri"/>
                <a:sym typeface="Calibri"/>
              </a:rPr>
              <a:t>heart rate high, SR</a:t>
            </a:r>
            <a:endParaRPr sz="1200" dirty="0">
              <a:latin typeface="Calibri"/>
              <a:ea typeface="Calibri"/>
              <a:cs typeface="Calibri"/>
              <a:sym typeface="Calibri"/>
            </a:endParaRPr>
          </a:p>
          <a:p>
            <a:pPr marL="0" lvl="0" indent="0" algn="l" rtl="0">
              <a:spcBef>
                <a:spcPts val="0"/>
              </a:spcBef>
              <a:spcAft>
                <a:spcPts val="0"/>
              </a:spcAft>
              <a:buNone/>
            </a:pPr>
            <a:r>
              <a:rPr lang="en-US" sz="1200" dirty="0">
                <a:latin typeface="Calibri"/>
                <a:ea typeface="Calibri"/>
                <a:cs typeface="Calibri"/>
                <a:sym typeface="Calibri"/>
              </a:rPr>
              <a:t>maintain or decrease SVR</a:t>
            </a:r>
            <a:endParaRPr sz="1200" dirty="0">
              <a:latin typeface="Calibri"/>
              <a:ea typeface="Calibri"/>
              <a:cs typeface="Calibri"/>
              <a:sym typeface="Calibri"/>
            </a:endParaRPr>
          </a:p>
          <a:p>
            <a:pPr marL="0" lvl="0" indent="0" algn="l" rtl="0">
              <a:spcBef>
                <a:spcPts val="0"/>
              </a:spcBef>
              <a:spcAft>
                <a:spcPts val="0"/>
              </a:spcAft>
              <a:buNone/>
            </a:pPr>
            <a:r>
              <a:rPr lang="en-US" sz="1200" dirty="0">
                <a:latin typeface="Calibri"/>
                <a:ea typeface="Calibri"/>
                <a:cs typeface="Calibri"/>
                <a:sym typeface="Calibri"/>
              </a:rPr>
              <a:t>mantain or increase preload, </a:t>
            </a:r>
            <a:endParaRPr sz="1200" dirty="0">
              <a:latin typeface="Calibri"/>
              <a:ea typeface="Calibri"/>
              <a:cs typeface="Calibri"/>
              <a:sym typeface="Calibri"/>
            </a:endParaRPr>
          </a:p>
          <a:p>
            <a:pPr marL="0" lvl="0" indent="0" algn="l" rtl="0">
              <a:spcBef>
                <a:spcPts val="0"/>
              </a:spcBef>
              <a:spcAft>
                <a:spcPts val="0"/>
              </a:spcAft>
              <a:buNone/>
            </a:pPr>
            <a:r>
              <a:rPr lang="en-US" sz="1200" dirty="0">
                <a:latin typeface="Calibri"/>
                <a:ea typeface="Calibri"/>
                <a:cs typeface="Calibri"/>
                <a:sym typeface="Calibri"/>
              </a:rPr>
              <a:t>maintain contractility</a:t>
            </a:r>
            <a:endParaRPr sz="1200" dirty="0">
              <a:latin typeface="Calibri"/>
              <a:ea typeface="Calibri"/>
              <a:cs typeface="Calibri"/>
              <a:sym typeface="Calibri"/>
            </a:endParaRPr>
          </a:p>
          <a:p>
            <a:pPr marL="0" lvl="0" indent="0" algn="l" rtl="0">
              <a:spcBef>
                <a:spcPts val="0"/>
              </a:spcBef>
              <a:spcAft>
                <a:spcPts val="0"/>
              </a:spcAft>
              <a:buNone/>
            </a:pPr>
            <a:r>
              <a:rPr lang="en-US" sz="1200" dirty="0">
                <a:latin typeface="Calibri"/>
                <a:ea typeface="Calibri"/>
                <a:cs typeface="Calibri"/>
                <a:sym typeface="Calibri"/>
              </a:rPr>
              <a:t>avoid increases in PVR</a:t>
            </a:r>
            <a:endParaRPr sz="1200" dirty="0">
              <a:latin typeface="Calibri"/>
              <a:ea typeface="Calibri"/>
              <a:cs typeface="Calibri"/>
              <a:sym typeface="Calibri"/>
            </a:endParaRPr>
          </a:p>
        </p:txBody>
      </p:sp>
      <p:sp>
        <p:nvSpPr>
          <p:cNvPr id="1127" name="Google Shape;1127;p18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2"/>
        <p:cNvGrpSpPr/>
        <p:nvPr/>
      </p:nvGrpSpPr>
      <p:grpSpPr>
        <a:xfrm>
          <a:off x="0" y="0"/>
          <a:ext cx="0" cy="0"/>
          <a:chOff x="0" y="0"/>
          <a:chExt cx="0" cy="0"/>
        </a:xfrm>
      </p:grpSpPr>
      <p:sp>
        <p:nvSpPr>
          <p:cNvPr id="1133" name="Google Shape;1133;p18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1134" name="Google Shape;1134;p18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1" indent="0" algn="l" rtl="0">
              <a:spcBef>
                <a:spcPts val="0"/>
              </a:spcBef>
              <a:spcAft>
                <a:spcPts val="0"/>
              </a:spcAft>
              <a:buNone/>
            </a:pPr>
            <a:r>
              <a:rPr lang="en-US" sz="1200" dirty="0">
                <a:solidFill>
                  <a:schemeClr val="dk1"/>
                </a:solidFill>
                <a:latin typeface="Calibri"/>
                <a:ea typeface="Calibri"/>
                <a:cs typeface="Calibri"/>
                <a:sym typeface="Calibri"/>
              </a:rPr>
              <a:t>In 5% of the population will hear a midsystolic clock - most are asymptomatic and associated with connective tissue ds (Marfans). Can also be assoicated with embolic events, arrythmia’s and endocartitis. </a:t>
            </a:r>
            <a:endParaRPr sz="1200" b="0" i="0" u="none" strike="noStrike" cap="none" dirty="0">
              <a:solidFill>
                <a:schemeClr val="dk1"/>
              </a:solidFill>
              <a:latin typeface="Calibri"/>
              <a:ea typeface="Calibri"/>
              <a:cs typeface="Calibri"/>
              <a:sym typeface="Calibri"/>
            </a:endParaRPr>
          </a:p>
        </p:txBody>
      </p:sp>
      <p:sp>
        <p:nvSpPr>
          <p:cNvPr id="1135" name="Google Shape;1135;p18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r>
              <a:rPr lang="en-US" dirty="0"/>
              <a:t> </a:t>
            </a:r>
            <a:endParaRPr sz="1200" b="0" i="0" u="none" strike="noStrike" cap="none" dirty="0">
              <a:solidFill>
                <a:schemeClr val="dk1"/>
              </a:solidFill>
              <a:latin typeface="Tahoma"/>
              <a:ea typeface="Tahoma"/>
              <a:cs typeface="Tahoma"/>
              <a:sym typeface="Tahoma"/>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0"/>
        <p:cNvGrpSpPr/>
        <p:nvPr/>
      </p:nvGrpSpPr>
      <p:grpSpPr>
        <a:xfrm>
          <a:off x="0" y="0"/>
          <a:ext cx="0" cy="0"/>
          <a:chOff x="0" y="0"/>
          <a:chExt cx="0" cy="0"/>
        </a:xfrm>
      </p:grpSpPr>
      <p:sp>
        <p:nvSpPr>
          <p:cNvPr id="1141" name="Google Shape;1141;p18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2" name="Google Shape;1142;p18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dirty="0">
                <a:solidFill>
                  <a:schemeClr val="dk1"/>
                </a:solidFill>
                <a:latin typeface="Calibri"/>
                <a:ea typeface="Calibri"/>
                <a:cs typeface="Calibri"/>
                <a:sym typeface="Calibri"/>
              </a:rPr>
              <a:t>Avoid hypovolemia, may be more prone to intraop vent arryth following sns activations to treat use a beta blocker or lido. </a:t>
            </a:r>
            <a:endParaRPr sz="1200" b="0" i="0" u="none" strike="noStrike" cap="none" dirty="0">
              <a:solidFill>
                <a:schemeClr val="dk1"/>
              </a:solidFill>
              <a:latin typeface="Calibri"/>
              <a:ea typeface="Calibri"/>
              <a:cs typeface="Calibri"/>
              <a:sym typeface="Calibri"/>
            </a:endParaRPr>
          </a:p>
        </p:txBody>
      </p:sp>
      <p:sp>
        <p:nvSpPr>
          <p:cNvPr id="1143" name="Google Shape;1143;p18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r>
              <a:rPr lang="en-US" dirty="0"/>
              <a:t> </a:t>
            </a:r>
            <a:endParaRPr sz="12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8"/>
        <p:cNvGrpSpPr/>
        <p:nvPr/>
      </p:nvGrpSpPr>
      <p:grpSpPr>
        <a:xfrm>
          <a:off x="0" y="0"/>
          <a:ext cx="0" cy="0"/>
          <a:chOff x="0" y="0"/>
          <a:chExt cx="0" cy="0"/>
        </a:xfrm>
      </p:grpSpPr>
      <p:sp>
        <p:nvSpPr>
          <p:cNvPr id="1149" name="Google Shape;1149;p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dirty="0">
                <a:latin typeface="Calibri"/>
                <a:ea typeface="Calibri"/>
                <a:cs typeface="Calibri"/>
                <a:sym typeface="Calibri"/>
              </a:rPr>
              <a:t>LV outflow obstruction - cause by asymmetric hypertrophy of intravec septum. Is the venturi effect- the MV leaflet gets pulls into the outflow tract and further causes an obstruction. </a:t>
            </a:r>
            <a:endParaRPr sz="1200" dirty="0">
              <a:latin typeface="Calibri"/>
              <a:ea typeface="Calibri"/>
              <a:cs typeface="Calibri"/>
              <a:sym typeface="Calibri"/>
            </a:endParaRPr>
          </a:p>
          <a:p>
            <a:pPr marL="0" lvl="0" indent="0" algn="l" rtl="0">
              <a:spcBef>
                <a:spcPts val="0"/>
              </a:spcBef>
              <a:spcAft>
                <a:spcPts val="0"/>
              </a:spcAft>
              <a:buNone/>
            </a:pPr>
            <a:r>
              <a:rPr lang="en-US" sz="1200" dirty="0">
                <a:latin typeface="Calibri"/>
                <a:ea typeface="Calibri"/>
                <a:cs typeface="Calibri"/>
                <a:sym typeface="Calibri"/>
              </a:rPr>
              <a:t>The LV rpadily dialates and decrease in SV occurs (CHF symp present in ⅔ of patients). It can be genetic, other causes include HTN, CAD, Valve dysfxns,. </a:t>
            </a:r>
            <a:endParaRPr sz="1200" dirty="0">
              <a:latin typeface="Calibri"/>
              <a:ea typeface="Calibri"/>
              <a:cs typeface="Calibri"/>
              <a:sym typeface="Calibri"/>
            </a:endParaRPr>
          </a:p>
          <a:p>
            <a:pPr marL="0" lvl="0" indent="0" algn="l" rtl="0">
              <a:spcBef>
                <a:spcPts val="0"/>
              </a:spcBef>
              <a:spcAft>
                <a:spcPts val="0"/>
              </a:spcAft>
              <a:buNone/>
            </a:pPr>
            <a:endParaRPr sz="1200" dirty="0">
              <a:latin typeface="Calibri"/>
              <a:ea typeface="Calibri"/>
              <a:cs typeface="Calibri"/>
              <a:sym typeface="Calibri"/>
            </a:endParaRPr>
          </a:p>
          <a:p>
            <a:pPr marL="0" lvl="0" indent="0" algn="l" rtl="0">
              <a:spcBef>
                <a:spcPts val="0"/>
              </a:spcBef>
              <a:spcAft>
                <a:spcPts val="0"/>
              </a:spcAft>
              <a:buNone/>
            </a:pPr>
            <a:r>
              <a:rPr lang="en-US" sz="1200" dirty="0">
                <a:latin typeface="Calibri"/>
                <a:ea typeface="Calibri"/>
                <a:cs typeface="Calibri"/>
                <a:sym typeface="Calibri"/>
              </a:rPr>
              <a:t>This is the most common cause of Peds and young adult cause of sudden death. </a:t>
            </a:r>
            <a:endParaRPr sz="1200" dirty="0">
              <a:latin typeface="Calibri"/>
              <a:ea typeface="Calibri"/>
              <a:cs typeface="Calibri"/>
              <a:sym typeface="Calibri"/>
            </a:endParaRPr>
          </a:p>
          <a:p>
            <a:pPr marL="0" lvl="0" indent="0" algn="l" rtl="0">
              <a:spcBef>
                <a:spcPts val="0"/>
              </a:spcBef>
              <a:spcAft>
                <a:spcPts val="0"/>
              </a:spcAft>
              <a:buNone/>
            </a:pPr>
            <a:r>
              <a:rPr lang="en-US" sz="1200" dirty="0">
                <a:latin typeface="Calibri"/>
                <a:ea typeface="Calibri"/>
                <a:cs typeface="Calibri"/>
                <a:sym typeface="Calibri"/>
              </a:rPr>
              <a:t>This was Idopathic hypertrophic subaortic stenosis. </a:t>
            </a:r>
            <a:endParaRPr sz="1200" dirty="0">
              <a:latin typeface="Calibri"/>
              <a:ea typeface="Calibri"/>
              <a:cs typeface="Calibri"/>
              <a:sym typeface="Calibri"/>
            </a:endParaRPr>
          </a:p>
        </p:txBody>
      </p:sp>
      <p:sp>
        <p:nvSpPr>
          <p:cNvPr id="1150" name="Google Shape;1150;p18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 This is on boards </a:t>
            </a:r>
            <a:endParaRPr dirty="0"/>
          </a:p>
          <a:p>
            <a:pPr marL="0" lvl="0" indent="0" algn="l" rtl="0">
              <a:spcBef>
                <a:spcPts val="0"/>
              </a:spcBef>
              <a:spcAft>
                <a:spcPts val="0"/>
              </a:spcAft>
              <a:buNone/>
            </a:pPr>
            <a:r>
              <a:rPr lang="en-US" dirty="0"/>
              <a:t>Mitral valve is the only bicuspid valve</a:t>
            </a:r>
            <a:endParaRPr dirty="0"/>
          </a:p>
          <a:p>
            <a:pPr marL="0" lvl="0" indent="0" algn="l" rtl="0">
              <a:spcBef>
                <a:spcPts val="0"/>
              </a:spcBef>
              <a:spcAft>
                <a:spcPts val="0"/>
              </a:spcAft>
              <a:buNone/>
            </a:pPr>
            <a:r>
              <a:rPr lang="en-US" dirty="0"/>
              <a:t>The valves operate passively via pressure gradient. </a:t>
            </a:r>
            <a:endParaRPr dirty="0"/>
          </a:p>
        </p:txBody>
      </p:sp>
      <p:sp>
        <p:nvSpPr>
          <p:cNvPr id="191" name="Google Shape;191;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5"/>
        <p:cNvGrpSpPr/>
        <p:nvPr/>
      </p:nvGrpSpPr>
      <p:grpSpPr>
        <a:xfrm>
          <a:off x="0" y="0"/>
          <a:ext cx="0" cy="0"/>
          <a:chOff x="0" y="0"/>
          <a:chExt cx="0" cy="0"/>
        </a:xfrm>
      </p:grpSpPr>
      <p:sp>
        <p:nvSpPr>
          <p:cNvPr id="1156" name="Google Shape;1156;p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dirty="0">
                <a:latin typeface="Calibri"/>
                <a:ea typeface="Calibri"/>
                <a:cs typeface="Calibri"/>
                <a:sym typeface="Calibri"/>
              </a:rPr>
              <a:t>You want to alliviate the obstruction</a:t>
            </a:r>
            <a:endParaRPr sz="1200" dirty="0">
              <a:latin typeface="Calibri"/>
              <a:ea typeface="Calibri"/>
              <a:cs typeface="Calibri"/>
              <a:sym typeface="Calibri"/>
            </a:endParaRPr>
          </a:p>
          <a:p>
            <a:pPr marL="0" lvl="0" indent="0" algn="l" rtl="0">
              <a:spcBef>
                <a:spcPts val="0"/>
              </a:spcBef>
              <a:spcAft>
                <a:spcPts val="0"/>
              </a:spcAft>
              <a:buNone/>
            </a:pPr>
            <a:r>
              <a:rPr lang="en-US" sz="1200" dirty="0">
                <a:latin typeface="Calibri"/>
                <a:ea typeface="Calibri"/>
                <a:cs typeface="Calibri"/>
                <a:sym typeface="Calibri"/>
              </a:rPr>
              <a:t>Control heart rate and maintain SR. </a:t>
            </a:r>
            <a:endParaRPr sz="1200" dirty="0">
              <a:latin typeface="Calibri"/>
              <a:ea typeface="Calibri"/>
              <a:cs typeface="Calibri"/>
              <a:sym typeface="Calibri"/>
            </a:endParaRPr>
          </a:p>
          <a:p>
            <a:pPr marL="0" lvl="0" indent="0" algn="l" rtl="0">
              <a:spcBef>
                <a:spcPts val="0"/>
              </a:spcBef>
              <a:spcAft>
                <a:spcPts val="0"/>
              </a:spcAft>
              <a:buNone/>
            </a:pPr>
            <a:r>
              <a:rPr lang="en-US" sz="1200" dirty="0">
                <a:latin typeface="Calibri"/>
                <a:ea typeface="Calibri"/>
                <a:cs typeface="Calibri"/>
                <a:sym typeface="Calibri"/>
              </a:rPr>
              <a:t>Volume</a:t>
            </a:r>
            <a:endParaRPr sz="1200" dirty="0">
              <a:latin typeface="Calibri"/>
              <a:ea typeface="Calibri"/>
              <a:cs typeface="Calibri"/>
              <a:sym typeface="Calibri"/>
            </a:endParaRPr>
          </a:p>
          <a:p>
            <a:pPr marL="0" lvl="0" indent="0" algn="l" rtl="0">
              <a:spcBef>
                <a:spcPts val="0"/>
              </a:spcBef>
              <a:spcAft>
                <a:spcPts val="0"/>
              </a:spcAft>
              <a:buNone/>
            </a:pPr>
            <a:r>
              <a:rPr lang="en-US" sz="1200" dirty="0">
                <a:latin typeface="Calibri"/>
                <a:ea typeface="Calibri"/>
                <a:cs typeface="Calibri"/>
                <a:sym typeface="Calibri"/>
              </a:rPr>
              <a:t>no decreases in SVR</a:t>
            </a:r>
            <a:endParaRPr sz="1200" dirty="0">
              <a:latin typeface="Calibri"/>
              <a:ea typeface="Calibri"/>
              <a:cs typeface="Calibri"/>
              <a:sym typeface="Calibri"/>
            </a:endParaRPr>
          </a:p>
          <a:p>
            <a:pPr marL="0" lvl="0" indent="0" algn="l" rtl="0">
              <a:spcBef>
                <a:spcPts val="0"/>
              </a:spcBef>
              <a:spcAft>
                <a:spcPts val="0"/>
              </a:spcAft>
              <a:buNone/>
            </a:pPr>
            <a:r>
              <a:rPr lang="en-US" sz="1200" dirty="0">
                <a:latin typeface="Calibri"/>
                <a:ea typeface="Calibri"/>
                <a:cs typeface="Calibri"/>
                <a:sym typeface="Calibri"/>
              </a:rPr>
              <a:t>No increase in contraction!!!</a:t>
            </a:r>
            <a:endParaRPr sz="1200" dirty="0">
              <a:latin typeface="Calibri"/>
              <a:ea typeface="Calibri"/>
              <a:cs typeface="Calibri"/>
              <a:sym typeface="Calibri"/>
            </a:endParaRPr>
          </a:p>
          <a:p>
            <a:pPr marL="0" lvl="0" indent="0" algn="l" rtl="0">
              <a:spcBef>
                <a:spcPts val="0"/>
              </a:spcBef>
              <a:spcAft>
                <a:spcPts val="0"/>
              </a:spcAft>
              <a:buNone/>
            </a:pPr>
            <a:r>
              <a:rPr lang="en-US" sz="1200" dirty="0">
                <a:latin typeface="Calibri"/>
                <a:ea typeface="Calibri"/>
                <a:cs typeface="Calibri"/>
                <a:sym typeface="Calibri"/>
              </a:rPr>
              <a:t>Use pacing to control heart rate if needed. </a:t>
            </a:r>
            <a:endParaRPr sz="1200" dirty="0">
              <a:latin typeface="Calibri"/>
              <a:ea typeface="Calibri"/>
              <a:cs typeface="Calibri"/>
              <a:sym typeface="Calibri"/>
            </a:endParaRPr>
          </a:p>
          <a:p>
            <a:pPr marL="0" lvl="0" indent="0" algn="l" rtl="0">
              <a:spcBef>
                <a:spcPts val="0"/>
              </a:spcBef>
              <a:spcAft>
                <a:spcPts val="0"/>
              </a:spcAft>
              <a:buNone/>
            </a:pPr>
            <a:r>
              <a:rPr lang="en-US" sz="1200" dirty="0">
                <a:latin typeface="Calibri"/>
                <a:ea typeface="Calibri"/>
                <a:cs typeface="Calibri"/>
                <a:sym typeface="Calibri"/>
              </a:rPr>
              <a:t>Use fluids and phenyl for hypotension</a:t>
            </a:r>
            <a:endParaRPr sz="1200" dirty="0">
              <a:latin typeface="Calibri"/>
              <a:ea typeface="Calibri"/>
              <a:cs typeface="Calibri"/>
              <a:sym typeface="Calibri"/>
            </a:endParaRPr>
          </a:p>
          <a:p>
            <a:pPr marL="0" lvl="0" indent="0" algn="l" rtl="0">
              <a:spcBef>
                <a:spcPts val="0"/>
              </a:spcBef>
              <a:spcAft>
                <a:spcPts val="0"/>
              </a:spcAft>
              <a:buNone/>
            </a:pPr>
            <a:r>
              <a:rPr lang="en-US" sz="1200" dirty="0">
                <a:latin typeface="Calibri"/>
                <a:ea typeface="Calibri"/>
                <a:cs typeface="Calibri"/>
                <a:sym typeface="Calibri"/>
              </a:rPr>
              <a:t>continue the patient’s beta blockers if on before surg. </a:t>
            </a:r>
            <a:endParaRPr sz="1200" dirty="0">
              <a:latin typeface="Calibri"/>
              <a:ea typeface="Calibri"/>
              <a:cs typeface="Calibri"/>
              <a:sym typeface="Calibri"/>
            </a:endParaRPr>
          </a:p>
          <a:p>
            <a:pPr marL="0" lvl="0" indent="0" algn="l" rtl="0">
              <a:spcBef>
                <a:spcPts val="0"/>
              </a:spcBef>
              <a:spcAft>
                <a:spcPts val="0"/>
              </a:spcAft>
              <a:buNone/>
            </a:pPr>
            <a:r>
              <a:rPr lang="en-US" sz="1200" dirty="0">
                <a:latin typeface="Calibri"/>
                <a:ea typeface="Calibri"/>
                <a:cs typeface="Calibri"/>
                <a:sym typeface="Calibri"/>
              </a:rPr>
              <a:t>Avoid dysrh and correct quickly if they do occur. </a:t>
            </a:r>
            <a:endParaRPr sz="1200" dirty="0">
              <a:latin typeface="Calibri"/>
              <a:ea typeface="Calibri"/>
              <a:cs typeface="Calibri"/>
              <a:sym typeface="Calibri"/>
            </a:endParaRPr>
          </a:p>
        </p:txBody>
      </p:sp>
      <p:sp>
        <p:nvSpPr>
          <p:cNvPr id="1157" name="Google Shape;1157;p18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2"/>
        <p:cNvGrpSpPr/>
        <p:nvPr/>
      </p:nvGrpSpPr>
      <p:grpSpPr>
        <a:xfrm>
          <a:off x="0" y="0"/>
          <a:ext cx="0" cy="0"/>
          <a:chOff x="0" y="0"/>
          <a:chExt cx="0" cy="0"/>
        </a:xfrm>
      </p:grpSpPr>
      <p:sp>
        <p:nvSpPr>
          <p:cNvPr id="1163" name="Google Shape;1163;p1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dirty="0">
                <a:latin typeface="Calibri"/>
                <a:ea typeface="Calibri"/>
                <a:cs typeface="Calibri"/>
                <a:sym typeface="Calibri"/>
              </a:rPr>
              <a:t>WPW is the most common pre excitation syndrome - 0.3% of the population has. Presents with a short PR and wide QRS - paroxysmal atrial tachy. Avoid anxiety or drugs that increase SNS (ketamine)</a:t>
            </a:r>
            <a:endParaRPr sz="1200" dirty="0">
              <a:latin typeface="Calibri"/>
              <a:ea typeface="Calibri"/>
              <a:cs typeface="Calibri"/>
              <a:sym typeface="Calibri"/>
            </a:endParaRPr>
          </a:p>
          <a:p>
            <a:pPr marL="0" lvl="0" indent="0" algn="l" rtl="0">
              <a:spcBef>
                <a:spcPts val="0"/>
              </a:spcBef>
              <a:spcAft>
                <a:spcPts val="0"/>
              </a:spcAft>
              <a:buNone/>
            </a:pPr>
            <a:r>
              <a:rPr lang="en-US" sz="1200" dirty="0">
                <a:latin typeface="Calibri"/>
                <a:ea typeface="Calibri"/>
                <a:cs typeface="Calibri"/>
                <a:sym typeface="Calibri"/>
              </a:rPr>
              <a:t>(Boards)</a:t>
            </a:r>
            <a:endParaRPr sz="1200" dirty="0">
              <a:latin typeface="Calibri"/>
              <a:ea typeface="Calibri"/>
              <a:cs typeface="Calibri"/>
              <a:sym typeface="Calibri"/>
            </a:endParaRPr>
          </a:p>
        </p:txBody>
      </p:sp>
      <p:sp>
        <p:nvSpPr>
          <p:cNvPr id="1164" name="Google Shape;1164;p19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9"/>
        <p:cNvGrpSpPr/>
        <p:nvPr/>
      </p:nvGrpSpPr>
      <p:grpSpPr>
        <a:xfrm>
          <a:off x="0" y="0"/>
          <a:ext cx="0" cy="0"/>
          <a:chOff x="0" y="0"/>
          <a:chExt cx="0" cy="0"/>
        </a:xfrm>
      </p:grpSpPr>
      <p:sp>
        <p:nvSpPr>
          <p:cNvPr id="1170" name="Google Shape;1170;p1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dirty="0">
                <a:latin typeface="Calibri"/>
                <a:ea typeface="Calibri"/>
                <a:cs typeface="Calibri"/>
                <a:sym typeface="Calibri"/>
              </a:rPr>
              <a:t>Arterial hypoxemia will cause PVC’s</a:t>
            </a:r>
            <a:endParaRPr sz="1200" dirty="0">
              <a:latin typeface="Calibri"/>
              <a:ea typeface="Calibri"/>
              <a:cs typeface="Calibri"/>
              <a:sym typeface="Calibri"/>
            </a:endParaRPr>
          </a:p>
          <a:p>
            <a:pPr marL="0" lvl="0" indent="0" algn="l" rtl="0">
              <a:spcBef>
                <a:spcPts val="0"/>
              </a:spcBef>
              <a:spcAft>
                <a:spcPts val="0"/>
              </a:spcAft>
              <a:buNone/>
            </a:pPr>
            <a:r>
              <a:rPr lang="en-US" sz="1200" dirty="0">
                <a:latin typeface="Calibri"/>
                <a:ea typeface="Calibri"/>
                <a:cs typeface="Calibri"/>
                <a:sym typeface="Calibri"/>
              </a:rPr>
              <a:t>eletrolyte dist - i.e. decrease/increase in K or Ca</a:t>
            </a:r>
            <a:endParaRPr sz="1200" dirty="0">
              <a:latin typeface="Calibri"/>
              <a:ea typeface="Calibri"/>
              <a:cs typeface="Calibri"/>
              <a:sym typeface="Calibri"/>
            </a:endParaRPr>
          </a:p>
          <a:p>
            <a:pPr marL="0" lvl="0" indent="0" algn="l" rtl="0">
              <a:spcBef>
                <a:spcPts val="0"/>
              </a:spcBef>
              <a:spcAft>
                <a:spcPts val="0"/>
              </a:spcAft>
              <a:buNone/>
            </a:pPr>
            <a:r>
              <a:rPr lang="en-US" sz="1200" dirty="0">
                <a:latin typeface="Calibri"/>
                <a:ea typeface="Calibri"/>
                <a:cs typeface="Calibri"/>
                <a:sym typeface="Calibri"/>
              </a:rPr>
              <a:t>increase in Co2 </a:t>
            </a:r>
            <a:endParaRPr sz="1200" dirty="0">
              <a:latin typeface="Calibri"/>
              <a:ea typeface="Calibri"/>
              <a:cs typeface="Calibri"/>
              <a:sym typeface="Calibri"/>
            </a:endParaRPr>
          </a:p>
          <a:p>
            <a:pPr marL="0" lvl="0" indent="0" algn="l" rtl="0">
              <a:spcBef>
                <a:spcPts val="0"/>
              </a:spcBef>
              <a:spcAft>
                <a:spcPts val="0"/>
              </a:spcAft>
              <a:buNone/>
            </a:pPr>
            <a:endParaRPr sz="1200" dirty="0">
              <a:latin typeface="Calibri"/>
              <a:ea typeface="Calibri"/>
              <a:cs typeface="Calibri"/>
              <a:sym typeface="Calibri"/>
            </a:endParaRPr>
          </a:p>
          <a:p>
            <a:pPr marL="0" lvl="0" indent="0" algn="l" rtl="0">
              <a:spcBef>
                <a:spcPts val="0"/>
              </a:spcBef>
              <a:spcAft>
                <a:spcPts val="0"/>
              </a:spcAft>
              <a:buNone/>
            </a:pPr>
            <a:r>
              <a:rPr lang="en-US" sz="1200" dirty="0">
                <a:latin typeface="Calibri"/>
                <a:ea typeface="Calibri"/>
                <a:cs typeface="Calibri"/>
                <a:sym typeface="Calibri"/>
              </a:rPr>
              <a:t>PVC’s- treat wil lido</a:t>
            </a:r>
            <a:endParaRPr sz="1200" dirty="0">
              <a:latin typeface="Calibri"/>
              <a:ea typeface="Calibri"/>
              <a:cs typeface="Calibri"/>
              <a:sym typeface="Calibri"/>
            </a:endParaRPr>
          </a:p>
          <a:p>
            <a:pPr marL="0" lvl="0" indent="0" algn="l" rtl="0">
              <a:spcBef>
                <a:spcPts val="0"/>
              </a:spcBef>
              <a:spcAft>
                <a:spcPts val="0"/>
              </a:spcAft>
              <a:buNone/>
            </a:pPr>
            <a:r>
              <a:rPr lang="en-US" sz="1200" dirty="0">
                <a:latin typeface="Calibri"/>
                <a:ea typeface="Calibri"/>
                <a:cs typeface="Calibri"/>
                <a:sym typeface="Calibri"/>
              </a:rPr>
              <a:t>VT - &gt;120bpm - treat with lido, amio, </a:t>
            </a:r>
            <a:endParaRPr sz="1200" dirty="0">
              <a:latin typeface="Calibri"/>
              <a:ea typeface="Calibri"/>
              <a:cs typeface="Calibri"/>
              <a:sym typeface="Calibri"/>
            </a:endParaRPr>
          </a:p>
          <a:p>
            <a:pPr marL="0" lvl="0" indent="0" algn="l" rtl="0">
              <a:spcBef>
                <a:spcPts val="0"/>
              </a:spcBef>
              <a:spcAft>
                <a:spcPts val="0"/>
              </a:spcAft>
              <a:buNone/>
            </a:pPr>
            <a:r>
              <a:rPr lang="en-US" sz="1200" dirty="0">
                <a:latin typeface="Calibri"/>
                <a:ea typeface="Calibri"/>
                <a:cs typeface="Calibri"/>
                <a:sym typeface="Calibri"/>
              </a:rPr>
              <a:t>SVT - cardioversion</a:t>
            </a:r>
            <a:endParaRPr sz="1200" dirty="0">
              <a:latin typeface="Calibri"/>
              <a:ea typeface="Calibri"/>
              <a:cs typeface="Calibri"/>
              <a:sym typeface="Calibri"/>
            </a:endParaRPr>
          </a:p>
          <a:p>
            <a:pPr marL="0" lvl="0" indent="0" algn="l" rtl="0">
              <a:spcBef>
                <a:spcPts val="0"/>
              </a:spcBef>
              <a:spcAft>
                <a:spcPts val="0"/>
              </a:spcAft>
              <a:buNone/>
            </a:pPr>
            <a:endParaRPr sz="1200" dirty="0">
              <a:latin typeface="Calibri"/>
              <a:ea typeface="Calibri"/>
              <a:cs typeface="Calibri"/>
              <a:sym typeface="Calibri"/>
            </a:endParaRPr>
          </a:p>
          <a:p>
            <a:pPr marL="0" lvl="0" indent="0" algn="l" rtl="0">
              <a:spcBef>
                <a:spcPts val="0"/>
              </a:spcBef>
              <a:spcAft>
                <a:spcPts val="0"/>
              </a:spcAft>
              <a:buNone/>
            </a:pPr>
            <a:endParaRPr sz="1200" dirty="0">
              <a:latin typeface="Calibri"/>
              <a:ea typeface="Calibri"/>
              <a:cs typeface="Calibri"/>
              <a:sym typeface="Calibri"/>
            </a:endParaRPr>
          </a:p>
        </p:txBody>
      </p:sp>
      <p:sp>
        <p:nvSpPr>
          <p:cNvPr id="1171" name="Google Shape;1171;p19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6"/>
        <p:cNvGrpSpPr/>
        <p:nvPr/>
      </p:nvGrpSpPr>
      <p:grpSpPr>
        <a:xfrm>
          <a:off x="0" y="0"/>
          <a:ext cx="0" cy="0"/>
          <a:chOff x="0" y="0"/>
          <a:chExt cx="0" cy="0"/>
        </a:xfrm>
      </p:grpSpPr>
      <p:sp>
        <p:nvSpPr>
          <p:cNvPr id="1177" name="Google Shape;1177;p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NOTE - LIDOCAINE</a:t>
            </a:r>
            <a:endParaRPr dirty="0"/>
          </a:p>
        </p:txBody>
      </p:sp>
      <p:sp>
        <p:nvSpPr>
          <p:cNvPr id="1178" name="Google Shape;1178;p19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3"/>
        <p:cNvGrpSpPr/>
        <p:nvPr/>
      </p:nvGrpSpPr>
      <p:grpSpPr>
        <a:xfrm>
          <a:off x="0" y="0"/>
          <a:ext cx="0" cy="0"/>
          <a:chOff x="0" y="0"/>
          <a:chExt cx="0" cy="0"/>
        </a:xfrm>
      </p:grpSpPr>
      <p:sp>
        <p:nvSpPr>
          <p:cNvPr id="1184" name="Google Shape;1184;p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dirty="0">
                <a:latin typeface="Calibri"/>
                <a:ea typeface="Calibri"/>
                <a:cs typeface="Calibri"/>
                <a:sym typeface="Calibri"/>
              </a:rPr>
              <a:t>2-3degree AV blocks </a:t>
            </a:r>
            <a:endParaRPr sz="1200" dirty="0">
              <a:latin typeface="Calibri"/>
              <a:ea typeface="Calibri"/>
              <a:cs typeface="Calibri"/>
              <a:sym typeface="Calibri"/>
            </a:endParaRPr>
          </a:p>
          <a:p>
            <a:pPr marL="0" lvl="0" indent="0" algn="l" rtl="0">
              <a:spcBef>
                <a:spcPts val="0"/>
              </a:spcBef>
              <a:spcAft>
                <a:spcPts val="0"/>
              </a:spcAft>
              <a:buNone/>
            </a:pPr>
            <a:r>
              <a:rPr lang="en-US" sz="1200" dirty="0">
                <a:latin typeface="Calibri"/>
                <a:ea typeface="Calibri"/>
                <a:cs typeface="Calibri"/>
                <a:sym typeface="Calibri"/>
              </a:rPr>
              <a:t>Sick sinus</a:t>
            </a:r>
            <a:endParaRPr sz="1200" dirty="0">
              <a:latin typeface="Calibri"/>
              <a:ea typeface="Calibri"/>
              <a:cs typeface="Calibri"/>
              <a:sym typeface="Calibri"/>
            </a:endParaRPr>
          </a:p>
          <a:p>
            <a:pPr marL="0" lvl="0" indent="0" algn="l" rtl="0">
              <a:spcBef>
                <a:spcPts val="0"/>
              </a:spcBef>
              <a:spcAft>
                <a:spcPts val="0"/>
              </a:spcAft>
              <a:buNone/>
            </a:pPr>
            <a:endParaRPr sz="1200" dirty="0">
              <a:latin typeface="Calibri"/>
              <a:ea typeface="Calibri"/>
              <a:cs typeface="Calibri"/>
              <a:sym typeface="Calibri"/>
            </a:endParaRPr>
          </a:p>
          <a:p>
            <a:pPr marL="0" lvl="0" indent="0" algn="l" rtl="0">
              <a:spcBef>
                <a:spcPts val="0"/>
              </a:spcBef>
              <a:spcAft>
                <a:spcPts val="0"/>
              </a:spcAft>
              <a:buNone/>
            </a:pPr>
            <a:r>
              <a:rPr lang="en-US" sz="1200" dirty="0">
                <a:latin typeface="Calibri"/>
                <a:ea typeface="Calibri"/>
                <a:cs typeface="Calibri"/>
                <a:sym typeface="Calibri"/>
              </a:rPr>
              <a:t>EKG and art line, have isoproterentol, atropine, ext pacer available</a:t>
            </a:r>
            <a:endParaRPr sz="1200" dirty="0">
              <a:latin typeface="Calibri"/>
              <a:ea typeface="Calibri"/>
              <a:cs typeface="Calibri"/>
              <a:sym typeface="Calibri"/>
            </a:endParaRPr>
          </a:p>
        </p:txBody>
      </p:sp>
      <p:sp>
        <p:nvSpPr>
          <p:cNvPr id="1185" name="Google Shape;1185;p19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0"/>
        <p:cNvGrpSpPr/>
        <p:nvPr/>
      </p:nvGrpSpPr>
      <p:grpSpPr>
        <a:xfrm>
          <a:off x="0" y="0"/>
          <a:ext cx="0" cy="0"/>
          <a:chOff x="0" y="0"/>
          <a:chExt cx="0" cy="0"/>
        </a:xfrm>
      </p:grpSpPr>
      <p:sp>
        <p:nvSpPr>
          <p:cNvPr id="1191" name="Google Shape;1191;p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dirty="0">
                <a:latin typeface="Calibri"/>
                <a:ea typeface="Calibri"/>
                <a:cs typeface="Calibri"/>
                <a:sym typeface="Calibri"/>
              </a:rPr>
              <a:t>Know this for the test and boards esp 1st 3</a:t>
            </a:r>
            <a:endParaRPr sz="1200" dirty="0">
              <a:latin typeface="Calibri"/>
              <a:ea typeface="Calibri"/>
              <a:cs typeface="Calibri"/>
              <a:sym typeface="Calibri"/>
            </a:endParaRPr>
          </a:p>
          <a:p>
            <a:pPr marL="0" lvl="0" indent="0" algn="l" rtl="0">
              <a:spcBef>
                <a:spcPts val="0"/>
              </a:spcBef>
              <a:spcAft>
                <a:spcPts val="0"/>
              </a:spcAft>
              <a:buNone/>
            </a:pPr>
            <a:endParaRPr sz="1200" dirty="0">
              <a:latin typeface="Calibri"/>
              <a:ea typeface="Calibri"/>
              <a:cs typeface="Calibri"/>
              <a:sym typeface="Calibri"/>
            </a:endParaRPr>
          </a:p>
          <a:p>
            <a:pPr marL="0" lvl="0" indent="0" algn="l" rtl="0">
              <a:spcBef>
                <a:spcPts val="0"/>
              </a:spcBef>
              <a:spcAft>
                <a:spcPts val="0"/>
              </a:spcAft>
              <a:buNone/>
            </a:pPr>
            <a:r>
              <a:rPr lang="en-US" sz="1200" dirty="0">
                <a:latin typeface="Calibri"/>
                <a:ea typeface="Calibri"/>
                <a:cs typeface="Calibri"/>
                <a:sym typeface="Calibri"/>
              </a:rPr>
              <a:t>so if i give you VVO - you should know what that is</a:t>
            </a:r>
            <a:endParaRPr sz="1200" dirty="0">
              <a:latin typeface="Calibri"/>
              <a:ea typeface="Calibri"/>
              <a:cs typeface="Calibri"/>
              <a:sym typeface="Calibri"/>
            </a:endParaRPr>
          </a:p>
        </p:txBody>
      </p:sp>
      <p:sp>
        <p:nvSpPr>
          <p:cNvPr id="1192" name="Google Shape;1192;p19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7"/>
        <p:cNvGrpSpPr/>
        <p:nvPr/>
      </p:nvGrpSpPr>
      <p:grpSpPr>
        <a:xfrm>
          <a:off x="0" y="0"/>
          <a:ext cx="0" cy="0"/>
          <a:chOff x="0" y="0"/>
          <a:chExt cx="0" cy="0"/>
        </a:xfrm>
      </p:grpSpPr>
      <p:sp>
        <p:nvSpPr>
          <p:cNvPr id="1198" name="Google Shape;1198;p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199" name="Google Shape;1199;p19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4"/>
        <p:cNvGrpSpPr/>
        <p:nvPr/>
      </p:nvGrpSpPr>
      <p:grpSpPr>
        <a:xfrm>
          <a:off x="0" y="0"/>
          <a:ext cx="0" cy="0"/>
          <a:chOff x="0" y="0"/>
          <a:chExt cx="0" cy="0"/>
        </a:xfrm>
      </p:grpSpPr>
      <p:sp>
        <p:nvSpPr>
          <p:cNvPr id="1205" name="Google Shape;1205;p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dirty="0">
                <a:latin typeface="Calibri"/>
                <a:ea typeface="Calibri"/>
                <a:cs typeface="Calibri"/>
                <a:sym typeface="Calibri"/>
              </a:rPr>
              <a:t>Note the unipolar and avoid succs and etomidate</a:t>
            </a:r>
            <a:endParaRPr sz="1200" dirty="0">
              <a:latin typeface="Calibri"/>
              <a:ea typeface="Calibri"/>
              <a:cs typeface="Calibri"/>
              <a:sym typeface="Calibri"/>
            </a:endParaRPr>
          </a:p>
        </p:txBody>
      </p:sp>
      <p:sp>
        <p:nvSpPr>
          <p:cNvPr id="1206" name="Google Shape;1206;p19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1"/>
        <p:cNvGrpSpPr/>
        <p:nvPr/>
      </p:nvGrpSpPr>
      <p:grpSpPr>
        <a:xfrm>
          <a:off x="0" y="0"/>
          <a:ext cx="0" cy="0"/>
          <a:chOff x="0" y="0"/>
          <a:chExt cx="0" cy="0"/>
        </a:xfrm>
      </p:grpSpPr>
      <p:sp>
        <p:nvSpPr>
          <p:cNvPr id="1212" name="Google Shape;1212;p1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dirty="0">
                <a:latin typeface="Calibri"/>
                <a:ea typeface="Calibri"/>
                <a:cs typeface="Calibri"/>
                <a:sym typeface="Calibri"/>
              </a:rPr>
              <a:t>when placing the magnet - tape onto the skin over the patient’s pacer - may hear a beep and it will convert to a set rate. (70-80)</a:t>
            </a:r>
            <a:endParaRPr sz="1200" dirty="0">
              <a:latin typeface="Calibri"/>
              <a:ea typeface="Calibri"/>
              <a:cs typeface="Calibri"/>
              <a:sym typeface="Calibri"/>
            </a:endParaRPr>
          </a:p>
          <a:p>
            <a:pPr marL="0" lvl="0" indent="0" algn="l" rtl="0">
              <a:spcBef>
                <a:spcPts val="0"/>
              </a:spcBef>
              <a:spcAft>
                <a:spcPts val="0"/>
              </a:spcAft>
              <a:buNone/>
            </a:pPr>
            <a:endParaRPr sz="1200" dirty="0">
              <a:latin typeface="Calibri"/>
              <a:ea typeface="Calibri"/>
              <a:cs typeface="Calibri"/>
              <a:sym typeface="Calibri"/>
            </a:endParaRPr>
          </a:p>
          <a:p>
            <a:pPr marL="0" lvl="0" indent="0" algn="l" rtl="0">
              <a:spcBef>
                <a:spcPts val="0"/>
              </a:spcBef>
              <a:spcAft>
                <a:spcPts val="0"/>
              </a:spcAft>
              <a:buNone/>
            </a:pPr>
            <a:r>
              <a:rPr lang="en-US" sz="1200" dirty="0">
                <a:latin typeface="Calibri"/>
                <a:ea typeface="Calibri"/>
                <a:cs typeface="Calibri"/>
                <a:sym typeface="Calibri"/>
              </a:rPr>
              <a:t>if you notice interference during surgery ask the surgeon to stop - put magnet on - and make sure it gets interrogated. </a:t>
            </a:r>
            <a:endParaRPr sz="1200" dirty="0">
              <a:latin typeface="Calibri"/>
              <a:ea typeface="Calibri"/>
              <a:cs typeface="Calibri"/>
              <a:sym typeface="Calibri"/>
            </a:endParaRPr>
          </a:p>
          <a:p>
            <a:pPr marL="0" lvl="0" indent="0" algn="l" rtl="0">
              <a:spcBef>
                <a:spcPts val="0"/>
              </a:spcBef>
              <a:spcAft>
                <a:spcPts val="0"/>
              </a:spcAft>
              <a:buNone/>
            </a:pPr>
            <a:r>
              <a:rPr lang="en-US" sz="1200" dirty="0">
                <a:latin typeface="Calibri"/>
                <a:ea typeface="Calibri"/>
                <a:cs typeface="Calibri"/>
                <a:sym typeface="Calibri"/>
              </a:rPr>
              <a:t>I usually put a magnet on no matter what - unless we are not using cautery. </a:t>
            </a:r>
            <a:endParaRPr sz="1200" dirty="0">
              <a:latin typeface="Calibri"/>
              <a:ea typeface="Calibri"/>
              <a:cs typeface="Calibri"/>
              <a:sym typeface="Calibri"/>
            </a:endParaRPr>
          </a:p>
        </p:txBody>
      </p:sp>
      <p:sp>
        <p:nvSpPr>
          <p:cNvPr id="1213" name="Google Shape;1213;p19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8"/>
        <p:cNvGrpSpPr/>
        <p:nvPr/>
      </p:nvGrpSpPr>
      <p:grpSpPr>
        <a:xfrm>
          <a:off x="0" y="0"/>
          <a:ext cx="0" cy="0"/>
          <a:chOff x="0" y="0"/>
          <a:chExt cx="0" cy="0"/>
        </a:xfrm>
      </p:grpSpPr>
      <p:sp>
        <p:nvSpPr>
          <p:cNvPr id="1219" name="Google Shape;1219;p1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dirty="0">
              <a:latin typeface="Calibri"/>
              <a:ea typeface="Calibri"/>
              <a:cs typeface="Calibri"/>
              <a:sym typeface="Calibri"/>
            </a:endParaRPr>
          </a:p>
        </p:txBody>
      </p:sp>
      <p:sp>
        <p:nvSpPr>
          <p:cNvPr id="1220" name="Google Shape;1220;p19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Pressures on the right side of the heart are lower then the left. Know the ACV waves for boards and what corresponds with each. (on next slide)</a:t>
            </a:r>
            <a:endParaRPr dirty="0"/>
          </a:p>
          <a:p>
            <a:pPr marL="0" lvl="0" indent="0" algn="l" rtl="0">
              <a:spcBef>
                <a:spcPts val="0"/>
              </a:spcBef>
              <a:spcAft>
                <a:spcPts val="0"/>
              </a:spcAft>
              <a:buNone/>
            </a:pPr>
            <a:endParaRPr dirty="0"/>
          </a:p>
        </p:txBody>
      </p:sp>
      <p:sp>
        <p:nvSpPr>
          <p:cNvPr id="198" name="Google Shape;198;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5"/>
        <p:cNvGrpSpPr/>
        <p:nvPr/>
      </p:nvGrpSpPr>
      <p:grpSpPr>
        <a:xfrm>
          <a:off x="0" y="0"/>
          <a:ext cx="0" cy="0"/>
          <a:chOff x="0" y="0"/>
          <a:chExt cx="0" cy="0"/>
        </a:xfrm>
      </p:grpSpPr>
      <p:sp>
        <p:nvSpPr>
          <p:cNvPr id="1226" name="Google Shape;1226;p1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227" name="Google Shape;1227;p19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2"/>
        <p:cNvGrpSpPr/>
        <p:nvPr/>
      </p:nvGrpSpPr>
      <p:grpSpPr>
        <a:xfrm>
          <a:off x="0" y="0"/>
          <a:ext cx="0" cy="0"/>
          <a:chOff x="0" y="0"/>
          <a:chExt cx="0" cy="0"/>
        </a:xfrm>
      </p:grpSpPr>
      <p:sp>
        <p:nvSpPr>
          <p:cNvPr id="1233" name="Google Shape;1233;p2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234" name="Google Shape;1234;p20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6"/>
        <p:cNvGrpSpPr/>
        <p:nvPr/>
      </p:nvGrpSpPr>
      <p:grpSpPr>
        <a:xfrm>
          <a:off x="0" y="0"/>
          <a:ext cx="0" cy="0"/>
          <a:chOff x="0" y="0"/>
          <a:chExt cx="0" cy="0"/>
        </a:xfrm>
      </p:grpSpPr>
      <p:sp>
        <p:nvSpPr>
          <p:cNvPr id="1247" name="Google Shape;1247;p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248" name="Google Shape;1248;p20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3"/>
        <p:cNvGrpSpPr/>
        <p:nvPr/>
      </p:nvGrpSpPr>
      <p:grpSpPr>
        <a:xfrm>
          <a:off x="0" y="0"/>
          <a:ext cx="0" cy="0"/>
          <a:chOff x="0" y="0"/>
          <a:chExt cx="0" cy="0"/>
        </a:xfrm>
      </p:grpSpPr>
      <p:sp>
        <p:nvSpPr>
          <p:cNvPr id="1254" name="Google Shape;1254;p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255" name="Google Shape;1255;p20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0"/>
        <p:cNvGrpSpPr/>
        <p:nvPr/>
      </p:nvGrpSpPr>
      <p:grpSpPr>
        <a:xfrm>
          <a:off x="0" y="0"/>
          <a:ext cx="0" cy="0"/>
          <a:chOff x="0" y="0"/>
          <a:chExt cx="0" cy="0"/>
        </a:xfrm>
      </p:grpSpPr>
      <p:sp>
        <p:nvSpPr>
          <p:cNvPr id="1261" name="Google Shape;1261;p2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262" name="Google Shape;1262;p20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7"/>
        <p:cNvGrpSpPr/>
        <p:nvPr/>
      </p:nvGrpSpPr>
      <p:grpSpPr>
        <a:xfrm>
          <a:off x="0" y="0"/>
          <a:ext cx="0" cy="0"/>
          <a:chOff x="0" y="0"/>
          <a:chExt cx="0" cy="0"/>
        </a:xfrm>
      </p:grpSpPr>
      <p:sp>
        <p:nvSpPr>
          <p:cNvPr id="1268" name="Google Shape;1268;p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269" name="Google Shape;1269;p20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4"/>
        <p:cNvGrpSpPr/>
        <p:nvPr/>
      </p:nvGrpSpPr>
      <p:grpSpPr>
        <a:xfrm>
          <a:off x="0" y="0"/>
          <a:ext cx="0" cy="0"/>
          <a:chOff x="0" y="0"/>
          <a:chExt cx="0" cy="0"/>
        </a:xfrm>
      </p:grpSpPr>
      <p:sp>
        <p:nvSpPr>
          <p:cNvPr id="1275" name="Google Shape;1275;p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276" name="Google Shape;1276;p20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1"/>
        <p:cNvGrpSpPr/>
        <p:nvPr/>
      </p:nvGrpSpPr>
      <p:grpSpPr>
        <a:xfrm>
          <a:off x="0" y="0"/>
          <a:ext cx="0" cy="0"/>
          <a:chOff x="0" y="0"/>
          <a:chExt cx="0" cy="0"/>
        </a:xfrm>
      </p:grpSpPr>
      <p:sp>
        <p:nvSpPr>
          <p:cNvPr id="1282" name="Google Shape;1282;p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283" name="Google Shape;1283;p20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8"/>
        <p:cNvGrpSpPr/>
        <p:nvPr/>
      </p:nvGrpSpPr>
      <p:grpSpPr>
        <a:xfrm>
          <a:off x="0" y="0"/>
          <a:ext cx="0" cy="0"/>
          <a:chOff x="0" y="0"/>
          <a:chExt cx="0" cy="0"/>
        </a:xfrm>
      </p:grpSpPr>
      <p:sp>
        <p:nvSpPr>
          <p:cNvPr id="1289" name="Google Shape;1289;p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290" name="Google Shape;1290;p20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5"/>
        <p:cNvGrpSpPr/>
        <p:nvPr/>
      </p:nvGrpSpPr>
      <p:grpSpPr>
        <a:xfrm>
          <a:off x="0" y="0"/>
          <a:ext cx="0" cy="0"/>
          <a:chOff x="0" y="0"/>
          <a:chExt cx="0" cy="0"/>
        </a:xfrm>
      </p:grpSpPr>
      <p:sp>
        <p:nvSpPr>
          <p:cNvPr id="1296" name="Google Shape;1296;p2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297" name="Google Shape;1297;p20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Atrial pressure wave or CVP</a:t>
            </a:r>
            <a:endParaRPr dirty="0"/>
          </a:p>
          <a:p>
            <a:pPr marL="0" lvl="0" indent="0" algn="l" rtl="0">
              <a:spcBef>
                <a:spcPts val="0"/>
              </a:spcBef>
              <a:spcAft>
                <a:spcPts val="0"/>
              </a:spcAft>
              <a:buNone/>
            </a:pPr>
            <a:endParaRPr dirty="0"/>
          </a:p>
        </p:txBody>
      </p:sp>
      <p:sp>
        <p:nvSpPr>
          <p:cNvPr id="205" name="Google Shape;205;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2"/>
        <p:cNvGrpSpPr/>
        <p:nvPr/>
      </p:nvGrpSpPr>
      <p:grpSpPr>
        <a:xfrm>
          <a:off x="0" y="0"/>
          <a:ext cx="0" cy="0"/>
          <a:chOff x="0" y="0"/>
          <a:chExt cx="0" cy="0"/>
        </a:xfrm>
      </p:grpSpPr>
      <p:sp>
        <p:nvSpPr>
          <p:cNvPr id="1303" name="Google Shape;1303;p2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304" name="Google Shape;1304;p2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9"/>
        <p:cNvGrpSpPr/>
        <p:nvPr/>
      </p:nvGrpSpPr>
      <p:grpSpPr>
        <a:xfrm>
          <a:off x="0" y="0"/>
          <a:ext cx="0" cy="0"/>
          <a:chOff x="0" y="0"/>
          <a:chExt cx="0" cy="0"/>
        </a:xfrm>
      </p:grpSpPr>
      <p:sp>
        <p:nvSpPr>
          <p:cNvPr id="1310" name="Google Shape;1310;p2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311" name="Google Shape;1311;p2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6"/>
        <p:cNvGrpSpPr/>
        <p:nvPr/>
      </p:nvGrpSpPr>
      <p:grpSpPr>
        <a:xfrm>
          <a:off x="0" y="0"/>
          <a:ext cx="0" cy="0"/>
          <a:chOff x="0" y="0"/>
          <a:chExt cx="0" cy="0"/>
        </a:xfrm>
      </p:grpSpPr>
      <p:sp>
        <p:nvSpPr>
          <p:cNvPr id="1317" name="Google Shape;1317;g780886e17_0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8" name="Google Shape;1318;g780886e17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319" name="Google Shape;1319;g780886e17_00:notes"/>
          <p:cNvSpPr txBox="1">
            <a:spLocks noGrp="1"/>
          </p:cNvSpPr>
          <p:nvPr>
            <p:ph type="sldNum" idx="12"/>
          </p:nvPr>
        </p:nvSpPr>
        <p:spPr>
          <a:xfrm>
            <a:off x="3884613" y="8685213"/>
            <a:ext cx="2971800" cy="4572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Clr>
                <a:srgbClr val="000000"/>
              </a:buClr>
              <a:buSzPts val="1400"/>
              <a:buFont typeface="Arial"/>
              <a:buNone/>
            </a:pPr>
            <a:endParaRPr dirty="0"/>
          </a:p>
          <a:p>
            <a:pPr marL="457200" lvl="1" indent="0" algn="l" rtl="0">
              <a:spcBef>
                <a:spcPts val="0"/>
              </a:spcBef>
              <a:spcAft>
                <a:spcPts val="0"/>
              </a:spcAft>
              <a:buClr>
                <a:srgbClr val="000000"/>
              </a:buClr>
              <a:buSzPts val="1400"/>
              <a:buFont typeface="Arial"/>
              <a:buNone/>
            </a:pPr>
            <a:endParaRPr dirty="0"/>
          </a:p>
          <a:p>
            <a:pPr marL="914400" lvl="2" indent="0" algn="l" rtl="0">
              <a:spcBef>
                <a:spcPts val="0"/>
              </a:spcBef>
              <a:spcAft>
                <a:spcPts val="0"/>
              </a:spcAft>
              <a:buClr>
                <a:srgbClr val="000000"/>
              </a:buClr>
              <a:buSzPts val="1400"/>
              <a:buFont typeface="Arial"/>
              <a:buNone/>
            </a:pPr>
            <a:endParaRPr dirty="0"/>
          </a:p>
          <a:p>
            <a:pPr marL="1371600" lvl="3" indent="0" algn="l" rtl="0">
              <a:spcBef>
                <a:spcPts val="0"/>
              </a:spcBef>
              <a:spcAft>
                <a:spcPts val="0"/>
              </a:spcAft>
              <a:buClr>
                <a:srgbClr val="000000"/>
              </a:buClr>
              <a:buSzPts val="1400"/>
              <a:buFont typeface="Arial"/>
              <a:buNone/>
            </a:pPr>
            <a:endParaRPr dirty="0"/>
          </a:p>
          <a:p>
            <a:pPr marL="1828800" lvl="4" indent="0" algn="l" rtl="0">
              <a:spcBef>
                <a:spcPts val="0"/>
              </a:spcBef>
              <a:spcAft>
                <a:spcPts val="0"/>
              </a:spcAft>
              <a:buClr>
                <a:srgbClr val="000000"/>
              </a:buClr>
              <a:buSzPts val="1400"/>
              <a:buFont typeface="Arial"/>
              <a:buNone/>
            </a:pPr>
            <a:endParaRPr dirty="0"/>
          </a:p>
          <a:p>
            <a:pPr marL="2286000" lvl="5" indent="0" algn="l" rtl="0">
              <a:spcBef>
                <a:spcPts val="0"/>
              </a:spcBef>
              <a:spcAft>
                <a:spcPts val="0"/>
              </a:spcAft>
              <a:buClr>
                <a:srgbClr val="000000"/>
              </a:buClr>
              <a:buSzPts val="1400"/>
              <a:buFont typeface="Arial"/>
              <a:buNone/>
            </a:pPr>
            <a:endParaRPr dirty="0"/>
          </a:p>
          <a:p>
            <a:pPr marL="2743200" lvl="6" indent="0" algn="l" rtl="0">
              <a:spcBef>
                <a:spcPts val="0"/>
              </a:spcBef>
              <a:spcAft>
                <a:spcPts val="0"/>
              </a:spcAft>
              <a:buClr>
                <a:srgbClr val="000000"/>
              </a:buClr>
              <a:buSzPts val="1400"/>
              <a:buFont typeface="Arial"/>
              <a:buNone/>
            </a:pPr>
            <a:endParaRPr dirty="0"/>
          </a:p>
          <a:p>
            <a:pPr marL="3200400" lvl="7" indent="0" algn="l" rtl="0">
              <a:spcBef>
                <a:spcPts val="0"/>
              </a:spcBef>
              <a:spcAft>
                <a:spcPts val="0"/>
              </a:spcAft>
              <a:buClr>
                <a:srgbClr val="000000"/>
              </a:buClr>
              <a:buSzPts val="1400"/>
              <a:buFont typeface="Arial"/>
              <a:buNone/>
            </a:pPr>
            <a:endParaRPr dirty="0"/>
          </a:p>
          <a:p>
            <a:pPr marL="3657600" lvl="8" indent="0" algn="l" rtl="0">
              <a:spcBef>
                <a:spcPts val="0"/>
              </a:spcBef>
              <a:spcAft>
                <a:spcPts val="0"/>
              </a:spcAft>
              <a:buClr>
                <a:srgbClr val="000000"/>
              </a:buClr>
              <a:buSzPts val="1400"/>
              <a:buFont typeface="Arial"/>
              <a:buNone/>
            </a:pPr>
            <a:endParaRPr dirty="0"/>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3"/>
        <p:cNvGrpSpPr/>
        <p:nvPr/>
      </p:nvGrpSpPr>
      <p:grpSpPr>
        <a:xfrm>
          <a:off x="0" y="0"/>
          <a:ext cx="0" cy="0"/>
          <a:chOff x="0" y="0"/>
          <a:chExt cx="0" cy="0"/>
        </a:xfrm>
      </p:grpSpPr>
      <p:sp>
        <p:nvSpPr>
          <p:cNvPr id="1324" name="Google Shape;1324;p2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325" name="Google Shape;1325;p2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0"/>
        <p:cNvGrpSpPr/>
        <p:nvPr/>
      </p:nvGrpSpPr>
      <p:grpSpPr>
        <a:xfrm>
          <a:off x="0" y="0"/>
          <a:ext cx="0" cy="0"/>
          <a:chOff x="0" y="0"/>
          <a:chExt cx="0" cy="0"/>
        </a:xfrm>
      </p:grpSpPr>
      <p:sp>
        <p:nvSpPr>
          <p:cNvPr id="1331" name="Google Shape;1331;p2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332" name="Google Shape;1332;p2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7"/>
        <p:cNvGrpSpPr/>
        <p:nvPr/>
      </p:nvGrpSpPr>
      <p:grpSpPr>
        <a:xfrm>
          <a:off x="0" y="0"/>
          <a:ext cx="0" cy="0"/>
          <a:chOff x="0" y="0"/>
          <a:chExt cx="0" cy="0"/>
        </a:xfrm>
      </p:grpSpPr>
      <p:sp>
        <p:nvSpPr>
          <p:cNvPr id="1338" name="Google Shape;1338;p2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339" name="Google Shape;1339;p2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4"/>
        <p:cNvGrpSpPr/>
        <p:nvPr/>
      </p:nvGrpSpPr>
      <p:grpSpPr>
        <a:xfrm>
          <a:off x="0" y="0"/>
          <a:ext cx="0" cy="0"/>
          <a:chOff x="0" y="0"/>
          <a:chExt cx="0" cy="0"/>
        </a:xfrm>
      </p:grpSpPr>
      <p:sp>
        <p:nvSpPr>
          <p:cNvPr id="1345" name="Google Shape;1345;p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346" name="Google Shape;1346;p2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1"/>
        <p:cNvGrpSpPr/>
        <p:nvPr/>
      </p:nvGrpSpPr>
      <p:grpSpPr>
        <a:xfrm>
          <a:off x="0" y="0"/>
          <a:ext cx="0" cy="0"/>
          <a:chOff x="0" y="0"/>
          <a:chExt cx="0" cy="0"/>
        </a:xfrm>
      </p:grpSpPr>
      <p:sp>
        <p:nvSpPr>
          <p:cNvPr id="1352" name="Google Shape;1352;p2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353" name="Google Shape;1353;p2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8"/>
        <p:cNvGrpSpPr/>
        <p:nvPr/>
      </p:nvGrpSpPr>
      <p:grpSpPr>
        <a:xfrm>
          <a:off x="0" y="0"/>
          <a:ext cx="0" cy="0"/>
          <a:chOff x="0" y="0"/>
          <a:chExt cx="0" cy="0"/>
        </a:xfrm>
      </p:grpSpPr>
      <p:sp>
        <p:nvSpPr>
          <p:cNvPr id="1359" name="Google Shape;1359;p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360" name="Google Shape;1360;p2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6"/>
        <p:cNvGrpSpPr/>
        <p:nvPr/>
      </p:nvGrpSpPr>
      <p:grpSpPr>
        <a:xfrm>
          <a:off x="0" y="0"/>
          <a:ext cx="0" cy="0"/>
          <a:chOff x="0" y="0"/>
          <a:chExt cx="0" cy="0"/>
        </a:xfrm>
      </p:grpSpPr>
      <p:sp>
        <p:nvSpPr>
          <p:cNvPr id="1367" name="Google Shape;1367;p2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368" name="Google Shape;1368;p2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You are going to have to know this for boards - these are average/normal volumes</a:t>
            </a:r>
            <a:endParaRPr dirty="0"/>
          </a:p>
          <a:p>
            <a:pPr marL="0" lvl="0" indent="0" algn="l" rtl="0">
              <a:spcBef>
                <a:spcPts val="0"/>
              </a:spcBef>
              <a:spcAft>
                <a:spcPts val="0"/>
              </a:spcAft>
              <a:buNone/>
            </a:pPr>
            <a:r>
              <a:rPr lang="en-US" dirty="0"/>
              <a:t>Along with the vent pressure, volume waves. </a:t>
            </a:r>
            <a:endParaRPr dirty="0"/>
          </a:p>
          <a:p>
            <a:pPr marL="0" lvl="0" indent="0" algn="l" rtl="0">
              <a:spcBef>
                <a:spcPts val="0"/>
              </a:spcBef>
              <a:spcAft>
                <a:spcPts val="0"/>
              </a:spcAft>
              <a:buNone/>
            </a:pPr>
            <a:r>
              <a:rPr lang="en-US" dirty="0"/>
              <a:t>Did you cover this in AP??</a:t>
            </a:r>
            <a:endParaRPr dirty="0"/>
          </a:p>
          <a:p>
            <a:pPr marL="0" lvl="0" indent="0" algn="l" rtl="0">
              <a:spcBef>
                <a:spcPts val="0"/>
              </a:spcBef>
              <a:spcAft>
                <a:spcPts val="0"/>
              </a:spcAft>
              <a:buNone/>
            </a:pPr>
            <a:endParaRPr dirty="0"/>
          </a:p>
        </p:txBody>
      </p:sp>
      <p:sp>
        <p:nvSpPr>
          <p:cNvPr id="212" name="Google Shape;212;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4"/>
        <p:cNvGrpSpPr/>
        <p:nvPr/>
      </p:nvGrpSpPr>
      <p:grpSpPr>
        <a:xfrm>
          <a:off x="0" y="0"/>
          <a:ext cx="0" cy="0"/>
          <a:chOff x="0" y="0"/>
          <a:chExt cx="0" cy="0"/>
        </a:xfrm>
      </p:grpSpPr>
      <p:sp>
        <p:nvSpPr>
          <p:cNvPr id="1375" name="Google Shape;1375;p2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376" name="Google Shape;1376;p2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2"/>
        <p:cNvGrpSpPr/>
        <p:nvPr/>
      </p:nvGrpSpPr>
      <p:grpSpPr>
        <a:xfrm>
          <a:off x="0" y="0"/>
          <a:ext cx="0" cy="0"/>
          <a:chOff x="0" y="0"/>
          <a:chExt cx="0" cy="0"/>
        </a:xfrm>
      </p:grpSpPr>
      <p:sp>
        <p:nvSpPr>
          <p:cNvPr id="1383" name="Google Shape;1383;p2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384" name="Google Shape;1384;p2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0"/>
        <p:cNvGrpSpPr/>
        <p:nvPr/>
      </p:nvGrpSpPr>
      <p:grpSpPr>
        <a:xfrm>
          <a:off x="0" y="0"/>
          <a:ext cx="0" cy="0"/>
          <a:chOff x="0" y="0"/>
          <a:chExt cx="0" cy="0"/>
        </a:xfrm>
      </p:grpSpPr>
      <p:sp>
        <p:nvSpPr>
          <p:cNvPr id="1391" name="Google Shape;1391;p2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392" name="Google Shape;1392;p2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8"/>
        <p:cNvGrpSpPr/>
        <p:nvPr/>
      </p:nvGrpSpPr>
      <p:grpSpPr>
        <a:xfrm>
          <a:off x="0" y="0"/>
          <a:ext cx="0" cy="0"/>
          <a:chOff x="0" y="0"/>
          <a:chExt cx="0" cy="0"/>
        </a:xfrm>
      </p:grpSpPr>
      <p:sp>
        <p:nvSpPr>
          <p:cNvPr id="1399" name="Google Shape;1399;p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400" name="Google Shape;1400;p2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6"/>
        <p:cNvGrpSpPr/>
        <p:nvPr/>
      </p:nvGrpSpPr>
      <p:grpSpPr>
        <a:xfrm>
          <a:off x="0" y="0"/>
          <a:ext cx="0" cy="0"/>
          <a:chOff x="0" y="0"/>
          <a:chExt cx="0" cy="0"/>
        </a:xfrm>
      </p:grpSpPr>
      <p:sp>
        <p:nvSpPr>
          <p:cNvPr id="1407" name="Google Shape;1407;p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408" name="Google Shape;1408;p2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34" name="Google Shape;234;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Know this like the back of your hands - </a:t>
            </a:r>
            <a:endParaRPr dirty="0"/>
          </a:p>
          <a:p>
            <a:pPr marL="0" lvl="0" indent="0" algn="l" rtl="0">
              <a:spcBef>
                <a:spcPts val="0"/>
              </a:spcBef>
              <a:spcAft>
                <a:spcPts val="0"/>
              </a:spcAft>
              <a:buNone/>
            </a:pPr>
            <a:r>
              <a:rPr lang="en-US" dirty="0"/>
              <a:t>Vent pressure, volume loop</a:t>
            </a:r>
            <a:endParaRPr dirty="0"/>
          </a:p>
          <a:p>
            <a:pPr marL="0" lvl="0" indent="0" algn="l" rtl="0">
              <a:spcBef>
                <a:spcPts val="0"/>
              </a:spcBef>
              <a:spcAft>
                <a:spcPts val="0"/>
              </a:spcAft>
              <a:buNone/>
            </a:pPr>
            <a:r>
              <a:rPr lang="en-US" dirty="0"/>
              <a:t>Systole: ventricular contraction</a:t>
            </a:r>
            <a:endParaRPr dirty="0"/>
          </a:p>
          <a:p>
            <a:pPr marL="0" lvl="0" indent="0" algn="l" rtl="0">
              <a:spcBef>
                <a:spcPts val="0"/>
              </a:spcBef>
              <a:spcAft>
                <a:spcPts val="0"/>
              </a:spcAft>
              <a:buNone/>
            </a:pPr>
            <a:r>
              <a:rPr lang="en-US" dirty="0"/>
              <a:t>AV valves close (1st heart sound), increase in pressure - isovolumetric contraction</a:t>
            </a:r>
            <a:endParaRPr dirty="0"/>
          </a:p>
          <a:p>
            <a:pPr marL="0" lvl="0" indent="0" algn="l" rtl="0">
              <a:spcBef>
                <a:spcPts val="0"/>
              </a:spcBef>
              <a:spcAft>
                <a:spcPts val="0"/>
              </a:spcAft>
              <a:buNone/>
            </a:pPr>
            <a:r>
              <a:rPr lang="en-US" dirty="0"/>
              <a:t>Semilunar valves open when pressure is greater in the ventricle compared to the artery - Ejection </a:t>
            </a:r>
            <a:endParaRPr dirty="0"/>
          </a:p>
          <a:p>
            <a:pPr marL="0" lvl="0" indent="0" algn="l" rtl="0">
              <a:spcBef>
                <a:spcPts val="0"/>
              </a:spcBef>
              <a:spcAft>
                <a:spcPts val="0"/>
              </a:spcAft>
              <a:buNone/>
            </a:pPr>
            <a:r>
              <a:rPr lang="en-US" dirty="0"/>
              <a:t>Diastole: The heart relaxes and semilunars shit when the artery pressure is lower than the ventricle. Decrease in pressure leads to isovolumetric relaxation and AV vlaves open which starts filling. </a:t>
            </a:r>
            <a:endParaRPr dirty="0"/>
          </a:p>
        </p:txBody>
      </p:sp>
      <p:sp>
        <p:nvSpPr>
          <p:cNvPr id="219" name="Google Shape;219;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Coronary circulation happens during diastole.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Coronaries include</a:t>
            </a:r>
            <a:endParaRPr dirty="0"/>
          </a:p>
          <a:p>
            <a:pPr marL="0" lvl="0" indent="0" algn="l" rtl="0">
              <a:spcBef>
                <a:spcPts val="0"/>
              </a:spcBef>
              <a:spcAft>
                <a:spcPts val="0"/>
              </a:spcAft>
              <a:buNone/>
            </a:pPr>
            <a:r>
              <a:rPr lang="en-US" dirty="0"/>
              <a:t>Left main which branches to LAD, Circ and Diagonal</a:t>
            </a:r>
            <a:endParaRPr dirty="0"/>
          </a:p>
          <a:p>
            <a:pPr marL="0" lvl="0" indent="0" algn="l" rtl="0">
              <a:spcBef>
                <a:spcPts val="0"/>
              </a:spcBef>
              <a:spcAft>
                <a:spcPts val="0"/>
              </a:spcAft>
              <a:buNone/>
            </a:pPr>
            <a:r>
              <a:rPr lang="en-US" dirty="0"/>
              <a:t>RCA</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Venous drainage is coronary sinusm anterior cardiac veins and thesbien veins. </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227" name="Google Shape;227;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63" name="Google Shape;263;p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75" name="Google Shape;75;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 always think of preload as stretch - too little stretch or too much stretch the heart isnt going to benefit, just the right amount of stretch will give the muscle what it needs to contract well. </a:t>
            </a:r>
            <a:endParaRPr dirty="0"/>
          </a:p>
          <a:p>
            <a:pPr marL="0" lvl="0" indent="0" algn="l" rtl="0">
              <a:spcBef>
                <a:spcPts val="0"/>
              </a:spcBef>
              <a:spcAft>
                <a:spcPts val="0"/>
              </a:spcAft>
              <a:buNone/>
            </a:pPr>
            <a:r>
              <a:rPr lang="en-US" dirty="0"/>
              <a:t>think of a rubber band. </a:t>
            </a:r>
            <a:endParaRPr dirty="0"/>
          </a:p>
        </p:txBody>
      </p:sp>
      <p:sp>
        <p:nvSpPr>
          <p:cNvPr id="270" name="Google Shape;270;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Resistance</a:t>
            </a:r>
            <a:endParaRPr dirty="0"/>
          </a:p>
          <a:p>
            <a:pPr marL="0" lvl="0" indent="0" algn="l" rtl="0">
              <a:spcBef>
                <a:spcPts val="0"/>
              </a:spcBef>
              <a:spcAft>
                <a:spcPts val="0"/>
              </a:spcAft>
              <a:buNone/>
            </a:pPr>
            <a:r>
              <a:rPr lang="en-US" dirty="0"/>
              <a:t>How much resistance is the heart pumping against at a given moment, too much and the volume of the blood getting ejected each beat will drop. </a:t>
            </a:r>
            <a:endParaRPr dirty="0"/>
          </a:p>
          <a:p>
            <a:pPr marL="0" lvl="0" indent="0" algn="l" rtl="0">
              <a:spcBef>
                <a:spcPts val="0"/>
              </a:spcBef>
              <a:spcAft>
                <a:spcPts val="0"/>
              </a:spcAft>
              <a:buNone/>
            </a:pPr>
            <a:r>
              <a:rPr lang="en-US" dirty="0"/>
              <a:t>Ohm’s law is on boards. </a:t>
            </a:r>
            <a:endParaRPr dirty="0"/>
          </a:p>
        </p:txBody>
      </p:sp>
      <p:sp>
        <p:nvSpPr>
          <p:cNvPr id="277" name="Google Shape;277;p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if you give phenylephrine. increases afterload - therefore increasing preload , more stretch - increasing stroke volume  - increasing efection fraction and blood pressure. </a:t>
            </a:r>
            <a:endParaRPr dirty="0"/>
          </a:p>
          <a:p>
            <a:pPr marL="0" lvl="0" indent="0" algn="l" rtl="0">
              <a:spcBef>
                <a:spcPts val="0"/>
              </a:spcBef>
              <a:spcAft>
                <a:spcPts val="0"/>
              </a:spcAft>
              <a:buNone/>
            </a:pPr>
            <a:r>
              <a:rPr lang="en-US" dirty="0"/>
              <a:t>“clamped down” - need volume also. </a:t>
            </a:r>
            <a:endParaRPr dirty="0"/>
          </a:p>
        </p:txBody>
      </p:sp>
      <p:sp>
        <p:nvSpPr>
          <p:cNvPr id="284" name="Google Shape;284;p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569bb71f6_0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569bb71f6_0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92" name="Google Shape;292;g569bb71f6_050:notes"/>
          <p:cNvSpPr txBox="1">
            <a:spLocks noGrp="1"/>
          </p:cNvSpPr>
          <p:nvPr>
            <p:ph type="sldNum" idx="12"/>
          </p:nvPr>
        </p:nvSpPr>
        <p:spPr>
          <a:xfrm>
            <a:off x="3884613" y="8685213"/>
            <a:ext cx="2971800" cy="4572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Clr>
                <a:srgbClr val="000000"/>
              </a:buClr>
              <a:buSzPts val="1400"/>
              <a:buFont typeface="Arial"/>
              <a:buNone/>
            </a:pPr>
            <a:endParaRPr dirty="0"/>
          </a:p>
          <a:p>
            <a:pPr marL="457200" lvl="1" indent="0" algn="l" rtl="0">
              <a:spcBef>
                <a:spcPts val="0"/>
              </a:spcBef>
              <a:spcAft>
                <a:spcPts val="0"/>
              </a:spcAft>
              <a:buClr>
                <a:srgbClr val="000000"/>
              </a:buClr>
              <a:buSzPts val="1400"/>
              <a:buFont typeface="Arial"/>
              <a:buNone/>
            </a:pPr>
            <a:endParaRPr dirty="0"/>
          </a:p>
          <a:p>
            <a:pPr marL="914400" lvl="2" indent="0" algn="l" rtl="0">
              <a:spcBef>
                <a:spcPts val="0"/>
              </a:spcBef>
              <a:spcAft>
                <a:spcPts val="0"/>
              </a:spcAft>
              <a:buClr>
                <a:srgbClr val="000000"/>
              </a:buClr>
              <a:buSzPts val="1400"/>
              <a:buFont typeface="Arial"/>
              <a:buNone/>
            </a:pPr>
            <a:endParaRPr dirty="0"/>
          </a:p>
          <a:p>
            <a:pPr marL="1371600" lvl="3" indent="0" algn="l" rtl="0">
              <a:spcBef>
                <a:spcPts val="0"/>
              </a:spcBef>
              <a:spcAft>
                <a:spcPts val="0"/>
              </a:spcAft>
              <a:buClr>
                <a:srgbClr val="000000"/>
              </a:buClr>
              <a:buSzPts val="1400"/>
              <a:buFont typeface="Arial"/>
              <a:buNone/>
            </a:pPr>
            <a:endParaRPr dirty="0"/>
          </a:p>
          <a:p>
            <a:pPr marL="1828800" lvl="4" indent="0" algn="l" rtl="0">
              <a:spcBef>
                <a:spcPts val="0"/>
              </a:spcBef>
              <a:spcAft>
                <a:spcPts val="0"/>
              </a:spcAft>
              <a:buClr>
                <a:srgbClr val="000000"/>
              </a:buClr>
              <a:buSzPts val="1400"/>
              <a:buFont typeface="Arial"/>
              <a:buNone/>
            </a:pPr>
            <a:endParaRPr dirty="0"/>
          </a:p>
          <a:p>
            <a:pPr marL="2286000" lvl="5" indent="0" algn="l" rtl="0">
              <a:spcBef>
                <a:spcPts val="0"/>
              </a:spcBef>
              <a:spcAft>
                <a:spcPts val="0"/>
              </a:spcAft>
              <a:buClr>
                <a:srgbClr val="000000"/>
              </a:buClr>
              <a:buSzPts val="1400"/>
              <a:buFont typeface="Arial"/>
              <a:buNone/>
            </a:pPr>
            <a:endParaRPr dirty="0"/>
          </a:p>
          <a:p>
            <a:pPr marL="2743200" lvl="6" indent="0" algn="l" rtl="0">
              <a:spcBef>
                <a:spcPts val="0"/>
              </a:spcBef>
              <a:spcAft>
                <a:spcPts val="0"/>
              </a:spcAft>
              <a:buClr>
                <a:srgbClr val="000000"/>
              </a:buClr>
              <a:buSzPts val="1400"/>
              <a:buFont typeface="Arial"/>
              <a:buNone/>
            </a:pPr>
            <a:endParaRPr dirty="0"/>
          </a:p>
          <a:p>
            <a:pPr marL="3200400" lvl="7" indent="0" algn="l" rtl="0">
              <a:spcBef>
                <a:spcPts val="0"/>
              </a:spcBef>
              <a:spcAft>
                <a:spcPts val="0"/>
              </a:spcAft>
              <a:buClr>
                <a:srgbClr val="000000"/>
              </a:buClr>
              <a:buSzPts val="1400"/>
              <a:buFont typeface="Arial"/>
              <a:buNone/>
            </a:pPr>
            <a:endParaRPr dirty="0"/>
          </a:p>
          <a:p>
            <a:pPr marL="3657600" lvl="8" indent="0" algn="l" rtl="0">
              <a:spcBef>
                <a:spcPts val="0"/>
              </a:spcBef>
              <a:spcAft>
                <a:spcPts val="0"/>
              </a:spcAft>
              <a:buClr>
                <a:srgbClr val="000000"/>
              </a:buClr>
              <a:buSzPts val="1400"/>
              <a:buFont typeface="Arial"/>
              <a:buNone/>
            </a:pP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increase in heart rate will decrease diastole and will interfere with time of filling. </a:t>
            </a:r>
            <a:endParaRPr dirty="0"/>
          </a:p>
          <a:p>
            <a:pPr marL="0" lvl="0" indent="0" algn="l" rtl="0">
              <a:spcBef>
                <a:spcPts val="0"/>
              </a:spcBef>
              <a:spcAft>
                <a:spcPts val="0"/>
              </a:spcAft>
              <a:buNone/>
            </a:pPr>
            <a:endParaRPr dirty="0"/>
          </a:p>
        </p:txBody>
      </p:sp>
      <p:sp>
        <p:nvSpPr>
          <p:cNvPr id="302" name="Google Shape;302;p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16" name="Google Shape;316;p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Einthovens triangle</a:t>
            </a:r>
            <a:endParaRPr dirty="0"/>
          </a:p>
        </p:txBody>
      </p:sp>
      <p:sp>
        <p:nvSpPr>
          <p:cNvPr id="323" name="Google Shape;323;p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will want to know this for boards and everyday practice. ITs the leads we monitor in the OR. Know the baseline rhthym for your patient and if anything deviates. </a:t>
            </a:r>
            <a:endParaRPr dirty="0"/>
          </a:p>
        </p:txBody>
      </p:sp>
      <p:sp>
        <p:nvSpPr>
          <p:cNvPr id="330" name="Google Shape;330;p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37" name="Google Shape;337;p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51" name="Google Shape;351;p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9" name="Google Shape;89;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Q=P/R - flow is equal to pressure / resistance. Know how to calculate the MAP for boards. </a:t>
            </a:r>
            <a:endParaRPr dirty="0"/>
          </a:p>
          <a:p>
            <a:pPr marL="0" lvl="0" indent="0" algn="l" rtl="0">
              <a:spcBef>
                <a:spcPts val="0"/>
              </a:spcBef>
              <a:spcAft>
                <a:spcPts val="0"/>
              </a:spcAft>
              <a:buNone/>
            </a:pPr>
            <a:r>
              <a:rPr lang="en-US" dirty="0"/>
              <a:t>To sum it up -  if increase in resistance - decrease in flow. the more pressure the increase the flow. </a:t>
            </a:r>
            <a:endParaRPr dirty="0"/>
          </a:p>
        </p:txBody>
      </p:sp>
      <p:sp>
        <p:nvSpPr>
          <p:cNvPr id="344" name="Google Shape;344;p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Point out that left Vent is during diastole, </a:t>
            </a:r>
            <a:endParaRPr dirty="0"/>
          </a:p>
          <a:p>
            <a:pPr marL="0" lvl="0" indent="0" algn="l" rtl="0">
              <a:spcBef>
                <a:spcPts val="0"/>
              </a:spcBef>
              <a:spcAft>
                <a:spcPts val="0"/>
              </a:spcAft>
              <a:buNone/>
            </a:pPr>
            <a:r>
              <a:rPr lang="en-US" dirty="0"/>
              <a:t>RV during systole</a:t>
            </a:r>
            <a:endParaRPr dirty="0"/>
          </a:p>
        </p:txBody>
      </p:sp>
      <p:sp>
        <p:nvSpPr>
          <p:cNvPr id="358" name="Google Shape;358;p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SO - LV will get less flow in diastolic time is decreased. </a:t>
            </a:r>
            <a:endParaRPr dirty="0"/>
          </a:p>
          <a:p>
            <a:pPr marL="0" lvl="0" indent="0" algn="l" rtl="0">
              <a:spcBef>
                <a:spcPts val="0"/>
              </a:spcBef>
              <a:spcAft>
                <a:spcPts val="0"/>
              </a:spcAft>
              <a:buNone/>
            </a:pPr>
            <a:r>
              <a:rPr lang="en-US" dirty="0"/>
              <a:t>how much oxygen is available in arterial blood and if the hgb is low - unable to carry the oxygen. </a:t>
            </a:r>
            <a:endParaRPr dirty="0"/>
          </a:p>
          <a:p>
            <a:pPr marL="0" lvl="0" indent="0" algn="l" rtl="0">
              <a:spcBef>
                <a:spcPts val="0"/>
              </a:spcBef>
              <a:spcAft>
                <a:spcPts val="0"/>
              </a:spcAft>
              <a:buNone/>
            </a:pPr>
            <a:r>
              <a:rPr lang="en-US" dirty="0"/>
              <a:t>if coronary artery small - increase in resistance - decrease in flow. </a:t>
            </a:r>
            <a:endParaRPr dirty="0"/>
          </a:p>
        </p:txBody>
      </p:sp>
      <p:sp>
        <p:nvSpPr>
          <p:cNvPr id="365" name="Google Shape;365;p5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72" name="Google Shape;372;p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50% is ALOT - very important to monitor patients closely with CAD. </a:t>
            </a:r>
            <a:endParaRPr dirty="0"/>
          </a:p>
        </p:txBody>
      </p:sp>
      <p:sp>
        <p:nvSpPr>
          <p:cNvPr id="379" name="Google Shape;379;p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87" name="Google Shape;387;p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Know this risk for boards and test</a:t>
            </a:r>
            <a:endParaRPr dirty="0"/>
          </a:p>
        </p:txBody>
      </p:sp>
      <p:sp>
        <p:nvSpPr>
          <p:cNvPr id="394" name="Google Shape;394;p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01" name="Google Shape;401;p5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know that intrathoracic surgery has more risk to the patient with CAD, and when performing surgery on a patient with known CAD - there will most likely be wide HD variations. The anesthesia records on these patients are not train tracks, but look like peaks and valleys. They will most likely be hard to maintain - have phenylephrine, ephedrine and pain meds available. </a:t>
            </a:r>
            <a:endParaRPr dirty="0"/>
          </a:p>
        </p:txBody>
      </p:sp>
      <p:sp>
        <p:nvSpPr>
          <p:cNvPr id="408" name="Google Shape;408;p5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Know the contraindications to elective surgery</a:t>
            </a:r>
            <a:endParaRPr dirty="0"/>
          </a:p>
        </p:txBody>
      </p:sp>
      <p:sp>
        <p:nvSpPr>
          <p:cNvPr id="415" name="Google Shape;415;p6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03" name="Google Shape;103;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29" name="Google Shape;429;p6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CABG to increase flow, PCI to put in a stent, </a:t>
            </a:r>
            <a:endParaRPr dirty="0"/>
          </a:p>
          <a:p>
            <a:pPr marL="0" lvl="0" indent="0" algn="l" rtl="0">
              <a:spcBef>
                <a:spcPts val="0"/>
              </a:spcBef>
              <a:spcAft>
                <a:spcPts val="0"/>
              </a:spcAft>
              <a:buNone/>
            </a:pPr>
            <a:r>
              <a:rPr lang="en-US" dirty="0"/>
              <a:t>Normothermia to decrease workload and pain management to help prevent surgical stimulation and increases in blood pressure. </a:t>
            </a:r>
            <a:endParaRPr dirty="0"/>
          </a:p>
        </p:txBody>
      </p:sp>
      <p:sp>
        <p:nvSpPr>
          <p:cNvPr id="436" name="Google Shape;436;p6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43" name="Google Shape;443;p6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7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480" name="Google Shape;480;p7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1200" dirty="0">
                <a:solidFill>
                  <a:schemeClr val="dk1"/>
                </a:solidFill>
                <a:latin typeface="Calibri"/>
                <a:ea typeface="Calibri"/>
                <a:cs typeface="Calibri"/>
                <a:sym typeface="Calibri"/>
              </a:rPr>
              <a:t>MET - metabolic equivalents</a:t>
            </a:r>
            <a:endParaRPr sz="1200" b="0" i="0" u="none" strike="noStrike" cap="none" dirty="0">
              <a:solidFill>
                <a:schemeClr val="dk1"/>
              </a:solidFill>
              <a:latin typeface="Calibri"/>
              <a:ea typeface="Calibri"/>
              <a:cs typeface="Calibri"/>
              <a:sym typeface="Calibri"/>
            </a:endParaRPr>
          </a:p>
        </p:txBody>
      </p:sp>
      <p:sp>
        <p:nvSpPr>
          <p:cNvPr id="481" name="Google Shape;481;p7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r>
              <a:rPr lang="en-US" dirty="0"/>
              <a:t> </a:t>
            </a:r>
            <a:endParaRPr sz="1200" b="0" i="0" u="none" strike="noStrike" cap="none" dirty="0">
              <a:solidFill>
                <a:schemeClr val="dk1"/>
              </a:solidFill>
              <a:latin typeface="Tahoma"/>
              <a:ea typeface="Tahoma"/>
              <a:cs typeface="Tahoma"/>
              <a:sym typeface="Tahoma"/>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p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looking for what the patient can tolerate. Indicates how their cardiovascular status is. </a:t>
            </a:r>
            <a:endParaRPr dirty="0"/>
          </a:p>
        </p:txBody>
      </p:sp>
      <p:sp>
        <p:nvSpPr>
          <p:cNvPr id="488" name="Google Shape;488;p7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p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Know this for boards. </a:t>
            </a:r>
            <a:endParaRPr dirty="0"/>
          </a:p>
        </p:txBody>
      </p:sp>
      <p:sp>
        <p:nvSpPr>
          <p:cNvPr id="495" name="Google Shape;495;p7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p7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503" name="Google Shape;503;p7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dirty="0">
                <a:solidFill>
                  <a:schemeClr val="dk1"/>
                </a:solidFill>
                <a:latin typeface="Calibri"/>
                <a:ea typeface="Calibri"/>
                <a:cs typeface="Calibri"/>
                <a:sym typeface="Calibri"/>
              </a:rPr>
              <a:t>what rhythm is baseline</a:t>
            </a:r>
            <a:endParaRPr sz="12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200" dirty="0">
                <a:solidFill>
                  <a:schemeClr val="dk1"/>
                </a:solidFill>
                <a:latin typeface="Calibri"/>
                <a:ea typeface="Calibri"/>
                <a:cs typeface="Calibri"/>
                <a:sym typeface="Calibri"/>
              </a:rPr>
              <a:t>is there evidence of ischemia/infarction (old?)</a:t>
            </a:r>
            <a:endParaRPr sz="12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200" dirty="0">
                <a:solidFill>
                  <a:schemeClr val="dk1"/>
                </a:solidFill>
                <a:latin typeface="Calibri"/>
                <a:ea typeface="Calibri"/>
                <a:cs typeface="Calibri"/>
                <a:sym typeface="Calibri"/>
              </a:rPr>
              <a:t>Do they have hypertrophy</a:t>
            </a:r>
            <a:endParaRPr sz="12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200" dirty="0">
                <a:solidFill>
                  <a:schemeClr val="dk1"/>
                </a:solidFill>
                <a:latin typeface="Calibri"/>
                <a:ea typeface="Calibri"/>
                <a:cs typeface="Calibri"/>
                <a:sym typeface="Calibri"/>
              </a:rPr>
              <a:t>How is the electrolytes balance - CA, K, NA, Mag, </a:t>
            </a:r>
            <a:endParaRPr sz="12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200" dirty="0">
                <a:solidFill>
                  <a:schemeClr val="dk1"/>
                </a:solidFill>
                <a:latin typeface="Calibri"/>
                <a:ea typeface="Calibri"/>
                <a:cs typeface="Calibri"/>
                <a:sym typeface="Calibri"/>
              </a:rPr>
              <a:t>HGB</a:t>
            </a:r>
            <a:endParaRPr sz="12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200" dirty="0">
                <a:solidFill>
                  <a:schemeClr val="dk1"/>
                </a:solidFill>
                <a:latin typeface="Calibri"/>
                <a:ea typeface="Calibri"/>
                <a:cs typeface="Calibri"/>
                <a:sym typeface="Calibri"/>
              </a:rPr>
              <a:t>On another slide</a:t>
            </a:r>
            <a:endParaRPr sz="1200" dirty="0">
              <a:solidFill>
                <a:schemeClr val="dk1"/>
              </a:solidFill>
              <a:latin typeface="Calibri"/>
              <a:ea typeface="Calibri"/>
              <a:cs typeface="Calibri"/>
              <a:sym typeface="Calibri"/>
            </a:endParaRPr>
          </a:p>
        </p:txBody>
      </p:sp>
      <p:sp>
        <p:nvSpPr>
          <p:cNvPr id="504" name="Google Shape;504;p7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r>
              <a:rPr lang="en-US" dirty="0"/>
              <a:t> </a:t>
            </a:r>
            <a:endParaRPr sz="1200" b="0" i="0" u="none" strike="noStrike" cap="none" dirty="0">
              <a:solidFill>
                <a:schemeClr val="dk1"/>
              </a:solidFill>
              <a:latin typeface="Tahoma"/>
              <a:ea typeface="Tahoma"/>
              <a:cs typeface="Tahoma"/>
              <a:sym typeface="Tahoma"/>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p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Note the EF and wall motion, also not valves</a:t>
            </a:r>
            <a:endParaRPr dirty="0"/>
          </a:p>
        </p:txBody>
      </p:sp>
      <p:sp>
        <p:nvSpPr>
          <p:cNvPr id="518" name="Google Shape;518;p7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p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 always ask my patient if they took any meds that day - what did they take and when. </a:t>
            </a:r>
            <a:endParaRPr dirty="0"/>
          </a:p>
          <a:p>
            <a:pPr marL="0" lvl="0" indent="0" algn="l" rtl="0">
              <a:spcBef>
                <a:spcPts val="0"/>
              </a:spcBef>
              <a:spcAft>
                <a:spcPts val="0"/>
              </a:spcAft>
              <a:buNone/>
            </a:pPr>
            <a:r>
              <a:rPr lang="en-US" dirty="0"/>
              <a:t>If they missed a cardiac med - be ready for HD variations - may need to give metroprolol IV. </a:t>
            </a:r>
            <a:endParaRPr dirty="0"/>
          </a:p>
          <a:p>
            <a:pPr marL="0" lvl="0" indent="0" algn="l" rtl="0">
              <a:spcBef>
                <a:spcPts val="0"/>
              </a:spcBef>
              <a:spcAft>
                <a:spcPts val="0"/>
              </a:spcAft>
              <a:buNone/>
            </a:pPr>
            <a:r>
              <a:rPr lang="en-US" dirty="0"/>
              <a:t>ACE inhibitors - be especially aware of hypotension that does not respond to phenyl or ephedrine. Sometimes the patient will respond to both when used together - or you may have to increase the dose exponentually, always be ready to use vasopressin in this population. </a:t>
            </a:r>
            <a:endParaRPr dirty="0"/>
          </a:p>
        </p:txBody>
      </p:sp>
      <p:sp>
        <p:nvSpPr>
          <p:cNvPr id="532" name="Google Shape;532;p8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p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Can you climb a flight of stairs, how far can you walk without getting short of breath - are they short of breath just talking to you??</a:t>
            </a:r>
            <a:endParaRPr dirty="0"/>
          </a:p>
        </p:txBody>
      </p:sp>
      <p:sp>
        <p:nvSpPr>
          <p:cNvPr id="539" name="Google Shape;539;p8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17" name="Google Shape;117;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p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546" name="Google Shape;546;p8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p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Keep the patient as close to 20% of normal as you can. </a:t>
            </a:r>
            <a:endParaRPr dirty="0"/>
          </a:p>
          <a:p>
            <a:pPr marL="0" lvl="0" indent="0" algn="l" rtl="0">
              <a:spcBef>
                <a:spcPts val="0"/>
              </a:spcBef>
              <a:spcAft>
                <a:spcPts val="0"/>
              </a:spcAft>
              <a:buNone/>
            </a:pPr>
            <a:r>
              <a:rPr lang="en-US" dirty="0"/>
              <a:t>Also remember that the patient may have been nervous the day of surgery - look back to H and P or a clinic visit to see what the normal BP, might be very different. I go by the H and P or clinic visit BP when maintianing BP. </a:t>
            </a:r>
            <a:endParaRPr dirty="0"/>
          </a:p>
        </p:txBody>
      </p:sp>
      <p:sp>
        <p:nvSpPr>
          <p:cNvPr id="553" name="Google Shape;553;p8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p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Slow induction - maintain O2 - 100% with mask. </a:t>
            </a:r>
            <a:endParaRPr dirty="0"/>
          </a:p>
        </p:txBody>
      </p:sp>
      <p:sp>
        <p:nvSpPr>
          <p:cNvPr id="560" name="Google Shape;560;p8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p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if a difficult intubation anticipate and use glidescope. limit amount of time spent DLing - this is very stimulating and can increase your blood pressure and heart rate.  MD’s might give a little Esmolol to decrease this reponse. </a:t>
            </a:r>
            <a:endParaRPr dirty="0"/>
          </a:p>
        </p:txBody>
      </p:sp>
      <p:sp>
        <p:nvSpPr>
          <p:cNvPr id="567" name="Google Shape;567;p8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p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volatile anesthetics will depress the LV function - so monitor for this and use less if you have too - sometimes an opioid/nitrous combo may be used. </a:t>
            </a:r>
            <a:endParaRPr dirty="0"/>
          </a:p>
        </p:txBody>
      </p:sp>
      <p:sp>
        <p:nvSpPr>
          <p:cNvPr id="581" name="Google Shape;581;p8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p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will see a decrease in your blood pressure - be gentle with your dose. </a:t>
            </a:r>
            <a:endParaRPr dirty="0"/>
          </a:p>
        </p:txBody>
      </p:sp>
      <p:sp>
        <p:nvSpPr>
          <p:cNvPr id="595" name="Google Shape;595;p8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p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Know the Isoflurane for boards. </a:t>
            </a:r>
            <a:endParaRPr dirty="0"/>
          </a:p>
          <a:p>
            <a:pPr marL="0" lvl="0" indent="0" algn="l" rtl="0">
              <a:spcBef>
                <a:spcPts val="0"/>
              </a:spcBef>
              <a:spcAft>
                <a:spcPts val="0"/>
              </a:spcAft>
              <a:buNone/>
            </a:pPr>
            <a:r>
              <a:rPr lang="en-US" dirty="0"/>
              <a:t>Results in increase flow away from the diseased artery.</a:t>
            </a:r>
            <a:endParaRPr dirty="0"/>
          </a:p>
        </p:txBody>
      </p:sp>
      <p:sp>
        <p:nvSpPr>
          <p:cNvPr id="602" name="Google Shape;602;p9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p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ROC - ok to use also</a:t>
            </a:r>
            <a:endParaRPr dirty="0"/>
          </a:p>
        </p:txBody>
      </p:sp>
      <p:sp>
        <p:nvSpPr>
          <p:cNvPr id="609" name="Google Shape;609;p9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p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623" name="Google Shape;623;p9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p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Know these for boards and how to treat. </a:t>
            </a:r>
            <a:endParaRPr dirty="0"/>
          </a:p>
        </p:txBody>
      </p:sp>
      <p:sp>
        <p:nvSpPr>
          <p:cNvPr id="630" name="Google Shape;630;p9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31" name="Google Shape;131;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Google Shape;643;p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beta blocker - esmolol, or labetalol</a:t>
            </a:r>
            <a:endParaRPr dirty="0"/>
          </a:p>
        </p:txBody>
      </p:sp>
      <p:sp>
        <p:nvSpPr>
          <p:cNvPr id="644" name="Google Shape;644;p9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Google Shape;657;p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658" name="Google Shape;658;p9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Google Shape;664;p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665" name="Google Shape;665;p9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p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680" name="Google Shape;680;p10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Google Shape;686;p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687" name="Google Shape;687;p10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Google Shape;714;p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715" name="Google Shape;715;p10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Google Shape;721;p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722" name="Google Shape;722;p10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4"/>
        <p:cNvGrpSpPr/>
        <p:nvPr/>
      </p:nvGrpSpPr>
      <p:grpSpPr>
        <a:xfrm>
          <a:off x="0" y="0"/>
          <a:ext cx="0" cy="0"/>
          <a:chOff x="0" y="0"/>
          <a:chExt cx="0" cy="0"/>
        </a:xfrm>
      </p:grpSpPr>
      <p:sp>
        <p:nvSpPr>
          <p:cNvPr id="735" name="Google Shape;735;p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736" name="Google Shape;736;p1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1"/>
        <p:cNvGrpSpPr/>
        <p:nvPr/>
      </p:nvGrpSpPr>
      <p:grpSpPr>
        <a:xfrm>
          <a:off x="0" y="0"/>
          <a:ext cx="0" cy="0"/>
          <a:chOff x="0" y="0"/>
          <a:chExt cx="0" cy="0"/>
        </a:xfrm>
      </p:grpSpPr>
      <p:sp>
        <p:nvSpPr>
          <p:cNvPr id="742" name="Google Shape;742;p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Arterial line for whenever you think you are going to need to keep tight control on blood pressure. </a:t>
            </a:r>
            <a:endParaRPr dirty="0"/>
          </a:p>
          <a:p>
            <a:pPr marL="0" lvl="0" indent="0" algn="l" rtl="0">
              <a:spcBef>
                <a:spcPts val="0"/>
              </a:spcBef>
              <a:spcAft>
                <a:spcPts val="0"/>
              </a:spcAft>
              <a:buNone/>
            </a:pPr>
            <a:r>
              <a:rPr lang="en-US" dirty="0"/>
              <a:t>Urine output is important for renal circulation. If blood pressure too low - will be decreased flow to kidneys and result in ATN</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Look at echo - ekg (II, V5)</a:t>
            </a:r>
            <a:endParaRPr dirty="0"/>
          </a:p>
        </p:txBody>
      </p:sp>
      <p:sp>
        <p:nvSpPr>
          <p:cNvPr id="743" name="Google Shape;743;p1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8"/>
        <p:cNvGrpSpPr/>
        <p:nvPr/>
      </p:nvGrpSpPr>
      <p:grpSpPr>
        <a:xfrm>
          <a:off x="0" y="0"/>
          <a:ext cx="0" cy="0"/>
          <a:chOff x="0" y="0"/>
          <a:chExt cx="0" cy="0"/>
        </a:xfrm>
      </p:grpSpPr>
      <p:sp>
        <p:nvSpPr>
          <p:cNvPr id="749" name="Google Shape;749;p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750" name="Google Shape;750;p1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45" name="Google Shape;145;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5"/>
        <p:cNvGrpSpPr/>
        <p:nvPr/>
      </p:nvGrpSpPr>
      <p:grpSpPr>
        <a:xfrm>
          <a:off x="0" y="0"/>
          <a:ext cx="0" cy="0"/>
          <a:chOff x="0" y="0"/>
          <a:chExt cx="0" cy="0"/>
        </a:xfrm>
      </p:grpSpPr>
      <p:sp>
        <p:nvSpPr>
          <p:cNvPr id="756" name="Google Shape;756;p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757" name="Google Shape;757;p1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2"/>
        <p:cNvGrpSpPr/>
        <p:nvPr/>
      </p:nvGrpSpPr>
      <p:grpSpPr>
        <a:xfrm>
          <a:off x="0" y="0"/>
          <a:ext cx="0" cy="0"/>
          <a:chOff x="0" y="0"/>
          <a:chExt cx="0" cy="0"/>
        </a:xfrm>
      </p:grpSpPr>
      <p:sp>
        <p:nvSpPr>
          <p:cNvPr id="763" name="Google Shape;763;p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dont use ketamine if possible. </a:t>
            </a:r>
            <a:endParaRPr dirty="0"/>
          </a:p>
          <a:p>
            <a:pPr marL="0" lvl="0" indent="0" algn="l" rtl="0">
              <a:spcBef>
                <a:spcPts val="0"/>
              </a:spcBef>
              <a:spcAft>
                <a:spcPts val="0"/>
              </a:spcAft>
              <a:buNone/>
            </a:pPr>
            <a:r>
              <a:rPr lang="en-US" dirty="0"/>
              <a:t>you want a lower ETCO2 - this will decrease blood pressure during induction. </a:t>
            </a:r>
            <a:endParaRPr dirty="0"/>
          </a:p>
        </p:txBody>
      </p:sp>
      <p:sp>
        <p:nvSpPr>
          <p:cNvPr id="764" name="Google Shape;764;p1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9"/>
        <p:cNvGrpSpPr/>
        <p:nvPr/>
      </p:nvGrpSpPr>
      <p:grpSpPr>
        <a:xfrm>
          <a:off x="0" y="0"/>
          <a:ext cx="0" cy="0"/>
          <a:chOff x="0" y="0"/>
          <a:chExt cx="0" cy="0"/>
        </a:xfrm>
      </p:grpSpPr>
      <p:sp>
        <p:nvSpPr>
          <p:cNvPr id="770" name="Google Shape;770;p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771" name="Google Shape;771;p1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6"/>
        <p:cNvGrpSpPr/>
        <p:nvPr/>
      </p:nvGrpSpPr>
      <p:grpSpPr>
        <a:xfrm>
          <a:off x="0" y="0"/>
          <a:ext cx="0" cy="0"/>
          <a:chOff x="0" y="0"/>
          <a:chExt cx="0" cy="0"/>
        </a:xfrm>
      </p:grpSpPr>
      <p:sp>
        <p:nvSpPr>
          <p:cNvPr id="777" name="Google Shape;777;p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778" name="Google Shape;778;p1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3"/>
        <p:cNvGrpSpPr/>
        <p:nvPr/>
      </p:nvGrpSpPr>
      <p:grpSpPr>
        <a:xfrm>
          <a:off x="0" y="0"/>
          <a:ext cx="0" cy="0"/>
          <a:chOff x="0" y="0"/>
          <a:chExt cx="0" cy="0"/>
        </a:xfrm>
      </p:grpSpPr>
      <p:sp>
        <p:nvSpPr>
          <p:cNvPr id="784" name="Google Shape;784;p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ANTICIPATE!!! Know what your surgeon is doing and try to prevent wide swings in HD if you are able to. </a:t>
            </a:r>
            <a:endParaRPr dirty="0"/>
          </a:p>
        </p:txBody>
      </p:sp>
      <p:sp>
        <p:nvSpPr>
          <p:cNvPr id="785" name="Google Shape;785;p1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
        <p:cNvGrpSpPr/>
        <p:nvPr/>
      </p:nvGrpSpPr>
      <p:grpSpPr>
        <a:xfrm>
          <a:off x="0" y="0"/>
          <a:ext cx="0" cy="0"/>
          <a:chOff x="0" y="0"/>
          <a:chExt cx="0" cy="0"/>
        </a:xfrm>
      </p:grpSpPr>
      <p:sp>
        <p:nvSpPr>
          <p:cNvPr id="791" name="Google Shape;791;p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792" name="Google Shape;792;p1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7"/>
        <p:cNvGrpSpPr/>
        <p:nvPr/>
      </p:nvGrpSpPr>
      <p:grpSpPr>
        <a:xfrm>
          <a:off x="0" y="0"/>
          <a:ext cx="0" cy="0"/>
          <a:chOff x="0" y="0"/>
          <a:chExt cx="0" cy="0"/>
        </a:xfrm>
      </p:grpSpPr>
      <p:sp>
        <p:nvSpPr>
          <p:cNvPr id="798" name="Google Shape;798;p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Use VEC, ROC </a:t>
            </a:r>
            <a:endParaRPr dirty="0"/>
          </a:p>
        </p:txBody>
      </p:sp>
      <p:sp>
        <p:nvSpPr>
          <p:cNvPr id="799" name="Google Shape;799;p1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4"/>
        <p:cNvGrpSpPr/>
        <p:nvPr/>
      </p:nvGrpSpPr>
      <p:grpSpPr>
        <a:xfrm>
          <a:off x="0" y="0"/>
          <a:ext cx="0" cy="0"/>
          <a:chOff x="0" y="0"/>
          <a:chExt cx="0" cy="0"/>
        </a:xfrm>
      </p:grpSpPr>
      <p:sp>
        <p:nvSpPr>
          <p:cNvPr id="805" name="Google Shape;805;p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Need to treat any extreme hyper/hypotension in the OR. if you are unable to correct it (meds, increase anes depth, fluids, etc) - call for help(MDA, another CRNA), let the surgeon know. </a:t>
            </a:r>
            <a:endParaRPr dirty="0"/>
          </a:p>
          <a:p>
            <a:pPr marL="0" lvl="0" indent="0" algn="l" rtl="0">
              <a:spcBef>
                <a:spcPts val="0"/>
              </a:spcBef>
              <a:spcAft>
                <a:spcPts val="0"/>
              </a:spcAft>
              <a:buNone/>
            </a:pPr>
            <a:r>
              <a:rPr lang="en-US" dirty="0"/>
              <a:t>If art line - note transudcer height</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Hypotension - bleeding</a:t>
            </a:r>
            <a:endParaRPr dirty="0"/>
          </a:p>
          <a:p>
            <a:pPr marL="0" lvl="0" indent="0" algn="l" rtl="0">
              <a:spcBef>
                <a:spcPts val="0"/>
              </a:spcBef>
              <a:spcAft>
                <a:spcPts val="0"/>
              </a:spcAft>
              <a:buNone/>
            </a:pPr>
            <a:r>
              <a:rPr lang="en-US" dirty="0"/>
              <a:t>Hypertension - may need to start a gtt, stop surgery</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806" name="Google Shape;806;p1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1"/>
        <p:cNvGrpSpPr/>
        <p:nvPr/>
      </p:nvGrpSpPr>
      <p:grpSpPr>
        <a:xfrm>
          <a:off x="0" y="0"/>
          <a:ext cx="0" cy="0"/>
          <a:chOff x="0" y="0"/>
          <a:chExt cx="0" cy="0"/>
        </a:xfrm>
      </p:grpSpPr>
      <p:sp>
        <p:nvSpPr>
          <p:cNvPr id="812" name="Google Shape;812;p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13" name="Google Shape;813;p1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8"/>
        <p:cNvGrpSpPr/>
        <p:nvPr/>
      </p:nvGrpSpPr>
      <p:grpSpPr>
        <a:xfrm>
          <a:off x="0" y="0"/>
          <a:ext cx="0" cy="0"/>
          <a:chOff x="0" y="0"/>
          <a:chExt cx="0" cy="0"/>
        </a:xfrm>
      </p:grpSpPr>
      <p:sp>
        <p:nvSpPr>
          <p:cNvPr id="819" name="Google Shape;819;p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20" name="Google Shape;820;p1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59" name="Google Shape;159;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2"/>
        <p:cNvGrpSpPr/>
        <p:nvPr/>
      </p:nvGrpSpPr>
      <p:grpSpPr>
        <a:xfrm>
          <a:off x="0" y="0"/>
          <a:ext cx="0" cy="0"/>
          <a:chOff x="0" y="0"/>
          <a:chExt cx="0" cy="0"/>
        </a:xfrm>
      </p:grpSpPr>
      <p:sp>
        <p:nvSpPr>
          <p:cNvPr id="833" name="Google Shape;833;p1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r>
              <a:rPr lang="en-US" dirty="0"/>
              <a:t> </a:t>
            </a:r>
            <a:endParaRPr sz="1200" b="0" i="0" u="none" strike="noStrike" cap="none" dirty="0">
              <a:solidFill>
                <a:schemeClr val="dk1"/>
              </a:solidFill>
              <a:latin typeface="Tahoma"/>
              <a:ea typeface="Tahoma"/>
              <a:cs typeface="Tahoma"/>
              <a:sym typeface="Tahoma"/>
            </a:endParaRPr>
          </a:p>
        </p:txBody>
      </p:sp>
      <p:sp>
        <p:nvSpPr>
          <p:cNvPr id="834" name="Google Shape;834;p1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835" name="Google Shape;835;p1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8"/>
        <p:cNvGrpSpPr/>
        <p:nvPr/>
      </p:nvGrpSpPr>
      <p:grpSpPr>
        <a:xfrm>
          <a:off x="0" y="0"/>
          <a:ext cx="0" cy="0"/>
          <a:chOff x="0" y="0"/>
          <a:chExt cx="0" cy="0"/>
        </a:xfrm>
      </p:grpSpPr>
      <p:sp>
        <p:nvSpPr>
          <p:cNvPr id="849" name="Google Shape;849;p12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r>
              <a:rPr lang="en-US" dirty="0"/>
              <a:t> </a:t>
            </a:r>
            <a:endParaRPr sz="1200" b="0" i="0" u="none" strike="noStrike" cap="none" dirty="0">
              <a:solidFill>
                <a:schemeClr val="dk1"/>
              </a:solidFill>
              <a:latin typeface="Tahoma"/>
              <a:ea typeface="Tahoma"/>
              <a:cs typeface="Tahoma"/>
              <a:sym typeface="Tahoma"/>
            </a:endParaRPr>
          </a:p>
        </p:txBody>
      </p:sp>
      <p:sp>
        <p:nvSpPr>
          <p:cNvPr id="850" name="Google Shape;850;p1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851" name="Google Shape;851;p1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p1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r>
              <a:rPr lang="en-US" dirty="0"/>
              <a:t> </a:t>
            </a:r>
            <a:endParaRPr sz="1200" b="0" i="0" u="none" strike="noStrike" cap="none" dirty="0">
              <a:solidFill>
                <a:schemeClr val="dk1"/>
              </a:solidFill>
              <a:latin typeface="Tahoma"/>
              <a:ea typeface="Tahoma"/>
              <a:cs typeface="Tahoma"/>
              <a:sym typeface="Tahoma"/>
            </a:endParaRPr>
          </a:p>
        </p:txBody>
      </p:sp>
      <p:sp>
        <p:nvSpPr>
          <p:cNvPr id="858" name="Google Shape;858;p1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859" name="Google Shape;859;p1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4"/>
        <p:cNvGrpSpPr/>
        <p:nvPr/>
      </p:nvGrpSpPr>
      <p:grpSpPr>
        <a:xfrm>
          <a:off x="0" y="0"/>
          <a:ext cx="0" cy="0"/>
          <a:chOff x="0" y="0"/>
          <a:chExt cx="0" cy="0"/>
        </a:xfrm>
      </p:grpSpPr>
      <p:sp>
        <p:nvSpPr>
          <p:cNvPr id="865" name="Google Shape;865;p1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866" name="Google Shape;866;p1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Font typeface="Calibri"/>
              <a:buNone/>
            </a:pPr>
            <a:endParaRPr sz="1200" b="0" i="0" u="none" strike="noStrike" cap="none" dirty="0">
              <a:solidFill>
                <a:schemeClr val="dk1"/>
              </a:solidFill>
              <a:latin typeface="Calibri"/>
              <a:ea typeface="Calibri"/>
              <a:cs typeface="Calibri"/>
              <a:sym typeface="Calibri"/>
            </a:endParaRPr>
          </a:p>
        </p:txBody>
      </p:sp>
      <p:sp>
        <p:nvSpPr>
          <p:cNvPr id="867" name="Google Shape;867;p1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r>
              <a:rPr lang="en-US" dirty="0"/>
              <a:t> </a:t>
            </a:r>
            <a:endParaRPr sz="1200" b="0" i="0" u="none" strike="noStrike" cap="none" dirty="0">
              <a:solidFill>
                <a:schemeClr val="dk1"/>
              </a:solidFill>
              <a:latin typeface="Tahoma"/>
              <a:ea typeface="Tahoma"/>
              <a:cs typeface="Tahoma"/>
              <a:sym typeface="Tahoma"/>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2"/>
        <p:cNvGrpSpPr/>
        <p:nvPr/>
      </p:nvGrpSpPr>
      <p:grpSpPr>
        <a:xfrm>
          <a:off x="0" y="0"/>
          <a:ext cx="0" cy="0"/>
          <a:chOff x="0" y="0"/>
          <a:chExt cx="0" cy="0"/>
        </a:xfrm>
      </p:grpSpPr>
      <p:sp>
        <p:nvSpPr>
          <p:cNvPr id="873" name="Google Shape;873;p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74" name="Google Shape;874;p1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6"/>
        <p:cNvGrpSpPr/>
        <p:nvPr/>
      </p:nvGrpSpPr>
      <p:grpSpPr>
        <a:xfrm>
          <a:off x="0" y="0"/>
          <a:ext cx="0" cy="0"/>
          <a:chOff x="0" y="0"/>
          <a:chExt cx="0" cy="0"/>
        </a:xfrm>
      </p:grpSpPr>
      <p:sp>
        <p:nvSpPr>
          <p:cNvPr id="887" name="Google Shape;887;p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Baseline rhythm and rate, look at a recent echo for baseline function, do they have wet lungs (increase in CVP) </a:t>
            </a:r>
            <a:endParaRPr dirty="0"/>
          </a:p>
        </p:txBody>
      </p:sp>
      <p:sp>
        <p:nvSpPr>
          <p:cNvPr id="888" name="Google Shape;888;p1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3"/>
        <p:cNvGrpSpPr/>
        <p:nvPr/>
      </p:nvGrpSpPr>
      <p:grpSpPr>
        <a:xfrm>
          <a:off x="0" y="0"/>
          <a:ext cx="0" cy="0"/>
          <a:chOff x="0" y="0"/>
          <a:chExt cx="0" cy="0"/>
        </a:xfrm>
      </p:grpSpPr>
      <p:sp>
        <p:nvSpPr>
          <p:cNvPr id="894" name="Google Shape;894;p1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5" name="Google Shape;895;p1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896" name="Google Shape;896;p1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r>
              <a:rPr lang="en-US" dirty="0"/>
              <a:t> </a:t>
            </a:r>
            <a:endParaRPr sz="12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1"/>
        <p:cNvGrpSpPr/>
        <p:nvPr/>
      </p:nvGrpSpPr>
      <p:grpSpPr>
        <a:xfrm>
          <a:off x="0" y="0"/>
          <a:ext cx="0" cy="0"/>
          <a:chOff x="0" y="0"/>
          <a:chExt cx="0" cy="0"/>
        </a:xfrm>
      </p:grpSpPr>
      <p:sp>
        <p:nvSpPr>
          <p:cNvPr id="902" name="Google Shape;902;p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03" name="Google Shape;903;p1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8"/>
        <p:cNvGrpSpPr/>
        <p:nvPr/>
      </p:nvGrpSpPr>
      <p:grpSpPr>
        <a:xfrm>
          <a:off x="0" y="0"/>
          <a:ext cx="0" cy="0"/>
          <a:chOff x="0" y="0"/>
          <a:chExt cx="0" cy="0"/>
        </a:xfrm>
      </p:grpSpPr>
      <p:sp>
        <p:nvSpPr>
          <p:cNvPr id="909" name="Google Shape;909;p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10" name="Google Shape;910;p1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5"/>
        <p:cNvGrpSpPr/>
        <p:nvPr/>
      </p:nvGrpSpPr>
      <p:grpSpPr>
        <a:xfrm>
          <a:off x="0" y="0"/>
          <a:ext cx="0" cy="0"/>
          <a:chOff x="0" y="0"/>
          <a:chExt cx="0" cy="0"/>
        </a:xfrm>
      </p:grpSpPr>
      <p:sp>
        <p:nvSpPr>
          <p:cNvPr id="916" name="Google Shape;916;p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bili and retic count - looking for hemolysis, damaged RBC’s from increased trauma from going through bad vavle - lots of turbulance</a:t>
            </a:r>
            <a:endParaRPr dirty="0"/>
          </a:p>
        </p:txBody>
      </p:sp>
      <p:sp>
        <p:nvSpPr>
          <p:cNvPr id="917" name="Google Shape;917;p1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67" name="Google Shape;167;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2"/>
        <p:cNvGrpSpPr/>
        <p:nvPr/>
      </p:nvGrpSpPr>
      <p:grpSpPr>
        <a:xfrm>
          <a:off x="0" y="0"/>
          <a:ext cx="0" cy="0"/>
          <a:chOff x="0" y="0"/>
          <a:chExt cx="0" cy="0"/>
        </a:xfrm>
      </p:grpSpPr>
      <p:sp>
        <p:nvSpPr>
          <p:cNvPr id="923" name="Google Shape;923;p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24" name="Google Shape;924;p1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9"/>
        <p:cNvGrpSpPr/>
        <p:nvPr/>
      </p:nvGrpSpPr>
      <p:grpSpPr>
        <a:xfrm>
          <a:off x="0" y="0"/>
          <a:ext cx="0" cy="0"/>
          <a:chOff x="0" y="0"/>
          <a:chExt cx="0" cy="0"/>
        </a:xfrm>
      </p:grpSpPr>
      <p:sp>
        <p:nvSpPr>
          <p:cNvPr id="930" name="Google Shape;930;p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Know this for boards and test</a:t>
            </a:r>
            <a:endParaRPr dirty="0"/>
          </a:p>
        </p:txBody>
      </p:sp>
      <p:sp>
        <p:nvSpPr>
          <p:cNvPr id="931" name="Google Shape;931;p1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6"/>
        <p:cNvGrpSpPr/>
        <p:nvPr/>
      </p:nvGrpSpPr>
      <p:grpSpPr>
        <a:xfrm>
          <a:off x="0" y="0"/>
          <a:ext cx="0" cy="0"/>
          <a:chOff x="0" y="0"/>
          <a:chExt cx="0" cy="0"/>
        </a:xfrm>
      </p:grpSpPr>
      <p:sp>
        <p:nvSpPr>
          <p:cNvPr id="937" name="Google Shape;937;p1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938" name="Google Shape;938;p14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1" indent="0" algn="l" rtl="0">
              <a:spcBef>
                <a:spcPts val="0"/>
              </a:spcBef>
              <a:spcAft>
                <a:spcPts val="0"/>
              </a:spcAft>
              <a:buNone/>
            </a:pPr>
            <a:r>
              <a:rPr lang="en-US" sz="1200" dirty="0">
                <a:solidFill>
                  <a:schemeClr val="dk1"/>
                </a:solidFill>
                <a:latin typeface="Calibri"/>
                <a:ea typeface="Calibri"/>
                <a:cs typeface="Calibri"/>
                <a:sym typeface="Calibri"/>
              </a:rPr>
              <a:t>Know this problem like the back of your hand and how to do an anesthtic with it. </a:t>
            </a:r>
            <a:endParaRPr sz="1200" dirty="0">
              <a:solidFill>
                <a:schemeClr val="dk1"/>
              </a:solidFill>
              <a:latin typeface="Calibri"/>
              <a:ea typeface="Calibri"/>
              <a:cs typeface="Calibri"/>
              <a:sym typeface="Calibri"/>
            </a:endParaRPr>
          </a:p>
          <a:p>
            <a:pPr marL="457200" marR="0" lvl="1" indent="0" algn="l" rtl="0">
              <a:spcBef>
                <a:spcPts val="0"/>
              </a:spcBef>
              <a:spcAft>
                <a:spcPts val="0"/>
              </a:spcAft>
              <a:buNone/>
            </a:pPr>
            <a:r>
              <a:rPr lang="en-US" sz="1200" dirty="0">
                <a:solidFill>
                  <a:schemeClr val="dk1"/>
                </a:solidFill>
                <a:latin typeface="Calibri"/>
                <a:ea typeface="Calibri"/>
                <a:cs typeface="Calibri"/>
                <a:sym typeface="Calibri"/>
              </a:rPr>
              <a:t>AS has an abnormal bicuspid valve is most common</a:t>
            </a:r>
            <a:endParaRPr sz="1200" dirty="0">
              <a:solidFill>
                <a:schemeClr val="dk1"/>
              </a:solidFill>
              <a:latin typeface="Calibri"/>
              <a:ea typeface="Calibri"/>
              <a:cs typeface="Calibri"/>
              <a:sym typeface="Calibri"/>
            </a:endParaRPr>
          </a:p>
          <a:p>
            <a:pPr marL="457200" marR="0" lvl="1" indent="0" algn="l" rtl="0">
              <a:spcBef>
                <a:spcPts val="0"/>
              </a:spcBef>
              <a:spcAft>
                <a:spcPts val="0"/>
              </a:spcAft>
              <a:buNone/>
            </a:pPr>
            <a:r>
              <a:rPr lang="en-US" sz="1200" dirty="0">
                <a:solidFill>
                  <a:schemeClr val="dk1"/>
                </a:solidFill>
                <a:latin typeface="Calibri"/>
                <a:ea typeface="Calibri"/>
                <a:cs typeface="Calibri"/>
                <a:sym typeface="Calibri"/>
              </a:rPr>
              <a:t>this architecture produces alot of turbulance that traumatizes the vavle and results in stenosis. It is rarely isolated - usually associated with MV disease and aortic regurg (insuff)</a:t>
            </a:r>
            <a:endParaRPr sz="1200" dirty="0">
              <a:solidFill>
                <a:schemeClr val="dk1"/>
              </a:solidFill>
              <a:latin typeface="Calibri"/>
              <a:ea typeface="Calibri"/>
              <a:cs typeface="Calibri"/>
              <a:sym typeface="Calibri"/>
            </a:endParaRPr>
          </a:p>
        </p:txBody>
      </p:sp>
      <p:sp>
        <p:nvSpPr>
          <p:cNvPr id="939" name="Google Shape;939;p14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r>
              <a:rPr lang="en-US" dirty="0"/>
              <a:t> </a:t>
            </a:r>
            <a:endParaRPr sz="1200" b="0" i="0" u="none" strike="noStrike" cap="none" dirty="0">
              <a:solidFill>
                <a:schemeClr val="dk1"/>
              </a:solidFill>
              <a:latin typeface="Tahoma"/>
              <a:ea typeface="Tahoma"/>
              <a:cs typeface="Tahoma"/>
              <a:sym typeface="Tahoma"/>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4"/>
        <p:cNvGrpSpPr/>
        <p:nvPr/>
      </p:nvGrpSpPr>
      <p:grpSpPr>
        <a:xfrm>
          <a:off x="0" y="0"/>
          <a:ext cx="0" cy="0"/>
          <a:chOff x="0" y="0"/>
          <a:chExt cx="0" cy="0"/>
        </a:xfrm>
      </p:grpSpPr>
      <p:sp>
        <p:nvSpPr>
          <p:cNvPr id="945" name="Google Shape;945;p1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946" name="Google Shape;946;p14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1" indent="0" algn="l" rtl="0">
              <a:spcBef>
                <a:spcPts val="0"/>
              </a:spcBef>
              <a:spcAft>
                <a:spcPts val="0"/>
              </a:spcAft>
              <a:buClr>
                <a:schemeClr val="dk1"/>
              </a:buClr>
              <a:buFont typeface="Calibri"/>
              <a:buNone/>
            </a:pPr>
            <a:r>
              <a:rPr lang="en-US" sz="1200" dirty="0">
                <a:solidFill>
                  <a:schemeClr val="dk1"/>
                </a:solidFill>
                <a:latin typeface="Calibri"/>
                <a:ea typeface="Calibri"/>
                <a:cs typeface="Calibri"/>
                <a:sym typeface="Calibri"/>
              </a:rPr>
              <a:t>Can be asymptimatic for 30-60 years. there is usually a gradual decompensation, of the ventricle and ability to maintain SV which results in concentric hypertrphy - this enables the ventricle to maintain SV by generating a significant pressure gradient. </a:t>
            </a:r>
            <a:endParaRPr sz="1200" dirty="0">
              <a:solidFill>
                <a:schemeClr val="dk1"/>
              </a:solidFill>
              <a:latin typeface="Calibri"/>
              <a:ea typeface="Calibri"/>
              <a:cs typeface="Calibri"/>
              <a:sym typeface="Calibri"/>
            </a:endParaRPr>
          </a:p>
          <a:p>
            <a:pPr marL="457200" marR="0" lvl="1" indent="0" algn="l" rtl="0">
              <a:spcBef>
                <a:spcPts val="0"/>
              </a:spcBef>
              <a:spcAft>
                <a:spcPts val="0"/>
              </a:spcAft>
              <a:buClr>
                <a:schemeClr val="dk1"/>
              </a:buClr>
              <a:buFont typeface="Calibri"/>
              <a:buNone/>
            </a:pPr>
            <a:r>
              <a:rPr lang="en-US" sz="1200" dirty="0">
                <a:solidFill>
                  <a:schemeClr val="dk1"/>
                </a:solidFill>
                <a:latin typeface="Calibri"/>
                <a:ea typeface="Calibri"/>
                <a:cs typeface="Calibri"/>
                <a:sym typeface="Calibri"/>
              </a:rPr>
              <a:t>the classic triad of symptoms arre angina, DOE and syncope, this results from a decrease in LV compliance. These are noted in advanced AS. </a:t>
            </a:r>
            <a:endParaRPr sz="1200" dirty="0">
              <a:solidFill>
                <a:schemeClr val="dk1"/>
              </a:solidFill>
              <a:latin typeface="Calibri"/>
              <a:ea typeface="Calibri"/>
              <a:cs typeface="Calibri"/>
              <a:sym typeface="Calibri"/>
            </a:endParaRPr>
          </a:p>
        </p:txBody>
      </p:sp>
      <p:sp>
        <p:nvSpPr>
          <p:cNvPr id="947" name="Google Shape;947;p14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r>
              <a:rPr lang="en-US" dirty="0"/>
              <a:t> </a:t>
            </a:r>
            <a:endParaRPr sz="1200" b="0" i="0" u="none" strike="noStrike" cap="none" dirty="0">
              <a:solidFill>
                <a:schemeClr val="dk1"/>
              </a:solidFill>
              <a:latin typeface="Tahoma"/>
              <a:ea typeface="Tahoma"/>
              <a:cs typeface="Tahoma"/>
              <a:sym typeface="Tahoma"/>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2"/>
        <p:cNvGrpSpPr/>
        <p:nvPr/>
      </p:nvGrpSpPr>
      <p:grpSpPr>
        <a:xfrm>
          <a:off x="0" y="0"/>
          <a:ext cx="0" cy="0"/>
          <a:chOff x="0" y="0"/>
          <a:chExt cx="0" cy="0"/>
        </a:xfrm>
      </p:grpSpPr>
      <p:sp>
        <p:nvSpPr>
          <p:cNvPr id="953" name="Google Shape;953;p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Know these values for boards - </a:t>
            </a:r>
            <a:endParaRPr dirty="0"/>
          </a:p>
          <a:p>
            <a:pPr marL="0" lvl="0" indent="0" algn="l" rtl="0">
              <a:spcBef>
                <a:spcPts val="0"/>
              </a:spcBef>
              <a:spcAft>
                <a:spcPts val="0"/>
              </a:spcAft>
              <a:buNone/>
            </a:pPr>
            <a:r>
              <a:rPr lang="en-US" dirty="0"/>
              <a:t>Severe stenosis - is critical to repair. </a:t>
            </a:r>
            <a:endParaRPr dirty="0"/>
          </a:p>
          <a:p>
            <a:pPr marL="0" lvl="0" indent="0" algn="l" rtl="0">
              <a:spcBef>
                <a:spcPts val="0"/>
              </a:spcBef>
              <a:spcAft>
                <a:spcPts val="0"/>
              </a:spcAft>
              <a:buNone/>
            </a:pPr>
            <a:r>
              <a:rPr lang="en-US" dirty="0"/>
              <a:t>The aortic valve orfice is normally 2.5-3.5cm2, is severe as it is reduced to 0.5-0.7cm2. </a:t>
            </a:r>
            <a:endParaRPr dirty="0"/>
          </a:p>
          <a:p>
            <a:pPr marL="0" lvl="0" indent="0" algn="l" rtl="0">
              <a:spcBef>
                <a:spcPts val="0"/>
              </a:spcBef>
              <a:spcAft>
                <a:spcPts val="0"/>
              </a:spcAft>
              <a:buNone/>
            </a:pPr>
            <a:r>
              <a:rPr lang="en-US" dirty="0"/>
              <a:t>in mild - mod as the orfice is 0.7-0.9 cm2</a:t>
            </a:r>
            <a:endParaRPr dirty="0"/>
          </a:p>
          <a:p>
            <a:pPr marL="0" lvl="0" indent="0" algn="l" rtl="0">
              <a:spcBef>
                <a:spcPts val="0"/>
              </a:spcBef>
              <a:spcAft>
                <a:spcPts val="0"/>
              </a:spcAft>
              <a:buNone/>
            </a:pPr>
            <a:endParaRPr dirty="0"/>
          </a:p>
        </p:txBody>
      </p:sp>
      <p:sp>
        <p:nvSpPr>
          <p:cNvPr id="954" name="Google Shape;954;p1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7"/>
        <p:cNvGrpSpPr/>
        <p:nvPr/>
      </p:nvGrpSpPr>
      <p:grpSpPr>
        <a:xfrm>
          <a:off x="0" y="0"/>
          <a:ext cx="0" cy="0"/>
          <a:chOff x="0" y="0"/>
          <a:chExt cx="0" cy="0"/>
        </a:xfrm>
      </p:grpSpPr>
      <p:sp>
        <p:nvSpPr>
          <p:cNvPr id="968" name="Google Shape;968;p1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969" name="Google Shape;969;p15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dirty="0">
                <a:solidFill>
                  <a:schemeClr val="dk1"/>
                </a:solidFill>
                <a:latin typeface="Calibri"/>
                <a:ea typeface="Calibri"/>
                <a:cs typeface="Calibri"/>
                <a:sym typeface="Calibri"/>
              </a:rPr>
              <a:t>Know this for test and boards and for pracrtice. </a:t>
            </a:r>
            <a:endParaRPr sz="12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200" dirty="0">
                <a:solidFill>
                  <a:schemeClr val="dk1"/>
                </a:solidFill>
                <a:latin typeface="Calibri"/>
                <a:ea typeface="Calibri"/>
                <a:cs typeface="Calibri"/>
                <a:sym typeface="Calibri"/>
              </a:rPr>
              <a:t>The cardiac output is much like in pediatrics - itis rate dependent in this population (60-90 optimal). So maintain SR- if in A fib with rapid rate - need to convert ASAP. if you lose the atrial kick it leads to quick deterioration. Patient will be very senstitive to bp changes and intravascular volume changes. </a:t>
            </a:r>
            <a:endParaRPr sz="1200" dirty="0">
              <a:solidFill>
                <a:schemeClr val="dk1"/>
              </a:solidFill>
              <a:latin typeface="Calibri"/>
              <a:ea typeface="Calibri"/>
              <a:cs typeface="Calibri"/>
              <a:sym typeface="Calibri"/>
            </a:endParaRPr>
          </a:p>
        </p:txBody>
      </p:sp>
      <p:sp>
        <p:nvSpPr>
          <p:cNvPr id="970" name="Google Shape;970;p15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r>
              <a:rPr lang="en-US" dirty="0"/>
              <a:t> </a:t>
            </a:r>
            <a:endParaRPr sz="1200" b="0" i="0" u="none" strike="noStrike" cap="none" dirty="0">
              <a:solidFill>
                <a:schemeClr val="dk1"/>
              </a:solidFill>
              <a:latin typeface="Tahoma"/>
              <a:ea typeface="Tahoma"/>
              <a:cs typeface="Tahoma"/>
              <a:sym typeface="Tahoma"/>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5"/>
        <p:cNvGrpSpPr/>
        <p:nvPr/>
      </p:nvGrpSpPr>
      <p:grpSpPr>
        <a:xfrm>
          <a:off x="0" y="0"/>
          <a:ext cx="0" cy="0"/>
          <a:chOff x="0" y="0"/>
          <a:chExt cx="0" cy="0"/>
        </a:xfrm>
      </p:grpSpPr>
      <p:sp>
        <p:nvSpPr>
          <p:cNvPr id="976" name="Google Shape;976;p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latin typeface="Calibri"/>
                <a:ea typeface="Calibri"/>
                <a:cs typeface="Calibri"/>
                <a:sym typeface="Calibri"/>
              </a:rPr>
              <a:t>Have a defib in room - </a:t>
            </a:r>
            <a:endParaRPr dirty="0">
              <a:latin typeface="Calibri"/>
              <a:ea typeface="Calibri"/>
              <a:cs typeface="Calibri"/>
              <a:sym typeface="Calibri"/>
            </a:endParaRPr>
          </a:p>
          <a:p>
            <a:pPr marL="0" lvl="0" indent="0" algn="l" rtl="0">
              <a:spcBef>
                <a:spcPts val="0"/>
              </a:spcBef>
              <a:spcAft>
                <a:spcPts val="0"/>
              </a:spcAft>
              <a:buNone/>
            </a:pPr>
            <a:r>
              <a:rPr lang="en-US" dirty="0">
                <a:latin typeface="Calibri"/>
                <a:ea typeface="Calibri"/>
                <a:cs typeface="Calibri"/>
                <a:sym typeface="Calibri"/>
              </a:rPr>
              <a:t>esmolol preferred if tachycardic. </a:t>
            </a:r>
            <a:endParaRPr dirty="0">
              <a:latin typeface="Calibri"/>
              <a:ea typeface="Calibri"/>
              <a:cs typeface="Calibri"/>
              <a:sym typeface="Calibri"/>
            </a:endParaRPr>
          </a:p>
        </p:txBody>
      </p:sp>
      <p:sp>
        <p:nvSpPr>
          <p:cNvPr id="977" name="Google Shape;977;p15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2"/>
        <p:cNvGrpSpPr/>
        <p:nvPr/>
      </p:nvGrpSpPr>
      <p:grpSpPr>
        <a:xfrm>
          <a:off x="0" y="0"/>
          <a:ext cx="0" cy="0"/>
          <a:chOff x="0" y="0"/>
          <a:chExt cx="0" cy="0"/>
        </a:xfrm>
      </p:grpSpPr>
      <p:sp>
        <p:nvSpPr>
          <p:cNvPr id="983" name="Google Shape;983;p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General anesthesia- most important to follow these guideline with severe AS or moderate AS who are symptomatic. </a:t>
            </a:r>
            <a:endParaRPr dirty="0"/>
          </a:p>
          <a:p>
            <a:pPr marL="0" lvl="0" indent="0" algn="l" rtl="0">
              <a:spcBef>
                <a:spcPts val="0"/>
              </a:spcBef>
              <a:spcAft>
                <a:spcPts val="0"/>
              </a:spcAft>
              <a:buNone/>
            </a:pPr>
            <a:r>
              <a:rPr lang="en-US" dirty="0">
                <a:latin typeface="Calibri"/>
                <a:ea typeface="Calibri"/>
                <a:cs typeface="Calibri"/>
                <a:sym typeface="Calibri"/>
              </a:rPr>
              <a:t>avoid succ- give with glyco ( or have it available)</a:t>
            </a:r>
            <a:endParaRPr dirty="0">
              <a:latin typeface="Calibri"/>
              <a:ea typeface="Calibri"/>
              <a:cs typeface="Calibri"/>
              <a:sym typeface="Calibri"/>
            </a:endParaRPr>
          </a:p>
          <a:p>
            <a:pPr marL="0" lvl="0" indent="0" algn="l" rtl="0">
              <a:spcBef>
                <a:spcPts val="0"/>
              </a:spcBef>
              <a:spcAft>
                <a:spcPts val="0"/>
              </a:spcAft>
              <a:buNone/>
            </a:pPr>
            <a:r>
              <a:rPr lang="en-US" dirty="0">
                <a:latin typeface="Calibri"/>
                <a:ea typeface="Calibri"/>
                <a:cs typeface="Calibri"/>
                <a:sym typeface="Calibri"/>
              </a:rPr>
              <a:t>narcotic technique, etomidate, benzo’s will decrease cardiac depression</a:t>
            </a:r>
            <a:endParaRPr dirty="0">
              <a:latin typeface="Calibri"/>
              <a:ea typeface="Calibri"/>
              <a:cs typeface="Calibri"/>
              <a:sym typeface="Calibri"/>
            </a:endParaRPr>
          </a:p>
          <a:p>
            <a:pPr marL="0" lvl="0" indent="0" algn="l" rtl="0">
              <a:spcBef>
                <a:spcPts val="0"/>
              </a:spcBef>
              <a:spcAft>
                <a:spcPts val="0"/>
              </a:spcAft>
              <a:buNone/>
            </a:pPr>
            <a:endParaRPr dirty="0">
              <a:latin typeface="Calibri"/>
              <a:ea typeface="Calibri"/>
              <a:cs typeface="Calibri"/>
              <a:sym typeface="Calibri"/>
            </a:endParaRPr>
          </a:p>
        </p:txBody>
      </p:sp>
      <p:sp>
        <p:nvSpPr>
          <p:cNvPr id="984" name="Google Shape;984;p1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9"/>
        <p:cNvGrpSpPr/>
        <p:nvPr/>
      </p:nvGrpSpPr>
      <p:grpSpPr>
        <a:xfrm>
          <a:off x="0" y="0"/>
          <a:ext cx="0" cy="0"/>
          <a:chOff x="0" y="0"/>
          <a:chExt cx="0" cy="0"/>
        </a:xfrm>
      </p:grpSpPr>
      <p:sp>
        <p:nvSpPr>
          <p:cNvPr id="990" name="Google Shape;990;p1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991" name="Google Shape;991;p15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dirty="0">
                <a:solidFill>
                  <a:schemeClr val="dk1"/>
                </a:solidFill>
                <a:latin typeface="Calibri"/>
                <a:ea typeface="Calibri"/>
                <a:cs typeface="Calibri"/>
                <a:sym typeface="Calibri"/>
              </a:rPr>
              <a:t>NO regional with severe AS - can do a spinal with mild AS - but use caution, phenyl available/fluids. </a:t>
            </a:r>
            <a:endParaRPr sz="1200" dirty="0">
              <a:solidFill>
                <a:schemeClr val="dk1"/>
              </a:solidFill>
              <a:latin typeface="Calibri"/>
              <a:ea typeface="Calibri"/>
              <a:cs typeface="Calibri"/>
              <a:sym typeface="Calibri"/>
            </a:endParaRPr>
          </a:p>
          <a:p>
            <a:pPr marL="0" marR="0" lvl="0" indent="0" algn="l" rtl="0">
              <a:spcBef>
                <a:spcPts val="0"/>
              </a:spcBef>
              <a:spcAft>
                <a:spcPts val="0"/>
              </a:spcAft>
              <a:buNone/>
            </a:pPr>
            <a:endParaRPr sz="1200" dirty="0">
              <a:solidFill>
                <a:schemeClr val="dk1"/>
              </a:solidFill>
              <a:latin typeface="Calibri"/>
              <a:ea typeface="Calibri"/>
              <a:cs typeface="Calibri"/>
              <a:sym typeface="Calibri"/>
            </a:endParaRPr>
          </a:p>
          <a:p>
            <a:pPr marL="0" marR="0" lvl="0" indent="0" algn="l" rtl="0">
              <a:spcBef>
                <a:spcPts val="0"/>
              </a:spcBef>
              <a:spcAft>
                <a:spcPts val="0"/>
              </a:spcAft>
              <a:buNone/>
            </a:pPr>
            <a:endParaRPr sz="1200" dirty="0">
              <a:solidFill>
                <a:schemeClr val="dk1"/>
              </a:solidFill>
              <a:latin typeface="Calibri"/>
              <a:ea typeface="Calibri"/>
              <a:cs typeface="Calibri"/>
              <a:sym typeface="Calibri"/>
            </a:endParaRPr>
          </a:p>
        </p:txBody>
      </p:sp>
      <p:sp>
        <p:nvSpPr>
          <p:cNvPr id="992" name="Google Shape;992;p15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r>
              <a:rPr lang="en-US" dirty="0"/>
              <a:t> </a:t>
            </a:r>
            <a:endParaRPr sz="1200" b="0" i="0" u="none" strike="noStrike" cap="none" dirty="0">
              <a:solidFill>
                <a:schemeClr val="dk1"/>
              </a:solidFill>
              <a:latin typeface="Tahoma"/>
              <a:ea typeface="Tahoma"/>
              <a:cs typeface="Tahoma"/>
              <a:sym typeface="Tahoma"/>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7"/>
        <p:cNvGrpSpPr/>
        <p:nvPr/>
      </p:nvGrpSpPr>
      <p:grpSpPr>
        <a:xfrm>
          <a:off x="0" y="0"/>
          <a:ext cx="0" cy="0"/>
          <a:chOff x="0" y="0"/>
          <a:chExt cx="0" cy="0"/>
        </a:xfrm>
      </p:grpSpPr>
      <p:sp>
        <p:nvSpPr>
          <p:cNvPr id="998" name="Google Shape;998;p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Review</a:t>
            </a:r>
            <a:endParaRPr dirty="0"/>
          </a:p>
          <a:p>
            <a:pPr marL="0" lvl="0" indent="0" algn="l" rtl="0">
              <a:spcBef>
                <a:spcPts val="0"/>
              </a:spcBef>
              <a:spcAft>
                <a:spcPts val="0"/>
              </a:spcAft>
              <a:buNone/>
            </a:pPr>
            <a:r>
              <a:rPr lang="en-US" dirty="0"/>
              <a:t>Heart rate slow- 80</a:t>
            </a:r>
            <a:endParaRPr dirty="0"/>
          </a:p>
          <a:p>
            <a:pPr marL="0" lvl="0" indent="0" algn="l" rtl="0">
              <a:spcBef>
                <a:spcPts val="0"/>
              </a:spcBef>
              <a:spcAft>
                <a:spcPts val="0"/>
              </a:spcAft>
              <a:buNone/>
            </a:pPr>
            <a:r>
              <a:rPr lang="en-US" dirty="0"/>
              <a:t>Give fluids, dont let patient get dry</a:t>
            </a:r>
            <a:endParaRPr dirty="0"/>
          </a:p>
          <a:p>
            <a:pPr marL="0" lvl="0" indent="0" algn="l" rtl="0">
              <a:spcBef>
                <a:spcPts val="0"/>
              </a:spcBef>
              <a:spcAft>
                <a:spcPts val="0"/>
              </a:spcAft>
              <a:buNone/>
            </a:pPr>
            <a:r>
              <a:rPr lang="en-US" dirty="0"/>
              <a:t>Maintain SVR with phenyl - and dont depress the myocardium excessivly, use caution with volatile agents. </a:t>
            </a:r>
            <a:endParaRPr dirty="0"/>
          </a:p>
        </p:txBody>
      </p:sp>
      <p:sp>
        <p:nvSpPr>
          <p:cNvPr id="999" name="Google Shape;999;p1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E4C72-4014-4E4B-A668-FBFABA37E159}"/>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EE24562E-41AE-004C-A749-E4617DBB3D0C}"/>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FB8C9BA6-8E3D-9547-8CDA-8235DFE8C3F0}"/>
              </a:ext>
            </a:extLst>
          </p:cNvPr>
          <p:cNvSpPr>
            <a:spLocks noGrp="1"/>
          </p:cNvSpPr>
          <p:nvPr>
            <p:ph type="dt" sz="half" idx="10"/>
          </p:nvPr>
        </p:nvSpPr>
        <p:spPr/>
        <p:txBody>
          <a:bodyPr/>
          <a:lstStyle/>
          <a:p>
            <a:fld id="{6B83A62D-BEE6-214A-A2AF-692CF36BA961}" type="datetimeFigureOut">
              <a:rPr lang="en-US" smtClean="0"/>
              <a:t>1/25/22</a:t>
            </a:fld>
            <a:endParaRPr lang="en-US" dirty="0"/>
          </a:p>
        </p:txBody>
      </p:sp>
      <p:sp>
        <p:nvSpPr>
          <p:cNvPr id="5" name="Footer Placeholder 4">
            <a:extLst>
              <a:ext uri="{FF2B5EF4-FFF2-40B4-BE49-F238E27FC236}">
                <a16:creationId xmlns:a16="http://schemas.microsoft.com/office/drawing/2014/main" id="{FC48FD51-E83C-E642-878F-E74B6B04B36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F675831-B863-7840-8E44-A554BDE76513}"/>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3849224048"/>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F48C2-064F-CE47-86E5-A3A09CE1F6F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C11DE12-6F3E-CC41-ABE5-836E224B02C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69B3FB-1396-F649-A9C7-BFBD008B4C1B}"/>
              </a:ext>
            </a:extLst>
          </p:cNvPr>
          <p:cNvSpPr>
            <a:spLocks noGrp="1"/>
          </p:cNvSpPr>
          <p:nvPr>
            <p:ph type="dt" sz="half" idx="10"/>
          </p:nvPr>
        </p:nvSpPr>
        <p:spPr/>
        <p:txBody>
          <a:bodyPr/>
          <a:lstStyle/>
          <a:p>
            <a:fld id="{6B83A62D-BEE6-214A-A2AF-692CF36BA961}" type="datetimeFigureOut">
              <a:rPr lang="en-US" smtClean="0"/>
              <a:t>1/25/22</a:t>
            </a:fld>
            <a:endParaRPr lang="en-US" dirty="0"/>
          </a:p>
        </p:txBody>
      </p:sp>
      <p:sp>
        <p:nvSpPr>
          <p:cNvPr id="5" name="Footer Placeholder 4">
            <a:extLst>
              <a:ext uri="{FF2B5EF4-FFF2-40B4-BE49-F238E27FC236}">
                <a16:creationId xmlns:a16="http://schemas.microsoft.com/office/drawing/2014/main" id="{85DF2FC5-F525-204C-B0B9-C2B8F08F91D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1529697-692E-4D45-9CAD-B6C31F0E2406}"/>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299904050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691FD2-0D56-0A41-A448-AFAB5CAC6B4E}"/>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8D295A6-CECE-F545-9645-6B0755BA20ED}"/>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9E47A5-2BBB-4B4F-9A65-72DE27D67996}"/>
              </a:ext>
            </a:extLst>
          </p:cNvPr>
          <p:cNvSpPr>
            <a:spLocks noGrp="1"/>
          </p:cNvSpPr>
          <p:nvPr>
            <p:ph type="dt" sz="half" idx="10"/>
          </p:nvPr>
        </p:nvSpPr>
        <p:spPr/>
        <p:txBody>
          <a:bodyPr/>
          <a:lstStyle/>
          <a:p>
            <a:fld id="{6B83A62D-BEE6-214A-A2AF-692CF36BA961}" type="datetimeFigureOut">
              <a:rPr lang="en-US" smtClean="0"/>
              <a:t>1/25/22</a:t>
            </a:fld>
            <a:endParaRPr lang="en-US" dirty="0"/>
          </a:p>
        </p:txBody>
      </p:sp>
      <p:sp>
        <p:nvSpPr>
          <p:cNvPr id="5" name="Footer Placeholder 4">
            <a:extLst>
              <a:ext uri="{FF2B5EF4-FFF2-40B4-BE49-F238E27FC236}">
                <a16:creationId xmlns:a16="http://schemas.microsoft.com/office/drawing/2014/main" id="{E85F7798-8870-6F44-BC14-A602D81456B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1B2D54F-272F-9745-8A99-A7D83ED80091}"/>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2230438033"/>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8"/>
        <p:cNvGrpSpPr/>
        <p:nvPr/>
      </p:nvGrpSpPr>
      <p:grpSpPr>
        <a:xfrm>
          <a:off x="0" y="0"/>
          <a:ext cx="0" cy="0"/>
          <a:chOff x="0" y="0"/>
          <a:chExt cx="0" cy="0"/>
        </a:xfrm>
      </p:grpSpPr>
      <p:sp>
        <p:nvSpPr>
          <p:cNvPr id="59" name="Google Shape;59;p11"/>
          <p:cNvSpPr txBox="1">
            <a:spLocks noGrp="1"/>
          </p:cNvSpPr>
          <p:nvPr>
            <p:ph type="title" hasCustomPrompt="1"/>
          </p:nvPr>
        </p:nvSpPr>
        <p:spPr>
          <a:xfrm>
            <a:off x="311750" y="1108233"/>
            <a:ext cx="5334900" cy="16596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60" name="Google Shape;60;p11"/>
          <p:cNvSpPr txBox="1">
            <a:spLocks noGrp="1"/>
          </p:cNvSpPr>
          <p:nvPr>
            <p:ph type="body" idx="1"/>
          </p:nvPr>
        </p:nvSpPr>
        <p:spPr>
          <a:xfrm>
            <a:off x="311700" y="2828567"/>
            <a:ext cx="5334900" cy="12567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Clr>
                <a:schemeClr val="accent2"/>
              </a:buClr>
              <a:buSzPts val="1300"/>
              <a:buChar char="●"/>
              <a:defRPr>
                <a:solidFill>
                  <a:schemeClr val="accent2"/>
                </a:solidFill>
              </a:defRPr>
            </a:lvl1pPr>
            <a:lvl2pPr marL="914400" lvl="1" indent="-298450">
              <a:spcBef>
                <a:spcPts val="1600"/>
              </a:spcBef>
              <a:spcAft>
                <a:spcPts val="0"/>
              </a:spcAft>
              <a:buClr>
                <a:schemeClr val="accent2"/>
              </a:buClr>
              <a:buSzPts val="1100"/>
              <a:buChar char="○"/>
              <a:defRPr>
                <a:solidFill>
                  <a:schemeClr val="accent2"/>
                </a:solidFill>
              </a:defRPr>
            </a:lvl2pPr>
            <a:lvl3pPr marL="1371600" lvl="2" indent="-298450">
              <a:spcBef>
                <a:spcPts val="1600"/>
              </a:spcBef>
              <a:spcAft>
                <a:spcPts val="0"/>
              </a:spcAft>
              <a:buClr>
                <a:schemeClr val="accent2"/>
              </a:buClr>
              <a:buSzPts val="1100"/>
              <a:buChar char="■"/>
              <a:defRPr>
                <a:solidFill>
                  <a:schemeClr val="accent2"/>
                </a:solidFill>
              </a:defRPr>
            </a:lvl3pPr>
            <a:lvl4pPr marL="1828800" lvl="3" indent="-298450">
              <a:spcBef>
                <a:spcPts val="1600"/>
              </a:spcBef>
              <a:spcAft>
                <a:spcPts val="0"/>
              </a:spcAft>
              <a:buClr>
                <a:schemeClr val="accent2"/>
              </a:buClr>
              <a:buSzPts val="1100"/>
              <a:buChar char="●"/>
              <a:defRPr>
                <a:solidFill>
                  <a:schemeClr val="accent2"/>
                </a:solidFill>
              </a:defRPr>
            </a:lvl4pPr>
            <a:lvl5pPr marL="2286000" lvl="4" indent="-298450">
              <a:spcBef>
                <a:spcPts val="1600"/>
              </a:spcBef>
              <a:spcAft>
                <a:spcPts val="0"/>
              </a:spcAft>
              <a:buClr>
                <a:schemeClr val="accent2"/>
              </a:buClr>
              <a:buSzPts val="1100"/>
              <a:buChar char="○"/>
              <a:defRPr>
                <a:solidFill>
                  <a:schemeClr val="accent2"/>
                </a:solidFill>
              </a:defRPr>
            </a:lvl5pPr>
            <a:lvl6pPr marL="2743200" lvl="5" indent="-298450">
              <a:spcBef>
                <a:spcPts val="1600"/>
              </a:spcBef>
              <a:spcAft>
                <a:spcPts val="0"/>
              </a:spcAft>
              <a:buClr>
                <a:schemeClr val="accent2"/>
              </a:buClr>
              <a:buSzPts val="1100"/>
              <a:buChar char="■"/>
              <a:defRPr>
                <a:solidFill>
                  <a:schemeClr val="accent2"/>
                </a:solidFill>
              </a:defRPr>
            </a:lvl6pPr>
            <a:lvl7pPr marL="3200400" lvl="6" indent="-298450">
              <a:spcBef>
                <a:spcPts val="1600"/>
              </a:spcBef>
              <a:spcAft>
                <a:spcPts val="0"/>
              </a:spcAft>
              <a:buClr>
                <a:schemeClr val="accent2"/>
              </a:buClr>
              <a:buSzPts val="1100"/>
              <a:buChar char="●"/>
              <a:defRPr>
                <a:solidFill>
                  <a:schemeClr val="accent2"/>
                </a:solidFill>
              </a:defRPr>
            </a:lvl7pPr>
            <a:lvl8pPr marL="3657600" lvl="7" indent="-298450">
              <a:spcBef>
                <a:spcPts val="1600"/>
              </a:spcBef>
              <a:spcAft>
                <a:spcPts val="0"/>
              </a:spcAft>
              <a:buClr>
                <a:schemeClr val="accent2"/>
              </a:buClr>
              <a:buSzPts val="1100"/>
              <a:buChar char="○"/>
              <a:defRPr>
                <a:solidFill>
                  <a:schemeClr val="accent2"/>
                </a:solidFill>
              </a:defRPr>
            </a:lvl8pPr>
            <a:lvl9pPr marL="4114800" lvl="8" indent="-298450">
              <a:spcBef>
                <a:spcPts val="1600"/>
              </a:spcBef>
              <a:spcAft>
                <a:spcPts val="1600"/>
              </a:spcAft>
              <a:buClr>
                <a:schemeClr val="accent2"/>
              </a:buClr>
              <a:buSzPts val="1100"/>
              <a:buChar char="■"/>
              <a:defRPr>
                <a:solidFill>
                  <a:schemeClr val="accent2"/>
                </a:solidFill>
              </a:defRPr>
            </a:lvl9pPr>
          </a:lstStyle>
          <a:p>
            <a:endParaRPr/>
          </a:p>
        </p:txBody>
      </p:sp>
      <p:sp>
        <p:nvSpPr>
          <p:cNvPr id="61" name="Google Shape;61;p1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1616735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2FF2C-7428-734F-9D16-020DD5DE3F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94EFC3-2F06-864E-AB5E-E43B1E78B4E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B68E30-CF75-5442-8648-F560A93FAA87}"/>
              </a:ext>
            </a:extLst>
          </p:cNvPr>
          <p:cNvSpPr>
            <a:spLocks noGrp="1"/>
          </p:cNvSpPr>
          <p:nvPr>
            <p:ph type="dt" sz="half" idx="10"/>
          </p:nvPr>
        </p:nvSpPr>
        <p:spPr/>
        <p:txBody>
          <a:bodyPr/>
          <a:lstStyle/>
          <a:p>
            <a:fld id="{6B83A62D-BEE6-214A-A2AF-692CF36BA961}" type="datetimeFigureOut">
              <a:rPr lang="en-US" smtClean="0"/>
              <a:t>1/25/22</a:t>
            </a:fld>
            <a:endParaRPr lang="en-US" dirty="0"/>
          </a:p>
        </p:txBody>
      </p:sp>
      <p:sp>
        <p:nvSpPr>
          <p:cNvPr id="5" name="Footer Placeholder 4">
            <a:extLst>
              <a:ext uri="{FF2B5EF4-FFF2-40B4-BE49-F238E27FC236}">
                <a16:creationId xmlns:a16="http://schemas.microsoft.com/office/drawing/2014/main" id="{69E4571B-ABD9-3343-B71A-3D73161CFDC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363BAD2-97A3-6341-B2E8-95F314D5746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3783426524"/>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6AED7-E400-4947-8047-4D61F214E349}"/>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893240C6-32DB-DF4C-BF9A-49E5402A18C7}"/>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C1435E-AF8E-7D4D-8D6F-433D8D094D1C}"/>
              </a:ext>
            </a:extLst>
          </p:cNvPr>
          <p:cNvSpPr>
            <a:spLocks noGrp="1"/>
          </p:cNvSpPr>
          <p:nvPr>
            <p:ph type="dt" sz="half" idx="10"/>
          </p:nvPr>
        </p:nvSpPr>
        <p:spPr/>
        <p:txBody>
          <a:bodyPr/>
          <a:lstStyle/>
          <a:p>
            <a:fld id="{6B83A62D-BEE6-214A-A2AF-692CF36BA961}" type="datetimeFigureOut">
              <a:rPr lang="en-US" smtClean="0"/>
              <a:t>1/25/22</a:t>
            </a:fld>
            <a:endParaRPr lang="en-US" dirty="0"/>
          </a:p>
        </p:txBody>
      </p:sp>
      <p:sp>
        <p:nvSpPr>
          <p:cNvPr id="5" name="Footer Placeholder 4">
            <a:extLst>
              <a:ext uri="{FF2B5EF4-FFF2-40B4-BE49-F238E27FC236}">
                <a16:creationId xmlns:a16="http://schemas.microsoft.com/office/drawing/2014/main" id="{A8055626-C5D0-C542-BD8A-0DD6D69EC4E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6F5EAFA-223D-7E43-B73B-A6312B421C43}"/>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3730700991"/>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7A3A4-D9A0-2B45-8366-907F1DF7A2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1679DD-50BB-8B4E-9861-B4EAD15CF3C7}"/>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D5A1708-2B89-4346-823F-4D45344E227D}"/>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B3A1418-1943-F842-A3CB-7D61BE36BC61}"/>
              </a:ext>
            </a:extLst>
          </p:cNvPr>
          <p:cNvSpPr>
            <a:spLocks noGrp="1"/>
          </p:cNvSpPr>
          <p:nvPr>
            <p:ph type="dt" sz="half" idx="10"/>
          </p:nvPr>
        </p:nvSpPr>
        <p:spPr/>
        <p:txBody>
          <a:bodyPr/>
          <a:lstStyle/>
          <a:p>
            <a:fld id="{6B83A62D-BEE6-214A-A2AF-692CF36BA961}" type="datetimeFigureOut">
              <a:rPr lang="en-US" smtClean="0"/>
              <a:t>1/25/22</a:t>
            </a:fld>
            <a:endParaRPr lang="en-US" dirty="0"/>
          </a:p>
        </p:txBody>
      </p:sp>
      <p:sp>
        <p:nvSpPr>
          <p:cNvPr id="6" name="Footer Placeholder 5">
            <a:extLst>
              <a:ext uri="{FF2B5EF4-FFF2-40B4-BE49-F238E27FC236}">
                <a16:creationId xmlns:a16="http://schemas.microsoft.com/office/drawing/2014/main" id="{2C6AA244-D950-9C49-BB42-7442765B4F1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7BCC519-B4BF-5E4F-8B04-EB3B55DDD1C1}"/>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959070253"/>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C6F1D-6C91-0C47-B4DB-306DAC7A8F77}"/>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02B2420-1393-FB49-B2CE-0B9BEE876675}"/>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734D1F1-74A9-524B-AF36-E3A9B46637AD}"/>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948A7FB-4971-A848-AE76-A518896506DD}"/>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4D90B31-65F6-2F4D-A9F8-F870CFF7A7FB}"/>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19A3F53-65B7-4445-B229-040A14E28C92}"/>
              </a:ext>
            </a:extLst>
          </p:cNvPr>
          <p:cNvSpPr>
            <a:spLocks noGrp="1"/>
          </p:cNvSpPr>
          <p:nvPr>
            <p:ph type="dt" sz="half" idx="10"/>
          </p:nvPr>
        </p:nvSpPr>
        <p:spPr/>
        <p:txBody>
          <a:bodyPr/>
          <a:lstStyle/>
          <a:p>
            <a:fld id="{6B83A62D-BEE6-214A-A2AF-692CF36BA961}" type="datetimeFigureOut">
              <a:rPr lang="en-US" smtClean="0"/>
              <a:t>1/25/22</a:t>
            </a:fld>
            <a:endParaRPr lang="en-US" dirty="0"/>
          </a:p>
        </p:txBody>
      </p:sp>
      <p:sp>
        <p:nvSpPr>
          <p:cNvPr id="8" name="Footer Placeholder 7">
            <a:extLst>
              <a:ext uri="{FF2B5EF4-FFF2-40B4-BE49-F238E27FC236}">
                <a16:creationId xmlns:a16="http://schemas.microsoft.com/office/drawing/2014/main" id="{E2FE52AF-CC82-6F4C-9E5E-4D40846A1B2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1DD138B-C664-D84A-8ED9-3841BC4EA15B}"/>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1587436442"/>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364FC-D823-AE41-A702-45F36451FB1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075AABC-4B7B-EC47-B4E3-538A70128C45}"/>
              </a:ext>
            </a:extLst>
          </p:cNvPr>
          <p:cNvSpPr>
            <a:spLocks noGrp="1"/>
          </p:cNvSpPr>
          <p:nvPr>
            <p:ph type="dt" sz="half" idx="10"/>
          </p:nvPr>
        </p:nvSpPr>
        <p:spPr/>
        <p:txBody>
          <a:bodyPr/>
          <a:lstStyle/>
          <a:p>
            <a:fld id="{6B83A62D-BEE6-214A-A2AF-692CF36BA961}" type="datetimeFigureOut">
              <a:rPr lang="en-US" smtClean="0"/>
              <a:t>1/25/22</a:t>
            </a:fld>
            <a:endParaRPr lang="en-US" dirty="0"/>
          </a:p>
        </p:txBody>
      </p:sp>
      <p:sp>
        <p:nvSpPr>
          <p:cNvPr id="4" name="Footer Placeholder 3">
            <a:extLst>
              <a:ext uri="{FF2B5EF4-FFF2-40B4-BE49-F238E27FC236}">
                <a16:creationId xmlns:a16="http://schemas.microsoft.com/office/drawing/2014/main" id="{7B0074C8-882B-954B-837B-43326E3D561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D0A834F-7B85-5244-A2BD-9D08771DE98A}"/>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1116618582"/>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72CD79-2692-3341-A6A2-49BB4726039C}"/>
              </a:ext>
            </a:extLst>
          </p:cNvPr>
          <p:cNvSpPr>
            <a:spLocks noGrp="1"/>
          </p:cNvSpPr>
          <p:nvPr>
            <p:ph type="dt" sz="half" idx="10"/>
          </p:nvPr>
        </p:nvSpPr>
        <p:spPr/>
        <p:txBody>
          <a:bodyPr/>
          <a:lstStyle/>
          <a:p>
            <a:fld id="{6B83A62D-BEE6-214A-A2AF-692CF36BA961}" type="datetimeFigureOut">
              <a:rPr lang="en-US" smtClean="0"/>
              <a:t>1/25/22</a:t>
            </a:fld>
            <a:endParaRPr lang="en-US" dirty="0"/>
          </a:p>
        </p:txBody>
      </p:sp>
      <p:sp>
        <p:nvSpPr>
          <p:cNvPr id="3" name="Footer Placeholder 2">
            <a:extLst>
              <a:ext uri="{FF2B5EF4-FFF2-40B4-BE49-F238E27FC236}">
                <a16:creationId xmlns:a16="http://schemas.microsoft.com/office/drawing/2014/main" id="{4FF4E0CB-59E5-994F-9672-5BBF6E1CA63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1FE76FD-FE8A-5948-A670-724B3861D661}"/>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2195262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8C7C3-006F-FE4F-8D8D-4B8CA1B5EA24}"/>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381C94A2-47BB-564B-B5E6-728470BCF5BC}"/>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A7BFEE9-F8A9-D940-98E8-8A349D45501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2C0D7C3C-B1CD-604E-A318-891170FE2202}"/>
              </a:ext>
            </a:extLst>
          </p:cNvPr>
          <p:cNvSpPr>
            <a:spLocks noGrp="1"/>
          </p:cNvSpPr>
          <p:nvPr>
            <p:ph type="dt" sz="half" idx="10"/>
          </p:nvPr>
        </p:nvSpPr>
        <p:spPr/>
        <p:txBody>
          <a:bodyPr/>
          <a:lstStyle/>
          <a:p>
            <a:fld id="{6B83A62D-BEE6-214A-A2AF-692CF36BA961}" type="datetimeFigureOut">
              <a:rPr lang="en-US" smtClean="0"/>
              <a:t>1/25/22</a:t>
            </a:fld>
            <a:endParaRPr lang="en-US" dirty="0"/>
          </a:p>
        </p:txBody>
      </p:sp>
      <p:sp>
        <p:nvSpPr>
          <p:cNvPr id="6" name="Footer Placeholder 5">
            <a:extLst>
              <a:ext uri="{FF2B5EF4-FFF2-40B4-BE49-F238E27FC236}">
                <a16:creationId xmlns:a16="http://schemas.microsoft.com/office/drawing/2014/main" id="{50336302-7A5E-6746-B807-19BD301B741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851F237-10C7-0B48-930D-A54B26B4B0D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3822964256"/>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290E1-1F54-F44D-A291-B79E4128E158}"/>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DAEB2712-9752-1A4A-889E-D41445FF7262}"/>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F37C3DB4-70A5-324E-BE5D-950F74F61E4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321744F-5130-8B4B-A565-B0FA776B2DB5}"/>
              </a:ext>
            </a:extLst>
          </p:cNvPr>
          <p:cNvSpPr>
            <a:spLocks noGrp="1"/>
          </p:cNvSpPr>
          <p:nvPr>
            <p:ph type="dt" sz="half" idx="10"/>
          </p:nvPr>
        </p:nvSpPr>
        <p:spPr/>
        <p:txBody>
          <a:bodyPr/>
          <a:lstStyle/>
          <a:p>
            <a:fld id="{6B83A62D-BEE6-214A-A2AF-692CF36BA961}" type="datetimeFigureOut">
              <a:rPr lang="en-US" smtClean="0"/>
              <a:t>1/25/22</a:t>
            </a:fld>
            <a:endParaRPr lang="en-US" dirty="0"/>
          </a:p>
        </p:txBody>
      </p:sp>
      <p:sp>
        <p:nvSpPr>
          <p:cNvPr id="6" name="Footer Placeholder 5">
            <a:extLst>
              <a:ext uri="{FF2B5EF4-FFF2-40B4-BE49-F238E27FC236}">
                <a16:creationId xmlns:a16="http://schemas.microsoft.com/office/drawing/2014/main" id="{3D85BF19-7A7A-5D45-AC9E-2E6789AC00D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F554333-779A-F041-939A-13A380CC16FD}"/>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533820052"/>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E331F8-E8E6-9340-A369-90B71704A4D8}"/>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33C46A2-2207-0343-A149-34147DBF36C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54070F-266D-6A4E-854D-AB421F4D9DB5}"/>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B83A62D-BEE6-214A-A2AF-692CF36BA961}" type="datetimeFigureOut">
              <a:rPr lang="en-US" smtClean="0"/>
              <a:t>1/25/22</a:t>
            </a:fld>
            <a:endParaRPr lang="en-US" dirty="0"/>
          </a:p>
        </p:txBody>
      </p:sp>
      <p:sp>
        <p:nvSpPr>
          <p:cNvPr id="5" name="Footer Placeholder 4">
            <a:extLst>
              <a:ext uri="{FF2B5EF4-FFF2-40B4-BE49-F238E27FC236}">
                <a16:creationId xmlns:a16="http://schemas.microsoft.com/office/drawing/2014/main" id="{7B059A50-B04B-5B41-A173-4DE6CA2485FC}"/>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0FAC2E3-D225-B349-8933-FE25BB12418B}"/>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2132844191"/>
      </p:ext>
    </p:extLst>
  </p:cSld>
  <p:clrMap bg1="lt1" tx1="dk1" bg2="lt2" tx2="dk2" accent1="accent1" accent2="accent2" accent3="accent3" accent4="accent4" accent5="accent5" accent6="accent6" hlink="hlink" folHlink="folHlink"/>
  <p:sldLayoutIdLst>
    <p:sldLayoutId id="2147484177" r:id="rId1"/>
    <p:sldLayoutId id="2147484178" r:id="rId2"/>
    <p:sldLayoutId id="2147484179" r:id="rId3"/>
    <p:sldLayoutId id="2147484180" r:id="rId4"/>
    <p:sldLayoutId id="2147484181" r:id="rId5"/>
    <p:sldLayoutId id="2147484182" r:id="rId6"/>
    <p:sldLayoutId id="2147484183" r:id="rId7"/>
    <p:sldLayoutId id="2147484184" r:id="rId8"/>
    <p:sldLayoutId id="2147484185" r:id="rId9"/>
    <p:sldLayoutId id="2147484186" r:id="rId10"/>
    <p:sldLayoutId id="2147484187" r:id="rId11"/>
    <p:sldLayoutId id="2147484188" r:id="rId12"/>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3.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youtu.be/kwLbSx9BNbU"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70"/>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Google Shape;71;p14"/>
          <p:cNvSpPr txBox="1">
            <a:spLocks noGrp="1"/>
          </p:cNvSpPr>
          <p:nvPr>
            <p:ph type="title"/>
          </p:nvPr>
        </p:nvSpPr>
        <p:spPr>
          <a:xfrm>
            <a:off x="515125" y="1153572"/>
            <a:ext cx="2400300" cy="4461163"/>
          </a:xfrm>
        </p:spPr>
        <p:txBody>
          <a:bodyPr spcFirstLastPara="1" vert="horz" lIns="91440" tIns="45720" rIns="91440" bIns="45720" rtlCol="0" anchor="ctr" anchorCtr="0">
            <a:normAutofit fontScale="90000"/>
          </a:bodyPr>
          <a:lstStyle/>
          <a:p>
            <a:pPr marL="0" marR="0" lvl="0" indent="0" defTabSz="914400">
              <a:spcBef>
                <a:spcPct val="0"/>
              </a:spcBef>
              <a:spcAft>
                <a:spcPts val="0"/>
              </a:spcAft>
              <a:buClr>
                <a:srgbClr val="000000"/>
              </a:buClr>
            </a:pPr>
            <a:r>
              <a:rPr lang="en-US" sz="4100" b="0" i="0" u="none" strike="noStrike" kern="1200" cap="none" dirty="0">
                <a:solidFill>
                  <a:srgbClr val="FFFFFF"/>
                </a:solidFill>
                <a:latin typeface="+mj-lt"/>
                <a:ea typeface="+mj-ea"/>
                <a:cs typeface="+mj-cs"/>
              </a:rPr>
              <a:t>Care of the Cardiac Patient With Non-Cardiac Surgery</a:t>
            </a:r>
          </a:p>
        </p:txBody>
      </p:sp>
      <p:sp>
        <p:nvSpPr>
          <p:cNvPr id="81" name="Arc 8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2" name="Google Shape;72;p14"/>
          <p:cNvSpPr txBox="1">
            <a:spLocks noGrp="1"/>
          </p:cNvSpPr>
          <p:nvPr>
            <p:ph type="body" idx="1"/>
          </p:nvPr>
        </p:nvSpPr>
        <p:spPr>
          <a:xfrm>
            <a:off x="3335481" y="591344"/>
            <a:ext cx="5179868" cy="5585619"/>
          </a:xfrm>
        </p:spPr>
        <p:txBody>
          <a:bodyPr spcFirstLastPara="1" vert="horz" lIns="91440" tIns="45720" rIns="91440" bIns="45720" rtlCol="0" anchor="ctr" anchorCtr="0">
            <a:normAutofit/>
          </a:bodyPr>
          <a:lstStyle/>
          <a:p>
            <a:pPr marL="0" marR="0" lvl="0" indent="-228600" defTabSz="914400">
              <a:spcBef>
                <a:spcPts val="0"/>
              </a:spcBef>
              <a:spcAft>
                <a:spcPts val="0"/>
              </a:spcAft>
              <a:buClr>
                <a:srgbClr val="888888"/>
              </a:buClr>
              <a:buFont typeface="Arial" panose="020B0604020202020204" pitchFamily="34" charset="0"/>
              <a:buChar char="•"/>
            </a:pPr>
            <a:r>
              <a:rPr lang="en-US" dirty="0">
                <a:solidFill>
                  <a:schemeClr val="tx1"/>
                </a:solidFill>
              </a:rPr>
              <a:t>Melinda Huber CRNA, APRN, MS</a:t>
            </a:r>
          </a:p>
          <a:p>
            <a:pPr marL="0" marR="0" lvl="0" indent="-228600" defTabSz="914400">
              <a:spcBef>
                <a:spcPts val="592"/>
              </a:spcBef>
              <a:spcAft>
                <a:spcPts val="0"/>
              </a:spcAft>
              <a:buClr>
                <a:srgbClr val="888888"/>
              </a:buClr>
              <a:buFont typeface="Arial" panose="020B0604020202020204" pitchFamily="34" charset="0"/>
              <a:buChar char="•"/>
            </a:pPr>
            <a:endParaRPr lang="en-US" b="0" i="0" u="none" strike="noStrike" cap="none"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2722"/>
    </mc:Choice>
    <mc:Fallback xmlns="">
      <p:transition spd="slow" advTm="2722"/>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r>
              <a:rPr lang="en-US" sz="4400" dirty="0">
                <a:solidFill>
                  <a:srgbClr val="000000"/>
                </a:solidFill>
                <a:latin typeface="Calibri"/>
                <a:ea typeface="Calibri"/>
                <a:cs typeface="Calibri"/>
                <a:sym typeface="Calibri"/>
              </a:rPr>
              <a:t>Blood flow through the heart</a:t>
            </a:r>
            <a:endParaRPr sz="4400" b="0" i="0" u="none" strike="noStrike" cap="none" dirty="0">
              <a:solidFill>
                <a:srgbClr val="000000"/>
              </a:solidFill>
              <a:latin typeface="Calibri"/>
              <a:ea typeface="Calibri"/>
              <a:cs typeface="Calibri"/>
              <a:sym typeface="Calibri"/>
            </a:endParaRPr>
          </a:p>
        </p:txBody>
      </p:sp>
      <p:sp>
        <p:nvSpPr>
          <p:cNvPr id="178" name="Google Shape;178;p29"/>
          <p:cNvSpPr txBox="1">
            <a:spLocks noGrp="1"/>
          </p:cNvSpPr>
          <p:nvPr>
            <p:ph idx="1"/>
          </p:nvPr>
        </p:nvSpPr>
        <p:spPr>
          <a:xfrm>
            <a:off x="457200" y="1879143"/>
            <a:ext cx="8229600" cy="4247100"/>
          </a:xfrm>
          <a:prstGeom prst="rect">
            <a:avLst/>
          </a:prstGeom>
          <a:noFill/>
          <a:ln>
            <a:noFill/>
          </a:ln>
        </p:spPr>
        <p:txBody>
          <a:bodyPr spcFirstLastPara="1" wrap="square" lIns="91425" tIns="45700" rIns="91425" bIns="45700" anchor="t" anchorCtr="0">
            <a:noAutofit/>
          </a:bodyPr>
          <a:lstStyle/>
          <a:p>
            <a:pPr marL="342900" marR="0" lvl="0" indent="-139700" algn="l" rtl="0">
              <a:spcBef>
                <a:spcPts val="0"/>
              </a:spcBef>
              <a:spcAft>
                <a:spcPts val="1600"/>
              </a:spcAft>
              <a:buClr>
                <a:schemeClr val="dk1"/>
              </a:buClr>
              <a:buSzPts val="3200"/>
              <a:buFont typeface="Calibri"/>
              <a:buNone/>
            </a:pPr>
            <a:endParaRPr sz="3200" b="0" i="0" u="none" strike="noStrike" cap="none" dirty="0">
              <a:solidFill>
                <a:schemeClr val="dk1"/>
              </a:solidFill>
              <a:latin typeface="Calibri"/>
              <a:ea typeface="Calibri"/>
              <a:cs typeface="Calibri"/>
              <a:sym typeface="Calibri"/>
            </a:endParaRPr>
          </a:p>
        </p:txBody>
      </p:sp>
      <p:sp>
        <p:nvSpPr>
          <p:cNvPr id="179" name="Google Shape;179;p29"/>
          <p:cNvSpPr txBox="1">
            <a:spLocks noGrp="1"/>
          </p:cNvSpPr>
          <p:nvPr>
            <p:ph type="sldNum" sz="quarter"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a:t> </a:t>
            </a:r>
            <a:endParaRPr sz="1800" b="0" i="0" u="none" strike="noStrike" cap="none" dirty="0">
              <a:solidFill>
                <a:schemeClr val="dk1"/>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8C5CB07D-73CB-A941-A3C3-108A090D1A22}"/>
              </a:ext>
            </a:extLst>
          </p:cNvPr>
          <p:cNvPicPr>
            <a:picLocks noChangeAspect="1"/>
          </p:cNvPicPr>
          <p:nvPr/>
        </p:nvPicPr>
        <p:blipFill>
          <a:blip r:embed="rId3"/>
          <a:stretch>
            <a:fillRect/>
          </a:stretch>
        </p:blipFill>
        <p:spPr>
          <a:xfrm>
            <a:off x="762000" y="1884443"/>
            <a:ext cx="7620000" cy="4241800"/>
          </a:xfrm>
          <a:prstGeom prst="rect">
            <a:avLst/>
          </a:prstGeom>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978"/>
        <p:cNvGrpSpPr/>
        <p:nvPr/>
      </p:nvGrpSpPr>
      <p:grpSpPr>
        <a:xfrm>
          <a:off x="0" y="0"/>
          <a:ext cx="0" cy="0"/>
          <a:chOff x="0" y="0"/>
          <a:chExt cx="0" cy="0"/>
        </a:xfrm>
      </p:grpSpPr>
      <p:sp>
        <p:nvSpPr>
          <p:cNvPr id="979" name="Google Shape;979;p140"/>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r>
              <a:rPr lang="en-US" sz="4400" b="0" i="0" u="none" strike="noStrike" cap="none" dirty="0">
                <a:solidFill>
                  <a:srgbClr val="000000"/>
                </a:solidFill>
                <a:latin typeface="Calibri"/>
                <a:ea typeface="Calibri"/>
                <a:cs typeface="Calibri"/>
                <a:sym typeface="Calibri"/>
              </a:rPr>
              <a:t>Valvular Heart Disease</a:t>
            </a:r>
            <a:endParaRPr dirty="0"/>
          </a:p>
        </p:txBody>
      </p:sp>
      <p:sp>
        <p:nvSpPr>
          <p:cNvPr id="980" name="Google Shape;980;p140"/>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a:spcBef>
                <a:spcPts val="0"/>
              </a:spcBef>
              <a:buClr>
                <a:schemeClr val="dk1"/>
              </a:buClr>
              <a:buSzPts val="3200"/>
            </a:pPr>
            <a:r>
              <a:rPr lang="en-US" sz="1800" b="0" i="0" u="none" strike="noStrike" cap="none" dirty="0">
                <a:solidFill>
                  <a:schemeClr val="dk1"/>
                </a:solidFill>
                <a:latin typeface="Calibri"/>
                <a:ea typeface="Calibri"/>
                <a:cs typeface="Calibri"/>
                <a:sym typeface="Calibri"/>
              </a:rPr>
              <a:t>Anesthesia Management of AS</a:t>
            </a:r>
            <a:endParaRPr sz="1800" dirty="0"/>
          </a:p>
          <a:p>
            <a:pPr marL="742950" lvl="1" indent="-285750">
              <a:spcBef>
                <a:spcPts val="1600"/>
              </a:spcBef>
              <a:buClr>
                <a:schemeClr val="dk1"/>
              </a:buClr>
              <a:buSzPts val="2400"/>
            </a:pPr>
            <a:r>
              <a:rPr lang="en-US" b="0" i="0" u="none" strike="noStrike" cap="none" dirty="0">
                <a:solidFill>
                  <a:schemeClr val="dk1"/>
                </a:solidFill>
                <a:latin typeface="Calibri"/>
                <a:ea typeface="Calibri"/>
                <a:cs typeface="Calibri"/>
                <a:sym typeface="Calibri"/>
              </a:rPr>
              <a:t>Avoid sudden changes in:</a:t>
            </a:r>
            <a:endParaRPr dirty="0"/>
          </a:p>
          <a:p>
            <a:pPr marL="1200150" lvl="2" indent="-285750">
              <a:spcBef>
                <a:spcPts val="1600"/>
              </a:spcBef>
              <a:buClr>
                <a:schemeClr val="dk1"/>
              </a:buClr>
              <a:buSzPts val="2000"/>
            </a:pPr>
            <a:r>
              <a:rPr lang="en-US" sz="1800" b="0" i="0" u="none" strike="noStrike" cap="none" dirty="0">
                <a:solidFill>
                  <a:schemeClr val="dk1"/>
                </a:solidFill>
                <a:latin typeface="Calibri"/>
                <a:ea typeface="Calibri"/>
                <a:cs typeface="Calibri"/>
                <a:sym typeface="Calibri"/>
              </a:rPr>
              <a:t>SVR </a:t>
            </a:r>
            <a:endParaRPr sz="1800" dirty="0"/>
          </a:p>
          <a:p>
            <a:pPr marL="1200150" lvl="2" indent="-285750">
              <a:spcBef>
                <a:spcPts val="1600"/>
              </a:spcBef>
              <a:buClr>
                <a:schemeClr val="dk1"/>
              </a:buClr>
              <a:buSzPts val="2000"/>
            </a:pPr>
            <a:r>
              <a:rPr lang="en-US" sz="1800" b="0" i="0" u="none" strike="noStrike" cap="none" dirty="0">
                <a:solidFill>
                  <a:schemeClr val="dk1"/>
                </a:solidFill>
                <a:latin typeface="Calibri"/>
                <a:ea typeface="Calibri"/>
                <a:cs typeface="Calibri"/>
                <a:sym typeface="Calibri"/>
              </a:rPr>
              <a:t>CPP</a:t>
            </a:r>
            <a:endParaRPr sz="1800" dirty="0"/>
          </a:p>
          <a:p>
            <a:pPr marL="742950" lvl="1" indent="-285750">
              <a:spcBef>
                <a:spcPts val="1600"/>
              </a:spcBef>
              <a:buClr>
                <a:schemeClr val="dk1"/>
              </a:buClr>
              <a:buSzPts val="2400"/>
            </a:pPr>
            <a:r>
              <a:rPr lang="en-US" b="0" i="0" u="none" strike="noStrike" cap="none" dirty="0">
                <a:solidFill>
                  <a:schemeClr val="dk1"/>
                </a:solidFill>
                <a:latin typeface="Calibri"/>
                <a:ea typeface="Calibri"/>
                <a:cs typeface="Calibri"/>
                <a:sym typeface="Calibri"/>
              </a:rPr>
              <a:t>Optimize fluid volume to maintain: </a:t>
            </a:r>
            <a:endParaRPr dirty="0"/>
          </a:p>
          <a:p>
            <a:pPr marL="1200150" lvl="2" indent="-285750">
              <a:spcBef>
                <a:spcPts val="1600"/>
              </a:spcBef>
              <a:buClr>
                <a:schemeClr val="dk1"/>
              </a:buClr>
              <a:buSzPts val="2000"/>
            </a:pPr>
            <a:r>
              <a:rPr lang="en-US" sz="1800" b="0" i="0" u="none" strike="noStrike" cap="none" dirty="0">
                <a:solidFill>
                  <a:schemeClr val="dk1"/>
                </a:solidFill>
                <a:latin typeface="Calibri"/>
                <a:ea typeface="Calibri"/>
                <a:cs typeface="Calibri"/>
                <a:sym typeface="Calibri"/>
              </a:rPr>
              <a:t>Venous return </a:t>
            </a:r>
            <a:endParaRPr sz="1800" dirty="0"/>
          </a:p>
          <a:p>
            <a:pPr marL="1200150" lvl="2" indent="-285750">
              <a:spcBef>
                <a:spcPts val="1600"/>
              </a:spcBef>
              <a:buClr>
                <a:schemeClr val="dk1"/>
              </a:buClr>
              <a:buSzPts val="2000"/>
            </a:pPr>
            <a:r>
              <a:rPr lang="en-US" sz="1800" b="0" i="0" u="none" strike="noStrike" cap="none" dirty="0">
                <a:solidFill>
                  <a:schemeClr val="dk1"/>
                </a:solidFill>
                <a:latin typeface="Calibri"/>
                <a:ea typeface="Calibri"/>
                <a:cs typeface="Calibri"/>
                <a:sym typeface="Calibri"/>
              </a:rPr>
              <a:t>LV filling</a:t>
            </a:r>
            <a:endParaRPr sz="1800" dirty="0"/>
          </a:p>
          <a:p>
            <a:pPr marL="742950" lvl="1" indent="-285750">
              <a:spcBef>
                <a:spcPts val="1600"/>
              </a:spcBef>
              <a:buClr>
                <a:schemeClr val="dk1"/>
              </a:buClr>
              <a:buSzPts val="2400"/>
            </a:pPr>
            <a:r>
              <a:rPr lang="en-US" b="1" i="0" u="none" strike="noStrike" cap="none" dirty="0">
                <a:solidFill>
                  <a:schemeClr val="dk1"/>
                </a:solidFill>
                <a:latin typeface="Calibri"/>
                <a:ea typeface="Calibri"/>
                <a:cs typeface="Calibri"/>
                <a:sym typeface="Calibri"/>
              </a:rPr>
              <a:t>Defibrillator in the room d/t ineffective chest compression</a:t>
            </a:r>
            <a:endParaRPr dirty="0"/>
          </a:p>
          <a:p>
            <a:pPr marL="742950" lvl="1" indent="-285750">
              <a:spcBef>
                <a:spcPts val="1600"/>
              </a:spcBef>
              <a:buClr>
                <a:schemeClr val="dk1"/>
              </a:buClr>
              <a:buSzPts val="2400"/>
            </a:pPr>
            <a:r>
              <a:rPr lang="en-US" b="0" i="0" u="none" strike="noStrike" cap="none" dirty="0">
                <a:solidFill>
                  <a:schemeClr val="dk1"/>
                </a:solidFill>
                <a:latin typeface="Calibri"/>
                <a:ea typeface="Calibri"/>
                <a:cs typeface="Calibri"/>
                <a:sym typeface="Calibri"/>
              </a:rPr>
              <a:t>Consider Beta-blocker protocol</a:t>
            </a:r>
            <a:endParaRPr dirty="0"/>
          </a:p>
          <a:p>
            <a:pPr marL="342900" marR="0" lvl="0" indent="-139700" algn="l" rtl="0">
              <a:spcBef>
                <a:spcPts val="1600"/>
              </a:spcBef>
              <a:spcAft>
                <a:spcPts val="1600"/>
              </a:spcAft>
              <a:buClr>
                <a:schemeClr val="dk1"/>
              </a:buClr>
              <a:buSzPts val="3200"/>
              <a:buFont typeface="Calibri"/>
              <a:buNone/>
            </a:pPr>
            <a:endParaRPr sz="3200" b="0" i="0" u="none" strike="noStrike" cap="none" dirty="0">
              <a:solidFill>
                <a:schemeClr val="dk1"/>
              </a:solidFill>
              <a:latin typeface="Calibri"/>
              <a:ea typeface="Calibri"/>
              <a:cs typeface="Calibri"/>
              <a:sym typeface="Calibri"/>
            </a:endParaRPr>
          </a:p>
        </p:txBody>
      </p:sp>
      <p:sp>
        <p:nvSpPr>
          <p:cNvPr id="981" name="Google Shape;981;p140"/>
          <p:cNvSpPr txBox="1">
            <a:spLocks noGrp="1"/>
          </p:cNvSpPr>
          <p:nvPr>
            <p:ph type="sldNum" sz="quarter"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a:t> </a:t>
            </a: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985"/>
        <p:cNvGrpSpPr/>
        <p:nvPr/>
      </p:nvGrpSpPr>
      <p:grpSpPr>
        <a:xfrm>
          <a:off x="0" y="0"/>
          <a:ext cx="0" cy="0"/>
          <a:chOff x="0" y="0"/>
          <a:chExt cx="0" cy="0"/>
        </a:xfrm>
      </p:grpSpPr>
      <p:sp>
        <p:nvSpPr>
          <p:cNvPr id="986" name="Google Shape;986;p141"/>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r>
              <a:rPr lang="en-US" sz="4400" b="0" i="0" u="none" strike="noStrike" cap="none" dirty="0">
                <a:solidFill>
                  <a:srgbClr val="000000"/>
                </a:solidFill>
                <a:latin typeface="Calibri"/>
                <a:ea typeface="Calibri"/>
                <a:cs typeface="Calibri"/>
                <a:sym typeface="Calibri"/>
              </a:rPr>
              <a:t>Valvular Heart Disease</a:t>
            </a:r>
            <a:endParaRPr dirty="0"/>
          </a:p>
        </p:txBody>
      </p:sp>
      <p:sp>
        <p:nvSpPr>
          <p:cNvPr id="987" name="Google Shape;987;p141"/>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a:spcBef>
                <a:spcPts val="0"/>
              </a:spcBef>
              <a:buClr>
                <a:schemeClr val="dk1"/>
              </a:buClr>
              <a:buSzPts val="3200"/>
            </a:pPr>
            <a:r>
              <a:rPr lang="en-US" sz="1800" b="0" i="0" u="none" strike="noStrike" cap="none" dirty="0">
                <a:solidFill>
                  <a:schemeClr val="dk1"/>
                </a:solidFill>
                <a:latin typeface="Calibri"/>
                <a:ea typeface="Calibri"/>
                <a:cs typeface="Calibri"/>
                <a:sym typeface="Calibri"/>
              </a:rPr>
              <a:t>Induction for AS</a:t>
            </a:r>
            <a:endParaRPr sz="1800" b="0" i="0" u="none" strike="noStrike" cap="none" dirty="0">
              <a:solidFill>
                <a:schemeClr val="dk1"/>
              </a:solidFill>
              <a:latin typeface="Calibri"/>
              <a:ea typeface="Calibri"/>
              <a:cs typeface="Calibri"/>
              <a:sym typeface="Calibri"/>
            </a:endParaRPr>
          </a:p>
          <a:p>
            <a:pPr marL="742950" lvl="1" indent="-285750">
              <a:spcBef>
                <a:spcPts val="1600"/>
              </a:spcBef>
              <a:buClr>
                <a:schemeClr val="dk1"/>
              </a:buClr>
              <a:buSzPts val="2800"/>
            </a:pPr>
            <a:r>
              <a:rPr lang="en-US" b="1" i="0" u="none" strike="noStrike" cap="none" dirty="0">
                <a:solidFill>
                  <a:schemeClr val="dk1"/>
                </a:solidFill>
                <a:latin typeface="Calibri"/>
                <a:ea typeface="Calibri"/>
                <a:cs typeface="Calibri"/>
                <a:sym typeface="Calibri"/>
              </a:rPr>
              <a:t>General anesthesia preferred</a:t>
            </a:r>
            <a:endParaRPr dirty="0"/>
          </a:p>
          <a:p>
            <a:pPr marL="742950" lvl="1" indent="-285750">
              <a:spcBef>
                <a:spcPts val="1600"/>
              </a:spcBef>
              <a:buClr>
                <a:schemeClr val="dk1"/>
              </a:buClr>
              <a:buSzPts val="2800"/>
            </a:pPr>
            <a:r>
              <a:rPr lang="en-US" b="0" i="0" u="none" strike="noStrike" cap="none" dirty="0">
                <a:solidFill>
                  <a:schemeClr val="dk1"/>
                </a:solidFill>
                <a:latin typeface="Calibri"/>
                <a:ea typeface="Calibri"/>
                <a:cs typeface="Calibri"/>
                <a:sym typeface="Calibri"/>
              </a:rPr>
              <a:t>IV induction agents-no contraindications</a:t>
            </a:r>
            <a:endParaRPr dirty="0"/>
          </a:p>
          <a:p>
            <a:pPr marL="742950" lvl="1" indent="-285750">
              <a:spcBef>
                <a:spcPts val="1600"/>
              </a:spcBef>
              <a:buClr>
                <a:schemeClr val="dk1"/>
              </a:buClr>
              <a:buSzPts val="2800"/>
            </a:pPr>
            <a:r>
              <a:rPr lang="en-US" b="0" i="0" u="none" strike="noStrike" cap="none" dirty="0">
                <a:solidFill>
                  <a:schemeClr val="dk1"/>
                </a:solidFill>
                <a:latin typeface="Calibri"/>
                <a:ea typeface="Calibri"/>
                <a:cs typeface="Calibri"/>
                <a:sym typeface="Calibri"/>
              </a:rPr>
              <a:t>Succinylcholine induced bradycardia-avoid</a:t>
            </a:r>
            <a:endParaRPr dirty="0"/>
          </a:p>
          <a:p>
            <a:pPr marL="742950" lvl="1" indent="-285750">
              <a:spcBef>
                <a:spcPts val="1600"/>
              </a:spcBef>
              <a:buClr>
                <a:schemeClr val="dk1"/>
              </a:buClr>
              <a:buSzPts val="2800"/>
            </a:pPr>
            <a:r>
              <a:rPr lang="en-US" b="0" i="0" u="none" strike="noStrike" cap="none" dirty="0">
                <a:solidFill>
                  <a:schemeClr val="dk1"/>
                </a:solidFill>
                <a:latin typeface="Calibri"/>
                <a:ea typeface="Calibri"/>
                <a:cs typeface="Calibri"/>
                <a:sym typeface="Calibri"/>
              </a:rPr>
              <a:t>Consider anticholinergic if succinylcholine needed</a:t>
            </a:r>
            <a:endParaRPr dirty="0"/>
          </a:p>
          <a:p>
            <a:pPr marL="342900" marR="0" lvl="0" indent="-139700" algn="l" rtl="0">
              <a:spcBef>
                <a:spcPts val="1600"/>
              </a:spcBef>
              <a:spcAft>
                <a:spcPts val="1600"/>
              </a:spcAft>
              <a:buClr>
                <a:schemeClr val="dk1"/>
              </a:buClr>
              <a:buSzPts val="3200"/>
              <a:buFont typeface="Calibri"/>
              <a:buNone/>
            </a:pPr>
            <a:endParaRPr sz="3200" b="0" i="0" u="none" strike="noStrike" cap="none" dirty="0">
              <a:solidFill>
                <a:schemeClr val="dk1"/>
              </a:solidFill>
              <a:latin typeface="Calibri"/>
              <a:ea typeface="Calibri"/>
              <a:cs typeface="Calibri"/>
              <a:sym typeface="Calibri"/>
            </a:endParaRPr>
          </a:p>
        </p:txBody>
      </p:sp>
      <p:sp>
        <p:nvSpPr>
          <p:cNvPr id="988" name="Google Shape;988;p141"/>
          <p:cNvSpPr txBox="1">
            <a:spLocks noGrp="1"/>
          </p:cNvSpPr>
          <p:nvPr>
            <p:ph type="sldNum" sz="quarter"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a:t> </a:t>
            </a: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993"/>
        <p:cNvGrpSpPr/>
        <p:nvPr/>
      </p:nvGrpSpPr>
      <p:grpSpPr>
        <a:xfrm>
          <a:off x="0" y="0"/>
          <a:ext cx="0" cy="0"/>
          <a:chOff x="0" y="0"/>
          <a:chExt cx="0" cy="0"/>
        </a:xfrm>
      </p:grpSpPr>
      <p:sp>
        <p:nvSpPr>
          <p:cNvPr id="994" name="Google Shape;994;p142"/>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r>
              <a:rPr lang="en-US" sz="4400" b="0" i="0" u="none" strike="noStrike" cap="none" dirty="0">
                <a:solidFill>
                  <a:srgbClr val="000000"/>
                </a:solidFill>
                <a:latin typeface="Calibri"/>
                <a:ea typeface="Calibri"/>
                <a:cs typeface="Calibri"/>
                <a:sym typeface="Calibri"/>
              </a:rPr>
              <a:t>Valvular Heart Disease</a:t>
            </a:r>
            <a:endParaRPr dirty="0"/>
          </a:p>
        </p:txBody>
      </p:sp>
      <p:sp>
        <p:nvSpPr>
          <p:cNvPr id="995" name="Google Shape;995;p142"/>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a:spcBef>
                <a:spcPts val="0"/>
              </a:spcBef>
              <a:buClr>
                <a:schemeClr val="dk1"/>
              </a:buClr>
              <a:buSzPts val="3200"/>
            </a:pPr>
            <a:r>
              <a:rPr lang="en-US" sz="1800" b="0" i="0" u="none" strike="noStrike" cap="none" dirty="0">
                <a:solidFill>
                  <a:schemeClr val="dk1"/>
                </a:solidFill>
                <a:latin typeface="Calibri"/>
                <a:ea typeface="Calibri"/>
                <a:cs typeface="Calibri"/>
                <a:sym typeface="Calibri"/>
              </a:rPr>
              <a:t>Maintenance for AS</a:t>
            </a:r>
            <a:endParaRPr sz="1800" dirty="0"/>
          </a:p>
          <a:p>
            <a:pPr marL="742950" lvl="1" indent="-285750">
              <a:spcBef>
                <a:spcPts val="1600"/>
              </a:spcBef>
              <a:buClr>
                <a:schemeClr val="dk1"/>
              </a:buClr>
              <a:buSzPts val="2800"/>
            </a:pPr>
            <a:r>
              <a:rPr lang="en-US" b="0" i="0" u="none" strike="noStrike" cap="none" dirty="0">
                <a:solidFill>
                  <a:schemeClr val="dk1"/>
                </a:solidFill>
                <a:latin typeface="Calibri"/>
                <a:ea typeface="Calibri"/>
                <a:cs typeface="Calibri"/>
                <a:sym typeface="Calibri"/>
              </a:rPr>
              <a:t>Treat persistent tachycardia with esmolol</a:t>
            </a:r>
            <a:endParaRPr dirty="0"/>
          </a:p>
          <a:p>
            <a:pPr marL="742950" lvl="1" indent="-285750">
              <a:spcBef>
                <a:spcPts val="1600"/>
              </a:spcBef>
              <a:buClr>
                <a:schemeClr val="dk1"/>
              </a:buClr>
              <a:buSzPts val="2800"/>
            </a:pPr>
            <a:r>
              <a:rPr lang="en-US" b="0" i="0" u="none" strike="noStrike" cap="none" dirty="0">
                <a:solidFill>
                  <a:schemeClr val="dk1"/>
                </a:solidFill>
                <a:latin typeface="Calibri"/>
                <a:ea typeface="Calibri"/>
                <a:cs typeface="Calibri"/>
                <a:sym typeface="Calibri"/>
              </a:rPr>
              <a:t>SVT-cardioversion</a:t>
            </a:r>
            <a:endParaRPr dirty="0"/>
          </a:p>
          <a:p>
            <a:pPr marL="742950" lvl="1" indent="-285750">
              <a:spcBef>
                <a:spcPts val="1600"/>
              </a:spcBef>
              <a:buClr>
                <a:schemeClr val="dk1"/>
              </a:buClr>
              <a:buSzPts val="2800"/>
            </a:pPr>
            <a:r>
              <a:rPr lang="en-US" b="0" i="0" u="none" strike="noStrike" cap="none" dirty="0">
                <a:solidFill>
                  <a:schemeClr val="dk1"/>
                </a:solidFill>
                <a:latin typeface="Calibri"/>
                <a:ea typeface="Calibri"/>
                <a:cs typeface="Calibri"/>
                <a:sym typeface="Calibri"/>
              </a:rPr>
              <a:t>Hypotension-phenylephrine</a:t>
            </a:r>
            <a:endParaRPr dirty="0"/>
          </a:p>
          <a:p>
            <a:pPr marL="742950" lvl="1" indent="-285750">
              <a:spcBef>
                <a:spcPts val="1600"/>
              </a:spcBef>
              <a:buClr>
                <a:schemeClr val="dk1"/>
              </a:buClr>
              <a:buSzPts val="2800"/>
            </a:pPr>
            <a:r>
              <a:rPr lang="en-US" b="0" i="0" u="none" strike="noStrike" cap="none" dirty="0">
                <a:solidFill>
                  <a:schemeClr val="dk1"/>
                </a:solidFill>
                <a:latin typeface="Calibri"/>
                <a:ea typeface="Calibri"/>
                <a:cs typeface="Calibri"/>
                <a:sym typeface="Calibri"/>
              </a:rPr>
              <a:t>Mild aortic stenosis</a:t>
            </a:r>
            <a:endParaRPr dirty="0"/>
          </a:p>
          <a:p>
            <a:pPr marL="1200150" lvl="2" indent="-285750">
              <a:spcBef>
                <a:spcPts val="1600"/>
              </a:spcBef>
              <a:buClr>
                <a:schemeClr val="dk1"/>
              </a:buClr>
              <a:buSzPts val="2400"/>
            </a:pPr>
            <a:r>
              <a:rPr lang="en-US" sz="1800" b="0" i="0" u="none" strike="noStrike" cap="none" dirty="0">
                <a:solidFill>
                  <a:schemeClr val="dk1"/>
                </a:solidFill>
                <a:latin typeface="Calibri"/>
                <a:ea typeface="Calibri"/>
                <a:cs typeface="Calibri"/>
                <a:sym typeface="Calibri"/>
              </a:rPr>
              <a:t>Epidural anesthesia slow onset that allows treatment of hypotension</a:t>
            </a:r>
            <a:endParaRPr sz="1800" dirty="0"/>
          </a:p>
          <a:p>
            <a:pPr marL="742950" lvl="1" indent="-285750">
              <a:spcBef>
                <a:spcPts val="1600"/>
              </a:spcBef>
              <a:buClr>
                <a:schemeClr val="dk1"/>
              </a:buClr>
              <a:buSzPts val="2800"/>
            </a:pPr>
            <a:r>
              <a:rPr lang="en-US" b="1" i="0" u="none" strike="noStrike" cap="none" dirty="0">
                <a:solidFill>
                  <a:schemeClr val="dk1"/>
                </a:solidFill>
                <a:latin typeface="Calibri"/>
                <a:ea typeface="Calibri"/>
                <a:cs typeface="Calibri"/>
                <a:sym typeface="Calibri"/>
              </a:rPr>
              <a:t>No regional anesthesia with severe AS</a:t>
            </a:r>
            <a:endParaRPr dirty="0"/>
          </a:p>
          <a:p>
            <a:pPr marL="342900" marR="0" lvl="0" indent="-139700" algn="l" rtl="0">
              <a:spcBef>
                <a:spcPts val="1600"/>
              </a:spcBef>
              <a:spcAft>
                <a:spcPts val="1600"/>
              </a:spcAft>
              <a:buClr>
                <a:schemeClr val="dk1"/>
              </a:buClr>
              <a:buSzPts val="3200"/>
              <a:buFont typeface="Calibri"/>
              <a:buNone/>
            </a:pPr>
            <a:endParaRPr sz="3200" b="0" i="0" u="none" strike="noStrike" cap="none" dirty="0">
              <a:solidFill>
                <a:schemeClr val="dk1"/>
              </a:solidFill>
              <a:latin typeface="Calibri"/>
              <a:ea typeface="Calibri"/>
              <a:cs typeface="Calibri"/>
              <a:sym typeface="Calibri"/>
            </a:endParaRPr>
          </a:p>
        </p:txBody>
      </p:sp>
      <p:sp>
        <p:nvSpPr>
          <p:cNvPr id="996" name="Google Shape;996;p142"/>
          <p:cNvSpPr txBox="1">
            <a:spLocks noGrp="1"/>
          </p:cNvSpPr>
          <p:nvPr>
            <p:ph type="sldNum" sz="quarter"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a:t> </a:t>
            </a: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1000"/>
        <p:cNvGrpSpPr/>
        <p:nvPr/>
      </p:nvGrpSpPr>
      <p:grpSpPr>
        <a:xfrm>
          <a:off x="0" y="0"/>
          <a:ext cx="0" cy="0"/>
          <a:chOff x="0" y="0"/>
          <a:chExt cx="0" cy="0"/>
        </a:xfrm>
      </p:grpSpPr>
      <p:sp>
        <p:nvSpPr>
          <p:cNvPr id="1001" name="Google Shape;1001;p143"/>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r>
              <a:rPr lang="en-US" sz="4400" b="0" i="0" u="none" strike="noStrike" cap="none" dirty="0">
                <a:solidFill>
                  <a:srgbClr val="000000"/>
                </a:solidFill>
                <a:latin typeface="Calibri"/>
                <a:ea typeface="Calibri"/>
                <a:cs typeface="Calibri"/>
                <a:sym typeface="Calibri"/>
              </a:rPr>
              <a:t>Valvular Heart Disease</a:t>
            </a:r>
            <a:endParaRPr sz="4400" b="0" i="0" u="none" strike="noStrike" cap="none" dirty="0">
              <a:solidFill>
                <a:srgbClr val="000000"/>
              </a:solidFill>
              <a:latin typeface="Calibri"/>
              <a:ea typeface="Calibri"/>
              <a:cs typeface="Calibri"/>
              <a:sym typeface="Calibri"/>
            </a:endParaRPr>
          </a:p>
        </p:txBody>
      </p:sp>
      <p:sp>
        <p:nvSpPr>
          <p:cNvPr id="1002" name="Google Shape;1002;p143"/>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a:spcBef>
                <a:spcPts val="0"/>
              </a:spcBef>
              <a:buClr>
                <a:schemeClr val="dk1"/>
              </a:buClr>
              <a:buSzPts val="3200"/>
            </a:pPr>
            <a:r>
              <a:rPr lang="en-US" sz="1800" b="1" i="0" u="none" strike="noStrike" cap="none" dirty="0">
                <a:solidFill>
                  <a:schemeClr val="dk1"/>
                </a:solidFill>
                <a:latin typeface="Calibri"/>
                <a:ea typeface="Calibri"/>
                <a:cs typeface="Calibri"/>
                <a:sym typeface="Calibri"/>
              </a:rPr>
              <a:t>Anesthetic Management of AS</a:t>
            </a:r>
            <a:r>
              <a:rPr lang="en-US" sz="1800" b="0" i="0" u="none" strike="noStrike" cap="none" dirty="0">
                <a:solidFill>
                  <a:schemeClr val="dk1"/>
                </a:solidFill>
                <a:latin typeface="Calibri"/>
                <a:ea typeface="Calibri"/>
                <a:cs typeface="Calibri"/>
                <a:sym typeface="Calibri"/>
              </a:rPr>
              <a:t>  (cont)</a:t>
            </a:r>
            <a:endParaRPr sz="1800" dirty="0"/>
          </a:p>
          <a:p>
            <a:pPr marL="742950" lvl="1" indent="-285750">
              <a:spcBef>
                <a:spcPts val="1600"/>
              </a:spcBef>
              <a:buClr>
                <a:schemeClr val="dk1"/>
              </a:buClr>
              <a:buSzPts val="2800"/>
            </a:pPr>
            <a:r>
              <a:rPr lang="en-US" b="0" i="0" u="none" strike="noStrike" cap="none" dirty="0">
                <a:solidFill>
                  <a:schemeClr val="dk1"/>
                </a:solidFill>
                <a:latin typeface="Calibri"/>
                <a:ea typeface="Calibri"/>
                <a:cs typeface="Calibri"/>
                <a:sym typeface="Calibri"/>
              </a:rPr>
              <a:t>Remember </a:t>
            </a:r>
            <a:endParaRPr dirty="0"/>
          </a:p>
          <a:p>
            <a:pPr marL="1200150" lvl="2" indent="-285750">
              <a:spcBef>
                <a:spcPts val="1600"/>
              </a:spcBef>
              <a:buClr>
                <a:schemeClr val="dk1"/>
              </a:buClr>
              <a:buSzPts val="2400"/>
            </a:pPr>
            <a:r>
              <a:rPr lang="en-US" sz="1800" b="1" i="0" u="none" strike="noStrike" cap="none" dirty="0">
                <a:solidFill>
                  <a:schemeClr val="dk1"/>
                </a:solidFill>
                <a:latin typeface="Calibri"/>
                <a:ea typeface="Calibri"/>
                <a:cs typeface="Calibri"/>
                <a:sym typeface="Calibri"/>
              </a:rPr>
              <a:t>SLOW</a:t>
            </a:r>
            <a:endParaRPr sz="1800" dirty="0"/>
          </a:p>
          <a:p>
            <a:pPr marL="1657350" lvl="3" indent="-285750">
              <a:spcBef>
                <a:spcPts val="1600"/>
              </a:spcBef>
              <a:buClr>
                <a:schemeClr val="dk1"/>
              </a:buClr>
              <a:buSzPts val="2000"/>
            </a:pPr>
            <a:r>
              <a:rPr lang="en-US" sz="1800" b="1" i="0" u="none" strike="noStrike" cap="none" dirty="0">
                <a:solidFill>
                  <a:schemeClr val="dk1"/>
                </a:solidFill>
                <a:latin typeface="Calibri"/>
                <a:ea typeface="Calibri"/>
                <a:cs typeface="Calibri"/>
                <a:sym typeface="Calibri"/>
              </a:rPr>
              <a:t>Sinus rhythm</a:t>
            </a:r>
            <a:r>
              <a:rPr lang="en-US" sz="1800" b="0" i="0" u="none" strike="noStrike" cap="none" dirty="0">
                <a:solidFill>
                  <a:schemeClr val="dk1"/>
                </a:solidFill>
                <a:latin typeface="Calibri"/>
                <a:ea typeface="Calibri"/>
                <a:cs typeface="Calibri"/>
                <a:sym typeface="Calibri"/>
              </a:rPr>
              <a:t> with rate preferable  &lt; 80</a:t>
            </a:r>
            <a:endParaRPr sz="1800" dirty="0"/>
          </a:p>
          <a:p>
            <a:pPr marL="1200150" lvl="2" indent="-285750">
              <a:spcBef>
                <a:spcPts val="1600"/>
              </a:spcBef>
              <a:buClr>
                <a:schemeClr val="dk1"/>
              </a:buClr>
              <a:buSzPts val="2400"/>
            </a:pPr>
            <a:r>
              <a:rPr lang="en-US" sz="1800" b="1" i="0" u="none" strike="noStrike" cap="none" dirty="0">
                <a:solidFill>
                  <a:schemeClr val="dk1"/>
                </a:solidFill>
                <a:latin typeface="Calibri"/>
                <a:ea typeface="Calibri"/>
                <a:cs typeface="Calibri"/>
                <a:sym typeface="Calibri"/>
              </a:rPr>
              <a:t>FULL</a:t>
            </a:r>
            <a:endParaRPr sz="1800" dirty="0"/>
          </a:p>
          <a:p>
            <a:pPr marL="1657350" lvl="3" indent="-285750">
              <a:spcBef>
                <a:spcPts val="1600"/>
              </a:spcBef>
              <a:buClr>
                <a:schemeClr val="dk1"/>
              </a:buClr>
              <a:buSzPts val="2000"/>
            </a:pPr>
            <a:r>
              <a:rPr lang="en-US" sz="1800" b="0" i="0" u="none" strike="noStrike" cap="none" dirty="0">
                <a:solidFill>
                  <a:schemeClr val="dk1"/>
                </a:solidFill>
                <a:latin typeface="Calibri"/>
                <a:ea typeface="Calibri"/>
                <a:cs typeface="Calibri"/>
                <a:sym typeface="Calibri"/>
              </a:rPr>
              <a:t>Adequate </a:t>
            </a:r>
            <a:r>
              <a:rPr lang="en-US" sz="1800" b="1" i="0" u="none" strike="noStrike" cap="none" dirty="0">
                <a:solidFill>
                  <a:schemeClr val="dk1"/>
                </a:solidFill>
                <a:latin typeface="Calibri"/>
                <a:ea typeface="Calibri"/>
                <a:cs typeface="Calibri"/>
                <a:sym typeface="Calibri"/>
              </a:rPr>
              <a:t>preload</a:t>
            </a:r>
            <a:endParaRPr sz="1800" dirty="0"/>
          </a:p>
          <a:p>
            <a:pPr marL="1200150" lvl="2" indent="-285750">
              <a:spcBef>
                <a:spcPts val="1600"/>
              </a:spcBef>
              <a:buClr>
                <a:schemeClr val="dk1"/>
              </a:buClr>
              <a:buSzPts val="2400"/>
            </a:pPr>
            <a:r>
              <a:rPr lang="en-US" sz="1800" b="1" i="0" u="none" strike="noStrike" cap="none" dirty="0">
                <a:solidFill>
                  <a:schemeClr val="dk1"/>
                </a:solidFill>
                <a:latin typeface="Calibri"/>
                <a:ea typeface="Calibri"/>
                <a:cs typeface="Calibri"/>
                <a:sym typeface="Calibri"/>
              </a:rPr>
              <a:t>FORWARD</a:t>
            </a:r>
            <a:endParaRPr sz="1800" dirty="0"/>
          </a:p>
          <a:p>
            <a:pPr marL="1657350" lvl="3" indent="-285750">
              <a:spcBef>
                <a:spcPts val="1600"/>
              </a:spcBef>
              <a:buClr>
                <a:schemeClr val="dk1"/>
              </a:buClr>
              <a:buSzPts val="2000"/>
            </a:pPr>
            <a:r>
              <a:rPr lang="en-US" sz="1800" b="0" i="0" u="none" strike="noStrike" cap="none" dirty="0">
                <a:solidFill>
                  <a:schemeClr val="dk1"/>
                </a:solidFill>
                <a:latin typeface="Calibri"/>
                <a:ea typeface="Calibri"/>
                <a:cs typeface="Calibri"/>
                <a:sym typeface="Calibri"/>
              </a:rPr>
              <a:t>The two above </a:t>
            </a:r>
            <a:endParaRPr sz="1800" dirty="0"/>
          </a:p>
          <a:p>
            <a:pPr marL="1657350" lvl="3" indent="-285750">
              <a:spcBef>
                <a:spcPts val="1600"/>
              </a:spcBef>
              <a:spcAft>
                <a:spcPts val="1600"/>
              </a:spcAft>
              <a:buClr>
                <a:schemeClr val="dk1"/>
              </a:buClr>
              <a:buSzPts val="2000"/>
            </a:pPr>
            <a:r>
              <a:rPr lang="en-US" sz="1800" b="1" i="0" u="none" strike="noStrike" cap="none" dirty="0">
                <a:solidFill>
                  <a:schemeClr val="dk1"/>
                </a:solidFill>
                <a:latin typeface="Calibri"/>
                <a:ea typeface="Calibri"/>
                <a:cs typeface="Calibri"/>
                <a:sym typeface="Calibri"/>
              </a:rPr>
              <a:t>Maintain BP</a:t>
            </a:r>
            <a:r>
              <a:rPr lang="en-US" sz="1800" b="0" i="0" u="none" strike="noStrike" cap="none" dirty="0">
                <a:solidFill>
                  <a:schemeClr val="dk1"/>
                </a:solidFill>
                <a:latin typeface="Calibri"/>
                <a:ea typeface="Calibri"/>
                <a:cs typeface="Calibri"/>
                <a:sym typeface="Calibri"/>
              </a:rPr>
              <a:t>  &amp; </a:t>
            </a:r>
            <a:r>
              <a:rPr lang="en-US" sz="1800" b="1" i="0" u="none" strike="noStrike" cap="none" dirty="0">
                <a:solidFill>
                  <a:schemeClr val="dk1"/>
                </a:solidFill>
                <a:latin typeface="Calibri"/>
                <a:ea typeface="Calibri"/>
                <a:cs typeface="Calibri"/>
                <a:sym typeface="Calibri"/>
              </a:rPr>
              <a:t>contractility</a:t>
            </a:r>
            <a:r>
              <a:rPr lang="en-US" sz="1800" b="0" i="0" u="none" strike="noStrike" cap="none" dirty="0">
                <a:solidFill>
                  <a:schemeClr val="dk1"/>
                </a:solidFill>
                <a:latin typeface="Calibri"/>
                <a:ea typeface="Calibri"/>
                <a:cs typeface="Calibri"/>
                <a:sym typeface="Calibri"/>
              </a:rPr>
              <a:t> at all times</a:t>
            </a:r>
            <a:endParaRPr sz="1800" b="0" i="0" u="none" strike="noStrike" cap="none" dirty="0">
              <a:solidFill>
                <a:schemeClr val="dk1"/>
              </a:solidFill>
              <a:latin typeface="Calibri"/>
              <a:ea typeface="Calibri"/>
              <a:cs typeface="Calibri"/>
              <a:sym typeface="Calibri"/>
            </a:endParaRPr>
          </a:p>
        </p:txBody>
      </p:sp>
      <p:sp>
        <p:nvSpPr>
          <p:cNvPr id="1003" name="Google Shape;1003;p143"/>
          <p:cNvSpPr txBox="1">
            <a:spLocks noGrp="1"/>
          </p:cNvSpPr>
          <p:nvPr>
            <p:ph type="sldNum" sz="quarter"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a:t> </a:t>
            </a: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1008"/>
        <p:cNvGrpSpPr/>
        <p:nvPr/>
      </p:nvGrpSpPr>
      <p:grpSpPr>
        <a:xfrm>
          <a:off x="0" y="0"/>
          <a:ext cx="0" cy="0"/>
          <a:chOff x="0" y="0"/>
          <a:chExt cx="0" cy="0"/>
        </a:xfrm>
      </p:grpSpPr>
      <p:sp>
        <p:nvSpPr>
          <p:cNvPr id="1009" name="Google Shape;1009;p144"/>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r>
              <a:rPr lang="en-US" sz="4400" b="0" i="0" u="none" strike="noStrike" cap="none" dirty="0">
                <a:solidFill>
                  <a:srgbClr val="000000"/>
                </a:solidFill>
                <a:latin typeface="Calibri"/>
                <a:ea typeface="Calibri"/>
                <a:cs typeface="Calibri"/>
                <a:sym typeface="Calibri"/>
              </a:rPr>
              <a:t>Valvular Heart Disease</a:t>
            </a:r>
            <a:endParaRPr dirty="0"/>
          </a:p>
        </p:txBody>
      </p:sp>
      <p:sp>
        <p:nvSpPr>
          <p:cNvPr id="1010" name="Google Shape;1010;p144"/>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a:spcBef>
                <a:spcPts val="0"/>
              </a:spcBef>
              <a:buClr>
                <a:schemeClr val="dk1"/>
              </a:buClr>
              <a:buSzPts val="3200"/>
            </a:pPr>
            <a:r>
              <a:rPr lang="en-US" sz="2000" b="0" i="0" u="none" strike="noStrike" cap="none" dirty="0">
                <a:solidFill>
                  <a:schemeClr val="dk1"/>
                </a:solidFill>
                <a:latin typeface="Calibri"/>
                <a:ea typeface="Calibri"/>
                <a:cs typeface="Calibri"/>
                <a:sym typeface="Calibri"/>
              </a:rPr>
              <a:t>Aortic Regurgitation/Insufficiency</a:t>
            </a:r>
            <a:endParaRPr sz="2000" dirty="0"/>
          </a:p>
          <a:p>
            <a:pPr marL="800100" lvl="1" indent="-3429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Acute</a:t>
            </a:r>
            <a:endParaRPr sz="2000" dirty="0"/>
          </a:p>
          <a:p>
            <a:pPr marL="1257300" lvl="2" indent="-342900">
              <a:spcBef>
                <a:spcPts val="1600"/>
              </a:spcBef>
              <a:buClr>
                <a:schemeClr val="dk1"/>
              </a:buClr>
              <a:buSzPts val="2400"/>
            </a:pPr>
            <a:r>
              <a:rPr lang="en-US" sz="2000" b="0" i="0" u="none" strike="noStrike" cap="none" dirty="0">
                <a:solidFill>
                  <a:schemeClr val="dk1"/>
                </a:solidFill>
                <a:latin typeface="Calibri"/>
                <a:ea typeface="Calibri"/>
                <a:cs typeface="Calibri"/>
                <a:sym typeface="Calibri"/>
              </a:rPr>
              <a:t>Infection (</a:t>
            </a:r>
            <a:r>
              <a:rPr lang="en-US" sz="2000" dirty="0">
                <a:latin typeface="Calibri"/>
                <a:ea typeface="Calibri"/>
                <a:cs typeface="Calibri"/>
                <a:sym typeface="Calibri"/>
              </a:rPr>
              <a:t>endocarditis)</a:t>
            </a:r>
            <a:endParaRPr sz="2000" dirty="0"/>
          </a:p>
          <a:p>
            <a:pPr marL="1257300" lvl="2" indent="-342900">
              <a:spcBef>
                <a:spcPts val="1600"/>
              </a:spcBef>
              <a:buClr>
                <a:schemeClr val="dk1"/>
              </a:buClr>
              <a:buSzPts val="2400"/>
            </a:pPr>
            <a:r>
              <a:rPr lang="en-US" sz="2000" b="0" i="0" u="none" strike="noStrike" cap="none" dirty="0">
                <a:solidFill>
                  <a:schemeClr val="dk1"/>
                </a:solidFill>
                <a:latin typeface="Calibri"/>
                <a:ea typeface="Calibri"/>
                <a:cs typeface="Calibri"/>
                <a:sym typeface="Calibri"/>
              </a:rPr>
              <a:t>Trauma </a:t>
            </a:r>
            <a:endParaRPr sz="2000" dirty="0"/>
          </a:p>
          <a:p>
            <a:pPr marL="1257300" lvl="2" indent="-342900">
              <a:spcBef>
                <a:spcPts val="1600"/>
              </a:spcBef>
              <a:buClr>
                <a:schemeClr val="dk1"/>
              </a:buClr>
              <a:buSzPts val="2400"/>
            </a:pPr>
            <a:r>
              <a:rPr lang="en-US" sz="2000" b="0" i="0" u="none" strike="noStrike" cap="none" dirty="0">
                <a:solidFill>
                  <a:schemeClr val="dk1"/>
                </a:solidFill>
                <a:latin typeface="Calibri"/>
                <a:ea typeface="Calibri"/>
                <a:cs typeface="Calibri"/>
                <a:sym typeface="Calibri"/>
              </a:rPr>
              <a:t>Aortic dissection</a:t>
            </a:r>
            <a:endParaRPr sz="2000" dirty="0"/>
          </a:p>
          <a:p>
            <a:pPr marL="342900" marR="0" lvl="0" indent="-139700" algn="l" rtl="0">
              <a:spcBef>
                <a:spcPts val="1600"/>
              </a:spcBef>
              <a:spcAft>
                <a:spcPts val="1600"/>
              </a:spcAft>
              <a:buClr>
                <a:schemeClr val="dk1"/>
              </a:buClr>
              <a:buSzPts val="3200"/>
              <a:buFont typeface="Calibri"/>
              <a:buNone/>
            </a:pPr>
            <a:endParaRPr sz="3200" b="0" i="0" u="none" strike="noStrike" cap="none" dirty="0">
              <a:solidFill>
                <a:schemeClr val="dk1"/>
              </a:solidFill>
              <a:latin typeface="Calibri"/>
              <a:ea typeface="Calibri"/>
              <a:cs typeface="Calibri"/>
              <a:sym typeface="Calibri"/>
            </a:endParaRPr>
          </a:p>
        </p:txBody>
      </p:sp>
      <p:sp>
        <p:nvSpPr>
          <p:cNvPr id="1011" name="Google Shape;1011;p144"/>
          <p:cNvSpPr txBox="1">
            <a:spLocks noGrp="1"/>
          </p:cNvSpPr>
          <p:nvPr>
            <p:ph type="sldNum" sz="quarter"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a:t> </a:t>
            </a: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1016"/>
        <p:cNvGrpSpPr/>
        <p:nvPr/>
      </p:nvGrpSpPr>
      <p:grpSpPr>
        <a:xfrm>
          <a:off x="0" y="0"/>
          <a:ext cx="0" cy="0"/>
          <a:chOff x="0" y="0"/>
          <a:chExt cx="0" cy="0"/>
        </a:xfrm>
      </p:grpSpPr>
      <p:sp>
        <p:nvSpPr>
          <p:cNvPr id="1017" name="Google Shape;1017;p14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r>
              <a:rPr lang="en-US" sz="4400" b="0" i="0" u="none" strike="noStrike" cap="none" dirty="0">
                <a:solidFill>
                  <a:srgbClr val="000000"/>
                </a:solidFill>
                <a:latin typeface="Calibri"/>
                <a:ea typeface="Calibri"/>
                <a:cs typeface="Calibri"/>
                <a:sym typeface="Calibri"/>
              </a:rPr>
              <a:t>Valvular Heart Disease</a:t>
            </a:r>
            <a:endParaRPr dirty="0"/>
          </a:p>
        </p:txBody>
      </p:sp>
      <p:sp>
        <p:nvSpPr>
          <p:cNvPr id="1018" name="Google Shape;1018;p145"/>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a:spcBef>
                <a:spcPts val="0"/>
              </a:spcBef>
              <a:buClr>
                <a:schemeClr val="dk1"/>
              </a:buClr>
              <a:buSzPts val="3200"/>
            </a:pPr>
            <a:r>
              <a:rPr lang="en-US" sz="2000" b="0" i="0" u="none" strike="noStrike" cap="none" dirty="0">
                <a:solidFill>
                  <a:schemeClr val="dk1"/>
                </a:solidFill>
                <a:latin typeface="Calibri"/>
                <a:ea typeface="Calibri"/>
                <a:cs typeface="Calibri"/>
                <a:sym typeface="Calibri"/>
              </a:rPr>
              <a:t>Aortic Regurgitation/Insufficiency</a:t>
            </a:r>
            <a:endParaRPr sz="2000" dirty="0"/>
          </a:p>
          <a:p>
            <a:pPr marL="800100" lvl="1" indent="-3429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Chronic</a:t>
            </a:r>
            <a:endParaRPr sz="2000" dirty="0"/>
          </a:p>
          <a:p>
            <a:pPr marL="1257300" lvl="2" indent="-342900">
              <a:spcBef>
                <a:spcPts val="1600"/>
              </a:spcBef>
              <a:buClr>
                <a:schemeClr val="dk1"/>
              </a:buClr>
              <a:buSzPts val="2400"/>
            </a:pPr>
            <a:r>
              <a:rPr lang="en-US" sz="2000" b="0" i="0" u="none" strike="noStrike" cap="none" dirty="0">
                <a:solidFill>
                  <a:schemeClr val="dk1"/>
                </a:solidFill>
                <a:latin typeface="Calibri"/>
                <a:ea typeface="Calibri"/>
                <a:cs typeface="Calibri"/>
                <a:sym typeface="Calibri"/>
              </a:rPr>
              <a:t>Rheumatic fever</a:t>
            </a:r>
            <a:endParaRPr sz="2000" dirty="0"/>
          </a:p>
          <a:p>
            <a:pPr marL="1257300" lvl="2" indent="-342900">
              <a:spcBef>
                <a:spcPts val="1600"/>
              </a:spcBef>
              <a:buClr>
                <a:schemeClr val="dk1"/>
              </a:buClr>
              <a:buSzPts val="2400"/>
            </a:pPr>
            <a:r>
              <a:rPr lang="en-US" sz="2000" b="0" i="0" u="none" strike="noStrike" cap="none" dirty="0">
                <a:solidFill>
                  <a:schemeClr val="dk1"/>
                </a:solidFill>
                <a:latin typeface="Calibri"/>
                <a:ea typeface="Calibri"/>
                <a:cs typeface="Calibri"/>
                <a:sym typeface="Calibri"/>
              </a:rPr>
              <a:t>HTN</a:t>
            </a:r>
            <a:endParaRPr sz="2000" dirty="0"/>
          </a:p>
          <a:p>
            <a:pPr marL="1257300" lvl="2" indent="-342900">
              <a:spcBef>
                <a:spcPts val="1600"/>
              </a:spcBef>
              <a:buClr>
                <a:schemeClr val="dk1"/>
              </a:buClr>
              <a:buSzPts val="2400"/>
            </a:pPr>
            <a:r>
              <a:rPr lang="en-US" sz="2000" b="0" i="0" u="none" strike="noStrike" cap="none" dirty="0">
                <a:solidFill>
                  <a:schemeClr val="dk1"/>
                </a:solidFill>
                <a:latin typeface="Calibri"/>
                <a:ea typeface="Calibri"/>
                <a:cs typeface="Calibri"/>
                <a:sym typeface="Calibri"/>
              </a:rPr>
              <a:t>Collagen vascular dz (marfan syndrome</a:t>
            </a:r>
            <a:r>
              <a:rPr lang="en-US" sz="2000" dirty="0">
                <a:latin typeface="Calibri"/>
                <a:ea typeface="Calibri"/>
                <a:cs typeface="Calibri"/>
                <a:sym typeface="Calibri"/>
              </a:rPr>
              <a:t>, rheumatoid arthritis...)</a:t>
            </a:r>
            <a:endParaRPr sz="2000" dirty="0">
              <a:latin typeface="Calibri"/>
              <a:ea typeface="Calibri"/>
              <a:cs typeface="Calibri"/>
              <a:sym typeface="Calibri"/>
            </a:endParaRPr>
          </a:p>
          <a:p>
            <a:pPr marL="1257300" lvl="2" indent="-342900">
              <a:spcBef>
                <a:spcPts val="1600"/>
              </a:spcBef>
              <a:buClr>
                <a:schemeClr val="dk1"/>
              </a:buClr>
              <a:buSzPts val="2400"/>
            </a:pPr>
            <a:r>
              <a:rPr lang="en-US" sz="2000" dirty="0">
                <a:latin typeface="Calibri"/>
                <a:ea typeface="Calibri"/>
                <a:cs typeface="Calibri"/>
                <a:sym typeface="Calibri"/>
              </a:rPr>
              <a:t>Aortic root abnormality or aortic valve abnormality.</a:t>
            </a:r>
            <a:endParaRPr sz="2000" dirty="0">
              <a:latin typeface="Calibri"/>
              <a:ea typeface="Calibri"/>
              <a:cs typeface="Calibri"/>
              <a:sym typeface="Calibri"/>
            </a:endParaRPr>
          </a:p>
          <a:p>
            <a:pPr marL="342900" marR="0" lvl="0" indent="-139700" algn="l" rtl="0">
              <a:spcBef>
                <a:spcPts val="1600"/>
              </a:spcBef>
              <a:spcAft>
                <a:spcPts val="1600"/>
              </a:spcAft>
              <a:buClr>
                <a:schemeClr val="dk1"/>
              </a:buClr>
              <a:buSzPts val="3200"/>
              <a:buFont typeface="Calibri"/>
              <a:buNone/>
            </a:pPr>
            <a:endParaRPr sz="3200" b="0" i="0" u="none" strike="noStrike" cap="none" dirty="0">
              <a:solidFill>
                <a:schemeClr val="dk1"/>
              </a:solidFill>
              <a:latin typeface="Calibri"/>
              <a:ea typeface="Calibri"/>
              <a:cs typeface="Calibri"/>
              <a:sym typeface="Calibri"/>
            </a:endParaRPr>
          </a:p>
        </p:txBody>
      </p:sp>
      <p:sp>
        <p:nvSpPr>
          <p:cNvPr id="1019" name="Google Shape;1019;p145"/>
          <p:cNvSpPr txBox="1">
            <a:spLocks noGrp="1"/>
          </p:cNvSpPr>
          <p:nvPr>
            <p:ph type="sldNum" sz="quarter"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a:t> </a:t>
            </a: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1024"/>
        <p:cNvGrpSpPr/>
        <p:nvPr/>
      </p:nvGrpSpPr>
      <p:grpSpPr>
        <a:xfrm>
          <a:off x="0" y="0"/>
          <a:ext cx="0" cy="0"/>
          <a:chOff x="0" y="0"/>
          <a:chExt cx="0" cy="0"/>
        </a:xfrm>
      </p:grpSpPr>
      <p:sp>
        <p:nvSpPr>
          <p:cNvPr id="1025" name="Google Shape;1025;p146"/>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r>
              <a:rPr lang="en-US" sz="4400" b="0" i="0" u="none" strike="noStrike" cap="none" dirty="0">
                <a:solidFill>
                  <a:srgbClr val="000000"/>
                </a:solidFill>
                <a:latin typeface="Calibri"/>
                <a:ea typeface="Calibri"/>
                <a:cs typeface="Calibri"/>
                <a:sym typeface="Calibri"/>
              </a:rPr>
              <a:t>Valvular Heart Disease</a:t>
            </a:r>
            <a:endParaRPr dirty="0"/>
          </a:p>
        </p:txBody>
      </p:sp>
      <p:sp>
        <p:nvSpPr>
          <p:cNvPr id="1026" name="Google Shape;1026;p146"/>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a:spcBef>
                <a:spcPts val="0"/>
              </a:spcBef>
              <a:buClr>
                <a:schemeClr val="dk1"/>
              </a:buClr>
              <a:buSzPts val="3200"/>
            </a:pPr>
            <a:r>
              <a:rPr lang="en-US" sz="2000" b="0" i="0" u="none" strike="noStrike" cap="none" dirty="0">
                <a:solidFill>
                  <a:schemeClr val="dk1"/>
                </a:solidFill>
                <a:latin typeface="Calibri"/>
                <a:ea typeface="Calibri"/>
                <a:cs typeface="Calibri"/>
                <a:sym typeface="Calibri"/>
              </a:rPr>
              <a:t>Considerations for aortic regurgitation/AI</a:t>
            </a:r>
            <a:endParaRPr sz="2000" dirty="0"/>
          </a:p>
          <a:p>
            <a:pPr marL="800100" lvl="1" indent="-3429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Chest pain</a:t>
            </a:r>
            <a:endParaRPr sz="2000" dirty="0"/>
          </a:p>
          <a:p>
            <a:pPr marL="800100" lvl="1" indent="-3429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Severity</a:t>
            </a:r>
            <a:endParaRPr sz="2000" dirty="0"/>
          </a:p>
          <a:p>
            <a:pPr marL="800100" lvl="1" indent="-342900">
              <a:spcBef>
                <a:spcPts val="1600"/>
              </a:spcBef>
              <a:spcAft>
                <a:spcPts val="1600"/>
              </a:spcAft>
              <a:buClr>
                <a:schemeClr val="dk1"/>
              </a:buClr>
              <a:buSzPts val="2800"/>
            </a:pPr>
            <a:r>
              <a:rPr lang="en-US" sz="2000" b="0" i="0" u="none" strike="noStrike" cap="none" dirty="0">
                <a:solidFill>
                  <a:schemeClr val="dk1"/>
                </a:solidFill>
                <a:latin typeface="Calibri"/>
                <a:ea typeface="Calibri"/>
                <a:cs typeface="Calibri"/>
                <a:sym typeface="Calibri"/>
              </a:rPr>
              <a:t>Eccentric hypertrophy</a:t>
            </a:r>
            <a:endParaRPr sz="2000" dirty="0"/>
          </a:p>
        </p:txBody>
      </p:sp>
      <p:sp>
        <p:nvSpPr>
          <p:cNvPr id="1027" name="Google Shape;1027;p146"/>
          <p:cNvSpPr txBox="1">
            <a:spLocks noGrp="1"/>
          </p:cNvSpPr>
          <p:nvPr>
            <p:ph type="sldNum" sz="quarter"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a:t> </a:t>
            </a: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1031"/>
        <p:cNvGrpSpPr/>
        <p:nvPr/>
      </p:nvGrpSpPr>
      <p:grpSpPr>
        <a:xfrm>
          <a:off x="0" y="0"/>
          <a:ext cx="0" cy="0"/>
          <a:chOff x="0" y="0"/>
          <a:chExt cx="0" cy="0"/>
        </a:xfrm>
      </p:grpSpPr>
      <p:sp>
        <p:nvSpPr>
          <p:cNvPr id="1032" name="Google Shape;1032;p147"/>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r>
              <a:rPr lang="en-US" sz="4400" b="0" i="0" u="none" strike="noStrike" cap="none" dirty="0">
                <a:solidFill>
                  <a:srgbClr val="000000"/>
                </a:solidFill>
                <a:latin typeface="Calibri"/>
                <a:ea typeface="Calibri"/>
                <a:cs typeface="Calibri"/>
                <a:sym typeface="Calibri"/>
              </a:rPr>
              <a:t>Valvular Heart Disease</a:t>
            </a:r>
            <a:endParaRPr dirty="0"/>
          </a:p>
        </p:txBody>
      </p:sp>
      <p:sp>
        <p:nvSpPr>
          <p:cNvPr id="1033" name="Google Shape;1033;p147"/>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a:spcBef>
                <a:spcPts val="0"/>
              </a:spcBef>
              <a:buClr>
                <a:schemeClr val="dk1"/>
              </a:buClr>
              <a:buSzPts val="3200"/>
            </a:pPr>
            <a:r>
              <a:rPr lang="en-US" sz="2000" b="0" i="0" u="none" strike="noStrike" cap="none" dirty="0">
                <a:solidFill>
                  <a:schemeClr val="dk1"/>
                </a:solidFill>
                <a:latin typeface="Calibri"/>
                <a:ea typeface="Calibri"/>
                <a:cs typeface="Calibri"/>
                <a:sym typeface="Calibri"/>
              </a:rPr>
              <a:t>Anesthesia Management of aortic insufficiency (AI)</a:t>
            </a:r>
            <a:endParaRPr sz="2000" dirty="0"/>
          </a:p>
          <a:p>
            <a:pPr marL="800100" lvl="1" indent="-3429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Maintain forward stroke volume </a:t>
            </a:r>
            <a:endParaRPr sz="2000" dirty="0"/>
          </a:p>
          <a:p>
            <a:pPr marL="800100" lvl="1" indent="-3429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Maintain aortic diastolic pressure </a:t>
            </a:r>
            <a:endParaRPr sz="2000" dirty="0"/>
          </a:p>
          <a:p>
            <a:pPr marL="800100" lvl="1" indent="-3429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Maintain coronary perfusion pressure</a:t>
            </a:r>
            <a:endParaRPr sz="2000" dirty="0"/>
          </a:p>
          <a:p>
            <a:pPr marL="342900" marR="0" lvl="0" indent="-139700" algn="l" rtl="0">
              <a:spcBef>
                <a:spcPts val="1600"/>
              </a:spcBef>
              <a:spcAft>
                <a:spcPts val="1600"/>
              </a:spcAft>
              <a:buClr>
                <a:schemeClr val="dk1"/>
              </a:buClr>
              <a:buSzPts val="3200"/>
              <a:buFont typeface="Calibri"/>
              <a:buNone/>
            </a:pPr>
            <a:endParaRPr sz="3200" b="0" i="0" u="none" strike="noStrike" cap="none" dirty="0">
              <a:solidFill>
                <a:schemeClr val="dk1"/>
              </a:solidFill>
              <a:latin typeface="Calibri"/>
              <a:ea typeface="Calibri"/>
              <a:cs typeface="Calibri"/>
              <a:sym typeface="Calibri"/>
            </a:endParaRPr>
          </a:p>
        </p:txBody>
      </p:sp>
      <p:sp>
        <p:nvSpPr>
          <p:cNvPr id="1034" name="Google Shape;1034;p147"/>
          <p:cNvSpPr txBox="1">
            <a:spLocks noGrp="1"/>
          </p:cNvSpPr>
          <p:nvPr>
            <p:ph type="sldNum" sz="quarter"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a:t> </a:t>
            </a: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1039"/>
        <p:cNvGrpSpPr/>
        <p:nvPr/>
      </p:nvGrpSpPr>
      <p:grpSpPr>
        <a:xfrm>
          <a:off x="0" y="0"/>
          <a:ext cx="0" cy="0"/>
          <a:chOff x="0" y="0"/>
          <a:chExt cx="0" cy="0"/>
        </a:xfrm>
      </p:grpSpPr>
      <p:sp>
        <p:nvSpPr>
          <p:cNvPr id="1040" name="Google Shape;1040;p148"/>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r>
              <a:rPr lang="en-US" sz="4400" b="0" i="0" u="none" strike="noStrike" cap="none" dirty="0">
                <a:solidFill>
                  <a:srgbClr val="000000"/>
                </a:solidFill>
                <a:latin typeface="Calibri"/>
                <a:ea typeface="Calibri"/>
                <a:cs typeface="Calibri"/>
                <a:sym typeface="Calibri"/>
              </a:rPr>
              <a:t>Valvular Heart Disease</a:t>
            </a:r>
            <a:endParaRPr dirty="0"/>
          </a:p>
        </p:txBody>
      </p:sp>
      <p:sp>
        <p:nvSpPr>
          <p:cNvPr id="1041" name="Google Shape;1041;p148"/>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a:spcBef>
                <a:spcPts val="0"/>
              </a:spcBef>
              <a:buClr>
                <a:schemeClr val="dk1"/>
              </a:buClr>
              <a:buSzPts val="3200"/>
            </a:pPr>
            <a:r>
              <a:rPr lang="en-US" sz="2000" b="0" i="0" u="none" strike="noStrike" cap="none" dirty="0">
                <a:solidFill>
                  <a:schemeClr val="dk1"/>
                </a:solidFill>
                <a:latin typeface="Calibri"/>
                <a:ea typeface="Calibri"/>
                <a:cs typeface="Calibri"/>
                <a:sym typeface="Calibri"/>
              </a:rPr>
              <a:t>Anesthesia Management of AI</a:t>
            </a:r>
            <a:endParaRPr sz="2000" dirty="0"/>
          </a:p>
          <a:p>
            <a:pPr marL="800100" lvl="1" indent="-3429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Avoid </a:t>
            </a:r>
            <a:endParaRPr sz="2000" dirty="0"/>
          </a:p>
          <a:p>
            <a:pPr marL="1257300" lvl="2" indent="-342900">
              <a:spcBef>
                <a:spcPts val="1600"/>
              </a:spcBef>
              <a:buClr>
                <a:schemeClr val="dk1"/>
              </a:buClr>
              <a:buSzPts val="2400"/>
            </a:pPr>
            <a:r>
              <a:rPr lang="en-US" sz="2000" b="0" i="0" u="none" strike="noStrike" cap="none" dirty="0">
                <a:solidFill>
                  <a:schemeClr val="dk1"/>
                </a:solidFill>
                <a:latin typeface="Calibri"/>
                <a:ea typeface="Calibri"/>
                <a:cs typeface="Calibri"/>
                <a:sym typeface="Calibri"/>
              </a:rPr>
              <a:t>Decrease HR (slightly ↑ and SR)</a:t>
            </a:r>
            <a:endParaRPr sz="2000" dirty="0"/>
          </a:p>
          <a:p>
            <a:pPr marL="1257300" lvl="2" indent="-342900">
              <a:spcBef>
                <a:spcPts val="1600"/>
              </a:spcBef>
              <a:buClr>
                <a:schemeClr val="dk1"/>
              </a:buClr>
              <a:buSzPts val="2400"/>
            </a:pPr>
            <a:r>
              <a:rPr lang="en-US" sz="2000" b="0" i="0" u="none" strike="noStrike" cap="none" dirty="0">
                <a:solidFill>
                  <a:schemeClr val="dk1"/>
                </a:solidFill>
                <a:latin typeface="Calibri"/>
                <a:ea typeface="Calibri"/>
                <a:cs typeface="Calibri"/>
                <a:sym typeface="Calibri"/>
              </a:rPr>
              <a:t>Increase SVR</a:t>
            </a:r>
            <a:endParaRPr sz="2000" dirty="0"/>
          </a:p>
          <a:p>
            <a:pPr marL="1257300" lvl="2" indent="-342900">
              <a:spcBef>
                <a:spcPts val="1600"/>
              </a:spcBef>
              <a:buClr>
                <a:schemeClr val="dk1"/>
              </a:buClr>
              <a:buSzPts val="2400"/>
            </a:pPr>
            <a:r>
              <a:rPr lang="en-US" sz="2000" b="0" i="0" u="none" strike="noStrike" cap="none" dirty="0">
                <a:solidFill>
                  <a:schemeClr val="dk1"/>
                </a:solidFill>
                <a:latin typeface="Calibri"/>
                <a:ea typeface="Calibri"/>
                <a:cs typeface="Calibri"/>
                <a:sym typeface="Calibri"/>
              </a:rPr>
              <a:t>Myocardial depression</a:t>
            </a:r>
            <a:endParaRPr sz="2000" dirty="0"/>
          </a:p>
          <a:p>
            <a:pPr marL="342900" marR="0" lvl="0" indent="-139700" algn="l" rtl="0">
              <a:spcBef>
                <a:spcPts val="1600"/>
              </a:spcBef>
              <a:spcAft>
                <a:spcPts val="1600"/>
              </a:spcAft>
              <a:buClr>
                <a:schemeClr val="dk1"/>
              </a:buClr>
              <a:buSzPts val="3200"/>
              <a:buFont typeface="Calibri"/>
              <a:buNone/>
            </a:pPr>
            <a:endParaRPr sz="3200" b="0" i="0" u="none" strike="noStrike" cap="none" dirty="0">
              <a:solidFill>
                <a:schemeClr val="dk1"/>
              </a:solidFill>
              <a:latin typeface="Calibri"/>
              <a:ea typeface="Calibri"/>
              <a:cs typeface="Calibri"/>
              <a:sym typeface="Calibri"/>
            </a:endParaRPr>
          </a:p>
        </p:txBody>
      </p:sp>
      <p:sp>
        <p:nvSpPr>
          <p:cNvPr id="1042" name="Google Shape;1042;p148"/>
          <p:cNvSpPr txBox="1">
            <a:spLocks noGrp="1"/>
          </p:cNvSpPr>
          <p:nvPr>
            <p:ph type="sldNum" sz="quarter"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a:t> </a:t>
            </a: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1046"/>
        <p:cNvGrpSpPr/>
        <p:nvPr/>
      </p:nvGrpSpPr>
      <p:grpSpPr>
        <a:xfrm>
          <a:off x="0" y="0"/>
          <a:ext cx="0" cy="0"/>
          <a:chOff x="0" y="0"/>
          <a:chExt cx="0" cy="0"/>
        </a:xfrm>
      </p:grpSpPr>
      <p:sp>
        <p:nvSpPr>
          <p:cNvPr id="1047" name="Google Shape;1047;p14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r>
              <a:rPr lang="en-US" sz="4400" b="0" i="0" u="none" strike="noStrike" cap="none" dirty="0">
                <a:solidFill>
                  <a:srgbClr val="000000"/>
                </a:solidFill>
                <a:latin typeface="Calibri"/>
                <a:ea typeface="Calibri"/>
                <a:cs typeface="Calibri"/>
                <a:sym typeface="Calibri"/>
              </a:rPr>
              <a:t>Valvular Heart Disease</a:t>
            </a:r>
            <a:endParaRPr dirty="0"/>
          </a:p>
        </p:txBody>
      </p:sp>
      <p:sp>
        <p:nvSpPr>
          <p:cNvPr id="1048" name="Google Shape;1048;p149"/>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a:spcBef>
                <a:spcPts val="0"/>
              </a:spcBef>
              <a:buClr>
                <a:schemeClr val="dk1"/>
              </a:buClr>
              <a:buSzPts val="3200"/>
            </a:pPr>
            <a:r>
              <a:rPr lang="en-US" sz="1800" b="0" i="0" u="none" strike="noStrike" cap="none" dirty="0">
                <a:solidFill>
                  <a:schemeClr val="dk1"/>
                </a:solidFill>
                <a:latin typeface="Calibri"/>
                <a:ea typeface="Calibri"/>
                <a:cs typeface="Calibri"/>
                <a:sym typeface="Calibri"/>
              </a:rPr>
              <a:t>Induction for AI</a:t>
            </a:r>
            <a:endParaRPr sz="1800" dirty="0"/>
          </a:p>
          <a:p>
            <a:pPr marL="742950" lvl="1" indent="-285750">
              <a:spcBef>
                <a:spcPts val="1600"/>
              </a:spcBef>
              <a:buClr>
                <a:schemeClr val="dk1"/>
              </a:buClr>
              <a:buSzPts val="2800"/>
            </a:pPr>
            <a:r>
              <a:rPr lang="en-US" b="0" i="0" u="none" strike="noStrike" cap="none" dirty="0">
                <a:solidFill>
                  <a:schemeClr val="dk1"/>
                </a:solidFill>
                <a:latin typeface="Calibri"/>
                <a:ea typeface="Calibri"/>
                <a:cs typeface="Calibri"/>
                <a:sym typeface="Calibri"/>
              </a:rPr>
              <a:t>General preferred</a:t>
            </a:r>
            <a:endParaRPr dirty="0"/>
          </a:p>
          <a:p>
            <a:pPr>
              <a:spcBef>
                <a:spcPts val="1600"/>
              </a:spcBef>
              <a:buClr>
                <a:schemeClr val="dk1"/>
              </a:buClr>
              <a:buSzPts val="3200"/>
            </a:pPr>
            <a:r>
              <a:rPr lang="en-US" sz="1800" b="0" i="0" u="none" strike="noStrike" cap="none" dirty="0">
                <a:solidFill>
                  <a:schemeClr val="dk1"/>
                </a:solidFill>
                <a:latin typeface="Calibri"/>
                <a:ea typeface="Calibri"/>
                <a:cs typeface="Calibri"/>
                <a:sym typeface="Calibri"/>
              </a:rPr>
              <a:t>Maintenance for AI</a:t>
            </a:r>
            <a:endParaRPr sz="1800" dirty="0"/>
          </a:p>
          <a:p>
            <a:pPr marL="742950" lvl="1" indent="-285750">
              <a:spcBef>
                <a:spcPts val="1600"/>
              </a:spcBef>
              <a:buClr>
                <a:schemeClr val="dk1"/>
              </a:buClr>
              <a:buSzPts val="2800"/>
            </a:pPr>
            <a:r>
              <a:rPr lang="en-US" b="0" i="0" u="none" strike="noStrike" cap="none" dirty="0">
                <a:solidFill>
                  <a:schemeClr val="dk1"/>
                </a:solidFill>
                <a:latin typeface="Calibri"/>
                <a:ea typeface="Calibri"/>
                <a:cs typeface="Calibri"/>
                <a:sym typeface="Calibri"/>
              </a:rPr>
              <a:t>Ventilation</a:t>
            </a:r>
            <a:endParaRPr dirty="0"/>
          </a:p>
          <a:p>
            <a:pPr marL="1200150" lvl="2" indent="-285750">
              <a:spcBef>
                <a:spcPts val="1600"/>
              </a:spcBef>
              <a:buClr>
                <a:schemeClr val="dk1"/>
              </a:buClr>
              <a:buSzPts val="2400"/>
            </a:pPr>
            <a:r>
              <a:rPr lang="en-US" sz="1800" b="0" i="0" u="none" strike="noStrike" cap="none" dirty="0">
                <a:solidFill>
                  <a:schemeClr val="dk1"/>
                </a:solidFill>
                <a:latin typeface="Calibri"/>
                <a:ea typeface="Calibri"/>
                <a:cs typeface="Calibri"/>
                <a:sym typeface="Calibri"/>
              </a:rPr>
              <a:t>Normal PaCO</a:t>
            </a:r>
            <a:r>
              <a:rPr lang="en-US" sz="1800" b="0" i="0" u="none" strike="noStrike" cap="none" baseline="-25000" dirty="0">
                <a:solidFill>
                  <a:schemeClr val="dk1"/>
                </a:solidFill>
                <a:latin typeface="Calibri"/>
                <a:ea typeface="Calibri"/>
                <a:cs typeface="Calibri"/>
                <a:sym typeface="Calibri"/>
              </a:rPr>
              <a:t>2</a:t>
            </a:r>
            <a:r>
              <a:rPr lang="en-US" sz="1800" b="0" i="0" u="none" strike="noStrike" cap="none" dirty="0">
                <a:solidFill>
                  <a:schemeClr val="dk1"/>
                </a:solidFill>
                <a:latin typeface="Calibri"/>
                <a:ea typeface="Calibri"/>
                <a:cs typeface="Calibri"/>
                <a:sym typeface="Calibri"/>
              </a:rPr>
              <a:t> </a:t>
            </a:r>
            <a:endParaRPr sz="1800" dirty="0"/>
          </a:p>
          <a:p>
            <a:pPr marL="1200150" lvl="2" indent="-285750">
              <a:spcBef>
                <a:spcPts val="1600"/>
              </a:spcBef>
              <a:buClr>
                <a:schemeClr val="dk1"/>
              </a:buClr>
              <a:buSzPts val="2400"/>
            </a:pPr>
            <a:r>
              <a:rPr lang="en-US" sz="1800" b="0" i="0" u="none" strike="noStrike" cap="none" dirty="0">
                <a:solidFill>
                  <a:schemeClr val="dk1"/>
                </a:solidFill>
                <a:latin typeface="Calibri"/>
                <a:ea typeface="Calibri"/>
                <a:cs typeface="Calibri"/>
                <a:sym typeface="Calibri"/>
              </a:rPr>
              <a:t>Allow venous return</a:t>
            </a:r>
            <a:endParaRPr sz="1800" b="0" i="0" u="none" strike="noStrike" cap="none" dirty="0">
              <a:solidFill>
                <a:schemeClr val="dk1"/>
              </a:solidFill>
              <a:latin typeface="Calibri"/>
              <a:ea typeface="Calibri"/>
              <a:cs typeface="Calibri"/>
              <a:sym typeface="Calibri"/>
            </a:endParaRPr>
          </a:p>
          <a:p>
            <a:pPr marL="742950" lvl="1" indent="-285750">
              <a:spcBef>
                <a:spcPts val="1600"/>
              </a:spcBef>
              <a:buClr>
                <a:schemeClr val="dk1"/>
              </a:buClr>
              <a:buSzPts val="2800"/>
            </a:pPr>
            <a:r>
              <a:rPr lang="en-US" b="0" i="0" u="none" strike="noStrike" cap="none" dirty="0">
                <a:solidFill>
                  <a:schemeClr val="dk1"/>
                </a:solidFill>
                <a:latin typeface="Calibri"/>
                <a:ea typeface="Calibri"/>
                <a:cs typeface="Calibri"/>
                <a:sym typeface="Calibri"/>
              </a:rPr>
              <a:t>Replace intravascular volume</a:t>
            </a:r>
            <a:endParaRPr dirty="0"/>
          </a:p>
          <a:p>
            <a:pPr marL="742950" lvl="1" indent="-285750">
              <a:spcBef>
                <a:spcPts val="1600"/>
              </a:spcBef>
              <a:buClr>
                <a:schemeClr val="dk1"/>
              </a:buClr>
              <a:buSzPts val="2800"/>
            </a:pPr>
            <a:r>
              <a:rPr lang="en-US" b="0" i="0" u="none" strike="noStrike" cap="none" dirty="0">
                <a:solidFill>
                  <a:schemeClr val="dk1"/>
                </a:solidFill>
                <a:latin typeface="Calibri"/>
                <a:ea typeface="Calibri"/>
                <a:cs typeface="Calibri"/>
                <a:sym typeface="Calibri"/>
              </a:rPr>
              <a:t>Regional anesthesia with fluid</a:t>
            </a:r>
            <a:endParaRPr dirty="0"/>
          </a:p>
          <a:p>
            <a:pPr marL="1143000" marR="0" lvl="2" indent="-228600" algn="l" rtl="0">
              <a:spcBef>
                <a:spcPts val="1600"/>
              </a:spcBef>
              <a:spcAft>
                <a:spcPts val="1600"/>
              </a:spcAft>
              <a:buClr>
                <a:schemeClr val="dk1"/>
              </a:buClr>
              <a:buFont typeface="Calibri"/>
              <a:buNone/>
            </a:pPr>
            <a:endParaRPr sz="2400" b="0" i="0" u="none" strike="noStrike" cap="none" dirty="0">
              <a:solidFill>
                <a:schemeClr val="dk1"/>
              </a:solidFill>
              <a:latin typeface="Calibri"/>
              <a:ea typeface="Calibri"/>
              <a:cs typeface="Calibri"/>
              <a:sym typeface="Calibri"/>
            </a:endParaRPr>
          </a:p>
        </p:txBody>
      </p:sp>
      <p:sp>
        <p:nvSpPr>
          <p:cNvPr id="1049" name="Google Shape;1049;p149"/>
          <p:cNvSpPr txBox="1">
            <a:spLocks noGrp="1"/>
          </p:cNvSpPr>
          <p:nvPr>
            <p:ph type="sldNum" sz="quarter"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a:t> </a:t>
            </a: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0"/>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r>
              <a:rPr lang="en-US" sz="4400" dirty="0">
                <a:solidFill>
                  <a:srgbClr val="000000"/>
                </a:solidFill>
                <a:latin typeface="Calibri"/>
                <a:ea typeface="Calibri"/>
                <a:cs typeface="Calibri"/>
                <a:sym typeface="Calibri"/>
              </a:rPr>
              <a:t>Coronary arteries and veins</a:t>
            </a:r>
            <a:endParaRPr sz="4400" b="0" i="0" u="none" strike="noStrike" cap="none" dirty="0">
              <a:solidFill>
                <a:srgbClr val="000000"/>
              </a:solidFill>
              <a:latin typeface="Calibri"/>
              <a:ea typeface="Calibri"/>
              <a:cs typeface="Calibri"/>
              <a:sym typeface="Calibri"/>
            </a:endParaRPr>
          </a:p>
        </p:txBody>
      </p:sp>
      <p:sp>
        <p:nvSpPr>
          <p:cNvPr id="186" name="Google Shape;186;p30"/>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342900" marR="0" lvl="0" indent="-139700" algn="l" rtl="0">
              <a:spcBef>
                <a:spcPts val="0"/>
              </a:spcBef>
              <a:spcAft>
                <a:spcPts val="1600"/>
              </a:spcAft>
              <a:buClr>
                <a:schemeClr val="dk1"/>
              </a:buClr>
              <a:buSzPts val="3200"/>
              <a:buFont typeface="Calibri"/>
              <a:buNone/>
            </a:pPr>
            <a:endParaRPr sz="3200" b="0" i="0" u="none" strike="noStrike" cap="none" dirty="0">
              <a:solidFill>
                <a:schemeClr val="dk1"/>
              </a:solidFill>
              <a:latin typeface="Calibri"/>
              <a:ea typeface="Calibri"/>
              <a:cs typeface="Calibri"/>
              <a:sym typeface="Calibri"/>
            </a:endParaRPr>
          </a:p>
        </p:txBody>
      </p:sp>
      <p:sp>
        <p:nvSpPr>
          <p:cNvPr id="188" name="Google Shape;188;p30"/>
          <p:cNvSpPr txBox="1">
            <a:spLocks noGrp="1"/>
          </p:cNvSpPr>
          <p:nvPr>
            <p:ph type="sldNum" sz="quarter"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a:t> </a:t>
            </a:r>
            <a:endParaRPr sz="1800" b="0" i="0" u="none" strike="noStrike" cap="none" dirty="0">
              <a:solidFill>
                <a:schemeClr val="dk1"/>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54DD52C7-EF0D-194A-811B-FCB612D5A28B}"/>
              </a:ext>
            </a:extLst>
          </p:cNvPr>
          <p:cNvPicPr>
            <a:picLocks noChangeAspect="1"/>
          </p:cNvPicPr>
          <p:nvPr/>
        </p:nvPicPr>
        <p:blipFill>
          <a:blip r:embed="rId3"/>
          <a:stretch>
            <a:fillRect/>
          </a:stretch>
        </p:blipFill>
        <p:spPr>
          <a:xfrm>
            <a:off x="457199" y="1620877"/>
            <a:ext cx="8229599" cy="4484489"/>
          </a:xfrm>
          <a:prstGeom prst="rect">
            <a:avLst/>
          </a:prstGeom>
        </p:spPr>
      </p:pic>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1053"/>
        <p:cNvGrpSpPr/>
        <p:nvPr/>
      </p:nvGrpSpPr>
      <p:grpSpPr>
        <a:xfrm>
          <a:off x="0" y="0"/>
          <a:ext cx="0" cy="0"/>
          <a:chOff x="0" y="0"/>
          <a:chExt cx="0" cy="0"/>
        </a:xfrm>
      </p:grpSpPr>
      <p:sp>
        <p:nvSpPr>
          <p:cNvPr id="1054" name="Google Shape;1054;p150"/>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r>
              <a:rPr lang="en-US" sz="4400" b="0" i="0" u="none" strike="noStrike" cap="none" dirty="0">
                <a:solidFill>
                  <a:srgbClr val="000000"/>
                </a:solidFill>
                <a:latin typeface="Calibri"/>
                <a:ea typeface="Calibri"/>
                <a:cs typeface="Calibri"/>
                <a:sym typeface="Calibri"/>
              </a:rPr>
              <a:t>Valvular Heart Disease</a:t>
            </a:r>
            <a:endParaRPr sz="4400" b="0" i="0" u="none" strike="noStrike" cap="none" dirty="0">
              <a:solidFill>
                <a:srgbClr val="000000"/>
              </a:solidFill>
              <a:latin typeface="Calibri"/>
              <a:ea typeface="Calibri"/>
              <a:cs typeface="Calibri"/>
              <a:sym typeface="Calibri"/>
            </a:endParaRPr>
          </a:p>
        </p:txBody>
      </p:sp>
      <p:sp>
        <p:nvSpPr>
          <p:cNvPr id="1055" name="Google Shape;1055;p150"/>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a:spcBef>
                <a:spcPts val="0"/>
              </a:spcBef>
              <a:buClr>
                <a:schemeClr val="dk1"/>
              </a:buClr>
              <a:buSzPts val="3200"/>
            </a:pPr>
            <a:r>
              <a:rPr lang="en-US" sz="1800" b="1" i="0" u="none" strike="noStrike" cap="none" dirty="0">
                <a:solidFill>
                  <a:schemeClr val="dk1"/>
                </a:solidFill>
                <a:latin typeface="Calibri"/>
                <a:ea typeface="Calibri"/>
                <a:cs typeface="Calibri"/>
                <a:sym typeface="Calibri"/>
              </a:rPr>
              <a:t>Anesthetic Management of AR</a:t>
            </a:r>
            <a:r>
              <a:rPr lang="en-US" sz="1800" b="0" i="0" u="none" strike="noStrike" cap="none" dirty="0">
                <a:solidFill>
                  <a:schemeClr val="dk1"/>
                </a:solidFill>
                <a:latin typeface="Calibri"/>
                <a:ea typeface="Calibri"/>
                <a:cs typeface="Calibri"/>
                <a:sym typeface="Calibri"/>
              </a:rPr>
              <a:t>  (cont)</a:t>
            </a:r>
            <a:endParaRPr sz="1800" dirty="0"/>
          </a:p>
          <a:p>
            <a:pPr marL="742950" lvl="1" indent="-285750">
              <a:spcBef>
                <a:spcPts val="1600"/>
              </a:spcBef>
              <a:buClr>
                <a:schemeClr val="dk1"/>
              </a:buClr>
              <a:buSzPts val="2800"/>
            </a:pPr>
            <a:r>
              <a:rPr lang="en-US" b="0" i="0" u="none" strike="noStrike" cap="none" dirty="0">
                <a:solidFill>
                  <a:schemeClr val="dk1"/>
                </a:solidFill>
                <a:latin typeface="Calibri"/>
                <a:ea typeface="Calibri"/>
                <a:cs typeface="Calibri"/>
                <a:sym typeface="Calibri"/>
              </a:rPr>
              <a:t>Remember :</a:t>
            </a:r>
            <a:endParaRPr dirty="0"/>
          </a:p>
          <a:p>
            <a:pPr marL="1200150" lvl="2" indent="-285750">
              <a:spcBef>
                <a:spcPts val="1600"/>
              </a:spcBef>
              <a:buClr>
                <a:schemeClr val="dk1"/>
              </a:buClr>
              <a:buSzPts val="2400"/>
            </a:pPr>
            <a:r>
              <a:rPr lang="en-US" sz="1800" b="1" i="0" u="none" strike="noStrike" cap="none" dirty="0">
                <a:solidFill>
                  <a:schemeClr val="dk1"/>
                </a:solidFill>
                <a:latin typeface="Calibri"/>
                <a:ea typeface="Calibri"/>
                <a:cs typeface="Calibri"/>
                <a:sym typeface="Calibri"/>
              </a:rPr>
              <a:t>Fast</a:t>
            </a:r>
            <a:endParaRPr sz="1800" dirty="0"/>
          </a:p>
          <a:p>
            <a:pPr marL="1657350" lvl="3" indent="-285750">
              <a:spcBef>
                <a:spcPts val="1600"/>
              </a:spcBef>
              <a:buClr>
                <a:schemeClr val="dk1"/>
              </a:buClr>
              <a:buSzPts val="2000"/>
            </a:pPr>
            <a:r>
              <a:rPr lang="en-US" sz="1800" b="0" i="0" u="none" strike="noStrike" cap="none" dirty="0">
                <a:solidFill>
                  <a:schemeClr val="dk1"/>
                </a:solidFill>
                <a:latin typeface="Calibri"/>
                <a:ea typeface="Calibri"/>
                <a:cs typeface="Calibri"/>
                <a:sym typeface="Calibri"/>
              </a:rPr>
              <a:t>Sinus Tachycardia</a:t>
            </a:r>
            <a:endParaRPr sz="1800" dirty="0"/>
          </a:p>
          <a:p>
            <a:pPr marL="1200150" lvl="2" indent="-285750">
              <a:spcBef>
                <a:spcPts val="1600"/>
              </a:spcBef>
              <a:buClr>
                <a:schemeClr val="dk1"/>
              </a:buClr>
              <a:buSzPts val="2400"/>
            </a:pPr>
            <a:r>
              <a:rPr lang="en-US" sz="1800" b="1" i="0" u="none" strike="noStrike" cap="none" dirty="0">
                <a:solidFill>
                  <a:schemeClr val="dk1"/>
                </a:solidFill>
                <a:latin typeface="Calibri"/>
                <a:ea typeface="Calibri"/>
                <a:cs typeface="Calibri"/>
                <a:sym typeface="Calibri"/>
              </a:rPr>
              <a:t>Full</a:t>
            </a:r>
            <a:endParaRPr sz="1800" dirty="0"/>
          </a:p>
          <a:p>
            <a:pPr marL="1657350" lvl="3" indent="-285750">
              <a:spcBef>
                <a:spcPts val="1600"/>
              </a:spcBef>
              <a:buClr>
                <a:schemeClr val="dk1"/>
              </a:buClr>
              <a:buSzPts val="2000"/>
            </a:pPr>
            <a:r>
              <a:rPr lang="en-US" sz="1800" b="0" i="0" u="none" strike="noStrike" cap="none" dirty="0">
                <a:solidFill>
                  <a:schemeClr val="dk1"/>
                </a:solidFill>
                <a:latin typeface="Calibri"/>
                <a:ea typeface="Calibri"/>
                <a:cs typeface="Calibri"/>
                <a:sym typeface="Calibri"/>
              </a:rPr>
              <a:t>Preload</a:t>
            </a:r>
            <a:endParaRPr sz="1800" dirty="0"/>
          </a:p>
          <a:p>
            <a:pPr marL="1200150" lvl="2" indent="-285750">
              <a:spcBef>
                <a:spcPts val="1600"/>
              </a:spcBef>
              <a:buClr>
                <a:schemeClr val="dk1"/>
              </a:buClr>
              <a:buSzPts val="2400"/>
            </a:pPr>
            <a:r>
              <a:rPr lang="en-US" sz="1800" b="1" i="0" u="none" strike="noStrike" cap="none" dirty="0">
                <a:solidFill>
                  <a:schemeClr val="dk1"/>
                </a:solidFill>
                <a:latin typeface="Calibri"/>
                <a:ea typeface="Calibri"/>
                <a:cs typeface="Calibri"/>
                <a:sym typeface="Calibri"/>
              </a:rPr>
              <a:t>Forward</a:t>
            </a:r>
            <a:endParaRPr sz="1800" dirty="0"/>
          </a:p>
          <a:p>
            <a:pPr marL="1657350" lvl="3" indent="-285750">
              <a:spcBef>
                <a:spcPts val="1600"/>
              </a:spcBef>
              <a:spcAft>
                <a:spcPts val="1600"/>
              </a:spcAft>
              <a:buClr>
                <a:schemeClr val="dk1"/>
              </a:buClr>
              <a:buSzPts val="2000"/>
            </a:pPr>
            <a:r>
              <a:rPr lang="en-US" sz="1800" b="0" i="0" u="none" strike="noStrike" cap="none" dirty="0">
                <a:solidFill>
                  <a:schemeClr val="dk1"/>
                </a:solidFill>
                <a:latin typeface="Calibri"/>
                <a:ea typeface="Calibri"/>
                <a:cs typeface="Calibri"/>
                <a:sym typeface="Calibri"/>
              </a:rPr>
              <a:t>Vasodilator &amp; inotropic agents</a:t>
            </a:r>
            <a:endParaRPr sz="1800" b="0" i="0" u="none" strike="noStrike" cap="none" dirty="0">
              <a:solidFill>
                <a:schemeClr val="dk1"/>
              </a:solidFill>
              <a:latin typeface="Calibri"/>
              <a:ea typeface="Calibri"/>
              <a:cs typeface="Calibri"/>
              <a:sym typeface="Calibri"/>
            </a:endParaRPr>
          </a:p>
        </p:txBody>
      </p:sp>
      <p:sp>
        <p:nvSpPr>
          <p:cNvPr id="1056" name="Google Shape;1056;p150"/>
          <p:cNvSpPr txBox="1">
            <a:spLocks noGrp="1"/>
          </p:cNvSpPr>
          <p:nvPr>
            <p:ph type="sldNum" sz="quarter"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a:t> </a:t>
            </a: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1061"/>
        <p:cNvGrpSpPr/>
        <p:nvPr/>
      </p:nvGrpSpPr>
      <p:grpSpPr>
        <a:xfrm>
          <a:off x="0" y="0"/>
          <a:ext cx="0" cy="0"/>
          <a:chOff x="0" y="0"/>
          <a:chExt cx="0" cy="0"/>
        </a:xfrm>
      </p:grpSpPr>
      <p:sp>
        <p:nvSpPr>
          <p:cNvPr id="1062" name="Google Shape;1062;p151"/>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r>
              <a:rPr lang="en-US" sz="4400" b="0" i="0" u="none" strike="noStrike" cap="none" dirty="0">
                <a:solidFill>
                  <a:srgbClr val="000000"/>
                </a:solidFill>
                <a:latin typeface="Calibri"/>
                <a:ea typeface="Calibri"/>
                <a:cs typeface="Calibri"/>
                <a:sym typeface="Calibri"/>
              </a:rPr>
              <a:t>Valvular Heart Disease</a:t>
            </a:r>
            <a:endParaRPr dirty="0"/>
          </a:p>
        </p:txBody>
      </p:sp>
      <p:sp>
        <p:nvSpPr>
          <p:cNvPr id="1063" name="Google Shape;1063;p151"/>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a:spcBef>
                <a:spcPts val="0"/>
              </a:spcBef>
              <a:buClr>
                <a:schemeClr val="dk1"/>
              </a:buClr>
              <a:buSzPts val="3200"/>
            </a:pPr>
            <a:r>
              <a:rPr lang="en-US" sz="2000" b="0" i="0" u="none" strike="noStrike" cap="none" dirty="0">
                <a:solidFill>
                  <a:schemeClr val="dk1"/>
                </a:solidFill>
                <a:latin typeface="Calibri"/>
                <a:ea typeface="Calibri"/>
                <a:cs typeface="Calibri"/>
                <a:sym typeface="Calibri"/>
              </a:rPr>
              <a:t>Mitral Stenosis</a:t>
            </a:r>
            <a:endParaRPr sz="2000" dirty="0"/>
          </a:p>
          <a:p>
            <a:pPr marL="800100" lvl="1" indent="-342900">
              <a:spcBef>
                <a:spcPts val="1600"/>
              </a:spcBef>
              <a:buClr>
                <a:schemeClr val="dk1"/>
              </a:buClr>
              <a:buSzPts val="3200"/>
            </a:pPr>
            <a:r>
              <a:rPr lang="en-US" sz="2000" b="0" i="0" u="none" strike="noStrike" cap="none" dirty="0">
                <a:solidFill>
                  <a:schemeClr val="dk1"/>
                </a:solidFill>
                <a:latin typeface="Calibri"/>
                <a:ea typeface="Calibri"/>
                <a:cs typeface="Calibri"/>
                <a:sym typeface="Calibri"/>
              </a:rPr>
              <a:t>Cause: </a:t>
            </a:r>
            <a:r>
              <a:rPr lang="en-US" sz="2000" dirty="0">
                <a:latin typeface="Calibri"/>
                <a:ea typeface="Calibri"/>
                <a:cs typeface="Calibri"/>
                <a:sym typeface="Calibri"/>
              </a:rPr>
              <a:t>Almost always </a:t>
            </a:r>
            <a:r>
              <a:rPr lang="en-US" sz="2000" b="0" i="0" u="none" strike="noStrike" cap="none" dirty="0">
                <a:solidFill>
                  <a:schemeClr val="dk1"/>
                </a:solidFill>
                <a:latin typeface="Calibri"/>
                <a:ea typeface="Calibri"/>
                <a:cs typeface="Calibri"/>
                <a:sym typeface="Calibri"/>
              </a:rPr>
              <a:t>rheumatic fever</a:t>
            </a:r>
            <a:endParaRPr sz="2000" dirty="0"/>
          </a:p>
          <a:p>
            <a:pPr marL="800100" lvl="1" indent="-342900">
              <a:spcBef>
                <a:spcPts val="1600"/>
              </a:spcBef>
              <a:buClr>
                <a:schemeClr val="dk1"/>
              </a:buClr>
              <a:buSzPts val="3200"/>
            </a:pPr>
            <a:r>
              <a:rPr lang="en-US" sz="2000" b="0" i="0" u="none" strike="noStrike" cap="none" dirty="0">
                <a:solidFill>
                  <a:schemeClr val="dk1"/>
                </a:solidFill>
                <a:latin typeface="Calibri"/>
                <a:ea typeface="Calibri"/>
                <a:cs typeface="Calibri"/>
                <a:sym typeface="Calibri"/>
              </a:rPr>
              <a:t>Onset: Symptoms develop after 20 years</a:t>
            </a:r>
            <a:endParaRPr sz="2000" dirty="0"/>
          </a:p>
          <a:p>
            <a:pPr marL="800100" lvl="1" indent="-342900">
              <a:spcBef>
                <a:spcPts val="1600"/>
              </a:spcBef>
              <a:buClr>
                <a:schemeClr val="dk1"/>
              </a:buClr>
              <a:buSzPts val="3200"/>
            </a:pPr>
            <a:r>
              <a:rPr lang="en-US" sz="2000" b="0" i="0" u="none" strike="noStrike" cap="none" dirty="0">
                <a:solidFill>
                  <a:schemeClr val="dk1"/>
                </a:solidFill>
                <a:latin typeface="Calibri"/>
                <a:ea typeface="Calibri"/>
                <a:cs typeface="Calibri"/>
                <a:sym typeface="Calibri"/>
              </a:rPr>
              <a:t>Mitral valve orifice normally 4-6 cm</a:t>
            </a:r>
            <a:r>
              <a:rPr lang="en-US" sz="2000" b="0" i="0" u="none" strike="noStrike" cap="none" baseline="30000" dirty="0">
                <a:solidFill>
                  <a:schemeClr val="dk1"/>
                </a:solidFill>
                <a:latin typeface="Calibri"/>
                <a:ea typeface="Calibri"/>
                <a:cs typeface="Calibri"/>
                <a:sym typeface="Calibri"/>
              </a:rPr>
              <a:t>2</a:t>
            </a:r>
            <a:r>
              <a:rPr lang="en-US" sz="2000" b="0" i="0" u="none" strike="noStrike" cap="none" dirty="0">
                <a:solidFill>
                  <a:schemeClr val="dk1"/>
                </a:solidFill>
                <a:latin typeface="Calibri"/>
                <a:ea typeface="Calibri"/>
                <a:cs typeface="Calibri"/>
                <a:sym typeface="Calibri"/>
              </a:rPr>
              <a:t> </a:t>
            </a:r>
            <a:endParaRPr sz="2000" dirty="0"/>
          </a:p>
          <a:p>
            <a:pPr marL="1257300" lvl="2" indent="-342900">
              <a:spcBef>
                <a:spcPts val="1600"/>
              </a:spcBef>
              <a:buClr>
                <a:schemeClr val="dk1"/>
              </a:buClr>
              <a:buSzPts val="2400"/>
            </a:pPr>
            <a:r>
              <a:rPr lang="en-US" sz="2000" b="0" i="0" u="none" strike="noStrike" cap="none" dirty="0">
                <a:solidFill>
                  <a:schemeClr val="dk1"/>
                </a:solidFill>
                <a:latin typeface="Calibri"/>
                <a:ea typeface="Calibri"/>
                <a:cs typeface="Calibri"/>
                <a:sym typeface="Calibri"/>
              </a:rPr>
              <a:t>Symptomatic when size &lt; 50% of normal</a:t>
            </a:r>
            <a:endParaRPr sz="2000" dirty="0"/>
          </a:p>
          <a:p>
            <a:pPr marL="342900" marR="0" lvl="0" indent="-139700" algn="l" rtl="0">
              <a:spcBef>
                <a:spcPts val="1600"/>
              </a:spcBef>
              <a:spcAft>
                <a:spcPts val="0"/>
              </a:spcAft>
              <a:buClr>
                <a:schemeClr val="dk1"/>
              </a:buClr>
              <a:buSzPts val="3200"/>
              <a:buFont typeface="Calibri"/>
              <a:buNone/>
            </a:pPr>
            <a:endParaRPr sz="3200" b="0" i="0" u="none" strike="noStrike" cap="none" dirty="0">
              <a:solidFill>
                <a:schemeClr val="dk1"/>
              </a:solidFill>
              <a:latin typeface="Calibri"/>
              <a:ea typeface="Calibri"/>
              <a:cs typeface="Calibri"/>
              <a:sym typeface="Calibri"/>
            </a:endParaRPr>
          </a:p>
          <a:p>
            <a:pPr marL="342900" marR="0" lvl="0" indent="-139700" algn="l" rtl="0">
              <a:spcBef>
                <a:spcPts val="1600"/>
              </a:spcBef>
              <a:spcAft>
                <a:spcPts val="1600"/>
              </a:spcAft>
              <a:buClr>
                <a:schemeClr val="dk1"/>
              </a:buClr>
              <a:buSzPts val="3200"/>
              <a:buFont typeface="Calibri"/>
              <a:buNone/>
            </a:pPr>
            <a:endParaRPr sz="3200" b="0" i="0" u="none" strike="noStrike" cap="none" dirty="0">
              <a:solidFill>
                <a:schemeClr val="dk1"/>
              </a:solidFill>
              <a:latin typeface="Calibri"/>
              <a:ea typeface="Calibri"/>
              <a:cs typeface="Calibri"/>
              <a:sym typeface="Calibri"/>
            </a:endParaRPr>
          </a:p>
        </p:txBody>
      </p:sp>
      <p:sp>
        <p:nvSpPr>
          <p:cNvPr id="1064" name="Google Shape;1064;p151"/>
          <p:cNvSpPr txBox="1">
            <a:spLocks noGrp="1"/>
          </p:cNvSpPr>
          <p:nvPr>
            <p:ph type="sldNum" sz="quarter"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a:t> </a:t>
            </a: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1069"/>
        <p:cNvGrpSpPr/>
        <p:nvPr/>
      </p:nvGrpSpPr>
      <p:grpSpPr>
        <a:xfrm>
          <a:off x="0" y="0"/>
          <a:ext cx="0" cy="0"/>
          <a:chOff x="0" y="0"/>
          <a:chExt cx="0" cy="0"/>
        </a:xfrm>
      </p:grpSpPr>
      <p:sp>
        <p:nvSpPr>
          <p:cNvPr id="1070" name="Google Shape;1070;p152"/>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r>
              <a:rPr lang="en-US" sz="4400" b="0" i="0" u="none" strike="noStrike" cap="none" dirty="0">
                <a:solidFill>
                  <a:srgbClr val="000000"/>
                </a:solidFill>
                <a:latin typeface="Calibri"/>
                <a:ea typeface="Calibri"/>
                <a:cs typeface="Calibri"/>
                <a:sym typeface="Calibri"/>
              </a:rPr>
              <a:t>Valvular Heart Disease</a:t>
            </a:r>
            <a:endParaRPr dirty="0"/>
          </a:p>
        </p:txBody>
      </p:sp>
      <p:sp>
        <p:nvSpPr>
          <p:cNvPr id="1071" name="Google Shape;1071;p152"/>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a:spcBef>
                <a:spcPts val="0"/>
              </a:spcBef>
              <a:buClr>
                <a:schemeClr val="dk1"/>
              </a:buClr>
              <a:buSzPts val="3200"/>
            </a:pPr>
            <a:r>
              <a:rPr lang="en-US" sz="2000" b="0" i="0" u="none" strike="noStrike" cap="none" dirty="0">
                <a:solidFill>
                  <a:schemeClr val="dk1"/>
                </a:solidFill>
                <a:latin typeface="Calibri"/>
                <a:ea typeface="Calibri"/>
                <a:cs typeface="Calibri"/>
                <a:sym typeface="Calibri"/>
              </a:rPr>
              <a:t>Mitral Stenosis</a:t>
            </a:r>
            <a:endParaRPr sz="2000" dirty="0"/>
          </a:p>
          <a:p>
            <a:pPr marL="800100" lvl="1" indent="-342900">
              <a:spcBef>
                <a:spcPts val="1600"/>
              </a:spcBef>
              <a:buClr>
                <a:schemeClr val="dk1"/>
              </a:buClr>
              <a:buSzPts val="3200"/>
            </a:pPr>
            <a:r>
              <a:rPr lang="en-US" sz="2000" b="0" i="0" u="none" strike="noStrike" cap="none" dirty="0">
                <a:solidFill>
                  <a:schemeClr val="dk1"/>
                </a:solidFill>
                <a:latin typeface="Calibri"/>
                <a:ea typeface="Calibri"/>
                <a:cs typeface="Calibri"/>
                <a:sym typeface="Calibri"/>
              </a:rPr>
              <a:t>LAP ↑ w/orifice &lt; 1 cm</a:t>
            </a:r>
            <a:r>
              <a:rPr lang="en-US" sz="2000" b="0" i="0" u="none" strike="noStrike" cap="none" baseline="30000" dirty="0">
                <a:solidFill>
                  <a:schemeClr val="dk1"/>
                </a:solidFill>
                <a:latin typeface="Calibri"/>
                <a:ea typeface="Calibri"/>
                <a:cs typeface="Calibri"/>
                <a:sym typeface="Calibri"/>
              </a:rPr>
              <a:t>2</a:t>
            </a:r>
            <a:r>
              <a:rPr lang="en-US" sz="2000" b="0" i="0" u="none" strike="noStrike" cap="none" dirty="0">
                <a:solidFill>
                  <a:schemeClr val="dk1"/>
                </a:solidFill>
                <a:latin typeface="Calibri"/>
                <a:ea typeface="Calibri"/>
                <a:cs typeface="Calibri"/>
                <a:sym typeface="Calibri"/>
              </a:rPr>
              <a:t> to maintain CO</a:t>
            </a:r>
            <a:endParaRPr sz="2000" dirty="0"/>
          </a:p>
          <a:p>
            <a:pPr marL="800100" lvl="1" indent="-342900">
              <a:spcBef>
                <a:spcPts val="1600"/>
              </a:spcBef>
              <a:buClr>
                <a:schemeClr val="dk1"/>
              </a:buClr>
              <a:buSzPts val="3200"/>
            </a:pPr>
            <a:r>
              <a:rPr lang="en-US" sz="2000" b="0" i="0" u="none" strike="noStrike" cap="none" dirty="0">
                <a:solidFill>
                  <a:schemeClr val="dk1"/>
                </a:solidFill>
                <a:latin typeface="Calibri"/>
                <a:ea typeface="Calibri"/>
                <a:cs typeface="Calibri"/>
                <a:sym typeface="Calibri"/>
              </a:rPr>
              <a:t>1/3 pts dev atrial fibrillation</a:t>
            </a:r>
            <a:endParaRPr sz="2000" dirty="0"/>
          </a:p>
          <a:p>
            <a:pPr marL="800100" lvl="1" indent="-342900">
              <a:spcBef>
                <a:spcPts val="1600"/>
              </a:spcBef>
              <a:buClr>
                <a:schemeClr val="dk1"/>
              </a:buClr>
              <a:buSzPts val="3200"/>
            </a:pPr>
            <a:r>
              <a:rPr lang="en-US" sz="2000" b="0" i="0" u="none" strike="noStrike" cap="none" dirty="0">
                <a:solidFill>
                  <a:schemeClr val="dk1"/>
                </a:solidFill>
                <a:latin typeface="Calibri"/>
                <a:ea typeface="Calibri"/>
                <a:cs typeface="Calibri"/>
                <a:sym typeface="Calibri"/>
              </a:rPr>
              <a:t>Pulmonary edema with stressors</a:t>
            </a:r>
            <a:endParaRPr sz="2000" b="0" i="0" u="none" strike="noStrike" cap="none" dirty="0">
              <a:solidFill>
                <a:schemeClr val="dk1"/>
              </a:solidFill>
              <a:latin typeface="Calibri"/>
              <a:ea typeface="Calibri"/>
              <a:cs typeface="Calibri"/>
              <a:sym typeface="Calibri"/>
            </a:endParaRPr>
          </a:p>
          <a:p>
            <a:pPr marL="800100" lvl="1" indent="-342900">
              <a:spcBef>
                <a:spcPts val="1600"/>
              </a:spcBef>
              <a:buClr>
                <a:schemeClr val="dk1"/>
              </a:buClr>
              <a:buSzPts val="3200"/>
            </a:pPr>
            <a:r>
              <a:rPr lang="en-US" sz="2000" dirty="0">
                <a:latin typeface="Calibri"/>
                <a:ea typeface="Calibri"/>
                <a:cs typeface="Calibri"/>
                <a:sym typeface="Calibri"/>
              </a:rPr>
              <a:t>Increase incidence of PE</a:t>
            </a:r>
            <a:endParaRPr sz="2000" dirty="0">
              <a:latin typeface="Calibri"/>
              <a:ea typeface="Calibri"/>
              <a:cs typeface="Calibri"/>
              <a:sym typeface="Calibri"/>
            </a:endParaRPr>
          </a:p>
          <a:p>
            <a:pPr marL="342900" marR="0" lvl="0" indent="-139700" algn="l" rtl="0">
              <a:spcBef>
                <a:spcPts val="1600"/>
              </a:spcBef>
              <a:spcAft>
                <a:spcPts val="0"/>
              </a:spcAft>
              <a:buClr>
                <a:schemeClr val="dk1"/>
              </a:buClr>
              <a:buSzPts val="3200"/>
              <a:buFont typeface="Calibri"/>
              <a:buNone/>
            </a:pPr>
            <a:endParaRPr sz="3200" b="0" i="0" u="none" strike="noStrike" cap="none" dirty="0">
              <a:solidFill>
                <a:schemeClr val="dk1"/>
              </a:solidFill>
              <a:latin typeface="Calibri"/>
              <a:ea typeface="Calibri"/>
              <a:cs typeface="Calibri"/>
              <a:sym typeface="Calibri"/>
            </a:endParaRPr>
          </a:p>
          <a:p>
            <a:pPr marL="342900" marR="0" lvl="0" indent="-139700" algn="l" rtl="0">
              <a:spcBef>
                <a:spcPts val="1600"/>
              </a:spcBef>
              <a:spcAft>
                <a:spcPts val="1600"/>
              </a:spcAft>
              <a:buClr>
                <a:schemeClr val="dk1"/>
              </a:buClr>
              <a:buSzPts val="3200"/>
              <a:buFont typeface="Calibri"/>
              <a:buNone/>
            </a:pPr>
            <a:endParaRPr sz="3200" b="0" i="0" u="none" strike="noStrike" cap="none" dirty="0">
              <a:solidFill>
                <a:schemeClr val="dk1"/>
              </a:solidFill>
              <a:latin typeface="Calibri"/>
              <a:ea typeface="Calibri"/>
              <a:cs typeface="Calibri"/>
              <a:sym typeface="Calibri"/>
            </a:endParaRPr>
          </a:p>
        </p:txBody>
      </p:sp>
      <p:sp>
        <p:nvSpPr>
          <p:cNvPr id="1072" name="Google Shape;1072;p152"/>
          <p:cNvSpPr txBox="1">
            <a:spLocks noGrp="1"/>
          </p:cNvSpPr>
          <p:nvPr>
            <p:ph type="sldNum" sz="quarter"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a:t> </a:t>
            </a: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1077"/>
        <p:cNvGrpSpPr/>
        <p:nvPr/>
      </p:nvGrpSpPr>
      <p:grpSpPr>
        <a:xfrm>
          <a:off x="0" y="0"/>
          <a:ext cx="0" cy="0"/>
          <a:chOff x="0" y="0"/>
          <a:chExt cx="0" cy="0"/>
        </a:xfrm>
      </p:grpSpPr>
      <p:sp>
        <p:nvSpPr>
          <p:cNvPr id="1078" name="Google Shape;1078;p153"/>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r>
              <a:rPr lang="en-US" sz="4400" b="0" i="0" u="none" strike="noStrike" cap="none" dirty="0">
                <a:solidFill>
                  <a:srgbClr val="000000"/>
                </a:solidFill>
                <a:latin typeface="Calibri"/>
                <a:ea typeface="Calibri"/>
                <a:cs typeface="Calibri"/>
                <a:sym typeface="Calibri"/>
              </a:rPr>
              <a:t>Valvular Heart Disease</a:t>
            </a:r>
            <a:endParaRPr dirty="0"/>
          </a:p>
        </p:txBody>
      </p:sp>
      <p:sp>
        <p:nvSpPr>
          <p:cNvPr id="1079" name="Google Shape;1079;p153"/>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a:spcBef>
                <a:spcPts val="0"/>
              </a:spcBef>
              <a:buClr>
                <a:schemeClr val="dk1"/>
              </a:buClr>
              <a:buSzPts val="3200"/>
            </a:pPr>
            <a:r>
              <a:rPr lang="en-US" sz="2000" b="0" i="0" u="none" strike="noStrike" cap="none" dirty="0">
                <a:solidFill>
                  <a:schemeClr val="dk1"/>
                </a:solidFill>
                <a:latin typeface="Calibri"/>
                <a:ea typeface="Calibri"/>
                <a:cs typeface="Calibri"/>
                <a:sym typeface="Calibri"/>
              </a:rPr>
              <a:t>Anesthesia Management of MS</a:t>
            </a:r>
            <a:endParaRPr sz="2000" dirty="0"/>
          </a:p>
          <a:p>
            <a:pPr marL="800100" lvl="1" indent="-3429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Prevent decrease in cardiac output</a:t>
            </a:r>
            <a:endParaRPr sz="2000" dirty="0"/>
          </a:p>
          <a:p>
            <a:pPr marL="800100" lvl="1" indent="-3429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Prevent increase volume</a:t>
            </a:r>
            <a:endParaRPr sz="2000" dirty="0"/>
          </a:p>
          <a:p>
            <a:pPr marL="800100" lvl="1" indent="-3429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Prevent decrease in SVR**</a:t>
            </a:r>
            <a:endParaRPr sz="2000" dirty="0"/>
          </a:p>
          <a:p>
            <a:pPr marL="800100" lvl="1" indent="-3429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Prevent hypoxia, hypoventilation</a:t>
            </a:r>
            <a:endParaRPr sz="2000" dirty="0"/>
          </a:p>
          <a:p>
            <a:pPr marL="342900" marR="0" lvl="0" indent="-342900" algn="l" rtl="0">
              <a:spcBef>
                <a:spcPts val="1600"/>
              </a:spcBef>
              <a:spcAft>
                <a:spcPts val="0"/>
              </a:spcAft>
              <a:buClr>
                <a:schemeClr val="dk1"/>
              </a:buClr>
              <a:buFont typeface="Calibri"/>
              <a:buNone/>
            </a:pPr>
            <a:endParaRPr sz="3200" b="0" i="0" u="none" strike="noStrike" cap="none" dirty="0">
              <a:solidFill>
                <a:schemeClr val="dk1"/>
              </a:solidFill>
              <a:latin typeface="Calibri"/>
              <a:ea typeface="Calibri"/>
              <a:cs typeface="Calibri"/>
              <a:sym typeface="Calibri"/>
            </a:endParaRPr>
          </a:p>
          <a:p>
            <a:pPr marL="342900" marR="0" lvl="0" indent="-139700" algn="l" rtl="0">
              <a:spcBef>
                <a:spcPts val="1600"/>
              </a:spcBef>
              <a:spcAft>
                <a:spcPts val="1600"/>
              </a:spcAft>
              <a:buClr>
                <a:schemeClr val="dk1"/>
              </a:buClr>
              <a:buSzPts val="3200"/>
              <a:buFont typeface="Calibri"/>
              <a:buNone/>
            </a:pPr>
            <a:endParaRPr sz="3200" b="0" i="0" u="none" strike="noStrike" cap="none" dirty="0">
              <a:solidFill>
                <a:schemeClr val="dk1"/>
              </a:solidFill>
              <a:latin typeface="Calibri"/>
              <a:ea typeface="Calibri"/>
              <a:cs typeface="Calibri"/>
              <a:sym typeface="Calibri"/>
            </a:endParaRPr>
          </a:p>
        </p:txBody>
      </p:sp>
      <p:sp>
        <p:nvSpPr>
          <p:cNvPr id="1080" name="Google Shape;1080;p153"/>
          <p:cNvSpPr txBox="1">
            <a:spLocks noGrp="1"/>
          </p:cNvSpPr>
          <p:nvPr>
            <p:ph type="sldNum" sz="quarter"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a:t> </a:t>
            </a: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1084"/>
        <p:cNvGrpSpPr/>
        <p:nvPr/>
      </p:nvGrpSpPr>
      <p:grpSpPr>
        <a:xfrm>
          <a:off x="0" y="0"/>
          <a:ext cx="0" cy="0"/>
          <a:chOff x="0" y="0"/>
          <a:chExt cx="0" cy="0"/>
        </a:xfrm>
      </p:grpSpPr>
      <p:sp>
        <p:nvSpPr>
          <p:cNvPr id="1085" name="Google Shape;1085;p154"/>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r>
              <a:rPr lang="en-US" sz="4400" b="0" i="0" u="none" strike="noStrike" cap="none" dirty="0">
                <a:solidFill>
                  <a:srgbClr val="000000"/>
                </a:solidFill>
                <a:latin typeface="Calibri"/>
                <a:ea typeface="Calibri"/>
                <a:cs typeface="Calibri"/>
                <a:sym typeface="Calibri"/>
              </a:rPr>
              <a:t>Valvular Heart Disease</a:t>
            </a:r>
            <a:endParaRPr dirty="0"/>
          </a:p>
        </p:txBody>
      </p:sp>
      <p:sp>
        <p:nvSpPr>
          <p:cNvPr id="1086" name="Google Shape;1086;p154"/>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a:spcBef>
                <a:spcPts val="0"/>
              </a:spcBef>
              <a:buClr>
                <a:schemeClr val="dk1"/>
              </a:buClr>
              <a:buSzPts val="3200"/>
            </a:pPr>
            <a:r>
              <a:rPr lang="en-US" sz="2000" b="0" i="0" u="none" strike="noStrike" cap="none" dirty="0">
                <a:solidFill>
                  <a:schemeClr val="dk1"/>
                </a:solidFill>
                <a:latin typeface="Calibri"/>
                <a:ea typeface="Calibri"/>
                <a:cs typeface="Calibri"/>
                <a:sym typeface="Calibri"/>
              </a:rPr>
              <a:t>Induction for MS</a:t>
            </a:r>
            <a:endParaRPr sz="2000" dirty="0"/>
          </a:p>
          <a:p>
            <a:pPr marL="800100" lvl="1" indent="-3429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Any agent except ketamine</a:t>
            </a:r>
            <a:endParaRPr sz="2000" dirty="0"/>
          </a:p>
          <a:p>
            <a:pPr marL="800100" lvl="1" indent="-3429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Muscle relaxant</a:t>
            </a:r>
            <a:endParaRPr sz="2000" dirty="0"/>
          </a:p>
          <a:p>
            <a:pPr marL="1257300" lvl="2" indent="-342900">
              <a:spcBef>
                <a:spcPts val="1600"/>
              </a:spcBef>
              <a:buClr>
                <a:schemeClr val="dk1"/>
              </a:buClr>
              <a:buSzPts val="2400"/>
            </a:pPr>
            <a:r>
              <a:rPr lang="en-US" sz="2000" b="0" i="0" u="none" strike="noStrike" cap="none" dirty="0">
                <a:solidFill>
                  <a:schemeClr val="dk1"/>
                </a:solidFill>
                <a:latin typeface="Calibri"/>
                <a:ea typeface="Calibri"/>
                <a:cs typeface="Calibri"/>
                <a:sym typeface="Calibri"/>
              </a:rPr>
              <a:t>Avoid HR, BP, SVR effects</a:t>
            </a:r>
            <a:endParaRPr sz="2000" dirty="0"/>
          </a:p>
          <a:p>
            <a:pPr marL="800100" lvl="1" indent="-3429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Avoid </a:t>
            </a:r>
            <a:endParaRPr sz="2000" dirty="0"/>
          </a:p>
          <a:p>
            <a:pPr marL="1257300" lvl="2" indent="-342900">
              <a:spcBef>
                <a:spcPts val="1600"/>
              </a:spcBef>
              <a:buClr>
                <a:schemeClr val="dk1"/>
              </a:buClr>
              <a:buSzPts val="2400"/>
            </a:pPr>
            <a:r>
              <a:rPr lang="en-US" sz="2000" b="0" i="0" u="none" strike="noStrike" cap="none" dirty="0">
                <a:solidFill>
                  <a:schemeClr val="dk1"/>
                </a:solidFill>
                <a:latin typeface="Calibri"/>
                <a:ea typeface="Calibri"/>
                <a:cs typeface="Calibri"/>
                <a:sym typeface="Calibri"/>
              </a:rPr>
              <a:t>Hypoxemia </a:t>
            </a:r>
            <a:endParaRPr sz="2000" dirty="0"/>
          </a:p>
          <a:p>
            <a:pPr marL="1257300" lvl="2" indent="-342900">
              <a:spcBef>
                <a:spcPts val="1600"/>
              </a:spcBef>
              <a:spcAft>
                <a:spcPts val="1600"/>
              </a:spcAft>
              <a:buClr>
                <a:schemeClr val="dk1"/>
              </a:buClr>
              <a:buSzPts val="2400"/>
            </a:pPr>
            <a:r>
              <a:rPr lang="en-US" sz="2000" b="0" i="0" u="none" strike="noStrike" cap="none" dirty="0">
                <a:solidFill>
                  <a:schemeClr val="dk1"/>
                </a:solidFill>
                <a:latin typeface="Calibri"/>
                <a:ea typeface="Calibri"/>
                <a:cs typeface="Calibri"/>
                <a:sym typeface="Calibri"/>
              </a:rPr>
              <a:t>Hypoventilation</a:t>
            </a:r>
            <a:endParaRPr sz="2000" dirty="0"/>
          </a:p>
        </p:txBody>
      </p:sp>
      <p:sp>
        <p:nvSpPr>
          <p:cNvPr id="1087" name="Google Shape;1087;p154"/>
          <p:cNvSpPr txBox="1">
            <a:spLocks noGrp="1"/>
          </p:cNvSpPr>
          <p:nvPr>
            <p:ph type="sldNum" sz="quarter"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a:t> </a:t>
            </a: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Shape 1091"/>
        <p:cNvGrpSpPr/>
        <p:nvPr/>
      </p:nvGrpSpPr>
      <p:grpSpPr>
        <a:xfrm>
          <a:off x="0" y="0"/>
          <a:ext cx="0" cy="0"/>
          <a:chOff x="0" y="0"/>
          <a:chExt cx="0" cy="0"/>
        </a:xfrm>
      </p:grpSpPr>
      <p:sp>
        <p:nvSpPr>
          <p:cNvPr id="1092" name="Google Shape;1092;p15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r>
              <a:rPr lang="en-US" sz="4400" b="0" i="0" u="none" strike="noStrike" cap="none" dirty="0">
                <a:solidFill>
                  <a:srgbClr val="000000"/>
                </a:solidFill>
                <a:latin typeface="Calibri"/>
                <a:ea typeface="Calibri"/>
                <a:cs typeface="Calibri"/>
                <a:sym typeface="Calibri"/>
              </a:rPr>
              <a:t>Valvular Heart Disease</a:t>
            </a:r>
            <a:endParaRPr dirty="0"/>
          </a:p>
        </p:txBody>
      </p:sp>
      <p:sp>
        <p:nvSpPr>
          <p:cNvPr id="1093" name="Google Shape;1093;p155"/>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a:spcBef>
                <a:spcPts val="0"/>
              </a:spcBef>
              <a:buClr>
                <a:schemeClr val="dk1"/>
              </a:buClr>
              <a:buSzPts val="3200"/>
            </a:pPr>
            <a:r>
              <a:rPr lang="en-US" sz="2400" b="0" i="0" u="none" strike="noStrike" cap="none" dirty="0">
                <a:solidFill>
                  <a:schemeClr val="dk1"/>
                </a:solidFill>
                <a:latin typeface="Calibri"/>
                <a:ea typeface="Calibri"/>
                <a:cs typeface="Calibri"/>
                <a:sym typeface="Calibri"/>
              </a:rPr>
              <a:t>Maintenance for MS</a:t>
            </a:r>
            <a:endParaRPr sz="2400" dirty="0"/>
          </a:p>
          <a:p>
            <a:pPr marL="800100" lvl="1" indent="-342900">
              <a:spcBef>
                <a:spcPts val="1600"/>
              </a:spcBef>
              <a:buClr>
                <a:schemeClr val="dk1"/>
              </a:buClr>
              <a:buSzPts val="2800"/>
            </a:pPr>
            <a:r>
              <a:rPr lang="en-US" sz="2400" b="0" i="0" u="none" strike="noStrike" cap="none" dirty="0">
                <a:solidFill>
                  <a:schemeClr val="dk1"/>
                </a:solidFill>
                <a:latin typeface="Calibri"/>
                <a:ea typeface="Calibri"/>
                <a:cs typeface="Calibri"/>
                <a:sym typeface="Calibri"/>
              </a:rPr>
              <a:t>Epidural &gt; spinal</a:t>
            </a:r>
            <a:endParaRPr sz="2400" dirty="0"/>
          </a:p>
          <a:p>
            <a:pPr marL="800100" lvl="1" indent="-342900">
              <a:spcBef>
                <a:spcPts val="1600"/>
              </a:spcBef>
              <a:spcAft>
                <a:spcPts val="1600"/>
              </a:spcAft>
              <a:buClr>
                <a:schemeClr val="dk1"/>
              </a:buClr>
              <a:buSzPts val="2800"/>
            </a:pPr>
            <a:r>
              <a:rPr lang="en-US" sz="2400" b="0" i="0" u="none" strike="noStrike" cap="none" dirty="0">
                <a:solidFill>
                  <a:schemeClr val="dk1"/>
                </a:solidFill>
                <a:latin typeface="Calibri"/>
                <a:ea typeface="Calibri"/>
                <a:cs typeface="Calibri"/>
                <a:sym typeface="Calibri"/>
              </a:rPr>
              <a:t>Avoid fluid overload</a:t>
            </a:r>
            <a:endParaRPr sz="2400" dirty="0"/>
          </a:p>
        </p:txBody>
      </p:sp>
      <p:sp>
        <p:nvSpPr>
          <p:cNvPr id="1094" name="Google Shape;1094;p155"/>
          <p:cNvSpPr txBox="1">
            <a:spLocks noGrp="1"/>
          </p:cNvSpPr>
          <p:nvPr>
            <p:ph type="sldNum" sz="quarter"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a:t> </a:t>
            </a: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Shape 1099"/>
        <p:cNvGrpSpPr/>
        <p:nvPr/>
      </p:nvGrpSpPr>
      <p:grpSpPr>
        <a:xfrm>
          <a:off x="0" y="0"/>
          <a:ext cx="0" cy="0"/>
          <a:chOff x="0" y="0"/>
          <a:chExt cx="0" cy="0"/>
        </a:xfrm>
      </p:grpSpPr>
      <p:sp>
        <p:nvSpPr>
          <p:cNvPr id="1100" name="Google Shape;1100;p156"/>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r>
              <a:rPr lang="en-US" sz="4400" b="0" i="0" u="none" strike="noStrike" cap="none" dirty="0">
                <a:solidFill>
                  <a:srgbClr val="000000"/>
                </a:solidFill>
                <a:latin typeface="Calibri"/>
                <a:ea typeface="Calibri"/>
                <a:cs typeface="Calibri"/>
                <a:sym typeface="Calibri"/>
              </a:rPr>
              <a:t>Valvular Heart Disease</a:t>
            </a:r>
            <a:endParaRPr dirty="0"/>
          </a:p>
        </p:txBody>
      </p:sp>
      <p:sp>
        <p:nvSpPr>
          <p:cNvPr id="1101" name="Google Shape;1101;p156"/>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a:spcBef>
                <a:spcPts val="0"/>
              </a:spcBef>
              <a:buClr>
                <a:schemeClr val="dk1"/>
              </a:buClr>
              <a:buSzPts val="3200"/>
            </a:pPr>
            <a:r>
              <a:rPr lang="en-US" sz="2000" b="0" i="0" u="none" strike="noStrike" cap="none" dirty="0">
                <a:solidFill>
                  <a:schemeClr val="dk1"/>
                </a:solidFill>
                <a:latin typeface="Calibri"/>
                <a:ea typeface="Calibri"/>
                <a:cs typeface="Calibri"/>
                <a:sym typeface="Calibri"/>
              </a:rPr>
              <a:t>Mitral Regurgitation/Insufficiency</a:t>
            </a:r>
            <a:endParaRPr sz="2000" dirty="0"/>
          </a:p>
          <a:p>
            <a:pPr marL="800100" lvl="1" indent="-3429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Causes: </a:t>
            </a:r>
            <a:endParaRPr sz="2000" dirty="0"/>
          </a:p>
          <a:p>
            <a:pPr marL="1257300" lvl="2" indent="-342900">
              <a:spcBef>
                <a:spcPts val="1600"/>
              </a:spcBef>
              <a:buClr>
                <a:schemeClr val="dk1"/>
              </a:buClr>
              <a:buSzPts val="2400"/>
            </a:pPr>
            <a:r>
              <a:rPr lang="en-US" sz="2000" b="0" i="0" u="none" strike="noStrike" cap="none" dirty="0">
                <a:solidFill>
                  <a:schemeClr val="dk1"/>
                </a:solidFill>
                <a:latin typeface="Calibri"/>
                <a:ea typeface="Calibri"/>
                <a:cs typeface="Calibri"/>
                <a:sym typeface="Calibri"/>
              </a:rPr>
              <a:t>Acute mitral regurge d/t rupture papillary muscle dysfunction from MI or infection</a:t>
            </a:r>
            <a:endParaRPr sz="2000" dirty="0"/>
          </a:p>
          <a:p>
            <a:pPr marL="1257300" lvl="2" indent="-342900">
              <a:spcBef>
                <a:spcPts val="1600"/>
              </a:spcBef>
              <a:buClr>
                <a:schemeClr val="dk1"/>
              </a:buClr>
              <a:buSzPts val="2400"/>
            </a:pPr>
            <a:r>
              <a:rPr lang="en-US" sz="2000" b="0" i="0" u="none" strike="noStrike" cap="none" dirty="0">
                <a:solidFill>
                  <a:schemeClr val="dk1"/>
                </a:solidFill>
                <a:latin typeface="Calibri"/>
                <a:ea typeface="Calibri"/>
                <a:cs typeface="Calibri"/>
                <a:sym typeface="Calibri"/>
              </a:rPr>
              <a:t>Rheumatic fever</a:t>
            </a:r>
            <a:endParaRPr sz="2000" dirty="0"/>
          </a:p>
          <a:p>
            <a:pPr marL="800100" lvl="1" indent="-3429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Onset: </a:t>
            </a:r>
            <a:endParaRPr sz="2000" dirty="0"/>
          </a:p>
          <a:p>
            <a:pPr marL="1257300" lvl="2" indent="-342900">
              <a:spcBef>
                <a:spcPts val="1600"/>
              </a:spcBef>
              <a:buClr>
                <a:schemeClr val="dk1"/>
              </a:buClr>
              <a:buSzPts val="2400"/>
            </a:pPr>
            <a:r>
              <a:rPr lang="en-US" sz="2000" b="0" i="0" u="none" strike="noStrike" cap="none" dirty="0">
                <a:solidFill>
                  <a:schemeClr val="dk1"/>
                </a:solidFill>
                <a:latin typeface="Calibri"/>
                <a:ea typeface="Calibri"/>
                <a:cs typeface="Calibri"/>
                <a:sym typeface="Calibri"/>
              </a:rPr>
              <a:t>Asymptomatic for 30 years</a:t>
            </a:r>
            <a:endParaRPr sz="2000" dirty="0"/>
          </a:p>
          <a:p>
            <a:pPr marL="342900" marR="0" lvl="0" indent="-139700" algn="l" rtl="0">
              <a:spcBef>
                <a:spcPts val="1600"/>
              </a:spcBef>
              <a:spcAft>
                <a:spcPts val="0"/>
              </a:spcAft>
              <a:buClr>
                <a:schemeClr val="dk1"/>
              </a:buClr>
              <a:buSzPts val="3200"/>
              <a:buFont typeface="Calibri"/>
              <a:buNone/>
            </a:pPr>
            <a:endParaRPr sz="3200" b="0" i="0" u="none" strike="noStrike" cap="none" dirty="0">
              <a:solidFill>
                <a:schemeClr val="dk1"/>
              </a:solidFill>
              <a:latin typeface="Calibri"/>
              <a:ea typeface="Calibri"/>
              <a:cs typeface="Calibri"/>
              <a:sym typeface="Calibri"/>
            </a:endParaRPr>
          </a:p>
          <a:p>
            <a:pPr marL="342900" marR="0" lvl="0" indent="-139700" algn="l" rtl="0">
              <a:spcBef>
                <a:spcPts val="1600"/>
              </a:spcBef>
              <a:spcAft>
                <a:spcPts val="1600"/>
              </a:spcAft>
              <a:buClr>
                <a:schemeClr val="dk1"/>
              </a:buClr>
              <a:buSzPts val="3200"/>
              <a:buFont typeface="Calibri"/>
              <a:buNone/>
            </a:pPr>
            <a:endParaRPr sz="3200" b="0" i="0" u="none" strike="noStrike" cap="none" dirty="0">
              <a:solidFill>
                <a:schemeClr val="dk1"/>
              </a:solidFill>
              <a:latin typeface="Calibri"/>
              <a:ea typeface="Calibri"/>
              <a:cs typeface="Calibri"/>
              <a:sym typeface="Calibri"/>
            </a:endParaRPr>
          </a:p>
        </p:txBody>
      </p:sp>
      <p:sp>
        <p:nvSpPr>
          <p:cNvPr id="1102" name="Google Shape;1102;p156"/>
          <p:cNvSpPr txBox="1">
            <a:spLocks noGrp="1"/>
          </p:cNvSpPr>
          <p:nvPr>
            <p:ph type="sldNum" sz="quarter"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a:t> </a:t>
            </a: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Shape 1106"/>
        <p:cNvGrpSpPr/>
        <p:nvPr/>
      </p:nvGrpSpPr>
      <p:grpSpPr>
        <a:xfrm>
          <a:off x="0" y="0"/>
          <a:ext cx="0" cy="0"/>
          <a:chOff x="0" y="0"/>
          <a:chExt cx="0" cy="0"/>
        </a:xfrm>
      </p:grpSpPr>
      <p:sp>
        <p:nvSpPr>
          <p:cNvPr id="1107" name="Google Shape;1107;p157"/>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r>
              <a:rPr lang="en-US" sz="4400" b="0" i="0" u="none" strike="noStrike" cap="none" dirty="0">
                <a:solidFill>
                  <a:srgbClr val="000000"/>
                </a:solidFill>
                <a:latin typeface="Calibri"/>
                <a:ea typeface="Calibri"/>
                <a:cs typeface="Calibri"/>
                <a:sym typeface="Calibri"/>
              </a:rPr>
              <a:t>Valvular Heart Disease</a:t>
            </a:r>
            <a:endParaRPr dirty="0"/>
          </a:p>
        </p:txBody>
      </p:sp>
      <p:sp>
        <p:nvSpPr>
          <p:cNvPr id="1108" name="Google Shape;1108;p157"/>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a:spcBef>
                <a:spcPts val="0"/>
              </a:spcBef>
              <a:buClr>
                <a:schemeClr val="dk1"/>
              </a:buClr>
              <a:buSzPts val="3200"/>
            </a:pPr>
            <a:r>
              <a:rPr lang="en-US" sz="2000" b="0" i="0" u="none" strike="noStrike" cap="none" dirty="0">
                <a:solidFill>
                  <a:schemeClr val="dk1"/>
                </a:solidFill>
                <a:latin typeface="Calibri"/>
                <a:ea typeface="Calibri"/>
                <a:cs typeface="Calibri"/>
                <a:sym typeface="Calibri"/>
              </a:rPr>
              <a:t>Mitral Regurgitation/Insufficiency</a:t>
            </a:r>
            <a:endParaRPr sz="2000" dirty="0"/>
          </a:p>
          <a:p>
            <a:pPr marL="800100" lvl="1" indent="-3429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5 year mortality reaches 50% with symptoms</a:t>
            </a:r>
            <a:endParaRPr sz="2000" dirty="0"/>
          </a:p>
          <a:p>
            <a:pPr marL="800100" lvl="1" indent="-3429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Regurge depends on:</a:t>
            </a:r>
            <a:endParaRPr sz="2000" dirty="0"/>
          </a:p>
          <a:p>
            <a:pPr marL="1257300" lvl="2" indent="-3429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Size of orifice</a:t>
            </a:r>
            <a:endParaRPr sz="2000" dirty="0"/>
          </a:p>
          <a:p>
            <a:pPr marL="1257300" lvl="2" indent="-3429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HR (filling time)</a:t>
            </a:r>
            <a:endParaRPr sz="2000" dirty="0"/>
          </a:p>
          <a:p>
            <a:pPr marL="1257300" lvl="2" indent="-3429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Pressure gradient (</a:t>
            </a:r>
            <a:r>
              <a:rPr lang="en-US" sz="2000" dirty="0">
                <a:latin typeface="Calibri"/>
                <a:ea typeface="Calibri"/>
                <a:cs typeface="Calibri"/>
                <a:sym typeface="Calibri"/>
              </a:rPr>
              <a:t>LA/LV during systole)</a:t>
            </a:r>
            <a:endParaRPr sz="2000" dirty="0"/>
          </a:p>
          <a:p>
            <a:pPr marL="342900" marR="0" lvl="0" indent="-139700" algn="l" rtl="0">
              <a:spcBef>
                <a:spcPts val="1600"/>
              </a:spcBef>
              <a:spcAft>
                <a:spcPts val="0"/>
              </a:spcAft>
              <a:buClr>
                <a:schemeClr val="dk1"/>
              </a:buClr>
              <a:buSzPts val="3200"/>
              <a:buFont typeface="Calibri"/>
              <a:buNone/>
            </a:pPr>
            <a:endParaRPr sz="3200" b="0" i="0" u="none" strike="noStrike" cap="none" dirty="0">
              <a:solidFill>
                <a:schemeClr val="dk1"/>
              </a:solidFill>
              <a:latin typeface="Calibri"/>
              <a:ea typeface="Calibri"/>
              <a:cs typeface="Calibri"/>
              <a:sym typeface="Calibri"/>
            </a:endParaRPr>
          </a:p>
          <a:p>
            <a:pPr marL="342900" marR="0" lvl="0" indent="-139700" algn="l" rtl="0">
              <a:spcBef>
                <a:spcPts val="1600"/>
              </a:spcBef>
              <a:spcAft>
                <a:spcPts val="1600"/>
              </a:spcAft>
              <a:buClr>
                <a:schemeClr val="dk1"/>
              </a:buClr>
              <a:buSzPts val="3200"/>
              <a:buFont typeface="Calibri"/>
              <a:buNone/>
            </a:pPr>
            <a:endParaRPr sz="3200" b="0" i="0" u="none" strike="noStrike" cap="none" dirty="0">
              <a:solidFill>
                <a:schemeClr val="dk1"/>
              </a:solidFill>
              <a:latin typeface="Calibri"/>
              <a:ea typeface="Calibri"/>
              <a:cs typeface="Calibri"/>
              <a:sym typeface="Calibri"/>
            </a:endParaRPr>
          </a:p>
        </p:txBody>
      </p:sp>
      <p:sp>
        <p:nvSpPr>
          <p:cNvPr id="1109" name="Google Shape;1109;p157"/>
          <p:cNvSpPr txBox="1">
            <a:spLocks noGrp="1"/>
          </p:cNvSpPr>
          <p:nvPr>
            <p:ph type="sldNum" sz="quarter"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a:t> </a:t>
            </a: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Shape 1113"/>
        <p:cNvGrpSpPr/>
        <p:nvPr/>
      </p:nvGrpSpPr>
      <p:grpSpPr>
        <a:xfrm>
          <a:off x="0" y="0"/>
          <a:ext cx="0" cy="0"/>
          <a:chOff x="0" y="0"/>
          <a:chExt cx="0" cy="0"/>
        </a:xfrm>
      </p:grpSpPr>
      <p:sp>
        <p:nvSpPr>
          <p:cNvPr id="1114" name="Google Shape;1114;p158"/>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r>
              <a:rPr lang="en-US" sz="4400" b="0" i="0" u="none" strike="noStrike" cap="none" dirty="0">
                <a:solidFill>
                  <a:srgbClr val="000000"/>
                </a:solidFill>
                <a:latin typeface="Calibri"/>
                <a:ea typeface="Calibri"/>
                <a:cs typeface="Calibri"/>
                <a:sym typeface="Calibri"/>
              </a:rPr>
              <a:t>Valvular Heart Disease</a:t>
            </a:r>
            <a:endParaRPr dirty="0"/>
          </a:p>
        </p:txBody>
      </p:sp>
      <p:sp>
        <p:nvSpPr>
          <p:cNvPr id="1115" name="Google Shape;1115;p158"/>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a:spcBef>
                <a:spcPts val="0"/>
              </a:spcBef>
              <a:buClr>
                <a:schemeClr val="dk1"/>
              </a:buClr>
              <a:buSzPts val="3200"/>
            </a:pPr>
            <a:r>
              <a:rPr lang="en-US" sz="2000" b="0" i="0" u="none" strike="noStrike" cap="none" dirty="0">
                <a:solidFill>
                  <a:schemeClr val="dk1"/>
                </a:solidFill>
                <a:latin typeface="Calibri"/>
                <a:ea typeface="Calibri"/>
                <a:cs typeface="Calibri"/>
                <a:sym typeface="Calibri"/>
              </a:rPr>
              <a:t>Anesthesia Management of MR</a:t>
            </a:r>
            <a:endParaRPr sz="2000" dirty="0"/>
          </a:p>
          <a:p>
            <a:pPr marL="800100" lvl="1" indent="-3429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Avoid decrease in cardiac output</a:t>
            </a:r>
            <a:endParaRPr sz="2000" dirty="0"/>
          </a:p>
          <a:p>
            <a:pPr marL="800100" lvl="1" indent="-3429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Avoid decrease on HR</a:t>
            </a:r>
            <a:endParaRPr sz="2000" dirty="0"/>
          </a:p>
          <a:p>
            <a:pPr marL="1257300" lvl="2" indent="-342900">
              <a:spcBef>
                <a:spcPts val="1600"/>
              </a:spcBef>
              <a:buClr>
                <a:schemeClr val="dk1"/>
              </a:buClr>
              <a:buSzPts val="2400"/>
            </a:pPr>
            <a:r>
              <a:rPr lang="en-US" sz="2000" b="0" i="0" u="none" strike="noStrike" cap="none" dirty="0">
                <a:solidFill>
                  <a:schemeClr val="dk1"/>
                </a:solidFill>
                <a:latin typeface="Calibri"/>
                <a:ea typeface="Calibri"/>
                <a:cs typeface="Calibri"/>
                <a:sym typeface="Calibri"/>
              </a:rPr>
              <a:t>SV depends on HR</a:t>
            </a:r>
            <a:endParaRPr sz="2000" dirty="0"/>
          </a:p>
          <a:p>
            <a:pPr marL="800100" lvl="1" indent="-3429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Avoid increase SVR</a:t>
            </a:r>
            <a:endParaRPr sz="2000" dirty="0"/>
          </a:p>
          <a:p>
            <a:pPr marL="1257300" lvl="2" indent="-342900">
              <a:spcBef>
                <a:spcPts val="1600"/>
              </a:spcBef>
              <a:buClr>
                <a:schemeClr val="dk1"/>
              </a:buClr>
              <a:buSzPts val="2400"/>
            </a:pPr>
            <a:r>
              <a:rPr lang="en-US" sz="2000" b="0" i="0" u="none" strike="noStrike" cap="none" dirty="0">
                <a:solidFill>
                  <a:schemeClr val="dk1"/>
                </a:solidFill>
                <a:latin typeface="Calibri"/>
                <a:ea typeface="Calibri"/>
                <a:cs typeface="Calibri"/>
                <a:sym typeface="Calibri"/>
              </a:rPr>
              <a:t>Decompensation of LV</a:t>
            </a:r>
            <a:endParaRPr sz="2000" dirty="0"/>
          </a:p>
          <a:p>
            <a:pPr marL="342900" marR="0" lvl="0" indent="-139700" algn="l" rtl="0">
              <a:spcBef>
                <a:spcPts val="1600"/>
              </a:spcBef>
              <a:spcAft>
                <a:spcPts val="1600"/>
              </a:spcAft>
              <a:buClr>
                <a:schemeClr val="dk1"/>
              </a:buClr>
              <a:buSzPts val="3200"/>
              <a:buFont typeface="Calibri"/>
              <a:buNone/>
            </a:pPr>
            <a:endParaRPr sz="3200" b="0" i="0" u="none" strike="noStrike" cap="none" dirty="0">
              <a:solidFill>
                <a:schemeClr val="dk1"/>
              </a:solidFill>
              <a:latin typeface="Calibri"/>
              <a:ea typeface="Calibri"/>
              <a:cs typeface="Calibri"/>
              <a:sym typeface="Calibri"/>
            </a:endParaRPr>
          </a:p>
        </p:txBody>
      </p:sp>
      <p:sp>
        <p:nvSpPr>
          <p:cNvPr id="1116" name="Google Shape;1116;p158"/>
          <p:cNvSpPr txBox="1">
            <a:spLocks noGrp="1"/>
          </p:cNvSpPr>
          <p:nvPr>
            <p:ph type="sldNum" sz="quarter"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a:t> </a:t>
            </a: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Shape 1121"/>
        <p:cNvGrpSpPr/>
        <p:nvPr/>
      </p:nvGrpSpPr>
      <p:grpSpPr>
        <a:xfrm>
          <a:off x="0" y="0"/>
          <a:ext cx="0" cy="0"/>
          <a:chOff x="0" y="0"/>
          <a:chExt cx="0" cy="0"/>
        </a:xfrm>
      </p:grpSpPr>
      <p:sp>
        <p:nvSpPr>
          <p:cNvPr id="1122" name="Google Shape;1122;p15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r>
              <a:rPr lang="en-US" sz="4400" b="0" i="0" u="none" strike="noStrike" cap="none" dirty="0">
                <a:solidFill>
                  <a:srgbClr val="000000"/>
                </a:solidFill>
                <a:latin typeface="Calibri"/>
                <a:ea typeface="Calibri"/>
                <a:cs typeface="Calibri"/>
                <a:sym typeface="Calibri"/>
              </a:rPr>
              <a:t>Valvular Heart Disease</a:t>
            </a:r>
            <a:endParaRPr dirty="0"/>
          </a:p>
        </p:txBody>
      </p:sp>
      <p:sp>
        <p:nvSpPr>
          <p:cNvPr id="1123" name="Google Shape;1123;p159"/>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a:spcBef>
                <a:spcPts val="0"/>
              </a:spcBef>
              <a:buClr>
                <a:schemeClr val="dk1"/>
              </a:buClr>
              <a:buSzPts val="3200"/>
            </a:pPr>
            <a:r>
              <a:rPr lang="en-US" sz="2400" b="0" i="0" u="none" strike="noStrike" cap="none" dirty="0">
                <a:solidFill>
                  <a:schemeClr val="dk1"/>
                </a:solidFill>
                <a:latin typeface="Calibri"/>
                <a:ea typeface="Calibri"/>
                <a:cs typeface="Calibri"/>
                <a:sym typeface="Calibri"/>
              </a:rPr>
              <a:t>Anesthesia Management of MR</a:t>
            </a:r>
            <a:endParaRPr sz="2400" dirty="0"/>
          </a:p>
          <a:p>
            <a:pPr marL="800100" lvl="1" indent="-342900">
              <a:spcBef>
                <a:spcPts val="1600"/>
              </a:spcBef>
              <a:buClr>
                <a:schemeClr val="dk1"/>
              </a:buClr>
              <a:buSzPts val="2800"/>
            </a:pPr>
            <a:r>
              <a:rPr lang="en-US" sz="2400" b="0" i="0" u="none" strike="noStrike" cap="none" dirty="0">
                <a:solidFill>
                  <a:schemeClr val="dk1"/>
                </a:solidFill>
                <a:latin typeface="Calibri"/>
                <a:ea typeface="Calibri"/>
                <a:cs typeface="Calibri"/>
                <a:sym typeface="Calibri"/>
              </a:rPr>
              <a:t>Want </a:t>
            </a:r>
            <a:endParaRPr sz="2400" dirty="0"/>
          </a:p>
          <a:p>
            <a:pPr marL="1257300" lvl="2" indent="-342900">
              <a:spcBef>
                <a:spcPts val="1600"/>
              </a:spcBef>
              <a:buClr>
                <a:schemeClr val="dk1"/>
              </a:buClr>
              <a:buSzPts val="2400"/>
            </a:pPr>
            <a:r>
              <a:rPr lang="en-US" sz="2400" b="0" i="0" u="none" strike="noStrike" cap="none" dirty="0">
                <a:solidFill>
                  <a:schemeClr val="dk1"/>
                </a:solidFill>
                <a:latin typeface="Calibri"/>
                <a:ea typeface="Calibri"/>
                <a:cs typeface="Calibri"/>
                <a:sym typeface="Calibri"/>
              </a:rPr>
              <a:t>Increase HR </a:t>
            </a:r>
            <a:endParaRPr sz="2400" dirty="0"/>
          </a:p>
          <a:p>
            <a:pPr marL="1257300" lvl="2" indent="-342900">
              <a:spcBef>
                <a:spcPts val="1600"/>
              </a:spcBef>
              <a:buClr>
                <a:schemeClr val="dk1"/>
              </a:buClr>
              <a:buSzPts val="2400"/>
            </a:pPr>
            <a:r>
              <a:rPr lang="en-US" sz="2400" b="0" i="0" u="none" strike="noStrike" cap="none" dirty="0">
                <a:solidFill>
                  <a:schemeClr val="dk1"/>
                </a:solidFill>
                <a:latin typeface="Calibri"/>
                <a:ea typeface="Calibri"/>
                <a:cs typeface="Calibri"/>
                <a:sym typeface="Calibri"/>
              </a:rPr>
              <a:t>Decrease SVR</a:t>
            </a:r>
            <a:endParaRPr sz="2400" dirty="0"/>
          </a:p>
          <a:p>
            <a:pPr marL="342900" marR="0" lvl="0" indent="-139700" algn="l" rtl="0">
              <a:spcBef>
                <a:spcPts val="1600"/>
              </a:spcBef>
              <a:spcAft>
                <a:spcPts val="1600"/>
              </a:spcAft>
              <a:buClr>
                <a:schemeClr val="dk1"/>
              </a:buClr>
              <a:buSzPts val="3200"/>
              <a:buFont typeface="Calibri"/>
              <a:buNone/>
            </a:pPr>
            <a:endParaRPr sz="3200" b="0" i="0" u="none" strike="noStrike" cap="none" dirty="0">
              <a:solidFill>
                <a:schemeClr val="dk1"/>
              </a:solidFill>
              <a:latin typeface="Calibri"/>
              <a:ea typeface="Calibri"/>
              <a:cs typeface="Calibri"/>
              <a:sym typeface="Calibri"/>
            </a:endParaRPr>
          </a:p>
        </p:txBody>
      </p:sp>
      <p:sp>
        <p:nvSpPr>
          <p:cNvPr id="1124" name="Google Shape;1124;p159"/>
          <p:cNvSpPr txBox="1">
            <a:spLocks noGrp="1"/>
          </p:cNvSpPr>
          <p:nvPr>
            <p:ph type="sldNum" sz="quarter"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a:t> </a:t>
            </a: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1"/>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r>
              <a:rPr lang="en-US" sz="4400" dirty="0">
                <a:solidFill>
                  <a:srgbClr val="000000"/>
                </a:solidFill>
                <a:latin typeface="Calibri"/>
                <a:ea typeface="Calibri"/>
                <a:cs typeface="Calibri"/>
                <a:sym typeface="Calibri"/>
              </a:rPr>
              <a:t>Valves </a:t>
            </a:r>
            <a:r>
              <a:rPr lang="en-US" sz="4400" b="0" i="0" u="none" strike="noStrike" cap="none" dirty="0">
                <a:solidFill>
                  <a:srgbClr val="000000"/>
                </a:solidFill>
                <a:latin typeface="Calibri"/>
                <a:ea typeface="Calibri"/>
                <a:cs typeface="Calibri"/>
                <a:sym typeface="Calibri"/>
              </a:rPr>
              <a:t> </a:t>
            </a:r>
            <a:endParaRPr dirty="0"/>
          </a:p>
        </p:txBody>
      </p:sp>
      <p:sp>
        <p:nvSpPr>
          <p:cNvPr id="194" name="Google Shape;194;p31"/>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a:spcBef>
                <a:spcPts val="0"/>
              </a:spcBef>
              <a:buClr>
                <a:schemeClr val="dk1"/>
              </a:buClr>
              <a:buSzPts val="3200"/>
            </a:pPr>
            <a:r>
              <a:rPr lang="en-US" sz="2400" b="0" i="0" u="none" strike="noStrike" cap="none" dirty="0">
                <a:solidFill>
                  <a:schemeClr val="dk1"/>
                </a:solidFill>
                <a:latin typeface="Calibri"/>
                <a:ea typeface="Calibri"/>
                <a:cs typeface="Calibri"/>
                <a:sym typeface="Calibri"/>
              </a:rPr>
              <a:t>AV valves: Tricuspid and Mitral. </a:t>
            </a:r>
            <a:endParaRPr sz="2400" dirty="0"/>
          </a:p>
          <a:p>
            <a:pPr marL="800100" lvl="1" indent="-342900">
              <a:spcBef>
                <a:spcPts val="1600"/>
              </a:spcBef>
              <a:buClr>
                <a:schemeClr val="dk1"/>
              </a:buClr>
              <a:buSzPts val="2800"/>
            </a:pPr>
            <a:r>
              <a:rPr lang="en-US" sz="2400" b="0" i="0" u="none" strike="noStrike" cap="none" dirty="0">
                <a:solidFill>
                  <a:schemeClr val="dk1"/>
                </a:solidFill>
                <a:latin typeface="Calibri"/>
                <a:ea typeface="Calibri"/>
                <a:cs typeface="Calibri"/>
                <a:sym typeface="Calibri"/>
              </a:rPr>
              <a:t>Tricuspid valve area-7 cm</a:t>
            </a:r>
            <a:r>
              <a:rPr lang="en-US" sz="2400" b="0" i="0" u="none" strike="noStrike" cap="none" baseline="30000" dirty="0">
                <a:solidFill>
                  <a:schemeClr val="dk1"/>
                </a:solidFill>
                <a:latin typeface="Calibri"/>
                <a:ea typeface="Calibri"/>
                <a:cs typeface="Calibri"/>
                <a:sym typeface="Calibri"/>
              </a:rPr>
              <a:t>2</a:t>
            </a:r>
            <a:r>
              <a:rPr lang="en-US" sz="2400" b="0" i="0" u="none" strike="noStrike" cap="none" dirty="0">
                <a:solidFill>
                  <a:schemeClr val="dk1"/>
                </a:solidFill>
                <a:latin typeface="Calibri"/>
                <a:ea typeface="Calibri"/>
                <a:cs typeface="Calibri"/>
                <a:sym typeface="Calibri"/>
              </a:rPr>
              <a:t> (right)</a:t>
            </a:r>
            <a:endParaRPr sz="2400" dirty="0"/>
          </a:p>
          <a:p>
            <a:pPr marL="800100" lvl="1" indent="-342900">
              <a:spcBef>
                <a:spcPts val="1600"/>
              </a:spcBef>
              <a:buClr>
                <a:schemeClr val="dk1"/>
              </a:buClr>
              <a:buSzPts val="2800"/>
            </a:pPr>
            <a:r>
              <a:rPr lang="en-US" sz="2400" b="0" i="0" u="none" strike="noStrike" cap="none" dirty="0">
                <a:solidFill>
                  <a:schemeClr val="dk1"/>
                </a:solidFill>
                <a:latin typeface="Calibri"/>
                <a:ea typeface="Calibri"/>
                <a:cs typeface="Calibri"/>
                <a:sym typeface="Calibri"/>
              </a:rPr>
              <a:t>Mitral valve area-4-6 cm</a:t>
            </a:r>
            <a:r>
              <a:rPr lang="en-US" sz="2400" b="0" i="0" u="none" strike="noStrike" cap="none" baseline="30000" dirty="0">
                <a:solidFill>
                  <a:schemeClr val="dk1"/>
                </a:solidFill>
                <a:latin typeface="Calibri"/>
                <a:ea typeface="Calibri"/>
                <a:cs typeface="Calibri"/>
                <a:sym typeface="Calibri"/>
              </a:rPr>
              <a:t>2</a:t>
            </a:r>
            <a:r>
              <a:rPr lang="en-US" sz="2400" b="0" i="0" u="none" strike="noStrike" cap="none" dirty="0">
                <a:solidFill>
                  <a:schemeClr val="dk1"/>
                </a:solidFill>
                <a:latin typeface="Calibri"/>
                <a:ea typeface="Calibri"/>
                <a:cs typeface="Calibri"/>
                <a:sym typeface="Calibri"/>
              </a:rPr>
              <a:t> (left)</a:t>
            </a:r>
            <a:endParaRPr sz="2400" dirty="0"/>
          </a:p>
          <a:p>
            <a:pPr>
              <a:spcBef>
                <a:spcPts val="1600"/>
              </a:spcBef>
              <a:buClr>
                <a:schemeClr val="dk1"/>
              </a:buClr>
              <a:buSzPts val="3200"/>
            </a:pPr>
            <a:r>
              <a:rPr lang="en-US" sz="2400" b="0" i="0" u="none" strike="noStrike" cap="none" dirty="0">
                <a:solidFill>
                  <a:schemeClr val="dk1"/>
                </a:solidFill>
                <a:latin typeface="Calibri"/>
                <a:ea typeface="Calibri"/>
                <a:cs typeface="Calibri"/>
                <a:sym typeface="Calibri"/>
              </a:rPr>
              <a:t>Semilunar valves: Aortic and pulmonary</a:t>
            </a:r>
            <a:endParaRPr sz="2400" dirty="0"/>
          </a:p>
          <a:p>
            <a:pPr marL="800100" lvl="1" indent="-342900">
              <a:spcBef>
                <a:spcPts val="1600"/>
              </a:spcBef>
              <a:buClr>
                <a:schemeClr val="dk1"/>
              </a:buClr>
              <a:buSzPts val="2800"/>
            </a:pPr>
            <a:r>
              <a:rPr lang="en-US" sz="2400" b="0" i="0" u="none" strike="noStrike" cap="none" dirty="0">
                <a:solidFill>
                  <a:schemeClr val="dk1"/>
                </a:solidFill>
                <a:latin typeface="Calibri"/>
                <a:ea typeface="Calibri"/>
                <a:cs typeface="Calibri"/>
                <a:sym typeface="Calibri"/>
              </a:rPr>
              <a:t>Aortic valve area-2.5-3.4 cm</a:t>
            </a:r>
            <a:r>
              <a:rPr lang="en-US" sz="2400" b="0" i="0" u="none" strike="noStrike" cap="none" baseline="30000" dirty="0">
                <a:solidFill>
                  <a:schemeClr val="dk1"/>
                </a:solidFill>
                <a:latin typeface="Calibri"/>
                <a:ea typeface="Calibri"/>
                <a:cs typeface="Calibri"/>
                <a:sym typeface="Calibri"/>
              </a:rPr>
              <a:t>2</a:t>
            </a:r>
            <a:r>
              <a:rPr lang="en-US" sz="2400" b="0" i="0" u="none" strike="noStrike" cap="none" dirty="0">
                <a:solidFill>
                  <a:schemeClr val="dk1"/>
                </a:solidFill>
                <a:latin typeface="Calibri"/>
                <a:ea typeface="Calibri"/>
                <a:cs typeface="Calibri"/>
                <a:sym typeface="Calibri"/>
              </a:rPr>
              <a:t> </a:t>
            </a:r>
            <a:endParaRPr sz="2400" dirty="0"/>
          </a:p>
          <a:p>
            <a:pPr marL="800100" lvl="1" indent="-342900">
              <a:spcBef>
                <a:spcPts val="1600"/>
              </a:spcBef>
              <a:buClr>
                <a:schemeClr val="dk1"/>
              </a:buClr>
              <a:buSzPts val="2800"/>
            </a:pPr>
            <a:r>
              <a:rPr lang="en-US" sz="2400" b="0" i="0" u="none" strike="noStrike" cap="none" dirty="0">
                <a:solidFill>
                  <a:schemeClr val="dk1"/>
                </a:solidFill>
                <a:latin typeface="Calibri"/>
                <a:ea typeface="Calibri"/>
                <a:cs typeface="Calibri"/>
                <a:sym typeface="Calibri"/>
              </a:rPr>
              <a:t>Pulmonic valve area-2.5-3.8 cm</a:t>
            </a:r>
            <a:r>
              <a:rPr lang="en-US" sz="2400" b="0" i="0" u="none" strike="noStrike" cap="none" baseline="30000" dirty="0">
                <a:solidFill>
                  <a:schemeClr val="dk1"/>
                </a:solidFill>
                <a:latin typeface="Calibri"/>
                <a:ea typeface="Calibri"/>
                <a:cs typeface="Calibri"/>
                <a:sym typeface="Calibri"/>
              </a:rPr>
              <a:t>2</a:t>
            </a:r>
            <a:endParaRPr sz="2400" b="0" i="0" u="none" strike="noStrike" cap="none" dirty="0">
              <a:solidFill>
                <a:schemeClr val="dk1"/>
              </a:solidFill>
              <a:latin typeface="Calibri"/>
              <a:ea typeface="Calibri"/>
              <a:cs typeface="Calibri"/>
              <a:sym typeface="Calibri"/>
            </a:endParaRPr>
          </a:p>
          <a:p>
            <a:pPr marL="342900" marR="0" lvl="0" indent="-139700" algn="l" rtl="0">
              <a:spcBef>
                <a:spcPts val="1600"/>
              </a:spcBef>
              <a:spcAft>
                <a:spcPts val="1600"/>
              </a:spcAft>
              <a:buClr>
                <a:schemeClr val="dk1"/>
              </a:buClr>
              <a:buSzPts val="3200"/>
              <a:buFont typeface="Calibri"/>
              <a:buNone/>
            </a:pPr>
            <a:endParaRPr sz="3200" b="0" i="0" u="none" strike="noStrike" cap="none" dirty="0">
              <a:solidFill>
                <a:schemeClr val="dk1"/>
              </a:solidFill>
              <a:latin typeface="Calibri"/>
              <a:ea typeface="Calibri"/>
              <a:cs typeface="Calibri"/>
              <a:sym typeface="Calibri"/>
            </a:endParaRPr>
          </a:p>
        </p:txBody>
      </p:sp>
      <p:sp>
        <p:nvSpPr>
          <p:cNvPr id="195" name="Google Shape;195;p31"/>
          <p:cNvSpPr txBox="1">
            <a:spLocks noGrp="1"/>
          </p:cNvSpPr>
          <p:nvPr>
            <p:ph type="sldNum" sz="quarter"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a:t> </a:t>
            </a:r>
            <a:endParaRPr sz="1800" b="0" i="0" u="none" strike="noStrike" cap="none" dirty="0">
              <a:solidFill>
                <a:schemeClr val="dk1"/>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CCFF9696-07ED-B146-8B89-A54CF9FC9BD0}"/>
              </a:ext>
            </a:extLst>
          </p:cNvPr>
          <p:cNvPicPr>
            <a:picLocks noChangeAspect="1"/>
          </p:cNvPicPr>
          <p:nvPr/>
        </p:nvPicPr>
        <p:blipFill>
          <a:blip r:embed="rId3"/>
          <a:stretch>
            <a:fillRect/>
          </a:stretch>
        </p:blipFill>
        <p:spPr>
          <a:xfrm>
            <a:off x="5902036" y="2122715"/>
            <a:ext cx="2578925" cy="3135085"/>
          </a:xfrm>
          <a:prstGeom prst="rect">
            <a:avLst/>
          </a:prstGeom>
        </p:spPr>
      </p:pic>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Shape 1128"/>
        <p:cNvGrpSpPr/>
        <p:nvPr/>
      </p:nvGrpSpPr>
      <p:grpSpPr>
        <a:xfrm>
          <a:off x="0" y="0"/>
          <a:ext cx="0" cy="0"/>
          <a:chOff x="0" y="0"/>
          <a:chExt cx="0" cy="0"/>
        </a:xfrm>
      </p:grpSpPr>
      <p:sp>
        <p:nvSpPr>
          <p:cNvPr id="1129" name="Google Shape;1129;p160"/>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r>
              <a:rPr lang="en-US" sz="4400" b="0" i="0" u="none" strike="noStrike" cap="none" dirty="0">
                <a:solidFill>
                  <a:srgbClr val="000000"/>
                </a:solidFill>
                <a:latin typeface="Calibri"/>
                <a:ea typeface="Calibri"/>
                <a:cs typeface="Calibri"/>
                <a:sym typeface="Calibri"/>
              </a:rPr>
              <a:t>Valvular Heart Disease</a:t>
            </a:r>
            <a:endParaRPr dirty="0"/>
          </a:p>
        </p:txBody>
      </p:sp>
      <p:sp>
        <p:nvSpPr>
          <p:cNvPr id="1130" name="Google Shape;1130;p160"/>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a:spcBef>
                <a:spcPts val="0"/>
              </a:spcBef>
              <a:buClr>
                <a:schemeClr val="dk1"/>
              </a:buClr>
              <a:buSzPts val="3200"/>
            </a:pPr>
            <a:r>
              <a:rPr lang="en-US" sz="2000" b="0" i="0" u="none" strike="noStrike" cap="none" dirty="0">
                <a:solidFill>
                  <a:schemeClr val="dk1"/>
                </a:solidFill>
                <a:latin typeface="Calibri"/>
                <a:ea typeface="Calibri"/>
                <a:cs typeface="Calibri"/>
                <a:sym typeface="Calibri"/>
              </a:rPr>
              <a:t>Induction for MR</a:t>
            </a:r>
            <a:endParaRPr sz="2000" dirty="0"/>
          </a:p>
          <a:p>
            <a:pPr marL="800100" lvl="1" indent="-3429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General anesthesia preferred but regional theoretically beneficial </a:t>
            </a:r>
            <a:endParaRPr sz="2000" dirty="0"/>
          </a:p>
          <a:p>
            <a:pPr>
              <a:spcBef>
                <a:spcPts val="1600"/>
              </a:spcBef>
              <a:buClr>
                <a:schemeClr val="dk1"/>
              </a:buClr>
              <a:buSzPts val="3200"/>
            </a:pPr>
            <a:r>
              <a:rPr lang="en-US" sz="2000" b="0" i="0" u="none" strike="noStrike" cap="none" dirty="0">
                <a:solidFill>
                  <a:schemeClr val="dk1"/>
                </a:solidFill>
                <a:latin typeface="Calibri"/>
                <a:ea typeface="Calibri"/>
                <a:cs typeface="Calibri"/>
                <a:sym typeface="Calibri"/>
              </a:rPr>
              <a:t>Maintenance for MR</a:t>
            </a:r>
            <a:endParaRPr sz="2000" dirty="0"/>
          </a:p>
          <a:p>
            <a:pPr marL="800100" lvl="1" indent="-3429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Maintain preload</a:t>
            </a:r>
            <a:endParaRPr sz="2000" dirty="0"/>
          </a:p>
          <a:p>
            <a:pPr marL="1257300" lvl="2" indent="-342900">
              <a:spcBef>
                <a:spcPts val="1600"/>
              </a:spcBef>
              <a:buClr>
                <a:schemeClr val="dk1"/>
              </a:buClr>
              <a:buSzPts val="2400"/>
            </a:pPr>
            <a:r>
              <a:rPr lang="en-US" sz="2000" b="0" i="0" u="none" strike="noStrike" cap="none" dirty="0">
                <a:solidFill>
                  <a:schemeClr val="dk1"/>
                </a:solidFill>
                <a:latin typeface="Calibri"/>
                <a:ea typeface="Calibri"/>
                <a:cs typeface="Calibri"/>
                <a:sym typeface="Calibri"/>
              </a:rPr>
              <a:t>Venous return with ventilation</a:t>
            </a:r>
            <a:endParaRPr sz="2000" dirty="0"/>
          </a:p>
          <a:p>
            <a:pPr marL="1257300" lvl="2" indent="-342900">
              <a:spcBef>
                <a:spcPts val="1600"/>
              </a:spcBef>
              <a:spcAft>
                <a:spcPts val="1600"/>
              </a:spcAft>
              <a:buClr>
                <a:schemeClr val="dk1"/>
              </a:buClr>
              <a:buSzPts val="2400"/>
            </a:pPr>
            <a:r>
              <a:rPr lang="en-US" sz="2000" b="0" i="0" u="none" strike="noStrike" cap="none" dirty="0">
                <a:solidFill>
                  <a:schemeClr val="dk1"/>
                </a:solidFill>
                <a:latin typeface="Calibri"/>
                <a:ea typeface="Calibri"/>
                <a:cs typeface="Calibri"/>
                <a:sym typeface="Calibri"/>
              </a:rPr>
              <a:t>Replace volume</a:t>
            </a:r>
            <a:endParaRPr sz="2000" dirty="0"/>
          </a:p>
        </p:txBody>
      </p:sp>
      <p:sp>
        <p:nvSpPr>
          <p:cNvPr id="1131" name="Google Shape;1131;p160"/>
          <p:cNvSpPr txBox="1">
            <a:spLocks noGrp="1"/>
          </p:cNvSpPr>
          <p:nvPr>
            <p:ph type="sldNum" sz="quarter"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a:t> </a:t>
            </a: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Shape 1136"/>
        <p:cNvGrpSpPr/>
        <p:nvPr/>
      </p:nvGrpSpPr>
      <p:grpSpPr>
        <a:xfrm>
          <a:off x="0" y="0"/>
          <a:ext cx="0" cy="0"/>
          <a:chOff x="0" y="0"/>
          <a:chExt cx="0" cy="0"/>
        </a:xfrm>
      </p:grpSpPr>
      <p:sp>
        <p:nvSpPr>
          <p:cNvPr id="1137" name="Google Shape;1137;p161"/>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r>
              <a:rPr lang="en-US" sz="4400" b="0" i="0" u="none" strike="noStrike" cap="none" dirty="0">
                <a:solidFill>
                  <a:srgbClr val="000000"/>
                </a:solidFill>
                <a:latin typeface="Calibri"/>
                <a:ea typeface="Calibri"/>
                <a:cs typeface="Calibri"/>
                <a:sym typeface="Calibri"/>
              </a:rPr>
              <a:t>Valvular Heart Disease</a:t>
            </a:r>
            <a:endParaRPr dirty="0"/>
          </a:p>
        </p:txBody>
      </p:sp>
      <p:sp>
        <p:nvSpPr>
          <p:cNvPr id="1138" name="Google Shape;1138;p161"/>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a:spcBef>
                <a:spcPts val="0"/>
              </a:spcBef>
              <a:buClr>
                <a:schemeClr val="dk1"/>
              </a:buClr>
              <a:buSzPts val="3200"/>
            </a:pPr>
            <a:r>
              <a:rPr lang="en-US" sz="2000" b="0" i="0" u="none" strike="noStrike" cap="none" dirty="0">
                <a:solidFill>
                  <a:schemeClr val="dk1"/>
                </a:solidFill>
                <a:latin typeface="Calibri"/>
                <a:ea typeface="Calibri"/>
                <a:cs typeface="Calibri"/>
                <a:sym typeface="Calibri"/>
              </a:rPr>
              <a:t>Mitral Valve Prolapse</a:t>
            </a:r>
            <a:endParaRPr sz="2000" dirty="0"/>
          </a:p>
          <a:p>
            <a:pPr marL="800100" lvl="1" indent="-3429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Most common valve dysfunction</a:t>
            </a:r>
            <a:endParaRPr sz="2000" dirty="0"/>
          </a:p>
          <a:p>
            <a:pPr marL="800100" lvl="1" indent="-3429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Symptoms</a:t>
            </a:r>
            <a:endParaRPr sz="2000" dirty="0"/>
          </a:p>
          <a:p>
            <a:pPr marL="1257300" lvl="2" indent="-342900">
              <a:spcBef>
                <a:spcPts val="1600"/>
              </a:spcBef>
              <a:buClr>
                <a:schemeClr val="dk1"/>
              </a:buClr>
              <a:buSzPts val="2400"/>
            </a:pPr>
            <a:r>
              <a:rPr lang="en-US" sz="2000" b="0" i="0" u="none" strike="noStrike" cap="none" dirty="0">
                <a:solidFill>
                  <a:schemeClr val="dk1"/>
                </a:solidFill>
                <a:latin typeface="Calibri"/>
                <a:ea typeface="Calibri"/>
                <a:cs typeface="Calibri"/>
                <a:sym typeface="Calibri"/>
              </a:rPr>
              <a:t>Palpitations</a:t>
            </a:r>
            <a:endParaRPr sz="2000" dirty="0"/>
          </a:p>
          <a:p>
            <a:pPr marL="1257300" lvl="2" indent="-342900">
              <a:spcBef>
                <a:spcPts val="1600"/>
              </a:spcBef>
              <a:buClr>
                <a:schemeClr val="dk1"/>
              </a:buClr>
              <a:buSzPts val="2400"/>
            </a:pPr>
            <a:r>
              <a:rPr lang="en-US" sz="2000" b="0" i="0" u="none" strike="noStrike" cap="none" dirty="0">
                <a:solidFill>
                  <a:schemeClr val="dk1"/>
                </a:solidFill>
                <a:latin typeface="Calibri"/>
                <a:ea typeface="Calibri"/>
                <a:cs typeface="Calibri"/>
                <a:sym typeface="Calibri"/>
              </a:rPr>
              <a:t>Chest pain</a:t>
            </a:r>
            <a:endParaRPr sz="2000" dirty="0"/>
          </a:p>
          <a:p>
            <a:pPr marL="1257300" lvl="2" indent="-342900">
              <a:spcBef>
                <a:spcPts val="1600"/>
              </a:spcBef>
              <a:buClr>
                <a:schemeClr val="dk1"/>
              </a:buClr>
              <a:buSzPts val="2400"/>
            </a:pPr>
            <a:r>
              <a:rPr lang="en-US" sz="2000" b="0" i="0" u="none" strike="noStrike" cap="none" dirty="0">
                <a:solidFill>
                  <a:schemeClr val="dk1"/>
                </a:solidFill>
                <a:latin typeface="Calibri"/>
                <a:ea typeface="Calibri"/>
                <a:cs typeface="Calibri"/>
                <a:sym typeface="Calibri"/>
              </a:rPr>
              <a:t>Dyspnea</a:t>
            </a:r>
            <a:endParaRPr sz="2000" dirty="0"/>
          </a:p>
          <a:p>
            <a:pPr marL="1257300" lvl="2" indent="-342900">
              <a:spcBef>
                <a:spcPts val="1600"/>
              </a:spcBef>
              <a:buClr>
                <a:schemeClr val="dk1"/>
              </a:buClr>
              <a:buSzPts val="2400"/>
            </a:pPr>
            <a:r>
              <a:rPr lang="en-US" sz="2000" b="0" i="0" u="none" strike="noStrike" cap="none" dirty="0">
                <a:solidFill>
                  <a:schemeClr val="dk1"/>
                </a:solidFill>
                <a:latin typeface="Calibri"/>
                <a:ea typeface="Calibri"/>
                <a:cs typeface="Calibri"/>
                <a:sym typeface="Calibri"/>
              </a:rPr>
              <a:t>Fatigue</a:t>
            </a:r>
            <a:endParaRPr sz="2000" dirty="0"/>
          </a:p>
          <a:p>
            <a:pPr marL="1257300" lvl="2" indent="-342900">
              <a:spcBef>
                <a:spcPts val="1600"/>
              </a:spcBef>
              <a:buClr>
                <a:schemeClr val="dk1"/>
              </a:buClr>
              <a:buSzPts val="2400"/>
            </a:pPr>
            <a:r>
              <a:rPr lang="en-US" sz="2000" b="0" i="0" u="none" strike="noStrike" cap="none" dirty="0">
                <a:solidFill>
                  <a:schemeClr val="dk1"/>
                </a:solidFill>
                <a:latin typeface="Calibri"/>
                <a:ea typeface="Calibri"/>
                <a:cs typeface="Calibri"/>
                <a:sym typeface="Calibri"/>
              </a:rPr>
              <a:t>Orthostatic hypotension</a:t>
            </a:r>
            <a:endParaRPr sz="2000" dirty="0"/>
          </a:p>
          <a:p>
            <a:pPr marL="342900" marR="0" lvl="0" indent="-139700" algn="l" rtl="0">
              <a:spcBef>
                <a:spcPts val="1600"/>
              </a:spcBef>
              <a:spcAft>
                <a:spcPts val="1600"/>
              </a:spcAft>
              <a:buClr>
                <a:schemeClr val="dk1"/>
              </a:buClr>
              <a:buSzPts val="3200"/>
              <a:buFont typeface="Calibri"/>
              <a:buNone/>
            </a:pPr>
            <a:endParaRPr sz="3200" b="0" i="0" u="none" strike="noStrike" cap="none" dirty="0">
              <a:solidFill>
                <a:schemeClr val="dk1"/>
              </a:solidFill>
              <a:latin typeface="Calibri"/>
              <a:ea typeface="Calibri"/>
              <a:cs typeface="Calibri"/>
              <a:sym typeface="Calibri"/>
            </a:endParaRPr>
          </a:p>
        </p:txBody>
      </p:sp>
      <p:sp>
        <p:nvSpPr>
          <p:cNvPr id="1139" name="Google Shape;1139;p161"/>
          <p:cNvSpPr txBox="1">
            <a:spLocks noGrp="1"/>
          </p:cNvSpPr>
          <p:nvPr>
            <p:ph type="sldNum" sz="quarter"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a:t> </a:t>
            </a: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Shape 1144"/>
        <p:cNvGrpSpPr/>
        <p:nvPr/>
      </p:nvGrpSpPr>
      <p:grpSpPr>
        <a:xfrm>
          <a:off x="0" y="0"/>
          <a:ext cx="0" cy="0"/>
          <a:chOff x="0" y="0"/>
          <a:chExt cx="0" cy="0"/>
        </a:xfrm>
      </p:grpSpPr>
      <p:sp>
        <p:nvSpPr>
          <p:cNvPr id="1145" name="Google Shape;1145;p162"/>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r>
              <a:rPr lang="en-US" sz="4400" b="0" i="0" u="none" strike="noStrike" cap="none" dirty="0">
                <a:solidFill>
                  <a:srgbClr val="000000"/>
                </a:solidFill>
                <a:latin typeface="Calibri"/>
                <a:ea typeface="Calibri"/>
                <a:cs typeface="Calibri"/>
                <a:sym typeface="Calibri"/>
              </a:rPr>
              <a:t>Valvular Heart Disease</a:t>
            </a:r>
            <a:endParaRPr dirty="0"/>
          </a:p>
        </p:txBody>
      </p:sp>
      <p:sp>
        <p:nvSpPr>
          <p:cNvPr id="1146" name="Google Shape;1146;p162"/>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a:spcBef>
                <a:spcPts val="0"/>
              </a:spcBef>
              <a:buClr>
                <a:schemeClr val="dk1"/>
              </a:buClr>
              <a:buSzPts val="3200"/>
            </a:pPr>
            <a:r>
              <a:rPr lang="en-US" sz="2000" b="0" i="0" u="none" strike="noStrike" cap="none" dirty="0">
                <a:solidFill>
                  <a:schemeClr val="dk1"/>
                </a:solidFill>
                <a:latin typeface="Calibri"/>
                <a:ea typeface="Calibri"/>
                <a:cs typeface="Calibri"/>
                <a:sym typeface="Calibri"/>
              </a:rPr>
              <a:t>Anesthesia management with MVP</a:t>
            </a:r>
            <a:endParaRPr sz="2000" dirty="0"/>
          </a:p>
          <a:p>
            <a:pPr marL="800100" lvl="1" indent="-3429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Avoid decrease in cardiac output</a:t>
            </a:r>
            <a:endParaRPr sz="2000" dirty="0"/>
          </a:p>
          <a:p>
            <a:pPr marL="800100" lvl="1" indent="-3429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Avoid decrease </a:t>
            </a:r>
            <a:r>
              <a:rPr lang="en-US" sz="2000" dirty="0">
                <a:latin typeface="Calibri"/>
                <a:ea typeface="Calibri"/>
                <a:cs typeface="Calibri"/>
                <a:sym typeface="Calibri"/>
              </a:rPr>
              <a:t>in </a:t>
            </a:r>
            <a:r>
              <a:rPr lang="en-US" sz="2000" b="0" i="0" u="none" strike="noStrike" cap="none" dirty="0">
                <a:solidFill>
                  <a:schemeClr val="dk1"/>
                </a:solidFill>
                <a:latin typeface="Calibri"/>
                <a:ea typeface="Calibri"/>
                <a:cs typeface="Calibri"/>
                <a:sym typeface="Calibri"/>
              </a:rPr>
              <a:t>HR</a:t>
            </a:r>
            <a:endParaRPr sz="2000" dirty="0"/>
          </a:p>
          <a:p>
            <a:pPr marL="800100" lvl="1" indent="-3429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Avoid increase SVR (N says ok with sympathetic blockade)</a:t>
            </a:r>
            <a:endParaRPr sz="2000" dirty="0"/>
          </a:p>
          <a:p>
            <a:pPr marL="800100" lvl="1" indent="-3429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Watch for cardiac dysrhythmias and acute MR</a:t>
            </a:r>
            <a:endParaRPr sz="2000" dirty="0"/>
          </a:p>
          <a:p>
            <a:pPr marL="1257300" lvl="2" indent="-342900">
              <a:spcBef>
                <a:spcPts val="1600"/>
              </a:spcBef>
              <a:buClr>
                <a:schemeClr val="dk1"/>
              </a:buClr>
              <a:buSzPts val="2400"/>
            </a:pPr>
            <a:r>
              <a:rPr lang="en-US" sz="2000" b="0" i="0" u="none" strike="noStrike" cap="none" dirty="0">
                <a:solidFill>
                  <a:schemeClr val="dk1"/>
                </a:solidFill>
                <a:latin typeface="Calibri"/>
                <a:ea typeface="Calibri"/>
                <a:cs typeface="Calibri"/>
                <a:sym typeface="Calibri"/>
              </a:rPr>
              <a:t>Increased LV emptying can enhance MVP</a:t>
            </a:r>
            <a:endParaRPr sz="2000" dirty="0"/>
          </a:p>
          <a:p>
            <a:pPr marL="342900" marR="0" lvl="0" indent="-342900" algn="l" rtl="0">
              <a:spcBef>
                <a:spcPts val="1600"/>
              </a:spcBef>
              <a:spcAft>
                <a:spcPts val="0"/>
              </a:spcAft>
              <a:buClr>
                <a:schemeClr val="dk1"/>
              </a:buClr>
              <a:buFont typeface="Calibri"/>
              <a:buNone/>
            </a:pPr>
            <a:endParaRPr sz="3200" b="0" i="0" u="none" strike="noStrike" cap="none" dirty="0">
              <a:solidFill>
                <a:schemeClr val="dk1"/>
              </a:solidFill>
              <a:latin typeface="Calibri"/>
              <a:ea typeface="Calibri"/>
              <a:cs typeface="Calibri"/>
              <a:sym typeface="Calibri"/>
            </a:endParaRPr>
          </a:p>
          <a:p>
            <a:pPr marL="342900" marR="0" lvl="0" indent="-139700" algn="l" rtl="0">
              <a:spcBef>
                <a:spcPts val="1600"/>
              </a:spcBef>
              <a:spcAft>
                <a:spcPts val="1600"/>
              </a:spcAft>
              <a:buClr>
                <a:schemeClr val="dk1"/>
              </a:buClr>
              <a:buSzPts val="3200"/>
              <a:buFont typeface="Calibri"/>
              <a:buNone/>
            </a:pPr>
            <a:endParaRPr sz="3200" b="0" i="0" u="none" strike="noStrike" cap="none" dirty="0">
              <a:solidFill>
                <a:schemeClr val="dk1"/>
              </a:solidFill>
              <a:latin typeface="Calibri"/>
              <a:ea typeface="Calibri"/>
              <a:cs typeface="Calibri"/>
              <a:sym typeface="Calibri"/>
            </a:endParaRPr>
          </a:p>
        </p:txBody>
      </p:sp>
      <p:sp>
        <p:nvSpPr>
          <p:cNvPr id="1147" name="Google Shape;1147;p162"/>
          <p:cNvSpPr txBox="1">
            <a:spLocks noGrp="1"/>
          </p:cNvSpPr>
          <p:nvPr>
            <p:ph type="sldNum" sz="quarter"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a:t> </a:t>
            </a: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Shape 1151"/>
        <p:cNvGrpSpPr/>
        <p:nvPr/>
      </p:nvGrpSpPr>
      <p:grpSpPr>
        <a:xfrm>
          <a:off x="0" y="0"/>
          <a:ext cx="0" cy="0"/>
          <a:chOff x="0" y="0"/>
          <a:chExt cx="0" cy="0"/>
        </a:xfrm>
      </p:grpSpPr>
      <p:sp>
        <p:nvSpPr>
          <p:cNvPr id="1152" name="Google Shape;1152;p163"/>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r>
              <a:rPr lang="en-US" sz="3950" b="0" i="0" u="none" strike="noStrike" cap="none" dirty="0">
                <a:solidFill>
                  <a:srgbClr val="000000"/>
                </a:solidFill>
                <a:latin typeface="Calibri"/>
                <a:ea typeface="Calibri"/>
                <a:cs typeface="Calibri"/>
                <a:sym typeface="Calibri"/>
              </a:rPr>
              <a:t>Hypertrophic Obstructive Cardiomyopathy</a:t>
            </a:r>
            <a:endParaRPr dirty="0"/>
          </a:p>
        </p:txBody>
      </p:sp>
      <p:sp>
        <p:nvSpPr>
          <p:cNvPr id="1153" name="Google Shape;1153;p163"/>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a:spcBef>
                <a:spcPts val="0"/>
              </a:spcBef>
              <a:buClr>
                <a:schemeClr val="dk1"/>
              </a:buClr>
              <a:buSzPts val="3200"/>
            </a:pPr>
            <a:r>
              <a:rPr lang="en-US" sz="2000" b="0" i="0" u="none" strike="noStrike" cap="none" dirty="0">
                <a:solidFill>
                  <a:schemeClr val="dk1"/>
                </a:solidFill>
                <a:latin typeface="Calibri"/>
                <a:ea typeface="Calibri"/>
                <a:cs typeface="Calibri"/>
                <a:sym typeface="Calibri"/>
              </a:rPr>
              <a:t>Manifestations</a:t>
            </a:r>
            <a:endParaRPr sz="2000" dirty="0"/>
          </a:p>
          <a:p>
            <a:pPr marL="800100" lvl="1" indent="-3429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Left ventricular outflow tract obstruction</a:t>
            </a:r>
            <a:endParaRPr sz="2000" dirty="0"/>
          </a:p>
          <a:p>
            <a:pPr marL="800100" lvl="1" indent="-3429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Left ventricular pressure overload</a:t>
            </a:r>
            <a:endParaRPr sz="2000" dirty="0"/>
          </a:p>
          <a:p>
            <a:pPr marL="800100" lvl="1" indent="-342900">
              <a:spcBef>
                <a:spcPts val="1600"/>
              </a:spcBef>
              <a:spcAft>
                <a:spcPts val="1600"/>
              </a:spcAft>
              <a:buClr>
                <a:schemeClr val="dk1"/>
              </a:buClr>
              <a:buSzPts val="2800"/>
            </a:pPr>
            <a:r>
              <a:rPr lang="en-US" sz="2000" b="0" i="0" u="none" strike="noStrike" cap="none" dirty="0">
                <a:solidFill>
                  <a:schemeClr val="dk1"/>
                </a:solidFill>
                <a:latin typeface="Calibri"/>
                <a:ea typeface="Calibri"/>
                <a:cs typeface="Calibri"/>
                <a:sym typeface="Calibri"/>
              </a:rPr>
              <a:t>Mitral regurgitation</a:t>
            </a:r>
            <a:endParaRPr sz="2000" dirty="0"/>
          </a:p>
        </p:txBody>
      </p:sp>
      <p:sp>
        <p:nvSpPr>
          <p:cNvPr id="1154" name="Google Shape;1154;p163"/>
          <p:cNvSpPr txBox="1">
            <a:spLocks noGrp="1"/>
          </p:cNvSpPr>
          <p:nvPr>
            <p:ph type="sldNum" sz="quarter"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a:t> </a:t>
            </a: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Shape 1158"/>
        <p:cNvGrpSpPr/>
        <p:nvPr/>
      </p:nvGrpSpPr>
      <p:grpSpPr>
        <a:xfrm>
          <a:off x="0" y="0"/>
          <a:ext cx="0" cy="0"/>
          <a:chOff x="0" y="0"/>
          <a:chExt cx="0" cy="0"/>
        </a:xfrm>
      </p:grpSpPr>
      <p:sp>
        <p:nvSpPr>
          <p:cNvPr id="1159" name="Google Shape;1159;p164"/>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r>
              <a:rPr lang="en-US" sz="3950" b="0" i="0" u="none" strike="noStrike" cap="none" dirty="0">
                <a:solidFill>
                  <a:srgbClr val="000000"/>
                </a:solidFill>
                <a:latin typeface="Calibri"/>
                <a:ea typeface="Calibri"/>
                <a:cs typeface="Calibri"/>
                <a:sym typeface="Calibri"/>
              </a:rPr>
              <a:t>Hypertrophic Obstructive Cardiomyopathy</a:t>
            </a:r>
            <a:endParaRPr dirty="0"/>
          </a:p>
        </p:txBody>
      </p:sp>
      <p:sp>
        <p:nvSpPr>
          <p:cNvPr id="1160" name="Google Shape;1160;p164"/>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a:spcBef>
                <a:spcPts val="0"/>
              </a:spcBef>
              <a:buClr>
                <a:schemeClr val="dk1"/>
              </a:buClr>
              <a:buSzPts val="3200"/>
            </a:pPr>
            <a:r>
              <a:rPr lang="en-US" sz="2000" b="0" i="0" u="none" strike="noStrike" cap="none" dirty="0">
                <a:solidFill>
                  <a:schemeClr val="dk1"/>
                </a:solidFill>
                <a:latin typeface="Calibri"/>
                <a:ea typeface="Calibri"/>
                <a:cs typeface="Calibri"/>
                <a:sym typeface="Calibri"/>
              </a:rPr>
              <a:t>Anesthetic considerations</a:t>
            </a:r>
            <a:endParaRPr sz="2000" dirty="0"/>
          </a:p>
          <a:p>
            <a:pPr marL="800100" lvl="1" indent="-3429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Maintain SR</a:t>
            </a:r>
            <a:endParaRPr sz="2000" dirty="0"/>
          </a:p>
          <a:p>
            <a:pPr marL="800100" lvl="1" indent="-3429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Maintain intravascular volume</a:t>
            </a:r>
            <a:endParaRPr sz="2000" dirty="0"/>
          </a:p>
          <a:p>
            <a:pPr marL="800100" lvl="1" indent="-3429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Maintain SVR</a:t>
            </a:r>
            <a:endParaRPr sz="2000" dirty="0"/>
          </a:p>
          <a:p>
            <a:pPr marL="800100" lvl="1" indent="-3429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Avoid increased contractile states</a:t>
            </a:r>
            <a:endParaRPr sz="2000" dirty="0"/>
          </a:p>
          <a:p>
            <a:pPr marL="800100" lvl="1" indent="-342900">
              <a:spcBef>
                <a:spcPts val="1600"/>
              </a:spcBef>
              <a:spcAft>
                <a:spcPts val="1600"/>
              </a:spcAft>
              <a:buClr>
                <a:schemeClr val="dk1"/>
              </a:buClr>
              <a:buSzPts val="2800"/>
            </a:pPr>
            <a:r>
              <a:rPr lang="en-US" sz="2000" b="0" i="0" u="none" strike="noStrike" cap="none" dirty="0">
                <a:solidFill>
                  <a:schemeClr val="dk1"/>
                </a:solidFill>
                <a:latin typeface="Calibri"/>
                <a:ea typeface="Calibri"/>
                <a:cs typeface="Calibri"/>
                <a:sym typeface="Calibri"/>
              </a:rPr>
              <a:t>Cardiac pacing</a:t>
            </a:r>
            <a:endParaRPr sz="2000" dirty="0"/>
          </a:p>
        </p:txBody>
      </p:sp>
      <p:sp>
        <p:nvSpPr>
          <p:cNvPr id="1161" name="Google Shape;1161;p164"/>
          <p:cNvSpPr txBox="1">
            <a:spLocks noGrp="1"/>
          </p:cNvSpPr>
          <p:nvPr>
            <p:ph type="sldNum" sz="quarter"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a:t> </a:t>
            </a: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Shape 1165"/>
        <p:cNvGrpSpPr/>
        <p:nvPr/>
      </p:nvGrpSpPr>
      <p:grpSpPr>
        <a:xfrm>
          <a:off x="0" y="0"/>
          <a:ext cx="0" cy="0"/>
          <a:chOff x="0" y="0"/>
          <a:chExt cx="0" cy="0"/>
        </a:xfrm>
      </p:grpSpPr>
      <p:sp>
        <p:nvSpPr>
          <p:cNvPr id="1166" name="Google Shape;1166;p16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r>
              <a:rPr lang="en-US" sz="3950" b="0" i="0" u="none" strike="noStrike" cap="none" dirty="0">
                <a:solidFill>
                  <a:srgbClr val="000000"/>
                </a:solidFill>
                <a:latin typeface="Calibri"/>
                <a:ea typeface="Calibri"/>
                <a:cs typeface="Calibri"/>
                <a:sym typeface="Calibri"/>
              </a:rPr>
              <a:t>Cardiac Rhythm and Conduction Abnormalities</a:t>
            </a:r>
            <a:endParaRPr dirty="0"/>
          </a:p>
        </p:txBody>
      </p:sp>
      <p:sp>
        <p:nvSpPr>
          <p:cNvPr id="1167" name="Google Shape;1167;p165"/>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a:spcBef>
                <a:spcPts val="0"/>
              </a:spcBef>
              <a:buClr>
                <a:schemeClr val="dk1"/>
              </a:buClr>
              <a:buSzPts val="3200"/>
            </a:pPr>
            <a:r>
              <a:rPr lang="en-US" sz="2000" b="0" i="0" u="none" strike="noStrike" cap="none" dirty="0">
                <a:solidFill>
                  <a:schemeClr val="dk1"/>
                </a:solidFill>
                <a:latin typeface="Calibri"/>
                <a:ea typeface="Calibri"/>
                <a:cs typeface="Calibri"/>
                <a:sym typeface="Calibri"/>
              </a:rPr>
              <a:t>Dysrhythmias</a:t>
            </a:r>
            <a:endParaRPr sz="2000" dirty="0"/>
          </a:p>
          <a:p>
            <a:pPr marL="800100" lvl="1" indent="-3429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Cardiac impulse conduction abnormality</a:t>
            </a:r>
            <a:endParaRPr sz="2000" dirty="0"/>
          </a:p>
          <a:p>
            <a:pPr marL="800100" lvl="1" indent="-3429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Impulse formation abnormality</a:t>
            </a:r>
            <a:endParaRPr sz="2000" dirty="0"/>
          </a:p>
          <a:p>
            <a:pPr>
              <a:spcBef>
                <a:spcPts val="1600"/>
              </a:spcBef>
              <a:buClr>
                <a:schemeClr val="dk1"/>
              </a:buClr>
              <a:buSzPts val="3200"/>
            </a:pPr>
            <a:r>
              <a:rPr lang="en-US" sz="2000" b="0" i="0" u="none" strike="noStrike" cap="none" dirty="0">
                <a:solidFill>
                  <a:schemeClr val="dk1"/>
                </a:solidFill>
                <a:latin typeface="Calibri"/>
                <a:ea typeface="Calibri"/>
                <a:cs typeface="Calibri"/>
                <a:sym typeface="Calibri"/>
              </a:rPr>
              <a:t>3 factors determine tolerance</a:t>
            </a:r>
            <a:endParaRPr sz="2000" dirty="0"/>
          </a:p>
          <a:p>
            <a:pPr marL="800100" lvl="1" indent="-3429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HR</a:t>
            </a:r>
            <a:endParaRPr sz="2000" dirty="0"/>
          </a:p>
          <a:p>
            <a:pPr marL="800100" lvl="1" indent="-3429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Duration</a:t>
            </a:r>
            <a:endParaRPr sz="2000" dirty="0"/>
          </a:p>
          <a:p>
            <a:pPr marL="800100" lvl="1" indent="-3429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Cardiac disease</a:t>
            </a:r>
            <a:endParaRPr sz="2000" dirty="0"/>
          </a:p>
          <a:p>
            <a:pPr marL="342900" marR="0" lvl="0" indent="-139700" algn="l" rtl="0">
              <a:spcBef>
                <a:spcPts val="1600"/>
              </a:spcBef>
              <a:spcAft>
                <a:spcPts val="1600"/>
              </a:spcAft>
              <a:buClr>
                <a:schemeClr val="dk1"/>
              </a:buClr>
              <a:buSzPts val="3200"/>
              <a:buFont typeface="Calibri"/>
              <a:buNone/>
            </a:pPr>
            <a:endParaRPr sz="3200" b="0" i="0" u="none" strike="noStrike" cap="none" dirty="0">
              <a:solidFill>
                <a:schemeClr val="dk1"/>
              </a:solidFill>
              <a:latin typeface="Calibri"/>
              <a:ea typeface="Calibri"/>
              <a:cs typeface="Calibri"/>
              <a:sym typeface="Calibri"/>
            </a:endParaRPr>
          </a:p>
        </p:txBody>
      </p:sp>
      <p:sp>
        <p:nvSpPr>
          <p:cNvPr id="1168" name="Google Shape;1168;p165"/>
          <p:cNvSpPr txBox="1">
            <a:spLocks noGrp="1"/>
          </p:cNvSpPr>
          <p:nvPr>
            <p:ph type="sldNum" sz="quarter"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a:t> </a:t>
            </a: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Shape 1172"/>
        <p:cNvGrpSpPr/>
        <p:nvPr/>
      </p:nvGrpSpPr>
      <p:grpSpPr>
        <a:xfrm>
          <a:off x="0" y="0"/>
          <a:ext cx="0" cy="0"/>
          <a:chOff x="0" y="0"/>
          <a:chExt cx="0" cy="0"/>
        </a:xfrm>
      </p:grpSpPr>
      <p:sp>
        <p:nvSpPr>
          <p:cNvPr id="1173" name="Google Shape;1173;p166"/>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r>
              <a:rPr lang="en-US" sz="4400" b="0" i="0" u="none" strike="noStrike" cap="none" dirty="0">
                <a:solidFill>
                  <a:srgbClr val="000000"/>
                </a:solidFill>
                <a:latin typeface="Calibri"/>
                <a:ea typeface="Calibri"/>
                <a:cs typeface="Calibri"/>
                <a:sym typeface="Calibri"/>
              </a:rPr>
              <a:t>Perioperative Dysrhythmias </a:t>
            </a:r>
            <a:endParaRPr dirty="0"/>
          </a:p>
        </p:txBody>
      </p:sp>
      <p:sp>
        <p:nvSpPr>
          <p:cNvPr id="1174" name="Google Shape;1174;p166"/>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a:spcBef>
                <a:spcPts val="0"/>
              </a:spcBef>
              <a:buClr>
                <a:schemeClr val="dk1"/>
              </a:buClr>
              <a:buSzPts val="2800"/>
            </a:pPr>
            <a:r>
              <a:rPr lang="en-US" sz="2000" b="0" i="0" u="none" strike="noStrike" cap="none" dirty="0">
                <a:solidFill>
                  <a:schemeClr val="dk1"/>
                </a:solidFill>
                <a:latin typeface="Calibri"/>
                <a:ea typeface="Calibri"/>
                <a:cs typeface="Calibri"/>
                <a:sym typeface="Calibri"/>
              </a:rPr>
              <a:t>Causes</a:t>
            </a:r>
            <a:endParaRPr sz="2000" dirty="0"/>
          </a:p>
          <a:p>
            <a:pPr marL="800100" lvl="1" indent="-342900">
              <a:spcBef>
                <a:spcPts val="1600"/>
              </a:spcBef>
              <a:buClr>
                <a:schemeClr val="dk1"/>
              </a:buClr>
              <a:buSzPts val="2400"/>
            </a:pPr>
            <a:r>
              <a:rPr lang="en-US" sz="2000" b="0" i="0" u="none" strike="noStrike" cap="none" dirty="0">
                <a:solidFill>
                  <a:schemeClr val="dk1"/>
                </a:solidFill>
                <a:latin typeface="Calibri"/>
                <a:ea typeface="Calibri"/>
                <a:cs typeface="Calibri"/>
                <a:sym typeface="Calibri"/>
              </a:rPr>
              <a:t>Arterial hypoxemia</a:t>
            </a:r>
            <a:endParaRPr sz="2000" dirty="0"/>
          </a:p>
          <a:p>
            <a:pPr marL="800100" lvl="1" indent="-342900">
              <a:spcBef>
                <a:spcPts val="1600"/>
              </a:spcBef>
              <a:buClr>
                <a:schemeClr val="dk1"/>
              </a:buClr>
              <a:buSzPts val="2400"/>
            </a:pPr>
            <a:r>
              <a:rPr lang="en-US" sz="2000" b="0" i="0" u="none" strike="noStrike" cap="none" dirty="0">
                <a:solidFill>
                  <a:schemeClr val="dk1"/>
                </a:solidFill>
                <a:latin typeface="Calibri"/>
                <a:ea typeface="Calibri"/>
                <a:cs typeface="Calibri"/>
                <a:sym typeface="Calibri"/>
              </a:rPr>
              <a:t>Electrolyte disturbances</a:t>
            </a:r>
            <a:endParaRPr sz="2000" dirty="0"/>
          </a:p>
          <a:p>
            <a:pPr marL="800100" lvl="1" indent="-342900">
              <a:spcBef>
                <a:spcPts val="1600"/>
              </a:spcBef>
              <a:buClr>
                <a:schemeClr val="dk1"/>
              </a:buClr>
              <a:buSzPts val="2400"/>
            </a:pPr>
            <a:r>
              <a:rPr lang="en-US" sz="2000" b="0" i="0" u="none" strike="noStrike" cap="none" dirty="0">
                <a:solidFill>
                  <a:schemeClr val="dk1"/>
                </a:solidFill>
                <a:latin typeface="Calibri"/>
                <a:ea typeface="Calibri"/>
                <a:cs typeface="Calibri"/>
                <a:sym typeface="Calibri"/>
              </a:rPr>
              <a:t>Acid-base disturbances</a:t>
            </a:r>
            <a:endParaRPr sz="2000" dirty="0"/>
          </a:p>
          <a:p>
            <a:pPr marL="800100" lvl="1" indent="-342900">
              <a:spcBef>
                <a:spcPts val="1600"/>
              </a:spcBef>
              <a:buClr>
                <a:schemeClr val="dk1"/>
              </a:buClr>
              <a:buSzPts val="2400"/>
            </a:pPr>
            <a:r>
              <a:rPr lang="en-US" sz="2000" b="0" i="0" u="none" strike="noStrike" cap="none" dirty="0">
                <a:solidFill>
                  <a:schemeClr val="dk1"/>
                </a:solidFill>
                <a:latin typeface="Calibri"/>
                <a:ea typeface="Calibri"/>
                <a:cs typeface="Calibri"/>
                <a:sym typeface="Calibri"/>
              </a:rPr>
              <a:t>Altered activity of ANS</a:t>
            </a:r>
            <a:endParaRPr sz="2000" dirty="0"/>
          </a:p>
          <a:p>
            <a:pPr marL="800100" lvl="1" indent="-342900">
              <a:spcBef>
                <a:spcPts val="1600"/>
              </a:spcBef>
              <a:buClr>
                <a:schemeClr val="dk1"/>
              </a:buClr>
              <a:buSzPts val="2400"/>
            </a:pPr>
            <a:r>
              <a:rPr lang="en-US" sz="2000" b="0" i="0" u="none" strike="noStrike" cap="none" dirty="0">
                <a:solidFill>
                  <a:schemeClr val="dk1"/>
                </a:solidFill>
                <a:latin typeface="Calibri"/>
                <a:ea typeface="Calibri"/>
                <a:cs typeface="Calibri"/>
                <a:sym typeface="Calibri"/>
              </a:rPr>
              <a:t>Increased myocardial fiber stretch</a:t>
            </a:r>
            <a:endParaRPr sz="2000" dirty="0"/>
          </a:p>
          <a:p>
            <a:pPr marL="800100" lvl="1" indent="-342900">
              <a:spcBef>
                <a:spcPts val="1600"/>
              </a:spcBef>
              <a:buClr>
                <a:schemeClr val="dk1"/>
              </a:buClr>
              <a:buSzPts val="2400"/>
            </a:pPr>
            <a:r>
              <a:rPr lang="en-US" sz="2000" b="0" i="0" u="none" strike="noStrike" cap="none" dirty="0">
                <a:solidFill>
                  <a:schemeClr val="dk1"/>
                </a:solidFill>
                <a:latin typeface="Calibri"/>
                <a:ea typeface="Calibri"/>
                <a:cs typeface="Calibri"/>
                <a:sym typeface="Calibri"/>
              </a:rPr>
              <a:t>Myocardial ischemia</a:t>
            </a:r>
            <a:endParaRPr sz="2000" dirty="0"/>
          </a:p>
          <a:p>
            <a:pPr marL="800100" lvl="1" indent="-342900">
              <a:spcBef>
                <a:spcPts val="1600"/>
              </a:spcBef>
              <a:buClr>
                <a:schemeClr val="dk1"/>
              </a:buClr>
              <a:buSzPts val="2400"/>
            </a:pPr>
            <a:r>
              <a:rPr lang="en-US" sz="2000" b="0" i="0" u="none" strike="noStrike" cap="none" dirty="0">
                <a:solidFill>
                  <a:schemeClr val="dk1"/>
                </a:solidFill>
                <a:latin typeface="Calibri"/>
                <a:ea typeface="Calibri"/>
                <a:cs typeface="Calibri"/>
                <a:sym typeface="Calibri"/>
              </a:rPr>
              <a:t>Drugs</a:t>
            </a:r>
            <a:endParaRPr sz="2000" dirty="0"/>
          </a:p>
          <a:p>
            <a:pPr marL="800100" lvl="1" indent="-342900">
              <a:spcBef>
                <a:spcPts val="1600"/>
              </a:spcBef>
              <a:buClr>
                <a:schemeClr val="dk1"/>
              </a:buClr>
              <a:buSzPts val="2400"/>
            </a:pPr>
            <a:r>
              <a:rPr lang="en-US" sz="2000" b="0" i="0" u="none" strike="noStrike" cap="none" dirty="0">
                <a:solidFill>
                  <a:schemeClr val="dk1"/>
                </a:solidFill>
                <a:latin typeface="Calibri"/>
                <a:ea typeface="Calibri"/>
                <a:cs typeface="Calibri"/>
                <a:sym typeface="Calibri"/>
              </a:rPr>
              <a:t>Co-existing cardiac disease</a:t>
            </a:r>
            <a:endParaRPr sz="2000" dirty="0"/>
          </a:p>
          <a:p>
            <a:pPr marL="342900" marR="0" lvl="0" indent="-342900" algn="l" rtl="0">
              <a:spcBef>
                <a:spcPts val="1600"/>
              </a:spcBef>
              <a:spcAft>
                <a:spcPts val="1600"/>
              </a:spcAft>
              <a:buClr>
                <a:schemeClr val="dk1"/>
              </a:buClr>
              <a:buFont typeface="Calibri"/>
              <a:buNone/>
            </a:pPr>
            <a:endParaRPr sz="3200" b="0" i="0" u="none" strike="noStrike" cap="none" dirty="0">
              <a:solidFill>
                <a:schemeClr val="dk1"/>
              </a:solidFill>
              <a:latin typeface="Calibri"/>
              <a:ea typeface="Calibri"/>
              <a:cs typeface="Calibri"/>
              <a:sym typeface="Calibri"/>
            </a:endParaRPr>
          </a:p>
        </p:txBody>
      </p:sp>
      <p:sp>
        <p:nvSpPr>
          <p:cNvPr id="1175" name="Google Shape;1175;p166"/>
          <p:cNvSpPr txBox="1">
            <a:spLocks noGrp="1"/>
          </p:cNvSpPr>
          <p:nvPr>
            <p:ph type="sldNum" sz="quarter"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a:t> </a:t>
            </a: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Shape 1179"/>
        <p:cNvGrpSpPr/>
        <p:nvPr/>
      </p:nvGrpSpPr>
      <p:grpSpPr>
        <a:xfrm>
          <a:off x="0" y="0"/>
          <a:ext cx="0" cy="0"/>
          <a:chOff x="0" y="0"/>
          <a:chExt cx="0" cy="0"/>
        </a:xfrm>
      </p:grpSpPr>
      <p:sp>
        <p:nvSpPr>
          <p:cNvPr id="1180" name="Google Shape;1180;p167"/>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r>
              <a:rPr lang="en-US" sz="4400" b="0" i="0" u="none" strike="noStrike" cap="none" dirty="0">
                <a:solidFill>
                  <a:srgbClr val="000000"/>
                </a:solidFill>
                <a:latin typeface="Calibri"/>
                <a:ea typeface="Calibri"/>
                <a:cs typeface="Calibri"/>
                <a:sym typeface="Calibri"/>
              </a:rPr>
              <a:t>Perioperative Dysrhythmias</a:t>
            </a:r>
            <a:endParaRPr dirty="0"/>
          </a:p>
        </p:txBody>
      </p:sp>
      <p:sp>
        <p:nvSpPr>
          <p:cNvPr id="1181" name="Google Shape;1181;p167"/>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a:spcBef>
                <a:spcPts val="0"/>
              </a:spcBef>
              <a:buClr>
                <a:schemeClr val="dk1"/>
              </a:buClr>
              <a:buSzPts val="3200"/>
            </a:pPr>
            <a:r>
              <a:rPr lang="en-US" sz="2800" b="0" i="0" u="none" strike="noStrike" cap="none" dirty="0">
                <a:solidFill>
                  <a:schemeClr val="dk1"/>
                </a:solidFill>
                <a:latin typeface="Calibri"/>
                <a:ea typeface="Calibri"/>
                <a:cs typeface="Calibri"/>
                <a:sym typeface="Calibri"/>
              </a:rPr>
              <a:t>Anesthesia considerations</a:t>
            </a:r>
            <a:endParaRPr sz="2800" dirty="0"/>
          </a:p>
          <a:p>
            <a:pPr marL="914400" lvl="1" indent="-457200">
              <a:spcBef>
                <a:spcPts val="1600"/>
              </a:spcBef>
              <a:buClr>
                <a:schemeClr val="dk1"/>
              </a:buClr>
              <a:buSzPts val="2800"/>
            </a:pPr>
            <a:r>
              <a:rPr lang="en-US" sz="2800" b="0" i="0" u="none" strike="noStrike" cap="none" dirty="0">
                <a:solidFill>
                  <a:schemeClr val="dk1"/>
                </a:solidFill>
                <a:latin typeface="Calibri"/>
                <a:ea typeface="Calibri"/>
                <a:cs typeface="Calibri"/>
                <a:sym typeface="Calibri"/>
              </a:rPr>
              <a:t>Antidysrhythmic drugs potentiate Nondepolarizing Muscle Relaxants</a:t>
            </a:r>
            <a:endParaRPr sz="2800" dirty="0"/>
          </a:p>
          <a:p>
            <a:pPr marL="342900" marR="0" lvl="0" indent="-139700" algn="l" rtl="0">
              <a:spcBef>
                <a:spcPts val="1600"/>
              </a:spcBef>
              <a:spcAft>
                <a:spcPts val="1600"/>
              </a:spcAft>
              <a:buClr>
                <a:schemeClr val="dk1"/>
              </a:buClr>
              <a:buSzPts val="3200"/>
              <a:buFont typeface="Calibri"/>
              <a:buNone/>
            </a:pPr>
            <a:endParaRPr sz="3200" b="0" i="0" u="none" strike="noStrike" cap="none" dirty="0">
              <a:solidFill>
                <a:schemeClr val="dk1"/>
              </a:solidFill>
              <a:latin typeface="Calibri"/>
              <a:ea typeface="Calibri"/>
              <a:cs typeface="Calibri"/>
              <a:sym typeface="Calibri"/>
            </a:endParaRPr>
          </a:p>
        </p:txBody>
      </p:sp>
      <p:sp>
        <p:nvSpPr>
          <p:cNvPr id="1182" name="Google Shape;1182;p167"/>
          <p:cNvSpPr txBox="1">
            <a:spLocks noGrp="1"/>
          </p:cNvSpPr>
          <p:nvPr>
            <p:ph type="sldNum" sz="quarter"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a:t> </a:t>
            </a: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Shape 1186"/>
        <p:cNvGrpSpPr/>
        <p:nvPr/>
      </p:nvGrpSpPr>
      <p:grpSpPr>
        <a:xfrm>
          <a:off x="0" y="0"/>
          <a:ext cx="0" cy="0"/>
          <a:chOff x="0" y="0"/>
          <a:chExt cx="0" cy="0"/>
        </a:xfrm>
      </p:grpSpPr>
      <p:sp>
        <p:nvSpPr>
          <p:cNvPr id="1187" name="Google Shape;1187;p168"/>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r>
              <a:rPr lang="en-US" sz="4400" b="0" i="0" u="none" strike="noStrike" cap="none" dirty="0">
                <a:solidFill>
                  <a:srgbClr val="000000"/>
                </a:solidFill>
                <a:latin typeface="Calibri"/>
                <a:ea typeface="Calibri"/>
                <a:cs typeface="Calibri"/>
                <a:sym typeface="Calibri"/>
              </a:rPr>
              <a:t>Pacemakers</a:t>
            </a:r>
            <a:endParaRPr dirty="0"/>
          </a:p>
        </p:txBody>
      </p:sp>
      <p:sp>
        <p:nvSpPr>
          <p:cNvPr id="1188" name="Google Shape;1188;p168"/>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a:spcBef>
                <a:spcPts val="0"/>
              </a:spcBef>
              <a:buClr>
                <a:schemeClr val="dk1"/>
              </a:buClr>
              <a:buSzPts val="3200"/>
            </a:pPr>
            <a:r>
              <a:rPr lang="en-US" sz="2000" b="0" i="0" u="none" strike="noStrike" cap="none" dirty="0">
                <a:solidFill>
                  <a:schemeClr val="dk1"/>
                </a:solidFill>
                <a:latin typeface="Calibri"/>
                <a:ea typeface="Calibri"/>
                <a:cs typeface="Calibri"/>
                <a:sym typeface="Calibri"/>
              </a:rPr>
              <a:t>Indications</a:t>
            </a:r>
            <a:endParaRPr sz="2000" dirty="0"/>
          </a:p>
          <a:p>
            <a:pPr marL="800100" lvl="1" indent="-3429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SA node dysfunction</a:t>
            </a:r>
            <a:endParaRPr sz="2000" dirty="0"/>
          </a:p>
          <a:p>
            <a:pPr marL="800100" lvl="1" indent="-3429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Acquired AV block</a:t>
            </a:r>
            <a:endParaRPr sz="2000" dirty="0"/>
          </a:p>
          <a:p>
            <a:pPr marL="800100" lvl="1" indent="-3429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AV block with MI</a:t>
            </a:r>
            <a:endParaRPr sz="2000" dirty="0"/>
          </a:p>
          <a:p>
            <a:pPr marL="800100" lvl="1" indent="-342900">
              <a:spcBef>
                <a:spcPts val="1600"/>
              </a:spcBef>
              <a:spcAft>
                <a:spcPts val="1600"/>
              </a:spcAft>
              <a:buClr>
                <a:schemeClr val="dk1"/>
              </a:buClr>
              <a:buSzPts val="2800"/>
            </a:pPr>
            <a:r>
              <a:rPr lang="en-US" sz="2000" b="0" i="0" u="none" strike="noStrike" cap="none" dirty="0">
                <a:solidFill>
                  <a:schemeClr val="dk1"/>
                </a:solidFill>
                <a:latin typeface="Calibri"/>
                <a:ea typeface="Calibri"/>
                <a:cs typeface="Calibri"/>
                <a:sym typeface="Calibri"/>
              </a:rPr>
              <a:t>Tachydysrhythmias</a:t>
            </a:r>
            <a:endParaRPr sz="2000" dirty="0"/>
          </a:p>
        </p:txBody>
      </p:sp>
      <p:sp>
        <p:nvSpPr>
          <p:cNvPr id="1189" name="Google Shape;1189;p168"/>
          <p:cNvSpPr txBox="1">
            <a:spLocks noGrp="1"/>
          </p:cNvSpPr>
          <p:nvPr>
            <p:ph type="sldNum" sz="quarter"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a:t> </a:t>
            </a: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Shape 1193"/>
        <p:cNvGrpSpPr/>
        <p:nvPr/>
      </p:nvGrpSpPr>
      <p:grpSpPr>
        <a:xfrm>
          <a:off x="0" y="0"/>
          <a:ext cx="0" cy="0"/>
          <a:chOff x="0" y="0"/>
          <a:chExt cx="0" cy="0"/>
        </a:xfrm>
      </p:grpSpPr>
      <p:sp>
        <p:nvSpPr>
          <p:cNvPr id="1194" name="Google Shape;1194;p16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r>
              <a:rPr lang="en-US" sz="4400" b="0" i="0" u="none" strike="noStrike" cap="none" dirty="0">
                <a:solidFill>
                  <a:srgbClr val="000000"/>
                </a:solidFill>
                <a:latin typeface="Calibri"/>
                <a:ea typeface="Calibri"/>
                <a:cs typeface="Calibri"/>
                <a:sym typeface="Calibri"/>
              </a:rPr>
              <a:t>Pacemakers</a:t>
            </a:r>
            <a:endParaRPr dirty="0"/>
          </a:p>
        </p:txBody>
      </p:sp>
      <p:sp>
        <p:nvSpPr>
          <p:cNvPr id="1195" name="Google Shape;1195;p169"/>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a:spcBef>
                <a:spcPts val="0"/>
              </a:spcBef>
              <a:buClr>
                <a:schemeClr val="dk1"/>
              </a:buClr>
              <a:buSzPts val="3200"/>
            </a:pPr>
            <a:r>
              <a:rPr lang="en-US" sz="2000" b="0" i="0" u="none" strike="noStrike" cap="none" dirty="0">
                <a:solidFill>
                  <a:schemeClr val="dk1"/>
                </a:solidFill>
                <a:latin typeface="Calibri"/>
                <a:ea typeface="Calibri"/>
                <a:cs typeface="Calibri"/>
                <a:sym typeface="Calibri"/>
              </a:rPr>
              <a:t>Five letter coding system for pacemakers</a:t>
            </a:r>
            <a:endParaRPr sz="2000" dirty="0"/>
          </a:p>
          <a:p>
            <a:pPr>
              <a:spcBef>
                <a:spcPts val="1600"/>
              </a:spcBef>
              <a:buClr>
                <a:schemeClr val="dk1"/>
              </a:buClr>
              <a:buSzPts val="3200"/>
            </a:pPr>
            <a:r>
              <a:rPr lang="en-US" sz="2000" b="0" i="0" u="none" strike="noStrike" cap="none" dirty="0">
                <a:solidFill>
                  <a:schemeClr val="dk1"/>
                </a:solidFill>
                <a:latin typeface="Calibri"/>
                <a:ea typeface="Calibri"/>
                <a:cs typeface="Calibri"/>
                <a:sym typeface="Calibri"/>
              </a:rPr>
              <a:t>The first three letters are most commonly used</a:t>
            </a:r>
            <a:endParaRPr sz="2000" dirty="0"/>
          </a:p>
          <a:p>
            <a:pPr marL="800100" lvl="1" indent="-3429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1</a:t>
            </a:r>
            <a:r>
              <a:rPr lang="en-US" sz="2000" b="0" i="0" u="none" strike="noStrike" cap="none" baseline="30000" dirty="0">
                <a:solidFill>
                  <a:schemeClr val="dk1"/>
                </a:solidFill>
                <a:latin typeface="Calibri"/>
                <a:ea typeface="Calibri"/>
                <a:cs typeface="Calibri"/>
                <a:sym typeface="Calibri"/>
              </a:rPr>
              <a:t>st</a:t>
            </a:r>
            <a:r>
              <a:rPr lang="en-US" sz="2000" b="0" i="0" u="none" strike="noStrike" cap="none" dirty="0">
                <a:solidFill>
                  <a:schemeClr val="dk1"/>
                </a:solidFill>
                <a:latin typeface="Calibri"/>
                <a:ea typeface="Calibri"/>
                <a:cs typeface="Calibri"/>
                <a:sym typeface="Calibri"/>
              </a:rPr>
              <a:t> letter is the chamber paced</a:t>
            </a:r>
            <a:endParaRPr sz="2000" dirty="0"/>
          </a:p>
          <a:p>
            <a:pPr marL="800100" lvl="1" indent="-3429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2</a:t>
            </a:r>
            <a:r>
              <a:rPr lang="en-US" sz="2000" b="0" i="0" u="none" strike="noStrike" cap="none" baseline="30000" dirty="0">
                <a:solidFill>
                  <a:schemeClr val="dk1"/>
                </a:solidFill>
                <a:latin typeface="Calibri"/>
                <a:ea typeface="Calibri"/>
                <a:cs typeface="Calibri"/>
                <a:sym typeface="Calibri"/>
              </a:rPr>
              <a:t>nd</a:t>
            </a:r>
            <a:r>
              <a:rPr lang="en-US" sz="2000" b="0" i="0" u="none" strike="noStrike" cap="none" dirty="0">
                <a:solidFill>
                  <a:schemeClr val="dk1"/>
                </a:solidFill>
                <a:latin typeface="Calibri"/>
                <a:ea typeface="Calibri"/>
                <a:cs typeface="Calibri"/>
                <a:sym typeface="Calibri"/>
              </a:rPr>
              <a:t> letter is the chamber sensed</a:t>
            </a:r>
            <a:endParaRPr sz="2000" dirty="0"/>
          </a:p>
          <a:p>
            <a:pPr marL="800100" lvl="1" indent="-3429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3</a:t>
            </a:r>
            <a:r>
              <a:rPr lang="en-US" sz="2000" b="0" i="0" u="none" strike="noStrike" cap="none" baseline="30000" dirty="0">
                <a:solidFill>
                  <a:schemeClr val="dk1"/>
                </a:solidFill>
                <a:latin typeface="Calibri"/>
                <a:ea typeface="Calibri"/>
                <a:cs typeface="Calibri"/>
                <a:sym typeface="Calibri"/>
              </a:rPr>
              <a:t>rd</a:t>
            </a:r>
            <a:r>
              <a:rPr lang="en-US" sz="2000" b="0" i="0" u="none" strike="noStrike" cap="none" dirty="0">
                <a:solidFill>
                  <a:schemeClr val="dk1"/>
                </a:solidFill>
                <a:latin typeface="Calibri"/>
                <a:ea typeface="Calibri"/>
                <a:cs typeface="Calibri"/>
                <a:sym typeface="Calibri"/>
              </a:rPr>
              <a:t> letter is the mode of activity</a:t>
            </a:r>
            <a:endParaRPr sz="2000" dirty="0"/>
          </a:p>
          <a:p>
            <a:pPr marL="800100" lvl="1" indent="-3429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4</a:t>
            </a:r>
            <a:r>
              <a:rPr lang="en-US" sz="2000" b="0" i="0" u="none" strike="noStrike" cap="none" baseline="30000" dirty="0">
                <a:solidFill>
                  <a:schemeClr val="dk1"/>
                </a:solidFill>
                <a:latin typeface="Calibri"/>
                <a:ea typeface="Calibri"/>
                <a:cs typeface="Calibri"/>
                <a:sym typeface="Calibri"/>
              </a:rPr>
              <a:t>th</a:t>
            </a:r>
            <a:r>
              <a:rPr lang="en-US" sz="2000" b="0" i="0" u="none" strike="noStrike" cap="none" dirty="0">
                <a:solidFill>
                  <a:schemeClr val="dk1"/>
                </a:solidFill>
                <a:latin typeface="Calibri"/>
                <a:ea typeface="Calibri"/>
                <a:cs typeface="Calibri"/>
                <a:sym typeface="Calibri"/>
              </a:rPr>
              <a:t> letter is it’s programmability</a:t>
            </a:r>
            <a:endParaRPr sz="2000" dirty="0"/>
          </a:p>
          <a:p>
            <a:pPr marL="800100" lvl="1" indent="-342900">
              <a:spcBef>
                <a:spcPts val="1600"/>
              </a:spcBef>
              <a:spcAft>
                <a:spcPts val="1600"/>
              </a:spcAft>
              <a:buClr>
                <a:schemeClr val="dk1"/>
              </a:buClr>
              <a:buSzPts val="2800"/>
            </a:pPr>
            <a:r>
              <a:rPr lang="en-US" sz="2000" b="0" i="0" u="none" strike="noStrike" cap="none" dirty="0">
                <a:solidFill>
                  <a:schemeClr val="dk1"/>
                </a:solidFill>
                <a:latin typeface="Calibri"/>
                <a:ea typeface="Calibri"/>
                <a:cs typeface="Calibri"/>
                <a:sym typeface="Calibri"/>
              </a:rPr>
              <a:t>5</a:t>
            </a:r>
            <a:r>
              <a:rPr lang="en-US" sz="2000" b="0" i="0" u="none" strike="noStrike" cap="none" baseline="30000" dirty="0">
                <a:solidFill>
                  <a:schemeClr val="dk1"/>
                </a:solidFill>
                <a:latin typeface="Calibri"/>
                <a:ea typeface="Calibri"/>
                <a:cs typeface="Calibri"/>
                <a:sym typeface="Calibri"/>
              </a:rPr>
              <a:t>th</a:t>
            </a:r>
            <a:r>
              <a:rPr lang="en-US" sz="2000" b="0" i="0" u="none" strike="noStrike" cap="none" dirty="0">
                <a:solidFill>
                  <a:schemeClr val="dk1"/>
                </a:solidFill>
                <a:latin typeface="Calibri"/>
                <a:ea typeface="Calibri"/>
                <a:cs typeface="Calibri"/>
                <a:sym typeface="Calibri"/>
              </a:rPr>
              <a:t> letter describes the defibrillator</a:t>
            </a:r>
            <a:endParaRPr sz="2000" dirty="0"/>
          </a:p>
        </p:txBody>
      </p:sp>
      <p:sp>
        <p:nvSpPr>
          <p:cNvPr id="1196" name="Google Shape;1196;p169"/>
          <p:cNvSpPr txBox="1">
            <a:spLocks noGrp="1"/>
          </p:cNvSpPr>
          <p:nvPr>
            <p:ph type="sldNum" sz="quarter"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a:t> </a:t>
            </a: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2"/>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r>
              <a:rPr lang="en-US" sz="4400" dirty="0">
                <a:solidFill>
                  <a:srgbClr val="000000"/>
                </a:solidFill>
                <a:latin typeface="Calibri"/>
                <a:cs typeface="Calibri"/>
                <a:sym typeface="Calibri"/>
              </a:rPr>
              <a:t>CVP waveform</a:t>
            </a:r>
            <a:endParaRPr dirty="0"/>
          </a:p>
        </p:txBody>
      </p:sp>
      <p:sp>
        <p:nvSpPr>
          <p:cNvPr id="201" name="Google Shape;201;p32"/>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a:spcBef>
                <a:spcPts val="0"/>
              </a:spcBef>
              <a:buClr>
                <a:schemeClr val="dk1"/>
              </a:buClr>
              <a:buSzPts val="3200"/>
            </a:pPr>
            <a:r>
              <a:rPr lang="en-US" sz="3200" b="0" i="0" u="none" strike="noStrike" cap="none" dirty="0">
                <a:solidFill>
                  <a:schemeClr val="dk1"/>
                </a:solidFill>
                <a:latin typeface="Calibri"/>
                <a:ea typeface="Calibri"/>
                <a:cs typeface="Calibri"/>
                <a:sym typeface="Calibri"/>
              </a:rPr>
              <a:t>Atrial Pressure Wave (CVP)</a:t>
            </a:r>
            <a:endParaRPr dirty="0"/>
          </a:p>
          <a:p>
            <a:pPr marL="914400" lvl="1" indent="-457200">
              <a:spcBef>
                <a:spcPts val="1600"/>
              </a:spcBef>
              <a:buClr>
                <a:schemeClr val="dk1"/>
              </a:buClr>
              <a:buSzPts val="2800"/>
            </a:pPr>
            <a:r>
              <a:rPr lang="en-US" sz="2800" b="0" i="0" u="none" strike="noStrike" cap="none" dirty="0">
                <a:solidFill>
                  <a:schemeClr val="dk1"/>
                </a:solidFill>
                <a:latin typeface="Calibri"/>
                <a:ea typeface="Calibri"/>
                <a:cs typeface="Calibri"/>
                <a:sym typeface="Calibri"/>
              </a:rPr>
              <a:t>Normal values between 0-8 mm Hg on right and 1-10 Hg on left</a:t>
            </a:r>
            <a:endParaRPr dirty="0"/>
          </a:p>
          <a:p>
            <a:pPr marL="914400" lvl="1" indent="-457200">
              <a:spcBef>
                <a:spcPts val="1600"/>
              </a:spcBef>
              <a:buClr>
                <a:schemeClr val="dk1"/>
              </a:buClr>
              <a:buSzPts val="2800"/>
            </a:pPr>
            <a:r>
              <a:rPr lang="en-US" sz="2800" b="0" i="0" u="none" strike="noStrike" cap="none" dirty="0">
                <a:solidFill>
                  <a:schemeClr val="dk1"/>
                </a:solidFill>
                <a:latin typeface="Calibri"/>
                <a:ea typeface="Calibri"/>
                <a:cs typeface="Calibri"/>
                <a:sym typeface="Calibri"/>
              </a:rPr>
              <a:t>a, c and v waves</a:t>
            </a:r>
            <a:endParaRPr sz="2800" b="0" i="0" u="none" strike="noStrike" cap="none" dirty="0">
              <a:solidFill>
                <a:schemeClr val="dk1"/>
              </a:solidFill>
              <a:latin typeface="Calibri"/>
              <a:ea typeface="Calibri"/>
              <a:cs typeface="Calibri"/>
              <a:sym typeface="Calibri"/>
            </a:endParaRPr>
          </a:p>
          <a:p>
            <a:pPr marL="914400" lvl="1" indent="-457200">
              <a:spcBef>
                <a:spcPts val="1600"/>
              </a:spcBef>
              <a:buClr>
                <a:schemeClr val="dk1"/>
              </a:buClr>
              <a:buSzPts val="2800"/>
            </a:pPr>
            <a:r>
              <a:rPr lang="en-US" sz="2800" dirty="0">
                <a:solidFill>
                  <a:schemeClr val="tx1"/>
                </a:solidFill>
                <a:latin typeface="Calibri"/>
                <a:ea typeface="Calibri"/>
                <a:cs typeface="Calibri"/>
                <a:sym typeface="Calibri"/>
              </a:rPr>
              <a:t>Dicrotic notch</a:t>
            </a:r>
            <a:endParaRPr sz="2800" dirty="0">
              <a:solidFill>
                <a:schemeClr val="tx1"/>
              </a:solidFill>
              <a:latin typeface="Calibri"/>
              <a:ea typeface="Calibri"/>
              <a:cs typeface="Calibri"/>
              <a:sym typeface="Calibri"/>
            </a:endParaRPr>
          </a:p>
          <a:p>
            <a:pPr marL="342900" marR="0" lvl="0" indent="-139700" algn="l" rtl="0">
              <a:spcBef>
                <a:spcPts val="1600"/>
              </a:spcBef>
              <a:spcAft>
                <a:spcPts val="1600"/>
              </a:spcAft>
              <a:buClr>
                <a:schemeClr val="dk1"/>
              </a:buClr>
              <a:buSzPts val="3200"/>
              <a:buFont typeface="Calibri"/>
              <a:buNone/>
            </a:pPr>
            <a:endParaRPr sz="3200" b="0" i="0" u="none" strike="noStrike" cap="none" dirty="0">
              <a:solidFill>
                <a:schemeClr val="dk1"/>
              </a:solidFill>
              <a:latin typeface="Calibri"/>
              <a:ea typeface="Calibri"/>
              <a:cs typeface="Calibri"/>
              <a:sym typeface="Calibri"/>
            </a:endParaRPr>
          </a:p>
        </p:txBody>
      </p:sp>
      <p:sp>
        <p:nvSpPr>
          <p:cNvPr id="202" name="Google Shape;202;p32"/>
          <p:cNvSpPr txBox="1">
            <a:spLocks noGrp="1"/>
          </p:cNvSpPr>
          <p:nvPr>
            <p:ph type="sldNum" sz="quarter"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a:t> </a:t>
            </a:r>
            <a:endParaRPr sz="1800" b="0" i="0" u="none" strike="noStrike" cap="none" dirty="0">
              <a:solidFill>
                <a:schemeClr val="dk1"/>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53E4F89C-B58F-234A-862F-33E30BA0D788}"/>
              </a:ext>
            </a:extLst>
          </p:cNvPr>
          <p:cNvPicPr>
            <a:picLocks noChangeAspect="1"/>
          </p:cNvPicPr>
          <p:nvPr/>
        </p:nvPicPr>
        <p:blipFill>
          <a:blip r:embed="rId3"/>
          <a:stretch>
            <a:fillRect/>
          </a:stretch>
        </p:blipFill>
        <p:spPr>
          <a:xfrm>
            <a:off x="4572000" y="3313215"/>
            <a:ext cx="3408217" cy="2404506"/>
          </a:xfrm>
          <a:prstGeom prst="rect">
            <a:avLst/>
          </a:prstGeom>
        </p:spPr>
      </p:pic>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Shape 1200"/>
        <p:cNvGrpSpPr/>
        <p:nvPr/>
      </p:nvGrpSpPr>
      <p:grpSpPr>
        <a:xfrm>
          <a:off x="0" y="0"/>
          <a:ext cx="0" cy="0"/>
          <a:chOff x="0" y="0"/>
          <a:chExt cx="0" cy="0"/>
        </a:xfrm>
      </p:grpSpPr>
      <p:sp>
        <p:nvSpPr>
          <p:cNvPr id="1201" name="Google Shape;1201;p170"/>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r>
              <a:rPr lang="en-US" sz="4400" b="0" i="0" u="none" strike="noStrike" cap="none" dirty="0">
                <a:solidFill>
                  <a:srgbClr val="000000"/>
                </a:solidFill>
                <a:latin typeface="Calibri"/>
                <a:ea typeface="Calibri"/>
                <a:cs typeface="Calibri"/>
                <a:sym typeface="Calibri"/>
              </a:rPr>
              <a:t>Pacemakers</a:t>
            </a:r>
            <a:endParaRPr dirty="0"/>
          </a:p>
        </p:txBody>
      </p:sp>
      <p:sp>
        <p:nvSpPr>
          <p:cNvPr id="1203" name="Google Shape;1203;p170"/>
          <p:cNvSpPr txBox="1">
            <a:spLocks noGrp="1"/>
          </p:cNvSpPr>
          <p:nvPr>
            <p:ph type="sldNum" sz="quarter"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a:t> </a:t>
            </a:r>
            <a:endParaRPr sz="1800" b="0" i="0" u="none" strike="noStrike" cap="none" dirty="0">
              <a:solidFill>
                <a:schemeClr val="dk1"/>
              </a:solidFill>
              <a:latin typeface="Calibri"/>
              <a:ea typeface="Calibri"/>
              <a:cs typeface="Calibri"/>
              <a:sym typeface="Calibri"/>
            </a:endParaRPr>
          </a:p>
        </p:txBody>
      </p:sp>
      <p:graphicFrame>
        <p:nvGraphicFramePr>
          <p:cNvPr id="1202" name="Google Shape;1202;p170"/>
          <p:cNvGraphicFramePr/>
          <p:nvPr/>
        </p:nvGraphicFramePr>
        <p:xfrm>
          <a:off x="457200" y="1981200"/>
          <a:ext cx="8229600" cy="1857375"/>
        </p:xfrm>
        <a:graphic>
          <a:graphicData uri="http://schemas.openxmlformats.org/drawingml/2006/table">
            <a:tbl>
              <a:tblPr>
                <a:noFill/>
                <a:tableStyleId>{1D286DF4-4C2A-41B8-B2FC-20C18D88DAC6}</a:tableStyleId>
              </a:tblPr>
              <a:tblGrid>
                <a:gridCol w="2362200">
                  <a:extLst>
                    <a:ext uri="{9D8B030D-6E8A-4147-A177-3AD203B41FA5}">
                      <a16:colId xmlns:a16="http://schemas.microsoft.com/office/drawing/2014/main" val="20000"/>
                    </a:ext>
                  </a:extLst>
                </a:gridCol>
                <a:gridCol w="3124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1475">
                <a:tc>
                  <a:txBody>
                    <a:bodyPr/>
                    <a:lstStyle/>
                    <a:p>
                      <a:pPr marL="0" marR="0" lvl="0" indent="0" algn="l" rtl="0">
                        <a:lnSpc>
                          <a:spcPct val="100000"/>
                        </a:lnSpc>
                        <a:spcBef>
                          <a:spcPts val="0"/>
                        </a:spcBef>
                        <a:spcAft>
                          <a:spcPts val="0"/>
                        </a:spcAft>
                        <a:buClr>
                          <a:schemeClr val="dk1"/>
                        </a:buClr>
                        <a:buFont typeface="Calibri"/>
                        <a:buNone/>
                      </a:pPr>
                      <a:r>
                        <a:rPr lang="en-US" sz="1800" u="none" strike="noStrike" cap="none" dirty="0"/>
                        <a:t>First letter</a:t>
                      </a:r>
                      <a:endParaRPr sz="1800" b="1" i="0" u="none" strike="noStrike" cap="none" dirty="0">
                        <a:solidFill>
                          <a:srgbClr val="FFFFFF"/>
                        </a:solidFill>
                        <a:latin typeface="Tahoma"/>
                        <a:ea typeface="Tahoma"/>
                        <a:cs typeface="Tahoma"/>
                        <a:sym typeface="Tahoma"/>
                      </a:endParaRPr>
                    </a:p>
                  </a:txBody>
                  <a:tcPr marL="91450" marR="91450" marT="45725" marB="45725"/>
                </a:tc>
                <a:tc>
                  <a:txBody>
                    <a:bodyPr/>
                    <a:lstStyle/>
                    <a:p>
                      <a:pPr marL="0" marR="0" lvl="0" indent="0" algn="l" rtl="0">
                        <a:lnSpc>
                          <a:spcPct val="100000"/>
                        </a:lnSpc>
                        <a:spcBef>
                          <a:spcPts val="0"/>
                        </a:spcBef>
                        <a:spcAft>
                          <a:spcPts val="0"/>
                        </a:spcAft>
                        <a:buClr>
                          <a:schemeClr val="dk1"/>
                        </a:buClr>
                        <a:buFont typeface="Calibri"/>
                        <a:buNone/>
                      </a:pPr>
                      <a:r>
                        <a:rPr lang="en-US" sz="1800" u="none" strike="noStrike" cap="none" dirty="0"/>
                        <a:t>Second letter</a:t>
                      </a:r>
                      <a:endParaRPr sz="1800" b="1" i="0" u="none" strike="noStrike" cap="none" dirty="0">
                        <a:solidFill>
                          <a:srgbClr val="FFFFFF"/>
                        </a:solidFill>
                        <a:latin typeface="Tahoma"/>
                        <a:ea typeface="Tahoma"/>
                        <a:cs typeface="Tahoma"/>
                        <a:sym typeface="Tahoma"/>
                      </a:endParaRPr>
                    </a:p>
                  </a:txBody>
                  <a:tcPr marL="91450" marR="91450" marT="45725" marB="45725"/>
                </a:tc>
                <a:tc>
                  <a:txBody>
                    <a:bodyPr/>
                    <a:lstStyle/>
                    <a:p>
                      <a:pPr marL="0" marR="0" lvl="0" indent="0" algn="l" rtl="0">
                        <a:lnSpc>
                          <a:spcPct val="100000"/>
                        </a:lnSpc>
                        <a:spcBef>
                          <a:spcPts val="0"/>
                        </a:spcBef>
                        <a:spcAft>
                          <a:spcPts val="0"/>
                        </a:spcAft>
                        <a:buClr>
                          <a:schemeClr val="dk1"/>
                        </a:buClr>
                        <a:buFont typeface="Calibri"/>
                        <a:buNone/>
                      </a:pPr>
                      <a:r>
                        <a:rPr lang="en-US" sz="1800" u="none" strike="noStrike" cap="none" dirty="0"/>
                        <a:t>Third letter</a:t>
                      </a:r>
                      <a:endParaRPr sz="1800" b="1" i="0" u="none" strike="noStrike" cap="none" dirty="0">
                        <a:solidFill>
                          <a:srgbClr val="FFFFFF"/>
                        </a:solidFill>
                        <a:latin typeface="Tahoma"/>
                        <a:ea typeface="Tahoma"/>
                        <a:cs typeface="Tahoma"/>
                        <a:sym typeface="Tahoma"/>
                      </a:endParaRPr>
                    </a:p>
                  </a:txBody>
                  <a:tcPr marL="91450" marR="91450" marT="45725" marB="45725"/>
                </a:tc>
                <a:extLst>
                  <a:ext uri="{0D108BD9-81ED-4DB2-BD59-A6C34878D82A}">
                    <a16:rowId xmlns:a16="http://schemas.microsoft.com/office/drawing/2014/main" val="10000"/>
                  </a:ext>
                </a:extLst>
              </a:tr>
              <a:tr h="371475">
                <a:tc>
                  <a:txBody>
                    <a:bodyPr/>
                    <a:lstStyle/>
                    <a:p>
                      <a:pPr marL="0" marR="0" lvl="0" indent="0" algn="l" rtl="0">
                        <a:lnSpc>
                          <a:spcPct val="100000"/>
                        </a:lnSpc>
                        <a:spcBef>
                          <a:spcPts val="0"/>
                        </a:spcBef>
                        <a:spcAft>
                          <a:spcPts val="0"/>
                        </a:spcAft>
                        <a:buClr>
                          <a:schemeClr val="dk1"/>
                        </a:buClr>
                        <a:buFont typeface="Calibri"/>
                        <a:buNone/>
                      </a:pPr>
                      <a:r>
                        <a:rPr lang="en-US" sz="1800" u="none" strike="noStrike" cap="none" dirty="0"/>
                        <a:t>Chamber paced</a:t>
                      </a:r>
                      <a:endParaRPr sz="1800" b="0" i="0" u="none" strike="noStrike" cap="none" dirty="0">
                        <a:solidFill>
                          <a:srgbClr val="003366"/>
                        </a:solidFill>
                        <a:latin typeface="Tahoma"/>
                        <a:ea typeface="Tahoma"/>
                        <a:cs typeface="Tahoma"/>
                        <a:sym typeface="Tahoma"/>
                      </a:endParaRPr>
                    </a:p>
                  </a:txBody>
                  <a:tcPr marL="91450" marR="91450" marT="45725" marB="45725"/>
                </a:tc>
                <a:tc>
                  <a:txBody>
                    <a:bodyPr/>
                    <a:lstStyle/>
                    <a:p>
                      <a:pPr marL="0" marR="0" lvl="0" indent="0" algn="l" rtl="0">
                        <a:lnSpc>
                          <a:spcPct val="100000"/>
                        </a:lnSpc>
                        <a:spcBef>
                          <a:spcPts val="0"/>
                        </a:spcBef>
                        <a:spcAft>
                          <a:spcPts val="0"/>
                        </a:spcAft>
                        <a:buClr>
                          <a:schemeClr val="dk1"/>
                        </a:buClr>
                        <a:buFont typeface="Calibri"/>
                        <a:buNone/>
                      </a:pPr>
                      <a:r>
                        <a:rPr lang="en-US" sz="1800" u="none" strike="noStrike" cap="none" dirty="0"/>
                        <a:t>Chamber sensed (O-none)</a:t>
                      </a:r>
                      <a:endParaRPr sz="1800" b="0" i="0" u="none" strike="noStrike" cap="none" dirty="0">
                        <a:solidFill>
                          <a:srgbClr val="003366"/>
                        </a:solidFill>
                        <a:latin typeface="Tahoma"/>
                        <a:ea typeface="Tahoma"/>
                        <a:cs typeface="Tahoma"/>
                        <a:sym typeface="Tahoma"/>
                      </a:endParaRPr>
                    </a:p>
                  </a:txBody>
                  <a:tcPr marL="91450" marR="91450" marT="45725" marB="45725"/>
                </a:tc>
                <a:tc>
                  <a:txBody>
                    <a:bodyPr/>
                    <a:lstStyle/>
                    <a:p>
                      <a:pPr marL="0" marR="0" lvl="0" indent="0" algn="l" rtl="0">
                        <a:lnSpc>
                          <a:spcPct val="100000"/>
                        </a:lnSpc>
                        <a:spcBef>
                          <a:spcPts val="0"/>
                        </a:spcBef>
                        <a:spcAft>
                          <a:spcPts val="0"/>
                        </a:spcAft>
                        <a:buClr>
                          <a:schemeClr val="dk1"/>
                        </a:buClr>
                        <a:buFont typeface="Calibri"/>
                        <a:buNone/>
                      </a:pPr>
                      <a:r>
                        <a:rPr lang="en-US" sz="1800" u="none" strike="noStrike" cap="none" dirty="0"/>
                        <a:t>Response (O-none)</a:t>
                      </a:r>
                      <a:endParaRPr sz="1800" b="0" i="0" u="none" strike="noStrike" cap="none" dirty="0">
                        <a:solidFill>
                          <a:srgbClr val="003366"/>
                        </a:solidFill>
                        <a:latin typeface="Tahoma"/>
                        <a:ea typeface="Tahoma"/>
                        <a:cs typeface="Tahoma"/>
                        <a:sym typeface="Tahoma"/>
                      </a:endParaRPr>
                    </a:p>
                  </a:txBody>
                  <a:tcPr marL="91450" marR="91450" marT="45725" marB="45725"/>
                </a:tc>
                <a:extLst>
                  <a:ext uri="{0D108BD9-81ED-4DB2-BD59-A6C34878D82A}">
                    <a16:rowId xmlns:a16="http://schemas.microsoft.com/office/drawing/2014/main" val="10001"/>
                  </a:ext>
                </a:extLst>
              </a:tr>
              <a:tr h="371475">
                <a:tc>
                  <a:txBody>
                    <a:bodyPr/>
                    <a:lstStyle/>
                    <a:p>
                      <a:pPr marL="0" marR="0" lvl="0" indent="0" algn="l" rtl="0">
                        <a:lnSpc>
                          <a:spcPct val="100000"/>
                        </a:lnSpc>
                        <a:spcBef>
                          <a:spcPts val="0"/>
                        </a:spcBef>
                        <a:spcAft>
                          <a:spcPts val="0"/>
                        </a:spcAft>
                        <a:buClr>
                          <a:schemeClr val="dk1"/>
                        </a:buClr>
                        <a:buFont typeface="Calibri"/>
                        <a:buNone/>
                      </a:pPr>
                      <a:r>
                        <a:rPr lang="en-US" sz="1800" u="none" strike="noStrike" cap="none" dirty="0"/>
                        <a:t>A (atrial)</a:t>
                      </a:r>
                      <a:endParaRPr sz="1800" b="0" i="0" u="none" strike="noStrike" cap="none" dirty="0">
                        <a:solidFill>
                          <a:srgbClr val="003366"/>
                        </a:solidFill>
                        <a:latin typeface="Tahoma"/>
                        <a:ea typeface="Tahoma"/>
                        <a:cs typeface="Tahoma"/>
                        <a:sym typeface="Tahoma"/>
                      </a:endParaRPr>
                    </a:p>
                  </a:txBody>
                  <a:tcPr marL="91450" marR="91450" marT="45725" marB="45725"/>
                </a:tc>
                <a:tc>
                  <a:txBody>
                    <a:bodyPr/>
                    <a:lstStyle/>
                    <a:p>
                      <a:pPr marL="0" marR="0" lvl="0" indent="0" algn="l" rtl="0">
                        <a:lnSpc>
                          <a:spcPct val="100000"/>
                        </a:lnSpc>
                        <a:spcBef>
                          <a:spcPts val="0"/>
                        </a:spcBef>
                        <a:spcAft>
                          <a:spcPts val="0"/>
                        </a:spcAft>
                        <a:buClr>
                          <a:schemeClr val="dk1"/>
                        </a:buClr>
                        <a:buFont typeface="Calibri"/>
                        <a:buNone/>
                      </a:pPr>
                      <a:r>
                        <a:rPr lang="en-US" sz="1800" u="none" strike="noStrike" cap="none" dirty="0"/>
                        <a:t>A (atrial)</a:t>
                      </a:r>
                      <a:endParaRPr sz="1800" b="0" i="0" u="none" strike="noStrike" cap="none" dirty="0">
                        <a:solidFill>
                          <a:srgbClr val="003366"/>
                        </a:solidFill>
                        <a:latin typeface="Tahoma"/>
                        <a:ea typeface="Tahoma"/>
                        <a:cs typeface="Tahoma"/>
                        <a:sym typeface="Tahoma"/>
                      </a:endParaRPr>
                    </a:p>
                  </a:txBody>
                  <a:tcPr marL="91450" marR="91450" marT="45725" marB="45725"/>
                </a:tc>
                <a:tc>
                  <a:txBody>
                    <a:bodyPr/>
                    <a:lstStyle/>
                    <a:p>
                      <a:pPr marL="0" marR="0" lvl="0" indent="0" algn="l" rtl="0">
                        <a:lnSpc>
                          <a:spcPct val="100000"/>
                        </a:lnSpc>
                        <a:spcBef>
                          <a:spcPts val="0"/>
                        </a:spcBef>
                        <a:spcAft>
                          <a:spcPts val="0"/>
                        </a:spcAft>
                        <a:buClr>
                          <a:schemeClr val="dk1"/>
                        </a:buClr>
                        <a:buFont typeface="Calibri"/>
                        <a:buNone/>
                      </a:pPr>
                      <a:r>
                        <a:rPr lang="en-US" sz="1800" u="none" strike="noStrike" cap="none" dirty="0"/>
                        <a:t>I (inhibited)</a:t>
                      </a:r>
                      <a:endParaRPr sz="1800" b="0" i="0" u="none" strike="noStrike" cap="none" dirty="0">
                        <a:solidFill>
                          <a:srgbClr val="003366"/>
                        </a:solidFill>
                        <a:latin typeface="Tahoma"/>
                        <a:ea typeface="Tahoma"/>
                        <a:cs typeface="Tahoma"/>
                        <a:sym typeface="Tahoma"/>
                      </a:endParaRPr>
                    </a:p>
                  </a:txBody>
                  <a:tcPr marL="91450" marR="91450" marT="45725" marB="45725"/>
                </a:tc>
                <a:extLst>
                  <a:ext uri="{0D108BD9-81ED-4DB2-BD59-A6C34878D82A}">
                    <a16:rowId xmlns:a16="http://schemas.microsoft.com/office/drawing/2014/main" val="10002"/>
                  </a:ext>
                </a:extLst>
              </a:tr>
              <a:tr h="371475">
                <a:tc>
                  <a:txBody>
                    <a:bodyPr/>
                    <a:lstStyle/>
                    <a:p>
                      <a:pPr marL="0" marR="0" lvl="0" indent="0" algn="l" rtl="0">
                        <a:lnSpc>
                          <a:spcPct val="100000"/>
                        </a:lnSpc>
                        <a:spcBef>
                          <a:spcPts val="0"/>
                        </a:spcBef>
                        <a:spcAft>
                          <a:spcPts val="0"/>
                        </a:spcAft>
                        <a:buClr>
                          <a:schemeClr val="dk1"/>
                        </a:buClr>
                        <a:buFont typeface="Calibri"/>
                        <a:buNone/>
                      </a:pPr>
                      <a:r>
                        <a:rPr lang="en-US" sz="1800" u="none" strike="noStrike" cap="none" dirty="0"/>
                        <a:t>V (ventricle)</a:t>
                      </a:r>
                      <a:endParaRPr sz="1800" b="0" i="0" u="none" strike="noStrike" cap="none" dirty="0">
                        <a:solidFill>
                          <a:srgbClr val="003366"/>
                        </a:solidFill>
                        <a:latin typeface="Tahoma"/>
                        <a:ea typeface="Tahoma"/>
                        <a:cs typeface="Tahoma"/>
                        <a:sym typeface="Tahoma"/>
                      </a:endParaRPr>
                    </a:p>
                  </a:txBody>
                  <a:tcPr marL="91450" marR="91450" marT="45725" marB="45725"/>
                </a:tc>
                <a:tc>
                  <a:txBody>
                    <a:bodyPr/>
                    <a:lstStyle/>
                    <a:p>
                      <a:pPr marL="0" marR="0" lvl="0" indent="0" algn="l" rtl="0">
                        <a:lnSpc>
                          <a:spcPct val="100000"/>
                        </a:lnSpc>
                        <a:spcBef>
                          <a:spcPts val="0"/>
                        </a:spcBef>
                        <a:spcAft>
                          <a:spcPts val="0"/>
                        </a:spcAft>
                        <a:buClr>
                          <a:schemeClr val="dk1"/>
                        </a:buClr>
                        <a:buFont typeface="Calibri"/>
                        <a:buNone/>
                      </a:pPr>
                      <a:r>
                        <a:rPr lang="en-US" sz="1800" u="none" strike="noStrike" cap="none" dirty="0"/>
                        <a:t>V (ventricle)</a:t>
                      </a:r>
                      <a:endParaRPr sz="1800" b="0" i="0" u="none" strike="noStrike" cap="none" dirty="0">
                        <a:solidFill>
                          <a:srgbClr val="003366"/>
                        </a:solidFill>
                        <a:latin typeface="Tahoma"/>
                        <a:ea typeface="Tahoma"/>
                        <a:cs typeface="Tahoma"/>
                        <a:sym typeface="Tahoma"/>
                      </a:endParaRPr>
                    </a:p>
                  </a:txBody>
                  <a:tcPr marL="91450" marR="91450" marT="45725" marB="45725"/>
                </a:tc>
                <a:tc>
                  <a:txBody>
                    <a:bodyPr/>
                    <a:lstStyle/>
                    <a:p>
                      <a:pPr marL="0" marR="0" lvl="0" indent="0" algn="l" rtl="0">
                        <a:lnSpc>
                          <a:spcPct val="100000"/>
                        </a:lnSpc>
                        <a:spcBef>
                          <a:spcPts val="0"/>
                        </a:spcBef>
                        <a:spcAft>
                          <a:spcPts val="0"/>
                        </a:spcAft>
                        <a:buClr>
                          <a:schemeClr val="dk1"/>
                        </a:buClr>
                        <a:buFont typeface="Calibri"/>
                        <a:buNone/>
                      </a:pPr>
                      <a:r>
                        <a:rPr lang="en-US" sz="1800" u="none" strike="noStrike" cap="none" dirty="0"/>
                        <a:t>T (triggering)</a:t>
                      </a:r>
                      <a:endParaRPr sz="1800" b="0" i="0" u="none" strike="noStrike" cap="none" dirty="0">
                        <a:solidFill>
                          <a:srgbClr val="003366"/>
                        </a:solidFill>
                        <a:latin typeface="Tahoma"/>
                        <a:ea typeface="Tahoma"/>
                        <a:cs typeface="Tahoma"/>
                        <a:sym typeface="Tahoma"/>
                      </a:endParaRPr>
                    </a:p>
                  </a:txBody>
                  <a:tcPr marL="91450" marR="91450" marT="45725" marB="45725"/>
                </a:tc>
                <a:extLst>
                  <a:ext uri="{0D108BD9-81ED-4DB2-BD59-A6C34878D82A}">
                    <a16:rowId xmlns:a16="http://schemas.microsoft.com/office/drawing/2014/main" val="10003"/>
                  </a:ext>
                </a:extLst>
              </a:tr>
              <a:tr h="371475">
                <a:tc>
                  <a:txBody>
                    <a:bodyPr/>
                    <a:lstStyle/>
                    <a:p>
                      <a:pPr marL="0" marR="0" lvl="0" indent="0" algn="l" rtl="0">
                        <a:lnSpc>
                          <a:spcPct val="100000"/>
                        </a:lnSpc>
                        <a:spcBef>
                          <a:spcPts val="0"/>
                        </a:spcBef>
                        <a:spcAft>
                          <a:spcPts val="0"/>
                        </a:spcAft>
                        <a:buClr>
                          <a:schemeClr val="dk1"/>
                        </a:buClr>
                        <a:buFont typeface="Calibri"/>
                        <a:buNone/>
                      </a:pPr>
                      <a:r>
                        <a:rPr lang="en-US" sz="1800" u="none" strike="noStrike" cap="none" dirty="0"/>
                        <a:t>D (dual)</a:t>
                      </a:r>
                      <a:endParaRPr sz="1800" b="0" i="0" u="none" strike="noStrike" cap="none" dirty="0">
                        <a:solidFill>
                          <a:srgbClr val="003366"/>
                        </a:solidFill>
                        <a:latin typeface="Tahoma"/>
                        <a:ea typeface="Tahoma"/>
                        <a:cs typeface="Tahoma"/>
                        <a:sym typeface="Tahoma"/>
                      </a:endParaRPr>
                    </a:p>
                  </a:txBody>
                  <a:tcPr marL="91450" marR="91450" marT="45725" marB="45725"/>
                </a:tc>
                <a:tc>
                  <a:txBody>
                    <a:bodyPr/>
                    <a:lstStyle/>
                    <a:p>
                      <a:pPr marL="0" marR="0" lvl="0" indent="0" algn="l" rtl="0">
                        <a:lnSpc>
                          <a:spcPct val="100000"/>
                        </a:lnSpc>
                        <a:spcBef>
                          <a:spcPts val="0"/>
                        </a:spcBef>
                        <a:spcAft>
                          <a:spcPts val="0"/>
                        </a:spcAft>
                        <a:buClr>
                          <a:schemeClr val="dk1"/>
                        </a:buClr>
                        <a:buFont typeface="Calibri"/>
                        <a:buNone/>
                      </a:pPr>
                      <a:r>
                        <a:rPr lang="en-US" sz="1800" u="none" strike="noStrike" cap="none" dirty="0"/>
                        <a:t>D (dual)</a:t>
                      </a:r>
                      <a:endParaRPr sz="1800" b="0" i="0" u="none" strike="noStrike" cap="none" dirty="0">
                        <a:solidFill>
                          <a:srgbClr val="003366"/>
                        </a:solidFill>
                        <a:latin typeface="Tahoma"/>
                        <a:ea typeface="Tahoma"/>
                        <a:cs typeface="Tahoma"/>
                        <a:sym typeface="Tahoma"/>
                      </a:endParaRPr>
                    </a:p>
                  </a:txBody>
                  <a:tcPr marL="91450" marR="91450" marT="45725" marB="45725"/>
                </a:tc>
                <a:tc>
                  <a:txBody>
                    <a:bodyPr/>
                    <a:lstStyle/>
                    <a:p>
                      <a:pPr marL="0" marR="0" lvl="0" indent="0" algn="l" rtl="0">
                        <a:lnSpc>
                          <a:spcPct val="100000"/>
                        </a:lnSpc>
                        <a:spcBef>
                          <a:spcPts val="0"/>
                        </a:spcBef>
                        <a:spcAft>
                          <a:spcPts val="0"/>
                        </a:spcAft>
                        <a:buClr>
                          <a:schemeClr val="dk1"/>
                        </a:buClr>
                        <a:buFont typeface="Calibri"/>
                        <a:buNone/>
                      </a:pPr>
                      <a:r>
                        <a:rPr lang="en-US" sz="1800" u="none" strike="noStrike" cap="none" dirty="0"/>
                        <a:t>D (dual)</a:t>
                      </a:r>
                      <a:endParaRPr sz="1800" b="0" i="0" u="none" strike="noStrike" cap="none" dirty="0">
                        <a:solidFill>
                          <a:srgbClr val="003366"/>
                        </a:solidFill>
                        <a:latin typeface="Tahoma"/>
                        <a:ea typeface="Tahoma"/>
                        <a:cs typeface="Tahoma"/>
                        <a:sym typeface="Tahoma"/>
                      </a:endParaRPr>
                    </a:p>
                  </a:txBody>
                  <a:tcPr marL="91450" marR="91450" marT="45725" marB="45725"/>
                </a:tc>
                <a:extLst>
                  <a:ext uri="{0D108BD9-81ED-4DB2-BD59-A6C34878D82A}">
                    <a16:rowId xmlns:a16="http://schemas.microsoft.com/office/drawing/2014/main" val="10004"/>
                  </a:ext>
                </a:extLst>
              </a:tr>
            </a:tbl>
          </a:graphicData>
        </a:graphic>
      </p:graphicFrame>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Shape 1207"/>
        <p:cNvGrpSpPr/>
        <p:nvPr/>
      </p:nvGrpSpPr>
      <p:grpSpPr>
        <a:xfrm>
          <a:off x="0" y="0"/>
          <a:ext cx="0" cy="0"/>
          <a:chOff x="0" y="0"/>
          <a:chExt cx="0" cy="0"/>
        </a:xfrm>
      </p:grpSpPr>
      <p:sp>
        <p:nvSpPr>
          <p:cNvPr id="1208" name="Google Shape;1208;p171"/>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r>
              <a:rPr lang="en-US" sz="4400" b="0" i="0" u="none" strike="noStrike" cap="none" dirty="0">
                <a:solidFill>
                  <a:srgbClr val="000000"/>
                </a:solidFill>
                <a:latin typeface="Calibri"/>
                <a:ea typeface="Calibri"/>
                <a:cs typeface="Calibri"/>
                <a:sym typeface="Calibri"/>
              </a:rPr>
              <a:t>Pacemaker</a:t>
            </a:r>
            <a:endParaRPr dirty="0"/>
          </a:p>
        </p:txBody>
      </p:sp>
      <p:sp>
        <p:nvSpPr>
          <p:cNvPr id="1209" name="Google Shape;1209;p171"/>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a:spcBef>
                <a:spcPts val="0"/>
              </a:spcBef>
              <a:buClr>
                <a:schemeClr val="dk1"/>
              </a:buClr>
              <a:buSzPts val="3200"/>
            </a:pPr>
            <a:r>
              <a:rPr lang="en-US" sz="2000" b="0" i="0" u="none" strike="noStrike" cap="none" dirty="0">
                <a:solidFill>
                  <a:schemeClr val="dk1"/>
                </a:solidFill>
                <a:latin typeface="Calibri"/>
                <a:ea typeface="Calibri"/>
                <a:cs typeface="Calibri"/>
                <a:sym typeface="Calibri"/>
              </a:rPr>
              <a:t>Factors that interfere with pacemaker</a:t>
            </a:r>
            <a:endParaRPr sz="2000" dirty="0"/>
          </a:p>
          <a:p>
            <a:pPr marL="800100" lvl="1" indent="-3429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Cautery</a:t>
            </a:r>
            <a:endParaRPr sz="2000" dirty="0"/>
          </a:p>
          <a:p>
            <a:pPr marL="1257300" lvl="2" indent="-342900">
              <a:spcBef>
                <a:spcPts val="1600"/>
              </a:spcBef>
              <a:buClr>
                <a:schemeClr val="dk1"/>
              </a:buClr>
              <a:buSzPts val="2400"/>
            </a:pPr>
            <a:r>
              <a:rPr lang="en-US" sz="2000" b="0" i="0" u="none" strike="noStrike" cap="none" dirty="0">
                <a:solidFill>
                  <a:schemeClr val="dk1"/>
                </a:solidFill>
                <a:latin typeface="Calibri"/>
                <a:ea typeface="Calibri"/>
                <a:cs typeface="Calibri"/>
                <a:sym typeface="Calibri"/>
              </a:rPr>
              <a:t>Occurs with unipolar</a:t>
            </a:r>
            <a:endParaRPr sz="2000" dirty="0"/>
          </a:p>
          <a:p>
            <a:pPr marL="1257300" lvl="2" indent="-342900">
              <a:spcBef>
                <a:spcPts val="1600"/>
              </a:spcBef>
              <a:buClr>
                <a:schemeClr val="dk1"/>
              </a:buClr>
              <a:buSzPts val="2400"/>
            </a:pPr>
            <a:r>
              <a:rPr lang="en-US" sz="2000" b="0" i="0" u="none" strike="noStrike" cap="none" dirty="0">
                <a:solidFill>
                  <a:schemeClr val="dk1"/>
                </a:solidFill>
                <a:latin typeface="Calibri"/>
                <a:ea typeface="Calibri"/>
                <a:cs typeface="Calibri"/>
                <a:sym typeface="Calibri"/>
              </a:rPr>
              <a:t>Rare with bipolar</a:t>
            </a:r>
            <a:endParaRPr sz="2000" dirty="0"/>
          </a:p>
          <a:p>
            <a:pPr marL="1257300" lvl="2" indent="-342900">
              <a:spcBef>
                <a:spcPts val="1600"/>
              </a:spcBef>
              <a:buClr>
                <a:schemeClr val="dk1"/>
              </a:buClr>
              <a:buSzPts val="2400"/>
            </a:pPr>
            <a:r>
              <a:rPr lang="en-US" sz="2000" b="0" i="0" u="none" strike="noStrike" cap="none" dirty="0">
                <a:solidFill>
                  <a:schemeClr val="dk1"/>
                </a:solidFill>
                <a:latin typeface="Calibri"/>
                <a:ea typeface="Calibri"/>
                <a:cs typeface="Calibri"/>
                <a:sym typeface="Calibri"/>
              </a:rPr>
              <a:t>Pacemaker not between cautery pad and surgical site </a:t>
            </a:r>
            <a:endParaRPr sz="2000" dirty="0"/>
          </a:p>
          <a:p>
            <a:pPr marL="800100" lvl="1" indent="-3429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Medications (sense intrinsic activity or rate)</a:t>
            </a:r>
            <a:endParaRPr sz="2000" dirty="0"/>
          </a:p>
          <a:p>
            <a:pPr marL="1257300" lvl="2" indent="-342900">
              <a:spcBef>
                <a:spcPts val="1600"/>
              </a:spcBef>
              <a:buClr>
                <a:schemeClr val="dk1"/>
              </a:buClr>
              <a:buSzPts val="2400"/>
            </a:pPr>
            <a:r>
              <a:rPr lang="en-US" sz="2000" b="0" i="0" u="none" strike="noStrike" cap="none" dirty="0">
                <a:solidFill>
                  <a:schemeClr val="dk1"/>
                </a:solidFill>
                <a:latin typeface="Calibri"/>
                <a:ea typeface="Calibri"/>
                <a:cs typeface="Calibri"/>
                <a:sym typeface="Calibri"/>
              </a:rPr>
              <a:t>Succinylcholine</a:t>
            </a:r>
            <a:endParaRPr sz="2000" dirty="0"/>
          </a:p>
          <a:p>
            <a:pPr marL="1257300" lvl="2" indent="-342900">
              <a:spcBef>
                <a:spcPts val="1600"/>
              </a:spcBef>
              <a:spcAft>
                <a:spcPts val="1600"/>
              </a:spcAft>
              <a:buClr>
                <a:schemeClr val="dk1"/>
              </a:buClr>
              <a:buSzPts val="2400"/>
            </a:pPr>
            <a:r>
              <a:rPr lang="en-US" sz="2000" b="0" i="0" u="none" strike="noStrike" cap="none" dirty="0">
                <a:solidFill>
                  <a:schemeClr val="dk1"/>
                </a:solidFill>
                <a:latin typeface="Calibri"/>
                <a:ea typeface="Calibri"/>
                <a:cs typeface="Calibri"/>
                <a:sym typeface="Calibri"/>
              </a:rPr>
              <a:t>Etomidate</a:t>
            </a:r>
            <a:endParaRPr sz="2000" dirty="0"/>
          </a:p>
        </p:txBody>
      </p:sp>
      <p:sp>
        <p:nvSpPr>
          <p:cNvPr id="1210" name="Google Shape;1210;p171"/>
          <p:cNvSpPr txBox="1">
            <a:spLocks noGrp="1"/>
          </p:cNvSpPr>
          <p:nvPr>
            <p:ph type="sldNum" sz="quarter"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a:t> </a:t>
            </a: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Shape 1214"/>
        <p:cNvGrpSpPr/>
        <p:nvPr/>
      </p:nvGrpSpPr>
      <p:grpSpPr>
        <a:xfrm>
          <a:off x="0" y="0"/>
          <a:ext cx="0" cy="0"/>
          <a:chOff x="0" y="0"/>
          <a:chExt cx="0" cy="0"/>
        </a:xfrm>
      </p:grpSpPr>
      <p:sp>
        <p:nvSpPr>
          <p:cNvPr id="1215" name="Google Shape;1215;p172"/>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r>
              <a:rPr lang="en-US" sz="4400" b="0" i="0" u="none" strike="noStrike" cap="none" dirty="0">
                <a:solidFill>
                  <a:srgbClr val="000000"/>
                </a:solidFill>
                <a:latin typeface="Calibri"/>
                <a:ea typeface="Calibri"/>
                <a:cs typeface="Calibri"/>
                <a:sym typeface="Calibri"/>
              </a:rPr>
              <a:t>Pacemaker</a:t>
            </a:r>
            <a:endParaRPr dirty="0"/>
          </a:p>
        </p:txBody>
      </p:sp>
      <p:sp>
        <p:nvSpPr>
          <p:cNvPr id="1216" name="Google Shape;1216;p172"/>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a:spcBef>
                <a:spcPts val="0"/>
              </a:spcBef>
              <a:buClr>
                <a:schemeClr val="dk1"/>
              </a:buClr>
              <a:buSzPts val="3200"/>
            </a:pPr>
            <a:r>
              <a:rPr lang="en-US" sz="2000" b="0" i="0" u="none" strike="noStrike" cap="none" dirty="0">
                <a:solidFill>
                  <a:schemeClr val="dk1"/>
                </a:solidFill>
                <a:latin typeface="Calibri"/>
                <a:ea typeface="Calibri"/>
                <a:cs typeface="Calibri"/>
                <a:sym typeface="Calibri"/>
              </a:rPr>
              <a:t>Converting to an asynchronous mode</a:t>
            </a:r>
            <a:endParaRPr sz="2000" dirty="0"/>
          </a:p>
          <a:p>
            <a:pPr marL="800100" lvl="1" indent="-3429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Magnet over the patient’s pacemaker</a:t>
            </a:r>
            <a:endParaRPr sz="2000" dirty="0"/>
          </a:p>
          <a:p>
            <a:pPr marL="800100" lvl="1" indent="-3429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Locate</a:t>
            </a:r>
            <a:r>
              <a:rPr lang="en-US" sz="2000" dirty="0">
                <a:latin typeface="Calibri"/>
                <a:ea typeface="Calibri"/>
                <a:cs typeface="Calibri"/>
                <a:sym typeface="Calibri"/>
              </a:rPr>
              <a:t> </a:t>
            </a:r>
            <a:r>
              <a:rPr lang="en-US" sz="2000" b="0" i="0" u="none" strike="noStrike" cap="none" dirty="0">
                <a:solidFill>
                  <a:schemeClr val="dk1"/>
                </a:solidFill>
                <a:latin typeface="Calibri"/>
                <a:ea typeface="Calibri"/>
                <a:cs typeface="Calibri"/>
                <a:sym typeface="Calibri"/>
              </a:rPr>
              <a:t>the site after positioning</a:t>
            </a:r>
            <a:endParaRPr sz="2000" dirty="0"/>
          </a:p>
          <a:p>
            <a:pPr>
              <a:spcBef>
                <a:spcPts val="1600"/>
              </a:spcBef>
              <a:buClr>
                <a:schemeClr val="dk1"/>
              </a:buClr>
              <a:buSzPts val="3200"/>
            </a:pPr>
            <a:r>
              <a:rPr lang="en-US" sz="2000" b="0" i="0" u="none" strike="noStrike" cap="none" dirty="0">
                <a:solidFill>
                  <a:schemeClr val="dk1"/>
                </a:solidFill>
                <a:latin typeface="Calibri"/>
                <a:ea typeface="Calibri"/>
                <a:cs typeface="Calibri"/>
                <a:sym typeface="Calibri"/>
              </a:rPr>
              <a:t>Electrocautery without magnet placement</a:t>
            </a:r>
          </a:p>
          <a:p>
            <a:pPr lvl="1">
              <a:spcBef>
                <a:spcPts val="1600"/>
              </a:spcBef>
              <a:buClr>
                <a:schemeClr val="dk1"/>
              </a:buClr>
              <a:buSzPts val="3200"/>
            </a:pPr>
            <a:r>
              <a:rPr lang="en-US" sz="1700" b="0" i="0" u="none" strike="noStrike" cap="none" dirty="0">
                <a:solidFill>
                  <a:schemeClr val="dk1"/>
                </a:solidFill>
                <a:latin typeface="Calibri"/>
                <a:ea typeface="Calibri"/>
                <a:cs typeface="Calibri"/>
                <a:sym typeface="Calibri"/>
              </a:rPr>
              <a:t>Ask the surgeon to stop if there is noted interference</a:t>
            </a:r>
            <a:endParaRPr sz="1700" dirty="0"/>
          </a:p>
          <a:p>
            <a:pPr marL="800100" lvl="1" indent="-3429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Place the magnet over the pacemaker &amp; it will begin in a fixed rate (asynchronous mode)</a:t>
            </a:r>
            <a:endParaRPr sz="2000" dirty="0"/>
          </a:p>
          <a:p>
            <a:pPr marL="800100" lvl="1" indent="-342900">
              <a:spcBef>
                <a:spcPts val="1600"/>
              </a:spcBef>
              <a:spcAft>
                <a:spcPts val="1600"/>
              </a:spcAft>
              <a:buClr>
                <a:schemeClr val="dk1"/>
              </a:buClr>
              <a:buSzPts val="2800"/>
            </a:pPr>
            <a:r>
              <a:rPr lang="en-US" sz="2000" b="0" i="0" u="none" strike="noStrike" cap="none" dirty="0">
                <a:solidFill>
                  <a:schemeClr val="dk1"/>
                </a:solidFill>
                <a:latin typeface="Calibri"/>
                <a:ea typeface="Calibri"/>
                <a:cs typeface="Calibri"/>
                <a:sym typeface="Calibri"/>
              </a:rPr>
              <a:t>Post op evaluation of pacer </a:t>
            </a:r>
            <a:endParaRPr sz="2000" dirty="0"/>
          </a:p>
        </p:txBody>
      </p:sp>
      <p:sp>
        <p:nvSpPr>
          <p:cNvPr id="1217" name="Google Shape;1217;p172"/>
          <p:cNvSpPr txBox="1">
            <a:spLocks noGrp="1"/>
          </p:cNvSpPr>
          <p:nvPr>
            <p:ph type="sldNum" sz="quarter"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a:t> </a:t>
            </a: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Shape 1221"/>
        <p:cNvGrpSpPr/>
        <p:nvPr/>
      </p:nvGrpSpPr>
      <p:grpSpPr>
        <a:xfrm>
          <a:off x="0" y="0"/>
          <a:ext cx="0" cy="0"/>
          <a:chOff x="0" y="0"/>
          <a:chExt cx="0" cy="0"/>
        </a:xfrm>
      </p:grpSpPr>
      <p:sp>
        <p:nvSpPr>
          <p:cNvPr id="1222" name="Google Shape;1222;p173"/>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r>
              <a:rPr lang="en-US" sz="4400" b="0" i="0" u="none" strike="noStrike" cap="none" dirty="0">
                <a:solidFill>
                  <a:srgbClr val="000000"/>
                </a:solidFill>
                <a:latin typeface="Calibri"/>
                <a:ea typeface="Calibri"/>
                <a:cs typeface="Calibri"/>
                <a:sym typeface="Calibri"/>
              </a:rPr>
              <a:t>ICD</a:t>
            </a:r>
            <a:endParaRPr dirty="0"/>
          </a:p>
        </p:txBody>
      </p:sp>
      <p:sp>
        <p:nvSpPr>
          <p:cNvPr id="1223" name="Google Shape;1223;p173"/>
          <p:cNvSpPr txBox="1">
            <a:spLocks noGrp="1"/>
          </p:cNvSpPr>
          <p:nvPr>
            <p:ph idx="1"/>
          </p:nvPr>
        </p:nvSpPr>
        <p:spPr>
          <a:xfrm>
            <a:off x="457200" y="1524000"/>
            <a:ext cx="8229600" cy="4724400"/>
          </a:xfrm>
          <a:prstGeom prst="rect">
            <a:avLst/>
          </a:prstGeom>
          <a:noFill/>
          <a:ln>
            <a:noFill/>
          </a:ln>
        </p:spPr>
        <p:txBody>
          <a:bodyPr spcFirstLastPara="1" wrap="square" lIns="91425" tIns="45700" rIns="91425" bIns="45700" anchor="t" anchorCtr="0">
            <a:noAutofit/>
          </a:bodyPr>
          <a:lstStyle/>
          <a:p>
            <a:pPr>
              <a:spcBef>
                <a:spcPts val="0"/>
              </a:spcBef>
              <a:buClr>
                <a:schemeClr val="dk1"/>
              </a:buClr>
              <a:buSzPts val="3200"/>
            </a:pPr>
            <a:r>
              <a:rPr lang="en-US" sz="2000" b="0" i="0" u="none" strike="noStrike" cap="none" dirty="0">
                <a:solidFill>
                  <a:schemeClr val="dk1"/>
                </a:solidFill>
                <a:latin typeface="Calibri"/>
                <a:ea typeface="Calibri"/>
                <a:cs typeface="Calibri"/>
                <a:sym typeface="Calibri"/>
              </a:rPr>
              <a:t>Implantable cardioverter-defibrillator</a:t>
            </a:r>
            <a:endParaRPr sz="2000" dirty="0"/>
          </a:p>
          <a:p>
            <a:pPr marL="800100" lvl="1" indent="-3429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Detects ventricular tachycardia or fib.  Terminates dysrhythmia by overdrive pacing or delivery of synchronized high energy shock</a:t>
            </a:r>
            <a:endParaRPr sz="2000" b="0" i="0" u="none" strike="noStrike" cap="none" dirty="0">
              <a:solidFill>
                <a:schemeClr val="dk1"/>
              </a:solidFill>
              <a:latin typeface="Calibri"/>
              <a:ea typeface="Calibri"/>
              <a:cs typeface="Calibri"/>
              <a:sym typeface="Calibri"/>
            </a:endParaRPr>
          </a:p>
          <a:p>
            <a:pPr>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Anesthesia considerations</a:t>
            </a:r>
            <a:endParaRPr sz="2000" dirty="0"/>
          </a:p>
          <a:p>
            <a:pPr marL="800100" lvl="1" indent="-342900">
              <a:spcBef>
                <a:spcPts val="1600"/>
              </a:spcBef>
              <a:buClr>
                <a:schemeClr val="dk1"/>
              </a:buClr>
              <a:buSzPts val="2400"/>
            </a:pPr>
            <a:r>
              <a:rPr lang="en-US" sz="2000" b="0" i="0" u="none" strike="noStrike" cap="none" dirty="0">
                <a:solidFill>
                  <a:schemeClr val="dk1"/>
                </a:solidFill>
                <a:latin typeface="Calibri"/>
                <a:ea typeface="Calibri"/>
                <a:cs typeface="Calibri"/>
                <a:sym typeface="Calibri"/>
              </a:rPr>
              <a:t>Turned off for surgery </a:t>
            </a:r>
            <a:endParaRPr sz="2000" dirty="0"/>
          </a:p>
          <a:p>
            <a:pPr marL="800100" lvl="1" indent="-342900">
              <a:spcBef>
                <a:spcPts val="1600"/>
              </a:spcBef>
              <a:buClr>
                <a:schemeClr val="dk1"/>
              </a:buClr>
              <a:buSzPts val="2400"/>
            </a:pPr>
            <a:r>
              <a:rPr lang="en-US" sz="2000" b="0" i="0" u="none" strike="noStrike" cap="none" dirty="0">
                <a:solidFill>
                  <a:schemeClr val="dk1"/>
                </a:solidFill>
                <a:latin typeface="Calibri"/>
                <a:ea typeface="Calibri"/>
                <a:cs typeface="Calibri"/>
                <a:sym typeface="Calibri"/>
              </a:rPr>
              <a:t>Use magnet</a:t>
            </a:r>
            <a:endParaRPr sz="2000" dirty="0"/>
          </a:p>
          <a:p>
            <a:pPr marL="800100" lvl="1" indent="-342900">
              <a:spcBef>
                <a:spcPts val="1600"/>
              </a:spcBef>
              <a:buClr>
                <a:schemeClr val="dk1"/>
              </a:buClr>
              <a:buSzPts val="2400"/>
            </a:pPr>
            <a:r>
              <a:rPr lang="en-US" sz="2000" b="0" i="0" u="none" strike="noStrike" cap="none" dirty="0">
                <a:solidFill>
                  <a:schemeClr val="dk1"/>
                </a:solidFill>
                <a:latin typeface="Calibri"/>
                <a:ea typeface="Calibri"/>
                <a:cs typeface="Calibri"/>
                <a:sym typeface="Calibri"/>
              </a:rPr>
              <a:t>If off, have defibrillator with patches on the patient</a:t>
            </a:r>
            <a:endParaRPr sz="2000" dirty="0"/>
          </a:p>
          <a:p>
            <a:pPr marL="800100" lvl="1" indent="-342900">
              <a:spcBef>
                <a:spcPts val="1600"/>
              </a:spcBef>
              <a:buClr>
                <a:schemeClr val="dk1"/>
              </a:buClr>
              <a:buSzPts val="2400"/>
            </a:pPr>
            <a:r>
              <a:rPr lang="en-US" sz="2000" b="0" i="0" u="none" strike="noStrike" cap="none" dirty="0">
                <a:solidFill>
                  <a:schemeClr val="dk1"/>
                </a:solidFill>
                <a:latin typeface="Calibri"/>
                <a:ea typeface="Calibri"/>
                <a:cs typeface="Calibri"/>
                <a:sym typeface="Calibri"/>
              </a:rPr>
              <a:t>Know how to operate the defibrillator</a:t>
            </a:r>
            <a:endParaRPr sz="2000" dirty="0"/>
          </a:p>
          <a:p>
            <a:pPr marL="342900" marR="0" lvl="0" indent="-139700" algn="l" rtl="0">
              <a:spcBef>
                <a:spcPts val="1600"/>
              </a:spcBef>
              <a:spcAft>
                <a:spcPts val="1600"/>
              </a:spcAft>
              <a:buClr>
                <a:schemeClr val="dk1"/>
              </a:buClr>
              <a:buSzPts val="3200"/>
              <a:buFont typeface="Calibri"/>
              <a:buNone/>
            </a:pPr>
            <a:endParaRPr sz="3200" b="0" i="0" u="none" strike="noStrike" cap="none" dirty="0">
              <a:solidFill>
                <a:schemeClr val="dk1"/>
              </a:solidFill>
              <a:latin typeface="Calibri"/>
              <a:ea typeface="Calibri"/>
              <a:cs typeface="Calibri"/>
              <a:sym typeface="Calibri"/>
            </a:endParaRPr>
          </a:p>
        </p:txBody>
      </p:sp>
      <p:sp>
        <p:nvSpPr>
          <p:cNvPr id="1224" name="Google Shape;1224;p173"/>
          <p:cNvSpPr txBox="1">
            <a:spLocks noGrp="1"/>
          </p:cNvSpPr>
          <p:nvPr>
            <p:ph type="sldNum" sz="quarter"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a:t> </a:t>
            </a: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Shape 1228"/>
        <p:cNvGrpSpPr/>
        <p:nvPr/>
      </p:nvGrpSpPr>
      <p:grpSpPr>
        <a:xfrm>
          <a:off x="0" y="0"/>
          <a:ext cx="0" cy="0"/>
          <a:chOff x="0" y="0"/>
          <a:chExt cx="0" cy="0"/>
        </a:xfrm>
      </p:grpSpPr>
      <p:sp>
        <p:nvSpPr>
          <p:cNvPr id="1229" name="Google Shape;1229;p174"/>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r>
              <a:rPr lang="en-US" sz="4400" b="0" i="0" u="none" strike="noStrike" cap="none" dirty="0">
                <a:solidFill>
                  <a:srgbClr val="000000"/>
                </a:solidFill>
                <a:latin typeface="Calibri"/>
                <a:ea typeface="Calibri"/>
                <a:cs typeface="Calibri"/>
                <a:sym typeface="Calibri"/>
              </a:rPr>
              <a:t>ICD</a:t>
            </a:r>
            <a:endParaRPr dirty="0"/>
          </a:p>
        </p:txBody>
      </p:sp>
      <p:sp>
        <p:nvSpPr>
          <p:cNvPr id="1230" name="Google Shape;1230;p174"/>
          <p:cNvSpPr txBox="1">
            <a:spLocks noGrp="1"/>
          </p:cNvSpPr>
          <p:nvPr>
            <p:ph idx="1"/>
          </p:nvPr>
        </p:nvSpPr>
        <p:spPr>
          <a:xfrm>
            <a:off x="457200" y="1600200"/>
            <a:ext cx="8229600" cy="46482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800"/>
              <a:buFont typeface="Calibri"/>
              <a:buChar char="■"/>
            </a:pPr>
            <a:r>
              <a:rPr lang="en-US" sz="2800" b="0" i="0" u="none" strike="noStrike" cap="none" dirty="0">
                <a:solidFill>
                  <a:schemeClr val="dk1"/>
                </a:solidFill>
                <a:latin typeface="Calibri"/>
                <a:ea typeface="Calibri"/>
                <a:cs typeface="Calibri"/>
                <a:sym typeface="Calibri"/>
              </a:rPr>
              <a:t>Anesthesia considerations</a:t>
            </a:r>
            <a:endParaRPr dirty="0"/>
          </a:p>
          <a:p>
            <a:pPr marL="742950" marR="0" lvl="1" indent="-285750" algn="l" rtl="0">
              <a:spcBef>
                <a:spcPts val="1600"/>
              </a:spcBef>
              <a:spcAft>
                <a:spcPts val="0"/>
              </a:spcAft>
              <a:buClr>
                <a:schemeClr val="dk1"/>
              </a:buClr>
              <a:buSzPts val="2600"/>
              <a:buFont typeface="Calibri"/>
              <a:buChar char="■"/>
            </a:pPr>
            <a:r>
              <a:rPr lang="en-US" sz="2600" b="0" i="0" u="none" strike="noStrike" cap="none" dirty="0">
                <a:solidFill>
                  <a:schemeClr val="dk1"/>
                </a:solidFill>
                <a:latin typeface="Calibri"/>
                <a:ea typeface="Calibri"/>
                <a:cs typeface="Calibri"/>
                <a:sym typeface="Calibri"/>
              </a:rPr>
              <a:t>Placement-anesthesia is needed when device is tested to provide amnesia.</a:t>
            </a:r>
            <a:endParaRPr dirty="0"/>
          </a:p>
          <a:p>
            <a:pPr marL="742950" marR="0" lvl="1" indent="-285750" algn="l" rtl="0">
              <a:spcBef>
                <a:spcPts val="1600"/>
              </a:spcBef>
              <a:spcAft>
                <a:spcPts val="0"/>
              </a:spcAft>
              <a:buClr>
                <a:schemeClr val="dk1"/>
              </a:buClr>
              <a:buSzPts val="2600"/>
              <a:buFont typeface="Calibri"/>
              <a:buChar char="■"/>
            </a:pPr>
            <a:r>
              <a:rPr lang="en-US" sz="2600" b="0" i="0" u="none" strike="noStrike" cap="none" dirty="0">
                <a:solidFill>
                  <a:schemeClr val="dk1"/>
                </a:solidFill>
                <a:latin typeface="Calibri"/>
                <a:ea typeface="Calibri"/>
                <a:cs typeface="Calibri"/>
                <a:sym typeface="Calibri"/>
              </a:rPr>
              <a:t>Be aware that defibrillation threshold and effectiveness of the device decreases with amiodarone or other antidysrhythmic</a:t>
            </a:r>
            <a:endParaRPr dirty="0"/>
          </a:p>
          <a:p>
            <a:pPr marL="342900" marR="0" lvl="0" indent="-139700" algn="l" rtl="0">
              <a:spcBef>
                <a:spcPts val="1600"/>
              </a:spcBef>
              <a:spcAft>
                <a:spcPts val="1600"/>
              </a:spcAft>
              <a:buClr>
                <a:schemeClr val="dk1"/>
              </a:buClr>
              <a:buSzPts val="3200"/>
              <a:buFont typeface="Calibri"/>
              <a:buNone/>
            </a:pPr>
            <a:endParaRPr sz="3200" b="0" i="0" u="none" strike="noStrike" cap="none" dirty="0">
              <a:solidFill>
                <a:schemeClr val="dk1"/>
              </a:solidFill>
              <a:latin typeface="Calibri"/>
              <a:ea typeface="Calibri"/>
              <a:cs typeface="Calibri"/>
              <a:sym typeface="Calibri"/>
            </a:endParaRPr>
          </a:p>
        </p:txBody>
      </p:sp>
      <p:sp>
        <p:nvSpPr>
          <p:cNvPr id="1231" name="Google Shape;1231;p174"/>
          <p:cNvSpPr txBox="1">
            <a:spLocks noGrp="1"/>
          </p:cNvSpPr>
          <p:nvPr>
            <p:ph type="sldNum" sz="quarter"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a:t> </a:t>
            </a: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Shape 1235"/>
        <p:cNvGrpSpPr/>
        <p:nvPr/>
      </p:nvGrpSpPr>
      <p:grpSpPr>
        <a:xfrm>
          <a:off x="0" y="0"/>
          <a:ext cx="0" cy="0"/>
          <a:chOff x="0" y="0"/>
          <a:chExt cx="0" cy="0"/>
        </a:xfrm>
      </p:grpSpPr>
      <p:sp>
        <p:nvSpPr>
          <p:cNvPr id="1236" name="Google Shape;1236;p17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r>
              <a:rPr lang="en-US" sz="4400" b="0" i="0" u="none" strike="noStrike" cap="none" dirty="0">
                <a:solidFill>
                  <a:srgbClr val="000000"/>
                </a:solidFill>
                <a:latin typeface="Calibri"/>
                <a:ea typeface="Calibri"/>
                <a:cs typeface="Calibri"/>
                <a:sym typeface="Calibri"/>
              </a:rPr>
              <a:t>Electrophysiology Study &amp; Ablation</a:t>
            </a:r>
            <a:endParaRPr dirty="0"/>
          </a:p>
        </p:txBody>
      </p:sp>
      <p:sp>
        <p:nvSpPr>
          <p:cNvPr id="1237" name="Google Shape;1237;p175"/>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a:spcBef>
                <a:spcPts val="0"/>
              </a:spcBef>
              <a:buClr>
                <a:schemeClr val="dk1"/>
              </a:buClr>
              <a:buSzPts val="3200"/>
            </a:pPr>
            <a:r>
              <a:rPr lang="en-US" sz="2000" b="0" i="0" u="none" strike="noStrike" cap="none" dirty="0">
                <a:solidFill>
                  <a:schemeClr val="dk1"/>
                </a:solidFill>
                <a:latin typeface="Calibri"/>
                <a:ea typeface="Calibri"/>
                <a:cs typeface="Calibri"/>
                <a:sym typeface="Calibri"/>
              </a:rPr>
              <a:t>MAC is provided for most patients with propofol, midazolam and fentanyl</a:t>
            </a:r>
            <a:endParaRPr sz="2000" dirty="0"/>
          </a:p>
          <a:p>
            <a:pPr>
              <a:spcBef>
                <a:spcPts val="1600"/>
              </a:spcBef>
              <a:buClr>
                <a:schemeClr val="dk1"/>
              </a:buClr>
              <a:buSzPts val="3200"/>
            </a:pPr>
            <a:r>
              <a:rPr lang="en-US" sz="1800" b="0" i="0" u="none" strike="noStrike" cap="none" dirty="0">
                <a:solidFill>
                  <a:schemeClr val="dk1"/>
                </a:solidFill>
                <a:latin typeface="Calibri"/>
                <a:ea typeface="Calibri"/>
                <a:cs typeface="Calibri"/>
                <a:sym typeface="Calibri"/>
              </a:rPr>
              <a:t>General is needed at ANW for atrial fibrillation</a:t>
            </a:r>
            <a:r>
              <a:rPr lang="en-US" sz="1800" b="0" i="0" u="none" strike="noStrike" cap="none" dirty="0">
                <a:sym typeface="Calibri"/>
              </a:rPr>
              <a:t>: </a:t>
            </a:r>
            <a:r>
              <a:rPr lang="en-US" sz="1800" dirty="0">
                <a:solidFill>
                  <a:schemeClr val="dk1"/>
                </a:solidFill>
                <a:latin typeface="Calibri"/>
                <a:ea typeface="Calibri"/>
                <a:cs typeface="Calibri"/>
                <a:sym typeface="Calibri"/>
              </a:rPr>
              <a:t>Endotracheal tube needed so that a rectal/esophageal temperature probe can be placed. </a:t>
            </a:r>
            <a:endParaRPr lang="en-US" sz="1800" dirty="0"/>
          </a:p>
          <a:p>
            <a:pPr>
              <a:spcBef>
                <a:spcPts val="1600"/>
              </a:spcBef>
              <a:buClr>
                <a:schemeClr val="dk1"/>
              </a:buClr>
              <a:buSzPts val="3200"/>
            </a:pPr>
            <a:r>
              <a:rPr lang="en-US" sz="1800" dirty="0">
                <a:solidFill>
                  <a:schemeClr val="dk1"/>
                </a:solidFill>
                <a:latin typeface="Calibri"/>
                <a:ea typeface="Calibri"/>
                <a:cs typeface="Calibri"/>
                <a:sym typeface="Calibri"/>
              </a:rPr>
              <a:t>Monitor during radio-frequency ablation of the left posterior atrium to prevent rupture, esophageal injury and death </a:t>
            </a:r>
            <a:endParaRPr lang="en-US" sz="1800" dirty="0"/>
          </a:p>
          <a:p>
            <a:pPr marL="342900" marR="0" lvl="0" indent="-139700" algn="l" rtl="0">
              <a:spcBef>
                <a:spcPts val="1600"/>
              </a:spcBef>
              <a:spcAft>
                <a:spcPts val="1600"/>
              </a:spcAft>
              <a:buClr>
                <a:schemeClr val="dk1"/>
              </a:buClr>
              <a:buSzPts val="3200"/>
              <a:buFont typeface="Calibri"/>
              <a:buNone/>
            </a:pPr>
            <a:endParaRPr sz="3200" b="0" i="0" u="none" strike="noStrike" cap="none" dirty="0">
              <a:solidFill>
                <a:schemeClr val="dk1"/>
              </a:solidFill>
              <a:latin typeface="Calibri"/>
              <a:ea typeface="Calibri"/>
              <a:cs typeface="Calibri"/>
              <a:sym typeface="Calibri"/>
            </a:endParaRPr>
          </a:p>
        </p:txBody>
      </p:sp>
      <p:sp>
        <p:nvSpPr>
          <p:cNvPr id="1238" name="Google Shape;1238;p175"/>
          <p:cNvSpPr txBox="1">
            <a:spLocks noGrp="1"/>
          </p:cNvSpPr>
          <p:nvPr>
            <p:ph type="sldNum" sz="quarter"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a:t> </a:t>
            </a: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Shape 1249"/>
        <p:cNvGrpSpPr/>
        <p:nvPr/>
      </p:nvGrpSpPr>
      <p:grpSpPr>
        <a:xfrm>
          <a:off x="0" y="0"/>
          <a:ext cx="0" cy="0"/>
          <a:chOff x="0" y="0"/>
          <a:chExt cx="0" cy="0"/>
        </a:xfrm>
      </p:grpSpPr>
      <p:sp>
        <p:nvSpPr>
          <p:cNvPr id="1250" name="Google Shape;1250;p177"/>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r>
              <a:rPr lang="en-US" sz="4400" b="0" i="0" u="none" strike="noStrike" cap="none" dirty="0">
                <a:solidFill>
                  <a:srgbClr val="000000"/>
                </a:solidFill>
                <a:latin typeface="Calibri"/>
                <a:ea typeface="Calibri"/>
                <a:cs typeface="Calibri"/>
                <a:sym typeface="Calibri"/>
              </a:rPr>
              <a:t>Congestive Heart Failure</a:t>
            </a:r>
            <a:endParaRPr dirty="0"/>
          </a:p>
        </p:txBody>
      </p:sp>
      <p:sp>
        <p:nvSpPr>
          <p:cNvPr id="1251" name="Google Shape;1251;p177"/>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a:spcBef>
                <a:spcPts val="0"/>
              </a:spcBef>
              <a:buClr>
                <a:schemeClr val="dk1"/>
              </a:buClr>
              <a:buSzPts val="3200"/>
            </a:pPr>
            <a:r>
              <a:rPr lang="en-US" sz="2000" b="0" i="0" u="none" strike="noStrike" cap="none" dirty="0">
                <a:solidFill>
                  <a:schemeClr val="dk1"/>
                </a:solidFill>
                <a:latin typeface="Calibri"/>
                <a:ea typeface="Calibri"/>
                <a:cs typeface="Calibri"/>
                <a:sym typeface="Calibri"/>
              </a:rPr>
              <a:t>4 causes of congestive heart failure</a:t>
            </a:r>
            <a:endParaRPr sz="2000" dirty="0"/>
          </a:p>
          <a:p>
            <a:pPr marL="800100" lvl="1" indent="-3429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Valve abnormality</a:t>
            </a:r>
            <a:endParaRPr sz="2000" dirty="0"/>
          </a:p>
          <a:p>
            <a:pPr marL="800100" lvl="1" indent="-3429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Ischemic heart disease/CMP → impaired contraction</a:t>
            </a:r>
            <a:endParaRPr sz="2000" dirty="0"/>
          </a:p>
          <a:p>
            <a:pPr marL="800100" lvl="1" indent="-3429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Hypertension</a:t>
            </a:r>
            <a:endParaRPr sz="2000" dirty="0"/>
          </a:p>
          <a:p>
            <a:pPr marL="800100" lvl="1" indent="-3429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Pulmonary hypertension</a:t>
            </a:r>
            <a:endParaRPr sz="2000" dirty="0"/>
          </a:p>
          <a:p>
            <a:pPr marL="342900" marR="0" lvl="0" indent="-139700" algn="l" rtl="0">
              <a:spcBef>
                <a:spcPts val="1600"/>
              </a:spcBef>
              <a:spcAft>
                <a:spcPts val="1600"/>
              </a:spcAft>
              <a:buClr>
                <a:schemeClr val="dk1"/>
              </a:buClr>
              <a:buSzPts val="3200"/>
              <a:buFont typeface="Calibri"/>
              <a:buNone/>
            </a:pPr>
            <a:endParaRPr sz="3200" b="0" i="0" u="none" strike="noStrike" cap="none" dirty="0">
              <a:solidFill>
                <a:schemeClr val="dk1"/>
              </a:solidFill>
              <a:latin typeface="Calibri"/>
              <a:ea typeface="Calibri"/>
              <a:cs typeface="Calibri"/>
              <a:sym typeface="Calibri"/>
            </a:endParaRPr>
          </a:p>
        </p:txBody>
      </p:sp>
      <p:sp>
        <p:nvSpPr>
          <p:cNvPr id="1252" name="Google Shape;1252;p177"/>
          <p:cNvSpPr txBox="1">
            <a:spLocks noGrp="1"/>
          </p:cNvSpPr>
          <p:nvPr>
            <p:ph type="sldNum" sz="quarter"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a:t> </a:t>
            </a: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Shape 1256"/>
        <p:cNvGrpSpPr/>
        <p:nvPr/>
      </p:nvGrpSpPr>
      <p:grpSpPr>
        <a:xfrm>
          <a:off x="0" y="0"/>
          <a:ext cx="0" cy="0"/>
          <a:chOff x="0" y="0"/>
          <a:chExt cx="0" cy="0"/>
        </a:xfrm>
      </p:grpSpPr>
      <p:sp>
        <p:nvSpPr>
          <p:cNvPr id="1257" name="Google Shape;1257;p178"/>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r>
              <a:rPr lang="en-US" sz="4400" b="0" i="0" u="none" strike="noStrike" cap="none" dirty="0">
                <a:solidFill>
                  <a:srgbClr val="000000"/>
                </a:solidFill>
                <a:latin typeface="Calibri"/>
                <a:ea typeface="Calibri"/>
                <a:cs typeface="Calibri"/>
                <a:sym typeface="Calibri"/>
              </a:rPr>
              <a:t>Congestive Heart Failure</a:t>
            </a:r>
            <a:endParaRPr dirty="0"/>
          </a:p>
        </p:txBody>
      </p:sp>
      <p:sp>
        <p:nvSpPr>
          <p:cNvPr id="1258" name="Google Shape;1258;p178"/>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a:spcBef>
                <a:spcPts val="0"/>
              </a:spcBef>
              <a:buClr>
                <a:schemeClr val="dk1"/>
              </a:buClr>
              <a:buSzPts val="3200"/>
            </a:pPr>
            <a:r>
              <a:rPr lang="en-US" sz="2000" b="0" i="0" u="none" strike="noStrike" cap="none" dirty="0">
                <a:solidFill>
                  <a:schemeClr val="dk1"/>
                </a:solidFill>
                <a:latin typeface="Calibri"/>
                <a:ea typeface="Calibri"/>
                <a:cs typeface="Calibri"/>
                <a:sym typeface="Calibri"/>
              </a:rPr>
              <a:t>Pathophysiologic hallmarks</a:t>
            </a:r>
            <a:endParaRPr sz="2000" dirty="0"/>
          </a:p>
          <a:p>
            <a:pPr marL="800100" lvl="1" indent="-3429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 cardiac output</a:t>
            </a:r>
            <a:endParaRPr sz="2000" dirty="0"/>
          </a:p>
          <a:p>
            <a:pPr marL="800100" lvl="1" indent="-3429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 ventricular end-diastolic pressure</a:t>
            </a:r>
            <a:endParaRPr sz="2000" dirty="0"/>
          </a:p>
          <a:p>
            <a:pPr marL="800100" lvl="1" indent="-3429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Peripheral vasoconstriction</a:t>
            </a:r>
            <a:endParaRPr sz="2000" dirty="0"/>
          </a:p>
          <a:p>
            <a:pPr marL="800100" lvl="1" indent="-3429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Metabolic acidosis</a:t>
            </a:r>
            <a:endParaRPr sz="2000" dirty="0"/>
          </a:p>
          <a:p>
            <a:pPr marL="342900" marR="0" lvl="0" indent="-139700" algn="l" rtl="0">
              <a:spcBef>
                <a:spcPts val="1600"/>
              </a:spcBef>
              <a:spcAft>
                <a:spcPts val="1600"/>
              </a:spcAft>
              <a:buClr>
                <a:schemeClr val="dk1"/>
              </a:buClr>
              <a:buSzPts val="3200"/>
              <a:buFont typeface="Calibri"/>
              <a:buNone/>
            </a:pPr>
            <a:endParaRPr sz="3200" b="0" i="0" u="none" strike="noStrike" cap="none" dirty="0">
              <a:solidFill>
                <a:schemeClr val="dk1"/>
              </a:solidFill>
              <a:latin typeface="Calibri"/>
              <a:ea typeface="Calibri"/>
              <a:cs typeface="Calibri"/>
              <a:sym typeface="Calibri"/>
            </a:endParaRPr>
          </a:p>
        </p:txBody>
      </p:sp>
      <p:sp>
        <p:nvSpPr>
          <p:cNvPr id="1259" name="Google Shape;1259;p178"/>
          <p:cNvSpPr txBox="1">
            <a:spLocks noGrp="1"/>
          </p:cNvSpPr>
          <p:nvPr>
            <p:ph type="sldNum" sz="quarter"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a:t> </a:t>
            </a: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Shape 1263"/>
        <p:cNvGrpSpPr/>
        <p:nvPr/>
      </p:nvGrpSpPr>
      <p:grpSpPr>
        <a:xfrm>
          <a:off x="0" y="0"/>
          <a:ext cx="0" cy="0"/>
          <a:chOff x="0" y="0"/>
          <a:chExt cx="0" cy="0"/>
        </a:xfrm>
      </p:grpSpPr>
      <p:sp>
        <p:nvSpPr>
          <p:cNvPr id="1264" name="Google Shape;1264;p17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r>
              <a:rPr lang="en-US" sz="4400" b="0" i="0" u="none" strike="noStrike" cap="none" dirty="0">
                <a:solidFill>
                  <a:srgbClr val="000000"/>
                </a:solidFill>
                <a:latin typeface="Calibri"/>
                <a:ea typeface="Calibri"/>
                <a:cs typeface="Calibri"/>
                <a:sym typeface="Calibri"/>
              </a:rPr>
              <a:t>Congestive Heart Failure</a:t>
            </a:r>
            <a:endParaRPr dirty="0"/>
          </a:p>
        </p:txBody>
      </p:sp>
      <p:sp>
        <p:nvSpPr>
          <p:cNvPr id="1265" name="Google Shape;1265;p179"/>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a:spcBef>
                <a:spcPts val="0"/>
              </a:spcBef>
              <a:buClr>
                <a:schemeClr val="dk1"/>
              </a:buClr>
              <a:buSzPts val="3200"/>
            </a:pPr>
            <a:r>
              <a:rPr lang="en-US" sz="2000" b="0" i="0" u="none" strike="noStrike" cap="none" dirty="0">
                <a:solidFill>
                  <a:schemeClr val="dk1"/>
                </a:solidFill>
                <a:latin typeface="Calibri"/>
                <a:ea typeface="Calibri"/>
                <a:cs typeface="Calibri"/>
                <a:sym typeface="Calibri"/>
              </a:rPr>
              <a:t>Adaptive mechanisms</a:t>
            </a:r>
            <a:endParaRPr sz="2000" dirty="0"/>
          </a:p>
          <a:p>
            <a:pPr marL="800100" lvl="1" indent="-3429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Frank-Starling relation</a:t>
            </a:r>
            <a:endParaRPr sz="2000" dirty="0"/>
          </a:p>
          <a:p>
            <a:pPr marL="800100" lvl="1" indent="-3429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Inotropic state</a:t>
            </a:r>
            <a:endParaRPr sz="2000" dirty="0"/>
          </a:p>
          <a:p>
            <a:pPr marL="800100" lvl="1" indent="-3429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Afterload</a:t>
            </a:r>
            <a:endParaRPr sz="2000" dirty="0"/>
          </a:p>
          <a:p>
            <a:pPr marL="800100" lvl="1" indent="-3429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Heart rate</a:t>
            </a:r>
            <a:endParaRPr sz="2000" dirty="0"/>
          </a:p>
          <a:p>
            <a:pPr marL="800100" lvl="1" indent="-3429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Myocardial hypertrophy and dilation</a:t>
            </a:r>
            <a:endParaRPr sz="2000" dirty="0"/>
          </a:p>
          <a:p>
            <a:pPr marL="342900" marR="0" lvl="0" indent="-139700" algn="l" rtl="0">
              <a:spcBef>
                <a:spcPts val="1600"/>
              </a:spcBef>
              <a:spcAft>
                <a:spcPts val="1600"/>
              </a:spcAft>
              <a:buClr>
                <a:schemeClr val="dk1"/>
              </a:buClr>
              <a:buSzPts val="3200"/>
              <a:buFont typeface="Calibri"/>
              <a:buNone/>
            </a:pPr>
            <a:endParaRPr sz="3200" b="0" i="0" u="none" strike="noStrike" cap="none" dirty="0">
              <a:solidFill>
                <a:schemeClr val="dk1"/>
              </a:solidFill>
              <a:latin typeface="Calibri"/>
              <a:ea typeface="Calibri"/>
              <a:cs typeface="Calibri"/>
              <a:sym typeface="Calibri"/>
            </a:endParaRPr>
          </a:p>
        </p:txBody>
      </p:sp>
      <p:sp>
        <p:nvSpPr>
          <p:cNvPr id="1266" name="Google Shape;1266;p179"/>
          <p:cNvSpPr txBox="1">
            <a:spLocks noGrp="1"/>
          </p:cNvSpPr>
          <p:nvPr>
            <p:ph type="sldNum" sz="quarter"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a:t> </a:t>
            </a: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Shape 1270"/>
        <p:cNvGrpSpPr/>
        <p:nvPr/>
      </p:nvGrpSpPr>
      <p:grpSpPr>
        <a:xfrm>
          <a:off x="0" y="0"/>
          <a:ext cx="0" cy="0"/>
          <a:chOff x="0" y="0"/>
          <a:chExt cx="0" cy="0"/>
        </a:xfrm>
      </p:grpSpPr>
      <p:sp>
        <p:nvSpPr>
          <p:cNvPr id="1271" name="Google Shape;1271;p180"/>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r>
              <a:rPr lang="en-US" sz="4400" b="0" i="0" u="none" strike="noStrike" cap="none" dirty="0">
                <a:solidFill>
                  <a:srgbClr val="000000"/>
                </a:solidFill>
                <a:latin typeface="Calibri"/>
                <a:ea typeface="Calibri"/>
                <a:cs typeface="Calibri"/>
                <a:sym typeface="Calibri"/>
              </a:rPr>
              <a:t>Congestive Heart Failure</a:t>
            </a:r>
            <a:endParaRPr dirty="0"/>
          </a:p>
        </p:txBody>
      </p:sp>
      <p:sp>
        <p:nvSpPr>
          <p:cNvPr id="1272" name="Google Shape;1272;p180"/>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a:spcBef>
                <a:spcPts val="0"/>
              </a:spcBef>
              <a:buClr>
                <a:schemeClr val="dk1"/>
              </a:buClr>
              <a:buSzPts val="3200"/>
            </a:pPr>
            <a:r>
              <a:rPr lang="en-US" sz="2400" b="0" i="0" u="none" strike="noStrike" cap="none" dirty="0">
                <a:solidFill>
                  <a:schemeClr val="dk1"/>
                </a:solidFill>
                <a:latin typeface="Calibri"/>
                <a:ea typeface="Calibri"/>
                <a:cs typeface="Calibri"/>
                <a:sym typeface="Calibri"/>
              </a:rPr>
              <a:t>Preoperative evaluation</a:t>
            </a:r>
            <a:endParaRPr sz="2400" dirty="0"/>
          </a:p>
          <a:p>
            <a:pPr marL="914400" lvl="1" indent="-457200">
              <a:spcBef>
                <a:spcPts val="1600"/>
              </a:spcBef>
              <a:buClr>
                <a:schemeClr val="dk1"/>
              </a:buClr>
              <a:buSzPts val="2800"/>
            </a:pPr>
            <a:r>
              <a:rPr lang="en-US" sz="2400" b="0" i="0" u="none" strike="noStrike" cap="none" dirty="0">
                <a:solidFill>
                  <a:schemeClr val="dk1"/>
                </a:solidFill>
                <a:latin typeface="Calibri"/>
                <a:ea typeface="Calibri"/>
                <a:cs typeface="Calibri"/>
                <a:sym typeface="Calibri"/>
              </a:rPr>
              <a:t>Left ventricular failure</a:t>
            </a:r>
            <a:endParaRPr sz="2400" dirty="0"/>
          </a:p>
          <a:p>
            <a:pPr marL="914400" lvl="1" indent="-457200">
              <a:spcBef>
                <a:spcPts val="1600"/>
              </a:spcBef>
              <a:buClr>
                <a:schemeClr val="dk1"/>
              </a:buClr>
              <a:buSzPts val="2800"/>
            </a:pPr>
            <a:r>
              <a:rPr lang="en-US" sz="2400" b="0" i="0" u="none" strike="noStrike" cap="none" dirty="0">
                <a:solidFill>
                  <a:schemeClr val="dk1"/>
                </a:solidFill>
                <a:latin typeface="Calibri"/>
                <a:ea typeface="Calibri"/>
                <a:cs typeface="Calibri"/>
                <a:sym typeface="Calibri"/>
              </a:rPr>
              <a:t>Right ventricular failure</a:t>
            </a:r>
            <a:endParaRPr sz="2400" dirty="0"/>
          </a:p>
          <a:p>
            <a:pPr marL="914400" lvl="1" indent="-457200">
              <a:spcBef>
                <a:spcPts val="1600"/>
              </a:spcBef>
              <a:spcAft>
                <a:spcPts val="1600"/>
              </a:spcAft>
              <a:buClr>
                <a:schemeClr val="dk1"/>
              </a:buClr>
              <a:buSzPts val="2800"/>
            </a:pPr>
            <a:r>
              <a:rPr lang="en-US" sz="2400" b="0" i="0" u="none" strike="noStrike" cap="none" dirty="0">
                <a:solidFill>
                  <a:schemeClr val="dk1"/>
                </a:solidFill>
                <a:latin typeface="Calibri"/>
                <a:ea typeface="Calibri"/>
                <a:cs typeface="Calibri"/>
                <a:sym typeface="Calibri"/>
              </a:rPr>
              <a:t>Medications</a:t>
            </a:r>
            <a:endParaRPr sz="2400" dirty="0"/>
          </a:p>
        </p:txBody>
      </p:sp>
      <p:sp>
        <p:nvSpPr>
          <p:cNvPr id="1273" name="Google Shape;1273;p180"/>
          <p:cNvSpPr txBox="1">
            <a:spLocks noGrp="1"/>
          </p:cNvSpPr>
          <p:nvPr>
            <p:ph type="sldNum" sz="quarter"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a:t> </a:t>
            </a: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3"/>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r>
              <a:rPr lang="en-US" sz="4400" b="0" i="0" u="none" strike="noStrike" cap="none" dirty="0">
                <a:solidFill>
                  <a:srgbClr val="000000"/>
                </a:solidFill>
                <a:latin typeface="Calibri"/>
                <a:ea typeface="Calibri"/>
                <a:cs typeface="Calibri"/>
                <a:sym typeface="Calibri"/>
              </a:rPr>
              <a:t>CVP waveform</a:t>
            </a:r>
            <a:endParaRPr dirty="0"/>
          </a:p>
        </p:txBody>
      </p:sp>
      <p:sp>
        <p:nvSpPr>
          <p:cNvPr id="208" name="Google Shape;208;p33"/>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800100" lvl="1" indent="-342900">
              <a:spcBef>
                <a:spcPts val="1600"/>
              </a:spcBef>
              <a:buClr>
                <a:schemeClr val="dk1"/>
              </a:buClr>
              <a:buSzPts val="2800"/>
            </a:pPr>
            <a:r>
              <a:rPr lang="en-US" sz="2400" b="1" i="0" u="none" strike="noStrike" cap="none" dirty="0">
                <a:solidFill>
                  <a:schemeClr val="dk1"/>
                </a:solidFill>
                <a:latin typeface="Calibri"/>
                <a:ea typeface="Calibri"/>
                <a:cs typeface="Calibri"/>
                <a:sym typeface="Calibri"/>
              </a:rPr>
              <a:t>a wave</a:t>
            </a:r>
            <a:r>
              <a:rPr lang="en-US" sz="2400" b="0" i="0" u="none" strike="noStrike" cap="none" dirty="0">
                <a:solidFill>
                  <a:schemeClr val="dk1"/>
                </a:solidFill>
                <a:latin typeface="Calibri"/>
                <a:ea typeface="Calibri"/>
                <a:cs typeface="Calibri"/>
                <a:sym typeface="Calibri"/>
              </a:rPr>
              <a:t>-atrial contraction-expect to </a:t>
            </a:r>
            <a:r>
              <a:rPr lang="en-US" sz="2400" dirty="0">
                <a:solidFill>
                  <a:schemeClr val="dk1"/>
                </a:solidFill>
                <a:latin typeface="Calibri"/>
                <a:ea typeface="Calibri"/>
                <a:cs typeface="Calibri"/>
                <a:sym typeface="Calibri"/>
              </a:rPr>
              <a:t>increase</a:t>
            </a:r>
            <a:r>
              <a:rPr lang="en-US" sz="2400" b="0" i="0" u="none" strike="noStrike" cap="none" dirty="0">
                <a:solidFill>
                  <a:schemeClr val="dk1"/>
                </a:solidFill>
                <a:latin typeface="Calibri"/>
                <a:ea typeface="Calibri"/>
                <a:cs typeface="Calibri"/>
                <a:sym typeface="Calibri"/>
              </a:rPr>
              <a:t> with AV valve stenosis (right after P wave starts)</a:t>
            </a:r>
            <a:endParaRPr sz="2400" dirty="0"/>
          </a:p>
          <a:p>
            <a:pPr marL="800100" lvl="1" indent="-342900">
              <a:spcBef>
                <a:spcPts val="1600"/>
              </a:spcBef>
              <a:buClr>
                <a:schemeClr val="dk1"/>
              </a:buClr>
              <a:buSzPts val="2800"/>
            </a:pPr>
            <a:r>
              <a:rPr lang="en-US" sz="2400" b="1" i="0" u="none" strike="noStrike" cap="none" dirty="0">
                <a:solidFill>
                  <a:schemeClr val="dk1"/>
                </a:solidFill>
                <a:latin typeface="Calibri"/>
                <a:ea typeface="Calibri"/>
                <a:cs typeface="Calibri"/>
                <a:sym typeface="Calibri"/>
              </a:rPr>
              <a:t>c wave</a:t>
            </a:r>
            <a:r>
              <a:rPr lang="en-US" sz="2400" b="0" i="0" u="none" strike="noStrike" cap="none" dirty="0">
                <a:solidFill>
                  <a:schemeClr val="dk1"/>
                </a:solidFill>
                <a:latin typeface="Calibri"/>
                <a:ea typeface="Calibri"/>
                <a:cs typeface="Calibri"/>
                <a:sym typeface="Calibri"/>
              </a:rPr>
              <a:t>-back flow of blood from ventricles/reflects ventricular contraction</a:t>
            </a:r>
            <a:endParaRPr sz="2400" dirty="0"/>
          </a:p>
          <a:p>
            <a:pPr marL="800100" lvl="1" indent="-342900">
              <a:spcBef>
                <a:spcPts val="1600"/>
              </a:spcBef>
              <a:buClr>
                <a:schemeClr val="dk1"/>
              </a:buClr>
              <a:buSzPts val="2800"/>
            </a:pPr>
            <a:r>
              <a:rPr lang="en-US" sz="2400" b="1" i="0" u="none" strike="noStrike" cap="none" dirty="0">
                <a:solidFill>
                  <a:schemeClr val="dk1"/>
                </a:solidFill>
                <a:latin typeface="Calibri"/>
                <a:ea typeface="Calibri"/>
                <a:cs typeface="Calibri"/>
                <a:sym typeface="Calibri"/>
              </a:rPr>
              <a:t>v wave</a:t>
            </a:r>
            <a:r>
              <a:rPr lang="en-US" sz="2400" b="0" i="0" u="none" strike="noStrike" cap="none" dirty="0">
                <a:solidFill>
                  <a:schemeClr val="dk1"/>
                </a:solidFill>
                <a:latin typeface="Calibri"/>
                <a:ea typeface="Calibri"/>
                <a:cs typeface="Calibri"/>
                <a:sym typeface="Calibri"/>
              </a:rPr>
              <a:t>-end of systole, filling of atria while AV valves are shut therefore would expect an increase with AV insufficiency or regurgitation</a:t>
            </a:r>
            <a:endParaRPr sz="2400" dirty="0"/>
          </a:p>
          <a:p>
            <a:pPr marL="342900" marR="0" lvl="0" indent="-139700" algn="l" rtl="0">
              <a:spcBef>
                <a:spcPts val="1600"/>
              </a:spcBef>
              <a:spcAft>
                <a:spcPts val="1600"/>
              </a:spcAft>
              <a:buClr>
                <a:schemeClr val="dk1"/>
              </a:buClr>
              <a:buSzPts val="3200"/>
              <a:buFont typeface="Calibri"/>
              <a:buNone/>
            </a:pPr>
            <a:endParaRPr sz="3200" b="0" i="0" u="none" strike="noStrike" cap="none" dirty="0">
              <a:solidFill>
                <a:schemeClr val="dk1"/>
              </a:solidFill>
              <a:latin typeface="Calibri"/>
              <a:ea typeface="Calibri"/>
              <a:cs typeface="Calibri"/>
              <a:sym typeface="Calibri"/>
            </a:endParaRPr>
          </a:p>
        </p:txBody>
      </p:sp>
      <p:sp>
        <p:nvSpPr>
          <p:cNvPr id="209" name="Google Shape;209;p33"/>
          <p:cNvSpPr txBox="1">
            <a:spLocks noGrp="1"/>
          </p:cNvSpPr>
          <p:nvPr>
            <p:ph type="sldNum" sz="quarter"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a:t> </a:t>
            </a: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Shape 1277"/>
        <p:cNvGrpSpPr/>
        <p:nvPr/>
      </p:nvGrpSpPr>
      <p:grpSpPr>
        <a:xfrm>
          <a:off x="0" y="0"/>
          <a:ext cx="0" cy="0"/>
          <a:chOff x="0" y="0"/>
          <a:chExt cx="0" cy="0"/>
        </a:xfrm>
      </p:grpSpPr>
      <p:sp>
        <p:nvSpPr>
          <p:cNvPr id="1278" name="Google Shape;1278;p181"/>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r>
              <a:rPr lang="en-US" sz="4400" b="0" i="0" u="none" strike="noStrike" cap="none" dirty="0">
                <a:solidFill>
                  <a:srgbClr val="000000"/>
                </a:solidFill>
                <a:latin typeface="Calibri"/>
                <a:ea typeface="Calibri"/>
                <a:cs typeface="Calibri"/>
                <a:sym typeface="Calibri"/>
              </a:rPr>
              <a:t>Congestive Heart Failure</a:t>
            </a:r>
            <a:endParaRPr dirty="0"/>
          </a:p>
        </p:txBody>
      </p:sp>
      <p:sp>
        <p:nvSpPr>
          <p:cNvPr id="1279" name="Google Shape;1279;p181"/>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a:spcBef>
                <a:spcPts val="0"/>
              </a:spcBef>
              <a:buClr>
                <a:schemeClr val="dk1"/>
              </a:buClr>
              <a:buSzPts val="3200"/>
            </a:pPr>
            <a:r>
              <a:rPr lang="en-US" sz="2400" b="0" i="0" u="none" strike="noStrike" cap="none" dirty="0">
                <a:solidFill>
                  <a:schemeClr val="dk1"/>
                </a:solidFill>
                <a:latin typeface="Calibri"/>
                <a:ea typeface="Calibri"/>
                <a:cs typeface="Calibri"/>
                <a:sym typeface="Calibri"/>
              </a:rPr>
              <a:t>Anesthesia management</a:t>
            </a:r>
            <a:endParaRPr sz="2400" dirty="0"/>
          </a:p>
          <a:p>
            <a:pPr marL="800100" lvl="1" indent="-342900">
              <a:spcBef>
                <a:spcPts val="1600"/>
              </a:spcBef>
              <a:buClr>
                <a:schemeClr val="dk1"/>
              </a:buClr>
              <a:buSzPts val="2800"/>
            </a:pPr>
            <a:r>
              <a:rPr lang="en-US" sz="2400" b="0" i="0" u="none" strike="noStrike" cap="none" dirty="0">
                <a:solidFill>
                  <a:schemeClr val="dk1"/>
                </a:solidFill>
                <a:latin typeface="Calibri"/>
                <a:ea typeface="Calibri"/>
                <a:cs typeface="Calibri"/>
                <a:sym typeface="Calibri"/>
              </a:rPr>
              <a:t>Induction agents</a:t>
            </a:r>
            <a:endParaRPr sz="2400" dirty="0"/>
          </a:p>
          <a:p>
            <a:pPr marL="1257300" lvl="2" indent="-342900">
              <a:spcBef>
                <a:spcPts val="1600"/>
              </a:spcBef>
              <a:buClr>
                <a:schemeClr val="dk1"/>
              </a:buClr>
              <a:buSzPts val="2400"/>
            </a:pPr>
            <a:r>
              <a:rPr lang="en-US" sz="2400" b="0" i="0" u="none" strike="noStrike" cap="none" dirty="0">
                <a:solidFill>
                  <a:schemeClr val="dk1"/>
                </a:solidFill>
                <a:latin typeface="Calibri"/>
                <a:ea typeface="Calibri"/>
                <a:cs typeface="Calibri"/>
                <a:sym typeface="Calibri"/>
              </a:rPr>
              <a:t>Ketamine or etomidate</a:t>
            </a:r>
            <a:endParaRPr sz="2400" dirty="0"/>
          </a:p>
          <a:p>
            <a:pPr marL="800100" lvl="1" indent="-342900">
              <a:spcBef>
                <a:spcPts val="1600"/>
              </a:spcBef>
              <a:buClr>
                <a:schemeClr val="dk1"/>
              </a:buClr>
              <a:buSzPts val="2800"/>
            </a:pPr>
            <a:r>
              <a:rPr lang="en-US" sz="2400" b="0" i="0" u="none" strike="noStrike" cap="none" dirty="0">
                <a:solidFill>
                  <a:schemeClr val="dk1"/>
                </a:solidFill>
                <a:latin typeface="Calibri"/>
                <a:ea typeface="Calibri"/>
                <a:cs typeface="Calibri"/>
                <a:sym typeface="Calibri"/>
              </a:rPr>
              <a:t>Prevent myocardial depression</a:t>
            </a:r>
            <a:endParaRPr sz="2400" dirty="0"/>
          </a:p>
          <a:p>
            <a:pPr marL="1257300" lvl="2" indent="-342900">
              <a:spcBef>
                <a:spcPts val="1600"/>
              </a:spcBef>
              <a:buClr>
                <a:schemeClr val="dk1"/>
              </a:buClr>
              <a:buSzPts val="2400"/>
            </a:pPr>
            <a:r>
              <a:rPr lang="en-US" sz="2400" b="0" i="0" u="none" strike="noStrike" cap="none" dirty="0">
                <a:solidFill>
                  <a:schemeClr val="dk1"/>
                </a:solidFill>
                <a:latin typeface="Calibri"/>
                <a:ea typeface="Calibri"/>
                <a:cs typeface="Calibri"/>
                <a:sym typeface="Calibri"/>
              </a:rPr>
              <a:t>Titrate volatile agents</a:t>
            </a:r>
            <a:endParaRPr sz="2400" dirty="0"/>
          </a:p>
          <a:p>
            <a:pPr marL="800100" lvl="1" indent="-342900">
              <a:spcBef>
                <a:spcPts val="1600"/>
              </a:spcBef>
              <a:buClr>
                <a:schemeClr val="dk1"/>
              </a:buClr>
              <a:buSzPts val="2800"/>
            </a:pPr>
            <a:r>
              <a:rPr lang="en-US" sz="2400" b="0" i="0" u="none" strike="noStrike" cap="none" dirty="0">
                <a:solidFill>
                  <a:schemeClr val="dk1"/>
                </a:solidFill>
                <a:latin typeface="Calibri"/>
                <a:ea typeface="Calibri"/>
                <a:cs typeface="Calibri"/>
                <a:sym typeface="Calibri"/>
              </a:rPr>
              <a:t>Opioids with severe CHF</a:t>
            </a:r>
            <a:endParaRPr sz="2400" dirty="0"/>
          </a:p>
          <a:p>
            <a:pPr marL="342900" marR="0" lvl="0" indent="-139700" algn="l" rtl="0">
              <a:spcBef>
                <a:spcPts val="1600"/>
              </a:spcBef>
              <a:spcAft>
                <a:spcPts val="1600"/>
              </a:spcAft>
              <a:buClr>
                <a:schemeClr val="dk1"/>
              </a:buClr>
              <a:buSzPts val="3200"/>
              <a:buFont typeface="Calibri"/>
              <a:buNone/>
            </a:pPr>
            <a:endParaRPr sz="3200" b="0" i="0" u="none" strike="noStrike" cap="none" dirty="0">
              <a:solidFill>
                <a:schemeClr val="dk1"/>
              </a:solidFill>
              <a:latin typeface="Calibri"/>
              <a:ea typeface="Calibri"/>
              <a:cs typeface="Calibri"/>
              <a:sym typeface="Calibri"/>
            </a:endParaRPr>
          </a:p>
        </p:txBody>
      </p:sp>
      <p:sp>
        <p:nvSpPr>
          <p:cNvPr id="1280" name="Google Shape;1280;p181"/>
          <p:cNvSpPr txBox="1">
            <a:spLocks noGrp="1"/>
          </p:cNvSpPr>
          <p:nvPr>
            <p:ph type="sldNum" sz="quarter"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a:t> </a:t>
            </a: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Shape 1284"/>
        <p:cNvGrpSpPr/>
        <p:nvPr/>
      </p:nvGrpSpPr>
      <p:grpSpPr>
        <a:xfrm>
          <a:off x="0" y="0"/>
          <a:ext cx="0" cy="0"/>
          <a:chOff x="0" y="0"/>
          <a:chExt cx="0" cy="0"/>
        </a:xfrm>
      </p:grpSpPr>
      <p:sp>
        <p:nvSpPr>
          <p:cNvPr id="1285" name="Google Shape;1285;p182"/>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r>
              <a:rPr lang="en-US" sz="4400" b="0" i="0" u="none" strike="noStrike" cap="none" dirty="0">
                <a:solidFill>
                  <a:srgbClr val="000000"/>
                </a:solidFill>
                <a:latin typeface="Calibri"/>
                <a:ea typeface="Calibri"/>
                <a:cs typeface="Calibri"/>
                <a:sym typeface="Calibri"/>
              </a:rPr>
              <a:t>Congestive Heart Failure</a:t>
            </a:r>
            <a:endParaRPr dirty="0"/>
          </a:p>
        </p:txBody>
      </p:sp>
      <p:sp>
        <p:nvSpPr>
          <p:cNvPr id="1286" name="Google Shape;1286;p182"/>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a:spcBef>
                <a:spcPts val="0"/>
              </a:spcBef>
              <a:buClr>
                <a:schemeClr val="dk1"/>
              </a:buClr>
              <a:buSzPts val="3200"/>
            </a:pPr>
            <a:r>
              <a:rPr lang="en-US" sz="2400" b="0" i="0" u="none" strike="noStrike" cap="none" dirty="0">
                <a:solidFill>
                  <a:schemeClr val="dk1"/>
                </a:solidFill>
                <a:latin typeface="Calibri"/>
                <a:ea typeface="Calibri"/>
                <a:cs typeface="Calibri"/>
                <a:sym typeface="Calibri"/>
              </a:rPr>
              <a:t>Anesthesia management</a:t>
            </a:r>
            <a:endParaRPr sz="2400" dirty="0"/>
          </a:p>
          <a:p>
            <a:pPr marL="800100" lvl="1" indent="-342900">
              <a:spcBef>
                <a:spcPts val="1600"/>
              </a:spcBef>
              <a:buClr>
                <a:schemeClr val="dk1"/>
              </a:buClr>
              <a:buSzPts val="2800"/>
            </a:pPr>
            <a:r>
              <a:rPr lang="en-US" sz="2400" b="0" i="0" u="none" strike="noStrike" cap="none" dirty="0">
                <a:solidFill>
                  <a:schemeClr val="dk1"/>
                </a:solidFill>
                <a:latin typeface="Calibri"/>
                <a:ea typeface="Calibri"/>
                <a:cs typeface="Calibri"/>
                <a:sym typeface="Calibri"/>
              </a:rPr>
              <a:t>Positive pressure ventilation</a:t>
            </a:r>
            <a:endParaRPr sz="2400" dirty="0"/>
          </a:p>
          <a:p>
            <a:pPr marL="1257300" lvl="2" indent="-342900">
              <a:spcBef>
                <a:spcPts val="1600"/>
              </a:spcBef>
              <a:buClr>
                <a:schemeClr val="dk1"/>
              </a:buClr>
              <a:buSzPts val="2400"/>
            </a:pPr>
            <a:r>
              <a:rPr lang="en-US" sz="2400" b="0" i="0" u="none" strike="noStrike" cap="none" dirty="0">
                <a:solidFill>
                  <a:schemeClr val="dk1"/>
                </a:solidFill>
                <a:latin typeface="Calibri"/>
                <a:ea typeface="Calibri"/>
                <a:cs typeface="Calibri"/>
                <a:sym typeface="Calibri"/>
              </a:rPr>
              <a:t>↓ congestion </a:t>
            </a:r>
            <a:endParaRPr sz="2400" dirty="0"/>
          </a:p>
          <a:p>
            <a:pPr marL="1257300" lvl="2" indent="-342900">
              <a:spcBef>
                <a:spcPts val="1600"/>
              </a:spcBef>
              <a:buClr>
                <a:schemeClr val="dk1"/>
              </a:buClr>
              <a:buSzPts val="2400"/>
            </a:pPr>
            <a:r>
              <a:rPr lang="en-US" sz="2400" b="0" i="0" u="none" strike="noStrike" cap="none" dirty="0">
                <a:solidFill>
                  <a:schemeClr val="dk1"/>
                </a:solidFill>
                <a:latin typeface="Calibri"/>
                <a:ea typeface="Calibri"/>
                <a:cs typeface="Calibri"/>
                <a:sym typeface="Calibri"/>
              </a:rPr>
              <a:t>↑ oxygenation</a:t>
            </a:r>
            <a:endParaRPr sz="2400" dirty="0"/>
          </a:p>
          <a:p>
            <a:pPr marL="800100" lvl="1" indent="-342900">
              <a:spcBef>
                <a:spcPts val="1600"/>
              </a:spcBef>
              <a:buClr>
                <a:schemeClr val="dk1"/>
              </a:buClr>
              <a:buSzPts val="2800"/>
            </a:pPr>
            <a:r>
              <a:rPr lang="en-US" sz="2400" b="0" i="0" u="none" strike="noStrike" cap="none" dirty="0">
                <a:solidFill>
                  <a:schemeClr val="dk1"/>
                </a:solidFill>
                <a:latin typeface="Calibri"/>
                <a:ea typeface="Calibri"/>
                <a:cs typeface="Calibri"/>
                <a:sym typeface="Calibri"/>
              </a:rPr>
              <a:t>Monitor A-line &amp; CVP </a:t>
            </a:r>
            <a:endParaRPr sz="2400" dirty="0"/>
          </a:p>
          <a:p>
            <a:pPr marL="800100" lvl="1" indent="-342900">
              <a:spcBef>
                <a:spcPts val="1600"/>
              </a:spcBef>
              <a:buClr>
                <a:schemeClr val="dk1"/>
              </a:buClr>
              <a:buSzPts val="2800"/>
            </a:pPr>
            <a:r>
              <a:rPr lang="en-US" sz="2400" b="0" i="0" u="none" strike="noStrike" cap="none" dirty="0">
                <a:solidFill>
                  <a:schemeClr val="dk1"/>
                </a:solidFill>
                <a:latin typeface="Calibri"/>
                <a:ea typeface="Calibri"/>
                <a:cs typeface="Calibri"/>
                <a:sym typeface="Calibri"/>
              </a:rPr>
              <a:t>Dopamine or dobutamine to maintain cardiac output</a:t>
            </a:r>
            <a:endParaRPr sz="2400" dirty="0"/>
          </a:p>
          <a:p>
            <a:pPr marL="342900" marR="0" lvl="0" indent="-139700" algn="l" rtl="0">
              <a:spcBef>
                <a:spcPts val="1600"/>
              </a:spcBef>
              <a:spcAft>
                <a:spcPts val="1600"/>
              </a:spcAft>
              <a:buClr>
                <a:schemeClr val="dk1"/>
              </a:buClr>
              <a:buSzPts val="3200"/>
              <a:buFont typeface="Calibri"/>
              <a:buNone/>
            </a:pPr>
            <a:endParaRPr sz="3200" b="0" i="0" u="none" strike="noStrike" cap="none" dirty="0">
              <a:solidFill>
                <a:schemeClr val="dk1"/>
              </a:solidFill>
              <a:latin typeface="Calibri"/>
              <a:ea typeface="Calibri"/>
              <a:cs typeface="Calibri"/>
              <a:sym typeface="Calibri"/>
            </a:endParaRPr>
          </a:p>
        </p:txBody>
      </p:sp>
      <p:sp>
        <p:nvSpPr>
          <p:cNvPr id="1287" name="Google Shape;1287;p182"/>
          <p:cNvSpPr txBox="1">
            <a:spLocks noGrp="1"/>
          </p:cNvSpPr>
          <p:nvPr>
            <p:ph type="sldNum" sz="quarter"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a:t> </a:t>
            </a: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Shape 1291"/>
        <p:cNvGrpSpPr/>
        <p:nvPr/>
      </p:nvGrpSpPr>
      <p:grpSpPr>
        <a:xfrm>
          <a:off x="0" y="0"/>
          <a:ext cx="0" cy="0"/>
          <a:chOff x="0" y="0"/>
          <a:chExt cx="0" cy="0"/>
        </a:xfrm>
      </p:grpSpPr>
      <p:sp>
        <p:nvSpPr>
          <p:cNvPr id="1292" name="Google Shape;1292;p183"/>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r>
              <a:rPr lang="en-US" sz="4400" b="0" i="0" u="none" strike="noStrike" cap="none" dirty="0">
                <a:solidFill>
                  <a:srgbClr val="000000"/>
                </a:solidFill>
                <a:latin typeface="Calibri"/>
                <a:ea typeface="Calibri"/>
                <a:cs typeface="Calibri"/>
                <a:sym typeface="Calibri"/>
              </a:rPr>
              <a:t>Congestive Heart Failure</a:t>
            </a:r>
            <a:endParaRPr dirty="0"/>
          </a:p>
        </p:txBody>
      </p:sp>
      <p:sp>
        <p:nvSpPr>
          <p:cNvPr id="1293" name="Google Shape;1293;p183"/>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a:spcBef>
                <a:spcPts val="0"/>
              </a:spcBef>
              <a:buClr>
                <a:schemeClr val="dk1"/>
              </a:buClr>
              <a:buSzPts val="3200"/>
            </a:pPr>
            <a:r>
              <a:rPr lang="en-US" sz="2000" b="0" i="0" u="none" strike="noStrike" cap="none" dirty="0">
                <a:solidFill>
                  <a:schemeClr val="dk1"/>
                </a:solidFill>
                <a:latin typeface="Calibri"/>
                <a:ea typeface="Calibri"/>
                <a:cs typeface="Calibri"/>
                <a:sym typeface="Calibri"/>
              </a:rPr>
              <a:t>Anesthesia management</a:t>
            </a:r>
            <a:endParaRPr sz="2000" dirty="0"/>
          </a:p>
          <a:p>
            <a:pPr marL="800100" lvl="1" indent="-3429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Medication interactions with digoxin</a:t>
            </a:r>
            <a:endParaRPr sz="2000" dirty="0"/>
          </a:p>
          <a:p>
            <a:pPr marL="1257300" lvl="2" indent="-342900">
              <a:spcBef>
                <a:spcPts val="1600"/>
              </a:spcBef>
              <a:buClr>
                <a:schemeClr val="dk1"/>
              </a:buClr>
              <a:buSzPts val="2400"/>
            </a:pPr>
            <a:r>
              <a:rPr lang="en-US" sz="2000" b="0" i="0" u="none" strike="noStrike" cap="none" dirty="0">
                <a:solidFill>
                  <a:schemeClr val="dk1"/>
                </a:solidFill>
                <a:latin typeface="Calibri"/>
                <a:ea typeface="Calibri"/>
                <a:cs typeface="Calibri"/>
                <a:sym typeface="Calibri"/>
              </a:rPr>
              <a:t>Succinylcholine-increase Parasympathetic NS (no dysrhythmias)</a:t>
            </a:r>
            <a:endParaRPr sz="2000" dirty="0"/>
          </a:p>
          <a:p>
            <a:pPr marL="1257300" lvl="2" indent="-342900">
              <a:spcBef>
                <a:spcPts val="1600"/>
              </a:spcBef>
              <a:buClr>
                <a:schemeClr val="dk1"/>
              </a:buClr>
              <a:buSzPts val="2400"/>
            </a:pPr>
            <a:r>
              <a:rPr lang="en-US" sz="2000" b="0" i="0" u="none" strike="noStrike" cap="none" dirty="0">
                <a:solidFill>
                  <a:schemeClr val="dk1"/>
                </a:solidFill>
                <a:latin typeface="Calibri"/>
                <a:ea typeface="Calibri"/>
                <a:cs typeface="Calibri"/>
                <a:sym typeface="Calibri"/>
              </a:rPr>
              <a:t>Sympathomimetics, beta agonist, pancuronium→dysrhythmias</a:t>
            </a:r>
            <a:endParaRPr sz="2000" dirty="0"/>
          </a:p>
          <a:p>
            <a:pPr marL="1257300" lvl="2" indent="-342900">
              <a:spcBef>
                <a:spcPts val="1600"/>
              </a:spcBef>
              <a:buClr>
                <a:schemeClr val="dk1"/>
              </a:buClr>
              <a:buSzPts val="2400"/>
            </a:pPr>
            <a:r>
              <a:rPr lang="en-US" sz="2000" b="0" i="0" u="none" strike="noStrike" cap="none" dirty="0">
                <a:solidFill>
                  <a:schemeClr val="dk1"/>
                </a:solidFill>
                <a:latin typeface="Calibri"/>
                <a:ea typeface="Calibri"/>
                <a:cs typeface="Calibri"/>
                <a:sym typeface="Calibri"/>
              </a:rPr>
              <a:t>Calcium-increases digoxin effects </a:t>
            </a:r>
            <a:endParaRPr sz="2000" dirty="0"/>
          </a:p>
          <a:p>
            <a:pPr marL="342900" marR="0" lvl="0" indent="-139700" algn="l" rtl="0">
              <a:spcBef>
                <a:spcPts val="1600"/>
              </a:spcBef>
              <a:spcAft>
                <a:spcPts val="1600"/>
              </a:spcAft>
              <a:buClr>
                <a:schemeClr val="dk1"/>
              </a:buClr>
              <a:buSzPts val="3200"/>
              <a:buFont typeface="Calibri"/>
              <a:buNone/>
            </a:pPr>
            <a:endParaRPr sz="3200" b="0" i="0" u="none" strike="noStrike" cap="none" dirty="0">
              <a:solidFill>
                <a:schemeClr val="dk1"/>
              </a:solidFill>
              <a:latin typeface="Calibri"/>
              <a:ea typeface="Calibri"/>
              <a:cs typeface="Calibri"/>
              <a:sym typeface="Calibri"/>
            </a:endParaRPr>
          </a:p>
        </p:txBody>
      </p:sp>
      <p:sp>
        <p:nvSpPr>
          <p:cNvPr id="1294" name="Google Shape;1294;p183"/>
          <p:cNvSpPr txBox="1">
            <a:spLocks noGrp="1"/>
          </p:cNvSpPr>
          <p:nvPr>
            <p:ph type="sldNum" sz="quarter"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a:t> </a:t>
            </a: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Shape 1298"/>
        <p:cNvGrpSpPr/>
        <p:nvPr/>
      </p:nvGrpSpPr>
      <p:grpSpPr>
        <a:xfrm>
          <a:off x="0" y="0"/>
          <a:ext cx="0" cy="0"/>
          <a:chOff x="0" y="0"/>
          <a:chExt cx="0" cy="0"/>
        </a:xfrm>
      </p:grpSpPr>
      <p:sp>
        <p:nvSpPr>
          <p:cNvPr id="1299" name="Google Shape;1299;p184"/>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r>
              <a:rPr lang="en-US" sz="4400" b="0" i="0" u="none" strike="noStrike" cap="none" dirty="0">
                <a:solidFill>
                  <a:srgbClr val="000000"/>
                </a:solidFill>
                <a:latin typeface="Calibri"/>
                <a:ea typeface="Calibri"/>
                <a:cs typeface="Calibri"/>
                <a:sym typeface="Calibri"/>
              </a:rPr>
              <a:t>Congestive Heart Failure</a:t>
            </a:r>
            <a:endParaRPr dirty="0"/>
          </a:p>
        </p:txBody>
      </p:sp>
      <p:sp>
        <p:nvSpPr>
          <p:cNvPr id="1300" name="Google Shape;1300;p184"/>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a:spcBef>
                <a:spcPts val="0"/>
              </a:spcBef>
              <a:buClr>
                <a:schemeClr val="dk1"/>
              </a:buClr>
              <a:buSzPts val="3200"/>
            </a:pPr>
            <a:r>
              <a:rPr lang="en-US" sz="1800" b="0" i="0" u="none" strike="noStrike" cap="none" dirty="0">
                <a:solidFill>
                  <a:schemeClr val="dk1"/>
                </a:solidFill>
                <a:latin typeface="Calibri"/>
                <a:ea typeface="Calibri"/>
                <a:cs typeface="Calibri"/>
                <a:sym typeface="Calibri"/>
              </a:rPr>
              <a:t>Anesthesia management</a:t>
            </a:r>
            <a:endParaRPr sz="1800" dirty="0"/>
          </a:p>
          <a:p>
            <a:pPr marL="742950" lvl="1" indent="-285750">
              <a:spcBef>
                <a:spcPts val="1600"/>
              </a:spcBef>
              <a:buClr>
                <a:schemeClr val="dk1"/>
              </a:buClr>
              <a:buSzPts val="2800"/>
            </a:pPr>
            <a:r>
              <a:rPr lang="en-US" b="0" i="0" u="none" strike="noStrike" cap="none" dirty="0">
                <a:solidFill>
                  <a:schemeClr val="dk1"/>
                </a:solidFill>
                <a:latin typeface="Calibri"/>
                <a:ea typeface="Calibri"/>
                <a:cs typeface="Calibri"/>
                <a:sym typeface="Calibri"/>
              </a:rPr>
              <a:t>Regional anesthesia- extremity OK</a:t>
            </a:r>
            <a:endParaRPr dirty="0"/>
          </a:p>
          <a:p>
            <a:pPr marL="742950" lvl="1" indent="-285750">
              <a:spcBef>
                <a:spcPts val="1600"/>
              </a:spcBef>
              <a:spcAft>
                <a:spcPts val="1600"/>
              </a:spcAft>
              <a:buClr>
                <a:schemeClr val="dk1"/>
              </a:buClr>
              <a:buSzPts val="2800"/>
            </a:pPr>
            <a:r>
              <a:rPr lang="en-US" b="0" i="0" u="none" strike="noStrike" cap="none" dirty="0">
                <a:solidFill>
                  <a:schemeClr val="dk1"/>
                </a:solidFill>
                <a:latin typeface="Calibri"/>
                <a:ea typeface="Calibri"/>
                <a:cs typeface="Calibri"/>
                <a:sym typeface="Calibri"/>
              </a:rPr>
              <a:t>Spinal/epidural- not a reliable control of SVR; general preferred</a:t>
            </a:r>
            <a:endParaRPr dirty="0"/>
          </a:p>
        </p:txBody>
      </p:sp>
      <p:sp>
        <p:nvSpPr>
          <p:cNvPr id="1301" name="Google Shape;1301;p184"/>
          <p:cNvSpPr txBox="1">
            <a:spLocks noGrp="1"/>
          </p:cNvSpPr>
          <p:nvPr>
            <p:ph type="sldNum" sz="quarter"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a:t> </a:t>
            </a: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Shape 1305"/>
        <p:cNvGrpSpPr/>
        <p:nvPr/>
      </p:nvGrpSpPr>
      <p:grpSpPr>
        <a:xfrm>
          <a:off x="0" y="0"/>
          <a:ext cx="0" cy="0"/>
          <a:chOff x="0" y="0"/>
          <a:chExt cx="0" cy="0"/>
        </a:xfrm>
      </p:grpSpPr>
      <p:sp>
        <p:nvSpPr>
          <p:cNvPr id="1306" name="Google Shape;1306;p18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r>
              <a:rPr lang="en-US" sz="4400" b="0" i="0" u="none" strike="noStrike" cap="none" dirty="0">
                <a:solidFill>
                  <a:srgbClr val="000000"/>
                </a:solidFill>
                <a:latin typeface="Calibri"/>
                <a:ea typeface="Calibri"/>
                <a:cs typeface="Calibri"/>
                <a:sym typeface="Calibri"/>
              </a:rPr>
              <a:t>Cor Pulmonale</a:t>
            </a:r>
            <a:endParaRPr dirty="0"/>
          </a:p>
        </p:txBody>
      </p:sp>
      <p:sp>
        <p:nvSpPr>
          <p:cNvPr id="1307" name="Google Shape;1307;p185"/>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a:spcBef>
                <a:spcPts val="0"/>
              </a:spcBef>
              <a:buClr>
                <a:schemeClr val="dk1"/>
              </a:buClr>
              <a:buSzPts val="3200"/>
            </a:pPr>
            <a:r>
              <a:rPr lang="en-US" sz="2000" b="0" i="0" u="none" strike="noStrike" cap="none" dirty="0">
                <a:solidFill>
                  <a:schemeClr val="dk1"/>
                </a:solidFill>
                <a:latin typeface="Calibri"/>
                <a:ea typeface="Calibri"/>
                <a:cs typeface="Calibri"/>
                <a:sym typeface="Calibri"/>
              </a:rPr>
              <a:t>Definition: right ventricular enlargement</a:t>
            </a:r>
            <a:endParaRPr sz="2000" dirty="0"/>
          </a:p>
          <a:p>
            <a:pPr>
              <a:spcBef>
                <a:spcPts val="1600"/>
              </a:spcBef>
              <a:buClr>
                <a:schemeClr val="dk1"/>
              </a:buClr>
              <a:buSzPts val="3200"/>
            </a:pPr>
            <a:r>
              <a:rPr lang="en-US" sz="2000" b="0" i="0" u="none" strike="noStrike" cap="none" dirty="0">
                <a:solidFill>
                  <a:schemeClr val="dk1"/>
                </a:solidFill>
                <a:latin typeface="Calibri"/>
                <a:ea typeface="Calibri"/>
                <a:cs typeface="Calibri"/>
                <a:sym typeface="Calibri"/>
              </a:rPr>
              <a:t>Treatment is aimed at decreasing PVR by</a:t>
            </a:r>
            <a:endParaRPr sz="2000" dirty="0"/>
          </a:p>
          <a:p>
            <a:pPr marL="800100" lvl="1" indent="-342900">
              <a:spcBef>
                <a:spcPts val="1600"/>
              </a:spcBef>
              <a:buClr>
                <a:schemeClr val="dk1"/>
              </a:buClr>
              <a:buSzPts val="2400"/>
            </a:pPr>
            <a:r>
              <a:rPr lang="en-US" sz="2000" b="0" i="0" u="none" strike="noStrike" cap="none" dirty="0">
                <a:solidFill>
                  <a:schemeClr val="dk1"/>
                </a:solidFill>
                <a:latin typeface="Calibri"/>
                <a:ea typeface="Calibri"/>
                <a:cs typeface="Calibri"/>
                <a:sym typeface="Calibri"/>
              </a:rPr>
              <a:t>Supplemental oxygen</a:t>
            </a:r>
            <a:endParaRPr sz="2000" dirty="0"/>
          </a:p>
          <a:p>
            <a:pPr marL="800100" lvl="1" indent="-342900">
              <a:spcBef>
                <a:spcPts val="1600"/>
              </a:spcBef>
              <a:buClr>
                <a:schemeClr val="dk1"/>
              </a:buClr>
              <a:buSzPts val="2400"/>
            </a:pPr>
            <a:r>
              <a:rPr lang="en-US" sz="2000" b="0" i="0" u="none" strike="noStrike" cap="none" dirty="0">
                <a:solidFill>
                  <a:schemeClr val="dk1"/>
                </a:solidFill>
                <a:latin typeface="Calibri"/>
                <a:ea typeface="Calibri"/>
                <a:cs typeface="Calibri"/>
                <a:sym typeface="Calibri"/>
              </a:rPr>
              <a:t>Diuretics</a:t>
            </a:r>
            <a:endParaRPr sz="2000" dirty="0"/>
          </a:p>
          <a:p>
            <a:pPr marL="800100" lvl="1" indent="-342900">
              <a:spcBef>
                <a:spcPts val="1600"/>
              </a:spcBef>
              <a:buClr>
                <a:schemeClr val="dk1"/>
              </a:buClr>
              <a:buSzPts val="2400"/>
            </a:pPr>
            <a:r>
              <a:rPr lang="en-US" sz="2000" b="0" i="0" u="none" strike="noStrike" cap="none" dirty="0">
                <a:solidFill>
                  <a:schemeClr val="dk1"/>
                </a:solidFill>
                <a:latin typeface="Calibri"/>
                <a:ea typeface="Calibri"/>
                <a:cs typeface="Calibri"/>
                <a:sym typeface="Calibri"/>
              </a:rPr>
              <a:t>Digoxin</a:t>
            </a:r>
            <a:endParaRPr sz="2000" dirty="0"/>
          </a:p>
          <a:p>
            <a:pPr marL="800100" lvl="1" indent="-342900">
              <a:spcBef>
                <a:spcPts val="1600"/>
              </a:spcBef>
              <a:buClr>
                <a:schemeClr val="dk1"/>
              </a:buClr>
              <a:buSzPts val="2400"/>
            </a:pPr>
            <a:r>
              <a:rPr lang="en-US" sz="2000" b="0" i="0" u="none" strike="noStrike" cap="none" dirty="0">
                <a:solidFill>
                  <a:schemeClr val="dk1"/>
                </a:solidFill>
                <a:latin typeface="Calibri"/>
                <a:ea typeface="Calibri"/>
                <a:cs typeface="Calibri"/>
                <a:sym typeface="Calibri"/>
              </a:rPr>
              <a:t>Vasodilators</a:t>
            </a:r>
            <a:endParaRPr sz="2000" dirty="0"/>
          </a:p>
          <a:p>
            <a:pPr marL="800100" lvl="1" indent="-342900">
              <a:spcBef>
                <a:spcPts val="1600"/>
              </a:spcBef>
              <a:buClr>
                <a:schemeClr val="dk1"/>
              </a:buClr>
              <a:buSzPts val="2400"/>
            </a:pPr>
            <a:r>
              <a:rPr lang="en-US" sz="2000" b="0" i="0" u="none" strike="noStrike" cap="none" dirty="0">
                <a:solidFill>
                  <a:schemeClr val="dk1"/>
                </a:solidFill>
                <a:latin typeface="Calibri"/>
                <a:ea typeface="Calibri"/>
                <a:cs typeface="Calibri"/>
                <a:sym typeface="Calibri"/>
              </a:rPr>
              <a:t>Anticoagulant</a:t>
            </a:r>
            <a:endParaRPr sz="2000" dirty="0"/>
          </a:p>
          <a:p>
            <a:pPr marL="800100" lvl="1" indent="-342900">
              <a:spcBef>
                <a:spcPts val="1600"/>
              </a:spcBef>
              <a:buClr>
                <a:schemeClr val="dk1"/>
              </a:buClr>
              <a:buSzPts val="2400"/>
            </a:pPr>
            <a:r>
              <a:rPr lang="en-US" sz="2000" b="0" i="0" u="none" strike="noStrike" cap="none" dirty="0">
                <a:solidFill>
                  <a:schemeClr val="dk1"/>
                </a:solidFill>
                <a:latin typeface="Calibri"/>
                <a:ea typeface="Calibri"/>
                <a:cs typeface="Calibri"/>
                <a:sym typeface="Calibri"/>
              </a:rPr>
              <a:t>Antibiotics</a:t>
            </a:r>
            <a:endParaRPr sz="2000" dirty="0"/>
          </a:p>
          <a:p>
            <a:pPr marL="800100" lvl="1" indent="-342900">
              <a:spcBef>
                <a:spcPts val="1600"/>
              </a:spcBef>
              <a:buClr>
                <a:schemeClr val="dk1"/>
              </a:buClr>
              <a:buSzPts val="2400"/>
            </a:pPr>
            <a:r>
              <a:rPr lang="en-US" sz="2000" b="0" i="0" u="none" strike="noStrike" cap="none" dirty="0">
                <a:solidFill>
                  <a:schemeClr val="dk1"/>
                </a:solidFill>
                <a:latin typeface="Calibri"/>
                <a:ea typeface="Calibri"/>
                <a:cs typeface="Calibri"/>
                <a:sym typeface="Calibri"/>
              </a:rPr>
              <a:t>Heart-lung transplant</a:t>
            </a:r>
            <a:endParaRPr sz="2000" dirty="0"/>
          </a:p>
          <a:p>
            <a:pPr marL="342900" marR="0" lvl="0" indent="-139700" algn="l" rtl="0">
              <a:spcBef>
                <a:spcPts val="1600"/>
              </a:spcBef>
              <a:spcAft>
                <a:spcPts val="1600"/>
              </a:spcAft>
              <a:buClr>
                <a:schemeClr val="dk1"/>
              </a:buClr>
              <a:buSzPts val="3200"/>
              <a:buFont typeface="Calibri"/>
              <a:buNone/>
            </a:pPr>
            <a:endParaRPr sz="3200" b="0" i="0" u="none" strike="noStrike" cap="none" dirty="0">
              <a:solidFill>
                <a:schemeClr val="dk1"/>
              </a:solidFill>
              <a:latin typeface="Calibri"/>
              <a:ea typeface="Calibri"/>
              <a:cs typeface="Calibri"/>
              <a:sym typeface="Calibri"/>
            </a:endParaRPr>
          </a:p>
        </p:txBody>
      </p:sp>
      <p:sp>
        <p:nvSpPr>
          <p:cNvPr id="1308" name="Google Shape;1308;p185"/>
          <p:cNvSpPr txBox="1">
            <a:spLocks noGrp="1"/>
          </p:cNvSpPr>
          <p:nvPr>
            <p:ph type="sldNum" sz="quarter"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a:t> </a:t>
            </a: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Shape 1312"/>
        <p:cNvGrpSpPr/>
        <p:nvPr/>
      </p:nvGrpSpPr>
      <p:grpSpPr>
        <a:xfrm>
          <a:off x="0" y="0"/>
          <a:ext cx="0" cy="0"/>
          <a:chOff x="0" y="0"/>
          <a:chExt cx="0" cy="0"/>
        </a:xfrm>
      </p:grpSpPr>
      <p:sp>
        <p:nvSpPr>
          <p:cNvPr id="1313" name="Google Shape;1313;p186"/>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r>
              <a:rPr lang="en-US" sz="4400" b="0" i="0" u="none" strike="noStrike" cap="none" dirty="0">
                <a:solidFill>
                  <a:srgbClr val="000000"/>
                </a:solidFill>
                <a:latin typeface="Calibri"/>
                <a:ea typeface="Calibri"/>
                <a:cs typeface="Calibri"/>
                <a:sym typeface="Calibri"/>
              </a:rPr>
              <a:t>Cor Pulmonale</a:t>
            </a:r>
            <a:endParaRPr dirty="0"/>
          </a:p>
        </p:txBody>
      </p:sp>
      <p:sp>
        <p:nvSpPr>
          <p:cNvPr id="1314" name="Google Shape;1314;p186"/>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a:spcBef>
                <a:spcPts val="0"/>
              </a:spcBef>
              <a:buClr>
                <a:schemeClr val="dk1"/>
              </a:buClr>
              <a:buSzPts val="3200"/>
            </a:pPr>
            <a:r>
              <a:rPr lang="en-US" sz="2000" b="0" i="0" u="none" strike="noStrike" cap="none" dirty="0">
                <a:solidFill>
                  <a:schemeClr val="dk1"/>
                </a:solidFill>
                <a:latin typeface="Calibri"/>
                <a:ea typeface="Calibri"/>
                <a:cs typeface="Calibri"/>
                <a:sym typeface="Calibri"/>
              </a:rPr>
              <a:t>Anesthesia management</a:t>
            </a:r>
            <a:endParaRPr sz="2000" dirty="0"/>
          </a:p>
          <a:p>
            <a:pPr marL="800100" lvl="1" indent="-3429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Avoid respiratory depression</a:t>
            </a:r>
            <a:endParaRPr sz="2000" dirty="0"/>
          </a:p>
          <a:p>
            <a:pPr marL="800100" lvl="1" indent="-3429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Prevent bronchospasm</a:t>
            </a:r>
            <a:endParaRPr sz="2000" dirty="0"/>
          </a:p>
          <a:p>
            <a:pPr marL="800100" lvl="1" indent="-3429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Avoid regional that high level needed; OK with extremity surgery</a:t>
            </a:r>
            <a:endParaRPr sz="2000" dirty="0"/>
          </a:p>
          <a:p>
            <a:pPr marL="742950" marR="0" lvl="1" indent="-107950" algn="l" rtl="0">
              <a:spcBef>
                <a:spcPts val="1600"/>
              </a:spcBef>
              <a:spcAft>
                <a:spcPts val="1600"/>
              </a:spcAft>
              <a:buClr>
                <a:schemeClr val="dk1"/>
              </a:buClr>
              <a:buSzPts val="2800"/>
              <a:buFont typeface="Calibri"/>
              <a:buNone/>
            </a:pPr>
            <a:endParaRPr sz="2800" b="0" i="0" u="none" strike="noStrike" cap="none" dirty="0">
              <a:solidFill>
                <a:schemeClr val="dk1"/>
              </a:solidFill>
              <a:latin typeface="Calibri"/>
              <a:ea typeface="Calibri"/>
              <a:cs typeface="Calibri"/>
              <a:sym typeface="Calibri"/>
            </a:endParaRPr>
          </a:p>
        </p:txBody>
      </p:sp>
      <p:sp>
        <p:nvSpPr>
          <p:cNvPr id="1315" name="Google Shape;1315;p186"/>
          <p:cNvSpPr txBox="1">
            <a:spLocks noGrp="1"/>
          </p:cNvSpPr>
          <p:nvPr>
            <p:ph type="sldNum" sz="quarter"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a:t> </a:t>
            </a: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Shape 1320"/>
        <p:cNvGrpSpPr/>
        <p:nvPr/>
      </p:nvGrpSpPr>
      <p:grpSpPr>
        <a:xfrm>
          <a:off x="0" y="0"/>
          <a:ext cx="0" cy="0"/>
          <a:chOff x="0" y="0"/>
          <a:chExt cx="0" cy="0"/>
        </a:xfrm>
      </p:grpSpPr>
      <p:sp>
        <p:nvSpPr>
          <p:cNvPr id="1321" name="Google Shape;1321;p187"/>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solidFill>
                  <a:srgbClr val="000000"/>
                </a:solidFill>
                <a:latin typeface="Calibri"/>
                <a:ea typeface="Calibri"/>
                <a:cs typeface="Calibri"/>
                <a:sym typeface="Calibri"/>
              </a:rPr>
              <a:t>Cardiac Tamponade</a:t>
            </a:r>
            <a:endParaRPr dirty="0">
              <a:solidFill>
                <a:srgbClr val="000000"/>
              </a:solidFill>
              <a:latin typeface="Calibri"/>
              <a:ea typeface="Calibri"/>
              <a:cs typeface="Calibri"/>
              <a:sym typeface="Calibri"/>
            </a:endParaRPr>
          </a:p>
        </p:txBody>
      </p:sp>
      <p:sp>
        <p:nvSpPr>
          <p:cNvPr id="1322" name="Google Shape;1322;p187"/>
          <p:cNvSpPr txBox="1">
            <a:spLocks noGrp="1"/>
          </p:cNvSpPr>
          <p:nvPr>
            <p:ph idx="1"/>
          </p:nvPr>
        </p:nvSpPr>
        <p:spPr>
          <a:prstGeom prst="rect">
            <a:avLst/>
          </a:prstGeom>
        </p:spPr>
        <p:txBody>
          <a:bodyPr spcFirstLastPara="1" wrap="square" lIns="91425" tIns="91425" rIns="91425" bIns="91425" anchor="t" anchorCtr="0">
            <a:noAutofit/>
          </a:bodyPr>
          <a:lstStyle/>
          <a:p>
            <a:pPr marL="546100" indent="-342900">
              <a:spcBef>
                <a:spcPts val="640"/>
              </a:spcBef>
            </a:pPr>
            <a:r>
              <a:rPr lang="en-US" sz="2400" dirty="0">
                <a:latin typeface="Calibri"/>
                <a:ea typeface="Calibri"/>
                <a:cs typeface="Calibri"/>
                <a:sym typeface="Calibri"/>
              </a:rPr>
              <a:t>Life threatening. </a:t>
            </a:r>
            <a:endParaRPr sz="2400" dirty="0">
              <a:latin typeface="Calibri"/>
              <a:ea typeface="Calibri"/>
              <a:cs typeface="Calibri"/>
              <a:sym typeface="Calibri"/>
            </a:endParaRPr>
          </a:p>
          <a:p>
            <a:pPr marL="546100" indent="-342900">
              <a:spcBef>
                <a:spcPts val="1600"/>
              </a:spcBef>
              <a:spcAft>
                <a:spcPts val="1600"/>
              </a:spcAft>
            </a:pPr>
            <a:r>
              <a:rPr lang="en-US" sz="2400" dirty="0">
                <a:latin typeface="Calibri"/>
                <a:ea typeface="Calibri"/>
                <a:cs typeface="Calibri"/>
                <a:sym typeface="Calibri"/>
              </a:rPr>
              <a:t>Definition: Accumulation of fluid in the pericardial space causing an increase in cardiac pressure and decreased ventricular filling. </a:t>
            </a:r>
            <a:endParaRPr sz="2400" dirty="0">
              <a:latin typeface="Calibri"/>
              <a:ea typeface="Calibri"/>
              <a:cs typeface="Calibri"/>
              <a:sym typeface="Calibri"/>
            </a:endParaRP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Shape 1326"/>
        <p:cNvGrpSpPr/>
        <p:nvPr/>
      </p:nvGrpSpPr>
      <p:grpSpPr>
        <a:xfrm>
          <a:off x="0" y="0"/>
          <a:ext cx="0" cy="0"/>
          <a:chOff x="0" y="0"/>
          <a:chExt cx="0" cy="0"/>
        </a:xfrm>
      </p:grpSpPr>
      <p:sp>
        <p:nvSpPr>
          <p:cNvPr id="1327" name="Google Shape;1327;p188"/>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r>
              <a:rPr lang="en-US" sz="4400" b="0" i="0" u="none" strike="noStrike" cap="none" dirty="0">
                <a:solidFill>
                  <a:srgbClr val="000000"/>
                </a:solidFill>
                <a:latin typeface="Calibri"/>
                <a:ea typeface="Calibri"/>
                <a:cs typeface="Calibri"/>
                <a:sym typeface="Calibri"/>
              </a:rPr>
              <a:t>Cardiac Tamponade</a:t>
            </a:r>
            <a:endParaRPr dirty="0"/>
          </a:p>
        </p:txBody>
      </p:sp>
      <p:sp>
        <p:nvSpPr>
          <p:cNvPr id="1328" name="Google Shape;1328;p188"/>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a:spcBef>
                <a:spcPts val="0"/>
              </a:spcBef>
              <a:buClr>
                <a:schemeClr val="dk1"/>
              </a:buClr>
              <a:buSzPts val="3200"/>
            </a:pPr>
            <a:r>
              <a:rPr lang="en-US" sz="2000" b="0" i="0" u="none" strike="noStrike" cap="none" dirty="0">
                <a:solidFill>
                  <a:schemeClr val="dk1"/>
                </a:solidFill>
                <a:latin typeface="Calibri"/>
                <a:ea typeface="Calibri"/>
                <a:cs typeface="Calibri"/>
                <a:sym typeface="Calibri"/>
              </a:rPr>
              <a:t>Signs and symptoms</a:t>
            </a:r>
            <a:endParaRPr sz="2000" dirty="0"/>
          </a:p>
          <a:p>
            <a:pPr marL="800100" lvl="1" indent="-3429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Hypotension (</a:t>
            </a:r>
            <a:r>
              <a:rPr lang="en-US" sz="2000" b="0" i="0" u="sng" strike="noStrike" cap="none" dirty="0">
                <a:solidFill>
                  <a:schemeClr val="dk1"/>
                </a:solidFill>
                <a:latin typeface="Calibri"/>
                <a:ea typeface="Calibri"/>
                <a:cs typeface="Calibri"/>
                <a:sym typeface="Calibri"/>
              </a:rPr>
              <a:t>Beck’s triad</a:t>
            </a:r>
            <a:r>
              <a:rPr lang="en-US" sz="2000" b="0" i="0" u="none" strike="noStrike" cap="none" dirty="0">
                <a:solidFill>
                  <a:schemeClr val="dk1"/>
                </a:solidFill>
                <a:latin typeface="Calibri"/>
                <a:ea typeface="Calibri"/>
                <a:cs typeface="Calibri"/>
                <a:sym typeface="Calibri"/>
              </a:rPr>
              <a:t>)</a:t>
            </a:r>
            <a:endParaRPr sz="2000" dirty="0"/>
          </a:p>
          <a:p>
            <a:pPr marL="800100" lvl="1" indent="-3429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JVD (</a:t>
            </a:r>
            <a:r>
              <a:rPr lang="en-US" sz="2000" b="0" i="0" u="sng" strike="noStrike" cap="none" dirty="0">
                <a:solidFill>
                  <a:schemeClr val="dk1"/>
                </a:solidFill>
                <a:latin typeface="Calibri"/>
                <a:ea typeface="Calibri"/>
                <a:cs typeface="Calibri"/>
                <a:sym typeface="Calibri"/>
              </a:rPr>
              <a:t>Beck’s triad</a:t>
            </a:r>
            <a:r>
              <a:rPr lang="en-US" sz="2000" b="0" i="0" u="none" strike="noStrike" cap="none" dirty="0">
                <a:solidFill>
                  <a:schemeClr val="dk1"/>
                </a:solidFill>
                <a:latin typeface="Calibri"/>
                <a:ea typeface="Calibri"/>
                <a:cs typeface="Calibri"/>
                <a:sym typeface="Calibri"/>
              </a:rPr>
              <a:t>)</a:t>
            </a:r>
            <a:endParaRPr sz="2000" dirty="0"/>
          </a:p>
          <a:p>
            <a:pPr marL="800100" lvl="1" indent="-3429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Distant muffled heart tones (</a:t>
            </a:r>
            <a:r>
              <a:rPr lang="en-US" sz="2000" b="0" i="0" u="sng" strike="noStrike" cap="none" dirty="0">
                <a:solidFill>
                  <a:schemeClr val="dk1"/>
                </a:solidFill>
                <a:latin typeface="Calibri"/>
                <a:ea typeface="Calibri"/>
                <a:cs typeface="Calibri"/>
                <a:sym typeface="Calibri"/>
              </a:rPr>
              <a:t>Beck’s triad</a:t>
            </a:r>
            <a:r>
              <a:rPr lang="en-US" sz="2000" b="0" i="0" u="none" strike="noStrike" cap="none" dirty="0">
                <a:solidFill>
                  <a:schemeClr val="dk1"/>
                </a:solidFill>
                <a:latin typeface="Calibri"/>
                <a:ea typeface="Calibri"/>
                <a:cs typeface="Calibri"/>
                <a:sym typeface="Calibri"/>
              </a:rPr>
              <a:t>)</a:t>
            </a:r>
            <a:endParaRPr sz="2000" dirty="0"/>
          </a:p>
          <a:p>
            <a:pPr marL="800100" lvl="1" indent="-3429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Tachycardia</a:t>
            </a:r>
            <a:endParaRPr sz="2000" dirty="0"/>
          </a:p>
          <a:p>
            <a:pPr marL="800100" lvl="1" indent="-3429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Pulsus paradoxus</a:t>
            </a:r>
            <a:endParaRPr sz="2000" dirty="0"/>
          </a:p>
          <a:p>
            <a:pPr marL="800100" lvl="1" indent="-3429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EKG-low voltage and electrical alternans</a:t>
            </a:r>
            <a:endParaRPr sz="2000" dirty="0"/>
          </a:p>
          <a:p>
            <a:pPr marL="800100" lvl="1" indent="-3429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High CVP</a:t>
            </a:r>
            <a:endParaRPr sz="2000" dirty="0"/>
          </a:p>
          <a:p>
            <a:pPr marL="742950" marR="0" lvl="1" indent="-107950" algn="l" rtl="0">
              <a:spcBef>
                <a:spcPts val="1600"/>
              </a:spcBef>
              <a:spcAft>
                <a:spcPts val="0"/>
              </a:spcAft>
              <a:buClr>
                <a:schemeClr val="dk1"/>
              </a:buClr>
              <a:buSzPts val="2800"/>
              <a:buFont typeface="Calibri"/>
              <a:buNone/>
            </a:pPr>
            <a:endParaRPr sz="2800" b="0" i="0" u="none" strike="noStrike" cap="none" dirty="0">
              <a:solidFill>
                <a:schemeClr val="dk1"/>
              </a:solidFill>
              <a:latin typeface="Calibri"/>
              <a:ea typeface="Calibri"/>
              <a:cs typeface="Calibri"/>
              <a:sym typeface="Calibri"/>
            </a:endParaRPr>
          </a:p>
          <a:p>
            <a:pPr marL="342900" marR="0" lvl="0" indent="-139700" algn="l" rtl="0">
              <a:spcBef>
                <a:spcPts val="1600"/>
              </a:spcBef>
              <a:spcAft>
                <a:spcPts val="1600"/>
              </a:spcAft>
              <a:buClr>
                <a:schemeClr val="dk1"/>
              </a:buClr>
              <a:buSzPts val="3200"/>
              <a:buFont typeface="Calibri"/>
              <a:buNone/>
            </a:pPr>
            <a:endParaRPr sz="3200" b="0" i="0" u="none" strike="noStrike" cap="none" dirty="0">
              <a:solidFill>
                <a:schemeClr val="dk1"/>
              </a:solidFill>
              <a:latin typeface="Calibri"/>
              <a:ea typeface="Calibri"/>
              <a:cs typeface="Calibri"/>
              <a:sym typeface="Calibri"/>
            </a:endParaRPr>
          </a:p>
        </p:txBody>
      </p:sp>
      <p:sp>
        <p:nvSpPr>
          <p:cNvPr id="1329" name="Google Shape;1329;p188"/>
          <p:cNvSpPr txBox="1">
            <a:spLocks noGrp="1"/>
          </p:cNvSpPr>
          <p:nvPr>
            <p:ph type="sldNum" sz="quarter"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a:t> </a:t>
            </a: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Shape 1333"/>
        <p:cNvGrpSpPr/>
        <p:nvPr/>
      </p:nvGrpSpPr>
      <p:grpSpPr>
        <a:xfrm>
          <a:off x="0" y="0"/>
          <a:ext cx="0" cy="0"/>
          <a:chOff x="0" y="0"/>
          <a:chExt cx="0" cy="0"/>
        </a:xfrm>
      </p:grpSpPr>
      <p:sp>
        <p:nvSpPr>
          <p:cNvPr id="1334" name="Google Shape;1334;p18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r>
              <a:rPr lang="en-US" sz="4400" b="0" i="0" u="none" strike="noStrike" cap="none" dirty="0">
                <a:solidFill>
                  <a:srgbClr val="000000"/>
                </a:solidFill>
                <a:latin typeface="Calibri"/>
                <a:ea typeface="Calibri"/>
                <a:cs typeface="Calibri"/>
                <a:sym typeface="Calibri"/>
              </a:rPr>
              <a:t>Cardiac Tamponade</a:t>
            </a:r>
            <a:endParaRPr dirty="0"/>
          </a:p>
        </p:txBody>
      </p:sp>
      <p:sp>
        <p:nvSpPr>
          <p:cNvPr id="1335" name="Google Shape;1335;p189"/>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a:spcBef>
                <a:spcPts val="0"/>
              </a:spcBef>
              <a:buClr>
                <a:schemeClr val="dk1"/>
              </a:buClr>
              <a:buSzPts val="3200"/>
            </a:pPr>
            <a:r>
              <a:rPr lang="en-US" sz="2000" b="0" i="0" u="none" strike="noStrike" cap="none" dirty="0">
                <a:solidFill>
                  <a:schemeClr val="dk1"/>
                </a:solidFill>
                <a:latin typeface="Calibri"/>
                <a:ea typeface="Calibri"/>
                <a:cs typeface="Calibri"/>
                <a:sym typeface="Calibri"/>
              </a:rPr>
              <a:t>Signs and symptoms con</a:t>
            </a:r>
            <a:r>
              <a:rPr lang="en-US" sz="2000" dirty="0">
                <a:latin typeface="Calibri"/>
                <a:ea typeface="Calibri"/>
                <a:cs typeface="Calibri"/>
                <a:sym typeface="Calibri"/>
              </a:rPr>
              <a:t>’t</a:t>
            </a:r>
            <a:endParaRPr sz="2000" dirty="0"/>
          </a:p>
          <a:p>
            <a:pPr marL="800100" lvl="1" indent="-3429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SNS activated-vasoconstriction</a:t>
            </a:r>
            <a:endParaRPr sz="2000" dirty="0"/>
          </a:p>
          <a:p>
            <a:pPr marL="800100" lvl="1" indent="-3429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Tachypnea</a:t>
            </a:r>
            <a:endParaRPr sz="2000" dirty="0"/>
          </a:p>
          <a:p>
            <a:pPr marL="800100" lvl="1" indent="-3429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Narrowed pulse pressure</a:t>
            </a:r>
            <a:endParaRPr sz="2000" dirty="0"/>
          </a:p>
          <a:p>
            <a:pPr marL="342900" marR="0" lvl="0" indent="-139700" algn="l" rtl="0">
              <a:spcBef>
                <a:spcPts val="1600"/>
              </a:spcBef>
              <a:spcAft>
                <a:spcPts val="1600"/>
              </a:spcAft>
              <a:buClr>
                <a:schemeClr val="dk1"/>
              </a:buClr>
              <a:buSzPts val="3200"/>
              <a:buFont typeface="Calibri"/>
              <a:buNone/>
            </a:pPr>
            <a:endParaRPr sz="3200" b="0" i="0" u="none" strike="noStrike" cap="none" dirty="0">
              <a:solidFill>
                <a:schemeClr val="dk1"/>
              </a:solidFill>
              <a:latin typeface="Calibri"/>
              <a:ea typeface="Calibri"/>
              <a:cs typeface="Calibri"/>
              <a:sym typeface="Calibri"/>
            </a:endParaRPr>
          </a:p>
        </p:txBody>
      </p:sp>
      <p:sp>
        <p:nvSpPr>
          <p:cNvPr id="1336" name="Google Shape;1336;p189"/>
          <p:cNvSpPr txBox="1">
            <a:spLocks noGrp="1"/>
          </p:cNvSpPr>
          <p:nvPr>
            <p:ph type="sldNum" sz="quarter"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a:t> </a:t>
            </a: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Shape 1340"/>
        <p:cNvGrpSpPr/>
        <p:nvPr/>
      </p:nvGrpSpPr>
      <p:grpSpPr>
        <a:xfrm>
          <a:off x="0" y="0"/>
          <a:ext cx="0" cy="0"/>
          <a:chOff x="0" y="0"/>
          <a:chExt cx="0" cy="0"/>
        </a:xfrm>
      </p:grpSpPr>
      <p:sp>
        <p:nvSpPr>
          <p:cNvPr id="1341" name="Google Shape;1341;p190"/>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r>
              <a:rPr lang="en-US" sz="4400" b="0" i="0" u="none" strike="noStrike" cap="none" dirty="0">
                <a:solidFill>
                  <a:srgbClr val="000000"/>
                </a:solidFill>
                <a:latin typeface="Calibri"/>
                <a:ea typeface="Calibri"/>
                <a:cs typeface="Calibri"/>
                <a:sym typeface="Calibri"/>
              </a:rPr>
              <a:t>Cardiac Tamponade</a:t>
            </a:r>
            <a:endParaRPr dirty="0"/>
          </a:p>
        </p:txBody>
      </p:sp>
      <p:sp>
        <p:nvSpPr>
          <p:cNvPr id="1342" name="Google Shape;1342;p190"/>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a:spcBef>
                <a:spcPts val="0"/>
              </a:spcBef>
              <a:buClr>
                <a:schemeClr val="dk1"/>
              </a:buClr>
              <a:buSzPts val="3200"/>
            </a:pPr>
            <a:r>
              <a:rPr lang="en-US" sz="2000" b="0" i="0" u="none" strike="noStrike" cap="none" dirty="0">
                <a:solidFill>
                  <a:schemeClr val="dk1"/>
                </a:solidFill>
                <a:latin typeface="Calibri"/>
                <a:ea typeface="Calibri"/>
                <a:cs typeface="Calibri"/>
                <a:sym typeface="Calibri"/>
              </a:rPr>
              <a:t>General anesthesia can cause:</a:t>
            </a:r>
            <a:endParaRPr sz="2000" dirty="0"/>
          </a:p>
          <a:p>
            <a:pPr marL="800100" lvl="1" indent="-3429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Vasodilation</a:t>
            </a:r>
            <a:endParaRPr sz="2000" dirty="0"/>
          </a:p>
          <a:p>
            <a:pPr marL="800100" lvl="1" indent="-3429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Myocardial depression</a:t>
            </a:r>
            <a:endParaRPr sz="2000" dirty="0"/>
          </a:p>
          <a:p>
            <a:pPr marL="800100" lvl="1" indent="-3429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Decreased venous return</a:t>
            </a:r>
            <a:endParaRPr sz="2000" dirty="0"/>
          </a:p>
          <a:p>
            <a:pPr>
              <a:spcBef>
                <a:spcPts val="1600"/>
              </a:spcBef>
              <a:buClr>
                <a:schemeClr val="dk1"/>
              </a:buClr>
              <a:buSzPts val="3200"/>
            </a:pPr>
            <a:r>
              <a:rPr lang="en-US" sz="2000" b="0" i="0" u="none" strike="noStrike" cap="none" dirty="0">
                <a:solidFill>
                  <a:schemeClr val="dk1"/>
                </a:solidFill>
                <a:latin typeface="Calibri"/>
                <a:ea typeface="Calibri"/>
                <a:cs typeface="Calibri"/>
                <a:sym typeface="Calibri"/>
              </a:rPr>
              <a:t>Maintain patient with high sympathetic tone</a:t>
            </a:r>
            <a:endParaRPr sz="2000" dirty="0"/>
          </a:p>
          <a:p>
            <a:pPr>
              <a:spcBef>
                <a:spcPts val="1600"/>
              </a:spcBef>
              <a:buClr>
                <a:schemeClr val="dk1"/>
              </a:buClr>
              <a:buSzPts val="3200"/>
            </a:pPr>
            <a:r>
              <a:rPr lang="en-US" sz="2000" b="0" i="0" u="none" strike="noStrike" cap="none" dirty="0">
                <a:solidFill>
                  <a:schemeClr val="dk1"/>
                </a:solidFill>
                <a:latin typeface="Calibri"/>
                <a:ea typeface="Calibri"/>
                <a:cs typeface="Calibri"/>
                <a:sym typeface="Calibri"/>
              </a:rPr>
              <a:t>Have 2 large bore IVs</a:t>
            </a:r>
            <a:endParaRPr sz="2000" dirty="0"/>
          </a:p>
          <a:p>
            <a:pPr marL="742950" marR="0" lvl="1" indent="-107950" algn="l" rtl="0">
              <a:spcBef>
                <a:spcPts val="1600"/>
              </a:spcBef>
              <a:spcAft>
                <a:spcPts val="0"/>
              </a:spcAft>
              <a:buClr>
                <a:schemeClr val="dk1"/>
              </a:buClr>
              <a:buSzPts val="2800"/>
              <a:buFont typeface="Calibri"/>
              <a:buNone/>
            </a:pPr>
            <a:endParaRPr sz="2800" b="0" i="0" u="none" strike="noStrike" cap="none" dirty="0">
              <a:solidFill>
                <a:schemeClr val="dk1"/>
              </a:solidFill>
              <a:latin typeface="Calibri"/>
              <a:ea typeface="Calibri"/>
              <a:cs typeface="Calibri"/>
              <a:sym typeface="Calibri"/>
            </a:endParaRPr>
          </a:p>
          <a:p>
            <a:pPr marL="342900" marR="0" lvl="0" indent="-139700" algn="l" rtl="0">
              <a:spcBef>
                <a:spcPts val="1600"/>
              </a:spcBef>
              <a:spcAft>
                <a:spcPts val="1600"/>
              </a:spcAft>
              <a:buClr>
                <a:schemeClr val="dk1"/>
              </a:buClr>
              <a:buSzPts val="3200"/>
              <a:buFont typeface="Calibri"/>
              <a:buNone/>
            </a:pPr>
            <a:endParaRPr sz="3200" b="0" i="0" u="none" strike="noStrike" cap="none" dirty="0">
              <a:solidFill>
                <a:schemeClr val="dk1"/>
              </a:solidFill>
              <a:latin typeface="Calibri"/>
              <a:ea typeface="Calibri"/>
              <a:cs typeface="Calibri"/>
              <a:sym typeface="Calibri"/>
            </a:endParaRPr>
          </a:p>
        </p:txBody>
      </p:sp>
      <p:sp>
        <p:nvSpPr>
          <p:cNvPr id="1343" name="Google Shape;1343;p190"/>
          <p:cNvSpPr txBox="1">
            <a:spLocks noGrp="1"/>
          </p:cNvSpPr>
          <p:nvPr>
            <p:ph type="sldNum" sz="quarter"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a:t> </a:t>
            </a: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4"/>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r>
              <a:rPr lang="en-US" dirty="0"/>
              <a:t>Ventricular Volume</a:t>
            </a:r>
            <a:endParaRPr dirty="0"/>
          </a:p>
        </p:txBody>
      </p:sp>
      <p:sp>
        <p:nvSpPr>
          <p:cNvPr id="215" name="Google Shape;215;p34"/>
          <p:cNvSpPr txBox="1">
            <a:spLocks noGrp="1"/>
          </p:cNvSpPr>
          <p:nvPr>
            <p:ph idx="1"/>
          </p:nvPr>
        </p:nvSpPr>
        <p:spPr>
          <a:xfrm>
            <a:off x="116575" y="1301650"/>
            <a:ext cx="8570100" cy="5556300"/>
          </a:xfrm>
          <a:prstGeom prst="rect">
            <a:avLst/>
          </a:prstGeom>
          <a:noFill/>
          <a:ln>
            <a:noFill/>
          </a:ln>
        </p:spPr>
        <p:txBody>
          <a:bodyPr spcFirstLastPara="1" wrap="square" lIns="91425" tIns="45700" rIns="91425" bIns="45700" anchor="t" anchorCtr="0">
            <a:noAutofit/>
          </a:bodyPr>
          <a:lstStyle/>
          <a:p>
            <a:pPr>
              <a:spcBef>
                <a:spcPts val="0"/>
              </a:spcBef>
              <a:buClr>
                <a:schemeClr val="dk1"/>
              </a:buClr>
              <a:buSzPts val="3200"/>
            </a:pPr>
            <a:r>
              <a:rPr lang="en-US" sz="2000" b="0" i="0" u="none" strike="noStrike" cap="none" dirty="0">
                <a:solidFill>
                  <a:schemeClr val="dk1"/>
                </a:solidFill>
                <a:latin typeface="Calibri"/>
                <a:ea typeface="Calibri"/>
                <a:cs typeface="Calibri"/>
                <a:sym typeface="Calibri"/>
              </a:rPr>
              <a:t>Ventricular volume</a:t>
            </a:r>
            <a:endParaRPr sz="2000" dirty="0"/>
          </a:p>
          <a:p>
            <a:pPr marL="800100" lvl="1" indent="-3429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Inc volume during filling</a:t>
            </a:r>
            <a:endParaRPr sz="2000" dirty="0"/>
          </a:p>
          <a:p>
            <a:pPr marL="800100" lvl="1" indent="-3429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EDV (end diastolic volume) 120 ml</a:t>
            </a:r>
            <a:endParaRPr sz="2000" dirty="0"/>
          </a:p>
          <a:p>
            <a:pPr marL="800100" lvl="1" indent="-3429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Decrease in volume during systole</a:t>
            </a:r>
            <a:endParaRPr sz="2000" dirty="0"/>
          </a:p>
          <a:p>
            <a:pPr marL="800100" lvl="1" indent="-3429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ESV (end systolic volume) 50 ml</a:t>
            </a:r>
            <a:endParaRPr sz="2000" dirty="0"/>
          </a:p>
          <a:p>
            <a:pPr marL="800100" lvl="1" indent="-3429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EDV-ESV=SV (stroke volume)=70 ml****</a:t>
            </a:r>
            <a:endParaRPr sz="2000" dirty="0"/>
          </a:p>
          <a:p>
            <a:pPr marL="800100" lvl="1" indent="-342900">
              <a:spcBef>
                <a:spcPts val="1600"/>
              </a:spcBef>
              <a:buClr>
                <a:schemeClr val="dk1"/>
              </a:buClr>
              <a:buSzPts val="2800"/>
            </a:pPr>
            <a:r>
              <a:rPr lang="en-US" sz="2000" dirty="0">
                <a:solidFill>
                  <a:schemeClr val="dk1"/>
                </a:solidFill>
                <a:latin typeface="Calibri"/>
                <a:ea typeface="Calibri"/>
                <a:cs typeface="Calibri"/>
                <a:sym typeface="Calibri"/>
              </a:rPr>
              <a:t>EF = EDV-ESV /EDV normal </a:t>
            </a:r>
            <a:r>
              <a:rPr lang="en-US" sz="2000" b="0" i="0" u="none" strike="noStrike" cap="none" dirty="0">
                <a:solidFill>
                  <a:schemeClr val="dk1"/>
                </a:solidFill>
                <a:latin typeface="Calibri"/>
                <a:ea typeface="Calibri"/>
                <a:cs typeface="Calibri"/>
                <a:sym typeface="Calibri"/>
              </a:rPr>
              <a:t>ejection fraction=60%****</a:t>
            </a:r>
            <a:endParaRPr sz="2000" dirty="0"/>
          </a:p>
          <a:p>
            <a:pPr marL="1257300" lvl="2" indent="-342900">
              <a:spcBef>
                <a:spcPts val="1600"/>
              </a:spcBef>
              <a:buClr>
                <a:schemeClr val="dk1"/>
              </a:buClr>
              <a:buSzPts val="2400"/>
            </a:pPr>
            <a:r>
              <a:rPr lang="en-US" sz="2000" b="0" i="0" u="none" strike="noStrike" cap="none" dirty="0">
                <a:solidFill>
                  <a:schemeClr val="dk1"/>
                </a:solidFill>
                <a:latin typeface="Calibri"/>
                <a:ea typeface="Calibri"/>
                <a:cs typeface="Calibri"/>
                <a:sym typeface="Calibri"/>
              </a:rPr>
              <a:t>Determined by angiocardiography</a:t>
            </a:r>
            <a:endParaRPr sz="2000" dirty="0"/>
          </a:p>
          <a:p>
            <a:pPr marL="342900" marR="0" lvl="0" indent="-139700" algn="l" rtl="0">
              <a:spcBef>
                <a:spcPts val="1600"/>
              </a:spcBef>
              <a:spcAft>
                <a:spcPts val="1600"/>
              </a:spcAft>
              <a:buClr>
                <a:schemeClr val="dk1"/>
              </a:buClr>
              <a:buSzPts val="3200"/>
              <a:buFont typeface="Calibri"/>
              <a:buNone/>
            </a:pPr>
            <a:endParaRPr sz="3200" b="0" i="0" u="none" strike="noStrike" cap="none" dirty="0">
              <a:solidFill>
                <a:schemeClr val="dk1"/>
              </a:solidFill>
              <a:latin typeface="Calibri"/>
              <a:ea typeface="Calibri"/>
              <a:cs typeface="Calibri"/>
              <a:sym typeface="Calibri"/>
            </a:endParaRPr>
          </a:p>
        </p:txBody>
      </p:sp>
      <p:sp>
        <p:nvSpPr>
          <p:cNvPr id="216" name="Google Shape;216;p34"/>
          <p:cNvSpPr txBox="1">
            <a:spLocks noGrp="1"/>
          </p:cNvSpPr>
          <p:nvPr>
            <p:ph type="sldNum" sz="quarter"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a:t> </a:t>
            </a: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Shape 1347"/>
        <p:cNvGrpSpPr/>
        <p:nvPr/>
      </p:nvGrpSpPr>
      <p:grpSpPr>
        <a:xfrm>
          <a:off x="0" y="0"/>
          <a:ext cx="0" cy="0"/>
          <a:chOff x="0" y="0"/>
          <a:chExt cx="0" cy="0"/>
        </a:xfrm>
      </p:grpSpPr>
      <p:sp>
        <p:nvSpPr>
          <p:cNvPr id="1348" name="Google Shape;1348;p191"/>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r>
              <a:rPr lang="en-US" sz="4400" b="0" i="0" u="none" strike="noStrike" cap="none" dirty="0">
                <a:solidFill>
                  <a:srgbClr val="000000"/>
                </a:solidFill>
                <a:latin typeface="Calibri"/>
                <a:ea typeface="Calibri"/>
                <a:cs typeface="Calibri"/>
                <a:sym typeface="Calibri"/>
              </a:rPr>
              <a:t>Cardiac Tamponade</a:t>
            </a:r>
            <a:endParaRPr dirty="0"/>
          </a:p>
        </p:txBody>
      </p:sp>
      <p:sp>
        <p:nvSpPr>
          <p:cNvPr id="1349" name="Google Shape;1349;p191"/>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a:spcBef>
                <a:spcPts val="0"/>
              </a:spcBef>
              <a:buClr>
                <a:schemeClr val="dk1"/>
              </a:buClr>
              <a:buSzPts val="3200"/>
            </a:pPr>
            <a:r>
              <a:rPr lang="en-US" sz="2400" b="0" i="0" u="none" strike="noStrike" cap="none" dirty="0">
                <a:solidFill>
                  <a:schemeClr val="dk1"/>
                </a:solidFill>
                <a:latin typeface="Calibri"/>
                <a:ea typeface="Calibri"/>
                <a:cs typeface="Calibri"/>
                <a:sym typeface="Calibri"/>
              </a:rPr>
              <a:t>Avoid decreasing cardiac output</a:t>
            </a:r>
            <a:endParaRPr sz="2400" dirty="0"/>
          </a:p>
          <a:p>
            <a:pPr marL="800100" lvl="1" indent="-342900">
              <a:spcBef>
                <a:spcPts val="1600"/>
              </a:spcBef>
              <a:buClr>
                <a:schemeClr val="dk1"/>
              </a:buClr>
              <a:buSzPts val="2800"/>
            </a:pPr>
            <a:r>
              <a:rPr lang="en-US" sz="2400" b="0" i="0" u="none" strike="noStrike" cap="none" dirty="0">
                <a:solidFill>
                  <a:schemeClr val="dk1"/>
                </a:solidFill>
                <a:latin typeface="Calibri"/>
                <a:ea typeface="Calibri"/>
                <a:cs typeface="Calibri"/>
                <a:sym typeface="Calibri"/>
              </a:rPr>
              <a:t>Use ketamine or etomidate </a:t>
            </a:r>
            <a:endParaRPr sz="2400" dirty="0"/>
          </a:p>
          <a:p>
            <a:pPr marL="800100" lvl="1" indent="-342900">
              <a:spcBef>
                <a:spcPts val="1600"/>
              </a:spcBef>
              <a:buClr>
                <a:schemeClr val="dk1"/>
              </a:buClr>
              <a:buSzPts val="2800"/>
            </a:pPr>
            <a:r>
              <a:rPr lang="en-US" sz="2400" b="0" i="0" u="none" strike="noStrike" cap="none" dirty="0">
                <a:solidFill>
                  <a:schemeClr val="dk1"/>
                </a:solidFill>
                <a:latin typeface="Calibri"/>
                <a:ea typeface="Calibri"/>
                <a:cs typeface="Calibri"/>
                <a:sym typeface="Calibri"/>
              </a:rPr>
              <a:t>Minimize positive pressure ventilation (↓venous return)</a:t>
            </a:r>
            <a:endParaRPr sz="2400" dirty="0"/>
          </a:p>
          <a:p>
            <a:pPr marL="342900" marR="0" lvl="0" indent="-139700" algn="l" rtl="0">
              <a:spcBef>
                <a:spcPts val="1600"/>
              </a:spcBef>
              <a:spcAft>
                <a:spcPts val="1600"/>
              </a:spcAft>
              <a:buClr>
                <a:schemeClr val="dk1"/>
              </a:buClr>
              <a:buSzPts val="3200"/>
              <a:buFont typeface="Calibri"/>
              <a:buNone/>
            </a:pPr>
            <a:endParaRPr sz="3200" b="0" i="0" u="none" strike="noStrike" cap="none" dirty="0">
              <a:solidFill>
                <a:schemeClr val="dk1"/>
              </a:solidFill>
              <a:latin typeface="Calibri"/>
              <a:ea typeface="Calibri"/>
              <a:cs typeface="Calibri"/>
              <a:sym typeface="Calibri"/>
            </a:endParaRPr>
          </a:p>
        </p:txBody>
      </p:sp>
      <p:sp>
        <p:nvSpPr>
          <p:cNvPr id="1350" name="Google Shape;1350;p191"/>
          <p:cNvSpPr txBox="1">
            <a:spLocks noGrp="1"/>
          </p:cNvSpPr>
          <p:nvPr>
            <p:ph type="sldNum" sz="quarter"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a:t> </a:t>
            </a: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Shape 1354"/>
        <p:cNvGrpSpPr/>
        <p:nvPr/>
      </p:nvGrpSpPr>
      <p:grpSpPr>
        <a:xfrm>
          <a:off x="0" y="0"/>
          <a:ext cx="0" cy="0"/>
          <a:chOff x="0" y="0"/>
          <a:chExt cx="0" cy="0"/>
        </a:xfrm>
      </p:grpSpPr>
      <p:sp>
        <p:nvSpPr>
          <p:cNvPr id="1355" name="Google Shape;1355;p192"/>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r>
              <a:rPr lang="en-US" sz="4400" b="0" i="0" u="none" strike="noStrike" cap="none" dirty="0">
                <a:solidFill>
                  <a:srgbClr val="000000"/>
                </a:solidFill>
                <a:latin typeface="Calibri"/>
                <a:ea typeface="Calibri"/>
                <a:cs typeface="Calibri"/>
                <a:sym typeface="Calibri"/>
              </a:rPr>
              <a:t>Cardiac Tamponade</a:t>
            </a:r>
            <a:endParaRPr dirty="0"/>
          </a:p>
        </p:txBody>
      </p:sp>
      <p:sp>
        <p:nvSpPr>
          <p:cNvPr id="1356" name="Google Shape;1356;p192"/>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a:spcBef>
                <a:spcPts val="0"/>
              </a:spcBef>
              <a:buClr>
                <a:schemeClr val="dk1"/>
              </a:buClr>
              <a:buSzPts val="3200"/>
            </a:pPr>
            <a:r>
              <a:rPr lang="en-US" sz="2400" b="0" i="0" u="none" strike="noStrike" cap="none" dirty="0">
                <a:solidFill>
                  <a:schemeClr val="dk1"/>
                </a:solidFill>
                <a:latin typeface="Calibri"/>
                <a:ea typeface="Calibri"/>
                <a:cs typeface="Calibri"/>
                <a:sym typeface="Calibri"/>
              </a:rPr>
              <a:t>If emergency</a:t>
            </a:r>
            <a:endParaRPr sz="2400" dirty="0"/>
          </a:p>
          <a:p>
            <a:pPr marL="800100" lvl="1" indent="-342900">
              <a:spcBef>
                <a:spcPts val="1600"/>
              </a:spcBef>
              <a:buClr>
                <a:schemeClr val="dk1"/>
              </a:buClr>
              <a:buSzPts val="2800"/>
            </a:pPr>
            <a:r>
              <a:rPr lang="en-US" sz="2400" b="0" i="0" u="none" strike="noStrike" cap="none" dirty="0">
                <a:solidFill>
                  <a:schemeClr val="dk1"/>
                </a:solidFill>
                <a:latin typeface="Calibri"/>
                <a:ea typeface="Calibri"/>
                <a:cs typeface="Calibri"/>
                <a:sym typeface="Calibri"/>
              </a:rPr>
              <a:t>Prep patient </a:t>
            </a:r>
            <a:endParaRPr sz="2400" dirty="0"/>
          </a:p>
          <a:p>
            <a:pPr marL="800100" lvl="1" indent="-342900">
              <a:spcBef>
                <a:spcPts val="1600"/>
              </a:spcBef>
              <a:buClr>
                <a:schemeClr val="dk1"/>
              </a:buClr>
              <a:buSzPts val="2800"/>
            </a:pPr>
            <a:r>
              <a:rPr lang="en-US" sz="2400" b="0" i="0" u="none" strike="noStrike" cap="none" dirty="0">
                <a:solidFill>
                  <a:schemeClr val="dk1"/>
                </a:solidFill>
                <a:latin typeface="Calibri"/>
                <a:ea typeface="Calibri"/>
                <a:cs typeface="Calibri"/>
                <a:sym typeface="Calibri"/>
              </a:rPr>
              <a:t>Then induce patient if general anesthesia needed</a:t>
            </a:r>
            <a:endParaRPr sz="2400" dirty="0"/>
          </a:p>
          <a:p>
            <a:pPr marL="342900" marR="0" lvl="0" indent="-139700" algn="l" rtl="0">
              <a:spcBef>
                <a:spcPts val="1600"/>
              </a:spcBef>
              <a:spcAft>
                <a:spcPts val="1600"/>
              </a:spcAft>
              <a:buClr>
                <a:schemeClr val="dk1"/>
              </a:buClr>
              <a:buSzPts val="3200"/>
              <a:buFont typeface="Calibri"/>
              <a:buNone/>
            </a:pPr>
            <a:endParaRPr sz="3200" b="0" i="0" u="none" strike="noStrike" cap="none" dirty="0">
              <a:solidFill>
                <a:schemeClr val="dk1"/>
              </a:solidFill>
              <a:latin typeface="Calibri"/>
              <a:ea typeface="Calibri"/>
              <a:cs typeface="Calibri"/>
              <a:sym typeface="Calibri"/>
            </a:endParaRPr>
          </a:p>
        </p:txBody>
      </p:sp>
      <p:sp>
        <p:nvSpPr>
          <p:cNvPr id="1357" name="Google Shape;1357;p192"/>
          <p:cNvSpPr txBox="1">
            <a:spLocks noGrp="1"/>
          </p:cNvSpPr>
          <p:nvPr>
            <p:ph type="sldNum" sz="quarter"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a:t> </a:t>
            </a: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Shape 1361"/>
        <p:cNvGrpSpPr/>
        <p:nvPr/>
      </p:nvGrpSpPr>
      <p:grpSpPr>
        <a:xfrm>
          <a:off x="0" y="0"/>
          <a:ext cx="0" cy="0"/>
          <a:chOff x="0" y="0"/>
          <a:chExt cx="0" cy="0"/>
        </a:xfrm>
      </p:grpSpPr>
      <p:sp>
        <p:nvSpPr>
          <p:cNvPr id="1362" name="Google Shape;1362;p193"/>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endParaRPr sz="4400" b="0" i="0" u="none" strike="noStrike" cap="none" dirty="0">
              <a:solidFill>
                <a:srgbClr val="000000"/>
              </a:solidFill>
              <a:latin typeface="Calibri"/>
              <a:ea typeface="Calibri"/>
              <a:cs typeface="Calibri"/>
              <a:sym typeface="Calibri"/>
            </a:endParaRPr>
          </a:p>
        </p:txBody>
      </p:sp>
      <p:sp>
        <p:nvSpPr>
          <p:cNvPr id="1363" name="Google Shape;1363;p193"/>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1600"/>
              </a:spcAft>
              <a:buClr>
                <a:schemeClr val="dk1"/>
              </a:buClr>
              <a:buFont typeface="Calibri"/>
              <a:buNone/>
            </a:pPr>
            <a:endParaRPr sz="3200" b="0" i="0" u="none" strike="noStrike" cap="none" dirty="0">
              <a:solidFill>
                <a:schemeClr val="dk1"/>
              </a:solidFill>
              <a:latin typeface="Calibri"/>
              <a:ea typeface="Calibri"/>
              <a:cs typeface="Calibri"/>
              <a:sym typeface="Calibri"/>
            </a:endParaRPr>
          </a:p>
        </p:txBody>
      </p:sp>
      <p:sp>
        <p:nvSpPr>
          <p:cNvPr id="1365" name="Google Shape;1365;p193"/>
          <p:cNvSpPr txBox="1">
            <a:spLocks noGrp="1"/>
          </p:cNvSpPr>
          <p:nvPr>
            <p:ph type="sldNum" sz="quarter"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a:t> </a:t>
            </a:r>
            <a:endParaRPr sz="1800" b="0" i="0" u="none" strike="noStrike" cap="none" dirty="0">
              <a:solidFill>
                <a:schemeClr val="dk1"/>
              </a:solidFill>
              <a:latin typeface="Calibri"/>
              <a:ea typeface="Calibri"/>
              <a:cs typeface="Calibri"/>
              <a:sym typeface="Calibri"/>
            </a:endParaRPr>
          </a:p>
        </p:txBody>
      </p:sp>
      <p:pic>
        <p:nvPicPr>
          <p:cNvPr id="1364" name="Google Shape;1364;p193"/>
          <p:cNvPicPr preferRelativeResize="0"/>
          <p:nvPr/>
        </p:nvPicPr>
        <p:blipFill rotWithShape="1">
          <a:blip r:embed="rId3">
            <a:alphaModFix/>
          </a:blip>
          <a:srcRect/>
          <a:stretch/>
        </p:blipFill>
        <p:spPr>
          <a:xfrm>
            <a:off x="152400" y="304800"/>
            <a:ext cx="8839200" cy="6235700"/>
          </a:xfrm>
          <a:prstGeom prst="rect">
            <a:avLst/>
          </a:prstGeom>
          <a:noFill/>
          <a:ln>
            <a:noFill/>
          </a:ln>
        </p:spPr>
      </p:pic>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Shape 1369"/>
        <p:cNvGrpSpPr/>
        <p:nvPr/>
      </p:nvGrpSpPr>
      <p:grpSpPr>
        <a:xfrm>
          <a:off x="0" y="0"/>
          <a:ext cx="0" cy="0"/>
          <a:chOff x="0" y="0"/>
          <a:chExt cx="0" cy="0"/>
        </a:xfrm>
      </p:grpSpPr>
      <p:sp>
        <p:nvSpPr>
          <p:cNvPr id="1370" name="Google Shape;1370;p194"/>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r>
              <a:rPr lang="en-US" sz="4400" b="0" i="0" u="none" strike="noStrike" cap="none" dirty="0">
                <a:solidFill>
                  <a:srgbClr val="000000"/>
                </a:solidFill>
                <a:latin typeface="Calibri"/>
                <a:ea typeface="Calibri"/>
                <a:cs typeface="Calibri"/>
                <a:sym typeface="Calibri"/>
              </a:rPr>
              <a:t>Aortic Stenosis Cardiac Loop</a:t>
            </a:r>
            <a:endParaRPr sz="4400" b="0" i="0" u="none" strike="noStrike" cap="none" dirty="0">
              <a:solidFill>
                <a:srgbClr val="000000"/>
              </a:solidFill>
              <a:latin typeface="Calibri"/>
              <a:ea typeface="Calibri"/>
              <a:cs typeface="Calibri"/>
              <a:sym typeface="Calibri"/>
            </a:endParaRPr>
          </a:p>
        </p:txBody>
      </p:sp>
      <p:sp>
        <p:nvSpPr>
          <p:cNvPr id="1371" name="Google Shape;1371;p194"/>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342900" marR="0" lvl="0" indent="-139700" algn="l" rtl="0">
              <a:spcBef>
                <a:spcPts val="0"/>
              </a:spcBef>
              <a:spcAft>
                <a:spcPts val="1600"/>
              </a:spcAft>
              <a:buClr>
                <a:schemeClr val="dk1"/>
              </a:buClr>
              <a:buSzPts val="3200"/>
              <a:buFont typeface="Calibri"/>
              <a:buNone/>
            </a:pPr>
            <a:endParaRPr sz="3200" b="0" i="0" u="none" strike="noStrike" cap="none" dirty="0">
              <a:solidFill>
                <a:schemeClr val="dk1"/>
              </a:solidFill>
              <a:latin typeface="Calibri"/>
              <a:ea typeface="Calibri"/>
              <a:cs typeface="Calibri"/>
              <a:sym typeface="Calibri"/>
            </a:endParaRPr>
          </a:p>
        </p:txBody>
      </p:sp>
      <p:sp>
        <p:nvSpPr>
          <p:cNvPr id="1372" name="Google Shape;1372;p194"/>
          <p:cNvSpPr txBox="1">
            <a:spLocks noGrp="1"/>
          </p:cNvSpPr>
          <p:nvPr>
            <p:ph type="sldNum" sz="quarter"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a:t> </a:t>
            </a:r>
            <a:endParaRPr sz="1800" b="0" i="0" u="none" strike="noStrike" cap="none" dirty="0">
              <a:solidFill>
                <a:schemeClr val="dk1"/>
              </a:solidFill>
              <a:latin typeface="Calibri"/>
              <a:ea typeface="Calibri"/>
              <a:cs typeface="Calibri"/>
              <a:sym typeface="Calibri"/>
            </a:endParaRPr>
          </a:p>
        </p:txBody>
      </p:sp>
      <p:pic>
        <p:nvPicPr>
          <p:cNvPr id="1373" name="Google Shape;1373;p194"/>
          <p:cNvPicPr preferRelativeResize="0"/>
          <p:nvPr/>
        </p:nvPicPr>
        <p:blipFill rotWithShape="1">
          <a:blip r:embed="rId3">
            <a:alphaModFix/>
          </a:blip>
          <a:srcRect/>
          <a:stretch/>
        </p:blipFill>
        <p:spPr>
          <a:xfrm>
            <a:off x="2362200" y="1739900"/>
            <a:ext cx="4648200" cy="4410075"/>
          </a:xfrm>
          <a:prstGeom prst="rect">
            <a:avLst/>
          </a:prstGeom>
          <a:noFill/>
          <a:ln>
            <a:noFill/>
          </a:ln>
        </p:spPr>
      </p:pic>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Shape 1377"/>
        <p:cNvGrpSpPr/>
        <p:nvPr/>
      </p:nvGrpSpPr>
      <p:grpSpPr>
        <a:xfrm>
          <a:off x="0" y="0"/>
          <a:ext cx="0" cy="0"/>
          <a:chOff x="0" y="0"/>
          <a:chExt cx="0" cy="0"/>
        </a:xfrm>
      </p:grpSpPr>
      <p:sp>
        <p:nvSpPr>
          <p:cNvPr id="1378" name="Google Shape;1378;p19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r>
              <a:rPr lang="en-US" sz="4400" b="0" i="0" u="none" strike="noStrike" cap="none" dirty="0">
                <a:solidFill>
                  <a:srgbClr val="000000"/>
                </a:solidFill>
                <a:latin typeface="Calibri"/>
                <a:ea typeface="Calibri"/>
                <a:cs typeface="Calibri"/>
                <a:sym typeface="Calibri"/>
              </a:rPr>
              <a:t>Aortic Insufficiency Cardiac Loop</a:t>
            </a:r>
            <a:endParaRPr sz="4400" b="0" i="0" u="none" strike="noStrike" cap="none" dirty="0">
              <a:solidFill>
                <a:srgbClr val="000000"/>
              </a:solidFill>
              <a:latin typeface="Calibri"/>
              <a:ea typeface="Calibri"/>
              <a:cs typeface="Calibri"/>
              <a:sym typeface="Calibri"/>
            </a:endParaRPr>
          </a:p>
        </p:txBody>
      </p:sp>
      <p:sp>
        <p:nvSpPr>
          <p:cNvPr id="1379" name="Google Shape;1379;p195"/>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342900" marR="0" lvl="0" indent="-139700" algn="l" rtl="0">
              <a:spcBef>
                <a:spcPts val="0"/>
              </a:spcBef>
              <a:spcAft>
                <a:spcPts val="1600"/>
              </a:spcAft>
              <a:buClr>
                <a:schemeClr val="dk1"/>
              </a:buClr>
              <a:buSzPts val="3200"/>
              <a:buFont typeface="Calibri"/>
              <a:buNone/>
            </a:pPr>
            <a:endParaRPr sz="3200" b="0" i="0" u="none" strike="noStrike" cap="none" dirty="0">
              <a:solidFill>
                <a:schemeClr val="dk1"/>
              </a:solidFill>
              <a:latin typeface="Calibri"/>
              <a:ea typeface="Calibri"/>
              <a:cs typeface="Calibri"/>
              <a:sym typeface="Calibri"/>
            </a:endParaRPr>
          </a:p>
        </p:txBody>
      </p:sp>
      <p:sp>
        <p:nvSpPr>
          <p:cNvPr id="1380" name="Google Shape;1380;p195"/>
          <p:cNvSpPr txBox="1">
            <a:spLocks noGrp="1"/>
          </p:cNvSpPr>
          <p:nvPr>
            <p:ph type="sldNum" sz="quarter"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a:t> </a:t>
            </a:r>
            <a:endParaRPr sz="1800" b="0" i="0" u="none" strike="noStrike" cap="none" dirty="0">
              <a:solidFill>
                <a:schemeClr val="dk1"/>
              </a:solidFill>
              <a:latin typeface="Calibri"/>
              <a:ea typeface="Calibri"/>
              <a:cs typeface="Calibri"/>
              <a:sym typeface="Calibri"/>
            </a:endParaRPr>
          </a:p>
        </p:txBody>
      </p:sp>
      <p:pic>
        <p:nvPicPr>
          <p:cNvPr id="1381" name="Google Shape;1381;p195"/>
          <p:cNvPicPr preferRelativeResize="0"/>
          <p:nvPr/>
        </p:nvPicPr>
        <p:blipFill rotWithShape="1">
          <a:blip r:embed="rId3">
            <a:alphaModFix/>
          </a:blip>
          <a:srcRect/>
          <a:stretch/>
        </p:blipFill>
        <p:spPr>
          <a:xfrm>
            <a:off x="1752600" y="1828800"/>
            <a:ext cx="4872038" cy="4254500"/>
          </a:xfrm>
          <a:prstGeom prst="rect">
            <a:avLst/>
          </a:prstGeom>
          <a:noFill/>
          <a:ln>
            <a:noFill/>
          </a:ln>
        </p:spPr>
      </p:pic>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Shape 1385"/>
        <p:cNvGrpSpPr/>
        <p:nvPr/>
      </p:nvGrpSpPr>
      <p:grpSpPr>
        <a:xfrm>
          <a:off x="0" y="0"/>
          <a:ext cx="0" cy="0"/>
          <a:chOff x="0" y="0"/>
          <a:chExt cx="0" cy="0"/>
        </a:xfrm>
      </p:grpSpPr>
      <p:sp>
        <p:nvSpPr>
          <p:cNvPr id="1386" name="Google Shape;1386;p196"/>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r>
              <a:rPr lang="en-US" sz="4400" b="0" i="0" u="none" strike="noStrike" cap="none" dirty="0">
                <a:solidFill>
                  <a:srgbClr val="000000"/>
                </a:solidFill>
                <a:latin typeface="Calibri"/>
                <a:ea typeface="Calibri"/>
                <a:cs typeface="Calibri"/>
                <a:sym typeface="Calibri"/>
              </a:rPr>
              <a:t>Mitral Stenosis Cardiac Loop</a:t>
            </a:r>
            <a:endParaRPr sz="4400" b="0" i="0" u="none" strike="noStrike" cap="none" dirty="0">
              <a:solidFill>
                <a:srgbClr val="000000"/>
              </a:solidFill>
              <a:latin typeface="Calibri"/>
              <a:ea typeface="Calibri"/>
              <a:cs typeface="Calibri"/>
              <a:sym typeface="Calibri"/>
            </a:endParaRPr>
          </a:p>
        </p:txBody>
      </p:sp>
      <p:sp>
        <p:nvSpPr>
          <p:cNvPr id="1387" name="Google Shape;1387;p196"/>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342900" marR="0" lvl="0" indent="-139700" algn="l" rtl="0">
              <a:spcBef>
                <a:spcPts val="0"/>
              </a:spcBef>
              <a:spcAft>
                <a:spcPts val="1600"/>
              </a:spcAft>
              <a:buClr>
                <a:schemeClr val="dk1"/>
              </a:buClr>
              <a:buSzPts val="3200"/>
              <a:buFont typeface="Calibri"/>
              <a:buNone/>
            </a:pPr>
            <a:endParaRPr sz="3200" b="0" i="0" u="none" strike="noStrike" cap="none" dirty="0">
              <a:solidFill>
                <a:schemeClr val="dk1"/>
              </a:solidFill>
              <a:latin typeface="Calibri"/>
              <a:ea typeface="Calibri"/>
              <a:cs typeface="Calibri"/>
              <a:sym typeface="Calibri"/>
            </a:endParaRPr>
          </a:p>
        </p:txBody>
      </p:sp>
      <p:sp>
        <p:nvSpPr>
          <p:cNvPr id="1388" name="Google Shape;1388;p196"/>
          <p:cNvSpPr txBox="1">
            <a:spLocks noGrp="1"/>
          </p:cNvSpPr>
          <p:nvPr>
            <p:ph type="sldNum" sz="quarter"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a:t> </a:t>
            </a:r>
            <a:endParaRPr sz="1800" b="0" i="0" u="none" strike="noStrike" cap="none" dirty="0">
              <a:solidFill>
                <a:schemeClr val="dk1"/>
              </a:solidFill>
              <a:latin typeface="Calibri"/>
              <a:ea typeface="Calibri"/>
              <a:cs typeface="Calibri"/>
              <a:sym typeface="Calibri"/>
            </a:endParaRPr>
          </a:p>
        </p:txBody>
      </p:sp>
      <p:pic>
        <p:nvPicPr>
          <p:cNvPr id="1389" name="Google Shape;1389;p196"/>
          <p:cNvPicPr preferRelativeResize="0"/>
          <p:nvPr/>
        </p:nvPicPr>
        <p:blipFill rotWithShape="1">
          <a:blip r:embed="rId3">
            <a:alphaModFix/>
          </a:blip>
          <a:srcRect/>
          <a:stretch/>
        </p:blipFill>
        <p:spPr>
          <a:xfrm>
            <a:off x="1506538" y="1771650"/>
            <a:ext cx="4970462" cy="4324350"/>
          </a:xfrm>
          <a:prstGeom prst="rect">
            <a:avLst/>
          </a:prstGeom>
          <a:noFill/>
          <a:ln>
            <a:noFill/>
          </a:ln>
        </p:spPr>
      </p:pic>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Shape 1393"/>
        <p:cNvGrpSpPr/>
        <p:nvPr/>
      </p:nvGrpSpPr>
      <p:grpSpPr>
        <a:xfrm>
          <a:off x="0" y="0"/>
          <a:ext cx="0" cy="0"/>
          <a:chOff x="0" y="0"/>
          <a:chExt cx="0" cy="0"/>
        </a:xfrm>
      </p:grpSpPr>
      <p:sp>
        <p:nvSpPr>
          <p:cNvPr id="1394" name="Google Shape;1394;p197"/>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r>
              <a:rPr lang="en-US" sz="4400" b="0" i="0" u="none" strike="noStrike" cap="none" dirty="0">
                <a:solidFill>
                  <a:srgbClr val="000000"/>
                </a:solidFill>
                <a:latin typeface="Calibri"/>
                <a:ea typeface="Calibri"/>
                <a:cs typeface="Calibri"/>
                <a:sym typeface="Calibri"/>
              </a:rPr>
              <a:t>Mitral Insufficiency Cardiac Loop</a:t>
            </a:r>
            <a:endParaRPr sz="4400" b="0" i="0" u="none" strike="noStrike" cap="none" dirty="0">
              <a:solidFill>
                <a:srgbClr val="000000"/>
              </a:solidFill>
              <a:latin typeface="Calibri"/>
              <a:ea typeface="Calibri"/>
              <a:cs typeface="Calibri"/>
              <a:sym typeface="Calibri"/>
            </a:endParaRPr>
          </a:p>
        </p:txBody>
      </p:sp>
      <p:sp>
        <p:nvSpPr>
          <p:cNvPr id="1395" name="Google Shape;1395;p197"/>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342900" marR="0" lvl="0" indent="-139700" algn="l" rtl="0">
              <a:spcBef>
                <a:spcPts val="0"/>
              </a:spcBef>
              <a:spcAft>
                <a:spcPts val="1600"/>
              </a:spcAft>
              <a:buClr>
                <a:schemeClr val="dk1"/>
              </a:buClr>
              <a:buSzPts val="3200"/>
              <a:buFont typeface="Calibri"/>
              <a:buNone/>
            </a:pPr>
            <a:endParaRPr sz="3200" b="0" i="0" u="none" strike="noStrike" cap="none" dirty="0">
              <a:solidFill>
                <a:schemeClr val="dk1"/>
              </a:solidFill>
              <a:latin typeface="Calibri"/>
              <a:ea typeface="Calibri"/>
              <a:cs typeface="Calibri"/>
              <a:sym typeface="Calibri"/>
            </a:endParaRPr>
          </a:p>
        </p:txBody>
      </p:sp>
      <p:sp>
        <p:nvSpPr>
          <p:cNvPr id="1396" name="Google Shape;1396;p197"/>
          <p:cNvSpPr txBox="1">
            <a:spLocks noGrp="1"/>
          </p:cNvSpPr>
          <p:nvPr>
            <p:ph type="sldNum" sz="quarter"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a:t> </a:t>
            </a:r>
            <a:endParaRPr sz="1800" b="0" i="0" u="none" strike="noStrike" cap="none" dirty="0">
              <a:solidFill>
                <a:schemeClr val="dk1"/>
              </a:solidFill>
              <a:latin typeface="Calibri"/>
              <a:ea typeface="Calibri"/>
              <a:cs typeface="Calibri"/>
              <a:sym typeface="Calibri"/>
            </a:endParaRPr>
          </a:p>
        </p:txBody>
      </p:sp>
      <p:pic>
        <p:nvPicPr>
          <p:cNvPr id="1397" name="Google Shape;1397;p197"/>
          <p:cNvPicPr preferRelativeResize="0"/>
          <p:nvPr/>
        </p:nvPicPr>
        <p:blipFill rotWithShape="1">
          <a:blip r:embed="rId3">
            <a:alphaModFix/>
          </a:blip>
          <a:srcRect/>
          <a:stretch/>
        </p:blipFill>
        <p:spPr>
          <a:xfrm>
            <a:off x="1676400" y="1752600"/>
            <a:ext cx="5084763" cy="4368800"/>
          </a:xfrm>
          <a:prstGeom prst="rect">
            <a:avLst/>
          </a:prstGeom>
          <a:noFill/>
          <a:ln>
            <a:noFill/>
          </a:ln>
        </p:spPr>
      </p:pic>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Shape 1401"/>
        <p:cNvGrpSpPr/>
        <p:nvPr/>
      </p:nvGrpSpPr>
      <p:grpSpPr>
        <a:xfrm>
          <a:off x="0" y="0"/>
          <a:ext cx="0" cy="0"/>
          <a:chOff x="0" y="0"/>
          <a:chExt cx="0" cy="0"/>
        </a:xfrm>
      </p:grpSpPr>
      <p:sp>
        <p:nvSpPr>
          <p:cNvPr id="1402" name="Google Shape;1402;p198"/>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r>
              <a:rPr lang="en-US" sz="4400" b="0" i="0" u="none" strike="noStrike" cap="none" dirty="0">
                <a:solidFill>
                  <a:srgbClr val="000000"/>
                </a:solidFill>
                <a:latin typeface="Calibri"/>
                <a:ea typeface="Calibri"/>
                <a:cs typeface="Calibri"/>
                <a:sym typeface="Calibri"/>
              </a:rPr>
              <a:t>IHSS Cardiac Loop</a:t>
            </a:r>
            <a:endParaRPr sz="4400" b="0" i="0" u="none" strike="noStrike" cap="none" dirty="0">
              <a:solidFill>
                <a:srgbClr val="000000"/>
              </a:solidFill>
              <a:latin typeface="Calibri"/>
              <a:ea typeface="Calibri"/>
              <a:cs typeface="Calibri"/>
              <a:sym typeface="Calibri"/>
            </a:endParaRPr>
          </a:p>
        </p:txBody>
      </p:sp>
      <p:sp>
        <p:nvSpPr>
          <p:cNvPr id="1403" name="Google Shape;1403;p198"/>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342900" marR="0" lvl="0" indent="-139700" algn="l" rtl="0">
              <a:spcBef>
                <a:spcPts val="0"/>
              </a:spcBef>
              <a:spcAft>
                <a:spcPts val="1600"/>
              </a:spcAft>
              <a:buClr>
                <a:schemeClr val="dk1"/>
              </a:buClr>
              <a:buSzPts val="3200"/>
              <a:buFont typeface="Calibri"/>
              <a:buNone/>
            </a:pPr>
            <a:endParaRPr sz="3200" b="0" i="0" u="none" strike="noStrike" cap="none" dirty="0">
              <a:solidFill>
                <a:schemeClr val="dk1"/>
              </a:solidFill>
              <a:latin typeface="Calibri"/>
              <a:ea typeface="Calibri"/>
              <a:cs typeface="Calibri"/>
              <a:sym typeface="Calibri"/>
            </a:endParaRPr>
          </a:p>
        </p:txBody>
      </p:sp>
      <p:sp>
        <p:nvSpPr>
          <p:cNvPr id="1404" name="Google Shape;1404;p198"/>
          <p:cNvSpPr txBox="1">
            <a:spLocks noGrp="1"/>
          </p:cNvSpPr>
          <p:nvPr>
            <p:ph type="sldNum" sz="quarter"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a:t> </a:t>
            </a:r>
            <a:endParaRPr sz="1800" b="0" i="0" u="none" strike="noStrike" cap="none" dirty="0">
              <a:solidFill>
                <a:schemeClr val="dk1"/>
              </a:solidFill>
              <a:latin typeface="Calibri"/>
              <a:ea typeface="Calibri"/>
              <a:cs typeface="Calibri"/>
              <a:sym typeface="Calibri"/>
            </a:endParaRPr>
          </a:p>
        </p:txBody>
      </p:sp>
      <p:pic>
        <p:nvPicPr>
          <p:cNvPr id="1405" name="Google Shape;1405;p198"/>
          <p:cNvPicPr preferRelativeResize="0"/>
          <p:nvPr/>
        </p:nvPicPr>
        <p:blipFill rotWithShape="1">
          <a:blip r:embed="rId3">
            <a:alphaModFix/>
          </a:blip>
          <a:srcRect/>
          <a:stretch/>
        </p:blipFill>
        <p:spPr>
          <a:xfrm>
            <a:off x="2286000" y="1752600"/>
            <a:ext cx="4521200" cy="5105400"/>
          </a:xfrm>
          <a:prstGeom prst="rect">
            <a:avLst/>
          </a:prstGeom>
          <a:noFill/>
          <a:ln>
            <a:noFill/>
          </a:ln>
        </p:spPr>
      </p:pic>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Shape 1409"/>
        <p:cNvGrpSpPr/>
        <p:nvPr/>
      </p:nvGrpSpPr>
      <p:grpSpPr>
        <a:xfrm>
          <a:off x="0" y="0"/>
          <a:ext cx="0" cy="0"/>
          <a:chOff x="0" y="0"/>
          <a:chExt cx="0" cy="0"/>
        </a:xfrm>
      </p:grpSpPr>
      <p:sp>
        <p:nvSpPr>
          <p:cNvPr id="1410" name="Google Shape;1410;p19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r>
              <a:rPr lang="en-US" sz="4400" b="0" i="0" u="none" strike="noStrike" cap="none" dirty="0">
                <a:solidFill>
                  <a:srgbClr val="000000"/>
                </a:solidFill>
                <a:latin typeface="Calibri"/>
                <a:ea typeface="Calibri"/>
                <a:cs typeface="Calibri"/>
                <a:sym typeface="Calibri"/>
              </a:rPr>
              <a:t>Tamponade Cardiac Loop</a:t>
            </a:r>
            <a:endParaRPr sz="4400" b="0" i="0" u="none" strike="noStrike" cap="none" dirty="0">
              <a:solidFill>
                <a:srgbClr val="000000"/>
              </a:solidFill>
              <a:latin typeface="Calibri"/>
              <a:ea typeface="Calibri"/>
              <a:cs typeface="Calibri"/>
              <a:sym typeface="Calibri"/>
            </a:endParaRPr>
          </a:p>
        </p:txBody>
      </p:sp>
      <p:sp>
        <p:nvSpPr>
          <p:cNvPr id="1411" name="Google Shape;1411;p199"/>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342900" marR="0" lvl="0" indent="-139700" algn="l" rtl="0">
              <a:spcBef>
                <a:spcPts val="0"/>
              </a:spcBef>
              <a:spcAft>
                <a:spcPts val="1600"/>
              </a:spcAft>
              <a:buClr>
                <a:schemeClr val="dk1"/>
              </a:buClr>
              <a:buSzPts val="3200"/>
              <a:buFont typeface="Calibri"/>
              <a:buNone/>
            </a:pPr>
            <a:endParaRPr sz="3200" b="0" i="0" u="none" strike="noStrike" cap="none" dirty="0">
              <a:solidFill>
                <a:schemeClr val="dk1"/>
              </a:solidFill>
              <a:latin typeface="Calibri"/>
              <a:ea typeface="Calibri"/>
              <a:cs typeface="Calibri"/>
              <a:sym typeface="Calibri"/>
            </a:endParaRPr>
          </a:p>
        </p:txBody>
      </p:sp>
      <p:sp>
        <p:nvSpPr>
          <p:cNvPr id="1412" name="Google Shape;1412;p199"/>
          <p:cNvSpPr txBox="1">
            <a:spLocks noGrp="1"/>
          </p:cNvSpPr>
          <p:nvPr>
            <p:ph type="sldNum" sz="quarter"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a:t> </a:t>
            </a:r>
            <a:endParaRPr sz="1800" b="0" i="0" u="none" strike="noStrike" cap="none" dirty="0">
              <a:solidFill>
                <a:schemeClr val="dk1"/>
              </a:solidFill>
              <a:latin typeface="Calibri"/>
              <a:ea typeface="Calibri"/>
              <a:cs typeface="Calibri"/>
              <a:sym typeface="Calibri"/>
            </a:endParaRPr>
          </a:p>
        </p:txBody>
      </p:sp>
      <p:pic>
        <p:nvPicPr>
          <p:cNvPr id="1413" name="Google Shape;1413;p199"/>
          <p:cNvPicPr preferRelativeResize="0"/>
          <p:nvPr/>
        </p:nvPicPr>
        <p:blipFill rotWithShape="1">
          <a:blip r:embed="rId3">
            <a:alphaModFix/>
          </a:blip>
          <a:srcRect/>
          <a:stretch/>
        </p:blipFill>
        <p:spPr>
          <a:xfrm>
            <a:off x="2119313" y="1981200"/>
            <a:ext cx="4548187" cy="41656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7"/>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R="0" lvl="0" algn="ctr" rtl="0">
              <a:spcBef>
                <a:spcPts val="0"/>
              </a:spcBef>
              <a:spcAft>
                <a:spcPts val="0"/>
              </a:spcAft>
              <a:buClr>
                <a:srgbClr val="000000"/>
              </a:buClr>
            </a:pPr>
            <a:r>
              <a:rPr lang="en-US" dirty="0"/>
              <a:t>Cardiac performance</a:t>
            </a:r>
            <a:endParaRPr dirty="0"/>
          </a:p>
        </p:txBody>
      </p:sp>
      <p:sp>
        <p:nvSpPr>
          <p:cNvPr id="237" name="Google Shape;237;p37"/>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a:spcBef>
                <a:spcPts val="0"/>
              </a:spcBef>
              <a:buSzPts val="3200"/>
            </a:pPr>
            <a:r>
              <a:rPr lang="en-US" sz="2400" b="0" i="0" u="none" strike="noStrike" cap="none" dirty="0">
                <a:solidFill>
                  <a:schemeClr val="dk1"/>
                </a:solidFill>
                <a:latin typeface="Calibri"/>
                <a:ea typeface="Calibri"/>
                <a:cs typeface="Calibri"/>
                <a:sym typeface="Calibri"/>
              </a:rPr>
              <a:t>External work </a:t>
            </a:r>
            <a:r>
              <a:rPr lang="en-US" sz="2400" dirty="0">
                <a:solidFill>
                  <a:schemeClr val="dk1"/>
                </a:solidFill>
                <a:latin typeface="Calibri"/>
                <a:ea typeface="Calibri"/>
                <a:cs typeface="Calibri"/>
                <a:sym typeface="Calibri"/>
              </a:rPr>
              <a:t>External work=SV x pressure=area in loop</a:t>
            </a:r>
            <a:endParaRPr lang="en-US" sz="2400" dirty="0"/>
          </a:p>
          <a:p>
            <a:pPr marL="800100" lvl="1" indent="-342900">
              <a:buSzPts val="2800"/>
            </a:pPr>
            <a:r>
              <a:rPr lang="en-US" sz="2400" dirty="0">
                <a:solidFill>
                  <a:schemeClr val="dk1"/>
                </a:solidFill>
                <a:latin typeface="Calibri"/>
                <a:ea typeface="Calibri"/>
                <a:cs typeface="Calibri"/>
                <a:sym typeface="Calibri"/>
              </a:rPr>
              <a:t>Left does 5-6 times the work of the right because it is pumping against 5-6 times the pressure (afterload)</a:t>
            </a:r>
            <a:endParaRPr lang="en-US" sz="2400" dirty="0"/>
          </a:p>
          <a:p>
            <a:pPr marL="800100" lvl="1" indent="-342900">
              <a:buSzPts val="2800"/>
            </a:pPr>
            <a:r>
              <a:rPr lang="en-US" sz="2400" dirty="0">
                <a:solidFill>
                  <a:schemeClr val="dk1"/>
                </a:solidFill>
                <a:latin typeface="Calibri"/>
                <a:ea typeface="Calibri"/>
                <a:cs typeface="Calibri"/>
                <a:sym typeface="Calibri"/>
              </a:rPr>
              <a:t>Difference in external work is why left heart is more muscular</a:t>
            </a:r>
            <a:endParaRPr lang="en-US" sz="2400" dirty="0"/>
          </a:p>
        </p:txBody>
      </p:sp>
      <p:sp>
        <p:nvSpPr>
          <p:cNvPr id="238" name="Google Shape;238;p37"/>
          <p:cNvSpPr txBox="1">
            <a:spLocks noGrp="1"/>
          </p:cNvSpPr>
          <p:nvPr>
            <p:ph type="sldNum" sz="quarter"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a:t> </a:t>
            </a: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r>
              <a:rPr lang="en-US" sz="4400" b="0" i="0" u="none" strike="noStrike" cap="none" dirty="0">
                <a:solidFill>
                  <a:srgbClr val="000000"/>
                </a:solidFill>
                <a:latin typeface="Calibri"/>
                <a:ea typeface="Calibri"/>
                <a:cs typeface="Calibri"/>
                <a:sym typeface="Calibri"/>
              </a:rPr>
              <a:t>Ventricular pressure volume loop</a:t>
            </a:r>
            <a:endParaRPr sz="4400" b="0" i="0" u="none" strike="noStrike" cap="none" dirty="0">
              <a:solidFill>
                <a:srgbClr val="000000"/>
              </a:solidFill>
              <a:latin typeface="Calibri"/>
              <a:ea typeface="Calibri"/>
              <a:cs typeface="Calibri"/>
              <a:sym typeface="Calibri"/>
            </a:endParaRPr>
          </a:p>
        </p:txBody>
      </p:sp>
      <p:sp>
        <p:nvSpPr>
          <p:cNvPr id="222" name="Google Shape;222;p35"/>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1600"/>
              </a:spcAft>
              <a:buClr>
                <a:schemeClr val="dk1"/>
              </a:buClr>
              <a:buFont typeface="Calibri"/>
              <a:buNone/>
            </a:pPr>
            <a:endParaRPr sz="3200" b="0" i="0" u="none" strike="noStrike" cap="none" dirty="0">
              <a:solidFill>
                <a:schemeClr val="dk1"/>
              </a:solidFill>
              <a:latin typeface="Calibri"/>
              <a:ea typeface="Calibri"/>
              <a:cs typeface="Calibri"/>
              <a:sym typeface="Calibri"/>
            </a:endParaRPr>
          </a:p>
        </p:txBody>
      </p:sp>
      <p:sp>
        <p:nvSpPr>
          <p:cNvPr id="224" name="Google Shape;224;p35"/>
          <p:cNvSpPr txBox="1">
            <a:spLocks noGrp="1"/>
          </p:cNvSpPr>
          <p:nvPr>
            <p:ph type="sldNum" sz="quarter"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a:t> </a:t>
            </a:r>
            <a:endParaRPr sz="1800" b="0" i="0" u="none" strike="noStrike" cap="none" dirty="0">
              <a:solidFill>
                <a:schemeClr val="dk1"/>
              </a:solidFill>
              <a:latin typeface="Calibri"/>
              <a:ea typeface="Calibri"/>
              <a:cs typeface="Calibri"/>
              <a:sym typeface="Calibri"/>
            </a:endParaRPr>
          </a:p>
        </p:txBody>
      </p:sp>
      <p:pic>
        <p:nvPicPr>
          <p:cNvPr id="223" name="Google Shape;223;p35"/>
          <p:cNvPicPr preferRelativeResize="0"/>
          <p:nvPr/>
        </p:nvPicPr>
        <p:blipFill rotWithShape="1">
          <a:blip r:embed="rId3">
            <a:alphaModFix/>
          </a:blip>
          <a:srcRect/>
          <a:stretch/>
        </p:blipFill>
        <p:spPr>
          <a:xfrm>
            <a:off x="152400" y="1600200"/>
            <a:ext cx="8839200" cy="49403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6"/>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r>
              <a:rPr lang="en-US" sz="4400" b="0" i="0" u="none" strike="noStrike" cap="none" dirty="0">
                <a:solidFill>
                  <a:srgbClr val="000000"/>
                </a:solidFill>
                <a:latin typeface="Calibri"/>
                <a:ea typeface="Calibri"/>
                <a:cs typeface="Calibri"/>
                <a:sym typeface="Calibri"/>
              </a:rPr>
              <a:t>Coronary Circulation</a:t>
            </a:r>
            <a:endParaRPr dirty="0"/>
          </a:p>
        </p:txBody>
      </p:sp>
      <p:sp>
        <p:nvSpPr>
          <p:cNvPr id="230" name="Google Shape;230;p36"/>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a:spcBef>
                <a:spcPts val="0"/>
              </a:spcBef>
              <a:buClr>
                <a:schemeClr val="dk1"/>
              </a:buClr>
              <a:buSzPts val="3200"/>
            </a:pPr>
            <a:r>
              <a:rPr lang="en-US" sz="2000" b="0" i="0" u="none" strike="noStrike" cap="none" dirty="0">
                <a:solidFill>
                  <a:schemeClr val="tx1"/>
                </a:solidFill>
                <a:latin typeface="Calibri"/>
                <a:ea typeface="Calibri"/>
                <a:cs typeface="Calibri"/>
                <a:sym typeface="Calibri"/>
              </a:rPr>
              <a:t>Coronary Circulation: right and lef</a:t>
            </a:r>
            <a:r>
              <a:rPr lang="en-US" sz="2000" dirty="0">
                <a:solidFill>
                  <a:schemeClr val="tx1"/>
                </a:solidFill>
                <a:latin typeface="Calibri"/>
                <a:ea typeface="Calibri"/>
                <a:cs typeface="Calibri"/>
                <a:sym typeface="Calibri"/>
              </a:rPr>
              <a:t>t myocardial supply is derived from the coronary arteries. </a:t>
            </a:r>
            <a:endParaRPr sz="2000" dirty="0">
              <a:solidFill>
                <a:schemeClr val="tx1"/>
              </a:solidFill>
            </a:endParaRPr>
          </a:p>
          <a:p>
            <a:pPr marL="800100" lvl="1" indent="-342900">
              <a:spcBef>
                <a:spcPts val="1600"/>
              </a:spcBef>
              <a:buClr>
                <a:schemeClr val="dk1"/>
              </a:buClr>
              <a:buSzPts val="2800"/>
            </a:pPr>
            <a:r>
              <a:rPr lang="en-US" sz="2000" b="0" i="0" u="none" strike="noStrike" cap="none" dirty="0">
                <a:solidFill>
                  <a:schemeClr val="tx1"/>
                </a:solidFill>
                <a:latin typeface="Calibri"/>
                <a:ea typeface="Calibri"/>
                <a:cs typeface="Calibri"/>
                <a:sym typeface="Calibri"/>
              </a:rPr>
              <a:t>Heart has high metabolic demands</a:t>
            </a:r>
            <a:endParaRPr sz="2000" dirty="0">
              <a:solidFill>
                <a:schemeClr val="tx1"/>
              </a:solidFill>
            </a:endParaRPr>
          </a:p>
          <a:p>
            <a:pPr marL="800100" lvl="1" indent="-342900">
              <a:spcBef>
                <a:spcPts val="1600"/>
              </a:spcBef>
              <a:buClr>
                <a:schemeClr val="dk1"/>
              </a:buClr>
              <a:buSzPts val="2800"/>
            </a:pPr>
            <a:r>
              <a:rPr lang="en-US" sz="2000" dirty="0">
                <a:solidFill>
                  <a:schemeClr val="tx1"/>
                </a:solidFill>
                <a:latin typeface="Calibri"/>
                <a:ea typeface="Calibri"/>
                <a:cs typeface="Calibri"/>
                <a:sym typeface="Calibri"/>
              </a:rPr>
              <a:t>Aerobic organ (</a:t>
            </a:r>
            <a:r>
              <a:rPr lang="en-US" sz="2000" b="0" i="0" u="none" strike="noStrike" cap="none" dirty="0">
                <a:solidFill>
                  <a:schemeClr val="tx1"/>
                </a:solidFill>
                <a:latin typeface="Calibri"/>
                <a:ea typeface="Calibri"/>
                <a:cs typeface="Calibri"/>
                <a:sym typeface="Calibri"/>
              </a:rPr>
              <a:t>Requires oxyge</a:t>
            </a:r>
            <a:r>
              <a:rPr lang="en-US" sz="2000" dirty="0">
                <a:solidFill>
                  <a:schemeClr val="tx1"/>
                </a:solidFill>
                <a:latin typeface="Calibri"/>
                <a:ea typeface="Calibri"/>
                <a:cs typeface="Calibri"/>
                <a:sym typeface="Calibri"/>
              </a:rPr>
              <a:t>n)</a:t>
            </a:r>
            <a:endParaRPr sz="2000" b="0" i="0" u="none" strike="noStrike" cap="none" dirty="0">
              <a:solidFill>
                <a:schemeClr val="tx1"/>
              </a:solidFill>
              <a:latin typeface="Calibri"/>
              <a:ea typeface="Calibri"/>
              <a:cs typeface="Calibri"/>
              <a:sym typeface="Calibri"/>
            </a:endParaRPr>
          </a:p>
          <a:p>
            <a:pPr marL="800100" lvl="1" indent="-342900">
              <a:spcBef>
                <a:spcPts val="1600"/>
              </a:spcBef>
              <a:buClr>
                <a:schemeClr val="dk1"/>
              </a:buClr>
              <a:buSzPts val="2800"/>
            </a:pPr>
            <a:r>
              <a:rPr lang="en-US" sz="2000" dirty="0">
                <a:solidFill>
                  <a:schemeClr val="tx1"/>
                </a:solidFill>
                <a:latin typeface="Calibri"/>
                <a:ea typeface="Calibri"/>
                <a:cs typeface="Calibri"/>
                <a:sym typeface="Calibri"/>
              </a:rPr>
              <a:t>Left main ( LAD, circ, diagonal) and RCA</a:t>
            </a:r>
            <a:endParaRPr sz="2000" dirty="0">
              <a:solidFill>
                <a:schemeClr val="tx1"/>
              </a:solidFill>
              <a:latin typeface="Calibri"/>
              <a:ea typeface="Calibri"/>
              <a:cs typeface="Calibri"/>
              <a:sym typeface="Calibri"/>
            </a:endParaRPr>
          </a:p>
          <a:p>
            <a:pPr marL="800100" lvl="1" indent="-342900">
              <a:spcBef>
                <a:spcPts val="1600"/>
              </a:spcBef>
              <a:spcAft>
                <a:spcPts val="1600"/>
              </a:spcAft>
              <a:buClr>
                <a:schemeClr val="dk1"/>
              </a:buClr>
              <a:buSzPts val="2800"/>
            </a:pPr>
            <a:r>
              <a:rPr lang="en-US" sz="2000" dirty="0">
                <a:solidFill>
                  <a:schemeClr val="tx1"/>
                </a:solidFill>
                <a:latin typeface="Calibri"/>
                <a:ea typeface="Calibri"/>
                <a:cs typeface="Calibri"/>
                <a:sym typeface="Calibri"/>
              </a:rPr>
              <a:t>Venous drainage- coronary sinus and ant.cardiac veins empty directly into right atrium. Thesbian veins empty small amounts into heart chambers</a:t>
            </a:r>
          </a:p>
        </p:txBody>
      </p:sp>
      <p:sp>
        <p:nvSpPr>
          <p:cNvPr id="231" name="Google Shape;231;p36"/>
          <p:cNvSpPr txBox="1">
            <a:spLocks noGrp="1"/>
          </p:cNvSpPr>
          <p:nvPr>
            <p:ph type="sldNum" sz="quarter"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a:t> </a:t>
            </a: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34B00-5E1C-DD42-8FFB-8BE50D8D81D7}"/>
              </a:ext>
            </a:extLst>
          </p:cNvPr>
          <p:cNvSpPr>
            <a:spLocks noGrp="1"/>
          </p:cNvSpPr>
          <p:nvPr>
            <p:ph type="title"/>
          </p:nvPr>
        </p:nvSpPr>
        <p:spPr/>
        <p:txBody>
          <a:bodyPr/>
          <a:lstStyle/>
          <a:p>
            <a:pPr algn="ctr"/>
            <a:r>
              <a:rPr lang="en-US" dirty="0"/>
              <a:t>Coronary artery circulation</a:t>
            </a:r>
          </a:p>
        </p:txBody>
      </p:sp>
      <p:sp>
        <p:nvSpPr>
          <p:cNvPr id="3" name="Text Placeholder 2">
            <a:extLst>
              <a:ext uri="{FF2B5EF4-FFF2-40B4-BE49-F238E27FC236}">
                <a16:creationId xmlns:a16="http://schemas.microsoft.com/office/drawing/2014/main" id="{A2379837-3A05-B14E-9F49-DA17A1C74A10}"/>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C0EFB0AA-51F2-E140-8E2E-D63D5DD2E022}"/>
              </a:ext>
            </a:extLst>
          </p:cNvPr>
          <p:cNvPicPr>
            <a:picLocks noChangeAspect="1"/>
          </p:cNvPicPr>
          <p:nvPr/>
        </p:nvPicPr>
        <p:blipFill>
          <a:blip r:embed="rId2"/>
          <a:stretch>
            <a:fillRect/>
          </a:stretch>
        </p:blipFill>
        <p:spPr>
          <a:xfrm>
            <a:off x="558140" y="1620982"/>
            <a:ext cx="7944592" cy="4526100"/>
          </a:xfrm>
          <a:prstGeom prst="rect">
            <a:avLst/>
          </a:prstGeom>
        </p:spPr>
      </p:pic>
    </p:spTree>
    <p:extLst>
      <p:ext uri="{BB962C8B-B14F-4D97-AF65-F5344CB8AC3E}">
        <p14:creationId xmlns:p14="http://schemas.microsoft.com/office/powerpoint/2010/main" val="3582861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76"/>
        <p:cNvGrpSpPr/>
        <p:nvPr/>
      </p:nvGrpSpPr>
      <p:grpSpPr>
        <a:xfrm>
          <a:off x="0" y="0"/>
          <a:ext cx="0" cy="0"/>
          <a:chOff x="0" y="0"/>
          <a:chExt cx="0" cy="0"/>
        </a:xfrm>
      </p:grpSpPr>
      <p:pic>
        <p:nvPicPr>
          <p:cNvPr id="83" name="Picture 82">
            <a:extLst>
              <a:ext uri="{FF2B5EF4-FFF2-40B4-BE49-F238E27FC236}">
                <a16:creationId xmlns:a16="http://schemas.microsoft.com/office/drawing/2014/main" id="{3DCF50D2-3488-4D30-A466-34E7A93CA3D9}"/>
              </a:ext>
            </a:extLst>
          </p:cNvPr>
          <p:cNvPicPr>
            <a:picLocks noChangeAspect="1"/>
          </p:cNvPicPr>
          <p:nvPr/>
        </p:nvPicPr>
        <p:blipFill rotWithShape="1">
          <a:blip r:embed="rId3"/>
          <a:srcRect l="25048" r="23774" b="-1"/>
          <a:stretch/>
        </p:blipFill>
        <p:spPr>
          <a:xfrm>
            <a:off x="20" y="10"/>
            <a:ext cx="4653283" cy="5114534"/>
          </a:xfrm>
          <a:custGeom>
            <a:avLst/>
            <a:gdLst/>
            <a:ahLst/>
            <a:cxnLst/>
            <a:rect l="l" t="t" r="r" b="b"/>
            <a:pathLst>
              <a:path w="6204404" h="5114544">
                <a:moveTo>
                  <a:pt x="5659431" y="0"/>
                </a:moveTo>
                <a:lnTo>
                  <a:pt x="6157098" y="0"/>
                </a:lnTo>
                <a:lnTo>
                  <a:pt x="6181355" y="190991"/>
                </a:lnTo>
                <a:cubicBezTo>
                  <a:pt x="6196596" y="341154"/>
                  <a:pt x="6204404" y="493515"/>
                  <a:pt x="6204404" y="647700"/>
                </a:cubicBezTo>
                <a:cubicBezTo>
                  <a:pt x="6204404" y="3114670"/>
                  <a:pt x="4205578" y="5114544"/>
                  <a:pt x="1739900" y="5114544"/>
                </a:cubicBezTo>
                <a:cubicBezTo>
                  <a:pt x="1123481" y="5114544"/>
                  <a:pt x="536240" y="4989552"/>
                  <a:pt x="2114" y="4763518"/>
                </a:cubicBezTo>
                <a:lnTo>
                  <a:pt x="0" y="4762561"/>
                </a:lnTo>
                <a:lnTo>
                  <a:pt x="0" y="4226363"/>
                </a:lnTo>
                <a:lnTo>
                  <a:pt x="15791" y="4234455"/>
                </a:lnTo>
                <a:cubicBezTo>
                  <a:pt x="537360" y="4485921"/>
                  <a:pt x="1122182" y="4626842"/>
                  <a:pt x="1739899" y="4626842"/>
                </a:cubicBezTo>
                <a:cubicBezTo>
                  <a:pt x="3936226" y="4626842"/>
                  <a:pt x="5716700" y="2845319"/>
                  <a:pt x="5716700" y="647700"/>
                </a:cubicBezTo>
                <a:cubicBezTo>
                  <a:pt x="5716700" y="510349"/>
                  <a:pt x="5709745" y="374623"/>
                  <a:pt x="5696169" y="240856"/>
                </a:cubicBezTo>
                <a:close/>
              </a:path>
            </a:pathLst>
          </a:custGeom>
        </p:spPr>
      </p:pic>
      <p:sp>
        <p:nvSpPr>
          <p:cNvPr id="77" name="Google Shape;77;p15"/>
          <p:cNvSpPr txBox="1">
            <a:spLocks noGrp="1"/>
          </p:cNvSpPr>
          <p:nvPr>
            <p:ph type="title"/>
          </p:nvPr>
        </p:nvSpPr>
        <p:spPr>
          <a:xfrm>
            <a:off x="360760" y="327026"/>
            <a:ext cx="3123008" cy="2611437"/>
          </a:xfrm>
          <a:prstGeom prst="rect">
            <a:avLst/>
          </a:prstGeom>
        </p:spPr>
        <p:txBody>
          <a:bodyPr spcFirstLastPara="1" lIns="91425" tIns="45700" rIns="91425" bIns="45700" anchorCtr="0">
            <a:normAutofit/>
          </a:bodyPr>
          <a:lstStyle/>
          <a:p>
            <a:pPr marL="0" marR="0" lvl="0" indent="0" rtl="0">
              <a:spcBef>
                <a:spcPts val="0"/>
              </a:spcBef>
              <a:spcAft>
                <a:spcPts val="0"/>
              </a:spcAft>
              <a:buClr>
                <a:srgbClr val="000000"/>
              </a:buClr>
              <a:buFont typeface="Calibri"/>
              <a:buNone/>
            </a:pPr>
            <a:r>
              <a:rPr lang="en-US" sz="3100" b="0" i="0" u="none" strike="noStrike" cap="none" dirty="0">
                <a:latin typeface="Calibri"/>
                <a:ea typeface="Calibri"/>
                <a:cs typeface="Calibri"/>
                <a:sym typeface="Calibri"/>
              </a:rPr>
              <a:t>Objectives</a:t>
            </a:r>
            <a:endParaRPr lang="en-US" sz="3100" dirty="0"/>
          </a:p>
        </p:txBody>
      </p:sp>
      <p:sp>
        <p:nvSpPr>
          <p:cNvPr id="79" name="Google Shape;79;p15"/>
          <p:cNvSpPr txBox="1">
            <a:spLocks noGrp="1"/>
          </p:cNvSpPr>
          <p:nvPr>
            <p:ph type="sldNum" sz="quarter" idx="12"/>
          </p:nvPr>
        </p:nvSpPr>
        <p:spPr>
          <a:xfrm>
            <a:off x="6724650" y="6356350"/>
            <a:ext cx="2057400" cy="365125"/>
          </a:xfrm>
          <a:prstGeom prst="rect">
            <a:avLst/>
          </a:prstGeom>
        </p:spPr>
        <p:txBody>
          <a:bodyPr spcFirstLastPara="1" lIns="91425" tIns="45700" rIns="91425" bIns="45700" anchorCtr="0">
            <a:normAutofit/>
          </a:bodyPr>
          <a:lstStyle/>
          <a:p>
            <a:pPr marL="0" marR="0" lvl="0" indent="0" rtl="0">
              <a:spcBef>
                <a:spcPts val="0"/>
              </a:spcBef>
              <a:spcAft>
                <a:spcPts val="600"/>
              </a:spcAft>
              <a:buNone/>
            </a:pPr>
            <a:r>
              <a:rPr lang="en-US" sz="1000" dirty="0">
                <a:solidFill>
                  <a:schemeClr val="tx1">
                    <a:lumMod val="75000"/>
                    <a:lumOff val="25000"/>
                  </a:schemeClr>
                </a:solidFill>
              </a:rPr>
              <a:t> </a:t>
            </a:r>
            <a:endParaRPr lang="en-US" sz="1000" b="0" i="0" u="none" strike="noStrike" cap="none" dirty="0">
              <a:solidFill>
                <a:schemeClr val="tx1">
                  <a:lumMod val="75000"/>
                  <a:lumOff val="25000"/>
                </a:schemeClr>
              </a:solidFill>
              <a:latin typeface="Calibri"/>
              <a:ea typeface="Calibri"/>
              <a:cs typeface="Calibri"/>
              <a:sym typeface="Calibri"/>
            </a:endParaRPr>
          </a:p>
        </p:txBody>
      </p:sp>
      <p:graphicFrame>
        <p:nvGraphicFramePr>
          <p:cNvPr id="81" name="Google Shape;78;p15">
            <a:extLst>
              <a:ext uri="{FF2B5EF4-FFF2-40B4-BE49-F238E27FC236}">
                <a16:creationId xmlns:a16="http://schemas.microsoft.com/office/drawing/2014/main" id="{B076DF79-719C-4904-A615-93DB69F6F2CB}"/>
              </a:ext>
            </a:extLst>
          </p:cNvPr>
          <p:cNvGraphicFramePr>
            <a:graphicFrameLocks noGrp="1"/>
          </p:cNvGraphicFramePr>
          <p:nvPr>
            <p:ph idx="1"/>
            <p:extLst>
              <p:ext uri="{D42A27DB-BD31-4B8C-83A1-F6EECF244321}">
                <p14:modId xmlns:p14="http://schemas.microsoft.com/office/powerpoint/2010/main" val="2560135892"/>
              </p:ext>
            </p:extLst>
          </p:nvPr>
        </p:nvGraphicFramePr>
        <p:xfrm>
          <a:off x="4786312" y="581891"/>
          <a:ext cx="3996927" cy="55950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41"/>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r>
              <a:rPr lang="en-US" sz="4400" b="0" i="0" u="none" strike="noStrike" cap="none" dirty="0">
                <a:solidFill>
                  <a:srgbClr val="000000"/>
                </a:solidFill>
                <a:latin typeface="Calibri"/>
                <a:ea typeface="Calibri"/>
                <a:cs typeface="Calibri"/>
                <a:sym typeface="Calibri"/>
              </a:rPr>
              <a:t>Cardiac performance</a:t>
            </a:r>
            <a:endParaRPr dirty="0"/>
          </a:p>
        </p:txBody>
      </p:sp>
      <p:sp>
        <p:nvSpPr>
          <p:cNvPr id="266" name="Google Shape;266;p41"/>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a:spcBef>
                <a:spcPts val="0"/>
              </a:spcBef>
              <a:buClr>
                <a:schemeClr val="dk1"/>
              </a:buClr>
              <a:buSzPts val="3200"/>
            </a:pPr>
            <a:r>
              <a:rPr lang="en-US" sz="2800" b="0" i="0" u="none" strike="noStrike" cap="none" dirty="0">
                <a:solidFill>
                  <a:schemeClr val="dk1"/>
                </a:solidFill>
                <a:latin typeface="Calibri"/>
                <a:ea typeface="Calibri"/>
                <a:cs typeface="Calibri"/>
                <a:sym typeface="Calibri"/>
              </a:rPr>
              <a:t>Cardiac function and energy expenditure influence by: </a:t>
            </a:r>
            <a:endParaRPr sz="2800" dirty="0"/>
          </a:p>
          <a:p>
            <a:pPr marL="914400" lvl="1" indent="-457200">
              <a:spcBef>
                <a:spcPts val="1600"/>
              </a:spcBef>
              <a:buClr>
                <a:schemeClr val="dk1"/>
              </a:buClr>
              <a:buSzPts val="2800"/>
            </a:pPr>
            <a:r>
              <a:rPr lang="en-US" sz="2800" b="0" i="0" u="none" strike="noStrike" cap="none" dirty="0">
                <a:solidFill>
                  <a:schemeClr val="dk1"/>
                </a:solidFill>
                <a:latin typeface="Calibri"/>
                <a:ea typeface="Calibri"/>
                <a:cs typeface="Calibri"/>
                <a:sym typeface="Calibri"/>
              </a:rPr>
              <a:t>Preload</a:t>
            </a:r>
            <a:endParaRPr sz="2800" dirty="0"/>
          </a:p>
          <a:p>
            <a:pPr marL="914400" lvl="1" indent="-457200">
              <a:spcBef>
                <a:spcPts val="1600"/>
              </a:spcBef>
              <a:buClr>
                <a:schemeClr val="dk1"/>
              </a:buClr>
              <a:buSzPts val="2800"/>
            </a:pPr>
            <a:r>
              <a:rPr lang="en-US" sz="2800" b="0" i="0" u="none" strike="noStrike" cap="none" dirty="0">
                <a:solidFill>
                  <a:schemeClr val="dk1"/>
                </a:solidFill>
                <a:latin typeface="Calibri"/>
                <a:ea typeface="Calibri"/>
                <a:cs typeface="Calibri"/>
                <a:sym typeface="Calibri"/>
              </a:rPr>
              <a:t>Afterload</a:t>
            </a:r>
            <a:endParaRPr sz="2800" dirty="0"/>
          </a:p>
          <a:p>
            <a:pPr marL="914400" lvl="1" indent="-457200">
              <a:spcBef>
                <a:spcPts val="1600"/>
              </a:spcBef>
              <a:buClr>
                <a:schemeClr val="dk1"/>
              </a:buClr>
              <a:buSzPts val="2800"/>
            </a:pPr>
            <a:r>
              <a:rPr lang="en-US" sz="2800" b="0" i="0" u="none" strike="noStrike" cap="none" dirty="0">
                <a:solidFill>
                  <a:schemeClr val="dk1"/>
                </a:solidFill>
                <a:latin typeface="Calibri"/>
                <a:ea typeface="Calibri"/>
                <a:cs typeface="Calibri"/>
                <a:sym typeface="Calibri"/>
              </a:rPr>
              <a:t>Contractility</a:t>
            </a:r>
            <a:endParaRPr sz="2800" dirty="0"/>
          </a:p>
          <a:p>
            <a:pPr marL="914400" lvl="1" indent="-457200">
              <a:spcBef>
                <a:spcPts val="1600"/>
              </a:spcBef>
              <a:buClr>
                <a:schemeClr val="dk1"/>
              </a:buClr>
              <a:buSzPts val="2800"/>
            </a:pPr>
            <a:r>
              <a:rPr lang="en-US" sz="2800" b="0" i="0" u="none" strike="noStrike" cap="none" dirty="0">
                <a:solidFill>
                  <a:schemeClr val="dk1"/>
                </a:solidFill>
                <a:latin typeface="Calibri"/>
                <a:ea typeface="Calibri"/>
                <a:cs typeface="Calibri"/>
                <a:sym typeface="Calibri"/>
              </a:rPr>
              <a:t>Heart rate</a:t>
            </a:r>
            <a:endParaRPr sz="2800" dirty="0"/>
          </a:p>
          <a:p>
            <a:pPr marL="342900" marR="0" lvl="0" indent="-139700" algn="l" rtl="0">
              <a:spcBef>
                <a:spcPts val="1600"/>
              </a:spcBef>
              <a:spcAft>
                <a:spcPts val="1600"/>
              </a:spcAft>
              <a:buClr>
                <a:schemeClr val="dk1"/>
              </a:buClr>
              <a:buSzPts val="3200"/>
              <a:buFont typeface="Calibri"/>
              <a:buNone/>
            </a:pPr>
            <a:endParaRPr sz="3200" b="0" i="0" u="none" strike="noStrike" cap="none" dirty="0">
              <a:solidFill>
                <a:schemeClr val="dk1"/>
              </a:solidFill>
              <a:latin typeface="Calibri"/>
              <a:ea typeface="Calibri"/>
              <a:cs typeface="Calibri"/>
              <a:sym typeface="Calibri"/>
            </a:endParaRPr>
          </a:p>
        </p:txBody>
      </p:sp>
      <p:sp>
        <p:nvSpPr>
          <p:cNvPr id="267" name="Google Shape;267;p41"/>
          <p:cNvSpPr txBox="1">
            <a:spLocks noGrp="1"/>
          </p:cNvSpPr>
          <p:nvPr>
            <p:ph type="sldNum" sz="quarter"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a:t> </a:t>
            </a: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42"/>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r>
              <a:rPr lang="en-US" sz="4400" b="0" i="0" u="none" strike="noStrike" cap="none" dirty="0">
                <a:solidFill>
                  <a:srgbClr val="000000"/>
                </a:solidFill>
                <a:latin typeface="Calibri"/>
                <a:ea typeface="Calibri"/>
                <a:cs typeface="Calibri"/>
                <a:sym typeface="Calibri"/>
              </a:rPr>
              <a:t>Cardiac performance</a:t>
            </a:r>
            <a:endParaRPr dirty="0"/>
          </a:p>
        </p:txBody>
      </p:sp>
      <p:sp>
        <p:nvSpPr>
          <p:cNvPr id="273" name="Google Shape;273;p42"/>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a:spcBef>
                <a:spcPts val="0"/>
              </a:spcBef>
              <a:buClr>
                <a:schemeClr val="dk1"/>
              </a:buClr>
              <a:buSzPts val="3200"/>
            </a:pPr>
            <a:r>
              <a:rPr lang="en-US" sz="3200" b="0" i="0" u="none" strike="noStrike" cap="none" dirty="0">
                <a:solidFill>
                  <a:schemeClr val="dk1"/>
                </a:solidFill>
                <a:latin typeface="Calibri"/>
                <a:ea typeface="Calibri"/>
                <a:cs typeface="Calibri"/>
                <a:sym typeface="Calibri"/>
              </a:rPr>
              <a:t>Preload</a:t>
            </a:r>
            <a:endParaRPr dirty="0"/>
          </a:p>
          <a:p>
            <a:pPr marL="914400" lvl="1" indent="-457200">
              <a:spcBef>
                <a:spcPts val="1600"/>
              </a:spcBef>
              <a:buClr>
                <a:schemeClr val="dk1"/>
              </a:buClr>
              <a:buSzPts val="2800"/>
            </a:pPr>
            <a:r>
              <a:rPr lang="en-US" sz="2800" b="0" i="0" u="none" strike="noStrike" cap="none" dirty="0">
                <a:solidFill>
                  <a:schemeClr val="dk1"/>
                </a:solidFill>
                <a:latin typeface="Calibri"/>
                <a:ea typeface="Calibri"/>
                <a:cs typeface="Calibri"/>
                <a:sym typeface="Calibri"/>
              </a:rPr>
              <a:t>Tension on muscle before it contracts</a:t>
            </a:r>
            <a:endParaRPr dirty="0"/>
          </a:p>
          <a:p>
            <a:pPr marL="1257300" lvl="2" indent="-342900">
              <a:spcBef>
                <a:spcPts val="1600"/>
              </a:spcBef>
              <a:buClr>
                <a:schemeClr val="dk1"/>
              </a:buClr>
              <a:buSzPts val="2400"/>
            </a:pPr>
            <a:r>
              <a:rPr lang="en-US" sz="2400" b="0" i="0" u="none" strike="noStrike" cap="none" dirty="0">
                <a:solidFill>
                  <a:schemeClr val="dk1"/>
                </a:solidFill>
                <a:latin typeface="Calibri"/>
                <a:ea typeface="Calibri"/>
                <a:cs typeface="Calibri"/>
                <a:sym typeface="Calibri"/>
              </a:rPr>
              <a:t>Stretch on muscles</a:t>
            </a:r>
            <a:endParaRPr dirty="0"/>
          </a:p>
          <a:p>
            <a:pPr marL="1257300" lvl="2" indent="-342900">
              <a:spcBef>
                <a:spcPts val="1600"/>
              </a:spcBef>
              <a:buClr>
                <a:schemeClr val="dk1"/>
              </a:buClr>
              <a:buSzPts val="2400"/>
            </a:pPr>
            <a:r>
              <a:rPr lang="en-US" sz="2400" b="0" i="0" u="none" strike="noStrike" cap="none" dirty="0">
                <a:solidFill>
                  <a:schemeClr val="dk1"/>
                </a:solidFill>
                <a:latin typeface="Calibri"/>
                <a:ea typeface="Calibri"/>
                <a:cs typeface="Calibri"/>
                <a:sym typeface="Calibri"/>
              </a:rPr>
              <a:t>Ventricular volume at EDV</a:t>
            </a:r>
            <a:endParaRPr dirty="0"/>
          </a:p>
          <a:p>
            <a:pPr marL="1257300" lvl="2" indent="-342900">
              <a:spcBef>
                <a:spcPts val="1600"/>
              </a:spcBef>
              <a:buClr>
                <a:schemeClr val="dk1"/>
              </a:buClr>
              <a:buSzPts val="2400"/>
            </a:pPr>
            <a:r>
              <a:rPr lang="en-US" sz="2400" b="0" i="0" u="none" strike="noStrike" cap="none" dirty="0">
                <a:solidFill>
                  <a:schemeClr val="dk1"/>
                </a:solidFill>
                <a:latin typeface="Calibri"/>
                <a:ea typeface="Calibri"/>
                <a:cs typeface="Calibri"/>
                <a:sym typeface="Calibri"/>
              </a:rPr>
              <a:t>Frank-Starling mechanism</a:t>
            </a:r>
            <a:endParaRPr dirty="0"/>
          </a:p>
          <a:p>
            <a:pPr marL="1257300" lvl="2" indent="-342900">
              <a:spcBef>
                <a:spcPts val="1600"/>
              </a:spcBef>
              <a:spcAft>
                <a:spcPts val="1600"/>
              </a:spcAft>
              <a:buClr>
                <a:schemeClr val="dk1"/>
              </a:buClr>
              <a:buSzPts val="2400"/>
            </a:pPr>
            <a:r>
              <a:rPr lang="en-US" sz="2400" b="0" i="0" u="none" strike="noStrike" cap="none" dirty="0">
                <a:solidFill>
                  <a:schemeClr val="dk1"/>
                </a:solidFill>
                <a:latin typeface="Calibri"/>
                <a:ea typeface="Calibri"/>
                <a:cs typeface="Calibri"/>
                <a:sym typeface="Calibri"/>
              </a:rPr>
              <a:t>Cardiac function curve</a:t>
            </a:r>
            <a:endParaRPr dirty="0"/>
          </a:p>
        </p:txBody>
      </p:sp>
      <p:sp>
        <p:nvSpPr>
          <p:cNvPr id="274" name="Google Shape;274;p42"/>
          <p:cNvSpPr txBox="1">
            <a:spLocks noGrp="1"/>
          </p:cNvSpPr>
          <p:nvPr>
            <p:ph type="sldNum" sz="quarter"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a:t> </a:t>
            </a: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43"/>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r>
              <a:rPr lang="en-US" sz="4400" b="0" i="0" u="none" strike="noStrike" cap="none" dirty="0">
                <a:solidFill>
                  <a:srgbClr val="000000"/>
                </a:solidFill>
                <a:latin typeface="Calibri"/>
                <a:ea typeface="Calibri"/>
                <a:cs typeface="Calibri"/>
                <a:sym typeface="Calibri"/>
              </a:rPr>
              <a:t>Cardiac performance</a:t>
            </a:r>
            <a:endParaRPr dirty="0"/>
          </a:p>
        </p:txBody>
      </p:sp>
      <p:sp>
        <p:nvSpPr>
          <p:cNvPr id="280" name="Google Shape;280;p43"/>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a:spcBef>
                <a:spcPts val="0"/>
              </a:spcBef>
              <a:buClr>
                <a:schemeClr val="dk1"/>
              </a:buClr>
              <a:buSzPts val="3200"/>
            </a:pPr>
            <a:r>
              <a:rPr lang="en-US" sz="3200" b="0" i="0" u="none" strike="noStrike" cap="none" dirty="0">
                <a:solidFill>
                  <a:schemeClr val="dk1"/>
                </a:solidFill>
                <a:latin typeface="Calibri"/>
                <a:ea typeface="Calibri"/>
                <a:cs typeface="Calibri"/>
                <a:sym typeface="Calibri"/>
              </a:rPr>
              <a:t>Afterload</a:t>
            </a:r>
            <a:endParaRPr dirty="0"/>
          </a:p>
          <a:p>
            <a:pPr marL="914400" lvl="1" indent="-457200">
              <a:spcBef>
                <a:spcPts val="1600"/>
              </a:spcBef>
              <a:buClr>
                <a:schemeClr val="dk1"/>
              </a:buClr>
              <a:buSzPts val="2800"/>
            </a:pPr>
            <a:r>
              <a:rPr lang="en-US" sz="2800" b="0" i="0" u="none" strike="noStrike" cap="none" dirty="0">
                <a:solidFill>
                  <a:schemeClr val="dk1"/>
                </a:solidFill>
                <a:latin typeface="Calibri"/>
                <a:ea typeface="Calibri"/>
                <a:cs typeface="Calibri"/>
                <a:sym typeface="Calibri"/>
              </a:rPr>
              <a:t>Ventricular wall tension or force the ventricle is pumping against</a:t>
            </a:r>
            <a:endParaRPr dirty="0"/>
          </a:p>
          <a:p>
            <a:pPr marL="1257300" lvl="2" indent="-342900">
              <a:spcBef>
                <a:spcPts val="1600"/>
              </a:spcBef>
              <a:buClr>
                <a:schemeClr val="dk1"/>
              </a:buClr>
              <a:buSzPts val="2400"/>
            </a:pPr>
            <a:r>
              <a:rPr lang="en-US" sz="2400" b="0" i="0" u="none" strike="noStrike" cap="none" dirty="0">
                <a:solidFill>
                  <a:schemeClr val="dk1"/>
                </a:solidFill>
                <a:latin typeface="Calibri"/>
                <a:ea typeface="Calibri"/>
                <a:cs typeface="Calibri"/>
                <a:sym typeface="Calibri"/>
              </a:rPr>
              <a:t>The systolic arterial pressure</a:t>
            </a:r>
            <a:endParaRPr dirty="0"/>
          </a:p>
          <a:p>
            <a:pPr marL="1257300" lvl="2" indent="-342900">
              <a:spcBef>
                <a:spcPts val="1600"/>
              </a:spcBef>
              <a:buClr>
                <a:schemeClr val="dk1"/>
              </a:buClr>
              <a:buSzPts val="2400"/>
            </a:pPr>
            <a:r>
              <a:rPr lang="en-US" sz="2400" b="0" i="0" u="none" strike="noStrike" cap="none" dirty="0">
                <a:solidFill>
                  <a:schemeClr val="dk1"/>
                </a:solidFill>
                <a:latin typeface="Calibri"/>
                <a:ea typeface="Calibri"/>
                <a:cs typeface="Calibri"/>
                <a:sym typeface="Calibri"/>
              </a:rPr>
              <a:t>Related to total peripheral resistance (TPR)</a:t>
            </a:r>
            <a:endParaRPr dirty="0"/>
          </a:p>
          <a:p>
            <a:pPr marL="1257300" lvl="2" indent="-342900">
              <a:spcBef>
                <a:spcPts val="1600"/>
              </a:spcBef>
              <a:buClr>
                <a:schemeClr val="dk1"/>
              </a:buClr>
              <a:buSzPts val="2400"/>
            </a:pPr>
            <a:r>
              <a:rPr lang="en-US" sz="2400" b="0" i="0" u="none" strike="noStrike" cap="none" dirty="0">
                <a:solidFill>
                  <a:schemeClr val="dk1"/>
                </a:solidFill>
                <a:latin typeface="Calibri"/>
                <a:ea typeface="Calibri"/>
                <a:cs typeface="Calibri"/>
                <a:sym typeface="Calibri"/>
              </a:rPr>
              <a:t>To keep cardiac output constant, pressure inc with an inc in</a:t>
            </a:r>
            <a:r>
              <a:rPr lang="en-US" dirty="0">
                <a:latin typeface="Calibri"/>
                <a:ea typeface="Calibri"/>
                <a:cs typeface="Calibri"/>
                <a:sym typeface="Calibri"/>
              </a:rPr>
              <a:t> resistance </a:t>
            </a:r>
            <a:r>
              <a:rPr lang="en-US" sz="2400" b="0" i="0" u="none" strike="noStrike" cap="none" dirty="0">
                <a:solidFill>
                  <a:schemeClr val="dk1"/>
                </a:solidFill>
                <a:latin typeface="Calibri"/>
                <a:ea typeface="Calibri"/>
                <a:cs typeface="Calibri"/>
                <a:sym typeface="Calibri"/>
              </a:rPr>
              <a:t>(Ohm’s Law)</a:t>
            </a:r>
            <a:endParaRPr dirty="0"/>
          </a:p>
          <a:p>
            <a:pPr marL="342900" marR="0" lvl="0" indent="-139700" algn="l" rtl="0">
              <a:spcBef>
                <a:spcPts val="1600"/>
              </a:spcBef>
              <a:spcAft>
                <a:spcPts val="1600"/>
              </a:spcAft>
              <a:buClr>
                <a:schemeClr val="dk1"/>
              </a:buClr>
              <a:buSzPts val="3200"/>
              <a:buFont typeface="Calibri"/>
              <a:buNone/>
            </a:pPr>
            <a:endParaRPr sz="3200" b="0" i="0" u="none" strike="noStrike" cap="none" dirty="0">
              <a:solidFill>
                <a:schemeClr val="dk1"/>
              </a:solidFill>
              <a:latin typeface="Calibri"/>
              <a:ea typeface="Calibri"/>
              <a:cs typeface="Calibri"/>
              <a:sym typeface="Calibri"/>
            </a:endParaRPr>
          </a:p>
        </p:txBody>
      </p:sp>
      <p:sp>
        <p:nvSpPr>
          <p:cNvPr id="281" name="Google Shape;281;p43"/>
          <p:cNvSpPr txBox="1">
            <a:spLocks noGrp="1"/>
          </p:cNvSpPr>
          <p:nvPr>
            <p:ph type="sldNum" sz="quarter"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a:t> </a:t>
            </a: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44"/>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r>
              <a:rPr lang="en-US" sz="4400" b="0" i="0" u="none" strike="noStrike" cap="none" dirty="0">
                <a:solidFill>
                  <a:srgbClr val="000000"/>
                </a:solidFill>
                <a:latin typeface="Calibri"/>
                <a:ea typeface="Calibri"/>
                <a:cs typeface="Calibri"/>
                <a:sym typeface="Calibri"/>
              </a:rPr>
              <a:t>Cardiac performance</a:t>
            </a:r>
            <a:endParaRPr dirty="0"/>
          </a:p>
        </p:txBody>
      </p:sp>
      <p:sp>
        <p:nvSpPr>
          <p:cNvPr id="287" name="Google Shape;287;p44"/>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a:spcBef>
                <a:spcPts val="0"/>
              </a:spcBef>
              <a:buClr>
                <a:schemeClr val="dk1"/>
              </a:buClr>
              <a:buSzPts val="3200"/>
            </a:pPr>
            <a:r>
              <a:rPr lang="en-US" sz="3200" b="0" i="0" u="none" strike="noStrike" cap="none" dirty="0">
                <a:solidFill>
                  <a:schemeClr val="dk1"/>
                </a:solidFill>
                <a:latin typeface="Calibri"/>
                <a:ea typeface="Calibri"/>
                <a:cs typeface="Calibri"/>
                <a:sym typeface="Calibri"/>
              </a:rPr>
              <a:t>Afterload</a:t>
            </a:r>
            <a:endParaRPr dirty="0"/>
          </a:p>
          <a:p>
            <a:pPr marL="1257300" lvl="2" indent="-342900">
              <a:spcBef>
                <a:spcPts val="1600"/>
              </a:spcBef>
              <a:buClr>
                <a:schemeClr val="dk1"/>
              </a:buClr>
              <a:buSzPts val="2400"/>
            </a:pPr>
            <a:r>
              <a:rPr lang="en-US" sz="2400" b="0" i="0" u="none" strike="noStrike" cap="none" dirty="0">
                <a:solidFill>
                  <a:schemeClr val="dk1"/>
                </a:solidFill>
                <a:latin typeface="Calibri"/>
                <a:ea typeface="Calibri"/>
                <a:cs typeface="Calibri"/>
                <a:sym typeface="Calibri"/>
              </a:rPr>
              <a:t>Usually does not interfere with Frank-Starling relationship unless pathologically very high (&gt;150 mm Hg systolic) or very low</a:t>
            </a:r>
            <a:endParaRPr dirty="0"/>
          </a:p>
          <a:p>
            <a:pPr marL="1257300" lvl="2" indent="-342900">
              <a:spcBef>
                <a:spcPts val="1600"/>
              </a:spcBef>
              <a:spcAft>
                <a:spcPts val="1600"/>
              </a:spcAft>
              <a:buClr>
                <a:schemeClr val="dk1"/>
              </a:buClr>
              <a:buSzPts val="2400"/>
            </a:pPr>
            <a:r>
              <a:rPr lang="en-US" sz="2400" b="0" i="0" u="none" strike="noStrike" cap="none" dirty="0">
                <a:solidFill>
                  <a:schemeClr val="dk1"/>
                </a:solidFill>
                <a:latin typeface="Calibri"/>
                <a:ea typeface="Calibri"/>
                <a:cs typeface="Calibri"/>
                <a:sym typeface="Calibri"/>
              </a:rPr>
              <a:t>If inc afterload + venous return= inc SV</a:t>
            </a:r>
            <a:endParaRPr dirty="0"/>
          </a:p>
        </p:txBody>
      </p:sp>
      <p:sp>
        <p:nvSpPr>
          <p:cNvPr id="288" name="Google Shape;288;p44"/>
          <p:cNvSpPr txBox="1">
            <a:spLocks noGrp="1"/>
          </p:cNvSpPr>
          <p:nvPr>
            <p:ph type="sldNum" sz="quarter"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a:t> </a:t>
            </a: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45"/>
          <p:cNvSpPr txBox="1">
            <a:spLocks noGrp="1"/>
          </p:cNvSpPr>
          <p:nvPr>
            <p:ph idx="1"/>
          </p:nvPr>
        </p:nvSpPr>
        <p:spPr>
          <a:prstGeom prst="rect">
            <a:avLst/>
          </a:prstGeom>
        </p:spPr>
        <p:txBody>
          <a:bodyPr spcFirstLastPara="1" wrap="square" lIns="91425" tIns="91425" rIns="91425" bIns="91425" anchor="t" anchorCtr="0">
            <a:noAutofit/>
          </a:bodyPr>
          <a:lstStyle/>
          <a:p>
            <a:pPr marL="546100" indent="-342900">
              <a:spcBef>
                <a:spcPts val="640"/>
              </a:spcBef>
              <a:spcAft>
                <a:spcPts val="1600"/>
              </a:spcAft>
            </a:pPr>
            <a:r>
              <a:rPr lang="en-US" sz="2000" dirty="0">
                <a:solidFill>
                  <a:schemeClr val="tx1"/>
                </a:solidFill>
                <a:latin typeface="Calibri" panose="020F0502020204030204" pitchFamily="34" charset="0"/>
                <a:cs typeface="Calibri" panose="020F0502020204030204" pitchFamily="34" charset="0"/>
              </a:rPr>
              <a:t>Cardiac Contractility</a:t>
            </a:r>
          </a:p>
          <a:p>
            <a:pPr marL="1003300" lvl="1" indent="-342900">
              <a:spcBef>
                <a:spcPts val="640"/>
              </a:spcBef>
              <a:spcAft>
                <a:spcPts val="1600"/>
              </a:spcAft>
            </a:pPr>
            <a:r>
              <a:rPr lang="en-US" sz="2000" dirty="0">
                <a:solidFill>
                  <a:schemeClr val="tx1"/>
                </a:solidFill>
                <a:latin typeface="Calibri" panose="020F0502020204030204" pitchFamily="34" charset="0"/>
                <a:cs typeface="Calibri" panose="020F0502020204030204" pitchFamily="34" charset="0"/>
              </a:rPr>
              <a:t>Related to the rate of cardiac muscle shortening which is dependent on intracellular Ca</a:t>
            </a:r>
            <a:r>
              <a:rPr lang="en-US" sz="2000" baseline="30000" dirty="0">
                <a:solidFill>
                  <a:schemeClr val="tx1"/>
                </a:solidFill>
                <a:latin typeface="Calibri" panose="020F0502020204030204" pitchFamily="34" charset="0"/>
                <a:cs typeface="Calibri" panose="020F0502020204030204" pitchFamily="34" charset="0"/>
              </a:rPr>
              <a:t>2+</a:t>
            </a:r>
            <a:r>
              <a:rPr lang="en-US" sz="2000" dirty="0">
                <a:solidFill>
                  <a:schemeClr val="tx1"/>
                </a:solidFill>
                <a:latin typeface="Calibri" panose="020F0502020204030204" pitchFamily="34" charset="0"/>
                <a:cs typeface="Calibri" panose="020F0502020204030204" pitchFamily="34" charset="0"/>
              </a:rPr>
              <a:t> concentration during systole. </a:t>
            </a:r>
          </a:p>
          <a:p>
            <a:pPr marL="1003300" lvl="1" indent="-342900">
              <a:spcBef>
                <a:spcPts val="640"/>
              </a:spcBef>
              <a:spcAft>
                <a:spcPts val="1600"/>
              </a:spcAft>
            </a:pPr>
            <a:r>
              <a:rPr lang="en-US" sz="2000" dirty="0">
                <a:solidFill>
                  <a:schemeClr val="tx1"/>
                </a:solidFill>
                <a:latin typeface="Calibri" panose="020F0502020204030204" pitchFamily="34" charset="0"/>
                <a:cs typeface="Calibri" panose="020F0502020204030204" pitchFamily="34" charset="0"/>
              </a:rPr>
              <a:t>Altered by neural, hormonal and pharmacological factors. </a:t>
            </a:r>
          </a:p>
          <a:p>
            <a:pPr marL="1003300" lvl="1" indent="-342900">
              <a:spcBef>
                <a:spcPts val="640"/>
              </a:spcBef>
              <a:spcAft>
                <a:spcPts val="1600"/>
              </a:spcAft>
            </a:pPr>
            <a:r>
              <a:rPr lang="en-US" sz="2000" dirty="0">
                <a:solidFill>
                  <a:schemeClr val="tx1"/>
                </a:solidFill>
                <a:latin typeface="Calibri" panose="020F0502020204030204" pitchFamily="34" charset="0"/>
                <a:cs typeface="Calibri" panose="020F0502020204030204" pitchFamily="34" charset="0"/>
              </a:rPr>
              <a:t>Contractility is decreased by large doses of anesthesia,  antiarrhythmics, hypoxia, acidosis, depletion of catecholamine stores in the heart and loss of functioning muscle mass from ischemia or infarction. </a:t>
            </a:r>
            <a:endParaRPr sz="2000" dirty="0">
              <a:solidFill>
                <a:schemeClr val="tx1"/>
              </a:solidFill>
              <a:latin typeface="Calibri" panose="020F0502020204030204" pitchFamily="34" charset="0"/>
              <a:cs typeface="Calibri" panose="020F0502020204030204" pitchFamily="34" charset="0"/>
            </a:endParaRPr>
          </a:p>
        </p:txBody>
      </p:sp>
      <p:sp>
        <p:nvSpPr>
          <p:cNvPr id="295" name="Google Shape;295;p45"/>
          <p:cNvSpPr txBox="1"/>
          <p:nvPr/>
        </p:nvSpPr>
        <p:spPr>
          <a:xfrm>
            <a:off x="620225" y="381000"/>
            <a:ext cx="7797300" cy="114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96" name="Google Shape;296;p45"/>
          <p:cNvSpPr txBox="1"/>
          <p:nvPr/>
        </p:nvSpPr>
        <p:spPr>
          <a:xfrm>
            <a:off x="797450" y="398725"/>
            <a:ext cx="6928800" cy="1143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600" dirty="0">
                <a:latin typeface="Calibri" panose="020F0502020204030204" pitchFamily="34" charset="0"/>
                <a:cs typeface="Calibri" panose="020F0502020204030204" pitchFamily="34" charset="0"/>
              </a:rPr>
              <a:t>Cardiac performance</a:t>
            </a:r>
            <a:endParaRPr sz="3600" dirty="0">
              <a:latin typeface="Calibri" panose="020F0502020204030204" pitchFamily="34" charset="0"/>
              <a:cs typeface="Calibri" panose="020F050202020403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46"/>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r>
              <a:rPr lang="en-US" sz="4400" b="0" i="0" u="none" strike="noStrike" cap="none" dirty="0">
                <a:solidFill>
                  <a:srgbClr val="000000"/>
                </a:solidFill>
                <a:latin typeface="Calibri"/>
                <a:ea typeface="Calibri"/>
                <a:cs typeface="Calibri"/>
                <a:sym typeface="Calibri"/>
              </a:rPr>
              <a:t>Cardiac Performance</a:t>
            </a:r>
            <a:endParaRPr dirty="0"/>
          </a:p>
        </p:txBody>
      </p:sp>
      <p:sp>
        <p:nvSpPr>
          <p:cNvPr id="305" name="Google Shape;305;p46"/>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a:spcBef>
                <a:spcPts val="0"/>
              </a:spcBef>
              <a:buClr>
                <a:schemeClr val="dk1"/>
              </a:buClr>
              <a:buSzPts val="3200"/>
            </a:pPr>
            <a:r>
              <a:rPr lang="en-US" sz="2000" b="0" i="0" u="none" strike="noStrike" cap="none" dirty="0">
                <a:solidFill>
                  <a:schemeClr val="dk1"/>
                </a:solidFill>
                <a:latin typeface="Calibri"/>
                <a:ea typeface="Calibri"/>
                <a:cs typeface="Calibri"/>
                <a:sym typeface="Calibri"/>
              </a:rPr>
              <a:t>Heart rate</a:t>
            </a:r>
            <a:endParaRPr sz="2000" dirty="0"/>
          </a:p>
          <a:p>
            <a:pPr marL="800100" lvl="1" indent="-3429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Increased heart rate with same or inc SV </a:t>
            </a:r>
            <a:r>
              <a:rPr lang="en-US" sz="2000" b="0" i="0" u="none" strike="noStrike" cap="none" dirty="0">
                <a:solidFill>
                  <a:schemeClr val="dk1"/>
                </a:solidFill>
                <a:latin typeface="Noto Symbol"/>
                <a:ea typeface="Noto Symbol"/>
                <a:cs typeface="Noto Symbol"/>
                <a:sym typeface="Noto Symbol"/>
              </a:rPr>
              <a:t>➔</a:t>
            </a:r>
            <a:r>
              <a:rPr lang="en-US" sz="2000" b="0" i="0" u="none" strike="noStrike" cap="none" dirty="0">
                <a:solidFill>
                  <a:schemeClr val="dk1"/>
                </a:solidFill>
                <a:latin typeface="Calibri"/>
                <a:ea typeface="Calibri"/>
                <a:cs typeface="Calibri"/>
                <a:sym typeface="Calibri"/>
              </a:rPr>
              <a:t>inc CO</a:t>
            </a:r>
            <a:endParaRPr sz="2000" dirty="0"/>
          </a:p>
          <a:p>
            <a:pPr marL="800100" lvl="1" indent="-3429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Limits in heart rate </a:t>
            </a:r>
            <a:r>
              <a:rPr lang="en-US" sz="2000" dirty="0">
                <a:latin typeface="Calibri"/>
                <a:ea typeface="Calibri"/>
                <a:cs typeface="Calibri"/>
                <a:sym typeface="Calibri"/>
              </a:rPr>
              <a:t>(40-200)</a:t>
            </a:r>
            <a:endParaRPr sz="2000" dirty="0"/>
          </a:p>
          <a:p>
            <a:pPr marL="800100" lvl="1" indent="-3429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Inc HR (&gt;120), decrease diastole more than systole, starts interfering with time for filling</a:t>
            </a:r>
            <a:endParaRPr sz="2000" dirty="0"/>
          </a:p>
          <a:p>
            <a:pPr marL="800100" lvl="1" indent="-3429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Around 200 BPM is peak of cardiac output</a:t>
            </a:r>
            <a:endParaRPr sz="2000" dirty="0"/>
          </a:p>
          <a:p>
            <a:pPr marL="342900" marR="0" lvl="0" indent="-139700" algn="l" rtl="0">
              <a:spcBef>
                <a:spcPts val="1600"/>
              </a:spcBef>
              <a:spcAft>
                <a:spcPts val="1600"/>
              </a:spcAft>
              <a:buClr>
                <a:schemeClr val="dk1"/>
              </a:buClr>
              <a:buSzPts val="3200"/>
              <a:buFont typeface="Calibri"/>
              <a:buNone/>
            </a:pPr>
            <a:endParaRPr sz="3200" b="0" i="0" u="none" strike="noStrike" cap="none" dirty="0">
              <a:solidFill>
                <a:schemeClr val="dk1"/>
              </a:solidFill>
              <a:latin typeface="Calibri"/>
              <a:ea typeface="Calibri"/>
              <a:cs typeface="Calibri"/>
              <a:sym typeface="Calibri"/>
            </a:endParaRPr>
          </a:p>
        </p:txBody>
      </p:sp>
      <p:sp>
        <p:nvSpPr>
          <p:cNvPr id="306" name="Google Shape;306;p46"/>
          <p:cNvSpPr txBox="1">
            <a:spLocks noGrp="1"/>
          </p:cNvSpPr>
          <p:nvPr>
            <p:ph type="sldNum" sz="quarter"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a:t> </a:t>
            </a: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48"/>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r>
              <a:rPr lang="en-US" sz="4400" b="0" i="0" u="none" strike="noStrike" cap="none" dirty="0">
                <a:solidFill>
                  <a:srgbClr val="000000"/>
                </a:solidFill>
                <a:latin typeface="Calibri"/>
                <a:ea typeface="Calibri"/>
                <a:cs typeface="Calibri"/>
                <a:sym typeface="Calibri"/>
              </a:rPr>
              <a:t>Electrocardiogram</a:t>
            </a:r>
            <a:endParaRPr dirty="0"/>
          </a:p>
        </p:txBody>
      </p:sp>
      <p:sp>
        <p:nvSpPr>
          <p:cNvPr id="319" name="Google Shape;319;p48"/>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a:spcBef>
                <a:spcPts val="0"/>
              </a:spcBef>
              <a:buClr>
                <a:schemeClr val="dk1"/>
              </a:buClr>
              <a:buSzPts val="3200"/>
            </a:pPr>
            <a:r>
              <a:rPr lang="en-US" sz="3200" b="0" i="0" u="none" strike="noStrike" cap="none" dirty="0">
                <a:solidFill>
                  <a:schemeClr val="dk1"/>
                </a:solidFill>
                <a:latin typeface="Calibri"/>
                <a:ea typeface="Calibri"/>
                <a:cs typeface="Calibri"/>
                <a:sym typeface="Calibri"/>
              </a:rPr>
              <a:t>Sum of all electrical activity in heart – reflects excitation </a:t>
            </a:r>
            <a:r>
              <a:rPr lang="en-US" sz="3200" b="0" i="0" u="none" strike="noStrike" cap="none" dirty="0">
                <a:solidFill>
                  <a:srgbClr val="FF0000"/>
                </a:solidFill>
                <a:latin typeface="Calibri"/>
                <a:ea typeface="Calibri"/>
                <a:cs typeface="Calibri"/>
                <a:sym typeface="Calibri"/>
              </a:rPr>
              <a:t>NOT</a:t>
            </a:r>
            <a:r>
              <a:rPr lang="en-US" sz="3200" b="0" i="0" u="none" strike="noStrike" cap="none" dirty="0">
                <a:solidFill>
                  <a:schemeClr val="dk1"/>
                </a:solidFill>
                <a:latin typeface="Calibri"/>
                <a:ea typeface="Calibri"/>
                <a:cs typeface="Calibri"/>
                <a:sym typeface="Calibri"/>
              </a:rPr>
              <a:t> contraction</a:t>
            </a:r>
            <a:endParaRPr dirty="0"/>
          </a:p>
          <a:p>
            <a:pPr>
              <a:spcBef>
                <a:spcPts val="1600"/>
              </a:spcBef>
              <a:buClr>
                <a:schemeClr val="dk1"/>
              </a:buClr>
              <a:buSzPts val="3200"/>
            </a:pPr>
            <a:r>
              <a:rPr lang="en-US" sz="2000" b="0" i="0" u="none" strike="noStrike" cap="none" dirty="0">
                <a:solidFill>
                  <a:schemeClr val="dk1"/>
                </a:solidFill>
                <a:latin typeface="Calibri"/>
                <a:ea typeface="Calibri"/>
                <a:cs typeface="Calibri"/>
                <a:sym typeface="Calibri"/>
              </a:rPr>
              <a:t>Components of normal ECG</a:t>
            </a:r>
            <a:endParaRPr sz="2000" dirty="0"/>
          </a:p>
          <a:p>
            <a:pPr marL="457200" marR="0" lvl="1" indent="0" algn="l" rtl="0">
              <a:spcBef>
                <a:spcPts val="1600"/>
              </a:spcBef>
              <a:spcAft>
                <a:spcPts val="0"/>
              </a:spcAft>
              <a:buClr>
                <a:schemeClr val="dk1"/>
              </a:buClr>
              <a:buSzPts val="2800"/>
              <a:buNone/>
            </a:pPr>
            <a:r>
              <a:rPr lang="en-US" sz="2000" b="0" i="0" u="none" strike="noStrike" cap="none" dirty="0">
                <a:solidFill>
                  <a:schemeClr val="dk1"/>
                </a:solidFill>
                <a:latin typeface="Calibri"/>
                <a:ea typeface="Calibri"/>
                <a:cs typeface="Calibri"/>
                <a:sym typeface="Calibri"/>
              </a:rPr>
              <a:t>Depolarization and repolarization of various parts of heart</a:t>
            </a:r>
            <a:endParaRPr sz="2000" dirty="0"/>
          </a:p>
          <a:p>
            <a:pPr marL="342900" marR="0" lvl="0" indent="-139700" algn="l" rtl="0">
              <a:spcBef>
                <a:spcPts val="1600"/>
              </a:spcBef>
              <a:spcAft>
                <a:spcPts val="1600"/>
              </a:spcAft>
              <a:buClr>
                <a:schemeClr val="dk1"/>
              </a:buClr>
              <a:buSzPts val="3200"/>
              <a:buFont typeface="Calibri"/>
              <a:buNone/>
            </a:pPr>
            <a:endParaRPr sz="3200" b="0" i="0" u="none" strike="noStrike" cap="none" dirty="0">
              <a:solidFill>
                <a:schemeClr val="dk1"/>
              </a:solidFill>
              <a:latin typeface="Calibri"/>
              <a:ea typeface="Calibri"/>
              <a:cs typeface="Calibri"/>
              <a:sym typeface="Calibri"/>
            </a:endParaRPr>
          </a:p>
        </p:txBody>
      </p:sp>
      <p:sp>
        <p:nvSpPr>
          <p:cNvPr id="320" name="Google Shape;320;p48"/>
          <p:cNvSpPr txBox="1">
            <a:spLocks noGrp="1"/>
          </p:cNvSpPr>
          <p:nvPr>
            <p:ph type="sldNum" sz="quarter"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a:t> </a:t>
            </a:r>
            <a:endParaRPr sz="1800" b="0" i="0" u="none" strike="noStrike" cap="none" dirty="0">
              <a:solidFill>
                <a:schemeClr val="dk1"/>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5F6F296B-50BB-2A49-85C9-8C5F1BC99B5E}"/>
              </a:ext>
            </a:extLst>
          </p:cNvPr>
          <p:cNvPicPr>
            <a:picLocks noChangeAspect="1"/>
          </p:cNvPicPr>
          <p:nvPr/>
        </p:nvPicPr>
        <p:blipFill>
          <a:blip r:embed="rId3"/>
          <a:stretch>
            <a:fillRect/>
          </a:stretch>
        </p:blipFill>
        <p:spPr>
          <a:xfrm>
            <a:off x="2046687" y="3969286"/>
            <a:ext cx="4377863" cy="2614076"/>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CFC31-A506-4048-9CA5-525EACDDA476}"/>
              </a:ext>
            </a:extLst>
          </p:cNvPr>
          <p:cNvSpPr>
            <a:spLocks noGrp="1"/>
          </p:cNvSpPr>
          <p:nvPr>
            <p:ph type="title"/>
          </p:nvPr>
        </p:nvSpPr>
        <p:spPr/>
        <p:txBody>
          <a:bodyPr>
            <a:normAutofit/>
          </a:bodyPr>
          <a:lstStyle/>
          <a:p>
            <a:r>
              <a:rPr lang="en-US" dirty="0"/>
              <a:t>Combined EKG and Muscle action potential</a:t>
            </a:r>
          </a:p>
        </p:txBody>
      </p:sp>
      <p:sp>
        <p:nvSpPr>
          <p:cNvPr id="3" name="Text Placeholder 2">
            <a:extLst>
              <a:ext uri="{FF2B5EF4-FFF2-40B4-BE49-F238E27FC236}">
                <a16:creationId xmlns:a16="http://schemas.microsoft.com/office/drawing/2014/main" id="{BF19BAE3-3E97-9F4F-8510-62C71FC7AE9D}"/>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510DAF0C-0C32-8C49-ABC2-34A41AF30EFA}"/>
              </a:ext>
            </a:extLst>
          </p:cNvPr>
          <p:cNvPicPr>
            <a:picLocks noChangeAspect="1"/>
          </p:cNvPicPr>
          <p:nvPr/>
        </p:nvPicPr>
        <p:blipFill>
          <a:blip r:embed="rId2"/>
          <a:stretch>
            <a:fillRect/>
          </a:stretch>
        </p:blipFill>
        <p:spPr>
          <a:xfrm>
            <a:off x="534391" y="1430616"/>
            <a:ext cx="8152410" cy="4850832"/>
          </a:xfrm>
          <a:prstGeom prst="rect">
            <a:avLst/>
          </a:prstGeom>
        </p:spPr>
      </p:pic>
    </p:spTree>
    <p:extLst>
      <p:ext uri="{BB962C8B-B14F-4D97-AF65-F5344CB8AC3E}">
        <p14:creationId xmlns:p14="http://schemas.microsoft.com/office/powerpoint/2010/main" val="14526321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4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r>
              <a:rPr lang="en-US" sz="4400" b="0" i="0" u="none" strike="noStrike" cap="none" dirty="0">
                <a:solidFill>
                  <a:srgbClr val="000000"/>
                </a:solidFill>
                <a:latin typeface="Calibri"/>
                <a:ea typeface="Calibri"/>
                <a:cs typeface="Calibri"/>
                <a:sym typeface="Calibri"/>
              </a:rPr>
              <a:t>Electrocardiogram</a:t>
            </a:r>
            <a:endParaRPr dirty="0"/>
          </a:p>
        </p:txBody>
      </p:sp>
      <p:sp>
        <p:nvSpPr>
          <p:cNvPr id="327" name="Google Shape;327;p49"/>
          <p:cNvSpPr txBox="1">
            <a:spLocks noGrp="1"/>
          </p:cNvSpPr>
          <p:nvPr>
            <p:ph idx="1"/>
          </p:nvPr>
        </p:nvSpPr>
        <p:spPr>
          <a:xfrm>
            <a:off x="457191" y="1653699"/>
            <a:ext cx="8229600" cy="4526100"/>
          </a:xfrm>
          <a:prstGeom prst="rect">
            <a:avLst/>
          </a:prstGeom>
          <a:noFill/>
          <a:ln>
            <a:noFill/>
          </a:ln>
        </p:spPr>
        <p:txBody>
          <a:bodyPr spcFirstLastPara="1" wrap="square" lIns="91425" tIns="45700" rIns="91425" bIns="45700" anchor="t" anchorCtr="0">
            <a:noAutofit/>
          </a:bodyPr>
          <a:lstStyle/>
          <a:p>
            <a:pPr>
              <a:spcBef>
                <a:spcPts val="0"/>
              </a:spcBef>
              <a:buClr>
                <a:schemeClr val="dk1"/>
              </a:buClr>
              <a:buSzPts val="3200"/>
            </a:pPr>
            <a:r>
              <a:rPr lang="en-US" sz="3200" b="0" i="0" u="none" strike="noStrike" cap="none" dirty="0">
                <a:solidFill>
                  <a:schemeClr val="dk1"/>
                </a:solidFill>
                <a:latin typeface="Calibri"/>
                <a:ea typeface="Calibri"/>
                <a:cs typeface="Calibri"/>
                <a:sym typeface="Calibri"/>
              </a:rPr>
              <a:t>Leads</a:t>
            </a:r>
            <a:endParaRPr dirty="0"/>
          </a:p>
          <a:p>
            <a:pPr marL="914400" lvl="1" indent="-457200">
              <a:spcBef>
                <a:spcPts val="1600"/>
              </a:spcBef>
              <a:buClr>
                <a:schemeClr val="dk1"/>
              </a:buClr>
              <a:buSzPts val="2800"/>
            </a:pPr>
            <a:r>
              <a:rPr lang="en-US" sz="2800" b="0" i="0" u="none" strike="noStrike" cap="none" dirty="0">
                <a:solidFill>
                  <a:schemeClr val="dk1"/>
                </a:solidFill>
                <a:latin typeface="Calibri"/>
                <a:ea typeface="Calibri"/>
                <a:cs typeface="Calibri"/>
                <a:sym typeface="Calibri"/>
              </a:rPr>
              <a:t>Limb leads</a:t>
            </a:r>
            <a:endParaRPr dirty="0"/>
          </a:p>
          <a:p>
            <a:pPr marL="914400" lvl="1" indent="-457200">
              <a:spcBef>
                <a:spcPts val="1600"/>
              </a:spcBef>
              <a:buClr>
                <a:schemeClr val="dk1"/>
              </a:buClr>
              <a:buSzPts val="2800"/>
            </a:pPr>
            <a:r>
              <a:rPr lang="en-US" sz="2800" b="0" i="0" u="none" strike="noStrike" cap="none" dirty="0">
                <a:solidFill>
                  <a:schemeClr val="dk1"/>
                </a:solidFill>
                <a:latin typeface="Calibri"/>
                <a:ea typeface="Calibri"/>
                <a:cs typeface="Calibri"/>
                <a:sym typeface="Calibri"/>
              </a:rPr>
              <a:t>Chest leads</a:t>
            </a:r>
            <a:endParaRPr dirty="0"/>
          </a:p>
          <a:p>
            <a:pPr marL="914400" lvl="1" indent="-457200">
              <a:spcBef>
                <a:spcPts val="1600"/>
              </a:spcBef>
              <a:spcAft>
                <a:spcPts val="1600"/>
              </a:spcAft>
              <a:buClr>
                <a:schemeClr val="dk1"/>
              </a:buClr>
              <a:buSzPts val="2800"/>
            </a:pPr>
            <a:r>
              <a:rPr lang="en-US" sz="2800" b="0" i="0" u="none" strike="noStrike" cap="none" dirty="0">
                <a:solidFill>
                  <a:schemeClr val="dk1"/>
                </a:solidFill>
                <a:latin typeface="Calibri"/>
                <a:ea typeface="Calibri"/>
                <a:cs typeface="Calibri"/>
                <a:sym typeface="Calibri"/>
              </a:rPr>
              <a:t>Augmented leads</a:t>
            </a:r>
          </a:p>
          <a:p>
            <a:pPr marL="914400" lvl="1" indent="-457200">
              <a:spcBef>
                <a:spcPts val="1600"/>
              </a:spcBef>
              <a:spcAft>
                <a:spcPts val="1600"/>
              </a:spcAft>
              <a:buClr>
                <a:schemeClr val="dk1"/>
              </a:buClr>
              <a:buSzPts val="2800"/>
            </a:pPr>
            <a:endParaRPr lang="en-US" sz="2800" dirty="0">
              <a:solidFill>
                <a:schemeClr val="dk1"/>
              </a:solidFill>
              <a:latin typeface="Calibri"/>
              <a:cs typeface="Calibri"/>
              <a:sym typeface="Calibri"/>
            </a:endParaRPr>
          </a:p>
          <a:p>
            <a:pPr marL="742950" lvl="1" indent="-285750">
              <a:spcAft>
                <a:spcPts val="1600"/>
              </a:spcAft>
              <a:buSzPts val="2800"/>
              <a:buFont typeface="Calibri"/>
              <a:buChar char="■"/>
            </a:pPr>
            <a:r>
              <a:rPr lang="en-US" sz="1600" dirty="0">
                <a:hlinkClick r:id="rId3"/>
              </a:rPr>
              <a:t>https://youtu.be/kwLbSx9BNbU</a:t>
            </a:r>
            <a:endParaRPr lang="en-US" sz="1600" dirty="0"/>
          </a:p>
          <a:p>
            <a:pPr marL="742950" lvl="1" indent="-285750">
              <a:spcAft>
                <a:spcPts val="1600"/>
              </a:spcAft>
              <a:buSzPts val="2800"/>
              <a:buFont typeface="Calibri"/>
              <a:buChar char="■"/>
            </a:pPr>
            <a:endParaRPr sz="1600" dirty="0"/>
          </a:p>
        </p:txBody>
      </p:sp>
      <p:sp>
        <p:nvSpPr>
          <p:cNvPr id="326" name="Google Shape;326;p49"/>
          <p:cNvSpPr txBox="1">
            <a:spLocks noGrp="1"/>
          </p:cNvSpPr>
          <p:nvPr>
            <p:ph type="sldNum" sz="quarter"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a:t> </a:t>
            </a:r>
            <a:endParaRPr sz="1800" b="0" i="0" u="none" strike="noStrike" cap="none" dirty="0">
              <a:solidFill>
                <a:schemeClr val="dk1"/>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DD16369E-7B6A-9B46-A0E8-BDBD198E6F39}"/>
              </a:ext>
            </a:extLst>
          </p:cNvPr>
          <p:cNvPicPr>
            <a:picLocks noChangeAspect="1"/>
          </p:cNvPicPr>
          <p:nvPr/>
        </p:nvPicPr>
        <p:blipFill>
          <a:blip r:embed="rId4"/>
          <a:stretch>
            <a:fillRect/>
          </a:stretch>
        </p:blipFill>
        <p:spPr>
          <a:xfrm>
            <a:off x="4571991" y="1483064"/>
            <a:ext cx="3555010" cy="3648611"/>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50"/>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r>
              <a:rPr lang="en-US" sz="4400" dirty="0">
                <a:solidFill>
                  <a:srgbClr val="000000"/>
                </a:solidFill>
                <a:latin typeface="Calibri"/>
                <a:ea typeface="Calibri"/>
                <a:cs typeface="Calibri"/>
                <a:sym typeface="Calibri"/>
              </a:rPr>
              <a:t>5 lead EKG</a:t>
            </a:r>
            <a:endParaRPr sz="4400" b="0" i="0" u="none" strike="noStrike" cap="none" dirty="0">
              <a:solidFill>
                <a:srgbClr val="000000"/>
              </a:solidFill>
              <a:latin typeface="Calibri"/>
              <a:ea typeface="Calibri"/>
              <a:cs typeface="Calibri"/>
              <a:sym typeface="Calibri"/>
            </a:endParaRPr>
          </a:p>
        </p:txBody>
      </p:sp>
      <p:sp>
        <p:nvSpPr>
          <p:cNvPr id="333" name="Google Shape;333;p50"/>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a:spcBef>
                <a:spcPts val="0"/>
              </a:spcBef>
              <a:buClr>
                <a:schemeClr val="dk1"/>
              </a:buClr>
              <a:buSzPts val="3200"/>
            </a:pPr>
            <a:r>
              <a:rPr lang="en-US" sz="2400" b="0" i="0" u="none" strike="noStrike" cap="none" dirty="0">
                <a:solidFill>
                  <a:schemeClr val="dk1"/>
                </a:solidFill>
                <a:latin typeface="Calibri"/>
                <a:ea typeface="Calibri"/>
                <a:cs typeface="Calibri"/>
                <a:sym typeface="Calibri"/>
              </a:rPr>
              <a:t>Lead II- (RCA and P wave) identifying dysrhythmias</a:t>
            </a:r>
            <a:endParaRPr sz="2400" dirty="0"/>
          </a:p>
          <a:p>
            <a:pPr>
              <a:spcBef>
                <a:spcPts val="1600"/>
              </a:spcBef>
              <a:buClr>
                <a:schemeClr val="dk1"/>
              </a:buClr>
              <a:buSzPts val="3200"/>
            </a:pPr>
            <a:r>
              <a:rPr lang="en-US" sz="2400" b="0" i="0" u="none" strike="noStrike" cap="none" dirty="0">
                <a:solidFill>
                  <a:schemeClr val="dk1"/>
                </a:solidFill>
                <a:latin typeface="Calibri"/>
                <a:ea typeface="Calibri"/>
                <a:cs typeface="Calibri"/>
                <a:sym typeface="Calibri"/>
              </a:rPr>
              <a:t>V5 (at 5</a:t>
            </a:r>
            <a:r>
              <a:rPr lang="en-US" sz="2400" b="0" i="0" u="none" strike="noStrike" cap="none" baseline="30000" dirty="0">
                <a:solidFill>
                  <a:schemeClr val="dk1"/>
                </a:solidFill>
                <a:latin typeface="Calibri"/>
                <a:ea typeface="Calibri"/>
                <a:cs typeface="Calibri"/>
                <a:sym typeface="Calibri"/>
              </a:rPr>
              <a:t>th</a:t>
            </a:r>
            <a:r>
              <a:rPr lang="en-US" sz="2400" b="0" i="0" u="none" strike="noStrike" cap="none" dirty="0">
                <a:solidFill>
                  <a:schemeClr val="dk1"/>
                </a:solidFill>
                <a:latin typeface="Calibri"/>
                <a:ea typeface="Calibri"/>
                <a:cs typeface="Calibri"/>
                <a:sym typeface="Calibri"/>
              </a:rPr>
              <a:t> ICS/AAL)- identifying ST changes</a:t>
            </a:r>
            <a:endParaRPr sz="2400" dirty="0"/>
          </a:p>
          <a:p>
            <a:pPr marL="800100" lvl="1" indent="-342900">
              <a:spcBef>
                <a:spcPts val="1600"/>
              </a:spcBef>
              <a:buClr>
                <a:schemeClr val="dk1"/>
              </a:buClr>
              <a:buSzPts val="2800"/>
            </a:pPr>
            <a:r>
              <a:rPr lang="en-US" sz="2400" b="0" i="0" u="none" strike="noStrike" cap="none" dirty="0">
                <a:solidFill>
                  <a:schemeClr val="dk1"/>
                </a:solidFill>
                <a:latin typeface="Calibri"/>
                <a:ea typeface="Calibri"/>
                <a:cs typeface="Calibri"/>
                <a:sym typeface="Calibri"/>
              </a:rPr>
              <a:t>Ischemia is &gt; 1mm ST depression or elevation</a:t>
            </a:r>
            <a:endParaRPr sz="2400" dirty="0"/>
          </a:p>
          <a:p>
            <a:pPr marL="742950" lvl="1" indent="-285750">
              <a:spcBef>
                <a:spcPts val="1600"/>
              </a:spcBef>
              <a:buClr>
                <a:schemeClr val="dk1"/>
              </a:buClr>
              <a:buSzPts val="2800"/>
            </a:pPr>
            <a:r>
              <a:rPr lang="en-US" sz="1800" b="0" i="0" u="none" strike="noStrike" cap="none" dirty="0">
                <a:solidFill>
                  <a:schemeClr val="dk1"/>
                </a:solidFill>
                <a:latin typeface="Calibri"/>
                <a:ea typeface="Calibri"/>
                <a:cs typeface="Calibri"/>
                <a:sym typeface="Calibri"/>
              </a:rPr>
              <a:t>Other causes of ST depression</a:t>
            </a:r>
            <a:endParaRPr sz="1800" dirty="0"/>
          </a:p>
          <a:p>
            <a:pPr marL="1200150" lvl="2" indent="-285750">
              <a:spcBef>
                <a:spcPts val="1600"/>
              </a:spcBef>
              <a:buClr>
                <a:schemeClr val="dk1"/>
              </a:buClr>
              <a:buSzPts val="2400"/>
            </a:pPr>
            <a:r>
              <a:rPr lang="en-US" sz="1800" b="0" i="0" u="none" strike="noStrike" cap="none" dirty="0">
                <a:solidFill>
                  <a:schemeClr val="dk1"/>
                </a:solidFill>
                <a:latin typeface="Calibri"/>
                <a:ea typeface="Calibri"/>
                <a:cs typeface="Calibri"/>
                <a:sym typeface="Calibri"/>
              </a:rPr>
              <a:t>Dysrhythmias, conduction disturbances, digoxin, abnormal electrolytes, ↑temp</a:t>
            </a:r>
            <a:endParaRPr sz="1800" dirty="0"/>
          </a:p>
          <a:p>
            <a:pPr marL="342900" marR="0" lvl="0" indent="-139700" algn="l" rtl="0">
              <a:spcBef>
                <a:spcPts val="1600"/>
              </a:spcBef>
              <a:spcAft>
                <a:spcPts val="1600"/>
              </a:spcAft>
              <a:buClr>
                <a:schemeClr val="dk1"/>
              </a:buClr>
              <a:buSzPts val="3200"/>
              <a:buFont typeface="Calibri"/>
              <a:buNone/>
            </a:pPr>
            <a:endParaRPr sz="3200" b="0" i="0" u="none" strike="noStrike" cap="none" dirty="0">
              <a:solidFill>
                <a:schemeClr val="dk1"/>
              </a:solidFill>
              <a:latin typeface="Calibri"/>
              <a:ea typeface="Calibri"/>
              <a:cs typeface="Calibri"/>
              <a:sym typeface="Calibri"/>
            </a:endParaRPr>
          </a:p>
        </p:txBody>
      </p:sp>
      <p:sp>
        <p:nvSpPr>
          <p:cNvPr id="334" name="Google Shape;334;p50"/>
          <p:cNvSpPr txBox="1">
            <a:spLocks noGrp="1"/>
          </p:cNvSpPr>
          <p:nvPr>
            <p:ph type="sldNum" sz="quarter"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a:t> </a:t>
            </a: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7"/>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r>
              <a:rPr lang="en-US" sz="4400" b="0" i="0" u="none" strike="noStrike" cap="none" dirty="0">
                <a:solidFill>
                  <a:srgbClr val="000000"/>
                </a:solidFill>
                <a:latin typeface="Calibri"/>
                <a:ea typeface="Calibri"/>
                <a:cs typeface="Calibri"/>
                <a:sym typeface="Calibri"/>
              </a:rPr>
              <a:t>Objectives</a:t>
            </a:r>
            <a:endParaRPr dirty="0"/>
          </a:p>
        </p:txBody>
      </p:sp>
      <p:sp>
        <p:nvSpPr>
          <p:cNvPr id="92" name="Google Shape;92;p17"/>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Calibri"/>
              <a:buChar char="■"/>
            </a:pPr>
            <a:r>
              <a:rPr lang="en-US" sz="2000" b="0" i="0" u="none" strike="noStrike" cap="none" dirty="0">
                <a:solidFill>
                  <a:schemeClr val="dk1"/>
                </a:solidFill>
                <a:latin typeface="Calibri"/>
                <a:ea typeface="Calibri"/>
                <a:cs typeface="Calibri"/>
                <a:sym typeface="Calibri"/>
              </a:rPr>
              <a:t>Identify the electrical activity of the electrocardiogram and factors that influence it</a:t>
            </a:r>
            <a:endParaRPr sz="2000" dirty="0"/>
          </a:p>
          <a:p>
            <a:pPr marL="342900" marR="0" lvl="0" indent="-342900" algn="l" rtl="0">
              <a:spcBef>
                <a:spcPts val="1600"/>
              </a:spcBef>
              <a:spcAft>
                <a:spcPts val="0"/>
              </a:spcAft>
              <a:buClr>
                <a:schemeClr val="dk1"/>
              </a:buClr>
              <a:buSzPts val="3200"/>
              <a:buFont typeface="Calibri"/>
              <a:buChar char="■"/>
            </a:pPr>
            <a:r>
              <a:rPr lang="en-US" sz="2000" b="0" i="0" u="none" strike="noStrike" cap="none" dirty="0">
                <a:solidFill>
                  <a:schemeClr val="dk1"/>
                </a:solidFill>
                <a:latin typeface="Calibri"/>
                <a:ea typeface="Calibri"/>
                <a:cs typeface="Calibri"/>
                <a:sym typeface="Calibri"/>
              </a:rPr>
              <a:t>Describe the atrial, ventricular and aortic wave</a:t>
            </a:r>
            <a:endParaRPr sz="2000" dirty="0"/>
          </a:p>
          <a:p>
            <a:pPr marL="342900" marR="0" lvl="0" indent="-342900" algn="l" rtl="0">
              <a:spcBef>
                <a:spcPts val="1600"/>
              </a:spcBef>
              <a:spcAft>
                <a:spcPts val="1600"/>
              </a:spcAft>
              <a:buClr>
                <a:schemeClr val="dk1"/>
              </a:buClr>
              <a:buSzPts val="3200"/>
              <a:buFont typeface="Calibri"/>
              <a:buChar char="■"/>
            </a:pPr>
            <a:r>
              <a:rPr lang="en-US" sz="2000" b="0" i="0" u="none" strike="noStrike" cap="none" dirty="0">
                <a:solidFill>
                  <a:schemeClr val="dk1"/>
                </a:solidFill>
                <a:latin typeface="Calibri"/>
                <a:ea typeface="Calibri"/>
                <a:cs typeface="Calibri"/>
                <a:sym typeface="Calibri"/>
              </a:rPr>
              <a:t>Discuss the ventricular volume during the cardiac cycle</a:t>
            </a:r>
          </a:p>
          <a:p>
            <a:pPr marL="342900" lvl="0" indent="-342900">
              <a:spcBef>
                <a:spcPts val="0"/>
              </a:spcBef>
              <a:buSzPts val="3200"/>
              <a:buFont typeface="Calibri"/>
              <a:buChar char="■"/>
            </a:pPr>
            <a:r>
              <a:rPr lang="en-US" sz="2000" dirty="0">
                <a:solidFill>
                  <a:schemeClr val="dk1"/>
                </a:solidFill>
                <a:latin typeface="Calibri"/>
                <a:ea typeface="Calibri"/>
                <a:cs typeface="Calibri"/>
                <a:sym typeface="Calibri"/>
              </a:rPr>
              <a:t>Identify the causes of murmurs</a:t>
            </a:r>
            <a:endParaRPr lang="en-US" sz="2000" dirty="0"/>
          </a:p>
          <a:p>
            <a:pPr marL="342900" lvl="0" indent="-342900">
              <a:spcBef>
                <a:spcPts val="1600"/>
              </a:spcBef>
              <a:buSzPts val="3200"/>
              <a:buFont typeface="Calibri"/>
              <a:buChar char="■"/>
            </a:pPr>
            <a:r>
              <a:rPr lang="en-US" sz="2000" dirty="0">
                <a:solidFill>
                  <a:schemeClr val="dk1"/>
                </a:solidFill>
                <a:latin typeface="Calibri"/>
                <a:ea typeface="Calibri"/>
                <a:cs typeface="Calibri"/>
                <a:sym typeface="Calibri"/>
              </a:rPr>
              <a:t>Explain the coronary circulation</a:t>
            </a:r>
            <a:endParaRPr lang="en-US" sz="2000" dirty="0"/>
          </a:p>
          <a:p>
            <a:pPr marL="342900" lvl="0" indent="-342900">
              <a:spcBef>
                <a:spcPts val="1600"/>
              </a:spcBef>
              <a:buSzPts val="3200"/>
              <a:buFont typeface="Calibri"/>
              <a:buChar char="■"/>
            </a:pPr>
            <a:r>
              <a:rPr lang="en-US" sz="2000" dirty="0">
                <a:solidFill>
                  <a:schemeClr val="dk1"/>
                </a:solidFill>
                <a:latin typeface="Calibri"/>
                <a:ea typeface="Calibri"/>
                <a:cs typeface="Calibri"/>
                <a:sym typeface="Calibri"/>
              </a:rPr>
              <a:t>Discuss the pressure volume curve</a:t>
            </a:r>
            <a:endParaRPr lang="en-US" sz="2000" dirty="0"/>
          </a:p>
          <a:p>
            <a:pPr marL="342900" lvl="0" indent="-342900">
              <a:spcBef>
                <a:spcPts val="1600"/>
              </a:spcBef>
              <a:spcAft>
                <a:spcPts val="1600"/>
              </a:spcAft>
              <a:buSzPts val="3200"/>
              <a:buFont typeface="Calibri"/>
              <a:buChar char="■"/>
            </a:pPr>
            <a:r>
              <a:rPr lang="en-US" sz="2000" dirty="0">
                <a:solidFill>
                  <a:schemeClr val="dk1"/>
                </a:solidFill>
                <a:latin typeface="Calibri"/>
                <a:ea typeface="Calibri"/>
                <a:cs typeface="Calibri"/>
                <a:sym typeface="Calibri"/>
              </a:rPr>
              <a:t>Describe preload, afterload, contractility and heart rate</a:t>
            </a:r>
          </a:p>
          <a:p>
            <a:pPr marL="342900" marR="0" lvl="0" indent="-342900" algn="l" rtl="0">
              <a:spcBef>
                <a:spcPts val="1600"/>
              </a:spcBef>
              <a:spcAft>
                <a:spcPts val="1600"/>
              </a:spcAft>
              <a:buClr>
                <a:schemeClr val="dk1"/>
              </a:buClr>
              <a:buSzPts val="3200"/>
              <a:buFont typeface="Calibri"/>
              <a:buChar char="■"/>
            </a:pPr>
            <a:endParaRPr sz="2000" b="0" i="0" u="none" strike="noStrike" cap="none" dirty="0">
              <a:solidFill>
                <a:schemeClr val="dk1"/>
              </a:solidFill>
              <a:latin typeface="Calibri"/>
              <a:ea typeface="Calibri"/>
              <a:cs typeface="Calibri"/>
              <a:sym typeface="Calibri"/>
            </a:endParaRPr>
          </a:p>
        </p:txBody>
      </p:sp>
      <p:sp>
        <p:nvSpPr>
          <p:cNvPr id="93" name="Google Shape;93;p17"/>
          <p:cNvSpPr txBox="1">
            <a:spLocks noGrp="1"/>
          </p:cNvSpPr>
          <p:nvPr>
            <p:ph type="sldNum" sz="quarter"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a:t> </a:t>
            </a: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51"/>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r>
              <a:rPr lang="en-US" sz="4400" b="0" i="0" u="none" strike="noStrike" cap="none" dirty="0">
                <a:solidFill>
                  <a:srgbClr val="000000"/>
                </a:solidFill>
                <a:latin typeface="Calibri"/>
                <a:ea typeface="Calibri"/>
                <a:cs typeface="Calibri"/>
                <a:sym typeface="Calibri"/>
              </a:rPr>
              <a:t>Circulation</a:t>
            </a:r>
            <a:endParaRPr dirty="0"/>
          </a:p>
        </p:txBody>
      </p:sp>
      <p:sp>
        <p:nvSpPr>
          <p:cNvPr id="340" name="Google Shape;340;p51"/>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a:spcBef>
                <a:spcPts val="0"/>
              </a:spcBef>
              <a:buClr>
                <a:schemeClr val="dk1"/>
              </a:buClr>
              <a:buSzPts val="3200"/>
            </a:pPr>
            <a:endParaRPr lang="en-US" sz="2400" b="0" i="0" u="none" strike="noStrike" cap="none" dirty="0">
              <a:solidFill>
                <a:schemeClr val="dk1"/>
              </a:solidFill>
              <a:latin typeface="Calibri"/>
              <a:ea typeface="Calibri"/>
              <a:cs typeface="Calibri"/>
              <a:sym typeface="Calibri"/>
            </a:endParaRPr>
          </a:p>
          <a:p>
            <a:pPr>
              <a:spcBef>
                <a:spcPts val="0"/>
              </a:spcBef>
              <a:buClr>
                <a:schemeClr val="dk1"/>
              </a:buClr>
              <a:buSzPts val="3200"/>
            </a:pPr>
            <a:r>
              <a:rPr lang="en-US" sz="2000" b="0" i="0" u="none" strike="noStrike" cap="none" dirty="0">
                <a:solidFill>
                  <a:schemeClr val="dk1"/>
                </a:solidFill>
                <a:latin typeface="Calibri"/>
                <a:ea typeface="Calibri"/>
                <a:cs typeface="Calibri"/>
                <a:sym typeface="Calibri"/>
              </a:rPr>
              <a:t>Flow is pulsatile in large arteries then becomes laminar in systemic capillaries. The mean pressure in large veins is 20mmHG. </a:t>
            </a:r>
          </a:p>
          <a:p>
            <a:pPr>
              <a:spcBef>
                <a:spcPts val="0"/>
              </a:spcBef>
              <a:buClr>
                <a:schemeClr val="dk1"/>
              </a:buClr>
              <a:buSzPts val="3200"/>
            </a:pPr>
            <a:endParaRPr lang="en-US" sz="2000" dirty="0">
              <a:solidFill>
                <a:schemeClr val="dk1"/>
              </a:solidFill>
              <a:latin typeface="Calibri"/>
              <a:cs typeface="Calibri"/>
              <a:sym typeface="Calibri"/>
            </a:endParaRPr>
          </a:p>
          <a:p>
            <a:pPr>
              <a:spcBef>
                <a:spcPts val="0"/>
              </a:spcBef>
              <a:buClr>
                <a:schemeClr val="dk1"/>
              </a:buClr>
              <a:buSzPts val="3200"/>
            </a:pPr>
            <a:r>
              <a:rPr lang="en-US" sz="2000" dirty="0">
                <a:solidFill>
                  <a:schemeClr val="dk1"/>
                </a:solidFill>
                <a:latin typeface="Calibri"/>
                <a:cs typeface="Calibri"/>
                <a:sym typeface="Calibri"/>
              </a:rPr>
              <a:t>Largest pressure drop is across arterioles where pressure decreases by 50%. The arterioles are account for the majority of SVR.</a:t>
            </a:r>
          </a:p>
          <a:p>
            <a:pPr marL="800100" lvl="1" indent="-342900">
              <a:buSzPts val="2800"/>
            </a:pPr>
            <a:r>
              <a:rPr lang="en-US" sz="2000" dirty="0">
                <a:solidFill>
                  <a:schemeClr val="dk1"/>
                </a:solidFill>
                <a:latin typeface="Calibri"/>
                <a:ea typeface="Calibri"/>
                <a:cs typeface="Calibri"/>
                <a:sym typeface="Calibri"/>
              </a:rPr>
              <a:t>Blood flow is directly proportional to pressure gradient and Blood flow is inversely proportional to resistance</a:t>
            </a:r>
            <a:r>
              <a:rPr lang="en-US" sz="2000" dirty="0">
                <a:cs typeface="Calibri"/>
              </a:rPr>
              <a:t> </a:t>
            </a:r>
            <a:r>
              <a:rPr lang="en-US" sz="2000" dirty="0">
                <a:solidFill>
                  <a:schemeClr val="dk1"/>
                </a:solidFill>
                <a:latin typeface="Calibri"/>
                <a:ea typeface="Calibri"/>
                <a:cs typeface="Calibri"/>
                <a:sym typeface="Calibri"/>
              </a:rPr>
              <a:t>(based on analogy to OHM’s Law) MAP=SVR x CO</a:t>
            </a:r>
          </a:p>
          <a:p>
            <a:pPr marL="800100" lvl="1" indent="-342900">
              <a:buSzPts val="2800"/>
            </a:pPr>
            <a:r>
              <a:rPr lang="en-US" sz="2000" dirty="0">
                <a:solidFill>
                  <a:schemeClr val="dk1"/>
                </a:solidFill>
                <a:latin typeface="Calibri"/>
                <a:ea typeface="Calibri"/>
                <a:cs typeface="Calibri"/>
                <a:sym typeface="Calibri"/>
              </a:rPr>
              <a:t>MAP can be estimated by: </a:t>
            </a:r>
            <a:r>
              <a:rPr lang="en-US" sz="2000" dirty="0">
                <a:solidFill>
                  <a:schemeClr val="tx1"/>
                </a:solidFill>
                <a:latin typeface="Calibri"/>
                <a:ea typeface="Calibri"/>
                <a:cs typeface="Calibri"/>
                <a:sym typeface="Calibri"/>
              </a:rPr>
              <a:t>MAP=DBP + 1/3 pulse pressure (pulse pressure is the difference between SBP and DBP)</a:t>
            </a:r>
            <a:endParaRPr lang="en-US" sz="2000" dirty="0">
              <a:solidFill>
                <a:schemeClr val="tx1"/>
              </a:solidFill>
            </a:endParaRPr>
          </a:p>
          <a:p>
            <a:pPr marL="342900" marR="0" lvl="0" indent="-342900" algn="l" rtl="0">
              <a:spcBef>
                <a:spcPts val="0"/>
              </a:spcBef>
              <a:spcAft>
                <a:spcPts val="0"/>
              </a:spcAft>
              <a:buClr>
                <a:schemeClr val="dk1"/>
              </a:buClr>
              <a:buSzPts val="3200"/>
              <a:buFont typeface="Calibri"/>
              <a:buChar char="■"/>
            </a:pPr>
            <a:endParaRPr sz="2000" dirty="0"/>
          </a:p>
        </p:txBody>
      </p:sp>
      <p:sp>
        <p:nvSpPr>
          <p:cNvPr id="341" name="Google Shape;341;p51"/>
          <p:cNvSpPr txBox="1">
            <a:spLocks noGrp="1"/>
          </p:cNvSpPr>
          <p:nvPr>
            <p:ph type="sldNum" sz="quarter"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a:t> </a:t>
            </a: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53"/>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r>
              <a:rPr lang="en-US" sz="4400" b="0" i="0" u="none" strike="noStrike" cap="none" dirty="0">
                <a:solidFill>
                  <a:srgbClr val="000000"/>
                </a:solidFill>
                <a:latin typeface="Calibri"/>
                <a:ea typeface="Calibri"/>
                <a:cs typeface="Calibri"/>
                <a:sym typeface="Calibri"/>
              </a:rPr>
              <a:t>Circulation</a:t>
            </a:r>
            <a:endParaRPr dirty="0"/>
          </a:p>
        </p:txBody>
      </p:sp>
      <p:sp>
        <p:nvSpPr>
          <p:cNvPr id="354" name="Google Shape;354;p53"/>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a:spcBef>
                <a:spcPts val="0"/>
              </a:spcBef>
              <a:buClr>
                <a:schemeClr val="dk1"/>
              </a:buClr>
              <a:buSzPts val="3200"/>
            </a:pPr>
            <a:r>
              <a:rPr lang="en-US" sz="1800" b="0" i="0" u="none" strike="noStrike" cap="none" dirty="0">
                <a:solidFill>
                  <a:schemeClr val="dk1"/>
                </a:solidFill>
                <a:latin typeface="Calibri"/>
                <a:ea typeface="Calibri"/>
                <a:cs typeface="Calibri"/>
                <a:sym typeface="Calibri"/>
              </a:rPr>
              <a:t>Blood pressure</a:t>
            </a:r>
            <a:endParaRPr sz="1800" dirty="0"/>
          </a:p>
          <a:p>
            <a:pPr marL="742950" lvl="1" indent="-285750">
              <a:spcBef>
                <a:spcPts val="1600"/>
              </a:spcBef>
              <a:buClr>
                <a:schemeClr val="dk1"/>
              </a:buClr>
              <a:buSzPts val="2800"/>
            </a:pPr>
            <a:r>
              <a:rPr lang="en-US" sz="1800" b="0" i="0" u="none" strike="noStrike" cap="none" dirty="0">
                <a:solidFill>
                  <a:schemeClr val="dk1"/>
                </a:solidFill>
                <a:latin typeface="Calibri"/>
                <a:ea typeface="Calibri"/>
                <a:cs typeface="Calibri"/>
                <a:sym typeface="Calibri"/>
              </a:rPr>
              <a:t>Measured in mmHg</a:t>
            </a:r>
            <a:endParaRPr sz="1800" dirty="0"/>
          </a:p>
          <a:p>
            <a:pPr marL="1200150" lvl="2" indent="-285750">
              <a:spcBef>
                <a:spcPts val="1600"/>
              </a:spcBef>
              <a:buClr>
                <a:schemeClr val="dk1"/>
              </a:buClr>
              <a:buSzPts val="2400"/>
            </a:pPr>
            <a:r>
              <a:rPr lang="en-US" sz="1800" b="0" i="0" u="none" strike="noStrike" cap="none" dirty="0">
                <a:solidFill>
                  <a:schemeClr val="dk1"/>
                </a:solidFill>
                <a:latin typeface="Calibri"/>
                <a:ea typeface="Calibri"/>
                <a:cs typeface="Calibri"/>
                <a:sym typeface="Calibri"/>
              </a:rPr>
              <a:t>Actual force blood exerts on a column of </a:t>
            </a:r>
            <a:r>
              <a:rPr lang="en-US" sz="1800" dirty="0">
                <a:solidFill>
                  <a:schemeClr val="dk1"/>
                </a:solidFill>
                <a:latin typeface="Calibri"/>
                <a:ea typeface="Calibri"/>
                <a:cs typeface="Calibri"/>
                <a:sym typeface="Calibri"/>
              </a:rPr>
              <a:t>Mercury</a:t>
            </a:r>
            <a:endParaRPr sz="1800" dirty="0"/>
          </a:p>
          <a:p>
            <a:pPr marL="1200150" lvl="2" indent="-285750">
              <a:spcBef>
                <a:spcPts val="1600"/>
              </a:spcBef>
              <a:buClr>
                <a:schemeClr val="dk1"/>
              </a:buClr>
              <a:buSzPts val="2400"/>
            </a:pPr>
            <a:r>
              <a:rPr lang="en-US" sz="1800" b="0" i="0" u="none" strike="noStrike" cap="none" dirty="0">
                <a:solidFill>
                  <a:schemeClr val="dk1"/>
                </a:solidFill>
                <a:latin typeface="Calibri"/>
                <a:ea typeface="Calibri"/>
                <a:cs typeface="Calibri"/>
                <a:sym typeface="Calibri"/>
              </a:rPr>
              <a:t>100 mm Hg raises mercury column 100 mm</a:t>
            </a:r>
            <a:endParaRPr sz="1800" dirty="0"/>
          </a:p>
          <a:p>
            <a:pPr marL="1200150" lvl="2" indent="-285750">
              <a:spcBef>
                <a:spcPts val="1600"/>
              </a:spcBef>
              <a:buClr>
                <a:schemeClr val="dk1"/>
              </a:buClr>
              <a:buSzPts val="2400"/>
            </a:pPr>
            <a:r>
              <a:rPr lang="en-US" sz="1800" b="0" i="0" u="none" strike="noStrike" cap="none" dirty="0">
                <a:solidFill>
                  <a:schemeClr val="dk1"/>
                </a:solidFill>
                <a:latin typeface="Calibri"/>
                <a:ea typeface="Calibri"/>
                <a:cs typeface="Calibri"/>
                <a:sym typeface="Calibri"/>
              </a:rPr>
              <a:t>Blood in vessel is a column of water which can measure BP in cm of water (conversion 1 mm Hg =1.36 cm H2O)</a:t>
            </a:r>
            <a:endParaRPr sz="1800" dirty="0"/>
          </a:p>
          <a:p>
            <a:pPr marL="342900" marR="0" lvl="0" indent="-139700" algn="l" rtl="0">
              <a:spcBef>
                <a:spcPts val="1600"/>
              </a:spcBef>
              <a:spcAft>
                <a:spcPts val="1600"/>
              </a:spcAft>
              <a:buClr>
                <a:schemeClr val="dk1"/>
              </a:buClr>
              <a:buSzPts val="3200"/>
              <a:buFont typeface="Calibri"/>
              <a:buNone/>
            </a:pPr>
            <a:endParaRPr sz="3200" b="0" i="0" u="none" strike="noStrike" cap="none" dirty="0">
              <a:solidFill>
                <a:schemeClr val="dk1"/>
              </a:solidFill>
              <a:latin typeface="Calibri"/>
              <a:ea typeface="Calibri"/>
              <a:cs typeface="Calibri"/>
              <a:sym typeface="Calibri"/>
            </a:endParaRPr>
          </a:p>
        </p:txBody>
      </p:sp>
      <p:sp>
        <p:nvSpPr>
          <p:cNvPr id="355" name="Google Shape;355;p53"/>
          <p:cNvSpPr txBox="1">
            <a:spLocks noGrp="1"/>
          </p:cNvSpPr>
          <p:nvPr>
            <p:ph type="sldNum" sz="quarter"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a:t> </a:t>
            </a: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52"/>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r>
              <a:rPr lang="en-US" sz="4400" b="0" i="0" u="none" strike="noStrike" cap="none" dirty="0">
                <a:solidFill>
                  <a:srgbClr val="000000"/>
                </a:solidFill>
                <a:latin typeface="Calibri"/>
                <a:ea typeface="Calibri"/>
                <a:cs typeface="Calibri"/>
                <a:sym typeface="Calibri"/>
              </a:rPr>
              <a:t>Circulation</a:t>
            </a:r>
            <a:endParaRPr dirty="0"/>
          </a:p>
        </p:txBody>
      </p:sp>
      <p:sp>
        <p:nvSpPr>
          <p:cNvPr id="347" name="Google Shape;347;p52"/>
          <p:cNvSpPr txBox="1">
            <a:spLocks noGrp="1"/>
          </p:cNvSpPr>
          <p:nvPr>
            <p:ph idx="1"/>
          </p:nvPr>
        </p:nvSpPr>
        <p:spPr>
          <a:xfrm>
            <a:off x="350322" y="1417638"/>
            <a:ext cx="8229600" cy="4525963"/>
          </a:xfrm>
          <a:prstGeom prst="rect">
            <a:avLst/>
          </a:prstGeom>
          <a:noFill/>
          <a:ln>
            <a:noFill/>
          </a:ln>
        </p:spPr>
        <p:txBody>
          <a:bodyPr spcFirstLastPara="1" wrap="square" lIns="91425" tIns="45700" rIns="91425" bIns="45700" anchor="t" anchorCtr="0">
            <a:noAutofit/>
          </a:bodyPr>
          <a:lstStyle/>
          <a:p>
            <a:pPr marL="800100" lvl="1" indent="-342900">
              <a:spcBef>
                <a:spcPts val="1600"/>
              </a:spcBef>
              <a:buClr>
                <a:schemeClr val="dk1"/>
              </a:buClr>
              <a:buSzPts val="2800"/>
            </a:pPr>
            <a:r>
              <a:rPr lang="en-US" sz="2000" dirty="0">
                <a:solidFill>
                  <a:schemeClr val="dk1"/>
                </a:solidFill>
                <a:latin typeface="Calibri"/>
                <a:ea typeface="Calibri"/>
                <a:cs typeface="Calibri"/>
                <a:sym typeface="Calibri"/>
              </a:rPr>
              <a:t>H</a:t>
            </a:r>
            <a:r>
              <a:rPr lang="en-US" sz="2000" b="0" i="0" u="none" strike="noStrike" cap="none" dirty="0">
                <a:solidFill>
                  <a:schemeClr val="dk1"/>
                </a:solidFill>
                <a:latin typeface="Calibri"/>
                <a:ea typeface="Calibri"/>
                <a:cs typeface="Calibri"/>
                <a:sym typeface="Calibri"/>
              </a:rPr>
              <a:t>omeostatic mechanisms </a:t>
            </a:r>
            <a:r>
              <a:rPr lang="en-US" sz="2000" dirty="0">
                <a:latin typeface="Calibri"/>
                <a:ea typeface="Calibri"/>
                <a:cs typeface="Calibri"/>
                <a:sym typeface="Calibri"/>
              </a:rPr>
              <a:t>control </a:t>
            </a:r>
            <a:r>
              <a:rPr lang="en-US" sz="2000" b="0" i="0" u="none" strike="noStrike" cap="none" dirty="0">
                <a:solidFill>
                  <a:schemeClr val="dk1"/>
                </a:solidFill>
                <a:latin typeface="Calibri"/>
                <a:ea typeface="Calibri"/>
                <a:cs typeface="Calibri"/>
                <a:sym typeface="Calibri"/>
              </a:rPr>
              <a:t>blood pressure: </a:t>
            </a:r>
          </a:p>
          <a:p>
            <a:pPr marL="1200150" lvl="2" indent="-285750">
              <a:buSzPts val="2800"/>
            </a:pPr>
            <a:r>
              <a:rPr lang="en-US" sz="1800" dirty="0">
                <a:solidFill>
                  <a:schemeClr val="dk1"/>
                </a:solidFill>
                <a:latin typeface="Calibri"/>
                <a:cs typeface="Calibri"/>
                <a:sym typeface="Calibri"/>
              </a:rPr>
              <a:t>Immediate: Autonomic reflexes sense changes in centrally (brainstem and hypothalamus) and peripherally (baroreceptors).</a:t>
            </a:r>
          </a:p>
          <a:p>
            <a:pPr marL="1200150" lvl="2" indent="-285750">
              <a:buSzPts val="2800"/>
            </a:pPr>
            <a:r>
              <a:rPr lang="en-US" sz="1800" dirty="0">
                <a:solidFill>
                  <a:schemeClr val="dk1"/>
                </a:solidFill>
                <a:latin typeface="Calibri"/>
                <a:cs typeface="Calibri"/>
                <a:sym typeface="Calibri"/>
              </a:rPr>
              <a:t>Central receptors decrease in blood pressure will increase sympathetic tone, increase adrenal secretion (epi) and decrease vagal stimulation</a:t>
            </a:r>
          </a:p>
          <a:p>
            <a:pPr marL="1200150" lvl="2" indent="-285750">
              <a:buSzPts val="2800"/>
            </a:pPr>
            <a:r>
              <a:rPr lang="en-US" sz="1800" dirty="0">
                <a:solidFill>
                  <a:schemeClr val="dk1"/>
                </a:solidFill>
                <a:latin typeface="Calibri"/>
                <a:cs typeface="Calibri"/>
                <a:sym typeface="Calibri"/>
              </a:rPr>
              <a:t>Peripheral receptors are located in common carotid bifurcation and aortic arch. Increases in blood pressure will increase baroreceptor discharge, inhibit systemic vasoconstriction and change vagal tone. </a:t>
            </a:r>
          </a:p>
          <a:p>
            <a:pPr marL="1200150" lvl="2" indent="-285750">
              <a:buSzPts val="2800"/>
            </a:pPr>
            <a:r>
              <a:rPr lang="en-US" sz="1800" dirty="0">
                <a:solidFill>
                  <a:schemeClr val="dk1"/>
                </a:solidFill>
                <a:latin typeface="Calibri"/>
                <a:cs typeface="Calibri"/>
                <a:sym typeface="Calibri"/>
              </a:rPr>
              <a:t>ALL volatile anesthetics will decrease baroreceptor responses. </a:t>
            </a:r>
            <a:endParaRPr sz="1800" dirty="0"/>
          </a:p>
          <a:p>
            <a:pPr marL="342900" marR="0" lvl="0" indent="-139700" algn="l" rtl="0">
              <a:spcBef>
                <a:spcPts val="1600"/>
              </a:spcBef>
              <a:spcAft>
                <a:spcPts val="1600"/>
              </a:spcAft>
              <a:buClr>
                <a:schemeClr val="dk1"/>
              </a:buClr>
              <a:buSzPts val="3200"/>
              <a:buFont typeface="Calibri"/>
              <a:buNone/>
            </a:pPr>
            <a:endParaRPr sz="3200" b="0" i="0" u="none" strike="noStrike" cap="none" dirty="0">
              <a:solidFill>
                <a:schemeClr val="dk1"/>
              </a:solidFill>
              <a:latin typeface="Calibri"/>
              <a:ea typeface="Calibri"/>
              <a:cs typeface="Calibri"/>
              <a:sym typeface="Calibri"/>
            </a:endParaRPr>
          </a:p>
        </p:txBody>
      </p:sp>
      <p:sp>
        <p:nvSpPr>
          <p:cNvPr id="348" name="Google Shape;348;p52"/>
          <p:cNvSpPr txBox="1">
            <a:spLocks noGrp="1"/>
          </p:cNvSpPr>
          <p:nvPr>
            <p:ph type="sldNum" sz="quarter"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a:t> </a:t>
            </a: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BFCB2-A16B-F84C-B0EB-5F6B4925F3FD}"/>
              </a:ext>
            </a:extLst>
          </p:cNvPr>
          <p:cNvSpPr>
            <a:spLocks noGrp="1"/>
          </p:cNvSpPr>
          <p:nvPr>
            <p:ph type="title"/>
          </p:nvPr>
        </p:nvSpPr>
        <p:spPr/>
        <p:txBody>
          <a:bodyPr/>
          <a:lstStyle/>
          <a:p>
            <a:pPr algn="ctr"/>
            <a:r>
              <a:rPr lang="en-US" dirty="0"/>
              <a:t>Circulation</a:t>
            </a:r>
          </a:p>
        </p:txBody>
      </p:sp>
      <p:sp>
        <p:nvSpPr>
          <p:cNvPr id="3" name="Text Placeholder 2">
            <a:extLst>
              <a:ext uri="{FF2B5EF4-FFF2-40B4-BE49-F238E27FC236}">
                <a16:creationId xmlns:a16="http://schemas.microsoft.com/office/drawing/2014/main" id="{FC0D1F67-502C-B046-A510-5117D7A71CEE}"/>
              </a:ext>
            </a:extLst>
          </p:cNvPr>
          <p:cNvSpPr>
            <a:spLocks noGrp="1"/>
          </p:cNvSpPr>
          <p:nvPr>
            <p:ph idx="1"/>
          </p:nvPr>
        </p:nvSpPr>
        <p:spPr/>
        <p:txBody>
          <a:bodyPr/>
          <a:lstStyle/>
          <a:p>
            <a:r>
              <a:rPr lang="en-US" sz="2000" dirty="0">
                <a:solidFill>
                  <a:schemeClr val="tx1"/>
                </a:solidFill>
              </a:rPr>
              <a:t>Intermediate changes:</a:t>
            </a:r>
          </a:p>
          <a:p>
            <a:pPr lvl="1"/>
            <a:r>
              <a:rPr lang="en-US" sz="1800" dirty="0">
                <a:solidFill>
                  <a:schemeClr val="tx1"/>
                </a:solidFill>
              </a:rPr>
              <a:t>RAS activation will occur in response to decrease BP. Secrete vasopressin which is a potent vasoconstrictor to increase SVR and increase blood pressure. </a:t>
            </a:r>
          </a:p>
          <a:p>
            <a:pPr lvl="1"/>
            <a:r>
              <a:rPr lang="en-US" sz="1800" dirty="0">
                <a:solidFill>
                  <a:schemeClr val="tx1"/>
                </a:solidFill>
              </a:rPr>
              <a:t>Long term changes for blood pressure issues: the kidneys will eventually start changing sodium and water balance to either increase or decrease fluids to help with blood pressure changes. </a:t>
            </a:r>
          </a:p>
        </p:txBody>
      </p:sp>
    </p:spTree>
    <p:extLst>
      <p:ext uri="{BB962C8B-B14F-4D97-AF65-F5344CB8AC3E}">
        <p14:creationId xmlns:p14="http://schemas.microsoft.com/office/powerpoint/2010/main" val="4658062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F8589-BDF6-2848-9D69-A2269103A3D8}"/>
              </a:ext>
            </a:extLst>
          </p:cNvPr>
          <p:cNvSpPr>
            <a:spLocks noGrp="1"/>
          </p:cNvSpPr>
          <p:nvPr>
            <p:ph type="title"/>
          </p:nvPr>
        </p:nvSpPr>
        <p:spPr/>
        <p:txBody>
          <a:bodyPr/>
          <a:lstStyle/>
          <a:p>
            <a:pPr algn="ctr"/>
            <a:r>
              <a:rPr lang="en-US" dirty="0"/>
              <a:t>Myocardial oxygen balance</a:t>
            </a:r>
          </a:p>
        </p:txBody>
      </p:sp>
      <p:sp>
        <p:nvSpPr>
          <p:cNvPr id="3" name="Text Placeholder 2">
            <a:extLst>
              <a:ext uri="{FF2B5EF4-FFF2-40B4-BE49-F238E27FC236}">
                <a16:creationId xmlns:a16="http://schemas.microsoft.com/office/drawing/2014/main" id="{F35D69DB-2740-C949-84B5-44CE7F3D0155}"/>
              </a:ext>
            </a:extLst>
          </p:cNvPr>
          <p:cNvSpPr>
            <a:spLocks noGrp="1"/>
          </p:cNvSpPr>
          <p:nvPr>
            <p:ph idx="1"/>
          </p:nvPr>
        </p:nvSpPr>
        <p:spPr/>
        <p:txBody>
          <a:bodyPr>
            <a:normAutofit/>
          </a:bodyPr>
          <a:lstStyle/>
          <a:p>
            <a:r>
              <a:rPr lang="en-US" sz="2000" dirty="0">
                <a:solidFill>
                  <a:schemeClr val="tx1"/>
                </a:solidFill>
                <a:latin typeface="Calibri" panose="020F0502020204030204" pitchFamily="34" charset="0"/>
                <a:cs typeface="Calibri" panose="020F0502020204030204" pitchFamily="34" charset="0"/>
              </a:rPr>
              <a:t>Myocardial oxygen demand: most important determinant of myocardial blood flow. Increase in demand (i.e. increase in heart rate) = increase in supply. </a:t>
            </a:r>
          </a:p>
          <a:p>
            <a:r>
              <a:rPr lang="en-US" sz="2000" dirty="0">
                <a:solidFill>
                  <a:schemeClr val="tx1"/>
                </a:solidFill>
                <a:latin typeface="Calibri" panose="020F0502020204030204" pitchFamily="34" charset="0"/>
                <a:cs typeface="Calibri" panose="020F0502020204030204" pitchFamily="34" charset="0"/>
              </a:rPr>
              <a:t>The myocardium extracts 65% of the oxygen in arterial blood as compared to regular tissue which extracts 25%</a:t>
            </a:r>
          </a:p>
          <a:p>
            <a:r>
              <a:rPr lang="en-US" sz="2000" dirty="0">
                <a:solidFill>
                  <a:schemeClr val="tx1"/>
                </a:solidFill>
                <a:latin typeface="Calibri" panose="020F0502020204030204" pitchFamily="34" charset="0"/>
                <a:cs typeface="Calibri" panose="020F0502020204030204" pitchFamily="34" charset="0"/>
              </a:rPr>
              <a:t>The myocardium cannot compensate for oxygen reductions as normal tissues can. Any increase in myocardial demand must be met by an increase in supply. </a:t>
            </a:r>
          </a:p>
        </p:txBody>
      </p:sp>
    </p:spTree>
    <p:extLst>
      <p:ext uri="{BB962C8B-B14F-4D97-AF65-F5344CB8AC3E}">
        <p14:creationId xmlns:p14="http://schemas.microsoft.com/office/powerpoint/2010/main" val="6829383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54"/>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r>
              <a:rPr lang="en-US" sz="4400" b="0" i="0" u="none" strike="noStrike" cap="none" dirty="0">
                <a:solidFill>
                  <a:srgbClr val="000000"/>
                </a:solidFill>
                <a:latin typeface="Calibri"/>
                <a:ea typeface="Calibri"/>
                <a:cs typeface="Calibri"/>
                <a:sym typeface="Calibri"/>
              </a:rPr>
              <a:t>Myocardial </a:t>
            </a:r>
            <a:r>
              <a:rPr lang="en-US" sz="4400" dirty="0">
                <a:solidFill>
                  <a:srgbClr val="000000"/>
                </a:solidFill>
                <a:latin typeface="Calibri"/>
                <a:ea typeface="Calibri"/>
                <a:cs typeface="Calibri"/>
                <a:sym typeface="Calibri"/>
              </a:rPr>
              <a:t>o</a:t>
            </a:r>
            <a:r>
              <a:rPr lang="en-US" sz="4400" b="0" i="0" u="none" strike="noStrike" cap="none" dirty="0">
                <a:solidFill>
                  <a:srgbClr val="000000"/>
                </a:solidFill>
                <a:latin typeface="Calibri"/>
                <a:ea typeface="Calibri"/>
                <a:cs typeface="Calibri"/>
                <a:sym typeface="Calibri"/>
              </a:rPr>
              <a:t>xygen </a:t>
            </a:r>
            <a:r>
              <a:rPr lang="en-US" sz="4400" dirty="0">
                <a:solidFill>
                  <a:srgbClr val="000000"/>
                </a:solidFill>
                <a:latin typeface="Calibri"/>
                <a:ea typeface="Calibri"/>
                <a:cs typeface="Calibri"/>
                <a:sym typeface="Calibri"/>
              </a:rPr>
              <a:t>balance</a:t>
            </a:r>
            <a:endParaRPr dirty="0"/>
          </a:p>
        </p:txBody>
      </p:sp>
      <p:sp>
        <p:nvSpPr>
          <p:cNvPr id="361" name="Google Shape;361;p54"/>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a:spcBef>
                <a:spcPts val="0"/>
              </a:spcBef>
              <a:buClr>
                <a:schemeClr val="dk1"/>
              </a:buClr>
              <a:buSzPts val="3200"/>
            </a:pPr>
            <a:r>
              <a:rPr lang="en-US" sz="2400" b="0" i="0" u="none" strike="noStrike" cap="none" dirty="0">
                <a:solidFill>
                  <a:schemeClr val="dk1"/>
                </a:solidFill>
                <a:latin typeface="Calibri"/>
                <a:ea typeface="Calibri"/>
                <a:cs typeface="Calibri"/>
                <a:sym typeface="Calibri"/>
              </a:rPr>
              <a:t>Supply:</a:t>
            </a:r>
            <a:endParaRPr sz="2400" dirty="0"/>
          </a:p>
          <a:p>
            <a:pPr marL="800100" lvl="1" indent="-3429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Can estimate by calculating: Coronary perfusion pressure = aortic diastolic pressure – ventricular end diastolic pressure </a:t>
            </a:r>
            <a:r>
              <a:rPr lang="en-US" sz="2000" dirty="0">
                <a:solidFill>
                  <a:schemeClr val="tx1"/>
                </a:solidFill>
                <a:latin typeface="Calibri"/>
                <a:ea typeface="Calibri"/>
                <a:cs typeface="Calibri"/>
                <a:sym typeface="Calibri"/>
              </a:rPr>
              <a:t>(Cpp=adp-edvp)</a:t>
            </a:r>
            <a:endParaRPr sz="2000" dirty="0">
              <a:solidFill>
                <a:schemeClr val="tx1"/>
              </a:solidFill>
              <a:latin typeface="Calibri"/>
              <a:ea typeface="Calibri"/>
              <a:cs typeface="Calibri"/>
              <a:sym typeface="Calibri"/>
            </a:endParaRPr>
          </a:p>
          <a:p>
            <a:pPr marL="800100" lvl="1" indent="-3429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Left ventricle obtains blood flow is during diastole</a:t>
            </a:r>
            <a:endParaRPr sz="2000" dirty="0"/>
          </a:p>
          <a:p>
            <a:pPr marL="800100" lvl="1" indent="-3429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Right ventricle obtains blood flow is during systole and diastole</a:t>
            </a:r>
            <a:endParaRPr sz="2000" dirty="0"/>
          </a:p>
          <a:p>
            <a:pPr marL="342900" marR="0" lvl="0" indent="-139700" algn="l" rtl="0">
              <a:spcBef>
                <a:spcPts val="1600"/>
              </a:spcBef>
              <a:spcAft>
                <a:spcPts val="1600"/>
              </a:spcAft>
              <a:buClr>
                <a:schemeClr val="dk1"/>
              </a:buClr>
              <a:buSzPts val="3200"/>
              <a:buFont typeface="Calibri"/>
              <a:buNone/>
            </a:pPr>
            <a:endParaRPr sz="3200" b="0" i="0" u="none" strike="noStrike" cap="none" dirty="0">
              <a:solidFill>
                <a:schemeClr val="dk1"/>
              </a:solidFill>
              <a:latin typeface="Calibri"/>
              <a:ea typeface="Calibri"/>
              <a:cs typeface="Calibri"/>
              <a:sym typeface="Calibri"/>
            </a:endParaRPr>
          </a:p>
        </p:txBody>
      </p:sp>
      <p:sp>
        <p:nvSpPr>
          <p:cNvPr id="362" name="Google Shape;362;p54"/>
          <p:cNvSpPr txBox="1">
            <a:spLocks noGrp="1"/>
          </p:cNvSpPr>
          <p:nvPr>
            <p:ph type="sldNum" sz="quarter"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a:t> </a:t>
            </a: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5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r>
              <a:rPr lang="en-US" sz="4400" b="0" i="0" u="none" strike="noStrike" cap="none" dirty="0">
                <a:solidFill>
                  <a:srgbClr val="000000"/>
                </a:solidFill>
                <a:latin typeface="Calibri"/>
                <a:ea typeface="Calibri"/>
                <a:cs typeface="Calibri"/>
                <a:sym typeface="Calibri"/>
              </a:rPr>
              <a:t>Myocardial Oxygen Delivery</a:t>
            </a:r>
            <a:endParaRPr dirty="0"/>
          </a:p>
        </p:txBody>
      </p:sp>
      <p:sp>
        <p:nvSpPr>
          <p:cNvPr id="368" name="Google Shape;368;p55"/>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a:spcBef>
                <a:spcPts val="0"/>
              </a:spcBef>
              <a:buClr>
                <a:schemeClr val="dk1"/>
              </a:buClr>
              <a:buSzPts val="3200"/>
            </a:pPr>
            <a:r>
              <a:rPr lang="en-US" sz="2000" b="0" i="0" u="none" strike="noStrike" cap="none" dirty="0">
                <a:solidFill>
                  <a:schemeClr val="dk1"/>
                </a:solidFill>
                <a:latin typeface="Calibri"/>
                <a:ea typeface="Calibri"/>
                <a:cs typeface="Calibri"/>
                <a:sym typeface="Calibri"/>
              </a:rPr>
              <a:t>Supply </a:t>
            </a:r>
            <a:endParaRPr sz="2000" dirty="0"/>
          </a:p>
          <a:p>
            <a:pPr marL="800100" lvl="1" indent="-3429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Heart rate</a:t>
            </a:r>
            <a:r>
              <a:rPr lang="en-US" sz="2000" dirty="0">
                <a:solidFill>
                  <a:schemeClr val="dk1"/>
                </a:solidFill>
                <a:latin typeface="Calibri"/>
                <a:ea typeface="Calibri"/>
                <a:cs typeface="Calibri"/>
                <a:sym typeface="Calibri"/>
              </a:rPr>
              <a:t>: affects diastolic time and therefore perfusion to the left ventricle</a:t>
            </a:r>
          </a:p>
          <a:p>
            <a:pPr marL="800100" lvl="1" indent="-342900">
              <a:spcBef>
                <a:spcPts val="1600"/>
              </a:spcBef>
              <a:buClr>
                <a:schemeClr val="dk1"/>
              </a:buClr>
              <a:buSzPts val="2800"/>
            </a:pPr>
            <a:r>
              <a:rPr lang="en-US" sz="2000" dirty="0">
                <a:solidFill>
                  <a:schemeClr val="dk1"/>
                </a:solidFill>
                <a:latin typeface="Calibri"/>
                <a:cs typeface="Calibri"/>
                <a:sym typeface="Calibri"/>
              </a:rPr>
              <a:t>Coronary perfusion pressure </a:t>
            </a:r>
            <a:endParaRPr sz="2000" dirty="0"/>
          </a:p>
          <a:p>
            <a:pPr marL="800100" lvl="1" indent="-3429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Oxygen content</a:t>
            </a:r>
            <a:endParaRPr sz="2000" dirty="0"/>
          </a:p>
          <a:p>
            <a:pPr marL="1257300" lvl="2" indent="-342900">
              <a:spcBef>
                <a:spcPts val="1600"/>
              </a:spcBef>
              <a:buClr>
                <a:schemeClr val="dk1"/>
              </a:buClr>
              <a:buSzPts val="2400"/>
            </a:pPr>
            <a:r>
              <a:rPr lang="en-US" sz="2000" b="0" i="0" u="none" strike="noStrike" cap="none" dirty="0">
                <a:solidFill>
                  <a:schemeClr val="dk1"/>
                </a:solidFill>
                <a:latin typeface="Calibri"/>
                <a:ea typeface="Calibri"/>
                <a:cs typeface="Calibri"/>
                <a:sym typeface="Calibri"/>
              </a:rPr>
              <a:t>Arterial oxygen tension</a:t>
            </a:r>
            <a:endParaRPr sz="2000" dirty="0"/>
          </a:p>
          <a:p>
            <a:pPr marL="1257300" lvl="2" indent="-342900">
              <a:spcBef>
                <a:spcPts val="1600"/>
              </a:spcBef>
              <a:buClr>
                <a:schemeClr val="dk1"/>
              </a:buClr>
              <a:buSzPts val="2400"/>
            </a:pPr>
            <a:r>
              <a:rPr lang="en-US" sz="2000" b="0" i="0" u="none" strike="noStrike" cap="none" dirty="0">
                <a:solidFill>
                  <a:schemeClr val="dk1"/>
                </a:solidFill>
                <a:latin typeface="Calibri"/>
                <a:ea typeface="Calibri"/>
                <a:cs typeface="Calibri"/>
                <a:sym typeface="Calibri"/>
              </a:rPr>
              <a:t>Hemoglobin concentration</a:t>
            </a:r>
            <a:endParaRPr sz="2000" dirty="0"/>
          </a:p>
          <a:p>
            <a:pPr marL="800100" lvl="1" indent="-3429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Diameter of coronary artery</a:t>
            </a:r>
            <a:endParaRPr sz="2000" dirty="0"/>
          </a:p>
          <a:p>
            <a:pPr marL="342900" marR="0" lvl="0" indent="-139700" algn="l" rtl="0">
              <a:spcBef>
                <a:spcPts val="1600"/>
              </a:spcBef>
              <a:spcAft>
                <a:spcPts val="1600"/>
              </a:spcAft>
              <a:buClr>
                <a:schemeClr val="dk1"/>
              </a:buClr>
              <a:buSzPts val="3200"/>
              <a:buFont typeface="Calibri"/>
              <a:buNone/>
            </a:pPr>
            <a:endParaRPr sz="3200" b="0" i="0" u="none" strike="noStrike" cap="none" dirty="0">
              <a:solidFill>
                <a:schemeClr val="dk1"/>
              </a:solidFill>
              <a:latin typeface="Calibri"/>
              <a:ea typeface="Calibri"/>
              <a:cs typeface="Calibri"/>
              <a:sym typeface="Calibri"/>
            </a:endParaRPr>
          </a:p>
        </p:txBody>
      </p:sp>
      <p:sp>
        <p:nvSpPr>
          <p:cNvPr id="369" name="Google Shape;369;p55"/>
          <p:cNvSpPr txBox="1">
            <a:spLocks noGrp="1"/>
          </p:cNvSpPr>
          <p:nvPr>
            <p:ph type="sldNum" sz="quarter"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a:t> </a:t>
            </a: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56"/>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r>
              <a:rPr lang="en-US" sz="4400" b="0" i="0" u="none" strike="noStrike" cap="none" dirty="0">
                <a:solidFill>
                  <a:srgbClr val="000000"/>
                </a:solidFill>
                <a:latin typeface="Calibri"/>
                <a:ea typeface="Calibri"/>
                <a:cs typeface="Calibri"/>
                <a:sym typeface="Calibri"/>
              </a:rPr>
              <a:t> Myocardial Oxygen Requirements</a:t>
            </a:r>
            <a:endParaRPr dirty="0"/>
          </a:p>
        </p:txBody>
      </p:sp>
      <p:sp>
        <p:nvSpPr>
          <p:cNvPr id="375" name="Google Shape;375;p56"/>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a:spcBef>
                <a:spcPts val="0"/>
              </a:spcBef>
              <a:buClr>
                <a:schemeClr val="dk1"/>
              </a:buClr>
              <a:buSzPts val="3200"/>
            </a:pPr>
            <a:r>
              <a:rPr lang="en-US" sz="2400" b="0" i="0" u="none" strike="noStrike" cap="none" dirty="0">
                <a:solidFill>
                  <a:schemeClr val="dk1"/>
                </a:solidFill>
                <a:latin typeface="Calibri"/>
                <a:ea typeface="Calibri"/>
                <a:cs typeface="Calibri"/>
                <a:sym typeface="Calibri"/>
              </a:rPr>
              <a:t>Demand (relative contributions to oxygen requirements</a:t>
            </a:r>
            <a:endParaRPr sz="2400" dirty="0"/>
          </a:p>
          <a:p>
            <a:pPr marL="800100" lvl="1" indent="-342900">
              <a:spcBef>
                <a:spcPts val="1600"/>
              </a:spcBef>
              <a:buClr>
                <a:schemeClr val="dk1"/>
              </a:buClr>
              <a:buSzPts val="2400"/>
            </a:pPr>
            <a:r>
              <a:rPr lang="en-US" sz="2400" b="0" i="0" u="none" strike="noStrike" cap="none" dirty="0">
                <a:solidFill>
                  <a:schemeClr val="dk1"/>
                </a:solidFill>
                <a:latin typeface="Calibri"/>
                <a:ea typeface="Calibri"/>
                <a:cs typeface="Calibri"/>
                <a:sym typeface="Calibri"/>
              </a:rPr>
              <a:t>Basal requirements: 20%</a:t>
            </a:r>
            <a:endParaRPr sz="2400" dirty="0"/>
          </a:p>
          <a:p>
            <a:pPr marL="800100" lvl="1" indent="-342900">
              <a:spcBef>
                <a:spcPts val="1600"/>
              </a:spcBef>
              <a:buClr>
                <a:schemeClr val="dk1"/>
              </a:buClr>
              <a:buSzPts val="2400"/>
            </a:pPr>
            <a:r>
              <a:rPr lang="en-US" sz="2400" b="0" i="0" u="none" strike="noStrike" cap="none" dirty="0">
                <a:solidFill>
                  <a:schemeClr val="dk1"/>
                </a:solidFill>
                <a:latin typeface="Calibri"/>
                <a:ea typeface="Calibri"/>
                <a:cs typeface="Calibri"/>
                <a:sym typeface="Calibri"/>
              </a:rPr>
              <a:t>Heart rate: 1%</a:t>
            </a:r>
            <a:endParaRPr sz="2400" dirty="0"/>
          </a:p>
          <a:p>
            <a:pPr marL="800100" lvl="1" indent="-342900">
              <a:spcBef>
                <a:spcPts val="1600"/>
              </a:spcBef>
              <a:buClr>
                <a:schemeClr val="dk1"/>
              </a:buClr>
              <a:buSzPts val="2400"/>
            </a:pPr>
            <a:r>
              <a:rPr lang="en-US" sz="2400" b="0" i="0" u="none" strike="noStrike" cap="none" dirty="0">
                <a:solidFill>
                  <a:schemeClr val="dk1"/>
                </a:solidFill>
                <a:latin typeface="Calibri"/>
                <a:ea typeface="Calibri"/>
                <a:cs typeface="Calibri"/>
                <a:sym typeface="Calibri"/>
              </a:rPr>
              <a:t>Preload</a:t>
            </a:r>
            <a:r>
              <a:rPr lang="en-US" sz="2400" dirty="0">
                <a:cs typeface="Calibri"/>
              </a:rPr>
              <a:t>/</a:t>
            </a:r>
            <a:r>
              <a:rPr lang="en-US" sz="2400" b="0" i="0" u="none" strike="noStrike" cap="none" dirty="0">
                <a:solidFill>
                  <a:schemeClr val="dk1"/>
                </a:solidFill>
                <a:latin typeface="Calibri"/>
                <a:ea typeface="Calibri"/>
                <a:cs typeface="Calibri"/>
                <a:sym typeface="Calibri"/>
              </a:rPr>
              <a:t>Afterload or volume work: 15 %</a:t>
            </a:r>
            <a:endParaRPr sz="2400" dirty="0"/>
          </a:p>
          <a:p>
            <a:pPr marL="800100" lvl="1" indent="-342900">
              <a:spcBef>
                <a:spcPts val="1600"/>
              </a:spcBef>
              <a:spcAft>
                <a:spcPts val="1600"/>
              </a:spcAft>
              <a:buClr>
                <a:schemeClr val="dk1"/>
              </a:buClr>
              <a:buSzPts val="2400"/>
            </a:pPr>
            <a:r>
              <a:rPr lang="en-US" sz="2400" b="0" i="0" u="none" strike="noStrike" cap="none" dirty="0">
                <a:solidFill>
                  <a:schemeClr val="dk1"/>
                </a:solidFill>
                <a:latin typeface="Calibri"/>
                <a:ea typeface="Calibri"/>
                <a:cs typeface="Calibri"/>
                <a:sym typeface="Calibri"/>
              </a:rPr>
              <a:t>Contractility/wall tension or pressure work : 64 %  </a:t>
            </a:r>
            <a:endParaRPr sz="2400" dirty="0"/>
          </a:p>
        </p:txBody>
      </p:sp>
      <p:sp>
        <p:nvSpPr>
          <p:cNvPr id="376" name="Google Shape;376;p56"/>
          <p:cNvSpPr txBox="1">
            <a:spLocks noGrp="1"/>
          </p:cNvSpPr>
          <p:nvPr>
            <p:ph type="sldNum" sz="quarter"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a:t> </a:t>
            </a: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57"/>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r>
              <a:rPr lang="en-US" sz="4400" b="0" i="0" u="none" strike="noStrike" cap="none" dirty="0">
                <a:solidFill>
                  <a:srgbClr val="000000"/>
                </a:solidFill>
                <a:latin typeface="Calibri"/>
                <a:ea typeface="Calibri"/>
                <a:cs typeface="Calibri"/>
                <a:sym typeface="Calibri"/>
              </a:rPr>
              <a:t>Coronary Artery Disease</a:t>
            </a:r>
            <a:endParaRPr dirty="0"/>
          </a:p>
        </p:txBody>
      </p:sp>
      <p:sp>
        <p:nvSpPr>
          <p:cNvPr id="382" name="Google Shape;382;p57"/>
          <p:cNvSpPr txBox="1">
            <a:spLocks noGrp="1"/>
          </p:cNvSpPr>
          <p:nvPr>
            <p:ph idx="1"/>
          </p:nvPr>
        </p:nvSpPr>
        <p:spPr>
          <a:xfrm>
            <a:off x="457200" y="1997588"/>
            <a:ext cx="8229600" cy="4419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200"/>
              <a:buNone/>
            </a:pPr>
            <a:r>
              <a:rPr lang="en-US" sz="2400" b="0" i="0" u="none" strike="noStrike" cap="none" dirty="0">
                <a:solidFill>
                  <a:schemeClr val="dk1"/>
                </a:solidFill>
                <a:latin typeface="Calibri"/>
                <a:ea typeface="Calibri"/>
                <a:cs typeface="Calibri"/>
                <a:sym typeface="Calibri"/>
              </a:rPr>
              <a:t>Up to</a:t>
            </a:r>
            <a:r>
              <a:rPr lang="en-US" sz="2400" dirty="0">
                <a:latin typeface="Calibri"/>
                <a:ea typeface="Calibri"/>
                <a:cs typeface="Calibri"/>
                <a:sym typeface="Calibri"/>
              </a:rPr>
              <a:t> </a:t>
            </a:r>
            <a:r>
              <a:rPr lang="en-US" sz="2400" dirty="0">
                <a:solidFill>
                  <a:schemeClr val="tx1"/>
                </a:solidFill>
                <a:latin typeface="Calibri"/>
                <a:ea typeface="Calibri"/>
                <a:cs typeface="Calibri"/>
                <a:sym typeface="Calibri"/>
              </a:rPr>
              <a:t>25-50 % </a:t>
            </a:r>
            <a:r>
              <a:rPr lang="en-US" sz="2400" b="0" i="0" u="none" strike="noStrike" cap="none" dirty="0">
                <a:solidFill>
                  <a:schemeClr val="dk1"/>
                </a:solidFill>
                <a:latin typeface="Calibri"/>
                <a:ea typeface="Calibri"/>
                <a:cs typeface="Calibri"/>
                <a:sym typeface="Calibri"/>
              </a:rPr>
              <a:t>of deaths occurring after non-cardiac surgery are related to cardiovascular complications</a:t>
            </a:r>
            <a:r>
              <a:rPr lang="en-US" sz="3200" b="0" i="0" u="none" strike="noStrike" cap="none" dirty="0">
                <a:solidFill>
                  <a:schemeClr val="dk1"/>
                </a:solidFill>
                <a:latin typeface="Calibri"/>
                <a:ea typeface="Calibri"/>
                <a:cs typeface="Calibri"/>
                <a:sym typeface="Calibri"/>
              </a:rPr>
              <a:t>.</a:t>
            </a:r>
            <a:endParaRPr dirty="0"/>
          </a:p>
          <a:p>
            <a:pPr marL="342900" marR="0" lvl="0" indent="-215900" algn="l" rtl="0">
              <a:spcBef>
                <a:spcPts val="1600"/>
              </a:spcBef>
              <a:spcAft>
                <a:spcPts val="0"/>
              </a:spcAft>
              <a:buClr>
                <a:schemeClr val="dk1"/>
              </a:buClr>
              <a:buSzPts val="2000"/>
              <a:buFont typeface="Calibri"/>
              <a:buNone/>
            </a:pPr>
            <a:r>
              <a:rPr lang="en-US" sz="1800" b="0" i="0" u="none" strike="noStrike" cap="none" dirty="0">
                <a:solidFill>
                  <a:schemeClr val="dk1"/>
                </a:solidFill>
                <a:latin typeface="Calibri"/>
                <a:ea typeface="Calibri"/>
                <a:cs typeface="Calibri"/>
                <a:sym typeface="Calibri"/>
              </a:rPr>
              <a:t>This is why we care so much about the cardiovascular system when performing anesthesia. S#*t happens in anesthesia and preventing cardiac events in the operating room </a:t>
            </a:r>
            <a:r>
              <a:rPr lang="en-US" sz="1800" dirty="0">
                <a:solidFill>
                  <a:schemeClr val="dk1"/>
                </a:solidFill>
                <a:latin typeface="Calibri"/>
                <a:ea typeface="Calibri"/>
                <a:cs typeface="Calibri"/>
                <a:sym typeface="Calibri"/>
              </a:rPr>
              <a:t>plays a large part of our job. </a:t>
            </a:r>
            <a:endParaRPr sz="3200" b="0" i="0" u="none" strike="noStrike" cap="none" dirty="0">
              <a:solidFill>
                <a:schemeClr val="dk1"/>
              </a:solidFill>
              <a:latin typeface="Calibri"/>
              <a:ea typeface="Calibri"/>
              <a:cs typeface="Calibri"/>
              <a:sym typeface="Calibri"/>
            </a:endParaRPr>
          </a:p>
          <a:p>
            <a:pPr marL="342900" marR="0" lvl="0" indent="-139700" algn="l" rtl="0">
              <a:lnSpc>
                <a:spcPct val="90000"/>
              </a:lnSpc>
              <a:spcBef>
                <a:spcPts val="1600"/>
              </a:spcBef>
              <a:spcAft>
                <a:spcPts val="1600"/>
              </a:spcAft>
              <a:buClr>
                <a:schemeClr val="dk1"/>
              </a:buClr>
              <a:buSzPts val="3200"/>
              <a:buFont typeface="Calibri"/>
              <a:buNone/>
            </a:pPr>
            <a:endParaRPr sz="3200" b="0" i="0" u="none" strike="noStrike" cap="none" dirty="0">
              <a:solidFill>
                <a:schemeClr val="dk1"/>
              </a:solidFill>
              <a:latin typeface="Calibri"/>
              <a:ea typeface="Calibri"/>
              <a:cs typeface="Calibri"/>
              <a:sym typeface="Calibri"/>
            </a:endParaRPr>
          </a:p>
        </p:txBody>
      </p:sp>
      <p:sp>
        <p:nvSpPr>
          <p:cNvPr id="383" name="Google Shape;383;p57"/>
          <p:cNvSpPr txBox="1">
            <a:spLocks noGrp="1"/>
          </p:cNvSpPr>
          <p:nvPr>
            <p:ph type="sldNum" sz="quarter"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a:t> </a:t>
            </a: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58"/>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r>
              <a:rPr lang="en-US" sz="4400" b="0" i="0" u="none" strike="noStrike" cap="none" dirty="0">
                <a:solidFill>
                  <a:srgbClr val="000000"/>
                </a:solidFill>
                <a:latin typeface="Calibri"/>
                <a:ea typeface="Calibri"/>
                <a:cs typeface="Calibri"/>
                <a:sym typeface="Calibri"/>
              </a:rPr>
              <a:t>Coronary Artery Disease</a:t>
            </a:r>
            <a:endParaRPr dirty="0"/>
          </a:p>
        </p:txBody>
      </p:sp>
      <p:sp>
        <p:nvSpPr>
          <p:cNvPr id="390" name="Google Shape;390;p58"/>
          <p:cNvSpPr txBox="1">
            <a:spLocks noGrp="1"/>
          </p:cNvSpPr>
          <p:nvPr>
            <p:ph idx="1"/>
          </p:nvPr>
        </p:nvSpPr>
        <p:spPr>
          <a:xfrm>
            <a:off x="457200" y="1600200"/>
            <a:ext cx="8229600" cy="4800600"/>
          </a:xfrm>
          <a:prstGeom prst="rect">
            <a:avLst/>
          </a:prstGeom>
          <a:noFill/>
          <a:ln>
            <a:noFill/>
          </a:ln>
        </p:spPr>
        <p:txBody>
          <a:bodyPr spcFirstLastPara="1" wrap="square" lIns="91425" tIns="45700" rIns="91425" bIns="45700" anchor="t" anchorCtr="0">
            <a:noAutofit/>
          </a:bodyPr>
          <a:lstStyle/>
          <a:p>
            <a:pPr>
              <a:spcBef>
                <a:spcPts val="0"/>
              </a:spcBef>
              <a:buClr>
                <a:schemeClr val="dk1"/>
              </a:buClr>
              <a:buSzPts val="3200"/>
            </a:pPr>
            <a:r>
              <a:rPr lang="en-US" sz="3200" b="0" i="0" u="none" strike="noStrike" cap="none" dirty="0">
                <a:solidFill>
                  <a:schemeClr val="dk1"/>
                </a:solidFill>
                <a:latin typeface="Calibri"/>
                <a:ea typeface="Calibri"/>
                <a:cs typeface="Calibri"/>
                <a:sym typeface="Calibri"/>
              </a:rPr>
              <a:t>5 common complications with known cardiovascular disease</a:t>
            </a:r>
            <a:endParaRPr dirty="0"/>
          </a:p>
          <a:p>
            <a:pPr marL="800100" lvl="1" indent="-342900">
              <a:spcBef>
                <a:spcPts val="1600"/>
              </a:spcBef>
              <a:buClr>
                <a:schemeClr val="dk1"/>
              </a:buClr>
              <a:buSzPts val="2400"/>
            </a:pPr>
            <a:r>
              <a:rPr lang="en-US" sz="2400" b="0" i="0" u="none" strike="noStrike" cap="none" dirty="0">
                <a:solidFill>
                  <a:schemeClr val="dk1"/>
                </a:solidFill>
                <a:latin typeface="Calibri"/>
                <a:ea typeface="Calibri"/>
                <a:cs typeface="Calibri"/>
                <a:sym typeface="Calibri"/>
              </a:rPr>
              <a:t>MI</a:t>
            </a:r>
            <a:endParaRPr dirty="0"/>
          </a:p>
          <a:p>
            <a:pPr marL="800100" lvl="1" indent="-342900">
              <a:spcBef>
                <a:spcPts val="1600"/>
              </a:spcBef>
              <a:buClr>
                <a:schemeClr val="dk1"/>
              </a:buClr>
              <a:buSzPts val="2400"/>
            </a:pPr>
            <a:r>
              <a:rPr lang="en-US" sz="2400" b="0" i="0" u="none" strike="noStrike" cap="none" dirty="0">
                <a:solidFill>
                  <a:schemeClr val="dk1"/>
                </a:solidFill>
                <a:latin typeface="Calibri"/>
                <a:ea typeface="Calibri"/>
                <a:cs typeface="Calibri"/>
                <a:sym typeface="Calibri"/>
              </a:rPr>
              <a:t>Pulmonary edema</a:t>
            </a:r>
            <a:endParaRPr dirty="0"/>
          </a:p>
          <a:p>
            <a:pPr marL="800100" lvl="1" indent="-342900">
              <a:spcBef>
                <a:spcPts val="1600"/>
              </a:spcBef>
              <a:buClr>
                <a:schemeClr val="dk1"/>
              </a:buClr>
              <a:buSzPts val="2400"/>
            </a:pPr>
            <a:r>
              <a:rPr lang="en-US" sz="2400" b="0" i="0" u="none" strike="noStrike" cap="none" dirty="0">
                <a:solidFill>
                  <a:schemeClr val="dk1"/>
                </a:solidFill>
                <a:latin typeface="Calibri"/>
                <a:ea typeface="Calibri"/>
                <a:cs typeface="Calibri"/>
                <a:sym typeface="Calibri"/>
              </a:rPr>
              <a:t>CHF</a:t>
            </a:r>
            <a:endParaRPr dirty="0"/>
          </a:p>
          <a:p>
            <a:pPr marL="800100" lvl="1" indent="-342900">
              <a:spcBef>
                <a:spcPts val="1600"/>
              </a:spcBef>
              <a:buClr>
                <a:schemeClr val="dk1"/>
              </a:buClr>
              <a:buSzPts val="2400"/>
            </a:pPr>
            <a:r>
              <a:rPr lang="en-US" sz="2400" b="0" i="0" u="none" strike="noStrike" cap="none" dirty="0">
                <a:solidFill>
                  <a:schemeClr val="dk1"/>
                </a:solidFill>
                <a:latin typeface="Calibri"/>
                <a:ea typeface="Calibri"/>
                <a:cs typeface="Calibri"/>
                <a:sym typeface="Calibri"/>
              </a:rPr>
              <a:t>Dysrhythmias</a:t>
            </a:r>
            <a:endParaRPr dirty="0"/>
          </a:p>
          <a:p>
            <a:pPr marL="800100" lvl="1" indent="-342900">
              <a:spcBef>
                <a:spcPts val="1600"/>
              </a:spcBef>
              <a:buClr>
                <a:schemeClr val="dk1"/>
              </a:buClr>
              <a:buSzPts val="2400"/>
            </a:pPr>
            <a:r>
              <a:rPr lang="en-US" sz="2400" b="0" i="0" u="none" strike="noStrike" cap="none" dirty="0">
                <a:solidFill>
                  <a:schemeClr val="dk1"/>
                </a:solidFill>
                <a:latin typeface="Calibri"/>
                <a:ea typeface="Calibri"/>
                <a:cs typeface="Calibri"/>
                <a:sym typeface="Calibri"/>
              </a:rPr>
              <a:t>Thromboembolism</a:t>
            </a:r>
            <a:endParaRPr dirty="0"/>
          </a:p>
          <a:p>
            <a:pPr marL="342900" marR="0" lvl="0" indent="-139700" algn="l" rtl="0">
              <a:lnSpc>
                <a:spcPct val="90000"/>
              </a:lnSpc>
              <a:spcBef>
                <a:spcPts val="1600"/>
              </a:spcBef>
              <a:spcAft>
                <a:spcPts val="0"/>
              </a:spcAft>
              <a:buClr>
                <a:schemeClr val="dk1"/>
              </a:buClr>
              <a:buSzPts val="3200"/>
              <a:buFont typeface="Calibri"/>
              <a:buNone/>
            </a:pPr>
            <a:endParaRPr sz="3200" b="0" i="0" u="none" strike="noStrike" cap="none" dirty="0">
              <a:solidFill>
                <a:schemeClr val="dk1"/>
              </a:solidFill>
              <a:latin typeface="Calibri"/>
              <a:ea typeface="Calibri"/>
              <a:cs typeface="Calibri"/>
              <a:sym typeface="Calibri"/>
            </a:endParaRPr>
          </a:p>
          <a:p>
            <a:pPr marL="342900" marR="0" lvl="0" indent="-139700" algn="l" rtl="0">
              <a:lnSpc>
                <a:spcPct val="90000"/>
              </a:lnSpc>
              <a:spcBef>
                <a:spcPts val="1600"/>
              </a:spcBef>
              <a:spcAft>
                <a:spcPts val="1600"/>
              </a:spcAft>
              <a:buClr>
                <a:schemeClr val="dk1"/>
              </a:buClr>
              <a:buSzPts val="3200"/>
              <a:buFont typeface="Calibri"/>
              <a:buNone/>
            </a:pPr>
            <a:endParaRPr sz="3200" b="0" i="0" u="none" strike="noStrike" cap="none" dirty="0">
              <a:solidFill>
                <a:schemeClr val="dk1"/>
              </a:solidFill>
              <a:latin typeface="Calibri"/>
              <a:ea typeface="Calibri"/>
              <a:cs typeface="Calibri"/>
              <a:sym typeface="Calibri"/>
            </a:endParaRPr>
          </a:p>
        </p:txBody>
      </p:sp>
      <p:sp>
        <p:nvSpPr>
          <p:cNvPr id="391" name="Google Shape;391;p58"/>
          <p:cNvSpPr txBox="1">
            <a:spLocks noGrp="1"/>
          </p:cNvSpPr>
          <p:nvPr>
            <p:ph type="sldNum" sz="quarter"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a:t> </a:t>
            </a: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r>
              <a:rPr lang="en-US" sz="4400" b="0" i="0" u="none" strike="noStrike" cap="none" dirty="0">
                <a:solidFill>
                  <a:srgbClr val="000000"/>
                </a:solidFill>
                <a:latin typeface="Calibri"/>
                <a:ea typeface="Calibri"/>
                <a:cs typeface="Calibri"/>
                <a:sym typeface="Calibri"/>
              </a:rPr>
              <a:t>Objectives</a:t>
            </a:r>
            <a:endParaRPr dirty="0"/>
          </a:p>
        </p:txBody>
      </p:sp>
      <p:sp>
        <p:nvSpPr>
          <p:cNvPr id="106" name="Google Shape;106;p19"/>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Calibri"/>
              <a:buChar char="■"/>
            </a:pPr>
            <a:r>
              <a:rPr lang="en-US" sz="2000" b="0" i="0" u="none" strike="noStrike" cap="none" dirty="0">
                <a:solidFill>
                  <a:schemeClr val="dk1"/>
                </a:solidFill>
                <a:latin typeface="Calibri"/>
                <a:ea typeface="Calibri"/>
                <a:cs typeface="Calibri"/>
                <a:sym typeface="Calibri"/>
              </a:rPr>
              <a:t>Identify placement of EKG electrodes</a:t>
            </a:r>
            <a:endParaRPr sz="2000" dirty="0"/>
          </a:p>
          <a:p>
            <a:pPr marL="342900" marR="0" lvl="0" indent="-342900" algn="l" rtl="0">
              <a:spcBef>
                <a:spcPts val="1600"/>
              </a:spcBef>
              <a:spcAft>
                <a:spcPts val="0"/>
              </a:spcAft>
              <a:buClr>
                <a:schemeClr val="dk1"/>
              </a:buClr>
              <a:buSzPts val="3200"/>
              <a:buFont typeface="Calibri"/>
              <a:buChar char="■"/>
            </a:pPr>
            <a:r>
              <a:rPr lang="en-US" sz="2000" b="0" i="0" u="none" strike="noStrike" cap="none" dirty="0">
                <a:solidFill>
                  <a:schemeClr val="dk1"/>
                </a:solidFill>
                <a:latin typeface="Calibri"/>
                <a:ea typeface="Calibri"/>
                <a:cs typeface="Calibri"/>
                <a:sym typeface="Calibri"/>
              </a:rPr>
              <a:t>Explain three basic principles of circulatory system</a:t>
            </a:r>
            <a:endParaRPr sz="2000" dirty="0"/>
          </a:p>
          <a:p>
            <a:pPr marL="342900" marR="0" lvl="0" indent="-342900" algn="l" rtl="0">
              <a:spcBef>
                <a:spcPts val="1600"/>
              </a:spcBef>
              <a:spcAft>
                <a:spcPts val="0"/>
              </a:spcAft>
              <a:buClr>
                <a:schemeClr val="dk1"/>
              </a:buClr>
              <a:buSzPts val="3200"/>
              <a:buFont typeface="Calibri"/>
              <a:buChar char="■"/>
            </a:pPr>
            <a:r>
              <a:rPr lang="en-US" sz="2000" b="0" i="0" u="none" strike="noStrike" cap="none" dirty="0">
                <a:solidFill>
                  <a:schemeClr val="dk1"/>
                </a:solidFill>
                <a:latin typeface="Calibri"/>
                <a:ea typeface="Calibri"/>
                <a:cs typeface="Calibri"/>
                <a:sym typeface="Calibri"/>
              </a:rPr>
              <a:t>Describe myocardial oxygen delivery</a:t>
            </a:r>
            <a:endParaRPr sz="2000" dirty="0"/>
          </a:p>
          <a:p>
            <a:pPr marL="342900" marR="0" lvl="0" indent="-342900" algn="l" rtl="0">
              <a:spcBef>
                <a:spcPts val="1600"/>
              </a:spcBef>
              <a:spcAft>
                <a:spcPts val="0"/>
              </a:spcAft>
              <a:buClr>
                <a:schemeClr val="dk1"/>
              </a:buClr>
              <a:buSzPts val="3200"/>
              <a:buFont typeface="Calibri"/>
              <a:buChar char="■"/>
            </a:pPr>
            <a:r>
              <a:rPr lang="en-US" sz="2000" b="0" i="0" u="none" strike="noStrike" cap="none" dirty="0">
                <a:solidFill>
                  <a:schemeClr val="dk1"/>
                </a:solidFill>
                <a:latin typeface="Calibri"/>
                <a:ea typeface="Calibri"/>
                <a:cs typeface="Calibri"/>
                <a:sym typeface="Calibri"/>
              </a:rPr>
              <a:t>Identify risk factors related to cardiovascular complications</a:t>
            </a:r>
          </a:p>
          <a:p>
            <a:pPr marL="342900" lvl="0" indent="-342900">
              <a:spcBef>
                <a:spcPts val="0"/>
              </a:spcBef>
              <a:buSzPts val="3200"/>
              <a:buFont typeface="Calibri"/>
              <a:buChar char="■"/>
            </a:pPr>
            <a:r>
              <a:rPr lang="en-US" sz="2000" dirty="0">
                <a:solidFill>
                  <a:schemeClr val="dk1"/>
                </a:solidFill>
                <a:latin typeface="Calibri"/>
                <a:ea typeface="Calibri"/>
                <a:cs typeface="Calibri"/>
                <a:sym typeface="Calibri"/>
              </a:rPr>
              <a:t>Explain contraindications to elective surgery in patients with cardiovascular disease</a:t>
            </a:r>
            <a:endParaRPr lang="en-US" sz="2000" dirty="0"/>
          </a:p>
          <a:p>
            <a:pPr marL="342900" lvl="0" indent="-342900">
              <a:spcBef>
                <a:spcPts val="1600"/>
              </a:spcBef>
              <a:buSzPts val="3200"/>
              <a:buFont typeface="Calibri"/>
              <a:buChar char="■"/>
            </a:pPr>
            <a:r>
              <a:rPr lang="en-US" sz="2000" dirty="0">
                <a:solidFill>
                  <a:schemeClr val="dk1"/>
                </a:solidFill>
                <a:latin typeface="Calibri"/>
                <a:ea typeface="Calibri"/>
                <a:cs typeface="Calibri"/>
                <a:sym typeface="Calibri"/>
              </a:rPr>
              <a:t>Formulate a preoperative assessment for patients with cardiovascular disease, hypertension, valvular heart disease</a:t>
            </a:r>
            <a:endParaRPr lang="en-US" sz="2000" dirty="0"/>
          </a:p>
          <a:p>
            <a:pPr marL="342900" marR="0" lvl="0" indent="-342900" algn="l" rtl="0">
              <a:spcBef>
                <a:spcPts val="1600"/>
              </a:spcBef>
              <a:spcAft>
                <a:spcPts val="0"/>
              </a:spcAft>
              <a:buClr>
                <a:schemeClr val="dk1"/>
              </a:buClr>
              <a:buSzPts val="3200"/>
              <a:buFont typeface="Calibri"/>
              <a:buChar char="■"/>
            </a:pPr>
            <a:endParaRPr sz="2000" dirty="0"/>
          </a:p>
          <a:p>
            <a:pPr marL="342900" marR="0" lvl="0" indent="-139700" algn="l" rtl="0">
              <a:spcBef>
                <a:spcPts val="1600"/>
              </a:spcBef>
              <a:spcAft>
                <a:spcPts val="0"/>
              </a:spcAft>
              <a:buClr>
                <a:schemeClr val="dk1"/>
              </a:buClr>
              <a:buSzPts val="3200"/>
              <a:buFont typeface="Calibri"/>
              <a:buNone/>
            </a:pPr>
            <a:endParaRPr sz="3200" b="0" i="0" u="none" strike="noStrike" cap="none" dirty="0">
              <a:solidFill>
                <a:schemeClr val="dk1"/>
              </a:solidFill>
              <a:latin typeface="Calibri"/>
              <a:ea typeface="Calibri"/>
              <a:cs typeface="Calibri"/>
              <a:sym typeface="Calibri"/>
            </a:endParaRPr>
          </a:p>
          <a:p>
            <a:pPr marL="342900" marR="0" lvl="0" indent="-139700" algn="l" rtl="0">
              <a:spcBef>
                <a:spcPts val="1600"/>
              </a:spcBef>
              <a:spcAft>
                <a:spcPts val="0"/>
              </a:spcAft>
              <a:buClr>
                <a:schemeClr val="dk1"/>
              </a:buClr>
              <a:buSzPts val="3200"/>
              <a:buFont typeface="Calibri"/>
              <a:buNone/>
            </a:pPr>
            <a:endParaRPr sz="3200" b="0" i="0" u="none" strike="noStrike" cap="none" dirty="0">
              <a:solidFill>
                <a:schemeClr val="dk1"/>
              </a:solidFill>
              <a:latin typeface="Calibri"/>
              <a:ea typeface="Calibri"/>
              <a:cs typeface="Calibri"/>
              <a:sym typeface="Calibri"/>
            </a:endParaRPr>
          </a:p>
          <a:p>
            <a:pPr marL="342900" marR="0" lvl="0" indent="-139700" algn="l" rtl="0">
              <a:spcBef>
                <a:spcPts val="1600"/>
              </a:spcBef>
              <a:spcAft>
                <a:spcPts val="0"/>
              </a:spcAft>
              <a:buClr>
                <a:schemeClr val="dk1"/>
              </a:buClr>
              <a:buSzPts val="3200"/>
              <a:buFont typeface="Calibri"/>
              <a:buNone/>
            </a:pPr>
            <a:endParaRPr sz="3200" b="0" i="0" u="none" strike="noStrike" cap="none" dirty="0">
              <a:solidFill>
                <a:schemeClr val="dk1"/>
              </a:solidFill>
              <a:latin typeface="Calibri"/>
              <a:ea typeface="Calibri"/>
              <a:cs typeface="Calibri"/>
              <a:sym typeface="Calibri"/>
            </a:endParaRPr>
          </a:p>
          <a:p>
            <a:pPr marL="342900" marR="0" lvl="0" indent="-139700" algn="l" rtl="0">
              <a:spcBef>
                <a:spcPts val="1600"/>
              </a:spcBef>
              <a:spcAft>
                <a:spcPts val="1600"/>
              </a:spcAft>
              <a:buClr>
                <a:schemeClr val="dk1"/>
              </a:buClr>
              <a:buSzPts val="3200"/>
              <a:buFont typeface="Calibri"/>
              <a:buNone/>
            </a:pPr>
            <a:endParaRPr sz="3200" b="0" i="0" u="none" strike="noStrike" cap="none" dirty="0">
              <a:solidFill>
                <a:schemeClr val="dk1"/>
              </a:solidFill>
              <a:latin typeface="Calibri"/>
              <a:ea typeface="Calibri"/>
              <a:cs typeface="Calibri"/>
              <a:sym typeface="Calibri"/>
            </a:endParaRPr>
          </a:p>
        </p:txBody>
      </p:sp>
      <p:sp>
        <p:nvSpPr>
          <p:cNvPr id="107" name="Google Shape;107;p19"/>
          <p:cNvSpPr txBox="1">
            <a:spLocks noGrp="1"/>
          </p:cNvSpPr>
          <p:nvPr>
            <p:ph type="sldNum" sz="quarter"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a:t> </a:t>
            </a: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5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r>
              <a:rPr lang="en-US" sz="4400" b="0" i="0" u="none" strike="noStrike" cap="none" dirty="0">
                <a:solidFill>
                  <a:srgbClr val="000000"/>
                </a:solidFill>
                <a:latin typeface="Calibri"/>
                <a:ea typeface="Calibri"/>
                <a:cs typeface="Calibri"/>
                <a:sym typeface="Calibri"/>
              </a:rPr>
              <a:t>Risk Factors</a:t>
            </a:r>
            <a:endParaRPr dirty="0"/>
          </a:p>
        </p:txBody>
      </p:sp>
      <p:sp>
        <p:nvSpPr>
          <p:cNvPr id="397" name="Google Shape;397;p59"/>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a:spcBef>
                <a:spcPts val="0"/>
              </a:spcBef>
              <a:buClr>
                <a:schemeClr val="dk1"/>
              </a:buClr>
              <a:buSzPts val="3200"/>
            </a:pPr>
            <a:r>
              <a:rPr lang="en-US" sz="2000" b="0" i="0" u="none" strike="noStrike" cap="none" dirty="0">
                <a:solidFill>
                  <a:schemeClr val="dk1"/>
                </a:solidFill>
                <a:latin typeface="Calibri"/>
                <a:ea typeface="Calibri"/>
                <a:cs typeface="Calibri"/>
                <a:sym typeface="Calibri"/>
              </a:rPr>
              <a:t>Recent myocardial infarction: AHA recommendation is to wait 6 months or more after an MI or cardiac event for a patient having an elective surgery. </a:t>
            </a:r>
            <a:endParaRPr sz="2000" dirty="0"/>
          </a:p>
          <a:p>
            <a:pPr>
              <a:spcBef>
                <a:spcPts val="1600"/>
              </a:spcBef>
              <a:buClr>
                <a:schemeClr val="dk1"/>
              </a:buClr>
              <a:buSzPts val="3200"/>
            </a:pPr>
            <a:r>
              <a:rPr lang="en-US" sz="2000" b="0" i="0" u="none" strike="noStrike" cap="none" dirty="0">
                <a:solidFill>
                  <a:schemeClr val="dk1"/>
                </a:solidFill>
                <a:latin typeface="Calibri"/>
                <a:ea typeface="Calibri"/>
                <a:cs typeface="Calibri"/>
                <a:sym typeface="Calibri"/>
              </a:rPr>
              <a:t>Active congestive heart failure: dyspnea or pulmonary edema present</a:t>
            </a:r>
            <a:endParaRPr sz="2000" dirty="0"/>
          </a:p>
          <a:p>
            <a:pPr>
              <a:spcBef>
                <a:spcPts val="1600"/>
              </a:spcBef>
              <a:buClr>
                <a:schemeClr val="dk1"/>
              </a:buClr>
              <a:buSzPts val="3200"/>
            </a:pPr>
            <a:r>
              <a:rPr lang="en-US" sz="2000" b="0" i="0" u="none" strike="noStrike" cap="none" dirty="0">
                <a:solidFill>
                  <a:schemeClr val="dk1"/>
                </a:solidFill>
                <a:latin typeface="Calibri"/>
                <a:ea typeface="Calibri"/>
                <a:cs typeface="Calibri"/>
                <a:sym typeface="Calibri"/>
              </a:rPr>
              <a:t>Risk of perioperative MI</a:t>
            </a:r>
            <a:endParaRPr sz="2000" dirty="0"/>
          </a:p>
          <a:p>
            <a:pPr marL="1257300" lvl="2" indent="-342900">
              <a:spcBef>
                <a:spcPts val="1600"/>
              </a:spcBef>
              <a:buClr>
                <a:schemeClr val="dk1"/>
              </a:buClr>
              <a:buSzPts val="2400"/>
            </a:pPr>
            <a:r>
              <a:rPr lang="en-US" sz="2000" b="0" i="0" u="none" strike="noStrike" cap="none" dirty="0">
                <a:solidFill>
                  <a:schemeClr val="dk1"/>
                </a:solidFill>
                <a:latin typeface="Calibri"/>
                <a:ea typeface="Calibri"/>
                <a:cs typeface="Calibri"/>
                <a:sym typeface="Calibri"/>
              </a:rPr>
              <a:t>General public-0.1-0.7%</a:t>
            </a:r>
            <a:endParaRPr sz="2000" dirty="0"/>
          </a:p>
          <a:p>
            <a:pPr marL="1257300" lvl="2" indent="-342900">
              <a:spcBef>
                <a:spcPts val="1600"/>
              </a:spcBef>
              <a:buClr>
                <a:schemeClr val="dk1"/>
              </a:buClr>
              <a:buSzPts val="2400"/>
            </a:pPr>
            <a:r>
              <a:rPr lang="en-US" sz="2000" b="0" i="0" u="none" strike="noStrike" cap="none" dirty="0">
                <a:solidFill>
                  <a:schemeClr val="dk1"/>
                </a:solidFill>
                <a:latin typeface="Calibri"/>
                <a:ea typeface="Calibri"/>
                <a:cs typeface="Calibri"/>
                <a:sym typeface="Calibri"/>
              </a:rPr>
              <a:t>MI within last 6 months-6%</a:t>
            </a:r>
            <a:endParaRPr sz="2000" dirty="0"/>
          </a:p>
          <a:p>
            <a:pPr marL="1257300" lvl="2" indent="-342900">
              <a:spcBef>
                <a:spcPts val="1600"/>
              </a:spcBef>
              <a:buClr>
                <a:schemeClr val="dk1"/>
              </a:buClr>
              <a:buSzPts val="2400"/>
            </a:pPr>
            <a:r>
              <a:rPr lang="en-US" sz="2000" b="0" i="0" u="none" strike="noStrike" cap="none" dirty="0">
                <a:solidFill>
                  <a:schemeClr val="dk1"/>
                </a:solidFill>
                <a:latin typeface="Calibri"/>
                <a:ea typeface="Calibri"/>
                <a:cs typeface="Calibri"/>
                <a:sym typeface="Calibri"/>
              </a:rPr>
              <a:t>MI within 3-6 months-15%</a:t>
            </a:r>
            <a:endParaRPr sz="2000" dirty="0"/>
          </a:p>
          <a:p>
            <a:pPr marL="1257300" lvl="2" indent="-342900">
              <a:spcBef>
                <a:spcPts val="1600"/>
              </a:spcBef>
              <a:buClr>
                <a:schemeClr val="dk1"/>
              </a:buClr>
              <a:buSzPts val="2400"/>
            </a:pPr>
            <a:r>
              <a:rPr lang="en-US" sz="2000" b="0" i="0" u="none" strike="noStrike" cap="none" dirty="0">
                <a:solidFill>
                  <a:schemeClr val="dk1"/>
                </a:solidFill>
                <a:latin typeface="Calibri"/>
                <a:ea typeface="Calibri"/>
                <a:cs typeface="Calibri"/>
                <a:sym typeface="Calibri"/>
              </a:rPr>
              <a:t>MI within 3 months-30%</a:t>
            </a:r>
            <a:endParaRPr sz="2000" dirty="0"/>
          </a:p>
          <a:p>
            <a:pPr marL="1143000" marR="0" lvl="2" indent="-76200" algn="l" rtl="0">
              <a:spcBef>
                <a:spcPts val="1600"/>
              </a:spcBef>
              <a:spcAft>
                <a:spcPts val="1600"/>
              </a:spcAft>
              <a:buClr>
                <a:schemeClr val="dk1"/>
              </a:buClr>
              <a:buSzPts val="2400"/>
              <a:buFont typeface="Calibri"/>
              <a:buNone/>
            </a:pPr>
            <a:endParaRPr sz="2400" b="0" i="0" u="none" strike="noStrike" cap="none" dirty="0">
              <a:solidFill>
                <a:schemeClr val="dk1"/>
              </a:solidFill>
              <a:latin typeface="Calibri"/>
              <a:ea typeface="Calibri"/>
              <a:cs typeface="Calibri"/>
              <a:sym typeface="Calibri"/>
            </a:endParaRPr>
          </a:p>
        </p:txBody>
      </p:sp>
      <p:sp>
        <p:nvSpPr>
          <p:cNvPr id="398" name="Google Shape;398;p59"/>
          <p:cNvSpPr txBox="1">
            <a:spLocks noGrp="1"/>
          </p:cNvSpPr>
          <p:nvPr>
            <p:ph type="sldNum" sz="quarter"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a:t> </a:t>
            </a: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60"/>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r>
              <a:rPr lang="en-US" sz="4400" b="0" i="0" u="none" strike="noStrike" cap="none" dirty="0">
                <a:solidFill>
                  <a:srgbClr val="000000"/>
                </a:solidFill>
                <a:latin typeface="Calibri"/>
                <a:ea typeface="Calibri"/>
                <a:cs typeface="Calibri"/>
                <a:sym typeface="Calibri"/>
              </a:rPr>
              <a:t>Risk Factors Con’t</a:t>
            </a:r>
            <a:endParaRPr dirty="0"/>
          </a:p>
        </p:txBody>
      </p:sp>
      <p:sp>
        <p:nvSpPr>
          <p:cNvPr id="404" name="Google Shape;404;p60"/>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a:spcBef>
                <a:spcPts val="0"/>
              </a:spcBef>
              <a:buClr>
                <a:schemeClr val="dk1"/>
              </a:buClr>
              <a:buSzPts val="3200"/>
            </a:pPr>
            <a:r>
              <a:rPr lang="en-US" sz="2000" b="0" i="0" u="none" strike="noStrike" cap="none" dirty="0">
                <a:solidFill>
                  <a:schemeClr val="dk1"/>
                </a:solidFill>
                <a:latin typeface="Calibri"/>
                <a:ea typeface="Calibri"/>
                <a:cs typeface="Calibri"/>
                <a:sym typeface="Calibri"/>
              </a:rPr>
              <a:t>Preoperative factors</a:t>
            </a:r>
            <a:endParaRPr sz="2000" dirty="0"/>
          </a:p>
          <a:p>
            <a:pPr marL="914400" lvl="1" indent="-4572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MI within 6 months</a:t>
            </a:r>
            <a:endParaRPr sz="2000" dirty="0"/>
          </a:p>
          <a:p>
            <a:pPr marL="914400" lvl="1" indent="-4572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CHF (S3 or elevated jugular venous pressure)</a:t>
            </a:r>
            <a:endParaRPr sz="2000" dirty="0"/>
          </a:p>
          <a:p>
            <a:pPr marL="914400" lvl="1" indent="-4572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Abnormal ECG (&gt;5 PVC/min, non-sinus rhythm, PACs)</a:t>
            </a:r>
            <a:endParaRPr sz="2000" dirty="0"/>
          </a:p>
          <a:p>
            <a:pPr marL="914400" lvl="1" indent="-4572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Significant aortic stenosis or mitral stenosis</a:t>
            </a:r>
            <a:endParaRPr sz="2000" dirty="0"/>
          </a:p>
          <a:p>
            <a:pPr marL="914400" lvl="1" indent="-4572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Age &gt; 70</a:t>
            </a:r>
            <a:endParaRPr sz="2000" dirty="0"/>
          </a:p>
          <a:p>
            <a:pPr marL="914400" lvl="1" indent="-4572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Poor general condition</a:t>
            </a:r>
            <a:endParaRPr sz="2000" dirty="0"/>
          </a:p>
          <a:p>
            <a:pPr marL="342900" marR="0" lvl="0" indent="-139700" algn="l" rtl="0">
              <a:lnSpc>
                <a:spcPct val="90000"/>
              </a:lnSpc>
              <a:spcBef>
                <a:spcPts val="1600"/>
              </a:spcBef>
              <a:spcAft>
                <a:spcPts val="0"/>
              </a:spcAft>
              <a:buClr>
                <a:schemeClr val="dk1"/>
              </a:buClr>
              <a:buSzPts val="3200"/>
              <a:buFont typeface="Calibri"/>
              <a:buNone/>
            </a:pPr>
            <a:endParaRPr sz="3200" b="0" i="0" u="none" strike="noStrike" cap="none" dirty="0">
              <a:solidFill>
                <a:schemeClr val="dk1"/>
              </a:solidFill>
              <a:latin typeface="Calibri"/>
              <a:ea typeface="Calibri"/>
              <a:cs typeface="Calibri"/>
              <a:sym typeface="Calibri"/>
            </a:endParaRPr>
          </a:p>
          <a:p>
            <a:pPr marL="342900" marR="0" lvl="0" indent="-139700" algn="l" rtl="0">
              <a:lnSpc>
                <a:spcPct val="90000"/>
              </a:lnSpc>
              <a:spcBef>
                <a:spcPts val="1600"/>
              </a:spcBef>
              <a:spcAft>
                <a:spcPts val="1600"/>
              </a:spcAft>
              <a:buClr>
                <a:schemeClr val="dk1"/>
              </a:buClr>
              <a:buSzPts val="3200"/>
              <a:buFont typeface="Calibri"/>
              <a:buNone/>
            </a:pPr>
            <a:endParaRPr sz="3200" b="0" i="0" u="none" strike="noStrike" cap="none" dirty="0">
              <a:solidFill>
                <a:schemeClr val="dk1"/>
              </a:solidFill>
              <a:latin typeface="Calibri"/>
              <a:ea typeface="Calibri"/>
              <a:cs typeface="Calibri"/>
              <a:sym typeface="Calibri"/>
            </a:endParaRPr>
          </a:p>
        </p:txBody>
      </p:sp>
      <p:sp>
        <p:nvSpPr>
          <p:cNvPr id="405" name="Google Shape;405;p60"/>
          <p:cNvSpPr txBox="1">
            <a:spLocks noGrp="1"/>
          </p:cNvSpPr>
          <p:nvPr>
            <p:ph type="sldNum" sz="quarter"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a:t> </a:t>
            </a: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61"/>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r>
              <a:rPr lang="en-US" sz="4400" b="0" i="0" u="none" strike="noStrike" cap="none" dirty="0">
                <a:solidFill>
                  <a:srgbClr val="000000"/>
                </a:solidFill>
                <a:latin typeface="Calibri"/>
                <a:ea typeface="Calibri"/>
                <a:cs typeface="Calibri"/>
                <a:sym typeface="Calibri"/>
              </a:rPr>
              <a:t>Risk Factors Con’t</a:t>
            </a:r>
            <a:endParaRPr dirty="0"/>
          </a:p>
        </p:txBody>
      </p:sp>
      <p:sp>
        <p:nvSpPr>
          <p:cNvPr id="411" name="Google Shape;411;p61"/>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a:spcBef>
                <a:spcPts val="0"/>
              </a:spcBef>
              <a:buClr>
                <a:schemeClr val="dk1"/>
              </a:buClr>
              <a:buSzPts val="3200"/>
            </a:pPr>
            <a:r>
              <a:rPr lang="en-US" sz="2400" b="0" i="0" u="none" strike="noStrike" cap="none" dirty="0">
                <a:solidFill>
                  <a:schemeClr val="dk1"/>
                </a:solidFill>
                <a:latin typeface="Calibri"/>
                <a:ea typeface="Calibri"/>
                <a:cs typeface="Calibri"/>
                <a:sym typeface="Calibri"/>
              </a:rPr>
              <a:t>Intraoperative factors</a:t>
            </a:r>
            <a:endParaRPr sz="2400" dirty="0"/>
          </a:p>
          <a:p>
            <a:pPr marL="800100" lvl="1" indent="-342900">
              <a:spcBef>
                <a:spcPts val="1600"/>
              </a:spcBef>
              <a:buClr>
                <a:schemeClr val="dk1"/>
              </a:buClr>
              <a:buSzPts val="2800"/>
            </a:pPr>
            <a:r>
              <a:rPr lang="en-US" sz="2400" b="0" i="0" u="none" strike="noStrike" cap="none" dirty="0">
                <a:solidFill>
                  <a:schemeClr val="dk1"/>
                </a:solidFill>
                <a:latin typeface="Calibri"/>
                <a:ea typeface="Calibri"/>
                <a:cs typeface="Calibri"/>
                <a:sym typeface="Calibri"/>
              </a:rPr>
              <a:t>Emergency surgery</a:t>
            </a:r>
            <a:endParaRPr sz="2400" dirty="0"/>
          </a:p>
          <a:p>
            <a:pPr marL="800100" lvl="1" indent="-342900">
              <a:spcBef>
                <a:spcPts val="1600"/>
              </a:spcBef>
              <a:buClr>
                <a:schemeClr val="dk1"/>
              </a:buClr>
              <a:buSzPts val="2800"/>
            </a:pPr>
            <a:r>
              <a:rPr lang="en-US" sz="2400" b="0" i="0" u="none" strike="noStrike" cap="none" dirty="0">
                <a:solidFill>
                  <a:schemeClr val="dk1"/>
                </a:solidFill>
                <a:latin typeface="Calibri"/>
                <a:ea typeface="Calibri"/>
                <a:cs typeface="Calibri"/>
                <a:sym typeface="Calibri"/>
              </a:rPr>
              <a:t>Intrathoracic, intraperitoneal or aortic surgery</a:t>
            </a:r>
            <a:endParaRPr sz="2400" dirty="0"/>
          </a:p>
          <a:p>
            <a:pPr marL="800100" lvl="1" indent="-342900">
              <a:spcBef>
                <a:spcPts val="1600"/>
              </a:spcBef>
              <a:buClr>
                <a:schemeClr val="dk1"/>
              </a:buClr>
              <a:buSzPts val="2800"/>
            </a:pPr>
            <a:r>
              <a:rPr lang="en-US" sz="2400" b="0" i="0" u="none" strike="noStrike" cap="none" dirty="0">
                <a:solidFill>
                  <a:schemeClr val="dk1"/>
                </a:solidFill>
                <a:latin typeface="Calibri"/>
                <a:ea typeface="Calibri"/>
                <a:cs typeface="Calibri"/>
                <a:sym typeface="Calibri"/>
              </a:rPr>
              <a:t>Surgical time &gt; 3 hours</a:t>
            </a:r>
            <a:endParaRPr sz="2400" dirty="0"/>
          </a:p>
          <a:p>
            <a:pPr marL="800100" lvl="1" indent="-342900">
              <a:spcBef>
                <a:spcPts val="1600"/>
              </a:spcBef>
              <a:buClr>
                <a:schemeClr val="dk1"/>
              </a:buClr>
              <a:buSzPts val="2800"/>
            </a:pPr>
            <a:r>
              <a:rPr lang="en-US" sz="2400" b="0" i="0" u="none" strike="noStrike" cap="none" dirty="0">
                <a:solidFill>
                  <a:schemeClr val="dk1"/>
                </a:solidFill>
                <a:latin typeface="Calibri"/>
                <a:ea typeface="Calibri"/>
                <a:cs typeface="Calibri"/>
                <a:sym typeface="Calibri"/>
              </a:rPr>
              <a:t>Wide hemodynamic variations</a:t>
            </a:r>
            <a:endParaRPr sz="2400" dirty="0"/>
          </a:p>
          <a:p>
            <a:pPr marL="742950" marR="0" lvl="1" indent="-107950" algn="l" rtl="0">
              <a:spcBef>
                <a:spcPts val="1600"/>
              </a:spcBef>
              <a:spcAft>
                <a:spcPts val="0"/>
              </a:spcAft>
              <a:buClr>
                <a:schemeClr val="dk1"/>
              </a:buClr>
              <a:buSzPts val="2800"/>
              <a:buFont typeface="Calibri"/>
              <a:buNone/>
            </a:pPr>
            <a:endParaRPr sz="2800" b="0" i="0" u="none" strike="noStrike" cap="none" dirty="0">
              <a:solidFill>
                <a:schemeClr val="dk1"/>
              </a:solidFill>
              <a:latin typeface="Calibri"/>
              <a:ea typeface="Calibri"/>
              <a:cs typeface="Calibri"/>
              <a:sym typeface="Calibri"/>
            </a:endParaRPr>
          </a:p>
          <a:p>
            <a:pPr marL="342900" marR="0" lvl="0" indent="-139700" algn="l" rtl="0">
              <a:spcBef>
                <a:spcPts val="1600"/>
              </a:spcBef>
              <a:spcAft>
                <a:spcPts val="1600"/>
              </a:spcAft>
              <a:buClr>
                <a:schemeClr val="dk1"/>
              </a:buClr>
              <a:buSzPts val="3200"/>
              <a:buFont typeface="Calibri"/>
              <a:buNone/>
            </a:pPr>
            <a:endParaRPr sz="3200" b="0" i="0" u="none" strike="noStrike" cap="none" dirty="0">
              <a:solidFill>
                <a:schemeClr val="dk1"/>
              </a:solidFill>
              <a:latin typeface="Calibri"/>
              <a:ea typeface="Calibri"/>
              <a:cs typeface="Calibri"/>
              <a:sym typeface="Calibri"/>
            </a:endParaRPr>
          </a:p>
        </p:txBody>
      </p:sp>
      <p:sp>
        <p:nvSpPr>
          <p:cNvPr id="412" name="Google Shape;412;p61"/>
          <p:cNvSpPr txBox="1">
            <a:spLocks noGrp="1"/>
          </p:cNvSpPr>
          <p:nvPr>
            <p:ph type="sldNum" sz="quarter"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a:t> </a:t>
            </a: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62"/>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r>
              <a:rPr lang="en-US" sz="3950" b="0" i="0" u="none" strike="noStrike" cap="none" dirty="0">
                <a:solidFill>
                  <a:srgbClr val="000000"/>
                </a:solidFill>
                <a:latin typeface="Calibri"/>
                <a:ea typeface="Calibri"/>
                <a:cs typeface="Calibri"/>
                <a:sym typeface="Calibri"/>
              </a:rPr>
              <a:t>Contraindications To Elective Surgery</a:t>
            </a:r>
            <a:endParaRPr dirty="0"/>
          </a:p>
        </p:txBody>
      </p:sp>
      <p:sp>
        <p:nvSpPr>
          <p:cNvPr id="418" name="Google Shape;418;p62"/>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a:spcBef>
                <a:spcPts val="0"/>
              </a:spcBef>
              <a:buClr>
                <a:schemeClr val="dk1"/>
              </a:buClr>
              <a:buSzPts val="3200"/>
            </a:pPr>
            <a:r>
              <a:rPr lang="en-US" sz="1800" b="0" i="0" u="none" strike="noStrike" cap="none" dirty="0">
                <a:solidFill>
                  <a:schemeClr val="dk1"/>
                </a:solidFill>
                <a:latin typeface="Calibri"/>
                <a:ea typeface="Calibri"/>
                <a:cs typeface="Calibri"/>
                <a:sym typeface="Calibri"/>
              </a:rPr>
              <a:t>Recent MI (&lt;3 months)</a:t>
            </a:r>
            <a:endParaRPr sz="1800" dirty="0"/>
          </a:p>
          <a:p>
            <a:pPr>
              <a:spcBef>
                <a:spcPts val="1600"/>
              </a:spcBef>
              <a:buClr>
                <a:schemeClr val="dk1"/>
              </a:buClr>
              <a:buSzPts val="3200"/>
            </a:pPr>
            <a:r>
              <a:rPr lang="en-US" sz="1800" b="0" i="0" u="none" strike="noStrike" cap="none" dirty="0">
                <a:solidFill>
                  <a:schemeClr val="dk1"/>
                </a:solidFill>
                <a:latin typeface="Calibri"/>
                <a:ea typeface="Calibri"/>
                <a:cs typeface="Calibri"/>
                <a:sym typeface="Calibri"/>
              </a:rPr>
              <a:t>Uncompensated heart failure</a:t>
            </a:r>
            <a:endParaRPr lang="en-US" sz="1800" dirty="0">
              <a:solidFill>
                <a:schemeClr val="dk1"/>
              </a:solidFill>
              <a:latin typeface="Calibri"/>
              <a:ea typeface="Calibri"/>
              <a:cs typeface="Calibri"/>
              <a:sym typeface="Calibri"/>
            </a:endParaRPr>
          </a:p>
          <a:p>
            <a:pPr marL="0" indent="0">
              <a:spcBef>
                <a:spcPts val="1600"/>
              </a:spcBef>
              <a:buClr>
                <a:schemeClr val="dk1"/>
              </a:buClr>
              <a:buSzPts val="3200"/>
              <a:buNone/>
            </a:pPr>
            <a:r>
              <a:rPr lang="en-US" b="0" i="0" u="none" strike="noStrike" cap="none" dirty="0">
                <a:solidFill>
                  <a:schemeClr val="dk1"/>
                </a:solidFill>
                <a:latin typeface="Calibri"/>
                <a:ea typeface="Calibri"/>
                <a:cs typeface="Calibri"/>
                <a:sym typeface="Calibri"/>
              </a:rPr>
              <a:t> </a:t>
            </a:r>
          </a:p>
          <a:p>
            <a:pPr>
              <a:spcBef>
                <a:spcPts val="0"/>
              </a:spcBef>
              <a:buClr>
                <a:schemeClr val="dk1"/>
              </a:buClr>
              <a:buSzPts val="3200"/>
            </a:pPr>
            <a:r>
              <a:rPr lang="en-US" sz="1800" b="0" i="0" u="none" strike="noStrike" cap="none" dirty="0">
                <a:solidFill>
                  <a:schemeClr val="dk1"/>
                </a:solidFill>
                <a:latin typeface="Calibri"/>
                <a:ea typeface="Calibri"/>
                <a:cs typeface="Calibri"/>
                <a:sym typeface="Calibri"/>
              </a:rPr>
              <a:t>Severe aortic or mitral stenosis</a:t>
            </a:r>
            <a:endParaRPr lang="en-US" sz="1800" dirty="0"/>
          </a:p>
          <a:p>
            <a:pPr>
              <a:spcBef>
                <a:spcPts val="1600"/>
              </a:spcBef>
              <a:buClr>
                <a:schemeClr val="dk1"/>
              </a:buClr>
              <a:buSzPts val="3200"/>
            </a:pPr>
            <a:r>
              <a:rPr lang="en-US" sz="1800" b="0" i="0" u="none" strike="noStrike" cap="none" dirty="0">
                <a:solidFill>
                  <a:schemeClr val="dk1"/>
                </a:solidFill>
                <a:latin typeface="Calibri"/>
                <a:ea typeface="Calibri"/>
                <a:cs typeface="Calibri"/>
                <a:sym typeface="Calibri"/>
              </a:rPr>
              <a:t>Unstable angina</a:t>
            </a:r>
            <a:endParaRPr lang="en-US" sz="1800" dirty="0"/>
          </a:p>
          <a:p>
            <a:pPr>
              <a:spcBef>
                <a:spcPts val="1600"/>
              </a:spcBef>
              <a:buClr>
                <a:schemeClr val="dk1"/>
              </a:buClr>
              <a:buSzPts val="3200"/>
            </a:pPr>
            <a:r>
              <a:rPr lang="en-US" sz="1800" b="0" i="0" u="none" strike="noStrike" cap="none" dirty="0">
                <a:solidFill>
                  <a:schemeClr val="dk1"/>
                </a:solidFill>
                <a:latin typeface="Calibri"/>
                <a:ea typeface="Calibri"/>
                <a:cs typeface="Calibri"/>
                <a:sym typeface="Calibri"/>
              </a:rPr>
              <a:t>Stent placement </a:t>
            </a:r>
            <a:endParaRPr lang="en-US" sz="1800" dirty="0"/>
          </a:p>
          <a:p>
            <a:pPr marL="800100" lvl="1" indent="-342900">
              <a:spcBef>
                <a:spcPts val="1600"/>
              </a:spcBef>
              <a:buClr>
                <a:schemeClr val="dk1"/>
              </a:buClr>
              <a:buSzPts val="2400"/>
            </a:pPr>
            <a:r>
              <a:rPr lang="en-US" b="0" i="0" u="none" strike="noStrike" cap="none" dirty="0">
                <a:solidFill>
                  <a:schemeClr val="dk1"/>
                </a:solidFill>
                <a:latin typeface="Calibri"/>
                <a:ea typeface="Calibri"/>
                <a:cs typeface="Calibri"/>
                <a:sym typeface="Calibri"/>
              </a:rPr>
              <a:t>Metal-4-6 weeks</a:t>
            </a:r>
            <a:endParaRPr lang="en-US" dirty="0"/>
          </a:p>
          <a:p>
            <a:pPr marL="800100" lvl="1" indent="-342900">
              <a:spcBef>
                <a:spcPts val="1600"/>
              </a:spcBef>
              <a:spcAft>
                <a:spcPts val="1600"/>
              </a:spcAft>
              <a:buClr>
                <a:schemeClr val="dk1"/>
              </a:buClr>
              <a:buSzPts val="2400"/>
            </a:pPr>
            <a:r>
              <a:rPr lang="en-US" b="0" i="0" u="none" strike="noStrike" cap="none" dirty="0">
                <a:solidFill>
                  <a:schemeClr val="dk1"/>
                </a:solidFill>
                <a:latin typeface="Calibri"/>
                <a:ea typeface="Calibri"/>
                <a:cs typeface="Calibri"/>
                <a:sym typeface="Calibri"/>
              </a:rPr>
              <a:t>Drug eluding-12 months</a:t>
            </a:r>
            <a:endParaRPr lang="en-US" dirty="0"/>
          </a:p>
          <a:p>
            <a:pPr marL="800100" lvl="1" indent="-342900">
              <a:spcBef>
                <a:spcPts val="1600"/>
              </a:spcBef>
              <a:buClr>
                <a:schemeClr val="dk1"/>
              </a:buClr>
              <a:buSzPts val="2400"/>
            </a:pPr>
            <a:endParaRPr dirty="0"/>
          </a:p>
        </p:txBody>
      </p:sp>
      <p:sp>
        <p:nvSpPr>
          <p:cNvPr id="419" name="Google Shape;419;p62"/>
          <p:cNvSpPr txBox="1">
            <a:spLocks noGrp="1"/>
          </p:cNvSpPr>
          <p:nvPr>
            <p:ph type="sldNum" sz="quarter"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a:t> </a:t>
            </a: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64"/>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r>
              <a:rPr lang="en-US" sz="3950" b="0" i="0" u="none" strike="noStrike" cap="none" dirty="0">
                <a:solidFill>
                  <a:srgbClr val="000000"/>
                </a:solidFill>
                <a:latin typeface="Calibri"/>
                <a:ea typeface="Calibri"/>
                <a:cs typeface="Calibri"/>
                <a:sym typeface="Calibri"/>
              </a:rPr>
              <a:t>Interventions To Decrease Cardiac Complications</a:t>
            </a:r>
            <a:endParaRPr dirty="0"/>
          </a:p>
        </p:txBody>
      </p:sp>
      <p:sp>
        <p:nvSpPr>
          <p:cNvPr id="432" name="Google Shape;432;p64"/>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a:spcBef>
                <a:spcPts val="0"/>
              </a:spcBef>
              <a:buClr>
                <a:schemeClr val="dk1"/>
              </a:buClr>
              <a:buSzPts val="3200"/>
            </a:pPr>
            <a:r>
              <a:rPr lang="en-US" sz="2000" b="0" i="0" u="none" strike="noStrike" cap="none" dirty="0">
                <a:solidFill>
                  <a:schemeClr val="dk1"/>
                </a:solidFill>
                <a:latin typeface="Calibri"/>
                <a:ea typeface="Calibri"/>
                <a:cs typeface="Calibri"/>
                <a:sym typeface="Calibri"/>
              </a:rPr>
              <a:t>Medications</a:t>
            </a:r>
            <a:endParaRPr sz="2000" dirty="0"/>
          </a:p>
          <a:p>
            <a:pPr marL="800100" lvl="1" indent="-3429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Beta blockers</a:t>
            </a:r>
            <a:endParaRPr sz="2000" dirty="0"/>
          </a:p>
          <a:p>
            <a:pPr marL="800100" lvl="1" indent="-3429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Nitroglycerin</a:t>
            </a:r>
            <a:endParaRPr sz="2000" dirty="0"/>
          </a:p>
          <a:p>
            <a:pPr marL="800100" lvl="1" indent="-3429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Calcium channel blockers</a:t>
            </a:r>
            <a:endParaRPr sz="2000" dirty="0"/>
          </a:p>
          <a:p>
            <a:pPr marL="800100" lvl="1" indent="-3429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Statins</a:t>
            </a:r>
            <a:endParaRPr sz="2000" dirty="0"/>
          </a:p>
          <a:p>
            <a:pPr marL="800100" lvl="1" indent="-3429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Aspirin</a:t>
            </a:r>
            <a:endParaRPr sz="2000" dirty="0"/>
          </a:p>
          <a:p>
            <a:pPr marL="800100" lvl="1" indent="-342900">
              <a:spcBef>
                <a:spcPts val="1600"/>
              </a:spcBef>
              <a:spcAft>
                <a:spcPts val="1600"/>
              </a:spcAft>
              <a:buClr>
                <a:schemeClr val="dk1"/>
              </a:buClr>
              <a:buSzPts val="2800"/>
            </a:pPr>
            <a:r>
              <a:rPr lang="en-US" sz="2000" b="0" i="0" u="none" strike="noStrike" cap="none" dirty="0">
                <a:solidFill>
                  <a:schemeClr val="dk1"/>
                </a:solidFill>
                <a:latin typeface="Calibri"/>
                <a:ea typeface="Calibri"/>
                <a:cs typeface="Calibri"/>
                <a:sym typeface="Calibri"/>
              </a:rPr>
              <a:t>Anticoagulants</a:t>
            </a:r>
            <a:endParaRPr sz="2000" dirty="0"/>
          </a:p>
        </p:txBody>
      </p:sp>
      <p:sp>
        <p:nvSpPr>
          <p:cNvPr id="433" name="Google Shape;433;p64"/>
          <p:cNvSpPr txBox="1">
            <a:spLocks noGrp="1"/>
          </p:cNvSpPr>
          <p:nvPr>
            <p:ph type="sldNum" sz="quarter"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a:t> </a:t>
            </a: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6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r>
              <a:rPr lang="en-US" sz="3950" b="0" i="0" u="none" strike="noStrike" cap="none" dirty="0">
                <a:solidFill>
                  <a:srgbClr val="000000"/>
                </a:solidFill>
                <a:latin typeface="Calibri"/>
                <a:ea typeface="Calibri"/>
                <a:cs typeface="Calibri"/>
                <a:sym typeface="Calibri"/>
              </a:rPr>
              <a:t>Interventions To Decrease Cardiac Complications</a:t>
            </a:r>
            <a:endParaRPr dirty="0"/>
          </a:p>
        </p:txBody>
      </p:sp>
      <p:sp>
        <p:nvSpPr>
          <p:cNvPr id="439" name="Google Shape;439;p65"/>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a:spcBef>
                <a:spcPts val="0"/>
              </a:spcBef>
              <a:buClr>
                <a:schemeClr val="dk1"/>
              </a:buClr>
              <a:buSzPts val="3200"/>
            </a:pPr>
            <a:r>
              <a:rPr lang="en-US" sz="3200" b="0" i="0" u="none" strike="noStrike" cap="none" dirty="0">
                <a:solidFill>
                  <a:schemeClr val="dk1"/>
                </a:solidFill>
                <a:latin typeface="Calibri"/>
                <a:ea typeface="Calibri"/>
                <a:cs typeface="Calibri"/>
                <a:sym typeface="Calibri"/>
              </a:rPr>
              <a:t>CABG</a:t>
            </a:r>
            <a:endParaRPr dirty="0"/>
          </a:p>
          <a:p>
            <a:pPr>
              <a:spcBef>
                <a:spcPts val="1600"/>
              </a:spcBef>
              <a:buClr>
                <a:schemeClr val="dk1"/>
              </a:buClr>
              <a:buSzPts val="3200"/>
            </a:pPr>
            <a:r>
              <a:rPr lang="en-US" sz="3200" b="0" i="0" u="none" strike="noStrike" cap="none" dirty="0">
                <a:solidFill>
                  <a:schemeClr val="dk1"/>
                </a:solidFill>
                <a:latin typeface="Calibri"/>
                <a:ea typeface="Calibri"/>
                <a:cs typeface="Calibri"/>
                <a:sym typeface="Calibri"/>
              </a:rPr>
              <a:t>Percutaneous coronary intervention (PCI)</a:t>
            </a:r>
            <a:endParaRPr dirty="0"/>
          </a:p>
          <a:p>
            <a:pPr>
              <a:spcBef>
                <a:spcPts val="1600"/>
              </a:spcBef>
              <a:buClr>
                <a:schemeClr val="dk1"/>
              </a:buClr>
              <a:buSzPts val="3200"/>
            </a:pPr>
            <a:r>
              <a:rPr lang="en-US" sz="3200" b="0" i="0" u="none" strike="noStrike" cap="none" dirty="0">
                <a:solidFill>
                  <a:schemeClr val="dk1"/>
                </a:solidFill>
                <a:latin typeface="Calibri"/>
                <a:ea typeface="Calibri"/>
                <a:cs typeface="Calibri"/>
                <a:sym typeface="Calibri"/>
              </a:rPr>
              <a:t>Normothermia</a:t>
            </a:r>
            <a:endParaRPr dirty="0"/>
          </a:p>
          <a:p>
            <a:pPr>
              <a:spcBef>
                <a:spcPts val="1600"/>
              </a:spcBef>
              <a:spcAft>
                <a:spcPts val="1600"/>
              </a:spcAft>
              <a:buClr>
                <a:schemeClr val="dk1"/>
              </a:buClr>
              <a:buSzPts val="3200"/>
            </a:pPr>
            <a:r>
              <a:rPr lang="en-US" sz="3200" b="0" i="0" u="none" strike="noStrike" cap="none" dirty="0">
                <a:solidFill>
                  <a:schemeClr val="dk1"/>
                </a:solidFill>
                <a:latin typeface="Calibri"/>
                <a:ea typeface="Calibri"/>
                <a:cs typeface="Calibri"/>
                <a:sym typeface="Calibri"/>
              </a:rPr>
              <a:t>Pain management</a:t>
            </a:r>
            <a:endParaRPr dirty="0"/>
          </a:p>
        </p:txBody>
      </p:sp>
      <p:sp>
        <p:nvSpPr>
          <p:cNvPr id="440" name="Google Shape;440;p65"/>
          <p:cNvSpPr txBox="1">
            <a:spLocks noGrp="1"/>
          </p:cNvSpPr>
          <p:nvPr>
            <p:ph type="sldNum" sz="quarter"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a:t> </a:t>
            </a: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66"/>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r>
              <a:rPr lang="en-US" sz="4400" b="1" i="0" u="none" strike="noStrike" cap="none" dirty="0">
                <a:solidFill>
                  <a:srgbClr val="000000"/>
                </a:solidFill>
                <a:latin typeface="Calibri"/>
                <a:ea typeface="Calibri"/>
                <a:cs typeface="Calibri"/>
                <a:sym typeface="Calibri"/>
              </a:rPr>
              <a:t>Preoperative Assessment</a:t>
            </a:r>
            <a:endParaRPr dirty="0"/>
          </a:p>
        </p:txBody>
      </p:sp>
      <p:sp>
        <p:nvSpPr>
          <p:cNvPr id="446" name="Google Shape;446;p66"/>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a:spcBef>
                <a:spcPts val="0"/>
              </a:spcBef>
              <a:buClr>
                <a:schemeClr val="dk1"/>
              </a:buClr>
              <a:buSzPts val="3200"/>
            </a:pPr>
            <a:r>
              <a:rPr lang="en-US" sz="2000" b="0" i="0" u="none" strike="noStrike" cap="none" dirty="0">
                <a:solidFill>
                  <a:schemeClr val="dk1"/>
                </a:solidFill>
                <a:latin typeface="Calibri"/>
                <a:ea typeface="Calibri"/>
                <a:cs typeface="Calibri"/>
                <a:sym typeface="Calibri"/>
              </a:rPr>
              <a:t>Patient risk factors</a:t>
            </a:r>
            <a:endParaRPr sz="2000" dirty="0"/>
          </a:p>
          <a:p>
            <a:pPr marL="800100" lvl="1" indent="-3429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Family history</a:t>
            </a:r>
            <a:endParaRPr sz="2000" dirty="0"/>
          </a:p>
          <a:p>
            <a:pPr marL="800100" lvl="1" indent="-3429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Age</a:t>
            </a:r>
            <a:endParaRPr sz="2000" dirty="0"/>
          </a:p>
          <a:p>
            <a:pPr marL="800100" lvl="1" indent="-3429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Emergency surgery</a:t>
            </a:r>
            <a:endParaRPr sz="2000" dirty="0"/>
          </a:p>
          <a:p>
            <a:pPr marL="800100" lvl="1" indent="-3429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Functional capacity/status</a:t>
            </a:r>
            <a:endParaRPr sz="2000" dirty="0"/>
          </a:p>
          <a:p>
            <a:pPr marL="800100" lvl="1" indent="-3429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Valvular disorders</a:t>
            </a:r>
            <a:endParaRPr sz="2000" dirty="0"/>
          </a:p>
          <a:p>
            <a:pPr marL="800100" lvl="1" indent="-3429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Ventricular dysfunction</a:t>
            </a:r>
            <a:endParaRPr sz="2000" dirty="0"/>
          </a:p>
          <a:p>
            <a:pPr marL="800100" lvl="1" indent="-3429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Smoking</a:t>
            </a:r>
            <a:endParaRPr sz="2000" dirty="0"/>
          </a:p>
          <a:p>
            <a:pPr marL="742950" marR="0" lvl="1" indent="-285750" algn="l" rtl="0">
              <a:lnSpc>
                <a:spcPct val="90000"/>
              </a:lnSpc>
              <a:spcBef>
                <a:spcPts val="1600"/>
              </a:spcBef>
              <a:spcAft>
                <a:spcPts val="1600"/>
              </a:spcAft>
              <a:buClr>
                <a:schemeClr val="dk1"/>
              </a:buClr>
              <a:buFont typeface="Calibri"/>
              <a:buNone/>
            </a:pPr>
            <a:endParaRPr sz="2800" b="0" i="0" u="none" strike="noStrike" cap="none" dirty="0">
              <a:solidFill>
                <a:schemeClr val="dk1"/>
              </a:solidFill>
              <a:latin typeface="Calibri"/>
              <a:ea typeface="Calibri"/>
              <a:cs typeface="Calibri"/>
              <a:sym typeface="Calibri"/>
            </a:endParaRPr>
          </a:p>
        </p:txBody>
      </p:sp>
      <p:sp>
        <p:nvSpPr>
          <p:cNvPr id="447" name="Google Shape;447;p66"/>
          <p:cNvSpPr txBox="1">
            <a:spLocks noGrp="1"/>
          </p:cNvSpPr>
          <p:nvPr>
            <p:ph type="sldNum" sz="quarter"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a:t> </a:t>
            </a: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71"/>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r>
              <a:rPr lang="en-US" sz="4400" b="0" i="0" u="none" strike="noStrike" cap="none" dirty="0">
                <a:solidFill>
                  <a:srgbClr val="000000"/>
                </a:solidFill>
                <a:latin typeface="Calibri"/>
                <a:ea typeface="Calibri"/>
                <a:cs typeface="Calibri"/>
                <a:sym typeface="Calibri"/>
              </a:rPr>
              <a:t>Functional Capacity/Status</a:t>
            </a:r>
            <a:endParaRPr sz="4400" b="0" i="0" u="none" strike="noStrike" cap="none" dirty="0">
              <a:solidFill>
                <a:srgbClr val="000000"/>
              </a:solidFill>
              <a:latin typeface="Calibri"/>
              <a:ea typeface="Calibri"/>
              <a:cs typeface="Calibri"/>
              <a:sym typeface="Calibri"/>
            </a:endParaRPr>
          </a:p>
        </p:txBody>
      </p:sp>
      <p:sp>
        <p:nvSpPr>
          <p:cNvPr id="484" name="Google Shape;484;p71"/>
          <p:cNvSpPr txBox="1">
            <a:spLocks noGrp="1"/>
          </p:cNvSpPr>
          <p:nvPr>
            <p:ph idx="1"/>
          </p:nvPr>
        </p:nvSpPr>
        <p:spPr>
          <a:xfrm>
            <a:off x="457200" y="1981200"/>
            <a:ext cx="8229600" cy="4572000"/>
          </a:xfrm>
          <a:prstGeom prst="rect">
            <a:avLst/>
          </a:prstGeom>
          <a:noFill/>
          <a:ln>
            <a:noFill/>
          </a:ln>
        </p:spPr>
        <p:txBody>
          <a:bodyPr spcFirstLastPara="1" wrap="square" lIns="91425" tIns="45700" rIns="91425" bIns="45700" anchor="t" anchorCtr="0">
            <a:noAutofit/>
          </a:bodyPr>
          <a:lstStyle/>
          <a:p>
            <a:pPr>
              <a:spcBef>
                <a:spcPts val="0"/>
              </a:spcBef>
              <a:buClr>
                <a:schemeClr val="dk1"/>
              </a:buClr>
              <a:buSzPts val="3200"/>
            </a:pPr>
            <a:r>
              <a:rPr lang="en-US" sz="1800" b="0" i="0" u="none" strike="noStrike" cap="none" dirty="0">
                <a:solidFill>
                  <a:schemeClr val="dk1"/>
                </a:solidFill>
                <a:latin typeface="Calibri"/>
                <a:ea typeface="Calibri"/>
                <a:cs typeface="Calibri"/>
                <a:sym typeface="Calibri"/>
              </a:rPr>
              <a:t>Functional capacity/status</a:t>
            </a:r>
            <a:endParaRPr sz="1800" dirty="0"/>
          </a:p>
          <a:p>
            <a:pPr marL="914400" lvl="1" indent="-457200">
              <a:spcBef>
                <a:spcPts val="1600"/>
              </a:spcBef>
              <a:buClr>
                <a:schemeClr val="dk1"/>
              </a:buClr>
              <a:buSzPts val="2800"/>
            </a:pPr>
            <a:r>
              <a:rPr lang="en-US" b="0" i="0" u="none" strike="noStrike" cap="none" dirty="0">
                <a:solidFill>
                  <a:schemeClr val="dk1"/>
                </a:solidFill>
                <a:latin typeface="Calibri"/>
                <a:ea typeface="Calibri"/>
                <a:cs typeface="Calibri"/>
                <a:sym typeface="Calibri"/>
              </a:rPr>
              <a:t>Risk index</a:t>
            </a:r>
            <a:endParaRPr dirty="0"/>
          </a:p>
          <a:p>
            <a:pPr marL="1257300" lvl="2" indent="-342900">
              <a:spcBef>
                <a:spcPts val="1600"/>
              </a:spcBef>
              <a:buClr>
                <a:schemeClr val="dk1"/>
              </a:buClr>
              <a:buSzPts val="2400"/>
            </a:pPr>
            <a:r>
              <a:rPr lang="en-US" sz="1800" b="0" i="0" u="none" strike="noStrike" cap="none" dirty="0">
                <a:solidFill>
                  <a:schemeClr val="dk1"/>
                </a:solidFill>
                <a:latin typeface="Calibri"/>
                <a:ea typeface="Calibri"/>
                <a:cs typeface="Calibri"/>
                <a:sym typeface="Calibri"/>
              </a:rPr>
              <a:t>Exercise tolerance </a:t>
            </a:r>
            <a:endParaRPr sz="1800" dirty="0"/>
          </a:p>
          <a:p>
            <a:pPr marL="1714500" lvl="3" indent="-342900">
              <a:spcBef>
                <a:spcPts val="1600"/>
              </a:spcBef>
              <a:buClr>
                <a:schemeClr val="dk1"/>
              </a:buClr>
              <a:buSzPts val="2400"/>
            </a:pPr>
            <a:r>
              <a:rPr lang="en-US" sz="1800" b="0" i="0" u="none" strike="noStrike" cap="none" dirty="0">
                <a:solidFill>
                  <a:schemeClr val="dk1"/>
                </a:solidFill>
                <a:latin typeface="Calibri"/>
                <a:ea typeface="Calibri"/>
                <a:cs typeface="Calibri"/>
                <a:sym typeface="Calibri"/>
              </a:rPr>
              <a:t>Measured in metabolic equivalents (METs)</a:t>
            </a:r>
            <a:endParaRPr sz="1800" dirty="0"/>
          </a:p>
          <a:p>
            <a:pPr marL="1714500" lvl="3" indent="-342900">
              <a:spcBef>
                <a:spcPts val="1600"/>
              </a:spcBef>
              <a:buClr>
                <a:schemeClr val="dk1"/>
              </a:buClr>
              <a:buSzPts val="2400"/>
            </a:pPr>
            <a:r>
              <a:rPr lang="en-US" sz="1800" b="0" i="0" u="none" strike="noStrike" cap="none" dirty="0">
                <a:solidFill>
                  <a:schemeClr val="dk1"/>
                </a:solidFill>
                <a:latin typeface="Calibri"/>
                <a:ea typeface="Calibri"/>
                <a:cs typeface="Calibri"/>
                <a:sym typeface="Calibri"/>
              </a:rPr>
              <a:t>1 MET		Energy consumed at rest (70kg   			40yr man)</a:t>
            </a:r>
            <a:endParaRPr sz="1800" dirty="0"/>
          </a:p>
          <a:p>
            <a:pPr marL="1714500" lvl="3" indent="-342900">
              <a:spcBef>
                <a:spcPts val="1600"/>
              </a:spcBef>
              <a:buClr>
                <a:schemeClr val="dk1"/>
              </a:buClr>
              <a:buSzPts val="2400"/>
            </a:pPr>
            <a:r>
              <a:rPr lang="en-US" sz="1800" b="0" i="0" u="none" strike="noStrike" cap="none" dirty="0">
                <a:solidFill>
                  <a:schemeClr val="dk1"/>
                </a:solidFill>
                <a:latin typeface="Calibri"/>
                <a:ea typeface="Calibri"/>
                <a:cs typeface="Calibri"/>
                <a:sym typeface="Calibri"/>
              </a:rPr>
              <a:t>1 MET		Eat, dress</a:t>
            </a:r>
            <a:endParaRPr sz="1800" dirty="0"/>
          </a:p>
          <a:p>
            <a:pPr marL="1714500" lvl="3" indent="-342900">
              <a:spcBef>
                <a:spcPts val="1600"/>
              </a:spcBef>
              <a:buClr>
                <a:schemeClr val="dk1"/>
              </a:buClr>
              <a:buSzPts val="2400"/>
            </a:pPr>
            <a:r>
              <a:rPr lang="en-US" sz="1800" b="0" i="0" u="none" strike="noStrike" cap="none" dirty="0">
                <a:solidFill>
                  <a:schemeClr val="dk1"/>
                </a:solidFill>
                <a:latin typeface="Calibri"/>
                <a:ea typeface="Calibri"/>
                <a:cs typeface="Calibri"/>
                <a:sym typeface="Calibri"/>
              </a:rPr>
              <a:t>4 MET		Climb a flight of stairs</a:t>
            </a:r>
            <a:endParaRPr sz="1800" dirty="0"/>
          </a:p>
          <a:p>
            <a:pPr marL="1714500" lvl="3" indent="-342900">
              <a:spcBef>
                <a:spcPts val="1600"/>
              </a:spcBef>
              <a:buClr>
                <a:schemeClr val="dk1"/>
              </a:buClr>
              <a:buSzPts val="2400"/>
            </a:pPr>
            <a:r>
              <a:rPr lang="en-US" sz="1800" b="0" i="0" u="none" strike="noStrike" cap="none" dirty="0">
                <a:solidFill>
                  <a:schemeClr val="dk1"/>
                </a:solidFill>
                <a:latin typeface="Calibri"/>
                <a:ea typeface="Calibri"/>
                <a:cs typeface="Calibri"/>
                <a:sym typeface="Calibri"/>
              </a:rPr>
              <a:t>10 MET		Swimming, skiing, running</a:t>
            </a:r>
            <a:endParaRPr sz="1800" dirty="0"/>
          </a:p>
          <a:p>
            <a:pPr marL="342900" marR="0" lvl="0" indent="-139700" algn="l" rtl="0">
              <a:spcBef>
                <a:spcPts val="1600"/>
              </a:spcBef>
              <a:spcAft>
                <a:spcPts val="1600"/>
              </a:spcAft>
              <a:buClr>
                <a:schemeClr val="dk1"/>
              </a:buClr>
              <a:buSzPts val="3200"/>
              <a:buFont typeface="Calibri"/>
              <a:buNone/>
            </a:pPr>
            <a:endParaRPr sz="32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p72"/>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r>
              <a:rPr lang="en-US" sz="4400" b="0" i="0" u="none" strike="noStrike" cap="none" dirty="0">
                <a:solidFill>
                  <a:srgbClr val="000000"/>
                </a:solidFill>
                <a:latin typeface="Calibri"/>
                <a:ea typeface="Calibri"/>
                <a:cs typeface="Calibri"/>
                <a:sym typeface="Calibri"/>
              </a:rPr>
              <a:t>Functional Capacity/Status</a:t>
            </a:r>
            <a:endParaRPr sz="4400" b="0" i="0" u="none" strike="noStrike" cap="none" dirty="0">
              <a:solidFill>
                <a:srgbClr val="000000"/>
              </a:solidFill>
              <a:latin typeface="Calibri"/>
              <a:ea typeface="Calibri"/>
              <a:cs typeface="Calibri"/>
              <a:sym typeface="Calibri"/>
            </a:endParaRPr>
          </a:p>
        </p:txBody>
      </p:sp>
      <p:sp>
        <p:nvSpPr>
          <p:cNvPr id="491" name="Google Shape;491;p72"/>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a:spcBef>
                <a:spcPts val="0"/>
              </a:spcBef>
              <a:buClr>
                <a:schemeClr val="dk1"/>
              </a:buClr>
              <a:buSzPts val="3200"/>
            </a:pPr>
            <a:r>
              <a:rPr lang="en-US" sz="2000" b="0" i="0" u="none" strike="noStrike" cap="none" dirty="0">
                <a:solidFill>
                  <a:schemeClr val="dk1"/>
                </a:solidFill>
                <a:latin typeface="Calibri"/>
                <a:ea typeface="Calibri"/>
                <a:cs typeface="Calibri"/>
                <a:sym typeface="Calibri"/>
              </a:rPr>
              <a:t>Activities requiring &gt;4 MET</a:t>
            </a:r>
            <a:endParaRPr sz="2000" dirty="0"/>
          </a:p>
          <a:p>
            <a:pPr marL="914400" lvl="1" indent="-4572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Moderate cycling, climbing hills, ice skating, roller-blading, skiing, jogging and singles tennis</a:t>
            </a:r>
            <a:endParaRPr sz="2000" dirty="0"/>
          </a:p>
          <a:p>
            <a:pPr>
              <a:spcBef>
                <a:spcPts val="1600"/>
              </a:spcBef>
              <a:buClr>
                <a:schemeClr val="dk1"/>
              </a:buClr>
              <a:buSzPts val="3200"/>
            </a:pPr>
            <a:r>
              <a:rPr lang="en-US" sz="2000" b="0" i="0" u="none" strike="noStrike" cap="none" dirty="0">
                <a:solidFill>
                  <a:schemeClr val="dk1"/>
                </a:solidFill>
                <a:latin typeface="Calibri"/>
                <a:ea typeface="Calibri"/>
                <a:cs typeface="Calibri"/>
                <a:sym typeface="Calibri"/>
              </a:rPr>
              <a:t>Activities using &lt;4 MET</a:t>
            </a:r>
            <a:endParaRPr sz="2000" dirty="0"/>
          </a:p>
          <a:p>
            <a:pPr marL="914400" lvl="1" indent="-457200">
              <a:spcBef>
                <a:spcPts val="1600"/>
              </a:spcBef>
              <a:spcAft>
                <a:spcPts val="1600"/>
              </a:spcAft>
              <a:buClr>
                <a:schemeClr val="dk1"/>
              </a:buClr>
              <a:buSzPts val="2800"/>
            </a:pPr>
            <a:r>
              <a:rPr lang="en-US" sz="2000" b="0" i="0" u="none" strike="noStrike" cap="none" dirty="0">
                <a:solidFill>
                  <a:schemeClr val="dk1"/>
                </a:solidFill>
                <a:latin typeface="Calibri"/>
                <a:ea typeface="Calibri"/>
                <a:cs typeface="Calibri"/>
                <a:sym typeface="Calibri"/>
              </a:rPr>
              <a:t>Baking, slow ballroom dancing,  golfing with a cart, walking at a speed of 2-3 miles per hour</a:t>
            </a:r>
            <a:endParaRPr sz="2000" b="0" i="0" u="none" strike="noStrike" cap="none" dirty="0">
              <a:solidFill>
                <a:schemeClr val="dk1"/>
              </a:solidFill>
              <a:latin typeface="Calibri"/>
              <a:ea typeface="Calibri"/>
              <a:cs typeface="Calibri"/>
              <a:sym typeface="Calibri"/>
            </a:endParaRPr>
          </a:p>
        </p:txBody>
      </p:sp>
      <p:sp>
        <p:nvSpPr>
          <p:cNvPr id="492" name="Google Shape;492;p72"/>
          <p:cNvSpPr txBox="1">
            <a:spLocks noGrp="1"/>
          </p:cNvSpPr>
          <p:nvPr>
            <p:ph type="sldNum" sz="quarter"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a:t> </a:t>
            </a: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73"/>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r>
              <a:rPr lang="en-US" sz="4400" b="0" i="0" u="none" strike="noStrike" cap="none" dirty="0">
                <a:solidFill>
                  <a:srgbClr val="000000"/>
                </a:solidFill>
                <a:latin typeface="Calibri"/>
                <a:ea typeface="Calibri"/>
                <a:cs typeface="Calibri"/>
                <a:sym typeface="Calibri"/>
              </a:rPr>
              <a:t>Preoperative Assessment</a:t>
            </a:r>
            <a:endParaRPr dirty="0"/>
          </a:p>
        </p:txBody>
      </p:sp>
      <p:sp>
        <p:nvSpPr>
          <p:cNvPr id="498" name="Google Shape;498;p73"/>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a:spcBef>
                <a:spcPts val="0"/>
              </a:spcBef>
              <a:buClr>
                <a:schemeClr val="dk1"/>
              </a:buClr>
              <a:buSzPts val="3200"/>
            </a:pPr>
            <a:r>
              <a:rPr lang="en-US" sz="3200" b="0" i="0" u="none" strike="noStrike" cap="none" dirty="0">
                <a:solidFill>
                  <a:schemeClr val="dk1"/>
                </a:solidFill>
                <a:latin typeface="Calibri"/>
                <a:ea typeface="Calibri"/>
                <a:cs typeface="Calibri"/>
                <a:sym typeface="Calibri"/>
              </a:rPr>
              <a:t>ECG</a:t>
            </a:r>
            <a:endParaRPr dirty="0"/>
          </a:p>
          <a:p>
            <a:pPr marL="342900" marR="0" lvl="0" indent="-342900" algn="l" rtl="0">
              <a:spcBef>
                <a:spcPts val="1600"/>
              </a:spcBef>
              <a:spcAft>
                <a:spcPts val="1600"/>
              </a:spcAft>
              <a:buClr>
                <a:schemeClr val="dk1"/>
              </a:buClr>
              <a:buFont typeface="Calibri"/>
              <a:buNone/>
            </a:pPr>
            <a:r>
              <a:rPr lang="en-US" sz="3200" b="0" i="0" u="none" strike="noStrike" cap="none" dirty="0">
                <a:solidFill>
                  <a:schemeClr val="dk1"/>
                </a:solidFill>
                <a:latin typeface="Calibri"/>
                <a:ea typeface="Calibri"/>
                <a:cs typeface="Calibri"/>
                <a:sym typeface="Calibri"/>
              </a:rPr>
              <a:t>	</a:t>
            </a:r>
            <a:endParaRPr dirty="0"/>
          </a:p>
        </p:txBody>
      </p:sp>
      <p:sp>
        <p:nvSpPr>
          <p:cNvPr id="500" name="Google Shape;500;p73"/>
          <p:cNvSpPr txBox="1">
            <a:spLocks noGrp="1"/>
          </p:cNvSpPr>
          <p:nvPr>
            <p:ph type="sldNum" sz="quarter"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a:t> </a:t>
            </a:r>
            <a:endParaRPr sz="1800" b="0" i="0" u="none" strike="noStrike" cap="none" dirty="0">
              <a:solidFill>
                <a:schemeClr val="dk1"/>
              </a:solidFill>
              <a:latin typeface="Calibri"/>
              <a:ea typeface="Calibri"/>
              <a:cs typeface="Calibri"/>
              <a:sym typeface="Calibri"/>
            </a:endParaRPr>
          </a:p>
        </p:txBody>
      </p:sp>
      <p:graphicFrame>
        <p:nvGraphicFramePr>
          <p:cNvPr id="499" name="Google Shape;499;p73"/>
          <p:cNvGraphicFramePr/>
          <p:nvPr>
            <p:extLst>
              <p:ext uri="{D42A27DB-BD31-4B8C-83A1-F6EECF244321}">
                <p14:modId xmlns:p14="http://schemas.microsoft.com/office/powerpoint/2010/main" val="776921936"/>
              </p:ext>
            </p:extLst>
          </p:nvPr>
        </p:nvGraphicFramePr>
        <p:xfrm>
          <a:off x="685800" y="2667000"/>
          <a:ext cx="7620000" cy="3733825"/>
        </p:xfrm>
        <a:graphic>
          <a:graphicData uri="http://schemas.openxmlformats.org/drawingml/2006/table">
            <a:tbl>
              <a:tblPr>
                <a:noFill/>
                <a:tableStyleId>{738D53A3-0A66-4A6D-AEDC-6E9657E690B7}</a:tableStyleId>
              </a:tblPr>
              <a:tblGrid>
                <a:gridCol w="2540000">
                  <a:extLst>
                    <a:ext uri="{9D8B030D-6E8A-4147-A177-3AD203B41FA5}">
                      <a16:colId xmlns:a16="http://schemas.microsoft.com/office/drawing/2014/main" val="20000"/>
                    </a:ext>
                  </a:extLst>
                </a:gridCol>
                <a:gridCol w="2540000">
                  <a:extLst>
                    <a:ext uri="{9D8B030D-6E8A-4147-A177-3AD203B41FA5}">
                      <a16:colId xmlns:a16="http://schemas.microsoft.com/office/drawing/2014/main" val="20001"/>
                    </a:ext>
                  </a:extLst>
                </a:gridCol>
                <a:gridCol w="2540000">
                  <a:extLst>
                    <a:ext uri="{9D8B030D-6E8A-4147-A177-3AD203B41FA5}">
                      <a16:colId xmlns:a16="http://schemas.microsoft.com/office/drawing/2014/main" val="20002"/>
                    </a:ext>
                  </a:extLst>
                </a:gridCol>
              </a:tblGrid>
              <a:tr h="597400">
                <a:tc>
                  <a:txBody>
                    <a:bodyPr/>
                    <a:lstStyle/>
                    <a:p>
                      <a:pPr marL="0" marR="0" lvl="0" indent="0" algn="l" rtl="0">
                        <a:lnSpc>
                          <a:spcPct val="100000"/>
                        </a:lnSpc>
                        <a:spcBef>
                          <a:spcPts val="0"/>
                        </a:spcBef>
                        <a:spcAft>
                          <a:spcPts val="0"/>
                        </a:spcAft>
                        <a:buClr>
                          <a:srgbClr val="FFFFFF"/>
                        </a:buClr>
                        <a:buFont typeface="Tahoma"/>
                        <a:buNone/>
                      </a:pPr>
                      <a:r>
                        <a:rPr lang="en-US" sz="1800" b="1" i="0" u="none" strike="noStrike" cap="none" dirty="0">
                          <a:solidFill>
                            <a:srgbClr val="FFFFFF"/>
                          </a:solidFill>
                          <a:latin typeface="Tahoma"/>
                          <a:ea typeface="Tahoma"/>
                          <a:cs typeface="Tahoma"/>
                          <a:sym typeface="Tahoma"/>
                        </a:rPr>
                        <a:t>Lead</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solidFill>
                      <a:schemeClr val="accent1"/>
                    </a:solidFill>
                  </a:tcPr>
                </a:tc>
                <a:tc>
                  <a:txBody>
                    <a:bodyPr/>
                    <a:lstStyle/>
                    <a:p>
                      <a:pPr marL="0" marR="0" lvl="0" indent="0" algn="l" rtl="0">
                        <a:lnSpc>
                          <a:spcPct val="100000"/>
                        </a:lnSpc>
                        <a:spcBef>
                          <a:spcPts val="0"/>
                        </a:spcBef>
                        <a:spcAft>
                          <a:spcPts val="0"/>
                        </a:spcAft>
                        <a:buClr>
                          <a:srgbClr val="FFFFFF"/>
                        </a:buClr>
                        <a:buFont typeface="Tahoma"/>
                        <a:buNone/>
                      </a:pPr>
                      <a:r>
                        <a:rPr lang="en-US" sz="1800" b="1" i="0" u="none" strike="noStrike" cap="none" dirty="0">
                          <a:solidFill>
                            <a:srgbClr val="FFFFFF"/>
                          </a:solidFill>
                          <a:latin typeface="Tahoma"/>
                          <a:ea typeface="Tahoma"/>
                          <a:cs typeface="Tahoma"/>
                          <a:sym typeface="Tahoma"/>
                        </a:rPr>
                        <a:t>Coronary artery</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solidFill>
                      <a:schemeClr val="accent1"/>
                    </a:solidFill>
                  </a:tcPr>
                </a:tc>
                <a:tc>
                  <a:txBody>
                    <a:bodyPr/>
                    <a:lstStyle/>
                    <a:p>
                      <a:pPr marL="0" marR="0" lvl="0" indent="0" algn="l" rtl="0">
                        <a:lnSpc>
                          <a:spcPct val="100000"/>
                        </a:lnSpc>
                        <a:spcBef>
                          <a:spcPts val="0"/>
                        </a:spcBef>
                        <a:spcAft>
                          <a:spcPts val="0"/>
                        </a:spcAft>
                        <a:buClr>
                          <a:srgbClr val="FFFFFF"/>
                        </a:buClr>
                        <a:buFont typeface="Tahoma"/>
                        <a:buNone/>
                      </a:pPr>
                      <a:r>
                        <a:rPr lang="en-US" sz="1800" b="1" i="0" u="none" strike="noStrike" cap="none" dirty="0">
                          <a:solidFill>
                            <a:srgbClr val="FFFFFF"/>
                          </a:solidFill>
                          <a:latin typeface="Tahoma"/>
                          <a:ea typeface="Tahoma"/>
                          <a:cs typeface="Tahoma"/>
                          <a:sym typeface="Tahoma"/>
                        </a:rPr>
                        <a:t>Area</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1045475">
                <a:tc>
                  <a:txBody>
                    <a:bodyPr/>
                    <a:lstStyle/>
                    <a:p>
                      <a:pPr marL="0" marR="0" lvl="0" indent="0" algn="l" rtl="0">
                        <a:lnSpc>
                          <a:spcPct val="100000"/>
                        </a:lnSpc>
                        <a:spcBef>
                          <a:spcPts val="0"/>
                        </a:spcBef>
                        <a:spcAft>
                          <a:spcPts val="0"/>
                        </a:spcAft>
                        <a:buClr>
                          <a:srgbClr val="003366"/>
                        </a:buClr>
                        <a:buFont typeface="Tahoma"/>
                        <a:buNone/>
                      </a:pPr>
                      <a:r>
                        <a:rPr lang="en-US" sz="1800" b="0" i="0" u="none" strike="noStrike" cap="none" dirty="0">
                          <a:solidFill>
                            <a:srgbClr val="003366"/>
                          </a:solidFill>
                          <a:latin typeface="Tahoma"/>
                          <a:ea typeface="Tahoma"/>
                          <a:cs typeface="Tahoma"/>
                          <a:sym typeface="Tahoma"/>
                        </a:rPr>
                        <a:t>II, III, aVF</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BDEDE"/>
                    </a:solidFill>
                  </a:tcPr>
                </a:tc>
                <a:tc>
                  <a:txBody>
                    <a:bodyPr/>
                    <a:lstStyle/>
                    <a:p>
                      <a:pPr marL="0" marR="0" lvl="0" indent="0" algn="l" rtl="0">
                        <a:lnSpc>
                          <a:spcPct val="100000"/>
                        </a:lnSpc>
                        <a:spcBef>
                          <a:spcPts val="0"/>
                        </a:spcBef>
                        <a:spcAft>
                          <a:spcPts val="0"/>
                        </a:spcAft>
                        <a:buClr>
                          <a:srgbClr val="003366"/>
                        </a:buClr>
                        <a:buFont typeface="Tahoma"/>
                        <a:buNone/>
                      </a:pPr>
                      <a:r>
                        <a:rPr lang="en-US" sz="1800" b="0" i="0" u="none" strike="noStrike" cap="none" dirty="0">
                          <a:solidFill>
                            <a:srgbClr val="003366"/>
                          </a:solidFill>
                          <a:latin typeface="Tahoma"/>
                          <a:ea typeface="Tahoma"/>
                          <a:cs typeface="Tahoma"/>
                          <a:sym typeface="Tahoma"/>
                        </a:rPr>
                        <a:t>RCA</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BDEDE"/>
                    </a:solidFill>
                  </a:tcPr>
                </a:tc>
                <a:tc>
                  <a:txBody>
                    <a:bodyPr/>
                    <a:lstStyle/>
                    <a:p>
                      <a:pPr marL="0" marR="0" lvl="0" indent="0" algn="l" rtl="0">
                        <a:lnSpc>
                          <a:spcPct val="100000"/>
                        </a:lnSpc>
                        <a:spcBef>
                          <a:spcPts val="0"/>
                        </a:spcBef>
                        <a:spcAft>
                          <a:spcPts val="0"/>
                        </a:spcAft>
                        <a:buClr>
                          <a:srgbClr val="003366"/>
                        </a:buClr>
                        <a:buFont typeface="Tahoma"/>
                        <a:buNone/>
                      </a:pPr>
                      <a:r>
                        <a:rPr lang="en-US" sz="1800" b="0" i="0" u="none" strike="noStrike" cap="none" dirty="0">
                          <a:solidFill>
                            <a:srgbClr val="003366"/>
                          </a:solidFill>
                          <a:latin typeface="Tahoma"/>
                          <a:ea typeface="Tahoma"/>
                          <a:cs typeface="Tahoma"/>
                          <a:sym typeface="Tahoma"/>
                        </a:rPr>
                        <a:t>RA, SA node, AV node, RV</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BDEDE"/>
                    </a:solidFill>
                  </a:tcPr>
                </a:tc>
                <a:extLst>
                  <a:ext uri="{0D108BD9-81ED-4DB2-BD59-A6C34878D82A}">
                    <a16:rowId xmlns:a16="http://schemas.microsoft.com/office/drawing/2014/main" val="10001"/>
                  </a:ext>
                </a:extLst>
              </a:tr>
              <a:tr h="1045475">
                <a:tc>
                  <a:txBody>
                    <a:bodyPr/>
                    <a:lstStyle/>
                    <a:p>
                      <a:pPr marL="0" marR="0" lvl="0" indent="0" algn="l" rtl="0">
                        <a:lnSpc>
                          <a:spcPct val="100000"/>
                        </a:lnSpc>
                        <a:spcBef>
                          <a:spcPts val="0"/>
                        </a:spcBef>
                        <a:spcAft>
                          <a:spcPts val="0"/>
                        </a:spcAft>
                        <a:buClr>
                          <a:srgbClr val="003366"/>
                        </a:buClr>
                        <a:buFont typeface="Tahoma"/>
                        <a:buNone/>
                      </a:pPr>
                      <a:r>
                        <a:rPr lang="en-US" sz="1800" b="0" i="0" u="none" strike="noStrike" cap="none" dirty="0">
                          <a:solidFill>
                            <a:srgbClr val="003366"/>
                          </a:solidFill>
                          <a:latin typeface="Tahoma"/>
                          <a:ea typeface="Tahoma"/>
                          <a:cs typeface="Tahoma"/>
                          <a:sym typeface="Tahoma"/>
                        </a:rPr>
                        <a:t>V3-V5</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7EFEF"/>
                    </a:solidFill>
                  </a:tcPr>
                </a:tc>
                <a:tc>
                  <a:txBody>
                    <a:bodyPr/>
                    <a:lstStyle/>
                    <a:p>
                      <a:pPr marL="0" marR="0" lvl="0" indent="0" algn="l" rtl="0">
                        <a:lnSpc>
                          <a:spcPct val="100000"/>
                        </a:lnSpc>
                        <a:spcBef>
                          <a:spcPts val="0"/>
                        </a:spcBef>
                        <a:spcAft>
                          <a:spcPts val="0"/>
                        </a:spcAft>
                        <a:buClr>
                          <a:srgbClr val="003366"/>
                        </a:buClr>
                        <a:buFont typeface="Tahoma"/>
                        <a:buNone/>
                      </a:pPr>
                      <a:r>
                        <a:rPr lang="en-US" sz="1800" b="0" i="0" u="none" strike="noStrike" cap="none" dirty="0">
                          <a:solidFill>
                            <a:srgbClr val="003366"/>
                          </a:solidFill>
                          <a:latin typeface="Tahoma"/>
                          <a:ea typeface="Tahoma"/>
                          <a:cs typeface="Tahoma"/>
                          <a:sym typeface="Tahoma"/>
                        </a:rPr>
                        <a:t>LAD</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7EFEF"/>
                    </a:solidFill>
                  </a:tcPr>
                </a:tc>
                <a:tc>
                  <a:txBody>
                    <a:bodyPr/>
                    <a:lstStyle/>
                    <a:p>
                      <a:pPr marL="0" marR="0" lvl="0" indent="0" algn="l" rtl="0">
                        <a:lnSpc>
                          <a:spcPct val="100000"/>
                        </a:lnSpc>
                        <a:spcBef>
                          <a:spcPts val="0"/>
                        </a:spcBef>
                        <a:spcAft>
                          <a:spcPts val="0"/>
                        </a:spcAft>
                        <a:buClr>
                          <a:srgbClr val="003366"/>
                        </a:buClr>
                        <a:buFont typeface="Tahoma"/>
                        <a:buNone/>
                      </a:pPr>
                      <a:r>
                        <a:rPr lang="en-US" sz="1800" b="0" i="0" u="none" strike="noStrike" cap="none" dirty="0">
                          <a:solidFill>
                            <a:srgbClr val="003366"/>
                          </a:solidFill>
                          <a:latin typeface="Tahoma"/>
                          <a:ea typeface="Tahoma"/>
                          <a:cs typeface="Tahoma"/>
                          <a:sym typeface="Tahoma"/>
                        </a:rPr>
                        <a:t>Anterolateral left ventricle</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7EFEF"/>
                    </a:solidFill>
                  </a:tcPr>
                </a:tc>
                <a:extLst>
                  <a:ext uri="{0D108BD9-81ED-4DB2-BD59-A6C34878D82A}">
                    <a16:rowId xmlns:a16="http://schemas.microsoft.com/office/drawing/2014/main" val="10002"/>
                  </a:ext>
                </a:extLst>
              </a:tr>
              <a:tr h="1045475">
                <a:tc>
                  <a:txBody>
                    <a:bodyPr/>
                    <a:lstStyle/>
                    <a:p>
                      <a:pPr marL="0" marR="0" lvl="0" indent="0" algn="l" rtl="0">
                        <a:lnSpc>
                          <a:spcPct val="100000"/>
                        </a:lnSpc>
                        <a:spcBef>
                          <a:spcPts val="0"/>
                        </a:spcBef>
                        <a:spcAft>
                          <a:spcPts val="0"/>
                        </a:spcAft>
                        <a:buClr>
                          <a:srgbClr val="003366"/>
                        </a:buClr>
                        <a:buFont typeface="Tahoma"/>
                        <a:buNone/>
                      </a:pPr>
                      <a:r>
                        <a:rPr lang="en-US" sz="1800" b="0" i="0" u="none" strike="noStrike" cap="none" dirty="0">
                          <a:solidFill>
                            <a:srgbClr val="003366"/>
                          </a:solidFill>
                          <a:latin typeface="Tahoma"/>
                          <a:ea typeface="Tahoma"/>
                          <a:cs typeface="Tahoma"/>
                          <a:sym typeface="Tahoma"/>
                        </a:rPr>
                        <a:t>I, aVL</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BDEDE"/>
                    </a:solidFill>
                  </a:tcPr>
                </a:tc>
                <a:tc>
                  <a:txBody>
                    <a:bodyPr/>
                    <a:lstStyle/>
                    <a:p>
                      <a:pPr marL="0" marR="0" lvl="0" indent="0" algn="l" rtl="0">
                        <a:lnSpc>
                          <a:spcPct val="100000"/>
                        </a:lnSpc>
                        <a:spcBef>
                          <a:spcPts val="0"/>
                        </a:spcBef>
                        <a:spcAft>
                          <a:spcPts val="0"/>
                        </a:spcAft>
                        <a:buClr>
                          <a:srgbClr val="003366"/>
                        </a:buClr>
                        <a:buFont typeface="Tahoma"/>
                        <a:buNone/>
                      </a:pPr>
                      <a:r>
                        <a:rPr lang="en-US" sz="1800" b="0" i="0" u="none" strike="noStrike" cap="none" dirty="0">
                          <a:solidFill>
                            <a:srgbClr val="003366"/>
                          </a:solidFill>
                          <a:latin typeface="Tahoma"/>
                          <a:ea typeface="Tahoma"/>
                          <a:cs typeface="Tahoma"/>
                          <a:sym typeface="Tahoma"/>
                        </a:rPr>
                        <a:t>Cx</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BDEDE"/>
                    </a:solidFill>
                  </a:tcPr>
                </a:tc>
                <a:tc>
                  <a:txBody>
                    <a:bodyPr/>
                    <a:lstStyle/>
                    <a:p>
                      <a:pPr marL="0" marR="0" lvl="0" indent="0" algn="l" rtl="0">
                        <a:lnSpc>
                          <a:spcPct val="100000"/>
                        </a:lnSpc>
                        <a:spcBef>
                          <a:spcPts val="0"/>
                        </a:spcBef>
                        <a:spcAft>
                          <a:spcPts val="0"/>
                        </a:spcAft>
                        <a:buClr>
                          <a:srgbClr val="003366"/>
                        </a:buClr>
                        <a:buFont typeface="Tahoma"/>
                        <a:buNone/>
                      </a:pPr>
                      <a:r>
                        <a:rPr lang="en-US" sz="1800" b="0" i="0" u="none" strike="noStrike" cap="none" dirty="0">
                          <a:solidFill>
                            <a:srgbClr val="003366"/>
                          </a:solidFill>
                          <a:latin typeface="Tahoma"/>
                          <a:ea typeface="Tahoma"/>
                          <a:cs typeface="Tahoma"/>
                          <a:sym typeface="Tahoma"/>
                        </a:rPr>
                        <a:t>Lateral left ventricle</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BDEDE"/>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1"/>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r>
              <a:rPr lang="en-US" sz="4400" b="0" i="0" u="none" strike="noStrike" cap="none" dirty="0">
                <a:solidFill>
                  <a:srgbClr val="000000"/>
                </a:solidFill>
                <a:latin typeface="Calibri"/>
                <a:ea typeface="Calibri"/>
                <a:cs typeface="Calibri"/>
                <a:sym typeface="Calibri"/>
              </a:rPr>
              <a:t>Objectives</a:t>
            </a:r>
            <a:endParaRPr dirty="0"/>
          </a:p>
        </p:txBody>
      </p:sp>
      <p:sp>
        <p:nvSpPr>
          <p:cNvPr id="120" name="Google Shape;120;p21"/>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Calibri"/>
              <a:buChar char="■"/>
            </a:pPr>
            <a:r>
              <a:rPr lang="en-US" sz="2000" b="0" i="0" u="none" strike="noStrike" cap="none" dirty="0">
                <a:solidFill>
                  <a:schemeClr val="dk1"/>
                </a:solidFill>
                <a:latin typeface="Calibri"/>
                <a:ea typeface="Calibri"/>
                <a:cs typeface="Calibri"/>
                <a:sym typeface="Calibri"/>
              </a:rPr>
              <a:t>Describe the anesthetic management for the patient with coronary artery disease including goal; induction, maintenance and postoperative period</a:t>
            </a:r>
            <a:endParaRPr sz="2000" dirty="0"/>
          </a:p>
          <a:p>
            <a:pPr marL="342900" marR="0" lvl="0" indent="-342900" algn="l" rtl="0">
              <a:spcBef>
                <a:spcPts val="1600"/>
              </a:spcBef>
              <a:spcAft>
                <a:spcPts val="0"/>
              </a:spcAft>
              <a:buClr>
                <a:schemeClr val="dk1"/>
              </a:buClr>
              <a:buSzPts val="3200"/>
              <a:buFont typeface="Calibri"/>
              <a:buChar char="■"/>
            </a:pPr>
            <a:r>
              <a:rPr lang="en-US" sz="2000" b="0" i="0" u="none" strike="noStrike" cap="none" dirty="0">
                <a:solidFill>
                  <a:schemeClr val="dk1"/>
                </a:solidFill>
                <a:latin typeface="Calibri"/>
                <a:ea typeface="Calibri"/>
                <a:cs typeface="Calibri"/>
                <a:sym typeface="Calibri"/>
              </a:rPr>
              <a:t>Describe treatment of myocardial ischemia</a:t>
            </a:r>
          </a:p>
          <a:p>
            <a:pPr marL="342900" lvl="0" indent="-342900">
              <a:spcBef>
                <a:spcPts val="0"/>
              </a:spcBef>
              <a:buSzPts val="3200"/>
              <a:buFont typeface="Calibri"/>
              <a:buChar char="■"/>
            </a:pPr>
            <a:r>
              <a:rPr lang="en-US" sz="2000" dirty="0">
                <a:solidFill>
                  <a:schemeClr val="dk1"/>
                </a:solidFill>
                <a:latin typeface="Calibri"/>
                <a:ea typeface="Calibri"/>
                <a:cs typeface="Calibri"/>
                <a:sym typeface="Calibri"/>
              </a:rPr>
              <a:t>Identify the classifications of hypertension and blood pressure parameters</a:t>
            </a:r>
            <a:endParaRPr lang="en-US" sz="2000" dirty="0"/>
          </a:p>
          <a:p>
            <a:pPr marL="342900" lvl="0" indent="-342900">
              <a:spcBef>
                <a:spcPts val="1600"/>
              </a:spcBef>
              <a:buSzPts val="3200"/>
              <a:buFont typeface="Calibri"/>
              <a:buChar char="■"/>
            </a:pPr>
            <a:r>
              <a:rPr lang="en-US" sz="2000" dirty="0">
                <a:solidFill>
                  <a:schemeClr val="dk1"/>
                </a:solidFill>
                <a:latin typeface="Calibri"/>
                <a:ea typeface="Calibri"/>
                <a:cs typeface="Calibri"/>
                <a:sym typeface="Calibri"/>
              </a:rPr>
              <a:t>Describe the anesthetic management for the patient with hypertension including goal; induction, maintenance and postoperative period</a:t>
            </a:r>
            <a:endParaRPr lang="en-US" sz="2000" dirty="0"/>
          </a:p>
          <a:p>
            <a:pPr marL="342900" marR="0" lvl="0" indent="-342900" algn="l" rtl="0">
              <a:spcBef>
                <a:spcPts val="1600"/>
              </a:spcBef>
              <a:spcAft>
                <a:spcPts val="0"/>
              </a:spcAft>
              <a:buClr>
                <a:schemeClr val="dk1"/>
              </a:buClr>
              <a:buSzPts val="3200"/>
              <a:buFont typeface="Calibri"/>
              <a:buChar char="■"/>
            </a:pPr>
            <a:endParaRPr sz="2000" dirty="0"/>
          </a:p>
          <a:p>
            <a:pPr marL="342900" marR="0" lvl="0" indent="-139700" algn="l" rtl="0">
              <a:spcBef>
                <a:spcPts val="1600"/>
              </a:spcBef>
              <a:spcAft>
                <a:spcPts val="1600"/>
              </a:spcAft>
              <a:buClr>
                <a:schemeClr val="dk1"/>
              </a:buClr>
              <a:buSzPts val="3200"/>
              <a:buFont typeface="Calibri"/>
              <a:buNone/>
            </a:pPr>
            <a:endParaRPr sz="3200" b="0" i="0" u="none" strike="noStrike" cap="none" dirty="0">
              <a:solidFill>
                <a:schemeClr val="dk1"/>
              </a:solidFill>
              <a:latin typeface="Calibri"/>
              <a:ea typeface="Calibri"/>
              <a:cs typeface="Calibri"/>
              <a:sym typeface="Calibri"/>
            </a:endParaRPr>
          </a:p>
        </p:txBody>
      </p:sp>
      <p:sp>
        <p:nvSpPr>
          <p:cNvPr id="121" name="Google Shape;121;p21"/>
          <p:cNvSpPr txBox="1">
            <a:spLocks noGrp="1"/>
          </p:cNvSpPr>
          <p:nvPr>
            <p:ph type="sldNum" sz="quarter"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a:t> </a:t>
            </a: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74"/>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r>
              <a:rPr lang="en-US" sz="4400" b="0" i="0" u="none" strike="noStrike" cap="none" dirty="0">
                <a:solidFill>
                  <a:srgbClr val="000000"/>
                </a:solidFill>
                <a:latin typeface="Calibri"/>
                <a:ea typeface="Calibri"/>
                <a:cs typeface="Calibri"/>
                <a:sym typeface="Calibri"/>
              </a:rPr>
              <a:t>Preoperative Assessment</a:t>
            </a:r>
            <a:endParaRPr dirty="0"/>
          </a:p>
        </p:txBody>
      </p:sp>
      <p:sp>
        <p:nvSpPr>
          <p:cNvPr id="507" name="Google Shape;507;p74"/>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a:spcBef>
                <a:spcPts val="0"/>
              </a:spcBef>
              <a:buClr>
                <a:schemeClr val="dk1"/>
              </a:buClr>
              <a:buSzPts val="3200"/>
            </a:pPr>
            <a:r>
              <a:rPr lang="en-US" sz="2000" b="0" i="0" u="none" strike="noStrike" cap="none" dirty="0">
                <a:solidFill>
                  <a:schemeClr val="dk1"/>
                </a:solidFill>
                <a:latin typeface="Calibri"/>
                <a:ea typeface="Calibri"/>
                <a:cs typeface="Calibri"/>
                <a:sym typeface="Calibri"/>
              </a:rPr>
              <a:t>Assess ECG for:</a:t>
            </a:r>
            <a:endParaRPr sz="2000" dirty="0"/>
          </a:p>
          <a:p>
            <a:pPr marL="914400" lvl="1" indent="-4572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Rhythm: if not SR, is it a new rhythm change?</a:t>
            </a:r>
            <a:endParaRPr sz="2000" dirty="0"/>
          </a:p>
          <a:p>
            <a:pPr marL="914400" lvl="1" indent="-4572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Ischemia/infarction: new?</a:t>
            </a:r>
            <a:endParaRPr sz="2000" dirty="0"/>
          </a:p>
          <a:p>
            <a:pPr marL="914400" lvl="1" indent="-457200">
              <a:spcBef>
                <a:spcPts val="1600"/>
              </a:spcBef>
              <a:spcAft>
                <a:spcPts val="1600"/>
              </a:spcAft>
              <a:buClr>
                <a:schemeClr val="dk1"/>
              </a:buClr>
              <a:buSzPts val="2800"/>
            </a:pPr>
            <a:r>
              <a:rPr lang="en-US" sz="2000" b="0" i="0" u="none" strike="noStrike" cap="none" dirty="0">
                <a:solidFill>
                  <a:schemeClr val="dk1"/>
                </a:solidFill>
                <a:latin typeface="Calibri"/>
                <a:ea typeface="Calibri"/>
                <a:cs typeface="Calibri"/>
                <a:sym typeface="Calibri"/>
              </a:rPr>
              <a:t>Electrolyte disturbances</a:t>
            </a:r>
          </a:p>
          <a:p>
            <a:pPr>
              <a:spcBef>
                <a:spcPts val="0"/>
              </a:spcBef>
              <a:buClr>
                <a:schemeClr val="dk1"/>
              </a:buClr>
              <a:buSzPts val="3200"/>
            </a:pPr>
            <a:r>
              <a:rPr lang="en-US" sz="2000" b="0" i="0" u="none" strike="noStrike" cap="none" dirty="0">
                <a:solidFill>
                  <a:schemeClr val="dk1"/>
                </a:solidFill>
                <a:latin typeface="Calibri"/>
                <a:ea typeface="Calibri"/>
                <a:cs typeface="Calibri"/>
                <a:sym typeface="Calibri"/>
              </a:rPr>
              <a:t>Stress Tests</a:t>
            </a:r>
            <a:endParaRPr lang="en-US" sz="2000" dirty="0"/>
          </a:p>
          <a:p>
            <a:pPr marL="914400" lvl="1" indent="-4572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Exercise-type of stressor</a:t>
            </a:r>
            <a:endParaRPr lang="en-US" sz="2000" dirty="0"/>
          </a:p>
          <a:p>
            <a:pPr marL="914400" lvl="1" indent="-4572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Thallium scan-radionuclide imaging</a:t>
            </a:r>
            <a:endParaRPr lang="en-US" sz="2000" dirty="0"/>
          </a:p>
          <a:p>
            <a:pPr marL="914400" lvl="1" indent="-4572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Dobutamine-type of stressor</a:t>
            </a:r>
            <a:endParaRPr lang="en-US" sz="2000" dirty="0"/>
          </a:p>
          <a:p>
            <a:pPr marL="914400" lvl="1" indent="-457200">
              <a:spcBef>
                <a:spcPts val="1600"/>
              </a:spcBef>
              <a:spcAft>
                <a:spcPts val="1600"/>
              </a:spcAft>
              <a:buClr>
                <a:schemeClr val="dk1"/>
              </a:buClr>
              <a:buSzPts val="2800"/>
            </a:pPr>
            <a:endParaRPr sz="2000" dirty="0"/>
          </a:p>
        </p:txBody>
      </p:sp>
      <p:sp>
        <p:nvSpPr>
          <p:cNvPr id="508" name="Google Shape;508;p74"/>
          <p:cNvSpPr txBox="1">
            <a:spLocks noGrp="1"/>
          </p:cNvSpPr>
          <p:nvPr>
            <p:ph type="sldNum" sz="quarter"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a:t> </a:t>
            </a: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76"/>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r>
              <a:rPr lang="en-US" sz="4400" b="0" i="0" u="none" strike="noStrike" cap="none" dirty="0">
                <a:solidFill>
                  <a:srgbClr val="000000"/>
                </a:solidFill>
                <a:latin typeface="Calibri"/>
                <a:ea typeface="Calibri"/>
                <a:cs typeface="Calibri"/>
                <a:sym typeface="Calibri"/>
              </a:rPr>
              <a:t>Preoperative Assessment</a:t>
            </a:r>
            <a:endParaRPr dirty="0"/>
          </a:p>
        </p:txBody>
      </p:sp>
      <p:sp>
        <p:nvSpPr>
          <p:cNvPr id="521" name="Google Shape;521;p76"/>
          <p:cNvSpPr txBox="1">
            <a:spLocks noGrp="1"/>
          </p:cNvSpPr>
          <p:nvPr>
            <p:ph idx="1"/>
          </p:nvPr>
        </p:nvSpPr>
        <p:spPr>
          <a:xfrm>
            <a:off x="457200" y="1981200"/>
            <a:ext cx="8229600" cy="4572000"/>
          </a:xfrm>
          <a:prstGeom prst="rect">
            <a:avLst/>
          </a:prstGeom>
          <a:noFill/>
          <a:ln>
            <a:noFill/>
          </a:ln>
        </p:spPr>
        <p:txBody>
          <a:bodyPr spcFirstLastPara="1" wrap="square" lIns="91425" tIns="45700" rIns="91425" bIns="45700" anchor="t" anchorCtr="0">
            <a:noAutofit/>
          </a:bodyPr>
          <a:lstStyle/>
          <a:p>
            <a:pPr>
              <a:spcBef>
                <a:spcPts val="0"/>
              </a:spcBef>
              <a:buClr>
                <a:schemeClr val="dk1"/>
              </a:buClr>
              <a:buSzPts val="3200"/>
            </a:pPr>
            <a:r>
              <a:rPr lang="en-US" sz="2000" b="0" i="0" u="none" strike="noStrike" cap="none" dirty="0">
                <a:solidFill>
                  <a:schemeClr val="dk1"/>
                </a:solidFill>
                <a:latin typeface="Calibri"/>
                <a:ea typeface="Calibri"/>
                <a:cs typeface="Calibri"/>
                <a:sym typeface="Calibri"/>
              </a:rPr>
              <a:t>Echocardiograms</a:t>
            </a:r>
            <a:endParaRPr sz="2000" dirty="0"/>
          </a:p>
          <a:p>
            <a:pPr marL="800100" lvl="1" indent="-3429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EF &lt;50% associated with severe disease</a:t>
            </a:r>
            <a:endParaRPr sz="2000" dirty="0"/>
          </a:p>
          <a:p>
            <a:pPr marL="800100" lvl="1" indent="-3429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Wall motion decreases with ischemia</a:t>
            </a:r>
          </a:p>
          <a:p>
            <a:pPr>
              <a:spcBef>
                <a:spcPts val="0"/>
              </a:spcBef>
              <a:buClr>
                <a:schemeClr val="dk1"/>
              </a:buClr>
              <a:buSzPts val="3200"/>
            </a:pPr>
            <a:r>
              <a:rPr lang="en-US" sz="1800" b="0" i="0" u="none" strike="noStrike" cap="none" dirty="0">
                <a:solidFill>
                  <a:schemeClr val="dk1"/>
                </a:solidFill>
                <a:latin typeface="Calibri"/>
                <a:ea typeface="Calibri"/>
                <a:cs typeface="Calibri"/>
                <a:sym typeface="Calibri"/>
              </a:rPr>
              <a:t>Labs</a:t>
            </a:r>
            <a:endParaRPr lang="en-US" sz="1800" dirty="0"/>
          </a:p>
          <a:p>
            <a:pPr marL="914400" lvl="1" indent="-457200">
              <a:spcBef>
                <a:spcPts val="1600"/>
              </a:spcBef>
              <a:buClr>
                <a:schemeClr val="dk1"/>
              </a:buClr>
              <a:buSzPts val="2800"/>
            </a:pPr>
            <a:r>
              <a:rPr lang="en-US" b="0" i="0" u="none" strike="noStrike" cap="none" dirty="0">
                <a:solidFill>
                  <a:schemeClr val="dk1"/>
                </a:solidFill>
                <a:latin typeface="Calibri"/>
                <a:ea typeface="Calibri"/>
                <a:cs typeface="Calibri"/>
                <a:sym typeface="Calibri"/>
              </a:rPr>
              <a:t>H&amp;H- ↓ hgb will ↑ CO and HR to meet oxygen demand</a:t>
            </a:r>
            <a:endParaRPr lang="en-US" dirty="0"/>
          </a:p>
          <a:p>
            <a:pPr marL="914400" lvl="1" indent="-457200">
              <a:spcBef>
                <a:spcPts val="1600"/>
              </a:spcBef>
              <a:buClr>
                <a:schemeClr val="dk1"/>
              </a:buClr>
              <a:buSzPts val="2800"/>
            </a:pPr>
            <a:r>
              <a:rPr lang="en-US" b="0" i="0" u="none" strike="noStrike" cap="none" dirty="0">
                <a:solidFill>
                  <a:schemeClr val="dk1"/>
                </a:solidFill>
                <a:latin typeface="Calibri"/>
                <a:ea typeface="Calibri"/>
                <a:cs typeface="Calibri"/>
                <a:sym typeface="Calibri"/>
              </a:rPr>
              <a:t>Electrolytes-hypokalemia→arrhythmias, decreased contractility, labile BP; and with chronic hypokalemia→myocardial fibrosis</a:t>
            </a:r>
            <a:endParaRPr lang="en-US" dirty="0"/>
          </a:p>
          <a:p>
            <a:pPr marL="914400" lvl="1" indent="-457200">
              <a:spcBef>
                <a:spcPts val="1600"/>
              </a:spcBef>
              <a:buClr>
                <a:schemeClr val="dk1"/>
              </a:buClr>
              <a:buSzPts val="2800"/>
            </a:pPr>
            <a:r>
              <a:rPr lang="en-US" b="0" i="0" u="none" strike="noStrike" cap="none" dirty="0">
                <a:solidFill>
                  <a:schemeClr val="dk1"/>
                </a:solidFill>
                <a:latin typeface="Calibri"/>
                <a:ea typeface="Calibri"/>
                <a:cs typeface="Calibri"/>
                <a:sym typeface="Calibri"/>
              </a:rPr>
              <a:t>Renal function</a:t>
            </a:r>
            <a:endParaRPr lang="en-US" dirty="0"/>
          </a:p>
          <a:p>
            <a:pPr marL="1257300" lvl="2" indent="-342900">
              <a:spcBef>
                <a:spcPts val="1600"/>
              </a:spcBef>
              <a:buClr>
                <a:schemeClr val="dk1"/>
              </a:buClr>
              <a:buSzPts val="2400"/>
            </a:pPr>
            <a:r>
              <a:rPr lang="en-US" sz="1800" b="0" i="0" u="none" strike="noStrike" cap="none" dirty="0">
                <a:solidFill>
                  <a:schemeClr val="dk1"/>
                </a:solidFill>
                <a:latin typeface="Calibri"/>
                <a:ea typeface="Calibri"/>
                <a:cs typeface="Calibri"/>
                <a:sym typeface="Calibri"/>
              </a:rPr>
              <a:t>Perioperative morbidity is </a:t>
            </a:r>
            <a:r>
              <a:rPr lang="en-US" sz="1800" b="0" i="0" u="none" strike="noStrike" cap="none" dirty="0">
                <a:solidFill>
                  <a:schemeClr val="dk1"/>
                </a:solidFill>
                <a:latin typeface="Noto Symbol"/>
                <a:ea typeface="Noto Symbol"/>
                <a:cs typeface="Noto Symbol"/>
                <a:sym typeface="Noto Symbol"/>
              </a:rPr>
              <a:t>⇧</a:t>
            </a:r>
            <a:r>
              <a:rPr lang="en-US" sz="1800" b="0" i="0" u="none" strike="noStrike" cap="none" dirty="0">
                <a:solidFill>
                  <a:schemeClr val="dk1"/>
                </a:solidFill>
                <a:latin typeface="Calibri"/>
                <a:ea typeface="Calibri"/>
                <a:cs typeface="Calibri"/>
                <a:sym typeface="Calibri"/>
              </a:rPr>
              <a:t>with BUN &gt; 50 mg/dL or K+ below 3.0 mEq/L</a:t>
            </a:r>
            <a:endParaRPr lang="en-US" sz="1800" dirty="0"/>
          </a:p>
          <a:p>
            <a:pPr marL="800100" lvl="1" indent="-342900">
              <a:spcBef>
                <a:spcPts val="1600"/>
              </a:spcBef>
              <a:buClr>
                <a:schemeClr val="dk1"/>
              </a:buClr>
              <a:buSzPts val="2800"/>
            </a:pPr>
            <a:endParaRPr sz="2000" dirty="0"/>
          </a:p>
          <a:p>
            <a:pPr marL="342900" marR="0" lvl="0" indent="-342900" algn="l" rtl="0">
              <a:spcBef>
                <a:spcPts val="1600"/>
              </a:spcBef>
              <a:spcAft>
                <a:spcPts val="1600"/>
              </a:spcAft>
              <a:buClr>
                <a:schemeClr val="dk1"/>
              </a:buClr>
              <a:buFont typeface="Calibri"/>
              <a:buNone/>
            </a:pPr>
            <a:endParaRPr sz="3200" b="0" i="0" u="none" strike="noStrike" cap="none" dirty="0">
              <a:solidFill>
                <a:schemeClr val="dk1"/>
              </a:solidFill>
              <a:latin typeface="Calibri"/>
              <a:ea typeface="Calibri"/>
              <a:cs typeface="Calibri"/>
              <a:sym typeface="Calibri"/>
            </a:endParaRPr>
          </a:p>
        </p:txBody>
      </p:sp>
      <p:sp>
        <p:nvSpPr>
          <p:cNvPr id="522" name="Google Shape;522;p76"/>
          <p:cNvSpPr txBox="1">
            <a:spLocks noGrp="1"/>
          </p:cNvSpPr>
          <p:nvPr>
            <p:ph type="sldNum" sz="quarter"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a:t> </a:t>
            </a: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78"/>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r>
              <a:rPr lang="en-US" sz="4400" b="0" i="0" u="none" strike="noStrike" cap="none" dirty="0">
                <a:solidFill>
                  <a:srgbClr val="000000"/>
                </a:solidFill>
                <a:latin typeface="Calibri"/>
                <a:ea typeface="Calibri"/>
                <a:cs typeface="Calibri"/>
                <a:sym typeface="Calibri"/>
              </a:rPr>
              <a:t>Preoperative Assessment</a:t>
            </a:r>
            <a:endParaRPr dirty="0"/>
          </a:p>
        </p:txBody>
      </p:sp>
      <p:sp>
        <p:nvSpPr>
          <p:cNvPr id="535" name="Google Shape;535;p78"/>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a:spcBef>
                <a:spcPts val="0"/>
              </a:spcBef>
              <a:buClr>
                <a:schemeClr val="dk1"/>
              </a:buClr>
              <a:buSzPts val="3200"/>
            </a:pPr>
            <a:r>
              <a:rPr lang="en-US" sz="2000" b="0" i="0" u="none" strike="noStrike" cap="none" dirty="0">
                <a:solidFill>
                  <a:schemeClr val="dk1"/>
                </a:solidFill>
                <a:latin typeface="Calibri"/>
                <a:ea typeface="Calibri"/>
                <a:cs typeface="Calibri"/>
                <a:sym typeface="Calibri"/>
              </a:rPr>
              <a:t>Patient Medications</a:t>
            </a:r>
            <a:endParaRPr sz="2000" dirty="0"/>
          </a:p>
          <a:p>
            <a:pPr marL="800100" lvl="1" indent="-3429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Beta blockers</a:t>
            </a:r>
            <a:endParaRPr sz="2000" dirty="0"/>
          </a:p>
          <a:p>
            <a:pPr marL="800100" lvl="1" indent="-3429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Nitrates</a:t>
            </a:r>
            <a:endParaRPr sz="2000" dirty="0"/>
          </a:p>
          <a:p>
            <a:pPr marL="800100" lvl="1" indent="-3429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Calcium channel blockers</a:t>
            </a:r>
            <a:endParaRPr sz="2000" dirty="0"/>
          </a:p>
          <a:p>
            <a:pPr marL="800100" lvl="1" indent="-3429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Ace inhibitors</a:t>
            </a:r>
            <a:endParaRPr sz="2000" dirty="0"/>
          </a:p>
          <a:p>
            <a:pPr>
              <a:spcBef>
                <a:spcPts val="1600"/>
              </a:spcBef>
              <a:buClr>
                <a:schemeClr val="dk1"/>
              </a:buClr>
              <a:buSzPts val="3200"/>
            </a:pPr>
            <a:r>
              <a:rPr lang="en-US" sz="2000" b="0" i="0" u="none" strike="noStrike" cap="none" dirty="0">
                <a:solidFill>
                  <a:schemeClr val="dk1"/>
                </a:solidFill>
                <a:latin typeface="Calibri"/>
                <a:ea typeface="Calibri"/>
                <a:cs typeface="Calibri"/>
                <a:sym typeface="Calibri"/>
              </a:rPr>
              <a:t>Should be continued through the day of surgery</a:t>
            </a:r>
            <a:endParaRPr sz="2000" dirty="0"/>
          </a:p>
          <a:p>
            <a:pPr>
              <a:spcBef>
                <a:spcPts val="1600"/>
              </a:spcBef>
              <a:buClr>
                <a:schemeClr val="dk1"/>
              </a:buClr>
              <a:buSzPts val="3200"/>
            </a:pPr>
            <a:r>
              <a:rPr lang="en-US" sz="2000" b="0" i="0" u="none" strike="noStrike" cap="none" dirty="0">
                <a:solidFill>
                  <a:schemeClr val="dk1"/>
                </a:solidFill>
                <a:latin typeface="Calibri"/>
                <a:ea typeface="Calibri"/>
                <a:cs typeface="Calibri"/>
                <a:sym typeface="Calibri"/>
              </a:rPr>
              <a:t>Ask when the last dose was taken</a:t>
            </a:r>
            <a:endParaRPr sz="2000" dirty="0"/>
          </a:p>
          <a:p>
            <a:pPr marL="342900" marR="0" lvl="0" indent="-139700" algn="l" rtl="0">
              <a:spcBef>
                <a:spcPts val="1600"/>
              </a:spcBef>
              <a:spcAft>
                <a:spcPts val="1600"/>
              </a:spcAft>
              <a:buClr>
                <a:schemeClr val="dk1"/>
              </a:buClr>
              <a:buSzPts val="3200"/>
              <a:buFont typeface="Calibri"/>
              <a:buNone/>
            </a:pPr>
            <a:endParaRPr sz="3200" b="0" i="0" u="none" strike="noStrike" cap="none" dirty="0">
              <a:solidFill>
                <a:schemeClr val="dk1"/>
              </a:solidFill>
              <a:latin typeface="Calibri"/>
              <a:ea typeface="Calibri"/>
              <a:cs typeface="Calibri"/>
              <a:sym typeface="Calibri"/>
            </a:endParaRPr>
          </a:p>
        </p:txBody>
      </p:sp>
      <p:sp>
        <p:nvSpPr>
          <p:cNvPr id="536" name="Google Shape;536;p78"/>
          <p:cNvSpPr txBox="1">
            <a:spLocks noGrp="1"/>
          </p:cNvSpPr>
          <p:nvPr>
            <p:ph type="sldNum" sz="quarter"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a:t> </a:t>
            </a: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Google Shape;541;p7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r>
              <a:rPr lang="en-US" sz="4400" b="0" i="0" u="none" strike="noStrike" cap="none" dirty="0">
                <a:solidFill>
                  <a:srgbClr val="000000"/>
                </a:solidFill>
                <a:latin typeface="Calibri"/>
                <a:ea typeface="Calibri"/>
                <a:cs typeface="Calibri"/>
                <a:sym typeface="Calibri"/>
              </a:rPr>
              <a:t>Preoperative Assessment</a:t>
            </a:r>
            <a:endParaRPr dirty="0"/>
          </a:p>
        </p:txBody>
      </p:sp>
      <p:sp>
        <p:nvSpPr>
          <p:cNvPr id="542" name="Google Shape;542;p79"/>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a:spcBef>
                <a:spcPts val="0"/>
              </a:spcBef>
              <a:buClr>
                <a:schemeClr val="dk1"/>
              </a:buClr>
              <a:buSzPts val="3200"/>
            </a:pPr>
            <a:r>
              <a:rPr lang="en-US" sz="2000" b="0" i="0" u="none" strike="noStrike" cap="none" dirty="0">
                <a:solidFill>
                  <a:schemeClr val="dk1"/>
                </a:solidFill>
                <a:latin typeface="Calibri"/>
                <a:ea typeface="Calibri"/>
                <a:cs typeface="Calibri"/>
                <a:sym typeface="Calibri"/>
              </a:rPr>
              <a:t>Patient interview</a:t>
            </a:r>
            <a:endParaRPr sz="2000" dirty="0"/>
          </a:p>
          <a:p>
            <a:pPr marL="800100" lvl="1" indent="-3429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Smoking</a:t>
            </a:r>
            <a:endParaRPr sz="2000" dirty="0"/>
          </a:p>
          <a:p>
            <a:pPr marL="800100" lvl="1" indent="-3429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Past medical history</a:t>
            </a:r>
            <a:endParaRPr sz="2000" dirty="0"/>
          </a:p>
          <a:p>
            <a:pPr marL="800100" lvl="1" indent="-3429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Information about pain, dyspnea, cardiac reserve and functional capacity</a:t>
            </a:r>
            <a:endParaRPr sz="2000" dirty="0"/>
          </a:p>
          <a:p>
            <a:pPr marL="800100" lvl="1" indent="-3429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Angina or prior MI</a:t>
            </a:r>
            <a:endParaRPr sz="2000" dirty="0"/>
          </a:p>
          <a:p>
            <a:pPr marL="742950" marR="0" lvl="1" indent="-285750" algn="l" rtl="0">
              <a:spcBef>
                <a:spcPts val="1600"/>
              </a:spcBef>
              <a:spcAft>
                <a:spcPts val="1600"/>
              </a:spcAft>
              <a:buClr>
                <a:schemeClr val="dk1"/>
              </a:buClr>
              <a:buFont typeface="Calibri"/>
              <a:buNone/>
            </a:pPr>
            <a:endParaRPr sz="2800" b="0" i="0" u="none" strike="noStrike" cap="none" dirty="0">
              <a:solidFill>
                <a:schemeClr val="dk1"/>
              </a:solidFill>
              <a:latin typeface="Calibri"/>
              <a:ea typeface="Calibri"/>
              <a:cs typeface="Calibri"/>
              <a:sym typeface="Calibri"/>
            </a:endParaRPr>
          </a:p>
        </p:txBody>
      </p:sp>
      <p:sp>
        <p:nvSpPr>
          <p:cNvPr id="543" name="Google Shape;543;p79"/>
          <p:cNvSpPr txBox="1">
            <a:spLocks noGrp="1"/>
          </p:cNvSpPr>
          <p:nvPr>
            <p:ph type="sldNum" sz="quarter"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a:t> </a:t>
            </a: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Google Shape;548;p80"/>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r>
              <a:rPr lang="en-US" sz="4400" b="0" i="0" u="none" strike="noStrike" cap="none" dirty="0">
                <a:solidFill>
                  <a:srgbClr val="000000"/>
                </a:solidFill>
                <a:latin typeface="Calibri"/>
                <a:ea typeface="Calibri"/>
                <a:cs typeface="Calibri"/>
                <a:sym typeface="Calibri"/>
              </a:rPr>
              <a:t>Preoperative Assessment</a:t>
            </a:r>
            <a:endParaRPr dirty="0"/>
          </a:p>
        </p:txBody>
      </p:sp>
      <p:sp>
        <p:nvSpPr>
          <p:cNvPr id="549" name="Google Shape;549;p80"/>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a:spcBef>
                <a:spcPts val="0"/>
              </a:spcBef>
              <a:buClr>
                <a:schemeClr val="dk1"/>
              </a:buClr>
              <a:buSzPts val="3200"/>
            </a:pPr>
            <a:r>
              <a:rPr lang="en-US" sz="2000" b="0" i="0" u="none" strike="noStrike" cap="none" dirty="0">
                <a:solidFill>
                  <a:schemeClr val="dk1"/>
                </a:solidFill>
                <a:latin typeface="Calibri"/>
                <a:ea typeface="Calibri"/>
                <a:cs typeface="Calibri"/>
                <a:sym typeface="Calibri"/>
              </a:rPr>
              <a:t>Patient Interview</a:t>
            </a:r>
            <a:endParaRPr sz="2000" dirty="0"/>
          </a:p>
          <a:p>
            <a:pPr marL="914400" lvl="1" indent="-4572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Blood pressure</a:t>
            </a:r>
            <a:endParaRPr sz="2000" dirty="0"/>
          </a:p>
          <a:p>
            <a:pPr marL="914400" lvl="1" indent="-4572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Breath sounds</a:t>
            </a:r>
            <a:endParaRPr sz="2000" dirty="0"/>
          </a:p>
          <a:p>
            <a:pPr marL="914400" lvl="1" indent="-4572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Heart tones</a:t>
            </a:r>
            <a:endParaRPr sz="2000" dirty="0"/>
          </a:p>
          <a:p>
            <a:pPr marL="914400" lvl="1" indent="-457200">
              <a:spcBef>
                <a:spcPts val="1600"/>
              </a:spcBef>
              <a:spcAft>
                <a:spcPts val="1600"/>
              </a:spcAft>
              <a:buClr>
                <a:schemeClr val="dk1"/>
              </a:buClr>
              <a:buSzPts val="2800"/>
            </a:pPr>
            <a:r>
              <a:rPr lang="en-US" sz="2000" b="0" i="0" u="none" strike="noStrike" cap="none" dirty="0">
                <a:solidFill>
                  <a:schemeClr val="dk1"/>
                </a:solidFill>
                <a:latin typeface="Calibri"/>
                <a:ea typeface="Calibri"/>
                <a:cs typeface="Calibri"/>
                <a:sym typeface="Calibri"/>
              </a:rPr>
              <a:t>Dyspnea with speaking or moving</a:t>
            </a:r>
            <a:endParaRPr sz="2000" dirty="0"/>
          </a:p>
        </p:txBody>
      </p:sp>
      <p:sp>
        <p:nvSpPr>
          <p:cNvPr id="550" name="Google Shape;550;p80"/>
          <p:cNvSpPr txBox="1">
            <a:spLocks noGrp="1"/>
          </p:cNvSpPr>
          <p:nvPr>
            <p:ph type="sldNum" sz="quarter"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a:t> </a:t>
            </a: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p81"/>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r>
              <a:rPr lang="en-US" sz="4400" b="0" i="0" u="none" strike="noStrike" cap="none" dirty="0">
                <a:solidFill>
                  <a:srgbClr val="000000"/>
                </a:solidFill>
                <a:latin typeface="Calibri"/>
                <a:ea typeface="Calibri"/>
                <a:cs typeface="Calibri"/>
                <a:sym typeface="Calibri"/>
              </a:rPr>
              <a:t>Anesthesia Management With CAD</a:t>
            </a:r>
            <a:endParaRPr dirty="0"/>
          </a:p>
        </p:txBody>
      </p:sp>
      <p:sp>
        <p:nvSpPr>
          <p:cNvPr id="556" name="Google Shape;556;p81"/>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a:spcBef>
                <a:spcPts val="0"/>
              </a:spcBef>
              <a:buClr>
                <a:schemeClr val="dk1"/>
              </a:buClr>
              <a:buSzPts val="3200"/>
            </a:pPr>
            <a:r>
              <a:rPr lang="en-US" sz="2000" b="0" i="0" u="none" strike="noStrike" cap="none" dirty="0">
                <a:solidFill>
                  <a:schemeClr val="dk1"/>
                </a:solidFill>
                <a:latin typeface="Calibri"/>
                <a:ea typeface="Calibri"/>
                <a:cs typeface="Calibri"/>
                <a:sym typeface="Calibri"/>
              </a:rPr>
              <a:t>Goal:  vitals within 20% of patients normal</a:t>
            </a:r>
            <a:endParaRPr sz="2000" b="1" i="0" u="none" strike="noStrike" cap="none" dirty="0">
              <a:solidFill>
                <a:schemeClr val="dk1"/>
              </a:solidFill>
              <a:latin typeface="Calibri"/>
              <a:ea typeface="Calibri"/>
              <a:cs typeface="Calibri"/>
              <a:sym typeface="Calibri"/>
            </a:endParaRPr>
          </a:p>
          <a:p>
            <a:pPr>
              <a:spcBef>
                <a:spcPts val="1600"/>
              </a:spcBef>
              <a:buClr>
                <a:schemeClr val="dk1"/>
              </a:buClr>
              <a:buSzPts val="3200"/>
            </a:pPr>
            <a:r>
              <a:rPr lang="en-US" sz="2000" b="0" i="0" u="none" strike="noStrike" cap="none" dirty="0">
                <a:solidFill>
                  <a:schemeClr val="dk1"/>
                </a:solidFill>
                <a:latin typeface="Calibri"/>
                <a:ea typeface="Calibri"/>
                <a:cs typeface="Calibri"/>
                <a:sym typeface="Calibri"/>
              </a:rPr>
              <a:t>Remember ischemia can occur from decreased myocardial perfusion and oxygenation without changes in hemodynamics </a:t>
            </a:r>
            <a:endParaRPr sz="2000" b="0" i="0" u="none" strike="noStrike" cap="none" dirty="0">
              <a:solidFill>
                <a:schemeClr val="dk1"/>
              </a:solidFill>
              <a:latin typeface="Calibri"/>
              <a:ea typeface="Calibri"/>
              <a:cs typeface="Calibri"/>
              <a:sym typeface="Calibri"/>
            </a:endParaRPr>
          </a:p>
          <a:p>
            <a:pPr>
              <a:spcBef>
                <a:spcPts val="1600"/>
              </a:spcBef>
              <a:spcAft>
                <a:spcPts val="1600"/>
              </a:spcAft>
              <a:buClr>
                <a:schemeClr val="dk1"/>
              </a:buClr>
              <a:buSzPts val="3200"/>
            </a:pPr>
            <a:r>
              <a:rPr lang="en-US" sz="2000" dirty="0">
                <a:latin typeface="Calibri"/>
                <a:ea typeface="Calibri"/>
                <a:cs typeface="Calibri"/>
                <a:sym typeface="Calibri"/>
              </a:rPr>
              <a:t>Note- when ekg leads applied look at your rhythm and note the baseline. Compare this baseline to your egg throughout the case. </a:t>
            </a:r>
            <a:endParaRPr sz="2000" dirty="0">
              <a:latin typeface="Calibri"/>
              <a:ea typeface="Calibri"/>
              <a:cs typeface="Calibri"/>
              <a:sym typeface="Calibri"/>
            </a:endParaRPr>
          </a:p>
        </p:txBody>
      </p:sp>
      <p:sp>
        <p:nvSpPr>
          <p:cNvPr id="557" name="Google Shape;557;p81"/>
          <p:cNvSpPr txBox="1">
            <a:spLocks noGrp="1"/>
          </p:cNvSpPr>
          <p:nvPr>
            <p:ph type="sldNum" sz="quarter"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a:t> </a:t>
            </a: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2" name="Google Shape;562;p82"/>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r>
              <a:rPr lang="en-US" sz="4400" b="0" i="0" u="none" strike="noStrike" cap="none" dirty="0">
                <a:solidFill>
                  <a:srgbClr val="000000"/>
                </a:solidFill>
                <a:latin typeface="Calibri"/>
                <a:ea typeface="Calibri"/>
                <a:cs typeface="Calibri"/>
                <a:sym typeface="Calibri"/>
              </a:rPr>
              <a:t>Induction</a:t>
            </a:r>
            <a:endParaRPr dirty="0"/>
          </a:p>
        </p:txBody>
      </p:sp>
      <p:sp>
        <p:nvSpPr>
          <p:cNvPr id="563" name="Google Shape;563;p82"/>
          <p:cNvSpPr txBox="1">
            <a:spLocks noGrp="1"/>
          </p:cNvSpPr>
          <p:nvPr>
            <p:ph idx="1"/>
          </p:nvPr>
        </p:nvSpPr>
        <p:spPr>
          <a:xfrm>
            <a:off x="588454" y="1568450"/>
            <a:ext cx="8229600" cy="4526100"/>
          </a:xfrm>
          <a:prstGeom prst="rect">
            <a:avLst/>
          </a:prstGeom>
          <a:noFill/>
          <a:ln>
            <a:noFill/>
          </a:ln>
        </p:spPr>
        <p:txBody>
          <a:bodyPr spcFirstLastPara="1" wrap="square" lIns="91425" tIns="45700" rIns="91425" bIns="45700" anchor="t" anchorCtr="0">
            <a:noAutofit/>
          </a:bodyPr>
          <a:lstStyle/>
          <a:p>
            <a:pPr>
              <a:spcBef>
                <a:spcPts val="0"/>
              </a:spcBef>
              <a:buClr>
                <a:schemeClr val="dk1"/>
              </a:buClr>
              <a:buSzPts val="2800"/>
            </a:pPr>
            <a:r>
              <a:rPr lang="en-US" sz="2400" b="0" i="0" u="none" strike="noStrike" cap="none" dirty="0">
                <a:solidFill>
                  <a:schemeClr val="dk1"/>
                </a:solidFill>
                <a:latin typeface="Calibri"/>
                <a:ea typeface="Calibri"/>
                <a:cs typeface="Calibri"/>
                <a:sym typeface="Calibri"/>
              </a:rPr>
              <a:t>Preoxygenate</a:t>
            </a:r>
            <a:endParaRPr sz="2400" dirty="0"/>
          </a:p>
          <a:p>
            <a:pPr>
              <a:spcBef>
                <a:spcPts val="1600"/>
              </a:spcBef>
              <a:buClr>
                <a:schemeClr val="dk1"/>
              </a:buClr>
              <a:buSzPts val="2800"/>
            </a:pPr>
            <a:r>
              <a:rPr lang="en-US" sz="2400" b="0" i="0" u="none" strike="noStrike" cap="none" dirty="0">
                <a:solidFill>
                  <a:schemeClr val="dk1"/>
                </a:solidFill>
                <a:latin typeface="Calibri"/>
                <a:ea typeface="Calibri"/>
                <a:cs typeface="Calibri"/>
                <a:sym typeface="Calibri"/>
              </a:rPr>
              <a:t>Induction drugs (1 agent has not been proven to be better over another)</a:t>
            </a:r>
            <a:endParaRPr sz="2400" dirty="0"/>
          </a:p>
          <a:p>
            <a:pPr>
              <a:spcBef>
                <a:spcPts val="1600"/>
              </a:spcBef>
              <a:buClr>
                <a:schemeClr val="dk1"/>
              </a:buClr>
              <a:buSzPts val="2800"/>
            </a:pPr>
            <a:r>
              <a:rPr lang="en-US" sz="2400" b="0" i="0" u="none" strike="noStrike" cap="none" dirty="0">
                <a:solidFill>
                  <a:schemeClr val="dk1"/>
                </a:solidFill>
                <a:latin typeface="Calibri"/>
                <a:ea typeface="Calibri"/>
                <a:cs typeface="Calibri"/>
                <a:sym typeface="Calibri"/>
              </a:rPr>
              <a:t>Slow administration is the key because it can prevent cardiovascular depression</a:t>
            </a:r>
            <a:endParaRPr sz="2400" dirty="0"/>
          </a:p>
          <a:p>
            <a:pPr>
              <a:spcBef>
                <a:spcPts val="1600"/>
              </a:spcBef>
              <a:buClr>
                <a:schemeClr val="dk1"/>
              </a:buClr>
              <a:buSzPts val="2800"/>
            </a:pPr>
            <a:r>
              <a:rPr lang="en-US" sz="2400" b="0" i="0" u="none" strike="noStrike" cap="none" dirty="0">
                <a:solidFill>
                  <a:schemeClr val="dk1"/>
                </a:solidFill>
                <a:latin typeface="Calibri"/>
                <a:ea typeface="Calibri"/>
                <a:cs typeface="Calibri"/>
                <a:sym typeface="Calibri"/>
              </a:rPr>
              <a:t>Provide adequate ventilation because hypercarbia is associated with hypertension</a:t>
            </a:r>
            <a:endParaRPr sz="2400" dirty="0"/>
          </a:p>
          <a:p>
            <a:pPr marL="342900" marR="0" lvl="0" indent="-139700" algn="l" rtl="0">
              <a:spcBef>
                <a:spcPts val="1600"/>
              </a:spcBef>
              <a:spcAft>
                <a:spcPts val="1600"/>
              </a:spcAft>
              <a:buClr>
                <a:schemeClr val="dk1"/>
              </a:buClr>
              <a:buSzPts val="3200"/>
              <a:buFont typeface="Calibri"/>
              <a:buNone/>
            </a:pPr>
            <a:endParaRPr sz="3200" b="0" i="0" u="none" strike="noStrike" cap="none" dirty="0">
              <a:solidFill>
                <a:schemeClr val="dk1"/>
              </a:solidFill>
              <a:latin typeface="Calibri"/>
              <a:ea typeface="Calibri"/>
              <a:cs typeface="Calibri"/>
              <a:sym typeface="Calibri"/>
            </a:endParaRPr>
          </a:p>
        </p:txBody>
      </p:sp>
      <p:sp>
        <p:nvSpPr>
          <p:cNvPr id="564" name="Google Shape;564;p82"/>
          <p:cNvSpPr txBox="1">
            <a:spLocks noGrp="1"/>
          </p:cNvSpPr>
          <p:nvPr>
            <p:ph type="sldNum" sz="quarter"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a:t> </a:t>
            </a: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Google Shape;569;p83"/>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r>
              <a:rPr lang="en-US" sz="4400" b="0" i="0" u="none" strike="noStrike" cap="none" dirty="0">
                <a:solidFill>
                  <a:srgbClr val="000000"/>
                </a:solidFill>
                <a:latin typeface="Calibri"/>
                <a:ea typeface="Calibri"/>
                <a:cs typeface="Calibri"/>
                <a:sym typeface="Calibri"/>
              </a:rPr>
              <a:t>Induction</a:t>
            </a:r>
            <a:endParaRPr dirty="0"/>
          </a:p>
        </p:txBody>
      </p:sp>
      <p:sp>
        <p:nvSpPr>
          <p:cNvPr id="570" name="Google Shape;570;p83"/>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a:spcBef>
                <a:spcPts val="0"/>
              </a:spcBef>
              <a:buClr>
                <a:schemeClr val="dk1"/>
              </a:buClr>
              <a:buSzPts val="2800"/>
            </a:pPr>
            <a:r>
              <a:rPr lang="en-US" sz="2000" b="0" i="0" u="none" strike="noStrike" cap="none" dirty="0">
                <a:solidFill>
                  <a:schemeClr val="dk1"/>
                </a:solidFill>
                <a:latin typeface="Calibri"/>
                <a:ea typeface="Calibri"/>
                <a:cs typeface="Calibri"/>
                <a:sym typeface="Calibri"/>
              </a:rPr>
              <a:t>Limit DVL to &lt; 15 seconds d/t sympathetic activation (these patients can exhibit severe htn when airway is being manipulated</a:t>
            </a:r>
            <a:endParaRPr sz="2000" dirty="0"/>
          </a:p>
          <a:p>
            <a:pPr>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 </a:t>
            </a:r>
            <a:r>
              <a:rPr lang="en-US" sz="2000" dirty="0">
                <a:solidFill>
                  <a:schemeClr val="dk1"/>
                </a:solidFill>
                <a:latin typeface="Calibri"/>
                <a:ea typeface="Calibri"/>
                <a:cs typeface="Calibri"/>
                <a:sym typeface="Calibri"/>
              </a:rPr>
              <a:t>M</a:t>
            </a:r>
            <a:r>
              <a:rPr lang="en-US" sz="2000" b="0" i="0" u="none" strike="noStrike" cap="none" dirty="0">
                <a:solidFill>
                  <a:schemeClr val="dk1"/>
                </a:solidFill>
                <a:latin typeface="Calibri"/>
                <a:ea typeface="Calibri"/>
                <a:cs typeface="Calibri"/>
                <a:sym typeface="Calibri"/>
              </a:rPr>
              <a:t>edications may decrease sympathetic activation </a:t>
            </a:r>
            <a:endParaRPr sz="2000" dirty="0"/>
          </a:p>
          <a:p>
            <a:pPr marL="800100" lvl="1" indent="-342900">
              <a:spcBef>
                <a:spcPts val="1600"/>
              </a:spcBef>
              <a:buClr>
                <a:schemeClr val="dk1"/>
              </a:buClr>
              <a:buSzPts val="2400"/>
            </a:pPr>
            <a:r>
              <a:rPr lang="en-US" sz="2000" b="0" i="0" u="none" strike="noStrike" cap="none" dirty="0">
                <a:solidFill>
                  <a:schemeClr val="dk1"/>
                </a:solidFill>
                <a:latin typeface="Calibri"/>
                <a:ea typeface="Calibri"/>
                <a:cs typeface="Calibri"/>
                <a:sym typeface="Calibri"/>
              </a:rPr>
              <a:t>Lidocaine</a:t>
            </a:r>
            <a:endParaRPr sz="2000" dirty="0"/>
          </a:p>
          <a:p>
            <a:pPr marL="800100" lvl="1" indent="-342900">
              <a:spcBef>
                <a:spcPts val="1600"/>
              </a:spcBef>
              <a:buClr>
                <a:schemeClr val="dk1"/>
              </a:buClr>
              <a:buSzPts val="2400"/>
            </a:pPr>
            <a:r>
              <a:rPr lang="en-US" sz="2000" b="0" i="0" u="none" strike="noStrike" cap="none" dirty="0">
                <a:solidFill>
                  <a:schemeClr val="dk1"/>
                </a:solidFill>
                <a:latin typeface="Calibri"/>
                <a:ea typeface="Calibri"/>
                <a:cs typeface="Calibri"/>
                <a:sym typeface="Calibri"/>
              </a:rPr>
              <a:t>Nitroprusside</a:t>
            </a:r>
            <a:endParaRPr sz="2000" dirty="0"/>
          </a:p>
          <a:p>
            <a:pPr marL="800100" lvl="1" indent="-342900">
              <a:spcBef>
                <a:spcPts val="1600"/>
              </a:spcBef>
              <a:buClr>
                <a:schemeClr val="dk1"/>
              </a:buClr>
              <a:buSzPts val="2400"/>
            </a:pPr>
            <a:r>
              <a:rPr lang="en-US" sz="2000" b="0" i="0" u="none" strike="noStrike" cap="none" dirty="0">
                <a:solidFill>
                  <a:schemeClr val="dk1"/>
                </a:solidFill>
                <a:latin typeface="Calibri"/>
                <a:ea typeface="Calibri"/>
                <a:cs typeface="Calibri"/>
                <a:sym typeface="Calibri"/>
              </a:rPr>
              <a:t>Esmolol</a:t>
            </a:r>
            <a:endParaRPr sz="2000" dirty="0"/>
          </a:p>
          <a:p>
            <a:pPr marL="800100" lvl="1" indent="-342900">
              <a:spcBef>
                <a:spcPts val="1600"/>
              </a:spcBef>
              <a:buClr>
                <a:schemeClr val="dk1"/>
              </a:buClr>
              <a:buSzPts val="2400"/>
            </a:pPr>
            <a:r>
              <a:rPr lang="en-US" sz="2000" b="0" i="0" u="none" strike="noStrike" cap="none" dirty="0">
                <a:solidFill>
                  <a:schemeClr val="dk1"/>
                </a:solidFill>
                <a:latin typeface="Calibri"/>
                <a:ea typeface="Calibri"/>
                <a:cs typeface="Calibri"/>
                <a:sym typeface="Calibri"/>
              </a:rPr>
              <a:t>Fentanyl</a:t>
            </a:r>
            <a:endParaRPr sz="2000" dirty="0"/>
          </a:p>
          <a:p>
            <a:pPr marL="800100" lvl="1" indent="-342900">
              <a:spcBef>
                <a:spcPts val="1600"/>
              </a:spcBef>
              <a:buClr>
                <a:schemeClr val="dk1"/>
              </a:buClr>
              <a:buSzPts val="2400"/>
            </a:pPr>
            <a:r>
              <a:rPr lang="en-US" sz="2000" b="0" i="0" u="none" strike="noStrike" cap="none" dirty="0">
                <a:solidFill>
                  <a:schemeClr val="dk1"/>
                </a:solidFill>
                <a:latin typeface="Calibri"/>
                <a:ea typeface="Calibri"/>
                <a:cs typeface="Calibri"/>
                <a:sym typeface="Calibri"/>
              </a:rPr>
              <a:t>Nitroglycerine</a:t>
            </a:r>
            <a:endParaRPr sz="2000" dirty="0"/>
          </a:p>
          <a:p>
            <a:pPr marL="342900" marR="0" lvl="0" indent="-342900" algn="l" rtl="0">
              <a:spcBef>
                <a:spcPts val="1600"/>
              </a:spcBef>
              <a:spcAft>
                <a:spcPts val="1600"/>
              </a:spcAft>
              <a:buClr>
                <a:schemeClr val="dk1"/>
              </a:buClr>
              <a:buFont typeface="Calibri"/>
              <a:buNone/>
            </a:pPr>
            <a:endParaRPr sz="3200" b="0" i="0" u="none" strike="noStrike" cap="none" dirty="0">
              <a:solidFill>
                <a:schemeClr val="dk1"/>
              </a:solidFill>
              <a:latin typeface="Calibri"/>
              <a:ea typeface="Calibri"/>
              <a:cs typeface="Calibri"/>
              <a:sym typeface="Calibri"/>
            </a:endParaRPr>
          </a:p>
        </p:txBody>
      </p:sp>
      <p:sp>
        <p:nvSpPr>
          <p:cNvPr id="571" name="Google Shape;571;p83"/>
          <p:cNvSpPr txBox="1">
            <a:spLocks noGrp="1"/>
          </p:cNvSpPr>
          <p:nvPr>
            <p:ph type="sldNum" sz="quarter"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a:t> </a:t>
            </a: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Google Shape;583;p8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r>
              <a:rPr lang="en-US" sz="4400" b="0" i="0" u="none" strike="noStrike" cap="none" dirty="0">
                <a:solidFill>
                  <a:srgbClr val="000000"/>
                </a:solidFill>
                <a:latin typeface="Calibri"/>
                <a:ea typeface="Calibri"/>
                <a:cs typeface="Calibri"/>
                <a:sym typeface="Calibri"/>
              </a:rPr>
              <a:t>Maintenance</a:t>
            </a:r>
            <a:endParaRPr dirty="0"/>
          </a:p>
        </p:txBody>
      </p:sp>
      <p:sp>
        <p:nvSpPr>
          <p:cNvPr id="584" name="Google Shape;584;p85"/>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a:spcBef>
                <a:spcPts val="0"/>
              </a:spcBef>
              <a:buClr>
                <a:schemeClr val="dk1"/>
              </a:buClr>
              <a:buSzPts val="3200"/>
            </a:pPr>
            <a:r>
              <a:rPr lang="en-US" sz="2000" b="0" i="0" u="none" strike="noStrike" cap="none" dirty="0">
                <a:solidFill>
                  <a:schemeClr val="dk1"/>
                </a:solidFill>
                <a:latin typeface="Calibri"/>
                <a:ea typeface="Calibri"/>
                <a:cs typeface="Calibri"/>
                <a:sym typeface="Calibri"/>
              </a:rPr>
              <a:t>Anesthesia technique is based on patient’s LV function</a:t>
            </a:r>
            <a:endParaRPr sz="2000" dirty="0"/>
          </a:p>
          <a:p>
            <a:pPr marL="800100" lvl="1" indent="-342900">
              <a:spcBef>
                <a:spcPts val="1600"/>
              </a:spcBef>
              <a:buClr>
                <a:schemeClr val="dk1"/>
              </a:buClr>
              <a:buSzPts val="2800"/>
            </a:pPr>
            <a:r>
              <a:rPr lang="en-US" sz="2000" b="0" i="0" u="sng" strike="noStrike" cap="none" dirty="0">
                <a:solidFill>
                  <a:schemeClr val="dk1"/>
                </a:solidFill>
                <a:latin typeface="Calibri"/>
                <a:ea typeface="Calibri"/>
                <a:cs typeface="Calibri"/>
                <a:sym typeface="Calibri"/>
              </a:rPr>
              <a:t>Normal function</a:t>
            </a:r>
            <a:r>
              <a:rPr lang="en-US" sz="2000" b="0" i="0" u="none" strike="noStrike" cap="none" dirty="0">
                <a:solidFill>
                  <a:schemeClr val="dk1"/>
                </a:solidFill>
                <a:latin typeface="Calibri"/>
                <a:ea typeface="Calibri"/>
                <a:cs typeface="Calibri"/>
                <a:sym typeface="Calibri"/>
              </a:rPr>
              <a:t>-Volatile </a:t>
            </a:r>
            <a:r>
              <a:rPr lang="en-US" sz="2000" dirty="0">
                <a:solidFill>
                  <a:schemeClr val="dk1"/>
                </a:solidFill>
                <a:latin typeface="Calibri"/>
                <a:ea typeface="Calibri"/>
                <a:cs typeface="Calibri"/>
                <a:sym typeface="Calibri"/>
              </a:rPr>
              <a:t>or intravenous is safe and appropriate</a:t>
            </a:r>
          </a:p>
          <a:p>
            <a:pPr marL="914400" lvl="1" indent="-457200">
              <a:spcBef>
                <a:spcPts val="1600"/>
              </a:spcBef>
              <a:buClr>
                <a:schemeClr val="dk1"/>
              </a:buClr>
              <a:buSzPts val="2800"/>
            </a:pPr>
            <a:r>
              <a:rPr lang="en-US" sz="2000" b="0" i="0" u="sng" strike="noStrike" cap="none" dirty="0">
                <a:solidFill>
                  <a:schemeClr val="dk1"/>
                </a:solidFill>
                <a:latin typeface="Calibri"/>
                <a:ea typeface="Calibri"/>
                <a:cs typeface="Calibri"/>
                <a:sym typeface="Calibri"/>
              </a:rPr>
              <a:t>Impaired function</a:t>
            </a:r>
            <a:r>
              <a:rPr lang="en-US" sz="2000" b="0" i="0" u="none" strike="noStrike" cap="none" dirty="0">
                <a:solidFill>
                  <a:schemeClr val="dk1"/>
                </a:solidFill>
                <a:latin typeface="Calibri"/>
                <a:ea typeface="Calibri"/>
                <a:cs typeface="Calibri"/>
                <a:sym typeface="Calibri"/>
              </a:rPr>
              <a:t>- lower amounts of volatile and intravenous is safe, however titrating for impaired cardiac performance is key. </a:t>
            </a:r>
            <a:endParaRPr lang="en-US" sz="2000" dirty="0"/>
          </a:p>
          <a:p>
            <a:pPr marL="914400" lvl="1" indent="-457200">
              <a:spcBef>
                <a:spcPts val="1600"/>
              </a:spcBef>
              <a:buClr>
                <a:schemeClr val="dk1"/>
              </a:buClr>
              <a:buSzPts val="2800"/>
            </a:pPr>
            <a:r>
              <a:rPr lang="en-US" sz="2000" b="0" i="0" u="sng" strike="noStrike" cap="none" dirty="0">
                <a:solidFill>
                  <a:schemeClr val="dk1"/>
                </a:solidFill>
                <a:latin typeface="Calibri"/>
                <a:ea typeface="Calibri"/>
                <a:cs typeface="Calibri"/>
                <a:sym typeface="Calibri"/>
              </a:rPr>
              <a:t>Regional anesthesia</a:t>
            </a:r>
            <a:r>
              <a:rPr lang="en-US" sz="2000" b="0" i="0" u="none" strike="noStrike" cap="none" dirty="0">
                <a:solidFill>
                  <a:schemeClr val="dk1"/>
                </a:solidFill>
                <a:latin typeface="Calibri"/>
                <a:ea typeface="Calibri"/>
                <a:cs typeface="Calibri"/>
                <a:sym typeface="Calibri"/>
              </a:rPr>
              <a:t>-prevent/treat ↓BP with ephedrine/phenylephrine and fluid to maintain </a:t>
            </a:r>
            <a:r>
              <a:rPr lang="en-US" sz="2000" dirty="0">
                <a:solidFill>
                  <a:schemeClr val="dk1"/>
                </a:solidFill>
                <a:latin typeface="Calibri"/>
                <a:ea typeface="Calibri"/>
                <a:cs typeface="Calibri"/>
                <a:sym typeface="Calibri"/>
              </a:rPr>
              <a:t>coronary perfusion </a:t>
            </a:r>
            <a:endParaRPr lang="en-US" sz="2000" dirty="0"/>
          </a:p>
          <a:p>
            <a:pPr marL="1257300" lvl="2" indent="-342900">
              <a:spcBef>
                <a:spcPts val="1600"/>
              </a:spcBef>
              <a:buClr>
                <a:schemeClr val="dk1"/>
              </a:buClr>
              <a:buSzPts val="2400"/>
            </a:pPr>
            <a:r>
              <a:rPr lang="en-US" sz="2000" b="0" i="0" u="none" strike="noStrike" cap="none" dirty="0">
                <a:solidFill>
                  <a:schemeClr val="dk1"/>
                </a:solidFill>
                <a:latin typeface="Calibri"/>
                <a:ea typeface="Calibri"/>
                <a:cs typeface="Calibri"/>
                <a:sym typeface="Calibri"/>
              </a:rPr>
              <a:t>Phenylephrine↑ afterload and oxygen requirements</a:t>
            </a:r>
            <a:endParaRPr lang="en-US" sz="2000" dirty="0"/>
          </a:p>
          <a:p>
            <a:pPr marL="1257300" lvl="2" indent="-342900">
              <a:spcBef>
                <a:spcPts val="1600"/>
              </a:spcBef>
              <a:spcAft>
                <a:spcPts val="1600"/>
              </a:spcAft>
              <a:buClr>
                <a:schemeClr val="dk1"/>
              </a:buClr>
              <a:buSzPts val="2400"/>
            </a:pPr>
            <a:r>
              <a:rPr lang="en-US" sz="2000" b="0" i="0" u="none" strike="noStrike" cap="none" dirty="0">
                <a:solidFill>
                  <a:schemeClr val="dk1"/>
                </a:solidFill>
                <a:latin typeface="Calibri"/>
                <a:ea typeface="Calibri"/>
                <a:cs typeface="Calibri"/>
                <a:sym typeface="Calibri"/>
              </a:rPr>
              <a:t>Ephedrine ↑ HR and oxygen requirements </a:t>
            </a:r>
            <a:endParaRPr lang="en-US" sz="2000" dirty="0"/>
          </a:p>
          <a:p>
            <a:pPr marL="800100" lvl="1" indent="-342900">
              <a:spcBef>
                <a:spcPts val="1600"/>
              </a:spcBef>
              <a:buClr>
                <a:schemeClr val="dk1"/>
              </a:buClr>
              <a:buSzPts val="2800"/>
            </a:pPr>
            <a:endParaRPr sz="2400"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7" name="Google Shape;597;p87"/>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r>
              <a:rPr lang="en-US" sz="4400" b="0" i="0" u="none" strike="noStrike" cap="none" dirty="0">
                <a:solidFill>
                  <a:srgbClr val="000000"/>
                </a:solidFill>
                <a:latin typeface="Calibri"/>
                <a:ea typeface="Calibri"/>
                <a:cs typeface="Calibri"/>
                <a:sym typeface="Calibri"/>
              </a:rPr>
              <a:t>Maintenance</a:t>
            </a:r>
            <a:endParaRPr dirty="0"/>
          </a:p>
        </p:txBody>
      </p:sp>
      <p:sp>
        <p:nvSpPr>
          <p:cNvPr id="598" name="Google Shape;598;p87"/>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a:spcBef>
                <a:spcPts val="0"/>
              </a:spcBef>
              <a:buClr>
                <a:schemeClr val="dk1"/>
              </a:buClr>
              <a:buSzPts val="3200"/>
            </a:pPr>
            <a:r>
              <a:rPr lang="en-US" sz="2000" b="0" i="0" u="none" strike="noStrike" cap="none" dirty="0">
                <a:solidFill>
                  <a:schemeClr val="dk1"/>
                </a:solidFill>
                <a:latin typeface="Calibri"/>
                <a:ea typeface="Calibri"/>
                <a:cs typeface="Calibri"/>
                <a:sym typeface="Calibri"/>
              </a:rPr>
              <a:t>Hypertension intra-op: look for reversible causes and treat</a:t>
            </a:r>
            <a:endParaRPr sz="2000" dirty="0"/>
          </a:p>
          <a:p>
            <a:pPr marL="914400" lvl="1" indent="-4572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Inadequate anesthetic depth:↓ SVR w/ volatile anesthetic</a:t>
            </a:r>
          </a:p>
          <a:p>
            <a:pPr marL="914400" lvl="1" indent="-457200">
              <a:spcBef>
                <a:spcPts val="1600"/>
              </a:spcBef>
              <a:buClr>
                <a:schemeClr val="dk1"/>
              </a:buClr>
              <a:buSzPts val="2800"/>
            </a:pPr>
            <a:r>
              <a:rPr lang="en-US" sz="2000" dirty="0">
                <a:solidFill>
                  <a:schemeClr val="dk1"/>
                </a:solidFill>
                <a:latin typeface="Calibri"/>
                <a:cs typeface="Calibri"/>
                <a:sym typeface="Calibri"/>
              </a:rPr>
              <a:t>Untreated pain, hypoxemia or hypercapnia</a:t>
            </a:r>
            <a:endParaRPr sz="2000" dirty="0"/>
          </a:p>
          <a:p>
            <a:pPr marL="914400" lvl="1" indent="-4572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Desflurane will↑ BP and HR briefly when concentration is greatly increased </a:t>
            </a:r>
            <a:endParaRPr sz="2000" dirty="0"/>
          </a:p>
          <a:p>
            <a:pPr marL="914400" lvl="1" indent="-4572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Other medications Beta-blockers (esmolol, labetalol) or nitrates</a:t>
            </a:r>
            <a:endParaRPr sz="2000" dirty="0"/>
          </a:p>
          <a:p>
            <a:pPr marL="342900" marR="0" lvl="0" indent="-139700" algn="l" rtl="0">
              <a:spcBef>
                <a:spcPts val="1600"/>
              </a:spcBef>
              <a:spcAft>
                <a:spcPts val="1600"/>
              </a:spcAft>
              <a:buClr>
                <a:schemeClr val="dk1"/>
              </a:buClr>
              <a:buSzPts val="3200"/>
              <a:buFont typeface="Calibri"/>
              <a:buNone/>
            </a:pPr>
            <a:endParaRPr sz="3200" b="0" i="0" u="none" strike="noStrike" cap="none" dirty="0">
              <a:solidFill>
                <a:schemeClr val="dk1"/>
              </a:solidFill>
              <a:latin typeface="Calibri"/>
              <a:ea typeface="Calibri"/>
              <a:cs typeface="Calibri"/>
              <a:sym typeface="Calibri"/>
            </a:endParaRPr>
          </a:p>
        </p:txBody>
      </p:sp>
      <p:sp>
        <p:nvSpPr>
          <p:cNvPr id="599" name="Google Shape;599;p87"/>
          <p:cNvSpPr txBox="1">
            <a:spLocks noGrp="1"/>
          </p:cNvSpPr>
          <p:nvPr>
            <p:ph type="sldNum" sz="quarter"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a:t> </a:t>
            </a: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3"/>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r>
              <a:rPr lang="en-US" sz="4400" b="0" i="0" u="none" strike="noStrike" cap="none" dirty="0">
                <a:solidFill>
                  <a:srgbClr val="000000"/>
                </a:solidFill>
                <a:latin typeface="Calibri"/>
                <a:ea typeface="Calibri"/>
                <a:cs typeface="Calibri"/>
                <a:sym typeface="Calibri"/>
              </a:rPr>
              <a:t>Objectives</a:t>
            </a:r>
            <a:endParaRPr dirty="0"/>
          </a:p>
        </p:txBody>
      </p:sp>
      <p:sp>
        <p:nvSpPr>
          <p:cNvPr id="134" name="Google Shape;134;p23"/>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Calibri"/>
              <a:buChar char="■"/>
            </a:pPr>
            <a:r>
              <a:rPr lang="en-US" sz="2000" b="0" i="0" u="none" strike="noStrike" cap="none" dirty="0">
                <a:solidFill>
                  <a:schemeClr val="dk1"/>
                </a:solidFill>
                <a:latin typeface="Calibri"/>
                <a:ea typeface="Calibri"/>
                <a:cs typeface="Calibri"/>
                <a:sym typeface="Calibri"/>
              </a:rPr>
              <a:t>Identify the two problems with valvular heart disease</a:t>
            </a:r>
            <a:endParaRPr sz="2000" dirty="0"/>
          </a:p>
          <a:p>
            <a:pPr marL="342900" marR="0" lvl="0" indent="-342900" algn="l" rtl="0">
              <a:spcBef>
                <a:spcPts val="1600"/>
              </a:spcBef>
              <a:spcAft>
                <a:spcPts val="1600"/>
              </a:spcAft>
              <a:buClr>
                <a:schemeClr val="dk1"/>
              </a:buClr>
              <a:buSzPts val="3200"/>
              <a:buFont typeface="Calibri"/>
              <a:buChar char="■"/>
            </a:pPr>
            <a:r>
              <a:rPr lang="en-US" sz="2000" b="0" i="0" u="none" strike="noStrike" cap="none" dirty="0">
                <a:solidFill>
                  <a:schemeClr val="dk1"/>
                </a:solidFill>
                <a:latin typeface="Calibri"/>
                <a:ea typeface="Calibri"/>
                <a:cs typeface="Calibri"/>
                <a:sym typeface="Calibri"/>
              </a:rPr>
              <a:t>Describe anesthetic considerations including goal; induction, maintenance and postoperative period of the patient with valvular heart disease</a:t>
            </a:r>
          </a:p>
          <a:p>
            <a:pPr marL="342900" lvl="0" indent="-342900">
              <a:spcBef>
                <a:spcPts val="0"/>
              </a:spcBef>
              <a:buSzPts val="3200"/>
              <a:buFont typeface="Calibri"/>
              <a:buChar char="■"/>
            </a:pPr>
            <a:r>
              <a:rPr lang="en-US" sz="2000" dirty="0">
                <a:solidFill>
                  <a:schemeClr val="dk1"/>
                </a:solidFill>
                <a:latin typeface="Calibri"/>
                <a:ea typeface="Calibri"/>
                <a:cs typeface="Calibri"/>
                <a:sym typeface="Calibri"/>
              </a:rPr>
              <a:t>Explain the manifestations and anesthetic considerations with hypertrophic obstructive cardiomyopathy</a:t>
            </a:r>
            <a:endParaRPr lang="en-US" sz="2000" dirty="0"/>
          </a:p>
          <a:p>
            <a:pPr marL="342900" lvl="0" indent="-342900">
              <a:spcBef>
                <a:spcPts val="1600"/>
              </a:spcBef>
              <a:buSzPts val="3200"/>
              <a:buFont typeface="Calibri"/>
              <a:buChar char="■"/>
            </a:pPr>
            <a:r>
              <a:rPr lang="en-US" sz="2000" dirty="0">
                <a:solidFill>
                  <a:schemeClr val="dk1"/>
                </a:solidFill>
                <a:latin typeface="Calibri"/>
                <a:ea typeface="Calibri"/>
                <a:cs typeface="Calibri"/>
                <a:sym typeface="Calibri"/>
              </a:rPr>
              <a:t>Identify the 5 letter coding for pacemakers</a:t>
            </a:r>
            <a:endParaRPr lang="en-US" sz="2000" dirty="0"/>
          </a:p>
          <a:p>
            <a:pPr marL="342900" lvl="0" indent="-342900">
              <a:spcBef>
                <a:spcPts val="1600"/>
              </a:spcBef>
              <a:buSzPts val="3200"/>
              <a:buFont typeface="Calibri"/>
              <a:buChar char="■"/>
            </a:pPr>
            <a:r>
              <a:rPr lang="en-US" sz="2000" dirty="0">
                <a:solidFill>
                  <a:schemeClr val="dk1"/>
                </a:solidFill>
                <a:latin typeface="Calibri"/>
                <a:ea typeface="Calibri"/>
                <a:cs typeface="Calibri"/>
                <a:sym typeface="Calibri"/>
              </a:rPr>
              <a:t>Describe the factors that interfere with pacemakers and the treatment</a:t>
            </a:r>
            <a:endParaRPr lang="en-US" sz="2000" dirty="0"/>
          </a:p>
          <a:p>
            <a:pPr marL="342900" lvl="0" indent="-342900">
              <a:spcBef>
                <a:spcPts val="1600"/>
              </a:spcBef>
              <a:buSzPts val="3200"/>
              <a:buFont typeface="Calibri"/>
              <a:buChar char="■"/>
            </a:pPr>
            <a:r>
              <a:rPr lang="en-US" sz="2000" dirty="0">
                <a:solidFill>
                  <a:schemeClr val="dk1"/>
                </a:solidFill>
                <a:latin typeface="Calibri"/>
                <a:ea typeface="Calibri"/>
                <a:cs typeface="Calibri"/>
                <a:sym typeface="Calibri"/>
              </a:rPr>
              <a:t>List the anesthetic considerations for the patent with an ICD</a:t>
            </a:r>
            <a:endParaRPr lang="en-US" sz="2000" dirty="0"/>
          </a:p>
          <a:p>
            <a:pPr marL="342900" marR="0" lvl="0" indent="-342900" algn="l" rtl="0">
              <a:spcBef>
                <a:spcPts val="1600"/>
              </a:spcBef>
              <a:spcAft>
                <a:spcPts val="1600"/>
              </a:spcAft>
              <a:buClr>
                <a:schemeClr val="dk1"/>
              </a:buClr>
              <a:buSzPts val="3200"/>
              <a:buFont typeface="Calibri"/>
              <a:buChar char="■"/>
            </a:pPr>
            <a:endParaRPr sz="2000" b="0" i="0" u="none" strike="noStrike" cap="none" dirty="0">
              <a:solidFill>
                <a:schemeClr val="dk1"/>
              </a:solidFill>
              <a:latin typeface="Calibri"/>
              <a:ea typeface="Calibri"/>
              <a:cs typeface="Calibri"/>
              <a:sym typeface="Calibri"/>
            </a:endParaRPr>
          </a:p>
        </p:txBody>
      </p:sp>
      <p:sp>
        <p:nvSpPr>
          <p:cNvPr id="135" name="Google Shape;135;p23"/>
          <p:cNvSpPr txBox="1">
            <a:spLocks noGrp="1"/>
          </p:cNvSpPr>
          <p:nvPr>
            <p:ph type="sldNum" sz="quarter"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a:t> </a:t>
            </a: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4" name="Google Shape;604;p88"/>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r>
              <a:rPr lang="en-US" sz="4400" b="0" i="0" u="none" strike="noStrike" cap="none" dirty="0">
                <a:solidFill>
                  <a:srgbClr val="000000"/>
                </a:solidFill>
                <a:latin typeface="Calibri"/>
                <a:ea typeface="Calibri"/>
                <a:cs typeface="Calibri"/>
                <a:sym typeface="Calibri"/>
              </a:rPr>
              <a:t>Maintenance</a:t>
            </a:r>
            <a:endParaRPr dirty="0"/>
          </a:p>
        </p:txBody>
      </p:sp>
      <p:sp>
        <p:nvSpPr>
          <p:cNvPr id="605" name="Google Shape;605;p88"/>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a:spcBef>
                <a:spcPts val="0"/>
              </a:spcBef>
              <a:buClr>
                <a:schemeClr val="dk1"/>
              </a:buClr>
              <a:buSzPts val="3200"/>
            </a:pPr>
            <a:r>
              <a:rPr lang="en-US" sz="2000" b="0" i="0" u="none" strike="noStrike" cap="none" dirty="0">
                <a:solidFill>
                  <a:schemeClr val="dk1"/>
                </a:solidFill>
                <a:latin typeface="Calibri"/>
                <a:ea typeface="Calibri"/>
                <a:cs typeface="Calibri"/>
                <a:sym typeface="Calibri"/>
              </a:rPr>
              <a:t>Coronary Steal</a:t>
            </a:r>
            <a:endParaRPr sz="2000" dirty="0"/>
          </a:p>
          <a:p>
            <a:pPr marL="800100" lvl="1" indent="-342900">
              <a:spcBef>
                <a:spcPts val="1600"/>
              </a:spcBef>
              <a:buClr>
                <a:schemeClr val="dk1"/>
              </a:buClr>
              <a:buSzPts val="2800"/>
            </a:pPr>
            <a:r>
              <a:rPr lang="en-US" sz="2000" dirty="0">
                <a:solidFill>
                  <a:schemeClr val="dk1"/>
                </a:solidFill>
                <a:latin typeface="Calibri"/>
                <a:ea typeface="Calibri"/>
                <a:cs typeface="Calibri"/>
                <a:sym typeface="Calibri"/>
              </a:rPr>
              <a:t>A diseased</a:t>
            </a:r>
            <a:r>
              <a:rPr lang="en-US" sz="2000" b="0" i="0" u="none" strike="noStrike" cap="none" dirty="0">
                <a:solidFill>
                  <a:schemeClr val="dk1"/>
                </a:solidFill>
                <a:latin typeface="Calibri"/>
                <a:ea typeface="Calibri"/>
                <a:cs typeface="Calibri"/>
                <a:sym typeface="Calibri"/>
              </a:rPr>
              <a:t> coronary artery does not dilate as much as normal coronary artery</a:t>
            </a:r>
            <a:endParaRPr sz="2000" dirty="0"/>
          </a:p>
          <a:p>
            <a:pPr marL="800100" lvl="1" indent="-3429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Blood follows path of least resistance and results in decreased flow to ischemic area, where it is needed the most. </a:t>
            </a:r>
            <a:endParaRPr sz="2000" dirty="0"/>
          </a:p>
          <a:p>
            <a:pPr marL="800100" lvl="1" indent="-342900">
              <a:spcBef>
                <a:spcPts val="1600"/>
              </a:spcBef>
              <a:spcAft>
                <a:spcPts val="1600"/>
              </a:spcAft>
              <a:buClr>
                <a:schemeClr val="dk1"/>
              </a:buClr>
              <a:buSzPts val="2800"/>
            </a:pPr>
            <a:r>
              <a:rPr lang="en-US" sz="2000" b="0" i="0" u="none" strike="noStrike" cap="none" dirty="0">
                <a:solidFill>
                  <a:schemeClr val="dk1"/>
                </a:solidFill>
                <a:latin typeface="Calibri"/>
                <a:ea typeface="Calibri"/>
                <a:cs typeface="Calibri"/>
                <a:sym typeface="Calibri"/>
              </a:rPr>
              <a:t>Can occur with isoflurane</a:t>
            </a:r>
            <a:endParaRPr sz="2000" dirty="0"/>
          </a:p>
        </p:txBody>
      </p:sp>
      <p:sp>
        <p:nvSpPr>
          <p:cNvPr id="606" name="Google Shape;606;p88"/>
          <p:cNvSpPr txBox="1">
            <a:spLocks noGrp="1"/>
          </p:cNvSpPr>
          <p:nvPr>
            <p:ph type="sldNum" sz="quarter"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a:t> </a:t>
            </a: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sp>
        <p:nvSpPr>
          <p:cNvPr id="611" name="Google Shape;611;p8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r>
              <a:rPr lang="en-US" sz="4400" b="0" i="0" u="none" strike="noStrike" cap="none" dirty="0">
                <a:solidFill>
                  <a:srgbClr val="000000"/>
                </a:solidFill>
                <a:latin typeface="Calibri"/>
                <a:ea typeface="Calibri"/>
                <a:cs typeface="Calibri"/>
                <a:sym typeface="Calibri"/>
              </a:rPr>
              <a:t>Maintenance</a:t>
            </a:r>
            <a:endParaRPr dirty="0"/>
          </a:p>
        </p:txBody>
      </p:sp>
      <p:sp>
        <p:nvSpPr>
          <p:cNvPr id="612" name="Google Shape;612;p89"/>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a:spcBef>
                <a:spcPts val="0"/>
              </a:spcBef>
              <a:buClr>
                <a:schemeClr val="dk1"/>
              </a:buClr>
              <a:buSzPts val="3200"/>
            </a:pPr>
            <a:r>
              <a:rPr lang="en-US" sz="2000" b="0" i="0" u="none" strike="noStrike" cap="none" dirty="0">
                <a:solidFill>
                  <a:schemeClr val="dk1"/>
                </a:solidFill>
                <a:latin typeface="Calibri"/>
                <a:ea typeface="Calibri"/>
                <a:cs typeface="Calibri"/>
                <a:sym typeface="Calibri"/>
              </a:rPr>
              <a:t>Muscle relaxant-balance oxygen supply and demand of the myocardium</a:t>
            </a:r>
            <a:endParaRPr sz="2000" dirty="0"/>
          </a:p>
          <a:p>
            <a:pPr marL="914400" lvl="1" indent="-4572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Vecuronium/Roc have benign circulatory effects due to not activating histamine</a:t>
            </a:r>
            <a:endParaRPr sz="2000" dirty="0"/>
          </a:p>
          <a:p>
            <a:pPr marL="914400" lvl="1" indent="-4572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Atracurium will modest BP effect</a:t>
            </a:r>
            <a:endParaRPr sz="2000" dirty="0"/>
          </a:p>
          <a:p>
            <a:pPr marL="914400" lvl="1" indent="-4572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Pancuronium has modest circulatory effects because it activates histamine (↑BP/HR)</a:t>
            </a:r>
            <a:endParaRPr sz="2000" dirty="0"/>
          </a:p>
          <a:p>
            <a:pPr marL="1257300" lvl="2" indent="-342900">
              <a:spcBef>
                <a:spcPts val="1600"/>
              </a:spcBef>
              <a:buClr>
                <a:schemeClr val="dk1"/>
              </a:buClr>
              <a:buSzPts val="2400"/>
            </a:pPr>
            <a:r>
              <a:rPr lang="en-US" sz="2000" b="0" i="0" u="none" strike="noStrike" cap="none" dirty="0">
                <a:solidFill>
                  <a:schemeClr val="dk1"/>
                </a:solidFill>
                <a:latin typeface="Calibri"/>
                <a:ea typeface="Calibri"/>
                <a:cs typeface="Calibri"/>
                <a:sym typeface="Calibri"/>
              </a:rPr>
              <a:t>Can be beneficial with negative inotropic and chronotropic anesthetic drugs (i.e. Fentanyl and Sufent)</a:t>
            </a:r>
            <a:endParaRPr sz="2000" dirty="0"/>
          </a:p>
          <a:p>
            <a:pPr marL="742950" marR="0" lvl="1" indent="-107950" algn="l" rtl="0">
              <a:spcBef>
                <a:spcPts val="1600"/>
              </a:spcBef>
              <a:spcAft>
                <a:spcPts val="0"/>
              </a:spcAft>
              <a:buClr>
                <a:schemeClr val="dk1"/>
              </a:buClr>
              <a:buSzPts val="2800"/>
              <a:buFont typeface="Calibri"/>
              <a:buNone/>
            </a:pPr>
            <a:endParaRPr sz="2800" b="0" i="0" u="none" strike="noStrike" cap="none" dirty="0">
              <a:solidFill>
                <a:schemeClr val="dk1"/>
              </a:solidFill>
              <a:latin typeface="Calibri"/>
              <a:ea typeface="Calibri"/>
              <a:cs typeface="Calibri"/>
              <a:sym typeface="Calibri"/>
            </a:endParaRPr>
          </a:p>
          <a:p>
            <a:pPr marL="342900" marR="0" lvl="0" indent="-139700" algn="l" rtl="0">
              <a:spcBef>
                <a:spcPts val="1600"/>
              </a:spcBef>
              <a:spcAft>
                <a:spcPts val="1600"/>
              </a:spcAft>
              <a:buClr>
                <a:schemeClr val="dk1"/>
              </a:buClr>
              <a:buSzPts val="3200"/>
              <a:buFont typeface="Calibri"/>
              <a:buNone/>
            </a:pPr>
            <a:endParaRPr sz="3200" b="0" i="0" u="none" strike="noStrike" cap="none" dirty="0">
              <a:solidFill>
                <a:schemeClr val="dk1"/>
              </a:solidFill>
              <a:latin typeface="Calibri"/>
              <a:ea typeface="Calibri"/>
              <a:cs typeface="Calibri"/>
              <a:sym typeface="Calibri"/>
            </a:endParaRPr>
          </a:p>
        </p:txBody>
      </p:sp>
      <p:sp>
        <p:nvSpPr>
          <p:cNvPr id="613" name="Google Shape;613;p89"/>
          <p:cNvSpPr txBox="1">
            <a:spLocks noGrp="1"/>
          </p:cNvSpPr>
          <p:nvPr>
            <p:ph type="sldNum" sz="quarter"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a:t> </a:t>
            </a: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Google Shape;625;p91"/>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r>
              <a:rPr lang="en-US" sz="4400" b="0" i="0" u="none" strike="noStrike" cap="none" dirty="0">
                <a:solidFill>
                  <a:srgbClr val="000000"/>
                </a:solidFill>
                <a:latin typeface="Calibri"/>
                <a:ea typeface="Calibri"/>
                <a:cs typeface="Calibri"/>
                <a:sym typeface="Calibri"/>
              </a:rPr>
              <a:t>Maintenance</a:t>
            </a:r>
            <a:endParaRPr dirty="0"/>
          </a:p>
        </p:txBody>
      </p:sp>
      <p:sp>
        <p:nvSpPr>
          <p:cNvPr id="626" name="Google Shape;626;p91"/>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a:spcBef>
                <a:spcPts val="0"/>
              </a:spcBef>
              <a:buClr>
                <a:schemeClr val="dk1"/>
              </a:buClr>
              <a:buSzPts val="3200"/>
            </a:pPr>
            <a:r>
              <a:rPr lang="en-US" sz="2000" b="0" i="0" u="none" strike="noStrike" cap="none" dirty="0">
                <a:solidFill>
                  <a:schemeClr val="dk1"/>
                </a:solidFill>
                <a:latin typeface="Calibri"/>
                <a:ea typeface="Calibri"/>
                <a:cs typeface="Calibri"/>
                <a:sym typeface="Calibri"/>
              </a:rPr>
              <a:t>Other</a:t>
            </a:r>
            <a:endParaRPr sz="2000" dirty="0"/>
          </a:p>
          <a:p>
            <a:pPr marL="800100" lvl="1" indent="-3429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Maintain normothermia</a:t>
            </a:r>
            <a:endParaRPr sz="2000" dirty="0"/>
          </a:p>
          <a:p>
            <a:pPr>
              <a:spcBef>
                <a:spcPts val="1600"/>
              </a:spcBef>
              <a:buClr>
                <a:schemeClr val="dk1"/>
              </a:buClr>
              <a:buSzPts val="3200"/>
            </a:pPr>
            <a:r>
              <a:rPr lang="en-US" sz="2000" b="0" i="0" u="none" strike="noStrike" cap="none" dirty="0">
                <a:solidFill>
                  <a:schemeClr val="dk1"/>
                </a:solidFill>
                <a:latin typeface="Calibri"/>
                <a:ea typeface="Calibri"/>
                <a:cs typeface="Calibri"/>
                <a:sym typeface="Calibri"/>
              </a:rPr>
              <a:t> Reversal of muscle relaxant</a:t>
            </a:r>
            <a:endParaRPr sz="2000" dirty="0"/>
          </a:p>
          <a:p>
            <a:pPr marL="800100" lvl="1" indent="-3429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Safe</a:t>
            </a:r>
            <a:endParaRPr sz="2000" dirty="0"/>
          </a:p>
          <a:p>
            <a:pPr marL="800100" lvl="1" indent="-3429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HR- glycopyrrolate &lt; atropine affect</a:t>
            </a:r>
            <a:endParaRPr sz="2000" dirty="0"/>
          </a:p>
          <a:p>
            <a:pPr marL="342900" marR="0" lvl="0" indent="-139700" algn="l" rtl="0">
              <a:spcBef>
                <a:spcPts val="1600"/>
              </a:spcBef>
              <a:spcAft>
                <a:spcPts val="1600"/>
              </a:spcAft>
              <a:buClr>
                <a:schemeClr val="dk1"/>
              </a:buClr>
              <a:buSzPts val="3200"/>
              <a:buFont typeface="Calibri"/>
              <a:buNone/>
            </a:pPr>
            <a:endParaRPr sz="3200" b="0" i="0" u="none" strike="noStrike" cap="none" dirty="0">
              <a:solidFill>
                <a:schemeClr val="dk1"/>
              </a:solidFill>
              <a:latin typeface="Calibri"/>
              <a:ea typeface="Calibri"/>
              <a:cs typeface="Calibri"/>
              <a:sym typeface="Calibri"/>
            </a:endParaRPr>
          </a:p>
        </p:txBody>
      </p:sp>
      <p:sp>
        <p:nvSpPr>
          <p:cNvPr id="627" name="Google Shape;627;p91"/>
          <p:cNvSpPr txBox="1">
            <a:spLocks noGrp="1"/>
          </p:cNvSpPr>
          <p:nvPr>
            <p:ph type="sldNum" sz="quarter"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a:t> </a:t>
            </a: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sp>
        <p:nvSpPr>
          <p:cNvPr id="632" name="Google Shape;632;p92"/>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r>
              <a:rPr lang="en-US" sz="4400" b="0" i="0" u="none" strike="noStrike" cap="none" dirty="0">
                <a:solidFill>
                  <a:srgbClr val="000000"/>
                </a:solidFill>
                <a:latin typeface="Calibri"/>
                <a:ea typeface="Calibri"/>
                <a:cs typeface="Calibri"/>
                <a:sym typeface="Calibri"/>
              </a:rPr>
              <a:t>Treatment of Myocardial Ischemia</a:t>
            </a:r>
            <a:endParaRPr dirty="0"/>
          </a:p>
        </p:txBody>
      </p:sp>
      <p:sp>
        <p:nvSpPr>
          <p:cNvPr id="633" name="Google Shape;633;p92"/>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a:spcBef>
                <a:spcPts val="0"/>
              </a:spcBef>
              <a:buClr>
                <a:schemeClr val="dk1"/>
              </a:buClr>
              <a:buSzPts val="3200"/>
            </a:pPr>
            <a:r>
              <a:rPr lang="en-US" sz="2000" b="0" i="0" u="none" strike="noStrike" cap="none" dirty="0">
                <a:solidFill>
                  <a:schemeClr val="dk1"/>
                </a:solidFill>
                <a:latin typeface="Calibri"/>
                <a:ea typeface="Calibri"/>
                <a:cs typeface="Calibri"/>
                <a:sym typeface="Calibri"/>
              </a:rPr>
              <a:t>Stable hemodynamics with ST changes (rare occurrence but indicative of severe ischemia, vasospasm or infarction)</a:t>
            </a:r>
            <a:endParaRPr sz="2000" dirty="0"/>
          </a:p>
          <a:p>
            <a:pPr marL="800100" lvl="1" indent="-3429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Nitroglycerin </a:t>
            </a:r>
            <a:endParaRPr sz="2000" dirty="0"/>
          </a:p>
          <a:p>
            <a:pPr marL="800100" lvl="1" indent="-3429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Calcium channel blocker</a:t>
            </a:r>
            <a:endParaRPr sz="2000" dirty="0"/>
          </a:p>
          <a:p>
            <a:pPr>
              <a:spcBef>
                <a:spcPts val="1600"/>
              </a:spcBef>
              <a:buClr>
                <a:schemeClr val="dk1"/>
              </a:buClr>
              <a:buSzPts val="3200"/>
            </a:pPr>
            <a:r>
              <a:rPr lang="en-US" sz="2000" b="0" i="0" u="none" strike="noStrike" cap="none" dirty="0">
                <a:solidFill>
                  <a:schemeClr val="dk1"/>
                </a:solidFill>
                <a:latin typeface="Calibri"/>
                <a:ea typeface="Calibri"/>
                <a:cs typeface="Calibri"/>
                <a:sym typeface="Calibri"/>
              </a:rPr>
              <a:t>Hypotension with ST changes </a:t>
            </a:r>
            <a:endParaRPr sz="2000" dirty="0"/>
          </a:p>
          <a:p>
            <a:pPr marL="800100" lvl="1" indent="-3429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Phenylephrine</a:t>
            </a:r>
            <a:endParaRPr sz="2000" dirty="0"/>
          </a:p>
          <a:p>
            <a:pPr marL="800100" lvl="1" indent="-3429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Nitroglycerin</a:t>
            </a:r>
            <a:endParaRPr sz="2000" dirty="0"/>
          </a:p>
          <a:p>
            <a:pPr marL="800100" lvl="1" indent="-342900">
              <a:spcBef>
                <a:spcPts val="1600"/>
              </a:spcBef>
              <a:buClr>
                <a:schemeClr val="dk1"/>
              </a:buClr>
              <a:buSzPts val="2800"/>
            </a:pPr>
            <a:r>
              <a:rPr lang="en-US" sz="2000" dirty="0">
                <a:solidFill>
                  <a:schemeClr val="dk1"/>
                </a:solidFill>
                <a:latin typeface="Calibri"/>
                <a:ea typeface="Calibri"/>
                <a:cs typeface="Calibri"/>
                <a:sym typeface="Calibri"/>
              </a:rPr>
              <a:t>Decrease anesthetic depth</a:t>
            </a:r>
            <a:endParaRPr lang="en-US" sz="2000" dirty="0"/>
          </a:p>
          <a:p>
            <a:pPr marL="800100" lvl="1" indent="-342900">
              <a:spcBef>
                <a:spcPts val="1600"/>
              </a:spcBef>
              <a:buClr>
                <a:schemeClr val="dk1"/>
              </a:buClr>
              <a:buSzPts val="2800"/>
            </a:pPr>
            <a:r>
              <a:rPr lang="en-US" sz="2000" dirty="0">
                <a:solidFill>
                  <a:schemeClr val="dk1"/>
                </a:solidFill>
                <a:latin typeface="Calibri"/>
                <a:ea typeface="Calibri"/>
                <a:cs typeface="Calibri"/>
                <a:sym typeface="Calibri"/>
              </a:rPr>
              <a:t>Fluid if volume depleted</a:t>
            </a:r>
            <a:endParaRPr lang="en-US" sz="2000" dirty="0"/>
          </a:p>
          <a:p>
            <a:pPr marL="342900" marR="0" lvl="0" indent="-190500" algn="l" rtl="0">
              <a:spcBef>
                <a:spcPts val="1600"/>
              </a:spcBef>
              <a:spcAft>
                <a:spcPts val="0"/>
              </a:spcAft>
              <a:buClr>
                <a:schemeClr val="dk1"/>
              </a:buClr>
              <a:buSzPts val="2400"/>
              <a:buFont typeface="Calibri"/>
              <a:buNone/>
            </a:pPr>
            <a:endParaRPr sz="2400" b="0" i="0" u="none" strike="noStrike" cap="none" dirty="0">
              <a:solidFill>
                <a:schemeClr val="dk1"/>
              </a:solidFill>
              <a:latin typeface="Calibri"/>
              <a:ea typeface="Calibri"/>
              <a:cs typeface="Calibri"/>
              <a:sym typeface="Calibri"/>
            </a:endParaRPr>
          </a:p>
          <a:p>
            <a:pPr marL="342900" marR="0" lvl="0" indent="-139700" algn="l" rtl="0">
              <a:spcBef>
                <a:spcPts val="1600"/>
              </a:spcBef>
              <a:spcAft>
                <a:spcPts val="1600"/>
              </a:spcAft>
              <a:buClr>
                <a:schemeClr val="dk1"/>
              </a:buClr>
              <a:buSzPts val="3200"/>
              <a:buFont typeface="Calibri"/>
              <a:buNone/>
            </a:pPr>
            <a:endParaRPr sz="3200" b="0" i="0" u="none" strike="noStrike" cap="none" dirty="0">
              <a:solidFill>
                <a:schemeClr val="dk1"/>
              </a:solidFill>
              <a:latin typeface="Calibri"/>
              <a:ea typeface="Calibri"/>
              <a:cs typeface="Calibri"/>
              <a:sym typeface="Calibri"/>
            </a:endParaRPr>
          </a:p>
        </p:txBody>
      </p:sp>
      <p:sp>
        <p:nvSpPr>
          <p:cNvPr id="634" name="Google Shape;634;p92"/>
          <p:cNvSpPr txBox="1">
            <a:spLocks noGrp="1"/>
          </p:cNvSpPr>
          <p:nvPr>
            <p:ph type="sldNum" sz="quarter"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a:t> </a:t>
            </a: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sp>
        <p:nvSpPr>
          <p:cNvPr id="646" name="Google Shape;646;p94"/>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r>
              <a:rPr lang="en-US" sz="4400" b="0" i="0" u="none" strike="noStrike" cap="none" dirty="0">
                <a:solidFill>
                  <a:srgbClr val="000000"/>
                </a:solidFill>
                <a:latin typeface="Calibri"/>
                <a:ea typeface="Calibri"/>
                <a:cs typeface="Calibri"/>
                <a:sym typeface="Calibri"/>
              </a:rPr>
              <a:t>Treatment of Myocardial Ischemia</a:t>
            </a:r>
            <a:endParaRPr dirty="0"/>
          </a:p>
        </p:txBody>
      </p:sp>
      <p:sp>
        <p:nvSpPr>
          <p:cNvPr id="647" name="Google Shape;647;p94"/>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a:spcBef>
                <a:spcPts val="0"/>
              </a:spcBef>
              <a:buClr>
                <a:schemeClr val="dk1"/>
              </a:buClr>
              <a:buSzPts val="3200"/>
            </a:pPr>
            <a:r>
              <a:rPr lang="en-US" sz="2000" b="0" i="0" u="none" strike="noStrike" cap="none" dirty="0">
                <a:solidFill>
                  <a:schemeClr val="dk1"/>
                </a:solidFill>
                <a:latin typeface="Calibri"/>
                <a:ea typeface="Calibri"/>
                <a:cs typeface="Calibri"/>
                <a:sym typeface="Calibri"/>
              </a:rPr>
              <a:t>Tachycardia with ST changes  (most common sign or ischemic episodes intra-op)</a:t>
            </a:r>
            <a:endParaRPr sz="2000" dirty="0"/>
          </a:p>
          <a:p>
            <a:pPr marL="800100" lvl="1" indent="-3429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Beta antagonist</a:t>
            </a:r>
            <a:endParaRPr sz="2000" dirty="0"/>
          </a:p>
          <a:p>
            <a:pPr marL="800100" lvl="1" indent="-3429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Calcium channel blocker</a:t>
            </a:r>
          </a:p>
          <a:p>
            <a:pPr marL="800100" lvl="1" indent="-342900">
              <a:spcBef>
                <a:spcPts val="1600"/>
              </a:spcBef>
              <a:buClr>
                <a:schemeClr val="dk1"/>
              </a:buClr>
              <a:buSzPts val="2800"/>
            </a:pPr>
            <a:r>
              <a:rPr lang="en-US" sz="2000" dirty="0">
                <a:solidFill>
                  <a:schemeClr val="dk1"/>
                </a:solidFill>
                <a:latin typeface="Calibri"/>
                <a:cs typeface="Calibri"/>
                <a:sym typeface="Calibri"/>
              </a:rPr>
              <a:t>Treat pain if indicated</a:t>
            </a:r>
            <a:endParaRPr sz="2000" dirty="0"/>
          </a:p>
          <a:p>
            <a:pPr>
              <a:spcBef>
                <a:spcPts val="1600"/>
              </a:spcBef>
              <a:buClr>
                <a:schemeClr val="dk1"/>
              </a:buClr>
              <a:buSzPts val="3200"/>
            </a:pPr>
            <a:r>
              <a:rPr lang="en-US" sz="2000" b="0" i="0" u="none" strike="noStrike" cap="none" dirty="0">
                <a:solidFill>
                  <a:schemeClr val="dk1"/>
                </a:solidFill>
                <a:latin typeface="Calibri"/>
                <a:ea typeface="Calibri"/>
                <a:cs typeface="Calibri"/>
                <a:sym typeface="Calibri"/>
              </a:rPr>
              <a:t>Hypertension and ST changes </a:t>
            </a:r>
            <a:endParaRPr sz="2000" dirty="0"/>
          </a:p>
          <a:p>
            <a:pPr marL="800100" lvl="1" indent="-3429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Increased anesthetic depth</a:t>
            </a:r>
            <a:endParaRPr sz="2000" dirty="0"/>
          </a:p>
          <a:p>
            <a:pPr marL="800100" lvl="1" indent="-3429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Nitroglycerin</a:t>
            </a:r>
            <a:endParaRPr sz="2000" dirty="0"/>
          </a:p>
          <a:p>
            <a:pPr>
              <a:spcBef>
                <a:spcPts val="1600"/>
              </a:spcBef>
              <a:spcAft>
                <a:spcPts val="1600"/>
              </a:spcAft>
              <a:buClr>
                <a:schemeClr val="dk1"/>
              </a:buClr>
            </a:pPr>
            <a:r>
              <a:rPr lang="en-US" sz="2000" b="0" i="0" u="none" strike="noStrike" cap="none" dirty="0">
                <a:solidFill>
                  <a:schemeClr val="dk1"/>
                </a:solidFill>
                <a:latin typeface="Calibri"/>
                <a:ea typeface="Calibri"/>
                <a:cs typeface="Calibri"/>
                <a:sym typeface="Calibri"/>
              </a:rPr>
              <a:t>With all scenarios switch to 100% oxygen</a:t>
            </a:r>
            <a:endParaRPr sz="2000" b="0" i="0" u="none" strike="noStrike" cap="none" dirty="0">
              <a:solidFill>
                <a:schemeClr val="dk1"/>
              </a:solidFill>
              <a:latin typeface="Calibri"/>
              <a:ea typeface="Calibri"/>
              <a:cs typeface="Calibri"/>
              <a:sym typeface="Calibri"/>
            </a:endParaRPr>
          </a:p>
        </p:txBody>
      </p:sp>
      <p:sp>
        <p:nvSpPr>
          <p:cNvPr id="648" name="Google Shape;648;p94"/>
          <p:cNvSpPr txBox="1">
            <a:spLocks noGrp="1"/>
          </p:cNvSpPr>
          <p:nvPr>
            <p:ph type="sldNum" sz="quarter"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a:t> </a:t>
            </a: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sp>
        <p:nvSpPr>
          <p:cNvPr id="660" name="Google Shape;660;p96"/>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r>
              <a:rPr lang="en-US" sz="4400" b="0" i="0" u="none" strike="noStrike" cap="none" dirty="0">
                <a:solidFill>
                  <a:srgbClr val="000000"/>
                </a:solidFill>
                <a:latin typeface="Calibri"/>
                <a:ea typeface="Calibri"/>
                <a:cs typeface="Calibri"/>
                <a:sym typeface="Calibri"/>
              </a:rPr>
              <a:t>Postoperative</a:t>
            </a:r>
            <a:endParaRPr dirty="0"/>
          </a:p>
        </p:txBody>
      </p:sp>
      <p:sp>
        <p:nvSpPr>
          <p:cNvPr id="661" name="Google Shape;661;p96"/>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a:spcBef>
                <a:spcPts val="0"/>
              </a:spcBef>
              <a:buClr>
                <a:schemeClr val="dk1"/>
              </a:buClr>
              <a:buSzPts val="2800"/>
            </a:pPr>
            <a:r>
              <a:rPr lang="en-US" sz="2000" b="0" i="0" u="none" strike="noStrike" cap="none" dirty="0">
                <a:solidFill>
                  <a:schemeClr val="dk1"/>
                </a:solidFill>
                <a:latin typeface="Calibri"/>
                <a:ea typeface="Calibri"/>
                <a:cs typeface="Calibri"/>
                <a:sym typeface="Calibri"/>
              </a:rPr>
              <a:t>Prevent oxygen demands</a:t>
            </a:r>
            <a:endParaRPr sz="2000" dirty="0"/>
          </a:p>
          <a:p>
            <a:pPr marL="800100" lvl="1" indent="-342900">
              <a:spcBef>
                <a:spcPts val="1600"/>
              </a:spcBef>
              <a:buClr>
                <a:schemeClr val="dk1"/>
              </a:buClr>
              <a:buSzPts val="2400"/>
            </a:pPr>
            <a:r>
              <a:rPr lang="en-US" sz="2000" b="0" i="0" u="none" strike="noStrike" cap="none" dirty="0">
                <a:solidFill>
                  <a:schemeClr val="dk1"/>
                </a:solidFill>
                <a:latin typeface="Calibri"/>
                <a:ea typeface="Calibri"/>
                <a:cs typeface="Calibri"/>
                <a:sym typeface="Calibri"/>
              </a:rPr>
              <a:t>Shivering ↑ oxygen requirements- keep </a:t>
            </a:r>
            <a:r>
              <a:rPr lang="en-US" sz="2000" dirty="0">
                <a:solidFill>
                  <a:schemeClr val="dk1"/>
                </a:solidFill>
                <a:latin typeface="Calibri"/>
                <a:ea typeface="Calibri"/>
                <a:cs typeface="Calibri"/>
                <a:sym typeface="Calibri"/>
              </a:rPr>
              <a:t>patient normothermic</a:t>
            </a:r>
            <a:endParaRPr sz="2000" dirty="0"/>
          </a:p>
          <a:p>
            <a:pPr marL="800100" lvl="1" indent="-342900">
              <a:spcBef>
                <a:spcPts val="1600"/>
              </a:spcBef>
              <a:buClr>
                <a:schemeClr val="dk1"/>
              </a:buClr>
              <a:buSzPts val="2400"/>
            </a:pPr>
            <a:r>
              <a:rPr lang="en-US" sz="2000" b="0" i="0" u="none" strike="noStrike" cap="none" dirty="0">
                <a:solidFill>
                  <a:schemeClr val="dk1"/>
                </a:solidFill>
                <a:latin typeface="Calibri"/>
                <a:ea typeface="Calibri"/>
                <a:cs typeface="Calibri"/>
                <a:sym typeface="Calibri"/>
              </a:rPr>
              <a:t>Treat pain if indicated</a:t>
            </a:r>
            <a:endParaRPr sz="2000" dirty="0"/>
          </a:p>
          <a:p>
            <a:pPr>
              <a:spcBef>
                <a:spcPts val="1600"/>
              </a:spcBef>
              <a:buClr>
                <a:schemeClr val="dk1"/>
              </a:buClr>
              <a:buSzPts val="2800"/>
            </a:pPr>
            <a:r>
              <a:rPr lang="en-US" sz="2000" dirty="0">
                <a:solidFill>
                  <a:schemeClr val="dk1"/>
                </a:solidFill>
                <a:latin typeface="Calibri"/>
                <a:cs typeface="Calibri"/>
                <a:sym typeface="Calibri"/>
              </a:rPr>
              <a:t>Increase oxygen supply</a:t>
            </a:r>
            <a:endParaRPr sz="2000" dirty="0"/>
          </a:p>
          <a:p>
            <a:pPr marL="800100" lvl="1" indent="-342900">
              <a:spcBef>
                <a:spcPts val="1600"/>
              </a:spcBef>
              <a:buClr>
                <a:schemeClr val="dk1"/>
              </a:buClr>
              <a:buSzPts val="2400"/>
            </a:pPr>
            <a:r>
              <a:rPr lang="en-US" sz="2000" dirty="0">
                <a:solidFill>
                  <a:schemeClr val="dk1"/>
                </a:solidFill>
                <a:latin typeface="Calibri"/>
                <a:cs typeface="Calibri"/>
                <a:sym typeface="Calibri"/>
              </a:rPr>
              <a:t>Give patient supplemental oxygen</a:t>
            </a:r>
            <a:endParaRPr sz="2000" dirty="0"/>
          </a:p>
          <a:p>
            <a:pPr marL="800100" lvl="1" indent="-342900">
              <a:spcBef>
                <a:spcPts val="1600"/>
              </a:spcBef>
              <a:buClr>
                <a:schemeClr val="dk1"/>
              </a:buClr>
              <a:buSzPts val="2400"/>
            </a:pPr>
            <a:r>
              <a:rPr lang="en-US" sz="2000" b="0" i="0" u="none" strike="noStrike" cap="none" dirty="0">
                <a:solidFill>
                  <a:schemeClr val="dk1"/>
                </a:solidFill>
                <a:latin typeface="Calibri"/>
                <a:ea typeface="Calibri"/>
                <a:cs typeface="Calibri"/>
                <a:sym typeface="Calibri"/>
              </a:rPr>
              <a:t>Especially beneficial with narcotic associated hypoventilation</a:t>
            </a:r>
            <a:endParaRPr sz="2000" dirty="0"/>
          </a:p>
          <a:p>
            <a:pPr marL="342900" marR="0" lvl="0" indent="-139700" algn="l" rtl="0">
              <a:spcBef>
                <a:spcPts val="1600"/>
              </a:spcBef>
              <a:spcAft>
                <a:spcPts val="1600"/>
              </a:spcAft>
              <a:buClr>
                <a:schemeClr val="dk1"/>
              </a:buClr>
              <a:buSzPts val="3200"/>
              <a:buFont typeface="Calibri"/>
              <a:buNone/>
            </a:pPr>
            <a:endParaRPr sz="3200" b="0" i="0" u="none" strike="noStrike" cap="none" dirty="0">
              <a:solidFill>
                <a:schemeClr val="dk1"/>
              </a:solidFill>
              <a:latin typeface="Calibri"/>
              <a:ea typeface="Calibri"/>
              <a:cs typeface="Calibri"/>
              <a:sym typeface="Calibri"/>
            </a:endParaRPr>
          </a:p>
        </p:txBody>
      </p:sp>
      <p:sp>
        <p:nvSpPr>
          <p:cNvPr id="662" name="Google Shape;662;p96"/>
          <p:cNvSpPr txBox="1">
            <a:spLocks noGrp="1"/>
          </p:cNvSpPr>
          <p:nvPr>
            <p:ph type="sldNum" sz="quarter"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a:t> </a:t>
            </a: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666"/>
        <p:cNvGrpSpPr/>
        <p:nvPr/>
      </p:nvGrpSpPr>
      <p:grpSpPr>
        <a:xfrm>
          <a:off x="0" y="0"/>
          <a:ext cx="0" cy="0"/>
          <a:chOff x="0" y="0"/>
          <a:chExt cx="0" cy="0"/>
        </a:xfrm>
      </p:grpSpPr>
      <p:sp>
        <p:nvSpPr>
          <p:cNvPr id="667" name="Google Shape;667;p97"/>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r>
              <a:rPr lang="en-US" sz="4400" b="0" i="0" u="none" strike="noStrike" cap="none" dirty="0">
                <a:solidFill>
                  <a:srgbClr val="000000"/>
                </a:solidFill>
                <a:latin typeface="Calibri"/>
                <a:ea typeface="Calibri"/>
                <a:cs typeface="Calibri"/>
                <a:sym typeface="Calibri"/>
              </a:rPr>
              <a:t>Hypertension</a:t>
            </a:r>
            <a:endParaRPr dirty="0"/>
          </a:p>
        </p:txBody>
      </p:sp>
      <p:sp>
        <p:nvSpPr>
          <p:cNvPr id="668" name="Google Shape;668;p97"/>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a:spcBef>
                <a:spcPts val="0"/>
              </a:spcBef>
              <a:buClr>
                <a:schemeClr val="dk1"/>
              </a:buClr>
              <a:buSzPts val="3200"/>
            </a:pPr>
            <a:r>
              <a:rPr lang="en-US" sz="2000" b="0" i="0" u="none" strike="noStrike" cap="none" dirty="0">
                <a:solidFill>
                  <a:schemeClr val="dk1"/>
                </a:solidFill>
                <a:latin typeface="Calibri"/>
                <a:ea typeface="Calibri"/>
                <a:cs typeface="Calibri"/>
                <a:sym typeface="Calibri"/>
              </a:rPr>
              <a:t>One-third of adults have HTN </a:t>
            </a:r>
            <a:endParaRPr sz="2000" dirty="0"/>
          </a:p>
          <a:p>
            <a:pPr>
              <a:spcBef>
                <a:spcPts val="1600"/>
              </a:spcBef>
              <a:buClr>
                <a:schemeClr val="dk1"/>
              </a:buClr>
              <a:buSzPts val="3200"/>
            </a:pPr>
            <a:r>
              <a:rPr lang="en-US" sz="2000" b="0" i="0" u="none" strike="noStrike" cap="none" dirty="0">
                <a:solidFill>
                  <a:schemeClr val="dk1"/>
                </a:solidFill>
                <a:latin typeface="Calibri"/>
                <a:ea typeface="Calibri"/>
                <a:cs typeface="Calibri"/>
                <a:sym typeface="Calibri"/>
              </a:rPr>
              <a:t>One-third of them don’t know they have HTN</a:t>
            </a:r>
            <a:endParaRPr sz="2000" dirty="0"/>
          </a:p>
          <a:p>
            <a:pPr>
              <a:spcBef>
                <a:spcPts val="1600"/>
              </a:spcBef>
              <a:buClr>
                <a:schemeClr val="dk1"/>
              </a:buClr>
              <a:buSzPts val="3200"/>
            </a:pPr>
            <a:r>
              <a:rPr lang="en-US" sz="2000" b="0" i="0" u="none" strike="noStrike" cap="none" dirty="0">
                <a:solidFill>
                  <a:schemeClr val="dk1"/>
                </a:solidFill>
                <a:latin typeface="Calibri"/>
                <a:ea typeface="Calibri"/>
                <a:cs typeface="Calibri"/>
                <a:sym typeface="Calibri"/>
              </a:rPr>
              <a:t>Most common cardiovascular disease</a:t>
            </a:r>
          </a:p>
          <a:p>
            <a:pPr>
              <a:spcBef>
                <a:spcPts val="0"/>
              </a:spcBef>
              <a:buClr>
                <a:schemeClr val="dk1"/>
              </a:buClr>
              <a:buSzPts val="3200"/>
            </a:pPr>
            <a:r>
              <a:rPr lang="en-US" sz="2000" dirty="0">
                <a:solidFill>
                  <a:schemeClr val="dk1"/>
                </a:solidFill>
                <a:latin typeface="Calibri"/>
                <a:ea typeface="Calibri"/>
                <a:cs typeface="Calibri"/>
                <a:sym typeface="Calibri"/>
              </a:rPr>
              <a:t>Definition</a:t>
            </a:r>
            <a:endParaRPr lang="en-US" sz="2000" dirty="0"/>
          </a:p>
          <a:p>
            <a:pPr marL="800100" lvl="1" indent="-342900">
              <a:spcBef>
                <a:spcPts val="1600"/>
              </a:spcBef>
              <a:buClr>
                <a:schemeClr val="dk1"/>
              </a:buClr>
              <a:buSzPts val="2800"/>
            </a:pPr>
            <a:r>
              <a:rPr lang="en-US" sz="2000" dirty="0">
                <a:solidFill>
                  <a:schemeClr val="dk1"/>
                </a:solidFill>
                <a:latin typeface="Calibri"/>
                <a:ea typeface="Calibri"/>
                <a:cs typeface="Calibri"/>
                <a:sym typeface="Calibri"/>
              </a:rPr>
              <a:t>Prehypertension 120-139/80-89</a:t>
            </a:r>
            <a:endParaRPr lang="en-US" sz="2000" dirty="0"/>
          </a:p>
          <a:p>
            <a:pPr marL="800100" lvl="1" indent="-342900">
              <a:spcBef>
                <a:spcPts val="1600"/>
              </a:spcBef>
              <a:buClr>
                <a:schemeClr val="dk1"/>
              </a:buClr>
              <a:buSzPts val="2800"/>
            </a:pPr>
            <a:r>
              <a:rPr lang="en-US" sz="2000" dirty="0">
                <a:solidFill>
                  <a:schemeClr val="dk1"/>
                </a:solidFill>
                <a:latin typeface="Calibri"/>
                <a:ea typeface="Calibri"/>
                <a:cs typeface="Calibri"/>
                <a:sym typeface="Calibri"/>
              </a:rPr>
              <a:t>SBP &gt; 140 and/or DBP &gt; 90</a:t>
            </a:r>
            <a:endParaRPr lang="en-US" sz="2000" dirty="0"/>
          </a:p>
          <a:p>
            <a:pPr marL="800100" lvl="1" indent="-342900">
              <a:spcBef>
                <a:spcPts val="1600"/>
              </a:spcBef>
              <a:buClr>
                <a:schemeClr val="dk1"/>
              </a:buClr>
              <a:buSzPts val="2800"/>
            </a:pPr>
            <a:r>
              <a:rPr lang="en-US" sz="2000" dirty="0">
                <a:solidFill>
                  <a:schemeClr val="dk1"/>
                </a:solidFill>
                <a:latin typeface="Calibri"/>
                <a:ea typeface="Calibri"/>
                <a:cs typeface="Calibri"/>
                <a:sym typeface="Calibri"/>
              </a:rPr>
              <a:t>After age 50, systolic blood pressure is more important than diastolic blood pressure</a:t>
            </a:r>
            <a:endParaRPr lang="en-US" sz="2000" dirty="0"/>
          </a:p>
          <a:p>
            <a:pPr>
              <a:spcBef>
                <a:spcPts val="1600"/>
              </a:spcBef>
              <a:buClr>
                <a:schemeClr val="dk1"/>
              </a:buClr>
              <a:buSzPts val="3200"/>
            </a:pPr>
            <a:endParaRPr sz="2000" dirty="0"/>
          </a:p>
          <a:p>
            <a:pPr marL="342900" marR="0" lvl="0" indent="-342900" algn="l" rtl="0">
              <a:spcBef>
                <a:spcPts val="1600"/>
              </a:spcBef>
              <a:spcAft>
                <a:spcPts val="1600"/>
              </a:spcAft>
              <a:buClr>
                <a:schemeClr val="dk1"/>
              </a:buClr>
              <a:buFont typeface="Calibri"/>
              <a:buNone/>
            </a:pPr>
            <a:r>
              <a:rPr lang="en-US" sz="3200" b="0" i="0" u="none" strike="noStrike" cap="none" dirty="0">
                <a:solidFill>
                  <a:schemeClr val="dk1"/>
                </a:solidFill>
                <a:latin typeface="Calibri"/>
                <a:ea typeface="Calibri"/>
                <a:cs typeface="Calibri"/>
                <a:sym typeface="Calibri"/>
              </a:rPr>
              <a:t> </a:t>
            </a:r>
            <a:endParaRPr dirty="0"/>
          </a:p>
        </p:txBody>
      </p:sp>
      <p:sp>
        <p:nvSpPr>
          <p:cNvPr id="669" name="Google Shape;669;p97"/>
          <p:cNvSpPr txBox="1">
            <a:spLocks noGrp="1"/>
          </p:cNvSpPr>
          <p:nvPr>
            <p:ph type="sldNum" sz="quarter"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a:t> </a:t>
            </a: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sp>
        <p:nvSpPr>
          <p:cNvPr id="682" name="Google Shape;682;p9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r>
              <a:rPr lang="en-US" sz="4400" b="0" i="0" u="none" strike="noStrike" cap="none" dirty="0">
                <a:solidFill>
                  <a:srgbClr val="000000"/>
                </a:solidFill>
                <a:latin typeface="Calibri"/>
                <a:ea typeface="Calibri"/>
                <a:cs typeface="Calibri"/>
                <a:sym typeface="Calibri"/>
              </a:rPr>
              <a:t>Hypertension</a:t>
            </a:r>
            <a:endParaRPr dirty="0"/>
          </a:p>
        </p:txBody>
      </p:sp>
      <p:sp>
        <p:nvSpPr>
          <p:cNvPr id="684" name="Google Shape;684;p99"/>
          <p:cNvSpPr txBox="1">
            <a:spLocks noGrp="1"/>
          </p:cNvSpPr>
          <p:nvPr>
            <p:ph type="sldNum" sz="quarter"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a:t> </a:t>
            </a:r>
            <a:endParaRPr sz="1800" b="0" i="0" u="none" strike="noStrike" cap="none" dirty="0">
              <a:solidFill>
                <a:schemeClr val="dk1"/>
              </a:solidFill>
              <a:latin typeface="Calibri"/>
              <a:ea typeface="Calibri"/>
              <a:cs typeface="Calibri"/>
              <a:sym typeface="Calibri"/>
            </a:endParaRPr>
          </a:p>
        </p:txBody>
      </p:sp>
      <p:graphicFrame>
        <p:nvGraphicFramePr>
          <p:cNvPr id="683" name="Google Shape;683;p99"/>
          <p:cNvGraphicFramePr/>
          <p:nvPr/>
        </p:nvGraphicFramePr>
        <p:xfrm>
          <a:off x="457200" y="1981200"/>
          <a:ext cx="8229600" cy="1857375"/>
        </p:xfrm>
        <a:graphic>
          <a:graphicData uri="http://schemas.openxmlformats.org/drawingml/2006/table">
            <a:tbl>
              <a:tblPr>
                <a:noFill/>
                <a:tableStyleId>{738D53A3-0A66-4A6D-AEDC-6E9657E690B7}</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1475">
                <a:tc>
                  <a:txBody>
                    <a:bodyPr/>
                    <a:lstStyle/>
                    <a:p>
                      <a:pPr marL="0" marR="0" lvl="0" indent="0" algn="l" rtl="0">
                        <a:lnSpc>
                          <a:spcPct val="100000"/>
                        </a:lnSpc>
                        <a:spcBef>
                          <a:spcPts val="0"/>
                        </a:spcBef>
                        <a:spcAft>
                          <a:spcPts val="0"/>
                        </a:spcAft>
                        <a:buClr>
                          <a:srgbClr val="FFFFFF"/>
                        </a:buClr>
                        <a:buFont typeface="Tahoma"/>
                        <a:buNone/>
                      </a:pPr>
                      <a:r>
                        <a:rPr lang="en-US" sz="1800" b="1" i="0" u="none" strike="noStrike" cap="none" dirty="0">
                          <a:solidFill>
                            <a:srgbClr val="FFFFFF"/>
                          </a:solidFill>
                          <a:latin typeface="Tahoma"/>
                          <a:ea typeface="Tahoma"/>
                          <a:cs typeface="Tahoma"/>
                          <a:sym typeface="Tahoma"/>
                        </a:rPr>
                        <a:t>Category</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solidFill>
                      <a:schemeClr val="accent1"/>
                    </a:solidFill>
                  </a:tcPr>
                </a:tc>
                <a:tc>
                  <a:txBody>
                    <a:bodyPr/>
                    <a:lstStyle/>
                    <a:p>
                      <a:pPr marL="0" marR="0" lvl="0" indent="0" algn="l" rtl="0">
                        <a:lnSpc>
                          <a:spcPct val="100000"/>
                        </a:lnSpc>
                        <a:spcBef>
                          <a:spcPts val="0"/>
                        </a:spcBef>
                        <a:spcAft>
                          <a:spcPts val="0"/>
                        </a:spcAft>
                        <a:buClr>
                          <a:srgbClr val="FFFFFF"/>
                        </a:buClr>
                        <a:buFont typeface="Tahoma"/>
                        <a:buNone/>
                      </a:pPr>
                      <a:r>
                        <a:rPr lang="en-US" sz="1800" b="1" i="0" u="none" strike="noStrike" cap="none" dirty="0">
                          <a:solidFill>
                            <a:srgbClr val="FFFFFF"/>
                          </a:solidFill>
                          <a:latin typeface="Tahoma"/>
                          <a:ea typeface="Tahoma"/>
                          <a:cs typeface="Tahoma"/>
                          <a:sym typeface="Tahoma"/>
                        </a:rPr>
                        <a:t>SBP (mm Hg)</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solidFill>
                      <a:schemeClr val="accent1"/>
                    </a:solidFill>
                  </a:tcPr>
                </a:tc>
                <a:tc>
                  <a:txBody>
                    <a:bodyPr/>
                    <a:lstStyle/>
                    <a:p>
                      <a:pPr marL="0" marR="0" lvl="0" indent="0" algn="l" rtl="0">
                        <a:lnSpc>
                          <a:spcPct val="100000"/>
                        </a:lnSpc>
                        <a:spcBef>
                          <a:spcPts val="0"/>
                        </a:spcBef>
                        <a:spcAft>
                          <a:spcPts val="0"/>
                        </a:spcAft>
                        <a:buClr>
                          <a:srgbClr val="FFFFFF"/>
                        </a:buClr>
                        <a:buFont typeface="Tahoma"/>
                        <a:buNone/>
                      </a:pPr>
                      <a:r>
                        <a:rPr lang="en-US" sz="1800" b="1" i="0" u="none" strike="noStrike" cap="none" dirty="0">
                          <a:solidFill>
                            <a:srgbClr val="FFFFFF"/>
                          </a:solidFill>
                          <a:latin typeface="Tahoma"/>
                          <a:ea typeface="Tahoma"/>
                          <a:cs typeface="Tahoma"/>
                          <a:sym typeface="Tahoma"/>
                        </a:rPr>
                        <a:t>DBP (mm Hg)</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371475">
                <a:tc>
                  <a:txBody>
                    <a:bodyPr/>
                    <a:lstStyle/>
                    <a:p>
                      <a:pPr marL="0" marR="0" lvl="0" indent="0" algn="l" rtl="0">
                        <a:lnSpc>
                          <a:spcPct val="100000"/>
                        </a:lnSpc>
                        <a:spcBef>
                          <a:spcPts val="0"/>
                        </a:spcBef>
                        <a:spcAft>
                          <a:spcPts val="0"/>
                        </a:spcAft>
                        <a:buClr>
                          <a:srgbClr val="003366"/>
                        </a:buClr>
                        <a:buFont typeface="Tahoma"/>
                        <a:buNone/>
                      </a:pPr>
                      <a:r>
                        <a:rPr lang="en-US" sz="1800" b="0" i="0" u="none" strike="noStrike" cap="none" dirty="0">
                          <a:solidFill>
                            <a:srgbClr val="003366"/>
                          </a:solidFill>
                          <a:latin typeface="Tahoma"/>
                          <a:ea typeface="Tahoma"/>
                          <a:cs typeface="Tahoma"/>
                          <a:sym typeface="Tahoma"/>
                        </a:rPr>
                        <a:t>Normal</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BDEDE"/>
                    </a:solidFill>
                  </a:tcPr>
                </a:tc>
                <a:tc>
                  <a:txBody>
                    <a:bodyPr/>
                    <a:lstStyle/>
                    <a:p>
                      <a:pPr marL="0" marR="0" lvl="0" indent="0" algn="l" rtl="0">
                        <a:lnSpc>
                          <a:spcPct val="100000"/>
                        </a:lnSpc>
                        <a:spcBef>
                          <a:spcPts val="0"/>
                        </a:spcBef>
                        <a:spcAft>
                          <a:spcPts val="0"/>
                        </a:spcAft>
                        <a:buClr>
                          <a:srgbClr val="003366"/>
                        </a:buClr>
                        <a:buFont typeface="Tahoma"/>
                        <a:buNone/>
                      </a:pPr>
                      <a:r>
                        <a:rPr lang="en-US" sz="1800" b="0" i="0" u="none" strike="noStrike" cap="none" dirty="0">
                          <a:solidFill>
                            <a:srgbClr val="003366"/>
                          </a:solidFill>
                          <a:latin typeface="Tahoma"/>
                          <a:ea typeface="Tahoma"/>
                          <a:cs typeface="Tahoma"/>
                          <a:sym typeface="Tahoma"/>
                        </a:rPr>
                        <a:t>&lt; 120 and</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BDEDE"/>
                    </a:solidFill>
                  </a:tcPr>
                </a:tc>
                <a:tc>
                  <a:txBody>
                    <a:bodyPr/>
                    <a:lstStyle/>
                    <a:p>
                      <a:pPr marL="0" marR="0" lvl="0" indent="0" algn="l" rtl="0">
                        <a:lnSpc>
                          <a:spcPct val="100000"/>
                        </a:lnSpc>
                        <a:spcBef>
                          <a:spcPts val="0"/>
                        </a:spcBef>
                        <a:spcAft>
                          <a:spcPts val="0"/>
                        </a:spcAft>
                        <a:buClr>
                          <a:srgbClr val="003366"/>
                        </a:buClr>
                        <a:buFont typeface="Tahoma"/>
                        <a:buNone/>
                      </a:pPr>
                      <a:r>
                        <a:rPr lang="en-US" sz="1800" b="0" i="0" u="none" strike="noStrike" cap="none" dirty="0">
                          <a:solidFill>
                            <a:srgbClr val="003366"/>
                          </a:solidFill>
                          <a:latin typeface="Tahoma"/>
                          <a:ea typeface="Tahoma"/>
                          <a:cs typeface="Tahoma"/>
                          <a:sym typeface="Tahoma"/>
                        </a:rPr>
                        <a:t>&lt; 80</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BDEDE"/>
                    </a:solidFill>
                  </a:tcPr>
                </a:tc>
                <a:extLst>
                  <a:ext uri="{0D108BD9-81ED-4DB2-BD59-A6C34878D82A}">
                    <a16:rowId xmlns:a16="http://schemas.microsoft.com/office/drawing/2014/main" val="10001"/>
                  </a:ext>
                </a:extLst>
              </a:tr>
              <a:tr h="371475">
                <a:tc>
                  <a:txBody>
                    <a:bodyPr/>
                    <a:lstStyle/>
                    <a:p>
                      <a:pPr marL="0" marR="0" lvl="0" indent="0" algn="l" rtl="0">
                        <a:lnSpc>
                          <a:spcPct val="100000"/>
                        </a:lnSpc>
                        <a:spcBef>
                          <a:spcPts val="0"/>
                        </a:spcBef>
                        <a:spcAft>
                          <a:spcPts val="0"/>
                        </a:spcAft>
                        <a:buClr>
                          <a:srgbClr val="003366"/>
                        </a:buClr>
                        <a:buFont typeface="Tahoma"/>
                        <a:buNone/>
                      </a:pPr>
                      <a:r>
                        <a:rPr lang="en-US" sz="1800" b="0" i="0" u="none" strike="noStrike" cap="none" dirty="0">
                          <a:solidFill>
                            <a:srgbClr val="003366"/>
                          </a:solidFill>
                          <a:latin typeface="Tahoma"/>
                          <a:ea typeface="Tahoma"/>
                          <a:cs typeface="Tahoma"/>
                          <a:sym typeface="Tahoma"/>
                        </a:rPr>
                        <a:t>Prehypertension</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7EFEF"/>
                    </a:solidFill>
                  </a:tcPr>
                </a:tc>
                <a:tc>
                  <a:txBody>
                    <a:bodyPr/>
                    <a:lstStyle/>
                    <a:p>
                      <a:pPr marL="0" marR="0" lvl="0" indent="0" algn="l" rtl="0">
                        <a:lnSpc>
                          <a:spcPct val="100000"/>
                        </a:lnSpc>
                        <a:spcBef>
                          <a:spcPts val="0"/>
                        </a:spcBef>
                        <a:spcAft>
                          <a:spcPts val="0"/>
                        </a:spcAft>
                        <a:buClr>
                          <a:srgbClr val="003366"/>
                        </a:buClr>
                        <a:buFont typeface="Tahoma"/>
                        <a:buNone/>
                      </a:pPr>
                      <a:r>
                        <a:rPr lang="en-US" sz="1800" b="0" i="0" u="none" strike="noStrike" cap="none" dirty="0">
                          <a:solidFill>
                            <a:srgbClr val="003366"/>
                          </a:solidFill>
                          <a:latin typeface="Tahoma"/>
                          <a:ea typeface="Tahoma"/>
                          <a:cs typeface="Tahoma"/>
                          <a:sym typeface="Tahoma"/>
                        </a:rPr>
                        <a:t>120-139 or</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7EFEF"/>
                    </a:solidFill>
                  </a:tcPr>
                </a:tc>
                <a:tc>
                  <a:txBody>
                    <a:bodyPr/>
                    <a:lstStyle/>
                    <a:p>
                      <a:pPr marL="0" marR="0" lvl="0" indent="0" algn="l" rtl="0">
                        <a:lnSpc>
                          <a:spcPct val="100000"/>
                        </a:lnSpc>
                        <a:spcBef>
                          <a:spcPts val="0"/>
                        </a:spcBef>
                        <a:spcAft>
                          <a:spcPts val="0"/>
                        </a:spcAft>
                        <a:buClr>
                          <a:srgbClr val="003366"/>
                        </a:buClr>
                        <a:buFont typeface="Tahoma"/>
                        <a:buNone/>
                      </a:pPr>
                      <a:r>
                        <a:rPr lang="en-US" sz="1800" b="0" i="0" u="none" strike="noStrike" cap="none" dirty="0">
                          <a:solidFill>
                            <a:srgbClr val="003366"/>
                          </a:solidFill>
                          <a:latin typeface="Tahoma"/>
                          <a:ea typeface="Tahoma"/>
                          <a:cs typeface="Tahoma"/>
                          <a:sym typeface="Tahoma"/>
                        </a:rPr>
                        <a:t>80-89</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7EFEF"/>
                    </a:solidFill>
                  </a:tcPr>
                </a:tc>
                <a:extLst>
                  <a:ext uri="{0D108BD9-81ED-4DB2-BD59-A6C34878D82A}">
                    <a16:rowId xmlns:a16="http://schemas.microsoft.com/office/drawing/2014/main" val="10002"/>
                  </a:ext>
                </a:extLst>
              </a:tr>
              <a:tr h="371475">
                <a:tc>
                  <a:txBody>
                    <a:bodyPr/>
                    <a:lstStyle/>
                    <a:p>
                      <a:pPr marL="0" marR="0" lvl="0" indent="0" algn="l" rtl="0">
                        <a:lnSpc>
                          <a:spcPct val="100000"/>
                        </a:lnSpc>
                        <a:spcBef>
                          <a:spcPts val="0"/>
                        </a:spcBef>
                        <a:spcAft>
                          <a:spcPts val="0"/>
                        </a:spcAft>
                        <a:buClr>
                          <a:srgbClr val="003366"/>
                        </a:buClr>
                        <a:buFont typeface="Tahoma"/>
                        <a:buNone/>
                      </a:pPr>
                      <a:r>
                        <a:rPr lang="en-US" sz="1800" b="0" i="0" u="none" strike="noStrike" cap="none" dirty="0">
                          <a:solidFill>
                            <a:srgbClr val="003366"/>
                          </a:solidFill>
                          <a:latin typeface="Tahoma"/>
                          <a:ea typeface="Tahoma"/>
                          <a:cs typeface="Tahoma"/>
                          <a:sym typeface="Tahoma"/>
                        </a:rPr>
                        <a:t>Stage 1 hypertension</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BDEDE"/>
                    </a:solidFill>
                  </a:tcPr>
                </a:tc>
                <a:tc>
                  <a:txBody>
                    <a:bodyPr/>
                    <a:lstStyle/>
                    <a:p>
                      <a:pPr marL="0" marR="0" lvl="0" indent="0" algn="l" rtl="0">
                        <a:lnSpc>
                          <a:spcPct val="100000"/>
                        </a:lnSpc>
                        <a:spcBef>
                          <a:spcPts val="0"/>
                        </a:spcBef>
                        <a:spcAft>
                          <a:spcPts val="0"/>
                        </a:spcAft>
                        <a:buClr>
                          <a:srgbClr val="003366"/>
                        </a:buClr>
                        <a:buFont typeface="Tahoma"/>
                        <a:buNone/>
                      </a:pPr>
                      <a:r>
                        <a:rPr lang="en-US" sz="1800" b="0" i="0" u="none" strike="noStrike" cap="none" dirty="0">
                          <a:solidFill>
                            <a:srgbClr val="003366"/>
                          </a:solidFill>
                          <a:latin typeface="Tahoma"/>
                          <a:ea typeface="Tahoma"/>
                          <a:cs typeface="Tahoma"/>
                          <a:sym typeface="Tahoma"/>
                        </a:rPr>
                        <a:t>140-159 or</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BDEDE"/>
                    </a:solidFill>
                  </a:tcPr>
                </a:tc>
                <a:tc>
                  <a:txBody>
                    <a:bodyPr/>
                    <a:lstStyle/>
                    <a:p>
                      <a:pPr marL="0" marR="0" lvl="0" indent="0" algn="l" rtl="0">
                        <a:lnSpc>
                          <a:spcPct val="100000"/>
                        </a:lnSpc>
                        <a:spcBef>
                          <a:spcPts val="0"/>
                        </a:spcBef>
                        <a:spcAft>
                          <a:spcPts val="0"/>
                        </a:spcAft>
                        <a:buClr>
                          <a:srgbClr val="003366"/>
                        </a:buClr>
                        <a:buFont typeface="Tahoma"/>
                        <a:buNone/>
                      </a:pPr>
                      <a:r>
                        <a:rPr lang="en-US" sz="1800" b="0" i="0" u="none" strike="noStrike" cap="none" dirty="0">
                          <a:solidFill>
                            <a:srgbClr val="003366"/>
                          </a:solidFill>
                          <a:latin typeface="Tahoma"/>
                          <a:ea typeface="Tahoma"/>
                          <a:cs typeface="Tahoma"/>
                          <a:sym typeface="Tahoma"/>
                        </a:rPr>
                        <a:t>90-99</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BDEDE"/>
                    </a:solidFill>
                  </a:tcPr>
                </a:tc>
                <a:extLst>
                  <a:ext uri="{0D108BD9-81ED-4DB2-BD59-A6C34878D82A}">
                    <a16:rowId xmlns:a16="http://schemas.microsoft.com/office/drawing/2014/main" val="10003"/>
                  </a:ext>
                </a:extLst>
              </a:tr>
              <a:tr h="371475">
                <a:tc>
                  <a:txBody>
                    <a:bodyPr/>
                    <a:lstStyle/>
                    <a:p>
                      <a:pPr marL="0" marR="0" lvl="0" indent="0" algn="l" rtl="0">
                        <a:lnSpc>
                          <a:spcPct val="100000"/>
                        </a:lnSpc>
                        <a:spcBef>
                          <a:spcPts val="0"/>
                        </a:spcBef>
                        <a:spcAft>
                          <a:spcPts val="0"/>
                        </a:spcAft>
                        <a:buClr>
                          <a:srgbClr val="003366"/>
                        </a:buClr>
                        <a:buFont typeface="Tahoma"/>
                        <a:buNone/>
                      </a:pPr>
                      <a:r>
                        <a:rPr lang="en-US" sz="1800" b="0" i="0" u="none" strike="noStrike" cap="none" dirty="0">
                          <a:solidFill>
                            <a:srgbClr val="003366"/>
                          </a:solidFill>
                          <a:latin typeface="Tahoma"/>
                          <a:ea typeface="Tahoma"/>
                          <a:cs typeface="Tahoma"/>
                          <a:sym typeface="Tahoma"/>
                        </a:rPr>
                        <a:t>Stage 2 hypertension</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7EFEF"/>
                    </a:solidFill>
                  </a:tcPr>
                </a:tc>
                <a:tc>
                  <a:txBody>
                    <a:bodyPr/>
                    <a:lstStyle/>
                    <a:p>
                      <a:pPr marL="0" marR="0" lvl="0" indent="0" algn="l" rtl="0">
                        <a:lnSpc>
                          <a:spcPct val="100000"/>
                        </a:lnSpc>
                        <a:spcBef>
                          <a:spcPts val="0"/>
                        </a:spcBef>
                        <a:spcAft>
                          <a:spcPts val="0"/>
                        </a:spcAft>
                        <a:buClr>
                          <a:srgbClr val="003366"/>
                        </a:buClr>
                        <a:buFont typeface="Tahoma"/>
                        <a:buNone/>
                      </a:pPr>
                      <a:r>
                        <a:rPr lang="en-US" sz="1800" b="0" i="0" u="none" strike="noStrike" cap="none" dirty="0">
                          <a:solidFill>
                            <a:srgbClr val="003366"/>
                          </a:solidFill>
                          <a:latin typeface="Tahoma"/>
                          <a:ea typeface="Tahoma"/>
                          <a:cs typeface="Tahoma"/>
                          <a:sym typeface="Tahoma"/>
                        </a:rPr>
                        <a:t>&gt;= 160 or</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7EFEF"/>
                    </a:solidFill>
                  </a:tcPr>
                </a:tc>
                <a:tc>
                  <a:txBody>
                    <a:bodyPr/>
                    <a:lstStyle/>
                    <a:p>
                      <a:pPr marL="0" marR="0" lvl="0" indent="0" algn="l" rtl="0">
                        <a:lnSpc>
                          <a:spcPct val="100000"/>
                        </a:lnSpc>
                        <a:spcBef>
                          <a:spcPts val="0"/>
                        </a:spcBef>
                        <a:spcAft>
                          <a:spcPts val="0"/>
                        </a:spcAft>
                        <a:buClr>
                          <a:srgbClr val="003366"/>
                        </a:buClr>
                        <a:buFont typeface="Tahoma"/>
                        <a:buNone/>
                      </a:pPr>
                      <a:r>
                        <a:rPr lang="en-US" sz="1800" b="0" i="0" u="none" strike="noStrike" cap="none" dirty="0">
                          <a:solidFill>
                            <a:srgbClr val="003366"/>
                          </a:solidFill>
                          <a:latin typeface="Tahoma"/>
                          <a:ea typeface="Tahoma"/>
                          <a:cs typeface="Tahoma"/>
                          <a:sym typeface="Tahoma"/>
                        </a:rPr>
                        <a:t>&gt;= 100</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7EFEF"/>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sp>
        <p:nvSpPr>
          <p:cNvPr id="689" name="Google Shape;689;p100"/>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r>
              <a:rPr lang="en-US" sz="4400" b="0" i="0" u="none" strike="noStrike" cap="none" dirty="0">
                <a:solidFill>
                  <a:srgbClr val="000000"/>
                </a:solidFill>
                <a:latin typeface="Calibri"/>
                <a:ea typeface="Calibri"/>
                <a:cs typeface="Calibri"/>
                <a:sym typeface="Calibri"/>
              </a:rPr>
              <a:t>Hypertension</a:t>
            </a:r>
            <a:endParaRPr dirty="0"/>
          </a:p>
        </p:txBody>
      </p:sp>
      <p:sp>
        <p:nvSpPr>
          <p:cNvPr id="690" name="Google Shape;690;p100"/>
          <p:cNvSpPr txBox="1">
            <a:spLocks noGrp="1"/>
          </p:cNvSpPr>
          <p:nvPr>
            <p:ph idx="1"/>
          </p:nvPr>
        </p:nvSpPr>
        <p:spPr>
          <a:xfrm>
            <a:off x="628650" y="1825624"/>
            <a:ext cx="7886700" cy="4667249"/>
          </a:xfrm>
          <a:prstGeom prst="rect">
            <a:avLst/>
          </a:prstGeom>
          <a:noFill/>
          <a:ln>
            <a:noFill/>
          </a:ln>
        </p:spPr>
        <p:txBody>
          <a:bodyPr spcFirstLastPara="1" wrap="square" lIns="91425" tIns="45700" rIns="91425" bIns="45700" anchor="t" anchorCtr="0">
            <a:noAutofit/>
          </a:bodyPr>
          <a:lstStyle/>
          <a:p>
            <a:pPr>
              <a:spcBef>
                <a:spcPts val="0"/>
              </a:spcBef>
              <a:buClr>
                <a:schemeClr val="dk1"/>
              </a:buClr>
              <a:buSzPts val="3200"/>
            </a:pPr>
            <a:r>
              <a:rPr lang="en-US" sz="2000" b="0" i="0" u="none" strike="noStrike" cap="none" dirty="0">
                <a:solidFill>
                  <a:schemeClr val="dk1"/>
                </a:solidFill>
                <a:latin typeface="Calibri"/>
                <a:ea typeface="Calibri"/>
                <a:cs typeface="Calibri"/>
                <a:sym typeface="Calibri"/>
              </a:rPr>
              <a:t>Two classifications</a:t>
            </a:r>
            <a:endParaRPr sz="2000" dirty="0"/>
          </a:p>
          <a:p>
            <a:pPr marL="800100" lvl="1" indent="-3429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Essential hypertension-cause unknown </a:t>
            </a:r>
            <a:endParaRPr sz="2000" dirty="0"/>
          </a:p>
          <a:p>
            <a:pPr marL="800100" lvl="1" indent="-3429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Secondary hypertension-known cause</a:t>
            </a:r>
          </a:p>
          <a:p>
            <a:pPr marL="1143000" lvl="2" indent="-342900">
              <a:spcBef>
                <a:spcPts val="1600"/>
              </a:spcBef>
              <a:buClr>
                <a:schemeClr val="dk1"/>
              </a:buClr>
              <a:buSzPts val="2400"/>
            </a:pPr>
            <a:r>
              <a:rPr lang="en-US" sz="1600" dirty="0">
                <a:solidFill>
                  <a:schemeClr val="dk1"/>
                </a:solidFill>
                <a:latin typeface="Calibri"/>
                <a:ea typeface="Calibri"/>
                <a:cs typeface="Calibri"/>
                <a:sym typeface="Calibri"/>
              </a:rPr>
              <a:t>Pheochromocytoma</a:t>
            </a:r>
            <a:endParaRPr lang="en-US" sz="1600" dirty="0"/>
          </a:p>
          <a:p>
            <a:pPr marL="1143000" lvl="2" indent="-342900">
              <a:spcBef>
                <a:spcPts val="1600"/>
              </a:spcBef>
              <a:buClr>
                <a:schemeClr val="dk1"/>
              </a:buClr>
              <a:buSzPts val="2400"/>
            </a:pPr>
            <a:r>
              <a:rPr lang="en-US" sz="1600" dirty="0">
                <a:solidFill>
                  <a:schemeClr val="dk1"/>
                </a:solidFill>
                <a:latin typeface="Calibri"/>
                <a:ea typeface="Calibri"/>
                <a:cs typeface="Calibri"/>
                <a:sym typeface="Calibri"/>
              </a:rPr>
              <a:t>Coarctation of the aorta</a:t>
            </a:r>
            <a:endParaRPr lang="en-US" sz="1600" dirty="0"/>
          </a:p>
          <a:p>
            <a:pPr marL="1143000" lvl="2" indent="-342900">
              <a:spcBef>
                <a:spcPts val="1600"/>
              </a:spcBef>
              <a:buClr>
                <a:schemeClr val="dk1"/>
              </a:buClr>
              <a:buSzPts val="2400"/>
            </a:pPr>
            <a:r>
              <a:rPr lang="en-US" sz="1600" dirty="0">
                <a:solidFill>
                  <a:schemeClr val="dk1"/>
                </a:solidFill>
                <a:latin typeface="Calibri"/>
                <a:ea typeface="Calibri"/>
                <a:cs typeface="Calibri"/>
                <a:sym typeface="Calibri"/>
              </a:rPr>
              <a:t>Renal artery stenosis</a:t>
            </a:r>
            <a:endParaRPr lang="en-US" sz="1600" dirty="0"/>
          </a:p>
          <a:p>
            <a:pPr marL="1143000" lvl="2" indent="-342900">
              <a:spcBef>
                <a:spcPts val="1600"/>
              </a:spcBef>
              <a:buClr>
                <a:schemeClr val="dk1"/>
              </a:buClr>
              <a:buSzPts val="2400"/>
            </a:pPr>
            <a:r>
              <a:rPr lang="en-US" sz="1600" dirty="0">
                <a:solidFill>
                  <a:schemeClr val="dk1"/>
                </a:solidFill>
                <a:latin typeface="Calibri"/>
                <a:ea typeface="Calibri"/>
                <a:cs typeface="Calibri"/>
                <a:sym typeface="Calibri"/>
              </a:rPr>
              <a:t>Renal diseases (pyelonephritis, glomerulonephritis)</a:t>
            </a:r>
            <a:endParaRPr lang="en-US" sz="1600" dirty="0"/>
          </a:p>
          <a:p>
            <a:pPr marL="1143000" lvl="2" indent="-342900">
              <a:spcBef>
                <a:spcPts val="1600"/>
              </a:spcBef>
              <a:buClr>
                <a:schemeClr val="dk1"/>
              </a:buClr>
              <a:buSzPts val="2400"/>
            </a:pPr>
            <a:r>
              <a:rPr lang="en-US" sz="1600" dirty="0">
                <a:solidFill>
                  <a:schemeClr val="dk1"/>
                </a:solidFill>
                <a:latin typeface="Calibri"/>
                <a:ea typeface="Calibri"/>
                <a:cs typeface="Calibri"/>
                <a:sym typeface="Calibri"/>
              </a:rPr>
              <a:t>Primary aldosteronism (Conn’s disease)</a:t>
            </a:r>
            <a:endParaRPr lang="en-US" sz="1600" dirty="0"/>
          </a:p>
          <a:p>
            <a:pPr marL="1143000" lvl="2" indent="-342900">
              <a:spcBef>
                <a:spcPts val="1600"/>
              </a:spcBef>
              <a:buClr>
                <a:schemeClr val="dk1"/>
              </a:buClr>
              <a:buSzPts val="2400"/>
            </a:pPr>
            <a:r>
              <a:rPr lang="en-US" sz="1600" dirty="0">
                <a:solidFill>
                  <a:schemeClr val="dk1"/>
                </a:solidFill>
                <a:latin typeface="Calibri"/>
                <a:ea typeface="Calibri"/>
                <a:cs typeface="Calibri"/>
                <a:sym typeface="Calibri"/>
              </a:rPr>
              <a:t>Hyperadrenocorticism (Cushing’s disease)</a:t>
            </a:r>
            <a:endParaRPr lang="en-US" sz="1600" dirty="0"/>
          </a:p>
          <a:p>
            <a:pPr marL="1143000" lvl="2" indent="-342900">
              <a:spcBef>
                <a:spcPts val="1600"/>
              </a:spcBef>
              <a:buClr>
                <a:schemeClr val="dk1"/>
              </a:buClr>
              <a:buSzPts val="2400"/>
            </a:pPr>
            <a:r>
              <a:rPr lang="en-US" sz="1600" dirty="0">
                <a:solidFill>
                  <a:schemeClr val="dk1"/>
                </a:solidFill>
                <a:latin typeface="Calibri"/>
                <a:ea typeface="Calibri"/>
                <a:cs typeface="Calibri"/>
                <a:sym typeface="Calibri"/>
              </a:rPr>
              <a:t>Pregnancy</a:t>
            </a:r>
            <a:endParaRPr lang="en-US" sz="1600" dirty="0"/>
          </a:p>
          <a:p>
            <a:pPr marL="1143000" lvl="2" indent="-342900">
              <a:spcBef>
                <a:spcPts val="1600"/>
              </a:spcBef>
              <a:buClr>
                <a:schemeClr val="dk1"/>
              </a:buClr>
              <a:buSzPts val="2400"/>
            </a:pPr>
            <a:r>
              <a:rPr lang="en-US" sz="1600" dirty="0">
                <a:solidFill>
                  <a:schemeClr val="dk1"/>
                </a:solidFill>
                <a:latin typeface="Calibri"/>
                <a:ea typeface="Calibri"/>
                <a:cs typeface="Calibri"/>
                <a:sym typeface="Calibri"/>
              </a:rPr>
              <a:t>Estrogen therapy</a:t>
            </a:r>
            <a:endParaRPr lang="en-US" sz="1600" dirty="0"/>
          </a:p>
          <a:p>
            <a:pPr marL="800100" lvl="1" indent="-342900">
              <a:spcBef>
                <a:spcPts val="1600"/>
              </a:spcBef>
              <a:buClr>
                <a:schemeClr val="dk1"/>
              </a:buClr>
              <a:buSzPts val="2800"/>
            </a:pPr>
            <a:endParaRPr sz="2000" dirty="0"/>
          </a:p>
          <a:p>
            <a:pPr marL="342900" marR="0" lvl="0" indent="-139700" algn="l" rtl="0">
              <a:spcBef>
                <a:spcPts val="1600"/>
              </a:spcBef>
              <a:spcAft>
                <a:spcPts val="1600"/>
              </a:spcAft>
              <a:buClr>
                <a:schemeClr val="dk1"/>
              </a:buClr>
              <a:buSzPts val="3200"/>
              <a:buFont typeface="Calibri"/>
              <a:buNone/>
            </a:pPr>
            <a:endParaRPr sz="3200" b="0" i="0" u="none" strike="noStrike" cap="none" dirty="0">
              <a:solidFill>
                <a:schemeClr val="dk1"/>
              </a:solidFill>
              <a:latin typeface="Calibri"/>
              <a:ea typeface="Calibri"/>
              <a:cs typeface="Calibri"/>
              <a:sym typeface="Calibri"/>
            </a:endParaRPr>
          </a:p>
        </p:txBody>
      </p:sp>
      <p:sp>
        <p:nvSpPr>
          <p:cNvPr id="691" name="Google Shape;691;p100"/>
          <p:cNvSpPr txBox="1">
            <a:spLocks noGrp="1"/>
          </p:cNvSpPr>
          <p:nvPr>
            <p:ph type="sldNum" sz="quarter"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a:t> </a:t>
            </a: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sp>
        <p:nvSpPr>
          <p:cNvPr id="717" name="Google Shape;717;p104"/>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r>
              <a:rPr lang="en-US" sz="4400" b="0" i="0" u="none" strike="noStrike" cap="none" dirty="0">
                <a:solidFill>
                  <a:srgbClr val="000000"/>
                </a:solidFill>
                <a:latin typeface="Calibri"/>
                <a:ea typeface="Calibri"/>
                <a:cs typeface="Calibri"/>
                <a:sym typeface="Calibri"/>
              </a:rPr>
              <a:t>Hypertension</a:t>
            </a:r>
            <a:endParaRPr dirty="0"/>
          </a:p>
        </p:txBody>
      </p:sp>
      <p:sp>
        <p:nvSpPr>
          <p:cNvPr id="718" name="Google Shape;718;p104"/>
          <p:cNvSpPr txBox="1">
            <a:spLocks noGrp="1"/>
          </p:cNvSpPr>
          <p:nvPr>
            <p:ph idx="1"/>
          </p:nvPr>
        </p:nvSpPr>
        <p:spPr>
          <a:xfrm>
            <a:off x="457200" y="1568450"/>
            <a:ext cx="8229600" cy="4526100"/>
          </a:xfrm>
          <a:prstGeom prst="rect">
            <a:avLst/>
          </a:prstGeom>
          <a:noFill/>
          <a:ln>
            <a:noFill/>
          </a:ln>
        </p:spPr>
        <p:txBody>
          <a:bodyPr spcFirstLastPara="1" wrap="square" lIns="91425" tIns="45700" rIns="91425" bIns="45700" anchor="t" anchorCtr="0">
            <a:noAutofit/>
          </a:bodyPr>
          <a:lstStyle/>
          <a:p>
            <a:pPr>
              <a:spcBef>
                <a:spcPts val="0"/>
              </a:spcBef>
              <a:buClr>
                <a:schemeClr val="dk1"/>
              </a:buClr>
              <a:buSzPts val="3200"/>
            </a:pPr>
            <a:r>
              <a:rPr lang="en-US" sz="2000" b="0" i="0" u="none" strike="noStrike" cap="none" dirty="0">
                <a:solidFill>
                  <a:schemeClr val="dk1"/>
                </a:solidFill>
                <a:latin typeface="Calibri"/>
                <a:ea typeface="Calibri"/>
                <a:cs typeface="Calibri"/>
                <a:sym typeface="Calibri"/>
              </a:rPr>
              <a:t>Drugs used in the treatment of hypertension</a:t>
            </a:r>
            <a:endParaRPr sz="2000" dirty="0"/>
          </a:p>
          <a:p>
            <a:pPr marL="800100" lvl="1" indent="-3429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Diuretics</a:t>
            </a:r>
            <a:endParaRPr sz="2000" dirty="0"/>
          </a:p>
          <a:p>
            <a:pPr marL="800100" lvl="1" indent="-3429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Angiotensin-Converting Enzyme Inhibitors</a:t>
            </a:r>
            <a:endParaRPr sz="2000" dirty="0"/>
          </a:p>
          <a:p>
            <a:pPr marL="800100" lvl="1" indent="-3429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Calcium </a:t>
            </a:r>
            <a:r>
              <a:rPr lang="en-US" sz="2000" dirty="0">
                <a:latin typeface="Calibri"/>
                <a:ea typeface="Calibri"/>
                <a:cs typeface="Calibri"/>
                <a:sym typeface="Calibri"/>
              </a:rPr>
              <a:t>Channel </a:t>
            </a:r>
            <a:r>
              <a:rPr lang="en-US" sz="2000" b="0" i="0" u="none" strike="noStrike" cap="none" dirty="0">
                <a:solidFill>
                  <a:schemeClr val="dk1"/>
                </a:solidFill>
                <a:latin typeface="Calibri"/>
                <a:ea typeface="Calibri"/>
                <a:cs typeface="Calibri"/>
                <a:sym typeface="Calibri"/>
              </a:rPr>
              <a:t>Blockers</a:t>
            </a:r>
            <a:endParaRPr sz="2000" dirty="0"/>
          </a:p>
          <a:p>
            <a:pPr marL="800100" lvl="1" indent="-3429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Vasodilators</a:t>
            </a:r>
            <a:endParaRPr sz="2000" dirty="0"/>
          </a:p>
          <a:p>
            <a:pPr marL="800100" lvl="1" indent="-342900">
              <a:spcBef>
                <a:spcPts val="1600"/>
              </a:spcBef>
              <a:buClr>
                <a:schemeClr val="dk1"/>
              </a:buClr>
              <a:buSzPts val="2800"/>
            </a:pPr>
            <a:r>
              <a:rPr lang="en-US" sz="2000" dirty="0">
                <a:solidFill>
                  <a:schemeClr val="dk1"/>
                </a:solidFill>
                <a:latin typeface="Calibri"/>
                <a:cs typeface="Calibri"/>
                <a:sym typeface="Calibri"/>
              </a:rPr>
              <a:t>Beta blockers</a:t>
            </a:r>
            <a:endParaRPr sz="2000" dirty="0"/>
          </a:p>
          <a:p>
            <a:pPr marL="800100" lvl="1" indent="-3429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Angiotensin II Receptor Blockers</a:t>
            </a:r>
            <a:endParaRPr sz="2000" dirty="0"/>
          </a:p>
          <a:p>
            <a:pPr marL="342900" marR="0" lvl="0" indent="-139700" algn="l" rtl="0">
              <a:spcBef>
                <a:spcPts val="1600"/>
              </a:spcBef>
              <a:spcAft>
                <a:spcPts val="1600"/>
              </a:spcAft>
              <a:buClr>
                <a:schemeClr val="dk1"/>
              </a:buClr>
              <a:buSzPts val="3200"/>
              <a:buFont typeface="Calibri"/>
              <a:buNone/>
            </a:pPr>
            <a:endParaRPr sz="3200" b="0" i="0" u="none" strike="noStrike" cap="none" dirty="0">
              <a:solidFill>
                <a:schemeClr val="dk1"/>
              </a:solidFill>
              <a:latin typeface="Calibri"/>
              <a:ea typeface="Calibri"/>
              <a:cs typeface="Calibri"/>
              <a:sym typeface="Calibri"/>
            </a:endParaRPr>
          </a:p>
        </p:txBody>
      </p:sp>
      <p:sp>
        <p:nvSpPr>
          <p:cNvPr id="719" name="Google Shape;719;p104"/>
          <p:cNvSpPr txBox="1">
            <a:spLocks noGrp="1"/>
          </p:cNvSpPr>
          <p:nvPr>
            <p:ph type="sldNum" sz="quarter"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a:t> </a:t>
            </a: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r>
              <a:rPr lang="en-US" sz="4400" b="0" i="0" u="none" strike="noStrike" cap="none" dirty="0">
                <a:solidFill>
                  <a:srgbClr val="000000"/>
                </a:solidFill>
                <a:latin typeface="Calibri"/>
                <a:ea typeface="Calibri"/>
                <a:cs typeface="Calibri"/>
                <a:sym typeface="Calibri"/>
              </a:rPr>
              <a:t>Objectives</a:t>
            </a:r>
            <a:endParaRPr dirty="0"/>
          </a:p>
        </p:txBody>
      </p:sp>
      <p:sp>
        <p:nvSpPr>
          <p:cNvPr id="148" name="Google Shape;148;p25"/>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Calibri"/>
              <a:buChar char="■"/>
            </a:pPr>
            <a:r>
              <a:rPr lang="en-US" sz="2000" b="0" i="0" u="none" strike="noStrike" cap="none" dirty="0">
                <a:solidFill>
                  <a:schemeClr val="dk1"/>
                </a:solidFill>
                <a:latin typeface="Calibri"/>
                <a:ea typeface="Calibri"/>
                <a:cs typeface="Calibri"/>
                <a:sym typeface="Calibri"/>
              </a:rPr>
              <a:t>Explain the anesthetic management for the patient with congestive heart failure</a:t>
            </a:r>
            <a:endParaRPr sz="2000" dirty="0"/>
          </a:p>
          <a:p>
            <a:pPr marL="342900" marR="0" lvl="0" indent="-342900" algn="l" rtl="0">
              <a:spcBef>
                <a:spcPts val="1600"/>
              </a:spcBef>
              <a:spcAft>
                <a:spcPts val="0"/>
              </a:spcAft>
              <a:buClr>
                <a:schemeClr val="dk1"/>
              </a:buClr>
              <a:buSzPts val="3200"/>
              <a:buFont typeface="Calibri"/>
              <a:buChar char="■"/>
            </a:pPr>
            <a:r>
              <a:rPr lang="en-US" sz="2000" b="0" i="0" u="none" strike="noStrike" cap="none" dirty="0">
                <a:solidFill>
                  <a:schemeClr val="dk1"/>
                </a:solidFill>
                <a:latin typeface="Calibri"/>
                <a:ea typeface="Calibri"/>
                <a:cs typeface="Calibri"/>
                <a:sym typeface="Calibri"/>
              </a:rPr>
              <a:t>Explain the anesthetic management for the patient with cor pulmonale</a:t>
            </a:r>
            <a:endParaRPr sz="2000" dirty="0"/>
          </a:p>
          <a:p>
            <a:pPr marL="342900" marR="0" lvl="0" indent="-342900" algn="l" rtl="0">
              <a:spcBef>
                <a:spcPts val="1600"/>
              </a:spcBef>
              <a:spcAft>
                <a:spcPts val="1600"/>
              </a:spcAft>
              <a:buClr>
                <a:schemeClr val="dk1"/>
              </a:buClr>
              <a:buSzPts val="3200"/>
              <a:buFont typeface="Calibri"/>
              <a:buChar char="■"/>
            </a:pPr>
            <a:r>
              <a:rPr lang="en-US" sz="2000" b="0" i="0" u="none" strike="noStrike" cap="none" dirty="0">
                <a:solidFill>
                  <a:schemeClr val="dk1"/>
                </a:solidFill>
                <a:latin typeface="Calibri"/>
                <a:ea typeface="Calibri"/>
                <a:cs typeface="Calibri"/>
                <a:sym typeface="Calibri"/>
              </a:rPr>
              <a:t>Explain the anesthetic management for the patient with cardiac tamponade </a:t>
            </a:r>
            <a:endParaRPr sz="2000" b="0" i="0" u="none" strike="noStrike" cap="none" dirty="0">
              <a:solidFill>
                <a:schemeClr val="dk1"/>
              </a:solidFill>
              <a:latin typeface="Calibri"/>
              <a:ea typeface="Calibri"/>
              <a:cs typeface="Calibri"/>
              <a:sym typeface="Calibri"/>
            </a:endParaRPr>
          </a:p>
        </p:txBody>
      </p:sp>
      <p:sp>
        <p:nvSpPr>
          <p:cNvPr id="149" name="Google Shape;149;p25"/>
          <p:cNvSpPr txBox="1">
            <a:spLocks noGrp="1"/>
          </p:cNvSpPr>
          <p:nvPr>
            <p:ph type="sldNum" sz="quarter"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a:t> </a:t>
            </a: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723"/>
        <p:cNvGrpSpPr/>
        <p:nvPr/>
      </p:nvGrpSpPr>
      <p:grpSpPr>
        <a:xfrm>
          <a:off x="0" y="0"/>
          <a:ext cx="0" cy="0"/>
          <a:chOff x="0" y="0"/>
          <a:chExt cx="0" cy="0"/>
        </a:xfrm>
      </p:grpSpPr>
      <p:sp>
        <p:nvSpPr>
          <p:cNvPr id="724" name="Google Shape;724;p10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r>
              <a:rPr lang="en-US" sz="4400" b="0" i="0" u="none" strike="noStrike" cap="none" dirty="0">
                <a:solidFill>
                  <a:srgbClr val="000000"/>
                </a:solidFill>
                <a:latin typeface="Calibri"/>
                <a:ea typeface="Calibri"/>
                <a:cs typeface="Calibri"/>
                <a:sym typeface="Calibri"/>
              </a:rPr>
              <a:t>Hypertension</a:t>
            </a:r>
            <a:endParaRPr dirty="0"/>
          </a:p>
        </p:txBody>
      </p:sp>
      <p:sp>
        <p:nvSpPr>
          <p:cNvPr id="725" name="Google Shape;725;p105"/>
          <p:cNvSpPr txBox="1">
            <a:spLocks noGrp="1"/>
          </p:cNvSpPr>
          <p:nvPr>
            <p:ph idx="1"/>
          </p:nvPr>
        </p:nvSpPr>
        <p:spPr>
          <a:xfrm>
            <a:off x="457200" y="1825625"/>
            <a:ext cx="8058150" cy="4551424"/>
          </a:xfrm>
          <a:prstGeom prst="rect">
            <a:avLst/>
          </a:prstGeom>
          <a:noFill/>
          <a:ln>
            <a:noFill/>
          </a:ln>
        </p:spPr>
        <p:txBody>
          <a:bodyPr spcFirstLastPara="1" wrap="square" lIns="91425" tIns="45700" rIns="91425" bIns="45700" anchor="t" anchorCtr="0">
            <a:noAutofit/>
          </a:bodyPr>
          <a:lstStyle/>
          <a:p>
            <a:pPr>
              <a:spcBef>
                <a:spcPts val="0"/>
              </a:spcBef>
              <a:buClr>
                <a:schemeClr val="dk1"/>
              </a:buClr>
              <a:buSzPts val="3200"/>
            </a:pPr>
            <a:r>
              <a:rPr lang="en-US" sz="2000" b="0" i="0" u="none" strike="noStrike" cap="none" dirty="0">
                <a:solidFill>
                  <a:schemeClr val="dk1"/>
                </a:solidFill>
                <a:latin typeface="Calibri"/>
                <a:ea typeface="Calibri"/>
                <a:cs typeface="Calibri"/>
                <a:sym typeface="Calibri"/>
              </a:rPr>
              <a:t>Anesthesia Management</a:t>
            </a:r>
            <a:endParaRPr sz="2000" dirty="0"/>
          </a:p>
          <a:p>
            <a:pPr marL="914400" lvl="1" indent="-4572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Goal: Normotensive patient without major organ compromise </a:t>
            </a:r>
            <a:endParaRPr sz="2000" dirty="0"/>
          </a:p>
          <a:p>
            <a:pPr marL="1257300" lvl="2" indent="-342900">
              <a:spcBef>
                <a:spcPts val="1600"/>
              </a:spcBef>
              <a:buClr>
                <a:schemeClr val="dk1"/>
              </a:buClr>
              <a:buSzPts val="2400"/>
            </a:pPr>
            <a:r>
              <a:rPr lang="en-US" sz="2000" b="0" i="0" u="none" strike="noStrike" cap="none" dirty="0">
                <a:solidFill>
                  <a:schemeClr val="dk1"/>
                </a:solidFill>
                <a:latin typeface="Calibri"/>
                <a:ea typeface="Calibri"/>
                <a:cs typeface="Calibri"/>
                <a:sym typeface="Calibri"/>
              </a:rPr>
              <a:t>Myocardial ischemia </a:t>
            </a:r>
            <a:endParaRPr sz="2000" dirty="0"/>
          </a:p>
          <a:p>
            <a:pPr marL="1257300" lvl="2" indent="-342900">
              <a:spcBef>
                <a:spcPts val="1600"/>
              </a:spcBef>
              <a:buClr>
                <a:schemeClr val="dk1"/>
              </a:buClr>
              <a:buSzPts val="2400"/>
            </a:pPr>
            <a:r>
              <a:rPr lang="en-US" sz="2000" b="0" i="0" u="none" strike="noStrike" cap="none" dirty="0">
                <a:solidFill>
                  <a:schemeClr val="dk1"/>
                </a:solidFill>
                <a:latin typeface="Calibri"/>
                <a:ea typeface="Calibri"/>
                <a:cs typeface="Calibri"/>
                <a:sym typeface="Calibri"/>
              </a:rPr>
              <a:t>Cerebral ischemia </a:t>
            </a:r>
            <a:endParaRPr sz="2000" dirty="0"/>
          </a:p>
          <a:p>
            <a:pPr marL="1257300" lvl="2" indent="-342900">
              <a:spcBef>
                <a:spcPts val="1600"/>
              </a:spcBef>
              <a:buClr>
                <a:schemeClr val="dk1"/>
              </a:buClr>
              <a:buSzPts val="2400"/>
            </a:pPr>
            <a:r>
              <a:rPr lang="en-US" sz="2000" b="0" i="0" u="none" strike="noStrike" cap="none" dirty="0">
                <a:solidFill>
                  <a:schemeClr val="dk1"/>
                </a:solidFill>
                <a:latin typeface="Calibri"/>
                <a:ea typeface="Calibri"/>
                <a:cs typeface="Calibri"/>
                <a:sym typeface="Calibri"/>
              </a:rPr>
              <a:t>Acute tubular necrosis</a:t>
            </a:r>
            <a:endParaRPr sz="2000" dirty="0"/>
          </a:p>
          <a:p>
            <a:pPr>
              <a:spcBef>
                <a:spcPts val="0"/>
              </a:spcBef>
              <a:buClr>
                <a:schemeClr val="dk1"/>
              </a:buClr>
              <a:buSzPts val="3200"/>
            </a:pPr>
            <a:r>
              <a:rPr lang="en-US" sz="2000" dirty="0">
                <a:solidFill>
                  <a:schemeClr val="dk1"/>
                </a:solidFill>
                <a:latin typeface="Calibri"/>
                <a:ea typeface="Calibri"/>
                <a:cs typeface="Calibri"/>
                <a:sym typeface="Calibri"/>
              </a:rPr>
              <a:t>History</a:t>
            </a:r>
            <a:endParaRPr lang="en-US" sz="2000" dirty="0"/>
          </a:p>
          <a:p>
            <a:pPr marL="800100" lvl="1" indent="-342900">
              <a:spcBef>
                <a:spcPts val="1600"/>
              </a:spcBef>
              <a:buClr>
                <a:schemeClr val="dk1"/>
              </a:buClr>
              <a:buSzPts val="2800"/>
            </a:pPr>
            <a:r>
              <a:rPr lang="en-US" sz="2000" dirty="0">
                <a:solidFill>
                  <a:schemeClr val="dk1"/>
                </a:solidFill>
                <a:latin typeface="Calibri"/>
                <a:ea typeface="Calibri"/>
                <a:cs typeface="Calibri"/>
                <a:sym typeface="Calibri"/>
              </a:rPr>
              <a:t>Identify cause of HTN </a:t>
            </a:r>
            <a:endParaRPr lang="en-US" sz="2000" dirty="0"/>
          </a:p>
          <a:p>
            <a:pPr marL="800100" lvl="1" indent="-342900">
              <a:spcBef>
                <a:spcPts val="1600"/>
              </a:spcBef>
              <a:buClr>
                <a:schemeClr val="dk1"/>
              </a:buClr>
              <a:buSzPts val="2800"/>
            </a:pPr>
            <a:r>
              <a:rPr lang="en-US" sz="2000" dirty="0">
                <a:solidFill>
                  <a:schemeClr val="dk1"/>
                </a:solidFill>
                <a:latin typeface="Calibri"/>
                <a:ea typeface="Calibri"/>
                <a:cs typeface="Calibri"/>
                <a:sym typeface="Calibri"/>
              </a:rPr>
              <a:t>Antihypertensive medications</a:t>
            </a:r>
            <a:endParaRPr lang="en-US" sz="2000" dirty="0"/>
          </a:p>
          <a:p>
            <a:pPr marL="1257300" lvl="2" indent="-342900">
              <a:spcBef>
                <a:spcPts val="1600"/>
              </a:spcBef>
              <a:buClr>
                <a:schemeClr val="dk1"/>
              </a:buClr>
              <a:buSzPts val="2400"/>
            </a:pPr>
            <a:r>
              <a:rPr lang="en-US" sz="2000" dirty="0">
                <a:solidFill>
                  <a:schemeClr val="dk1"/>
                </a:solidFill>
                <a:latin typeface="Calibri"/>
                <a:ea typeface="Calibri"/>
                <a:cs typeface="Calibri"/>
                <a:sym typeface="Calibri"/>
              </a:rPr>
              <a:t>Potential side effects of antihypertensive drugs</a:t>
            </a:r>
            <a:endParaRPr lang="en-US" sz="2000" dirty="0"/>
          </a:p>
          <a:p>
            <a:pPr marL="800100" lvl="1" indent="-342900">
              <a:spcBef>
                <a:spcPts val="1600"/>
              </a:spcBef>
              <a:buClr>
                <a:schemeClr val="dk1"/>
              </a:buClr>
              <a:buSzPts val="2800"/>
            </a:pPr>
            <a:r>
              <a:rPr lang="en-US" sz="2000" dirty="0">
                <a:solidFill>
                  <a:schemeClr val="dk1"/>
                </a:solidFill>
                <a:latin typeface="Calibri"/>
                <a:ea typeface="Calibri"/>
                <a:cs typeface="Calibri"/>
                <a:sym typeface="Calibri"/>
              </a:rPr>
              <a:t>Organ dysfunction</a:t>
            </a:r>
            <a:endParaRPr lang="en-US" sz="2000" dirty="0"/>
          </a:p>
          <a:p>
            <a:pPr marL="342900" marR="0" lvl="0" indent="-139700" algn="l" rtl="0">
              <a:spcBef>
                <a:spcPts val="1600"/>
              </a:spcBef>
              <a:spcAft>
                <a:spcPts val="1600"/>
              </a:spcAft>
              <a:buClr>
                <a:schemeClr val="dk1"/>
              </a:buClr>
              <a:buSzPts val="3200"/>
              <a:buFont typeface="Calibri"/>
              <a:buNone/>
            </a:pPr>
            <a:endParaRPr sz="3200" b="0" i="0" u="none" strike="noStrike" cap="none" dirty="0">
              <a:solidFill>
                <a:schemeClr val="dk1"/>
              </a:solidFill>
              <a:latin typeface="Calibri"/>
              <a:ea typeface="Calibri"/>
              <a:cs typeface="Calibri"/>
              <a:sym typeface="Calibri"/>
            </a:endParaRPr>
          </a:p>
        </p:txBody>
      </p:sp>
      <p:sp>
        <p:nvSpPr>
          <p:cNvPr id="726" name="Google Shape;726;p105"/>
          <p:cNvSpPr txBox="1">
            <a:spLocks noGrp="1"/>
          </p:cNvSpPr>
          <p:nvPr>
            <p:ph type="sldNum" sz="quarter"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a:t> </a:t>
            </a: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737"/>
        <p:cNvGrpSpPr/>
        <p:nvPr/>
      </p:nvGrpSpPr>
      <p:grpSpPr>
        <a:xfrm>
          <a:off x="0" y="0"/>
          <a:ext cx="0" cy="0"/>
          <a:chOff x="0" y="0"/>
          <a:chExt cx="0" cy="0"/>
        </a:xfrm>
      </p:grpSpPr>
      <p:sp>
        <p:nvSpPr>
          <p:cNvPr id="738" name="Google Shape;738;p107"/>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r>
              <a:rPr lang="en-US" sz="4400" b="0" i="0" u="none" strike="noStrike" cap="none" dirty="0">
                <a:solidFill>
                  <a:srgbClr val="000000"/>
                </a:solidFill>
                <a:latin typeface="Calibri"/>
                <a:ea typeface="Calibri"/>
                <a:cs typeface="Calibri"/>
                <a:sym typeface="Calibri"/>
              </a:rPr>
              <a:t>Hypertension</a:t>
            </a:r>
            <a:endParaRPr dirty="0"/>
          </a:p>
        </p:txBody>
      </p:sp>
      <p:sp>
        <p:nvSpPr>
          <p:cNvPr id="739" name="Google Shape;739;p107"/>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a:spcBef>
                <a:spcPts val="0"/>
              </a:spcBef>
              <a:buClr>
                <a:schemeClr val="dk1"/>
              </a:buClr>
              <a:buSzPts val="3200"/>
            </a:pPr>
            <a:r>
              <a:rPr lang="en-US" sz="2000" b="0" i="0" u="none" strike="noStrike" cap="none" dirty="0">
                <a:solidFill>
                  <a:schemeClr val="dk1"/>
                </a:solidFill>
                <a:latin typeface="Calibri"/>
                <a:ea typeface="Calibri"/>
                <a:cs typeface="Calibri"/>
                <a:sym typeface="Calibri"/>
              </a:rPr>
              <a:t>History con’t</a:t>
            </a:r>
            <a:endParaRPr sz="2000" dirty="0"/>
          </a:p>
          <a:p>
            <a:pPr marL="800100" lvl="1" indent="-3429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Assess  </a:t>
            </a:r>
            <a:endParaRPr sz="2000" dirty="0"/>
          </a:p>
          <a:p>
            <a:pPr marL="1257300" lvl="2" indent="-342900">
              <a:spcBef>
                <a:spcPts val="1600"/>
              </a:spcBef>
              <a:buClr>
                <a:schemeClr val="dk1"/>
              </a:buClr>
              <a:buSzPts val="2000"/>
            </a:pPr>
            <a:r>
              <a:rPr lang="en-US" sz="2000" b="0" i="0" u="none" strike="noStrike" cap="none" dirty="0">
                <a:solidFill>
                  <a:schemeClr val="dk1"/>
                </a:solidFill>
                <a:latin typeface="Calibri"/>
                <a:ea typeface="Calibri"/>
                <a:cs typeface="Calibri"/>
                <a:sym typeface="Calibri"/>
              </a:rPr>
              <a:t>Chest pain</a:t>
            </a:r>
            <a:endParaRPr sz="2000" dirty="0"/>
          </a:p>
          <a:p>
            <a:pPr marL="1257300" lvl="2" indent="-342900">
              <a:spcBef>
                <a:spcPts val="1600"/>
              </a:spcBef>
              <a:buClr>
                <a:schemeClr val="dk1"/>
              </a:buClr>
              <a:buSzPts val="2000"/>
            </a:pPr>
            <a:r>
              <a:rPr lang="en-US" sz="2000" b="0" i="0" u="none" strike="noStrike" cap="none" dirty="0">
                <a:solidFill>
                  <a:schemeClr val="dk1"/>
                </a:solidFill>
                <a:latin typeface="Calibri"/>
                <a:ea typeface="Calibri"/>
                <a:cs typeface="Calibri"/>
                <a:sym typeface="Calibri"/>
              </a:rPr>
              <a:t>Dyspnea </a:t>
            </a:r>
            <a:endParaRPr sz="2000" dirty="0"/>
          </a:p>
          <a:p>
            <a:pPr marL="1257300" lvl="2" indent="-342900">
              <a:spcBef>
                <a:spcPts val="1600"/>
              </a:spcBef>
              <a:buClr>
                <a:schemeClr val="dk1"/>
              </a:buClr>
              <a:buSzPts val="2000"/>
            </a:pPr>
            <a:r>
              <a:rPr lang="en-US" sz="2000" b="0" i="0" u="none" strike="noStrike" cap="none" dirty="0">
                <a:solidFill>
                  <a:schemeClr val="dk1"/>
                </a:solidFill>
                <a:latin typeface="Calibri"/>
                <a:ea typeface="Calibri"/>
                <a:cs typeface="Calibri"/>
                <a:sym typeface="Calibri"/>
              </a:rPr>
              <a:t>Exercise tolerance</a:t>
            </a:r>
            <a:endParaRPr sz="2000" dirty="0"/>
          </a:p>
          <a:p>
            <a:pPr marL="1257300" lvl="2" indent="-342900">
              <a:spcBef>
                <a:spcPts val="1600"/>
              </a:spcBef>
              <a:buClr>
                <a:schemeClr val="dk1"/>
              </a:buClr>
              <a:buSzPts val="2000"/>
            </a:pPr>
            <a:r>
              <a:rPr lang="en-US" sz="2000" b="0" i="0" u="none" strike="noStrike" cap="none" dirty="0">
                <a:solidFill>
                  <a:schemeClr val="dk1"/>
                </a:solidFill>
                <a:latin typeface="Calibri"/>
                <a:ea typeface="Calibri"/>
                <a:cs typeface="Calibri"/>
                <a:sym typeface="Calibri"/>
              </a:rPr>
              <a:t>Dependent edema </a:t>
            </a:r>
            <a:endParaRPr sz="2000" dirty="0"/>
          </a:p>
          <a:p>
            <a:pPr marL="1257300" lvl="2" indent="-342900">
              <a:spcBef>
                <a:spcPts val="1600"/>
              </a:spcBef>
              <a:buClr>
                <a:schemeClr val="dk1"/>
              </a:buClr>
              <a:buSzPts val="2000"/>
            </a:pPr>
            <a:r>
              <a:rPr lang="en-US" sz="2000" b="0" i="0" u="none" strike="noStrike" cap="none" dirty="0">
                <a:solidFill>
                  <a:schemeClr val="dk1"/>
                </a:solidFill>
                <a:latin typeface="Calibri"/>
                <a:ea typeface="Calibri"/>
                <a:cs typeface="Calibri"/>
                <a:sym typeface="Calibri"/>
              </a:rPr>
              <a:t>Postural lightheadedness </a:t>
            </a:r>
            <a:endParaRPr sz="2000" dirty="0"/>
          </a:p>
          <a:p>
            <a:pPr marL="1257300" lvl="2" indent="-342900">
              <a:spcBef>
                <a:spcPts val="1600"/>
              </a:spcBef>
              <a:buClr>
                <a:schemeClr val="dk1"/>
              </a:buClr>
              <a:buSzPts val="2000"/>
            </a:pPr>
            <a:r>
              <a:rPr lang="en-US" sz="2000" b="0" i="0" u="none" strike="noStrike" cap="none" dirty="0">
                <a:solidFill>
                  <a:schemeClr val="dk1"/>
                </a:solidFill>
                <a:latin typeface="Calibri"/>
                <a:ea typeface="Calibri"/>
                <a:cs typeface="Calibri"/>
                <a:sym typeface="Calibri"/>
              </a:rPr>
              <a:t>Syncope </a:t>
            </a:r>
            <a:endParaRPr sz="2000" dirty="0"/>
          </a:p>
          <a:p>
            <a:pPr marL="1257300" lvl="2" indent="-342900">
              <a:spcBef>
                <a:spcPts val="1600"/>
              </a:spcBef>
              <a:buClr>
                <a:schemeClr val="dk1"/>
              </a:buClr>
              <a:buSzPts val="2000"/>
            </a:pPr>
            <a:r>
              <a:rPr lang="en-US" sz="2000" b="0" i="0" u="none" strike="noStrike" cap="none" dirty="0">
                <a:solidFill>
                  <a:schemeClr val="dk1"/>
                </a:solidFill>
                <a:latin typeface="Calibri"/>
                <a:ea typeface="Calibri"/>
                <a:cs typeface="Calibri"/>
                <a:sym typeface="Calibri"/>
              </a:rPr>
              <a:t>Claudication </a:t>
            </a:r>
            <a:endParaRPr sz="2000" dirty="0"/>
          </a:p>
          <a:p>
            <a:pPr marL="1257300" lvl="2" indent="-342900">
              <a:spcBef>
                <a:spcPts val="1600"/>
              </a:spcBef>
              <a:buClr>
                <a:schemeClr val="dk1"/>
              </a:buClr>
              <a:buSzPts val="2000"/>
            </a:pPr>
            <a:r>
              <a:rPr lang="en-US" sz="2000" b="0" i="0" u="none" strike="noStrike" cap="none" dirty="0">
                <a:solidFill>
                  <a:schemeClr val="dk1"/>
                </a:solidFill>
                <a:latin typeface="Calibri"/>
                <a:ea typeface="Calibri"/>
                <a:cs typeface="Calibri"/>
                <a:sym typeface="Calibri"/>
              </a:rPr>
              <a:t>Amaurosis (loss of sight)</a:t>
            </a:r>
            <a:endParaRPr sz="2000" dirty="0"/>
          </a:p>
          <a:p>
            <a:pPr marL="742950" marR="0" lvl="1" indent="-107950" algn="l" rtl="0">
              <a:spcBef>
                <a:spcPts val="1600"/>
              </a:spcBef>
              <a:spcAft>
                <a:spcPts val="0"/>
              </a:spcAft>
              <a:buClr>
                <a:schemeClr val="dk1"/>
              </a:buClr>
              <a:buSzPts val="2800"/>
              <a:buFont typeface="Calibri"/>
              <a:buNone/>
            </a:pPr>
            <a:endParaRPr sz="2800" b="0" i="0" u="none" strike="noStrike" cap="none" dirty="0">
              <a:solidFill>
                <a:schemeClr val="dk1"/>
              </a:solidFill>
              <a:latin typeface="Calibri"/>
              <a:ea typeface="Calibri"/>
              <a:cs typeface="Calibri"/>
              <a:sym typeface="Calibri"/>
            </a:endParaRPr>
          </a:p>
          <a:p>
            <a:pPr marL="342900" marR="0" lvl="0" indent="-139700" algn="l" rtl="0">
              <a:spcBef>
                <a:spcPts val="1600"/>
              </a:spcBef>
              <a:spcAft>
                <a:spcPts val="1600"/>
              </a:spcAft>
              <a:buClr>
                <a:schemeClr val="dk1"/>
              </a:buClr>
              <a:buSzPts val="3200"/>
              <a:buFont typeface="Calibri"/>
              <a:buNone/>
            </a:pPr>
            <a:endParaRPr sz="3200" b="0" i="0" u="none" strike="noStrike" cap="none" dirty="0">
              <a:solidFill>
                <a:schemeClr val="dk1"/>
              </a:solidFill>
              <a:latin typeface="Calibri"/>
              <a:ea typeface="Calibri"/>
              <a:cs typeface="Calibri"/>
              <a:sym typeface="Calibri"/>
            </a:endParaRPr>
          </a:p>
        </p:txBody>
      </p:sp>
      <p:sp>
        <p:nvSpPr>
          <p:cNvPr id="740" name="Google Shape;740;p107"/>
          <p:cNvSpPr txBox="1">
            <a:spLocks noGrp="1"/>
          </p:cNvSpPr>
          <p:nvPr>
            <p:ph type="sldNum" sz="quarter"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a:t> </a:t>
            </a: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744"/>
        <p:cNvGrpSpPr/>
        <p:nvPr/>
      </p:nvGrpSpPr>
      <p:grpSpPr>
        <a:xfrm>
          <a:off x="0" y="0"/>
          <a:ext cx="0" cy="0"/>
          <a:chOff x="0" y="0"/>
          <a:chExt cx="0" cy="0"/>
        </a:xfrm>
      </p:grpSpPr>
      <p:sp>
        <p:nvSpPr>
          <p:cNvPr id="745" name="Google Shape;745;p108"/>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r>
              <a:rPr lang="en-US" sz="4400" b="0" i="0" u="none" strike="noStrike" cap="none" dirty="0">
                <a:solidFill>
                  <a:srgbClr val="000000"/>
                </a:solidFill>
                <a:latin typeface="Calibri"/>
                <a:ea typeface="Calibri"/>
                <a:cs typeface="Calibri"/>
                <a:sym typeface="Calibri"/>
              </a:rPr>
              <a:t>Hypertension</a:t>
            </a:r>
            <a:endParaRPr dirty="0"/>
          </a:p>
        </p:txBody>
      </p:sp>
      <p:sp>
        <p:nvSpPr>
          <p:cNvPr id="746" name="Google Shape;746;p108"/>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a:spcBef>
                <a:spcPts val="0"/>
              </a:spcBef>
              <a:buClr>
                <a:schemeClr val="dk1"/>
              </a:buClr>
              <a:buSzPts val="3200"/>
            </a:pPr>
            <a:r>
              <a:rPr lang="en-US" sz="2000" b="0" i="0" u="none" strike="noStrike" cap="none" dirty="0">
                <a:solidFill>
                  <a:schemeClr val="dk1"/>
                </a:solidFill>
                <a:latin typeface="Calibri"/>
                <a:ea typeface="Calibri"/>
                <a:cs typeface="Calibri"/>
                <a:sym typeface="Calibri"/>
              </a:rPr>
              <a:t>History con’t</a:t>
            </a:r>
            <a:endParaRPr sz="2000" b="0" i="0" u="none" strike="noStrike" cap="none" dirty="0">
              <a:solidFill>
                <a:schemeClr val="dk1"/>
              </a:solidFill>
              <a:latin typeface="Calibri"/>
              <a:ea typeface="Calibri"/>
              <a:cs typeface="Calibri"/>
              <a:sym typeface="Calibri"/>
            </a:endParaRPr>
          </a:p>
          <a:p>
            <a:pPr marL="914400" lvl="1" indent="-4572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Assess heart tones </a:t>
            </a:r>
            <a:endParaRPr sz="2000" dirty="0"/>
          </a:p>
          <a:p>
            <a:pPr marL="914400" lvl="1" indent="-4572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Tests</a:t>
            </a:r>
            <a:endParaRPr sz="2000" b="0" i="0" u="none" strike="noStrike" cap="none" dirty="0">
              <a:solidFill>
                <a:schemeClr val="dk1"/>
              </a:solidFill>
              <a:latin typeface="Calibri"/>
              <a:ea typeface="Calibri"/>
              <a:cs typeface="Calibri"/>
              <a:sym typeface="Calibri"/>
            </a:endParaRPr>
          </a:p>
          <a:p>
            <a:pPr>
              <a:spcBef>
                <a:spcPts val="1600"/>
              </a:spcBef>
              <a:buClr>
                <a:schemeClr val="dk1"/>
              </a:buClr>
              <a:buSzPts val="3200"/>
            </a:pPr>
            <a:r>
              <a:rPr lang="en-US" sz="2000" b="0" i="0" u="none" strike="noStrike" cap="none" dirty="0">
                <a:solidFill>
                  <a:schemeClr val="dk1"/>
                </a:solidFill>
                <a:latin typeface="Calibri"/>
                <a:ea typeface="Calibri"/>
                <a:cs typeface="Calibri"/>
                <a:sym typeface="Calibri"/>
              </a:rPr>
              <a:t>Monitors</a:t>
            </a:r>
            <a:endParaRPr sz="2000" dirty="0"/>
          </a:p>
          <a:p>
            <a:pPr marL="914400" lvl="1" indent="-4572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ECG-monitor for ischemia</a:t>
            </a:r>
            <a:endParaRPr sz="2000" dirty="0"/>
          </a:p>
          <a:p>
            <a:pPr marL="914400" lvl="1" indent="-4572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Arterial line especially for uncontrolled HTN</a:t>
            </a:r>
            <a:endParaRPr sz="2000" dirty="0"/>
          </a:p>
          <a:p>
            <a:pPr marL="914400" lvl="1" indent="-4572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Urinary output-foley if surgery &gt; 2 hours</a:t>
            </a:r>
            <a:endParaRPr sz="2000" dirty="0"/>
          </a:p>
          <a:p>
            <a:pPr marL="914400" lvl="1" indent="-4572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TEE if LV dysfunction </a:t>
            </a:r>
            <a:endParaRPr sz="2800" b="0" i="0" u="none" strike="noStrike" cap="none" dirty="0">
              <a:solidFill>
                <a:schemeClr val="dk1"/>
              </a:solidFill>
              <a:latin typeface="Calibri"/>
              <a:ea typeface="Calibri"/>
              <a:cs typeface="Calibri"/>
              <a:sym typeface="Calibri"/>
            </a:endParaRPr>
          </a:p>
          <a:p>
            <a:pPr marL="342900" marR="0" lvl="0" indent="-139700" algn="l" rtl="0">
              <a:spcBef>
                <a:spcPts val="1600"/>
              </a:spcBef>
              <a:spcAft>
                <a:spcPts val="1600"/>
              </a:spcAft>
              <a:buClr>
                <a:schemeClr val="dk1"/>
              </a:buClr>
              <a:buSzPts val="3200"/>
              <a:buFont typeface="Calibri"/>
              <a:buNone/>
            </a:pPr>
            <a:endParaRPr sz="3200" b="0" i="0" u="none" strike="noStrike" cap="none" dirty="0">
              <a:solidFill>
                <a:schemeClr val="dk1"/>
              </a:solidFill>
              <a:latin typeface="Calibri"/>
              <a:ea typeface="Calibri"/>
              <a:cs typeface="Calibri"/>
              <a:sym typeface="Calibri"/>
            </a:endParaRPr>
          </a:p>
        </p:txBody>
      </p:sp>
      <p:sp>
        <p:nvSpPr>
          <p:cNvPr id="747" name="Google Shape;747;p108"/>
          <p:cNvSpPr txBox="1">
            <a:spLocks noGrp="1"/>
          </p:cNvSpPr>
          <p:nvPr>
            <p:ph type="sldNum" sz="quarter"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a:t> </a:t>
            </a: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751"/>
        <p:cNvGrpSpPr/>
        <p:nvPr/>
      </p:nvGrpSpPr>
      <p:grpSpPr>
        <a:xfrm>
          <a:off x="0" y="0"/>
          <a:ext cx="0" cy="0"/>
          <a:chOff x="0" y="0"/>
          <a:chExt cx="0" cy="0"/>
        </a:xfrm>
      </p:grpSpPr>
      <p:sp>
        <p:nvSpPr>
          <p:cNvPr id="752" name="Google Shape;752;p10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r>
              <a:rPr lang="en-US" sz="4400" b="0" i="0" u="none" strike="noStrike" cap="none" dirty="0">
                <a:solidFill>
                  <a:srgbClr val="000000"/>
                </a:solidFill>
                <a:latin typeface="Calibri"/>
                <a:ea typeface="Calibri"/>
                <a:cs typeface="Calibri"/>
                <a:sym typeface="Calibri"/>
              </a:rPr>
              <a:t>Hypertension</a:t>
            </a:r>
            <a:endParaRPr dirty="0"/>
          </a:p>
        </p:txBody>
      </p:sp>
      <p:sp>
        <p:nvSpPr>
          <p:cNvPr id="753" name="Google Shape;753;p109"/>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a:spcBef>
                <a:spcPts val="0"/>
              </a:spcBef>
              <a:buClr>
                <a:schemeClr val="dk1"/>
              </a:buClr>
              <a:buSzPts val="3200"/>
            </a:pPr>
            <a:r>
              <a:rPr lang="en-US" sz="2000" b="0" i="0" u="none" strike="noStrike" cap="none" dirty="0">
                <a:solidFill>
                  <a:schemeClr val="dk1"/>
                </a:solidFill>
                <a:latin typeface="Calibri"/>
                <a:ea typeface="Calibri"/>
                <a:cs typeface="Calibri"/>
                <a:sym typeface="Calibri"/>
              </a:rPr>
              <a:t>Stimuli that alter hemodynamics</a:t>
            </a:r>
            <a:endParaRPr sz="2000" dirty="0"/>
          </a:p>
          <a:p>
            <a:pPr marL="914400" lvl="1" indent="-4572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Induction</a:t>
            </a:r>
            <a:endParaRPr sz="2000" dirty="0"/>
          </a:p>
          <a:p>
            <a:pPr marL="914400" lvl="1" indent="-4572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Laryngoscopy</a:t>
            </a:r>
            <a:endParaRPr sz="2000" dirty="0"/>
          </a:p>
          <a:p>
            <a:pPr marL="914400" lvl="1" indent="-4572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Surgical stimulation (incision)</a:t>
            </a:r>
            <a:endParaRPr sz="2000" dirty="0"/>
          </a:p>
          <a:p>
            <a:pPr marL="342900" marR="0" lvl="0" indent="-139700" algn="l" rtl="0">
              <a:spcBef>
                <a:spcPts val="1600"/>
              </a:spcBef>
              <a:spcAft>
                <a:spcPts val="1600"/>
              </a:spcAft>
              <a:buClr>
                <a:schemeClr val="dk1"/>
              </a:buClr>
              <a:buSzPts val="3200"/>
              <a:buFont typeface="Calibri"/>
              <a:buNone/>
            </a:pPr>
            <a:endParaRPr sz="3200" b="0" i="0" u="none" strike="noStrike" cap="none" dirty="0">
              <a:solidFill>
                <a:schemeClr val="dk1"/>
              </a:solidFill>
              <a:latin typeface="Calibri"/>
              <a:ea typeface="Calibri"/>
              <a:cs typeface="Calibri"/>
              <a:sym typeface="Calibri"/>
            </a:endParaRPr>
          </a:p>
        </p:txBody>
      </p:sp>
      <p:sp>
        <p:nvSpPr>
          <p:cNvPr id="754" name="Google Shape;754;p109"/>
          <p:cNvSpPr txBox="1">
            <a:spLocks noGrp="1"/>
          </p:cNvSpPr>
          <p:nvPr>
            <p:ph type="sldNum" sz="quarter"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a:t> </a:t>
            </a: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758"/>
        <p:cNvGrpSpPr/>
        <p:nvPr/>
      </p:nvGrpSpPr>
      <p:grpSpPr>
        <a:xfrm>
          <a:off x="0" y="0"/>
          <a:ext cx="0" cy="0"/>
          <a:chOff x="0" y="0"/>
          <a:chExt cx="0" cy="0"/>
        </a:xfrm>
      </p:grpSpPr>
      <p:sp>
        <p:nvSpPr>
          <p:cNvPr id="759" name="Google Shape;759;p110"/>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r>
              <a:rPr lang="en-US" sz="4400" b="0" i="0" u="none" strike="noStrike" cap="none" dirty="0">
                <a:solidFill>
                  <a:srgbClr val="000000"/>
                </a:solidFill>
                <a:latin typeface="Calibri"/>
                <a:ea typeface="Calibri"/>
                <a:cs typeface="Calibri"/>
                <a:sym typeface="Calibri"/>
              </a:rPr>
              <a:t>Hypertension</a:t>
            </a:r>
            <a:endParaRPr dirty="0"/>
          </a:p>
        </p:txBody>
      </p:sp>
      <p:sp>
        <p:nvSpPr>
          <p:cNvPr id="760" name="Google Shape;760;p110"/>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a:spcBef>
                <a:spcPts val="0"/>
              </a:spcBef>
              <a:buClr>
                <a:schemeClr val="dk1"/>
              </a:buClr>
              <a:buSzPts val="3200"/>
            </a:pPr>
            <a:r>
              <a:rPr lang="en-US" sz="2000" b="0" i="0" u="none" strike="noStrike" cap="none" dirty="0">
                <a:solidFill>
                  <a:schemeClr val="dk1"/>
                </a:solidFill>
                <a:latin typeface="Calibri"/>
                <a:ea typeface="Calibri"/>
                <a:cs typeface="Calibri"/>
                <a:sym typeface="Calibri"/>
              </a:rPr>
              <a:t>Induction</a:t>
            </a:r>
            <a:endParaRPr sz="2000" dirty="0"/>
          </a:p>
          <a:p>
            <a:pPr marL="800100" lvl="1" indent="-3429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Hypotension may occur with induction agents from vasodilation and hypovolemia</a:t>
            </a:r>
            <a:endParaRPr sz="2000" dirty="0"/>
          </a:p>
          <a:p>
            <a:pPr marL="800100" lvl="1" indent="-3429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Slow administration may decrease hypotension from induction agents</a:t>
            </a:r>
            <a:endParaRPr sz="2000" dirty="0"/>
          </a:p>
          <a:p>
            <a:pPr marL="800100" lvl="1" indent="-3429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Hydration-may prevent post-induction hypotension</a:t>
            </a:r>
            <a:endParaRPr sz="2000" dirty="0"/>
          </a:p>
          <a:p>
            <a:pPr marL="800100" lvl="1" indent="-3429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Decrease morbidity if DBP </a:t>
            </a:r>
            <a:r>
              <a:rPr lang="en-US" sz="2000" dirty="0">
                <a:solidFill>
                  <a:schemeClr val="dk1"/>
                </a:solidFill>
                <a:latin typeface="Calibri"/>
                <a:ea typeface="Calibri"/>
                <a:cs typeface="Calibri"/>
                <a:sym typeface="Calibri"/>
              </a:rPr>
              <a:t>remains &lt;110</a:t>
            </a:r>
            <a:endParaRPr sz="2000" dirty="0"/>
          </a:p>
          <a:p>
            <a:pPr marL="342900" marR="0" lvl="0" indent="-139700" algn="l" rtl="0">
              <a:spcBef>
                <a:spcPts val="1600"/>
              </a:spcBef>
              <a:spcAft>
                <a:spcPts val="1600"/>
              </a:spcAft>
              <a:buClr>
                <a:schemeClr val="dk1"/>
              </a:buClr>
              <a:buSzPts val="3200"/>
              <a:buFont typeface="Calibri"/>
              <a:buNone/>
            </a:pPr>
            <a:endParaRPr sz="3200" b="0" i="0" u="none" strike="noStrike" cap="none" dirty="0">
              <a:solidFill>
                <a:schemeClr val="dk1"/>
              </a:solidFill>
              <a:latin typeface="Calibri"/>
              <a:ea typeface="Calibri"/>
              <a:cs typeface="Calibri"/>
              <a:sym typeface="Calibri"/>
            </a:endParaRPr>
          </a:p>
        </p:txBody>
      </p:sp>
      <p:sp>
        <p:nvSpPr>
          <p:cNvPr id="761" name="Google Shape;761;p110"/>
          <p:cNvSpPr txBox="1">
            <a:spLocks noGrp="1"/>
          </p:cNvSpPr>
          <p:nvPr>
            <p:ph type="sldNum" sz="quarter"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a:t> </a:t>
            </a: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765"/>
        <p:cNvGrpSpPr/>
        <p:nvPr/>
      </p:nvGrpSpPr>
      <p:grpSpPr>
        <a:xfrm>
          <a:off x="0" y="0"/>
          <a:ext cx="0" cy="0"/>
          <a:chOff x="0" y="0"/>
          <a:chExt cx="0" cy="0"/>
        </a:xfrm>
      </p:grpSpPr>
      <p:sp>
        <p:nvSpPr>
          <p:cNvPr id="766" name="Google Shape;766;p111"/>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r>
              <a:rPr lang="en-US" sz="4400" b="0" i="0" u="none" strike="noStrike" cap="none" dirty="0">
                <a:solidFill>
                  <a:srgbClr val="000000"/>
                </a:solidFill>
                <a:latin typeface="Calibri"/>
                <a:ea typeface="Calibri"/>
                <a:cs typeface="Calibri"/>
                <a:sym typeface="Calibri"/>
              </a:rPr>
              <a:t>Hypertension</a:t>
            </a:r>
            <a:endParaRPr dirty="0"/>
          </a:p>
        </p:txBody>
      </p:sp>
      <p:sp>
        <p:nvSpPr>
          <p:cNvPr id="767" name="Google Shape;767;p111"/>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a:spcBef>
                <a:spcPts val="0"/>
              </a:spcBef>
              <a:buClr>
                <a:schemeClr val="dk1"/>
              </a:buClr>
              <a:buSzPts val="3200"/>
            </a:pPr>
            <a:r>
              <a:rPr lang="en-US" sz="2000" b="0" i="0" u="none" strike="noStrike" cap="none" dirty="0">
                <a:solidFill>
                  <a:schemeClr val="dk1"/>
                </a:solidFill>
                <a:latin typeface="Calibri"/>
                <a:ea typeface="Calibri"/>
                <a:cs typeface="Calibri"/>
                <a:sym typeface="Calibri"/>
              </a:rPr>
              <a:t>Induction Agents: 1 technique </a:t>
            </a:r>
            <a:r>
              <a:rPr lang="en-US" sz="2000" dirty="0">
                <a:solidFill>
                  <a:schemeClr val="dk1"/>
                </a:solidFill>
                <a:latin typeface="Calibri"/>
                <a:ea typeface="Calibri"/>
                <a:cs typeface="Calibri"/>
                <a:sym typeface="Calibri"/>
              </a:rPr>
              <a:t>or agent has not been proven to be better then another in most cases. Some considerations:</a:t>
            </a:r>
            <a:endParaRPr sz="2000" dirty="0"/>
          </a:p>
          <a:p>
            <a:pPr marL="800100" lvl="1" indent="-3429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Etomidate</a:t>
            </a:r>
            <a:endParaRPr sz="2000" dirty="0"/>
          </a:p>
          <a:p>
            <a:pPr marL="1257300" lvl="2" indent="-342900">
              <a:spcBef>
                <a:spcPts val="1600"/>
              </a:spcBef>
              <a:buClr>
                <a:schemeClr val="dk1"/>
              </a:buClr>
              <a:buSzPts val="2400"/>
            </a:pPr>
            <a:r>
              <a:rPr lang="en-US" sz="2000" b="0" i="0" u="none" strike="noStrike" cap="none" dirty="0">
                <a:solidFill>
                  <a:schemeClr val="dk1"/>
                </a:solidFill>
                <a:latin typeface="Calibri"/>
                <a:ea typeface="Calibri"/>
                <a:cs typeface="Calibri"/>
                <a:sym typeface="Calibri"/>
              </a:rPr>
              <a:t>SV and CO preserved</a:t>
            </a:r>
            <a:endParaRPr sz="2000" dirty="0"/>
          </a:p>
          <a:p>
            <a:pPr marL="800100" lvl="1" indent="-3429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Ketamine</a:t>
            </a:r>
            <a:endParaRPr sz="2000" dirty="0"/>
          </a:p>
          <a:p>
            <a:pPr marL="1257300" lvl="2" indent="-342900">
              <a:spcBef>
                <a:spcPts val="1600"/>
              </a:spcBef>
              <a:buClr>
                <a:schemeClr val="dk1"/>
              </a:buClr>
              <a:buSzPts val="2400"/>
            </a:pPr>
            <a:r>
              <a:rPr lang="en-US" sz="2000" b="0" i="0" u="none" strike="noStrike" cap="none" dirty="0">
                <a:solidFill>
                  <a:schemeClr val="dk1"/>
                </a:solidFill>
                <a:latin typeface="Calibri"/>
                <a:ea typeface="Calibri"/>
                <a:cs typeface="Calibri"/>
                <a:sym typeface="Calibri"/>
              </a:rPr>
              <a:t>Sympathetic stimuli may augment ↑ BP (not ideal)</a:t>
            </a:r>
            <a:endParaRPr sz="2000" dirty="0"/>
          </a:p>
          <a:p>
            <a:pPr marL="800100" lvl="1" indent="-3429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Adequate ventilation</a:t>
            </a:r>
            <a:endParaRPr sz="2000" dirty="0"/>
          </a:p>
          <a:p>
            <a:pPr marL="1257300" lvl="2" indent="-342900">
              <a:spcBef>
                <a:spcPts val="1600"/>
              </a:spcBef>
              <a:buClr>
                <a:schemeClr val="dk1"/>
              </a:buClr>
              <a:buSzPts val="2400"/>
            </a:pPr>
            <a:r>
              <a:rPr lang="en-US" sz="2000" b="0" i="0" u="none" strike="noStrike" cap="none" dirty="0">
                <a:solidFill>
                  <a:schemeClr val="dk1"/>
                </a:solidFill>
                <a:latin typeface="Calibri"/>
                <a:ea typeface="Calibri"/>
                <a:cs typeface="Calibri"/>
                <a:sym typeface="Calibri"/>
              </a:rPr>
              <a:t>Hypercarbia → HTN</a:t>
            </a:r>
            <a:endParaRPr sz="2000" dirty="0"/>
          </a:p>
          <a:p>
            <a:pPr marL="342900" marR="0" lvl="0" indent="-139700" algn="l" rtl="0">
              <a:spcBef>
                <a:spcPts val="1600"/>
              </a:spcBef>
              <a:spcAft>
                <a:spcPts val="1600"/>
              </a:spcAft>
              <a:buClr>
                <a:schemeClr val="dk1"/>
              </a:buClr>
              <a:buSzPts val="3200"/>
              <a:buFont typeface="Calibri"/>
              <a:buNone/>
            </a:pPr>
            <a:endParaRPr sz="3200" b="0" i="0" u="none" strike="noStrike" cap="none" dirty="0">
              <a:solidFill>
                <a:schemeClr val="dk1"/>
              </a:solidFill>
              <a:latin typeface="Calibri"/>
              <a:ea typeface="Calibri"/>
              <a:cs typeface="Calibri"/>
              <a:sym typeface="Calibri"/>
            </a:endParaRPr>
          </a:p>
        </p:txBody>
      </p:sp>
      <p:sp>
        <p:nvSpPr>
          <p:cNvPr id="768" name="Google Shape;768;p111"/>
          <p:cNvSpPr txBox="1">
            <a:spLocks noGrp="1"/>
          </p:cNvSpPr>
          <p:nvPr>
            <p:ph type="sldNum" sz="quarter"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a:t> </a:t>
            </a: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772"/>
        <p:cNvGrpSpPr/>
        <p:nvPr/>
      </p:nvGrpSpPr>
      <p:grpSpPr>
        <a:xfrm>
          <a:off x="0" y="0"/>
          <a:ext cx="0" cy="0"/>
          <a:chOff x="0" y="0"/>
          <a:chExt cx="0" cy="0"/>
        </a:xfrm>
      </p:grpSpPr>
      <p:sp>
        <p:nvSpPr>
          <p:cNvPr id="773" name="Google Shape;773;p112"/>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r>
              <a:rPr lang="en-US" sz="4400" b="0" i="0" u="none" strike="noStrike" cap="none" dirty="0">
                <a:solidFill>
                  <a:srgbClr val="000000"/>
                </a:solidFill>
                <a:latin typeface="Calibri"/>
                <a:ea typeface="Calibri"/>
                <a:cs typeface="Calibri"/>
                <a:sym typeface="Calibri"/>
              </a:rPr>
              <a:t>Hypertension</a:t>
            </a:r>
            <a:endParaRPr dirty="0"/>
          </a:p>
        </p:txBody>
      </p:sp>
      <p:sp>
        <p:nvSpPr>
          <p:cNvPr id="774" name="Google Shape;774;p112"/>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a:spcBef>
                <a:spcPts val="0"/>
              </a:spcBef>
              <a:buClr>
                <a:schemeClr val="dk1"/>
              </a:buClr>
              <a:buSzPts val="3200"/>
            </a:pPr>
            <a:r>
              <a:rPr lang="en-US" sz="2000" b="0" i="0" u="none" strike="noStrike" cap="none" dirty="0">
                <a:solidFill>
                  <a:schemeClr val="dk1"/>
                </a:solidFill>
                <a:latin typeface="Calibri"/>
                <a:ea typeface="Calibri"/>
                <a:cs typeface="Calibri"/>
                <a:sym typeface="Calibri"/>
              </a:rPr>
              <a:t>Induction</a:t>
            </a:r>
            <a:endParaRPr sz="2000" dirty="0"/>
          </a:p>
          <a:p>
            <a:pPr marL="800100" lvl="1" indent="-3429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DVL and tracheal intubation</a:t>
            </a:r>
            <a:endParaRPr sz="2000" dirty="0"/>
          </a:p>
          <a:p>
            <a:pPr marL="1257300" lvl="2" indent="-342900">
              <a:spcBef>
                <a:spcPts val="1600"/>
              </a:spcBef>
              <a:buClr>
                <a:schemeClr val="dk1"/>
              </a:buClr>
              <a:buSzPts val="2400"/>
            </a:pPr>
            <a:r>
              <a:rPr lang="en-US" sz="2000" b="0" i="0" u="none" strike="noStrike" cap="none" dirty="0">
                <a:solidFill>
                  <a:schemeClr val="dk1"/>
                </a:solidFill>
                <a:latin typeface="Calibri"/>
                <a:ea typeface="Calibri"/>
                <a:cs typeface="Calibri"/>
                <a:sym typeface="Calibri"/>
              </a:rPr>
              <a:t>↑↑↑ BP and myocardial ischemia</a:t>
            </a:r>
            <a:endParaRPr sz="2000" dirty="0"/>
          </a:p>
          <a:p>
            <a:pPr marL="800100" lvl="1" indent="-3429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1.5 MAC may block sympathetic stimulation</a:t>
            </a:r>
            <a:endParaRPr sz="2000" dirty="0"/>
          </a:p>
          <a:p>
            <a:pPr marL="1257300" lvl="2" indent="-342900">
              <a:spcBef>
                <a:spcPts val="1600"/>
              </a:spcBef>
              <a:buClr>
                <a:schemeClr val="dk1"/>
              </a:buClr>
              <a:buSzPts val="2400"/>
            </a:pPr>
            <a:r>
              <a:rPr lang="en-US" sz="2000" b="0" i="0" u="none" strike="noStrike" cap="none" dirty="0">
                <a:solidFill>
                  <a:schemeClr val="dk1"/>
                </a:solidFill>
                <a:latin typeface="Calibri"/>
                <a:ea typeface="Calibri"/>
                <a:cs typeface="Calibri"/>
                <a:sym typeface="Calibri"/>
              </a:rPr>
              <a:t>Use combination of opioids and volatile agents</a:t>
            </a:r>
            <a:endParaRPr sz="2000" dirty="0"/>
          </a:p>
          <a:p>
            <a:pPr marL="342900" marR="0" lvl="0" indent="-139700" algn="l" rtl="0">
              <a:spcBef>
                <a:spcPts val="1600"/>
              </a:spcBef>
              <a:spcAft>
                <a:spcPts val="1600"/>
              </a:spcAft>
              <a:buClr>
                <a:schemeClr val="dk1"/>
              </a:buClr>
              <a:buSzPts val="3200"/>
              <a:buFont typeface="Calibri"/>
              <a:buNone/>
            </a:pPr>
            <a:endParaRPr sz="3200" b="0" i="0" u="none" strike="noStrike" cap="none" dirty="0">
              <a:solidFill>
                <a:schemeClr val="dk1"/>
              </a:solidFill>
              <a:latin typeface="Calibri"/>
              <a:ea typeface="Calibri"/>
              <a:cs typeface="Calibri"/>
              <a:sym typeface="Calibri"/>
            </a:endParaRPr>
          </a:p>
        </p:txBody>
      </p:sp>
      <p:sp>
        <p:nvSpPr>
          <p:cNvPr id="775" name="Google Shape;775;p112"/>
          <p:cNvSpPr txBox="1">
            <a:spLocks noGrp="1"/>
          </p:cNvSpPr>
          <p:nvPr>
            <p:ph type="sldNum" sz="quarter"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a:t> </a:t>
            </a: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779"/>
        <p:cNvGrpSpPr/>
        <p:nvPr/>
      </p:nvGrpSpPr>
      <p:grpSpPr>
        <a:xfrm>
          <a:off x="0" y="0"/>
          <a:ext cx="0" cy="0"/>
          <a:chOff x="0" y="0"/>
          <a:chExt cx="0" cy="0"/>
        </a:xfrm>
      </p:grpSpPr>
      <p:sp>
        <p:nvSpPr>
          <p:cNvPr id="780" name="Google Shape;780;p113"/>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r>
              <a:rPr lang="en-US" sz="4400" b="0" i="0" u="none" strike="noStrike" cap="none" dirty="0">
                <a:solidFill>
                  <a:srgbClr val="000000"/>
                </a:solidFill>
                <a:latin typeface="Calibri"/>
                <a:ea typeface="Calibri"/>
                <a:cs typeface="Calibri"/>
                <a:sym typeface="Calibri"/>
              </a:rPr>
              <a:t>Hypertension</a:t>
            </a:r>
            <a:endParaRPr dirty="0"/>
          </a:p>
        </p:txBody>
      </p:sp>
      <p:sp>
        <p:nvSpPr>
          <p:cNvPr id="781" name="Google Shape;781;p113"/>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a:spcBef>
                <a:spcPts val="0"/>
              </a:spcBef>
              <a:buClr>
                <a:schemeClr val="dk1"/>
              </a:buClr>
              <a:buSzPts val="3200"/>
            </a:pPr>
            <a:r>
              <a:rPr lang="en-US" sz="2000" b="0" i="0" u="none" strike="noStrike" cap="none" dirty="0">
                <a:solidFill>
                  <a:schemeClr val="dk1"/>
                </a:solidFill>
                <a:latin typeface="Calibri"/>
                <a:ea typeface="Calibri"/>
                <a:cs typeface="Calibri"/>
                <a:sym typeface="Calibri"/>
              </a:rPr>
              <a:t>Induction</a:t>
            </a:r>
            <a:endParaRPr sz="2000" dirty="0"/>
          </a:p>
          <a:p>
            <a:pPr marL="800100" lvl="1" indent="-342900">
              <a:spcBef>
                <a:spcPts val="1600"/>
              </a:spcBef>
              <a:buClr>
                <a:schemeClr val="dk1"/>
              </a:buClr>
              <a:buSzPts val="2400"/>
            </a:pPr>
            <a:r>
              <a:rPr lang="en-US" sz="2000" b="0" i="0" u="none" strike="noStrike" cap="none" dirty="0">
                <a:solidFill>
                  <a:schemeClr val="dk1"/>
                </a:solidFill>
                <a:latin typeface="Calibri"/>
                <a:ea typeface="Calibri"/>
                <a:cs typeface="Calibri"/>
                <a:sym typeface="Calibri"/>
              </a:rPr>
              <a:t>Limit DVL to 15 seconds</a:t>
            </a:r>
            <a:endParaRPr sz="2000" dirty="0"/>
          </a:p>
          <a:p>
            <a:pPr marL="800100" lvl="1" indent="-342900">
              <a:spcBef>
                <a:spcPts val="1600"/>
              </a:spcBef>
              <a:buClr>
                <a:schemeClr val="dk1"/>
              </a:buClr>
              <a:buSzPts val="2400"/>
            </a:pPr>
            <a:r>
              <a:rPr lang="en-US" sz="2000" b="0" i="0" u="none" strike="noStrike" cap="none" dirty="0">
                <a:solidFill>
                  <a:schemeClr val="dk1"/>
                </a:solidFill>
                <a:latin typeface="Calibri"/>
                <a:ea typeface="Calibri"/>
                <a:cs typeface="Calibri"/>
                <a:sym typeface="Calibri"/>
              </a:rPr>
              <a:t>If &gt; 15 seconds anticipated:</a:t>
            </a:r>
            <a:endParaRPr sz="2000" dirty="0"/>
          </a:p>
          <a:p>
            <a:pPr marL="1257300" lvl="2" indent="-342900">
              <a:spcBef>
                <a:spcPts val="1600"/>
              </a:spcBef>
              <a:buClr>
                <a:schemeClr val="dk1"/>
              </a:buClr>
              <a:buSzPts val="2000"/>
            </a:pPr>
            <a:r>
              <a:rPr lang="en-US" sz="2000" b="0" i="0" u="none" strike="noStrike" cap="none" dirty="0">
                <a:solidFill>
                  <a:schemeClr val="dk1"/>
                </a:solidFill>
                <a:latin typeface="Calibri"/>
                <a:ea typeface="Calibri"/>
                <a:cs typeface="Calibri"/>
                <a:sym typeface="Calibri"/>
              </a:rPr>
              <a:t>Lidocaine 1.5mg/kg-1 </a:t>
            </a:r>
            <a:endParaRPr sz="2000" dirty="0"/>
          </a:p>
          <a:p>
            <a:pPr marL="1257300" lvl="2" indent="-342900">
              <a:spcBef>
                <a:spcPts val="1600"/>
              </a:spcBef>
              <a:buClr>
                <a:schemeClr val="dk1"/>
              </a:buClr>
              <a:buSzPts val="2000"/>
            </a:pPr>
            <a:r>
              <a:rPr lang="en-US" sz="2000" b="0" i="0" u="none" strike="noStrike" cap="none" dirty="0">
                <a:solidFill>
                  <a:schemeClr val="dk1"/>
                </a:solidFill>
                <a:latin typeface="Calibri"/>
                <a:ea typeface="Calibri"/>
                <a:cs typeface="Calibri"/>
                <a:sym typeface="Calibri"/>
              </a:rPr>
              <a:t>Esmolol 100-200 mg </a:t>
            </a:r>
            <a:endParaRPr sz="2000" dirty="0"/>
          </a:p>
          <a:p>
            <a:pPr marL="1257300" lvl="2" indent="-342900">
              <a:spcBef>
                <a:spcPts val="1600"/>
              </a:spcBef>
              <a:buClr>
                <a:schemeClr val="dk1"/>
              </a:buClr>
              <a:buSzPts val="2000"/>
            </a:pPr>
            <a:r>
              <a:rPr lang="en-US" sz="2000" b="0" i="0" u="none" strike="noStrike" cap="none" dirty="0">
                <a:solidFill>
                  <a:schemeClr val="dk1"/>
                </a:solidFill>
                <a:latin typeface="Calibri"/>
                <a:ea typeface="Calibri"/>
                <a:cs typeface="Calibri"/>
                <a:sym typeface="Calibri"/>
              </a:rPr>
              <a:t>Nitroprusside 1-2 mcg/kg-1 </a:t>
            </a:r>
            <a:endParaRPr sz="2000" dirty="0"/>
          </a:p>
          <a:p>
            <a:pPr marL="1257300" lvl="2" indent="-342900">
              <a:spcBef>
                <a:spcPts val="1600"/>
              </a:spcBef>
              <a:buClr>
                <a:schemeClr val="dk1"/>
              </a:buClr>
              <a:buSzPts val="2000"/>
            </a:pPr>
            <a:r>
              <a:rPr lang="en-US" sz="2000" b="0" i="0" u="none" strike="noStrike" cap="none" dirty="0">
                <a:solidFill>
                  <a:schemeClr val="dk1"/>
                </a:solidFill>
                <a:latin typeface="Calibri"/>
                <a:ea typeface="Calibri"/>
                <a:cs typeface="Calibri"/>
                <a:sym typeface="Calibri"/>
              </a:rPr>
              <a:t>Fentanyl 2-3 mcg/kg</a:t>
            </a:r>
            <a:endParaRPr sz="2000" dirty="0"/>
          </a:p>
          <a:p>
            <a:pPr marL="342900" marR="0" lvl="0" indent="-139700" algn="l" rtl="0">
              <a:spcBef>
                <a:spcPts val="1600"/>
              </a:spcBef>
              <a:spcAft>
                <a:spcPts val="1600"/>
              </a:spcAft>
              <a:buClr>
                <a:schemeClr val="dk1"/>
              </a:buClr>
              <a:buSzPts val="3200"/>
              <a:buFont typeface="Calibri"/>
              <a:buNone/>
            </a:pPr>
            <a:endParaRPr sz="3200" b="0" i="0" u="none" strike="noStrike" cap="none" dirty="0">
              <a:solidFill>
                <a:schemeClr val="dk1"/>
              </a:solidFill>
              <a:latin typeface="Calibri"/>
              <a:ea typeface="Calibri"/>
              <a:cs typeface="Calibri"/>
              <a:sym typeface="Calibri"/>
            </a:endParaRPr>
          </a:p>
        </p:txBody>
      </p:sp>
      <p:sp>
        <p:nvSpPr>
          <p:cNvPr id="782" name="Google Shape;782;p113"/>
          <p:cNvSpPr txBox="1">
            <a:spLocks noGrp="1"/>
          </p:cNvSpPr>
          <p:nvPr>
            <p:ph type="sldNum" sz="quarter"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a:t> </a:t>
            </a: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786"/>
        <p:cNvGrpSpPr/>
        <p:nvPr/>
      </p:nvGrpSpPr>
      <p:grpSpPr>
        <a:xfrm>
          <a:off x="0" y="0"/>
          <a:ext cx="0" cy="0"/>
          <a:chOff x="0" y="0"/>
          <a:chExt cx="0" cy="0"/>
        </a:xfrm>
      </p:grpSpPr>
      <p:sp>
        <p:nvSpPr>
          <p:cNvPr id="787" name="Google Shape;787;p114"/>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r>
              <a:rPr lang="en-US" sz="4400" b="0" i="0" u="none" strike="noStrike" cap="none" dirty="0">
                <a:solidFill>
                  <a:srgbClr val="000000"/>
                </a:solidFill>
                <a:latin typeface="Calibri"/>
                <a:ea typeface="Calibri"/>
                <a:cs typeface="Calibri"/>
                <a:sym typeface="Calibri"/>
              </a:rPr>
              <a:t>Hypertension</a:t>
            </a:r>
            <a:endParaRPr dirty="0"/>
          </a:p>
        </p:txBody>
      </p:sp>
      <p:sp>
        <p:nvSpPr>
          <p:cNvPr id="788" name="Google Shape;788;p114"/>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a:spcBef>
                <a:spcPts val="0"/>
              </a:spcBef>
              <a:buClr>
                <a:schemeClr val="dk1"/>
              </a:buClr>
              <a:buSzPts val="3200"/>
            </a:pPr>
            <a:r>
              <a:rPr lang="en-US" sz="2000" b="0" i="0" u="none" strike="noStrike" cap="none" dirty="0">
                <a:solidFill>
                  <a:schemeClr val="dk1"/>
                </a:solidFill>
                <a:latin typeface="Calibri"/>
                <a:ea typeface="Calibri"/>
                <a:cs typeface="Calibri"/>
                <a:sym typeface="Calibri"/>
              </a:rPr>
              <a:t>Maintenance</a:t>
            </a:r>
            <a:endParaRPr sz="2000" dirty="0"/>
          </a:p>
          <a:p>
            <a:pPr marL="800100" lvl="1" indent="-3429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Goal: ↓ wide swings in BP with adequate anesthesia depth</a:t>
            </a:r>
            <a:endParaRPr sz="2000" dirty="0"/>
          </a:p>
          <a:p>
            <a:pPr marL="800100" lvl="1" indent="-3429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Prevent hypoxemia and hypercapnia</a:t>
            </a:r>
            <a:endParaRPr sz="2000" dirty="0"/>
          </a:p>
          <a:p>
            <a:pPr marL="800100" lvl="1" indent="-3429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Anticipate surgical stimuli</a:t>
            </a:r>
            <a:endParaRPr sz="2000" dirty="0"/>
          </a:p>
          <a:p>
            <a:pPr marL="800100" lvl="1" indent="-3429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Volatile agents </a:t>
            </a:r>
            <a:endParaRPr sz="2000" dirty="0"/>
          </a:p>
          <a:p>
            <a:pPr marL="1257300" lvl="2" indent="-342900">
              <a:spcBef>
                <a:spcPts val="1600"/>
              </a:spcBef>
              <a:buClr>
                <a:schemeClr val="dk1"/>
              </a:buClr>
              <a:buSzPts val="2400"/>
            </a:pPr>
            <a:r>
              <a:rPr lang="en-US" sz="2000" b="0" i="0" u="none" strike="noStrike" cap="none" dirty="0">
                <a:solidFill>
                  <a:schemeClr val="dk1"/>
                </a:solidFill>
                <a:latin typeface="Calibri"/>
                <a:ea typeface="Calibri"/>
                <a:cs typeface="Calibri"/>
                <a:sym typeface="Calibri"/>
              </a:rPr>
              <a:t>Help with rapid adjustments in depth </a:t>
            </a:r>
            <a:endParaRPr sz="2000" dirty="0"/>
          </a:p>
          <a:p>
            <a:pPr marL="1257300" lvl="2" indent="-342900">
              <a:spcBef>
                <a:spcPts val="1600"/>
              </a:spcBef>
              <a:buClr>
                <a:schemeClr val="dk1"/>
              </a:buClr>
              <a:buSzPts val="2400"/>
            </a:pPr>
            <a:r>
              <a:rPr lang="en-US" sz="2000" b="0" i="0" u="none" strike="noStrike" cap="none" dirty="0">
                <a:solidFill>
                  <a:schemeClr val="dk1"/>
                </a:solidFill>
                <a:latin typeface="Calibri"/>
                <a:ea typeface="Calibri"/>
                <a:cs typeface="Calibri"/>
                <a:sym typeface="Calibri"/>
              </a:rPr>
              <a:t>Attenuates sympathetic nervous system</a:t>
            </a:r>
            <a:endParaRPr sz="2000" dirty="0"/>
          </a:p>
          <a:p>
            <a:pPr marL="742950" marR="0" lvl="1" indent="-107950" algn="l" rtl="0">
              <a:spcBef>
                <a:spcPts val="1600"/>
              </a:spcBef>
              <a:spcAft>
                <a:spcPts val="0"/>
              </a:spcAft>
              <a:buClr>
                <a:schemeClr val="dk1"/>
              </a:buClr>
              <a:buSzPts val="2800"/>
              <a:buFont typeface="Calibri"/>
              <a:buNone/>
            </a:pPr>
            <a:endParaRPr sz="2800" b="0" i="0" u="none" strike="noStrike" cap="none" dirty="0">
              <a:solidFill>
                <a:schemeClr val="dk1"/>
              </a:solidFill>
              <a:latin typeface="Calibri"/>
              <a:ea typeface="Calibri"/>
              <a:cs typeface="Calibri"/>
              <a:sym typeface="Calibri"/>
            </a:endParaRPr>
          </a:p>
          <a:p>
            <a:pPr marL="342900" marR="0" lvl="0" indent="-139700" algn="l" rtl="0">
              <a:spcBef>
                <a:spcPts val="1600"/>
              </a:spcBef>
              <a:spcAft>
                <a:spcPts val="1600"/>
              </a:spcAft>
              <a:buClr>
                <a:schemeClr val="dk1"/>
              </a:buClr>
              <a:buSzPts val="3200"/>
              <a:buFont typeface="Calibri"/>
              <a:buNone/>
            </a:pPr>
            <a:endParaRPr sz="3200" b="0" i="0" u="none" strike="noStrike" cap="none" dirty="0">
              <a:solidFill>
                <a:schemeClr val="dk1"/>
              </a:solidFill>
              <a:latin typeface="Calibri"/>
              <a:ea typeface="Calibri"/>
              <a:cs typeface="Calibri"/>
              <a:sym typeface="Calibri"/>
            </a:endParaRPr>
          </a:p>
        </p:txBody>
      </p:sp>
      <p:sp>
        <p:nvSpPr>
          <p:cNvPr id="789" name="Google Shape;789;p114"/>
          <p:cNvSpPr txBox="1">
            <a:spLocks noGrp="1"/>
          </p:cNvSpPr>
          <p:nvPr>
            <p:ph type="sldNum" sz="quarter"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a:t> </a:t>
            </a: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793"/>
        <p:cNvGrpSpPr/>
        <p:nvPr/>
      </p:nvGrpSpPr>
      <p:grpSpPr>
        <a:xfrm>
          <a:off x="0" y="0"/>
          <a:ext cx="0" cy="0"/>
          <a:chOff x="0" y="0"/>
          <a:chExt cx="0" cy="0"/>
        </a:xfrm>
      </p:grpSpPr>
      <p:sp>
        <p:nvSpPr>
          <p:cNvPr id="794" name="Google Shape;794;p11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r>
              <a:rPr lang="en-US" sz="4400" b="0" i="0" u="none" strike="noStrike" cap="none" dirty="0">
                <a:solidFill>
                  <a:srgbClr val="000000"/>
                </a:solidFill>
                <a:latin typeface="Calibri"/>
                <a:ea typeface="Calibri"/>
                <a:cs typeface="Calibri"/>
                <a:sym typeface="Calibri"/>
              </a:rPr>
              <a:t>Hypertension</a:t>
            </a:r>
            <a:endParaRPr dirty="0"/>
          </a:p>
        </p:txBody>
      </p:sp>
      <p:sp>
        <p:nvSpPr>
          <p:cNvPr id="795" name="Google Shape;795;p115"/>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a:spcBef>
                <a:spcPts val="0"/>
              </a:spcBef>
              <a:buClr>
                <a:schemeClr val="dk1"/>
              </a:buClr>
              <a:buSzPts val="3200"/>
            </a:pPr>
            <a:r>
              <a:rPr lang="en-US" sz="2000" b="0" i="0" u="none" strike="noStrike" cap="none" dirty="0">
                <a:solidFill>
                  <a:schemeClr val="dk1"/>
                </a:solidFill>
                <a:latin typeface="Calibri"/>
                <a:ea typeface="Calibri"/>
                <a:cs typeface="Calibri"/>
                <a:sym typeface="Calibri"/>
              </a:rPr>
              <a:t>Maintenance con’t</a:t>
            </a:r>
            <a:endParaRPr sz="2000" dirty="0"/>
          </a:p>
          <a:p>
            <a:pPr marL="800100" lvl="1" indent="-3429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Nitrous oxide/opioids/muscle relaxants or TIVA (total IV anesthesia)-acceptable </a:t>
            </a:r>
            <a:endParaRPr sz="2000" b="0" i="0" u="none" strike="noStrike" cap="none" dirty="0">
              <a:solidFill>
                <a:schemeClr val="dk1"/>
              </a:solidFill>
              <a:latin typeface="Calibri"/>
              <a:ea typeface="Calibri"/>
              <a:cs typeface="Calibri"/>
              <a:sym typeface="Calibri"/>
            </a:endParaRPr>
          </a:p>
          <a:p>
            <a:pPr marL="800100" lvl="1" indent="-3429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May need:</a:t>
            </a:r>
            <a:endParaRPr sz="2000" dirty="0"/>
          </a:p>
          <a:p>
            <a:pPr marL="1257300" lvl="2" indent="-342900">
              <a:spcBef>
                <a:spcPts val="1600"/>
              </a:spcBef>
              <a:buClr>
                <a:schemeClr val="dk1"/>
              </a:buClr>
              <a:buSzPts val="2000"/>
            </a:pPr>
            <a:r>
              <a:rPr lang="en-US" sz="2000" b="0" i="0" u="none" strike="noStrike" cap="none" dirty="0">
                <a:solidFill>
                  <a:schemeClr val="dk1"/>
                </a:solidFill>
                <a:latin typeface="Calibri"/>
                <a:ea typeface="Calibri"/>
                <a:cs typeface="Calibri"/>
                <a:sym typeface="Calibri"/>
              </a:rPr>
              <a:t>NTP </a:t>
            </a:r>
            <a:endParaRPr sz="2000" dirty="0"/>
          </a:p>
          <a:p>
            <a:pPr marL="1257300" lvl="2" indent="-342900">
              <a:spcBef>
                <a:spcPts val="1600"/>
              </a:spcBef>
              <a:buClr>
                <a:schemeClr val="dk1"/>
              </a:buClr>
              <a:buSzPts val="2000"/>
            </a:pPr>
            <a:r>
              <a:rPr lang="en-US" sz="2000" b="0" i="0" u="none" strike="noStrike" cap="none" dirty="0">
                <a:solidFill>
                  <a:schemeClr val="dk1"/>
                </a:solidFill>
                <a:latin typeface="Calibri"/>
                <a:ea typeface="Calibri"/>
                <a:cs typeface="Calibri"/>
                <a:sym typeface="Calibri"/>
              </a:rPr>
              <a:t>Labetalol</a:t>
            </a:r>
            <a:endParaRPr sz="2000" dirty="0"/>
          </a:p>
          <a:p>
            <a:pPr marL="1257300" lvl="2" indent="-342900">
              <a:spcBef>
                <a:spcPts val="1600"/>
              </a:spcBef>
              <a:buClr>
                <a:schemeClr val="dk1"/>
              </a:buClr>
              <a:buSzPts val="2000"/>
            </a:pPr>
            <a:r>
              <a:rPr lang="en-US" sz="2000" b="0" i="0" u="none" strike="noStrike" cap="none" dirty="0">
                <a:solidFill>
                  <a:schemeClr val="dk1"/>
                </a:solidFill>
                <a:latin typeface="Calibri"/>
                <a:ea typeface="Calibri"/>
                <a:cs typeface="Calibri"/>
                <a:sym typeface="Calibri"/>
              </a:rPr>
              <a:t>Esmolol </a:t>
            </a:r>
            <a:endParaRPr sz="2000" dirty="0"/>
          </a:p>
          <a:p>
            <a:pPr marL="1257300" lvl="2" indent="-342900">
              <a:spcBef>
                <a:spcPts val="1600"/>
              </a:spcBef>
              <a:buClr>
                <a:schemeClr val="dk1"/>
              </a:buClr>
              <a:buSzPts val="2000"/>
            </a:pPr>
            <a:r>
              <a:rPr lang="en-US" sz="2000" b="0" i="0" u="none" strike="noStrike" cap="none" dirty="0">
                <a:solidFill>
                  <a:schemeClr val="dk1"/>
                </a:solidFill>
                <a:latin typeface="Calibri"/>
                <a:ea typeface="Calibri"/>
                <a:cs typeface="Calibri"/>
                <a:sym typeface="Calibri"/>
              </a:rPr>
              <a:t>Calcium channel blocker </a:t>
            </a:r>
            <a:endParaRPr sz="2000" dirty="0"/>
          </a:p>
          <a:p>
            <a:pPr marL="1257300" lvl="2" indent="-342900">
              <a:spcBef>
                <a:spcPts val="1600"/>
              </a:spcBef>
              <a:buClr>
                <a:schemeClr val="dk1"/>
              </a:buClr>
              <a:buSzPts val="2000"/>
            </a:pPr>
            <a:r>
              <a:rPr lang="en-US" sz="2000" b="0" i="0" u="none" strike="noStrike" cap="none" dirty="0">
                <a:solidFill>
                  <a:schemeClr val="dk1"/>
                </a:solidFill>
                <a:latin typeface="Calibri"/>
                <a:ea typeface="Calibri"/>
                <a:cs typeface="Calibri"/>
                <a:sym typeface="Calibri"/>
              </a:rPr>
              <a:t>Alpha-1 blocker </a:t>
            </a:r>
            <a:endParaRPr sz="2000" dirty="0"/>
          </a:p>
          <a:p>
            <a:pPr marL="742950" marR="0" lvl="1" indent="-107950" algn="l" rtl="0">
              <a:spcBef>
                <a:spcPts val="1600"/>
              </a:spcBef>
              <a:spcAft>
                <a:spcPts val="1600"/>
              </a:spcAft>
              <a:buClr>
                <a:schemeClr val="dk1"/>
              </a:buClr>
              <a:buSzPts val="2800"/>
              <a:buFont typeface="Calibri"/>
              <a:buNone/>
            </a:pPr>
            <a:endParaRPr sz="2800" b="0" i="0" u="none" strike="noStrike" cap="none" dirty="0">
              <a:solidFill>
                <a:schemeClr val="dk1"/>
              </a:solidFill>
              <a:latin typeface="Calibri"/>
              <a:ea typeface="Calibri"/>
              <a:cs typeface="Calibri"/>
              <a:sym typeface="Calibri"/>
            </a:endParaRPr>
          </a:p>
        </p:txBody>
      </p:sp>
      <p:sp>
        <p:nvSpPr>
          <p:cNvPr id="796" name="Google Shape;796;p115"/>
          <p:cNvSpPr txBox="1">
            <a:spLocks noGrp="1"/>
          </p:cNvSpPr>
          <p:nvPr>
            <p:ph type="sldNum" sz="quarter"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a:t> </a:t>
            </a: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7"/>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r>
              <a:rPr lang="en-US" sz="4400" b="0" i="0" u="none" strike="noStrike" cap="none" dirty="0">
                <a:solidFill>
                  <a:schemeClr val="dk1"/>
                </a:solidFill>
                <a:latin typeface="Calibri"/>
                <a:ea typeface="Calibri"/>
                <a:cs typeface="Calibri"/>
                <a:sym typeface="Calibri"/>
              </a:rPr>
              <a:t>Introduction</a:t>
            </a:r>
            <a:endParaRPr dirty="0"/>
          </a:p>
        </p:txBody>
      </p:sp>
      <p:sp>
        <p:nvSpPr>
          <p:cNvPr id="162" name="Google Shape;162;p27"/>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342900" marR="0" lvl="0" indent="-139700" algn="l" rtl="0">
              <a:spcBef>
                <a:spcPts val="1600"/>
              </a:spcBef>
              <a:spcAft>
                <a:spcPts val="1600"/>
              </a:spcAft>
              <a:buClr>
                <a:schemeClr val="dk1"/>
              </a:buClr>
              <a:buSzPts val="3200"/>
              <a:buFont typeface="Calibri"/>
              <a:buNone/>
            </a:pPr>
            <a:endParaRPr sz="3200" b="0" i="0" u="none" strike="noStrike" cap="none" dirty="0">
              <a:solidFill>
                <a:schemeClr val="dk1"/>
              </a:solidFill>
              <a:latin typeface="Calibri"/>
              <a:ea typeface="Calibri"/>
              <a:cs typeface="Calibri"/>
              <a:sym typeface="Calibri"/>
            </a:endParaRPr>
          </a:p>
        </p:txBody>
      </p:sp>
      <p:sp>
        <p:nvSpPr>
          <p:cNvPr id="163" name="Google Shape;163;p27"/>
          <p:cNvSpPr txBox="1">
            <a:spLocks noGrp="1"/>
          </p:cNvSpPr>
          <p:nvPr>
            <p:ph type="sldNum" sz="quarter"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a:t> </a:t>
            </a: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800"/>
        <p:cNvGrpSpPr/>
        <p:nvPr/>
      </p:nvGrpSpPr>
      <p:grpSpPr>
        <a:xfrm>
          <a:off x="0" y="0"/>
          <a:ext cx="0" cy="0"/>
          <a:chOff x="0" y="0"/>
          <a:chExt cx="0" cy="0"/>
        </a:xfrm>
      </p:grpSpPr>
      <p:sp>
        <p:nvSpPr>
          <p:cNvPr id="801" name="Google Shape;801;p116"/>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r>
              <a:rPr lang="en-US" sz="4400" b="0" i="0" u="none" strike="noStrike" cap="none" dirty="0">
                <a:solidFill>
                  <a:srgbClr val="000000"/>
                </a:solidFill>
                <a:latin typeface="Calibri"/>
                <a:ea typeface="Calibri"/>
                <a:cs typeface="Calibri"/>
                <a:sym typeface="Calibri"/>
              </a:rPr>
              <a:t>Hypertension</a:t>
            </a:r>
            <a:endParaRPr dirty="0"/>
          </a:p>
        </p:txBody>
      </p:sp>
      <p:sp>
        <p:nvSpPr>
          <p:cNvPr id="802" name="Google Shape;802;p116"/>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a:spcBef>
                <a:spcPts val="0"/>
              </a:spcBef>
              <a:buClr>
                <a:schemeClr val="dk1"/>
              </a:buClr>
              <a:buSzPts val="3200"/>
            </a:pPr>
            <a:r>
              <a:rPr lang="en-US" sz="2000" b="0" i="0" u="none" strike="noStrike" cap="none" dirty="0">
                <a:solidFill>
                  <a:schemeClr val="dk1"/>
                </a:solidFill>
                <a:latin typeface="Calibri"/>
                <a:ea typeface="Calibri"/>
                <a:cs typeface="Calibri"/>
                <a:sym typeface="Calibri"/>
              </a:rPr>
              <a:t>Maintenance</a:t>
            </a:r>
            <a:endParaRPr sz="2000" dirty="0"/>
          </a:p>
          <a:p>
            <a:pPr marL="800100" lvl="1" indent="-3429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Muscle relaxant</a:t>
            </a:r>
            <a:endParaRPr sz="2000" dirty="0"/>
          </a:p>
          <a:p>
            <a:pPr marL="1257300" lvl="2" indent="-342900">
              <a:spcBef>
                <a:spcPts val="1600"/>
              </a:spcBef>
              <a:buClr>
                <a:schemeClr val="dk1"/>
              </a:buClr>
              <a:buSzPts val="2400"/>
            </a:pPr>
            <a:r>
              <a:rPr lang="en-US" sz="2000" b="0" i="0" u="none" strike="noStrike" cap="none" dirty="0">
                <a:solidFill>
                  <a:schemeClr val="dk1"/>
                </a:solidFill>
                <a:latin typeface="Calibri"/>
                <a:ea typeface="Calibri"/>
                <a:cs typeface="Calibri"/>
                <a:sym typeface="Calibri"/>
              </a:rPr>
              <a:t>Pancuronium increase in BP may not be seen with HTN </a:t>
            </a:r>
            <a:endParaRPr sz="2000" dirty="0"/>
          </a:p>
          <a:p>
            <a:pPr marL="1257300" lvl="2" indent="-342900">
              <a:spcBef>
                <a:spcPts val="1600"/>
              </a:spcBef>
              <a:buClr>
                <a:schemeClr val="dk1"/>
              </a:buClr>
              <a:buSzPts val="2400"/>
            </a:pPr>
            <a:r>
              <a:rPr lang="en-US" sz="2000" b="0" i="0" u="none" strike="noStrike" cap="none" dirty="0">
                <a:solidFill>
                  <a:schemeClr val="dk1"/>
                </a:solidFill>
                <a:latin typeface="Calibri"/>
                <a:ea typeface="Calibri"/>
                <a:cs typeface="Calibri"/>
                <a:sym typeface="Calibri"/>
              </a:rPr>
              <a:t>Histamine release from atracurium or mivacurium may cause hypotension </a:t>
            </a:r>
            <a:endParaRPr sz="2000" dirty="0"/>
          </a:p>
          <a:p>
            <a:pPr marL="1257300" lvl="2" indent="-342900">
              <a:spcBef>
                <a:spcPts val="1600"/>
              </a:spcBef>
              <a:buClr>
                <a:schemeClr val="dk1"/>
              </a:buClr>
              <a:buSzPts val="2400"/>
            </a:pPr>
            <a:r>
              <a:rPr lang="en-US" sz="2000" b="0" i="0" u="none" strike="noStrike" cap="none" dirty="0">
                <a:solidFill>
                  <a:schemeClr val="dk1"/>
                </a:solidFill>
                <a:latin typeface="Calibri"/>
                <a:ea typeface="Calibri"/>
                <a:cs typeface="Calibri"/>
                <a:sym typeface="Calibri"/>
              </a:rPr>
              <a:t>Vecuronium or rocuronium may not have adverse effects for HTN patients</a:t>
            </a:r>
            <a:endParaRPr sz="2000" dirty="0"/>
          </a:p>
          <a:p>
            <a:pPr marL="742950" marR="0" lvl="1" indent="-107950" algn="l" rtl="0">
              <a:spcBef>
                <a:spcPts val="1600"/>
              </a:spcBef>
              <a:spcAft>
                <a:spcPts val="1600"/>
              </a:spcAft>
              <a:buClr>
                <a:schemeClr val="dk1"/>
              </a:buClr>
              <a:buSzPts val="2800"/>
              <a:buFont typeface="Calibri"/>
              <a:buNone/>
            </a:pPr>
            <a:endParaRPr sz="2800" b="0" i="0" u="none" strike="noStrike" cap="none" dirty="0">
              <a:solidFill>
                <a:schemeClr val="dk1"/>
              </a:solidFill>
              <a:latin typeface="Calibri"/>
              <a:ea typeface="Calibri"/>
              <a:cs typeface="Calibri"/>
              <a:sym typeface="Calibri"/>
            </a:endParaRPr>
          </a:p>
        </p:txBody>
      </p:sp>
      <p:sp>
        <p:nvSpPr>
          <p:cNvPr id="803" name="Google Shape;803;p116"/>
          <p:cNvSpPr txBox="1">
            <a:spLocks noGrp="1"/>
          </p:cNvSpPr>
          <p:nvPr>
            <p:ph type="sldNum" sz="quarter"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a:t> </a:t>
            </a: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807"/>
        <p:cNvGrpSpPr/>
        <p:nvPr/>
      </p:nvGrpSpPr>
      <p:grpSpPr>
        <a:xfrm>
          <a:off x="0" y="0"/>
          <a:ext cx="0" cy="0"/>
          <a:chOff x="0" y="0"/>
          <a:chExt cx="0" cy="0"/>
        </a:xfrm>
      </p:grpSpPr>
      <p:sp>
        <p:nvSpPr>
          <p:cNvPr id="808" name="Google Shape;808;p117"/>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r>
              <a:rPr lang="en-US" sz="4400" b="0" i="0" u="none" strike="noStrike" cap="none" dirty="0">
                <a:solidFill>
                  <a:srgbClr val="000000"/>
                </a:solidFill>
                <a:latin typeface="Calibri"/>
                <a:ea typeface="Calibri"/>
                <a:cs typeface="Calibri"/>
                <a:sym typeface="Calibri"/>
              </a:rPr>
              <a:t>Hypertension</a:t>
            </a:r>
            <a:endParaRPr dirty="0"/>
          </a:p>
        </p:txBody>
      </p:sp>
      <p:sp>
        <p:nvSpPr>
          <p:cNvPr id="809" name="Google Shape;809;p117"/>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a:spcBef>
                <a:spcPts val="0"/>
              </a:spcBef>
              <a:buClr>
                <a:schemeClr val="dk1"/>
              </a:buClr>
              <a:buSzPts val="3200"/>
            </a:pPr>
            <a:r>
              <a:rPr lang="en-US" sz="2000" b="0" i="0" u="none" strike="noStrike" cap="none" dirty="0">
                <a:solidFill>
                  <a:schemeClr val="dk1"/>
                </a:solidFill>
                <a:latin typeface="Calibri"/>
                <a:ea typeface="Calibri"/>
                <a:cs typeface="Calibri"/>
                <a:sym typeface="Calibri"/>
              </a:rPr>
              <a:t>Maintenance</a:t>
            </a:r>
            <a:endParaRPr sz="2000" dirty="0"/>
          </a:p>
          <a:p>
            <a:pPr marL="800100" lvl="1" indent="-342900">
              <a:spcBef>
                <a:spcPts val="1600"/>
              </a:spcBef>
              <a:buClr>
                <a:schemeClr val="dk1"/>
              </a:buClr>
              <a:buSzPts val="2800"/>
            </a:pPr>
            <a:r>
              <a:rPr lang="en-US" sz="2000" dirty="0">
                <a:solidFill>
                  <a:schemeClr val="dk1"/>
                </a:solidFill>
                <a:latin typeface="Calibri"/>
                <a:cs typeface="Calibri"/>
                <a:sym typeface="Calibri"/>
              </a:rPr>
              <a:t>Be mindful of hypotension and treat fairly rapidly</a:t>
            </a:r>
            <a:endParaRPr sz="2000" dirty="0"/>
          </a:p>
          <a:p>
            <a:pPr marL="1257300" lvl="2" indent="-342900">
              <a:spcBef>
                <a:spcPts val="1600"/>
              </a:spcBef>
              <a:buClr>
                <a:schemeClr val="dk1"/>
              </a:buClr>
              <a:buSzPts val="2400"/>
            </a:pPr>
            <a:r>
              <a:rPr lang="en-US" sz="2000" b="0" i="0" u="none" strike="noStrike" cap="none" dirty="0">
                <a:solidFill>
                  <a:schemeClr val="dk1"/>
                </a:solidFill>
                <a:latin typeface="Calibri"/>
                <a:ea typeface="Calibri"/>
                <a:cs typeface="Calibri"/>
                <a:sym typeface="Calibri"/>
              </a:rPr>
              <a:t>Phenylephrine </a:t>
            </a:r>
            <a:endParaRPr sz="2000" dirty="0"/>
          </a:p>
          <a:p>
            <a:pPr marL="1257300" lvl="2" indent="-342900">
              <a:spcBef>
                <a:spcPts val="1600"/>
              </a:spcBef>
              <a:buClr>
                <a:schemeClr val="dk1"/>
              </a:buClr>
              <a:buSzPts val="2400"/>
            </a:pPr>
            <a:r>
              <a:rPr lang="en-US" sz="2000" b="0" i="0" u="none" strike="noStrike" cap="none" dirty="0">
                <a:solidFill>
                  <a:schemeClr val="dk1"/>
                </a:solidFill>
                <a:latin typeface="Calibri"/>
                <a:ea typeface="Calibri"/>
                <a:cs typeface="Calibri"/>
                <a:sym typeface="Calibri"/>
              </a:rPr>
              <a:t>Ephedrine</a:t>
            </a:r>
            <a:endParaRPr sz="2000" dirty="0"/>
          </a:p>
          <a:p>
            <a:pPr marL="1257300" lvl="2" indent="-342900">
              <a:spcBef>
                <a:spcPts val="1600"/>
              </a:spcBef>
              <a:buClr>
                <a:schemeClr val="dk1"/>
              </a:buClr>
              <a:buSzPts val="2400"/>
            </a:pPr>
            <a:r>
              <a:rPr lang="en-US" sz="2000" b="0" i="0" u="none" strike="noStrike" cap="none" dirty="0">
                <a:solidFill>
                  <a:schemeClr val="dk1"/>
                </a:solidFill>
                <a:latin typeface="Calibri"/>
                <a:ea typeface="Calibri"/>
                <a:cs typeface="Calibri"/>
                <a:sym typeface="Calibri"/>
              </a:rPr>
              <a:t>↑ fluids</a:t>
            </a:r>
            <a:endParaRPr sz="2000" dirty="0"/>
          </a:p>
          <a:p>
            <a:pPr marL="1257300" lvl="2" indent="-342900">
              <a:spcBef>
                <a:spcPts val="1600"/>
              </a:spcBef>
              <a:buClr>
                <a:schemeClr val="dk1"/>
              </a:buClr>
              <a:buSzPts val="2400"/>
            </a:pPr>
            <a:r>
              <a:rPr lang="en-US" sz="2000" b="0" i="0" u="none" strike="noStrike" cap="none" dirty="0">
                <a:solidFill>
                  <a:schemeClr val="dk1"/>
                </a:solidFill>
                <a:latin typeface="Calibri"/>
                <a:ea typeface="Calibri"/>
                <a:cs typeface="Calibri"/>
                <a:sym typeface="Calibri"/>
              </a:rPr>
              <a:t>↓ anesthetic depth</a:t>
            </a:r>
            <a:endParaRPr sz="2000" dirty="0"/>
          </a:p>
          <a:p>
            <a:pPr marL="1257300" lvl="2" indent="-342900">
              <a:spcBef>
                <a:spcPts val="1600"/>
              </a:spcBef>
              <a:buClr>
                <a:schemeClr val="dk1"/>
              </a:buClr>
              <a:buSzPts val="2400"/>
            </a:pPr>
            <a:r>
              <a:rPr lang="en-US" sz="2000" b="0" i="0" u="none" strike="noStrike" cap="none" dirty="0">
                <a:solidFill>
                  <a:schemeClr val="dk1"/>
                </a:solidFill>
                <a:latin typeface="Calibri"/>
                <a:ea typeface="Calibri"/>
                <a:cs typeface="Calibri"/>
                <a:sym typeface="Calibri"/>
              </a:rPr>
              <a:t>Correct rhythm </a:t>
            </a:r>
            <a:r>
              <a:rPr lang="en-US" sz="2000" dirty="0">
                <a:solidFill>
                  <a:schemeClr val="dk1"/>
                </a:solidFill>
                <a:latin typeface="Calibri"/>
                <a:ea typeface="Calibri"/>
                <a:cs typeface="Calibri"/>
                <a:sym typeface="Calibri"/>
              </a:rPr>
              <a:t>if needed</a:t>
            </a:r>
          </a:p>
          <a:p>
            <a:pPr marL="1257300" lvl="2" indent="-342900">
              <a:spcBef>
                <a:spcPts val="1600"/>
              </a:spcBef>
              <a:buClr>
                <a:schemeClr val="dk1"/>
              </a:buClr>
              <a:buSzPts val="2400"/>
            </a:pPr>
            <a:r>
              <a:rPr lang="en-US" sz="2000" b="0" i="0" u="none" strike="noStrike" cap="none" dirty="0">
                <a:solidFill>
                  <a:schemeClr val="dk1"/>
                </a:solidFill>
                <a:latin typeface="Calibri"/>
                <a:ea typeface="Calibri"/>
                <a:cs typeface="Calibri"/>
                <a:sym typeface="Calibri"/>
              </a:rPr>
              <a:t>Preoperative extreme hypertension (&gt;180/120) </a:t>
            </a:r>
            <a:endParaRPr sz="2000" dirty="0"/>
          </a:p>
          <a:p>
            <a:pPr marL="1257300" lvl="2" indent="-342900">
              <a:spcBef>
                <a:spcPts val="1600"/>
              </a:spcBef>
              <a:buClr>
                <a:schemeClr val="dk1"/>
              </a:buClr>
              <a:buSzPts val="2400"/>
            </a:pPr>
            <a:r>
              <a:rPr lang="en-US" sz="2000" b="0" i="0" u="none" strike="noStrike" cap="none" dirty="0">
                <a:solidFill>
                  <a:schemeClr val="dk1"/>
                </a:solidFill>
                <a:latin typeface="Calibri"/>
                <a:ea typeface="Calibri"/>
                <a:cs typeface="Calibri"/>
                <a:sym typeface="Calibri"/>
              </a:rPr>
              <a:t>Keep BP high normal range, within 20% of patients normal</a:t>
            </a:r>
            <a:endParaRPr sz="2000" dirty="0"/>
          </a:p>
          <a:p>
            <a:pPr marL="342900" marR="0" lvl="0" indent="-139700" algn="l" rtl="0">
              <a:spcBef>
                <a:spcPts val="1600"/>
              </a:spcBef>
              <a:spcAft>
                <a:spcPts val="1600"/>
              </a:spcAft>
              <a:buClr>
                <a:schemeClr val="dk1"/>
              </a:buClr>
              <a:buSzPts val="3200"/>
              <a:buFont typeface="Calibri"/>
              <a:buNone/>
            </a:pPr>
            <a:endParaRPr sz="3200" b="0" i="0" u="none" strike="noStrike" cap="none" dirty="0">
              <a:solidFill>
                <a:schemeClr val="dk1"/>
              </a:solidFill>
              <a:latin typeface="Calibri"/>
              <a:ea typeface="Calibri"/>
              <a:cs typeface="Calibri"/>
              <a:sym typeface="Calibri"/>
            </a:endParaRPr>
          </a:p>
        </p:txBody>
      </p:sp>
      <p:sp>
        <p:nvSpPr>
          <p:cNvPr id="810" name="Google Shape;810;p117"/>
          <p:cNvSpPr txBox="1">
            <a:spLocks noGrp="1"/>
          </p:cNvSpPr>
          <p:nvPr>
            <p:ph type="sldNum" sz="quarter"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a:t> </a:t>
            </a: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814"/>
        <p:cNvGrpSpPr/>
        <p:nvPr/>
      </p:nvGrpSpPr>
      <p:grpSpPr>
        <a:xfrm>
          <a:off x="0" y="0"/>
          <a:ext cx="0" cy="0"/>
          <a:chOff x="0" y="0"/>
          <a:chExt cx="0" cy="0"/>
        </a:xfrm>
      </p:grpSpPr>
      <p:sp>
        <p:nvSpPr>
          <p:cNvPr id="815" name="Google Shape;815;p118"/>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r>
              <a:rPr lang="en-US" sz="4400" b="0" i="0" u="none" strike="noStrike" cap="none" dirty="0">
                <a:solidFill>
                  <a:srgbClr val="000000"/>
                </a:solidFill>
                <a:latin typeface="Calibri"/>
                <a:ea typeface="Calibri"/>
                <a:cs typeface="Calibri"/>
                <a:sym typeface="Calibri"/>
              </a:rPr>
              <a:t>Hypertension</a:t>
            </a:r>
            <a:endParaRPr dirty="0"/>
          </a:p>
        </p:txBody>
      </p:sp>
      <p:sp>
        <p:nvSpPr>
          <p:cNvPr id="816" name="Google Shape;816;p118"/>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a:spcBef>
                <a:spcPts val="0"/>
              </a:spcBef>
              <a:buClr>
                <a:schemeClr val="dk1"/>
              </a:buClr>
              <a:buSzPts val="3200"/>
            </a:pPr>
            <a:r>
              <a:rPr lang="en-US" sz="2000" b="0" i="0" u="none" strike="noStrike" cap="none" dirty="0">
                <a:solidFill>
                  <a:schemeClr val="dk1"/>
                </a:solidFill>
                <a:latin typeface="Calibri"/>
                <a:ea typeface="Calibri"/>
                <a:cs typeface="Calibri"/>
                <a:sym typeface="Calibri"/>
              </a:rPr>
              <a:t>Maintenance con’t</a:t>
            </a:r>
            <a:endParaRPr sz="2000" dirty="0"/>
          </a:p>
          <a:p>
            <a:pPr marL="914400" lvl="1" indent="-4572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Regional anesthesia</a:t>
            </a:r>
            <a:endParaRPr sz="2000" dirty="0"/>
          </a:p>
          <a:p>
            <a:pPr marL="1257300" lvl="2" indent="-342900">
              <a:spcBef>
                <a:spcPts val="1600"/>
              </a:spcBef>
              <a:buClr>
                <a:schemeClr val="dk1"/>
              </a:buClr>
              <a:buSzPts val="2400"/>
            </a:pPr>
            <a:r>
              <a:rPr lang="en-US" sz="2000" b="0" i="0" u="none" strike="noStrike" cap="none" dirty="0">
                <a:solidFill>
                  <a:schemeClr val="dk1"/>
                </a:solidFill>
                <a:latin typeface="Calibri"/>
                <a:ea typeface="Calibri"/>
                <a:cs typeface="Calibri"/>
                <a:sym typeface="Calibri"/>
              </a:rPr>
              <a:t>Sympathectomy and high level </a:t>
            </a:r>
            <a:endParaRPr sz="2000" dirty="0"/>
          </a:p>
          <a:p>
            <a:pPr marL="1257300" lvl="2" indent="-342900">
              <a:spcBef>
                <a:spcPts val="1600"/>
              </a:spcBef>
              <a:buClr>
                <a:schemeClr val="dk1"/>
              </a:buClr>
              <a:buSzPts val="2400"/>
            </a:pPr>
            <a:r>
              <a:rPr lang="en-US" sz="2000" dirty="0">
                <a:solidFill>
                  <a:schemeClr val="dk1"/>
                </a:solidFill>
                <a:latin typeface="Calibri"/>
                <a:ea typeface="Calibri"/>
                <a:cs typeface="Calibri"/>
                <a:sym typeface="Calibri"/>
              </a:rPr>
              <a:t>H</a:t>
            </a:r>
            <a:r>
              <a:rPr lang="en-US" sz="2000" b="0" i="0" u="none" strike="noStrike" cap="none" dirty="0">
                <a:solidFill>
                  <a:schemeClr val="dk1"/>
                </a:solidFill>
                <a:latin typeface="Calibri"/>
                <a:ea typeface="Calibri"/>
                <a:cs typeface="Calibri"/>
                <a:sym typeface="Calibri"/>
              </a:rPr>
              <a:t>ypotension from hypovolemia</a:t>
            </a:r>
            <a:endParaRPr sz="2000" dirty="0"/>
          </a:p>
          <a:p>
            <a:pPr marL="1714500" lvl="3" indent="-342900">
              <a:spcBef>
                <a:spcPts val="1600"/>
              </a:spcBef>
              <a:buClr>
                <a:schemeClr val="dk1"/>
              </a:buClr>
              <a:buSzPts val="2000"/>
            </a:pPr>
            <a:r>
              <a:rPr lang="en-US" sz="2000" b="0" i="0" u="none" strike="noStrike" cap="none" dirty="0">
                <a:solidFill>
                  <a:schemeClr val="dk1"/>
                </a:solidFill>
                <a:latin typeface="Calibri"/>
                <a:ea typeface="Calibri"/>
                <a:cs typeface="Calibri"/>
                <a:sym typeface="Calibri"/>
              </a:rPr>
              <a:t>Treat with fluid and vasopressors</a:t>
            </a:r>
            <a:endParaRPr sz="2000" dirty="0"/>
          </a:p>
          <a:p>
            <a:pPr marL="2171700" lvl="4" indent="-342900">
              <a:spcBef>
                <a:spcPts val="1600"/>
              </a:spcBef>
              <a:buClr>
                <a:schemeClr val="dk1"/>
              </a:buClr>
              <a:buSzPts val="2000"/>
            </a:pPr>
            <a:r>
              <a:rPr lang="en-US" sz="2000" b="0" i="0" u="none" strike="noStrike" cap="none" dirty="0">
                <a:solidFill>
                  <a:schemeClr val="dk1"/>
                </a:solidFill>
                <a:latin typeface="Calibri"/>
                <a:ea typeface="Calibri"/>
                <a:cs typeface="Calibri"/>
                <a:sym typeface="Calibri"/>
              </a:rPr>
              <a:t>Crystalloid or colloid</a:t>
            </a:r>
            <a:endParaRPr sz="2000" dirty="0"/>
          </a:p>
          <a:p>
            <a:pPr marL="2171700" lvl="4" indent="-342900">
              <a:spcBef>
                <a:spcPts val="1600"/>
              </a:spcBef>
              <a:buClr>
                <a:schemeClr val="dk1"/>
              </a:buClr>
              <a:buSzPts val="2000"/>
            </a:pPr>
            <a:r>
              <a:rPr lang="en-US" sz="2000" b="0" i="0" u="none" strike="noStrike" cap="none" dirty="0">
                <a:solidFill>
                  <a:schemeClr val="dk1"/>
                </a:solidFill>
                <a:latin typeface="Calibri"/>
                <a:ea typeface="Calibri"/>
                <a:cs typeface="Calibri"/>
                <a:sym typeface="Calibri"/>
              </a:rPr>
              <a:t>Phenylephrine</a:t>
            </a:r>
            <a:endParaRPr sz="2000" dirty="0"/>
          </a:p>
          <a:p>
            <a:pPr marL="2171700" lvl="4" indent="-342900">
              <a:spcBef>
                <a:spcPts val="1600"/>
              </a:spcBef>
              <a:buClr>
                <a:schemeClr val="dk1"/>
              </a:buClr>
              <a:buSzPts val="2000"/>
            </a:pPr>
            <a:r>
              <a:rPr lang="en-US" sz="2000" b="0" i="0" u="none" strike="noStrike" cap="none" dirty="0">
                <a:solidFill>
                  <a:schemeClr val="dk1"/>
                </a:solidFill>
                <a:latin typeface="Calibri"/>
                <a:ea typeface="Calibri"/>
                <a:cs typeface="Calibri"/>
                <a:sym typeface="Calibri"/>
              </a:rPr>
              <a:t>Ephedrine</a:t>
            </a:r>
            <a:endParaRPr sz="2000" dirty="0"/>
          </a:p>
          <a:p>
            <a:pPr marL="342900" marR="0" lvl="0" indent="-139700" algn="l" rtl="0">
              <a:spcBef>
                <a:spcPts val="1600"/>
              </a:spcBef>
              <a:spcAft>
                <a:spcPts val="1600"/>
              </a:spcAft>
              <a:buClr>
                <a:schemeClr val="dk1"/>
              </a:buClr>
              <a:buSzPts val="3200"/>
              <a:buFont typeface="Calibri"/>
              <a:buNone/>
            </a:pPr>
            <a:endParaRPr sz="3200" b="0" i="0" u="none" strike="noStrike" cap="none" dirty="0">
              <a:solidFill>
                <a:schemeClr val="dk1"/>
              </a:solidFill>
              <a:latin typeface="Calibri"/>
              <a:ea typeface="Calibri"/>
              <a:cs typeface="Calibri"/>
              <a:sym typeface="Calibri"/>
            </a:endParaRPr>
          </a:p>
        </p:txBody>
      </p:sp>
      <p:sp>
        <p:nvSpPr>
          <p:cNvPr id="817" name="Google Shape;817;p118"/>
          <p:cNvSpPr txBox="1">
            <a:spLocks noGrp="1"/>
          </p:cNvSpPr>
          <p:nvPr>
            <p:ph type="sldNum" sz="quarter"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a:t> </a:t>
            </a: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821"/>
        <p:cNvGrpSpPr/>
        <p:nvPr/>
      </p:nvGrpSpPr>
      <p:grpSpPr>
        <a:xfrm>
          <a:off x="0" y="0"/>
          <a:ext cx="0" cy="0"/>
          <a:chOff x="0" y="0"/>
          <a:chExt cx="0" cy="0"/>
        </a:xfrm>
      </p:grpSpPr>
      <p:sp>
        <p:nvSpPr>
          <p:cNvPr id="822" name="Google Shape;822;p11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r>
              <a:rPr lang="en-US" sz="4400" b="0" i="0" u="none" strike="noStrike" cap="none" dirty="0">
                <a:solidFill>
                  <a:srgbClr val="000000"/>
                </a:solidFill>
                <a:latin typeface="Calibri"/>
                <a:ea typeface="Calibri"/>
                <a:cs typeface="Calibri"/>
                <a:sym typeface="Calibri"/>
              </a:rPr>
              <a:t>Hypertension</a:t>
            </a:r>
            <a:endParaRPr dirty="0"/>
          </a:p>
        </p:txBody>
      </p:sp>
      <p:sp>
        <p:nvSpPr>
          <p:cNvPr id="823" name="Google Shape;823;p119"/>
          <p:cNvSpPr txBox="1">
            <a:spLocks noGrp="1"/>
          </p:cNvSpPr>
          <p:nvPr>
            <p:ph idx="1"/>
          </p:nvPr>
        </p:nvSpPr>
        <p:spPr>
          <a:xfrm>
            <a:off x="457200" y="1600200"/>
            <a:ext cx="8229600" cy="5105400"/>
          </a:xfrm>
          <a:prstGeom prst="rect">
            <a:avLst/>
          </a:prstGeom>
          <a:noFill/>
          <a:ln>
            <a:noFill/>
          </a:ln>
        </p:spPr>
        <p:txBody>
          <a:bodyPr spcFirstLastPara="1" wrap="square" lIns="91425" tIns="45700" rIns="91425" bIns="45700" anchor="t" anchorCtr="0">
            <a:noAutofit/>
          </a:bodyPr>
          <a:lstStyle/>
          <a:p>
            <a:pPr>
              <a:spcBef>
                <a:spcPts val="0"/>
              </a:spcBef>
              <a:buClr>
                <a:schemeClr val="dk1"/>
              </a:buClr>
              <a:buSzPts val="3200"/>
            </a:pPr>
            <a:r>
              <a:rPr lang="en-US" sz="2000" b="0" i="0" u="none" strike="noStrike" cap="none" dirty="0">
                <a:solidFill>
                  <a:schemeClr val="dk1"/>
                </a:solidFill>
                <a:latin typeface="Calibri"/>
                <a:ea typeface="Calibri"/>
                <a:cs typeface="Calibri"/>
                <a:sym typeface="Calibri"/>
              </a:rPr>
              <a:t>Postoperative</a:t>
            </a:r>
            <a:endParaRPr sz="2000" dirty="0"/>
          </a:p>
          <a:p>
            <a:pPr marL="800100" lvl="1" indent="-342900">
              <a:spcBef>
                <a:spcPts val="1600"/>
              </a:spcBef>
              <a:buClr>
                <a:schemeClr val="dk1"/>
              </a:buClr>
              <a:buSzPts val="2400"/>
            </a:pPr>
            <a:r>
              <a:rPr lang="en-US" sz="2000" b="0" i="0" u="none" strike="noStrike" cap="none" dirty="0">
                <a:solidFill>
                  <a:schemeClr val="dk1"/>
                </a:solidFill>
                <a:latin typeface="Calibri"/>
                <a:ea typeface="Calibri"/>
                <a:cs typeface="Calibri"/>
                <a:sym typeface="Calibri"/>
              </a:rPr>
              <a:t>HTN in recovery maybe from SNS activity or hypervolemia</a:t>
            </a:r>
            <a:endParaRPr sz="2000" dirty="0"/>
          </a:p>
          <a:p>
            <a:pPr marL="800100" lvl="1" indent="-342900">
              <a:spcBef>
                <a:spcPts val="1600"/>
              </a:spcBef>
              <a:buClr>
                <a:schemeClr val="dk1"/>
              </a:buClr>
              <a:buSzPts val="2400"/>
            </a:pPr>
            <a:r>
              <a:rPr lang="en-US" sz="2000" b="0" i="0" u="none" strike="noStrike" cap="none" dirty="0">
                <a:solidFill>
                  <a:schemeClr val="dk1"/>
                </a:solidFill>
                <a:latin typeface="Calibri"/>
                <a:ea typeface="Calibri"/>
                <a:cs typeface="Calibri"/>
                <a:sym typeface="Calibri"/>
              </a:rPr>
              <a:t>Look for a differential diagnosis of HTN</a:t>
            </a:r>
            <a:endParaRPr sz="2000" dirty="0"/>
          </a:p>
          <a:p>
            <a:pPr marL="1143000" lvl="2" indent="-342900">
              <a:spcBef>
                <a:spcPts val="1600"/>
              </a:spcBef>
              <a:buClr>
                <a:schemeClr val="dk1"/>
              </a:buClr>
              <a:buSzPts val="2400"/>
            </a:pPr>
            <a:r>
              <a:rPr lang="en-US" sz="1700" b="0" i="0" u="none" strike="noStrike" cap="none" dirty="0">
                <a:solidFill>
                  <a:schemeClr val="dk1"/>
                </a:solidFill>
                <a:latin typeface="Calibri"/>
                <a:ea typeface="Calibri"/>
                <a:cs typeface="Calibri"/>
                <a:sym typeface="Calibri"/>
              </a:rPr>
              <a:t>Arterial hypoxemia</a:t>
            </a:r>
            <a:endParaRPr sz="1700" dirty="0"/>
          </a:p>
          <a:p>
            <a:pPr marL="1143000" lvl="2" indent="-342900">
              <a:spcBef>
                <a:spcPts val="1600"/>
              </a:spcBef>
              <a:buClr>
                <a:schemeClr val="dk1"/>
              </a:buClr>
              <a:buSzPts val="2400"/>
            </a:pPr>
            <a:r>
              <a:rPr lang="en-US" sz="1700" b="0" i="0" u="none" strike="noStrike" cap="none" dirty="0">
                <a:solidFill>
                  <a:schemeClr val="dk1"/>
                </a:solidFill>
                <a:latin typeface="Calibri"/>
                <a:ea typeface="Calibri"/>
                <a:cs typeface="Calibri"/>
                <a:sym typeface="Calibri"/>
              </a:rPr>
              <a:t>Hypothermia</a:t>
            </a:r>
            <a:endParaRPr lang="en-US" sz="1700" dirty="0">
              <a:sym typeface="Calibri"/>
            </a:endParaRPr>
          </a:p>
          <a:p>
            <a:pPr marL="1143000" lvl="2" indent="-342900">
              <a:spcBef>
                <a:spcPts val="1600"/>
              </a:spcBef>
              <a:buClr>
                <a:schemeClr val="dk1"/>
              </a:buClr>
              <a:buSzPts val="2400"/>
            </a:pPr>
            <a:r>
              <a:rPr lang="en-US" sz="1700" b="0" i="0" u="none" strike="noStrike" cap="none" dirty="0">
                <a:solidFill>
                  <a:schemeClr val="dk1"/>
                </a:solidFill>
                <a:latin typeface="Calibri"/>
                <a:ea typeface="Calibri"/>
                <a:cs typeface="Calibri"/>
                <a:sym typeface="Calibri"/>
              </a:rPr>
              <a:t>Cuff too narrow </a:t>
            </a:r>
            <a:endParaRPr lang="en-US" sz="1700" dirty="0">
              <a:sym typeface="Calibri"/>
            </a:endParaRPr>
          </a:p>
          <a:p>
            <a:pPr marL="1143000" lvl="2" indent="-342900">
              <a:spcBef>
                <a:spcPts val="1600"/>
              </a:spcBef>
              <a:buClr>
                <a:schemeClr val="dk1"/>
              </a:buClr>
              <a:buSzPts val="2400"/>
            </a:pPr>
            <a:r>
              <a:rPr lang="en-US" sz="1700" b="0" i="0" u="none" strike="noStrike" cap="none" dirty="0">
                <a:solidFill>
                  <a:schemeClr val="dk1"/>
                </a:solidFill>
                <a:latin typeface="Calibri"/>
                <a:ea typeface="Calibri"/>
                <a:cs typeface="Calibri"/>
                <a:sym typeface="Calibri"/>
              </a:rPr>
              <a:t>Transducer height/calibration</a:t>
            </a:r>
          </a:p>
          <a:p>
            <a:pPr marL="1143000" lvl="2" indent="-342900">
              <a:spcBef>
                <a:spcPts val="1600"/>
              </a:spcBef>
              <a:buClr>
                <a:schemeClr val="dk1"/>
              </a:buClr>
              <a:buSzPts val="2400"/>
            </a:pPr>
            <a:r>
              <a:rPr lang="en-US" sz="1700" dirty="0">
                <a:solidFill>
                  <a:schemeClr val="dk1"/>
                </a:solidFill>
                <a:latin typeface="Calibri"/>
                <a:ea typeface="Calibri"/>
                <a:cs typeface="Calibri"/>
                <a:sym typeface="Calibri"/>
              </a:rPr>
              <a:t>Bladder distension</a:t>
            </a:r>
            <a:endParaRPr lang="en-US" sz="1700" dirty="0"/>
          </a:p>
          <a:p>
            <a:pPr marL="1143000" lvl="2" indent="-342900">
              <a:spcBef>
                <a:spcPts val="1600"/>
              </a:spcBef>
              <a:buClr>
                <a:schemeClr val="dk1"/>
              </a:buClr>
              <a:buSzPts val="2400"/>
            </a:pPr>
            <a:r>
              <a:rPr lang="en-US" sz="1700" dirty="0">
                <a:solidFill>
                  <a:schemeClr val="dk1"/>
                </a:solidFill>
                <a:latin typeface="Calibri"/>
                <a:ea typeface="Calibri"/>
                <a:cs typeface="Calibri"/>
                <a:sym typeface="Calibri"/>
              </a:rPr>
              <a:t>Pain control</a:t>
            </a:r>
          </a:p>
          <a:p>
            <a:pPr marL="1143000" lvl="2" indent="-342900">
              <a:spcBef>
                <a:spcPts val="1600"/>
              </a:spcBef>
              <a:buClr>
                <a:schemeClr val="dk1"/>
              </a:buClr>
              <a:buSzPts val="2400"/>
            </a:pPr>
            <a:endParaRPr lang="en-US" sz="1700" dirty="0">
              <a:solidFill>
                <a:schemeClr val="dk1"/>
              </a:solidFill>
              <a:latin typeface="Calibri"/>
              <a:cs typeface="Calibri"/>
              <a:sym typeface="Calibri"/>
            </a:endParaRPr>
          </a:p>
          <a:p>
            <a:pPr marL="1143000" lvl="2" indent="-342900">
              <a:spcBef>
                <a:spcPts val="1600"/>
              </a:spcBef>
              <a:buClr>
                <a:schemeClr val="dk1"/>
              </a:buClr>
              <a:buSzPts val="2400"/>
            </a:pPr>
            <a:r>
              <a:rPr lang="en-US" sz="1700" dirty="0">
                <a:solidFill>
                  <a:schemeClr val="dk1"/>
                </a:solidFill>
                <a:latin typeface="Calibri"/>
                <a:cs typeface="Calibri"/>
                <a:sym typeface="Calibri"/>
              </a:rPr>
              <a:t>Medications to treat htn: beta blocker, hydralazine, ntg</a:t>
            </a:r>
            <a:endParaRPr lang="en-US" sz="1700" dirty="0"/>
          </a:p>
          <a:p>
            <a:pPr marL="742950" marR="0" lvl="1" indent="-158750" algn="l" rtl="0">
              <a:spcBef>
                <a:spcPts val="1600"/>
              </a:spcBef>
              <a:spcAft>
                <a:spcPts val="0"/>
              </a:spcAft>
              <a:buClr>
                <a:schemeClr val="dk1"/>
              </a:buClr>
              <a:buSzPts val="2000"/>
              <a:buFont typeface="Calibri"/>
              <a:buNone/>
            </a:pPr>
            <a:endParaRPr sz="2000" b="0" i="0" u="none" strike="noStrike" cap="none" dirty="0">
              <a:solidFill>
                <a:schemeClr val="dk1"/>
              </a:solidFill>
              <a:latin typeface="Calibri"/>
              <a:ea typeface="Calibri"/>
              <a:cs typeface="Calibri"/>
              <a:sym typeface="Calibri"/>
            </a:endParaRPr>
          </a:p>
          <a:p>
            <a:pPr marL="742950" marR="0" lvl="1" indent="-285750" algn="l" rtl="0">
              <a:spcBef>
                <a:spcPts val="1600"/>
              </a:spcBef>
              <a:spcAft>
                <a:spcPts val="1600"/>
              </a:spcAft>
              <a:buClr>
                <a:schemeClr val="dk1"/>
              </a:buClr>
              <a:buFont typeface="Calibri"/>
              <a:buNone/>
            </a:pPr>
            <a:r>
              <a:rPr lang="en-US" sz="2400" b="0" i="0" u="none" strike="noStrike" cap="none" dirty="0">
                <a:solidFill>
                  <a:schemeClr val="dk1"/>
                </a:solidFill>
                <a:latin typeface="Calibri"/>
                <a:ea typeface="Calibri"/>
                <a:cs typeface="Calibri"/>
                <a:sym typeface="Calibri"/>
              </a:rPr>
              <a:t>	       </a:t>
            </a:r>
            <a:endParaRPr dirty="0"/>
          </a:p>
        </p:txBody>
      </p:sp>
      <p:sp>
        <p:nvSpPr>
          <p:cNvPr id="824" name="Google Shape;824;p119"/>
          <p:cNvSpPr txBox="1">
            <a:spLocks noGrp="1"/>
          </p:cNvSpPr>
          <p:nvPr>
            <p:ph type="sldNum" sz="quarter"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a:t> </a:t>
            </a: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836"/>
        <p:cNvGrpSpPr/>
        <p:nvPr/>
      </p:nvGrpSpPr>
      <p:grpSpPr>
        <a:xfrm>
          <a:off x="0" y="0"/>
          <a:ext cx="0" cy="0"/>
          <a:chOff x="0" y="0"/>
          <a:chExt cx="0" cy="0"/>
        </a:xfrm>
      </p:grpSpPr>
      <p:sp>
        <p:nvSpPr>
          <p:cNvPr id="837" name="Google Shape;837;p121"/>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r>
              <a:rPr lang="en-US" sz="4400" b="0" i="0" u="none" strike="noStrike" cap="none" dirty="0">
                <a:solidFill>
                  <a:srgbClr val="000000"/>
                </a:solidFill>
                <a:latin typeface="Calibri"/>
                <a:ea typeface="Calibri"/>
                <a:cs typeface="Calibri"/>
                <a:sym typeface="Calibri"/>
              </a:rPr>
              <a:t>Hypertensive Crisis</a:t>
            </a:r>
            <a:endParaRPr dirty="0"/>
          </a:p>
        </p:txBody>
      </p:sp>
      <p:sp>
        <p:nvSpPr>
          <p:cNvPr id="838" name="Google Shape;838;p121"/>
          <p:cNvSpPr txBox="1">
            <a:spLocks noGrp="1"/>
          </p:cNvSpPr>
          <p:nvPr>
            <p:ph idx="1"/>
          </p:nvPr>
        </p:nvSpPr>
        <p:spPr>
          <a:xfrm>
            <a:off x="457200" y="1825624"/>
            <a:ext cx="8058150" cy="4667249"/>
          </a:xfrm>
          <a:prstGeom prst="rect">
            <a:avLst/>
          </a:prstGeom>
          <a:noFill/>
          <a:ln>
            <a:noFill/>
          </a:ln>
        </p:spPr>
        <p:txBody>
          <a:bodyPr spcFirstLastPara="1" wrap="square" lIns="91425" tIns="45700" rIns="91425" bIns="45700" anchor="t" anchorCtr="0">
            <a:noAutofit/>
          </a:bodyPr>
          <a:lstStyle/>
          <a:p>
            <a:pPr>
              <a:spcBef>
                <a:spcPts val="0"/>
              </a:spcBef>
              <a:buClr>
                <a:schemeClr val="dk1"/>
              </a:buClr>
              <a:buSzPts val="3200"/>
            </a:pPr>
            <a:r>
              <a:rPr lang="en-US" sz="2000" b="0" i="0" u="none" strike="noStrike" cap="none" dirty="0">
                <a:solidFill>
                  <a:schemeClr val="dk1"/>
                </a:solidFill>
                <a:latin typeface="Calibri"/>
                <a:ea typeface="Calibri"/>
                <a:cs typeface="Calibri"/>
                <a:sym typeface="Calibri"/>
              </a:rPr>
              <a:t>Acute diastolic BP greater than 130</a:t>
            </a:r>
            <a:endParaRPr sz="2000" dirty="0"/>
          </a:p>
          <a:p>
            <a:pPr marL="800100" lvl="1" indent="-3429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Decrease MAP less than 20% during first 2 hours.  </a:t>
            </a:r>
            <a:endParaRPr sz="2000" dirty="0"/>
          </a:p>
          <a:p>
            <a:pPr marL="800100" lvl="1" indent="-3429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If decrease SBP to quickly may get target organ ischemia or infarction</a:t>
            </a:r>
            <a:endParaRPr sz="2000" dirty="0"/>
          </a:p>
          <a:p>
            <a:pPr>
              <a:spcBef>
                <a:spcPts val="0"/>
              </a:spcBef>
              <a:buClr>
                <a:schemeClr val="dk1"/>
              </a:buClr>
              <a:buSzPts val="3200"/>
            </a:pPr>
            <a:r>
              <a:rPr lang="en-US" sz="1800" dirty="0">
                <a:solidFill>
                  <a:schemeClr val="dk1"/>
                </a:solidFill>
                <a:latin typeface="Calibri"/>
                <a:ea typeface="Calibri"/>
                <a:cs typeface="Calibri"/>
                <a:sym typeface="Calibri"/>
              </a:rPr>
              <a:t>Causes:</a:t>
            </a:r>
            <a:endParaRPr lang="en-US" sz="1800" dirty="0"/>
          </a:p>
          <a:p>
            <a:pPr marL="742950" lvl="1" indent="-285750">
              <a:spcBef>
                <a:spcPts val="1600"/>
              </a:spcBef>
              <a:buClr>
                <a:schemeClr val="dk1"/>
              </a:buClr>
              <a:buSzPts val="2800"/>
            </a:pPr>
            <a:r>
              <a:rPr lang="en-US" dirty="0">
                <a:solidFill>
                  <a:schemeClr val="dk1"/>
                </a:solidFill>
                <a:latin typeface="Calibri"/>
                <a:ea typeface="Calibri"/>
                <a:cs typeface="Calibri"/>
                <a:sym typeface="Calibri"/>
              </a:rPr>
              <a:t>Chronic essential hypertension</a:t>
            </a:r>
            <a:endParaRPr lang="en-US" dirty="0"/>
          </a:p>
          <a:p>
            <a:pPr marL="742950" lvl="1" indent="-285750">
              <a:spcBef>
                <a:spcPts val="1600"/>
              </a:spcBef>
              <a:buClr>
                <a:schemeClr val="dk1"/>
              </a:buClr>
              <a:buSzPts val="2800"/>
            </a:pPr>
            <a:r>
              <a:rPr lang="en-US" dirty="0">
                <a:solidFill>
                  <a:schemeClr val="dk1"/>
                </a:solidFill>
                <a:latin typeface="Calibri"/>
                <a:ea typeface="Calibri"/>
                <a:cs typeface="Calibri"/>
                <a:sym typeface="Calibri"/>
              </a:rPr>
              <a:t>Renin-angiotensin-aldosterone activation</a:t>
            </a:r>
            <a:endParaRPr lang="en-US" dirty="0"/>
          </a:p>
          <a:p>
            <a:pPr marL="742950" lvl="1" indent="-285750">
              <a:spcBef>
                <a:spcPts val="1600"/>
              </a:spcBef>
              <a:buClr>
                <a:schemeClr val="dk1"/>
              </a:buClr>
              <a:buSzPts val="2800"/>
            </a:pPr>
            <a:r>
              <a:rPr lang="en-US" dirty="0">
                <a:solidFill>
                  <a:schemeClr val="dk1"/>
                </a:solidFill>
                <a:latin typeface="Calibri"/>
                <a:ea typeface="Calibri"/>
                <a:cs typeface="Calibri"/>
                <a:sym typeface="Calibri"/>
              </a:rPr>
              <a:t>Sudden withdrawal from antihypertensives</a:t>
            </a:r>
            <a:endParaRPr lang="en-US" dirty="0"/>
          </a:p>
          <a:p>
            <a:pPr marL="742950" lvl="1" indent="-285750">
              <a:spcBef>
                <a:spcPts val="1600"/>
              </a:spcBef>
              <a:buClr>
                <a:schemeClr val="dk1"/>
              </a:buClr>
              <a:buSzPts val="2800"/>
            </a:pPr>
            <a:r>
              <a:rPr lang="en-US" dirty="0">
                <a:solidFill>
                  <a:schemeClr val="dk1"/>
                </a:solidFill>
                <a:latin typeface="Calibri"/>
                <a:ea typeface="Calibri"/>
                <a:cs typeface="Calibri"/>
                <a:sym typeface="Calibri"/>
              </a:rPr>
              <a:t>Street drugs</a:t>
            </a:r>
            <a:endParaRPr lang="en-US" dirty="0"/>
          </a:p>
          <a:p>
            <a:pPr marL="742950" lvl="1" indent="-285750">
              <a:spcBef>
                <a:spcPts val="1600"/>
              </a:spcBef>
              <a:buClr>
                <a:schemeClr val="dk1"/>
              </a:buClr>
              <a:buSzPts val="2800"/>
            </a:pPr>
            <a:r>
              <a:rPr lang="en-US" dirty="0">
                <a:solidFill>
                  <a:schemeClr val="dk1"/>
                </a:solidFill>
                <a:latin typeface="Calibri"/>
                <a:ea typeface="Calibri"/>
                <a:cs typeface="Calibri"/>
                <a:sym typeface="Calibri"/>
              </a:rPr>
              <a:t>Head injury</a:t>
            </a:r>
            <a:endParaRPr lang="en-US" dirty="0"/>
          </a:p>
          <a:p>
            <a:pPr marL="742950" lvl="1" indent="-285750">
              <a:spcBef>
                <a:spcPts val="1600"/>
              </a:spcBef>
              <a:spcAft>
                <a:spcPts val="1600"/>
              </a:spcAft>
              <a:buClr>
                <a:schemeClr val="dk1"/>
              </a:buClr>
              <a:buSzPts val="2800"/>
            </a:pPr>
            <a:r>
              <a:rPr lang="en-US" dirty="0">
                <a:solidFill>
                  <a:schemeClr val="dk1"/>
                </a:solidFill>
                <a:latin typeface="Calibri"/>
                <a:ea typeface="Calibri"/>
                <a:cs typeface="Calibri"/>
                <a:sym typeface="Calibri"/>
              </a:rPr>
              <a:t>Guillain-Barre syndrome</a:t>
            </a:r>
            <a:endParaRPr lang="en-US" dirty="0"/>
          </a:p>
          <a:p>
            <a:pPr marL="742950" marR="0" lvl="1" indent="-107950" algn="l" rtl="0">
              <a:spcBef>
                <a:spcPts val="1600"/>
              </a:spcBef>
              <a:spcAft>
                <a:spcPts val="0"/>
              </a:spcAft>
              <a:buClr>
                <a:schemeClr val="dk1"/>
              </a:buClr>
              <a:buSzPts val="2800"/>
              <a:buFont typeface="Calibri"/>
              <a:buNone/>
            </a:pPr>
            <a:endParaRPr sz="2800" b="0" i="0" u="none" strike="noStrike" cap="none" dirty="0">
              <a:solidFill>
                <a:schemeClr val="dk1"/>
              </a:solidFill>
              <a:latin typeface="Calibri"/>
              <a:ea typeface="Calibri"/>
              <a:cs typeface="Calibri"/>
              <a:sym typeface="Calibri"/>
            </a:endParaRPr>
          </a:p>
          <a:p>
            <a:pPr marL="742950" marR="0" lvl="1" indent="-107950" algn="l" rtl="0">
              <a:spcBef>
                <a:spcPts val="1600"/>
              </a:spcBef>
              <a:spcAft>
                <a:spcPts val="1600"/>
              </a:spcAft>
              <a:buClr>
                <a:schemeClr val="dk1"/>
              </a:buClr>
              <a:buSzPts val="2800"/>
              <a:buFont typeface="Calibri"/>
              <a:buNone/>
            </a:pPr>
            <a:endParaRPr sz="2800" b="0" i="0" u="none" strike="noStrike" cap="none" dirty="0">
              <a:solidFill>
                <a:schemeClr val="dk1"/>
              </a:solidFill>
              <a:latin typeface="Calibri"/>
              <a:ea typeface="Calibri"/>
              <a:cs typeface="Calibri"/>
              <a:sym typeface="Calibri"/>
            </a:endParaRPr>
          </a:p>
        </p:txBody>
      </p:sp>
      <p:sp>
        <p:nvSpPr>
          <p:cNvPr id="839" name="Google Shape;839;p121"/>
          <p:cNvSpPr txBox="1">
            <a:spLocks noGrp="1"/>
          </p:cNvSpPr>
          <p:nvPr>
            <p:ph type="sldNum" sz="quarter"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a:t> </a:t>
            </a: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852"/>
        <p:cNvGrpSpPr/>
        <p:nvPr/>
      </p:nvGrpSpPr>
      <p:grpSpPr>
        <a:xfrm>
          <a:off x="0" y="0"/>
          <a:ext cx="0" cy="0"/>
          <a:chOff x="0" y="0"/>
          <a:chExt cx="0" cy="0"/>
        </a:xfrm>
      </p:grpSpPr>
      <p:sp>
        <p:nvSpPr>
          <p:cNvPr id="853" name="Google Shape;853;p123"/>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r>
              <a:rPr lang="en-US" sz="4400" b="0" i="0" u="none" strike="noStrike" cap="none" dirty="0">
                <a:solidFill>
                  <a:srgbClr val="000000"/>
                </a:solidFill>
                <a:latin typeface="Calibri"/>
                <a:ea typeface="Calibri"/>
                <a:cs typeface="Calibri"/>
                <a:sym typeface="Calibri"/>
              </a:rPr>
              <a:t>Hypertensive Crisis</a:t>
            </a:r>
            <a:endParaRPr dirty="0"/>
          </a:p>
        </p:txBody>
      </p:sp>
      <p:sp>
        <p:nvSpPr>
          <p:cNvPr id="854" name="Google Shape;854;p123"/>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a:spcBef>
                <a:spcPts val="0"/>
              </a:spcBef>
              <a:buClr>
                <a:schemeClr val="dk1"/>
              </a:buClr>
              <a:buSzPts val="3200"/>
            </a:pPr>
            <a:r>
              <a:rPr lang="en-US" sz="2000" b="0" i="0" u="none" strike="noStrike" cap="none" dirty="0">
                <a:solidFill>
                  <a:schemeClr val="dk1"/>
                </a:solidFill>
                <a:latin typeface="Calibri"/>
                <a:ea typeface="Calibri"/>
                <a:cs typeface="Calibri"/>
                <a:sym typeface="Calibri"/>
              </a:rPr>
              <a:t>Causes cont </a:t>
            </a:r>
            <a:endParaRPr sz="2000" dirty="0"/>
          </a:p>
          <a:p>
            <a:pPr marL="800100" lvl="1" indent="-3429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Pregnancy induced hypertension</a:t>
            </a:r>
            <a:endParaRPr sz="2000" dirty="0"/>
          </a:p>
          <a:p>
            <a:pPr marL="800100" lvl="1" indent="-342900">
              <a:spcBef>
                <a:spcPts val="1600"/>
              </a:spcBef>
              <a:buClr>
                <a:schemeClr val="dk1"/>
              </a:buClr>
              <a:buSzPts val="2800"/>
            </a:pPr>
            <a:r>
              <a:rPr lang="en-US" sz="2000" b="0" i="0" u="none" strike="noStrike" cap="none" dirty="0">
                <a:solidFill>
                  <a:schemeClr val="dk1"/>
                </a:solidFill>
                <a:latin typeface="Calibri"/>
                <a:ea typeface="Calibri"/>
                <a:cs typeface="Calibri"/>
                <a:sym typeface="Calibri"/>
              </a:rPr>
              <a:t>Spinal cord injury</a:t>
            </a:r>
            <a:endParaRPr sz="2000" dirty="0"/>
          </a:p>
          <a:p>
            <a:pPr marL="800100" lvl="1" indent="-342900">
              <a:spcBef>
                <a:spcPts val="1600"/>
              </a:spcBef>
              <a:spcAft>
                <a:spcPts val="1600"/>
              </a:spcAft>
              <a:buClr>
                <a:schemeClr val="dk1"/>
              </a:buClr>
              <a:buSzPts val="2800"/>
            </a:pPr>
            <a:r>
              <a:rPr lang="en-US" sz="2000" b="0" i="0" u="none" strike="noStrike" cap="none" dirty="0">
                <a:solidFill>
                  <a:schemeClr val="dk1"/>
                </a:solidFill>
                <a:latin typeface="Calibri"/>
                <a:ea typeface="Calibri"/>
                <a:cs typeface="Calibri"/>
                <a:sym typeface="Calibri"/>
              </a:rPr>
              <a:t>Thoracic aorta dissection</a:t>
            </a:r>
            <a:endParaRPr sz="2000" dirty="0"/>
          </a:p>
        </p:txBody>
      </p:sp>
      <p:sp>
        <p:nvSpPr>
          <p:cNvPr id="855" name="Google Shape;855;p123"/>
          <p:cNvSpPr txBox="1">
            <a:spLocks noGrp="1"/>
          </p:cNvSpPr>
          <p:nvPr>
            <p:ph type="sldNum" sz="quarter"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a:t> </a:t>
            </a: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860"/>
        <p:cNvGrpSpPr/>
        <p:nvPr/>
      </p:nvGrpSpPr>
      <p:grpSpPr>
        <a:xfrm>
          <a:off x="0" y="0"/>
          <a:ext cx="0" cy="0"/>
          <a:chOff x="0" y="0"/>
          <a:chExt cx="0" cy="0"/>
        </a:xfrm>
      </p:grpSpPr>
      <p:sp>
        <p:nvSpPr>
          <p:cNvPr id="861" name="Google Shape;861;p124"/>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r>
              <a:rPr lang="en-US" sz="4400" b="0" i="0" u="none" strike="noStrike" cap="none" dirty="0">
                <a:solidFill>
                  <a:srgbClr val="000000"/>
                </a:solidFill>
                <a:latin typeface="Calibri"/>
                <a:ea typeface="Calibri"/>
                <a:cs typeface="Calibri"/>
                <a:sym typeface="Calibri"/>
              </a:rPr>
              <a:t>Hypertensive Crisis</a:t>
            </a:r>
            <a:endParaRPr dirty="0"/>
          </a:p>
        </p:txBody>
      </p:sp>
      <p:sp>
        <p:nvSpPr>
          <p:cNvPr id="862" name="Google Shape;862;p124"/>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a:spcBef>
                <a:spcPts val="0"/>
              </a:spcBef>
              <a:buClr>
                <a:schemeClr val="dk1"/>
              </a:buClr>
              <a:buSzPts val="3200"/>
            </a:pPr>
            <a:r>
              <a:rPr lang="en-US" sz="2400" b="0" i="0" u="none" strike="noStrike" cap="none" dirty="0">
                <a:solidFill>
                  <a:schemeClr val="dk1"/>
                </a:solidFill>
                <a:latin typeface="Calibri"/>
                <a:ea typeface="Calibri"/>
                <a:cs typeface="Calibri"/>
                <a:sym typeface="Calibri"/>
              </a:rPr>
              <a:t>Nitroprusside – drug of choice for treatment.  </a:t>
            </a:r>
            <a:endParaRPr sz="2400" dirty="0"/>
          </a:p>
          <a:p>
            <a:pPr>
              <a:spcBef>
                <a:spcPts val="1600"/>
              </a:spcBef>
              <a:buClr>
                <a:schemeClr val="dk1"/>
              </a:buClr>
              <a:buSzPts val="3200"/>
            </a:pPr>
            <a:r>
              <a:rPr lang="en-US" sz="2400" b="0" i="0" u="none" strike="noStrike" cap="none" dirty="0">
                <a:solidFill>
                  <a:schemeClr val="dk1"/>
                </a:solidFill>
                <a:latin typeface="Calibri"/>
                <a:ea typeface="Calibri"/>
                <a:cs typeface="Calibri"/>
                <a:sym typeface="Calibri"/>
              </a:rPr>
              <a:t>Hydralazine may increase ICP.  Not likely selected for crisis associated with encephalopathy</a:t>
            </a:r>
            <a:endParaRPr sz="2400" dirty="0"/>
          </a:p>
          <a:p>
            <a:pPr>
              <a:spcBef>
                <a:spcPts val="1600"/>
              </a:spcBef>
              <a:spcAft>
                <a:spcPts val="1600"/>
              </a:spcAft>
              <a:buClr>
                <a:schemeClr val="dk1"/>
              </a:buClr>
              <a:buSzPts val="3200"/>
            </a:pPr>
            <a:r>
              <a:rPr lang="en-US" sz="2400" b="0" i="0" u="none" strike="noStrike" cap="none" dirty="0">
                <a:solidFill>
                  <a:schemeClr val="dk1"/>
                </a:solidFill>
                <a:latin typeface="Calibri"/>
                <a:ea typeface="Calibri"/>
                <a:cs typeface="Calibri"/>
                <a:sym typeface="Calibri"/>
              </a:rPr>
              <a:t>Nitroglycerine – good choice for treatment</a:t>
            </a:r>
            <a:endParaRPr sz="2400" dirty="0"/>
          </a:p>
        </p:txBody>
      </p:sp>
      <p:sp>
        <p:nvSpPr>
          <p:cNvPr id="863" name="Google Shape;863;p124"/>
          <p:cNvSpPr txBox="1">
            <a:spLocks noGrp="1"/>
          </p:cNvSpPr>
          <p:nvPr>
            <p:ph type="sldNum" sz="quarter"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a:t> </a:t>
            </a: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868"/>
        <p:cNvGrpSpPr/>
        <p:nvPr/>
      </p:nvGrpSpPr>
      <p:grpSpPr>
        <a:xfrm>
          <a:off x="0" y="0"/>
          <a:ext cx="0" cy="0"/>
          <a:chOff x="0" y="0"/>
          <a:chExt cx="0" cy="0"/>
        </a:xfrm>
      </p:grpSpPr>
      <p:sp>
        <p:nvSpPr>
          <p:cNvPr id="869" name="Google Shape;869;p12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r>
              <a:rPr lang="en-US" sz="4400" b="0" i="0" u="none" strike="noStrike" cap="none" dirty="0">
                <a:solidFill>
                  <a:srgbClr val="000000"/>
                </a:solidFill>
                <a:latin typeface="Calibri"/>
                <a:ea typeface="Calibri"/>
                <a:cs typeface="Calibri"/>
                <a:sym typeface="Calibri"/>
              </a:rPr>
              <a:t>Valvular Heart Disease</a:t>
            </a:r>
            <a:endParaRPr dirty="0"/>
          </a:p>
        </p:txBody>
      </p:sp>
      <p:sp>
        <p:nvSpPr>
          <p:cNvPr id="870" name="Google Shape;870;p125"/>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a:spcBef>
                <a:spcPts val="0"/>
              </a:spcBef>
              <a:buClr>
                <a:schemeClr val="dk1"/>
              </a:buClr>
              <a:buSzPts val="3200"/>
            </a:pPr>
            <a:r>
              <a:rPr lang="en-US" sz="1800" b="0" i="0" u="none" strike="noStrike" cap="none" dirty="0">
                <a:solidFill>
                  <a:schemeClr val="dk1"/>
                </a:solidFill>
                <a:latin typeface="Calibri"/>
                <a:ea typeface="Calibri"/>
                <a:cs typeface="Calibri"/>
                <a:sym typeface="Calibri"/>
              </a:rPr>
              <a:t>Valvular heart disease creates two problems with the heart: </a:t>
            </a:r>
            <a:endParaRPr sz="1800" dirty="0"/>
          </a:p>
          <a:p>
            <a:pPr marL="914400" lvl="1" indent="-457200">
              <a:spcBef>
                <a:spcPts val="1600"/>
              </a:spcBef>
              <a:buClr>
                <a:schemeClr val="dk1"/>
              </a:buClr>
              <a:buSzPts val="2800"/>
            </a:pPr>
            <a:r>
              <a:rPr lang="en-US" b="0" i="0" u="none" strike="noStrike" cap="none" dirty="0">
                <a:solidFill>
                  <a:schemeClr val="dk1"/>
                </a:solidFill>
                <a:latin typeface="Calibri"/>
                <a:ea typeface="Calibri"/>
                <a:cs typeface="Calibri"/>
                <a:sym typeface="Calibri"/>
              </a:rPr>
              <a:t>Pressure overload </a:t>
            </a:r>
            <a:endParaRPr dirty="0"/>
          </a:p>
          <a:p>
            <a:pPr marL="914400" lvl="1" indent="-457200">
              <a:spcBef>
                <a:spcPts val="1600"/>
              </a:spcBef>
              <a:buClr>
                <a:schemeClr val="dk1"/>
              </a:buClr>
              <a:buSzPts val="2800"/>
            </a:pPr>
            <a:r>
              <a:rPr lang="en-US" b="0" i="0" u="none" strike="noStrike" cap="none" dirty="0">
                <a:solidFill>
                  <a:schemeClr val="dk1"/>
                </a:solidFill>
                <a:latin typeface="Calibri"/>
                <a:ea typeface="Calibri"/>
                <a:cs typeface="Calibri"/>
                <a:sym typeface="Calibri"/>
              </a:rPr>
              <a:t>Volume overload </a:t>
            </a:r>
            <a:endParaRPr dirty="0"/>
          </a:p>
          <a:p>
            <a:pPr marL="914400" lvl="1" indent="-457200">
              <a:spcBef>
                <a:spcPts val="1600"/>
              </a:spcBef>
              <a:buClr>
                <a:schemeClr val="dk1"/>
              </a:buClr>
              <a:buSzPts val="2800"/>
            </a:pPr>
            <a:r>
              <a:rPr lang="en-US" b="0" i="0" u="none" strike="noStrike" cap="none" dirty="0">
                <a:solidFill>
                  <a:schemeClr val="dk1"/>
                </a:solidFill>
                <a:latin typeface="Calibri"/>
                <a:ea typeface="Calibri"/>
                <a:cs typeface="Calibri"/>
                <a:sym typeface="Calibri"/>
              </a:rPr>
              <a:t>Therefore, forward blood flow is hindered from the heart to systemic circulation.</a:t>
            </a:r>
            <a:endParaRPr dirty="0"/>
          </a:p>
          <a:p>
            <a:pPr marL="342900" marR="0" lvl="0" indent="-139700" algn="l" rtl="0">
              <a:spcBef>
                <a:spcPts val="1600"/>
              </a:spcBef>
              <a:spcAft>
                <a:spcPts val="1600"/>
              </a:spcAft>
              <a:buClr>
                <a:schemeClr val="dk1"/>
              </a:buClr>
              <a:buSzPts val="3200"/>
              <a:buFont typeface="Calibri"/>
              <a:buNone/>
            </a:pPr>
            <a:endParaRPr sz="3200" b="0" i="0" u="none" strike="noStrike" cap="none" dirty="0">
              <a:solidFill>
                <a:schemeClr val="dk1"/>
              </a:solidFill>
              <a:latin typeface="Calibri"/>
              <a:ea typeface="Calibri"/>
              <a:cs typeface="Calibri"/>
              <a:sym typeface="Calibri"/>
            </a:endParaRPr>
          </a:p>
        </p:txBody>
      </p:sp>
      <p:sp>
        <p:nvSpPr>
          <p:cNvPr id="871" name="Google Shape;871;p125"/>
          <p:cNvSpPr txBox="1">
            <a:spLocks noGrp="1"/>
          </p:cNvSpPr>
          <p:nvPr>
            <p:ph type="sldNum" sz="quarter"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a:t> </a:t>
            </a: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875"/>
        <p:cNvGrpSpPr/>
        <p:nvPr/>
      </p:nvGrpSpPr>
      <p:grpSpPr>
        <a:xfrm>
          <a:off x="0" y="0"/>
          <a:ext cx="0" cy="0"/>
          <a:chOff x="0" y="0"/>
          <a:chExt cx="0" cy="0"/>
        </a:xfrm>
      </p:grpSpPr>
      <p:sp>
        <p:nvSpPr>
          <p:cNvPr id="876" name="Google Shape;876;p126"/>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r>
              <a:rPr lang="en-US" sz="4400" b="0" i="0" u="none" strike="noStrike" cap="none" dirty="0">
                <a:solidFill>
                  <a:srgbClr val="000000"/>
                </a:solidFill>
                <a:latin typeface="Calibri"/>
                <a:ea typeface="Calibri"/>
                <a:cs typeface="Calibri"/>
                <a:sym typeface="Calibri"/>
              </a:rPr>
              <a:t>Valvular Heart Disease</a:t>
            </a:r>
            <a:endParaRPr dirty="0"/>
          </a:p>
        </p:txBody>
      </p:sp>
      <p:sp>
        <p:nvSpPr>
          <p:cNvPr id="877" name="Google Shape;877;p126"/>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a:spcBef>
                <a:spcPts val="0"/>
              </a:spcBef>
              <a:buClr>
                <a:schemeClr val="dk1"/>
              </a:buClr>
              <a:buSzPts val="3200"/>
            </a:pPr>
            <a:r>
              <a:rPr lang="en-US" sz="1800" b="0" i="0" u="none" strike="noStrike" cap="none" dirty="0">
                <a:solidFill>
                  <a:schemeClr val="dk1"/>
                </a:solidFill>
                <a:latin typeface="Calibri"/>
                <a:ea typeface="Calibri"/>
                <a:cs typeface="Calibri"/>
                <a:sym typeface="Calibri"/>
              </a:rPr>
              <a:t>Preoperative evaluation</a:t>
            </a:r>
            <a:endParaRPr sz="1800" dirty="0"/>
          </a:p>
          <a:p>
            <a:pPr marL="742950" lvl="1" indent="-285750">
              <a:spcBef>
                <a:spcPts val="1600"/>
              </a:spcBef>
              <a:buClr>
                <a:schemeClr val="dk1"/>
              </a:buClr>
              <a:buSzPts val="2800"/>
            </a:pPr>
            <a:r>
              <a:rPr lang="en-US" b="0" i="0" u="none" strike="noStrike" cap="none" dirty="0">
                <a:solidFill>
                  <a:schemeClr val="dk1"/>
                </a:solidFill>
                <a:latin typeface="Calibri"/>
                <a:ea typeface="Calibri"/>
                <a:cs typeface="Calibri"/>
                <a:sym typeface="Calibri"/>
              </a:rPr>
              <a:t>Category of valve dysfunction</a:t>
            </a:r>
            <a:endParaRPr dirty="0"/>
          </a:p>
          <a:p>
            <a:pPr marL="1200150" lvl="2" indent="-285750">
              <a:spcBef>
                <a:spcPts val="1600"/>
              </a:spcBef>
              <a:buClr>
                <a:schemeClr val="dk1"/>
              </a:buClr>
              <a:buSzPts val="2400"/>
            </a:pPr>
            <a:r>
              <a:rPr lang="en-US" sz="1800" b="0" i="0" u="none" strike="noStrike" cap="none" dirty="0">
                <a:solidFill>
                  <a:schemeClr val="dk1"/>
                </a:solidFill>
                <a:latin typeface="Calibri"/>
                <a:ea typeface="Calibri"/>
                <a:cs typeface="Calibri"/>
                <a:sym typeface="Calibri"/>
              </a:rPr>
              <a:t>Stenosis</a:t>
            </a:r>
            <a:endParaRPr sz="1800" dirty="0"/>
          </a:p>
          <a:p>
            <a:pPr marL="1200150" lvl="2" indent="-285750">
              <a:spcBef>
                <a:spcPts val="1600"/>
              </a:spcBef>
              <a:buClr>
                <a:schemeClr val="dk1"/>
              </a:buClr>
              <a:buSzPts val="2400"/>
            </a:pPr>
            <a:r>
              <a:rPr lang="en-US" sz="1800" b="0" i="0" u="none" strike="noStrike" cap="none" dirty="0">
                <a:solidFill>
                  <a:schemeClr val="dk1"/>
                </a:solidFill>
                <a:latin typeface="Calibri"/>
                <a:ea typeface="Calibri"/>
                <a:cs typeface="Calibri"/>
                <a:sym typeface="Calibri"/>
              </a:rPr>
              <a:t>Insufficiency</a:t>
            </a:r>
            <a:endParaRPr sz="1800" dirty="0"/>
          </a:p>
          <a:p>
            <a:pPr marL="1200150" lvl="2" indent="-285750">
              <a:spcBef>
                <a:spcPts val="1600"/>
              </a:spcBef>
              <a:buClr>
                <a:schemeClr val="dk1"/>
              </a:buClr>
              <a:buSzPts val="2400"/>
            </a:pPr>
            <a:r>
              <a:rPr lang="en-US" sz="1800" b="0" i="0" u="none" strike="noStrike" cap="none" dirty="0">
                <a:solidFill>
                  <a:schemeClr val="dk1"/>
                </a:solidFill>
                <a:latin typeface="Calibri"/>
                <a:ea typeface="Calibri"/>
                <a:cs typeface="Calibri"/>
                <a:sym typeface="Calibri"/>
              </a:rPr>
              <a:t>Mixed</a:t>
            </a:r>
            <a:endParaRPr sz="1800" dirty="0"/>
          </a:p>
          <a:p>
            <a:pPr marL="742950" lvl="1" indent="-285750">
              <a:spcBef>
                <a:spcPts val="1600"/>
              </a:spcBef>
              <a:buClr>
                <a:schemeClr val="dk1"/>
              </a:buClr>
              <a:buSzPts val="2800"/>
            </a:pPr>
            <a:r>
              <a:rPr lang="en-US" dirty="0">
                <a:solidFill>
                  <a:schemeClr val="dk1"/>
                </a:solidFill>
                <a:latin typeface="Calibri"/>
                <a:ea typeface="Calibri"/>
                <a:cs typeface="Calibri"/>
                <a:sym typeface="Calibri"/>
              </a:rPr>
              <a:t>Status of LV loading</a:t>
            </a:r>
            <a:endParaRPr lang="en-US" dirty="0"/>
          </a:p>
          <a:p>
            <a:pPr marL="1200150" lvl="2" indent="-285750">
              <a:spcBef>
                <a:spcPts val="1600"/>
              </a:spcBef>
              <a:buClr>
                <a:schemeClr val="dk1"/>
              </a:buClr>
              <a:buSzPts val="2400"/>
            </a:pPr>
            <a:r>
              <a:rPr lang="en-US" sz="1800" dirty="0">
                <a:solidFill>
                  <a:schemeClr val="dk1"/>
                </a:solidFill>
                <a:latin typeface="Calibri"/>
                <a:ea typeface="Calibri"/>
                <a:cs typeface="Calibri"/>
                <a:sym typeface="Calibri"/>
              </a:rPr>
              <a:t>Volume overload</a:t>
            </a:r>
            <a:endParaRPr lang="en-US" sz="1800" dirty="0"/>
          </a:p>
          <a:p>
            <a:pPr marL="1200150" lvl="2" indent="-285750">
              <a:spcBef>
                <a:spcPts val="1600"/>
              </a:spcBef>
              <a:buClr>
                <a:schemeClr val="dk1"/>
              </a:buClr>
              <a:buSzPts val="2400"/>
            </a:pPr>
            <a:r>
              <a:rPr lang="en-US" sz="1800" dirty="0">
                <a:solidFill>
                  <a:schemeClr val="dk1"/>
                </a:solidFill>
                <a:latin typeface="Calibri"/>
                <a:ea typeface="Calibri"/>
                <a:cs typeface="Calibri"/>
                <a:sym typeface="Calibri"/>
              </a:rPr>
              <a:t>Pressure overload</a:t>
            </a:r>
            <a:endParaRPr lang="en-US" sz="1800" dirty="0"/>
          </a:p>
          <a:p>
            <a:pPr marL="1200150" lvl="2" indent="-285750">
              <a:spcBef>
                <a:spcPts val="1600"/>
              </a:spcBef>
              <a:spcAft>
                <a:spcPts val="1600"/>
              </a:spcAft>
              <a:buClr>
                <a:schemeClr val="dk1"/>
              </a:buClr>
              <a:buSzPts val="2400"/>
            </a:pPr>
            <a:r>
              <a:rPr lang="en-US" sz="1800" dirty="0">
                <a:solidFill>
                  <a:schemeClr val="dk1"/>
                </a:solidFill>
                <a:latin typeface="Calibri"/>
                <a:ea typeface="Calibri"/>
                <a:cs typeface="Calibri"/>
                <a:sym typeface="Calibri"/>
              </a:rPr>
              <a:t>Volume underloading</a:t>
            </a:r>
            <a:endParaRPr lang="en-US" sz="1800" dirty="0"/>
          </a:p>
          <a:p>
            <a:pPr marL="742950" marR="0" lvl="1" indent="-107950" algn="l" rtl="0">
              <a:spcBef>
                <a:spcPts val="1600"/>
              </a:spcBef>
              <a:spcAft>
                <a:spcPts val="1600"/>
              </a:spcAft>
              <a:buClr>
                <a:schemeClr val="dk1"/>
              </a:buClr>
              <a:buSzPts val="2800"/>
              <a:buFont typeface="Calibri"/>
              <a:buNone/>
            </a:pPr>
            <a:endParaRPr sz="2800" b="0" i="0" u="none" strike="noStrike" cap="none" dirty="0">
              <a:solidFill>
                <a:schemeClr val="dk1"/>
              </a:solidFill>
              <a:latin typeface="Calibri"/>
              <a:ea typeface="Calibri"/>
              <a:cs typeface="Calibri"/>
              <a:sym typeface="Calibri"/>
            </a:endParaRPr>
          </a:p>
        </p:txBody>
      </p:sp>
      <p:sp>
        <p:nvSpPr>
          <p:cNvPr id="878" name="Google Shape;878;p126"/>
          <p:cNvSpPr txBox="1">
            <a:spLocks noGrp="1"/>
          </p:cNvSpPr>
          <p:nvPr>
            <p:ph type="sldNum" sz="quarter"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a:t> </a:t>
            </a: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889"/>
        <p:cNvGrpSpPr/>
        <p:nvPr/>
      </p:nvGrpSpPr>
      <p:grpSpPr>
        <a:xfrm>
          <a:off x="0" y="0"/>
          <a:ext cx="0" cy="0"/>
          <a:chOff x="0" y="0"/>
          <a:chExt cx="0" cy="0"/>
        </a:xfrm>
      </p:grpSpPr>
      <p:sp>
        <p:nvSpPr>
          <p:cNvPr id="890" name="Google Shape;890;p128"/>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r>
              <a:rPr lang="en-US" sz="4400" b="0" i="0" u="none" strike="noStrike" cap="none" dirty="0">
                <a:solidFill>
                  <a:srgbClr val="000000"/>
                </a:solidFill>
                <a:latin typeface="Calibri"/>
                <a:ea typeface="Calibri"/>
                <a:cs typeface="Calibri"/>
                <a:sym typeface="Calibri"/>
              </a:rPr>
              <a:t>Valvular Heart Disease</a:t>
            </a:r>
            <a:endParaRPr dirty="0"/>
          </a:p>
        </p:txBody>
      </p:sp>
      <p:sp>
        <p:nvSpPr>
          <p:cNvPr id="891" name="Google Shape;891;p128"/>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a:spcBef>
                <a:spcPts val="0"/>
              </a:spcBef>
              <a:buClr>
                <a:schemeClr val="dk1"/>
              </a:buClr>
              <a:buSzPts val="3200"/>
            </a:pPr>
            <a:r>
              <a:rPr lang="en-US" sz="1800" b="0" i="0" u="none" strike="noStrike" cap="none" dirty="0">
                <a:solidFill>
                  <a:schemeClr val="dk1"/>
                </a:solidFill>
                <a:latin typeface="Calibri"/>
                <a:ea typeface="Calibri"/>
                <a:cs typeface="Calibri"/>
                <a:sym typeface="Calibri"/>
              </a:rPr>
              <a:t>Preoperative evaluation</a:t>
            </a:r>
            <a:endParaRPr sz="1800" dirty="0"/>
          </a:p>
          <a:p>
            <a:pPr marL="742950" lvl="1" indent="-285750">
              <a:spcBef>
                <a:spcPts val="1600"/>
              </a:spcBef>
              <a:buClr>
                <a:schemeClr val="dk1"/>
              </a:buClr>
              <a:buSzPts val="2800"/>
            </a:pPr>
            <a:r>
              <a:rPr lang="en-US" b="0" i="0" u="none" strike="noStrike" cap="none" dirty="0">
                <a:solidFill>
                  <a:schemeClr val="dk1"/>
                </a:solidFill>
                <a:latin typeface="Calibri"/>
                <a:ea typeface="Calibri"/>
                <a:cs typeface="Calibri"/>
                <a:sym typeface="Calibri"/>
              </a:rPr>
              <a:t>Acute vs chronic</a:t>
            </a:r>
            <a:endParaRPr dirty="0"/>
          </a:p>
          <a:p>
            <a:pPr marL="742950" lvl="1" indent="-285750">
              <a:spcBef>
                <a:spcPts val="1600"/>
              </a:spcBef>
              <a:buClr>
                <a:schemeClr val="dk1"/>
              </a:buClr>
              <a:buSzPts val="2800"/>
            </a:pPr>
            <a:r>
              <a:rPr lang="en-US" b="0" i="0" u="none" strike="noStrike" cap="none" dirty="0">
                <a:solidFill>
                  <a:schemeClr val="dk1"/>
                </a:solidFill>
                <a:latin typeface="Calibri"/>
                <a:ea typeface="Calibri"/>
                <a:cs typeface="Calibri"/>
                <a:sym typeface="Calibri"/>
              </a:rPr>
              <a:t>Cardiac rhythm and heart rate</a:t>
            </a:r>
            <a:endParaRPr dirty="0"/>
          </a:p>
          <a:p>
            <a:pPr marL="742950" lvl="1" indent="-285750">
              <a:spcBef>
                <a:spcPts val="1600"/>
              </a:spcBef>
              <a:buClr>
                <a:schemeClr val="dk1"/>
              </a:buClr>
              <a:buSzPts val="2800"/>
            </a:pPr>
            <a:r>
              <a:rPr lang="en-US" b="0" i="0" u="none" strike="noStrike" cap="none" dirty="0">
                <a:solidFill>
                  <a:schemeClr val="dk1"/>
                </a:solidFill>
                <a:latin typeface="Calibri"/>
                <a:ea typeface="Calibri"/>
                <a:cs typeface="Calibri"/>
                <a:sym typeface="Calibri"/>
              </a:rPr>
              <a:t>LV function</a:t>
            </a:r>
            <a:endParaRPr dirty="0"/>
          </a:p>
          <a:p>
            <a:pPr marL="742950" lvl="1" indent="-285750">
              <a:spcBef>
                <a:spcPts val="1600"/>
              </a:spcBef>
              <a:buClr>
                <a:schemeClr val="dk1"/>
              </a:buClr>
              <a:buSzPts val="2800"/>
            </a:pPr>
            <a:r>
              <a:rPr lang="en-US" b="0" i="0" u="none" strike="noStrike" cap="none" dirty="0">
                <a:solidFill>
                  <a:schemeClr val="dk1"/>
                </a:solidFill>
                <a:latin typeface="Calibri"/>
                <a:ea typeface="Calibri"/>
                <a:cs typeface="Calibri"/>
                <a:sym typeface="Calibri"/>
              </a:rPr>
              <a:t>Secondary effects</a:t>
            </a:r>
            <a:endParaRPr dirty="0"/>
          </a:p>
          <a:p>
            <a:pPr marL="1200150" lvl="2" indent="-285750">
              <a:spcBef>
                <a:spcPts val="1600"/>
              </a:spcBef>
              <a:buClr>
                <a:schemeClr val="dk1"/>
              </a:buClr>
              <a:buSzPts val="2400"/>
            </a:pPr>
            <a:r>
              <a:rPr lang="en-US" sz="1800" b="0" i="0" u="none" strike="noStrike" cap="none" dirty="0">
                <a:solidFill>
                  <a:schemeClr val="dk1"/>
                </a:solidFill>
                <a:latin typeface="Calibri"/>
                <a:ea typeface="Calibri"/>
                <a:cs typeface="Calibri"/>
                <a:sym typeface="Calibri"/>
              </a:rPr>
              <a:t>Pulmonary vasculature</a:t>
            </a:r>
            <a:endParaRPr sz="1800" dirty="0"/>
          </a:p>
          <a:p>
            <a:pPr marL="1200150" lvl="2" indent="-285750">
              <a:spcBef>
                <a:spcPts val="1600"/>
              </a:spcBef>
              <a:buClr>
                <a:schemeClr val="dk1"/>
              </a:buClr>
              <a:buSzPts val="2400"/>
            </a:pPr>
            <a:r>
              <a:rPr lang="en-US" sz="1800" b="0" i="0" u="none" strike="noStrike" cap="none" dirty="0">
                <a:solidFill>
                  <a:schemeClr val="dk1"/>
                </a:solidFill>
                <a:latin typeface="Calibri"/>
                <a:ea typeface="Calibri"/>
                <a:cs typeface="Calibri"/>
                <a:sym typeface="Calibri"/>
              </a:rPr>
              <a:t>RV</a:t>
            </a:r>
            <a:endParaRPr sz="1800" dirty="0"/>
          </a:p>
          <a:p>
            <a:pPr marL="742950" lvl="1" indent="-285750">
              <a:spcBef>
                <a:spcPts val="1600"/>
              </a:spcBef>
              <a:spcAft>
                <a:spcPts val="1600"/>
              </a:spcAft>
              <a:buClr>
                <a:schemeClr val="dk1"/>
              </a:buClr>
              <a:buSzPts val="2800"/>
            </a:pPr>
            <a:r>
              <a:rPr lang="en-US" b="0" i="0" u="none" strike="noStrike" cap="none" dirty="0">
                <a:solidFill>
                  <a:schemeClr val="dk1"/>
                </a:solidFill>
                <a:latin typeface="Calibri"/>
                <a:ea typeface="Calibri"/>
                <a:cs typeface="Calibri"/>
                <a:sym typeface="Calibri"/>
              </a:rPr>
              <a:t>Anticoagulation and antibiotics</a:t>
            </a:r>
            <a:endParaRPr dirty="0"/>
          </a:p>
        </p:txBody>
      </p:sp>
      <p:sp>
        <p:nvSpPr>
          <p:cNvPr id="892" name="Google Shape;892;p128"/>
          <p:cNvSpPr txBox="1">
            <a:spLocks noGrp="1"/>
          </p:cNvSpPr>
          <p:nvPr>
            <p:ph type="sldNum" sz="quarter"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a:t> </a:t>
            </a: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8"/>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342900" marR="0" lvl="0" indent="-139700" algn="l" rtl="0">
              <a:spcBef>
                <a:spcPts val="0"/>
              </a:spcBef>
              <a:spcAft>
                <a:spcPts val="1600"/>
              </a:spcAft>
              <a:buClr>
                <a:schemeClr val="dk1"/>
              </a:buClr>
              <a:buSzPts val="3200"/>
              <a:buFont typeface="Calibri"/>
              <a:buNone/>
            </a:pPr>
            <a:endParaRPr sz="3200" b="0" i="0" u="none" strike="noStrike" cap="none" dirty="0">
              <a:solidFill>
                <a:schemeClr val="dk1"/>
              </a:solidFill>
              <a:latin typeface="Calibri"/>
              <a:ea typeface="Calibri"/>
              <a:cs typeface="Calibri"/>
              <a:sym typeface="Calibri"/>
            </a:endParaRPr>
          </a:p>
        </p:txBody>
      </p:sp>
      <p:sp>
        <p:nvSpPr>
          <p:cNvPr id="170" name="Google Shape;170;p28"/>
          <p:cNvSpPr txBox="1">
            <a:spLocks noGrp="1"/>
          </p:cNvSpPr>
          <p:nvPr>
            <p:ph type="sldNum" sz="quarter"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a:t> </a:t>
            </a:r>
            <a:endParaRPr sz="1800" b="0" i="0" u="none" strike="noStrike" cap="none" dirty="0">
              <a:solidFill>
                <a:schemeClr val="dk1"/>
              </a:solidFill>
              <a:latin typeface="Calibri"/>
              <a:ea typeface="Calibri"/>
              <a:cs typeface="Calibri"/>
              <a:sym typeface="Calibri"/>
            </a:endParaRPr>
          </a:p>
        </p:txBody>
      </p:sp>
      <p:sp>
        <p:nvSpPr>
          <p:cNvPr id="172" name="Google Shape;172;p28"/>
          <p:cNvSpPr txBox="1"/>
          <p:nvPr/>
        </p:nvSpPr>
        <p:spPr>
          <a:xfrm>
            <a:off x="756100" y="318350"/>
            <a:ext cx="6075300" cy="106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800" dirty="0">
                <a:latin typeface="Georgia"/>
                <a:ea typeface="Georgia"/>
                <a:cs typeface="Georgia"/>
                <a:sym typeface="Georgia"/>
              </a:rPr>
              <a:t>Heart Anatomy</a:t>
            </a:r>
            <a:endParaRPr sz="4800" dirty="0">
              <a:latin typeface="Georgia"/>
              <a:ea typeface="Georgia"/>
              <a:cs typeface="Georgia"/>
              <a:sym typeface="Georgia"/>
            </a:endParaRPr>
          </a:p>
        </p:txBody>
      </p:sp>
      <p:pic>
        <p:nvPicPr>
          <p:cNvPr id="2" name="Picture 1">
            <a:extLst>
              <a:ext uri="{FF2B5EF4-FFF2-40B4-BE49-F238E27FC236}">
                <a16:creationId xmlns:a16="http://schemas.microsoft.com/office/drawing/2014/main" id="{AD39F201-8EB6-A042-A8E9-3DFDA0F786B7}"/>
              </a:ext>
            </a:extLst>
          </p:cNvPr>
          <p:cNvPicPr>
            <a:picLocks noChangeAspect="1"/>
          </p:cNvPicPr>
          <p:nvPr/>
        </p:nvPicPr>
        <p:blipFill>
          <a:blip r:embed="rId3"/>
          <a:stretch>
            <a:fillRect/>
          </a:stretch>
        </p:blipFill>
        <p:spPr>
          <a:xfrm>
            <a:off x="540327" y="1798761"/>
            <a:ext cx="7372927" cy="4128839"/>
          </a:xfrm>
          <a:prstGeom prst="rect">
            <a:avLst/>
          </a:prstGeom>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897"/>
        <p:cNvGrpSpPr/>
        <p:nvPr/>
      </p:nvGrpSpPr>
      <p:grpSpPr>
        <a:xfrm>
          <a:off x="0" y="0"/>
          <a:ext cx="0" cy="0"/>
          <a:chOff x="0" y="0"/>
          <a:chExt cx="0" cy="0"/>
        </a:xfrm>
      </p:grpSpPr>
      <p:sp>
        <p:nvSpPr>
          <p:cNvPr id="898" name="Google Shape;898;p12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r>
              <a:rPr lang="en-US" sz="4400" b="0" i="0" u="none" strike="noStrike" cap="none" dirty="0">
                <a:solidFill>
                  <a:srgbClr val="000000"/>
                </a:solidFill>
                <a:latin typeface="Calibri"/>
                <a:ea typeface="Calibri"/>
                <a:cs typeface="Calibri"/>
                <a:sym typeface="Calibri"/>
              </a:rPr>
              <a:t>Valvular Heart Disease</a:t>
            </a:r>
            <a:endParaRPr dirty="0"/>
          </a:p>
        </p:txBody>
      </p:sp>
      <p:sp>
        <p:nvSpPr>
          <p:cNvPr id="899" name="Google Shape;899;p129"/>
          <p:cNvSpPr txBox="1">
            <a:spLocks noGrp="1"/>
          </p:cNvSpPr>
          <p:nvPr>
            <p:ph idx="1"/>
          </p:nvPr>
        </p:nvSpPr>
        <p:spPr>
          <a:xfrm>
            <a:off x="457200" y="1676400"/>
            <a:ext cx="8229600" cy="4648200"/>
          </a:xfrm>
          <a:prstGeom prst="rect">
            <a:avLst/>
          </a:prstGeom>
          <a:noFill/>
          <a:ln>
            <a:noFill/>
          </a:ln>
        </p:spPr>
        <p:txBody>
          <a:bodyPr spcFirstLastPara="1" wrap="square" lIns="91425" tIns="45700" rIns="91425" bIns="45700" anchor="t" anchorCtr="0">
            <a:noAutofit/>
          </a:bodyPr>
          <a:lstStyle/>
          <a:p>
            <a:pPr>
              <a:spcBef>
                <a:spcPts val="0"/>
              </a:spcBef>
              <a:buClr>
                <a:schemeClr val="dk1"/>
              </a:buClr>
              <a:buSzPts val="3200"/>
            </a:pPr>
            <a:r>
              <a:rPr lang="en-US" sz="1800" b="0" i="0" u="none" strike="noStrike" cap="none" dirty="0">
                <a:solidFill>
                  <a:schemeClr val="dk1"/>
                </a:solidFill>
                <a:latin typeface="Calibri"/>
                <a:ea typeface="Calibri"/>
                <a:cs typeface="Calibri"/>
                <a:sym typeface="Calibri"/>
              </a:rPr>
              <a:t>Preoperative evaluation</a:t>
            </a:r>
            <a:endParaRPr sz="1800" dirty="0"/>
          </a:p>
          <a:p>
            <a:pPr marL="742950" lvl="1" indent="-285750">
              <a:spcBef>
                <a:spcPts val="1600"/>
              </a:spcBef>
              <a:buClr>
                <a:schemeClr val="dk1"/>
              </a:buClr>
              <a:buSzPts val="2800"/>
            </a:pPr>
            <a:r>
              <a:rPr lang="en-US" b="0" i="0" u="none" strike="noStrike" cap="none" dirty="0">
                <a:solidFill>
                  <a:schemeClr val="dk1"/>
                </a:solidFill>
                <a:latin typeface="Calibri"/>
                <a:ea typeface="Calibri"/>
                <a:cs typeface="Calibri"/>
                <a:sym typeface="Calibri"/>
              </a:rPr>
              <a:t>PMH</a:t>
            </a:r>
            <a:endParaRPr dirty="0"/>
          </a:p>
          <a:p>
            <a:pPr marL="1200150" lvl="2" indent="-285750">
              <a:spcBef>
                <a:spcPts val="1600"/>
              </a:spcBef>
              <a:buClr>
                <a:schemeClr val="dk1"/>
              </a:buClr>
              <a:buSzPts val="1800"/>
            </a:pPr>
            <a:r>
              <a:rPr lang="en-US" sz="1800" b="0" i="0" u="none" strike="noStrike" cap="none" dirty="0">
                <a:solidFill>
                  <a:schemeClr val="dk1"/>
                </a:solidFill>
                <a:latin typeface="Calibri"/>
                <a:ea typeface="Calibri"/>
                <a:cs typeface="Calibri"/>
                <a:sym typeface="Calibri"/>
              </a:rPr>
              <a:t>Rheumatic fever </a:t>
            </a:r>
            <a:endParaRPr sz="1800" dirty="0"/>
          </a:p>
          <a:p>
            <a:pPr marL="1200150" lvl="2" indent="-285750">
              <a:spcBef>
                <a:spcPts val="1600"/>
              </a:spcBef>
              <a:buClr>
                <a:schemeClr val="dk1"/>
              </a:buClr>
              <a:buSzPts val="1800"/>
            </a:pPr>
            <a:r>
              <a:rPr lang="en-US" sz="1800" b="0" i="0" u="none" strike="noStrike" cap="none" dirty="0">
                <a:solidFill>
                  <a:schemeClr val="dk1"/>
                </a:solidFill>
                <a:latin typeface="Calibri"/>
                <a:ea typeface="Calibri"/>
                <a:cs typeface="Calibri"/>
                <a:sym typeface="Calibri"/>
              </a:rPr>
              <a:t>Angina</a:t>
            </a:r>
            <a:endParaRPr sz="1800" dirty="0"/>
          </a:p>
          <a:p>
            <a:pPr marL="742950" lvl="1" indent="-285750">
              <a:spcBef>
                <a:spcPts val="1600"/>
              </a:spcBef>
              <a:buClr>
                <a:schemeClr val="dk1"/>
              </a:buClr>
              <a:buSzPts val="2800"/>
            </a:pPr>
            <a:r>
              <a:rPr lang="en-US" b="0" i="0" u="none" strike="noStrike" cap="none" dirty="0">
                <a:solidFill>
                  <a:schemeClr val="dk1"/>
                </a:solidFill>
                <a:latin typeface="Calibri"/>
                <a:ea typeface="Calibri"/>
                <a:cs typeface="Calibri"/>
                <a:sym typeface="Calibri"/>
              </a:rPr>
              <a:t>Symptoms</a:t>
            </a:r>
            <a:endParaRPr dirty="0"/>
          </a:p>
          <a:p>
            <a:pPr marL="1200150" lvl="2" indent="-285750">
              <a:spcBef>
                <a:spcPts val="1600"/>
              </a:spcBef>
              <a:buClr>
                <a:schemeClr val="dk1"/>
              </a:buClr>
              <a:buSzPts val="1800"/>
            </a:pPr>
            <a:r>
              <a:rPr lang="en-US" sz="1800" b="0" i="0" u="none" strike="noStrike" cap="none" dirty="0">
                <a:solidFill>
                  <a:schemeClr val="dk1"/>
                </a:solidFill>
                <a:latin typeface="Calibri"/>
                <a:ea typeface="Calibri"/>
                <a:cs typeface="Calibri"/>
                <a:sym typeface="Calibri"/>
              </a:rPr>
              <a:t>Dyspnea</a:t>
            </a:r>
            <a:endParaRPr sz="1800" dirty="0"/>
          </a:p>
          <a:p>
            <a:pPr marL="1200150" lvl="2" indent="-285750">
              <a:spcBef>
                <a:spcPts val="1600"/>
              </a:spcBef>
              <a:buClr>
                <a:schemeClr val="dk1"/>
              </a:buClr>
              <a:buSzPts val="1800"/>
            </a:pPr>
            <a:r>
              <a:rPr lang="en-US" sz="1800" b="0" i="0" u="none" strike="noStrike" cap="none" dirty="0">
                <a:solidFill>
                  <a:schemeClr val="dk1"/>
                </a:solidFill>
                <a:latin typeface="Calibri"/>
                <a:ea typeface="Calibri"/>
                <a:cs typeface="Calibri"/>
                <a:sym typeface="Calibri"/>
              </a:rPr>
              <a:t>Orthopnea</a:t>
            </a:r>
            <a:endParaRPr sz="1800" dirty="0"/>
          </a:p>
          <a:p>
            <a:pPr marL="1200150" lvl="2" indent="-285750">
              <a:spcBef>
                <a:spcPts val="1600"/>
              </a:spcBef>
              <a:buClr>
                <a:schemeClr val="dk1"/>
              </a:buClr>
              <a:buSzPts val="1800"/>
            </a:pPr>
            <a:r>
              <a:rPr lang="en-US" sz="1800" b="0" i="0" u="none" strike="noStrike" cap="none" dirty="0">
                <a:solidFill>
                  <a:schemeClr val="dk1"/>
                </a:solidFill>
                <a:latin typeface="Calibri"/>
                <a:ea typeface="Calibri"/>
                <a:cs typeface="Calibri"/>
                <a:sym typeface="Calibri"/>
              </a:rPr>
              <a:t>Fatigability </a:t>
            </a:r>
            <a:endParaRPr sz="1800" dirty="0"/>
          </a:p>
          <a:p>
            <a:pPr marL="1200150" lvl="2" indent="-285750">
              <a:spcBef>
                <a:spcPts val="1600"/>
              </a:spcBef>
              <a:buClr>
                <a:schemeClr val="dk1"/>
              </a:buClr>
              <a:buSzPts val="1800"/>
            </a:pPr>
            <a:r>
              <a:rPr lang="en-US" sz="1800" b="0" i="0" u="none" strike="noStrike" cap="none" dirty="0">
                <a:solidFill>
                  <a:schemeClr val="dk1"/>
                </a:solidFill>
                <a:latin typeface="Calibri"/>
                <a:ea typeface="Calibri"/>
                <a:cs typeface="Calibri"/>
                <a:sym typeface="Calibri"/>
              </a:rPr>
              <a:t>Anxiety </a:t>
            </a:r>
            <a:endParaRPr sz="1800" dirty="0"/>
          </a:p>
          <a:p>
            <a:pPr marL="1200150" lvl="2" indent="-285750">
              <a:spcBef>
                <a:spcPts val="1600"/>
              </a:spcBef>
              <a:buClr>
                <a:schemeClr val="dk1"/>
              </a:buClr>
              <a:buSzPts val="1800"/>
            </a:pPr>
            <a:r>
              <a:rPr lang="en-US" sz="1800" b="0" i="0" u="none" strike="noStrike" cap="none" dirty="0">
                <a:solidFill>
                  <a:schemeClr val="dk1"/>
                </a:solidFill>
                <a:latin typeface="Calibri"/>
                <a:ea typeface="Calibri"/>
                <a:cs typeface="Calibri"/>
                <a:sym typeface="Calibri"/>
              </a:rPr>
              <a:t>Diaphoresis </a:t>
            </a:r>
            <a:endParaRPr sz="1800" dirty="0"/>
          </a:p>
          <a:p>
            <a:pPr marL="1200150" lvl="2" indent="-285750">
              <a:spcBef>
                <a:spcPts val="1600"/>
              </a:spcBef>
              <a:spcAft>
                <a:spcPts val="1600"/>
              </a:spcAft>
              <a:buClr>
                <a:schemeClr val="dk1"/>
              </a:buClr>
              <a:buSzPts val="1800"/>
            </a:pPr>
            <a:r>
              <a:rPr lang="en-US" sz="1800" b="0" i="0" u="none" strike="noStrike" cap="none" dirty="0">
                <a:solidFill>
                  <a:schemeClr val="dk1"/>
                </a:solidFill>
                <a:latin typeface="Calibri"/>
                <a:ea typeface="Calibri"/>
                <a:cs typeface="Calibri"/>
                <a:sym typeface="Calibri"/>
              </a:rPr>
              <a:t>Resting tachycardia</a:t>
            </a:r>
            <a:endParaRPr sz="1800" dirty="0"/>
          </a:p>
        </p:txBody>
      </p:sp>
      <p:sp>
        <p:nvSpPr>
          <p:cNvPr id="900" name="Google Shape;900;p129"/>
          <p:cNvSpPr txBox="1">
            <a:spLocks noGrp="1"/>
          </p:cNvSpPr>
          <p:nvPr>
            <p:ph type="sldNum" sz="quarter"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a:t> </a:t>
            </a: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904"/>
        <p:cNvGrpSpPr/>
        <p:nvPr/>
      </p:nvGrpSpPr>
      <p:grpSpPr>
        <a:xfrm>
          <a:off x="0" y="0"/>
          <a:ext cx="0" cy="0"/>
          <a:chOff x="0" y="0"/>
          <a:chExt cx="0" cy="0"/>
        </a:xfrm>
      </p:grpSpPr>
      <p:sp>
        <p:nvSpPr>
          <p:cNvPr id="905" name="Google Shape;905;p130"/>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r>
              <a:rPr lang="en-US" sz="4400" b="0" i="0" u="none" strike="noStrike" cap="none" dirty="0">
                <a:solidFill>
                  <a:srgbClr val="000000"/>
                </a:solidFill>
                <a:latin typeface="Calibri"/>
                <a:ea typeface="Calibri"/>
                <a:cs typeface="Calibri"/>
                <a:sym typeface="Calibri"/>
              </a:rPr>
              <a:t>Valvular Heart Disease</a:t>
            </a:r>
            <a:endParaRPr dirty="0"/>
          </a:p>
        </p:txBody>
      </p:sp>
      <p:sp>
        <p:nvSpPr>
          <p:cNvPr id="906" name="Google Shape;906;p130"/>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a:spcBef>
                <a:spcPts val="0"/>
              </a:spcBef>
              <a:buClr>
                <a:schemeClr val="dk1"/>
              </a:buClr>
              <a:buSzPts val="3200"/>
            </a:pPr>
            <a:r>
              <a:rPr lang="en-US" sz="1800" b="0" i="0" u="none" strike="noStrike" cap="none" dirty="0">
                <a:solidFill>
                  <a:schemeClr val="dk1"/>
                </a:solidFill>
                <a:latin typeface="Calibri"/>
                <a:ea typeface="Calibri"/>
                <a:cs typeface="Calibri"/>
                <a:sym typeface="Calibri"/>
              </a:rPr>
              <a:t>New York Heart Association Classification</a:t>
            </a:r>
            <a:endParaRPr sz="1800" dirty="0"/>
          </a:p>
          <a:p>
            <a:pPr marL="914400" lvl="1" indent="-457200">
              <a:spcBef>
                <a:spcPts val="1600"/>
              </a:spcBef>
              <a:buClr>
                <a:schemeClr val="dk1"/>
              </a:buClr>
              <a:buSzPts val="2800"/>
            </a:pPr>
            <a:r>
              <a:rPr lang="en-US" b="0" i="0" u="none" strike="noStrike" cap="none" dirty="0">
                <a:solidFill>
                  <a:schemeClr val="dk1"/>
                </a:solidFill>
                <a:latin typeface="Calibri"/>
                <a:ea typeface="Calibri"/>
                <a:cs typeface="Calibri"/>
                <a:sym typeface="Calibri"/>
              </a:rPr>
              <a:t>Class I		Asymptomatic</a:t>
            </a:r>
            <a:endParaRPr dirty="0"/>
          </a:p>
          <a:p>
            <a:pPr marL="914400" lvl="1" indent="-457200">
              <a:spcBef>
                <a:spcPts val="1600"/>
              </a:spcBef>
              <a:buClr>
                <a:schemeClr val="dk1"/>
              </a:buClr>
              <a:buSzPts val="2800"/>
            </a:pPr>
            <a:r>
              <a:rPr lang="en-US" b="0" i="0" u="none" strike="noStrike" cap="none" dirty="0">
                <a:solidFill>
                  <a:schemeClr val="dk1"/>
                </a:solidFill>
                <a:latin typeface="Calibri"/>
                <a:ea typeface="Calibri"/>
                <a:cs typeface="Calibri"/>
                <a:sym typeface="Calibri"/>
              </a:rPr>
              <a:t>Class II		Symptoms with ordinary activity                                       		        	but comfortable at rest</a:t>
            </a:r>
            <a:endParaRPr dirty="0"/>
          </a:p>
          <a:p>
            <a:pPr marL="914400" lvl="1" indent="-457200">
              <a:spcBef>
                <a:spcPts val="1600"/>
              </a:spcBef>
              <a:buClr>
                <a:schemeClr val="dk1"/>
              </a:buClr>
              <a:buSzPts val="2800"/>
            </a:pPr>
            <a:r>
              <a:rPr lang="en-US" b="0" i="0" u="none" strike="noStrike" cap="none" dirty="0">
                <a:solidFill>
                  <a:schemeClr val="dk1"/>
                </a:solidFill>
                <a:latin typeface="Calibri"/>
                <a:ea typeface="Calibri"/>
                <a:cs typeface="Calibri"/>
                <a:sym typeface="Calibri"/>
              </a:rPr>
              <a:t>Class III		Symptoms with minimal activity but comfortable at rest</a:t>
            </a:r>
            <a:endParaRPr dirty="0"/>
          </a:p>
          <a:p>
            <a:pPr marL="914400" lvl="1" indent="-457200">
              <a:spcBef>
                <a:spcPts val="1600"/>
              </a:spcBef>
              <a:buClr>
                <a:schemeClr val="dk1"/>
              </a:buClr>
              <a:buSzPts val="2800"/>
            </a:pPr>
            <a:r>
              <a:rPr lang="en-US" b="0" i="0" u="none" strike="noStrike" cap="none" dirty="0">
                <a:solidFill>
                  <a:schemeClr val="dk1"/>
                </a:solidFill>
                <a:latin typeface="Calibri"/>
                <a:ea typeface="Calibri"/>
                <a:cs typeface="Calibri"/>
                <a:sym typeface="Calibri"/>
              </a:rPr>
              <a:t>Class IV	Symptoms at rest</a:t>
            </a:r>
            <a:endParaRPr dirty="0"/>
          </a:p>
          <a:p>
            <a:pPr marL="342900" marR="0" lvl="0" indent="-139700" algn="l" rtl="0">
              <a:spcBef>
                <a:spcPts val="1600"/>
              </a:spcBef>
              <a:spcAft>
                <a:spcPts val="1600"/>
              </a:spcAft>
              <a:buClr>
                <a:schemeClr val="dk1"/>
              </a:buClr>
              <a:buSzPts val="3200"/>
              <a:buFont typeface="Calibri"/>
              <a:buNone/>
            </a:pPr>
            <a:endParaRPr sz="3200" b="0" i="0" u="none" strike="noStrike" cap="none" dirty="0">
              <a:solidFill>
                <a:schemeClr val="dk1"/>
              </a:solidFill>
              <a:latin typeface="Calibri"/>
              <a:ea typeface="Calibri"/>
              <a:cs typeface="Calibri"/>
              <a:sym typeface="Calibri"/>
            </a:endParaRPr>
          </a:p>
        </p:txBody>
      </p:sp>
      <p:sp>
        <p:nvSpPr>
          <p:cNvPr id="907" name="Google Shape;907;p130"/>
          <p:cNvSpPr txBox="1">
            <a:spLocks noGrp="1"/>
          </p:cNvSpPr>
          <p:nvPr>
            <p:ph type="sldNum" sz="quarter"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a:t> </a:t>
            </a: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911"/>
        <p:cNvGrpSpPr/>
        <p:nvPr/>
      </p:nvGrpSpPr>
      <p:grpSpPr>
        <a:xfrm>
          <a:off x="0" y="0"/>
          <a:ext cx="0" cy="0"/>
          <a:chOff x="0" y="0"/>
          <a:chExt cx="0" cy="0"/>
        </a:xfrm>
      </p:grpSpPr>
      <p:sp>
        <p:nvSpPr>
          <p:cNvPr id="912" name="Google Shape;912;p131"/>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r>
              <a:rPr lang="en-US" sz="4400" b="0" i="0" u="none" strike="noStrike" cap="none" dirty="0">
                <a:solidFill>
                  <a:srgbClr val="000000"/>
                </a:solidFill>
                <a:latin typeface="Calibri"/>
                <a:ea typeface="Calibri"/>
                <a:cs typeface="Calibri"/>
                <a:sym typeface="Calibri"/>
              </a:rPr>
              <a:t>Valvular Heart Disease</a:t>
            </a:r>
            <a:endParaRPr dirty="0"/>
          </a:p>
        </p:txBody>
      </p:sp>
      <p:sp>
        <p:nvSpPr>
          <p:cNvPr id="913" name="Google Shape;913;p131"/>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a:spcBef>
                <a:spcPts val="0"/>
              </a:spcBef>
              <a:buClr>
                <a:schemeClr val="dk1"/>
              </a:buClr>
              <a:buSzPts val="3200"/>
            </a:pPr>
            <a:r>
              <a:rPr lang="en-US" sz="1800" b="0" i="0" u="none" strike="noStrike" cap="none" dirty="0">
                <a:solidFill>
                  <a:schemeClr val="dk1"/>
                </a:solidFill>
                <a:latin typeface="Calibri"/>
                <a:ea typeface="Calibri"/>
                <a:cs typeface="Calibri"/>
                <a:sym typeface="Calibri"/>
              </a:rPr>
              <a:t>Preoperative assessment</a:t>
            </a:r>
            <a:endParaRPr sz="1800" dirty="0"/>
          </a:p>
          <a:p>
            <a:pPr marL="742950" lvl="1" indent="-285750">
              <a:spcBef>
                <a:spcPts val="1600"/>
              </a:spcBef>
              <a:buClr>
                <a:schemeClr val="dk1"/>
              </a:buClr>
              <a:buSzPts val="2800"/>
            </a:pPr>
            <a:r>
              <a:rPr lang="en-US" b="0" i="0" u="none" strike="noStrike" cap="none" dirty="0">
                <a:solidFill>
                  <a:schemeClr val="dk1"/>
                </a:solidFill>
                <a:latin typeface="Calibri"/>
                <a:ea typeface="Calibri"/>
                <a:cs typeface="Calibri"/>
                <a:sym typeface="Calibri"/>
              </a:rPr>
              <a:t>Prosthetic heart valve assessment:</a:t>
            </a:r>
            <a:endParaRPr dirty="0"/>
          </a:p>
          <a:p>
            <a:pPr marL="1200150" lvl="2" indent="-285750">
              <a:spcBef>
                <a:spcPts val="1600"/>
              </a:spcBef>
              <a:buClr>
                <a:schemeClr val="dk1"/>
              </a:buClr>
              <a:buSzPts val="2400"/>
            </a:pPr>
            <a:r>
              <a:rPr lang="en-US" sz="1800" b="0" i="0" u="none" strike="noStrike" cap="none" dirty="0">
                <a:solidFill>
                  <a:schemeClr val="dk1"/>
                </a:solidFill>
                <a:latin typeface="Calibri"/>
                <a:ea typeface="Calibri"/>
                <a:cs typeface="Calibri"/>
                <a:sym typeface="Calibri"/>
              </a:rPr>
              <a:t>Mechanical dysfunction or leak</a:t>
            </a:r>
            <a:endParaRPr sz="1800" dirty="0"/>
          </a:p>
          <a:p>
            <a:pPr marL="1200150" lvl="2" indent="-285750">
              <a:spcBef>
                <a:spcPts val="1600"/>
              </a:spcBef>
              <a:buClr>
                <a:schemeClr val="dk1"/>
              </a:buClr>
              <a:buSzPts val="2400"/>
            </a:pPr>
            <a:r>
              <a:rPr lang="en-US" sz="1800" b="0" i="0" u="none" strike="noStrike" cap="none" dirty="0">
                <a:solidFill>
                  <a:schemeClr val="dk1"/>
                </a:solidFill>
                <a:latin typeface="Calibri"/>
                <a:ea typeface="Calibri"/>
                <a:cs typeface="Calibri"/>
                <a:sym typeface="Calibri"/>
              </a:rPr>
              <a:t>CHF</a:t>
            </a:r>
            <a:endParaRPr sz="1800" dirty="0"/>
          </a:p>
          <a:p>
            <a:pPr marL="1200150" lvl="2" indent="-285750">
              <a:spcBef>
                <a:spcPts val="1600"/>
              </a:spcBef>
              <a:buClr>
                <a:schemeClr val="dk1"/>
              </a:buClr>
              <a:buSzPts val="2400"/>
            </a:pPr>
            <a:r>
              <a:rPr lang="en-US" sz="1800" b="0" i="0" u="none" strike="noStrike" cap="none" dirty="0">
                <a:solidFill>
                  <a:schemeClr val="dk1"/>
                </a:solidFill>
                <a:latin typeface="Calibri"/>
                <a:ea typeface="Calibri"/>
                <a:cs typeface="Calibri"/>
                <a:sym typeface="Calibri"/>
              </a:rPr>
              <a:t>Anticoagulation</a:t>
            </a:r>
            <a:endParaRPr sz="1800" dirty="0"/>
          </a:p>
          <a:p>
            <a:pPr marL="1200150" lvl="2" indent="-285750">
              <a:spcBef>
                <a:spcPts val="1600"/>
              </a:spcBef>
              <a:buClr>
                <a:schemeClr val="dk1"/>
              </a:buClr>
              <a:buSzPts val="2400"/>
            </a:pPr>
            <a:r>
              <a:rPr lang="en-US" sz="1800" b="0" i="0" u="none" strike="noStrike" cap="none" dirty="0">
                <a:solidFill>
                  <a:schemeClr val="dk1"/>
                </a:solidFill>
                <a:latin typeface="Calibri"/>
                <a:ea typeface="Calibri"/>
                <a:cs typeface="Calibri"/>
                <a:sym typeface="Calibri"/>
              </a:rPr>
              <a:t>Heart tones-valve itself or new murmur</a:t>
            </a:r>
            <a:endParaRPr sz="1800" dirty="0"/>
          </a:p>
          <a:p>
            <a:pPr marL="342900" marR="0" lvl="0" indent="-342900" algn="l" rtl="0">
              <a:spcBef>
                <a:spcPts val="1600"/>
              </a:spcBef>
              <a:spcAft>
                <a:spcPts val="1600"/>
              </a:spcAft>
              <a:buClr>
                <a:schemeClr val="dk1"/>
              </a:buClr>
              <a:buFont typeface="Calibri"/>
              <a:buNone/>
            </a:pPr>
            <a:endParaRPr sz="3200" b="0" i="0" u="none" strike="noStrike" cap="none" dirty="0">
              <a:solidFill>
                <a:schemeClr val="dk1"/>
              </a:solidFill>
              <a:latin typeface="Calibri"/>
              <a:ea typeface="Calibri"/>
              <a:cs typeface="Calibri"/>
              <a:sym typeface="Calibri"/>
            </a:endParaRPr>
          </a:p>
        </p:txBody>
      </p:sp>
      <p:sp>
        <p:nvSpPr>
          <p:cNvPr id="914" name="Google Shape;914;p131"/>
          <p:cNvSpPr txBox="1">
            <a:spLocks noGrp="1"/>
          </p:cNvSpPr>
          <p:nvPr>
            <p:ph type="sldNum" sz="quarter"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a:t> </a:t>
            </a: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918"/>
        <p:cNvGrpSpPr/>
        <p:nvPr/>
      </p:nvGrpSpPr>
      <p:grpSpPr>
        <a:xfrm>
          <a:off x="0" y="0"/>
          <a:ext cx="0" cy="0"/>
          <a:chOff x="0" y="0"/>
          <a:chExt cx="0" cy="0"/>
        </a:xfrm>
      </p:grpSpPr>
      <p:sp>
        <p:nvSpPr>
          <p:cNvPr id="919" name="Google Shape;919;p132"/>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r>
              <a:rPr lang="en-US" sz="4400" b="0" i="0" u="none" strike="noStrike" cap="none" dirty="0">
                <a:solidFill>
                  <a:srgbClr val="000000"/>
                </a:solidFill>
                <a:latin typeface="Calibri"/>
                <a:ea typeface="Calibri"/>
                <a:cs typeface="Calibri"/>
                <a:sym typeface="Calibri"/>
              </a:rPr>
              <a:t>Valvular Heart Disease</a:t>
            </a:r>
            <a:endParaRPr dirty="0"/>
          </a:p>
        </p:txBody>
      </p:sp>
      <p:sp>
        <p:nvSpPr>
          <p:cNvPr id="920" name="Google Shape;920;p132"/>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a:spcBef>
                <a:spcPts val="0"/>
              </a:spcBef>
              <a:buClr>
                <a:schemeClr val="dk1"/>
              </a:buClr>
              <a:buSzPts val="3200"/>
            </a:pPr>
            <a:r>
              <a:rPr lang="en-US" sz="1800" b="0" i="0" u="none" strike="noStrike" cap="none" dirty="0">
                <a:solidFill>
                  <a:schemeClr val="dk1"/>
                </a:solidFill>
                <a:latin typeface="Calibri"/>
                <a:ea typeface="Calibri"/>
                <a:cs typeface="Calibri"/>
                <a:sym typeface="Calibri"/>
              </a:rPr>
              <a:t>Preoperative assessment</a:t>
            </a:r>
            <a:endParaRPr sz="1800" dirty="0"/>
          </a:p>
          <a:p>
            <a:pPr marL="914400" lvl="1" indent="-457200">
              <a:spcBef>
                <a:spcPts val="1600"/>
              </a:spcBef>
              <a:buClr>
                <a:schemeClr val="dk1"/>
              </a:buClr>
              <a:buSzPts val="2800"/>
            </a:pPr>
            <a:r>
              <a:rPr lang="en-US" b="0" i="0" u="none" strike="noStrike" cap="none" dirty="0">
                <a:solidFill>
                  <a:schemeClr val="dk1"/>
                </a:solidFill>
                <a:latin typeface="Calibri"/>
                <a:ea typeface="Calibri"/>
                <a:cs typeface="Calibri"/>
                <a:sym typeface="Calibri"/>
              </a:rPr>
              <a:t>Prosthetic heart valve assessment (cont):</a:t>
            </a:r>
            <a:endParaRPr dirty="0"/>
          </a:p>
          <a:p>
            <a:pPr marL="1257300" lvl="2" indent="-342900">
              <a:spcBef>
                <a:spcPts val="1600"/>
              </a:spcBef>
              <a:buClr>
                <a:schemeClr val="dk1"/>
              </a:buClr>
              <a:buSzPts val="2400"/>
            </a:pPr>
            <a:r>
              <a:rPr lang="en-US" sz="1800" b="0" i="0" u="none" strike="noStrike" cap="none" dirty="0">
                <a:solidFill>
                  <a:schemeClr val="dk1"/>
                </a:solidFill>
                <a:latin typeface="Calibri"/>
                <a:ea typeface="Calibri"/>
                <a:cs typeface="Calibri"/>
                <a:sym typeface="Calibri"/>
              </a:rPr>
              <a:t>Echo and cardiac catheterization- function</a:t>
            </a:r>
            <a:endParaRPr sz="1800" dirty="0"/>
          </a:p>
          <a:p>
            <a:pPr marL="1257300" lvl="2" indent="-342900">
              <a:spcBef>
                <a:spcPts val="1600"/>
              </a:spcBef>
              <a:buClr>
                <a:schemeClr val="dk1"/>
              </a:buClr>
              <a:buSzPts val="2400"/>
            </a:pPr>
            <a:r>
              <a:rPr lang="en-US" sz="1800" b="0" i="0" u="none" strike="noStrike" cap="none" dirty="0">
                <a:solidFill>
                  <a:schemeClr val="dk1"/>
                </a:solidFill>
                <a:latin typeface="Calibri"/>
                <a:ea typeface="Calibri"/>
                <a:cs typeface="Calibri"/>
                <a:sym typeface="Calibri"/>
              </a:rPr>
              <a:t>Antibiotics-dental/surgery</a:t>
            </a:r>
            <a:endParaRPr sz="1800" dirty="0"/>
          </a:p>
          <a:p>
            <a:pPr marL="1257300" lvl="2" indent="-342900">
              <a:spcBef>
                <a:spcPts val="1600"/>
              </a:spcBef>
              <a:buClr>
                <a:schemeClr val="dk1"/>
              </a:buClr>
              <a:buSzPts val="2400"/>
            </a:pPr>
            <a:r>
              <a:rPr lang="en-US" sz="1800" b="0" i="0" u="none" strike="noStrike" cap="none" dirty="0">
                <a:solidFill>
                  <a:schemeClr val="dk1"/>
                </a:solidFill>
                <a:latin typeface="Calibri"/>
                <a:ea typeface="Calibri"/>
                <a:cs typeface="Calibri"/>
                <a:sym typeface="Calibri"/>
              </a:rPr>
              <a:t>Labs- bilirubin and retic count (hemolysis)</a:t>
            </a:r>
            <a:endParaRPr sz="1800" dirty="0"/>
          </a:p>
          <a:p>
            <a:pPr marL="342900" marR="0" lvl="0" indent="-139700" algn="l" rtl="0">
              <a:spcBef>
                <a:spcPts val="1600"/>
              </a:spcBef>
              <a:spcAft>
                <a:spcPts val="1600"/>
              </a:spcAft>
              <a:buClr>
                <a:schemeClr val="dk1"/>
              </a:buClr>
              <a:buSzPts val="3200"/>
              <a:buFont typeface="Calibri"/>
              <a:buNone/>
            </a:pPr>
            <a:endParaRPr sz="3200" b="0" i="0" u="none" strike="noStrike" cap="none" dirty="0">
              <a:solidFill>
                <a:schemeClr val="dk1"/>
              </a:solidFill>
              <a:latin typeface="Calibri"/>
              <a:ea typeface="Calibri"/>
              <a:cs typeface="Calibri"/>
              <a:sym typeface="Calibri"/>
            </a:endParaRPr>
          </a:p>
        </p:txBody>
      </p:sp>
      <p:sp>
        <p:nvSpPr>
          <p:cNvPr id="921" name="Google Shape;921;p132"/>
          <p:cNvSpPr txBox="1">
            <a:spLocks noGrp="1"/>
          </p:cNvSpPr>
          <p:nvPr>
            <p:ph type="sldNum" sz="quarter"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a:t> </a:t>
            </a: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925"/>
        <p:cNvGrpSpPr/>
        <p:nvPr/>
      </p:nvGrpSpPr>
      <p:grpSpPr>
        <a:xfrm>
          <a:off x="0" y="0"/>
          <a:ext cx="0" cy="0"/>
          <a:chOff x="0" y="0"/>
          <a:chExt cx="0" cy="0"/>
        </a:xfrm>
      </p:grpSpPr>
      <p:sp>
        <p:nvSpPr>
          <p:cNvPr id="926" name="Google Shape;926;p133"/>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r>
              <a:rPr lang="en-US" sz="4400" b="0" i="0" u="none" strike="noStrike" cap="none" dirty="0">
                <a:solidFill>
                  <a:srgbClr val="000000"/>
                </a:solidFill>
                <a:latin typeface="Calibri"/>
                <a:ea typeface="Calibri"/>
                <a:cs typeface="Calibri"/>
                <a:sym typeface="Calibri"/>
              </a:rPr>
              <a:t>Valvular Heart Disease</a:t>
            </a:r>
            <a:endParaRPr dirty="0"/>
          </a:p>
        </p:txBody>
      </p:sp>
      <p:sp>
        <p:nvSpPr>
          <p:cNvPr id="927" name="Google Shape;927;p133"/>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a:spcBef>
                <a:spcPts val="0"/>
              </a:spcBef>
              <a:buClr>
                <a:schemeClr val="dk1"/>
              </a:buClr>
              <a:buSzPts val="3200"/>
            </a:pPr>
            <a:r>
              <a:rPr lang="en-US" sz="1800" b="0" i="0" u="none" strike="noStrike" cap="none" dirty="0">
                <a:solidFill>
                  <a:schemeClr val="dk1"/>
                </a:solidFill>
                <a:latin typeface="Calibri"/>
                <a:ea typeface="Calibri"/>
                <a:cs typeface="Calibri"/>
                <a:sym typeface="Calibri"/>
              </a:rPr>
              <a:t>Preoperative assessment</a:t>
            </a:r>
            <a:endParaRPr sz="1800" dirty="0"/>
          </a:p>
          <a:p>
            <a:pPr marL="914400" lvl="1" indent="-457200">
              <a:spcBef>
                <a:spcPts val="1600"/>
              </a:spcBef>
              <a:buClr>
                <a:schemeClr val="dk1"/>
              </a:buClr>
              <a:buSzPts val="2800"/>
            </a:pPr>
            <a:r>
              <a:rPr lang="en-US" b="0" i="0" u="none" strike="noStrike" cap="none" dirty="0">
                <a:solidFill>
                  <a:schemeClr val="dk1"/>
                </a:solidFill>
                <a:latin typeface="Calibri"/>
                <a:ea typeface="Calibri"/>
                <a:cs typeface="Calibri"/>
                <a:sym typeface="Calibri"/>
              </a:rPr>
              <a:t>Tests</a:t>
            </a:r>
            <a:endParaRPr dirty="0"/>
          </a:p>
          <a:p>
            <a:pPr marL="1257300" lvl="2" indent="-342900">
              <a:spcBef>
                <a:spcPts val="1600"/>
              </a:spcBef>
              <a:buClr>
                <a:schemeClr val="dk1"/>
              </a:buClr>
              <a:buSzPts val="2400"/>
            </a:pPr>
            <a:r>
              <a:rPr lang="en-US" sz="1800" b="0" i="0" u="none" strike="noStrike" cap="none" dirty="0">
                <a:solidFill>
                  <a:schemeClr val="dk1"/>
                </a:solidFill>
                <a:latin typeface="Calibri"/>
                <a:ea typeface="Calibri"/>
                <a:cs typeface="Calibri"/>
                <a:sym typeface="Calibri"/>
              </a:rPr>
              <a:t>Blood</a:t>
            </a:r>
            <a:endParaRPr sz="1800" dirty="0"/>
          </a:p>
          <a:p>
            <a:pPr marL="1257300" lvl="2" indent="-342900">
              <a:spcBef>
                <a:spcPts val="1600"/>
              </a:spcBef>
              <a:buClr>
                <a:schemeClr val="dk1"/>
              </a:buClr>
              <a:buSzPts val="2400"/>
            </a:pPr>
            <a:r>
              <a:rPr lang="en-US" sz="1800" b="0" i="0" u="none" strike="noStrike" cap="none" dirty="0">
                <a:solidFill>
                  <a:schemeClr val="dk1"/>
                </a:solidFill>
                <a:latin typeface="Calibri"/>
                <a:ea typeface="Calibri"/>
                <a:cs typeface="Calibri"/>
                <a:sym typeface="Calibri"/>
              </a:rPr>
              <a:t>ECG</a:t>
            </a:r>
            <a:endParaRPr sz="1800" dirty="0"/>
          </a:p>
          <a:p>
            <a:pPr marL="1257300" lvl="2" indent="-342900">
              <a:spcBef>
                <a:spcPts val="1600"/>
              </a:spcBef>
              <a:buClr>
                <a:schemeClr val="dk1"/>
              </a:buClr>
              <a:buSzPts val="2400"/>
            </a:pPr>
            <a:r>
              <a:rPr lang="en-US" sz="1800" b="0" i="0" u="none" strike="noStrike" cap="none" dirty="0">
                <a:solidFill>
                  <a:schemeClr val="dk1"/>
                </a:solidFill>
                <a:latin typeface="Calibri"/>
                <a:ea typeface="Calibri"/>
                <a:cs typeface="Calibri"/>
                <a:sym typeface="Calibri"/>
              </a:rPr>
              <a:t>CXR</a:t>
            </a:r>
            <a:endParaRPr sz="1800" dirty="0"/>
          </a:p>
          <a:p>
            <a:pPr marL="1257300" lvl="2" indent="-342900">
              <a:spcBef>
                <a:spcPts val="1600"/>
              </a:spcBef>
              <a:buClr>
                <a:schemeClr val="dk1"/>
              </a:buClr>
              <a:buSzPts val="2400"/>
            </a:pPr>
            <a:r>
              <a:rPr lang="en-US" sz="1800" b="0" i="0" u="none" strike="noStrike" cap="none" dirty="0">
                <a:solidFill>
                  <a:schemeClr val="dk1"/>
                </a:solidFill>
                <a:latin typeface="Calibri"/>
                <a:ea typeface="Calibri"/>
                <a:cs typeface="Calibri"/>
                <a:sym typeface="Calibri"/>
              </a:rPr>
              <a:t>ABG</a:t>
            </a:r>
            <a:endParaRPr sz="1800" dirty="0"/>
          </a:p>
          <a:p>
            <a:pPr marL="1257300" lvl="2" indent="-342900">
              <a:spcBef>
                <a:spcPts val="1600"/>
              </a:spcBef>
              <a:buClr>
                <a:schemeClr val="dk1"/>
              </a:buClr>
              <a:buSzPts val="2400"/>
            </a:pPr>
            <a:r>
              <a:rPr lang="en-US" sz="1800" b="0" i="0" u="none" strike="noStrike" cap="none" dirty="0">
                <a:solidFill>
                  <a:schemeClr val="dk1"/>
                </a:solidFill>
                <a:latin typeface="Calibri"/>
                <a:ea typeface="Calibri"/>
                <a:cs typeface="Calibri"/>
                <a:sym typeface="Calibri"/>
              </a:rPr>
              <a:t>Catheterization/angiography</a:t>
            </a:r>
            <a:endParaRPr sz="1800" dirty="0"/>
          </a:p>
          <a:p>
            <a:pPr marL="1257300" lvl="2" indent="-342900">
              <a:spcBef>
                <a:spcPts val="1600"/>
              </a:spcBef>
              <a:buClr>
                <a:schemeClr val="dk1"/>
              </a:buClr>
              <a:buSzPts val="2400"/>
            </a:pPr>
            <a:r>
              <a:rPr lang="en-US" sz="1800" b="0" i="0" u="none" strike="noStrike" cap="none" dirty="0">
                <a:solidFill>
                  <a:schemeClr val="dk1"/>
                </a:solidFill>
                <a:latin typeface="Calibri"/>
                <a:ea typeface="Calibri"/>
                <a:cs typeface="Calibri"/>
                <a:sym typeface="Calibri"/>
              </a:rPr>
              <a:t>Echo</a:t>
            </a:r>
            <a:endParaRPr sz="1800" dirty="0"/>
          </a:p>
          <a:p>
            <a:pPr marL="342900" marR="0" lvl="0" indent="-139700" algn="l" rtl="0">
              <a:spcBef>
                <a:spcPts val="1600"/>
              </a:spcBef>
              <a:spcAft>
                <a:spcPts val="1600"/>
              </a:spcAft>
              <a:buClr>
                <a:schemeClr val="dk1"/>
              </a:buClr>
              <a:buSzPts val="3200"/>
              <a:buFont typeface="Calibri"/>
              <a:buNone/>
            </a:pPr>
            <a:endParaRPr sz="3200" b="0" i="0" u="none" strike="noStrike" cap="none" dirty="0">
              <a:solidFill>
                <a:schemeClr val="dk1"/>
              </a:solidFill>
              <a:latin typeface="Calibri"/>
              <a:ea typeface="Calibri"/>
              <a:cs typeface="Calibri"/>
              <a:sym typeface="Calibri"/>
            </a:endParaRPr>
          </a:p>
        </p:txBody>
      </p:sp>
      <p:sp>
        <p:nvSpPr>
          <p:cNvPr id="928" name="Google Shape;928;p133"/>
          <p:cNvSpPr txBox="1">
            <a:spLocks noGrp="1"/>
          </p:cNvSpPr>
          <p:nvPr>
            <p:ph type="sldNum" sz="quarter"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a:t> </a:t>
            </a: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932"/>
        <p:cNvGrpSpPr/>
        <p:nvPr/>
      </p:nvGrpSpPr>
      <p:grpSpPr>
        <a:xfrm>
          <a:off x="0" y="0"/>
          <a:ext cx="0" cy="0"/>
          <a:chOff x="0" y="0"/>
          <a:chExt cx="0" cy="0"/>
        </a:xfrm>
      </p:grpSpPr>
      <p:sp>
        <p:nvSpPr>
          <p:cNvPr id="933" name="Google Shape;933;p134"/>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r>
              <a:rPr lang="en-US" sz="4400" b="0" i="0" u="none" strike="noStrike" cap="none" dirty="0">
                <a:solidFill>
                  <a:srgbClr val="000000"/>
                </a:solidFill>
                <a:latin typeface="Calibri"/>
                <a:ea typeface="Calibri"/>
                <a:cs typeface="Calibri"/>
                <a:sym typeface="Calibri"/>
              </a:rPr>
              <a:t>Valvular Heart Disease</a:t>
            </a:r>
            <a:endParaRPr dirty="0"/>
          </a:p>
        </p:txBody>
      </p:sp>
      <p:sp>
        <p:nvSpPr>
          <p:cNvPr id="934" name="Google Shape;934;p134"/>
          <p:cNvSpPr txBox="1">
            <a:spLocks noGrp="1"/>
          </p:cNvSpPr>
          <p:nvPr>
            <p:ph idx="1"/>
          </p:nvPr>
        </p:nvSpPr>
        <p:spPr>
          <a:xfrm>
            <a:off x="457200" y="1752600"/>
            <a:ext cx="8229600" cy="4800600"/>
          </a:xfrm>
          <a:prstGeom prst="rect">
            <a:avLst/>
          </a:prstGeom>
          <a:noFill/>
          <a:ln>
            <a:noFill/>
          </a:ln>
        </p:spPr>
        <p:txBody>
          <a:bodyPr spcFirstLastPara="1" wrap="square" lIns="91425" tIns="45700" rIns="91425" bIns="45700" anchor="t" anchorCtr="0">
            <a:noAutofit/>
          </a:bodyPr>
          <a:lstStyle/>
          <a:p>
            <a:pPr>
              <a:spcBef>
                <a:spcPts val="0"/>
              </a:spcBef>
              <a:buClr>
                <a:schemeClr val="dk1"/>
              </a:buClr>
              <a:buSzPts val="3200"/>
            </a:pPr>
            <a:r>
              <a:rPr lang="en-US" sz="1800" b="0" i="0" u="none" strike="noStrike" cap="none" dirty="0">
                <a:solidFill>
                  <a:schemeClr val="dk1"/>
                </a:solidFill>
                <a:latin typeface="Calibri"/>
                <a:ea typeface="Calibri"/>
                <a:cs typeface="Calibri"/>
                <a:sym typeface="Calibri"/>
              </a:rPr>
              <a:t>Preoperative assessment</a:t>
            </a:r>
            <a:endParaRPr sz="1800" dirty="0"/>
          </a:p>
          <a:p>
            <a:pPr marL="914400" lvl="1" indent="-457200">
              <a:spcBef>
                <a:spcPts val="1600"/>
              </a:spcBef>
              <a:buClr>
                <a:schemeClr val="dk1"/>
              </a:buClr>
              <a:buSzPts val="2800"/>
            </a:pPr>
            <a:r>
              <a:rPr lang="en-US" b="0" i="0" u="none" strike="noStrike" cap="none" dirty="0">
                <a:solidFill>
                  <a:schemeClr val="dk1"/>
                </a:solidFill>
                <a:latin typeface="Calibri"/>
                <a:ea typeface="Calibri"/>
                <a:cs typeface="Calibri"/>
                <a:sym typeface="Calibri"/>
              </a:rPr>
              <a:t>Exam</a:t>
            </a:r>
            <a:endParaRPr dirty="0"/>
          </a:p>
          <a:p>
            <a:pPr marL="1257300" lvl="2" indent="-342900">
              <a:spcBef>
                <a:spcPts val="1600"/>
              </a:spcBef>
              <a:buClr>
                <a:schemeClr val="dk1"/>
              </a:buClr>
              <a:buSzPts val="2400"/>
            </a:pPr>
            <a:r>
              <a:rPr lang="en-US" sz="1800" b="0" i="0" u="none" strike="noStrike" cap="none" dirty="0">
                <a:solidFill>
                  <a:schemeClr val="dk1"/>
                </a:solidFill>
                <a:latin typeface="Calibri"/>
                <a:ea typeface="Calibri"/>
                <a:cs typeface="Calibri"/>
                <a:sym typeface="Calibri"/>
              </a:rPr>
              <a:t>Heart tones</a:t>
            </a:r>
            <a:endParaRPr sz="1800" dirty="0"/>
          </a:p>
          <a:p>
            <a:pPr marL="1257300" lvl="2" indent="-342900">
              <a:spcBef>
                <a:spcPts val="1600"/>
              </a:spcBef>
              <a:buClr>
                <a:schemeClr val="dk1"/>
              </a:buClr>
              <a:buSzPts val="2400"/>
            </a:pPr>
            <a:r>
              <a:rPr lang="en-US" sz="1800" b="0" i="0" u="none" strike="noStrike" cap="none" dirty="0">
                <a:solidFill>
                  <a:schemeClr val="dk1"/>
                </a:solidFill>
                <a:latin typeface="Calibri"/>
                <a:ea typeface="Calibri"/>
                <a:cs typeface="Calibri"/>
                <a:sym typeface="Calibri"/>
              </a:rPr>
              <a:t>Systolic murmur</a:t>
            </a:r>
            <a:endParaRPr sz="1800" dirty="0"/>
          </a:p>
          <a:p>
            <a:pPr marL="1714500" lvl="3" indent="-342900">
              <a:spcBef>
                <a:spcPts val="1600"/>
              </a:spcBef>
              <a:buClr>
                <a:schemeClr val="dk1"/>
              </a:buClr>
              <a:buSzPts val="2000"/>
            </a:pPr>
            <a:r>
              <a:rPr lang="en-US" sz="1800" b="0" i="0" u="none" strike="noStrike" cap="none" dirty="0">
                <a:solidFill>
                  <a:schemeClr val="dk1"/>
                </a:solidFill>
                <a:latin typeface="Calibri"/>
                <a:ea typeface="Calibri"/>
                <a:cs typeface="Calibri"/>
                <a:sym typeface="Calibri"/>
              </a:rPr>
              <a:t>Aortic/pulmonic stenosis</a:t>
            </a:r>
            <a:endParaRPr sz="1800" dirty="0"/>
          </a:p>
          <a:p>
            <a:pPr marL="1714500" lvl="3" indent="-342900">
              <a:spcBef>
                <a:spcPts val="1600"/>
              </a:spcBef>
              <a:buClr>
                <a:schemeClr val="dk1"/>
              </a:buClr>
              <a:buSzPts val="2000"/>
            </a:pPr>
            <a:r>
              <a:rPr lang="en-US" sz="1800" b="0" i="0" u="none" strike="noStrike" cap="none" dirty="0">
                <a:solidFill>
                  <a:schemeClr val="dk1"/>
                </a:solidFill>
                <a:latin typeface="Calibri"/>
                <a:ea typeface="Calibri"/>
                <a:cs typeface="Calibri"/>
                <a:sym typeface="Calibri"/>
              </a:rPr>
              <a:t>Mitral/tricuspid insufficiency</a:t>
            </a:r>
            <a:endParaRPr sz="1800" dirty="0"/>
          </a:p>
          <a:p>
            <a:pPr marL="1257300" lvl="2" indent="-342900">
              <a:spcBef>
                <a:spcPts val="1600"/>
              </a:spcBef>
              <a:buClr>
                <a:schemeClr val="dk1"/>
              </a:buClr>
              <a:buSzPts val="2400"/>
            </a:pPr>
            <a:r>
              <a:rPr lang="en-US" sz="1800" b="0" i="0" u="none" strike="noStrike" cap="none" dirty="0">
                <a:solidFill>
                  <a:schemeClr val="dk1"/>
                </a:solidFill>
                <a:latin typeface="Calibri"/>
                <a:ea typeface="Calibri"/>
                <a:cs typeface="Calibri"/>
                <a:sym typeface="Calibri"/>
              </a:rPr>
              <a:t>Diastolic murmur</a:t>
            </a:r>
            <a:endParaRPr sz="1800" dirty="0"/>
          </a:p>
          <a:p>
            <a:pPr marL="1714500" lvl="3" indent="-342900">
              <a:spcBef>
                <a:spcPts val="1600"/>
              </a:spcBef>
              <a:buClr>
                <a:schemeClr val="dk1"/>
              </a:buClr>
              <a:buSzPts val="2000"/>
            </a:pPr>
            <a:r>
              <a:rPr lang="en-US" sz="1800" b="0" i="0" u="none" strike="noStrike" cap="none" dirty="0">
                <a:solidFill>
                  <a:schemeClr val="dk1"/>
                </a:solidFill>
                <a:latin typeface="Calibri"/>
                <a:ea typeface="Calibri"/>
                <a:cs typeface="Calibri"/>
                <a:sym typeface="Calibri"/>
              </a:rPr>
              <a:t>Mitral/tricuspid stenosis </a:t>
            </a:r>
            <a:endParaRPr sz="1800" dirty="0"/>
          </a:p>
          <a:p>
            <a:pPr marL="1714500" lvl="3" indent="-342900">
              <a:spcBef>
                <a:spcPts val="1600"/>
              </a:spcBef>
              <a:buClr>
                <a:schemeClr val="dk1"/>
              </a:buClr>
              <a:buSzPts val="2000"/>
            </a:pPr>
            <a:r>
              <a:rPr lang="en-US" sz="1800" b="0" i="0" u="none" strike="noStrike" cap="none" dirty="0">
                <a:solidFill>
                  <a:schemeClr val="dk1"/>
                </a:solidFill>
                <a:latin typeface="Calibri"/>
                <a:ea typeface="Calibri"/>
                <a:cs typeface="Calibri"/>
                <a:sym typeface="Calibri"/>
              </a:rPr>
              <a:t>Aortic/pulmonic insufficiency</a:t>
            </a:r>
            <a:endParaRPr sz="1800" dirty="0"/>
          </a:p>
          <a:p>
            <a:pPr marL="342900" marR="0" lvl="0" indent="-139700" algn="l" rtl="0">
              <a:spcBef>
                <a:spcPts val="1600"/>
              </a:spcBef>
              <a:spcAft>
                <a:spcPts val="1600"/>
              </a:spcAft>
              <a:buClr>
                <a:schemeClr val="dk1"/>
              </a:buClr>
              <a:buSzPts val="3200"/>
              <a:buFont typeface="Calibri"/>
              <a:buNone/>
            </a:pPr>
            <a:endParaRPr sz="3200" b="0" i="0" u="none" strike="noStrike" cap="none" dirty="0">
              <a:solidFill>
                <a:schemeClr val="dk1"/>
              </a:solidFill>
              <a:latin typeface="Calibri"/>
              <a:ea typeface="Calibri"/>
              <a:cs typeface="Calibri"/>
              <a:sym typeface="Calibri"/>
            </a:endParaRPr>
          </a:p>
        </p:txBody>
      </p:sp>
      <p:sp>
        <p:nvSpPr>
          <p:cNvPr id="935" name="Google Shape;935;p134"/>
          <p:cNvSpPr txBox="1">
            <a:spLocks noGrp="1"/>
          </p:cNvSpPr>
          <p:nvPr>
            <p:ph type="sldNum" sz="quarter"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a:t> </a:t>
            </a: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940"/>
        <p:cNvGrpSpPr/>
        <p:nvPr/>
      </p:nvGrpSpPr>
      <p:grpSpPr>
        <a:xfrm>
          <a:off x="0" y="0"/>
          <a:ext cx="0" cy="0"/>
          <a:chOff x="0" y="0"/>
          <a:chExt cx="0" cy="0"/>
        </a:xfrm>
      </p:grpSpPr>
      <p:sp>
        <p:nvSpPr>
          <p:cNvPr id="941" name="Google Shape;941;p13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r>
              <a:rPr lang="en-US" sz="4400" b="0" i="0" u="none" strike="noStrike" cap="none" dirty="0">
                <a:solidFill>
                  <a:srgbClr val="000000"/>
                </a:solidFill>
                <a:latin typeface="Calibri"/>
                <a:ea typeface="Calibri"/>
                <a:cs typeface="Calibri"/>
                <a:sym typeface="Calibri"/>
              </a:rPr>
              <a:t>Valvular Heart Disease</a:t>
            </a:r>
            <a:endParaRPr dirty="0"/>
          </a:p>
        </p:txBody>
      </p:sp>
      <p:sp>
        <p:nvSpPr>
          <p:cNvPr id="942" name="Google Shape;942;p135"/>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a:spcBef>
                <a:spcPts val="0"/>
              </a:spcBef>
              <a:buClr>
                <a:schemeClr val="dk1"/>
              </a:buClr>
              <a:buSzPts val="3200"/>
            </a:pPr>
            <a:r>
              <a:rPr lang="en-US" sz="1800" b="0" i="0" u="none" strike="noStrike" cap="none" dirty="0">
                <a:solidFill>
                  <a:schemeClr val="dk1"/>
                </a:solidFill>
                <a:latin typeface="Calibri"/>
                <a:ea typeface="Calibri"/>
                <a:cs typeface="Calibri"/>
                <a:sym typeface="Calibri"/>
              </a:rPr>
              <a:t>Aortic Stenosis</a:t>
            </a:r>
            <a:endParaRPr sz="1800" dirty="0"/>
          </a:p>
          <a:p>
            <a:pPr marL="914400" lvl="1" indent="-457200">
              <a:spcBef>
                <a:spcPts val="1600"/>
              </a:spcBef>
              <a:buClr>
                <a:schemeClr val="dk1"/>
              </a:buClr>
              <a:buSzPts val="2800"/>
            </a:pPr>
            <a:r>
              <a:rPr lang="en-US" b="0" i="0" u="none" strike="noStrike" cap="none" dirty="0">
                <a:solidFill>
                  <a:schemeClr val="dk1"/>
                </a:solidFill>
                <a:latin typeface="Calibri"/>
                <a:ea typeface="Calibri"/>
                <a:cs typeface="Calibri"/>
                <a:sym typeface="Calibri"/>
              </a:rPr>
              <a:t>Cause: </a:t>
            </a:r>
            <a:endParaRPr dirty="0"/>
          </a:p>
          <a:p>
            <a:pPr marL="1257300" lvl="2" indent="-342900">
              <a:spcBef>
                <a:spcPts val="1600"/>
              </a:spcBef>
              <a:buClr>
                <a:schemeClr val="dk1"/>
              </a:buClr>
              <a:buSzPts val="2400"/>
            </a:pPr>
            <a:r>
              <a:rPr lang="en-US" sz="1800" b="0" i="0" u="none" strike="noStrike" cap="none" dirty="0">
                <a:solidFill>
                  <a:schemeClr val="dk1"/>
                </a:solidFill>
                <a:latin typeface="Calibri"/>
                <a:ea typeface="Calibri"/>
                <a:cs typeface="Calibri"/>
                <a:sym typeface="Calibri"/>
              </a:rPr>
              <a:t>Calcification and stenosis of congenital abnormal bicuspid valve</a:t>
            </a:r>
            <a:endParaRPr sz="1800" dirty="0"/>
          </a:p>
          <a:p>
            <a:pPr marL="914400" lvl="1" indent="-457200">
              <a:spcBef>
                <a:spcPts val="1600"/>
              </a:spcBef>
              <a:buClr>
                <a:schemeClr val="dk1"/>
              </a:buClr>
              <a:buSzPts val="2800"/>
            </a:pPr>
            <a:r>
              <a:rPr lang="en-US" b="0" i="0" u="none" strike="noStrike" cap="none" dirty="0">
                <a:solidFill>
                  <a:schemeClr val="dk1"/>
                </a:solidFill>
                <a:latin typeface="Calibri"/>
                <a:ea typeface="Calibri"/>
                <a:cs typeface="Calibri"/>
                <a:sym typeface="Calibri"/>
              </a:rPr>
              <a:t>Associated with: </a:t>
            </a:r>
            <a:endParaRPr dirty="0"/>
          </a:p>
          <a:p>
            <a:pPr marL="1257300" lvl="2" indent="-342900">
              <a:spcBef>
                <a:spcPts val="1600"/>
              </a:spcBef>
              <a:buClr>
                <a:schemeClr val="dk1"/>
              </a:buClr>
              <a:buSzPts val="2400"/>
            </a:pPr>
            <a:r>
              <a:rPr lang="en-US" sz="1800" b="0" i="0" u="none" strike="noStrike" cap="none" dirty="0">
                <a:solidFill>
                  <a:schemeClr val="dk1"/>
                </a:solidFill>
                <a:latin typeface="Calibri"/>
                <a:ea typeface="Calibri"/>
                <a:cs typeface="Calibri"/>
                <a:sym typeface="Calibri"/>
              </a:rPr>
              <a:t>Rheumatic fever </a:t>
            </a:r>
            <a:endParaRPr sz="1800" dirty="0"/>
          </a:p>
          <a:p>
            <a:pPr marL="1257300" lvl="2" indent="-342900">
              <a:spcBef>
                <a:spcPts val="1600"/>
              </a:spcBef>
              <a:buClr>
                <a:schemeClr val="dk1"/>
              </a:buClr>
              <a:buSzPts val="2400"/>
            </a:pPr>
            <a:r>
              <a:rPr lang="en-US" sz="1800" b="0" i="0" u="none" strike="noStrike" cap="none" dirty="0">
                <a:solidFill>
                  <a:schemeClr val="dk1"/>
                </a:solidFill>
                <a:latin typeface="Calibri"/>
                <a:ea typeface="Calibri"/>
                <a:cs typeface="Calibri"/>
                <a:sym typeface="Calibri"/>
              </a:rPr>
              <a:t>Mitral valve disease</a:t>
            </a:r>
            <a:endParaRPr sz="1800" dirty="0"/>
          </a:p>
          <a:p>
            <a:pPr marL="342900" marR="0" lvl="0" indent="-139700" algn="l" rtl="0">
              <a:spcBef>
                <a:spcPts val="1600"/>
              </a:spcBef>
              <a:spcAft>
                <a:spcPts val="1600"/>
              </a:spcAft>
              <a:buClr>
                <a:schemeClr val="dk1"/>
              </a:buClr>
              <a:buSzPts val="3200"/>
              <a:buFont typeface="Calibri"/>
              <a:buNone/>
            </a:pPr>
            <a:endParaRPr sz="3200" b="0" i="0" u="none" strike="noStrike" cap="none" dirty="0">
              <a:solidFill>
                <a:schemeClr val="dk1"/>
              </a:solidFill>
              <a:latin typeface="Calibri"/>
              <a:ea typeface="Calibri"/>
              <a:cs typeface="Calibri"/>
              <a:sym typeface="Calibri"/>
            </a:endParaRPr>
          </a:p>
        </p:txBody>
      </p:sp>
      <p:sp>
        <p:nvSpPr>
          <p:cNvPr id="943" name="Google Shape;943;p135"/>
          <p:cNvSpPr txBox="1">
            <a:spLocks noGrp="1"/>
          </p:cNvSpPr>
          <p:nvPr>
            <p:ph type="sldNum" sz="quarter"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a:t> </a:t>
            </a: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948"/>
        <p:cNvGrpSpPr/>
        <p:nvPr/>
      </p:nvGrpSpPr>
      <p:grpSpPr>
        <a:xfrm>
          <a:off x="0" y="0"/>
          <a:ext cx="0" cy="0"/>
          <a:chOff x="0" y="0"/>
          <a:chExt cx="0" cy="0"/>
        </a:xfrm>
      </p:grpSpPr>
      <p:sp>
        <p:nvSpPr>
          <p:cNvPr id="949" name="Google Shape;949;p136"/>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r>
              <a:rPr lang="en-US" sz="4400" b="0" i="0" u="none" strike="noStrike" cap="none" dirty="0">
                <a:solidFill>
                  <a:srgbClr val="000000"/>
                </a:solidFill>
                <a:latin typeface="Calibri"/>
                <a:ea typeface="Calibri"/>
                <a:cs typeface="Calibri"/>
                <a:sym typeface="Calibri"/>
              </a:rPr>
              <a:t>Valvular Heart Disease</a:t>
            </a:r>
            <a:endParaRPr dirty="0"/>
          </a:p>
        </p:txBody>
      </p:sp>
      <p:sp>
        <p:nvSpPr>
          <p:cNvPr id="950" name="Google Shape;950;p136"/>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a:spcBef>
                <a:spcPts val="0"/>
              </a:spcBef>
              <a:buClr>
                <a:schemeClr val="dk1"/>
              </a:buClr>
              <a:buSzPts val="3200"/>
            </a:pPr>
            <a:r>
              <a:rPr lang="en-US" sz="1800" b="0" i="0" u="none" strike="noStrike" cap="none" dirty="0">
                <a:solidFill>
                  <a:schemeClr val="dk1"/>
                </a:solidFill>
                <a:latin typeface="Calibri"/>
                <a:ea typeface="Calibri"/>
                <a:cs typeface="Calibri"/>
                <a:sym typeface="Calibri"/>
              </a:rPr>
              <a:t>Aortic Stenosis</a:t>
            </a:r>
            <a:endParaRPr sz="1800" dirty="0"/>
          </a:p>
          <a:p>
            <a:pPr marL="742950" lvl="1" indent="-285750">
              <a:spcBef>
                <a:spcPts val="1600"/>
              </a:spcBef>
              <a:buClr>
                <a:schemeClr val="dk1"/>
              </a:buClr>
              <a:buSzPts val="2800"/>
            </a:pPr>
            <a:r>
              <a:rPr lang="en-US" b="0" i="0" u="none" strike="noStrike" cap="none" dirty="0">
                <a:solidFill>
                  <a:schemeClr val="dk1"/>
                </a:solidFill>
                <a:latin typeface="Calibri"/>
                <a:ea typeface="Calibri"/>
                <a:cs typeface="Calibri"/>
                <a:sym typeface="Calibri"/>
              </a:rPr>
              <a:t>Onset: </a:t>
            </a:r>
            <a:endParaRPr dirty="0"/>
          </a:p>
          <a:p>
            <a:pPr marL="1200150" lvl="2" indent="-285750">
              <a:spcBef>
                <a:spcPts val="1600"/>
              </a:spcBef>
              <a:buClr>
                <a:schemeClr val="dk1"/>
              </a:buClr>
              <a:buSzPts val="2400"/>
            </a:pPr>
            <a:r>
              <a:rPr lang="en-US" sz="1800" b="0" i="0" u="none" strike="noStrike" cap="none" dirty="0">
                <a:solidFill>
                  <a:schemeClr val="dk1"/>
                </a:solidFill>
                <a:latin typeface="Calibri"/>
                <a:ea typeface="Calibri"/>
                <a:cs typeface="Calibri"/>
                <a:sym typeface="Calibri"/>
              </a:rPr>
              <a:t>Asymptomatic for 30 years</a:t>
            </a:r>
            <a:endParaRPr sz="1800" dirty="0"/>
          </a:p>
          <a:p>
            <a:pPr marL="742950" lvl="1" indent="-285750">
              <a:spcBef>
                <a:spcPts val="1600"/>
              </a:spcBef>
              <a:buClr>
                <a:schemeClr val="dk1"/>
              </a:buClr>
              <a:buSzPts val="2800"/>
            </a:pPr>
            <a:r>
              <a:rPr lang="en-US" b="0" i="0" u="none" strike="noStrike" cap="none" dirty="0">
                <a:solidFill>
                  <a:schemeClr val="dk1"/>
                </a:solidFill>
                <a:latin typeface="Calibri"/>
                <a:ea typeface="Calibri"/>
                <a:cs typeface="Calibri"/>
                <a:sym typeface="Calibri"/>
              </a:rPr>
              <a:t>Symptoms</a:t>
            </a:r>
            <a:endParaRPr dirty="0"/>
          </a:p>
          <a:p>
            <a:pPr marL="1200150" lvl="2" indent="-285750">
              <a:spcBef>
                <a:spcPts val="1600"/>
              </a:spcBef>
              <a:buClr>
                <a:schemeClr val="dk1"/>
              </a:buClr>
              <a:buSzPts val="2400"/>
            </a:pPr>
            <a:r>
              <a:rPr lang="en-US" sz="1800" b="0" i="0" u="none" strike="noStrike" cap="none" dirty="0">
                <a:solidFill>
                  <a:schemeClr val="dk1"/>
                </a:solidFill>
                <a:latin typeface="Calibri"/>
                <a:ea typeface="Calibri"/>
                <a:cs typeface="Calibri"/>
                <a:sym typeface="Calibri"/>
              </a:rPr>
              <a:t>Angina</a:t>
            </a:r>
            <a:endParaRPr sz="1800" dirty="0"/>
          </a:p>
          <a:p>
            <a:pPr marL="1200150" lvl="2" indent="-285750">
              <a:spcBef>
                <a:spcPts val="1600"/>
              </a:spcBef>
              <a:buClr>
                <a:schemeClr val="dk1"/>
              </a:buClr>
              <a:buSzPts val="2400"/>
            </a:pPr>
            <a:r>
              <a:rPr lang="en-US" sz="1800" b="0" i="0" u="none" strike="noStrike" cap="none" dirty="0">
                <a:solidFill>
                  <a:schemeClr val="dk1"/>
                </a:solidFill>
                <a:latin typeface="Calibri"/>
                <a:ea typeface="Calibri"/>
                <a:cs typeface="Calibri"/>
                <a:sym typeface="Calibri"/>
              </a:rPr>
              <a:t>Dyspnea on exertion</a:t>
            </a:r>
            <a:endParaRPr sz="1800" dirty="0"/>
          </a:p>
          <a:p>
            <a:pPr marL="1200150" lvl="2" indent="-285750">
              <a:spcBef>
                <a:spcPts val="1600"/>
              </a:spcBef>
              <a:buClr>
                <a:schemeClr val="dk1"/>
              </a:buClr>
              <a:buSzPts val="2400"/>
            </a:pPr>
            <a:r>
              <a:rPr lang="en-US" sz="1800" b="0" i="0" u="none" strike="noStrike" cap="none" dirty="0">
                <a:solidFill>
                  <a:schemeClr val="dk1"/>
                </a:solidFill>
                <a:latin typeface="Calibri"/>
                <a:ea typeface="Calibri"/>
                <a:cs typeface="Calibri"/>
                <a:sym typeface="Calibri"/>
              </a:rPr>
              <a:t>Syncope</a:t>
            </a:r>
            <a:endParaRPr sz="1800" dirty="0"/>
          </a:p>
          <a:p>
            <a:pPr marL="342900" marR="0" lvl="0" indent="-139700" algn="l" rtl="0">
              <a:spcBef>
                <a:spcPts val="1600"/>
              </a:spcBef>
              <a:spcAft>
                <a:spcPts val="1600"/>
              </a:spcAft>
              <a:buClr>
                <a:schemeClr val="dk1"/>
              </a:buClr>
              <a:buSzPts val="3200"/>
              <a:buFont typeface="Calibri"/>
              <a:buNone/>
            </a:pPr>
            <a:endParaRPr sz="3200" b="0" i="0" u="none" strike="noStrike" cap="none" dirty="0">
              <a:solidFill>
                <a:schemeClr val="dk1"/>
              </a:solidFill>
              <a:latin typeface="Calibri"/>
              <a:ea typeface="Calibri"/>
              <a:cs typeface="Calibri"/>
              <a:sym typeface="Calibri"/>
            </a:endParaRPr>
          </a:p>
        </p:txBody>
      </p:sp>
      <p:sp>
        <p:nvSpPr>
          <p:cNvPr id="951" name="Google Shape;951;p136"/>
          <p:cNvSpPr txBox="1">
            <a:spLocks noGrp="1"/>
          </p:cNvSpPr>
          <p:nvPr>
            <p:ph type="sldNum" sz="quarter"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a:t> </a:t>
            </a: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955"/>
        <p:cNvGrpSpPr/>
        <p:nvPr/>
      </p:nvGrpSpPr>
      <p:grpSpPr>
        <a:xfrm>
          <a:off x="0" y="0"/>
          <a:ext cx="0" cy="0"/>
          <a:chOff x="0" y="0"/>
          <a:chExt cx="0" cy="0"/>
        </a:xfrm>
      </p:grpSpPr>
      <p:sp>
        <p:nvSpPr>
          <p:cNvPr id="956" name="Google Shape;956;p137"/>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r>
              <a:rPr lang="en-US" sz="4400" b="0" i="0" u="none" strike="noStrike" cap="none" dirty="0">
                <a:solidFill>
                  <a:srgbClr val="000000"/>
                </a:solidFill>
                <a:latin typeface="Calibri"/>
                <a:ea typeface="Calibri"/>
                <a:cs typeface="Calibri"/>
                <a:sym typeface="Calibri"/>
              </a:rPr>
              <a:t>Valvular Heart Disease</a:t>
            </a:r>
            <a:endParaRPr dirty="0"/>
          </a:p>
        </p:txBody>
      </p:sp>
      <p:sp>
        <p:nvSpPr>
          <p:cNvPr id="957" name="Google Shape;957;p137"/>
          <p:cNvSpPr txBox="1">
            <a:spLocks noGrp="1"/>
          </p:cNvSpPr>
          <p:nvPr>
            <p:ph idx="1"/>
          </p:nvPr>
        </p:nvSpPr>
        <p:spPr>
          <a:xfrm>
            <a:off x="457200" y="1676400"/>
            <a:ext cx="8229600" cy="4648200"/>
          </a:xfrm>
          <a:prstGeom prst="rect">
            <a:avLst/>
          </a:prstGeom>
          <a:noFill/>
          <a:ln>
            <a:noFill/>
          </a:ln>
        </p:spPr>
        <p:txBody>
          <a:bodyPr spcFirstLastPara="1" wrap="square" lIns="91425" tIns="45700" rIns="91425" bIns="45700" anchor="t" anchorCtr="0">
            <a:noAutofit/>
          </a:bodyPr>
          <a:lstStyle/>
          <a:p>
            <a:pPr>
              <a:spcBef>
                <a:spcPts val="0"/>
              </a:spcBef>
              <a:buClr>
                <a:schemeClr val="dk1"/>
              </a:buClr>
              <a:buSzPts val="3200"/>
            </a:pPr>
            <a:r>
              <a:rPr lang="en-US" sz="1800" b="0" i="0" u="none" strike="noStrike" cap="none" dirty="0">
                <a:solidFill>
                  <a:schemeClr val="dk1"/>
                </a:solidFill>
                <a:latin typeface="Calibri"/>
                <a:ea typeface="Calibri"/>
                <a:cs typeface="Calibri"/>
                <a:sym typeface="Calibri"/>
              </a:rPr>
              <a:t>Considerations with AS</a:t>
            </a:r>
            <a:endParaRPr sz="1800" dirty="0"/>
          </a:p>
          <a:p>
            <a:pPr marL="742950" lvl="1" indent="-285750">
              <a:spcBef>
                <a:spcPts val="1600"/>
              </a:spcBef>
              <a:buClr>
                <a:schemeClr val="dk1"/>
              </a:buClr>
              <a:buSzPts val="2800"/>
            </a:pPr>
            <a:r>
              <a:rPr lang="en-US" b="0" i="0" u="none" strike="noStrike" cap="none" dirty="0">
                <a:solidFill>
                  <a:schemeClr val="dk1"/>
                </a:solidFill>
                <a:latin typeface="Calibri"/>
                <a:ea typeface="Calibri"/>
                <a:cs typeface="Calibri"/>
                <a:sym typeface="Calibri"/>
              </a:rPr>
              <a:t>Severe stenosis</a:t>
            </a:r>
            <a:endParaRPr dirty="0"/>
          </a:p>
          <a:p>
            <a:pPr marL="1200150" lvl="2" indent="-285750">
              <a:spcBef>
                <a:spcPts val="1600"/>
              </a:spcBef>
              <a:buClr>
                <a:schemeClr val="dk1"/>
              </a:buClr>
              <a:buSzPts val="2400"/>
            </a:pPr>
            <a:r>
              <a:rPr lang="en-US" sz="1800" b="0" i="0" u="none" strike="noStrike" cap="none" dirty="0">
                <a:solidFill>
                  <a:schemeClr val="dk1"/>
                </a:solidFill>
                <a:latin typeface="Calibri"/>
                <a:ea typeface="Calibri"/>
                <a:cs typeface="Calibri"/>
                <a:sym typeface="Calibri"/>
              </a:rPr>
              <a:t>*transvalvular pressure gradient &gt; 50mmHg </a:t>
            </a:r>
            <a:endParaRPr sz="1800" dirty="0"/>
          </a:p>
          <a:p>
            <a:pPr marL="1200150" lvl="2" indent="-285750">
              <a:spcBef>
                <a:spcPts val="1600"/>
              </a:spcBef>
              <a:buClr>
                <a:schemeClr val="dk1"/>
              </a:buClr>
              <a:buSzPts val="2400"/>
            </a:pPr>
            <a:r>
              <a:rPr lang="en-US" sz="1800" b="0" i="0" u="none" strike="noStrike" cap="none" dirty="0">
                <a:solidFill>
                  <a:schemeClr val="dk1"/>
                </a:solidFill>
                <a:latin typeface="Calibri"/>
                <a:ea typeface="Calibri"/>
                <a:cs typeface="Calibri"/>
                <a:sym typeface="Calibri"/>
              </a:rPr>
              <a:t>*aortic valve orifice &lt; 1 cm</a:t>
            </a:r>
            <a:r>
              <a:rPr lang="en-US" sz="1800" b="0" i="0" u="none" strike="noStrike" cap="none" baseline="30000" dirty="0">
                <a:solidFill>
                  <a:schemeClr val="dk1"/>
                </a:solidFill>
                <a:latin typeface="Calibri"/>
                <a:ea typeface="Calibri"/>
                <a:cs typeface="Calibri"/>
                <a:sym typeface="Calibri"/>
              </a:rPr>
              <a:t>2</a:t>
            </a:r>
            <a:r>
              <a:rPr lang="en-US" sz="1800" b="0" i="0" u="none" strike="noStrike" cap="none" dirty="0">
                <a:solidFill>
                  <a:schemeClr val="dk1"/>
                </a:solidFill>
                <a:latin typeface="Calibri"/>
                <a:ea typeface="Calibri"/>
                <a:cs typeface="Calibri"/>
                <a:sym typeface="Calibri"/>
              </a:rPr>
              <a:t> (normal 2.5-3.5 cm</a:t>
            </a:r>
            <a:r>
              <a:rPr lang="en-US" sz="1800" b="0" i="0" u="none" strike="noStrike" cap="none" baseline="30000" dirty="0">
                <a:solidFill>
                  <a:schemeClr val="dk1"/>
                </a:solidFill>
                <a:latin typeface="Calibri"/>
                <a:ea typeface="Calibri"/>
                <a:cs typeface="Calibri"/>
                <a:sym typeface="Calibri"/>
              </a:rPr>
              <a:t>2</a:t>
            </a:r>
            <a:r>
              <a:rPr lang="en-US" sz="1800" b="0" i="0" u="none" strike="noStrike" cap="none" dirty="0">
                <a:solidFill>
                  <a:schemeClr val="dk1"/>
                </a:solidFill>
                <a:latin typeface="Calibri"/>
                <a:ea typeface="Calibri"/>
                <a:cs typeface="Calibri"/>
                <a:sym typeface="Calibri"/>
              </a:rPr>
              <a:t>)</a:t>
            </a:r>
            <a:endParaRPr sz="1800" dirty="0"/>
          </a:p>
          <a:p>
            <a:pPr marL="742950" lvl="1" indent="-285750">
              <a:spcBef>
                <a:spcPts val="1600"/>
              </a:spcBef>
              <a:spcAft>
                <a:spcPts val="1600"/>
              </a:spcAft>
              <a:buClr>
                <a:schemeClr val="dk1"/>
              </a:buClr>
              <a:buSzPts val="2800"/>
            </a:pPr>
            <a:r>
              <a:rPr lang="en-US" b="0" i="0" u="none" strike="noStrike" cap="none" dirty="0">
                <a:solidFill>
                  <a:schemeClr val="dk1"/>
                </a:solidFill>
                <a:latin typeface="Calibri"/>
                <a:ea typeface="Calibri"/>
                <a:cs typeface="Calibri"/>
                <a:sym typeface="Calibri"/>
              </a:rPr>
              <a:t>Sudden death in 15% without surgery in 5 years</a:t>
            </a:r>
          </a:p>
          <a:p>
            <a:pPr marL="742950" lvl="1" indent="-285750">
              <a:spcBef>
                <a:spcPts val="1600"/>
              </a:spcBef>
              <a:buClr>
                <a:schemeClr val="dk1"/>
              </a:buClr>
              <a:buSzPts val="2800"/>
            </a:pPr>
            <a:r>
              <a:rPr lang="en-US" dirty="0">
                <a:solidFill>
                  <a:schemeClr val="dk1"/>
                </a:solidFill>
                <a:latin typeface="Calibri"/>
                <a:ea typeface="Calibri"/>
                <a:cs typeface="Calibri"/>
                <a:sym typeface="Calibri"/>
              </a:rPr>
              <a:t>Concentric ventricular hypertrophy</a:t>
            </a:r>
            <a:endParaRPr lang="en-US" dirty="0"/>
          </a:p>
          <a:p>
            <a:pPr marL="742950" lvl="1" indent="-285750">
              <a:spcBef>
                <a:spcPts val="1600"/>
              </a:spcBef>
              <a:spcAft>
                <a:spcPts val="1600"/>
              </a:spcAft>
              <a:buClr>
                <a:schemeClr val="dk1"/>
              </a:buClr>
              <a:buSzPts val="2800"/>
            </a:pPr>
            <a:r>
              <a:rPr lang="en-US" dirty="0">
                <a:solidFill>
                  <a:schemeClr val="dk1"/>
                </a:solidFill>
                <a:latin typeface="Calibri"/>
                <a:ea typeface="Calibri"/>
                <a:cs typeface="Calibri"/>
                <a:sym typeface="Calibri"/>
              </a:rPr>
              <a:t>Low-to-intermittent risk for CAD with mild-to-moderate AS </a:t>
            </a:r>
            <a:endParaRPr lang="en-US" dirty="0"/>
          </a:p>
          <a:p>
            <a:pPr marL="742950" lvl="1" indent="-285750">
              <a:spcBef>
                <a:spcPts val="1600"/>
              </a:spcBef>
              <a:spcAft>
                <a:spcPts val="1600"/>
              </a:spcAft>
              <a:buClr>
                <a:schemeClr val="dk1"/>
              </a:buClr>
              <a:buSzPts val="2800"/>
            </a:pPr>
            <a:endParaRPr dirty="0"/>
          </a:p>
        </p:txBody>
      </p:sp>
      <p:sp>
        <p:nvSpPr>
          <p:cNvPr id="958" name="Google Shape;958;p137"/>
          <p:cNvSpPr txBox="1">
            <a:spLocks noGrp="1"/>
          </p:cNvSpPr>
          <p:nvPr>
            <p:ph type="sldNum" sz="quarter"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a:t> </a:t>
            </a: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971"/>
        <p:cNvGrpSpPr/>
        <p:nvPr/>
      </p:nvGrpSpPr>
      <p:grpSpPr>
        <a:xfrm>
          <a:off x="0" y="0"/>
          <a:ext cx="0" cy="0"/>
          <a:chOff x="0" y="0"/>
          <a:chExt cx="0" cy="0"/>
        </a:xfrm>
      </p:grpSpPr>
      <p:sp>
        <p:nvSpPr>
          <p:cNvPr id="972" name="Google Shape;972;p13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Font typeface="Calibri"/>
              <a:buNone/>
            </a:pPr>
            <a:r>
              <a:rPr lang="en-US" sz="4400" b="0" i="0" u="none" strike="noStrike" cap="none" dirty="0">
                <a:solidFill>
                  <a:srgbClr val="000000"/>
                </a:solidFill>
                <a:latin typeface="Calibri"/>
                <a:ea typeface="Calibri"/>
                <a:cs typeface="Calibri"/>
                <a:sym typeface="Calibri"/>
              </a:rPr>
              <a:t>Valvular Heart Disease</a:t>
            </a:r>
            <a:endParaRPr dirty="0"/>
          </a:p>
        </p:txBody>
      </p:sp>
      <p:sp>
        <p:nvSpPr>
          <p:cNvPr id="973" name="Google Shape;973;p139"/>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a:spcBef>
                <a:spcPts val="0"/>
              </a:spcBef>
              <a:buClr>
                <a:schemeClr val="dk1"/>
              </a:buClr>
              <a:buSzPts val="3200"/>
            </a:pPr>
            <a:r>
              <a:rPr lang="en-US" sz="1800" b="0" i="0" u="none" strike="noStrike" cap="none" dirty="0">
                <a:solidFill>
                  <a:schemeClr val="dk1"/>
                </a:solidFill>
                <a:latin typeface="Calibri"/>
                <a:ea typeface="Calibri"/>
                <a:cs typeface="Calibri"/>
                <a:sym typeface="Calibri"/>
              </a:rPr>
              <a:t>Anesthesia Management of AS</a:t>
            </a:r>
            <a:endParaRPr sz="1800" dirty="0"/>
          </a:p>
          <a:p>
            <a:pPr marL="742950" lvl="1" indent="-285750">
              <a:spcBef>
                <a:spcPts val="1600"/>
              </a:spcBef>
              <a:buClr>
                <a:schemeClr val="dk1"/>
              </a:buClr>
              <a:buSzPts val="2400"/>
            </a:pPr>
            <a:r>
              <a:rPr lang="en-US" b="0" i="0" u="none" strike="noStrike" cap="none" dirty="0">
                <a:solidFill>
                  <a:schemeClr val="dk1"/>
                </a:solidFill>
                <a:latin typeface="Calibri"/>
                <a:ea typeface="Calibri"/>
                <a:cs typeface="Calibri"/>
                <a:sym typeface="Calibri"/>
              </a:rPr>
              <a:t>Avoid decreases in cardiac output</a:t>
            </a:r>
            <a:endParaRPr dirty="0"/>
          </a:p>
          <a:p>
            <a:pPr marL="742950" lvl="1" indent="-285750">
              <a:spcBef>
                <a:spcPts val="1600"/>
              </a:spcBef>
              <a:buClr>
                <a:schemeClr val="dk1"/>
              </a:buClr>
              <a:buSzPts val="2400"/>
            </a:pPr>
            <a:r>
              <a:rPr lang="en-US" b="0" i="0" u="none" strike="noStrike" cap="none" dirty="0">
                <a:solidFill>
                  <a:schemeClr val="dk1"/>
                </a:solidFill>
                <a:latin typeface="Calibri"/>
                <a:ea typeface="Calibri"/>
                <a:cs typeface="Calibri"/>
                <a:sym typeface="Calibri"/>
              </a:rPr>
              <a:t>Maintain sinus rhythm</a:t>
            </a:r>
            <a:endParaRPr dirty="0"/>
          </a:p>
          <a:p>
            <a:pPr marL="1200150" lvl="2" indent="-285750">
              <a:spcBef>
                <a:spcPts val="1600"/>
              </a:spcBef>
              <a:buClr>
                <a:schemeClr val="dk1"/>
              </a:buClr>
              <a:buSzPts val="2400"/>
            </a:pPr>
            <a:r>
              <a:rPr lang="en-US" sz="1800" b="0" i="0" u="none" strike="noStrike" cap="none" dirty="0">
                <a:solidFill>
                  <a:schemeClr val="dk1"/>
                </a:solidFill>
                <a:latin typeface="Calibri"/>
                <a:ea typeface="Calibri"/>
                <a:cs typeface="Calibri"/>
                <a:sym typeface="Calibri"/>
              </a:rPr>
              <a:t>Need atrial kick</a:t>
            </a:r>
            <a:endParaRPr sz="1800" dirty="0"/>
          </a:p>
          <a:p>
            <a:pPr marL="742950" lvl="1" indent="-285750">
              <a:spcBef>
                <a:spcPts val="1600"/>
              </a:spcBef>
              <a:buClr>
                <a:schemeClr val="dk1"/>
              </a:buClr>
              <a:buSzPts val="2400"/>
            </a:pPr>
            <a:r>
              <a:rPr lang="en-US" b="0" i="0" u="none" strike="noStrike" cap="none" dirty="0">
                <a:solidFill>
                  <a:schemeClr val="dk1"/>
                </a:solidFill>
                <a:latin typeface="Calibri"/>
                <a:ea typeface="Calibri"/>
                <a:cs typeface="Calibri"/>
                <a:sym typeface="Calibri"/>
              </a:rPr>
              <a:t>Avoid bradycardia (50-60 beats is the goal)</a:t>
            </a:r>
            <a:endParaRPr dirty="0"/>
          </a:p>
          <a:p>
            <a:pPr marL="742950" lvl="1" indent="-285750">
              <a:spcBef>
                <a:spcPts val="1600"/>
              </a:spcBef>
              <a:buClr>
                <a:schemeClr val="dk1"/>
              </a:buClr>
              <a:buSzPts val="2400"/>
            </a:pPr>
            <a:r>
              <a:rPr lang="en-US" b="0" i="0" u="none" strike="noStrike" cap="none" dirty="0">
                <a:solidFill>
                  <a:schemeClr val="dk1"/>
                </a:solidFill>
                <a:latin typeface="Calibri"/>
                <a:ea typeface="Calibri"/>
                <a:cs typeface="Calibri"/>
                <a:sym typeface="Calibri"/>
              </a:rPr>
              <a:t>Avoid tachycardia→</a:t>
            </a:r>
            <a:endParaRPr dirty="0"/>
          </a:p>
          <a:p>
            <a:pPr marL="1200150" lvl="2" indent="-285750">
              <a:spcBef>
                <a:spcPts val="1600"/>
              </a:spcBef>
              <a:buClr>
                <a:schemeClr val="dk1"/>
              </a:buClr>
              <a:buSzPts val="2400"/>
            </a:pPr>
            <a:r>
              <a:rPr lang="en-US" sz="1800" b="0" i="0" u="none" strike="noStrike" cap="none" dirty="0">
                <a:solidFill>
                  <a:schemeClr val="dk1"/>
                </a:solidFill>
                <a:latin typeface="Calibri"/>
                <a:ea typeface="Calibri"/>
                <a:cs typeface="Calibri"/>
                <a:sym typeface="Calibri"/>
              </a:rPr>
              <a:t>↓filling time </a:t>
            </a:r>
            <a:endParaRPr sz="1800" dirty="0"/>
          </a:p>
          <a:p>
            <a:pPr marL="1200150" lvl="2" indent="-285750">
              <a:spcBef>
                <a:spcPts val="1600"/>
              </a:spcBef>
              <a:buClr>
                <a:schemeClr val="dk1"/>
              </a:buClr>
              <a:buSzPts val="2400"/>
            </a:pPr>
            <a:r>
              <a:rPr lang="en-US" sz="1800" b="0" i="0" u="none" strike="noStrike" cap="none" dirty="0">
                <a:solidFill>
                  <a:schemeClr val="dk1"/>
                </a:solidFill>
                <a:latin typeface="Calibri"/>
                <a:ea typeface="Calibri"/>
                <a:cs typeface="Calibri"/>
                <a:sym typeface="Calibri"/>
              </a:rPr>
              <a:t>↓coronary perfusion time</a:t>
            </a:r>
            <a:endParaRPr sz="1800" dirty="0"/>
          </a:p>
          <a:p>
            <a:pPr marL="342900" marR="0" lvl="0" indent="-139700" algn="l" rtl="0">
              <a:spcBef>
                <a:spcPts val="1600"/>
              </a:spcBef>
              <a:spcAft>
                <a:spcPts val="1600"/>
              </a:spcAft>
              <a:buClr>
                <a:schemeClr val="dk1"/>
              </a:buClr>
              <a:buSzPts val="3200"/>
              <a:buFont typeface="Calibri"/>
              <a:buNone/>
            </a:pPr>
            <a:endParaRPr sz="3200" b="0" i="0" u="none" strike="noStrike" cap="none" dirty="0">
              <a:solidFill>
                <a:schemeClr val="dk1"/>
              </a:solidFill>
              <a:latin typeface="Calibri"/>
              <a:ea typeface="Calibri"/>
              <a:cs typeface="Calibri"/>
              <a:sym typeface="Calibri"/>
            </a:endParaRPr>
          </a:p>
        </p:txBody>
      </p:sp>
      <p:sp>
        <p:nvSpPr>
          <p:cNvPr id="974" name="Google Shape;974;p139"/>
          <p:cNvSpPr txBox="1">
            <a:spLocks noGrp="1"/>
          </p:cNvSpPr>
          <p:nvPr>
            <p:ph type="sldNum" sz="quarter"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a:t> </a:t>
            </a: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4144</TotalTime>
  <Words>7592</Words>
  <Application>Microsoft Macintosh PowerPoint</Application>
  <PresentationFormat>On-screen Show (4:3)</PresentationFormat>
  <Paragraphs>1409</Paragraphs>
  <Slides>158</Slides>
  <Notes>154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158</vt:i4>
      </vt:variant>
    </vt:vector>
  </HeadingPairs>
  <TitlesOfParts>
    <vt:vector size="165" baseType="lpstr">
      <vt:lpstr>Corbel</vt:lpstr>
      <vt:lpstr>Calibri</vt:lpstr>
      <vt:lpstr>Arial</vt:lpstr>
      <vt:lpstr>Noto Symbol</vt:lpstr>
      <vt:lpstr>Tahoma</vt:lpstr>
      <vt:lpstr>Georgia</vt:lpstr>
      <vt:lpstr>Office Theme</vt:lpstr>
      <vt:lpstr>Care of the Cardiac Patient With Non-Cardiac Surgery</vt:lpstr>
      <vt:lpstr>Objectives</vt:lpstr>
      <vt:lpstr>Objectives</vt:lpstr>
      <vt:lpstr>Objectives</vt:lpstr>
      <vt:lpstr>Objectives</vt:lpstr>
      <vt:lpstr>Objectives</vt:lpstr>
      <vt:lpstr>Objectives</vt:lpstr>
      <vt:lpstr>Introduction</vt:lpstr>
      <vt:lpstr>PowerPoint Presentation</vt:lpstr>
      <vt:lpstr>Blood flow through the heart</vt:lpstr>
      <vt:lpstr>Coronary arteries and veins</vt:lpstr>
      <vt:lpstr>Valves  </vt:lpstr>
      <vt:lpstr>CVP waveform</vt:lpstr>
      <vt:lpstr>CVP waveform</vt:lpstr>
      <vt:lpstr>Ventricular Volume</vt:lpstr>
      <vt:lpstr>Cardiac performance</vt:lpstr>
      <vt:lpstr>Ventricular pressure volume loop</vt:lpstr>
      <vt:lpstr>Coronary Circulation</vt:lpstr>
      <vt:lpstr>Coronary artery circulation</vt:lpstr>
      <vt:lpstr>Cardiac performance</vt:lpstr>
      <vt:lpstr>Cardiac performance</vt:lpstr>
      <vt:lpstr>Cardiac performance</vt:lpstr>
      <vt:lpstr>Cardiac performance</vt:lpstr>
      <vt:lpstr>PowerPoint Presentation</vt:lpstr>
      <vt:lpstr>Cardiac Performance</vt:lpstr>
      <vt:lpstr>Electrocardiogram</vt:lpstr>
      <vt:lpstr>Combined EKG and Muscle action potential</vt:lpstr>
      <vt:lpstr>Electrocardiogram</vt:lpstr>
      <vt:lpstr>5 lead EKG</vt:lpstr>
      <vt:lpstr>Circulation</vt:lpstr>
      <vt:lpstr>Circulation</vt:lpstr>
      <vt:lpstr>Circulation</vt:lpstr>
      <vt:lpstr>Circulation</vt:lpstr>
      <vt:lpstr>Myocardial oxygen balance</vt:lpstr>
      <vt:lpstr>Myocardial oxygen balance</vt:lpstr>
      <vt:lpstr>Myocardial Oxygen Delivery</vt:lpstr>
      <vt:lpstr> Myocardial Oxygen Requirements</vt:lpstr>
      <vt:lpstr>Coronary Artery Disease</vt:lpstr>
      <vt:lpstr>Coronary Artery Disease</vt:lpstr>
      <vt:lpstr>Risk Factors</vt:lpstr>
      <vt:lpstr>Risk Factors Con’t</vt:lpstr>
      <vt:lpstr>Risk Factors Con’t</vt:lpstr>
      <vt:lpstr>Contraindications To Elective Surgery</vt:lpstr>
      <vt:lpstr>Interventions To Decrease Cardiac Complications</vt:lpstr>
      <vt:lpstr>Interventions To Decrease Cardiac Complications</vt:lpstr>
      <vt:lpstr>Preoperative Assessment</vt:lpstr>
      <vt:lpstr>Functional Capacity/Status</vt:lpstr>
      <vt:lpstr>Functional Capacity/Status</vt:lpstr>
      <vt:lpstr>Preoperative Assessment</vt:lpstr>
      <vt:lpstr>Preoperative Assessment</vt:lpstr>
      <vt:lpstr>Preoperative Assessment</vt:lpstr>
      <vt:lpstr>Preoperative Assessment</vt:lpstr>
      <vt:lpstr>Preoperative Assessment</vt:lpstr>
      <vt:lpstr>Preoperative Assessment</vt:lpstr>
      <vt:lpstr>Anesthesia Management With CAD</vt:lpstr>
      <vt:lpstr>Induction</vt:lpstr>
      <vt:lpstr>Induction</vt:lpstr>
      <vt:lpstr>Maintenance</vt:lpstr>
      <vt:lpstr>Maintenance</vt:lpstr>
      <vt:lpstr>Maintenance</vt:lpstr>
      <vt:lpstr>Maintenance</vt:lpstr>
      <vt:lpstr>Maintenance</vt:lpstr>
      <vt:lpstr>Treatment of Myocardial Ischemia</vt:lpstr>
      <vt:lpstr>Treatment of Myocardial Ischemia</vt:lpstr>
      <vt:lpstr>Postoperative</vt:lpstr>
      <vt:lpstr>Hypertension</vt:lpstr>
      <vt:lpstr>Hypertension</vt:lpstr>
      <vt:lpstr>Hypertension</vt:lpstr>
      <vt:lpstr>Hypertension</vt:lpstr>
      <vt:lpstr>Hypertension</vt:lpstr>
      <vt:lpstr>Hypertension</vt:lpstr>
      <vt:lpstr>Hypertension</vt:lpstr>
      <vt:lpstr>Hypertension</vt:lpstr>
      <vt:lpstr>Hypertension</vt:lpstr>
      <vt:lpstr>Hypertension</vt:lpstr>
      <vt:lpstr>Hypertension</vt:lpstr>
      <vt:lpstr>Hypertension</vt:lpstr>
      <vt:lpstr>Hypertension</vt:lpstr>
      <vt:lpstr>Hypertension</vt:lpstr>
      <vt:lpstr>Hypertension</vt:lpstr>
      <vt:lpstr>Hypertension</vt:lpstr>
      <vt:lpstr>Hypertension</vt:lpstr>
      <vt:lpstr>Hypertension</vt:lpstr>
      <vt:lpstr>Hypertensive Crisis</vt:lpstr>
      <vt:lpstr>Hypertensive Crisis</vt:lpstr>
      <vt:lpstr>Hypertensive Crisis</vt:lpstr>
      <vt:lpstr>Valvular Heart Disease</vt:lpstr>
      <vt:lpstr>Valvular Heart Disease</vt:lpstr>
      <vt:lpstr>Valvular Heart Disease</vt:lpstr>
      <vt:lpstr>Valvular Heart Disease</vt:lpstr>
      <vt:lpstr>Valvular Heart Disease</vt:lpstr>
      <vt:lpstr>Valvular Heart Disease</vt:lpstr>
      <vt:lpstr>Valvular Heart Disease</vt:lpstr>
      <vt:lpstr>Valvular Heart Disease</vt:lpstr>
      <vt:lpstr>Valvular Heart Disease</vt:lpstr>
      <vt:lpstr>Valvular Heart Disease</vt:lpstr>
      <vt:lpstr>Valvular Heart Disease</vt:lpstr>
      <vt:lpstr>Valvular Heart Disease</vt:lpstr>
      <vt:lpstr>Valvular Heart Disease</vt:lpstr>
      <vt:lpstr>Valvular Heart Disease</vt:lpstr>
      <vt:lpstr>Valvular Heart Disease</vt:lpstr>
      <vt:lpstr>Valvular Heart Disease</vt:lpstr>
      <vt:lpstr>Valvular Heart Disease</vt:lpstr>
      <vt:lpstr>Valvular Heart Disease</vt:lpstr>
      <vt:lpstr>Valvular Heart Disease</vt:lpstr>
      <vt:lpstr>Valvular Heart Disease</vt:lpstr>
      <vt:lpstr>Valvular Heart Disease</vt:lpstr>
      <vt:lpstr>Valvular Heart Disease</vt:lpstr>
      <vt:lpstr>Valvular Heart Disease</vt:lpstr>
      <vt:lpstr>Valvular Heart Disease</vt:lpstr>
      <vt:lpstr>Valvular Heart Disease</vt:lpstr>
      <vt:lpstr>Valvular Heart Disease</vt:lpstr>
      <vt:lpstr>Valvular Heart Disease</vt:lpstr>
      <vt:lpstr>Valvular Heart Disease</vt:lpstr>
      <vt:lpstr>Valvular Heart Disease</vt:lpstr>
      <vt:lpstr>Valvular Heart Disease</vt:lpstr>
      <vt:lpstr>Valvular Heart Disease</vt:lpstr>
      <vt:lpstr>Valvular Heart Disease</vt:lpstr>
      <vt:lpstr>Valvular Heart Disease</vt:lpstr>
      <vt:lpstr>Valvular Heart Disease</vt:lpstr>
      <vt:lpstr>Valvular Heart Disease</vt:lpstr>
      <vt:lpstr>Valvular Heart Disease</vt:lpstr>
      <vt:lpstr>Hypertrophic Obstructive Cardiomyopathy</vt:lpstr>
      <vt:lpstr>Hypertrophic Obstructive Cardiomyopathy</vt:lpstr>
      <vt:lpstr>Cardiac Rhythm and Conduction Abnormalities</vt:lpstr>
      <vt:lpstr>Perioperative Dysrhythmias </vt:lpstr>
      <vt:lpstr>Perioperative Dysrhythmias</vt:lpstr>
      <vt:lpstr>Pacemakers</vt:lpstr>
      <vt:lpstr>Pacemakers</vt:lpstr>
      <vt:lpstr>Pacemakers</vt:lpstr>
      <vt:lpstr>Pacemaker</vt:lpstr>
      <vt:lpstr>Pacemaker</vt:lpstr>
      <vt:lpstr>ICD</vt:lpstr>
      <vt:lpstr>ICD</vt:lpstr>
      <vt:lpstr>Electrophysiology Study &amp; Ablation</vt:lpstr>
      <vt:lpstr>Congestive Heart Failure</vt:lpstr>
      <vt:lpstr>Congestive Heart Failure</vt:lpstr>
      <vt:lpstr>Congestive Heart Failure</vt:lpstr>
      <vt:lpstr>Congestive Heart Failure</vt:lpstr>
      <vt:lpstr>Congestive Heart Failure</vt:lpstr>
      <vt:lpstr>Congestive Heart Failure</vt:lpstr>
      <vt:lpstr>Congestive Heart Failure</vt:lpstr>
      <vt:lpstr>Congestive Heart Failure</vt:lpstr>
      <vt:lpstr>Cor Pulmonale</vt:lpstr>
      <vt:lpstr>Cor Pulmonale</vt:lpstr>
      <vt:lpstr>Cardiac Tamponade</vt:lpstr>
      <vt:lpstr>Cardiac Tamponade</vt:lpstr>
      <vt:lpstr>Cardiac Tamponade</vt:lpstr>
      <vt:lpstr>Cardiac Tamponade</vt:lpstr>
      <vt:lpstr>Cardiac Tamponade</vt:lpstr>
      <vt:lpstr>Cardiac Tamponade</vt:lpstr>
      <vt:lpstr>PowerPoint Presentation</vt:lpstr>
      <vt:lpstr>Aortic Stenosis Cardiac Loop</vt:lpstr>
      <vt:lpstr>Aortic Insufficiency Cardiac Loop</vt:lpstr>
      <vt:lpstr>Mitral Stenosis Cardiac Loop</vt:lpstr>
      <vt:lpstr>Mitral Insufficiency Cardiac Loop</vt:lpstr>
      <vt:lpstr>IHSS Cardiac Loop</vt:lpstr>
      <vt:lpstr>Tamponade Cardiac Loop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 of the Cardiac Patient With Non-Cardiac Surgery</dc:title>
  <cp:lastModifiedBy>Melinda Stone</cp:lastModifiedBy>
  <cp:revision>2</cp:revision>
  <dcterms:modified xsi:type="dcterms:W3CDTF">2022-01-28T22:59:47Z</dcterms:modified>
</cp:coreProperties>
</file>