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108"/>
  </p:notesMasterIdLst>
  <p:sldIdLst>
    <p:sldId id="256" r:id="rId2"/>
    <p:sldId id="374" r:id="rId3"/>
    <p:sldId id="403" r:id="rId4"/>
    <p:sldId id="393" r:id="rId5"/>
    <p:sldId id="402" r:id="rId6"/>
    <p:sldId id="262" r:id="rId7"/>
    <p:sldId id="407" r:id="rId8"/>
    <p:sldId id="394" r:id="rId9"/>
    <p:sldId id="258" r:id="rId10"/>
    <p:sldId id="259" r:id="rId11"/>
    <p:sldId id="379" r:id="rId12"/>
    <p:sldId id="260" r:id="rId13"/>
    <p:sldId id="380" r:id="rId14"/>
    <p:sldId id="335" r:id="rId15"/>
    <p:sldId id="279" r:id="rId16"/>
    <p:sldId id="353" r:id="rId17"/>
    <p:sldId id="282" r:id="rId18"/>
    <p:sldId id="404" r:id="rId19"/>
    <p:sldId id="397" r:id="rId20"/>
    <p:sldId id="398" r:id="rId21"/>
    <p:sldId id="406" r:id="rId22"/>
    <p:sldId id="399" r:id="rId23"/>
    <p:sldId id="283" r:id="rId24"/>
    <p:sldId id="337" r:id="rId25"/>
    <p:sldId id="387" r:id="rId26"/>
    <p:sldId id="348" r:id="rId27"/>
    <p:sldId id="395" r:id="rId28"/>
    <p:sldId id="339" r:id="rId29"/>
    <p:sldId id="405" r:id="rId30"/>
    <p:sldId id="396" r:id="rId31"/>
    <p:sldId id="265" r:id="rId32"/>
    <p:sldId id="349" r:id="rId33"/>
    <p:sldId id="263" r:id="rId34"/>
    <p:sldId id="334" r:id="rId35"/>
    <p:sldId id="352" r:id="rId36"/>
    <p:sldId id="280" r:id="rId37"/>
    <p:sldId id="351" r:id="rId38"/>
    <p:sldId id="281" r:id="rId39"/>
    <p:sldId id="364" r:id="rId40"/>
    <p:sldId id="340" r:id="rId41"/>
    <p:sldId id="408" r:id="rId42"/>
    <p:sldId id="286" r:id="rId43"/>
    <p:sldId id="361" r:id="rId44"/>
    <p:sldId id="357" r:id="rId45"/>
    <p:sldId id="284" r:id="rId46"/>
    <p:sldId id="360" r:id="rId47"/>
    <p:sldId id="366" r:id="rId48"/>
    <p:sldId id="365" r:id="rId49"/>
    <p:sldId id="363" r:id="rId50"/>
    <p:sldId id="362" r:id="rId51"/>
    <p:sldId id="356" r:id="rId52"/>
    <p:sldId id="409" r:id="rId53"/>
    <p:sldId id="358" r:id="rId54"/>
    <p:sldId id="355" r:id="rId55"/>
    <p:sldId id="338" r:id="rId56"/>
    <p:sldId id="287" r:id="rId57"/>
    <p:sldId id="410" r:id="rId58"/>
    <p:sldId id="264" r:id="rId59"/>
    <p:sldId id="288" r:id="rId60"/>
    <p:sldId id="289" r:id="rId61"/>
    <p:sldId id="341" r:id="rId62"/>
    <p:sldId id="400" r:id="rId63"/>
    <p:sldId id="266" r:id="rId64"/>
    <p:sldId id="267" r:id="rId65"/>
    <p:sldId id="343" r:id="rId66"/>
    <p:sldId id="291" r:id="rId67"/>
    <p:sldId id="350" r:id="rId68"/>
    <p:sldId id="292" r:id="rId69"/>
    <p:sldId id="411" r:id="rId70"/>
    <p:sldId id="268" r:id="rId71"/>
    <p:sldId id="293" r:id="rId72"/>
    <p:sldId id="294" r:id="rId73"/>
    <p:sldId id="295" r:id="rId74"/>
    <p:sldId id="325" r:id="rId75"/>
    <p:sldId id="303" r:id="rId76"/>
    <p:sldId id="367" r:id="rId77"/>
    <p:sldId id="368" r:id="rId78"/>
    <p:sldId id="369" r:id="rId79"/>
    <p:sldId id="370" r:id="rId80"/>
    <p:sldId id="412" r:id="rId81"/>
    <p:sldId id="269" r:id="rId82"/>
    <p:sldId id="304" r:id="rId83"/>
    <p:sldId id="297" r:id="rId84"/>
    <p:sldId id="296" r:id="rId85"/>
    <p:sldId id="270" r:id="rId86"/>
    <p:sldId id="271" r:id="rId87"/>
    <p:sldId id="272" r:id="rId88"/>
    <p:sldId id="413" r:id="rId89"/>
    <p:sldId id="377" r:id="rId90"/>
    <p:sldId id="376" r:id="rId91"/>
    <p:sldId id="305" r:id="rId92"/>
    <p:sldId id="414" r:id="rId93"/>
    <p:sldId id="375" r:id="rId94"/>
    <p:sldId id="308" r:id="rId95"/>
    <p:sldId id="306" r:id="rId96"/>
    <p:sldId id="307" r:id="rId97"/>
    <p:sldId id="309" r:id="rId98"/>
    <p:sldId id="359" r:id="rId99"/>
    <p:sldId id="415" r:id="rId100"/>
    <p:sldId id="326" r:id="rId101"/>
    <p:sldId id="401" r:id="rId102"/>
    <p:sldId id="372" r:id="rId103"/>
    <p:sldId id="373" r:id="rId104"/>
    <p:sldId id="371" r:id="rId105"/>
    <p:sldId id="378" r:id="rId106"/>
    <p:sldId id="332"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FC5ACF-DDB1-497D-966C-21ACDD21E890}" v="40" dt="2021-01-23T15:37:44.3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92" autoAdjust="0"/>
    <p:restoredTop sz="94694"/>
  </p:normalViewPr>
  <p:slideViewPr>
    <p:cSldViewPr snapToGrid="0" snapToObjects="1">
      <p:cViewPr varScale="1">
        <p:scale>
          <a:sx n="111" d="100"/>
          <a:sy n="111" d="100"/>
        </p:scale>
        <p:origin x="208" y="4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5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diagrams/_rels/data15.xml.rels><?xml version="1.0" encoding="UTF-8" standalone="yes"?>
<Relationships xmlns="http://schemas.openxmlformats.org/package/2006/relationships"><Relationship Id="rId1" Type="http://schemas.openxmlformats.org/officeDocument/2006/relationships/hyperlink" Target="mailto:Garrettcrna@gmail.com" TargetMode="External"/></Relationships>
</file>

<file path=ppt/diagrams/_rels/drawing15.xml.rels><?xml version="1.0" encoding="UTF-8" standalone="yes"?>
<Relationships xmlns="http://schemas.openxmlformats.org/package/2006/relationships"><Relationship Id="rId1" Type="http://schemas.openxmlformats.org/officeDocument/2006/relationships/hyperlink" Target="mailto:Garrettcrna@gmail.com"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2E2ACF-E5E1-4715-BD91-F541AAFD9BC2}" type="doc">
      <dgm:prSet loTypeId="urn:microsoft.com/office/officeart/2005/8/layout/default" loCatId="list" qsTypeId="urn:microsoft.com/office/officeart/2005/8/quickstyle/simple2" qsCatId="simple" csTypeId="urn:microsoft.com/office/officeart/2005/8/colors/accent2_2" csCatId="accent2"/>
      <dgm:spPr/>
      <dgm:t>
        <a:bodyPr/>
        <a:lstStyle/>
        <a:p>
          <a:endParaRPr lang="en-US"/>
        </a:p>
      </dgm:t>
    </dgm:pt>
    <dgm:pt modelId="{40B667D7-1D28-4993-A2A0-FA9EFFA0F837}">
      <dgm:prSet/>
      <dgm:spPr/>
      <dgm:t>
        <a:bodyPr/>
        <a:lstStyle/>
        <a:p>
          <a:r>
            <a:rPr lang="en-US"/>
            <a:t>Discuss the Joint Commission Pain Management Standards</a:t>
          </a:r>
        </a:p>
      </dgm:t>
    </dgm:pt>
    <dgm:pt modelId="{F03326EA-9D74-46F8-81D0-D4A57A1CEC6F}" type="parTrans" cxnId="{13335AF6-CAAC-47B0-A6CF-D2751FFB4327}">
      <dgm:prSet/>
      <dgm:spPr/>
      <dgm:t>
        <a:bodyPr/>
        <a:lstStyle/>
        <a:p>
          <a:endParaRPr lang="en-US"/>
        </a:p>
      </dgm:t>
    </dgm:pt>
    <dgm:pt modelId="{0F2FCED6-64C6-40A3-921A-81355330E912}" type="sibTrans" cxnId="{13335AF6-CAAC-47B0-A6CF-D2751FFB4327}">
      <dgm:prSet/>
      <dgm:spPr/>
      <dgm:t>
        <a:bodyPr/>
        <a:lstStyle/>
        <a:p>
          <a:endParaRPr lang="en-US"/>
        </a:p>
      </dgm:t>
    </dgm:pt>
    <dgm:pt modelId="{58347D67-C058-48D8-AD8B-4DBBC2CC7407}">
      <dgm:prSet/>
      <dgm:spPr/>
      <dgm:t>
        <a:bodyPr/>
        <a:lstStyle/>
        <a:p>
          <a:r>
            <a:rPr lang="en-US"/>
            <a:t>Understand the definition of pain </a:t>
          </a:r>
        </a:p>
      </dgm:t>
    </dgm:pt>
    <dgm:pt modelId="{18E99266-0BAF-41BD-A6C8-A6CFF14DBDA3}" type="parTrans" cxnId="{17DB233C-C7CC-4EA5-99CD-11F4D9E8994E}">
      <dgm:prSet/>
      <dgm:spPr/>
      <dgm:t>
        <a:bodyPr/>
        <a:lstStyle/>
        <a:p>
          <a:endParaRPr lang="en-US"/>
        </a:p>
      </dgm:t>
    </dgm:pt>
    <dgm:pt modelId="{D9E3A4E5-BD73-4365-B437-52026EFBD41B}" type="sibTrans" cxnId="{17DB233C-C7CC-4EA5-99CD-11F4D9E8994E}">
      <dgm:prSet/>
      <dgm:spPr/>
      <dgm:t>
        <a:bodyPr/>
        <a:lstStyle/>
        <a:p>
          <a:endParaRPr lang="en-US"/>
        </a:p>
      </dgm:t>
    </dgm:pt>
    <dgm:pt modelId="{E8DB4E55-1D52-4FA4-9E0E-9D747A85BF9C}">
      <dgm:prSet/>
      <dgm:spPr/>
      <dgm:t>
        <a:bodyPr/>
        <a:lstStyle/>
        <a:p>
          <a:r>
            <a:rPr lang="en-US"/>
            <a:t>Differentiate between nociceptive and neuropathic pain</a:t>
          </a:r>
        </a:p>
      </dgm:t>
    </dgm:pt>
    <dgm:pt modelId="{FA3971D8-B20A-4FD8-A40A-E750825EED79}" type="parTrans" cxnId="{9E729EB1-8834-4538-8A1B-DC43052E97D4}">
      <dgm:prSet/>
      <dgm:spPr/>
      <dgm:t>
        <a:bodyPr/>
        <a:lstStyle/>
        <a:p>
          <a:endParaRPr lang="en-US"/>
        </a:p>
      </dgm:t>
    </dgm:pt>
    <dgm:pt modelId="{4A8CFAE6-5B05-48EF-9D7E-15A21D6B14F8}" type="sibTrans" cxnId="{9E729EB1-8834-4538-8A1B-DC43052E97D4}">
      <dgm:prSet/>
      <dgm:spPr/>
      <dgm:t>
        <a:bodyPr/>
        <a:lstStyle/>
        <a:p>
          <a:endParaRPr lang="en-US"/>
        </a:p>
      </dgm:t>
    </dgm:pt>
    <dgm:pt modelId="{53C7B959-0659-4DD9-9729-227559F2F4F9}">
      <dgm:prSet/>
      <dgm:spPr/>
      <dgm:t>
        <a:bodyPr/>
        <a:lstStyle/>
        <a:p>
          <a:r>
            <a:rPr lang="en-US"/>
            <a:t>Distinguish between the different pain physiological process</a:t>
          </a:r>
        </a:p>
      </dgm:t>
    </dgm:pt>
    <dgm:pt modelId="{AFF963A4-DA59-46B2-B733-3977B21CB6C1}" type="parTrans" cxnId="{15C51FD5-6C71-4916-BED2-B4381A094275}">
      <dgm:prSet/>
      <dgm:spPr/>
      <dgm:t>
        <a:bodyPr/>
        <a:lstStyle/>
        <a:p>
          <a:endParaRPr lang="en-US"/>
        </a:p>
      </dgm:t>
    </dgm:pt>
    <dgm:pt modelId="{84FCF7DC-9744-4042-A3DA-7DAAAF5DB387}" type="sibTrans" cxnId="{15C51FD5-6C71-4916-BED2-B4381A094275}">
      <dgm:prSet/>
      <dgm:spPr/>
      <dgm:t>
        <a:bodyPr/>
        <a:lstStyle/>
        <a:p>
          <a:endParaRPr lang="en-US"/>
        </a:p>
      </dgm:t>
    </dgm:pt>
    <dgm:pt modelId="{6DE0B407-BC1E-4EAD-B5B7-0CD79FFC84CA}">
      <dgm:prSet/>
      <dgm:spPr/>
      <dgm:t>
        <a:bodyPr/>
        <a:lstStyle/>
        <a:p>
          <a:r>
            <a:rPr lang="en-US"/>
            <a:t>Differentiate between the excitatory and inhibitory neurotransmitters involved in pain </a:t>
          </a:r>
        </a:p>
      </dgm:t>
    </dgm:pt>
    <dgm:pt modelId="{CB3FB704-EEC5-45EC-A974-7960B2AEE97C}" type="parTrans" cxnId="{58721A02-98D1-411F-82FD-C1D909507ECA}">
      <dgm:prSet/>
      <dgm:spPr/>
      <dgm:t>
        <a:bodyPr/>
        <a:lstStyle/>
        <a:p>
          <a:endParaRPr lang="en-US"/>
        </a:p>
      </dgm:t>
    </dgm:pt>
    <dgm:pt modelId="{C7B4A8C8-A3C5-4615-8AA0-CD51F893CAC1}" type="sibTrans" cxnId="{58721A02-98D1-411F-82FD-C1D909507ECA}">
      <dgm:prSet/>
      <dgm:spPr/>
      <dgm:t>
        <a:bodyPr/>
        <a:lstStyle/>
        <a:p>
          <a:endParaRPr lang="en-US"/>
        </a:p>
      </dgm:t>
    </dgm:pt>
    <dgm:pt modelId="{9803F70E-0405-460E-BEF5-8EB894AA4A89}">
      <dgm:prSet/>
      <dgm:spPr/>
      <dgm:t>
        <a:bodyPr/>
        <a:lstStyle/>
        <a:p>
          <a:r>
            <a:rPr lang="en-US"/>
            <a:t>Describe the different medications that can inhibit pain transmission</a:t>
          </a:r>
        </a:p>
      </dgm:t>
    </dgm:pt>
    <dgm:pt modelId="{3CF3A68D-4065-4928-B4F3-A59371BCC738}" type="parTrans" cxnId="{05111BA6-F9B5-4A06-ABD5-A55A0E2D3E5A}">
      <dgm:prSet/>
      <dgm:spPr/>
      <dgm:t>
        <a:bodyPr/>
        <a:lstStyle/>
        <a:p>
          <a:endParaRPr lang="en-US"/>
        </a:p>
      </dgm:t>
    </dgm:pt>
    <dgm:pt modelId="{376A441E-C75E-4519-86B6-4458AA8FB3E6}" type="sibTrans" cxnId="{05111BA6-F9B5-4A06-ABD5-A55A0E2D3E5A}">
      <dgm:prSet/>
      <dgm:spPr/>
      <dgm:t>
        <a:bodyPr/>
        <a:lstStyle/>
        <a:p>
          <a:endParaRPr lang="en-US"/>
        </a:p>
      </dgm:t>
    </dgm:pt>
    <dgm:pt modelId="{51C92DDD-28B1-4016-A3C3-7026AA65965A}">
      <dgm:prSet/>
      <dgm:spPr/>
      <dgm:t>
        <a:bodyPr/>
        <a:lstStyle/>
        <a:p>
          <a:r>
            <a:rPr lang="en-US"/>
            <a:t>Review the physiological responses associated with pain </a:t>
          </a:r>
        </a:p>
      </dgm:t>
    </dgm:pt>
    <dgm:pt modelId="{EBCBD110-0197-42B0-81CC-72855DC396E5}" type="parTrans" cxnId="{EA60A188-6139-4358-9AEC-A2248AACB9E7}">
      <dgm:prSet/>
      <dgm:spPr/>
      <dgm:t>
        <a:bodyPr/>
        <a:lstStyle/>
        <a:p>
          <a:endParaRPr lang="en-US"/>
        </a:p>
      </dgm:t>
    </dgm:pt>
    <dgm:pt modelId="{A03B761E-FE0E-498B-9162-C7C6211FB76C}" type="sibTrans" cxnId="{EA60A188-6139-4358-9AEC-A2248AACB9E7}">
      <dgm:prSet/>
      <dgm:spPr/>
      <dgm:t>
        <a:bodyPr/>
        <a:lstStyle/>
        <a:p>
          <a:endParaRPr lang="en-US"/>
        </a:p>
      </dgm:t>
    </dgm:pt>
    <dgm:pt modelId="{E28456A8-F14F-436B-B69D-56F63B9A5981}">
      <dgm:prSet/>
      <dgm:spPr/>
      <dgm:t>
        <a:bodyPr/>
        <a:lstStyle/>
        <a:p>
          <a:r>
            <a:rPr lang="en-US"/>
            <a:t>Explain the components of a preoperative pain assessment</a:t>
          </a:r>
        </a:p>
      </dgm:t>
    </dgm:pt>
    <dgm:pt modelId="{FE99E66A-46C8-49C7-B1C9-ED67A27EE58B}" type="parTrans" cxnId="{0C9DEDF0-E59F-41C7-A07B-40B50A783181}">
      <dgm:prSet/>
      <dgm:spPr/>
      <dgm:t>
        <a:bodyPr/>
        <a:lstStyle/>
        <a:p>
          <a:endParaRPr lang="en-US"/>
        </a:p>
      </dgm:t>
    </dgm:pt>
    <dgm:pt modelId="{3C5417D5-EFAC-4FC5-8F7A-B268479CF770}" type="sibTrans" cxnId="{0C9DEDF0-E59F-41C7-A07B-40B50A783181}">
      <dgm:prSet/>
      <dgm:spPr/>
      <dgm:t>
        <a:bodyPr/>
        <a:lstStyle/>
        <a:p>
          <a:endParaRPr lang="en-US"/>
        </a:p>
      </dgm:t>
    </dgm:pt>
    <dgm:pt modelId="{CA544177-7498-44D9-A004-78C01139C81C}">
      <dgm:prSet/>
      <dgm:spPr/>
      <dgm:t>
        <a:bodyPr/>
        <a:lstStyle/>
        <a:p>
          <a:r>
            <a:rPr lang="en-US"/>
            <a:t>Compare and contrast the different pain medications utilized in acute pain management</a:t>
          </a:r>
        </a:p>
      </dgm:t>
    </dgm:pt>
    <dgm:pt modelId="{4864BAAC-0A61-4B3B-8EF6-9CCE0DE48A5A}" type="parTrans" cxnId="{34BBF23C-F74A-477D-ADA6-A3DC4C87DF78}">
      <dgm:prSet/>
      <dgm:spPr/>
      <dgm:t>
        <a:bodyPr/>
        <a:lstStyle/>
        <a:p>
          <a:endParaRPr lang="en-US"/>
        </a:p>
      </dgm:t>
    </dgm:pt>
    <dgm:pt modelId="{42B4A482-546B-4C24-BA2E-39D3B92FD624}" type="sibTrans" cxnId="{34BBF23C-F74A-477D-ADA6-A3DC4C87DF78}">
      <dgm:prSet/>
      <dgm:spPr/>
      <dgm:t>
        <a:bodyPr/>
        <a:lstStyle/>
        <a:p>
          <a:endParaRPr lang="en-US"/>
        </a:p>
      </dgm:t>
    </dgm:pt>
    <dgm:pt modelId="{3B98493E-2AC3-40C0-9020-D521F7F9578F}">
      <dgm:prSet/>
      <dgm:spPr/>
      <dgm:t>
        <a:bodyPr/>
        <a:lstStyle/>
        <a:p>
          <a:r>
            <a:rPr lang="en-US"/>
            <a:t>Discuss opioid dependence, addiction and tolerance</a:t>
          </a:r>
        </a:p>
      </dgm:t>
    </dgm:pt>
    <dgm:pt modelId="{F74615DB-2FDF-40EB-8B73-21875F138451}" type="parTrans" cxnId="{CC906699-33B0-479B-B4BB-8072AADF1C4B}">
      <dgm:prSet/>
      <dgm:spPr/>
      <dgm:t>
        <a:bodyPr/>
        <a:lstStyle/>
        <a:p>
          <a:endParaRPr lang="en-US"/>
        </a:p>
      </dgm:t>
    </dgm:pt>
    <dgm:pt modelId="{521E4368-8723-438B-99DE-9A3E835A5D38}" type="sibTrans" cxnId="{CC906699-33B0-479B-B4BB-8072AADF1C4B}">
      <dgm:prSet/>
      <dgm:spPr/>
      <dgm:t>
        <a:bodyPr/>
        <a:lstStyle/>
        <a:p>
          <a:endParaRPr lang="en-US"/>
        </a:p>
      </dgm:t>
    </dgm:pt>
    <dgm:pt modelId="{323C4E81-9A43-4BB6-A1A0-3169F4195F09}">
      <dgm:prSet/>
      <dgm:spPr/>
      <dgm:t>
        <a:bodyPr/>
        <a:lstStyle/>
        <a:p>
          <a:r>
            <a:rPr lang="en-US"/>
            <a:t>Differentiate between the different acute pain adjuncts</a:t>
          </a:r>
        </a:p>
      </dgm:t>
    </dgm:pt>
    <dgm:pt modelId="{D45B2C3B-89EB-4174-9159-A434F796CE87}" type="parTrans" cxnId="{9B718F03-9E6C-47F1-B03F-F6B297B333F9}">
      <dgm:prSet/>
      <dgm:spPr/>
      <dgm:t>
        <a:bodyPr/>
        <a:lstStyle/>
        <a:p>
          <a:endParaRPr lang="en-US"/>
        </a:p>
      </dgm:t>
    </dgm:pt>
    <dgm:pt modelId="{A79D5F21-11A3-4D03-8A17-2AAE87E1E55F}" type="sibTrans" cxnId="{9B718F03-9E6C-47F1-B03F-F6B297B333F9}">
      <dgm:prSet/>
      <dgm:spPr/>
      <dgm:t>
        <a:bodyPr/>
        <a:lstStyle/>
        <a:p>
          <a:endParaRPr lang="en-US"/>
        </a:p>
      </dgm:t>
    </dgm:pt>
    <dgm:pt modelId="{415C800B-F336-4AE6-A0FA-E8939A77B0FA}">
      <dgm:prSet/>
      <dgm:spPr/>
      <dgm:t>
        <a:bodyPr/>
        <a:lstStyle/>
        <a:p>
          <a:r>
            <a:rPr lang="en-US"/>
            <a:t>Describe the different regional pain management techniques utilized for acute pain management</a:t>
          </a:r>
        </a:p>
      </dgm:t>
    </dgm:pt>
    <dgm:pt modelId="{E11F4FF1-1CB3-4905-9CD4-70CB14F86073}" type="parTrans" cxnId="{A67652C3-6035-4C74-BF6F-5382A3BFA97A}">
      <dgm:prSet/>
      <dgm:spPr/>
      <dgm:t>
        <a:bodyPr/>
        <a:lstStyle/>
        <a:p>
          <a:endParaRPr lang="en-US"/>
        </a:p>
      </dgm:t>
    </dgm:pt>
    <dgm:pt modelId="{0B51B9DA-D327-410B-9D19-D61B9F0BB93C}" type="sibTrans" cxnId="{A67652C3-6035-4C74-BF6F-5382A3BFA97A}">
      <dgm:prSet/>
      <dgm:spPr/>
      <dgm:t>
        <a:bodyPr/>
        <a:lstStyle/>
        <a:p>
          <a:endParaRPr lang="en-US"/>
        </a:p>
      </dgm:t>
    </dgm:pt>
    <dgm:pt modelId="{08335E74-D680-4D68-8FC9-FEA045666A8E}">
      <dgm:prSet/>
      <dgm:spPr/>
      <dgm:t>
        <a:bodyPr/>
        <a:lstStyle/>
        <a:p>
          <a:r>
            <a:rPr lang="en-US"/>
            <a:t>Evaluate the different options for opioid free acute pain management for patients</a:t>
          </a:r>
        </a:p>
      </dgm:t>
    </dgm:pt>
    <dgm:pt modelId="{CEF7F34D-2D53-40A0-A394-923F0E1391EF}" type="parTrans" cxnId="{E8804353-7DFB-4528-B214-7126392D8A0D}">
      <dgm:prSet/>
      <dgm:spPr/>
      <dgm:t>
        <a:bodyPr/>
        <a:lstStyle/>
        <a:p>
          <a:endParaRPr lang="en-US"/>
        </a:p>
      </dgm:t>
    </dgm:pt>
    <dgm:pt modelId="{8171CDE2-E54F-4E24-BB35-1A857552CB74}" type="sibTrans" cxnId="{E8804353-7DFB-4528-B214-7126392D8A0D}">
      <dgm:prSet/>
      <dgm:spPr/>
      <dgm:t>
        <a:bodyPr/>
        <a:lstStyle/>
        <a:p>
          <a:endParaRPr lang="en-US"/>
        </a:p>
      </dgm:t>
    </dgm:pt>
    <dgm:pt modelId="{715A4E9F-AAF9-C544-A5DD-03BC24047104}" type="pres">
      <dgm:prSet presAssocID="{C82E2ACF-E5E1-4715-BD91-F541AAFD9BC2}" presName="diagram" presStyleCnt="0">
        <dgm:presLayoutVars>
          <dgm:dir/>
          <dgm:resizeHandles val="exact"/>
        </dgm:presLayoutVars>
      </dgm:prSet>
      <dgm:spPr/>
    </dgm:pt>
    <dgm:pt modelId="{DFCA7F82-924F-844C-8550-27979E01E875}" type="pres">
      <dgm:prSet presAssocID="{40B667D7-1D28-4993-A2A0-FA9EFFA0F837}" presName="node" presStyleLbl="node1" presStyleIdx="0" presStyleCnt="13">
        <dgm:presLayoutVars>
          <dgm:bulletEnabled val="1"/>
        </dgm:presLayoutVars>
      </dgm:prSet>
      <dgm:spPr/>
    </dgm:pt>
    <dgm:pt modelId="{E09EEC00-94A5-7441-B61A-4189334CCB6E}" type="pres">
      <dgm:prSet presAssocID="{0F2FCED6-64C6-40A3-921A-81355330E912}" presName="sibTrans" presStyleCnt="0"/>
      <dgm:spPr/>
    </dgm:pt>
    <dgm:pt modelId="{A2E27C62-4651-E24C-92EE-2600A83369FB}" type="pres">
      <dgm:prSet presAssocID="{58347D67-C058-48D8-AD8B-4DBBC2CC7407}" presName="node" presStyleLbl="node1" presStyleIdx="1" presStyleCnt="13">
        <dgm:presLayoutVars>
          <dgm:bulletEnabled val="1"/>
        </dgm:presLayoutVars>
      </dgm:prSet>
      <dgm:spPr/>
    </dgm:pt>
    <dgm:pt modelId="{75238D31-5E15-374F-A253-A0F33AE72790}" type="pres">
      <dgm:prSet presAssocID="{D9E3A4E5-BD73-4365-B437-52026EFBD41B}" presName="sibTrans" presStyleCnt="0"/>
      <dgm:spPr/>
    </dgm:pt>
    <dgm:pt modelId="{680D3786-DDC8-064E-B534-89A9956AF306}" type="pres">
      <dgm:prSet presAssocID="{E8DB4E55-1D52-4FA4-9E0E-9D747A85BF9C}" presName="node" presStyleLbl="node1" presStyleIdx="2" presStyleCnt="13">
        <dgm:presLayoutVars>
          <dgm:bulletEnabled val="1"/>
        </dgm:presLayoutVars>
      </dgm:prSet>
      <dgm:spPr/>
    </dgm:pt>
    <dgm:pt modelId="{22EA1F96-79E2-BE4E-A8E3-5EAE6A68DEA8}" type="pres">
      <dgm:prSet presAssocID="{4A8CFAE6-5B05-48EF-9D7E-15A21D6B14F8}" presName="sibTrans" presStyleCnt="0"/>
      <dgm:spPr/>
    </dgm:pt>
    <dgm:pt modelId="{76B26426-C01A-584B-AD0A-0349ADF634B8}" type="pres">
      <dgm:prSet presAssocID="{53C7B959-0659-4DD9-9729-227559F2F4F9}" presName="node" presStyleLbl="node1" presStyleIdx="3" presStyleCnt="13">
        <dgm:presLayoutVars>
          <dgm:bulletEnabled val="1"/>
        </dgm:presLayoutVars>
      </dgm:prSet>
      <dgm:spPr/>
    </dgm:pt>
    <dgm:pt modelId="{D7130F8F-6704-574E-A001-AB842D16184F}" type="pres">
      <dgm:prSet presAssocID="{84FCF7DC-9744-4042-A3DA-7DAAAF5DB387}" presName="sibTrans" presStyleCnt="0"/>
      <dgm:spPr/>
    </dgm:pt>
    <dgm:pt modelId="{5F4BBAF8-3437-C545-8096-95A9263B1656}" type="pres">
      <dgm:prSet presAssocID="{6DE0B407-BC1E-4EAD-B5B7-0CD79FFC84CA}" presName="node" presStyleLbl="node1" presStyleIdx="4" presStyleCnt="13">
        <dgm:presLayoutVars>
          <dgm:bulletEnabled val="1"/>
        </dgm:presLayoutVars>
      </dgm:prSet>
      <dgm:spPr/>
    </dgm:pt>
    <dgm:pt modelId="{120FF022-08BB-324E-BE95-6CCA337F8AD8}" type="pres">
      <dgm:prSet presAssocID="{C7B4A8C8-A3C5-4615-8AA0-CD51F893CAC1}" presName="sibTrans" presStyleCnt="0"/>
      <dgm:spPr/>
    </dgm:pt>
    <dgm:pt modelId="{84BEC75C-0C40-A14B-87E2-0FF0907E0857}" type="pres">
      <dgm:prSet presAssocID="{9803F70E-0405-460E-BEF5-8EB894AA4A89}" presName="node" presStyleLbl="node1" presStyleIdx="5" presStyleCnt="13">
        <dgm:presLayoutVars>
          <dgm:bulletEnabled val="1"/>
        </dgm:presLayoutVars>
      </dgm:prSet>
      <dgm:spPr/>
    </dgm:pt>
    <dgm:pt modelId="{4D4F3EFC-B1D8-5E41-95CD-F6D46ADBD1C9}" type="pres">
      <dgm:prSet presAssocID="{376A441E-C75E-4519-86B6-4458AA8FB3E6}" presName="sibTrans" presStyleCnt="0"/>
      <dgm:spPr/>
    </dgm:pt>
    <dgm:pt modelId="{F8876BDD-5516-5A48-BF1F-E8E75633C0A0}" type="pres">
      <dgm:prSet presAssocID="{51C92DDD-28B1-4016-A3C3-7026AA65965A}" presName="node" presStyleLbl="node1" presStyleIdx="6" presStyleCnt="13">
        <dgm:presLayoutVars>
          <dgm:bulletEnabled val="1"/>
        </dgm:presLayoutVars>
      </dgm:prSet>
      <dgm:spPr/>
    </dgm:pt>
    <dgm:pt modelId="{406A3409-44B5-5D40-8CC6-B7CCEDFF62B2}" type="pres">
      <dgm:prSet presAssocID="{A03B761E-FE0E-498B-9162-C7C6211FB76C}" presName="sibTrans" presStyleCnt="0"/>
      <dgm:spPr/>
    </dgm:pt>
    <dgm:pt modelId="{D3969DD4-EB8C-F74C-98D8-6FE00A1EC319}" type="pres">
      <dgm:prSet presAssocID="{E28456A8-F14F-436B-B69D-56F63B9A5981}" presName="node" presStyleLbl="node1" presStyleIdx="7" presStyleCnt="13">
        <dgm:presLayoutVars>
          <dgm:bulletEnabled val="1"/>
        </dgm:presLayoutVars>
      </dgm:prSet>
      <dgm:spPr/>
    </dgm:pt>
    <dgm:pt modelId="{238CE640-B48C-524B-85E1-5BD79E593C85}" type="pres">
      <dgm:prSet presAssocID="{3C5417D5-EFAC-4FC5-8F7A-B268479CF770}" presName="sibTrans" presStyleCnt="0"/>
      <dgm:spPr/>
    </dgm:pt>
    <dgm:pt modelId="{BFE12718-11F5-1042-B82A-EAEBE119BF32}" type="pres">
      <dgm:prSet presAssocID="{CA544177-7498-44D9-A004-78C01139C81C}" presName="node" presStyleLbl="node1" presStyleIdx="8" presStyleCnt="13">
        <dgm:presLayoutVars>
          <dgm:bulletEnabled val="1"/>
        </dgm:presLayoutVars>
      </dgm:prSet>
      <dgm:spPr/>
    </dgm:pt>
    <dgm:pt modelId="{6421F2C1-373A-D342-9E8A-9245C80F11FF}" type="pres">
      <dgm:prSet presAssocID="{42B4A482-546B-4C24-BA2E-39D3B92FD624}" presName="sibTrans" presStyleCnt="0"/>
      <dgm:spPr/>
    </dgm:pt>
    <dgm:pt modelId="{642E80DC-1C5D-BB48-949B-D9750E5A174D}" type="pres">
      <dgm:prSet presAssocID="{3B98493E-2AC3-40C0-9020-D521F7F9578F}" presName="node" presStyleLbl="node1" presStyleIdx="9" presStyleCnt="13">
        <dgm:presLayoutVars>
          <dgm:bulletEnabled val="1"/>
        </dgm:presLayoutVars>
      </dgm:prSet>
      <dgm:spPr/>
    </dgm:pt>
    <dgm:pt modelId="{71AC09ED-0C1A-AB41-8F23-54452B9A825E}" type="pres">
      <dgm:prSet presAssocID="{521E4368-8723-438B-99DE-9A3E835A5D38}" presName="sibTrans" presStyleCnt="0"/>
      <dgm:spPr/>
    </dgm:pt>
    <dgm:pt modelId="{95CC264C-5205-8549-BF6D-B9F300B2F6B4}" type="pres">
      <dgm:prSet presAssocID="{323C4E81-9A43-4BB6-A1A0-3169F4195F09}" presName="node" presStyleLbl="node1" presStyleIdx="10" presStyleCnt="13">
        <dgm:presLayoutVars>
          <dgm:bulletEnabled val="1"/>
        </dgm:presLayoutVars>
      </dgm:prSet>
      <dgm:spPr/>
    </dgm:pt>
    <dgm:pt modelId="{D190F455-D1CC-084D-BBF6-9414BD49031A}" type="pres">
      <dgm:prSet presAssocID="{A79D5F21-11A3-4D03-8A17-2AAE87E1E55F}" presName="sibTrans" presStyleCnt="0"/>
      <dgm:spPr/>
    </dgm:pt>
    <dgm:pt modelId="{21CE1869-691D-D54C-870A-91506E22D41E}" type="pres">
      <dgm:prSet presAssocID="{415C800B-F336-4AE6-A0FA-E8939A77B0FA}" presName="node" presStyleLbl="node1" presStyleIdx="11" presStyleCnt="13">
        <dgm:presLayoutVars>
          <dgm:bulletEnabled val="1"/>
        </dgm:presLayoutVars>
      </dgm:prSet>
      <dgm:spPr/>
    </dgm:pt>
    <dgm:pt modelId="{3BAEA993-7E27-A148-9C5F-BCE99D1646F3}" type="pres">
      <dgm:prSet presAssocID="{0B51B9DA-D327-410B-9D19-D61B9F0BB93C}" presName="sibTrans" presStyleCnt="0"/>
      <dgm:spPr/>
    </dgm:pt>
    <dgm:pt modelId="{EAA7547E-E532-7640-9231-96EE6954C450}" type="pres">
      <dgm:prSet presAssocID="{08335E74-D680-4D68-8FC9-FEA045666A8E}" presName="node" presStyleLbl="node1" presStyleIdx="12" presStyleCnt="13">
        <dgm:presLayoutVars>
          <dgm:bulletEnabled val="1"/>
        </dgm:presLayoutVars>
      </dgm:prSet>
      <dgm:spPr/>
    </dgm:pt>
  </dgm:ptLst>
  <dgm:cxnLst>
    <dgm:cxn modelId="{7F7F3E01-6D3B-7E4D-BD01-15A2B6DF4BD5}" type="presOf" srcId="{415C800B-F336-4AE6-A0FA-E8939A77B0FA}" destId="{21CE1869-691D-D54C-870A-91506E22D41E}" srcOrd="0" destOrd="0" presId="urn:microsoft.com/office/officeart/2005/8/layout/default"/>
    <dgm:cxn modelId="{58721A02-98D1-411F-82FD-C1D909507ECA}" srcId="{C82E2ACF-E5E1-4715-BD91-F541AAFD9BC2}" destId="{6DE0B407-BC1E-4EAD-B5B7-0CD79FFC84CA}" srcOrd="4" destOrd="0" parTransId="{CB3FB704-EEC5-45EC-A974-7960B2AEE97C}" sibTransId="{C7B4A8C8-A3C5-4615-8AA0-CD51F893CAC1}"/>
    <dgm:cxn modelId="{9B718F03-9E6C-47F1-B03F-F6B297B333F9}" srcId="{C82E2ACF-E5E1-4715-BD91-F541AAFD9BC2}" destId="{323C4E81-9A43-4BB6-A1A0-3169F4195F09}" srcOrd="10" destOrd="0" parTransId="{D45B2C3B-89EB-4174-9159-A434F796CE87}" sibTransId="{A79D5F21-11A3-4D03-8A17-2AAE87E1E55F}"/>
    <dgm:cxn modelId="{E577D709-D832-394D-8E1F-0F440BE4BE5D}" type="presOf" srcId="{40B667D7-1D28-4993-A2A0-FA9EFFA0F837}" destId="{DFCA7F82-924F-844C-8550-27979E01E875}" srcOrd="0" destOrd="0" presId="urn:microsoft.com/office/officeart/2005/8/layout/default"/>
    <dgm:cxn modelId="{2E2C1D15-97D6-6F44-B407-9D3FDF4D704F}" type="presOf" srcId="{C82E2ACF-E5E1-4715-BD91-F541AAFD9BC2}" destId="{715A4E9F-AAF9-C544-A5DD-03BC24047104}" srcOrd="0" destOrd="0" presId="urn:microsoft.com/office/officeart/2005/8/layout/default"/>
    <dgm:cxn modelId="{8C2FEC2B-3869-564E-8BBA-B9924168A1E3}" type="presOf" srcId="{CA544177-7498-44D9-A004-78C01139C81C}" destId="{BFE12718-11F5-1042-B82A-EAEBE119BF32}" srcOrd="0" destOrd="0" presId="urn:microsoft.com/office/officeart/2005/8/layout/default"/>
    <dgm:cxn modelId="{82E7E22C-CACC-CB4C-B429-72B0BD9DD97F}" type="presOf" srcId="{9803F70E-0405-460E-BEF5-8EB894AA4A89}" destId="{84BEC75C-0C40-A14B-87E2-0FF0907E0857}" srcOrd="0" destOrd="0" presId="urn:microsoft.com/office/officeart/2005/8/layout/default"/>
    <dgm:cxn modelId="{17DB233C-C7CC-4EA5-99CD-11F4D9E8994E}" srcId="{C82E2ACF-E5E1-4715-BD91-F541AAFD9BC2}" destId="{58347D67-C058-48D8-AD8B-4DBBC2CC7407}" srcOrd="1" destOrd="0" parTransId="{18E99266-0BAF-41BD-A6C8-A6CFF14DBDA3}" sibTransId="{D9E3A4E5-BD73-4365-B437-52026EFBD41B}"/>
    <dgm:cxn modelId="{34BBF23C-F74A-477D-ADA6-A3DC4C87DF78}" srcId="{C82E2ACF-E5E1-4715-BD91-F541AAFD9BC2}" destId="{CA544177-7498-44D9-A004-78C01139C81C}" srcOrd="8" destOrd="0" parTransId="{4864BAAC-0A61-4B3B-8EF6-9CCE0DE48A5A}" sibTransId="{42B4A482-546B-4C24-BA2E-39D3B92FD624}"/>
    <dgm:cxn modelId="{E8804353-7DFB-4528-B214-7126392D8A0D}" srcId="{C82E2ACF-E5E1-4715-BD91-F541AAFD9BC2}" destId="{08335E74-D680-4D68-8FC9-FEA045666A8E}" srcOrd="12" destOrd="0" parTransId="{CEF7F34D-2D53-40A0-A394-923F0E1391EF}" sibTransId="{8171CDE2-E54F-4E24-BB35-1A857552CB74}"/>
    <dgm:cxn modelId="{02C1C45A-676A-0641-896A-C60EF1277473}" type="presOf" srcId="{E28456A8-F14F-436B-B69D-56F63B9A5981}" destId="{D3969DD4-EB8C-F74C-98D8-6FE00A1EC319}" srcOrd="0" destOrd="0" presId="urn:microsoft.com/office/officeart/2005/8/layout/default"/>
    <dgm:cxn modelId="{5D14615E-7C8A-3943-B5FC-DA4214DD8122}" type="presOf" srcId="{3B98493E-2AC3-40C0-9020-D521F7F9578F}" destId="{642E80DC-1C5D-BB48-949B-D9750E5A174D}" srcOrd="0" destOrd="0" presId="urn:microsoft.com/office/officeart/2005/8/layout/default"/>
    <dgm:cxn modelId="{EA60A188-6139-4358-9AEC-A2248AACB9E7}" srcId="{C82E2ACF-E5E1-4715-BD91-F541AAFD9BC2}" destId="{51C92DDD-28B1-4016-A3C3-7026AA65965A}" srcOrd="6" destOrd="0" parTransId="{EBCBD110-0197-42B0-81CC-72855DC396E5}" sibTransId="{A03B761E-FE0E-498B-9162-C7C6211FB76C}"/>
    <dgm:cxn modelId="{E21A268B-6367-784C-8C0C-7834DC398B34}" type="presOf" srcId="{58347D67-C058-48D8-AD8B-4DBBC2CC7407}" destId="{A2E27C62-4651-E24C-92EE-2600A83369FB}" srcOrd="0" destOrd="0" presId="urn:microsoft.com/office/officeart/2005/8/layout/default"/>
    <dgm:cxn modelId="{CC906699-33B0-479B-B4BB-8072AADF1C4B}" srcId="{C82E2ACF-E5E1-4715-BD91-F541AAFD9BC2}" destId="{3B98493E-2AC3-40C0-9020-D521F7F9578F}" srcOrd="9" destOrd="0" parTransId="{F74615DB-2FDF-40EB-8B73-21875F138451}" sibTransId="{521E4368-8723-438B-99DE-9A3E835A5D38}"/>
    <dgm:cxn modelId="{80AADD9E-0B81-C94F-AB5E-1E79259A6B43}" type="presOf" srcId="{323C4E81-9A43-4BB6-A1A0-3169F4195F09}" destId="{95CC264C-5205-8549-BF6D-B9F300B2F6B4}" srcOrd="0" destOrd="0" presId="urn:microsoft.com/office/officeart/2005/8/layout/default"/>
    <dgm:cxn modelId="{05111BA6-F9B5-4A06-ABD5-A55A0E2D3E5A}" srcId="{C82E2ACF-E5E1-4715-BD91-F541AAFD9BC2}" destId="{9803F70E-0405-460E-BEF5-8EB894AA4A89}" srcOrd="5" destOrd="0" parTransId="{3CF3A68D-4065-4928-B4F3-A59371BCC738}" sibTransId="{376A441E-C75E-4519-86B6-4458AA8FB3E6}"/>
    <dgm:cxn modelId="{9E729EB1-8834-4538-8A1B-DC43052E97D4}" srcId="{C82E2ACF-E5E1-4715-BD91-F541AAFD9BC2}" destId="{E8DB4E55-1D52-4FA4-9E0E-9D747A85BF9C}" srcOrd="2" destOrd="0" parTransId="{FA3971D8-B20A-4FD8-A40A-E750825EED79}" sibTransId="{4A8CFAE6-5B05-48EF-9D7E-15A21D6B14F8}"/>
    <dgm:cxn modelId="{85895CC1-4212-AE44-BB02-EF3253C3F65A}" type="presOf" srcId="{E8DB4E55-1D52-4FA4-9E0E-9D747A85BF9C}" destId="{680D3786-DDC8-064E-B534-89A9956AF306}" srcOrd="0" destOrd="0" presId="urn:microsoft.com/office/officeart/2005/8/layout/default"/>
    <dgm:cxn modelId="{A67652C3-6035-4C74-BF6F-5382A3BFA97A}" srcId="{C82E2ACF-E5E1-4715-BD91-F541AAFD9BC2}" destId="{415C800B-F336-4AE6-A0FA-E8939A77B0FA}" srcOrd="11" destOrd="0" parTransId="{E11F4FF1-1CB3-4905-9CD4-70CB14F86073}" sibTransId="{0B51B9DA-D327-410B-9D19-D61B9F0BB93C}"/>
    <dgm:cxn modelId="{0F0BB6C5-A5C5-3F40-8E40-E0CF8097F16F}" type="presOf" srcId="{53C7B959-0659-4DD9-9729-227559F2F4F9}" destId="{76B26426-C01A-584B-AD0A-0349ADF634B8}" srcOrd="0" destOrd="0" presId="urn:microsoft.com/office/officeart/2005/8/layout/default"/>
    <dgm:cxn modelId="{C2D43CD1-7995-4A4F-BFBB-F2228CDCEBDD}" type="presOf" srcId="{6DE0B407-BC1E-4EAD-B5B7-0CD79FFC84CA}" destId="{5F4BBAF8-3437-C545-8096-95A9263B1656}" srcOrd="0" destOrd="0" presId="urn:microsoft.com/office/officeart/2005/8/layout/default"/>
    <dgm:cxn modelId="{15C51FD5-6C71-4916-BED2-B4381A094275}" srcId="{C82E2ACF-E5E1-4715-BD91-F541AAFD9BC2}" destId="{53C7B959-0659-4DD9-9729-227559F2F4F9}" srcOrd="3" destOrd="0" parTransId="{AFF963A4-DA59-46B2-B733-3977B21CB6C1}" sibTransId="{84FCF7DC-9744-4042-A3DA-7DAAAF5DB387}"/>
    <dgm:cxn modelId="{005B76ED-01EB-C54C-A4F9-B1B865AB963D}" type="presOf" srcId="{08335E74-D680-4D68-8FC9-FEA045666A8E}" destId="{EAA7547E-E532-7640-9231-96EE6954C450}" srcOrd="0" destOrd="0" presId="urn:microsoft.com/office/officeart/2005/8/layout/default"/>
    <dgm:cxn modelId="{0C9DEDF0-E59F-41C7-A07B-40B50A783181}" srcId="{C82E2ACF-E5E1-4715-BD91-F541AAFD9BC2}" destId="{E28456A8-F14F-436B-B69D-56F63B9A5981}" srcOrd="7" destOrd="0" parTransId="{FE99E66A-46C8-49C7-B1C9-ED67A27EE58B}" sibTransId="{3C5417D5-EFAC-4FC5-8F7A-B268479CF770}"/>
    <dgm:cxn modelId="{13335AF6-CAAC-47B0-A6CF-D2751FFB4327}" srcId="{C82E2ACF-E5E1-4715-BD91-F541AAFD9BC2}" destId="{40B667D7-1D28-4993-A2A0-FA9EFFA0F837}" srcOrd="0" destOrd="0" parTransId="{F03326EA-9D74-46F8-81D0-D4A57A1CEC6F}" sibTransId="{0F2FCED6-64C6-40A3-921A-81355330E912}"/>
    <dgm:cxn modelId="{A8BB3FF9-AE21-E241-AE77-264FAFFC9D28}" type="presOf" srcId="{51C92DDD-28B1-4016-A3C3-7026AA65965A}" destId="{F8876BDD-5516-5A48-BF1F-E8E75633C0A0}" srcOrd="0" destOrd="0" presId="urn:microsoft.com/office/officeart/2005/8/layout/default"/>
    <dgm:cxn modelId="{58371DAE-8263-F24B-8746-13BDD52DEAFD}" type="presParOf" srcId="{715A4E9F-AAF9-C544-A5DD-03BC24047104}" destId="{DFCA7F82-924F-844C-8550-27979E01E875}" srcOrd="0" destOrd="0" presId="urn:microsoft.com/office/officeart/2005/8/layout/default"/>
    <dgm:cxn modelId="{375069A2-4027-2C45-ABC3-C161B4916AF1}" type="presParOf" srcId="{715A4E9F-AAF9-C544-A5DD-03BC24047104}" destId="{E09EEC00-94A5-7441-B61A-4189334CCB6E}" srcOrd="1" destOrd="0" presId="urn:microsoft.com/office/officeart/2005/8/layout/default"/>
    <dgm:cxn modelId="{56790D3E-E237-6B48-8082-2031BC013364}" type="presParOf" srcId="{715A4E9F-AAF9-C544-A5DD-03BC24047104}" destId="{A2E27C62-4651-E24C-92EE-2600A83369FB}" srcOrd="2" destOrd="0" presId="urn:microsoft.com/office/officeart/2005/8/layout/default"/>
    <dgm:cxn modelId="{5F2354A9-27E7-6341-84A4-C5945428B492}" type="presParOf" srcId="{715A4E9F-AAF9-C544-A5DD-03BC24047104}" destId="{75238D31-5E15-374F-A253-A0F33AE72790}" srcOrd="3" destOrd="0" presId="urn:microsoft.com/office/officeart/2005/8/layout/default"/>
    <dgm:cxn modelId="{5501B987-6E39-1445-9094-0144A6E7C5B5}" type="presParOf" srcId="{715A4E9F-AAF9-C544-A5DD-03BC24047104}" destId="{680D3786-DDC8-064E-B534-89A9956AF306}" srcOrd="4" destOrd="0" presId="urn:microsoft.com/office/officeart/2005/8/layout/default"/>
    <dgm:cxn modelId="{9BB932B7-86CE-3A46-8E3C-231FDE97C084}" type="presParOf" srcId="{715A4E9F-AAF9-C544-A5DD-03BC24047104}" destId="{22EA1F96-79E2-BE4E-A8E3-5EAE6A68DEA8}" srcOrd="5" destOrd="0" presId="urn:microsoft.com/office/officeart/2005/8/layout/default"/>
    <dgm:cxn modelId="{68F0256E-8126-3947-ACF0-B7AA784D9289}" type="presParOf" srcId="{715A4E9F-AAF9-C544-A5DD-03BC24047104}" destId="{76B26426-C01A-584B-AD0A-0349ADF634B8}" srcOrd="6" destOrd="0" presId="urn:microsoft.com/office/officeart/2005/8/layout/default"/>
    <dgm:cxn modelId="{0244A836-AB4C-6E4F-92B9-FED58ED866F4}" type="presParOf" srcId="{715A4E9F-AAF9-C544-A5DD-03BC24047104}" destId="{D7130F8F-6704-574E-A001-AB842D16184F}" srcOrd="7" destOrd="0" presId="urn:microsoft.com/office/officeart/2005/8/layout/default"/>
    <dgm:cxn modelId="{AC355DD2-AD12-604A-82FF-E087E8AD80C9}" type="presParOf" srcId="{715A4E9F-AAF9-C544-A5DD-03BC24047104}" destId="{5F4BBAF8-3437-C545-8096-95A9263B1656}" srcOrd="8" destOrd="0" presId="urn:microsoft.com/office/officeart/2005/8/layout/default"/>
    <dgm:cxn modelId="{B3FD87AF-9F11-824E-BC46-62F97EA3B712}" type="presParOf" srcId="{715A4E9F-AAF9-C544-A5DD-03BC24047104}" destId="{120FF022-08BB-324E-BE95-6CCA337F8AD8}" srcOrd="9" destOrd="0" presId="urn:microsoft.com/office/officeart/2005/8/layout/default"/>
    <dgm:cxn modelId="{E6EB4B93-9742-F04B-9B79-2F7F125E670C}" type="presParOf" srcId="{715A4E9F-AAF9-C544-A5DD-03BC24047104}" destId="{84BEC75C-0C40-A14B-87E2-0FF0907E0857}" srcOrd="10" destOrd="0" presId="urn:microsoft.com/office/officeart/2005/8/layout/default"/>
    <dgm:cxn modelId="{E8DEF1CC-A28F-F544-AF7B-0035C6BF18DA}" type="presParOf" srcId="{715A4E9F-AAF9-C544-A5DD-03BC24047104}" destId="{4D4F3EFC-B1D8-5E41-95CD-F6D46ADBD1C9}" srcOrd="11" destOrd="0" presId="urn:microsoft.com/office/officeart/2005/8/layout/default"/>
    <dgm:cxn modelId="{93BB8E4B-85AC-4142-9207-E9D8EE4D642C}" type="presParOf" srcId="{715A4E9F-AAF9-C544-A5DD-03BC24047104}" destId="{F8876BDD-5516-5A48-BF1F-E8E75633C0A0}" srcOrd="12" destOrd="0" presId="urn:microsoft.com/office/officeart/2005/8/layout/default"/>
    <dgm:cxn modelId="{83A350DC-7688-E84D-BAC1-E6855EB9DCD2}" type="presParOf" srcId="{715A4E9F-AAF9-C544-A5DD-03BC24047104}" destId="{406A3409-44B5-5D40-8CC6-B7CCEDFF62B2}" srcOrd="13" destOrd="0" presId="urn:microsoft.com/office/officeart/2005/8/layout/default"/>
    <dgm:cxn modelId="{8A99AA05-DBFE-C441-A6D9-72016762C435}" type="presParOf" srcId="{715A4E9F-AAF9-C544-A5DD-03BC24047104}" destId="{D3969DD4-EB8C-F74C-98D8-6FE00A1EC319}" srcOrd="14" destOrd="0" presId="urn:microsoft.com/office/officeart/2005/8/layout/default"/>
    <dgm:cxn modelId="{CE66C49A-D511-7641-9643-A946524AB24C}" type="presParOf" srcId="{715A4E9F-AAF9-C544-A5DD-03BC24047104}" destId="{238CE640-B48C-524B-85E1-5BD79E593C85}" srcOrd="15" destOrd="0" presId="urn:microsoft.com/office/officeart/2005/8/layout/default"/>
    <dgm:cxn modelId="{88D54EC7-2721-6948-8232-4FDBC3CDC7CC}" type="presParOf" srcId="{715A4E9F-AAF9-C544-A5DD-03BC24047104}" destId="{BFE12718-11F5-1042-B82A-EAEBE119BF32}" srcOrd="16" destOrd="0" presId="urn:microsoft.com/office/officeart/2005/8/layout/default"/>
    <dgm:cxn modelId="{3F35D8CE-EC06-BA4B-BB0E-52F00E77F959}" type="presParOf" srcId="{715A4E9F-AAF9-C544-A5DD-03BC24047104}" destId="{6421F2C1-373A-D342-9E8A-9245C80F11FF}" srcOrd="17" destOrd="0" presId="urn:microsoft.com/office/officeart/2005/8/layout/default"/>
    <dgm:cxn modelId="{613DB7C1-8894-7543-9CDD-C8F68DDA7A34}" type="presParOf" srcId="{715A4E9F-AAF9-C544-A5DD-03BC24047104}" destId="{642E80DC-1C5D-BB48-949B-D9750E5A174D}" srcOrd="18" destOrd="0" presId="urn:microsoft.com/office/officeart/2005/8/layout/default"/>
    <dgm:cxn modelId="{DF0A2530-7B58-BB44-9411-6E5B49C776EC}" type="presParOf" srcId="{715A4E9F-AAF9-C544-A5DD-03BC24047104}" destId="{71AC09ED-0C1A-AB41-8F23-54452B9A825E}" srcOrd="19" destOrd="0" presId="urn:microsoft.com/office/officeart/2005/8/layout/default"/>
    <dgm:cxn modelId="{8022B6F5-6EAE-4640-893B-26E4F031AE1B}" type="presParOf" srcId="{715A4E9F-AAF9-C544-A5DD-03BC24047104}" destId="{95CC264C-5205-8549-BF6D-B9F300B2F6B4}" srcOrd="20" destOrd="0" presId="urn:microsoft.com/office/officeart/2005/8/layout/default"/>
    <dgm:cxn modelId="{539D78B3-F1E1-D14F-A9C7-090D4059277C}" type="presParOf" srcId="{715A4E9F-AAF9-C544-A5DD-03BC24047104}" destId="{D190F455-D1CC-084D-BBF6-9414BD49031A}" srcOrd="21" destOrd="0" presId="urn:microsoft.com/office/officeart/2005/8/layout/default"/>
    <dgm:cxn modelId="{0AE733D5-42F6-8042-B589-EEEDA43B387D}" type="presParOf" srcId="{715A4E9F-AAF9-C544-A5DD-03BC24047104}" destId="{21CE1869-691D-D54C-870A-91506E22D41E}" srcOrd="22" destOrd="0" presId="urn:microsoft.com/office/officeart/2005/8/layout/default"/>
    <dgm:cxn modelId="{0A897971-6A03-DD49-A18F-89D952E941C3}" type="presParOf" srcId="{715A4E9F-AAF9-C544-A5DD-03BC24047104}" destId="{3BAEA993-7E27-A148-9C5F-BCE99D1646F3}" srcOrd="23" destOrd="0" presId="urn:microsoft.com/office/officeart/2005/8/layout/default"/>
    <dgm:cxn modelId="{357B87A3-BF80-E84B-8216-75072BF57AF5}" type="presParOf" srcId="{715A4E9F-AAF9-C544-A5DD-03BC24047104}" destId="{EAA7547E-E532-7640-9231-96EE6954C450}" srcOrd="2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F4F564-3A2D-4209-A908-BD7D334D8B51}"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03BB0F2F-65C2-452B-BDB9-1E1125B188C3}">
      <dgm:prSet/>
      <dgm:spPr/>
      <dgm:t>
        <a:bodyPr/>
        <a:lstStyle/>
        <a:p>
          <a:pPr>
            <a:defRPr b="1"/>
          </a:pPr>
          <a:r>
            <a:rPr lang="en-US" b="1"/>
            <a:t>Bradykinin</a:t>
          </a:r>
          <a:r>
            <a:rPr lang="en-US"/>
            <a:t>- peptide released during the inflammation process</a:t>
          </a:r>
        </a:p>
      </dgm:t>
    </dgm:pt>
    <dgm:pt modelId="{5095AEB4-B802-4365-9C86-9FFF523C26B4}" type="parTrans" cxnId="{D6D9CB00-04DC-44FF-A8EE-6AE892B6D86F}">
      <dgm:prSet/>
      <dgm:spPr/>
      <dgm:t>
        <a:bodyPr/>
        <a:lstStyle/>
        <a:p>
          <a:endParaRPr lang="en-US"/>
        </a:p>
      </dgm:t>
    </dgm:pt>
    <dgm:pt modelId="{E951D648-8A7B-45EE-A565-E91993E675FD}" type="sibTrans" cxnId="{D6D9CB00-04DC-44FF-A8EE-6AE892B6D86F}">
      <dgm:prSet/>
      <dgm:spPr/>
      <dgm:t>
        <a:bodyPr/>
        <a:lstStyle/>
        <a:p>
          <a:endParaRPr lang="en-US"/>
        </a:p>
      </dgm:t>
    </dgm:pt>
    <dgm:pt modelId="{B1735C91-1FD3-471D-89AA-674700E193F9}">
      <dgm:prSet/>
      <dgm:spPr/>
      <dgm:t>
        <a:bodyPr/>
        <a:lstStyle/>
        <a:p>
          <a:r>
            <a:rPr lang="en-US"/>
            <a:t>Directly stimulates peripheral nociceptors by specific bradykinin receptors (B1/B2)</a:t>
          </a:r>
        </a:p>
      </dgm:t>
    </dgm:pt>
    <dgm:pt modelId="{379BF56F-7D1F-4BB7-B5FB-453F27F6D5C7}" type="parTrans" cxnId="{EAC0D21C-6AB3-45A1-AD73-C191EAFDEA0E}">
      <dgm:prSet/>
      <dgm:spPr/>
      <dgm:t>
        <a:bodyPr/>
        <a:lstStyle/>
        <a:p>
          <a:endParaRPr lang="en-US"/>
        </a:p>
      </dgm:t>
    </dgm:pt>
    <dgm:pt modelId="{5CB63D1E-EC03-4B95-A223-CCE548AD98FD}" type="sibTrans" cxnId="{EAC0D21C-6AB3-45A1-AD73-C191EAFDEA0E}">
      <dgm:prSet/>
      <dgm:spPr/>
      <dgm:t>
        <a:bodyPr/>
        <a:lstStyle/>
        <a:p>
          <a:endParaRPr lang="en-US"/>
        </a:p>
      </dgm:t>
    </dgm:pt>
    <dgm:pt modelId="{7FEC71CA-130E-4852-A126-A585B8B04B47}">
      <dgm:prSet/>
      <dgm:spPr/>
      <dgm:t>
        <a:bodyPr/>
        <a:lstStyle/>
        <a:p>
          <a:r>
            <a:rPr lang="en-US"/>
            <a:t>Causing algesia (increased sensitivity to pain)</a:t>
          </a:r>
        </a:p>
      </dgm:t>
    </dgm:pt>
    <dgm:pt modelId="{FA6FBF22-269F-4A9D-A25B-9DF69CAC5D1D}" type="parTrans" cxnId="{ED6C586E-B67D-4924-BF79-3720238B0891}">
      <dgm:prSet/>
      <dgm:spPr/>
      <dgm:t>
        <a:bodyPr/>
        <a:lstStyle/>
        <a:p>
          <a:endParaRPr lang="en-US"/>
        </a:p>
      </dgm:t>
    </dgm:pt>
    <dgm:pt modelId="{C6286A4C-8884-476E-94EA-7E988027D21D}" type="sibTrans" cxnId="{ED6C586E-B67D-4924-BF79-3720238B0891}">
      <dgm:prSet/>
      <dgm:spPr/>
      <dgm:t>
        <a:bodyPr/>
        <a:lstStyle/>
        <a:p>
          <a:endParaRPr lang="en-US"/>
        </a:p>
      </dgm:t>
    </dgm:pt>
    <dgm:pt modelId="{603BE2D1-52B0-4BB3-B49A-0DBB63E9C266}">
      <dgm:prSet/>
      <dgm:spPr/>
      <dgm:t>
        <a:bodyPr/>
        <a:lstStyle/>
        <a:p>
          <a:pPr>
            <a:defRPr b="1"/>
          </a:pPr>
          <a:r>
            <a:rPr lang="en-US" b="1"/>
            <a:t>Histamine</a:t>
          </a:r>
          <a:r>
            <a:rPr lang="en-US"/>
            <a:t>- an amine released from mast cell granules, basophils, and platelets via substance P</a:t>
          </a:r>
        </a:p>
      </dgm:t>
    </dgm:pt>
    <dgm:pt modelId="{3F9A24E9-611F-4210-B79E-DD4C286B6DED}" type="parTrans" cxnId="{397EF6E5-4AC3-4DB3-BE2F-47C0C956A06C}">
      <dgm:prSet/>
      <dgm:spPr/>
      <dgm:t>
        <a:bodyPr/>
        <a:lstStyle/>
        <a:p>
          <a:endParaRPr lang="en-US"/>
        </a:p>
      </dgm:t>
    </dgm:pt>
    <dgm:pt modelId="{D5AB0C1A-DE2E-44CB-AC51-12D8486A08E4}" type="sibTrans" cxnId="{397EF6E5-4AC3-4DB3-BE2F-47C0C956A06C}">
      <dgm:prSet/>
      <dgm:spPr/>
      <dgm:t>
        <a:bodyPr/>
        <a:lstStyle/>
        <a:p>
          <a:endParaRPr lang="en-US"/>
        </a:p>
      </dgm:t>
    </dgm:pt>
    <dgm:pt modelId="{33CB325E-4F1E-4261-8AD6-F558142E23D5}">
      <dgm:prSet/>
      <dgm:spPr/>
      <dgm:t>
        <a:bodyPr/>
        <a:lstStyle/>
        <a:p>
          <a:r>
            <a:rPr lang="en-US"/>
            <a:t>Vasodilation and edema</a:t>
          </a:r>
        </a:p>
      </dgm:t>
    </dgm:pt>
    <dgm:pt modelId="{84FD4230-156B-4670-8C8C-FCEC89CDE40A}" type="parTrans" cxnId="{AF86B3C8-2535-49D0-AB04-A3E56DC3679A}">
      <dgm:prSet/>
      <dgm:spPr/>
      <dgm:t>
        <a:bodyPr/>
        <a:lstStyle/>
        <a:p>
          <a:endParaRPr lang="en-US"/>
        </a:p>
      </dgm:t>
    </dgm:pt>
    <dgm:pt modelId="{FF3B2436-8E3D-4E0F-BBFB-982B49BCC501}" type="sibTrans" cxnId="{AF86B3C8-2535-49D0-AB04-A3E56DC3679A}">
      <dgm:prSet/>
      <dgm:spPr/>
      <dgm:t>
        <a:bodyPr/>
        <a:lstStyle/>
        <a:p>
          <a:endParaRPr lang="en-US"/>
        </a:p>
      </dgm:t>
    </dgm:pt>
    <dgm:pt modelId="{DFB5438A-DDB6-854D-B452-75F654918B95}" type="pres">
      <dgm:prSet presAssocID="{BAF4F564-3A2D-4209-A908-BD7D334D8B51}" presName="Name0" presStyleCnt="0">
        <dgm:presLayoutVars>
          <dgm:dir/>
          <dgm:animLvl val="lvl"/>
          <dgm:resizeHandles val="exact"/>
        </dgm:presLayoutVars>
      </dgm:prSet>
      <dgm:spPr/>
    </dgm:pt>
    <dgm:pt modelId="{630F4D0A-4248-2A47-A06D-77D308AC9D8C}" type="pres">
      <dgm:prSet presAssocID="{03BB0F2F-65C2-452B-BDB9-1E1125B188C3}" presName="linNode" presStyleCnt="0"/>
      <dgm:spPr/>
    </dgm:pt>
    <dgm:pt modelId="{0465218B-25DC-6448-B3A4-D9204DAAA121}" type="pres">
      <dgm:prSet presAssocID="{03BB0F2F-65C2-452B-BDB9-1E1125B188C3}" presName="parentText" presStyleLbl="node1" presStyleIdx="0" presStyleCnt="2">
        <dgm:presLayoutVars>
          <dgm:chMax val="1"/>
          <dgm:bulletEnabled val="1"/>
        </dgm:presLayoutVars>
      </dgm:prSet>
      <dgm:spPr/>
    </dgm:pt>
    <dgm:pt modelId="{9C7B56C6-A8D3-D04A-AABD-5FE100F78D54}" type="pres">
      <dgm:prSet presAssocID="{03BB0F2F-65C2-452B-BDB9-1E1125B188C3}" presName="descendantText" presStyleLbl="alignAccFollowNode1" presStyleIdx="0" presStyleCnt="2">
        <dgm:presLayoutVars>
          <dgm:bulletEnabled val="1"/>
        </dgm:presLayoutVars>
      </dgm:prSet>
      <dgm:spPr/>
    </dgm:pt>
    <dgm:pt modelId="{0FDC76F6-F15F-AB4D-A616-1CC7901D8FFF}" type="pres">
      <dgm:prSet presAssocID="{E951D648-8A7B-45EE-A565-E91993E675FD}" presName="sp" presStyleCnt="0"/>
      <dgm:spPr/>
    </dgm:pt>
    <dgm:pt modelId="{F78C4DD0-0274-2E49-9709-9567E072CB31}" type="pres">
      <dgm:prSet presAssocID="{603BE2D1-52B0-4BB3-B49A-0DBB63E9C266}" presName="linNode" presStyleCnt="0"/>
      <dgm:spPr/>
    </dgm:pt>
    <dgm:pt modelId="{90FC6D0F-246D-D447-B973-D91FE86DF0FC}" type="pres">
      <dgm:prSet presAssocID="{603BE2D1-52B0-4BB3-B49A-0DBB63E9C266}" presName="parentText" presStyleLbl="node1" presStyleIdx="1" presStyleCnt="2">
        <dgm:presLayoutVars>
          <dgm:chMax val="1"/>
          <dgm:bulletEnabled val="1"/>
        </dgm:presLayoutVars>
      </dgm:prSet>
      <dgm:spPr/>
    </dgm:pt>
    <dgm:pt modelId="{951FBD58-60D6-A843-9AC3-08F17B1FAB13}" type="pres">
      <dgm:prSet presAssocID="{603BE2D1-52B0-4BB3-B49A-0DBB63E9C266}" presName="descendantText" presStyleLbl="alignAccFollowNode1" presStyleIdx="1" presStyleCnt="2">
        <dgm:presLayoutVars>
          <dgm:bulletEnabled val="1"/>
        </dgm:presLayoutVars>
      </dgm:prSet>
      <dgm:spPr/>
    </dgm:pt>
  </dgm:ptLst>
  <dgm:cxnLst>
    <dgm:cxn modelId="{D6D9CB00-04DC-44FF-A8EE-6AE892B6D86F}" srcId="{BAF4F564-3A2D-4209-A908-BD7D334D8B51}" destId="{03BB0F2F-65C2-452B-BDB9-1E1125B188C3}" srcOrd="0" destOrd="0" parTransId="{5095AEB4-B802-4365-9C86-9FFF523C26B4}" sibTransId="{E951D648-8A7B-45EE-A565-E91993E675FD}"/>
    <dgm:cxn modelId="{EAC0D21C-6AB3-45A1-AD73-C191EAFDEA0E}" srcId="{03BB0F2F-65C2-452B-BDB9-1E1125B188C3}" destId="{B1735C91-1FD3-471D-89AA-674700E193F9}" srcOrd="0" destOrd="0" parTransId="{379BF56F-7D1F-4BB7-B5FB-453F27F6D5C7}" sibTransId="{5CB63D1E-EC03-4B95-A223-CCE548AD98FD}"/>
    <dgm:cxn modelId="{9B32F01D-1364-7448-8378-180091C02A50}" type="presOf" srcId="{7FEC71CA-130E-4852-A126-A585B8B04B47}" destId="{9C7B56C6-A8D3-D04A-AABD-5FE100F78D54}" srcOrd="0" destOrd="1" presId="urn:microsoft.com/office/officeart/2005/8/layout/vList5"/>
    <dgm:cxn modelId="{ED6C586E-B67D-4924-BF79-3720238B0891}" srcId="{03BB0F2F-65C2-452B-BDB9-1E1125B188C3}" destId="{7FEC71CA-130E-4852-A126-A585B8B04B47}" srcOrd="1" destOrd="0" parTransId="{FA6FBF22-269F-4A9D-A25B-9DF69CAC5D1D}" sibTransId="{C6286A4C-8884-476E-94EA-7E988027D21D}"/>
    <dgm:cxn modelId="{A6C41A74-CB51-C54F-9D19-42D3DA328EA4}" type="presOf" srcId="{B1735C91-1FD3-471D-89AA-674700E193F9}" destId="{9C7B56C6-A8D3-D04A-AABD-5FE100F78D54}" srcOrd="0" destOrd="0" presId="urn:microsoft.com/office/officeart/2005/8/layout/vList5"/>
    <dgm:cxn modelId="{6216618F-5259-7F4B-B2E8-5B02AAFB57A1}" type="presOf" srcId="{33CB325E-4F1E-4261-8AD6-F558142E23D5}" destId="{951FBD58-60D6-A843-9AC3-08F17B1FAB13}" srcOrd="0" destOrd="0" presId="urn:microsoft.com/office/officeart/2005/8/layout/vList5"/>
    <dgm:cxn modelId="{AF86B3C8-2535-49D0-AB04-A3E56DC3679A}" srcId="{603BE2D1-52B0-4BB3-B49A-0DBB63E9C266}" destId="{33CB325E-4F1E-4261-8AD6-F558142E23D5}" srcOrd="0" destOrd="0" parTransId="{84FD4230-156B-4670-8C8C-FCEC89CDE40A}" sibTransId="{FF3B2436-8E3D-4E0F-BBFB-982B49BCC501}"/>
    <dgm:cxn modelId="{87F93BD3-DB3B-2841-BC6B-29284ED01AF1}" type="presOf" srcId="{03BB0F2F-65C2-452B-BDB9-1E1125B188C3}" destId="{0465218B-25DC-6448-B3A4-D9204DAAA121}" srcOrd="0" destOrd="0" presId="urn:microsoft.com/office/officeart/2005/8/layout/vList5"/>
    <dgm:cxn modelId="{943756DE-7E81-8B46-94F7-4FF0CC560E0B}" type="presOf" srcId="{603BE2D1-52B0-4BB3-B49A-0DBB63E9C266}" destId="{90FC6D0F-246D-D447-B973-D91FE86DF0FC}" srcOrd="0" destOrd="0" presId="urn:microsoft.com/office/officeart/2005/8/layout/vList5"/>
    <dgm:cxn modelId="{397EF6E5-4AC3-4DB3-BE2F-47C0C956A06C}" srcId="{BAF4F564-3A2D-4209-A908-BD7D334D8B51}" destId="{603BE2D1-52B0-4BB3-B49A-0DBB63E9C266}" srcOrd="1" destOrd="0" parTransId="{3F9A24E9-611F-4210-B79E-DD4C286B6DED}" sibTransId="{D5AB0C1A-DE2E-44CB-AC51-12D8486A08E4}"/>
    <dgm:cxn modelId="{D5AADCF5-7617-1C41-A629-E02C8048A2EE}" type="presOf" srcId="{BAF4F564-3A2D-4209-A908-BD7D334D8B51}" destId="{DFB5438A-DDB6-854D-B452-75F654918B95}" srcOrd="0" destOrd="0" presId="urn:microsoft.com/office/officeart/2005/8/layout/vList5"/>
    <dgm:cxn modelId="{3BBB9FCB-5A34-D44C-B561-CDAB1F070B8E}" type="presParOf" srcId="{DFB5438A-DDB6-854D-B452-75F654918B95}" destId="{630F4D0A-4248-2A47-A06D-77D308AC9D8C}" srcOrd="0" destOrd="0" presId="urn:microsoft.com/office/officeart/2005/8/layout/vList5"/>
    <dgm:cxn modelId="{F4929FC7-3E48-1D4C-B5D8-B5644464550C}" type="presParOf" srcId="{630F4D0A-4248-2A47-A06D-77D308AC9D8C}" destId="{0465218B-25DC-6448-B3A4-D9204DAAA121}" srcOrd="0" destOrd="0" presId="urn:microsoft.com/office/officeart/2005/8/layout/vList5"/>
    <dgm:cxn modelId="{E6807320-DD37-1342-8A67-F206326F2B40}" type="presParOf" srcId="{630F4D0A-4248-2A47-A06D-77D308AC9D8C}" destId="{9C7B56C6-A8D3-D04A-AABD-5FE100F78D54}" srcOrd="1" destOrd="0" presId="urn:microsoft.com/office/officeart/2005/8/layout/vList5"/>
    <dgm:cxn modelId="{D78851DC-7EE0-1E4B-8A3D-ABA7B416D406}" type="presParOf" srcId="{DFB5438A-DDB6-854D-B452-75F654918B95}" destId="{0FDC76F6-F15F-AB4D-A616-1CC7901D8FFF}" srcOrd="1" destOrd="0" presId="urn:microsoft.com/office/officeart/2005/8/layout/vList5"/>
    <dgm:cxn modelId="{3378F650-72C0-EA48-9C16-833CC8707F49}" type="presParOf" srcId="{DFB5438A-DDB6-854D-B452-75F654918B95}" destId="{F78C4DD0-0274-2E49-9709-9567E072CB31}" srcOrd="2" destOrd="0" presId="urn:microsoft.com/office/officeart/2005/8/layout/vList5"/>
    <dgm:cxn modelId="{A8F6A701-CEDF-D741-9847-843EB9E98B25}" type="presParOf" srcId="{F78C4DD0-0274-2E49-9709-9567E072CB31}" destId="{90FC6D0F-246D-D447-B973-D91FE86DF0FC}" srcOrd="0" destOrd="0" presId="urn:microsoft.com/office/officeart/2005/8/layout/vList5"/>
    <dgm:cxn modelId="{71AEE457-1EB6-504A-9E1D-D6268DB9BDA1}" type="presParOf" srcId="{F78C4DD0-0274-2E49-9709-9567E072CB31}" destId="{951FBD58-60D6-A843-9AC3-08F17B1FAB1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BA4A701-973A-4614-964A-7E197D769C8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2E47B5F-4CE0-4BC9-97D5-FDDAD2B42FC6}">
      <dgm:prSet/>
      <dgm:spPr/>
      <dgm:t>
        <a:bodyPr/>
        <a:lstStyle/>
        <a:p>
          <a:r>
            <a:rPr lang="en-US" b="1"/>
            <a:t>Serotonin (5-HT) </a:t>
          </a:r>
          <a:r>
            <a:rPr lang="en-US"/>
            <a:t>–is an amine stored and released from platelets after tissue injury. </a:t>
          </a:r>
        </a:p>
      </dgm:t>
    </dgm:pt>
    <dgm:pt modelId="{B97F6FB4-35F7-42A6-A1B7-E5FAE630AD1E}" type="parTrans" cxnId="{D7E03164-EC61-4966-92E1-527BDB511E30}">
      <dgm:prSet/>
      <dgm:spPr/>
      <dgm:t>
        <a:bodyPr/>
        <a:lstStyle/>
        <a:p>
          <a:endParaRPr lang="en-US"/>
        </a:p>
      </dgm:t>
    </dgm:pt>
    <dgm:pt modelId="{16178CD8-4048-4165-9254-5C0863801CB7}" type="sibTrans" cxnId="{D7E03164-EC61-4966-92E1-527BDB511E30}">
      <dgm:prSet/>
      <dgm:spPr/>
      <dgm:t>
        <a:bodyPr/>
        <a:lstStyle/>
        <a:p>
          <a:endParaRPr lang="en-US"/>
        </a:p>
      </dgm:t>
    </dgm:pt>
    <dgm:pt modelId="{78743CA6-5B1A-4A16-911E-5BB9E837678B}">
      <dgm:prSet/>
      <dgm:spPr/>
      <dgm:t>
        <a:bodyPr/>
        <a:lstStyle/>
        <a:p>
          <a:r>
            <a:rPr lang="en-US"/>
            <a:t>Reacts with multiple receptors and exhibits algesic effects on peripheral nociceptors. </a:t>
          </a:r>
        </a:p>
      </dgm:t>
    </dgm:pt>
    <dgm:pt modelId="{574224C8-CC00-4008-A763-19C1B6BBCD35}" type="parTrans" cxnId="{D250370D-6201-4A77-BEB6-4A86638C7762}">
      <dgm:prSet/>
      <dgm:spPr/>
      <dgm:t>
        <a:bodyPr/>
        <a:lstStyle/>
        <a:p>
          <a:endParaRPr lang="en-US"/>
        </a:p>
      </dgm:t>
    </dgm:pt>
    <dgm:pt modelId="{41698AFC-CEAE-4624-B0B9-BAF3BFFD3086}" type="sibTrans" cxnId="{D250370D-6201-4A77-BEB6-4A86638C7762}">
      <dgm:prSet/>
      <dgm:spPr/>
      <dgm:t>
        <a:bodyPr/>
        <a:lstStyle/>
        <a:p>
          <a:endParaRPr lang="en-US"/>
        </a:p>
      </dgm:t>
    </dgm:pt>
    <dgm:pt modelId="{FB14AF3B-584D-460A-B23E-EC040948DD44}">
      <dgm:prSet/>
      <dgm:spPr/>
      <dgm:t>
        <a:bodyPr/>
        <a:lstStyle/>
        <a:p>
          <a:r>
            <a:rPr lang="en-US" b="1"/>
            <a:t>Prostaglandins (PG’s)-</a:t>
          </a:r>
          <a:r>
            <a:rPr lang="en-US"/>
            <a:t> together with thromboxanes and leukotrienes, are a metabolite of arachidonic acid. Are synthesized from cyclooxygenase-1 and cyclooxygenase-2. </a:t>
          </a:r>
        </a:p>
      </dgm:t>
    </dgm:pt>
    <dgm:pt modelId="{06A91F23-1086-4389-BFF7-6964FBF34D00}" type="parTrans" cxnId="{C939F9BA-180A-43CC-BCF5-F9FA68349804}">
      <dgm:prSet/>
      <dgm:spPr/>
      <dgm:t>
        <a:bodyPr/>
        <a:lstStyle/>
        <a:p>
          <a:endParaRPr lang="en-US"/>
        </a:p>
      </dgm:t>
    </dgm:pt>
    <dgm:pt modelId="{A7C204AE-4503-4475-A83D-BE19CD13B054}" type="sibTrans" cxnId="{C939F9BA-180A-43CC-BCF5-F9FA68349804}">
      <dgm:prSet/>
      <dgm:spPr/>
      <dgm:t>
        <a:bodyPr/>
        <a:lstStyle/>
        <a:p>
          <a:endParaRPr lang="en-US"/>
        </a:p>
      </dgm:t>
    </dgm:pt>
    <dgm:pt modelId="{0F7B34F1-9010-432B-8D6E-91375AF6A9C1}">
      <dgm:prSet/>
      <dgm:spPr/>
      <dgm:t>
        <a:bodyPr/>
        <a:lstStyle/>
        <a:p>
          <a:r>
            <a:rPr lang="en-US"/>
            <a:t>Associated with chronic pain</a:t>
          </a:r>
        </a:p>
      </dgm:t>
    </dgm:pt>
    <dgm:pt modelId="{223608E3-C711-436C-85E5-2F1EC0749A10}" type="parTrans" cxnId="{40FD709C-1CC5-4BFF-ACE1-FD410CDA87C8}">
      <dgm:prSet/>
      <dgm:spPr/>
      <dgm:t>
        <a:bodyPr/>
        <a:lstStyle/>
        <a:p>
          <a:endParaRPr lang="en-US"/>
        </a:p>
      </dgm:t>
    </dgm:pt>
    <dgm:pt modelId="{8B965760-CFE0-4B74-838B-B16B6D36A78C}" type="sibTrans" cxnId="{40FD709C-1CC5-4BFF-ACE1-FD410CDA87C8}">
      <dgm:prSet/>
      <dgm:spPr/>
      <dgm:t>
        <a:bodyPr/>
        <a:lstStyle/>
        <a:p>
          <a:endParaRPr lang="en-US"/>
        </a:p>
      </dgm:t>
    </dgm:pt>
    <dgm:pt modelId="{FBBD612D-D64C-4823-891A-A1F071F9E25D}">
      <dgm:prSet/>
      <dgm:spPr/>
      <dgm:t>
        <a:bodyPr/>
        <a:lstStyle/>
        <a:p>
          <a:r>
            <a:rPr lang="en-US"/>
            <a:t>PG’s sensitize peripheral nociceptors, causing hyperalgesia</a:t>
          </a:r>
        </a:p>
      </dgm:t>
    </dgm:pt>
    <dgm:pt modelId="{3F537DE3-3E8E-4B3B-8E94-715657718D61}" type="parTrans" cxnId="{85377B8E-8997-47D9-BE91-40468F0566CC}">
      <dgm:prSet/>
      <dgm:spPr/>
      <dgm:t>
        <a:bodyPr/>
        <a:lstStyle/>
        <a:p>
          <a:endParaRPr lang="en-US"/>
        </a:p>
      </dgm:t>
    </dgm:pt>
    <dgm:pt modelId="{E56E2C3C-92B6-4727-A820-D90132D70317}" type="sibTrans" cxnId="{85377B8E-8997-47D9-BE91-40468F0566CC}">
      <dgm:prSet/>
      <dgm:spPr/>
      <dgm:t>
        <a:bodyPr/>
        <a:lstStyle/>
        <a:p>
          <a:endParaRPr lang="en-US"/>
        </a:p>
      </dgm:t>
    </dgm:pt>
    <dgm:pt modelId="{0AA28ACC-1DEC-A24F-9130-D20358B90B32}" type="pres">
      <dgm:prSet presAssocID="{DBA4A701-973A-4614-964A-7E197D769C8B}" presName="linear" presStyleCnt="0">
        <dgm:presLayoutVars>
          <dgm:animLvl val="lvl"/>
          <dgm:resizeHandles val="exact"/>
        </dgm:presLayoutVars>
      </dgm:prSet>
      <dgm:spPr/>
    </dgm:pt>
    <dgm:pt modelId="{9C024298-EFED-6241-ABE7-575D2F869D48}" type="pres">
      <dgm:prSet presAssocID="{B2E47B5F-4CE0-4BC9-97D5-FDDAD2B42FC6}" presName="parentText" presStyleLbl="node1" presStyleIdx="0" presStyleCnt="2">
        <dgm:presLayoutVars>
          <dgm:chMax val="0"/>
          <dgm:bulletEnabled val="1"/>
        </dgm:presLayoutVars>
      </dgm:prSet>
      <dgm:spPr/>
    </dgm:pt>
    <dgm:pt modelId="{0C7DACB5-FE47-E341-80FE-91AF81504EAD}" type="pres">
      <dgm:prSet presAssocID="{B2E47B5F-4CE0-4BC9-97D5-FDDAD2B42FC6}" presName="childText" presStyleLbl="revTx" presStyleIdx="0" presStyleCnt="2">
        <dgm:presLayoutVars>
          <dgm:bulletEnabled val="1"/>
        </dgm:presLayoutVars>
      </dgm:prSet>
      <dgm:spPr/>
    </dgm:pt>
    <dgm:pt modelId="{E53731A3-0F54-F740-915C-7ADEEFF0CD09}" type="pres">
      <dgm:prSet presAssocID="{FB14AF3B-584D-460A-B23E-EC040948DD44}" presName="parentText" presStyleLbl="node1" presStyleIdx="1" presStyleCnt="2">
        <dgm:presLayoutVars>
          <dgm:chMax val="0"/>
          <dgm:bulletEnabled val="1"/>
        </dgm:presLayoutVars>
      </dgm:prSet>
      <dgm:spPr/>
    </dgm:pt>
    <dgm:pt modelId="{482858A6-C761-BB43-883C-130B524FCB6B}" type="pres">
      <dgm:prSet presAssocID="{FB14AF3B-584D-460A-B23E-EC040948DD44}" presName="childText" presStyleLbl="revTx" presStyleIdx="1" presStyleCnt="2">
        <dgm:presLayoutVars>
          <dgm:bulletEnabled val="1"/>
        </dgm:presLayoutVars>
      </dgm:prSet>
      <dgm:spPr/>
    </dgm:pt>
  </dgm:ptLst>
  <dgm:cxnLst>
    <dgm:cxn modelId="{D250370D-6201-4A77-BEB6-4A86638C7762}" srcId="{B2E47B5F-4CE0-4BC9-97D5-FDDAD2B42FC6}" destId="{78743CA6-5B1A-4A16-911E-5BB9E837678B}" srcOrd="0" destOrd="0" parTransId="{574224C8-CC00-4008-A763-19C1B6BBCD35}" sibTransId="{41698AFC-CEAE-4624-B0B9-BAF3BFFD3086}"/>
    <dgm:cxn modelId="{00D62C5F-47CC-284A-A2F5-7944812A087C}" type="presOf" srcId="{78743CA6-5B1A-4A16-911E-5BB9E837678B}" destId="{0C7DACB5-FE47-E341-80FE-91AF81504EAD}" srcOrd="0" destOrd="0" presId="urn:microsoft.com/office/officeart/2005/8/layout/vList2"/>
    <dgm:cxn modelId="{D7E03164-EC61-4966-92E1-527BDB511E30}" srcId="{DBA4A701-973A-4614-964A-7E197D769C8B}" destId="{B2E47B5F-4CE0-4BC9-97D5-FDDAD2B42FC6}" srcOrd="0" destOrd="0" parTransId="{B97F6FB4-35F7-42A6-A1B7-E5FAE630AD1E}" sibTransId="{16178CD8-4048-4165-9254-5C0863801CB7}"/>
    <dgm:cxn modelId="{001CF180-4AC0-194B-B064-E1FA8ACB7DBF}" type="presOf" srcId="{0F7B34F1-9010-432B-8D6E-91375AF6A9C1}" destId="{482858A6-C761-BB43-883C-130B524FCB6B}" srcOrd="0" destOrd="0" presId="urn:microsoft.com/office/officeart/2005/8/layout/vList2"/>
    <dgm:cxn modelId="{85377B8E-8997-47D9-BE91-40468F0566CC}" srcId="{FB14AF3B-584D-460A-B23E-EC040948DD44}" destId="{FBBD612D-D64C-4823-891A-A1F071F9E25D}" srcOrd="1" destOrd="0" parTransId="{3F537DE3-3E8E-4B3B-8E94-715657718D61}" sibTransId="{E56E2C3C-92B6-4727-A820-D90132D70317}"/>
    <dgm:cxn modelId="{40FD709C-1CC5-4BFF-ACE1-FD410CDA87C8}" srcId="{FB14AF3B-584D-460A-B23E-EC040948DD44}" destId="{0F7B34F1-9010-432B-8D6E-91375AF6A9C1}" srcOrd="0" destOrd="0" parTransId="{223608E3-C711-436C-85E5-2F1EC0749A10}" sibTransId="{8B965760-CFE0-4B74-838B-B16B6D36A78C}"/>
    <dgm:cxn modelId="{8CC37BB2-C9BD-DE4A-87D0-B1792EA184EA}" type="presOf" srcId="{FB14AF3B-584D-460A-B23E-EC040948DD44}" destId="{E53731A3-0F54-F740-915C-7ADEEFF0CD09}" srcOrd="0" destOrd="0" presId="urn:microsoft.com/office/officeart/2005/8/layout/vList2"/>
    <dgm:cxn modelId="{C939F9BA-180A-43CC-BCF5-F9FA68349804}" srcId="{DBA4A701-973A-4614-964A-7E197D769C8B}" destId="{FB14AF3B-584D-460A-B23E-EC040948DD44}" srcOrd="1" destOrd="0" parTransId="{06A91F23-1086-4389-BFF7-6964FBF34D00}" sibTransId="{A7C204AE-4503-4475-A83D-BE19CD13B054}"/>
    <dgm:cxn modelId="{9BDF46D8-D3C2-8D44-85CE-648BFA0D186D}" type="presOf" srcId="{FBBD612D-D64C-4823-891A-A1F071F9E25D}" destId="{482858A6-C761-BB43-883C-130B524FCB6B}" srcOrd="0" destOrd="1" presId="urn:microsoft.com/office/officeart/2005/8/layout/vList2"/>
    <dgm:cxn modelId="{C9B79EE5-84C7-AC49-9B85-ADAF83545A56}" type="presOf" srcId="{B2E47B5F-4CE0-4BC9-97D5-FDDAD2B42FC6}" destId="{9C024298-EFED-6241-ABE7-575D2F869D48}" srcOrd="0" destOrd="0" presId="urn:microsoft.com/office/officeart/2005/8/layout/vList2"/>
    <dgm:cxn modelId="{8C3EA6F0-C10F-744A-AD15-3C4D0FBDE623}" type="presOf" srcId="{DBA4A701-973A-4614-964A-7E197D769C8B}" destId="{0AA28ACC-1DEC-A24F-9130-D20358B90B32}" srcOrd="0" destOrd="0" presId="urn:microsoft.com/office/officeart/2005/8/layout/vList2"/>
    <dgm:cxn modelId="{E69E3F30-6FF9-5144-B115-E7D4790D7A8B}" type="presParOf" srcId="{0AA28ACC-1DEC-A24F-9130-D20358B90B32}" destId="{9C024298-EFED-6241-ABE7-575D2F869D48}" srcOrd="0" destOrd="0" presId="urn:microsoft.com/office/officeart/2005/8/layout/vList2"/>
    <dgm:cxn modelId="{F7C4F2EC-E59E-C947-8971-CDEEA1C5548B}" type="presParOf" srcId="{0AA28ACC-1DEC-A24F-9130-D20358B90B32}" destId="{0C7DACB5-FE47-E341-80FE-91AF81504EAD}" srcOrd="1" destOrd="0" presId="urn:microsoft.com/office/officeart/2005/8/layout/vList2"/>
    <dgm:cxn modelId="{DDA80FEE-DB91-CE48-95C0-7E041569FCAC}" type="presParOf" srcId="{0AA28ACC-1DEC-A24F-9130-D20358B90B32}" destId="{E53731A3-0F54-F740-915C-7ADEEFF0CD09}" srcOrd="2" destOrd="0" presId="urn:microsoft.com/office/officeart/2005/8/layout/vList2"/>
    <dgm:cxn modelId="{41AF1809-9409-EB4B-BC1E-9035713E0F0A}" type="presParOf" srcId="{0AA28ACC-1DEC-A24F-9130-D20358B90B32}" destId="{482858A6-C761-BB43-883C-130B524FCB6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38A91D4-33E5-441F-AF6E-8E0477AA2394}" type="doc">
      <dgm:prSet loTypeId="urn:microsoft.com/office/officeart/2005/8/layout/vList2" loCatId="list" qsTypeId="urn:microsoft.com/office/officeart/2005/8/quickstyle/simple2" qsCatId="simple" csTypeId="urn:microsoft.com/office/officeart/2005/8/colors/accent0_3" csCatId="mainScheme"/>
      <dgm:spPr/>
      <dgm:t>
        <a:bodyPr/>
        <a:lstStyle/>
        <a:p>
          <a:endParaRPr lang="en-US"/>
        </a:p>
      </dgm:t>
    </dgm:pt>
    <dgm:pt modelId="{A82C59B1-937D-4ED9-B5E2-88E95598FE3B}">
      <dgm:prSet/>
      <dgm:spPr/>
      <dgm:t>
        <a:bodyPr/>
        <a:lstStyle/>
        <a:p>
          <a:r>
            <a:rPr lang="en-US"/>
            <a:t>Drug class of choice for treatment of moderate to severe pain in the early postoperative period</a:t>
          </a:r>
        </a:p>
      </dgm:t>
    </dgm:pt>
    <dgm:pt modelId="{31CA0BF8-3870-4E78-98D5-D5BC977CDE9A}" type="parTrans" cxnId="{75952BFA-F100-4BBA-813B-263D2C10B46E}">
      <dgm:prSet/>
      <dgm:spPr/>
      <dgm:t>
        <a:bodyPr/>
        <a:lstStyle/>
        <a:p>
          <a:endParaRPr lang="en-US"/>
        </a:p>
      </dgm:t>
    </dgm:pt>
    <dgm:pt modelId="{D8D18F53-2171-4CD4-8ED1-298091E6A98E}" type="sibTrans" cxnId="{75952BFA-F100-4BBA-813B-263D2C10B46E}">
      <dgm:prSet/>
      <dgm:spPr/>
      <dgm:t>
        <a:bodyPr/>
        <a:lstStyle/>
        <a:p>
          <a:endParaRPr lang="en-US"/>
        </a:p>
      </dgm:t>
    </dgm:pt>
    <dgm:pt modelId="{53920681-6E21-4D8B-A51E-62CBADB4CFFE}">
      <dgm:prSet/>
      <dgm:spPr/>
      <dgm:t>
        <a:bodyPr/>
        <a:lstStyle/>
        <a:p>
          <a:r>
            <a:rPr lang="en-US"/>
            <a:t>Binds to and activates G-protein coupled opioid receptors peripherally and in the CNS</a:t>
          </a:r>
        </a:p>
      </dgm:t>
    </dgm:pt>
    <dgm:pt modelId="{6998B2C3-9223-4B81-8BA6-5124639925F7}" type="parTrans" cxnId="{A6014661-029B-4252-9FB1-6BDC8770FB92}">
      <dgm:prSet/>
      <dgm:spPr/>
      <dgm:t>
        <a:bodyPr/>
        <a:lstStyle/>
        <a:p>
          <a:endParaRPr lang="en-US"/>
        </a:p>
      </dgm:t>
    </dgm:pt>
    <dgm:pt modelId="{FD6F636F-EF04-431C-9E2B-BBF01D17EF1B}" type="sibTrans" cxnId="{A6014661-029B-4252-9FB1-6BDC8770FB92}">
      <dgm:prSet/>
      <dgm:spPr/>
      <dgm:t>
        <a:bodyPr/>
        <a:lstStyle/>
        <a:p>
          <a:endParaRPr lang="en-US"/>
        </a:p>
      </dgm:t>
    </dgm:pt>
    <dgm:pt modelId="{6BCA4A73-7753-4119-99E0-A6145039AD82}">
      <dgm:prSet/>
      <dgm:spPr/>
      <dgm:t>
        <a:bodyPr/>
        <a:lstStyle/>
        <a:p>
          <a:r>
            <a:rPr lang="en-US"/>
            <a:t>Centrally, opioid receptors are predominantly found:</a:t>
          </a:r>
        </a:p>
      </dgm:t>
    </dgm:pt>
    <dgm:pt modelId="{99EFF839-A6A5-43DA-9CE0-E3FD4CFDA047}" type="parTrans" cxnId="{68942559-55F5-4B3A-AD73-31AB66621548}">
      <dgm:prSet/>
      <dgm:spPr/>
      <dgm:t>
        <a:bodyPr/>
        <a:lstStyle/>
        <a:p>
          <a:endParaRPr lang="en-US"/>
        </a:p>
      </dgm:t>
    </dgm:pt>
    <dgm:pt modelId="{19A5EA7C-71D8-419D-8381-9AA51C9FB209}" type="sibTrans" cxnId="{68942559-55F5-4B3A-AD73-31AB66621548}">
      <dgm:prSet/>
      <dgm:spPr/>
      <dgm:t>
        <a:bodyPr/>
        <a:lstStyle/>
        <a:p>
          <a:endParaRPr lang="en-US"/>
        </a:p>
      </dgm:t>
    </dgm:pt>
    <dgm:pt modelId="{48332002-12A2-4076-AFA7-E19EACBF70EB}">
      <dgm:prSet/>
      <dgm:spPr/>
      <dgm:t>
        <a:bodyPr/>
        <a:lstStyle/>
        <a:p>
          <a:r>
            <a:rPr lang="en-US" dirty="0"/>
            <a:t>In the dorsal horn of the spinal cord, specifically Rexed’s lamina II of the substantia </a:t>
          </a:r>
          <a:r>
            <a:rPr lang="en-US" dirty="0" err="1"/>
            <a:t>gelatinosa</a:t>
          </a:r>
          <a:endParaRPr lang="en-US" dirty="0"/>
        </a:p>
      </dgm:t>
    </dgm:pt>
    <dgm:pt modelId="{14332617-35CD-4CD6-9C2F-A2553A2C964F}" type="parTrans" cxnId="{E0151523-FB0F-4934-8B09-20FD9F95E02E}">
      <dgm:prSet/>
      <dgm:spPr/>
      <dgm:t>
        <a:bodyPr/>
        <a:lstStyle/>
        <a:p>
          <a:endParaRPr lang="en-US"/>
        </a:p>
      </dgm:t>
    </dgm:pt>
    <dgm:pt modelId="{B29554F4-9376-436A-B831-5632F8D6E0EC}" type="sibTrans" cxnId="{E0151523-FB0F-4934-8B09-20FD9F95E02E}">
      <dgm:prSet/>
      <dgm:spPr/>
      <dgm:t>
        <a:bodyPr/>
        <a:lstStyle/>
        <a:p>
          <a:endParaRPr lang="en-US"/>
        </a:p>
      </dgm:t>
    </dgm:pt>
    <dgm:pt modelId="{F587AAB9-C91D-4ECE-B59E-DA388B351C88}">
      <dgm:prSet/>
      <dgm:spPr/>
      <dgm:t>
        <a:bodyPr/>
        <a:lstStyle/>
        <a:p>
          <a:r>
            <a:rPr lang="en-US"/>
            <a:t>Supraspinal in the periaqueductal grey area, medial thalamus, amygdala, and limbic cortex</a:t>
          </a:r>
        </a:p>
      </dgm:t>
    </dgm:pt>
    <dgm:pt modelId="{4C2F68F2-E68C-412E-86EF-4A0575F0A13B}" type="parTrans" cxnId="{BE3BBD62-592B-4402-9A79-116C39497332}">
      <dgm:prSet/>
      <dgm:spPr/>
      <dgm:t>
        <a:bodyPr/>
        <a:lstStyle/>
        <a:p>
          <a:endParaRPr lang="en-US"/>
        </a:p>
      </dgm:t>
    </dgm:pt>
    <dgm:pt modelId="{CFA3A57F-8ECA-48AE-8479-D74101E3471A}" type="sibTrans" cxnId="{BE3BBD62-592B-4402-9A79-116C39497332}">
      <dgm:prSet/>
      <dgm:spPr/>
      <dgm:t>
        <a:bodyPr/>
        <a:lstStyle/>
        <a:p>
          <a:endParaRPr lang="en-US"/>
        </a:p>
      </dgm:t>
    </dgm:pt>
    <dgm:pt modelId="{45716ABB-B1AE-459D-A291-D14B3D0E14C6}">
      <dgm:prSet/>
      <dgm:spPr/>
      <dgm:t>
        <a:bodyPr/>
        <a:lstStyle/>
        <a:p>
          <a:r>
            <a:rPr lang="en-US"/>
            <a:t>Peripherally, they are found on afferent sensory nerve fibers as well as in the gastrointestinal tract, lungs, and joints</a:t>
          </a:r>
        </a:p>
      </dgm:t>
    </dgm:pt>
    <dgm:pt modelId="{DD44FBF2-BC18-4194-8182-2711D3F54982}" type="parTrans" cxnId="{D53D8A06-DD55-427E-8556-258327951D39}">
      <dgm:prSet/>
      <dgm:spPr/>
      <dgm:t>
        <a:bodyPr/>
        <a:lstStyle/>
        <a:p>
          <a:endParaRPr lang="en-US"/>
        </a:p>
      </dgm:t>
    </dgm:pt>
    <dgm:pt modelId="{2EE191E9-015D-4AA1-8BCE-A0AC7C44B16D}" type="sibTrans" cxnId="{D53D8A06-DD55-427E-8556-258327951D39}">
      <dgm:prSet/>
      <dgm:spPr/>
      <dgm:t>
        <a:bodyPr/>
        <a:lstStyle/>
        <a:p>
          <a:endParaRPr lang="en-US"/>
        </a:p>
      </dgm:t>
    </dgm:pt>
    <dgm:pt modelId="{25CA27C3-1313-4608-BC63-93BCF330A07F}">
      <dgm:prSet/>
      <dgm:spPr/>
      <dgm:t>
        <a:bodyPr/>
        <a:lstStyle/>
        <a:p>
          <a:r>
            <a:rPr lang="en-US"/>
            <a:t>Mu delta and kappa are the principal opioid receptors</a:t>
          </a:r>
        </a:p>
      </dgm:t>
    </dgm:pt>
    <dgm:pt modelId="{3A5B059E-EB24-4104-BDC2-ED1B9CD3EB02}" type="parTrans" cxnId="{85A39ADF-85B3-4353-92D9-23579ABB4E9E}">
      <dgm:prSet/>
      <dgm:spPr/>
      <dgm:t>
        <a:bodyPr/>
        <a:lstStyle/>
        <a:p>
          <a:endParaRPr lang="en-US"/>
        </a:p>
      </dgm:t>
    </dgm:pt>
    <dgm:pt modelId="{C689D9B9-9BD2-4DE7-94C5-948EA3076516}" type="sibTrans" cxnId="{85A39ADF-85B3-4353-92D9-23579ABB4E9E}">
      <dgm:prSet/>
      <dgm:spPr/>
      <dgm:t>
        <a:bodyPr/>
        <a:lstStyle/>
        <a:p>
          <a:endParaRPr lang="en-US"/>
        </a:p>
      </dgm:t>
    </dgm:pt>
    <dgm:pt modelId="{001738EF-1BD3-4876-8B5A-13E6953DA3F9}">
      <dgm:prSet/>
      <dgm:spPr/>
      <dgm:t>
        <a:bodyPr/>
        <a:lstStyle/>
        <a:p>
          <a:r>
            <a:rPr lang="en-US"/>
            <a:t>When these receptors are bound by opioids presynaptically, a biochemical change occurs that decreases adenylate cyclase activity, inhibiting calcium channels, resulting in a decreased release of excitatory neurotransmitters such as substance P</a:t>
          </a:r>
        </a:p>
      </dgm:t>
    </dgm:pt>
    <dgm:pt modelId="{03FA2725-0A6E-4EF1-BEE7-B93F09956680}" type="parTrans" cxnId="{665BC3BC-B1C2-4030-8C0B-8C630FE97060}">
      <dgm:prSet/>
      <dgm:spPr/>
      <dgm:t>
        <a:bodyPr/>
        <a:lstStyle/>
        <a:p>
          <a:endParaRPr lang="en-US"/>
        </a:p>
      </dgm:t>
    </dgm:pt>
    <dgm:pt modelId="{A8C89AA8-751D-4755-9383-72E094B4EA67}" type="sibTrans" cxnId="{665BC3BC-B1C2-4030-8C0B-8C630FE97060}">
      <dgm:prSet/>
      <dgm:spPr/>
      <dgm:t>
        <a:bodyPr/>
        <a:lstStyle/>
        <a:p>
          <a:endParaRPr lang="en-US"/>
        </a:p>
      </dgm:t>
    </dgm:pt>
    <dgm:pt modelId="{E5503CD9-BFC7-410F-9AFD-D226ECC57BE5}">
      <dgm:prSet/>
      <dgm:spPr/>
      <dgm:t>
        <a:bodyPr/>
        <a:lstStyle/>
        <a:p>
          <a:r>
            <a:rPr lang="en-US"/>
            <a:t>Postsynaptic, there is an increase in outward potassium conductance with a hyperpolarization and an inhibition of excitatory neurotransmission</a:t>
          </a:r>
        </a:p>
      </dgm:t>
    </dgm:pt>
    <dgm:pt modelId="{D224690B-58CA-4FA4-800C-BCF51F618854}" type="parTrans" cxnId="{644A81A6-6D19-4EBA-8CFB-55C42E7FD97E}">
      <dgm:prSet/>
      <dgm:spPr/>
      <dgm:t>
        <a:bodyPr/>
        <a:lstStyle/>
        <a:p>
          <a:endParaRPr lang="en-US"/>
        </a:p>
      </dgm:t>
    </dgm:pt>
    <dgm:pt modelId="{32082B0D-15CF-40CA-8BF6-E274F6200016}" type="sibTrans" cxnId="{644A81A6-6D19-4EBA-8CFB-55C42E7FD97E}">
      <dgm:prSet/>
      <dgm:spPr/>
      <dgm:t>
        <a:bodyPr/>
        <a:lstStyle/>
        <a:p>
          <a:endParaRPr lang="en-US"/>
        </a:p>
      </dgm:t>
    </dgm:pt>
    <dgm:pt modelId="{383EFDED-66D2-3D4D-8F3A-7A614F84B8D9}" type="pres">
      <dgm:prSet presAssocID="{E38A91D4-33E5-441F-AF6E-8E0477AA2394}" presName="linear" presStyleCnt="0">
        <dgm:presLayoutVars>
          <dgm:animLvl val="lvl"/>
          <dgm:resizeHandles val="exact"/>
        </dgm:presLayoutVars>
      </dgm:prSet>
      <dgm:spPr/>
    </dgm:pt>
    <dgm:pt modelId="{2CAC33F0-559D-2E4D-86A5-B23DBB11BCE1}" type="pres">
      <dgm:prSet presAssocID="{A82C59B1-937D-4ED9-B5E2-88E95598FE3B}" presName="parentText" presStyleLbl="node1" presStyleIdx="0" presStyleCnt="7">
        <dgm:presLayoutVars>
          <dgm:chMax val="0"/>
          <dgm:bulletEnabled val="1"/>
        </dgm:presLayoutVars>
      </dgm:prSet>
      <dgm:spPr/>
    </dgm:pt>
    <dgm:pt modelId="{548C44C6-1D8A-A04D-B35D-99FC13E58EA9}" type="pres">
      <dgm:prSet presAssocID="{D8D18F53-2171-4CD4-8ED1-298091E6A98E}" presName="spacer" presStyleCnt="0"/>
      <dgm:spPr/>
    </dgm:pt>
    <dgm:pt modelId="{DF63E88A-E6A1-964D-BF61-BEB6465E58AE}" type="pres">
      <dgm:prSet presAssocID="{53920681-6E21-4D8B-A51E-62CBADB4CFFE}" presName="parentText" presStyleLbl="node1" presStyleIdx="1" presStyleCnt="7">
        <dgm:presLayoutVars>
          <dgm:chMax val="0"/>
          <dgm:bulletEnabled val="1"/>
        </dgm:presLayoutVars>
      </dgm:prSet>
      <dgm:spPr/>
    </dgm:pt>
    <dgm:pt modelId="{2C1EEFE4-2C7F-4945-A053-4E17D03D3B51}" type="pres">
      <dgm:prSet presAssocID="{FD6F636F-EF04-431C-9E2B-BBF01D17EF1B}" presName="spacer" presStyleCnt="0"/>
      <dgm:spPr/>
    </dgm:pt>
    <dgm:pt modelId="{B4F150F0-0E6A-D745-AC1E-D9E317AA2967}" type="pres">
      <dgm:prSet presAssocID="{6BCA4A73-7753-4119-99E0-A6145039AD82}" presName="parentText" presStyleLbl="node1" presStyleIdx="2" presStyleCnt="7">
        <dgm:presLayoutVars>
          <dgm:chMax val="0"/>
          <dgm:bulletEnabled val="1"/>
        </dgm:presLayoutVars>
      </dgm:prSet>
      <dgm:spPr/>
    </dgm:pt>
    <dgm:pt modelId="{B41EB332-EA73-AA43-AF09-4111111E36BA}" type="pres">
      <dgm:prSet presAssocID="{6BCA4A73-7753-4119-99E0-A6145039AD82}" presName="childText" presStyleLbl="revTx" presStyleIdx="0" presStyleCnt="1">
        <dgm:presLayoutVars>
          <dgm:bulletEnabled val="1"/>
        </dgm:presLayoutVars>
      </dgm:prSet>
      <dgm:spPr/>
    </dgm:pt>
    <dgm:pt modelId="{314ADE61-ED3D-7B41-8B7F-07FE4E20E068}" type="pres">
      <dgm:prSet presAssocID="{45716ABB-B1AE-459D-A291-D14B3D0E14C6}" presName="parentText" presStyleLbl="node1" presStyleIdx="3" presStyleCnt="7">
        <dgm:presLayoutVars>
          <dgm:chMax val="0"/>
          <dgm:bulletEnabled val="1"/>
        </dgm:presLayoutVars>
      </dgm:prSet>
      <dgm:spPr/>
    </dgm:pt>
    <dgm:pt modelId="{5F2FCB20-2B02-D24E-9C11-3A6C7DD45906}" type="pres">
      <dgm:prSet presAssocID="{2EE191E9-015D-4AA1-8BCE-A0AC7C44B16D}" presName="spacer" presStyleCnt="0"/>
      <dgm:spPr/>
    </dgm:pt>
    <dgm:pt modelId="{D034166F-C577-F049-AD60-DB7CBC05E031}" type="pres">
      <dgm:prSet presAssocID="{25CA27C3-1313-4608-BC63-93BCF330A07F}" presName="parentText" presStyleLbl="node1" presStyleIdx="4" presStyleCnt="7">
        <dgm:presLayoutVars>
          <dgm:chMax val="0"/>
          <dgm:bulletEnabled val="1"/>
        </dgm:presLayoutVars>
      </dgm:prSet>
      <dgm:spPr/>
    </dgm:pt>
    <dgm:pt modelId="{74CA3B79-BCC2-0B41-9429-824BACE43EB9}" type="pres">
      <dgm:prSet presAssocID="{C689D9B9-9BD2-4DE7-94C5-948EA3076516}" presName="spacer" presStyleCnt="0"/>
      <dgm:spPr/>
    </dgm:pt>
    <dgm:pt modelId="{C1ABFCE0-4D67-AB45-8B5B-CC671C04C4AE}" type="pres">
      <dgm:prSet presAssocID="{001738EF-1BD3-4876-8B5A-13E6953DA3F9}" presName="parentText" presStyleLbl="node1" presStyleIdx="5" presStyleCnt="7">
        <dgm:presLayoutVars>
          <dgm:chMax val="0"/>
          <dgm:bulletEnabled val="1"/>
        </dgm:presLayoutVars>
      </dgm:prSet>
      <dgm:spPr/>
    </dgm:pt>
    <dgm:pt modelId="{E1633304-7899-6346-89AF-013495B95EF6}" type="pres">
      <dgm:prSet presAssocID="{A8C89AA8-751D-4755-9383-72E094B4EA67}" presName="spacer" presStyleCnt="0"/>
      <dgm:spPr/>
    </dgm:pt>
    <dgm:pt modelId="{51759294-2720-8D42-8977-BBF260C2FC8F}" type="pres">
      <dgm:prSet presAssocID="{E5503CD9-BFC7-410F-9AFD-D226ECC57BE5}" presName="parentText" presStyleLbl="node1" presStyleIdx="6" presStyleCnt="7">
        <dgm:presLayoutVars>
          <dgm:chMax val="0"/>
          <dgm:bulletEnabled val="1"/>
        </dgm:presLayoutVars>
      </dgm:prSet>
      <dgm:spPr/>
    </dgm:pt>
  </dgm:ptLst>
  <dgm:cxnLst>
    <dgm:cxn modelId="{D53D8A06-DD55-427E-8556-258327951D39}" srcId="{E38A91D4-33E5-441F-AF6E-8E0477AA2394}" destId="{45716ABB-B1AE-459D-A291-D14B3D0E14C6}" srcOrd="3" destOrd="0" parTransId="{DD44FBF2-BC18-4194-8182-2711D3F54982}" sibTransId="{2EE191E9-015D-4AA1-8BCE-A0AC7C44B16D}"/>
    <dgm:cxn modelId="{85D75912-E54C-4B41-AEA7-14BAF90DEF2F}" type="presOf" srcId="{6BCA4A73-7753-4119-99E0-A6145039AD82}" destId="{B4F150F0-0E6A-D745-AC1E-D9E317AA2967}" srcOrd="0" destOrd="0" presId="urn:microsoft.com/office/officeart/2005/8/layout/vList2"/>
    <dgm:cxn modelId="{E0151523-FB0F-4934-8B09-20FD9F95E02E}" srcId="{6BCA4A73-7753-4119-99E0-A6145039AD82}" destId="{48332002-12A2-4076-AFA7-E19EACBF70EB}" srcOrd="0" destOrd="0" parTransId="{14332617-35CD-4CD6-9C2F-A2553A2C964F}" sibTransId="{B29554F4-9376-436A-B831-5632F8D6E0EC}"/>
    <dgm:cxn modelId="{B5DF7C4C-F750-CB42-A321-C9142BCFEA86}" type="presOf" srcId="{53920681-6E21-4D8B-A51E-62CBADB4CFFE}" destId="{DF63E88A-E6A1-964D-BF61-BEB6465E58AE}" srcOrd="0" destOrd="0" presId="urn:microsoft.com/office/officeart/2005/8/layout/vList2"/>
    <dgm:cxn modelId="{E6872254-8968-DE44-BE78-EAAA492422DF}" type="presOf" srcId="{A82C59B1-937D-4ED9-B5E2-88E95598FE3B}" destId="{2CAC33F0-559D-2E4D-86A5-B23DBB11BCE1}" srcOrd="0" destOrd="0" presId="urn:microsoft.com/office/officeart/2005/8/layout/vList2"/>
    <dgm:cxn modelId="{68942559-55F5-4B3A-AD73-31AB66621548}" srcId="{E38A91D4-33E5-441F-AF6E-8E0477AA2394}" destId="{6BCA4A73-7753-4119-99E0-A6145039AD82}" srcOrd="2" destOrd="0" parTransId="{99EFF839-A6A5-43DA-9CE0-E3FD4CFDA047}" sibTransId="{19A5EA7C-71D8-419D-8381-9AA51C9FB209}"/>
    <dgm:cxn modelId="{A6014661-029B-4252-9FB1-6BDC8770FB92}" srcId="{E38A91D4-33E5-441F-AF6E-8E0477AA2394}" destId="{53920681-6E21-4D8B-A51E-62CBADB4CFFE}" srcOrd="1" destOrd="0" parTransId="{6998B2C3-9223-4B81-8BA6-5124639925F7}" sibTransId="{FD6F636F-EF04-431C-9E2B-BBF01D17EF1B}"/>
    <dgm:cxn modelId="{BE3BBD62-592B-4402-9A79-116C39497332}" srcId="{6BCA4A73-7753-4119-99E0-A6145039AD82}" destId="{F587AAB9-C91D-4ECE-B59E-DA388B351C88}" srcOrd="1" destOrd="0" parTransId="{4C2F68F2-E68C-412E-86EF-4A0575F0A13B}" sibTransId="{CFA3A57F-8ECA-48AE-8479-D74101E3471A}"/>
    <dgm:cxn modelId="{338204A2-B3DB-5141-8F52-45C1ECC4ADD7}" type="presOf" srcId="{E5503CD9-BFC7-410F-9AFD-D226ECC57BE5}" destId="{51759294-2720-8D42-8977-BBF260C2FC8F}" srcOrd="0" destOrd="0" presId="urn:microsoft.com/office/officeart/2005/8/layout/vList2"/>
    <dgm:cxn modelId="{DAE3A1A5-7AEF-2B45-B58E-26AFFFF0351E}" type="presOf" srcId="{25CA27C3-1313-4608-BC63-93BCF330A07F}" destId="{D034166F-C577-F049-AD60-DB7CBC05E031}" srcOrd="0" destOrd="0" presId="urn:microsoft.com/office/officeart/2005/8/layout/vList2"/>
    <dgm:cxn modelId="{644A81A6-6D19-4EBA-8CFB-55C42E7FD97E}" srcId="{E38A91D4-33E5-441F-AF6E-8E0477AA2394}" destId="{E5503CD9-BFC7-410F-9AFD-D226ECC57BE5}" srcOrd="6" destOrd="0" parTransId="{D224690B-58CA-4FA4-800C-BCF51F618854}" sibTransId="{32082B0D-15CF-40CA-8BF6-E274F6200016}"/>
    <dgm:cxn modelId="{7E2CACB0-F6C4-6049-BC79-3A033623975C}" type="presOf" srcId="{E38A91D4-33E5-441F-AF6E-8E0477AA2394}" destId="{383EFDED-66D2-3D4D-8F3A-7A614F84B8D9}" srcOrd="0" destOrd="0" presId="urn:microsoft.com/office/officeart/2005/8/layout/vList2"/>
    <dgm:cxn modelId="{665BC3BC-B1C2-4030-8C0B-8C630FE97060}" srcId="{E38A91D4-33E5-441F-AF6E-8E0477AA2394}" destId="{001738EF-1BD3-4876-8B5A-13E6953DA3F9}" srcOrd="5" destOrd="0" parTransId="{03FA2725-0A6E-4EF1-BEE7-B93F09956680}" sibTransId="{A8C89AA8-751D-4755-9383-72E094B4EA67}"/>
    <dgm:cxn modelId="{14E308CB-3BB8-9243-B710-4A23EDE488B8}" type="presOf" srcId="{001738EF-1BD3-4876-8B5A-13E6953DA3F9}" destId="{C1ABFCE0-4D67-AB45-8B5B-CC671C04C4AE}" srcOrd="0" destOrd="0" presId="urn:microsoft.com/office/officeart/2005/8/layout/vList2"/>
    <dgm:cxn modelId="{BF1E0EDD-E5E1-BB48-BD07-1D889E2EB5F6}" type="presOf" srcId="{45716ABB-B1AE-459D-A291-D14B3D0E14C6}" destId="{314ADE61-ED3D-7B41-8B7F-07FE4E20E068}" srcOrd="0" destOrd="0" presId="urn:microsoft.com/office/officeart/2005/8/layout/vList2"/>
    <dgm:cxn modelId="{85A39ADF-85B3-4353-92D9-23579ABB4E9E}" srcId="{E38A91D4-33E5-441F-AF6E-8E0477AA2394}" destId="{25CA27C3-1313-4608-BC63-93BCF330A07F}" srcOrd="4" destOrd="0" parTransId="{3A5B059E-EB24-4104-BDC2-ED1B9CD3EB02}" sibTransId="{C689D9B9-9BD2-4DE7-94C5-948EA3076516}"/>
    <dgm:cxn modelId="{EC037BEE-970E-DD45-9FCE-87706B12301D}" type="presOf" srcId="{48332002-12A2-4076-AFA7-E19EACBF70EB}" destId="{B41EB332-EA73-AA43-AF09-4111111E36BA}" srcOrd="0" destOrd="0" presId="urn:microsoft.com/office/officeart/2005/8/layout/vList2"/>
    <dgm:cxn modelId="{75952BFA-F100-4BBA-813B-263D2C10B46E}" srcId="{E38A91D4-33E5-441F-AF6E-8E0477AA2394}" destId="{A82C59B1-937D-4ED9-B5E2-88E95598FE3B}" srcOrd="0" destOrd="0" parTransId="{31CA0BF8-3870-4E78-98D5-D5BC977CDE9A}" sibTransId="{D8D18F53-2171-4CD4-8ED1-298091E6A98E}"/>
    <dgm:cxn modelId="{901063FD-447D-D344-8455-D63131C99C7F}" type="presOf" srcId="{F587AAB9-C91D-4ECE-B59E-DA388B351C88}" destId="{B41EB332-EA73-AA43-AF09-4111111E36BA}" srcOrd="0" destOrd="1" presId="urn:microsoft.com/office/officeart/2005/8/layout/vList2"/>
    <dgm:cxn modelId="{F721C68C-0176-1246-A3F7-B96FF5CEFC81}" type="presParOf" srcId="{383EFDED-66D2-3D4D-8F3A-7A614F84B8D9}" destId="{2CAC33F0-559D-2E4D-86A5-B23DBB11BCE1}" srcOrd="0" destOrd="0" presId="urn:microsoft.com/office/officeart/2005/8/layout/vList2"/>
    <dgm:cxn modelId="{3F95C660-4733-1C4F-BE3D-D2F4F0718D0C}" type="presParOf" srcId="{383EFDED-66D2-3D4D-8F3A-7A614F84B8D9}" destId="{548C44C6-1D8A-A04D-B35D-99FC13E58EA9}" srcOrd="1" destOrd="0" presId="urn:microsoft.com/office/officeart/2005/8/layout/vList2"/>
    <dgm:cxn modelId="{A16B4FDA-2EB6-8945-96A4-4FC9C9E9809C}" type="presParOf" srcId="{383EFDED-66D2-3D4D-8F3A-7A614F84B8D9}" destId="{DF63E88A-E6A1-964D-BF61-BEB6465E58AE}" srcOrd="2" destOrd="0" presId="urn:microsoft.com/office/officeart/2005/8/layout/vList2"/>
    <dgm:cxn modelId="{E91AE371-E352-D547-927C-C826BF4C7B1D}" type="presParOf" srcId="{383EFDED-66D2-3D4D-8F3A-7A614F84B8D9}" destId="{2C1EEFE4-2C7F-4945-A053-4E17D03D3B51}" srcOrd="3" destOrd="0" presId="urn:microsoft.com/office/officeart/2005/8/layout/vList2"/>
    <dgm:cxn modelId="{A410D2D8-11CC-F14D-8EDF-DB1E1289DF7E}" type="presParOf" srcId="{383EFDED-66D2-3D4D-8F3A-7A614F84B8D9}" destId="{B4F150F0-0E6A-D745-AC1E-D9E317AA2967}" srcOrd="4" destOrd="0" presId="urn:microsoft.com/office/officeart/2005/8/layout/vList2"/>
    <dgm:cxn modelId="{032E7D14-7DB4-E24D-B851-BE352C118819}" type="presParOf" srcId="{383EFDED-66D2-3D4D-8F3A-7A614F84B8D9}" destId="{B41EB332-EA73-AA43-AF09-4111111E36BA}" srcOrd="5" destOrd="0" presId="urn:microsoft.com/office/officeart/2005/8/layout/vList2"/>
    <dgm:cxn modelId="{B4264A3C-EEA5-CE47-8735-E6D734AFB042}" type="presParOf" srcId="{383EFDED-66D2-3D4D-8F3A-7A614F84B8D9}" destId="{314ADE61-ED3D-7B41-8B7F-07FE4E20E068}" srcOrd="6" destOrd="0" presId="urn:microsoft.com/office/officeart/2005/8/layout/vList2"/>
    <dgm:cxn modelId="{6681A261-1D11-6C47-9884-A1244FBABAEA}" type="presParOf" srcId="{383EFDED-66D2-3D4D-8F3A-7A614F84B8D9}" destId="{5F2FCB20-2B02-D24E-9C11-3A6C7DD45906}" srcOrd="7" destOrd="0" presId="urn:microsoft.com/office/officeart/2005/8/layout/vList2"/>
    <dgm:cxn modelId="{3A65E704-0280-144B-966E-1E5A7CD2B5A9}" type="presParOf" srcId="{383EFDED-66D2-3D4D-8F3A-7A614F84B8D9}" destId="{D034166F-C577-F049-AD60-DB7CBC05E031}" srcOrd="8" destOrd="0" presId="urn:microsoft.com/office/officeart/2005/8/layout/vList2"/>
    <dgm:cxn modelId="{8C2135BF-293A-F64C-8D66-7E4729C42FAE}" type="presParOf" srcId="{383EFDED-66D2-3D4D-8F3A-7A614F84B8D9}" destId="{74CA3B79-BCC2-0B41-9429-824BACE43EB9}" srcOrd="9" destOrd="0" presId="urn:microsoft.com/office/officeart/2005/8/layout/vList2"/>
    <dgm:cxn modelId="{7E81C07B-E8C3-604B-B58D-A690FE51FF28}" type="presParOf" srcId="{383EFDED-66D2-3D4D-8F3A-7A614F84B8D9}" destId="{C1ABFCE0-4D67-AB45-8B5B-CC671C04C4AE}" srcOrd="10" destOrd="0" presId="urn:microsoft.com/office/officeart/2005/8/layout/vList2"/>
    <dgm:cxn modelId="{E7A2AE53-1420-3A47-99B0-635B21D0712B}" type="presParOf" srcId="{383EFDED-66D2-3D4D-8F3A-7A614F84B8D9}" destId="{E1633304-7899-6346-89AF-013495B95EF6}" srcOrd="11" destOrd="0" presId="urn:microsoft.com/office/officeart/2005/8/layout/vList2"/>
    <dgm:cxn modelId="{FB6DB1B6-8252-2B41-A1E5-7467E35E2590}" type="presParOf" srcId="{383EFDED-66D2-3D4D-8F3A-7A614F84B8D9}" destId="{51759294-2720-8D42-8977-BBF260C2FC8F}"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BA4547E-6557-42C9-A0F7-50EBB53254C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5712495-205D-4C08-8A0B-C8AE3A19E181}">
      <dgm:prSet/>
      <dgm:spPr/>
      <dgm:t>
        <a:bodyPr/>
        <a:lstStyle/>
        <a:p>
          <a:r>
            <a:rPr lang="en-US"/>
            <a:t>Change in dose-response relationship</a:t>
          </a:r>
        </a:p>
      </dgm:t>
    </dgm:pt>
    <dgm:pt modelId="{0F601C70-ECE0-44D9-94B7-12E8D9EE1A49}" type="parTrans" cxnId="{54F89B1E-FF9F-484F-94A0-EC31B958947B}">
      <dgm:prSet/>
      <dgm:spPr/>
      <dgm:t>
        <a:bodyPr/>
        <a:lstStyle/>
        <a:p>
          <a:endParaRPr lang="en-US"/>
        </a:p>
      </dgm:t>
    </dgm:pt>
    <dgm:pt modelId="{2F66F9CA-27D9-4252-AF71-ABD847E35EAA}" type="sibTrans" cxnId="{54F89B1E-FF9F-484F-94A0-EC31B958947B}">
      <dgm:prSet/>
      <dgm:spPr/>
      <dgm:t>
        <a:bodyPr/>
        <a:lstStyle/>
        <a:p>
          <a:endParaRPr lang="en-US"/>
        </a:p>
      </dgm:t>
    </dgm:pt>
    <dgm:pt modelId="{D5604808-9CEA-4F5F-BE85-CA7E58819987}">
      <dgm:prSet/>
      <dgm:spPr/>
      <dgm:t>
        <a:bodyPr/>
        <a:lstStyle/>
        <a:p>
          <a:r>
            <a:rPr lang="en-US"/>
            <a:t>Repeated exposure to a drug requires a higher dose to maintain analgesia effect</a:t>
          </a:r>
        </a:p>
      </dgm:t>
    </dgm:pt>
    <dgm:pt modelId="{BEFF13D5-0C19-4B46-BBF3-83ED654CE482}" type="parTrans" cxnId="{E690EAEC-DD11-481A-999B-2A14D03375A8}">
      <dgm:prSet/>
      <dgm:spPr/>
      <dgm:t>
        <a:bodyPr/>
        <a:lstStyle/>
        <a:p>
          <a:endParaRPr lang="en-US"/>
        </a:p>
      </dgm:t>
    </dgm:pt>
    <dgm:pt modelId="{1A761161-EE13-4148-BF51-4CA384B6DC04}" type="sibTrans" cxnId="{E690EAEC-DD11-481A-999B-2A14D03375A8}">
      <dgm:prSet/>
      <dgm:spPr/>
      <dgm:t>
        <a:bodyPr/>
        <a:lstStyle/>
        <a:p>
          <a:endParaRPr lang="en-US"/>
        </a:p>
      </dgm:t>
    </dgm:pt>
    <dgm:pt modelId="{5F0480B0-96E4-4695-BBBA-FC69DB7973E9}">
      <dgm:prSet/>
      <dgm:spPr/>
      <dgm:t>
        <a:bodyPr/>
        <a:lstStyle/>
        <a:p>
          <a:r>
            <a:rPr lang="en-US"/>
            <a:t>Maybe the result of mechanisms such as enzyme induction caused by continued opioid administration, or the down-regulation of opioid receptors </a:t>
          </a:r>
        </a:p>
      </dgm:t>
    </dgm:pt>
    <dgm:pt modelId="{DE6C313B-3797-491C-A4E7-8C0A8FC0C4BC}" type="parTrans" cxnId="{C430F6E1-BA30-4FDC-A3B0-74A623ECE9D7}">
      <dgm:prSet/>
      <dgm:spPr/>
      <dgm:t>
        <a:bodyPr/>
        <a:lstStyle/>
        <a:p>
          <a:endParaRPr lang="en-US"/>
        </a:p>
      </dgm:t>
    </dgm:pt>
    <dgm:pt modelId="{D3C299D9-F71F-40F4-AE1A-CBB7114D5986}" type="sibTrans" cxnId="{C430F6E1-BA30-4FDC-A3B0-74A623ECE9D7}">
      <dgm:prSet/>
      <dgm:spPr/>
      <dgm:t>
        <a:bodyPr/>
        <a:lstStyle/>
        <a:p>
          <a:endParaRPr lang="en-US"/>
        </a:p>
      </dgm:t>
    </dgm:pt>
    <dgm:pt modelId="{BB521883-1296-465D-A092-74C1A54065AB}">
      <dgm:prSet/>
      <dgm:spPr/>
      <dgm:t>
        <a:bodyPr/>
        <a:lstStyle/>
        <a:p>
          <a:r>
            <a:rPr lang="en-US"/>
            <a:t>Other mechanisms</a:t>
          </a:r>
        </a:p>
      </dgm:t>
    </dgm:pt>
    <dgm:pt modelId="{AFAC02F1-69D6-44D4-9094-DC89BA00CD49}" type="parTrans" cxnId="{83936D8C-8DAD-4B71-AC74-A30A0AF3529A}">
      <dgm:prSet/>
      <dgm:spPr/>
      <dgm:t>
        <a:bodyPr/>
        <a:lstStyle/>
        <a:p>
          <a:endParaRPr lang="en-US"/>
        </a:p>
      </dgm:t>
    </dgm:pt>
    <dgm:pt modelId="{F5C86EC2-9E93-4A8D-9543-35372B00BA90}" type="sibTrans" cxnId="{83936D8C-8DAD-4B71-AC74-A30A0AF3529A}">
      <dgm:prSet/>
      <dgm:spPr/>
      <dgm:t>
        <a:bodyPr/>
        <a:lstStyle/>
        <a:p>
          <a:endParaRPr lang="en-US"/>
        </a:p>
      </dgm:t>
    </dgm:pt>
    <dgm:pt modelId="{61937873-FB45-4601-ADEE-7051ED0878EC}">
      <dgm:prSet/>
      <dgm:spPr/>
      <dgm:t>
        <a:bodyPr/>
        <a:lstStyle/>
        <a:p>
          <a:r>
            <a:rPr lang="en-US"/>
            <a:t>Drug-receptor interactions</a:t>
          </a:r>
        </a:p>
      </dgm:t>
    </dgm:pt>
    <dgm:pt modelId="{34EE2FAC-3EC9-4DDE-84F1-2D8FB0EA53F9}" type="parTrans" cxnId="{845CEFC4-75BE-4604-81A2-9583E424605B}">
      <dgm:prSet/>
      <dgm:spPr/>
      <dgm:t>
        <a:bodyPr/>
        <a:lstStyle/>
        <a:p>
          <a:endParaRPr lang="en-US"/>
        </a:p>
      </dgm:t>
    </dgm:pt>
    <dgm:pt modelId="{F00459CD-3CA6-4C27-8481-A548F2110C89}" type="sibTrans" cxnId="{845CEFC4-75BE-4604-81A2-9583E424605B}">
      <dgm:prSet/>
      <dgm:spPr/>
      <dgm:t>
        <a:bodyPr/>
        <a:lstStyle/>
        <a:p>
          <a:endParaRPr lang="en-US"/>
        </a:p>
      </dgm:t>
    </dgm:pt>
    <dgm:pt modelId="{624FC034-97AE-43F5-B9C9-8F1C919A28D6}">
      <dgm:prSet/>
      <dgm:spPr/>
      <dgm:t>
        <a:bodyPr/>
        <a:lstStyle/>
        <a:p>
          <a:r>
            <a:rPr lang="en-US"/>
            <a:t>Cellular alterations </a:t>
          </a:r>
        </a:p>
      </dgm:t>
    </dgm:pt>
    <dgm:pt modelId="{77041937-17EE-4C95-98AC-56B71E57AC9C}" type="parTrans" cxnId="{5889E14C-5FF7-4911-93EC-58BEA1AA4BB1}">
      <dgm:prSet/>
      <dgm:spPr/>
      <dgm:t>
        <a:bodyPr/>
        <a:lstStyle/>
        <a:p>
          <a:endParaRPr lang="en-US"/>
        </a:p>
      </dgm:t>
    </dgm:pt>
    <dgm:pt modelId="{325D3071-41E9-470B-BCB6-BFFEE0A006F7}" type="sibTrans" cxnId="{5889E14C-5FF7-4911-93EC-58BEA1AA4BB1}">
      <dgm:prSet/>
      <dgm:spPr/>
      <dgm:t>
        <a:bodyPr/>
        <a:lstStyle/>
        <a:p>
          <a:endParaRPr lang="en-US"/>
        </a:p>
      </dgm:t>
    </dgm:pt>
    <dgm:pt modelId="{ED99A111-93A6-48D0-BE77-1F178517F515}">
      <dgm:prSet/>
      <dgm:spPr/>
      <dgm:t>
        <a:bodyPr/>
        <a:lstStyle/>
        <a:p>
          <a:r>
            <a:rPr lang="en-US"/>
            <a:t>Long-term adaptations in gene expression</a:t>
          </a:r>
        </a:p>
      </dgm:t>
    </dgm:pt>
    <dgm:pt modelId="{B9956BAA-3EB8-4975-A85F-111060AB2C48}" type="parTrans" cxnId="{6D41ACFD-508C-47D4-89D8-B8767388ABB4}">
      <dgm:prSet/>
      <dgm:spPr/>
      <dgm:t>
        <a:bodyPr/>
        <a:lstStyle/>
        <a:p>
          <a:endParaRPr lang="en-US"/>
        </a:p>
      </dgm:t>
    </dgm:pt>
    <dgm:pt modelId="{B93E5EE7-53BF-412F-B8DD-C56F70EF1EC6}" type="sibTrans" cxnId="{6D41ACFD-508C-47D4-89D8-B8767388ABB4}">
      <dgm:prSet/>
      <dgm:spPr/>
      <dgm:t>
        <a:bodyPr/>
        <a:lstStyle/>
        <a:p>
          <a:endParaRPr lang="en-US"/>
        </a:p>
      </dgm:t>
    </dgm:pt>
    <dgm:pt modelId="{339DAC46-849F-4C11-B420-EB905F23547A}">
      <dgm:prSet/>
      <dgm:spPr/>
      <dgm:t>
        <a:bodyPr/>
        <a:lstStyle/>
        <a:p>
          <a:r>
            <a:rPr lang="en-US"/>
            <a:t>With suspected tolerance</a:t>
          </a:r>
        </a:p>
      </dgm:t>
    </dgm:pt>
    <dgm:pt modelId="{F7A64A93-0D5D-4C42-8F97-40E4693ABD2F}" type="parTrans" cxnId="{C1B1326C-4E11-44B4-9753-359DEECC98D0}">
      <dgm:prSet/>
      <dgm:spPr/>
      <dgm:t>
        <a:bodyPr/>
        <a:lstStyle/>
        <a:p>
          <a:endParaRPr lang="en-US"/>
        </a:p>
      </dgm:t>
    </dgm:pt>
    <dgm:pt modelId="{F3F79B11-4A60-4646-A2BB-3B8416983CBA}" type="sibTrans" cxnId="{C1B1326C-4E11-44B4-9753-359DEECC98D0}">
      <dgm:prSet/>
      <dgm:spPr/>
      <dgm:t>
        <a:bodyPr/>
        <a:lstStyle/>
        <a:p>
          <a:endParaRPr lang="en-US"/>
        </a:p>
      </dgm:t>
    </dgm:pt>
    <dgm:pt modelId="{A5C82D5D-7D28-4086-BD26-7B5B3F08288C}">
      <dgm:prSet/>
      <dgm:spPr/>
      <dgm:t>
        <a:bodyPr/>
        <a:lstStyle/>
        <a:p>
          <a:r>
            <a:rPr lang="en-US"/>
            <a:t>Opioid rotation is suggested</a:t>
          </a:r>
        </a:p>
      </dgm:t>
    </dgm:pt>
    <dgm:pt modelId="{75E889C9-98DC-45EF-86A1-8D226AC8BDD5}" type="parTrans" cxnId="{33E0973D-036C-4226-80ED-849779DB7EF2}">
      <dgm:prSet/>
      <dgm:spPr/>
      <dgm:t>
        <a:bodyPr/>
        <a:lstStyle/>
        <a:p>
          <a:endParaRPr lang="en-US"/>
        </a:p>
      </dgm:t>
    </dgm:pt>
    <dgm:pt modelId="{B3E3DADC-8D27-4C0F-B259-C6EB3BCF9195}" type="sibTrans" cxnId="{33E0973D-036C-4226-80ED-849779DB7EF2}">
      <dgm:prSet/>
      <dgm:spPr/>
      <dgm:t>
        <a:bodyPr/>
        <a:lstStyle/>
        <a:p>
          <a:endParaRPr lang="en-US"/>
        </a:p>
      </dgm:t>
    </dgm:pt>
    <dgm:pt modelId="{9AA84186-F526-455D-97EB-91FEE0839351}">
      <dgm:prSet/>
      <dgm:spPr/>
      <dgm:t>
        <a:bodyPr/>
        <a:lstStyle/>
        <a:p>
          <a:r>
            <a:rPr lang="en-US"/>
            <a:t>Can improve analgesia and decreased side effects</a:t>
          </a:r>
        </a:p>
      </dgm:t>
    </dgm:pt>
    <dgm:pt modelId="{E5341FF3-A68E-44C8-9199-BE37E67DA9C8}" type="parTrans" cxnId="{217012E8-4CAB-4191-A312-31F2547390D4}">
      <dgm:prSet/>
      <dgm:spPr/>
      <dgm:t>
        <a:bodyPr/>
        <a:lstStyle/>
        <a:p>
          <a:endParaRPr lang="en-US"/>
        </a:p>
      </dgm:t>
    </dgm:pt>
    <dgm:pt modelId="{4511CCA6-E42C-4E76-89DF-EE2352CD8E6C}" type="sibTrans" cxnId="{217012E8-4CAB-4191-A312-31F2547390D4}">
      <dgm:prSet/>
      <dgm:spPr/>
      <dgm:t>
        <a:bodyPr/>
        <a:lstStyle/>
        <a:p>
          <a:endParaRPr lang="en-US"/>
        </a:p>
      </dgm:t>
    </dgm:pt>
    <dgm:pt modelId="{CDBC6994-B3CB-3B4D-89B7-8B9C3F7F9FB8}" type="pres">
      <dgm:prSet presAssocID="{EBA4547E-6557-42C9-A0F7-50EBB53254CD}" presName="linear" presStyleCnt="0">
        <dgm:presLayoutVars>
          <dgm:animLvl val="lvl"/>
          <dgm:resizeHandles val="exact"/>
        </dgm:presLayoutVars>
      </dgm:prSet>
      <dgm:spPr/>
    </dgm:pt>
    <dgm:pt modelId="{6F336AD9-BACE-2F47-A298-E57391DB505D}" type="pres">
      <dgm:prSet presAssocID="{25712495-205D-4C08-8A0B-C8AE3A19E181}" presName="parentText" presStyleLbl="node1" presStyleIdx="0" presStyleCnt="3">
        <dgm:presLayoutVars>
          <dgm:chMax val="0"/>
          <dgm:bulletEnabled val="1"/>
        </dgm:presLayoutVars>
      </dgm:prSet>
      <dgm:spPr/>
    </dgm:pt>
    <dgm:pt modelId="{8D0058FB-5429-1940-8F0C-5FF8D78384C3}" type="pres">
      <dgm:prSet presAssocID="{25712495-205D-4C08-8A0B-C8AE3A19E181}" presName="childText" presStyleLbl="revTx" presStyleIdx="0" presStyleCnt="3">
        <dgm:presLayoutVars>
          <dgm:bulletEnabled val="1"/>
        </dgm:presLayoutVars>
      </dgm:prSet>
      <dgm:spPr/>
    </dgm:pt>
    <dgm:pt modelId="{A44428F2-B2C4-8E4E-85D8-E2915B8A4175}" type="pres">
      <dgm:prSet presAssocID="{5F0480B0-96E4-4695-BBBA-FC69DB7973E9}" presName="parentText" presStyleLbl="node1" presStyleIdx="1" presStyleCnt="3">
        <dgm:presLayoutVars>
          <dgm:chMax val="0"/>
          <dgm:bulletEnabled val="1"/>
        </dgm:presLayoutVars>
      </dgm:prSet>
      <dgm:spPr/>
    </dgm:pt>
    <dgm:pt modelId="{AD153E77-FD33-804D-9B45-0DE2A45861C8}" type="pres">
      <dgm:prSet presAssocID="{5F0480B0-96E4-4695-BBBA-FC69DB7973E9}" presName="childText" presStyleLbl="revTx" presStyleIdx="1" presStyleCnt="3">
        <dgm:presLayoutVars>
          <dgm:bulletEnabled val="1"/>
        </dgm:presLayoutVars>
      </dgm:prSet>
      <dgm:spPr/>
    </dgm:pt>
    <dgm:pt modelId="{7445CD38-F07E-184E-B7AE-395DB3019CDB}" type="pres">
      <dgm:prSet presAssocID="{339DAC46-849F-4C11-B420-EB905F23547A}" presName="parentText" presStyleLbl="node1" presStyleIdx="2" presStyleCnt="3">
        <dgm:presLayoutVars>
          <dgm:chMax val="0"/>
          <dgm:bulletEnabled val="1"/>
        </dgm:presLayoutVars>
      </dgm:prSet>
      <dgm:spPr/>
    </dgm:pt>
    <dgm:pt modelId="{32D22FC7-3E07-0E4F-BDC2-E331710DBAA3}" type="pres">
      <dgm:prSet presAssocID="{339DAC46-849F-4C11-B420-EB905F23547A}" presName="childText" presStyleLbl="revTx" presStyleIdx="2" presStyleCnt="3">
        <dgm:presLayoutVars>
          <dgm:bulletEnabled val="1"/>
        </dgm:presLayoutVars>
      </dgm:prSet>
      <dgm:spPr/>
    </dgm:pt>
  </dgm:ptLst>
  <dgm:cxnLst>
    <dgm:cxn modelId="{F8A2B008-8049-304A-8AA9-BD5DF8B1112A}" type="presOf" srcId="{624FC034-97AE-43F5-B9C9-8F1C919A28D6}" destId="{AD153E77-FD33-804D-9B45-0DE2A45861C8}" srcOrd="0" destOrd="2" presId="urn:microsoft.com/office/officeart/2005/8/layout/vList2"/>
    <dgm:cxn modelId="{D2792E0C-407B-7B43-A7FF-76F1D5323E9C}" type="presOf" srcId="{25712495-205D-4C08-8A0B-C8AE3A19E181}" destId="{6F336AD9-BACE-2F47-A298-E57391DB505D}" srcOrd="0" destOrd="0" presId="urn:microsoft.com/office/officeart/2005/8/layout/vList2"/>
    <dgm:cxn modelId="{DEB4BB11-B04B-F448-9B62-2F3038188990}" type="presOf" srcId="{D5604808-9CEA-4F5F-BE85-CA7E58819987}" destId="{8D0058FB-5429-1940-8F0C-5FF8D78384C3}" srcOrd="0" destOrd="0" presId="urn:microsoft.com/office/officeart/2005/8/layout/vList2"/>
    <dgm:cxn modelId="{92C59014-4C2E-234A-A522-34FE11296731}" type="presOf" srcId="{339DAC46-849F-4C11-B420-EB905F23547A}" destId="{7445CD38-F07E-184E-B7AE-395DB3019CDB}" srcOrd="0" destOrd="0" presId="urn:microsoft.com/office/officeart/2005/8/layout/vList2"/>
    <dgm:cxn modelId="{54F89B1E-FF9F-484F-94A0-EC31B958947B}" srcId="{EBA4547E-6557-42C9-A0F7-50EBB53254CD}" destId="{25712495-205D-4C08-8A0B-C8AE3A19E181}" srcOrd="0" destOrd="0" parTransId="{0F601C70-ECE0-44D9-94B7-12E8D9EE1A49}" sibTransId="{2F66F9CA-27D9-4252-AF71-ABD847E35EAA}"/>
    <dgm:cxn modelId="{2D52D930-82E6-C44B-B45B-CC3772B46030}" type="presOf" srcId="{9AA84186-F526-455D-97EB-91FEE0839351}" destId="{32D22FC7-3E07-0E4F-BDC2-E331710DBAA3}" srcOrd="0" destOrd="1" presId="urn:microsoft.com/office/officeart/2005/8/layout/vList2"/>
    <dgm:cxn modelId="{33E0973D-036C-4226-80ED-849779DB7EF2}" srcId="{339DAC46-849F-4C11-B420-EB905F23547A}" destId="{A5C82D5D-7D28-4086-BD26-7B5B3F08288C}" srcOrd="0" destOrd="0" parTransId="{75E889C9-98DC-45EF-86A1-8D226AC8BDD5}" sibTransId="{B3E3DADC-8D27-4C0F-B259-C6EB3BCF9195}"/>
    <dgm:cxn modelId="{85F37140-951C-0F43-97C1-B6FFD363DF0D}" type="presOf" srcId="{5F0480B0-96E4-4695-BBBA-FC69DB7973E9}" destId="{A44428F2-B2C4-8E4E-85D8-E2915B8A4175}" srcOrd="0" destOrd="0" presId="urn:microsoft.com/office/officeart/2005/8/layout/vList2"/>
    <dgm:cxn modelId="{5889E14C-5FF7-4911-93EC-58BEA1AA4BB1}" srcId="{BB521883-1296-465D-A092-74C1A54065AB}" destId="{624FC034-97AE-43F5-B9C9-8F1C919A28D6}" srcOrd="1" destOrd="0" parTransId="{77041937-17EE-4C95-98AC-56B71E57AC9C}" sibTransId="{325D3071-41E9-470B-BCB6-BFFEE0A006F7}"/>
    <dgm:cxn modelId="{5934F54C-4209-4941-9E7C-44792DAFD546}" type="presOf" srcId="{EBA4547E-6557-42C9-A0F7-50EBB53254CD}" destId="{CDBC6994-B3CB-3B4D-89B7-8B9C3F7F9FB8}" srcOrd="0" destOrd="0" presId="urn:microsoft.com/office/officeart/2005/8/layout/vList2"/>
    <dgm:cxn modelId="{50D2075A-FF08-534F-A953-DB0BDA34C028}" type="presOf" srcId="{A5C82D5D-7D28-4086-BD26-7B5B3F08288C}" destId="{32D22FC7-3E07-0E4F-BDC2-E331710DBAA3}" srcOrd="0" destOrd="0" presId="urn:microsoft.com/office/officeart/2005/8/layout/vList2"/>
    <dgm:cxn modelId="{C1B1326C-4E11-44B4-9753-359DEECC98D0}" srcId="{EBA4547E-6557-42C9-A0F7-50EBB53254CD}" destId="{339DAC46-849F-4C11-B420-EB905F23547A}" srcOrd="2" destOrd="0" parTransId="{F7A64A93-0D5D-4C42-8F97-40E4693ABD2F}" sibTransId="{F3F79B11-4A60-4646-A2BB-3B8416983CBA}"/>
    <dgm:cxn modelId="{83936D8C-8DAD-4B71-AC74-A30A0AF3529A}" srcId="{5F0480B0-96E4-4695-BBBA-FC69DB7973E9}" destId="{BB521883-1296-465D-A092-74C1A54065AB}" srcOrd="0" destOrd="0" parTransId="{AFAC02F1-69D6-44D4-9094-DC89BA00CD49}" sibTransId="{F5C86EC2-9E93-4A8D-9543-35372B00BA90}"/>
    <dgm:cxn modelId="{2F81D7AF-19BC-E240-8998-4DB6AE9A709D}" type="presOf" srcId="{61937873-FB45-4601-ADEE-7051ED0878EC}" destId="{AD153E77-FD33-804D-9B45-0DE2A45861C8}" srcOrd="0" destOrd="1" presId="urn:microsoft.com/office/officeart/2005/8/layout/vList2"/>
    <dgm:cxn modelId="{B94690B3-1055-224C-948C-0B1263820712}" type="presOf" srcId="{BB521883-1296-465D-A092-74C1A54065AB}" destId="{AD153E77-FD33-804D-9B45-0DE2A45861C8}" srcOrd="0" destOrd="0" presId="urn:microsoft.com/office/officeart/2005/8/layout/vList2"/>
    <dgm:cxn modelId="{845CEFC4-75BE-4604-81A2-9583E424605B}" srcId="{BB521883-1296-465D-A092-74C1A54065AB}" destId="{61937873-FB45-4601-ADEE-7051ED0878EC}" srcOrd="0" destOrd="0" parTransId="{34EE2FAC-3EC9-4DDE-84F1-2D8FB0EA53F9}" sibTransId="{F00459CD-3CA6-4C27-8481-A548F2110C89}"/>
    <dgm:cxn modelId="{C430F6E1-BA30-4FDC-A3B0-74A623ECE9D7}" srcId="{EBA4547E-6557-42C9-A0F7-50EBB53254CD}" destId="{5F0480B0-96E4-4695-BBBA-FC69DB7973E9}" srcOrd="1" destOrd="0" parTransId="{DE6C313B-3797-491C-A4E7-8C0A8FC0C4BC}" sibTransId="{D3C299D9-F71F-40F4-AE1A-CBB7114D5986}"/>
    <dgm:cxn modelId="{217012E8-4CAB-4191-A312-31F2547390D4}" srcId="{A5C82D5D-7D28-4086-BD26-7B5B3F08288C}" destId="{9AA84186-F526-455D-97EB-91FEE0839351}" srcOrd="0" destOrd="0" parTransId="{E5341FF3-A68E-44C8-9199-BE37E67DA9C8}" sibTransId="{4511CCA6-E42C-4E76-89DF-EE2352CD8E6C}"/>
    <dgm:cxn modelId="{E690EAEC-DD11-481A-999B-2A14D03375A8}" srcId="{25712495-205D-4C08-8A0B-C8AE3A19E181}" destId="{D5604808-9CEA-4F5F-BE85-CA7E58819987}" srcOrd="0" destOrd="0" parTransId="{BEFF13D5-0C19-4B46-BBF3-83ED654CE482}" sibTransId="{1A761161-EE13-4148-BF51-4CA384B6DC04}"/>
    <dgm:cxn modelId="{9ED49AF6-94BD-7340-8A5E-7076557878B1}" type="presOf" srcId="{ED99A111-93A6-48D0-BE77-1F178517F515}" destId="{AD153E77-FD33-804D-9B45-0DE2A45861C8}" srcOrd="0" destOrd="3" presId="urn:microsoft.com/office/officeart/2005/8/layout/vList2"/>
    <dgm:cxn modelId="{6D41ACFD-508C-47D4-89D8-B8767388ABB4}" srcId="{BB521883-1296-465D-A092-74C1A54065AB}" destId="{ED99A111-93A6-48D0-BE77-1F178517F515}" srcOrd="2" destOrd="0" parTransId="{B9956BAA-3EB8-4975-A85F-111060AB2C48}" sibTransId="{B93E5EE7-53BF-412F-B8DD-C56F70EF1EC6}"/>
    <dgm:cxn modelId="{B8BC5096-BD86-4742-A5FF-5FCE9C7A4417}" type="presParOf" srcId="{CDBC6994-B3CB-3B4D-89B7-8B9C3F7F9FB8}" destId="{6F336AD9-BACE-2F47-A298-E57391DB505D}" srcOrd="0" destOrd="0" presId="urn:microsoft.com/office/officeart/2005/8/layout/vList2"/>
    <dgm:cxn modelId="{63E8BE5D-1559-A544-A339-2E2C3B44262E}" type="presParOf" srcId="{CDBC6994-B3CB-3B4D-89B7-8B9C3F7F9FB8}" destId="{8D0058FB-5429-1940-8F0C-5FF8D78384C3}" srcOrd="1" destOrd="0" presId="urn:microsoft.com/office/officeart/2005/8/layout/vList2"/>
    <dgm:cxn modelId="{CBBF7605-4CCB-124E-A490-F4F2A432915F}" type="presParOf" srcId="{CDBC6994-B3CB-3B4D-89B7-8B9C3F7F9FB8}" destId="{A44428F2-B2C4-8E4E-85D8-E2915B8A4175}" srcOrd="2" destOrd="0" presId="urn:microsoft.com/office/officeart/2005/8/layout/vList2"/>
    <dgm:cxn modelId="{5349CC72-83E0-2245-AAEB-A66537501867}" type="presParOf" srcId="{CDBC6994-B3CB-3B4D-89B7-8B9C3F7F9FB8}" destId="{AD153E77-FD33-804D-9B45-0DE2A45861C8}" srcOrd="3" destOrd="0" presId="urn:microsoft.com/office/officeart/2005/8/layout/vList2"/>
    <dgm:cxn modelId="{D5D1D70D-D199-0D48-B0C1-8410C2DC7282}" type="presParOf" srcId="{CDBC6994-B3CB-3B4D-89B7-8B9C3F7F9FB8}" destId="{7445CD38-F07E-184E-B7AE-395DB3019CDB}" srcOrd="4" destOrd="0" presId="urn:microsoft.com/office/officeart/2005/8/layout/vList2"/>
    <dgm:cxn modelId="{8AF65D7B-4404-B54A-9371-7E089377EDF5}" type="presParOf" srcId="{CDBC6994-B3CB-3B4D-89B7-8B9C3F7F9FB8}" destId="{32D22FC7-3E07-0E4F-BDC2-E331710DBAA3}"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FB3FBB7-7CB5-4DAD-88FA-2296DFD53AD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52C086F-2F31-44F0-A0BD-90B4199BA113}">
      <dgm:prSet/>
      <dgm:spPr/>
      <dgm:t>
        <a:bodyPr/>
        <a:lstStyle/>
        <a:p>
          <a:r>
            <a:rPr lang="en-US"/>
            <a:t>Fascia Iliaca Plane Block – Hip surgeries</a:t>
          </a:r>
        </a:p>
      </dgm:t>
    </dgm:pt>
    <dgm:pt modelId="{4AEE1B81-56A7-4D82-813F-A3271CF82FCA}" type="parTrans" cxnId="{D325AE2B-D073-4C05-A954-F52E19467C33}">
      <dgm:prSet/>
      <dgm:spPr/>
      <dgm:t>
        <a:bodyPr/>
        <a:lstStyle/>
        <a:p>
          <a:endParaRPr lang="en-US"/>
        </a:p>
      </dgm:t>
    </dgm:pt>
    <dgm:pt modelId="{7549210C-402B-48FE-9717-51F6792AF181}" type="sibTrans" cxnId="{D325AE2B-D073-4C05-A954-F52E19467C33}">
      <dgm:prSet/>
      <dgm:spPr/>
      <dgm:t>
        <a:bodyPr/>
        <a:lstStyle/>
        <a:p>
          <a:endParaRPr lang="en-US"/>
        </a:p>
      </dgm:t>
    </dgm:pt>
    <dgm:pt modelId="{115EA7B2-1F6B-4BE5-8918-789DF5AEF0D7}">
      <dgm:prSet/>
      <dgm:spPr/>
      <dgm:t>
        <a:bodyPr/>
        <a:lstStyle/>
        <a:p>
          <a:r>
            <a:rPr lang="en-US"/>
            <a:t>PENG Blocks – Hip Surgeries</a:t>
          </a:r>
        </a:p>
      </dgm:t>
    </dgm:pt>
    <dgm:pt modelId="{2A8E819D-D1FA-4C1F-AB31-284518804283}" type="parTrans" cxnId="{D80AA26C-37D7-4168-9BDC-39A131A5DB0F}">
      <dgm:prSet/>
      <dgm:spPr/>
      <dgm:t>
        <a:bodyPr/>
        <a:lstStyle/>
        <a:p>
          <a:endParaRPr lang="en-US"/>
        </a:p>
      </dgm:t>
    </dgm:pt>
    <dgm:pt modelId="{F02D2C77-FCA6-4B70-B56C-67E9DAF2B30D}" type="sibTrans" cxnId="{D80AA26C-37D7-4168-9BDC-39A131A5DB0F}">
      <dgm:prSet/>
      <dgm:spPr/>
      <dgm:t>
        <a:bodyPr/>
        <a:lstStyle/>
        <a:p>
          <a:endParaRPr lang="en-US"/>
        </a:p>
      </dgm:t>
    </dgm:pt>
    <dgm:pt modelId="{0B3772F2-235A-46A6-B5E9-E3832F2BAEC6}">
      <dgm:prSet/>
      <dgm:spPr/>
      <dgm:t>
        <a:bodyPr/>
        <a:lstStyle/>
        <a:p>
          <a:r>
            <a:rPr lang="en-US"/>
            <a:t>Quadratus Lumborum – Abdominal Surgeries</a:t>
          </a:r>
        </a:p>
      </dgm:t>
    </dgm:pt>
    <dgm:pt modelId="{26019196-B2CE-4BCA-99E3-97646838F998}" type="parTrans" cxnId="{2E44EB86-CBD2-4774-9E33-D8A205870FD9}">
      <dgm:prSet/>
      <dgm:spPr/>
      <dgm:t>
        <a:bodyPr/>
        <a:lstStyle/>
        <a:p>
          <a:endParaRPr lang="en-US"/>
        </a:p>
      </dgm:t>
    </dgm:pt>
    <dgm:pt modelId="{F819C285-98F8-4CB5-B0CA-4A9415B5F118}" type="sibTrans" cxnId="{2E44EB86-CBD2-4774-9E33-D8A205870FD9}">
      <dgm:prSet/>
      <dgm:spPr/>
      <dgm:t>
        <a:bodyPr/>
        <a:lstStyle/>
        <a:p>
          <a:endParaRPr lang="en-US"/>
        </a:p>
      </dgm:t>
    </dgm:pt>
    <dgm:pt modelId="{DE2A2A03-D1BC-4305-A38F-F9C1F6F79EC9}">
      <dgm:prSet/>
      <dgm:spPr/>
      <dgm:t>
        <a:bodyPr/>
        <a:lstStyle/>
        <a:p>
          <a:r>
            <a:rPr lang="en-US"/>
            <a:t>PEC Blocks – Breast Surgery</a:t>
          </a:r>
        </a:p>
      </dgm:t>
    </dgm:pt>
    <dgm:pt modelId="{2C0C2A16-F524-405D-83A1-C2E1C9203855}" type="parTrans" cxnId="{2A238F23-52D9-4726-BE06-DB6C77B8BA7B}">
      <dgm:prSet/>
      <dgm:spPr/>
      <dgm:t>
        <a:bodyPr/>
        <a:lstStyle/>
        <a:p>
          <a:endParaRPr lang="en-US"/>
        </a:p>
      </dgm:t>
    </dgm:pt>
    <dgm:pt modelId="{D657CDD9-C48F-4258-9CBE-DD056CD7168A}" type="sibTrans" cxnId="{2A238F23-52D9-4726-BE06-DB6C77B8BA7B}">
      <dgm:prSet/>
      <dgm:spPr/>
      <dgm:t>
        <a:bodyPr/>
        <a:lstStyle/>
        <a:p>
          <a:endParaRPr lang="en-US"/>
        </a:p>
      </dgm:t>
    </dgm:pt>
    <dgm:pt modelId="{ECF8F8D8-CB53-4ED6-8999-2F7F6AF575CB}">
      <dgm:prSet/>
      <dgm:spPr/>
      <dgm:t>
        <a:bodyPr/>
        <a:lstStyle/>
        <a:p>
          <a:r>
            <a:rPr lang="en-US"/>
            <a:t>Erector Spinae Blocks – Chest surgery</a:t>
          </a:r>
        </a:p>
      </dgm:t>
    </dgm:pt>
    <dgm:pt modelId="{D8B2F932-22CD-4EB0-864F-2DB946DB6409}" type="parTrans" cxnId="{A35FF610-AAFF-4162-967C-23781D117650}">
      <dgm:prSet/>
      <dgm:spPr/>
      <dgm:t>
        <a:bodyPr/>
        <a:lstStyle/>
        <a:p>
          <a:endParaRPr lang="en-US"/>
        </a:p>
      </dgm:t>
    </dgm:pt>
    <dgm:pt modelId="{714F8890-2EE6-4FB5-8448-6B6C34FFA6DE}" type="sibTrans" cxnId="{A35FF610-AAFF-4162-967C-23781D117650}">
      <dgm:prSet/>
      <dgm:spPr/>
      <dgm:t>
        <a:bodyPr/>
        <a:lstStyle/>
        <a:p>
          <a:endParaRPr lang="en-US"/>
        </a:p>
      </dgm:t>
    </dgm:pt>
    <dgm:pt modelId="{6593D625-6E37-4780-91AB-F2D8D2C51294}">
      <dgm:prSet/>
      <dgm:spPr/>
      <dgm:t>
        <a:bodyPr/>
        <a:lstStyle/>
        <a:p>
          <a:r>
            <a:rPr lang="en-US"/>
            <a:t>Transversus Abdominis Plane Blocks </a:t>
          </a:r>
        </a:p>
      </dgm:t>
    </dgm:pt>
    <dgm:pt modelId="{7CB7AB29-8240-4E4A-92A4-8FDF0BB192C0}" type="parTrans" cxnId="{94E84714-C688-4404-9376-60BF235A45A3}">
      <dgm:prSet/>
      <dgm:spPr/>
      <dgm:t>
        <a:bodyPr/>
        <a:lstStyle/>
        <a:p>
          <a:endParaRPr lang="en-US"/>
        </a:p>
      </dgm:t>
    </dgm:pt>
    <dgm:pt modelId="{28701609-4807-406A-92EE-8F60FE540727}" type="sibTrans" cxnId="{94E84714-C688-4404-9376-60BF235A45A3}">
      <dgm:prSet/>
      <dgm:spPr/>
      <dgm:t>
        <a:bodyPr/>
        <a:lstStyle/>
        <a:p>
          <a:endParaRPr lang="en-US"/>
        </a:p>
      </dgm:t>
    </dgm:pt>
    <dgm:pt modelId="{C2813A38-45C1-4344-AD4A-4A4E5AF3EBBA}" type="pres">
      <dgm:prSet presAssocID="{CFB3FBB7-7CB5-4DAD-88FA-2296DFD53AD2}" presName="linear" presStyleCnt="0">
        <dgm:presLayoutVars>
          <dgm:animLvl val="lvl"/>
          <dgm:resizeHandles val="exact"/>
        </dgm:presLayoutVars>
      </dgm:prSet>
      <dgm:spPr/>
    </dgm:pt>
    <dgm:pt modelId="{F061E21C-6FFD-F142-B355-1AE39A5BE13A}" type="pres">
      <dgm:prSet presAssocID="{252C086F-2F31-44F0-A0BD-90B4199BA113}" presName="parentText" presStyleLbl="node1" presStyleIdx="0" presStyleCnt="6">
        <dgm:presLayoutVars>
          <dgm:chMax val="0"/>
          <dgm:bulletEnabled val="1"/>
        </dgm:presLayoutVars>
      </dgm:prSet>
      <dgm:spPr/>
    </dgm:pt>
    <dgm:pt modelId="{C26942DD-1109-A94A-A042-5E50B8194CAD}" type="pres">
      <dgm:prSet presAssocID="{7549210C-402B-48FE-9717-51F6792AF181}" presName="spacer" presStyleCnt="0"/>
      <dgm:spPr/>
    </dgm:pt>
    <dgm:pt modelId="{52129888-40F4-7F4A-9E0D-42FD819AF4B8}" type="pres">
      <dgm:prSet presAssocID="{115EA7B2-1F6B-4BE5-8918-789DF5AEF0D7}" presName="parentText" presStyleLbl="node1" presStyleIdx="1" presStyleCnt="6">
        <dgm:presLayoutVars>
          <dgm:chMax val="0"/>
          <dgm:bulletEnabled val="1"/>
        </dgm:presLayoutVars>
      </dgm:prSet>
      <dgm:spPr/>
    </dgm:pt>
    <dgm:pt modelId="{FAE2F386-7BC2-D342-90B8-4EF42ED2050C}" type="pres">
      <dgm:prSet presAssocID="{F02D2C77-FCA6-4B70-B56C-67E9DAF2B30D}" presName="spacer" presStyleCnt="0"/>
      <dgm:spPr/>
    </dgm:pt>
    <dgm:pt modelId="{E609766F-42A9-AF47-8C42-32DB6E148671}" type="pres">
      <dgm:prSet presAssocID="{0B3772F2-235A-46A6-B5E9-E3832F2BAEC6}" presName="parentText" presStyleLbl="node1" presStyleIdx="2" presStyleCnt="6">
        <dgm:presLayoutVars>
          <dgm:chMax val="0"/>
          <dgm:bulletEnabled val="1"/>
        </dgm:presLayoutVars>
      </dgm:prSet>
      <dgm:spPr/>
    </dgm:pt>
    <dgm:pt modelId="{0AF2BD67-EE50-6E40-8DAD-693DB4340E38}" type="pres">
      <dgm:prSet presAssocID="{F819C285-98F8-4CB5-B0CA-4A9415B5F118}" presName="spacer" presStyleCnt="0"/>
      <dgm:spPr/>
    </dgm:pt>
    <dgm:pt modelId="{8E016FAF-FF25-D947-A971-330B3BD5A21F}" type="pres">
      <dgm:prSet presAssocID="{DE2A2A03-D1BC-4305-A38F-F9C1F6F79EC9}" presName="parentText" presStyleLbl="node1" presStyleIdx="3" presStyleCnt="6">
        <dgm:presLayoutVars>
          <dgm:chMax val="0"/>
          <dgm:bulletEnabled val="1"/>
        </dgm:presLayoutVars>
      </dgm:prSet>
      <dgm:spPr/>
    </dgm:pt>
    <dgm:pt modelId="{16B9727F-4836-F14B-B216-8072D14C0780}" type="pres">
      <dgm:prSet presAssocID="{D657CDD9-C48F-4258-9CBE-DD056CD7168A}" presName="spacer" presStyleCnt="0"/>
      <dgm:spPr/>
    </dgm:pt>
    <dgm:pt modelId="{8DE514A3-E3FC-0F4A-ABF9-6FAC16B89B11}" type="pres">
      <dgm:prSet presAssocID="{ECF8F8D8-CB53-4ED6-8999-2F7F6AF575CB}" presName="parentText" presStyleLbl="node1" presStyleIdx="4" presStyleCnt="6">
        <dgm:presLayoutVars>
          <dgm:chMax val="0"/>
          <dgm:bulletEnabled val="1"/>
        </dgm:presLayoutVars>
      </dgm:prSet>
      <dgm:spPr/>
    </dgm:pt>
    <dgm:pt modelId="{5B1BEDD8-1669-A44D-85DC-F7365ABD0AEF}" type="pres">
      <dgm:prSet presAssocID="{714F8890-2EE6-4FB5-8448-6B6C34FFA6DE}" presName="spacer" presStyleCnt="0"/>
      <dgm:spPr/>
    </dgm:pt>
    <dgm:pt modelId="{E512E485-415B-134C-802F-6741B5F08CEA}" type="pres">
      <dgm:prSet presAssocID="{6593D625-6E37-4780-91AB-F2D8D2C51294}" presName="parentText" presStyleLbl="node1" presStyleIdx="5" presStyleCnt="6">
        <dgm:presLayoutVars>
          <dgm:chMax val="0"/>
          <dgm:bulletEnabled val="1"/>
        </dgm:presLayoutVars>
      </dgm:prSet>
      <dgm:spPr/>
    </dgm:pt>
  </dgm:ptLst>
  <dgm:cxnLst>
    <dgm:cxn modelId="{A35FF610-AAFF-4162-967C-23781D117650}" srcId="{CFB3FBB7-7CB5-4DAD-88FA-2296DFD53AD2}" destId="{ECF8F8D8-CB53-4ED6-8999-2F7F6AF575CB}" srcOrd="4" destOrd="0" parTransId="{D8B2F932-22CD-4EB0-864F-2DB946DB6409}" sibTransId="{714F8890-2EE6-4FB5-8448-6B6C34FFA6DE}"/>
    <dgm:cxn modelId="{94E84714-C688-4404-9376-60BF235A45A3}" srcId="{CFB3FBB7-7CB5-4DAD-88FA-2296DFD53AD2}" destId="{6593D625-6E37-4780-91AB-F2D8D2C51294}" srcOrd="5" destOrd="0" parTransId="{7CB7AB29-8240-4E4A-92A4-8FDF0BB192C0}" sibTransId="{28701609-4807-406A-92EE-8F60FE540727}"/>
    <dgm:cxn modelId="{9F1D501A-8B00-A64A-A53A-F3503567FF15}" type="presOf" srcId="{115EA7B2-1F6B-4BE5-8918-789DF5AEF0D7}" destId="{52129888-40F4-7F4A-9E0D-42FD819AF4B8}" srcOrd="0" destOrd="0" presId="urn:microsoft.com/office/officeart/2005/8/layout/vList2"/>
    <dgm:cxn modelId="{2A238F23-52D9-4726-BE06-DB6C77B8BA7B}" srcId="{CFB3FBB7-7CB5-4DAD-88FA-2296DFD53AD2}" destId="{DE2A2A03-D1BC-4305-A38F-F9C1F6F79EC9}" srcOrd="3" destOrd="0" parTransId="{2C0C2A16-F524-405D-83A1-C2E1C9203855}" sibTransId="{D657CDD9-C48F-4258-9CBE-DD056CD7168A}"/>
    <dgm:cxn modelId="{CB7A2827-7A8C-A243-B3E5-6C2E5E8C8919}" type="presOf" srcId="{0B3772F2-235A-46A6-B5E9-E3832F2BAEC6}" destId="{E609766F-42A9-AF47-8C42-32DB6E148671}" srcOrd="0" destOrd="0" presId="urn:microsoft.com/office/officeart/2005/8/layout/vList2"/>
    <dgm:cxn modelId="{D325AE2B-D073-4C05-A954-F52E19467C33}" srcId="{CFB3FBB7-7CB5-4DAD-88FA-2296DFD53AD2}" destId="{252C086F-2F31-44F0-A0BD-90B4199BA113}" srcOrd="0" destOrd="0" parTransId="{4AEE1B81-56A7-4D82-813F-A3271CF82FCA}" sibTransId="{7549210C-402B-48FE-9717-51F6792AF181}"/>
    <dgm:cxn modelId="{D80AA26C-37D7-4168-9BDC-39A131A5DB0F}" srcId="{CFB3FBB7-7CB5-4DAD-88FA-2296DFD53AD2}" destId="{115EA7B2-1F6B-4BE5-8918-789DF5AEF0D7}" srcOrd="1" destOrd="0" parTransId="{2A8E819D-D1FA-4C1F-AB31-284518804283}" sibTransId="{F02D2C77-FCA6-4B70-B56C-67E9DAF2B30D}"/>
    <dgm:cxn modelId="{2E44EB86-CBD2-4774-9E33-D8A205870FD9}" srcId="{CFB3FBB7-7CB5-4DAD-88FA-2296DFD53AD2}" destId="{0B3772F2-235A-46A6-B5E9-E3832F2BAEC6}" srcOrd="2" destOrd="0" parTransId="{26019196-B2CE-4BCA-99E3-97646838F998}" sibTransId="{F819C285-98F8-4CB5-B0CA-4A9415B5F118}"/>
    <dgm:cxn modelId="{6A51BC96-CA28-7942-875A-2216E9A3A585}" type="presOf" srcId="{CFB3FBB7-7CB5-4DAD-88FA-2296DFD53AD2}" destId="{C2813A38-45C1-4344-AD4A-4A4E5AF3EBBA}" srcOrd="0" destOrd="0" presId="urn:microsoft.com/office/officeart/2005/8/layout/vList2"/>
    <dgm:cxn modelId="{2CC175A3-7798-6348-8C61-11C48CFA1C8C}" type="presOf" srcId="{6593D625-6E37-4780-91AB-F2D8D2C51294}" destId="{E512E485-415B-134C-802F-6741B5F08CEA}" srcOrd="0" destOrd="0" presId="urn:microsoft.com/office/officeart/2005/8/layout/vList2"/>
    <dgm:cxn modelId="{BAA00EAE-2564-344F-B3CB-1BC6209CFB79}" type="presOf" srcId="{ECF8F8D8-CB53-4ED6-8999-2F7F6AF575CB}" destId="{8DE514A3-E3FC-0F4A-ABF9-6FAC16B89B11}" srcOrd="0" destOrd="0" presId="urn:microsoft.com/office/officeart/2005/8/layout/vList2"/>
    <dgm:cxn modelId="{5695F2B8-C1C3-A949-ABFB-63A225FF50DB}" type="presOf" srcId="{252C086F-2F31-44F0-A0BD-90B4199BA113}" destId="{F061E21C-6FFD-F142-B355-1AE39A5BE13A}" srcOrd="0" destOrd="0" presId="urn:microsoft.com/office/officeart/2005/8/layout/vList2"/>
    <dgm:cxn modelId="{E89D68F0-6216-C54A-A1B8-C6AEDAAF4EC4}" type="presOf" srcId="{DE2A2A03-D1BC-4305-A38F-F9C1F6F79EC9}" destId="{8E016FAF-FF25-D947-A971-330B3BD5A21F}" srcOrd="0" destOrd="0" presId="urn:microsoft.com/office/officeart/2005/8/layout/vList2"/>
    <dgm:cxn modelId="{9B946484-5096-8C49-8CA6-9C677AABDFA7}" type="presParOf" srcId="{C2813A38-45C1-4344-AD4A-4A4E5AF3EBBA}" destId="{F061E21C-6FFD-F142-B355-1AE39A5BE13A}" srcOrd="0" destOrd="0" presId="urn:microsoft.com/office/officeart/2005/8/layout/vList2"/>
    <dgm:cxn modelId="{2B591657-2114-D244-8999-19E77D68AC9F}" type="presParOf" srcId="{C2813A38-45C1-4344-AD4A-4A4E5AF3EBBA}" destId="{C26942DD-1109-A94A-A042-5E50B8194CAD}" srcOrd="1" destOrd="0" presId="urn:microsoft.com/office/officeart/2005/8/layout/vList2"/>
    <dgm:cxn modelId="{B581BC71-43A9-5840-9AA1-E8A5A5D2B9E5}" type="presParOf" srcId="{C2813A38-45C1-4344-AD4A-4A4E5AF3EBBA}" destId="{52129888-40F4-7F4A-9E0D-42FD819AF4B8}" srcOrd="2" destOrd="0" presId="urn:microsoft.com/office/officeart/2005/8/layout/vList2"/>
    <dgm:cxn modelId="{5E2220FA-F823-3B40-9309-4885EDBFF2D6}" type="presParOf" srcId="{C2813A38-45C1-4344-AD4A-4A4E5AF3EBBA}" destId="{FAE2F386-7BC2-D342-90B8-4EF42ED2050C}" srcOrd="3" destOrd="0" presId="urn:microsoft.com/office/officeart/2005/8/layout/vList2"/>
    <dgm:cxn modelId="{79B893C1-EC8F-404C-9E62-553637DDA2DD}" type="presParOf" srcId="{C2813A38-45C1-4344-AD4A-4A4E5AF3EBBA}" destId="{E609766F-42A9-AF47-8C42-32DB6E148671}" srcOrd="4" destOrd="0" presId="urn:microsoft.com/office/officeart/2005/8/layout/vList2"/>
    <dgm:cxn modelId="{FC222525-C3DE-3A45-A93A-552C9874A62D}" type="presParOf" srcId="{C2813A38-45C1-4344-AD4A-4A4E5AF3EBBA}" destId="{0AF2BD67-EE50-6E40-8DAD-693DB4340E38}" srcOrd="5" destOrd="0" presId="urn:microsoft.com/office/officeart/2005/8/layout/vList2"/>
    <dgm:cxn modelId="{B8977522-846A-1A41-A71F-ADA1DE02F7E1}" type="presParOf" srcId="{C2813A38-45C1-4344-AD4A-4A4E5AF3EBBA}" destId="{8E016FAF-FF25-D947-A971-330B3BD5A21F}" srcOrd="6" destOrd="0" presId="urn:microsoft.com/office/officeart/2005/8/layout/vList2"/>
    <dgm:cxn modelId="{56E3C092-1905-0B44-BB34-A308436002D9}" type="presParOf" srcId="{C2813A38-45C1-4344-AD4A-4A4E5AF3EBBA}" destId="{16B9727F-4836-F14B-B216-8072D14C0780}" srcOrd="7" destOrd="0" presId="urn:microsoft.com/office/officeart/2005/8/layout/vList2"/>
    <dgm:cxn modelId="{FA5A6243-8688-BC42-9E8B-C657CEEA194D}" type="presParOf" srcId="{C2813A38-45C1-4344-AD4A-4A4E5AF3EBBA}" destId="{8DE514A3-E3FC-0F4A-ABF9-6FAC16B89B11}" srcOrd="8" destOrd="0" presId="urn:microsoft.com/office/officeart/2005/8/layout/vList2"/>
    <dgm:cxn modelId="{E1466C12-5F99-B24D-8639-360BA0977F77}" type="presParOf" srcId="{C2813A38-45C1-4344-AD4A-4A4E5AF3EBBA}" destId="{5B1BEDD8-1669-A44D-85DC-F7365ABD0AEF}" srcOrd="9" destOrd="0" presId="urn:microsoft.com/office/officeart/2005/8/layout/vList2"/>
    <dgm:cxn modelId="{6850BA0A-4E19-C349-9D97-6AAAC6660429}" type="presParOf" srcId="{C2813A38-45C1-4344-AD4A-4A4E5AF3EBBA}" destId="{E512E485-415B-134C-802F-6741B5F08CE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6A95BB1-437C-4ED1-A7E0-BA11F9E1D3A5}" type="doc">
      <dgm:prSet loTypeId="urn:microsoft.com/office/officeart/2005/8/layout/default" loCatId="list" qsTypeId="urn:microsoft.com/office/officeart/2005/8/quickstyle/simple4" qsCatId="simple" csTypeId="urn:microsoft.com/office/officeart/2005/8/colors/colorful1" csCatId="colorful"/>
      <dgm:spPr/>
      <dgm:t>
        <a:bodyPr/>
        <a:lstStyle/>
        <a:p>
          <a:endParaRPr lang="en-US"/>
        </a:p>
      </dgm:t>
    </dgm:pt>
    <dgm:pt modelId="{369ABAF5-0AB5-4E9E-A14F-05710E8AB519}">
      <dgm:prSet/>
      <dgm:spPr/>
      <dgm:t>
        <a:bodyPr/>
        <a:lstStyle/>
        <a:p>
          <a:r>
            <a:rPr lang="en-US"/>
            <a:t>Rachel Edgerton DNAP, APRN, CRNA </a:t>
          </a:r>
        </a:p>
      </dgm:t>
    </dgm:pt>
    <dgm:pt modelId="{859D4700-B146-4A03-825D-3E662CEAC56A}" type="parTrans" cxnId="{5CDF43FE-B006-43FA-9CAD-B09D60370D7D}">
      <dgm:prSet/>
      <dgm:spPr/>
      <dgm:t>
        <a:bodyPr/>
        <a:lstStyle/>
        <a:p>
          <a:endParaRPr lang="en-US"/>
        </a:p>
      </dgm:t>
    </dgm:pt>
    <dgm:pt modelId="{B4377D7B-D412-4CD1-A6C8-8565E7570164}" type="sibTrans" cxnId="{5CDF43FE-B006-43FA-9CAD-B09D60370D7D}">
      <dgm:prSet/>
      <dgm:spPr/>
      <dgm:t>
        <a:bodyPr/>
        <a:lstStyle/>
        <a:p>
          <a:endParaRPr lang="en-US"/>
        </a:p>
      </dgm:t>
    </dgm:pt>
    <dgm:pt modelId="{1D027A08-7BC2-456A-B7F9-7947B16A5FD8}">
      <dgm:prSet/>
      <dgm:spPr/>
      <dgm:t>
        <a:bodyPr/>
        <a:lstStyle/>
        <a:p>
          <a:r>
            <a:rPr lang="en-US">
              <a:hlinkClick xmlns:r="http://schemas.openxmlformats.org/officeDocument/2006/relationships" r:id="rId1"/>
            </a:rPr>
            <a:t>dredgerton@hotmail.com</a:t>
          </a:r>
          <a:endParaRPr lang="en-US"/>
        </a:p>
      </dgm:t>
    </dgm:pt>
    <dgm:pt modelId="{4F5102DA-77AF-4719-ADA5-F5F2BA25B86E}" type="parTrans" cxnId="{5E7EE08E-6D94-462D-80A5-5594A37638E7}">
      <dgm:prSet/>
      <dgm:spPr/>
      <dgm:t>
        <a:bodyPr/>
        <a:lstStyle/>
        <a:p>
          <a:endParaRPr lang="en-US"/>
        </a:p>
      </dgm:t>
    </dgm:pt>
    <dgm:pt modelId="{1AAEAF38-8B05-4E53-ACA9-294E939AB9B2}" type="sibTrans" cxnId="{5E7EE08E-6D94-462D-80A5-5594A37638E7}">
      <dgm:prSet/>
      <dgm:spPr/>
      <dgm:t>
        <a:bodyPr/>
        <a:lstStyle/>
        <a:p>
          <a:endParaRPr lang="en-US"/>
        </a:p>
      </dgm:t>
    </dgm:pt>
    <dgm:pt modelId="{549BC378-0EC3-C447-A699-98C601B8BC10}" type="pres">
      <dgm:prSet presAssocID="{D6A95BB1-437C-4ED1-A7E0-BA11F9E1D3A5}" presName="diagram" presStyleCnt="0">
        <dgm:presLayoutVars>
          <dgm:dir/>
          <dgm:resizeHandles val="exact"/>
        </dgm:presLayoutVars>
      </dgm:prSet>
      <dgm:spPr/>
    </dgm:pt>
    <dgm:pt modelId="{E590518C-BF0E-8447-AB52-619E11E01FD1}" type="pres">
      <dgm:prSet presAssocID="{369ABAF5-0AB5-4E9E-A14F-05710E8AB519}" presName="node" presStyleLbl="node1" presStyleIdx="0" presStyleCnt="2">
        <dgm:presLayoutVars>
          <dgm:bulletEnabled val="1"/>
        </dgm:presLayoutVars>
      </dgm:prSet>
      <dgm:spPr/>
    </dgm:pt>
    <dgm:pt modelId="{D216E512-68B2-484D-BF06-E4B80C0A2379}" type="pres">
      <dgm:prSet presAssocID="{B4377D7B-D412-4CD1-A6C8-8565E7570164}" presName="sibTrans" presStyleCnt="0"/>
      <dgm:spPr/>
    </dgm:pt>
    <dgm:pt modelId="{E3A2CB17-E18B-5F4F-97EC-1FCD3D4FC7A4}" type="pres">
      <dgm:prSet presAssocID="{1D027A08-7BC2-456A-B7F9-7947B16A5FD8}" presName="node" presStyleLbl="node1" presStyleIdx="1" presStyleCnt="2">
        <dgm:presLayoutVars>
          <dgm:bulletEnabled val="1"/>
        </dgm:presLayoutVars>
      </dgm:prSet>
      <dgm:spPr/>
    </dgm:pt>
  </dgm:ptLst>
  <dgm:cxnLst>
    <dgm:cxn modelId="{773B2518-E44B-5D47-B4D7-4F63145656C1}" type="presOf" srcId="{369ABAF5-0AB5-4E9E-A14F-05710E8AB519}" destId="{E590518C-BF0E-8447-AB52-619E11E01FD1}" srcOrd="0" destOrd="0" presId="urn:microsoft.com/office/officeart/2005/8/layout/default"/>
    <dgm:cxn modelId="{355DCD2F-88BD-7C4C-8427-E29EEDF60322}" type="presOf" srcId="{1D027A08-7BC2-456A-B7F9-7947B16A5FD8}" destId="{E3A2CB17-E18B-5F4F-97EC-1FCD3D4FC7A4}" srcOrd="0" destOrd="0" presId="urn:microsoft.com/office/officeart/2005/8/layout/default"/>
    <dgm:cxn modelId="{5E7EE08E-6D94-462D-80A5-5594A37638E7}" srcId="{D6A95BB1-437C-4ED1-A7E0-BA11F9E1D3A5}" destId="{1D027A08-7BC2-456A-B7F9-7947B16A5FD8}" srcOrd="1" destOrd="0" parTransId="{4F5102DA-77AF-4719-ADA5-F5F2BA25B86E}" sibTransId="{1AAEAF38-8B05-4E53-ACA9-294E939AB9B2}"/>
    <dgm:cxn modelId="{4F4B9CA4-31DD-C44A-9637-DD66E314DCF9}" type="presOf" srcId="{D6A95BB1-437C-4ED1-A7E0-BA11F9E1D3A5}" destId="{549BC378-0EC3-C447-A699-98C601B8BC10}" srcOrd="0" destOrd="0" presId="urn:microsoft.com/office/officeart/2005/8/layout/default"/>
    <dgm:cxn modelId="{5CDF43FE-B006-43FA-9CAD-B09D60370D7D}" srcId="{D6A95BB1-437C-4ED1-A7E0-BA11F9E1D3A5}" destId="{369ABAF5-0AB5-4E9E-A14F-05710E8AB519}" srcOrd="0" destOrd="0" parTransId="{859D4700-B146-4A03-825D-3E662CEAC56A}" sibTransId="{B4377D7B-D412-4CD1-A6C8-8565E7570164}"/>
    <dgm:cxn modelId="{2826A9AE-7053-F04F-B834-A75D2EAC31D6}" type="presParOf" srcId="{549BC378-0EC3-C447-A699-98C601B8BC10}" destId="{E590518C-BF0E-8447-AB52-619E11E01FD1}" srcOrd="0" destOrd="0" presId="urn:microsoft.com/office/officeart/2005/8/layout/default"/>
    <dgm:cxn modelId="{42F6A422-8BC8-B94E-87BD-1C8A28FDDF2B}" type="presParOf" srcId="{549BC378-0EC3-C447-A699-98C601B8BC10}" destId="{D216E512-68B2-484D-BF06-E4B80C0A2379}" srcOrd="1" destOrd="0" presId="urn:microsoft.com/office/officeart/2005/8/layout/default"/>
    <dgm:cxn modelId="{0ED14D73-FDF3-2E41-97C6-7BD43C38341C}" type="presParOf" srcId="{549BC378-0EC3-C447-A699-98C601B8BC10}" destId="{E3A2CB17-E18B-5F4F-97EC-1FCD3D4FC7A4}"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E8BD29-EF24-46A6-90AF-C9480CD94786}" type="doc">
      <dgm:prSet loTypeId="urn:microsoft.com/office/officeart/2008/layout/LinedList" loCatId="list" qsTypeId="urn:microsoft.com/office/officeart/2005/8/quickstyle/simple2" qsCatId="simple" csTypeId="urn:microsoft.com/office/officeart/2005/8/colors/accent5_2" csCatId="accent5"/>
      <dgm:spPr/>
      <dgm:t>
        <a:bodyPr/>
        <a:lstStyle/>
        <a:p>
          <a:endParaRPr lang="en-US"/>
        </a:p>
      </dgm:t>
    </dgm:pt>
    <dgm:pt modelId="{31D1BA6A-0A59-4DAA-A871-FCCEBC84B1B4}">
      <dgm:prSet/>
      <dgm:spPr/>
      <dgm:t>
        <a:bodyPr/>
        <a:lstStyle/>
        <a:p>
          <a:r>
            <a:rPr lang="en-US"/>
            <a:t>Recognize</a:t>
          </a:r>
        </a:p>
      </dgm:t>
    </dgm:pt>
    <dgm:pt modelId="{69309A58-EDA9-46D8-950A-D567F72BAAA9}" type="parTrans" cxnId="{B2080109-22EE-4F6E-BB9E-5576E7BB71EC}">
      <dgm:prSet/>
      <dgm:spPr/>
      <dgm:t>
        <a:bodyPr/>
        <a:lstStyle/>
        <a:p>
          <a:endParaRPr lang="en-US"/>
        </a:p>
      </dgm:t>
    </dgm:pt>
    <dgm:pt modelId="{D5721FDF-B727-45B9-A901-98C9055A224E}" type="sibTrans" cxnId="{B2080109-22EE-4F6E-BB9E-5576E7BB71EC}">
      <dgm:prSet/>
      <dgm:spPr/>
      <dgm:t>
        <a:bodyPr/>
        <a:lstStyle/>
        <a:p>
          <a:endParaRPr lang="en-US"/>
        </a:p>
      </dgm:t>
    </dgm:pt>
    <dgm:pt modelId="{043A1960-C240-4657-AC9E-A972F1B724D2}">
      <dgm:prSet/>
      <dgm:spPr/>
      <dgm:t>
        <a:bodyPr/>
        <a:lstStyle/>
        <a:p>
          <a:r>
            <a:rPr lang="en-US"/>
            <a:t>Recognize the right of patients to appropriate assessment and management of pain</a:t>
          </a:r>
        </a:p>
      </dgm:t>
    </dgm:pt>
    <dgm:pt modelId="{6300FDD3-77EB-488F-9A07-975E00EDA18C}" type="parTrans" cxnId="{BA82E4B3-5190-44F8-B8F9-211E892CC2DA}">
      <dgm:prSet/>
      <dgm:spPr/>
      <dgm:t>
        <a:bodyPr/>
        <a:lstStyle/>
        <a:p>
          <a:endParaRPr lang="en-US"/>
        </a:p>
      </dgm:t>
    </dgm:pt>
    <dgm:pt modelId="{4EFC90A2-0A74-4481-9E27-52058F64263B}" type="sibTrans" cxnId="{BA82E4B3-5190-44F8-B8F9-211E892CC2DA}">
      <dgm:prSet/>
      <dgm:spPr/>
      <dgm:t>
        <a:bodyPr/>
        <a:lstStyle/>
        <a:p>
          <a:endParaRPr lang="en-US"/>
        </a:p>
      </dgm:t>
    </dgm:pt>
    <dgm:pt modelId="{329765D9-B763-43D8-8A4F-0C6765DDAC16}">
      <dgm:prSet/>
      <dgm:spPr/>
      <dgm:t>
        <a:bodyPr/>
        <a:lstStyle/>
        <a:p>
          <a:r>
            <a:rPr lang="en-US"/>
            <a:t>Screen</a:t>
          </a:r>
        </a:p>
      </dgm:t>
    </dgm:pt>
    <dgm:pt modelId="{4E2E701C-FA57-4002-B135-F46693E4A4CB}" type="parTrans" cxnId="{662D7442-4078-44E3-8A54-9F0050057CAD}">
      <dgm:prSet/>
      <dgm:spPr/>
      <dgm:t>
        <a:bodyPr/>
        <a:lstStyle/>
        <a:p>
          <a:endParaRPr lang="en-US"/>
        </a:p>
      </dgm:t>
    </dgm:pt>
    <dgm:pt modelId="{FCAB9A0F-B688-4C49-93DC-F0DCE40B2A2C}" type="sibTrans" cxnId="{662D7442-4078-44E3-8A54-9F0050057CAD}">
      <dgm:prSet/>
      <dgm:spPr/>
      <dgm:t>
        <a:bodyPr/>
        <a:lstStyle/>
        <a:p>
          <a:endParaRPr lang="en-US"/>
        </a:p>
      </dgm:t>
    </dgm:pt>
    <dgm:pt modelId="{24CFC0DE-D5D0-49B0-8F4A-AF06847EFE23}">
      <dgm:prSet/>
      <dgm:spPr/>
      <dgm:t>
        <a:bodyPr/>
        <a:lstStyle/>
        <a:p>
          <a:r>
            <a:rPr lang="en-US"/>
            <a:t>Screen patients for pain in their initial assessment, including the nature and intensity of the pain</a:t>
          </a:r>
        </a:p>
      </dgm:t>
    </dgm:pt>
    <dgm:pt modelId="{34D75625-D00E-446D-9175-1289D255592E}" type="parTrans" cxnId="{E81E5E2F-1F76-49BF-8E73-C7B03147E4D5}">
      <dgm:prSet/>
      <dgm:spPr/>
      <dgm:t>
        <a:bodyPr/>
        <a:lstStyle/>
        <a:p>
          <a:endParaRPr lang="en-US"/>
        </a:p>
      </dgm:t>
    </dgm:pt>
    <dgm:pt modelId="{BA67CB19-E444-45A2-A103-D6EE31441D64}" type="sibTrans" cxnId="{E81E5E2F-1F76-49BF-8E73-C7B03147E4D5}">
      <dgm:prSet/>
      <dgm:spPr/>
      <dgm:t>
        <a:bodyPr/>
        <a:lstStyle/>
        <a:p>
          <a:endParaRPr lang="en-US"/>
        </a:p>
      </dgm:t>
    </dgm:pt>
    <dgm:pt modelId="{114493AD-320B-4AB8-9F76-408053A50F72}">
      <dgm:prSet/>
      <dgm:spPr/>
      <dgm:t>
        <a:bodyPr/>
        <a:lstStyle/>
        <a:p>
          <a:r>
            <a:rPr lang="en-US"/>
            <a:t>Record</a:t>
          </a:r>
        </a:p>
      </dgm:t>
    </dgm:pt>
    <dgm:pt modelId="{36D795D0-46E7-43A9-97AC-B19294B44380}" type="parTrans" cxnId="{0F21DF96-CC99-4AAC-8819-467B35402485}">
      <dgm:prSet/>
      <dgm:spPr/>
      <dgm:t>
        <a:bodyPr/>
        <a:lstStyle/>
        <a:p>
          <a:endParaRPr lang="en-US"/>
        </a:p>
      </dgm:t>
    </dgm:pt>
    <dgm:pt modelId="{20F12C0F-A772-4E78-9C0B-A05F9241B1DC}" type="sibTrans" cxnId="{0F21DF96-CC99-4AAC-8819-467B35402485}">
      <dgm:prSet/>
      <dgm:spPr/>
      <dgm:t>
        <a:bodyPr/>
        <a:lstStyle/>
        <a:p>
          <a:endParaRPr lang="en-US"/>
        </a:p>
      </dgm:t>
    </dgm:pt>
    <dgm:pt modelId="{D73AF2C4-71BE-49D7-8836-BFBB0A8E170A}">
      <dgm:prSet/>
      <dgm:spPr/>
      <dgm:t>
        <a:bodyPr/>
        <a:lstStyle/>
        <a:p>
          <a:r>
            <a:rPr lang="en-US"/>
            <a:t>Record the results of the assessment in a way that facilitates regular reassessments and follow-up</a:t>
          </a:r>
        </a:p>
      </dgm:t>
    </dgm:pt>
    <dgm:pt modelId="{42C3DD68-4D89-40F5-9AE6-83978F1DE3D0}" type="parTrans" cxnId="{19C67449-1F25-431F-8F54-6409BF17C91A}">
      <dgm:prSet/>
      <dgm:spPr/>
      <dgm:t>
        <a:bodyPr/>
        <a:lstStyle/>
        <a:p>
          <a:endParaRPr lang="en-US"/>
        </a:p>
      </dgm:t>
    </dgm:pt>
    <dgm:pt modelId="{839FA91D-A79B-4CA7-932D-9E7B8910AAA0}" type="sibTrans" cxnId="{19C67449-1F25-431F-8F54-6409BF17C91A}">
      <dgm:prSet/>
      <dgm:spPr/>
      <dgm:t>
        <a:bodyPr/>
        <a:lstStyle/>
        <a:p>
          <a:endParaRPr lang="en-US"/>
        </a:p>
      </dgm:t>
    </dgm:pt>
    <dgm:pt modelId="{0E5C2205-AE62-4239-8A4A-2D1F796D8F51}">
      <dgm:prSet/>
      <dgm:spPr/>
      <dgm:t>
        <a:bodyPr/>
        <a:lstStyle/>
        <a:p>
          <a:r>
            <a:rPr lang="en-US"/>
            <a:t>Establish</a:t>
          </a:r>
        </a:p>
      </dgm:t>
    </dgm:pt>
    <dgm:pt modelId="{220DA492-2F45-4C2A-A8FA-A63171F35BA4}" type="parTrans" cxnId="{4A9B9AA8-9CEF-423A-8DB5-4C40ED40025A}">
      <dgm:prSet/>
      <dgm:spPr/>
      <dgm:t>
        <a:bodyPr/>
        <a:lstStyle/>
        <a:p>
          <a:endParaRPr lang="en-US"/>
        </a:p>
      </dgm:t>
    </dgm:pt>
    <dgm:pt modelId="{C9E2B4C3-4E9D-4269-85D8-7DB924BD2513}" type="sibTrans" cxnId="{4A9B9AA8-9CEF-423A-8DB5-4C40ED40025A}">
      <dgm:prSet/>
      <dgm:spPr/>
      <dgm:t>
        <a:bodyPr/>
        <a:lstStyle/>
        <a:p>
          <a:endParaRPr lang="en-US"/>
        </a:p>
      </dgm:t>
    </dgm:pt>
    <dgm:pt modelId="{87DFDEB6-62DA-4871-BCCC-DA2751564853}">
      <dgm:prSet/>
      <dgm:spPr/>
      <dgm:t>
        <a:bodyPr/>
        <a:lstStyle/>
        <a:p>
          <a:r>
            <a:rPr lang="en-US"/>
            <a:t>Establish policies and procedures that support the appropriate prescriptions or ordering of effective pain medications</a:t>
          </a:r>
        </a:p>
      </dgm:t>
    </dgm:pt>
    <dgm:pt modelId="{C79B278B-BD20-4755-9302-E26153745701}" type="parTrans" cxnId="{9D1A12BF-EE3C-4781-BF61-8E37BE38AE1A}">
      <dgm:prSet/>
      <dgm:spPr/>
      <dgm:t>
        <a:bodyPr/>
        <a:lstStyle/>
        <a:p>
          <a:endParaRPr lang="en-US"/>
        </a:p>
      </dgm:t>
    </dgm:pt>
    <dgm:pt modelId="{E526EDF1-387A-41C1-9248-1FDBCBBD288B}" type="sibTrans" cxnId="{9D1A12BF-EE3C-4781-BF61-8E37BE38AE1A}">
      <dgm:prSet/>
      <dgm:spPr/>
      <dgm:t>
        <a:bodyPr/>
        <a:lstStyle/>
        <a:p>
          <a:endParaRPr lang="en-US"/>
        </a:p>
      </dgm:t>
    </dgm:pt>
    <dgm:pt modelId="{5C97C911-1EAA-41C4-B2FD-10277E8B30A3}">
      <dgm:prSet/>
      <dgm:spPr/>
      <dgm:t>
        <a:bodyPr/>
        <a:lstStyle/>
        <a:p>
          <a:r>
            <a:rPr lang="en-US"/>
            <a:t>Educate</a:t>
          </a:r>
        </a:p>
      </dgm:t>
    </dgm:pt>
    <dgm:pt modelId="{FEBFC4E1-F45E-4E63-89C3-1F6315B84183}" type="parTrans" cxnId="{2F53B7E1-525D-4F4B-9C38-4A1C6EB5F2F4}">
      <dgm:prSet/>
      <dgm:spPr/>
      <dgm:t>
        <a:bodyPr/>
        <a:lstStyle/>
        <a:p>
          <a:endParaRPr lang="en-US"/>
        </a:p>
      </dgm:t>
    </dgm:pt>
    <dgm:pt modelId="{DCD3BD9C-D225-4F83-8AC8-CAC3406F3584}" type="sibTrans" cxnId="{2F53B7E1-525D-4F4B-9C38-4A1C6EB5F2F4}">
      <dgm:prSet/>
      <dgm:spPr/>
      <dgm:t>
        <a:bodyPr/>
        <a:lstStyle/>
        <a:p>
          <a:endParaRPr lang="en-US"/>
        </a:p>
      </dgm:t>
    </dgm:pt>
    <dgm:pt modelId="{2AB2FFC8-9C28-41B2-B76B-FA55F1F2682E}">
      <dgm:prSet/>
      <dgm:spPr/>
      <dgm:t>
        <a:bodyPr/>
        <a:lstStyle/>
        <a:p>
          <a:r>
            <a:rPr lang="en-US"/>
            <a:t>Educate patients and their families about effective pain management</a:t>
          </a:r>
        </a:p>
      </dgm:t>
    </dgm:pt>
    <dgm:pt modelId="{25D7F255-383E-4CDD-BC16-2C3B32B38D0D}" type="parTrans" cxnId="{195B00BA-89F6-4033-83A2-61BB6D2C5649}">
      <dgm:prSet/>
      <dgm:spPr/>
      <dgm:t>
        <a:bodyPr/>
        <a:lstStyle/>
        <a:p>
          <a:endParaRPr lang="en-US"/>
        </a:p>
      </dgm:t>
    </dgm:pt>
    <dgm:pt modelId="{633471A6-78E1-49B8-87D4-B8B9C8D69B72}" type="sibTrans" cxnId="{195B00BA-89F6-4033-83A2-61BB6D2C5649}">
      <dgm:prSet/>
      <dgm:spPr/>
      <dgm:t>
        <a:bodyPr/>
        <a:lstStyle/>
        <a:p>
          <a:endParaRPr lang="en-US"/>
        </a:p>
      </dgm:t>
    </dgm:pt>
    <dgm:pt modelId="{4A9E5921-3293-4EDC-AEF3-B74BA7B69B6F}">
      <dgm:prSet/>
      <dgm:spPr/>
      <dgm:t>
        <a:bodyPr/>
        <a:lstStyle/>
        <a:p>
          <a:r>
            <a:rPr lang="en-US"/>
            <a:t>Address</a:t>
          </a:r>
        </a:p>
      </dgm:t>
    </dgm:pt>
    <dgm:pt modelId="{6E2AB4C5-A254-46D1-9834-95D20DE627E2}" type="parTrans" cxnId="{EB5CF9FA-AC3E-448C-A72B-A311725407CC}">
      <dgm:prSet/>
      <dgm:spPr/>
      <dgm:t>
        <a:bodyPr/>
        <a:lstStyle/>
        <a:p>
          <a:endParaRPr lang="en-US"/>
        </a:p>
      </dgm:t>
    </dgm:pt>
    <dgm:pt modelId="{4219A1D0-C7DE-401A-AD78-4A93F775CF8C}" type="sibTrans" cxnId="{EB5CF9FA-AC3E-448C-A72B-A311725407CC}">
      <dgm:prSet/>
      <dgm:spPr/>
      <dgm:t>
        <a:bodyPr/>
        <a:lstStyle/>
        <a:p>
          <a:endParaRPr lang="en-US"/>
        </a:p>
      </dgm:t>
    </dgm:pt>
    <dgm:pt modelId="{2D884CD7-7DA0-4159-A3F5-4F3040A571A1}">
      <dgm:prSet/>
      <dgm:spPr/>
      <dgm:t>
        <a:bodyPr/>
        <a:lstStyle/>
        <a:p>
          <a:r>
            <a:rPr lang="en-US"/>
            <a:t>Address patient needs for symptom management in the discharge planning process</a:t>
          </a:r>
        </a:p>
      </dgm:t>
    </dgm:pt>
    <dgm:pt modelId="{48CD3F4B-CD28-4BD9-A928-28C1FCDA832B}" type="parTrans" cxnId="{69883528-22B0-42DF-8F28-1AB1E11685BB}">
      <dgm:prSet/>
      <dgm:spPr/>
      <dgm:t>
        <a:bodyPr/>
        <a:lstStyle/>
        <a:p>
          <a:endParaRPr lang="en-US"/>
        </a:p>
      </dgm:t>
    </dgm:pt>
    <dgm:pt modelId="{EE29F548-414A-4922-8E2E-9549702911E4}" type="sibTrans" cxnId="{69883528-22B0-42DF-8F28-1AB1E11685BB}">
      <dgm:prSet/>
      <dgm:spPr/>
      <dgm:t>
        <a:bodyPr/>
        <a:lstStyle/>
        <a:p>
          <a:endParaRPr lang="en-US"/>
        </a:p>
      </dgm:t>
    </dgm:pt>
    <dgm:pt modelId="{0B1611A9-0496-4FB3-87BE-1FF8DE94266A}">
      <dgm:prSet/>
      <dgm:spPr/>
      <dgm:t>
        <a:bodyPr/>
        <a:lstStyle/>
        <a:p>
          <a:r>
            <a:rPr lang="en-US"/>
            <a:t>Ensure</a:t>
          </a:r>
        </a:p>
      </dgm:t>
    </dgm:pt>
    <dgm:pt modelId="{75389AE1-75D3-4D08-82AA-9E6072957FDF}" type="parTrans" cxnId="{710FAD51-1B9B-48A4-A471-D43E1651C2C6}">
      <dgm:prSet/>
      <dgm:spPr/>
      <dgm:t>
        <a:bodyPr/>
        <a:lstStyle/>
        <a:p>
          <a:endParaRPr lang="en-US"/>
        </a:p>
      </dgm:t>
    </dgm:pt>
    <dgm:pt modelId="{0112C0DD-3DEB-4EF4-9C67-8C84DA48139E}" type="sibTrans" cxnId="{710FAD51-1B9B-48A4-A471-D43E1651C2C6}">
      <dgm:prSet/>
      <dgm:spPr/>
      <dgm:t>
        <a:bodyPr/>
        <a:lstStyle/>
        <a:p>
          <a:endParaRPr lang="en-US"/>
        </a:p>
      </dgm:t>
    </dgm:pt>
    <dgm:pt modelId="{9C7A1B59-755C-487D-89DA-B5F99EE13405}">
      <dgm:prSet/>
      <dgm:spPr/>
      <dgm:t>
        <a:bodyPr/>
        <a:lstStyle/>
        <a:p>
          <a:r>
            <a:rPr lang="en-US"/>
            <a:t>Ensure staff education regarding pain assessment and management</a:t>
          </a:r>
        </a:p>
      </dgm:t>
    </dgm:pt>
    <dgm:pt modelId="{45EA6569-D133-40E9-8723-88699E63417C}" type="parTrans" cxnId="{425B42E8-86B1-4149-AF4A-A60CA2CD04DD}">
      <dgm:prSet/>
      <dgm:spPr/>
      <dgm:t>
        <a:bodyPr/>
        <a:lstStyle/>
        <a:p>
          <a:endParaRPr lang="en-US"/>
        </a:p>
      </dgm:t>
    </dgm:pt>
    <dgm:pt modelId="{A47A1C34-869B-4983-934F-4E318442F28B}" type="sibTrans" cxnId="{425B42E8-86B1-4149-AF4A-A60CA2CD04DD}">
      <dgm:prSet/>
      <dgm:spPr/>
      <dgm:t>
        <a:bodyPr/>
        <a:lstStyle/>
        <a:p>
          <a:endParaRPr lang="en-US"/>
        </a:p>
      </dgm:t>
    </dgm:pt>
    <dgm:pt modelId="{3ED2E1E9-207D-574D-865D-24D43AD109D7}" type="pres">
      <dgm:prSet presAssocID="{A6E8BD29-EF24-46A6-90AF-C9480CD94786}" presName="vert0" presStyleCnt="0">
        <dgm:presLayoutVars>
          <dgm:dir/>
          <dgm:animOne val="branch"/>
          <dgm:animLvl val="lvl"/>
        </dgm:presLayoutVars>
      </dgm:prSet>
      <dgm:spPr/>
    </dgm:pt>
    <dgm:pt modelId="{08C34C33-6E17-5545-9220-80AB46DFA4C7}" type="pres">
      <dgm:prSet presAssocID="{31D1BA6A-0A59-4DAA-A871-FCCEBC84B1B4}" presName="thickLine" presStyleLbl="alignNode1" presStyleIdx="0" presStyleCnt="7"/>
      <dgm:spPr/>
    </dgm:pt>
    <dgm:pt modelId="{91BAA78F-445D-0041-A10F-3ACE6F8D5D96}" type="pres">
      <dgm:prSet presAssocID="{31D1BA6A-0A59-4DAA-A871-FCCEBC84B1B4}" presName="horz1" presStyleCnt="0"/>
      <dgm:spPr/>
    </dgm:pt>
    <dgm:pt modelId="{EDC68CDB-E8BA-2D47-8D0C-43D6197E5F96}" type="pres">
      <dgm:prSet presAssocID="{31D1BA6A-0A59-4DAA-A871-FCCEBC84B1B4}" presName="tx1" presStyleLbl="revTx" presStyleIdx="0" presStyleCnt="14"/>
      <dgm:spPr/>
    </dgm:pt>
    <dgm:pt modelId="{EBF908B9-6C57-464B-B690-85F7C3586E53}" type="pres">
      <dgm:prSet presAssocID="{31D1BA6A-0A59-4DAA-A871-FCCEBC84B1B4}" presName="vert1" presStyleCnt="0"/>
      <dgm:spPr/>
    </dgm:pt>
    <dgm:pt modelId="{E2AA8D4C-2BF6-5C40-962D-3C90B41E57F3}" type="pres">
      <dgm:prSet presAssocID="{043A1960-C240-4657-AC9E-A972F1B724D2}" presName="vertSpace2a" presStyleCnt="0"/>
      <dgm:spPr/>
    </dgm:pt>
    <dgm:pt modelId="{5FB7F929-B2C9-0F44-8B3F-0AF49A364251}" type="pres">
      <dgm:prSet presAssocID="{043A1960-C240-4657-AC9E-A972F1B724D2}" presName="horz2" presStyleCnt="0"/>
      <dgm:spPr/>
    </dgm:pt>
    <dgm:pt modelId="{E09A08A4-5301-404B-A9C5-E58A2946C466}" type="pres">
      <dgm:prSet presAssocID="{043A1960-C240-4657-AC9E-A972F1B724D2}" presName="horzSpace2" presStyleCnt="0"/>
      <dgm:spPr/>
    </dgm:pt>
    <dgm:pt modelId="{5A812ECC-4CA2-3C4A-BBE7-A2C0279271A0}" type="pres">
      <dgm:prSet presAssocID="{043A1960-C240-4657-AC9E-A972F1B724D2}" presName="tx2" presStyleLbl="revTx" presStyleIdx="1" presStyleCnt="14"/>
      <dgm:spPr/>
    </dgm:pt>
    <dgm:pt modelId="{C3FC0107-7F60-754E-B2C9-3276047726F8}" type="pres">
      <dgm:prSet presAssocID="{043A1960-C240-4657-AC9E-A972F1B724D2}" presName="vert2" presStyleCnt="0"/>
      <dgm:spPr/>
    </dgm:pt>
    <dgm:pt modelId="{1330667B-7A2B-BE42-9BFE-AE56C58C1610}" type="pres">
      <dgm:prSet presAssocID="{043A1960-C240-4657-AC9E-A972F1B724D2}" presName="thinLine2b" presStyleLbl="callout" presStyleIdx="0" presStyleCnt="7"/>
      <dgm:spPr/>
    </dgm:pt>
    <dgm:pt modelId="{F6B06A4A-4B7C-E240-BEF0-32D3A89E93ED}" type="pres">
      <dgm:prSet presAssocID="{043A1960-C240-4657-AC9E-A972F1B724D2}" presName="vertSpace2b" presStyleCnt="0"/>
      <dgm:spPr/>
    </dgm:pt>
    <dgm:pt modelId="{47074698-C1A5-9040-8A1E-F0B4378BD6CA}" type="pres">
      <dgm:prSet presAssocID="{329765D9-B763-43D8-8A4F-0C6765DDAC16}" presName="thickLine" presStyleLbl="alignNode1" presStyleIdx="1" presStyleCnt="7"/>
      <dgm:spPr/>
    </dgm:pt>
    <dgm:pt modelId="{BA75B048-673E-0845-A2C1-CA173962C856}" type="pres">
      <dgm:prSet presAssocID="{329765D9-B763-43D8-8A4F-0C6765DDAC16}" presName="horz1" presStyleCnt="0"/>
      <dgm:spPr/>
    </dgm:pt>
    <dgm:pt modelId="{70ED5A29-B1E9-714F-AE50-5F9391F5BE0B}" type="pres">
      <dgm:prSet presAssocID="{329765D9-B763-43D8-8A4F-0C6765DDAC16}" presName="tx1" presStyleLbl="revTx" presStyleIdx="2" presStyleCnt="14"/>
      <dgm:spPr/>
    </dgm:pt>
    <dgm:pt modelId="{E72EA996-94DD-CE40-8EA8-0CD3B889D89D}" type="pres">
      <dgm:prSet presAssocID="{329765D9-B763-43D8-8A4F-0C6765DDAC16}" presName="vert1" presStyleCnt="0"/>
      <dgm:spPr/>
    </dgm:pt>
    <dgm:pt modelId="{72D32911-0AAE-B440-8A64-62FF9AF87874}" type="pres">
      <dgm:prSet presAssocID="{24CFC0DE-D5D0-49B0-8F4A-AF06847EFE23}" presName="vertSpace2a" presStyleCnt="0"/>
      <dgm:spPr/>
    </dgm:pt>
    <dgm:pt modelId="{E630EF3F-071A-F548-97BD-0D8866980FA5}" type="pres">
      <dgm:prSet presAssocID="{24CFC0DE-D5D0-49B0-8F4A-AF06847EFE23}" presName="horz2" presStyleCnt="0"/>
      <dgm:spPr/>
    </dgm:pt>
    <dgm:pt modelId="{F303E37F-F54C-534A-B482-24E2AB8B07EF}" type="pres">
      <dgm:prSet presAssocID="{24CFC0DE-D5D0-49B0-8F4A-AF06847EFE23}" presName="horzSpace2" presStyleCnt="0"/>
      <dgm:spPr/>
    </dgm:pt>
    <dgm:pt modelId="{9C2C66DD-C2BE-1846-88C3-04DF65A1C54B}" type="pres">
      <dgm:prSet presAssocID="{24CFC0DE-D5D0-49B0-8F4A-AF06847EFE23}" presName="tx2" presStyleLbl="revTx" presStyleIdx="3" presStyleCnt="14"/>
      <dgm:spPr/>
    </dgm:pt>
    <dgm:pt modelId="{F1A5B7F2-B689-7E4D-B474-26325BFD8D94}" type="pres">
      <dgm:prSet presAssocID="{24CFC0DE-D5D0-49B0-8F4A-AF06847EFE23}" presName="vert2" presStyleCnt="0"/>
      <dgm:spPr/>
    </dgm:pt>
    <dgm:pt modelId="{90F052CF-7640-8443-BC8A-0E13F290FC0D}" type="pres">
      <dgm:prSet presAssocID="{24CFC0DE-D5D0-49B0-8F4A-AF06847EFE23}" presName="thinLine2b" presStyleLbl="callout" presStyleIdx="1" presStyleCnt="7"/>
      <dgm:spPr/>
    </dgm:pt>
    <dgm:pt modelId="{298E1619-CC1B-9843-A526-BB1EE947BE3A}" type="pres">
      <dgm:prSet presAssocID="{24CFC0DE-D5D0-49B0-8F4A-AF06847EFE23}" presName="vertSpace2b" presStyleCnt="0"/>
      <dgm:spPr/>
    </dgm:pt>
    <dgm:pt modelId="{D29DF612-4082-8E47-B5BD-39CB0081AEE2}" type="pres">
      <dgm:prSet presAssocID="{114493AD-320B-4AB8-9F76-408053A50F72}" presName="thickLine" presStyleLbl="alignNode1" presStyleIdx="2" presStyleCnt="7"/>
      <dgm:spPr/>
    </dgm:pt>
    <dgm:pt modelId="{C727105A-96F9-A240-B336-9A64E11A2DA2}" type="pres">
      <dgm:prSet presAssocID="{114493AD-320B-4AB8-9F76-408053A50F72}" presName="horz1" presStyleCnt="0"/>
      <dgm:spPr/>
    </dgm:pt>
    <dgm:pt modelId="{3EFD1BAD-B499-7044-A662-4E4D60422FB3}" type="pres">
      <dgm:prSet presAssocID="{114493AD-320B-4AB8-9F76-408053A50F72}" presName="tx1" presStyleLbl="revTx" presStyleIdx="4" presStyleCnt="14"/>
      <dgm:spPr/>
    </dgm:pt>
    <dgm:pt modelId="{28077AE7-D48E-CC4E-9A77-893E242F8793}" type="pres">
      <dgm:prSet presAssocID="{114493AD-320B-4AB8-9F76-408053A50F72}" presName="vert1" presStyleCnt="0"/>
      <dgm:spPr/>
    </dgm:pt>
    <dgm:pt modelId="{A3387C8D-FE66-3340-8C88-8CC30EFF0087}" type="pres">
      <dgm:prSet presAssocID="{D73AF2C4-71BE-49D7-8836-BFBB0A8E170A}" presName="vertSpace2a" presStyleCnt="0"/>
      <dgm:spPr/>
    </dgm:pt>
    <dgm:pt modelId="{1300750A-B211-DB4C-BE73-2CCC2226289B}" type="pres">
      <dgm:prSet presAssocID="{D73AF2C4-71BE-49D7-8836-BFBB0A8E170A}" presName="horz2" presStyleCnt="0"/>
      <dgm:spPr/>
    </dgm:pt>
    <dgm:pt modelId="{7C2C9A63-2E8B-1B41-83C4-FF2C9911D028}" type="pres">
      <dgm:prSet presAssocID="{D73AF2C4-71BE-49D7-8836-BFBB0A8E170A}" presName="horzSpace2" presStyleCnt="0"/>
      <dgm:spPr/>
    </dgm:pt>
    <dgm:pt modelId="{22A882D7-4E2D-B14D-A036-B1C8E0231CC5}" type="pres">
      <dgm:prSet presAssocID="{D73AF2C4-71BE-49D7-8836-BFBB0A8E170A}" presName="tx2" presStyleLbl="revTx" presStyleIdx="5" presStyleCnt="14"/>
      <dgm:spPr/>
    </dgm:pt>
    <dgm:pt modelId="{B978D741-446D-3E4C-BB31-DA336D128375}" type="pres">
      <dgm:prSet presAssocID="{D73AF2C4-71BE-49D7-8836-BFBB0A8E170A}" presName="vert2" presStyleCnt="0"/>
      <dgm:spPr/>
    </dgm:pt>
    <dgm:pt modelId="{153E0C4C-765F-AA4B-84E8-831B4595BEC2}" type="pres">
      <dgm:prSet presAssocID="{D73AF2C4-71BE-49D7-8836-BFBB0A8E170A}" presName="thinLine2b" presStyleLbl="callout" presStyleIdx="2" presStyleCnt="7"/>
      <dgm:spPr/>
    </dgm:pt>
    <dgm:pt modelId="{22C978F4-26B2-D940-BD2D-18F8475EB3D3}" type="pres">
      <dgm:prSet presAssocID="{D73AF2C4-71BE-49D7-8836-BFBB0A8E170A}" presName="vertSpace2b" presStyleCnt="0"/>
      <dgm:spPr/>
    </dgm:pt>
    <dgm:pt modelId="{94A16017-F64A-B342-B0D3-09B0CFEA4B3D}" type="pres">
      <dgm:prSet presAssocID="{0E5C2205-AE62-4239-8A4A-2D1F796D8F51}" presName="thickLine" presStyleLbl="alignNode1" presStyleIdx="3" presStyleCnt="7"/>
      <dgm:spPr/>
    </dgm:pt>
    <dgm:pt modelId="{AF3BB028-76F1-FD41-BB4D-23AE482BA04B}" type="pres">
      <dgm:prSet presAssocID="{0E5C2205-AE62-4239-8A4A-2D1F796D8F51}" presName="horz1" presStyleCnt="0"/>
      <dgm:spPr/>
    </dgm:pt>
    <dgm:pt modelId="{78882A25-C6E3-9E4C-9DF5-525705A7C0F5}" type="pres">
      <dgm:prSet presAssocID="{0E5C2205-AE62-4239-8A4A-2D1F796D8F51}" presName="tx1" presStyleLbl="revTx" presStyleIdx="6" presStyleCnt="14"/>
      <dgm:spPr/>
    </dgm:pt>
    <dgm:pt modelId="{7E37E4CA-973B-974C-8198-D46075239557}" type="pres">
      <dgm:prSet presAssocID="{0E5C2205-AE62-4239-8A4A-2D1F796D8F51}" presName="vert1" presStyleCnt="0"/>
      <dgm:spPr/>
    </dgm:pt>
    <dgm:pt modelId="{18323D6A-CA58-BF4E-9C32-E238058881AB}" type="pres">
      <dgm:prSet presAssocID="{87DFDEB6-62DA-4871-BCCC-DA2751564853}" presName="vertSpace2a" presStyleCnt="0"/>
      <dgm:spPr/>
    </dgm:pt>
    <dgm:pt modelId="{9E6F9A90-9965-2B41-8B2C-DB51D62B61EA}" type="pres">
      <dgm:prSet presAssocID="{87DFDEB6-62DA-4871-BCCC-DA2751564853}" presName="horz2" presStyleCnt="0"/>
      <dgm:spPr/>
    </dgm:pt>
    <dgm:pt modelId="{7128F283-DB32-B04D-9CFE-D66B18831334}" type="pres">
      <dgm:prSet presAssocID="{87DFDEB6-62DA-4871-BCCC-DA2751564853}" presName="horzSpace2" presStyleCnt="0"/>
      <dgm:spPr/>
    </dgm:pt>
    <dgm:pt modelId="{2AC6FE92-7976-CE4D-B1ED-33D0EC8B420B}" type="pres">
      <dgm:prSet presAssocID="{87DFDEB6-62DA-4871-BCCC-DA2751564853}" presName="tx2" presStyleLbl="revTx" presStyleIdx="7" presStyleCnt="14"/>
      <dgm:spPr/>
    </dgm:pt>
    <dgm:pt modelId="{66ACE076-5AD4-634F-9F7B-3B760C090B7A}" type="pres">
      <dgm:prSet presAssocID="{87DFDEB6-62DA-4871-BCCC-DA2751564853}" presName="vert2" presStyleCnt="0"/>
      <dgm:spPr/>
    </dgm:pt>
    <dgm:pt modelId="{A7508903-CA88-124A-B46E-02B18F907795}" type="pres">
      <dgm:prSet presAssocID="{87DFDEB6-62DA-4871-BCCC-DA2751564853}" presName="thinLine2b" presStyleLbl="callout" presStyleIdx="3" presStyleCnt="7"/>
      <dgm:spPr/>
    </dgm:pt>
    <dgm:pt modelId="{624476F1-33AD-1448-9AAB-9EB7464EB975}" type="pres">
      <dgm:prSet presAssocID="{87DFDEB6-62DA-4871-BCCC-DA2751564853}" presName="vertSpace2b" presStyleCnt="0"/>
      <dgm:spPr/>
    </dgm:pt>
    <dgm:pt modelId="{72D6F2EE-6094-2147-AF9E-5F191312F3AD}" type="pres">
      <dgm:prSet presAssocID="{5C97C911-1EAA-41C4-B2FD-10277E8B30A3}" presName="thickLine" presStyleLbl="alignNode1" presStyleIdx="4" presStyleCnt="7"/>
      <dgm:spPr/>
    </dgm:pt>
    <dgm:pt modelId="{1C4B1384-B8CA-2A48-9299-E799CD5C8320}" type="pres">
      <dgm:prSet presAssocID="{5C97C911-1EAA-41C4-B2FD-10277E8B30A3}" presName="horz1" presStyleCnt="0"/>
      <dgm:spPr/>
    </dgm:pt>
    <dgm:pt modelId="{E527CBC8-E554-2E44-BB1C-5C014CE08427}" type="pres">
      <dgm:prSet presAssocID="{5C97C911-1EAA-41C4-B2FD-10277E8B30A3}" presName="tx1" presStyleLbl="revTx" presStyleIdx="8" presStyleCnt="14"/>
      <dgm:spPr/>
    </dgm:pt>
    <dgm:pt modelId="{41F142D0-B20E-1548-8E28-C266FF0A9A2A}" type="pres">
      <dgm:prSet presAssocID="{5C97C911-1EAA-41C4-B2FD-10277E8B30A3}" presName="vert1" presStyleCnt="0"/>
      <dgm:spPr/>
    </dgm:pt>
    <dgm:pt modelId="{A3A5686B-23A6-D546-9241-F0E6F6C6A9E2}" type="pres">
      <dgm:prSet presAssocID="{2AB2FFC8-9C28-41B2-B76B-FA55F1F2682E}" presName="vertSpace2a" presStyleCnt="0"/>
      <dgm:spPr/>
    </dgm:pt>
    <dgm:pt modelId="{1150E483-4B11-364C-A529-D914D20E3FE7}" type="pres">
      <dgm:prSet presAssocID="{2AB2FFC8-9C28-41B2-B76B-FA55F1F2682E}" presName="horz2" presStyleCnt="0"/>
      <dgm:spPr/>
    </dgm:pt>
    <dgm:pt modelId="{D7C4958A-58BC-C74B-B889-D7747A5D9FF3}" type="pres">
      <dgm:prSet presAssocID="{2AB2FFC8-9C28-41B2-B76B-FA55F1F2682E}" presName="horzSpace2" presStyleCnt="0"/>
      <dgm:spPr/>
    </dgm:pt>
    <dgm:pt modelId="{651766FC-7B7D-0148-8413-73837A067AE1}" type="pres">
      <dgm:prSet presAssocID="{2AB2FFC8-9C28-41B2-B76B-FA55F1F2682E}" presName="tx2" presStyleLbl="revTx" presStyleIdx="9" presStyleCnt="14"/>
      <dgm:spPr/>
    </dgm:pt>
    <dgm:pt modelId="{9F42E208-CEE3-DC44-96A6-DECB19A00298}" type="pres">
      <dgm:prSet presAssocID="{2AB2FFC8-9C28-41B2-B76B-FA55F1F2682E}" presName="vert2" presStyleCnt="0"/>
      <dgm:spPr/>
    </dgm:pt>
    <dgm:pt modelId="{614BC49E-ED07-9941-BB5A-B1FC53C5A74A}" type="pres">
      <dgm:prSet presAssocID="{2AB2FFC8-9C28-41B2-B76B-FA55F1F2682E}" presName="thinLine2b" presStyleLbl="callout" presStyleIdx="4" presStyleCnt="7"/>
      <dgm:spPr/>
    </dgm:pt>
    <dgm:pt modelId="{C6E16091-69DF-C242-B470-2BC845C301B6}" type="pres">
      <dgm:prSet presAssocID="{2AB2FFC8-9C28-41B2-B76B-FA55F1F2682E}" presName="vertSpace2b" presStyleCnt="0"/>
      <dgm:spPr/>
    </dgm:pt>
    <dgm:pt modelId="{A8118305-8E58-9E48-B032-E03228B00403}" type="pres">
      <dgm:prSet presAssocID="{4A9E5921-3293-4EDC-AEF3-B74BA7B69B6F}" presName="thickLine" presStyleLbl="alignNode1" presStyleIdx="5" presStyleCnt="7"/>
      <dgm:spPr/>
    </dgm:pt>
    <dgm:pt modelId="{F11D877B-526C-5C43-BD43-D89D7FCCDCA5}" type="pres">
      <dgm:prSet presAssocID="{4A9E5921-3293-4EDC-AEF3-B74BA7B69B6F}" presName="horz1" presStyleCnt="0"/>
      <dgm:spPr/>
    </dgm:pt>
    <dgm:pt modelId="{D1BE80E8-9F94-5C49-8632-A24936DD792C}" type="pres">
      <dgm:prSet presAssocID="{4A9E5921-3293-4EDC-AEF3-B74BA7B69B6F}" presName="tx1" presStyleLbl="revTx" presStyleIdx="10" presStyleCnt="14"/>
      <dgm:spPr/>
    </dgm:pt>
    <dgm:pt modelId="{09272F3C-D33B-8944-A377-F8DCAD1A5005}" type="pres">
      <dgm:prSet presAssocID="{4A9E5921-3293-4EDC-AEF3-B74BA7B69B6F}" presName="vert1" presStyleCnt="0"/>
      <dgm:spPr/>
    </dgm:pt>
    <dgm:pt modelId="{E23E8B3B-73EA-3346-9A4A-6F12B13F52B2}" type="pres">
      <dgm:prSet presAssocID="{2D884CD7-7DA0-4159-A3F5-4F3040A571A1}" presName="vertSpace2a" presStyleCnt="0"/>
      <dgm:spPr/>
    </dgm:pt>
    <dgm:pt modelId="{360B8A90-A375-B04B-BD42-643D1C75801F}" type="pres">
      <dgm:prSet presAssocID="{2D884CD7-7DA0-4159-A3F5-4F3040A571A1}" presName="horz2" presStyleCnt="0"/>
      <dgm:spPr/>
    </dgm:pt>
    <dgm:pt modelId="{5E5A3C33-A478-3C48-A568-746BC3873109}" type="pres">
      <dgm:prSet presAssocID="{2D884CD7-7DA0-4159-A3F5-4F3040A571A1}" presName="horzSpace2" presStyleCnt="0"/>
      <dgm:spPr/>
    </dgm:pt>
    <dgm:pt modelId="{B2D77773-FD34-A745-8826-25ED47FB574D}" type="pres">
      <dgm:prSet presAssocID="{2D884CD7-7DA0-4159-A3F5-4F3040A571A1}" presName="tx2" presStyleLbl="revTx" presStyleIdx="11" presStyleCnt="14"/>
      <dgm:spPr/>
    </dgm:pt>
    <dgm:pt modelId="{53D0FC6E-E6A1-9145-AFD3-D8099666A65A}" type="pres">
      <dgm:prSet presAssocID="{2D884CD7-7DA0-4159-A3F5-4F3040A571A1}" presName="vert2" presStyleCnt="0"/>
      <dgm:spPr/>
    </dgm:pt>
    <dgm:pt modelId="{D949229E-5F4A-4443-82AE-08219171B904}" type="pres">
      <dgm:prSet presAssocID="{2D884CD7-7DA0-4159-A3F5-4F3040A571A1}" presName="thinLine2b" presStyleLbl="callout" presStyleIdx="5" presStyleCnt="7"/>
      <dgm:spPr/>
    </dgm:pt>
    <dgm:pt modelId="{4B95D1E8-24E4-D842-A9C2-7A17D4D6120F}" type="pres">
      <dgm:prSet presAssocID="{2D884CD7-7DA0-4159-A3F5-4F3040A571A1}" presName="vertSpace2b" presStyleCnt="0"/>
      <dgm:spPr/>
    </dgm:pt>
    <dgm:pt modelId="{0CE0AC0E-13FC-D244-B509-CD8016C2AE75}" type="pres">
      <dgm:prSet presAssocID="{0B1611A9-0496-4FB3-87BE-1FF8DE94266A}" presName="thickLine" presStyleLbl="alignNode1" presStyleIdx="6" presStyleCnt="7"/>
      <dgm:spPr/>
    </dgm:pt>
    <dgm:pt modelId="{C891E3D9-CF68-8940-B7BF-3DC5119837B2}" type="pres">
      <dgm:prSet presAssocID="{0B1611A9-0496-4FB3-87BE-1FF8DE94266A}" presName="horz1" presStyleCnt="0"/>
      <dgm:spPr/>
    </dgm:pt>
    <dgm:pt modelId="{56A584FF-3630-BB43-AEE8-EAC464DA0369}" type="pres">
      <dgm:prSet presAssocID="{0B1611A9-0496-4FB3-87BE-1FF8DE94266A}" presName="tx1" presStyleLbl="revTx" presStyleIdx="12" presStyleCnt="14"/>
      <dgm:spPr/>
    </dgm:pt>
    <dgm:pt modelId="{EF219735-2C22-4344-ADFA-6D3CD76B7EF1}" type="pres">
      <dgm:prSet presAssocID="{0B1611A9-0496-4FB3-87BE-1FF8DE94266A}" presName="vert1" presStyleCnt="0"/>
      <dgm:spPr/>
    </dgm:pt>
    <dgm:pt modelId="{06E704C2-4413-194B-983C-2F90A08988D5}" type="pres">
      <dgm:prSet presAssocID="{9C7A1B59-755C-487D-89DA-B5F99EE13405}" presName="vertSpace2a" presStyleCnt="0"/>
      <dgm:spPr/>
    </dgm:pt>
    <dgm:pt modelId="{3CF0900C-8CFB-D040-8C5D-7C269AFE3780}" type="pres">
      <dgm:prSet presAssocID="{9C7A1B59-755C-487D-89DA-B5F99EE13405}" presName="horz2" presStyleCnt="0"/>
      <dgm:spPr/>
    </dgm:pt>
    <dgm:pt modelId="{54512DB4-64C9-F446-9EB3-F5AC45191D28}" type="pres">
      <dgm:prSet presAssocID="{9C7A1B59-755C-487D-89DA-B5F99EE13405}" presName="horzSpace2" presStyleCnt="0"/>
      <dgm:spPr/>
    </dgm:pt>
    <dgm:pt modelId="{E37CF344-D505-2E41-96D3-3EB3AC90F4B3}" type="pres">
      <dgm:prSet presAssocID="{9C7A1B59-755C-487D-89DA-B5F99EE13405}" presName="tx2" presStyleLbl="revTx" presStyleIdx="13" presStyleCnt="14"/>
      <dgm:spPr/>
    </dgm:pt>
    <dgm:pt modelId="{F82F2000-5123-7545-B5A0-5574CFA56178}" type="pres">
      <dgm:prSet presAssocID="{9C7A1B59-755C-487D-89DA-B5F99EE13405}" presName="vert2" presStyleCnt="0"/>
      <dgm:spPr/>
    </dgm:pt>
    <dgm:pt modelId="{179EFDD6-063A-B94A-9571-A3809515BBCC}" type="pres">
      <dgm:prSet presAssocID="{9C7A1B59-755C-487D-89DA-B5F99EE13405}" presName="thinLine2b" presStyleLbl="callout" presStyleIdx="6" presStyleCnt="7"/>
      <dgm:spPr/>
    </dgm:pt>
    <dgm:pt modelId="{D262AA31-98B8-134D-82FE-7839E8C3DB9C}" type="pres">
      <dgm:prSet presAssocID="{9C7A1B59-755C-487D-89DA-B5F99EE13405}" presName="vertSpace2b" presStyleCnt="0"/>
      <dgm:spPr/>
    </dgm:pt>
  </dgm:ptLst>
  <dgm:cxnLst>
    <dgm:cxn modelId="{B2080109-22EE-4F6E-BB9E-5576E7BB71EC}" srcId="{A6E8BD29-EF24-46A6-90AF-C9480CD94786}" destId="{31D1BA6A-0A59-4DAA-A871-FCCEBC84B1B4}" srcOrd="0" destOrd="0" parTransId="{69309A58-EDA9-46D8-950A-D567F72BAAA9}" sibTransId="{D5721FDF-B727-45B9-A901-98C9055A224E}"/>
    <dgm:cxn modelId="{F7221309-ED9C-0441-B470-7FCDFF7C7870}" type="presOf" srcId="{9C7A1B59-755C-487D-89DA-B5F99EE13405}" destId="{E37CF344-D505-2E41-96D3-3EB3AC90F4B3}" srcOrd="0" destOrd="0" presId="urn:microsoft.com/office/officeart/2008/layout/LinedList"/>
    <dgm:cxn modelId="{ADC11519-ED92-6C45-AE95-8FE2AF4FB9C3}" type="presOf" srcId="{87DFDEB6-62DA-4871-BCCC-DA2751564853}" destId="{2AC6FE92-7976-CE4D-B1ED-33D0EC8B420B}" srcOrd="0" destOrd="0" presId="urn:microsoft.com/office/officeart/2008/layout/LinedList"/>
    <dgm:cxn modelId="{EAB6B419-A500-4047-9633-1C0E7BCBF7AA}" type="presOf" srcId="{A6E8BD29-EF24-46A6-90AF-C9480CD94786}" destId="{3ED2E1E9-207D-574D-865D-24D43AD109D7}" srcOrd="0" destOrd="0" presId="urn:microsoft.com/office/officeart/2008/layout/LinedList"/>
    <dgm:cxn modelId="{69883528-22B0-42DF-8F28-1AB1E11685BB}" srcId="{4A9E5921-3293-4EDC-AEF3-B74BA7B69B6F}" destId="{2D884CD7-7DA0-4159-A3F5-4F3040A571A1}" srcOrd="0" destOrd="0" parTransId="{48CD3F4B-CD28-4BD9-A928-28C1FCDA832B}" sibTransId="{EE29F548-414A-4922-8E2E-9549702911E4}"/>
    <dgm:cxn modelId="{E81E5E2F-1F76-49BF-8E73-C7B03147E4D5}" srcId="{329765D9-B763-43D8-8A4F-0C6765DDAC16}" destId="{24CFC0DE-D5D0-49B0-8F4A-AF06847EFE23}" srcOrd="0" destOrd="0" parTransId="{34D75625-D00E-446D-9175-1289D255592E}" sibTransId="{BA67CB19-E444-45A2-A103-D6EE31441D64}"/>
    <dgm:cxn modelId="{398DB935-8F24-3847-9161-1F84AA30AC1C}" type="presOf" srcId="{4A9E5921-3293-4EDC-AEF3-B74BA7B69B6F}" destId="{D1BE80E8-9F94-5C49-8632-A24936DD792C}" srcOrd="0" destOrd="0" presId="urn:microsoft.com/office/officeart/2008/layout/LinedList"/>
    <dgm:cxn modelId="{C38AC43B-5E8F-5C48-AA74-E66707E7B2B8}" type="presOf" srcId="{31D1BA6A-0A59-4DAA-A871-FCCEBC84B1B4}" destId="{EDC68CDB-E8BA-2D47-8D0C-43D6197E5F96}" srcOrd="0" destOrd="0" presId="urn:microsoft.com/office/officeart/2008/layout/LinedList"/>
    <dgm:cxn modelId="{9390DA3E-25D2-0E40-9AA3-F3B5C5E21678}" type="presOf" srcId="{2AB2FFC8-9C28-41B2-B76B-FA55F1F2682E}" destId="{651766FC-7B7D-0148-8413-73837A067AE1}" srcOrd="0" destOrd="0" presId="urn:microsoft.com/office/officeart/2008/layout/LinedList"/>
    <dgm:cxn modelId="{662D7442-4078-44E3-8A54-9F0050057CAD}" srcId="{A6E8BD29-EF24-46A6-90AF-C9480CD94786}" destId="{329765D9-B763-43D8-8A4F-0C6765DDAC16}" srcOrd="1" destOrd="0" parTransId="{4E2E701C-FA57-4002-B135-F46693E4A4CB}" sibTransId="{FCAB9A0F-B688-4C49-93DC-F0DCE40B2A2C}"/>
    <dgm:cxn modelId="{19C67449-1F25-431F-8F54-6409BF17C91A}" srcId="{114493AD-320B-4AB8-9F76-408053A50F72}" destId="{D73AF2C4-71BE-49D7-8836-BFBB0A8E170A}" srcOrd="0" destOrd="0" parTransId="{42C3DD68-4D89-40F5-9AE6-83978F1DE3D0}" sibTransId="{839FA91D-A79B-4CA7-932D-9E7B8910AAA0}"/>
    <dgm:cxn modelId="{710FAD51-1B9B-48A4-A471-D43E1651C2C6}" srcId="{A6E8BD29-EF24-46A6-90AF-C9480CD94786}" destId="{0B1611A9-0496-4FB3-87BE-1FF8DE94266A}" srcOrd="6" destOrd="0" parTransId="{75389AE1-75D3-4D08-82AA-9E6072957FDF}" sibTransId="{0112C0DD-3DEB-4EF4-9C67-8C84DA48139E}"/>
    <dgm:cxn modelId="{25AD7A5E-6B8C-004F-83DD-3774CAE6E925}" type="presOf" srcId="{043A1960-C240-4657-AC9E-A972F1B724D2}" destId="{5A812ECC-4CA2-3C4A-BBE7-A2C0279271A0}" srcOrd="0" destOrd="0" presId="urn:microsoft.com/office/officeart/2008/layout/LinedList"/>
    <dgm:cxn modelId="{50C10174-3811-F446-9501-D54802FECB32}" type="presOf" srcId="{5C97C911-1EAA-41C4-B2FD-10277E8B30A3}" destId="{E527CBC8-E554-2E44-BB1C-5C014CE08427}" srcOrd="0" destOrd="0" presId="urn:microsoft.com/office/officeart/2008/layout/LinedList"/>
    <dgm:cxn modelId="{0F21DF96-CC99-4AAC-8819-467B35402485}" srcId="{A6E8BD29-EF24-46A6-90AF-C9480CD94786}" destId="{114493AD-320B-4AB8-9F76-408053A50F72}" srcOrd="2" destOrd="0" parTransId="{36D795D0-46E7-43A9-97AC-B19294B44380}" sibTransId="{20F12C0F-A772-4E78-9C0B-A05F9241B1DC}"/>
    <dgm:cxn modelId="{4A9B9AA8-9CEF-423A-8DB5-4C40ED40025A}" srcId="{A6E8BD29-EF24-46A6-90AF-C9480CD94786}" destId="{0E5C2205-AE62-4239-8A4A-2D1F796D8F51}" srcOrd="3" destOrd="0" parTransId="{220DA492-2F45-4C2A-A8FA-A63171F35BA4}" sibTransId="{C9E2B4C3-4E9D-4269-85D8-7DB924BD2513}"/>
    <dgm:cxn modelId="{74759CAA-297B-FA4F-9796-7B37A877AA04}" type="presOf" srcId="{0B1611A9-0496-4FB3-87BE-1FF8DE94266A}" destId="{56A584FF-3630-BB43-AEE8-EAC464DA0369}" srcOrd="0" destOrd="0" presId="urn:microsoft.com/office/officeart/2008/layout/LinedList"/>
    <dgm:cxn modelId="{1AFB8BAB-4440-254C-B6A1-C2CB482515DB}" type="presOf" srcId="{D73AF2C4-71BE-49D7-8836-BFBB0A8E170A}" destId="{22A882D7-4E2D-B14D-A036-B1C8E0231CC5}" srcOrd="0" destOrd="0" presId="urn:microsoft.com/office/officeart/2008/layout/LinedList"/>
    <dgm:cxn modelId="{32E847B3-736B-0A41-9B4B-664DB3DA8FDA}" type="presOf" srcId="{24CFC0DE-D5D0-49B0-8F4A-AF06847EFE23}" destId="{9C2C66DD-C2BE-1846-88C3-04DF65A1C54B}" srcOrd="0" destOrd="0" presId="urn:microsoft.com/office/officeart/2008/layout/LinedList"/>
    <dgm:cxn modelId="{BA82E4B3-5190-44F8-B8F9-211E892CC2DA}" srcId="{31D1BA6A-0A59-4DAA-A871-FCCEBC84B1B4}" destId="{043A1960-C240-4657-AC9E-A972F1B724D2}" srcOrd="0" destOrd="0" parTransId="{6300FDD3-77EB-488F-9A07-975E00EDA18C}" sibTransId="{4EFC90A2-0A74-4481-9E27-52058F64263B}"/>
    <dgm:cxn modelId="{195B00BA-89F6-4033-83A2-61BB6D2C5649}" srcId="{5C97C911-1EAA-41C4-B2FD-10277E8B30A3}" destId="{2AB2FFC8-9C28-41B2-B76B-FA55F1F2682E}" srcOrd="0" destOrd="0" parTransId="{25D7F255-383E-4CDD-BC16-2C3B32B38D0D}" sibTransId="{633471A6-78E1-49B8-87D4-B8B9C8D69B72}"/>
    <dgm:cxn modelId="{5EAE46BE-D76A-C74D-BDC2-B0E08B973CBC}" type="presOf" srcId="{2D884CD7-7DA0-4159-A3F5-4F3040A571A1}" destId="{B2D77773-FD34-A745-8826-25ED47FB574D}" srcOrd="0" destOrd="0" presId="urn:microsoft.com/office/officeart/2008/layout/LinedList"/>
    <dgm:cxn modelId="{9D1A12BF-EE3C-4781-BF61-8E37BE38AE1A}" srcId="{0E5C2205-AE62-4239-8A4A-2D1F796D8F51}" destId="{87DFDEB6-62DA-4871-BCCC-DA2751564853}" srcOrd="0" destOrd="0" parTransId="{C79B278B-BD20-4755-9302-E26153745701}" sibTransId="{E526EDF1-387A-41C1-9248-1FDBCBBD288B}"/>
    <dgm:cxn modelId="{1039FAD2-BA21-5C44-B7D6-211CC443F2D4}" type="presOf" srcId="{114493AD-320B-4AB8-9F76-408053A50F72}" destId="{3EFD1BAD-B499-7044-A662-4E4D60422FB3}" srcOrd="0" destOrd="0" presId="urn:microsoft.com/office/officeart/2008/layout/LinedList"/>
    <dgm:cxn modelId="{82BE13D5-E3F5-C94D-AA46-DBCAEA964C10}" type="presOf" srcId="{329765D9-B763-43D8-8A4F-0C6765DDAC16}" destId="{70ED5A29-B1E9-714F-AE50-5F9391F5BE0B}" srcOrd="0" destOrd="0" presId="urn:microsoft.com/office/officeart/2008/layout/LinedList"/>
    <dgm:cxn modelId="{2F53B7E1-525D-4F4B-9C38-4A1C6EB5F2F4}" srcId="{A6E8BD29-EF24-46A6-90AF-C9480CD94786}" destId="{5C97C911-1EAA-41C4-B2FD-10277E8B30A3}" srcOrd="4" destOrd="0" parTransId="{FEBFC4E1-F45E-4E63-89C3-1F6315B84183}" sibTransId="{DCD3BD9C-D225-4F83-8AC8-CAC3406F3584}"/>
    <dgm:cxn modelId="{425B42E8-86B1-4149-AF4A-A60CA2CD04DD}" srcId="{0B1611A9-0496-4FB3-87BE-1FF8DE94266A}" destId="{9C7A1B59-755C-487D-89DA-B5F99EE13405}" srcOrd="0" destOrd="0" parTransId="{45EA6569-D133-40E9-8723-88699E63417C}" sibTransId="{A47A1C34-869B-4983-934F-4E318442F28B}"/>
    <dgm:cxn modelId="{F3D763F6-B505-BD49-BB7C-68AE1C85B653}" type="presOf" srcId="{0E5C2205-AE62-4239-8A4A-2D1F796D8F51}" destId="{78882A25-C6E3-9E4C-9DF5-525705A7C0F5}" srcOrd="0" destOrd="0" presId="urn:microsoft.com/office/officeart/2008/layout/LinedList"/>
    <dgm:cxn modelId="{EB5CF9FA-AC3E-448C-A72B-A311725407CC}" srcId="{A6E8BD29-EF24-46A6-90AF-C9480CD94786}" destId="{4A9E5921-3293-4EDC-AEF3-B74BA7B69B6F}" srcOrd="5" destOrd="0" parTransId="{6E2AB4C5-A254-46D1-9834-95D20DE627E2}" sibTransId="{4219A1D0-C7DE-401A-AD78-4A93F775CF8C}"/>
    <dgm:cxn modelId="{E63F3B24-1E29-9F4A-9FB6-55F98D82D2D7}" type="presParOf" srcId="{3ED2E1E9-207D-574D-865D-24D43AD109D7}" destId="{08C34C33-6E17-5545-9220-80AB46DFA4C7}" srcOrd="0" destOrd="0" presId="urn:microsoft.com/office/officeart/2008/layout/LinedList"/>
    <dgm:cxn modelId="{7AF261B2-4A64-E148-9509-35F3CB9E79BF}" type="presParOf" srcId="{3ED2E1E9-207D-574D-865D-24D43AD109D7}" destId="{91BAA78F-445D-0041-A10F-3ACE6F8D5D96}" srcOrd="1" destOrd="0" presId="urn:microsoft.com/office/officeart/2008/layout/LinedList"/>
    <dgm:cxn modelId="{E933DCA4-81DF-7141-86DC-20621A7B14F0}" type="presParOf" srcId="{91BAA78F-445D-0041-A10F-3ACE6F8D5D96}" destId="{EDC68CDB-E8BA-2D47-8D0C-43D6197E5F96}" srcOrd="0" destOrd="0" presId="urn:microsoft.com/office/officeart/2008/layout/LinedList"/>
    <dgm:cxn modelId="{FBAB21E4-92E5-8345-8737-1D8B2418B584}" type="presParOf" srcId="{91BAA78F-445D-0041-A10F-3ACE6F8D5D96}" destId="{EBF908B9-6C57-464B-B690-85F7C3586E53}" srcOrd="1" destOrd="0" presId="urn:microsoft.com/office/officeart/2008/layout/LinedList"/>
    <dgm:cxn modelId="{71F82773-3056-9944-A2CD-A90480577568}" type="presParOf" srcId="{EBF908B9-6C57-464B-B690-85F7C3586E53}" destId="{E2AA8D4C-2BF6-5C40-962D-3C90B41E57F3}" srcOrd="0" destOrd="0" presId="urn:microsoft.com/office/officeart/2008/layout/LinedList"/>
    <dgm:cxn modelId="{40CD7479-5202-054E-AF81-4FD602B816FE}" type="presParOf" srcId="{EBF908B9-6C57-464B-B690-85F7C3586E53}" destId="{5FB7F929-B2C9-0F44-8B3F-0AF49A364251}" srcOrd="1" destOrd="0" presId="urn:microsoft.com/office/officeart/2008/layout/LinedList"/>
    <dgm:cxn modelId="{8A9B42B0-7D3F-204E-A56C-273634888A84}" type="presParOf" srcId="{5FB7F929-B2C9-0F44-8B3F-0AF49A364251}" destId="{E09A08A4-5301-404B-A9C5-E58A2946C466}" srcOrd="0" destOrd="0" presId="urn:microsoft.com/office/officeart/2008/layout/LinedList"/>
    <dgm:cxn modelId="{07F00F1B-E58B-DB4B-9B22-CD6DBDDE10F8}" type="presParOf" srcId="{5FB7F929-B2C9-0F44-8B3F-0AF49A364251}" destId="{5A812ECC-4CA2-3C4A-BBE7-A2C0279271A0}" srcOrd="1" destOrd="0" presId="urn:microsoft.com/office/officeart/2008/layout/LinedList"/>
    <dgm:cxn modelId="{D4168863-B8DD-794D-AE9B-D7CEE8692791}" type="presParOf" srcId="{5FB7F929-B2C9-0F44-8B3F-0AF49A364251}" destId="{C3FC0107-7F60-754E-B2C9-3276047726F8}" srcOrd="2" destOrd="0" presId="urn:microsoft.com/office/officeart/2008/layout/LinedList"/>
    <dgm:cxn modelId="{995A1206-FF16-B44B-8AE8-419DB776BDF1}" type="presParOf" srcId="{EBF908B9-6C57-464B-B690-85F7C3586E53}" destId="{1330667B-7A2B-BE42-9BFE-AE56C58C1610}" srcOrd="2" destOrd="0" presId="urn:microsoft.com/office/officeart/2008/layout/LinedList"/>
    <dgm:cxn modelId="{FC4F16D8-F472-6840-903F-2605077084BC}" type="presParOf" srcId="{EBF908B9-6C57-464B-B690-85F7C3586E53}" destId="{F6B06A4A-4B7C-E240-BEF0-32D3A89E93ED}" srcOrd="3" destOrd="0" presId="urn:microsoft.com/office/officeart/2008/layout/LinedList"/>
    <dgm:cxn modelId="{F5157DE0-E534-684C-ACDB-C24449EB2989}" type="presParOf" srcId="{3ED2E1E9-207D-574D-865D-24D43AD109D7}" destId="{47074698-C1A5-9040-8A1E-F0B4378BD6CA}" srcOrd="2" destOrd="0" presId="urn:microsoft.com/office/officeart/2008/layout/LinedList"/>
    <dgm:cxn modelId="{AC3F9C60-533A-EB4F-ABB3-D0A1A6FA7F7B}" type="presParOf" srcId="{3ED2E1E9-207D-574D-865D-24D43AD109D7}" destId="{BA75B048-673E-0845-A2C1-CA173962C856}" srcOrd="3" destOrd="0" presId="urn:microsoft.com/office/officeart/2008/layout/LinedList"/>
    <dgm:cxn modelId="{3F24AAB5-A06F-774B-B1E4-BF0CF961610C}" type="presParOf" srcId="{BA75B048-673E-0845-A2C1-CA173962C856}" destId="{70ED5A29-B1E9-714F-AE50-5F9391F5BE0B}" srcOrd="0" destOrd="0" presId="urn:microsoft.com/office/officeart/2008/layout/LinedList"/>
    <dgm:cxn modelId="{3F626BC7-9290-244D-96CE-E8196EC3B4EF}" type="presParOf" srcId="{BA75B048-673E-0845-A2C1-CA173962C856}" destId="{E72EA996-94DD-CE40-8EA8-0CD3B889D89D}" srcOrd="1" destOrd="0" presId="urn:microsoft.com/office/officeart/2008/layout/LinedList"/>
    <dgm:cxn modelId="{D1B86B58-F21C-3342-B43C-C71C4A984DFE}" type="presParOf" srcId="{E72EA996-94DD-CE40-8EA8-0CD3B889D89D}" destId="{72D32911-0AAE-B440-8A64-62FF9AF87874}" srcOrd="0" destOrd="0" presId="urn:microsoft.com/office/officeart/2008/layout/LinedList"/>
    <dgm:cxn modelId="{5CEFE47D-E968-B94F-9714-E258E5BE4BC6}" type="presParOf" srcId="{E72EA996-94DD-CE40-8EA8-0CD3B889D89D}" destId="{E630EF3F-071A-F548-97BD-0D8866980FA5}" srcOrd="1" destOrd="0" presId="urn:microsoft.com/office/officeart/2008/layout/LinedList"/>
    <dgm:cxn modelId="{1CA93AB7-B6C6-3E45-B01A-3DD31C690798}" type="presParOf" srcId="{E630EF3F-071A-F548-97BD-0D8866980FA5}" destId="{F303E37F-F54C-534A-B482-24E2AB8B07EF}" srcOrd="0" destOrd="0" presId="urn:microsoft.com/office/officeart/2008/layout/LinedList"/>
    <dgm:cxn modelId="{C2A25220-1E57-E04F-9912-6752FD965079}" type="presParOf" srcId="{E630EF3F-071A-F548-97BD-0D8866980FA5}" destId="{9C2C66DD-C2BE-1846-88C3-04DF65A1C54B}" srcOrd="1" destOrd="0" presId="urn:microsoft.com/office/officeart/2008/layout/LinedList"/>
    <dgm:cxn modelId="{63B6C510-B07E-1A49-9BDF-635A3514733D}" type="presParOf" srcId="{E630EF3F-071A-F548-97BD-0D8866980FA5}" destId="{F1A5B7F2-B689-7E4D-B474-26325BFD8D94}" srcOrd="2" destOrd="0" presId="urn:microsoft.com/office/officeart/2008/layout/LinedList"/>
    <dgm:cxn modelId="{730B45FD-3C79-D948-B5EE-F11BFA742CAA}" type="presParOf" srcId="{E72EA996-94DD-CE40-8EA8-0CD3B889D89D}" destId="{90F052CF-7640-8443-BC8A-0E13F290FC0D}" srcOrd="2" destOrd="0" presId="urn:microsoft.com/office/officeart/2008/layout/LinedList"/>
    <dgm:cxn modelId="{A9E85F41-2DFC-474F-B2C4-2A42DF976CFE}" type="presParOf" srcId="{E72EA996-94DD-CE40-8EA8-0CD3B889D89D}" destId="{298E1619-CC1B-9843-A526-BB1EE947BE3A}" srcOrd="3" destOrd="0" presId="urn:microsoft.com/office/officeart/2008/layout/LinedList"/>
    <dgm:cxn modelId="{67151E07-C404-F042-A33C-9E0F12A4C2F0}" type="presParOf" srcId="{3ED2E1E9-207D-574D-865D-24D43AD109D7}" destId="{D29DF612-4082-8E47-B5BD-39CB0081AEE2}" srcOrd="4" destOrd="0" presId="urn:microsoft.com/office/officeart/2008/layout/LinedList"/>
    <dgm:cxn modelId="{D0650236-5DFC-D44C-AE35-75EEACA244D2}" type="presParOf" srcId="{3ED2E1E9-207D-574D-865D-24D43AD109D7}" destId="{C727105A-96F9-A240-B336-9A64E11A2DA2}" srcOrd="5" destOrd="0" presId="urn:microsoft.com/office/officeart/2008/layout/LinedList"/>
    <dgm:cxn modelId="{8CE1E909-AD50-484D-879D-3E04DA29A4B2}" type="presParOf" srcId="{C727105A-96F9-A240-B336-9A64E11A2DA2}" destId="{3EFD1BAD-B499-7044-A662-4E4D60422FB3}" srcOrd="0" destOrd="0" presId="urn:microsoft.com/office/officeart/2008/layout/LinedList"/>
    <dgm:cxn modelId="{3B6C46CE-C0BD-9C44-B4DD-B50A06CF5ECA}" type="presParOf" srcId="{C727105A-96F9-A240-B336-9A64E11A2DA2}" destId="{28077AE7-D48E-CC4E-9A77-893E242F8793}" srcOrd="1" destOrd="0" presId="urn:microsoft.com/office/officeart/2008/layout/LinedList"/>
    <dgm:cxn modelId="{D4DC29BA-13C2-8E44-934A-51C61DF6C1DD}" type="presParOf" srcId="{28077AE7-D48E-CC4E-9A77-893E242F8793}" destId="{A3387C8D-FE66-3340-8C88-8CC30EFF0087}" srcOrd="0" destOrd="0" presId="urn:microsoft.com/office/officeart/2008/layout/LinedList"/>
    <dgm:cxn modelId="{F4CDA30E-C95A-CC4D-99B9-DDD269E08C28}" type="presParOf" srcId="{28077AE7-D48E-CC4E-9A77-893E242F8793}" destId="{1300750A-B211-DB4C-BE73-2CCC2226289B}" srcOrd="1" destOrd="0" presId="urn:microsoft.com/office/officeart/2008/layout/LinedList"/>
    <dgm:cxn modelId="{BDAB2F33-4FAE-1248-ABCB-D38E5904DE96}" type="presParOf" srcId="{1300750A-B211-DB4C-BE73-2CCC2226289B}" destId="{7C2C9A63-2E8B-1B41-83C4-FF2C9911D028}" srcOrd="0" destOrd="0" presId="urn:microsoft.com/office/officeart/2008/layout/LinedList"/>
    <dgm:cxn modelId="{DE508D12-2DF6-1B47-802F-02A94D487C4F}" type="presParOf" srcId="{1300750A-B211-DB4C-BE73-2CCC2226289B}" destId="{22A882D7-4E2D-B14D-A036-B1C8E0231CC5}" srcOrd="1" destOrd="0" presId="urn:microsoft.com/office/officeart/2008/layout/LinedList"/>
    <dgm:cxn modelId="{2453DB7D-189D-DB41-BA9F-49243FD0CBEF}" type="presParOf" srcId="{1300750A-B211-DB4C-BE73-2CCC2226289B}" destId="{B978D741-446D-3E4C-BB31-DA336D128375}" srcOrd="2" destOrd="0" presId="urn:microsoft.com/office/officeart/2008/layout/LinedList"/>
    <dgm:cxn modelId="{DA2E5996-C77A-E34B-BDC0-D94670C4FD2E}" type="presParOf" srcId="{28077AE7-D48E-CC4E-9A77-893E242F8793}" destId="{153E0C4C-765F-AA4B-84E8-831B4595BEC2}" srcOrd="2" destOrd="0" presId="urn:microsoft.com/office/officeart/2008/layout/LinedList"/>
    <dgm:cxn modelId="{316D03FE-9E2C-184F-ABEC-EC15B0389B23}" type="presParOf" srcId="{28077AE7-D48E-CC4E-9A77-893E242F8793}" destId="{22C978F4-26B2-D940-BD2D-18F8475EB3D3}" srcOrd="3" destOrd="0" presId="urn:microsoft.com/office/officeart/2008/layout/LinedList"/>
    <dgm:cxn modelId="{92BC9358-64BA-0C41-83C0-4A4E884C065E}" type="presParOf" srcId="{3ED2E1E9-207D-574D-865D-24D43AD109D7}" destId="{94A16017-F64A-B342-B0D3-09B0CFEA4B3D}" srcOrd="6" destOrd="0" presId="urn:microsoft.com/office/officeart/2008/layout/LinedList"/>
    <dgm:cxn modelId="{C21CBC8D-142E-A143-A0A9-1FF3CECC9E03}" type="presParOf" srcId="{3ED2E1E9-207D-574D-865D-24D43AD109D7}" destId="{AF3BB028-76F1-FD41-BB4D-23AE482BA04B}" srcOrd="7" destOrd="0" presId="urn:microsoft.com/office/officeart/2008/layout/LinedList"/>
    <dgm:cxn modelId="{794FEA40-E3F9-4745-81F0-BDA066AB1065}" type="presParOf" srcId="{AF3BB028-76F1-FD41-BB4D-23AE482BA04B}" destId="{78882A25-C6E3-9E4C-9DF5-525705A7C0F5}" srcOrd="0" destOrd="0" presId="urn:microsoft.com/office/officeart/2008/layout/LinedList"/>
    <dgm:cxn modelId="{51838AE8-F32E-3A44-93A0-86541FA3627A}" type="presParOf" srcId="{AF3BB028-76F1-FD41-BB4D-23AE482BA04B}" destId="{7E37E4CA-973B-974C-8198-D46075239557}" srcOrd="1" destOrd="0" presId="urn:microsoft.com/office/officeart/2008/layout/LinedList"/>
    <dgm:cxn modelId="{1F7A418E-BE33-9B4E-8220-187D26DFBA84}" type="presParOf" srcId="{7E37E4CA-973B-974C-8198-D46075239557}" destId="{18323D6A-CA58-BF4E-9C32-E238058881AB}" srcOrd="0" destOrd="0" presId="urn:microsoft.com/office/officeart/2008/layout/LinedList"/>
    <dgm:cxn modelId="{43DBFC9B-4A75-6243-B0CD-F4DD970AAA06}" type="presParOf" srcId="{7E37E4CA-973B-974C-8198-D46075239557}" destId="{9E6F9A90-9965-2B41-8B2C-DB51D62B61EA}" srcOrd="1" destOrd="0" presId="urn:microsoft.com/office/officeart/2008/layout/LinedList"/>
    <dgm:cxn modelId="{8116C06D-6DF9-8747-B623-C9667258F061}" type="presParOf" srcId="{9E6F9A90-9965-2B41-8B2C-DB51D62B61EA}" destId="{7128F283-DB32-B04D-9CFE-D66B18831334}" srcOrd="0" destOrd="0" presId="urn:microsoft.com/office/officeart/2008/layout/LinedList"/>
    <dgm:cxn modelId="{38F7E65D-B4EA-9444-94AD-5015DBFAA3A3}" type="presParOf" srcId="{9E6F9A90-9965-2B41-8B2C-DB51D62B61EA}" destId="{2AC6FE92-7976-CE4D-B1ED-33D0EC8B420B}" srcOrd="1" destOrd="0" presId="urn:microsoft.com/office/officeart/2008/layout/LinedList"/>
    <dgm:cxn modelId="{8B2496E5-C8D6-7D44-AC33-F655F4350AB6}" type="presParOf" srcId="{9E6F9A90-9965-2B41-8B2C-DB51D62B61EA}" destId="{66ACE076-5AD4-634F-9F7B-3B760C090B7A}" srcOrd="2" destOrd="0" presId="urn:microsoft.com/office/officeart/2008/layout/LinedList"/>
    <dgm:cxn modelId="{A38C7FF2-13D2-5C4F-BA85-9C7200423AC6}" type="presParOf" srcId="{7E37E4CA-973B-974C-8198-D46075239557}" destId="{A7508903-CA88-124A-B46E-02B18F907795}" srcOrd="2" destOrd="0" presId="urn:microsoft.com/office/officeart/2008/layout/LinedList"/>
    <dgm:cxn modelId="{8F61B63E-EC6F-964A-A2F2-2FE3724C9310}" type="presParOf" srcId="{7E37E4CA-973B-974C-8198-D46075239557}" destId="{624476F1-33AD-1448-9AAB-9EB7464EB975}" srcOrd="3" destOrd="0" presId="urn:microsoft.com/office/officeart/2008/layout/LinedList"/>
    <dgm:cxn modelId="{D14C4857-4C29-8242-A0A6-CF2D735D99DC}" type="presParOf" srcId="{3ED2E1E9-207D-574D-865D-24D43AD109D7}" destId="{72D6F2EE-6094-2147-AF9E-5F191312F3AD}" srcOrd="8" destOrd="0" presId="urn:microsoft.com/office/officeart/2008/layout/LinedList"/>
    <dgm:cxn modelId="{4FB64B57-394F-9F43-AD67-DE5093B66D51}" type="presParOf" srcId="{3ED2E1E9-207D-574D-865D-24D43AD109D7}" destId="{1C4B1384-B8CA-2A48-9299-E799CD5C8320}" srcOrd="9" destOrd="0" presId="urn:microsoft.com/office/officeart/2008/layout/LinedList"/>
    <dgm:cxn modelId="{032118F6-D818-8546-BF8B-8F6A95418467}" type="presParOf" srcId="{1C4B1384-B8CA-2A48-9299-E799CD5C8320}" destId="{E527CBC8-E554-2E44-BB1C-5C014CE08427}" srcOrd="0" destOrd="0" presId="urn:microsoft.com/office/officeart/2008/layout/LinedList"/>
    <dgm:cxn modelId="{290B9C2E-2371-0F4F-A2CF-8146C4D2AB78}" type="presParOf" srcId="{1C4B1384-B8CA-2A48-9299-E799CD5C8320}" destId="{41F142D0-B20E-1548-8E28-C266FF0A9A2A}" srcOrd="1" destOrd="0" presId="urn:microsoft.com/office/officeart/2008/layout/LinedList"/>
    <dgm:cxn modelId="{1B85F50E-EDF4-EA42-8BA5-37718B24B2B8}" type="presParOf" srcId="{41F142D0-B20E-1548-8E28-C266FF0A9A2A}" destId="{A3A5686B-23A6-D546-9241-F0E6F6C6A9E2}" srcOrd="0" destOrd="0" presId="urn:microsoft.com/office/officeart/2008/layout/LinedList"/>
    <dgm:cxn modelId="{CAC76838-38B8-7E4E-BECD-483FFAB917A6}" type="presParOf" srcId="{41F142D0-B20E-1548-8E28-C266FF0A9A2A}" destId="{1150E483-4B11-364C-A529-D914D20E3FE7}" srcOrd="1" destOrd="0" presId="urn:microsoft.com/office/officeart/2008/layout/LinedList"/>
    <dgm:cxn modelId="{0B686197-C08D-7340-BAEA-4963EF78A05B}" type="presParOf" srcId="{1150E483-4B11-364C-A529-D914D20E3FE7}" destId="{D7C4958A-58BC-C74B-B889-D7747A5D9FF3}" srcOrd="0" destOrd="0" presId="urn:microsoft.com/office/officeart/2008/layout/LinedList"/>
    <dgm:cxn modelId="{1AEAACBE-A62D-8D43-A826-175F4E099732}" type="presParOf" srcId="{1150E483-4B11-364C-A529-D914D20E3FE7}" destId="{651766FC-7B7D-0148-8413-73837A067AE1}" srcOrd="1" destOrd="0" presId="urn:microsoft.com/office/officeart/2008/layout/LinedList"/>
    <dgm:cxn modelId="{AF1A3CBF-1699-4E44-80C0-E20425C300FB}" type="presParOf" srcId="{1150E483-4B11-364C-A529-D914D20E3FE7}" destId="{9F42E208-CEE3-DC44-96A6-DECB19A00298}" srcOrd="2" destOrd="0" presId="urn:microsoft.com/office/officeart/2008/layout/LinedList"/>
    <dgm:cxn modelId="{2C487A0A-D667-1741-A950-47CA0711243F}" type="presParOf" srcId="{41F142D0-B20E-1548-8E28-C266FF0A9A2A}" destId="{614BC49E-ED07-9941-BB5A-B1FC53C5A74A}" srcOrd="2" destOrd="0" presId="urn:microsoft.com/office/officeart/2008/layout/LinedList"/>
    <dgm:cxn modelId="{C0DA2937-22FA-1D48-9AFE-FFBE50BB7E5F}" type="presParOf" srcId="{41F142D0-B20E-1548-8E28-C266FF0A9A2A}" destId="{C6E16091-69DF-C242-B470-2BC845C301B6}" srcOrd="3" destOrd="0" presId="urn:microsoft.com/office/officeart/2008/layout/LinedList"/>
    <dgm:cxn modelId="{CE6AE8E7-0896-B244-B680-F1C6B83B8EB4}" type="presParOf" srcId="{3ED2E1E9-207D-574D-865D-24D43AD109D7}" destId="{A8118305-8E58-9E48-B032-E03228B00403}" srcOrd="10" destOrd="0" presId="urn:microsoft.com/office/officeart/2008/layout/LinedList"/>
    <dgm:cxn modelId="{27691E7F-42C9-4940-A86E-68AEBD3909E1}" type="presParOf" srcId="{3ED2E1E9-207D-574D-865D-24D43AD109D7}" destId="{F11D877B-526C-5C43-BD43-D89D7FCCDCA5}" srcOrd="11" destOrd="0" presId="urn:microsoft.com/office/officeart/2008/layout/LinedList"/>
    <dgm:cxn modelId="{9E5E34A2-DCF4-BD46-B81D-02D7AF572BAB}" type="presParOf" srcId="{F11D877B-526C-5C43-BD43-D89D7FCCDCA5}" destId="{D1BE80E8-9F94-5C49-8632-A24936DD792C}" srcOrd="0" destOrd="0" presId="urn:microsoft.com/office/officeart/2008/layout/LinedList"/>
    <dgm:cxn modelId="{0A5CE585-3C37-3D4E-AFF9-57A0A14D91AC}" type="presParOf" srcId="{F11D877B-526C-5C43-BD43-D89D7FCCDCA5}" destId="{09272F3C-D33B-8944-A377-F8DCAD1A5005}" srcOrd="1" destOrd="0" presId="urn:microsoft.com/office/officeart/2008/layout/LinedList"/>
    <dgm:cxn modelId="{63BA7659-1713-6E4E-BBF9-22BD52DBAC03}" type="presParOf" srcId="{09272F3C-D33B-8944-A377-F8DCAD1A5005}" destId="{E23E8B3B-73EA-3346-9A4A-6F12B13F52B2}" srcOrd="0" destOrd="0" presId="urn:microsoft.com/office/officeart/2008/layout/LinedList"/>
    <dgm:cxn modelId="{EA66F40F-36FF-D940-95C1-B48931832BC7}" type="presParOf" srcId="{09272F3C-D33B-8944-A377-F8DCAD1A5005}" destId="{360B8A90-A375-B04B-BD42-643D1C75801F}" srcOrd="1" destOrd="0" presId="urn:microsoft.com/office/officeart/2008/layout/LinedList"/>
    <dgm:cxn modelId="{B256C142-022A-FC4E-9D80-252C9E23738A}" type="presParOf" srcId="{360B8A90-A375-B04B-BD42-643D1C75801F}" destId="{5E5A3C33-A478-3C48-A568-746BC3873109}" srcOrd="0" destOrd="0" presId="urn:microsoft.com/office/officeart/2008/layout/LinedList"/>
    <dgm:cxn modelId="{16E572FC-152D-7D46-90B0-B85705831DDE}" type="presParOf" srcId="{360B8A90-A375-B04B-BD42-643D1C75801F}" destId="{B2D77773-FD34-A745-8826-25ED47FB574D}" srcOrd="1" destOrd="0" presId="urn:microsoft.com/office/officeart/2008/layout/LinedList"/>
    <dgm:cxn modelId="{E4C18D72-85A4-944B-8133-D31D60404FCD}" type="presParOf" srcId="{360B8A90-A375-B04B-BD42-643D1C75801F}" destId="{53D0FC6E-E6A1-9145-AFD3-D8099666A65A}" srcOrd="2" destOrd="0" presId="urn:microsoft.com/office/officeart/2008/layout/LinedList"/>
    <dgm:cxn modelId="{55D95602-486F-E84E-84DF-E2D4E33EA4BE}" type="presParOf" srcId="{09272F3C-D33B-8944-A377-F8DCAD1A5005}" destId="{D949229E-5F4A-4443-82AE-08219171B904}" srcOrd="2" destOrd="0" presId="urn:microsoft.com/office/officeart/2008/layout/LinedList"/>
    <dgm:cxn modelId="{B4FC6DDA-89E7-224D-A27E-8D325146AE87}" type="presParOf" srcId="{09272F3C-D33B-8944-A377-F8DCAD1A5005}" destId="{4B95D1E8-24E4-D842-A9C2-7A17D4D6120F}" srcOrd="3" destOrd="0" presId="urn:microsoft.com/office/officeart/2008/layout/LinedList"/>
    <dgm:cxn modelId="{345568D0-5C22-154F-8129-2EDA8DE35E8A}" type="presParOf" srcId="{3ED2E1E9-207D-574D-865D-24D43AD109D7}" destId="{0CE0AC0E-13FC-D244-B509-CD8016C2AE75}" srcOrd="12" destOrd="0" presId="urn:microsoft.com/office/officeart/2008/layout/LinedList"/>
    <dgm:cxn modelId="{17F15D8A-FC7F-504F-AF87-79C65BA5A655}" type="presParOf" srcId="{3ED2E1E9-207D-574D-865D-24D43AD109D7}" destId="{C891E3D9-CF68-8940-B7BF-3DC5119837B2}" srcOrd="13" destOrd="0" presId="urn:microsoft.com/office/officeart/2008/layout/LinedList"/>
    <dgm:cxn modelId="{B8FC7CDC-0789-DD4C-BA47-44979D514BB2}" type="presParOf" srcId="{C891E3D9-CF68-8940-B7BF-3DC5119837B2}" destId="{56A584FF-3630-BB43-AEE8-EAC464DA0369}" srcOrd="0" destOrd="0" presId="urn:microsoft.com/office/officeart/2008/layout/LinedList"/>
    <dgm:cxn modelId="{0C7994CD-57DE-EE40-BC8E-E8EC613D336B}" type="presParOf" srcId="{C891E3D9-CF68-8940-B7BF-3DC5119837B2}" destId="{EF219735-2C22-4344-ADFA-6D3CD76B7EF1}" srcOrd="1" destOrd="0" presId="urn:microsoft.com/office/officeart/2008/layout/LinedList"/>
    <dgm:cxn modelId="{73AAE39A-1E26-4C4B-9CEA-D20A9D587571}" type="presParOf" srcId="{EF219735-2C22-4344-ADFA-6D3CD76B7EF1}" destId="{06E704C2-4413-194B-983C-2F90A08988D5}" srcOrd="0" destOrd="0" presId="urn:microsoft.com/office/officeart/2008/layout/LinedList"/>
    <dgm:cxn modelId="{9806013C-EA5F-CF40-8066-C956E065E5CF}" type="presParOf" srcId="{EF219735-2C22-4344-ADFA-6D3CD76B7EF1}" destId="{3CF0900C-8CFB-D040-8C5D-7C269AFE3780}" srcOrd="1" destOrd="0" presId="urn:microsoft.com/office/officeart/2008/layout/LinedList"/>
    <dgm:cxn modelId="{0D87D83A-6811-F846-AD22-83EDC890225F}" type="presParOf" srcId="{3CF0900C-8CFB-D040-8C5D-7C269AFE3780}" destId="{54512DB4-64C9-F446-9EB3-F5AC45191D28}" srcOrd="0" destOrd="0" presId="urn:microsoft.com/office/officeart/2008/layout/LinedList"/>
    <dgm:cxn modelId="{2165B484-3571-024E-9A94-C7AEF0CFFAC4}" type="presParOf" srcId="{3CF0900C-8CFB-D040-8C5D-7C269AFE3780}" destId="{E37CF344-D505-2E41-96D3-3EB3AC90F4B3}" srcOrd="1" destOrd="0" presId="urn:microsoft.com/office/officeart/2008/layout/LinedList"/>
    <dgm:cxn modelId="{66483267-E8CA-A944-BCF7-BEF83842BC75}" type="presParOf" srcId="{3CF0900C-8CFB-D040-8C5D-7C269AFE3780}" destId="{F82F2000-5123-7545-B5A0-5574CFA56178}" srcOrd="2" destOrd="0" presId="urn:microsoft.com/office/officeart/2008/layout/LinedList"/>
    <dgm:cxn modelId="{941690FB-ABE3-4949-8DF7-686CF98097A3}" type="presParOf" srcId="{EF219735-2C22-4344-ADFA-6D3CD76B7EF1}" destId="{179EFDD6-063A-B94A-9571-A3809515BBCC}" srcOrd="2" destOrd="0" presId="urn:microsoft.com/office/officeart/2008/layout/LinedList"/>
    <dgm:cxn modelId="{71D50169-1DB3-B046-8D93-C2B77370CF5A}" type="presParOf" srcId="{EF219735-2C22-4344-ADFA-6D3CD76B7EF1}" destId="{D262AA31-98B8-134D-82FE-7839E8C3DB9C}"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75B657-780E-4AC6-B8E6-6B74F850AE1E}"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379C6A9D-D166-4C91-B039-0FE8A55E1370}">
      <dgm:prSet/>
      <dgm:spPr/>
      <dgm:t>
        <a:bodyPr/>
        <a:lstStyle/>
        <a:p>
          <a:r>
            <a:rPr lang="en-US" b="1" dirty="0"/>
            <a:t>Algesia</a:t>
          </a:r>
          <a:r>
            <a:rPr lang="en-US" dirty="0"/>
            <a:t>:  Increased sensitivity to pain</a:t>
          </a:r>
        </a:p>
      </dgm:t>
    </dgm:pt>
    <dgm:pt modelId="{3A21D36A-D5E1-41B0-926C-4BFC4259E631}" type="parTrans" cxnId="{FCD28DDF-C460-440F-83D7-625FCD7D9263}">
      <dgm:prSet/>
      <dgm:spPr/>
      <dgm:t>
        <a:bodyPr/>
        <a:lstStyle/>
        <a:p>
          <a:endParaRPr lang="en-US"/>
        </a:p>
      </dgm:t>
    </dgm:pt>
    <dgm:pt modelId="{F4274766-E393-4ACA-98E3-9E96EE4231AB}" type="sibTrans" cxnId="{FCD28DDF-C460-440F-83D7-625FCD7D9263}">
      <dgm:prSet/>
      <dgm:spPr/>
      <dgm:t>
        <a:bodyPr/>
        <a:lstStyle/>
        <a:p>
          <a:endParaRPr lang="en-US"/>
        </a:p>
      </dgm:t>
    </dgm:pt>
    <dgm:pt modelId="{818FD70C-2C6C-4DF0-8B2C-CC75A76FD11C}">
      <dgm:prSet/>
      <dgm:spPr/>
      <dgm:t>
        <a:bodyPr/>
        <a:lstStyle/>
        <a:p>
          <a:r>
            <a:rPr lang="en-US" b="1" dirty="0"/>
            <a:t>Algogenic</a:t>
          </a:r>
          <a:r>
            <a:rPr lang="en-US" dirty="0"/>
            <a:t>: Pain producing</a:t>
          </a:r>
        </a:p>
      </dgm:t>
    </dgm:pt>
    <dgm:pt modelId="{B9F67C8F-AABF-4165-A140-EAF9F03E08B2}" type="parTrans" cxnId="{99A3FA01-D06D-41A8-AFB3-ADCA442E38C5}">
      <dgm:prSet/>
      <dgm:spPr/>
      <dgm:t>
        <a:bodyPr/>
        <a:lstStyle/>
        <a:p>
          <a:endParaRPr lang="en-US"/>
        </a:p>
      </dgm:t>
    </dgm:pt>
    <dgm:pt modelId="{FBDF982B-5217-451E-ADEB-D37EDC797E14}" type="sibTrans" cxnId="{99A3FA01-D06D-41A8-AFB3-ADCA442E38C5}">
      <dgm:prSet/>
      <dgm:spPr/>
      <dgm:t>
        <a:bodyPr/>
        <a:lstStyle/>
        <a:p>
          <a:endParaRPr lang="en-US"/>
        </a:p>
      </dgm:t>
    </dgm:pt>
    <dgm:pt modelId="{CE2495C2-CFEA-4AF6-808B-249FEC928DA8}">
      <dgm:prSet/>
      <dgm:spPr/>
      <dgm:t>
        <a:bodyPr/>
        <a:lstStyle/>
        <a:p>
          <a:r>
            <a:rPr lang="en-US" b="1" dirty="0"/>
            <a:t>Allodynia</a:t>
          </a:r>
          <a:r>
            <a:rPr lang="en-US" dirty="0"/>
            <a:t>:  A normally nonharmful stimuli is perceived as painful</a:t>
          </a:r>
        </a:p>
      </dgm:t>
    </dgm:pt>
    <dgm:pt modelId="{05235420-C814-4E2F-8544-5E13B5920532}" type="parTrans" cxnId="{6288138E-B42E-4A26-A6C7-453AED2F8D64}">
      <dgm:prSet/>
      <dgm:spPr/>
      <dgm:t>
        <a:bodyPr/>
        <a:lstStyle/>
        <a:p>
          <a:endParaRPr lang="en-US"/>
        </a:p>
      </dgm:t>
    </dgm:pt>
    <dgm:pt modelId="{632D2C6B-3A93-442C-81DE-AA859A489826}" type="sibTrans" cxnId="{6288138E-B42E-4A26-A6C7-453AED2F8D64}">
      <dgm:prSet/>
      <dgm:spPr/>
      <dgm:t>
        <a:bodyPr/>
        <a:lstStyle/>
        <a:p>
          <a:endParaRPr lang="en-US"/>
        </a:p>
      </dgm:t>
    </dgm:pt>
    <dgm:pt modelId="{F115869B-C26D-42B5-AB09-430C442ED36B}">
      <dgm:prSet/>
      <dgm:spPr/>
      <dgm:t>
        <a:bodyPr/>
        <a:lstStyle/>
        <a:p>
          <a:r>
            <a:rPr lang="en-US" b="1" dirty="0"/>
            <a:t>Analgesia</a:t>
          </a:r>
          <a:r>
            <a:rPr lang="en-US" dirty="0"/>
            <a:t>:  Absence of pain in presence of normally painful stimuli</a:t>
          </a:r>
        </a:p>
      </dgm:t>
    </dgm:pt>
    <dgm:pt modelId="{F2A757CD-9B83-4FD3-B794-1C9F71CE24EF}" type="parTrans" cxnId="{C3FBE2D7-494B-42D0-A571-5D93083B7495}">
      <dgm:prSet/>
      <dgm:spPr/>
      <dgm:t>
        <a:bodyPr/>
        <a:lstStyle/>
        <a:p>
          <a:endParaRPr lang="en-US"/>
        </a:p>
      </dgm:t>
    </dgm:pt>
    <dgm:pt modelId="{C93A752C-CE09-4BEE-BE62-795CC4C2B37A}" type="sibTrans" cxnId="{C3FBE2D7-494B-42D0-A571-5D93083B7495}">
      <dgm:prSet/>
      <dgm:spPr/>
      <dgm:t>
        <a:bodyPr/>
        <a:lstStyle/>
        <a:p>
          <a:endParaRPr lang="en-US"/>
        </a:p>
      </dgm:t>
    </dgm:pt>
    <dgm:pt modelId="{B7ECCEAE-AA85-4D5F-9437-3D9836C57F29}">
      <dgm:prSet/>
      <dgm:spPr/>
      <dgm:t>
        <a:bodyPr/>
        <a:lstStyle/>
        <a:p>
          <a:r>
            <a:rPr lang="en-US" b="1" dirty="0"/>
            <a:t>Dysesthesia</a:t>
          </a:r>
          <a:r>
            <a:rPr lang="en-US" dirty="0"/>
            <a:t>:  An unpleasant painful abnormal sensation, whether evoked or spontaneous</a:t>
          </a:r>
        </a:p>
      </dgm:t>
    </dgm:pt>
    <dgm:pt modelId="{1FD4AC09-2E52-498C-A5E8-EE22E02A317C}" type="parTrans" cxnId="{02F91F33-3D3C-4693-93E7-E94D0FB3FB1A}">
      <dgm:prSet/>
      <dgm:spPr/>
      <dgm:t>
        <a:bodyPr/>
        <a:lstStyle/>
        <a:p>
          <a:endParaRPr lang="en-US"/>
        </a:p>
      </dgm:t>
    </dgm:pt>
    <dgm:pt modelId="{7A3363A2-7FC1-4B77-B973-BAB041A5A799}" type="sibTrans" cxnId="{02F91F33-3D3C-4693-93E7-E94D0FB3FB1A}">
      <dgm:prSet/>
      <dgm:spPr/>
      <dgm:t>
        <a:bodyPr/>
        <a:lstStyle/>
        <a:p>
          <a:endParaRPr lang="en-US"/>
        </a:p>
      </dgm:t>
    </dgm:pt>
    <dgm:pt modelId="{C2ABEC87-053E-4098-8175-51430A30EA3D}">
      <dgm:prSet/>
      <dgm:spPr/>
      <dgm:t>
        <a:bodyPr/>
        <a:lstStyle/>
        <a:p>
          <a:r>
            <a:rPr lang="en-US" b="1" dirty="0"/>
            <a:t>Hyperalgesia</a:t>
          </a:r>
          <a:r>
            <a:rPr lang="en-US" dirty="0"/>
            <a:t>:  A heightened response to a normally painful stimulus</a:t>
          </a:r>
        </a:p>
      </dgm:t>
    </dgm:pt>
    <dgm:pt modelId="{426F5040-1B77-4849-94A1-B3E6E3CC5F7A}" type="parTrans" cxnId="{91885C56-49A4-449D-8A26-483B4B90A874}">
      <dgm:prSet/>
      <dgm:spPr/>
      <dgm:t>
        <a:bodyPr/>
        <a:lstStyle/>
        <a:p>
          <a:endParaRPr lang="en-US"/>
        </a:p>
      </dgm:t>
    </dgm:pt>
    <dgm:pt modelId="{E794C90F-EA6C-4F32-9D78-2489DD3BF210}" type="sibTrans" cxnId="{91885C56-49A4-449D-8A26-483B4B90A874}">
      <dgm:prSet/>
      <dgm:spPr/>
      <dgm:t>
        <a:bodyPr/>
        <a:lstStyle/>
        <a:p>
          <a:endParaRPr lang="en-US"/>
        </a:p>
      </dgm:t>
    </dgm:pt>
    <dgm:pt modelId="{4F5A1DF8-B3F5-42C2-8F80-D844955222E5}">
      <dgm:prSet/>
      <dgm:spPr/>
      <dgm:t>
        <a:bodyPr/>
        <a:lstStyle/>
        <a:p>
          <a:r>
            <a:rPr lang="en-US" b="1" dirty="0"/>
            <a:t>Neuralgia</a:t>
          </a:r>
          <a:r>
            <a:rPr lang="en-US" dirty="0"/>
            <a:t>:  Pain in distribution of a peripheral nerve</a:t>
          </a:r>
        </a:p>
      </dgm:t>
    </dgm:pt>
    <dgm:pt modelId="{E00F1D0B-C124-4B51-9A0D-EFDF4D0B1E8A}" type="parTrans" cxnId="{9F9D71F9-278C-427A-9F55-8F7DDF768C7A}">
      <dgm:prSet/>
      <dgm:spPr/>
      <dgm:t>
        <a:bodyPr/>
        <a:lstStyle/>
        <a:p>
          <a:endParaRPr lang="en-US"/>
        </a:p>
      </dgm:t>
    </dgm:pt>
    <dgm:pt modelId="{8B9E7056-B5D9-4665-9354-696391C6210B}" type="sibTrans" cxnId="{9F9D71F9-278C-427A-9F55-8F7DDF768C7A}">
      <dgm:prSet/>
      <dgm:spPr/>
      <dgm:t>
        <a:bodyPr/>
        <a:lstStyle/>
        <a:p>
          <a:endParaRPr lang="en-US"/>
        </a:p>
      </dgm:t>
    </dgm:pt>
    <dgm:pt modelId="{9F0E8B68-DF7A-4D66-98A2-B948C65128D9}">
      <dgm:prSet/>
      <dgm:spPr/>
      <dgm:t>
        <a:bodyPr/>
        <a:lstStyle/>
        <a:p>
          <a:r>
            <a:rPr lang="en-US" b="1" dirty="0"/>
            <a:t>Neuropathy</a:t>
          </a:r>
          <a:r>
            <a:rPr lang="en-US" dirty="0"/>
            <a:t>:  Abnormal disturbance in the function of nerves</a:t>
          </a:r>
        </a:p>
      </dgm:t>
    </dgm:pt>
    <dgm:pt modelId="{33DE11F0-841C-4DCF-9AA8-2CA39FC96443}" type="parTrans" cxnId="{415AFD21-1B7B-4104-9A10-974B52E87502}">
      <dgm:prSet/>
      <dgm:spPr/>
      <dgm:t>
        <a:bodyPr/>
        <a:lstStyle/>
        <a:p>
          <a:endParaRPr lang="en-US"/>
        </a:p>
      </dgm:t>
    </dgm:pt>
    <dgm:pt modelId="{4401D7D3-EAE5-4290-8C2A-157163764ABA}" type="sibTrans" cxnId="{415AFD21-1B7B-4104-9A10-974B52E87502}">
      <dgm:prSet/>
      <dgm:spPr/>
      <dgm:t>
        <a:bodyPr/>
        <a:lstStyle/>
        <a:p>
          <a:endParaRPr lang="en-US"/>
        </a:p>
      </dgm:t>
    </dgm:pt>
    <dgm:pt modelId="{F6554073-9B9E-4EAA-882E-6D1AE8005B9A}">
      <dgm:prSet/>
      <dgm:spPr/>
      <dgm:t>
        <a:bodyPr/>
        <a:lstStyle/>
        <a:p>
          <a:r>
            <a:rPr lang="en-US" b="1" dirty="0"/>
            <a:t>Paresthesia</a:t>
          </a:r>
          <a:r>
            <a:rPr lang="en-US" dirty="0"/>
            <a:t>:  Abnormal sensation whether spontaneous or evoked </a:t>
          </a:r>
        </a:p>
      </dgm:t>
    </dgm:pt>
    <dgm:pt modelId="{7A74C2A1-8F83-449D-B717-195948CA6A96}" type="parTrans" cxnId="{D5E48051-B6B4-494D-8186-943EC7B26A8C}">
      <dgm:prSet/>
      <dgm:spPr/>
      <dgm:t>
        <a:bodyPr/>
        <a:lstStyle/>
        <a:p>
          <a:endParaRPr lang="en-US"/>
        </a:p>
      </dgm:t>
    </dgm:pt>
    <dgm:pt modelId="{2D7DAD8C-D0D9-4F17-8E3D-725BFF6A1322}" type="sibTrans" cxnId="{D5E48051-B6B4-494D-8186-943EC7B26A8C}">
      <dgm:prSet/>
      <dgm:spPr/>
      <dgm:t>
        <a:bodyPr/>
        <a:lstStyle/>
        <a:p>
          <a:endParaRPr lang="en-US"/>
        </a:p>
      </dgm:t>
    </dgm:pt>
    <dgm:pt modelId="{C258BC17-FACB-FF47-AF71-A20EF092BD89}" type="pres">
      <dgm:prSet presAssocID="{1375B657-780E-4AC6-B8E6-6B74F850AE1E}" presName="vert0" presStyleCnt="0">
        <dgm:presLayoutVars>
          <dgm:dir/>
          <dgm:animOne val="branch"/>
          <dgm:animLvl val="lvl"/>
        </dgm:presLayoutVars>
      </dgm:prSet>
      <dgm:spPr/>
    </dgm:pt>
    <dgm:pt modelId="{9A1DFD8F-1108-2046-8441-BA08C9D5CDFD}" type="pres">
      <dgm:prSet presAssocID="{379C6A9D-D166-4C91-B039-0FE8A55E1370}" presName="thickLine" presStyleLbl="alignNode1" presStyleIdx="0" presStyleCnt="9"/>
      <dgm:spPr/>
    </dgm:pt>
    <dgm:pt modelId="{987AE0F5-454B-894A-A375-04B94909D31E}" type="pres">
      <dgm:prSet presAssocID="{379C6A9D-D166-4C91-B039-0FE8A55E1370}" presName="horz1" presStyleCnt="0"/>
      <dgm:spPr/>
    </dgm:pt>
    <dgm:pt modelId="{BE2F8BA7-FDCE-5240-940D-FD77F1AE2E3B}" type="pres">
      <dgm:prSet presAssocID="{379C6A9D-D166-4C91-B039-0FE8A55E1370}" presName="tx1" presStyleLbl="revTx" presStyleIdx="0" presStyleCnt="9"/>
      <dgm:spPr/>
    </dgm:pt>
    <dgm:pt modelId="{549BD581-DBD6-3E4D-B504-85DF08CF66F4}" type="pres">
      <dgm:prSet presAssocID="{379C6A9D-D166-4C91-B039-0FE8A55E1370}" presName="vert1" presStyleCnt="0"/>
      <dgm:spPr/>
    </dgm:pt>
    <dgm:pt modelId="{C05853F3-E5A1-0E46-9B51-9111790B6D2C}" type="pres">
      <dgm:prSet presAssocID="{818FD70C-2C6C-4DF0-8B2C-CC75A76FD11C}" presName="thickLine" presStyleLbl="alignNode1" presStyleIdx="1" presStyleCnt="9"/>
      <dgm:spPr/>
    </dgm:pt>
    <dgm:pt modelId="{13BE96BE-F933-5148-8D61-8DE430CC3727}" type="pres">
      <dgm:prSet presAssocID="{818FD70C-2C6C-4DF0-8B2C-CC75A76FD11C}" presName="horz1" presStyleCnt="0"/>
      <dgm:spPr/>
    </dgm:pt>
    <dgm:pt modelId="{EF599C44-5DDD-934C-8F6D-EAE470CD6C9D}" type="pres">
      <dgm:prSet presAssocID="{818FD70C-2C6C-4DF0-8B2C-CC75A76FD11C}" presName="tx1" presStyleLbl="revTx" presStyleIdx="1" presStyleCnt="9"/>
      <dgm:spPr/>
    </dgm:pt>
    <dgm:pt modelId="{97351EB5-E184-E74A-AF46-7EA8B4F3E83E}" type="pres">
      <dgm:prSet presAssocID="{818FD70C-2C6C-4DF0-8B2C-CC75A76FD11C}" presName="vert1" presStyleCnt="0"/>
      <dgm:spPr/>
    </dgm:pt>
    <dgm:pt modelId="{0F42504A-C9AA-7D44-955D-2E6F28B90837}" type="pres">
      <dgm:prSet presAssocID="{CE2495C2-CFEA-4AF6-808B-249FEC928DA8}" presName="thickLine" presStyleLbl="alignNode1" presStyleIdx="2" presStyleCnt="9"/>
      <dgm:spPr/>
    </dgm:pt>
    <dgm:pt modelId="{C97E203E-45F5-674E-9493-D1EE48E2EBDC}" type="pres">
      <dgm:prSet presAssocID="{CE2495C2-CFEA-4AF6-808B-249FEC928DA8}" presName="horz1" presStyleCnt="0"/>
      <dgm:spPr/>
    </dgm:pt>
    <dgm:pt modelId="{D76B0BA8-4D27-9C44-94A8-0E01A553BE06}" type="pres">
      <dgm:prSet presAssocID="{CE2495C2-CFEA-4AF6-808B-249FEC928DA8}" presName="tx1" presStyleLbl="revTx" presStyleIdx="2" presStyleCnt="9"/>
      <dgm:spPr/>
    </dgm:pt>
    <dgm:pt modelId="{6AD41630-3E8A-4C4C-9E97-DCB8EDBD1CB3}" type="pres">
      <dgm:prSet presAssocID="{CE2495C2-CFEA-4AF6-808B-249FEC928DA8}" presName="vert1" presStyleCnt="0"/>
      <dgm:spPr/>
    </dgm:pt>
    <dgm:pt modelId="{063A394F-880D-C54B-8C33-7FDBD9B4D3CE}" type="pres">
      <dgm:prSet presAssocID="{F115869B-C26D-42B5-AB09-430C442ED36B}" presName="thickLine" presStyleLbl="alignNode1" presStyleIdx="3" presStyleCnt="9"/>
      <dgm:spPr/>
    </dgm:pt>
    <dgm:pt modelId="{5E7D62C3-C04C-F24C-BA0D-23197F13DE08}" type="pres">
      <dgm:prSet presAssocID="{F115869B-C26D-42B5-AB09-430C442ED36B}" presName="horz1" presStyleCnt="0"/>
      <dgm:spPr/>
    </dgm:pt>
    <dgm:pt modelId="{DD4302F5-2591-5447-8FAA-FD67DBFC0DA7}" type="pres">
      <dgm:prSet presAssocID="{F115869B-C26D-42B5-AB09-430C442ED36B}" presName="tx1" presStyleLbl="revTx" presStyleIdx="3" presStyleCnt="9"/>
      <dgm:spPr/>
    </dgm:pt>
    <dgm:pt modelId="{C802FE92-D108-9649-85F6-BC14C72F95C6}" type="pres">
      <dgm:prSet presAssocID="{F115869B-C26D-42B5-AB09-430C442ED36B}" presName="vert1" presStyleCnt="0"/>
      <dgm:spPr/>
    </dgm:pt>
    <dgm:pt modelId="{32537AA9-2E2C-6C40-917A-C15FCC23B017}" type="pres">
      <dgm:prSet presAssocID="{B7ECCEAE-AA85-4D5F-9437-3D9836C57F29}" presName="thickLine" presStyleLbl="alignNode1" presStyleIdx="4" presStyleCnt="9"/>
      <dgm:spPr/>
    </dgm:pt>
    <dgm:pt modelId="{1CCA977C-C775-754C-AF01-1F0FA0E1BFBB}" type="pres">
      <dgm:prSet presAssocID="{B7ECCEAE-AA85-4D5F-9437-3D9836C57F29}" presName="horz1" presStyleCnt="0"/>
      <dgm:spPr/>
    </dgm:pt>
    <dgm:pt modelId="{0481C592-322C-0248-B15C-C1E87FA9F94F}" type="pres">
      <dgm:prSet presAssocID="{B7ECCEAE-AA85-4D5F-9437-3D9836C57F29}" presName="tx1" presStyleLbl="revTx" presStyleIdx="4" presStyleCnt="9"/>
      <dgm:spPr/>
    </dgm:pt>
    <dgm:pt modelId="{276E77DA-6AB2-2E4D-B9BD-2FF9FA4A7AA5}" type="pres">
      <dgm:prSet presAssocID="{B7ECCEAE-AA85-4D5F-9437-3D9836C57F29}" presName="vert1" presStyleCnt="0"/>
      <dgm:spPr/>
    </dgm:pt>
    <dgm:pt modelId="{3FF70DEE-ADBD-8A48-A2F7-F4B03CD2681E}" type="pres">
      <dgm:prSet presAssocID="{C2ABEC87-053E-4098-8175-51430A30EA3D}" presName="thickLine" presStyleLbl="alignNode1" presStyleIdx="5" presStyleCnt="9"/>
      <dgm:spPr/>
    </dgm:pt>
    <dgm:pt modelId="{8709E688-BB1F-764D-A5E2-96DBA87E303E}" type="pres">
      <dgm:prSet presAssocID="{C2ABEC87-053E-4098-8175-51430A30EA3D}" presName="horz1" presStyleCnt="0"/>
      <dgm:spPr/>
    </dgm:pt>
    <dgm:pt modelId="{3D4807F7-7644-934A-B370-D56BD6686170}" type="pres">
      <dgm:prSet presAssocID="{C2ABEC87-053E-4098-8175-51430A30EA3D}" presName="tx1" presStyleLbl="revTx" presStyleIdx="5" presStyleCnt="9"/>
      <dgm:spPr/>
    </dgm:pt>
    <dgm:pt modelId="{6A168746-1430-7947-B01B-1BE7FED83B56}" type="pres">
      <dgm:prSet presAssocID="{C2ABEC87-053E-4098-8175-51430A30EA3D}" presName="vert1" presStyleCnt="0"/>
      <dgm:spPr/>
    </dgm:pt>
    <dgm:pt modelId="{63A78EB5-FBF6-3D4D-9B40-9E74B4EC6EE8}" type="pres">
      <dgm:prSet presAssocID="{4F5A1DF8-B3F5-42C2-8F80-D844955222E5}" presName="thickLine" presStyleLbl="alignNode1" presStyleIdx="6" presStyleCnt="9"/>
      <dgm:spPr/>
    </dgm:pt>
    <dgm:pt modelId="{B3514D1E-065C-6A46-909C-9346DD9FF7D8}" type="pres">
      <dgm:prSet presAssocID="{4F5A1DF8-B3F5-42C2-8F80-D844955222E5}" presName="horz1" presStyleCnt="0"/>
      <dgm:spPr/>
    </dgm:pt>
    <dgm:pt modelId="{78E31DAB-6713-3D47-8674-6C171180AE25}" type="pres">
      <dgm:prSet presAssocID="{4F5A1DF8-B3F5-42C2-8F80-D844955222E5}" presName="tx1" presStyleLbl="revTx" presStyleIdx="6" presStyleCnt="9"/>
      <dgm:spPr/>
    </dgm:pt>
    <dgm:pt modelId="{B6C68AFE-3CF5-E649-AA6A-CE7D69022FED}" type="pres">
      <dgm:prSet presAssocID="{4F5A1DF8-B3F5-42C2-8F80-D844955222E5}" presName="vert1" presStyleCnt="0"/>
      <dgm:spPr/>
    </dgm:pt>
    <dgm:pt modelId="{3331C390-E8CA-2345-ACFB-8053743BF917}" type="pres">
      <dgm:prSet presAssocID="{9F0E8B68-DF7A-4D66-98A2-B948C65128D9}" presName="thickLine" presStyleLbl="alignNode1" presStyleIdx="7" presStyleCnt="9"/>
      <dgm:spPr/>
    </dgm:pt>
    <dgm:pt modelId="{04B97458-7FC3-1547-923A-E7F42F8B0C2C}" type="pres">
      <dgm:prSet presAssocID="{9F0E8B68-DF7A-4D66-98A2-B948C65128D9}" presName="horz1" presStyleCnt="0"/>
      <dgm:spPr/>
    </dgm:pt>
    <dgm:pt modelId="{90F295AA-7CB2-1940-99D2-57709530461B}" type="pres">
      <dgm:prSet presAssocID="{9F0E8B68-DF7A-4D66-98A2-B948C65128D9}" presName="tx1" presStyleLbl="revTx" presStyleIdx="7" presStyleCnt="9"/>
      <dgm:spPr/>
    </dgm:pt>
    <dgm:pt modelId="{4052DF4A-0CA4-3A48-8C93-E3035EF6185D}" type="pres">
      <dgm:prSet presAssocID="{9F0E8B68-DF7A-4D66-98A2-B948C65128D9}" presName="vert1" presStyleCnt="0"/>
      <dgm:spPr/>
    </dgm:pt>
    <dgm:pt modelId="{490485B4-4719-804D-A565-069ADB90A4EE}" type="pres">
      <dgm:prSet presAssocID="{F6554073-9B9E-4EAA-882E-6D1AE8005B9A}" presName="thickLine" presStyleLbl="alignNode1" presStyleIdx="8" presStyleCnt="9"/>
      <dgm:spPr/>
    </dgm:pt>
    <dgm:pt modelId="{6A555A78-AFE3-324E-96EE-4E49F0B280D6}" type="pres">
      <dgm:prSet presAssocID="{F6554073-9B9E-4EAA-882E-6D1AE8005B9A}" presName="horz1" presStyleCnt="0"/>
      <dgm:spPr/>
    </dgm:pt>
    <dgm:pt modelId="{EDFE30E0-6B4B-9048-A2A9-71F699578B19}" type="pres">
      <dgm:prSet presAssocID="{F6554073-9B9E-4EAA-882E-6D1AE8005B9A}" presName="tx1" presStyleLbl="revTx" presStyleIdx="8" presStyleCnt="9"/>
      <dgm:spPr/>
    </dgm:pt>
    <dgm:pt modelId="{40E9CF73-2D14-EE42-ADAC-93E3BA9B6F47}" type="pres">
      <dgm:prSet presAssocID="{F6554073-9B9E-4EAA-882E-6D1AE8005B9A}" presName="vert1" presStyleCnt="0"/>
      <dgm:spPr/>
    </dgm:pt>
  </dgm:ptLst>
  <dgm:cxnLst>
    <dgm:cxn modelId="{99A3FA01-D06D-41A8-AFB3-ADCA442E38C5}" srcId="{1375B657-780E-4AC6-B8E6-6B74F850AE1E}" destId="{818FD70C-2C6C-4DF0-8B2C-CC75A76FD11C}" srcOrd="1" destOrd="0" parTransId="{B9F67C8F-AABF-4165-A140-EAF9F03E08B2}" sibTransId="{FBDF982B-5217-451E-ADEB-D37EDC797E14}"/>
    <dgm:cxn modelId="{415AFD21-1B7B-4104-9A10-974B52E87502}" srcId="{1375B657-780E-4AC6-B8E6-6B74F850AE1E}" destId="{9F0E8B68-DF7A-4D66-98A2-B948C65128D9}" srcOrd="7" destOrd="0" parTransId="{33DE11F0-841C-4DCF-9AA8-2CA39FC96443}" sibTransId="{4401D7D3-EAE5-4290-8C2A-157163764ABA}"/>
    <dgm:cxn modelId="{81B4EC2E-7EDC-AE47-A712-6AD789661653}" type="presOf" srcId="{F6554073-9B9E-4EAA-882E-6D1AE8005B9A}" destId="{EDFE30E0-6B4B-9048-A2A9-71F699578B19}" srcOrd="0" destOrd="0" presId="urn:microsoft.com/office/officeart/2008/layout/LinedList"/>
    <dgm:cxn modelId="{02F91F33-3D3C-4693-93E7-E94D0FB3FB1A}" srcId="{1375B657-780E-4AC6-B8E6-6B74F850AE1E}" destId="{B7ECCEAE-AA85-4D5F-9437-3D9836C57F29}" srcOrd="4" destOrd="0" parTransId="{1FD4AC09-2E52-498C-A5E8-EE22E02A317C}" sibTransId="{7A3363A2-7FC1-4B77-B973-BAB041A5A799}"/>
    <dgm:cxn modelId="{D5E48051-B6B4-494D-8186-943EC7B26A8C}" srcId="{1375B657-780E-4AC6-B8E6-6B74F850AE1E}" destId="{F6554073-9B9E-4EAA-882E-6D1AE8005B9A}" srcOrd="8" destOrd="0" parTransId="{7A74C2A1-8F83-449D-B717-195948CA6A96}" sibTransId="{2D7DAD8C-D0D9-4F17-8E3D-725BFF6A1322}"/>
    <dgm:cxn modelId="{91885C56-49A4-449D-8A26-483B4B90A874}" srcId="{1375B657-780E-4AC6-B8E6-6B74F850AE1E}" destId="{C2ABEC87-053E-4098-8175-51430A30EA3D}" srcOrd="5" destOrd="0" parTransId="{426F5040-1B77-4849-94A1-B3E6E3CC5F7A}" sibTransId="{E794C90F-EA6C-4F32-9D78-2489DD3BF210}"/>
    <dgm:cxn modelId="{B67A4264-83AA-F740-A09B-B676AFF61E40}" type="presOf" srcId="{F115869B-C26D-42B5-AB09-430C442ED36B}" destId="{DD4302F5-2591-5447-8FAA-FD67DBFC0DA7}" srcOrd="0" destOrd="0" presId="urn:microsoft.com/office/officeart/2008/layout/LinedList"/>
    <dgm:cxn modelId="{EC23A979-B2AB-404F-80F7-5D933B2ED301}" type="presOf" srcId="{CE2495C2-CFEA-4AF6-808B-249FEC928DA8}" destId="{D76B0BA8-4D27-9C44-94A8-0E01A553BE06}" srcOrd="0" destOrd="0" presId="urn:microsoft.com/office/officeart/2008/layout/LinedList"/>
    <dgm:cxn modelId="{CF1AE68B-15EE-364C-B2AB-79B679BCAACC}" type="presOf" srcId="{B7ECCEAE-AA85-4D5F-9437-3D9836C57F29}" destId="{0481C592-322C-0248-B15C-C1E87FA9F94F}" srcOrd="0" destOrd="0" presId="urn:microsoft.com/office/officeart/2008/layout/LinedList"/>
    <dgm:cxn modelId="{6288138E-B42E-4A26-A6C7-453AED2F8D64}" srcId="{1375B657-780E-4AC6-B8E6-6B74F850AE1E}" destId="{CE2495C2-CFEA-4AF6-808B-249FEC928DA8}" srcOrd="2" destOrd="0" parTransId="{05235420-C814-4E2F-8544-5E13B5920532}" sibTransId="{632D2C6B-3A93-442C-81DE-AA859A489826}"/>
    <dgm:cxn modelId="{A5B00195-B274-D54E-9624-E47FEE580642}" type="presOf" srcId="{9F0E8B68-DF7A-4D66-98A2-B948C65128D9}" destId="{90F295AA-7CB2-1940-99D2-57709530461B}" srcOrd="0" destOrd="0" presId="urn:microsoft.com/office/officeart/2008/layout/LinedList"/>
    <dgm:cxn modelId="{D7378F97-8000-C044-B4D4-8AC8F29823FF}" type="presOf" srcId="{379C6A9D-D166-4C91-B039-0FE8A55E1370}" destId="{BE2F8BA7-FDCE-5240-940D-FD77F1AE2E3B}" srcOrd="0" destOrd="0" presId="urn:microsoft.com/office/officeart/2008/layout/LinedList"/>
    <dgm:cxn modelId="{DFC569AD-5467-5940-B770-B54F06179E37}" type="presOf" srcId="{4F5A1DF8-B3F5-42C2-8F80-D844955222E5}" destId="{78E31DAB-6713-3D47-8674-6C171180AE25}" srcOrd="0" destOrd="0" presId="urn:microsoft.com/office/officeart/2008/layout/LinedList"/>
    <dgm:cxn modelId="{B60671AE-6927-8146-9FA1-19D4704DC6DC}" type="presOf" srcId="{1375B657-780E-4AC6-B8E6-6B74F850AE1E}" destId="{C258BC17-FACB-FF47-AF71-A20EF092BD89}" srcOrd="0" destOrd="0" presId="urn:microsoft.com/office/officeart/2008/layout/LinedList"/>
    <dgm:cxn modelId="{C3FBE2D7-494B-42D0-A571-5D93083B7495}" srcId="{1375B657-780E-4AC6-B8E6-6B74F850AE1E}" destId="{F115869B-C26D-42B5-AB09-430C442ED36B}" srcOrd="3" destOrd="0" parTransId="{F2A757CD-9B83-4FD3-B794-1C9F71CE24EF}" sibTransId="{C93A752C-CE09-4BEE-BE62-795CC4C2B37A}"/>
    <dgm:cxn modelId="{FCD28DDF-C460-440F-83D7-625FCD7D9263}" srcId="{1375B657-780E-4AC6-B8E6-6B74F850AE1E}" destId="{379C6A9D-D166-4C91-B039-0FE8A55E1370}" srcOrd="0" destOrd="0" parTransId="{3A21D36A-D5E1-41B0-926C-4BFC4259E631}" sibTransId="{F4274766-E393-4ACA-98E3-9E96EE4231AB}"/>
    <dgm:cxn modelId="{F2EC07E2-C0E2-0C4C-9391-79B20C742FE4}" type="presOf" srcId="{C2ABEC87-053E-4098-8175-51430A30EA3D}" destId="{3D4807F7-7644-934A-B370-D56BD6686170}" srcOrd="0" destOrd="0" presId="urn:microsoft.com/office/officeart/2008/layout/LinedList"/>
    <dgm:cxn modelId="{812F4BEA-473D-F243-BE35-FA4EAD2FA888}" type="presOf" srcId="{818FD70C-2C6C-4DF0-8B2C-CC75A76FD11C}" destId="{EF599C44-5DDD-934C-8F6D-EAE470CD6C9D}" srcOrd="0" destOrd="0" presId="urn:microsoft.com/office/officeart/2008/layout/LinedList"/>
    <dgm:cxn modelId="{9F9D71F9-278C-427A-9F55-8F7DDF768C7A}" srcId="{1375B657-780E-4AC6-B8E6-6B74F850AE1E}" destId="{4F5A1DF8-B3F5-42C2-8F80-D844955222E5}" srcOrd="6" destOrd="0" parTransId="{E00F1D0B-C124-4B51-9A0D-EFDF4D0B1E8A}" sibTransId="{8B9E7056-B5D9-4665-9354-696391C6210B}"/>
    <dgm:cxn modelId="{C079512B-703D-0643-BD73-92ECECF9449F}" type="presParOf" srcId="{C258BC17-FACB-FF47-AF71-A20EF092BD89}" destId="{9A1DFD8F-1108-2046-8441-BA08C9D5CDFD}" srcOrd="0" destOrd="0" presId="urn:microsoft.com/office/officeart/2008/layout/LinedList"/>
    <dgm:cxn modelId="{C73480D6-B8F2-A242-8225-2EBCBD0ED3E7}" type="presParOf" srcId="{C258BC17-FACB-FF47-AF71-A20EF092BD89}" destId="{987AE0F5-454B-894A-A375-04B94909D31E}" srcOrd="1" destOrd="0" presId="urn:microsoft.com/office/officeart/2008/layout/LinedList"/>
    <dgm:cxn modelId="{A3EB73EB-BA49-504D-A19F-2EA8FCC7C126}" type="presParOf" srcId="{987AE0F5-454B-894A-A375-04B94909D31E}" destId="{BE2F8BA7-FDCE-5240-940D-FD77F1AE2E3B}" srcOrd="0" destOrd="0" presId="urn:microsoft.com/office/officeart/2008/layout/LinedList"/>
    <dgm:cxn modelId="{5EA803F9-B3A2-BA46-A4CF-FF882CC6C0D2}" type="presParOf" srcId="{987AE0F5-454B-894A-A375-04B94909D31E}" destId="{549BD581-DBD6-3E4D-B504-85DF08CF66F4}" srcOrd="1" destOrd="0" presId="urn:microsoft.com/office/officeart/2008/layout/LinedList"/>
    <dgm:cxn modelId="{722617DE-3605-9A46-91A2-97337CAFFD29}" type="presParOf" srcId="{C258BC17-FACB-FF47-AF71-A20EF092BD89}" destId="{C05853F3-E5A1-0E46-9B51-9111790B6D2C}" srcOrd="2" destOrd="0" presId="urn:microsoft.com/office/officeart/2008/layout/LinedList"/>
    <dgm:cxn modelId="{766EEA24-F3E2-2144-AED2-5C404EDBB212}" type="presParOf" srcId="{C258BC17-FACB-FF47-AF71-A20EF092BD89}" destId="{13BE96BE-F933-5148-8D61-8DE430CC3727}" srcOrd="3" destOrd="0" presId="urn:microsoft.com/office/officeart/2008/layout/LinedList"/>
    <dgm:cxn modelId="{A5A8D59C-30D5-864D-86A9-68A798E76E38}" type="presParOf" srcId="{13BE96BE-F933-5148-8D61-8DE430CC3727}" destId="{EF599C44-5DDD-934C-8F6D-EAE470CD6C9D}" srcOrd="0" destOrd="0" presId="urn:microsoft.com/office/officeart/2008/layout/LinedList"/>
    <dgm:cxn modelId="{46EAE065-C6FA-DD4C-A640-C6788877A44B}" type="presParOf" srcId="{13BE96BE-F933-5148-8D61-8DE430CC3727}" destId="{97351EB5-E184-E74A-AF46-7EA8B4F3E83E}" srcOrd="1" destOrd="0" presId="urn:microsoft.com/office/officeart/2008/layout/LinedList"/>
    <dgm:cxn modelId="{0DCD1E36-DD8C-F045-BD19-FAAA2C30096C}" type="presParOf" srcId="{C258BC17-FACB-FF47-AF71-A20EF092BD89}" destId="{0F42504A-C9AA-7D44-955D-2E6F28B90837}" srcOrd="4" destOrd="0" presId="urn:microsoft.com/office/officeart/2008/layout/LinedList"/>
    <dgm:cxn modelId="{1F69A08E-AAFD-6545-89DB-142E802041A1}" type="presParOf" srcId="{C258BC17-FACB-FF47-AF71-A20EF092BD89}" destId="{C97E203E-45F5-674E-9493-D1EE48E2EBDC}" srcOrd="5" destOrd="0" presId="urn:microsoft.com/office/officeart/2008/layout/LinedList"/>
    <dgm:cxn modelId="{4E991D28-7B9D-5D4A-AAB5-334405B05201}" type="presParOf" srcId="{C97E203E-45F5-674E-9493-D1EE48E2EBDC}" destId="{D76B0BA8-4D27-9C44-94A8-0E01A553BE06}" srcOrd="0" destOrd="0" presId="urn:microsoft.com/office/officeart/2008/layout/LinedList"/>
    <dgm:cxn modelId="{89B9EB6B-7F84-7F49-AD44-B589F52B33E0}" type="presParOf" srcId="{C97E203E-45F5-674E-9493-D1EE48E2EBDC}" destId="{6AD41630-3E8A-4C4C-9E97-DCB8EDBD1CB3}" srcOrd="1" destOrd="0" presId="urn:microsoft.com/office/officeart/2008/layout/LinedList"/>
    <dgm:cxn modelId="{309BA9B9-6A81-3E4D-BC79-B0D7EDB5660A}" type="presParOf" srcId="{C258BC17-FACB-FF47-AF71-A20EF092BD89}" destId="{063A394F-880D-C54B-8C33-7FDBD9B4D3CE}" srcOrd="6" destOrd="0" presId="urn:microsoft.com/office/officeart/2008/layout/LinedList"/>
    <dgm:cxn modelId="{C8E440DE-E1F6-D24B-9702-6344BFA0529A}" type="presParOf" srcId="{C258BC17-FACB-FF47-AF71-A20EF092BD89}" destId="{5E7D62C3-C04C-F24C-BA0D-23197F13DE08}" srcOrd="7" destOrd="0" presId="urn:microsoft.com/office/officeart/2008/layout/LinedList"/>
    <dgm:cxn modelId="{1A64127D-4894-5549-B2A6-DA6EF5D31FCF}" type="presParOf" srcId="{5E7D62C3-C04C-F24C-BA0D-23197F13DE08}" destId="{DD4302F5-2591-5447-8FAA-FD67DBFC0DA7}" srcOrd="0" destOrd="0" presId="urn:microsoft.com/office/officeart/2008/layout/LinedList"/>
    <dgm:cxn modelId="{32B1F35E-5906-9E4B-9A01-A3915A99B3E4}" type="presParOf" srcId="{5E7D62C3-C04C-F24C-BA0D-23197F13DE08}" destId="{C802FE92-D108-9649-85F6-BC14C72F95C6}" srcOrd="1" destOrd="0" presId="urn:microsoft.com/office/officeart/2008/layout/LinedList"/>
    <dgm:cxn modelId="{6F7B6D88-CCD7-CB47-931E-E897FAB3D17E}" type="presParOf" srcId="{C258BC17-FACB-FF47-AF71-A20EF092BD89}" destId="{32537AA9-2E2C-6C40-917A-C15FCC23B017}" srcOrd="8" destOrd="0" presId="urn:microsoft.com/office/officeart/2008/layout/LinedList"/>
    <dgm:cxn modelId="{460C73E4-9788-3143-A58F-0E0900C4FA5D}" type="presParOf" srcId="{C258BC17-FACB-FF47-AF71-A20EF092BD89}" destId="{1CCA977C-C775-754C-AF01-1F0FA0E1BFBB}" srcOrd="9" destOrd="0" presId="urn:microsoft.com/office/officeart/2008/layout/LinedList"/>
    <dgm:cxn modelId="{4A607F23-0C1E-9E4B-8B3B-955666D235F8}" type="presParOf" srcId="{1CCA977C-C775-754C-AF01-1F0FA0E1BFBB}" destId="{0481C592-322C-0248-B15C-C1E87FA9F94F}" srcOrd="0" destOrd="0" presId="urn:microsoft.com/office/officeart/2008/layout/LinedList"/>
    <dgm:cxn modelId="{4EF42C7C-D74E-1843-83B6-13EA8236EBF0}" type="presParOf" srcId="{1CCA977C-C775-754C-AF01-1F0FA0E1BFBB}" destId="{276E77DA-6AB2-2E4D-B9BD-2FF9FA4A7AA5}" srcOrd="1" destOrd="0" presId="urn:microsoft.com/office/officeart/2008/layout/LinedList"/>
    <dgm:cxn modelId="{BAA39ABC-EE7D-D340-A89C-8EA3616C2E79}" type="presParOf" srcId="{C258BC17-FACB-FF47-AF71-A20EF092BD89}" destId="{3FF70DEE-ADBD-8A48-A2F7-F4B03CD2681E}" srcOrd="10" destOrd="0" presId="urn:microsoft.com/office/officeart/2008/layout/LinedList"/>
    <dgm:cxn modelId="{27F7488C-EC9C-424A-8898-636CD66D440C}" type="presParOf" srcId="{C258BC17-FACB-FF47-AF71-A20EF092BD89}" destId="{8709E688-BB1F-764D-A5E2-96DBA87E303E}" srcOrd="11" destOrd="0" presId="urn:microsoft.com/office/officeart/2008/layout/LinedList"/>
    <dgm:cxn modelId="{2A22184E-0A86-9749-83BC-D2D2CCAC9B38}" type="presParOf" srcId="{8709E688-BB1F-764D-A5E2-96DBA87E303E}" destId="{3D4807F7-7644-934A-B370-D56BD6686170}" srcOrd="0" destOrd="0" presId="urn:microsoft.com/office/officeart/2008/layout/LinedList"/>
    <dgm:cxn modelId="{E507806C-3509-164F-9723-AA8E87F9F81F}" type="presParOf" srcId="{8709E688-BB1F-764D-A5E2-96DBA87E303E}" destId="{6A168746-1430-7947-B01B-1BE7FED83B56}" srcOrd="1" destOrd="0" presId="urn:microsoft.com/office/officeart/2008/layout/LinedList"/>
    <dgm:cxn modelId="{68D3AAB0-981A-7F4F-BFFE-99652F2CC60F}" type="presParOf" srcId="{C258BC17-FACB-FF47-AF71-A20EF092BD89}" destId="{63A78EB5-FBF6-3D4D-9B40-9E74B4EC6EE8}" srcOrd="12" destOrd="0" presId="urn:microsoft.com/office/officeart/2008/layout/LinedList"/>
    <dgm:cxn modelId="{4C6FFA60-D22B-D545-8E23-DF75C09E3BD5}" type="presParOf" srcId="{C258BC17-FACB-FF47-AF71-A20EF092BD89}" destId="{B3514D1E-065C-6A46-909C-9346DD9FF7D8}" srcOrd="13" destOrd="0" presId="urn:microsoft.com/office/officeart/2008/layout/LinedList"/>
    <dgm:cxn modelId="{2E69AA49-2130-D048-8AA3-3816C5534F4B}" type="presParOf" srcId="{B3514D1E-065C-6A46-909C-9346DD9FF7D8}" destId="{78E31DAB-6713-3D47-8674-6C171180AE25}" srcOrd="0" destOrd="0" presId="urn:microsoft.com/office/officeart/2008/layout/LinedList"/>
    <dgm:cxn modelId="{CEC13F01-D44A-2E4D-A5E2-6DD94F0021BB}" type="presParOf" srcId="{B3514D1E-065C-6A46-909C-9346DD9FF7D8}" destId="{B6C68AFE-3CF5-E649-AA6A-CE7D69022FED}" srcOrd="1" destOrd="0" presId="urn:microsoft.com/office/officeart/2008/layout/LinedList"/>
    <dgm:cxn modelId="{09B00791-298D-744D-B86C-9786E2A31FE8}" type="presParOf" srcId="{C258BC17-FACB-FF47-AF71-A20EF092BD89}" destId="{3331C390-E8CA-2345-ACFB-8053743BF917}" srcOrd="14" destOrd="0" presId="urn:microsoft.com/office/officeart/2008/layout/LinedList"/>
    <dgm:cxn modelId="{7BF0F1CA-4318-634F-8389-23E29207AD59}" type="presParOf" srcId="{C258BC17-FACB-FF47-AF71-A20EF092BD89}" destId="{04B97458-7FC3-1547-923A-E7F42F8B0C2C}" srcOrd="15" destOrd="0" presId="urn:microsoft.com/office/officeart/2008/layout/LinedList"/>
    <dgm:cxn modelId="{919F44CC-7D66-CB40-9A04-06A0DC5FF071}" type="presParOf" srcId="{04B97458-7FC3-1547-923A-E7F42F8B0C2C}" destId="{90F295AA-7CB2-1940-99D2-57709530461B}" srcOrd="0" destOrd="0" presId="urn:microsoft.com/office/officeart/2008/layout/LinedList"/>
    <dgm:cxn modelId="{F9A6996E-5163-3542-BD39-A576C6D70857}" type="presParOf" srcId="{04B97458-7FC3-1547-923A-E7F42F8B0C2C}" destId="{4052DF4A-0CA4-3A48-8C93-E3035EF6185D}" srcOrd="1" destOrd="0" presId="urn:microsoft.com/office/officeart/2008/layout/LinedList"/>
    <dgm:cxn modelId="{FD00AF23-D949-E64B-9397-9302F5611313}" type="presParOf" srcId="{C258BC17-FACB-FF47-AF71-A20EF092BD89}" destId="{490485B4-4719-804D-A565-069ADB90A4EE}" srcOrd="16" destOrd="0" presId="urn:microsoft.com/office/officeart/2008/layout/LinedList"/>
    <dgm:cxn modelId="{E0270030-CC4A-7F48-AFFA-9F226B65C441}" type="presParOf" srcId="{C258BC17-FACB-FF47-AF71-A20EF092BD89}" destId="{6A555A78-AFE3-324E-96EE-4E49F0B280D6}" srcOrd="17" destOrd="0" presId="urn:microsoft.com/office/officeart/2008/layout/LinedList"/>
    <dgm:cxn modelId="{00757182-9B75-544E-B525-EBF6AB11DA7B}" type="presParOf" srcId="{6A555A78-AFE3-324E-96EE-4E49F0B280D6}" destId="{EDFE30E0-6B4B-9048-A2A9-71F699578B19}" srcOrd="0" destOrd="0" presId="urn:microsoft.com/office/officeart/2008/layout/LinedList"/>
    <dgm:cxn modelId="{20D0481A-DA45-AB43-831B-8EB383FE99B9}" type="presParOf" srcId="{6A555A78-AFE3-324E-96EE-4E49F0B280D6}" destId="{40E9CF73-2D14-EE42-ADAC-93E3BA9B6F4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F4B082-4C15-4CD5-98A5-AFD89411750F}" type="doc">
      <dgm:prSet loTypeId="urn:microsoft.com/office/officeart/2005/8/layout/process4" loCatId="process" qsTypeId="urn:microsoft.com/office/officeart/2005/8/quickstyle/simple5" qsCatId="simple" csTypeId="urn:microsoft.com/office/officeart/2005/8/colors/accent2_2" csCatId="accent2" phldr="1"/>
      <dgm:spPr/>
      <dgm:t>
        <a:bodyPr/>
        <a:lstStyle/>
        <a:p>
          <a:endParaRPr lang="en-US"/>
        </a:p>
      </dgm:t>
    </dgm:pt>
    <dgm:pt modelId="{80472540-59C6-4678-B769-02F9F7A28834}">
      <dgm:prSet/>
      <dgm:spPr/>
      <dgm:t>
        <a:bodyPr/>
        <a:lstStyle/>
        <a:p>
          <a:r>
            <a:rPr lang="en-US" dirty="0"/>
            <a:t>Based on longevity (</a:t>
          </a:r>
          <a:r>
            <a:rPr lang="en-US" b="1" dirty="0"/>
            <a:t>acute vs chronic</a:t>
          </a:r>
          <a:r>
            <a:rPr lang="en-US" dirty="0"/>
            <a:t>) and/or the underlying pathophysiology </a:t>
          </a:r>
        </a:p>
      </dgm:t>
    </dgm:pt>
    <dgm:pt modelId="{068F8C60-DBDD-43D3-A0AA-95DF73D76490}" type="parTrans" cxnId="{F34BB414-B24A-4244-98F8-01389DFC9489}">
      <dgm:prSet/>
      <dgm:spPr/>
      <dgm:t>
        <a:bodyPr/>
        <a:lstStyle/>
        <a:p>
          <a:endParaRPr lang="en-US"/>
        </a:p>
      </dgm:t>
    </dgm:pt>
    <dgm:pt modelId="{CAC109BF-163A-41A9-971F-5897C53C4D1A}" type="sibTrans" cxnId="{F34BB414-B24A-4244-98F8-01389DFC9489}">
      <dgm:prSet/>
      <dgm:spPr/>
      <dgm:t>
        <a:bodyPr/>
        <a:lstStyle/>
        <a:p>
          <a:endParaRPr lang="en-US"/>
        </a:p>
      </dgm:t>
    </dgm:pt>
    <dgm:pt modelId="{16EFC2A4-A2D2-4EFC-ADE2-FC2E6D82F04A}">
      <dgm:prSet/>
      <dgm:spPr/>
      <dgm:t>
        <a:bodyPr/>
        <a:lstStyle/>
        <a:p>
          <a:pPr>
            <a:lnSpc>
              <a:spcPct val="100000"/>
            </a:lnSpc>
          </a:pPr>
          <a:r>
            <a:rPr lang="en-US" b="1"/>
            <a:t>Nociceptive </a:t>
          </a:r>
          <a:endParaRPr lang="en-US"/>
        </a:p>
      </dgm:t>
    </dgm:pt>
    <dgm:pt modelId="{A5C60CAD-92DE-449E-B1AF-217B7463D414}" type="parTrans" cxnId="{50EF8BCE-F553-49EF-9D15-1D53658F4CF2}">
      <dgm:prSet/>
      <dgm:spPr/>
      <dgm:t>
        <a:bodyPr/>
        <a:lstStyle/>
        <a:p>
          <a:endParaRPr lang="en-US"/>
        </a:p>
      </dgm:t>
    </dgm:pt>
    <dgm:pt modelId="{A708EC7E-EC85-4D01-B348-EB56F54BAEEB}" type="sibTrans" cxnId="{50EF8BCE-F553-49EF-9D15-1D53658F4CF2}">
      <dgm:prSet/>
      <dgm:spPr/>
      <dgm:t>
        <a:bodyPr/>
        <a:lstStyle/>
        <a:p>
          <a:endParaRPr lang="en-US"/>
        </a:p>
      </dgm:t>
    </dgm:pt>
    <dgm:pt modelId="{81B47706-3D85-4450-A4F1-FC7970D65DC0}">
      <dgm:prSet/>
      <dgm:spPr/>
      <dgm:t>
        <a:bodyPr/>
        <a:lstStyle/>
        <a:p>
          <a:pPr>
            <a:lnSpc>
              <a:spcPct val="100000"/>
            </a:lnSpc>
          </a:pPr>
          <a:r>
            <a:rPr lang="en-US" b="1"/>
            <a:t>Non–nociceptive: neuropathic</a:t>
          </a:r>
          <a:endParaRPr lang="en-US"/>
        </a:p>
      </dgm:t>
    </dgm:pt>
    <dgm:pt modelId="{A8F87A3C-9B7E-4C6E-B3CB-4C39E7864806}" type="parTrans" cxnId="{36C4EACB-570B-4B22-8CD8-12B7FDC0AED0}">
      <dgm:prSet/>
      <dgm:spPr/>
      <dgm:t>
        <a:bodyPr/>
        <a:lstStyle/>
        <a:p>
          <a:endParaRPr lang="en-US"/>
        </a:p>
      </dgm:t>
    </dgm:pt>
    <dgm:pt modelId="{C303F39D-670D-4584-8192-4425CEB51E1B}" type="sibTrans" cxnId="{36C4EACB-570B-4B22-8CD8-12B7FDC0AED0}">
      <dgm:prSet/>
      <dgm:spPr/>
      <dgm:t>
        <a:bodyPr/>
        <a:lstStyle/>
        <a:p>
          <a:endParaRPr lang="en-US"/>
        </a:p>
      </dgm:t>
    </dgm:pt>
    <dgm:pt modelId="{A250F750-66EB-014F-94DD-9B7A8850C41F}" type="pres">
      <dgm:prSet presAssocID="{76F4B082-4C15-4CD5-98A5-AFD89411750F}" presName="Name0" presStyleCnt="0">
        <dgm:presLayoutVars>
          <dgm:dir/>
          <dgm:animLvl val="lvl"/>
          <dgm:resizeHandles val="exact"/>
        </dgm:presLayoutVars>
      </dgm:prSet>
      <dgm:spPr/>
    </dgm:pt>
    <dgm:pt modelId="{7B6F4230-D7AD-DD45-A29D-9DBAE3A0ECF5}" type="pres">
      <dgm:prSet presAssocID="{80472540-59C6-4678-B769-02F9F7A28834}" presName="boxAndChildren" presStyleCnt="0"/>
      <dgm:spPr/>
    </dgm:pt>
    <dgm:pt modelId="{23FCDEB9-6EBE-DB4E-8B1B-EC6DAFB71339}" type="pres">
      <dgm:prSet presAssocID="{80472540-59C6-4678-B769-02F9F7A28834}" presName="parentTextBox" presStyleLbl="node1" presStyleIdx="0" presStyleCnt="1"/>
      <dgm:spPr/>
    </dgm:pt>
    <dgm:pt modelId="{1C983A7A-973A-F84B-B6CC-C57A10838509}" type="pres">
      <dgm:prSet presAssocID="{80472540-59C6-4678-B769-02F9F7A28834}" presName="entireBox" presStyleLbl="node1" presStyleIdx="0" presStyleCnt="1"/>
      <dgm:spPr/>
    </dgm:pt>
    <dgm:pt modelId="{7371620D-3F67-994A-9319-CA06D1AE6242}" type="pres">
      <dgm:prSet presAssocID="{80472540-59C6-4678-B769-02F9F7A28834}" presName="descendantBox" presStyleCnt="0"/>
      <dgm:spPr/>
    </dgm:pt>
    <dgm:pt modelId="{30C44262-A85D-CD43-AA4F-068B23A30B25}" type="pres">
      <dgm:prSet presAssocID="{16EFC2A4-A2D2-4EFC-ADE2-FC2E6D82F04A}" presName="childTextBox" presStyleLbl="fgAccFollowNode1" presStyleIdx="0" presStyleCnt="2">
        <dgm:presLayoutVars>
          <dgm:bulletEnabled val="1"/>
        </dgm:presLayoutVars>
      </dgm:prSet>
      <dgm:spPr/>
    </dgm:pt>
    <dgm:pt modelId="{6AA00160-697F-184D-AE58-4FDD19E22BD1}" type="pres">
      <dgm:prSet presAssocID="{81B47706-3D85-4450-A4F1-FC7970D65DC0}" presName="childTextBox" presStyleLbl="fgAccFollowNode1" presStyleIdx="1" presStyleCnt="2">
        <dgm:presLayoutVars>
          <dgm:bulletEnabled val="1"/>
        </dgm:presLayoutVars>
      </dgm:prSet>
      <dgm:spPr/>
    </dgm:pt>
  </dgm:ptLst>
  <dgm:cxnLst>
    <dgm:cxn modelId="{244B000A-3558-B648-9FAD-9EC0D3500664}" type="presOf" srcId="{80472540-59C6-4678-B769-02F9F7A28834}" destId="{23FCDEB9-6EBE-DB4E-8B1B-EC6DAFB71339}" srcOrd="0" destOrd="0" presId="urn:microsoft.com/office/officeart/2005/8/layout/process4"/>
    <dgm:cxn modelId="{F34BB414-B24A-4244-98F8-01389DFC9489}" srcId="{76F4B082-4C15-4CD5-98A5-AFD89411750F}" destId="{80472540-59C6-4678-B769-02F9F7A28834}" srcOrd="0" destOrd="0" parTransId="{068F8C60-DBDD-43D3-A0AA-95DF73D76490}" sibTransId="{CAC109BF-163A-41A9-971F-5897C53C4D1A}"/>
    <dgm:cxn modelId="{F4391541-8CE8-5C46-ACBF-37ADDFB1EC0C}" type="presOf" srcId="{81B47706-3D85-4450-A4F1-FC7970D65DC0}" destId="{6AA00160-697F-184D-AE58-4FDD19E22BD1}" srcOrd="0" destOrd="0" presId="urn:microsoft.com/office/officeart/2005/8/layout/process4"/>
    <dgm:cxn modelId="{92F7C187-3C0E-BF48-9968-13DF8DDADEA8}" type="presOf" srcId="{76F4B082-4C15-4CD5-98A5-AFD89411750F}" destId="{A250F750-66EB-014F-94DD-9B7A8850C41F}" srcOrd="0" destOrd="0" presId="urn:microsoft.com/office/officeart/2005/8/layout/process4"/>
    <dgm:cxn modelId="{C578A4A6-54BB-C94B-BEEB-42BE3497618A}" type="presOf" srcId="{80472540-59C6-4678-B769-02F9F7A28834}" destId="{1C983A7A-973A-F84B-B6CC-C57A10838509}" srcOrd="1" destOrd="0" presId="urn:microsoft.com/office/officeart/2005/8/layout/process4"/>
    <dgm:cxn modelId="{36C4EACB-570B-4B22-8CD8-12B7FDC0AED0}" srcId="{80472540-59C6-4678-B769-02F9F7A28834}" destId="{81B47706-3D85-4450-A4F1-FC7970D65DC0}" srcOrd="1" destOrd="0" parTransId="{A8F87A3C-9B7E-4C6E-B3CB-4C39E7864806}" sibTransId="{C303F39D-670D-4584-8192-4425CEB51E1B}"/>
    <dgm:cxn modelId="{50EF8BCE-F553-49EF-9D15-1D53658F4CF2}" srcId="{80472540-59C6-4678-B769-02F9F7A28834}" destId="{16EFC2A4-A2D2-4EFC-ADE2-FC2E6D82F04A}" srcOrd="0" destOrd="0" parTransId="{A5C60CAD-92DE-449E-B1AF-217B7463D414}" sibTransId="{A708EC7E-EC85-4D01-B348-EB56F54BAEEB}"/>
    <dgm:cxn modelId="{F0AA9CE4-E62E-7E47-9D6F-4156C5ED1CD6}" type="presOf" srcId="{16EFC2A4-A2D2-4EFC-ADE2-FC2E6D82F04A}" destId="{30C44262-A85D-CD43-AA4F-068B23A30B25}" srcOrd="0" destOrd="0" presId="urn:microsoft.com/office/officeart/2005/8/layout/process4"/>
    <dgm:cxn modelId="{CFB42B20-DE5A-9840-8437-20539791DBC4}" type="presParOf" srcId="{A250F750-66EB-014F-94DD-9B7A8850C41F}" destId="{7B6F4230-D7AD-DD45-A29D-9DBAE3A0ECF5}" srcOrd="0" destOrd="0" presId="urn:microsoft.com/office/officeart/2005/8/layout/process4"/>
    <dgm:cxn modelId="{88200E5A-CE20-7145-8697-A0BED94A47CF}" type="presParOf" srcId="{7B6F4230-D7AD-DD45-A29D-9DBAE3A0ECF5}" destId="{23FCDEB9-6EBE-DB4E-8B1B-EC6DAFB71339}" srcOrd="0" destOrd="0" presId="urn:microsoft.com/office/officeart/2005/8/layout/process4"/>
    <dgm:cxn modelId="{A546EC2B-43F1-8D45-97B5-ADC69AD161AC}" type="presParOf" srcId="{7B6F4230-D7AD-DD45-A29D-9DBAE3A0ECF5}" destId="{1C983A7A-973A-F84B-B6CC-C57A10838509}" srcOrd="1" destOrd="0" presId="urn:microsoft.com/office/officeart/2005/8/layout/process4"/>
    <dgm:cxn modelId="{2B9B8E92-AD98-5D46-B426-C30220C4DFE9}" type="presParOf" srcId="{7B6F4230-D7AD-DD45-A29D-9DBAE3A0ECF5}" destId="{7371620D-3F67-994A-9319-CA06D1AE6242}" srcOrd="2" destOrd="0" presId="urn:microsoft.com/office/officeart/2005/8/layout/process4"/>
    <dgm:cxn modelId="{92834848-F5F7-4445-BC4A-5BD50F1E2AD5}" type="presParOf" srcId="{7371620D-3F67-994A-9319-CA06D1AE6242}" destId="{30C44262-A85D-CD43-AA4F-068B23A30B25}" srcOrd="0" destOrd="0" presId="urn:microsoft.com/office/officeart/2005/8/layout/process4"/>
    <dgm:cxn modelId="{563CE111-68CF-AF4F-B670-CC6B51A9E8B8}" type="presParOf" srcId="{7371620D-3F67-994A-9319-CA06D1AE6242}" destId="{6AA00160-697F-184D-AE58-4FDD19E22BD1}"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35DAC4-5A8B-44D4-8EB3-46FC528F64D6}" type="doc">
      <dgm:prSet loTypeId="urn:microsoft.com/office/officeart/2005/8/layout/vList2" loCatId="list" qsTypeId="urn:microsoft.com/office/officeart/2005/8/quickstyle/simple5" qsCatId="simple" csTypeId="urn:microsoft.com/office/officeart/2005/8/colors/colorful2" csCatId="colorful"/>
      <dgm:spPr/>
      <dgm:t>
        <a:bodyPr/>
        <a:lstStyle/>
        <a:p>
          <a:endParaRPr lang="en-US"/>
        </a:p>
      </dgm:t>
    </dgm:pt>
    <dgm:pt modelId="{EE6368C5-0144-44F9-A193-F082AC45C90B}">
      <dgm:prSet/>
      <dgm:spPr/>
      <dgm:t>
        <a:bodyPr/>
        <a:lstStyle/>
        <a:p>
          <a:r>
            <a:rPr lang="en-US"/>
            <a:t>Nociceptive pain is associated with the stimulation of specific nociceptors and can be either somatic or visceral</a:t>
          </a:r>
        </a:p>
      </dgm:t>
    </dgm:pt>
    <dgm:pt modelId="{2D8642B0-855B-4D53-A5C2-0E549F114389}" type="parTrans" cxnId="{7AF8B3F0-45C5-4B82-A03F-E8C89B1CF7D2}">
      <dgm:prSet/>
      <dgm:spPr/>
      <dgm:t>
        <a:bodyPr/>
        <a:lstStyle/>
        <a:p>
          <a:endParaRPr lang="en-US"/>
        </a:p>
      </dgm:t>
    </dgm:pt>
    <dgm:pt modelId="{390BBD1E-393C-4F90-80F1-E5B70E594BF8}" type="sibTrans" cxnId="{7AF8B3F0-45C5-4B82-A03F-E8C89B1CF7D2}">
      <dgm:prSet/>
      <dgm:spPr/>
      <dgm:t>
        <a:bodyPr/>
        <a:lstStyle/>
        <a:p>
          <a:endParaRPr lang="en-US"/>
        </a:p>
      </dgm:t>
    </dgm:pt>
    <dgm:pt modelId="{AF4AD4CF-3717-4F08-B9BF-E4FB5676C9A9}">
      <dgm:prSet/>
      <dgm:spPr/>
      <dgm:t>
        <a:bodyPr/>
        <a:lstStyle/>
        <a:p>
          <a:r>
            <a:rPr lang="en-US"/>
            <a:t>Nociceptors are free nerve endings that sense pain</a:t>
          </a:r>
        </a:p>
      </dgm:t>
    </dgm:pt>
    <dgm:pt modelId="{C09B09A0-C791-45A2-A20A-D2251B3306AE}" type="parTrans" cxnId="{2776B899-CC03-4ABE-AEFE-EBEEEB45C331}">
      <dgm:prSet/>
      <dgm:spPr/>
      <dgm:t>
        <a:bodyPr/>
        <a:lstStyle/>
        <a:p>
          <a:endParaRPr lang="en-US"/>
        </a:p>
      </dgm:t>
    </dgm:pt>
    <dgm:pt modelId="{D0BD9698-1680-47F4-AF45-3070FE004CA8}" type="sibTrans" cxnId="{2776B899-CC03-4ABE-AEFE-EBEEEB45C331}">
      <dgm:prSet/>
      <dgm:spPr/>
      <dgm:t>
        <a:bodyPr/>
        <a:lstStyle/>
        <a:p>
          <a:endParaRPr lang="en-US"/>
        </a:p>
      </dgm:t>
    </dgm:pt>
    <dgm:pt modelId="{D80380C8-E1D2-944A-8CE5-CDBB66A48106}" type="pres">
      <dgm:prSet presAssocID="{D835DAC4-5A8B-44D4-8EB3-46FC528F64D6}" presName="linear" presStyleCnt="0">
        <dgm:presLayoutVars>
          <dgm:animLvl val="lvl"/>
          <dgm:resizeHandles val="exact"/>
        </dgm:presLayoutVars>
      </dgm:prSet>
      <dgm:spPr/>
    </dgm:pt>
    <dgm:pt modelId="{25DBE27A-04E7-BC48-A354-16FF74528BF2}" type="pres">
      <dgm:prSet presAssocID="{EE6368C5-0144-44F9-A193-F082AC45C90B}" presName="parentText" presStyleLbl="node1" presStyleIdx="0" presStyleCnt="2">
        <dgm:presLayoutVars>
          <dgm:chMax val="0"/>
          <dgm:bulletEnabled val="1"/>
        </dgm:presLayoutVars>
      </dgm:prSet>
      <dgm:spPr/>
    </dgm:pt>
    <dgm:pt modelId="{5912EBAB-5F58-E440-8CD7-0231984CDF04}" type="pres">
      <dgm:prSet presAssocID="{390BBD1E-393C-4F90-80F1-E5B70E594BF8}" presName="spacer" presStyleCnt="0"/>
      <dgm:spPr/>
    </dgm:pt>
    <dgm:pt modelId="{94914132-8B1B-A649-9E69-B0FFFEB0EB3F}" type="pres">
      <dgm:prSet presAssocID="{AF4AD4CF-3717-4F08-B9BF-E4FB5676C9A9}" presName="parentText" presStyleLbl="node1" presStyleIdx="1" presStyleCnt="2">
        <dgm:presLayoutVars>
          <dgm:chMax val="0"/>
          <dgm:bulletEnabled val="1"/>
        </dgm:presLayoutVars>
      </dgm:prSet>
      <dgm:spPr/>
    </dgm:pt>
  </dgm:ptLst>
  <dgm:cxnLst>
    <dgm:cxn modelId="{BD319B32-53A0-BF40-BEDC-C8D47CD5426A}" type="presOf" srcId="{EE6368C5-0144-44F9-A193-F082AC45C90B}" destId="{25DBE27A-04E7-BC48-A354-16FF74528BF2}" srcOrd="0" destOrd="0" presId="urn:microsoft.com/office/officeart/2005/8/layout/vList2"/>
    <dgm:cxn modelId="{2776B899-CC03-4ABE-AEFE-EBEEEB45C331}" srcId="{D835DAC4-5A8B-44D4-8EB3-46FC528F64D6}" destId="{AF4AD4CF-3717-4F08-B9BF-E4FB5676C9A9}" srcOrd="1" destOrd="0" parTransId="{C09B09A0-C791-45A2-A20A-D2251B3306AE}" sibTransId="{D0BD9698-1680-47F4-AF45-3070FE004CA8}"/>
    <dgm:cxn modelId="{D077AFA2-52E0-7C4C-ACF9-E4CFAB20554D}" type="presOf" srcId="{D835DAC4-5A8B-44D4-8EB3-46FC528F64D6}" destId="{D80380C8-E1D2-944A-8CE5-CDBB66A48106}" srcOrd="0" destOrd="0" presId="urn:microsoft.com/office/officeart/2005/8/layout/vList2"/>
    <dgm:cxn modelId="{A4DD40EC-8804-3147-A5C2-F8FF593D8590}" type="presOf" srcId="{AF4AD4CF-3717-4F08-B9BF-E4FB5676C9A9}" destId="{94914132-8B1B-A649-9E69-B0FFFEB0EB3F}" srcOrd="0" destOrd="0" presId="urn:microsoft.com/office/officeart/2005/8/layout/vList2"/>
    <dgm:cxn modelId="{7AF8B3F0-45C5-4B82-A03F-E8C89B1CF7D2}" srcId="{D835DAC4-5A8B-44D4-8EB3-46FC528F64D6}" destId="{EE6368C5-0144-44F9-A193-F082AC45C90B}" srcOrd="0" destOrd="0" parTransId="{2D8642B0-855B-4D53-A5C2-0E549F114389}" sibTransId="{390BBD1E-393C-4F90-80F1-E5B70E594BF8}"/>
    <dgm:cxn modelId="{3502B17F-A6B5-2E42-B417-A64A294AB251}" type="presParOf" srcId="{D80380C8-E1D2-944A-8CE5-CDBB66A48106}" destId="{25DBE27A-04E7-BC48-A354-16FF74528BF2}" srcOrd="0" destOrd="0" presId="urn:microsoft.com/office/officeart/2005/8/layout/vList2"/>
    <dgm:cxn modelId="{DC95E122-C812-AC44-8C79-C321E3BA504B}" type="presParOf" srcId="{D80380C8-E1D2-944A-8CE5-CDBB66A48106}" destId="{5912EBAB-5F58-E440-8CD7-0231984CDF04}" srcOrd="1" destOrd="0" presId="urn:microsoft.com/office/officeart/2005/8/layout/vList2"/>
    <dgm:cxn modelId="{877A52D8-58DC-1847-85AD-BF2495D8DCA9}" type="presParOf" srcId="{D80380C8-E1D2-944A-8CE5-CDBB66A48106}" destId="{94914132-8B1B-A649-9E69-B0FFFEB0EB3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007E0F3-70C9-4F73-97E4-F17BD52A5A94}"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E5C330B2-B9C4-4955-9AFB-537F3DF8EA52}">
      <dgm:prSet/>
      <dgm:spPr/>
      <dgm:t>
        <a:bodyPr/>
        <a:lstStyle/>
        <a:p>
          <a:r>
            <a:rPr lang="en-US" b="1"/>
            <a:t>Somatic pain </a:t>
          </a:r>
          <a:r>
            <a:rPr lang="en-US"/>
            <a:t>refers to pain that has an identifiable location as a result of tissue damage causing the release of chemicals from injured cells that mediate pain</a:t>
          </a:r>
        </a:p>
      </dgm:t>
    </dgm:pt>
    <dgm:pt modelId="{FFACBC7B-1324-42FC-83C5-EFBA980E0995}" type="parTrans" cxnId="{E6647364-FAC0-4550-9F5C-B65BCFBA43BD}">
      <dgm:prSet/>
      <dgm:spPr/>
      <dgm:t>
        <a:bodyPr/>
        <a:lstStyle/>
        <a:p>
          <a:endParaRPr lang="en-US"/>
        </a:p>
      </dgm:t>
    </dgm:pt>
    <dgm:pt modelId="{4BEB5294-1B74-41FA-A798-41814AB80335}" type="sibTrans" cxnId="{E6647364-FAC0-4550-9F5C-B65BCFBA43BD}">
      <dgm:prSet/>
      <dgm:spPr/>
      <dgm:t>
        <a:bodyPr/>
        <a:lstStyle/>
        <a:p>
          <a:endParaRPr lang="en-US"/>
        </a:p>
      </dgm:t>
    </dgm:pt>
    <dgm:pt modelId="{EBFCE2FA-142D-478D-BBF3-8648F7739946}">
      <dgm:prSet/>
      <dgm:spPr/>
      <dgm:t>
        <a:bodyPr/>
        <a:lstStyle/>
        <a:p>
          <a:r>
            <a:rPr lang="en-US"/>
            <a:t>Localized, sharp in nature, and hurts at the point or area of stimulus</a:t>
          </a:r>
        </a:p>
      </dgm:t>
    </dgm:pt>
    <dgm:pt modelId="{094A710F-3E49-4919-A592-8778B445F103}" type="parTrans" cxnId="{D32E28BA-B9D7-4FCC-8821-02BC5DC82AF7}">
      <dgm:prSet/>
      <dgm:spPr/>
      <dgm:t>
        <a:bodyPr/>
        <a:lstStyle/>
        <a:p>
          <a:endParaRPr lang="en-US"/>
        </a:p>
      </dgm:t>
    </dgm:pt>
    <dgm:pt modelId="{7ED806CF-9A3D-408E-96D0-4EBF936122DA}" type="sibTrans" cxnId="{D32E28BA-B9D7-4FCC-8821-02BC5DC82AF7}">
      <dgm:prSet/>
      <dgm:spPr/>
      <dgm:t>
        <a:bodyPr/>
        <a:lstStyle/>
        <a:p>
          <a:endParaRPr lang="en-US"/>
        </a:p>
      </dgm:t>
    </dgm:pt>
    <dgm:pt modelId="{A3FA6031-655F-415F-AA01-147DF62B625E}">
      <dgm:prSet/>
      <dgm:spPr/>
      <dgm:t>
        <a:bodyPr/>
        <a:lstStyle/>
        <a:p>
          <a:r>
            <a:rPr lang="en-US" b="1"/>
            <a:t>Visceral pain </a:t>
          </a:r>
          <a:r>
            <a:rPr lang="en-US"/>
            <a:t>is diffuse, can be referred to another area and described as dull cramping squeezing or vague</a:t>
          </a:r>
        </a:p>
      </dgm:t>
    </dgm:pt>
    <dgm:pt modelId="{41F67830-116D-4B49-BF20-B2DA214D1507}" type="parTrans" cxnId="{2651DA3D-3C44-4623-A2E4-9399AE1C6EF1}">
      <dgm:prSet/>
      <dgm:spPr/>
      <dgm:t>
        <a:bodyPr/>
        <a:lstStyle/>
        <a:p>
          <a:endParaRPr lang="en-US"/>
        </a:p>
      </dgm:t>
    </dgm:pt>
    <dgm:pt modelId="{B7260D87-A033-4B88-91FD-0431613561EC}" type="sibTrans" cxnId="{2651DA3D-3C44-4623-A2E4-9399AE1C6EF1}">
      <dgm:prSet/>
      <dgm:spPr/>
      <dgm:t>
        <a:bodyPr/>
        <a:lstStyle/>
        <a:p>
          <a:endParaRPr lang="en-US"/>
        </a:p>
      </dgm:t>
    </dgm:pt>
    <dgm:pt modelId="{74DA5766-5E35-4F24-B37E-A2CF8FE1C91C}">
      <dgm:prSet/>
      <dgm:spPr/>
      <dgm:t>
        <a:bodyPr/>
        <a:lstStyle/>
        <a:p>
          <a:r>
            <a:rPr lang="en-US"/>
            <a:t>Associated with the distention of an organ capsule</a:t>
          </a:r>
        </a:p>
      </dgm:t>
    </dgm:pt>
    <dgm:pt modelId="{60944594-7E15-41D2-916E-803789A981ED}" type="parTrans" cxnId="{C82726AB-C335-482F-B806-CB6795245232}">
      <dgm:prSet/>
      <dgm:spPr/>
      <dgm:t>
        <a:bodyPr/>
        <a:lstStyle/>
        <a:p>
          <a:endParaRPr lang="en-US"/>
        </a:p>
      </dgm:t>
    </dgm:pt>
    <dgm:pt modelId="{B4555230-02B5-49B7-9F2E-0AC2E45C4F6B}" type="sibTrans" cxnId="{C82726AB-C335-482F-B806-CB6795245232}">
      <dgm:prSet/>
      <dgm:spPr/>
      <dgm:t>
        <a:bodyPr/>
        <a:lstStyle/>
        <a:p>
          <a:endParaRPr lang="en-US"/>
        </a:p>
      </dgm:t>
    </dgm:pt>
    <dgm:pt modelId="{FEA47661-2FE0-4441-91A4-9BABE311A225}">
      <dgm:prSet/>
      <dgm:spPr/>
      <dgm:t>
        <a:bodyPr/>
        <a:lstStyle/>
        <a:p>
          <a:r>
            <a:rPr lang="en-US"/>
            <a:t>Often accompanied with autonomic reflexes such as nausea, vomiting and diarrhea</a:t>
          </a:r>
        </a:p>
      </dgm:t>
    </dgm:pt>
    <dgm:pt modelId="{BD048991-7ACF-4D19-97AC-62B7DE6917FD}" type="parTrans" cxnId="{6B1A6BE9-3FBE-44A9-B06E-314FBFE2C835}">
      <dgm:prSet/>
      <dgm:spPr/>
      <dgm:t>
        <a:bodyPr/>
        <a:lstStyle/>
        <a:p>
          <a:endParaRPr lang="en-US"/>
        </a:p>
      </dgm:t>
    </dgm:pt>
    <dgm:pt modelId="{B9E33B17-00FC-4DF3-835E-689F2E2B1F41}" type="sibTrans" cxnId="{6B1A6BE9-3FBE-44A9-B06E-314FBFE2C835}">
      <dgm:prSet/>
      <dgm:spPr/>
      <dgm:t>
        <a:bodyPr/>
        <a:lstStyle/>
        <a:p>
          <a:endParaRPr lang="en-US"/>
        </a:p>
      </dgm:t>
    </dgm:pt>
    <dgm:pt modelId="{88D5CCF5-3430-B94B-ACC4-6FFC21786B7F}" type="pres">
      <dgm:prSet presAssocID="{2007E0F3-70C9-4F73-97E4-F17BD52A5A94}" presName="Name0" presStyleCnt="0">
        <dgm:presLayoutVars>
          <dgm:dir/>
          <dgm:animLvl val="lvl"/>
          <dgm:resizeHandles val="exact"/>
        </dgm:presLayoutVars>
      </dgm:prSet>
      <dgm:spPr/>
    </dgm:pt>
    <dgm:pt modelId="{C95FD942-E9A2-D346-9558-C9F0D7CC8DA9}" type="pres">
      <dgm:prSet presAssocID="{E5C330B2-B9C4-4955-9AFB-537F3DF8EA52}" presName="composite" presStyleCnt="0"/>
      <dgm:spPr/>
    </dgm:pt>
    <dgm:pt modelId="{1F63F45E-4850-E742-929F-E8B1D8D094DC}" type="pres">
      <dgm:prSet presAssocID="{E5C330B2-B9C4-4955-9AFB-537F3DF8EA52}" presName="parTx" presStyleLbl="alignNode1" presStyleIdx="0" presStyleCnt="2">
        <dgm:presLayoutVars>
          <dgm:chMax val="0"/>
          <dgm:chPref val="0"/>
          <dgm:bulletEnabled val="1"/>
        </dgm:presLayoutVars>
      </dgm:prSet>
      <dgm:spPr/>
    </dgm:pt>
    <dgm:pt modelId="{F760C224-644A-514B-AE1E-FDB3178A1E92}" type="pres">
      <dgm:prSet presAssocID="{E5C330B2-B9C4-4955-9AFB-537F3DF8EA52}" presName="desTx" presStyleLbl="alignAccFollowNode1" presStyleIdx="0" presStyleCnt="2">
        <dgm:presLayoutVars>
          <dgm:bulletEnabled val="1"/>
        </dgm:presLayoutVars>
      </dgm:prSet>
      <dgm:spPr/>
    </dgm:pt>
    <dgm:pt modelId="{3A5CE267-C005-6541-AEE8-79E247A9F1DC}" type="pres">
      <dgm:prSet presAssocID="{4BEB5294-1B74-41FA-A798-41814AB80335}" presName="space" presStyleCnt="0"/>
      <dgm:spPr/>
    </dgm:pt>
    <dgm:pt modelId="{D6884773-1254-9E43-9550-219FF5B9BB55}" type="pres">
      <dgm:prSet presAssocID="{A3FA6031-655F-415F-AA01-147DF62B625E}" presName="composite" presStyleCnt="0"/>
      <dgm:spPr/>
    </dgm:pt>
    <dgm:pt modelId="{0A6CB08B-98BF-344E-B594-5D0151790F58}" type="pres">
      <dgm:prSet presAssocID="{A3FA6031-655F-415F-AA01-147DF62B625E}" presName="parTx" presStyleLbl="alignNode1" presStyleIdx="1" presStyleCnt="2">
        <dgm:presLayoutVars>
          <dgm:chMax val="0"/>
          <dgm:chPref val="0"/>
          <dgm:bulletEnabled val="1"/>
        </dgm:presLayoutVars>
      </dgm:prSet>
      <dgm:spPr/>
    </dgm:pt>
    <dgm:pt modelId="{C0373846-B834-534B-8BA3-19033BF417F3}" type="pres">
      <dgm:prSet presAssocID="{A3FA6031-655F-415F-AA01-147DF62B625E}" presName="desTx" presStyleLbl="alignAccFollowNode1" presStyleIdx="1" presStyleCnt="2">
        <dgm:presLayoutVars>
          <dgm:bulletEnabled val="1"/>
        </dgm:presLayoutVars>
      </dgm:prSet>
      <dgm:spPr/>
    </dgm:pt>
  </dgm:ptLst>
  <dgm:cxnLst>
    <dgm:cxn modelId="{7B1B8830-1E25-8149-8FE1-93591252BD40}" type="presOf" srcId="{A3FA6031-655F-415F-AA01-147DF62B625E}" destId="{0A6CB08B-98BF-344E-B594-5D0151790F58}" srcOrd="0" destOrd="0" presId="urn:microsoft.com/office/officeart/2005/8/layout/hList1"/>
    <dgm:cxn modelId="{2651DA3D-3C44-4623-A2E4-9399AE1C6EF1}" srcId="{2007E0F3-70C9-4F73-97E4-F17BD52A5A94}" destId="{A3FA6031-655F-415F-AA01-147DF62B625E}" srcOrd="1" destOrd="0" parTransId="{41F67830-116D-4B49-BF20-B2DA214D1507}" sibTransId="{B7260D87-A033-4B88-91FD-0431613561EC}"/>
    <dgm:cxn modelId="{E10C2E5C-1173-AF4B-8E5D-13E505D7E4A1}" type="presOf" srcId="{E5C330B2-B9C4-4955-9AFB-537F3DF8EA52}" destId="{1F63F45E-4850-E742-929F-E8B1D8D094DC}" srcOrd="0" destOrd="0" presId="urn:microsoft.com/office/officeart/2005/8/layout/hList1"/>
    <dgm:cxn modelId="{E6647364-FAC0-4550-9F5C-B65BCFBA43BD}" srcId="{2007E0F3-70C9-4F73-97E4-F17BD52A5A94}" destId="{E5C330B2-B9C4-4955-9AFB-537F3DF8EA52}" srcOrd="0" destOrd="0" parTransId="{FFACBC7B-1324-42FC-83C5-EFBA980E0995}" sibTransId="{4BEB5294-1B74-41FA-A798-41814AB80335}"/>
    <dgm:cxn modelId="{0C192C69-9C8E-3B44-90D4-753C65E44E78}" type="presOf" srcId="{2007E0F3-70C9-4F73-97E4-F17BD52A5A94}" destId="{88D5CCF5-3430-B94B-ACC4-6FFC21786B7F}" srcOrd="0" destOrd="0" presId="urn:microsoft.com/office/officeart/2005/8/layout/hList1"/>
    <dgm:cxn modelId="{FDB39F72-A467-8445-8995-60BA07B8B38B}" type="presOf" srcId="{EBFCE2FA-142D-478D-BBF3-8648F7739946}" destId="{F760C224-644A-514B-AE1E-FDB3178A1E92}" srcOrd="0" destOrd="0" presId="urn:microsoft.com/office/officeart/2005/8/layout/hList1"/>
    <dgm:cxn modelId="{9D7CAD8F-7F69-7A48-9656-BADACA344FB0}" type="presOf" srcId="{74DA5766-5E35-4F24-B37E-A2CF8FE1C91C}" destId="{C0373846-B834-534B-8BA3-19033BF417F3}" srcOrd="0" destOrd="0" presId="urn:microsoft.com/office/officeart/2005/8/layout/hList1"/>
    <dgm:cxn modelId="{F79E0CA8-3387-6F4F-9F1E-A020F1A9782B}" type="presOf" srcId="{FEA47661-2FE0-4441-91A4-9BABE311A225}" destId="{C0373846-B834-534B-8BA3-19033BF417F3}" srcOrd="0" destOrd="1" presId="urn:microsoft.com/office/officeart/2005/8/layout/hList1"/>
    <dgm:cxn modelId="{C82726AB-C335-482F-B806-CB6795245232}" srcId="{A3FA6031-655F-415F-AA01-147DF62B625E}" destId="{74DA5766-5E35-4F24-B37E-A2CF8FE1C91C}" srcOrd="0" destOrd="0" parTransId="{60944594-7E15-41D2-916E-803789A981ED}" sibTransId="{B4555230-02B5-49B7-9F2E-0AC2E45C4F6B}"/>
    <dgm:cxn modelId="{D32E28BA-B9D7-4FCC-8821-02BC5DC82AF7}" srcId="{E5C330B2-B9C4-4955-9AFB-537F3DF8EA52}" destId="{EBFCE2FA-142D-478D-BBF3-8648F7739946}" srcOrd="0" destOrd="0" parTransId="{094A710F-3E49-4919-A592-8778B445F103}" sibTransId="{7ED806CF-9A3D-408E-96D0-4EBF936122DA}"/>
    <dgm:cxn modelId="{6B1A6BE9-3FBE-44A9-B06E-314FBFE2C835}" srcId="{A3FA6031-655F-415F-AA01-147DF62B625E}" destId="{FEA47661-2FE0-4441-91A4-9BABE311A225}" srcOrd="1" destOrd="0" parTransId="{BD048991-7ACF-4D19-97AC-62B7DE6917FD}" sibTransId="{B9E33B17-00FC-4DF3-835E-689F2E2B1F41}"/>
    <dgm:cxn modelId="{908427D5-58FB-D442-A960-C8A0397AD596}" type="presParOf" srcId="{88D5CCF5-3430-B94B-ACC4-6FFC21786B7F}" destId="{C95FD942-E9A2-D346-9558-C9F0D7CC8DA9}" srcOrd="0" destOrd="0" presId="urn:microsoft.com/office/officeart/2005/8/layout/hList1"/>
    <dgm:cxn modelId="{4FE9DBBE-ABBC-3247-A68D-A4ADFD7536FA}" type="presParOf" srcId="{C95FD942-E9A2-D346-9558-C9F0D7CC8DA9}" destId="{1F63F45E-4850-E742-929F-E8B1D8D094DC}" srcOrd="0" destOrd="0" presId="urn:microsoft.com/office/officeart/2005/8/layout/hList1"/>
    <dgm:cxn modelId="{FC21F696-44AB-A84D-A648-C852CDCAEBAB}" type="presParOf" srcId="{C95FD942-E9A2-D346-9558-C9F0D7CC8DA9}" destId="{F760C224-644A-514B-AE1E-FDB3178A1E92}" srcOrd="1" destOrd="0" presId="urn:microsoft.com/office/officeart/2005/8/layout/hList1"/>
    <dgm:cxn modelId="{30AAA65D-1155-8F44-BE56-511283E09224}" type="presParOf" srcId="{88D5CCF5-3430-B94B-ACC4-6FFC21786B7F}" destId="{3A5CE267-C005-6541-AEE8-79E247A9F1DC}" srcOrd="1" destOrd="0" presId="urn:microsoft.com/office/officeart/2005/8/layout/hList1"/>
    <dgm:cxn modelId="{6B9DA95D-5719-C54D-81C6-AAE18213008E}" type="presParOf" srcId="{88D5CCF5-3430-B94B-ACC4-6FFC21786B7F}" destId="{D6884773-1254-9E43-9550-219FF5B9BB55}" srcOrd="2" destOrd="0" presId="urn:microsoft.com/office/officeart/2005/8/layout/hList1"/>
    <dgm:cxn modelId="{9FB51493-6563-0646-BED5-E05BCC1F4093}" type="presParOf" srcId="{D6884773-1254-9E43-9550-219FF5B9BB55}" destId="{0A6CB08B-98BF-344E-B594-5D0151790F58}" srcOrd="0" destOrd="0" presId="urn:microsoft.com/office/officeart/2005/8/layout/hList1"/>
    <dgm:cxn modelId="{2E5592C8-6F20-264F-B01D-655E2790343A}" type="presParOf" srcId="{D6884773-1254-9E43-9550-219FF5B9BB55}" destId="{C0373846-B834-534B-8BA3-19033BF417F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69C813D-019B-4F5A-A453-7FA14074C573}" type="doc">
      <dgm:prSet loTypeId="urn:microsoft.com/office/officeart/2005/8/layout/list1" loCatId="list" qsTypeId="urn:microsoft.com/office/officeart/2005/8/quickstyle/simple2" qsCatId="simple" csTypeId="urn:microsoft.com/office/officeart/2005/8/colors/accent2_2" csCatId="accent2" phldr="1"/>
      <dgm:spPr/>
      <dgm:t>
        <a:bodyPr/>
        <a:lstStyle/>
        <a:p>
          <a:endParaRPr lang="en-US"/>
        </a:p>
      </dgm:t>
    </dgm:pt>
    <dgm:pt modelId="{FA3E2C32-EB78-4986-84E0-AED290B3CBE2}">
      <dgm:prSet/>
      <dgm:spPr/>
      <dgm:t>
        <a:bodyPr/>
        <a:lstStyle/>
        <a:p>
          <a:pPr>
            <a:defRPr b="1"/>
          </a:pPr>
          <a:r>
            <a:rPr lang="en-US"/>
            <a:t>Neuropathic</a:t>
          </a:r>
        </a:p>
      </dgm:t>
    </dgm:pt>
    <dgm:pt modelId="{AA06AD4D-3567-4A0B-9712-14802588100A}" type="parTrans" cxnId="{61D105AF-9976-46B8-AED3-409DB2083BDD}">
      <dgm:prSet/>
      <dgm:spPr/>
      <dgm:t>
        <a:bodyPr/>
        <a:lstStyle/>
        <a:p>
          <a:endParaRPr lang="en-US"/>
        </a:p>
      </dgm:t>
    </dgm:pt>
    <dgm:pt modelId="{335C8A0A-F526-424D-9F3D-7DB9BB685033}" type="sibTrans" cxnId="{61D105AF-9976-46B8-AED3-409DB2083BDD}">
      <dgm:prSet/>
      <dgm:spPr/>
      <dgm:t>
        <a:bodyPr/>
        <a:lstStyle/>
        <a:p>
          <a:endParaRPr lang="en-US"/>
        </a:p>
      </dgm:t>
    </dgm:pt>
    <dgm:pt modelId="{C3351790-005B-4C97-A111-9706711BEBC3}">
      <dgm:prSet/>
      <dgm:spPr/>
      <dgm:t>
        <a:bodyPr/>
        <a:lstStyle/>
        <a:p>
          <a:r>
            <a:rPr lang="en-US"/>
            <a:t>Caused by damage to peripheral or central neural structures</a:t>
          </a:r>
        </a:p>
      </dgm:t>
    </dgm:pt>
    <dgm:pt modelId="{25F67E3C-BE49-4C2D-A5DD-998783574656}" type="parTrans" cxnId="{9C1CD4CD-FA19-45E3-B2A6-49E953A882AA}">
      <dgm:prSet/>
      <dgm:spPr/>
      <dgm:t>
        <a:bodyPr/>
        <a:lstStyle/>
        <a:p>
          <a:endParaRPr lang="en-US"/>
        </a:p>
      </dgm:t>
    </dgm:pt>
    <dgm:pt modelId="{88DBB5E8-0145-475A-9CB6-9A955991FC2B}" type="sibTrans" cxnId="{9C1CD4CD-FA19-45E3-B2A6-49E953A882AA}">
      <dgm:prSet/>
      <dgm:spPr/>
      <dgm:t>
        <a:bodyPr/>
        <a:lstStyle/>
        <a:p>
          <a:endParaRPr lang="en-US"/>
        </a:p>
      </dgm:t>
    </dgm:pt>
    <dgm:pt modelId="{1DC8EE0A-F2CA-4313-A627-D0013A206C97}">
      <dgm:prSet/>
      <dgm:spPr/>
      <dgm:t>
        <a:bodyPr/>
        <a:lstStyle/>
        <a:p>
          <a:r>
            <a:rPr lang="en-US"/>
            <a:t>Results in abnormal processing of painful stimuli and CNS excitation</a:t>
          </a:r>
        </a:p>
      </dgm:t>
    </dgm:pt>
    <dgm:pt modelId="{4F6F60A8-12B4-406F-B1C2-4EF44575A2B6}" type="parTrans" cxnId="{36C7E941-6694-45D0-BB94-50EF63601D17}">
      <dgm:prSet/>
      <dgm:spPr/>
      <dgm:t>
        <a:bodyPr/>
        <a:lstStyle/>
        <a:p>
          <a:endParaRPr lang="en-US"/>
        </a:p>
      </dgm:t>
    </dgm:pt>
    <dgm:pt modelId="{7260938B-A547-4DD8-9224-0C130F26C149}" type="sibTrans" cxnId="{36C7E941-6694-45D0-BB94-50EF63601D17}">
      <dgm:prSet/>
      <dgm:spPr/>
      <dgm:t>
        <a:bodyPr/>
        <a:lstStyle/>
        <a:p>
          <a:endParaRPr lang="en-US"/>
        </a:p>
      </dgm:t>
    </dgm:pt>
    <dgm:pt modelId="{62FE0DCB-28AA-4389-953A-2E86CED0414A}">
      <dgm:prSet/>
      <dgm:spPr/>
      <dgm:t>
        <a:bodyPr/>
        <a:lstStyle/>
        <a:p>
          <a:r>
            <a:rPr lang="en-US"/>
            <a:t>Often described as burning, tingling or shock like</a:t>
          </a:r>
        </a:p>
      </dgm:t>
    </dgm:pt>
    <dgm:pt modelId="{08412B05-9D67-465F-9559-904E9500D45E}" type="parTrans" cxnId="{FEB4B4B8-0ED3-4F2C-9E3D-60F13BCD3EE4}">
      <dgm:prSet/>
      <dgm:spPr/>
      <dgm:t>
        <a:bodyPr/>
        <a:lstStyle/>
        <a:p>
          <a:endParaRPr lang="en-US"/>
        </a:p>
      </dgm:t>
    </dgm:pt>
    <dgm:pt modelId="{64004FD0-9BD8-43CD-B381-E9AB972EF94F}" type="sibTrans" cxnId="{FEB4B4B8-0ED3-4F2C-9E3D-60F13BCD3EE4}">
      <dgm:prSet/>
      <dgm:spPr/>
      <dgm:t>
        <a:bodyPr/>
        <a:lstStyle/>
        <a:p>
          <a:endParaRPr lang="en-US"/>
        </a:p>
      </dgm:t>
    </dgm:pt>
    <dgm:pt modelId="{A1EBD128-108C-471B-A33A-988A48558217}">
      <dgm:prSet/>
      <dgm:spPr/>
      <dgm:t>
        <a:bodyPr/>
        <a:lstStyle/>
        <a:p>
          <a:pPr>
            <a:defRPr b="1"/>
          </a:pPr>
          <a:r>
            <a:rPr lang="en-US"/>
            <a:t>Idiopathic</a:t>
          </a:r>
        </a:p>
      </dgm:t>
    </dgm:pt>
    <dgm:pt modelId="{357F311E-25F7-4981-ABCD-92F76B2DA084}" type="parTrans" cxnId="{A876E1D4-410A-42CB-BD75-9FABEEE42126}">
      <dgm:prSet/>
      <dgm:spPr/>
      <dgm:t>
        <a:bodyPr/>
        <a:lstStyle/>
        <a:p>
          <a:endParaRPr lang="en-US"/>
        </a:p>
      </dgm:t>
    </dgm:pt>
    <dgm:pt modelId="{DDE228C3-5A61-484F-BB7B-8D7CDE510FBC}" type="sibTrans" cxnId="{A876E1D4-410A-42CB-BD75-9FABEEE42126}">
      <dgm:prSet/>
      <dgm:spPr/>
      <dgm:t>
        <a:bodyPr/>
        <a:lstStyle/>
        <a:p>
          <a:endParaRPr lang="en-US"/>
        </a:p>
      </dgm:t>
    </dgm:pt>
    <dgm:pt modelId="{136A0C4A-8DFA-4AC4-B319-B10D5A05319F}">
      <dgm:prSet/>
      <dgm:spPr/>
      <dgm:t>
        <a:bodyPr/>
        <a:lstStyle/>
        <a:p>
          <a:r>
            <a:rPr lang="en-US"/>
            <a:t>Psychogenic pain is also associated with chronic pain states and is used to describe pain that has no apparent cause</a:t>
          </a:r>
        </a:p>
      </dgm:t>
    </dgm:pt>
    <dgm:pt modelId="{15BBD67C-EA73-4816-8FF4-54B0C9239238}" type="parTrans" cxnId="{A781F2C4-52DE-4B86-8831-5CB3203E769D}">
      <dgm:prSet/>
      <dgm:spPr/>
      <dgm:t>
        <a:bodyPr/>
        <a:lstStyle/>
        <a:p>
          <a:endParaRPr lang="en-US"/>
        </a:p>
      </dgm:t>
    </dgm:pt>
    <dgm:pt modelId="{9916F7AE-9641-4AA6-90F2-39383414AB6D}" type="sibTrans" cxnId="{A781F2C4-52DE-4B86-8831-5CB3203E769D}">
      <dgm:prSet/>
      <dgm:spPr/>
      <dgm:t>
        <a:bodyPr/>
        <a:lstStyle/>
        <a:p>
          <a:endParaRPr lang="en-US"/>
        </a:p>
      </dgm:t>
    </dgm:pt>
    <dgm:pt modelId="{E4EEF9B3-3E89-401D-BB16-BDC44747F8D9}">
      <dgm:prSet/>
      <dgm:spPr/>
      <dgm:t>
        <a:bodyPr/>
        <a:lstStyle/>
        <a:p>
          <a:r>
            <a:rPr lang="en-US"/>
            <a:t>Psychological symptoms present</a:t>
          </a:r>
        </a:p>
      </dgm:t>
    </dgm:pt>
    <dgm:pt modelId="{FC006963-2447-403F-B201-FA9D14F36778}" type="parTrans" cxnId="{1852055B-5F7B-4F7C-AE2B-502237BA2593}">
      <dgm:prSet/>
      <dgm:spPr/>
      <dgm:t>
        <a:bodyPr/>
        <a:lstStyle/>
        <a:p>
          <a:endParaRPr lang="en-US"/>
        </a:p>
      </dgm:t>
    </dgm:pt>
    <dgm:pt modelId="{061F3847-428B-48E4-97F3-2D12C91F453F}" type="sibTrans" cxnId="{1852055B-5F7B-4F7C-AE2B-502237BA2593}">
      <dgm:prSet/>
      <dgm:spPr/>
      <dgm:t>
        <a:bodyPr/>
        <a:lstStyle/>
        <a:p>
          <a:endParaRPr lang="en-US"/>
        </a:p>
      </dgm:t>
    </dgm:pt>
    <dgm:pt modelId="{63134C90-0D52-144E-AAC8-D61AB26CCA94}" type="pres">
      <dgm:prSet presAssocID="{569C813D-019B-4F5A-A453-7FA14074C573}" presName="linear" presStyleCnt="0">
        <dgm:presLayoutVars>
          <dgm:dir/>
          <dgm:animLvl val="lvl"/>
          <dgm:resizeHandles val="exact"/>
        </dgm:presLayoutVars>
      </dgm:prSet>
      <dgm:spPr/>
    </dgm:pt>
    <dgm:pt modelId="{67C6462B-AFF8-CF4F-83D5-0866683979EE}" type="pres">
      <dgm:prSet presAssocID="{FA3E2C32-EB78-4986-84E0-AED290B3CBE2}" presName="parentLin" presStyleCnt="0"/>
      <dgm:spPr/>
    </dgm:pt>
    <dgm:pt modelId="{90C1A83B-2979-A044-A839-D0757801B2A7}" type="pres">
      <dgm:prSet presAssocID="{FA3E2C32-EB78-4986-84E0-AED290B3CBE2}" presName="parentLeftMargin" presStyleLbl="node1" presStyleIdx="0" presStyleCnt="2"/>
      <dgm:spPr/>
    </dgm:pt>
    <dgm:pt modelId="{BE8F3D90-BA29-4F4C-A527-F80734052AF4}" type="pres">
      <dgm:prSet presAssocID="{FA3E2C32-EB78-4986-84E0-AED290B3CBE2}" presName="parentText" presStyleLbl="node1" presStyleIdx="0" presStyleCnt="2">
        <dgm:presLayoutVars>
          <dgm:chMax val="0"/>
          <dgm:bulletEnabled val="1"/>
        </dgm:presLayoutVars>
      </dgm:prSet>
      <dgm:spPr/>
    </dgm:pt>
    <dgm:pt modelId="{A1C76501-568B-A04E-A114-08EC31C67FAF}" type="pres">
      <dgm:prSet presAssocID="{FA3E2C32-EB78-4986-84E0-AED290B3CBE2}" presName="negativeSpace" presStyleCnt="0"/>
      <dgm:spPr/>
    </dgm:pt>
    <dgm:pt modelId="{D31E1A7D-9FBD-B946-9A96-D31527D972D3}" type="pres">
      <dgm:prSet presAssocID="{FA3E2C32-EB78-4986-84E0-AED290B3CBE2}" presName="childText" presStyleLbl="conFgAcc1" presStyleIdx="0" presStyleCnt="2">
        <dgm:presLayoutVars>
          <dgm:bulletEnabled val="1"/>
        </dgm:presLayoutVars>
      </dgm:prSet>
      <dgm:spPr/>
    </dgm:pt>
    <dgm:pt modelId="{DFF0FD9F-B5FD-6944-A877-C7BFD10BBD4C}" type="pres">
      <dgm:prSet presAssocID="{335C8A0A-F526-424D-9F3D-7DB9BB685033}" presName="spaceBetweenRectangles" presStyleCnt="0"/>
      <dgm:spPr/>
    </dgm:pt>
    <dgm:pt modelId="{9EFC0B90-66D6-C443-8348-B442F9FC8D35}" type="pres">
      <dgm:prSet presAssocID="{A1EBD128-108C-471B-A33A-988A48558217}" presName="parentLin" presStyleCnt="0"/>
      <dgm:spPr/>
    </dgm:pt>
    <dgm:pt modelId="{65B93D7B-35C5-0C41-AE2E-89C2FE92A7B8}" type="pres">
      <dgm:prSet presAssocID="{A1EBD128-108C-471B-A33A-988A48558217}" presName="parentLeftMargin" presStyleLbl="node1" presStyleIdx="0" presStyleCnt="2"/>
      <dgm:spPr/>
    </dgm:pt>
    <dgm:pt modelId="{04DC7910-C877-AC47-A6AC-7932118CECB0}" type="pres">
      <dgm:prSet presAssocID="{A1EBD128-108C-471B-A33A-988A48558217}" presName="parentText" presStyleLbl="node1" presStyleIdx="1" presStyleCnt="2">
        <dgm:presLayoutVars>
          <dgm:chMax val="0"/>
          <dgm:bulletEnabled val="1"/>
        </dgm:presLayoutVars>
      </dgm:prSet>
      <dgm:spPr/>
    </dgm:pt>
    <dgm:pt modelId="{3CEFEACE-4F17-E641-8F1D-6B326499F807}" type="pres">
      <dgm:prSet presAssocID="{A1EBD128-108C-471B-A33A-988A48558217}" presName="negativeSpace" presStyleCnt="0"/>
      <dgm:spPr/>
    </dgm:pt>
    <dgm:pt modelId="{65119AC4-B071-D042-8477-F7F01640BC38}" type="pres">
      <dgm:prSet presAssocID="{A1EBD128-108C-471B-A33A-988A48558217}" presName="childText" presStyleLbl="conFgAcc1" presStyleIdx="1" presStyleCnt="2">
        <dgm:presLayoutVars>
          <dgm:bulletEnabled val="1"/>
        </dgm:presLayoutVars>
      </dgm:prSet>
      <dgm:spPr/>
    </dgm:pt>
  </dgm:ptLst>
  <dgm:cxnLst>
    <dgm:cxn modelId="{F12E7201-0263-554C-917A-3CB56007F784}" type="presOf" srcId="{62FE0DCB-28AA-4389-953A-2E86CED0414A}" destId="{D31E1A7D-9FBD-B946-9A96-D31527D972D3}" srcOrd="0" destOrd="2" presId="urn:microsoft.com/office/officeart/2005/8/layout/list1"/>
    <dgm:cxn modelId="{6D31F509-E15D-1347-B58B-4A09B8A7B6C4}" type="presOf" srcId="{A1EBD128-108C-471B-A33A-988A48558217}" destId="{04DC7910-C877-AC47-A6AC-7932118CECB0}" srcOrd="1" destOrd="0" presId="urn:microsoft.com/office/officeart/2005/8/layout/list1"/>
    <dgm:cxn modelId="{B7D6C33E-B47B-344B-8F13-3B36857415CD}" type="presOf" srcId="{1DC8EE0A-F2CA-4313-A627-D0013A206C97}" destId="{D31E1A7D-9FBD-B946-9A96-D31527D972D3}" srcOrd="0" destOrd="1" presId="urn:microsoft.com/office/officeart/2005/8/layout/list1"/>
    <dgm:cxn modelId="{36C7E941-6694-45D0-BB94-50EF63601D17}" srcId="{FA3E2C32-EB78-4986-84E0-AED290B3CBE2}" destId="{1DC8EE0A-F2CA-4313-A627-D0013A206C97}" srcOrd="1" destOrd="0" parTransId="{4F6F60A8-12B4-406F-B1C2-4EF44575A2B6}" sibTransId="{7260938B-A547-4DD8-9224-0C130F26C149}"/>
    <dgm:cxn modelId="{794ED843-5292-584B-B1DF-378A0D03415A}" type="presOf" srcId="{136A0C4A-8DFA-4AC4-B319-B10D5A05319F}" destId="{65119AC4-B071-D042-8477-F7F01640BC38}" srcOrd="0" destOrd="0" presId="urn:microsoft.com/office/officeart/2005/8/layout/list1"/>
    <dgm:cxn modelId="{1852055B-5F7B-4F7C-AE2B-502237BA2593}" srcId="{A1EBD128-108C-471B-A33A-988A48558217}" destId="{E4EEF9B3-3E89-401D-BB16-BDC44747F8D9}" srcOrd="1" destOrd="0" parTransId="{FC006963-2447-403F-B201-FA9D14F36778}" sibTransId="{061F3847-428B-48E4-97F3-2D12C91F453F}"/>
    <dgm:cxn modelId="{5488E169-D62B-A649-81B7-742AE4521518}" type="presOf" srcId="{569C813D-019B-4F5A-A453-7FA14074C573}" destId="{63134C90-0D52-144E-AAC8-D61AB26CCA94}" srcOrd="0" destOrd="0" presId="urn:microsoft.com/office/officeart/2005/8/layout/list1"/>
    <dgm:cxn modelId="{EFAABA91-2AA3-E642-8D5B-DDEB61FD89AF}" type="presOf" srcId="{FA3E2C32-EB78-4986-84E0-AED290B3CBE2}" destId="{90C1A83B-2979-A044-A839-D0757801B2A7}" srcOrd="0" destOrd="0" presId="urn:microsoft.com/office/officeart/2005/8/layout/list1"/>
    <dgm:cxn modelId="{70E9F296-8BEC-4B4D-87FE-9D6588F09E05}" type="presOf" srcId="{E4EEF9B3-3E89-401D-BB16-BDC44747F8D9}" destId="{65119AC4-B071-D042-8477-F7F01640BC38}" srcOrd="0" destOrd="1" presId="urn:microsoft.com/office/officeart/2005/8/layout/list1"/>
    <dgm:cxn modelId="{61D105AF-9976-46B8-AED3-409DB2083BDD}" srcId="{569C813D-019B-4F5A-A453-7FA14074C573}" destId="{FA3E2C32-EB78-4986-84E0-AED290B3CBE2}" srcOrd="0" destOrd="0" parTransId="{AA06AD4D-3567-4A0B-9712-14802588100A}" sibTransId="{335C8A0A-F526-424D-9F3D-7DB9BB685033}"/>
    <dgm:cxn modelId="{FEB4B4B8-0ED3-4F2C-9E3D-60F13BCD3EE4}" srcId="{FA3E2C32-EB78-4986-84E0-AED290B3CBE2}" destId="{62FE0DCB-28AA-4389-953A-2E86CED0414A}" srcOrd="2" destOrd="0" parTransId="{08412B05-9D67-465F-9559-904E9500D45E}" sibTransId="{64004FD0-9BD8-43CD-B381-E9AB972EF94F}"/>
    <dgm:cxn modelId="{244091C2-F68F-2344-AB8E-1E897B8B73F1}" type="presOf" srcId="{C3351790-005B-4C97-A111-9706711BEBC3}" destId="{D31E1A7D-9FBD-B946-9A96-D31527D972D3}" srcOrd="0" destOrd="0" presId="urn:microsoft.com/office/officeart/2005/8/layout/list1"/>
    <dgm:cxn modelId="{A781F2C4-52DE-4B86-8831-5CB3203E769D}" srcId="{A1EBD128-108C-471B-A33A-988A48558217}" destId="{136A0C4A-8DFA-4AC4-B319-B10D5A05319F}" srcOrd="0" destOrd="0" parTransId="{15BBD67C-EA73-4816-8FF4-54B0C9239238}" sibTransId="{9916F7AE-9641-4AA6-90F2-39383414AB6D}"/>
    <dgm:cxn modelId="{9C1CD4CD-FA19-45E3-B2A6-49E953A882AA}" srcId="{FA3E2C32-EB78-4986-84E0-AED290B3CBE2}" destId="{C3351790-005B-4C97-A111-9706711BEBC3}" srcOrd="0" destOrd="0" parTransId="{25F67E3C-BE49-4C2D-A5DD-998783574656}" sibTransId="{88DBB5E8-0145-475A-9CB6-9A955991FC2B}"/>
    <dgm:cxn modelId="{A876E1D4-410A-42CB-BD75-9FABEEE42126}" srcId="{569C813D-019B-4F5A-A453-7FA14074C573}" destId="{A1EBD128-108C-471B-A33A-988A48558217}" srcOrd="1" destOrd="0" parTransId="{357F311E-25F7-4981-ABCD-92F76B2DA084}" sibTransId="{DDE228C3-5A61-484F-BB7B-8D7CDE510FBC}"/>
    <dgm:cxn modelId="{BA2008D6-C631-A644-B7B1-1251AF32EA4E}" type="presOf" srcId="{FA3E2C32-EB78-4986-84E0-AED290B3CBE2}" destId="{BE8F3D90-BA29-4F4C-A527-F80734052AF4}" srcOrd="1" destOrd="0" presId="urn:microsoft.com/office/officeart/2005/8/layout/list1"/>
    <dgm:cxn modelId="{85FED5FB-4520-404A-B07A-A23D1B07BD14}" type="presOf" srcId="{A1EBD128-108C-471B-A33A-988A48558217}" destId="{65B93D7B-35C5-0C41-AE2E-89C2FE92A7B8}" srcOrd="0" destOrd="0" presId="urn:microsoft.com/office/officeart/2005/8/layout/list1"/>
    <dgm:cxn modelId="{F58C4DFE-E2C4-7D4E-8B78-7F2D50515E2D}" type="presParOf" srcId="{63134C90-0D52-144E-AAC8-D61AB26CCA94}" destId="{67C6462B-AFF8-CF4F-83D5-0866683979EE}" srcOrd="0" destOrd="0" presId="urn:microsoft.com/office/officeart/2005/8/layout/list1"/>
    <dgm:cxn modelId="{BD5ECCE9-7A06-5C4F-845D-67D3D2FA3F92}" type="presParOf" srcId="{67C6462B-AFF8-CF4F-83D5-0866683979EE}" destId="{90C1A83B-2979-A044-A839-D0757801B2A7}" srcOrd="0" destOrd="0" presId="urn:microsoft.com/office/officeart/2005/8/layout/list1"/>
    <dgm:cxn modelId="{63A08198-9CBF-2B47-823F-205C3BB4A41D}" type="presParOf" srcId="{67C6462B-AFF8-CF4F-83D5-0866683979EE}" destId="{BE8F3D90-BA29-4F4C-A527-F80734052AF4}" srcOrd="1" destOrd="0" presId="urn:microsoft.com/office/officeart/2005/8/layout/list1"/>
    <dgm:cxn modelId="{D990A622-F498-9344-A7D6-5C87CCED2878}" type="presParOf" srcId="{63134C90-0D52-144E-AAC8-D61AB26CCA94}" destId="{A1C76501-568B-A04E-A114-08EC31C67FAF}" srcOrd="1" destOrd="0" presId="urn:microsoft.com/office/officeart/2005/8/layout/list1"/>
    <dgm:cxn modelId="{D3C59779-44A1-DC49-AB23-56FCDDF3D80D}" type="presParOf" srcId="{63134C90-0D52-144E-AAC8-D61AB26CCA94}" destId="{D31E1A7D-9FBD-B946-9A96-D31527D972D3}" srcOrd="2" destOrd="0" presId="urn:microsoft.com/office/officeart/2005/8/layout/list1"/>
    <dgm:cxn modelId="{8062FF12-8F43-C942-AAEA-9F19A671E46D}" type="presParOf" srcId="{63134C90-0D52-144E-AAC8-D61AB26CCA94}" destId="{DFF0FD9F-B5FD-6944-A877-C7BFD10BBD4C}" srcOrd="3" destOrd="0" presId="urn:microsoft.com/office/officeart/2005/8/layout/list1"/>
    <dgm:cxn modelId="{BE50A134-E378-A24A-8153-B7B79F0D49F9}" type="presParOf" srcId="{63134C90-0D52-144E-AAC8-D61AB26CCA94}" destId="{9EFC0B90-66D6-C443-8348-B442F9FC8D35}" srcOrd="4" destOrd="0" presId="urn:microsoft.com/office/officeart/2005/8/layout/list1"/>
    <dgm:cxn modelId="{5BF6AAB2-21EB-9449-A360-CAE548A913EA}" type="presParOf" srcId="{9EFC0B90-66D6-C443-8348-B442F9FC8D35}" destId="{65B93D7B-35C5-0C41-AE2E-89C2FE92A7B8}" srcOrd="0" destOrd="0" presId="urn:microsoft.com/office/officeart/2005/8/layout/list1"/>
    <dgm:cxn modelId="{A851105A-694C-CE4B-8241-C41C82396722}" type="presParOf" srcId="{9EFC0B90-66D6-C443-8348-B442F9FC8D35}" destId="{04DC7910-C877-AC47-A6AC-7932118CECB0}" srcOrd="1" destOrd="0" presId="urn:microsoft.com/office/officeart/2005/8/layout/list1"/>
    <dgm:cxn modelId="{11FBF1DF-C1FC-E642-A52C-0E975D7593ED}" type="presParOf" srcId="{63134C90-0D52-144E-AAC8-D61AB26CCA94}" destId="{3CEFEACE-4F17-E641-8F1D-6B326499F807}" srcOrd="5" destOrd="0" presId="urn:microsoft.com/office/officeart/2005/8/layout/list1"/>
    <dgm:cxn modelId="{40053A4A-B061-7746-A2E0-087FBFED51EE}" type="presParOf" srcId="{63134C90-0D52-144E-AAC8-D61AB26CCA94}" destId="{65119AC4-B071-D042-8477-F7F01640BC3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FE780AB-02BA-42F2-B257-F38403991D7A}" type="doc">
      <dgm:prSet loTypeId="urn:microsoft.com/office/officeart/2005/8/layout/cycle1" loCatId="cycle" qsTypeId="urn:microsoft.com/office/officeart/2005/8/quickstyle/simple1" qsCatId="simple" csTypeId="urn:microsoft.com/office/officeart/2005/8/colors/accent1_2" csCatId="accent1"/>
      <dgm:spPr/>
      <dgm:t>
        <a:bodyPr/>
        <a:lstStyle/>
        <a:p>
          <a:endParaRPr lang="en-US"/>
        </a:p>
      </dgm:t>
    </dgm:pt>
    <dgm:pt modelId="{CACE2958-9278-4130-A5F5-A97A0023D6A0}">
      <dgm:prSet/>
      <dgm:spPr/>
      <dgm:t>
        <a:bodyPr/>
        <a:lstStyle/>
        <a:p>
          <a:r>
            <a:rPr lang="en-US" u="sng"/>
            <a:t>Pain physiology</a:t>
          </a:r>
          <a:br>
            <a:rPr lang="en-US"/>
          </a:br>
          <a:r>
            <a:rPr lang="en-US"/>
            <a:t>1. Transduction</a:t>
          </a:r>
        </a:p>
      </dgm:t>
    </dgm:pt>
    <dgm:pt modelId="{61DA2D6E-6615-49A9-BD83-A224B655F248}" type="parTrans" cxnId="{3FC87390-0AEE-4272-BF77-E39F0D3A9BE9}">
      <dgm:prSet/>
      <dgm:spPr/>
      <dgm:t>
        <a:bodyPr/>
        <a:lstStyle/>
        <a:p>
          <a:endParaRPr lang="en-US"/>
        </a:p>
      </dgm:t>
    </dgm:pt>
    <dgm:pt modelId="{2DF5D3FB-F742-4BE0-9CEC-D3B7CADA79F2}" type="sibTrans" cxnId="{3FC87390-0AEE-4272-BF77-E39F0D3A9BE9}">
      <dgm:prSet/>
      <dgm:spPr/>
      <dgm:t>
        <a:bodyPr/>
        <a:lstStyle/>
        <a:p>
          <a:endParaRPr lang="en-US"/>
        </a:p>
      </dgm:t>
    </dgm:pt>
    <dgm:pt modelId="{6809FEBB-A4EB-4F42-8BB3-A3FB24B039B8}">
      <dgm:prSet/>
      <dgm:spPr/>
      <dgm:t>
        <a:bodyPr/>
        <a:lstStyle/>
        <a:p>
          <a:r>
            <a:rPr lang="en-US"/>
            <a:t>2. Transmission</a:t>
          </a:r>
        </a:p>
      </dgm:t>
    </dgm:pt>
    <dgm:pt modelId="{BD374C10-CF1F-4F1C-B29E-07B6592C06CD}" type="parTrans" cxnId="{345A2F2A-CF92-46DB-8735-359BB3C6ACC2}">
      <dgm:prSet/>
      <dgm:spPr/>
      <dgm:t>
        <a:bodyPr/>
        <a:lstStyle/>
        <a:p>
          <a:endParaRPr lang="en-US"/>
        </a:p>
      </dgm:t>
    </dgm:pt>
    <dgm:pt modelId="{7D875E6F-A736-4C2E-8505-CE5B9053590E}" type="sibTrans" cxnId="{345A2F2A-CF92-46DB-8735-359BB3C6ACC2}">
      <dgm:prSet/>
      <dgm:spPr/>
      <dgm:t>
        <a:bodyPr/>
        <a:lstStyle/>
        <a:p>
          <a:endParaRPr lang="en-US"/>
        </a:p>
      </dgm:t>
    </dgm:pt>
    <dgm:pt modelId="{60272AD1-23C1-42E9-B6E3-3324CF3B5C70}">
      <dgm:prSet/>
      <dgm:spPr/>
      <dgm:t>
        <a:bodyPr/>
        <a:lstStyle/>
        <a:p>
          <a:r>
            <a:rPr lang="en-US"/>
            <a:t>3. Perception</a:t>
          </a:r>
        </a:p>
      </dgm:t>
    </dgm:pt>
    <dgm:pt modelId="{2D780087-2666-466F-A569-55687BC54976}" type="parTrans" cxnId="{0F1251CA-E7EC-4B63-B81B-D3ECB1850271}">
      <dgm:prSet/>
      <dgm:spPr/>
      <dgm:t>
        <a:bodyPr/>
        <a:lstStyle/>
        <a:p>
          <a:endParaRPr lang="en-US"/>
        </a:p>
      </dgm:t>
    </dgm:pt>
    <dgm:pt modelId="{8AD1935F-4BD1-43F5-9FEB-39947C07E027}" type="sibTrans" cxnId="{0F1251CA-E7EC-4B63-B81B-D3ECB1850271}">
      <dgm:prSet/>
      <dgm:spPr/>
      <dgm:t>
        <a:bodyPr/>
        <a:lstStyle/>
        <a:p>
          <a:endParaRPr lang="en-US"/>
        </a:p>
      </dgm:t>
    </dgm:pt>
    <dgm:pt modelId="{24E6A9F1-9CFF-4692-8730-B43CB740FD8D}">
      <dgm:prSet/>
      <dgm:spPr/>
      <dgm:t>
        <a:bodyPr/>
        <a:lstStyle/>
        <a:p>
          <a:r>
            <a:rPr lang="en-US"/>
            <a:t>4. Modulation</a:t>
          </a:r>
        </a:p>
      </dgm:t>
    </dgm:pt>
    <dgm:pt modelId="{7BBC04CB-0D77-4AAD-9DFB-A6B2CFEF4C3F}" type="parTrans" cxnId="{0B9FB2B0-1197-4B83-B623-617C2FFC8374}">
      <dgm:prSet/>
      <dgm:spPr/>
      <dgm:t>
        <a:bodyPr/>
        <a:lstStyle/>
        <a:p>
          <a:endParaRPr lang="en-US"/>
        </a:p>
      </dgm:t>
    </dgm:pt>
    <dgm:pt modelId="{4D86BBF0-EA07-425B-94E2-FB6B0AA64DA7}" type="sibTrans" cxnId="{0B9FB2B0-1197-4B83-B623-617C2FFC8374}">
      <dgm:prSet/>
      <dgm:spPr/>
      <dgm:t>
        <a:bodyPr/>
        <a:lstStyle/>
        <a:p>
          <a:endParaRPr lang="en-US"/>
        </a:p>
      </dgm:t>
    </dgm:pt>
    <dgm:pt modelId="{522F1378-BFC6-7649-82DE-2BE01930C889}" type="pres">
      <dgm:prSet presAssocID="{7FE780AB-02BA-42F2-B257-F38403991D7A}" presName="cycle" presStyleCnt="0">
        <dgm:presLayoutVars>
          <dgm:dir/>
          <dgm:resizeHandles val="exact"/>
        </dgm:presLayoutVars>
      </dgm:prSet>
      <dgm:spPr/>
    </dgm:pt>
    <dgm:pt modelId="{A4E24855-92D3-D548-8382-CE64776CE60C}" type="pres">
      <dgm:prSet presAssocID="{CACE2958-9278-4130-A5F5-A97A0023D6A0}" presName="dummy" presStyleCnt="0"/>
      <dgm:spPr/>
    </dgm:pt>
    <dgm:pt modelId="{E600C77C-3A39-FE45-9307-582D769B055E}" type="pres">
      <dgm:prSet presAssocID="{CACE2958-9278-4130-A5F5-A97A0023D6A0}" presName="node" presStyleLbl="revTx" presStyleIdx="0" presStyleCnt="4">
        <dgm:presLayoutVars>
          <dgm:bulletEnabled val="1"/>
        </dgm:presLayoutVars>
      </dgm:prSet>
      <dgm:spPr/>
    </dgm:pt>
    <dgm:pt modelId="{12B92947-9E3F-FE42-B898-AC2F45D35F23}" type="pres">
      <dgm:prSet presAssocID="{2DF5D3FB-F742-4BE0-9CEC-D3B7CADA79F2}" presName="sibTrans" presStyleLbl="node1" presStyleIdx="0" presStyleCnt="4"/>
      <dgm:spPr/>
    </dgm:pt>
    <dgm:pt modelId="{68D30571-1565-1249-8D4F-53D3085F3CE5}" type="pres">
      <dgm:prSet presAssocID="{6809FEBB-A4EB-4F42-8BB3-A3FB24B039B8}" presName="dummy" presStyleCnt="0"/>
      <dgm:spPr/>
    </dgm:pt>
    <dgm:pt modelId="{BBB9A9F7-D31C-AF4F-B2EC-55A6B8CB788C}" type="pres">
      <dgm:prSet presAssocID="{6809FEBB-A4EB-4F42-8BB3-A3FB24B039B8}" presName="node" presStyleLbl="revTx" presStyleIdx="1" presStyleCnt="4">
        <dgm:presLayoutVars>
          <dgm:bulletEnabled val="1"/>
        </dgm:presLayoutVars>
      </dgm:prSet>
      <dgm:spPr/>
    </dgm:pt>
    <dgm:pt modelId="{27165FEB-5F49-304B-810E-5F8C61EB88E9}" type="pres">
      <dgm:prSet presAssocID="{7D875E6F-A736-4C2E-8505-CE5B9053590E}" presName="sibTrans" presStyleLbl="node1" presStyleIdx="1" presStyleCnt="4"/>
      <dgm:spPr/>
    </dgm:pt>
    <dgm:pt modelId="{03493154-1330-914E-AF29-A3EB7F0C6962}" type="pres">
      <dgm:prSet presAssocID="{60272AD1-23C1-42E9-B6E3-3324CF3B5C70}" presName="dummy" presStyleCnt="0"/>
      <dgm:spPr/>
    </dgm:pt>
    <dgm:pt modelId="{C38DD726-3A3A-5641-83DD-212FCAF562B9}" type="pres">
      <dgm:prSet presAssocID="{60272AD1-23C1-42E9-B6E3-3324CF3B5C70}" presName="node" presStyleLbl="revTx" presStyleIdx="2" presStyleCnt="4">
        <dgm:presLayoutVars>
          <dgm:bulletEnabled val="1"/>
        </dgm:presLayoutVars>
      </dgm:prSet>
      <dgm:spPr/>
    </dgm:pt>
    <dgm:pt modelId="{05CB1B5A-5865-3043-82F4-B5BB7A25606E}" type="pres">
      <dgm:prSet presAssocID="{8AD1935F-4BD1-43F5-9FEB-39947C07E027}" presName="sibTrans" presStyleLbl="node1" presStyleIdx="2" presStyleCnt="4"/>
      <dgm:spPr/>
    </dgm:pt>
    <dgm:pt modelId="{0C7A7A08-E3E5-3845-8B95-AF18DBC1C48A}" type="pres">
      <dgm:prSet presAssocID="{24E6A9F1-9CFF-4692-8730-B43CB740FD8D}" presName="dummy" presStyleCnt="0"/>
      <dgm:spPr/>
    </dgm:pt>
    <dgm:pt modelId="{7649F2FD-B05F-374B-951D-6BE4AD215A16}" type="pres">
      <dgm:prSet presAssocID="{24E6A9F1-9CFF-4692-8730-B43CB740FD8D}" presName="node" presStyleLbl="revTx" presStyleIdx="3" presStyleCnt="4">
        <dgm:presLayoutVars>
          <dgm:bulletEnabled val="1"/>
        </dgm:presLayoutVars>
      </dgm:prSet>
      <dgm:spPr/>
    </dgm:pt>
    <dgm:pt modelId="{E4929845-69B8-9C45-A0C5-409C362D9B3F}" type="pres">
      <dgm:prSet presAssocID="{4D86BBF0-EA07-425B-94E2-FB6B0AA64DA7}" presName="sibTrans" presStyleLbl="node1" presStyleIdx="3" presStyleCnt="4"/>
      <dgm:spPr/>
    </dgm:pt>
  </dgm:ptLst>
  <dgm:cxnLst>
    <dgm:cxn modelId="{571EDD04-6BC7-7148-B8A1-88AB8C23B1AD}" type="presOf" srcId="{7D875E6F-A736-4C2E-8505-CE5B9053590E}" destId="{27165FEB-5F49-304B-810E-5F8C61EB88E9}" srcOrd="0" destOrd="0" presId="urn:microsoft.com/office/officeart/2005/8/layout/cycle1"/>
    <dgm:cxn modelId="{89191623-D6D3-BA48-B1F5-4CEE0C875845}" type="presOf" srcId="{4D86BBF0-EA07-425B-94E2-FB6B0AA64DA7}" destId="{E4929845-69B8-9C45-A0C5-409C362D9B3F}" srcOrd="0" destOrd="0" presId="urn:microsoft.com/office/officeart/2005/8/layout/cycle1"/>
    <dgm:cxn modelId="{345A2F2A-CF92-46DB-8735-359BB3C6ACC2}" srcId="{7FE780AB-02BA-42F2-B257-F38403991D7A}" destId="{6809FEBB-A4EB-4F42-8BB3-A3FB24B039B8}" srcOrd="1" destOrd="0" parTransId="{BD374C10-CF1F-4F1C-B29E-07B6592C06CD}" sibTransId="{7D875E6F-A736-4C2E-8505-CE5B9053590E}"/>
    <dgm:cxn modelId="{C71C654A-1D23-7547-96ED-B57C9D480A57}" type="presOf" srcId="{2DF5D3FB-F742-4BE0-9CEC-D3B7CADA79F2}" destId="{12B92947-9E3F-FE42-B898-AC2F45D35F23}" srcOrd="0" destOrd="0" presId="urn:microsoft.com/office/officeart/2005/8/layout/cycle1"/>
    <dgm:cxn modelId="{D7093254-DC11-FD43-97A1-DB1879B700DE}" type="presOf" srcId="{60272AD1-23C1-42E9-B6E3-3324CF3B5C70}" destId="{C38DD726-3A3A-5641-83DD-212FCAF562B9}" srcOrd="0" destOrd="0" presId="urn:microsoft.com/office/officeart/2005/8/layout/cycle1"/>
    <dgm:cxn modelId="{359B6C72-6DDC-8849-AF86-05A28A86542E}" type="presOf" srcId="{24E6A9F1-9CFF-4692-8730-B43CB740FD8D}" destId="{7649F2FD-B05F-374B-951D-6BE4AD215A16}" srcOrd="0" destOrd="0" presId="urn:microsoft.com/office/officeart/2005/8/layout/cycle1"/>
    <dgm:cxn modelId="{8941637D-C42D-8E49-8967-325F5BA52352}" type="presOf" srcId="{7FE780AB-02BA-42F2-B257-F38403991D7A}" destId="{522F1378-BFC6-7649-82DE-2BE01930C889}" srcOrd="0" destOrd="0" presId="urn:microsoft.com/office/officeart/2005/8/layout/cycle1"/>
    <dgm:cxn modelId="{3FC87390-0AEE-4272-BF77-E39F0D3A9BE9}" srcId="{7FE780AB-02BA-42F2-B257-F38403991D7A}" destId="{CACE2958-9278-4130-A5F5-A97A0023D6A0}" srcOrd="0" destOrd="0" parTransId="{61DA2D6E-6615-49A9-BD83-A224B655F248}" sibTransId="{2DF5D3FB-F742-4BE0-9CEC-D3B7CADA79F2}"/>
    <dgm:cxn modelId="{8F72E1AB-C581-9A46-B5AC-AF7CF1243A0F}" type="presOf" srcId="{6809FEBB-A4EB-4F42-8BB3-A3FB24B039B8}" destId="{BBB9A9F7-D31C-AF4F-B2EC-55A6B8CB788C}" srcOrd="0" destOrd="0" presId="urn:microsoft.com/office/officeart/2005/8/layout/cycle1"/>
    <dgm:cxn modelId="{0B9FB2B0-1197-4B83-B623-617C2FFC8374}" srcId="{7FE780AB-02BA-42F2-B257-F38403991D7A}" destId="{24E6A9F1-9CFF-4692-8730-B43CB740FD8D}" srcOrd="3" destOrd="0" parTransId="{7BBC04CB-0D77-4AAD-9DFB-A6B2CFEF4C3F}" sibTransId="{4D86BBF0-EA07-425B-94E2-FB6B0AA64DA7}"/>
    <dgm:cxn modelId="{6600FBC7-23F1-A440-8675-63C79A2A6259}" type="presOf" srcId="{CACE2958-9278-4130-A5F5-A97A0023D6A0}" destId="{E600C77C-3A39-FE45-9307-582D769B055E}" srcOrd="0" destOrd="0" presId="urn:microsoft.com/office/officeart/2005/8/layout/cycle1"/>
    <dgm:cxn modelId="{0F1251CA-E7EC-4B63-B81B-D3ECB1850271}" srcId="{7FE780AB-02BA-42F2-B257-F38403991D7A}" destId="{60272AD1-23C1-42E9-B6E3-3324CF3B5C70}" srcOrd="2" destOrd="0" parTransId="{2D780087-2666-466F-A569-55687BC54976}" sibTransId="{8AD1935F-4BD1-43F5-9FEB-39947C07E027}"/>
    <dgm:cxn modelId="{E96BFBF6-4B3C-FC49-AFC4-34B991B16CFC}" type="presOf" srcId="{8AD1935F-4BD1-43F5-9FEB-39947C07E027}" destId="{05CB1B5A-5865-3043-82F4-B5BB7A25606E}" srcOrd="0" destOrd="0" presId="urn:microsoft.com/office/officeart/2005/8/layout/cycle1"/>
    <dgm:cxn modelId="{6C07ADF4-5AB0-C14B-8CBD-FA0C21F299A2}" type="presParOf" srcId="{522F1378-BFC6-7649-82DE-2BE01930C889}" destId="{A4E24855-92D3-D548-8382-CE64776CE60C}" srcOrd="0" destOrd="0" presId="urn:microsoft.com/office/officeart/2005/8/layout/cycle1"/>
    <dgm:cxn modelId="{B124C0C9-6EEA-7E41-963A-FEF770B74DBC}" type="presParOf" srcId="{522F1378-BFC6-7649-82DE-2BE01930C889}" destId="{E600C77C-3A39-FE45-9307-582D769B055E}" srcOrd="1" destOrd="0" presId="urn:microsoft.com/office/officeart/2005/8/layout/cycle1"/>
    <dgm:cxn modelId="{E5ECCD12-423B-0F4D-98B0-651BF46DC142}" type="presParOf" srcId="{522F1378-BFC6-7649-82DE-2BE01930C889}" destId="{12B92947-9E3F-FE42-B898-AC2F45D35F23}" srcOrd="2" destOrd="0" presId="urn:microsoft.com/office/officeart/2005/8/layout/cycle1"/>
    <dgm:cxn modelId="{00D07406-8023-DC43-8582-D605B9F0EDA3}" type="presParOf" srcId="{522F1378-BFC6-7649-82DE-2BE01930C889}" destId="{68D30571-1565-1249-8D4F-53D3085F3CE5}" srcOrd="3" destOrd="0" presId="urn:microsoft.com/office/officeart/2005/8/layout/cycle1"/>
    <dgm:cxn modelId="{91A4E365-D5F5-314D-AABF-0DC36FC84804}" type="presParOf" srcId="{522F1378-BFC6-7649-82DE-2BE01930C889}" destId="{BBB9A9F7-D31C-AF4F-B2EC-55A6B8CB788C}" srcOrd="4" destOrd="0" presId="urn:microsoft.com/office/officeart/2005/8/layout/cycle1"/>
    <dgm:cxn modelId="{29E58855-0B03-8444-BBDE-2BE1891A018F}" type="presParOf" srcId="{522F1378-BFC6-7649-82DE-2BE01930C889}" destId="{27165FEB-5F49-304B-810E-5F8C61EB88E9}" srcOrd="5" destOrd="0" presId="urn:microsoft.com/office/officeart/2005/8/layout/cycle1"/>
    <dgm:cxn modelId="{C0D67B16-2A87-8544-A71D-E421B7F4F4DF}" type="presParOf" srcId="{522F1378-BFC6-7649-82DE-2BE01930C889}" destId="{03493154-1330-914E-AF29-A3EB7F0C6962}" srcOrd="6" destOrd="0" presId="urn:microsoft.com/office/officeart/2005/8/layout/cycle1"/>
    <dgm:cxn modelId="{60E53CA8-C022-A84E-AF5E-CDE9FB7619DB}" type="presParOf" srcId="{522F1378-BFC6-7649-82DE-2BE01930C889}" destId="{C38DD726-3A3A-5641-83DD-212FCAF562B9}" srcOrd="7" destOrd="0" presId="urn:microsoft.com/office/officeart/2005/8/layout/cycle1"/>
    <dgm:cxn modelId="{FDC35CC9-C612-B949-B8F4-EAF3B149EC98}" type="presParOf" srcId="{522F1378-BFC6-7649-82DE-2BE01930C889}" destId="{05CB1B5A-5865-3043-82F4-B5BB7A25606E}" srcOrd="8" destOrd="0" presId="urn:microsoft.com/office/officeart/2005/8/layout/cycle1"/>
    <dgm:cxn modelId="{4EEC93D3-D217-454F-9F07-9FF946FD0681}" type="presParOf" srcId="{522F1378-BFC6-7649-82DE-2BE01930C889}" destId="{0C7A7A08-E3E5-3845-8B95-AF18DBC1C48A}" srcOrd="9" destOrd="0" presId="urn:microsoft.com/office/officeart/2005/8/layout/cycle1"/>
    <dgm:cxn modelId="{46452343-DC7B-6348-8AD4-90FAD3A79811}" type="presParOf" srcId="{522F1378-BFC6-7649-82DE-2BE01930C889}" destId="{7649F2FD-B05F-374B-951D-6BE4AD215A16}" srcOrd="10" destOrd="0" presId="urn:microsoft.com/office/officeart/2005/8/layout/cycle1"/>
    <dgm:cxn modelId="{E3DBCC9A-BEC7-7448-9D4B-C6BE9AC041D3}" type="presParOf" srcId="{522F1378-BFC6-7649-82DE-2BE01930C889}" destId="{E4929845-69B8-9C45-A0C5-409C362D9B3F}"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4BA623-2165-40CF-A66C-D293528FBC8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BBFD35D-E58B-40B5-8661-496E8CF6AA17}">
      <dgm:prSet/>
      <dgm:spPr/>
      <dgm:t>
        <a:bodyPr/>
        <a:lstStyle/>
        <a:p>
          <a:r>
            <a:rPr lang="en-US"/>
            <a:t>Process by which an action potential is conducted the periphery to the CNS</a:t>
          </a:r>
        </a:p>
      </dgm:t>
    </dgm:pt>
    <dgm:pt modelId="{877AC2A5-DC69-47B2-96C8-C9E7D24199C2}" type="parTrans" cxnId="{44D8FA73-7AA5-49F0-9BCD-DB3DCD015D7D}">
      <dgm:prSet/>
      <dgm:spPr/>
      <dgm:t>
        <a:bodyPr/>
        <a:lstStyle/>
        <a:p>
          <a:endParaRPr lang="en-US"/>
        </a:p>
      </dgm:t>
    </dgm:pt>
    <dgm:pt modelId="{0E9FBC34-7953-412C-9CF1-4D9B098C217B}" type="sibTrans" cxnId="{44D8FA73-7AA5-49F0-9BCD-DB3DCD015D7D}">
      <dgm:prSet/>
      <dgm:spPr/>
      <dgm:t>
        <a:bodyPr/>
        <a:lstStyle/>
        <a:p>
          <a:endParaRPr lang="en-US"/>
        </a:p>
      </dgm:t>
    </dgm:pt>
    <dgm:pt modelId="{D0ED2CF4-9044-4261-BF65-614E6A7AFBB9}">
      <dgm:prSet/>
      <dgm:spPr/>
      <dgm:t>
        <a:bodyPr/>
        <a:lstStyle/>
        <a:p>
          <a:r>
            <a:rPr lang="en-US" b="1"/>
            <a:t>Multiple pathways carry the noxious stimulus to the  brain</a:t>
          </a:r>
          <a:endParaRPr lang="en-US"/>
        </a:p>
      </dgm:t>
    </dgm:pt>
    <dgm:pt modelId="{8D659396-F5BC-4A9A-A2A2-F5A177247A58}" type="parTrans" cxnId="{22BE96F6-3AE1-4F89-A17D-93B75F52E8BB}">
      <dgm:prSet/>
      <dgm:spPr/>
      <dgm:t>
        <a:bodyPr/>
        <a:lstStyle/>
        <a:p>
          <a:endParaRPr lang="en-US"/>
        </a:p>
      </dgm:t>
    </dgm:pt>
    <dgm:pt modelId="{CB290961-0007-4261-9301-6C5571C7DE04}" type="sibTrans" cxnId="{22BE96F6-3AE1-4F89-A17D-93B75F52E8BB}">
      <dgm:prSet/>
      <dgm:spPr/>
      <dgm:t>
        <a:bodyPr/>
        <a:lstStyle/>
        <a:p>
          <a:endParaRPr lang="en-US"/>
        </a:p>
      </dgm:t>
    </dgm:pt>
    <dgm:pt modelId="{B714EBC9-7B8A-4EF3-B3DB-0C1442F4EC3E}">
      <dgm:prSet/>
      <dgm:spPr/>
      <dgm:t>
        <a:bodyPr/>
        <a:lstStyle/>
        <a:p>
          <a:r>
            <a:rPr lang="en-US" b="1"/>
            <a:t>A-δ and C fiber afferents </a:t>
          </a:r>
          <a:r>
            <a:rPr lang="en-US"/>
            <a:t>are found in the dorsal root ganglion. They proceed to the dorsal cord, divide and ascend or descend 1-3 segments in the </a:t>
          </a:r>
          <a:r>
            <a:rPr lang="en-US" b="1"/>
            <a:t>tract of Lissauer.</a:t>
          </a:r>
          <a:endParaRPr lang="en-US"/>
        </a:p>
      </dgm:t>
    </dgm:pt>
    <dgm:pt modelId="{10DAA71C-C83F-44E3-BBD7-25E9FADF1DF3}" type="parTrans" cxnId="{78B44CCE-3D7D-4ACC-8A76-B17BD0DBA3AC}">
      <dgm:prSet/>
      <dgm:spPr/>
      <dgm:t>
        <a:bodyPr/>
        <a:lstStyle/>
        <a:p>
          <a:endParaRPr lang="en-US"/>
        </a:p>
      </dgm:t>
    </dgm:pt>
    <dgm:pt modelId="{EC3BB01C-3578-4C6F-A77B-660C89ED3B09}" type="sibTrans" cxnId="{78B44CCE-3D7D-4ACC-8A76-B17BD0DBA3AC}">
      <dgm:prSet/>
      <dgm:spPr/>
      <dgm:t>
        <a:bodyPr/>
        <a:lstStyle/>
        <a:p>
          <a:endParaRPr lang="en-US"/>
        </a:p>
      </dgm:t>
    </dgm:pt>
    <dgm:pt modelId="{BC322CBE-1D72-744E-8C8D-E8F26F023DE7}" type="pres">
      <dgm:prSet presAssocID="{034BA623-2165-40CF-A66C-D293528FBC8C}" presName="linear" presStyleCnt="0">
        <dgm:presLayoutVars>
          <dgm:animLvl val="lvl"/>
          <dgm:resizeHandles val="exact"/>
        </dgm:presLayoutVars>
      </dgm:prSet>
      <dgm:spPr/>
    </dgm:pt>
    <dgm:pt modelId="{E0414B6D-5279-8D4F-92E7-960655B3FD0D}" type="pres">
      <dgm:prSet presAssocID="{FBBFD35D-E58B-40B5-8661-496E8CF6AA17}" presName="parentText" presStyleLbl="node1" presStyleIdx="0" presStyleCnt="2">
        <dgm:presLayoutVars>
          <dgm:chMax val="0"/>
          <dgm:bulletEnabled val="1"/>
        </dgm:presLayoutVars>
      </dgm:prSet>
      <dgm:spPr/>
    </dgm:pt>
    <dgm:pt modelId="{604F00C9-CFA9-B34B-8309-62DD0CA68FA1}" type="pres">
      <dgm:prSet presAssocID="{0E9FBC34-7953-412C-9CF1-4D9B098C217B}" presName="spacer" presStyleCnt="0"/>
      <dgm:spPr/>
    </dgm:pt>
    <dgm:pt modelId="{ED873529-D066-3B49-B350-E8889BDCC5C8}" type="pres">
      <dgm:prSet presAssocID="{D0ED2CF4-9044-4261-BF65-614E6A7AFBB9}" presName="parentText" presStyleLbl="node1" presStyleIdx="1" presStyleCnt="2">
        <dgm:presLayoutVars>
          <dgm:chMax val="0"/>
          <dgm:bulletEnabled val="1"/>
        </dgm:presLayoutVars>
      </dgm:prSet>
      <dgm:spPr/>
    </dgm:pt>
    <dgm:pt modelId="{D2CAB4FA-3AC9-CD41-9C34-CF0CE176E418}" type="pres">
      <dgm:prSet presAssocID="{D0ED2CF4-9044-4261-BF65-614E6A7AFBB9}" presName="childText" presStyleLbl="revTx" presStyleIdx="0" presStyleCnt="1">
        <dgm:presLayoutVars>
          <dgm:bulletEnabled val="1"/>
        </dgm:presLayoutVars>
      </dgm:prSet>
      <dgm:spPr/>
    </dgm:pt>
  </dgm:ptLst>
  <dgm:cxnLst>
    <dgm:cxn modelId="{01705D63-087F-8E4E-82F5-B2FF1C660CCC}" type="presOf" srcId="{034BA623-2165-40CF-A66C-D293528FBC8C}" destId="{BC322CBE-1D72-744E-8C8D-E8F26F023DE7}" srcOrd="0" destOrd="0" presId="urn:microsoft.com/office/officeart/2005/8/layout/vList2"/>
    <dgm:cxn modelId="{44D8FA73-7AA5-49F0-9BCD-DB3DCD015D7D}" srcId="{034BA623-2165-40CF-A66C-D293528FBC8C}" destId="{FBBFD35D-E58B-40B5-8661-496E8CF6AA17}" srcOrd="0" destOrd="0" parTransId="{877AC2A5-DC69-47B2-96C8-C9E7D24199C2}" sibTransId="{0E9FBC34-7953-412C-9CF1-4D9B098C217B}"/>
    <dgm:cxn modelId="{49A2D3AE-D534-224A-9AB7-0AD2914A89C0}" type="presOf" srcId="{D0ED2CF4-9044-4261-BF65-614E6A7AFBB9}" destId="{ED873529-D066-3B49-B350-E8889BDCC5C8}" srcOrd="0" destOrd="0" presId="urn:microsoft.com/office/officeart/2005/8/layout/vList2"/>
    <dgm:cxn modelId="{78B44CCE-3D7D-4ACC-8A76-B17BD0DBA3AC}" srcId="{D0ED2CF4-9044-4261-BF65-614E6A7AFBB9}" destId="{B714EBC9-7B8A-4EF3-B3DB-0C1442F4EC3E}" srcOrd="0" destOrd="0" parTransId="{10DAA71C-C83F-44E3-BBD7-25E9FADF1DF3}" sibTransId="{EC3BB01C-3578-4C6F-A77B-660C89ED3B09}"/>
    <dgm:cxn modelId="{64CE34CF-734F-224E-8F51-EC27CA7DADF9}" type="presOf" srcId="{FBBFD35D-E58B-40B5-8661-496E8CF6AA17}" destId="{E0414B6D-5279-8D4F-92E7-960655B3FD0D}" srcOrd="0" destOrd="0" presId="urn:microsoft.com/office/officeart/2005/8/layout/vList2"/>
    <dgm:cxn modelId="{DB1491E4-BDF5-184F-B87B-DB8B7E34A80E}" type="presOf" srcId="{B714EBC9-7B8A-4EF3-B3DB-0C1442F4EC3E}" destId="{D2CAB4FA-3AC9-CD41-9C34-CF0CE176E418}" srcOrd="0" destOrd="0" presId="urn:microsoft.com/office/officeart/2005/8/layout/vList2"/>
    <dgm:cxn modelId="{22BE96F6-3AE1-4F89-A17D-93B75F52E8BB}" srcId="{034BA623-2165-40CF-A66C-D293528FBC8C}" destId="{D0ED2CF4-9044-4261-BF65-614E6A7AFBB9}" srcOrd="1" destOrd="0" parTransId="{8D659396-F5BC-4A9A-A2A2-F5A177247A58}" sibTransId="{CB290961-0007-4261-9301-6C5571C7DE04}"/>
    <dgm:cxn modelId="{30AB112A-EC70-D540-AF1B-27B55D5F2F7E}" type="presParOf" srcId="{BC322CBE-1D72-744E-8C8D-E8F26F023DE7}" destId="{E0414B6D-5279-8D4F-92E7-960655B3FD0D}" srcOrd="0" destOrd="0" presId="urn:microsoft.com/office/officeart/2005/8/layout/vList2"/>
    <dgm:cxn modelId="{497E877D-7DDB-1D43-9D91-18D8E97C5F49}" type="presParOf" srcId="{BC322CBE-1D72-744E-8C8D-E8F26F023DE7}" destId="{604F00C9-CFA9-B34B-8309-62DD0CA68FA1}" srcOrd="1" destOrd="0" presId="urn:microsoft.com/office/officeart/2005/8/layout/vList2"/>
    <dgm:cxn modelId="{DF2C6B1E-C2E0-334D-8F1A-528CA4F92137}" type="presParOf" srcId="{BC322CBE-1D72-744E-8C8D-E8F26F023DE7}" destId="{ED873529-D066-3B49-B350-E8889BDCC5C8}" srcOrd="2" destOrd="0" presId="urn:microsoft.com/office/officeart/2005/8/layout/vList2"/>
    <dgm:cxn modelId="{75F270A2-5A68-1B47-806A-C9065A327136}" type="presParOf" srcId="{BC322CBE-1D72-744E-8C8D-E8F26F023DE7}" destId="{D2CAB4FA-3AC9-CD41-9C34-CF0CE176E41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A7F82-924F-844C-8550-27979E01E875}">
      <dsp:nvSpPr>
        <dsp:cNvPr id="0" name=""/>
        <dsp:cNvSpPr/>
      </dsp:nvSpPr>
      <dsp:spPr>
        <a:xfrm>
          <a:off x="2604" y="137077"/>
          <a:ext cx="1410005" cy="84600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Discuss the Joint Commission Pain Management Standards</a:t>
          </a:r>
        </a:p>
      </dsp:txBody>
      <dsp:txXfrm>
        <a:off x="2604" y="137077"/>
        <a:ext cx="1410005" cy="846003"/>
      </dsp:txXfrm>
    </dsp:sp>
    <dsp:sp modelId="{A2E27C62-4651-E24C-92EE-2600A83369FB}">
      <dsp:nvSpPr>
        <dsp:cNvPr id="0" name=""/>
        <dsp:cNvSpPr/>
      </dsp:nvSpPr>
      <dsp:spPr>
        <a:xfrm>
          <a:off x="1553610" y="137077"/>
          <a:ext cx="1410005" cy="84600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Understand the definition of pain </a:t>
          </a:r>
        </a:p>
      </dsp:txBody>
      <dsp:txXfrm>
        <a:off x="1553610" y="137077"/>
        <a:ext cx="1410005" cy="846003"/>
      </dsp:txXfrm>
    </dsp:sp>
    <dsp:sp modelId="{680D3786-DDC8-064E-B534-89A9956AF306}">
      <dsp:nvSpPr>
        <dsp:cNvPr id="0" name=""/>
        <dsp:cNvSpPr/>
      </dsp:nvSpPr>
      <dsp:spPr>
        <a:xfrm>
          <a:off x="3104616" y="137077"/>
          <a:ext cx="1410005" cy="84600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Differentiate between nociceptive and neuropathic pain</a:t>
          </a:r>
        </a:p>
      </dsp:txBody>
      <dsp:txXfrm>
        <a:off x="3104616" y="137077"/>
        <a:ext cx="1410005" cy="846003"/>
      </dsp:txXfrm>
    </dsp:sp>
    <dsp:sp modelId="{76B26426-C01A-584B-AD0A-0349ADF634B8}">
      <dsp:nvSpPr>
        <dsp:cNvPr id="0" name=""/>
        <dsp:cNvSpPr/>
      </dsp:nvSpPr>
      <dsp:spPr>
        <a:xfrm>
          <a:off x="4655622" y="137077"/>
          <a:ext cx="1410005" cy="84600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Distinguish between the different pain physiological process</a:t>
          </a:r>
        </a:p>
      </dsp:txBody>
      <dsp:txXfrm>
        <a:off x="4655622" y="137077"/>
        <a:ext cx="1410005" cy="846003"/>
      </dsp:txXfrm>
    </dsp:sp>
    <dsp:sp modelId="{5F4BBAF8-3437-C545-8096-95A9263B1656}">
      <dsp:nvSpPr>
        <dsp:cNvPr id="0" name=""/>
        <dsp:cNvSpPr/>
      </dsp:nvSpPr>
      <dsp:spPr>
        <a:xfrm>
          <a:off x="6206628" y="137077"/>
          <a:ext cx="1410005" cy="84600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Differentiate between the excitatory and inhibitory neurotransmitters involved in pain </a:t>
          </a:r>
        </a:p>
      </dsp:txBody>
      <dsp:txXfrm>
        <a:off x="6206628" y="137077"/>
        <a:ext cx="1410005" cy="846003"/>
      </dsp:txXfrm>
    </dsp:sp>
    <dsp:sp modelId="{84BEC75C-0C40-A14B-87E2-0FF0907E0857}">
      <dsp:nvSpPr>
        <dsp:cNvPr id="0" name=""/>
        <dsp:cNvSpPr/>
      </dsp:nvSpPr>
      <dsp:spPr>
        <a:xfrm>
          <a:off x="2604" y="1124080"/>
          <a:ext cx="1410005" cy="84600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Describe the different medications that can inhibit pain transmission</a:t>
          </a:r>
        </a:p>
      </dsp:txBody>
      <dsp:txXfrm>
        <a:off x="2604" y="1124080"/>
        <a:ext cx="1410005" cy="846003"/>
      </dsp:txXfrm>
    </dsp:sp>
    <dsp:sp modelId="{F8876BDD-5516-5A48-BF1F-E8E75633C0A0}">
      <dsp:nvSpPr>
        <dsp:cNvPr id="0" name=""/>
        <dsp:cNvSpPr/>
      </dsp:nvSpPr>
      <dsp:spPr>
        <a:xfrm>
          <a:off x="1553610" y="1124080"/>
          <a:ext cx="1410005" cy="84600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Review the physiological responses associated with pain </a:t>
          </a:r>
        </a:p>
      </dsp:txBody>
      <dsp:txXfrm>
        <a:off x="1553610" y="1124080"/>
        <a:ext cx="1410005" cy="846003"/>
      </dsp:txXfrm>
    </dsp:sp>
    <dsp:sp modelId="{D3969DD4-EB8C-F74C-98D8-6FE00A1EC319}">
      <dsp:nvSpPr>
        <dsp:cNvPr id="0" name=""/>
        <dsp:cNvSpPr/>
      </dsp:nvSpPr>
      <dsp:spPr>
        <a:xfrm>
          <a:off x="3104616" y="1124080"/>
          <a:ext cx="1410005" cy="84600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Explain the components of a preoperative pain assessment</a:t>
          </a:r>
        </a:p>
      </dsp:txBody>
      <dsp:txXfrm>
        <a:off x="3104616" y="1124080"/>
        <a:ext cx="1410005" cy="846003"/>
      </dsp:txXfrm>
    </dsp:sp>
    <dsp:sp modelId="{BFE12718-11F5-1042-B82A-EAEBE119BF32}">
      <dsp:nvSpPr>
        <dsp:cNvPr id="0" name=""/>
        <dsp:cNvSpPr/>
      </dsp:nvSpPr>
      <dsp:spPr>
        <a:xfrm>
          <a:off x="4655622" y="1124080"/>
          <a:ext cx="1410005" cy="84600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Compare and contrast the different pain medications utilized in acute pain management</a:t>
          </a:r>
        </a:p>
      </dsp:txBody>
      <dsp:txXfrm>
        <a:off x="4655622" y="1124080"/>
        <a:ext cx="1410005" cy="846003"/>
      </dsp:txXfrm>
    </dsp:sp>
    <dsp:sp modelId="{642E80DC-1C5D-BB48-949B-D9750E5A174D}">
      <dsp:nvSpPr>
        <dsp:cNvPr id="0" name=""/>
        <dsp:cNvSpPr/>
      </dsp:nvSpPr>
      <dsp:spPr>
        <a:xfrm>
          <a:off x="6206628" y="1124080"/>
          <a:ext cx="1410005" cy="84600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Discuss opioid dependence, addiction and tolerance</a:t>
          </a:r>
        </a:p>
      </dsp:txBody>
      <dsp:txXfrm>
        <a:off x="6206628" y="1124080"/>
        <a:ext cx="1410005" cy="846003"/>
      </dsp:txXfrm>
    </dsp:sp>
    <dsp:sp modelId="{95CC264C-5205-8549-BF6D-B9F300B2F6B4}">
      <dsp:nvSpPr>
        <dsp:cNvPr id="0" name=""/>
        <dsp:cNvSpPr/>
      </dsp:nvSpPr>
      <dsp:spPr>
        <a:xfrm>
          <a:off x="1553610" y="2111084"/>
          <a:ext cx="1410005" cy="84600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Differentiate between the different acute pain adjuncts</a:t>
          </a:r>
        </a:p>
      </dsp:txBody>
      <dsp:txXfrm>
        <a:off x="1553610" y="2111084"/>
        <a:ext cx="1410005" cy="846003"/>
      </dsp:txXfrm>
    </dsp:sp>
    <dsp:sp modelId="{21CE1869-691D-D54C-870A-91506E22D41E}">
      <dsp:nvSpPr>
        <dsp:cNvPr id="0" name=""/>
        <dsp:cNvSpPr/>
      </dsp:nvSpPr>
      <dsp:spPr>
        <a:xfrm>
          <a:off x="3104616" y="2111084"/>
          <a:ext cx="1410005" cy="84600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Describe the different regional pain management techniques utilized for acute pain management</a:t>
          </a:r>
        </a:p>
      </dsp:txBody>
      <dsp:txXfrm>
        <a:off x="3104616" y="2111084"/>
        <a:ext cx="1410005" cy="846003"/>
      </dsp:txXfrm>
    </dsp:sp>
    <dsp:sp modelId="{EAA7547E-E532-7640-9231-96EE6954C450}">
      <dsp:nvSpPr>
        <dsp:cNvPr id="0" name=""/>
        <dsp:cNvSpPr/>
      </dsp:nvSpPr>
      <dsp:spPr>
        <a:xfrm>
          <a:off x="4655622" y="2111084"/>
          <a:ext cx="1410005" cy="84600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Evaluate the different options for opioid free acute pain management for patients</a:t>
          </a:r>
        </a:p>
      </dsp:txBody>
      <dsp:txXfrm>
        <a:off x="4655622" y="2111084"/>
        <a:ext cx="1410005" cy="8460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B56C6-A8D3-D04A-AABD-5FE100F78D54}">
      <dsp:nvSpPr>
        <dsp:cNvPr id="0" name=""/>
        <dsp:cNvSpPr/>
      </dsp:nvSpPr>
      <dsp:spPr>
        <a:xfrm rot="5400000">
          <a:off x="4610240" y="-1684915"/>
          <a:ext cx="1243426" cy="4924192"/>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Directly stimulates peripheral nociceptors by specific bradykinin receptors (B1/B2)</a:t>
          </a:r>
        </a:p>
        <a:p>
          <a:pPr marL="171450" lvl="1" indent="-171450" algn="l" defTabSz="844550">
            <a:lnSpc>
              <a:spcPct val="90000"/>
            </a:lnSpc>
            <a:spcBef>
              <a:spcPct val="0"/>
            </a:spcBef>
            <a:spcAft>
              <a:spcPct val="15000"/>
            </a:spcAft>
            <a:buChar char="•"/>
          </a:pPr>
          <a:r>
            <a:rPr lang="en-US" sz="1900" kern="1200"/>
            <a:t>Causing algesia (increased sensitivity to pain)</a:t>
          </a:r>
        </a:p>
      </dsp:txBody>
      <dsp:txXfrm rot="-5400000">
        <a:off x="2769858" y="216166"/>
        <a:ext cx="4863493" cy="1122028"/>
      </dsp:txXfrm>
    </dsp:sp>
    <dsp:sp modelId="{0465218B-25DC-6448-B3A4-D9204DAAA121}">
      <dsp:nvSpPr>
        <dsp:cNvPr id="0" name=""/>
        <dsp:cNvSpPr/>
      </dsp:nvSpPr>
      <dsp:spPr>
        <a:xfrm>
          <a:off x="0" y="38"/>
          <a:ext cx="2769858" cy="155428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defRPr b="1"/>
          </a:pPr>
          <a:r>
            <a:rPr lang="en-US" sz="1900" b="1" kern="1200"/>
            <a:t>Bradykinin</a:t>
          </a:r>
          <a:r>
            <a:rPr lang="en-US" sz="1900" kern="1200"/>
            <a:t>- peptide released during the inflammation process</a:t>
          </a:r>
        </a:p>
      </dsp:txBody>
      <dsp:txXfrm>
        <a:off x="75874" y="75912"/>
        <a:ext cx="2618110" cy="1402535"/>
      </dsp:txXfrm>
    </dsp:sp>
    <dsp:sp modelId="{951FBD58-60D6-A843-9AC3-08F17B1FAB13}">
      <dsp:nvSpPr>
        <dsp:cNvPr id="0" name=""/>
        <dsp:cNvSpPr/>
      </dsp:nvSpPr>
      <dsp:spPr>
        <a:xfrm rot="5400000">
          <a:off x="4610240" y="-52917"/>
          <a:ext cx="1243426" cy="4924192"/>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Vasodilation and edema</a:t>
          </a:r>
        </a:p>
      </dsp:txBody>
      <dsp:txXfrm rot="-5400000">
        <a:off x="2769858" y="1848164"/>
        <a:ext cx="4863493" cy="1122028"/>
      </dsp:txXfrm>
    </dsp:sp>
    <dsp:sp modelId="{90FC6D0F-246D-D447-B973-D91FE86DF0FC}">
      <dsp:nvSpPr>
        <dsp:cNvPr id="0" name=""/>
        <dsp:cNvSpPr/>
      </dsp:nvSpPr>
      <dsp:spPr>
        <a:xfrm>
          <a:off x="0" y="1632036"/>
          <a:ext cx="2769858" cy="1554283"/>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defRPr b="1"/>
          </a:pPr>
          <a:r>
            <a:rPr lang="en-US" sz="1900" b="1" kern="1200"/>
            <a:t>Histamine</a:t>
          </a:r>
          <a:r>
            <a:rPr lang="en-US" sz="1900" kern="1200"/>
            <a:t>- an amine released from mast cell granules, basophils, and platelets via substance P</a:t>
          </a:r>
        </a:p>
      </dsp:txBody>
      <dsp:txXfrm>
        <a:off x="75874" y="1707910"/>
        <a:ext cx="2618110" cy="14025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24298-EFED-6241-ABE7-575D2F869D48}">
      <dsp:nvSpPr>
        <dsp:cNvPr id="0" name=""/>
        <dsp:cNvSpPr/>
      </dsp:nvSpPr>
      <dsp:spPr>
        <a:xfrm>
          <a:off x="0" y="49863"/>
          <a:ext cx="4939867" cy="134630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Serotonin (5-HT) </a:t>
          </a:r>
          <a:r>
            <a:rPr lang="en-US" sz="1900" kern="1200"/>
            <a:t>–is an amine stored and released from platelets after tissue injury. </a:t>
          </a:r>
        </a:p>
      </dsp:txBody>
      <dsp:txXfrm>
        <a:off x="65721" y="115584"/>
        <a:ext cx="4808425" cy="1214862"/>
      </dsp:txXfrm>
    </dsp:sp>
    <dsp:sp modelId="{0C7DACB5-FE47-E341-80FE-91AF81504EAD}">
      <dsp:nvSpPr>
        <dsp:cNvPr id="0" name=""/>
        <dsp:cNvSpPr/>
      </dsp:nvSpPr>
      <dsp:spPr>
        <a:xfrm>
          <a:off x="0" y="1396168"/>
          <a:ext cx="4939867" cy="471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84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Reacts with multiple receptors and exhibits algesic effects on peripheral nociceptors. </a:t>
          </a:r>
        </a:p>
      </dsp:txBody>
      <dsp:txXfrm>
        <a:off x="0" y="1396168"/>
        <a:ext cx="4939867" cy="471960"/>
      </dsp:txXfrm>
    </dsp:sp>
    <dsp:sp modelId="{E53731A3-0F54-F740-915C-7ADEEFF0CD09}">
      <dsp:nvSpPr>
        <dsp:cNvPr id="0" name=""/>
        <dsp:cNvSpPr/>
      </dsp:nvSpPr>
      <dsp:spPr>
        <a:xfrm>
          <a:off x="0" y="1868128"/>
          <a:ext cx="4939867" cy="134630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Prostaglandins (PG’s)-</a:t>
          </a:r>
          <a:r>
            <a:rPr lang="en-US" sz="1900" kern="1200"/>
            <a:t> together with thromboxanes and leukotrienes, are a metabolite of arachidonic acid. Are synthesized from cyclooxygenase-1 and cyclooxygenase-2. </a:t>
          </a:r>
        </a:p>
      </dsp:txBody>
      <dsp:txXfrm>
        <a:off x="65721" y="1933849"/>
        <a:ext cx="4808425" cy="1214862"/>
      </dsp:txXfrm>
    </dsp:sp>
    <dsp:sp modelId="{482858A6-C761-BB43-883C-130B524FCB6B}">
      <dsp:nvSpPr>
        <dsp:cNvPr id="0" name=""/>
        <dsp:cNvSpPr/>
      </dsp:nvSpPr>
      <dsp:spPr>
        <a:xfrm>
          <a:off x="0" y="3214432"/>
          <a:ext cx="4939867" cy="52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84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Associated with chronic pain</a:t>
          </a:r>
        </a:p>
        <a:p>
          <a:pPr marL="114300" lvl="1" indent="-114300" algn="l" defTabSz="666750">
            <a:lnSpc>
              <a:spcPct val="90000"/>
            </a:lnSpc>
            <a:spcBef>
              <a:spcPct val="0"/>
            </a:spcBef>
            <a:spcAft>
              <a:spcPct val="20000"/>
            </a:spcAft>
            <a:buChar char="•"/>
          </a:pPr>
          <a:r>
            <a:rPr lang="en-US" sz="1500" kern="1200"/>
            <a:t>PG’s sensitize peripheral nociceptors, causing hyperalgesia</a:t>
          </a:r>
        </a:p>
      </dsp:txBody>
      <dsp:txXfrm>
        <a:off x="0" y="3214432"/>
        <a:ext cx="4939867" cy="52112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C33F0-559D-2E4D-86A5-B23DBB11BCE1}">
      <dsp:nvSpPr>
        <dsp:cNvPr id="0" name=""/>
        <dsp:cNvSpPr/>
      </dsp:nvSpPr>
      <dsp:spPr>
        <a:xfrm>
          <a:off x="0" y="265562"/>
          <a:ext cx="7886700" cy="476701"/>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Drug class of choice for treatment of moderate to severe pain in the early postoperative period</a:t>
          </a:r>
        </a:p>
      </dsp:txBody>
      <dsp:txXfrm>
        <a:off x="23271" y="288833"/>
        <a:ext cx="7840158" cy="430159"/>
      </dsp:txXfrm>
    </dsp:sp>
    <dsp:sp modelId="{DF63E88A-E6A1-964D-BF61-BEB6465E58AE}">
      <dsp:nvSpPr>
        <dsp:cNvPr id="0" name=""/>
        <dsp:cNvSpPr/>
      </dsp:nvSpPr>
      <dsp:spPr>
        <a:xfrm>
          <a:off x="0" y="776824"/>
          <a:ext cx="7886700" cy="476701"/>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Binds to and activates G-protein coupled opioid receptors peripherally and in the CNS</a:t>
          </a:r>
        </a:p>
      </dsp:txBody>
      <dsp:txXfrm>
        <a:off x="23271" y="800095"/>
        <a:ext cx="7840158" cy="430159"/>
      </dsp:txXfrm>
    </dsp:sp>
    <dsp:sp modelId="{B4F150F0-0E6A-D745-AC1E-D9E317AA2967}">
      <dsp:nvSpPr>
        <dsp:cNvPr id="0" name=""/>
        <dsp:cNvSpPr/>
      </dsp:nvSpPr>
      <dsp:spPr>
        <a:xfrm>
          <a:off x="0" y="1288086"/>
          <a:ext cx="7886700" cy="476701"/>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Centrally, opioid receptors are predominantly found:</a:t>
          </a:r>
        </a:p>
      </dsp:txBody>
      <dsp:txXfrm>
        <a:off x="23271" y="1311357"/>
        <a:ext cx="7840158" cy="430159"/>
      </dsp:txXfrm>
    </dsp:sp>
    <dsp:sp modelId="{B41EB332-EA73-AA43-AF09-4111111E36BA}">
      <dsp:nvSpPr>
        <dsp:cNvPr id="0" name=""/>
        <dsp:cNvSpPr/>
      </dsp:nvSpPr>
      <dsp:spPr>
        <a:xfrm>
          <a:off x="0" y="1764788"/>
          <a:ext cx="7886700" cy="31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15240" rIns="85344" bIns="15240" numCol="1" spcCol="1270" anchor="t" anchorCtr="0">
          <a:noAutofit/>
        </a:bodyPr>
        <a:lstStyle/>
        <a:p>
          <a:pPr marL="57150" lvl="1" indent="-57150" algn="l" defTabSz="400050">
            <a:lnSpc>
              <a:spcPct val="90000"/>
            </a:lnSpc>
            <a:spcBef>
              <a:spcPct val="0"/>
            </a:spcBef>
            <a:spcAft>
              <a:spcPct val="20000"/>
            </a:spcAft>
            <a:buChar char="•"/>
          </a:pPr>
          <a:r>
            <a:rPr lang="en-US" sz="900" kern="1200" dirty="0"/>
            <a:t>In the dorsal horn of the spinal cord, specifically Rexed’s lamina II of the substantia </a:t>
          </a:r>
          <a:r>
            <a:rPr lang="en-US" sz="900" kern="1200" dirty="0" err="1"/>
            <a:t>gelatinosa</a:t>
          </a:r>
          <a:endParaRPr lang="en-US" sz="900" kern="1200" dirty="0"/>
        </a:p>
        <a:p>
          <a:pPr marL="57150" lvl="1" indent="-57150" algn="l" defTabSz="400050">
            <a:lnSpc>
              <a:spcPct val="90000"/>
            </a:lnSpc>
            <a:spcBef>
              <a:spcPct val="0"/>
            </a:spcBef>
            <a:spcAft>
              <a:spcPct val="20000"/>
            </a:spcAft>
            <a:buChar char="•"/>
          </a:pPr>
          <a:r>
            <a:rPr lang="en-US" sz="900" kern="1200"/>
            <a:t>Supraspinal in the periaqueductal grey area, medial thalamus, amygdala, and limbic cortex</a:t>
          </a:r>
        </a:p>
      </dsp:txBody>
      <dsp:txXfrm>
        <a:off x="0" y="1764788"/>
        <a:ext cx="7886700" cy="310500"/>
      </dsp:txXfrm>
    </dsp:sp>
    <dsp:sp modelId="{314ADE61-ED3D-7B41-8B7F-07FE4E20E068}">
      <dsp:nvSpPr>
        <dsp:cNvPr id="0" name=""/>
        <dsp:cNvSpPr/>
      </dsp:nvSpPr>
      <dsp:spPr>
        <a:xfrm>
          <a:off x="0" y="2075288"/>
          <a:ext cx="7886700" cy="476701"/>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Peripherally, they are found on afferent sensory nerve fibers as well as in the gastrointestinal tract, lungs, and joints</a:t>
          </a:r>
        </a:p>
      </dsp:txBody>
      <dsp:txXfrm>
        <a:off x="23271" y="2098559"/>
        <a:ext cx="7840158" cy="430159"/>
      </dsp:txXfrm>
    </dsp:sp>
    <dsp:sp modelId="{D034166F-C577-F049-AD60-DB7CBC05E031}">
      <dsp:nvSpPr>
        <dsp:cNvPr id="0" name=""/>
        <dsp:cNvSpPr/>
      </dsp:nvSpPr>
      <dsp:spPr>
        <a:xfrm>
          <a:off x="0" y="2586549"/>
          <a:ext cx="7886700" cy="476701"/>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Mu delta and kappa are the principal opioid receptors</a:t>
          </a:r>
        </a:p>
      </dsp:txBody>
      <dsp:txXfrm>
        <a:off x="23271" y="2609820"/>
        <a:ext cx="7840158" cy="430159"/>
      </dsp:txXfrm>
    </dsp:sp>
    <dsp:sp modelId="{C1ABFCE0-4D67-AB45-8B5B-CC671C04C4AE}">
      <dsp:nvSpPr>
        <dsp:cNvPr id="0" name=""/>
        <dsp:cNvSpPr/>
      </dsp:nvSpPr>
      <dsp:spPr>
        <a:xfrm>
          <a:off x="0" y="3097811"/>
          <a:ext cx="7886700" cy="476701"/>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When these receptors are bound by opioids presynaptically, a biochemical change occurs that decreases adenylate cyclase activity, inhibiting calcium channels, resulting in a decreased release of excitatory neurotransmitters such as substance P</a:t>
          </a:r>
        </a:p>
      </dsp:txBody>
      <dsp:txXfrm>
        <a:off x="23271" y="3121082"/>
        <a:ext cx="7840158" cy="430159"/>
      </dsp:txXfrm>
    </dsp:sp>
    <dsp:sp modelId="{51759294-2720-8D42-8977-BBF260C2FC8F}">
      <dsp:nvSpPr>
        <dsp:cNvPr id="0" name=""/>
        <dsp:cNvSpPr/>
      </dsp:nvSpPr>
      <dsp:spPr>
        <a:xfrm>
          <a:off x="0" y="3609073"/>
          <a:ext cx="7886700" cy="476701"/>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Postsynaptic, there is an increase in outward potassium conductance with a hyperpolarization and an inhibition of excitatory neurotransmission</a:t>
          </a:r>
        </a:p>
      </dsp:txBody>
      <dsp:txXfrm>
        <a:off x="23271" y="3632344"/>
        <a:ext cx="7840158" cy="43015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36AD9-BACE-2F47-A298-E57391DB505D}">
      <dsp:nvSpPr>
        <dsp:cNvPr id="0" name=""/>
        <dsp:cNvSpPr/>
      </dsp:nvSpPr>
      <dsp:spPr>
        <a:xfrm>
          <a:off x="0" y="88203"/>
          <a:ext cx="7886700" cy="6356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Change in dose-response relationship</a:t>
          </a:r>
        </a:p>
      </dsp:txBody>
      <dsp:txXfrm>
        <a:off x="31028" y="119231"/>
        <a:ext cx="7824644" cy="573546"/>
      </dsp:txXfrm>
    </dsp:sp>
    <dsp:sp modelId="{8D0058FB-5429-1940-8F0C-5FF8D78384C3}">
      <dsp:nvSpPr>
        <dsp:cNvPr id="0" name=""/>
        <dsp:cNvSpPr/>
      </dsp:nvSpPr>
      <dsp:spPr>
        <a:xfrm>
          <a:off x="0" y="723805"/>
          <a:ext cx="7886700"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Repeated exposure to a drug requires a higher dose to maintain analgesia effect</a:t>
          </a:r>
        </a:p>
      </dsp:txBody>
      <dsp:txXfrm>
        <a:off x="0" y="723805"/>
        <a:ext cx="7886700" cy="264960"/>
      </dsp:txXfrm>
    </dsp:sp>
    <dsp:sp modelId="{A44428F2-B2C4-8E4E-85D8-E2915B8A4175}">
      <dsp:nvSpPr>
        <dsp:cNvPr id="0" name=""/>
        <dsp:cNvSpPr/>
      </dsp:nvSpPr>
      <dsp:spPr>
        <a:xfrm>
          <a:off x="0" y="988765"/>
          <a:ext cx="7886700" cy="6356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Maybe the result of mechanisms such as enzyme induction caused by continued opioid administration, or the down-regulation of opioid receptors </a:t>
          </a:r>
        </a:p>
      </dsp:txBody>
      <dsp:txXfrm>
        <a:off x="31028" y="1019793"/>
        <a:ext cx="7824644" cy="573546"/>
      </dsp:txXfrm>
    </dsp:sp>
    <dsp:sp modelId="{AD153E77-FD33-804D-9B45-0DE2A45861C8}">
      <dsp:nvSpPr>
        <dsp:cNvPr id="0" name=""/>
        <dsp:cNvSpPr/>
      </dsp:nvSpPr>
      <dsp:spPr>
        <a:xfrm>
          <a:off x="0" y="1624368"/>
          <a:ext cx="7886700"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Other mechanisms</a:t>
          </a:r>
        </a:p>
        <a:p>
          <a:pPr marL="228600" lvl="2" indent="-114300" algn="l" defTabSz="533400">
            <a:lnSpc>
              <a:spcPct val="90000"/>
            </a:lnSpc>
            <a:spcBef>
              <a:spcPct val="0"/>
            </a:spcBef>
            <a:spcAft>
              <a:spcPct val="20000"/>
            </a:spcAft>
            <a:buChar char="•"/>
          </a:pPr>
          <a:r>
            <a:rPr lang="en-US" sz="1200" kern="1200"/>
            <a:t>Drug-receptor interactions</a:t>
          </a:r>
        </a:p>
        <a:p>
          <a:pPr marL="228600" lvl="2" indent="-114300" algn="l" defTabSz="533400">
            <a:lnSpc>
              <a:spcPct val="90000"/>
            </a:lnSpc>
            <a:spcBef>
              <a:spcPct val="0"/>
            </a:spcBef>
            <a:spcAft>
              <a:spcPct val="20000"/>
            </a:spcAft>
            <a:buChar char="•"/>
          </a:pPr>
          <a:r>
            <a:rPr lang="en-US" sz="1200" kern="1200"/>
            <a:t>Cellular alterations </a:t>
          </a:r>
        </a:p>
        <a:p>
          <a:pPr marL="228600" lvl="2" indent="-114300" algn="l" defTabSz="533400">
            <a:lnSpc>
              <a:spcPct val="90000"/>
            </a:lnSpc>
            <a:spcBef>
              <a:spcPct val="0"/>
            </a:spcBef>
            <a:spcAft>
              <a:spcPct val="20000"/>
            </a:spcAft>
            <a:buChar char="•"/>
          </a:pPr>
          <a:r>
            <a:rPr lang="en-US" sz="1200" kern="1200"/>
            <a:t>Long-term adaptations in gene expression</a:t>
          </a:r>
        </a:p>
      </dsp:txBody>
      <dsp:txXfrm>
        <a:off x="0" y="1624368"/>
        <a:ext cx="7886700" cy="828000"/>
      </dsp:txXfrm>
    </dsp:sp>
    <dsp:sp modelId="{7445CD38-F07E-184E-B7AE-395DB3019CDB}">
      <dsp:nvSpPr>
        <dsp:cNvPr id="0" name=""/>
        <dsp:cNvSpPr/>
      </dsp:nvSpPr>
      <dsp:spPr>
        <a:xfrm>
          <a:off x="0" y="2452368"/>
          <a:ext cx="7886700" cy="6356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With suspected tolerance</a:t>
          </a:r>
        </a:p>
      </dsp:txBody>
      <dsp:txXfrm>
        <a:off x="31028" y="2483396"/>
        <a:ext cx="7824644" cy="573546"/>
      </dsp:txXfrm>
    </dsp:sp>
    <dsp:sp modelId="{32D22FC7-3E07-0E4F-BDC2-E331710DBAA3}">
      <dsp:nvSpPr>
        <dsp:cNvPr id="0" name=""/>
        <dsp:cNvSpPr/>
      </dsp:nvSpPr>
      <dsp:spPr>
        <a:xfrm>
          <a:off x="0" y="3087970"/>
          <a:ext cx="7886700"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Opioid rotation is suggested</a:t>
          </a:r>
        </a:p>
        <a:p>
          <a:pPr marL="228600" lvl="2" indent="-114300" algn="l" defTabSz="533400">
            <a:lnSpc>
              <a:spcPct val="90000"/>
            </a:lnSpc>
            <a:spcBef>
              <a:spcPct val="0"/>
            </a:spcBef>
            <a:spcAft>
              <a:spcPct val="20000"/>
            </a:spcAft>
            <a:buChar char="•"/>
          </a:pPr>
          <a:r>
            <a:rPr lang="en-US" sz="1200" kern="1200"/>
            <a:t>Can improve analgesia and decreased side effects</a:t>
          </a:r>
        </a:p>
      </dsp:txBody>
      <dsp:txXfrm>
        <a:off x="0" y="3087970"/>
        <a:ext cx="7886700" cy="414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1E21C-6FFD-F142-B355-1AE39A5BE13A}">
      <dsp:nvSpPr>
        <dsp:cNvPr id="0" name=""/>
        <dsp:cNvSpPr/>
      </dsp:nvSpPr>
      <dsp:spPr>
        <a:xfrm>
          <a:off x="0" y="98459"/>
          <a:ext cx="4697730" cy="8342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Fascia Iliaca Plane Block – Hip surgeries</a:t>
          </a:r>
        </a:p>
      </dsp:txBody>
      <dsp:txXfrm>
        <a:off x="40724" y="139183"/>
        <a:ext cx="4616282" cy="752780"/>
      </dsp:txXfrm>
    </dsp:sp>
    <dsp:sp modelId="{52129888-40F4-7F4A-9E0D-42FD819AF4B8}">
      <dsp:nvSpPr>
        <dsp:cNvPr id="0" name=""/>
        <dsp:cNvSpPr/>
      </dsp:nvSpPr>
      <dsp:spPr>
        <a:xfrm>
          <a:off x="0" y="993167"/>
          <a:ext cx="4697730" cy="834228"/>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PENG Blocks – Hip Surgeries</a:t>
          </a:r>
        </a:p>
      </dsp:txBody>
      <dsp:txXfrm>
        <a:off x="40724" y="1033891"/>
        <a:ext cx="4616282" cy="752780"/>
      </dsp:txXfrm>
    </dsp:sp>
    <dsp:sp modelId="{E609766F-42A9-AF47-8C42-32DB6E148671}">
      <dsp:nvSpPr>
        <dsp:cNvPr id="0" name=""/>
        <dsp:cNvSpPr/>
      </dsp:nvSpPr>
      <dsp:spPr>
        <a:xfrm>
          <a:off x="0" y="1887875"/>
          <a:ext cx="4697730" cy="834228"/>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Quadratus Lumborum – Abdominal Surgeries</a:t>
          </a:r>
        </a:p>
      </dsp:txBody>
      <dsp:txXfrm>
        <a:off x="40724" y="1928599"/>
        <a:ext cx="4616282" cy="752780"/>
      </dsp:txXfrm>
    </dsp:sp>
    <dsp:sp modelId="{8E016FAF-FF25-D947-A971-330B3BD5A21F}">
      <dsp:nvSpPr>
        <dsp:cNvPr id="0" name=""/>
        <dsp:cNvSpPr/>
      </dsp:nvSpPr>
      <dsp:spPr>
        <a:xfrm>
          <a:off x="0" y="2782584"/>
          <a:ext cx="4697730" cy="834228"/>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PEC Blocks – Breast Surgery</a:t>
          </a:r>
        </a:p>
      </dsp:txBody>
      <dsp:txXfrm>
        <a:off x="40724" y="2823308"/>
        <a:ext cx="4616282" cy="752780"/>
      </dsp:txXfrm>
    </dsp:sp>
    <dsp:sp modelId="{8DE514A3-E3FC-0F4A-ABF9-6FAC16B89B11}">
      <dsp:nvSpPr>
        <dsp:cNvPr id="0" name=""/>
        <dsp:cNvSpPr/>
      </dsp:nvSpPr>
      <dsp:spPr>
        <a:xfrm>
          <a:off x="0" y="3677292"/>
          <a:ext cx="4697730" cy="834228"/>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Erector Spinae Blocks – Chest surgery</a:t>
          </a:r>
        </a:p>
      </dsp:txBody>
      <dsp:txXfrm>
        <a:off x="40724" y="3718016"/>
        <a:ext cx="4616282" cy="752780"/>
      </dsp:txXfrm>
    </dsp:sp>
    <dsp:sp modelId="{E512E485-415B-134C-802F-6741B5F08CEA}">
      <dsp:nvSpPr>
        <dsp:cNvPr id="0" name=""/>
        <dsp:cNvSpPr/>
      </dsp:nvSpPr>
      <dsp:spPr>
        <a:xfrm>
          <a:off x="0" y="4572000"/>
          <a:ext cx="4697730" cy="83422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Transversus Abdominis Plane Blocks </a:t>
          </a:r>
        </a:p>
      </dsp:txBody>
      <dsp:txXfrm>
        <a:off x="40724" y="4612724"/>
        <a:ext cx="4616282" cy="7527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0518C-BF0E-8447-AB52-619E11E01FD1}">
      <dsp:nvSpPr>
        <dsp:cNvPr id="0" name=""/>
        <dsp:cNvSpPr/>
      </dsp:nvSpPr>
      <dsp:spPr>
        <a:xfrm>
          <a:off x="402842" y="574"/>
          <a:ext cx="4194439" cy="251666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Rachel Edgerton DNAP, APRN, CRNA </a:t>
          </a:r>
        </a:p>
      </dsp:txBody>
      <dsp:txXfrm>
        <a:off x="402842" y="574"/>
        <a:ext cx="4194439" cy="2516663"/>
      </dsp:txXfrm>
    </dsp:sp>
    <dsp:sp modelId="{E3A2CB17-E18B-5F4F-97EC-1FCD3D4FC7A4}">
      <dsp:nvSpPr>
        <dsp:cNvPr id="0" name=""/>
        <dsp:cNvSpPr/>
      </dsp:nvSpPr>
      <dsp:spPr>
        <a:xfrm>
          <a:off x="402842" y="2936681"/>
          <a:ext cx="4194439" cy="251666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hlinkClick xmlns:r="http://schemas.openxmlformats.org/officeDocument/2006/relationships" r:id="rId1"/>
            </a:rPr>
            <a:t>dredgerton@hotmail.com</a:t>
          </a:r>
          <a:endParaRPr lang="en-US" sz="2900" kern="1200"/>
        </a:p>
      </dsp:txBody>
      <dsp:txXfrm>
        <a:off x="402842" y="2936681"/>
        <a:ext cx="4194439" cy="2516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34C33-6E17-5545-9220-80AB46DFA4C7}">
      <dsp:nvSpPr>
        <dsp:cNvPr id="0" name=""/>
        <dsp:cNvSpPr/>
      </dsp:nvSpPr>
      <dsp:spPr>
        <a:xfrm>
          <a:off x="0" y="373"/>
          <a:ext cx="395056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DC68CDB-E8BA-2D47-8D0C-43D6197E5F96}">
      <dsp:nvSpPr>
        <dsp:cNvPr id="0" name=""/>
        <dsp:cNvSpPr/>
      </dsp:nvSpPr>
      <dsp:spPr>
        <a:xfrm>
          <a:off x="0" y="373"/>
          <a:ext cx="790113" cy="43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Recognize</a:t>
          </a:r>
        </a:p>
      </dsp:txBody>
      <dsp:txXfrm>
        <a:off x="0" y="373"/>
        <a:ext cx="790113" cy="436442"/>
      </dsp:txXfrm>
    </dsp:sp>
    <dsp:sp modelId="{5A812ECC-4CA2-3C4A-BBE7-A2C0279271A0}">
      <dsp:nvSpPr>
        <dsp:cNvPr id="0" name=""/>
        <dsp:cNvSpPr/>
      </dsp:nvSpPr>
      <dsp:spPr>
        <a:xfrm>
          <a:off x="849372" y="20191"/>
          <a:ext cx="3101195" cy="39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a:t>Recognize the right of patients to appropriate assessment and management of pain</a:t>
          </a:r>
        </a:p>
      </dsp:txBody>
      <dsp:txXfrm>
        <a:off x="849372" y="20191"/>
        <a:ext cx="3101195" cy="396378"/>
      </dsp:txXfrm>
    </dsp:sp>
    <dsp:sp modelId="{1330667B-7A2B-BE42-9BFE-AE56C58C1610}">
      <dsp:nvSpPr>
        <dsp:cNvPr id="0" name=""/>
        <dsp:cNvSpPr/>
      </dsp:nvSpPr>
      <dsp:spPr>
        <a:xfrm>
          <a:off x="790113" y="416570"/>
          <a:ext cx="3160454"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47074698-C1A5-9040-8A1E-F0B4378BD6CA}">
      <dsp:nvSpPr>
        <dsp:cNvPr id="0" name=""/>
        <dsp:cNvSpPr/>
      </dsp:nvSpPr>
      <dsp:spPr>
        <a:xfrm>
          <a:off x="0" y="436815"/>
          <a:ext cx="395056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0ED5A29-B1E9-714F-AE50-5F9391F5BE0B}">
      <dsp:nvSpPr>
        <dsp:cNvPr id="0" name=""/>
        <dsp:cNvSpPr/>
      </dsp:nvSpPr>
      <dsp:spPr>
        <a:xfrm>
          <a:off x="0" y="436815"/>
          <a:ext cx="790113" cy="43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Screen</a:t>
          </a:r>
        </a:p>
      </dsp:txBody>
      <dsp:txXfrm>
        <a:off x="0" y="436815"/>
        <a:ext cx="790113" cy="436442"/>
      </dsp:txXfrm>
    </dsp:sp>
    <dsp:sp modelId="{9C2C66DD-C2BE-1846-88C3-04DF65A1C54B}">
      <dsp:nvSpPr>
        <dsp:cNvPr id="0" name=""/>
        <dsp:cNvSpPr/>
      </dsp:nvSpPr>
      <dsp:spPr>
        <a:xfrm>
          <a:off x="849372" y="456634"/>
          <a:ext cx="3101195" cy="39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a:t>Screen patients for pain in their initial assessment, including the nature and intensity of the pain</a:t>
          </a:r>
        </a:p>
      </dsp:txBody>
      <dsp:txXfrm>
        <a:off x="849372" y="456634"/>
        <a:ext cx="3101195" cy="396378"/>
      </dsp:txXfrm>
    </dsp:sp>
    <dsp:sp modelId="{90F052CF-7640-8443-BC8A-0E13F290FC0D}">
      <dsp:nvSpPr>
        <dsp:cNvPr id="0" name=""/>
        <dsp:cNvSpPr/>
      </dsp:nvSpPr>
      <dsp:spPr>
        <a:xfrm>
          <a:off x="790113" y="853013"/>
          <a:ext cx="3160454"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D29DF612-4082-8E47-B5BD-39CB0081AEE2}">
      <dsp:nvSpPr>
        <dsp:cNvPr id="0" name=""/>
        <dsp:cNvSpPr/>
      </dsp:nvSpPr>
      <dsp:spPr>
        <a:xfrm>
          <a:off x="0" y="873258"/>
          <a:ext cx="395056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EFD1BAD-B499-7044-A662-4E4D60422FB3}">
      <dsp:nvSpPr>
        <dsp:cNvPr id="0" name=""/>
        <dsp:cNvSpPr/>
      </dsp:nvSpPr>
      <dsp:spPr>
        <a:xfrm>
          <a:off x="0" y="873258"/>
          <a:ext cx="790113" cy="43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Record</a:t>
          </a:r>
        </a:p>
      </dsp:txBody>
      <dsp:txXfrm>
        <a:off x="0" y="873258"/>
        <a:ext cx="790113" cy="436442"/>
      </dsp:txXfrm>
    </dsp:sp>
    <dsp:sp modelId="{22A882D7-4E2D-B14D-A036-B1C8E0231CC5}">
      <dsp:nvSpPr>
        <dsp:cNvPr id="0" name=""/>
        <dsp:cNvSpPr/>
      </dsp:nvSpPr>
      <dsp:spPr>
        <a:xfrm>
          <a:off x="849372" y="893077"/>
          <a:ext cx="3101195" cy="39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a:t>Record the results of the assessment in a way that facilitates regular reassessments and follow-up</a:t>
          </a:r>
        </a:p>
      </dsp:txBody>
      <dsp:txXfrm>
        <a:off x="849372" y="893077"/>
        <a:ext cx="3101195" cy="396378"/>
      </dsp:txXfrm>
    </dsp:sp>
    <dsp:sp modelId="{153E0C4C-765F-AA4B-84E8-831B4595BEC2}">
      <dsp:nvSpPr>
        <dsp:cNvPr id="0" name=""/>
        <dsp:cNvSpPr/>
      </dsp:nvSpPr>
      <dsp:spPr>
        <a:xfrm>
          <a:off x="790113" y="1289456"/>
          <a:ext cx="3160454"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94A16017-F64A-B342-B0D3-09B0CFEA4B3D}">
      <dsp:nvSpPr>
        <dsp:cNvPr id="0" name=""/>
        <dsp:cNvSpPr/>
      </dsp:nvSpPr>
      <dsp:spPr>
        <a:xfrm>
          <a:off x="0" y="1309701"/>
          <a:ext cx="395056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8882A25-C6E3-9E4C-9DF5-525705A7C0F5}">
      <dsp:nvSpPr>
        <dsp:cNvPr id="0" name=""/>
        <dsp:cNvSpPr/>
      </dsp:nvSpPr>
      <dsp:spPr>
        <a:xfrm>
          <a:off x="0" y="1309701"/>
          <a:ext cx="790113" cy="43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Establish</a:t>
          </a:r>
        </a:p>
      </dsp:txBody>
      <dsp:txXfrm>
        <a:off x="0" y="1309701"/>
        <a:ext cx="790113" cy="436442"/>
      </dsp:txXfrm>
    </dsp:sp>
    <dsp:sp modelId="{2AC6FE92-7976-CE4D-B1ED-33D0EC8B420B}">
      <dsp:nvSpPr>
        <dsp:cNvPr id="0" name=""/>
        <dsp:cNvSpPr/>
      </dsp:nvSpPr>
      <dsp:spPr>
        <a:xfrm>
          <a:off x="849372" y="1329520"/>
          <a:ext cx="3101195" cy="39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a:t>Establish policies and procedures that support the appropriate prescriptions or ordering of effective pain medications</a:t>
          </a:r>
        </a:p>
      </dsp:txBody>
      <dsp:txXfrm>
        <a:off x="849372" y="1329520"/>
        <a:ext cx="3101195" cy="396378"/>
      </dsp:txXfrm>
    </dsp:sp>
    <dsp:sp modelId="{A7508903-CA88-124A-B46E-02B18F907795}">
      <dsp:nvSpPr>
        <dsp:cNvPr id="0" name=""/>
        <dsp:cNvSpPr/>
      </dsp:nvSpPr>
      <dsp:spPr>
        <a:xfrm>
          <a:off x="790113" y="1725899"/>
          <a:ext cx="3160454"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72D6F2EE-6094-2147-AF9E-5F191312F3AD}">
      <dsp:nvSpPr>
        <dsp:cNvPr id="0" name=""/>
        <dsp:cNvSpPr/>
      </dsp:nvSpPr>
      <dsp:spPr>
        <a:xfrm>
          <a:off x="0" y="1746144"/>
          <a:ext cx="395056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527CBC8-E554-2E44-BB1C-5C014CE08427}">
      <dsp:nvSpPr>
        <dsp:cNvPr id="0" name=""/>
        <dsp:cNvSpPr/>
      </dsp:nvSpPr>
      <dsp:spPr>
        <a:xfrm>
          <a:off x="0" y="1746144"/>
          <a:ext cx="790113" cy="43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Educate</a:t>
          </a:r>
        </a:p>
      </dsp:txBody>
      <dsp:txXfrm>
        <a:off x="0" y="1746144"/>
        <a:ext cx="790113" cy="436442"/>
      </dsp:txXfrm>
    </dsp:sp>
    <dsp:sp modelId="{651766FC-7B7D-0148-8413-73837A067AE1}">
      <dsp:nvSpPr>
        <dsp:cNvPr id="0" name=""/>
        <dsp:cNvSpPr/>
      </dsp:nvSpPr>
      <dsp:spPr>
        <a:xfrm>
          <a:off x="849372" y="1765963"/>
          <a:ext cx="3101195" cy="39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a:t>Educate patients and their families about effective pain management</a:t>
          </a:r>
        </a:p>
      </dsp:txBody>
      <dsp:txXfrm>
        <a:off x="849372" y="1765963"/>
        <a:ext cx="3101195" cy="396378"/>
      </dsp:txXfrm>
    </dsp:sp>
    <dsp:sp modelId="{614BC49E-ED07-9941-BB5A-B1FC53C5A74A}">
      <dsp:nvSpPr>
        <dsp:cNvPr id="0" name=""/>
        <dsp:cNvSpPr/>
      </dsp:nvSpPr>
      <dsp:spPr>
        <a:xfrm>
          <a:off x="790113" y="2162342"/>
          <a:ext cx="3160454"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8118305-8E58-9E48-B032-E03228B00403}">
      <dsp:nvSpPr>
        <dsp:cNvPr id="0" name=""/>
        <dsp:cNvSpPr/>
      </dsp:nvSpPr>
      <dsp:spPr>
        <a:xfrm>
          <a:off x="0" y="2182587"/>
          <a:ext cx="395056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1BE80E8-9F94-5C49-8632-A24936DD792C}">
      <dsp:nvSpPr>
        <dsp:cNvPr id="0" name=""/>
        <dsp:cNvSpPr/>
      </dsp:nvSpPr>
      <dsp:spPr>
        <a:xfrm>
          <a:off x="0" y="2182587"/>
          <a:ext cx="790113" cy="43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Address</a:t>
          </a:r>
        </a:p>
      </dsp:txBody>
      <dsp:txXfrm>
        <a:off x="0" y="2182587"/>
        <a:ext cx="790113" cy="436442"/>
      </dsp:txXfrm>
    </dsp:sp>
    <dsp:sp modelId="{B2D77773-FD34-A745-8826-25ED47FB574D}">
      <dsp:nvSpPr>
        <dsp:cNvPr id="0" name=""/>
        <dsp:cNvSpPr/>
      </dsp:nvSpPr>
      <dsp:spPr>
        <a:xfrm>
          <a:off x="849372" y="2202406"/>
          <a:ext cx="3101195" cy="39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a:t>Address patient needs for symptom management in the discharge planning process</a:t>
          </a:r>
        </a:p>
      </dsp:txBody>
      <dsp:txXfrm>
        <a:off x="849372" y="2202406"/>
        <a:ext cx="3101195" cy="396378"/>
      </dsp:txXfrm>
    </dsp:sp>
    <dsp:sp modelId="{D949229E-5F4A-4443-82AE-08219171B904}">
      <dsp:nvSpPr>
        <dsp:cNvPr id="0" name=""/>
        <dsp:cNvSpPr/>
      </dsp:nvSpPr>
      <dsp:spPr>
        <a:xfrm>
          <a:off x="790113" y="2598784"/>
          <a:ext cx="3160454"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0CE0AC0E-13FC-D244-B509-CD8016C2AE75}">
      <dsp:nvSpPr>
        <dsp:cNvPr id="0" name=""/>
        <dsp:cNvSpPr/>
      </dsp:nvSpPr>
      <dsp:spPr>
        <a:xfrm>
          <a:off x="0" y="2619030"/>
          <a:ext cx="395056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6A584FF-3630-BB43-AEE8-EAC464DA0369}">
      <dsp:nvSpPr>
        <dsp:cNvPr id="0" name=""/>
        <dsp:cNvSpPr/>
      </dsp:nvSpPr>
      <dsp:spPr>
        <a:xfrm>
          <a:off x="0" y="2619030"/>
          <a:ext cx="790113" cy="43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Ensure</a:t>
          </a:r>
        </a:p>
      </dsp:txBody>
      <dsp:txXfrm>
        <a:off x="0" y="2619030"/>
        <a:ext cx="790113" cy="436442"/>
      </dsp:txXfrm>
    </dsp:sp>
    <dsp:sp modelId="{E37CF344-D505-2E41-96D3-3EB3AC90F4B3}">
      <dsp:nvSpPr>
        <dsp:cNvPr id="0" name=""/>
        <dsp:cNvSpPr/>
      </dsp:nvSpPr>
      <dsp:spPr>
        <a:xfrm>
          <a:off x="849372" y="2638849"/>
          <a:ext cx="3101195" cy="39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a:t>Ensure staff education regarding pain assessment and management</a:t>
          </a:r>
        </a:p>
      </dsp:txBody>
      <dsp:txXfrm>
        <a:off x="849372" y="2638849"/>
        <a:ext cx="3101195" cy="396378"/>
      </dsp:txXfrm>
    </dsp:sp>
    <dsp:sp modelId="{179EFDD6-063A-B94A-9571-A3809515BBCC}">
      <dsp:nvSpPr>
        <dsp:cNvPr id="0" name=""/>
        <dsp:cNvSpPr/>
      </dsp:nvSpPr>
      <dsp:spPr>
        <a:xfrm>
          <a:off x="790113" y="3035227"/>
          <a:ext cx="3160454"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DFD8F-1108-2046-8441-BA08C9D5CDFD}">
      <dsp:nvSpPr>
        <dsp:cNvPr id="0" name=""/>
        <dsp:cNvSpPr/>
      </dsp:nvSpPr>
      <dsp:spPr>
        <a:xfrm>
          <a:off x="0" y="531"/>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2F8BA7-FDCE-5240-940D-FD77F1AE2E3B}">
      <dsp:nvSpPr>
        <dsp:cNvPr id="0" name=""/>
        <dsp:cNvSpPr/>
      </dsp:nvSpPr>
      <dsp:spPr>
        <a:xfrm>
          <a:off x="0" y="531"/>
          <a:ext cx="78867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Algesia</a:t>
          </a:r>
          <a:r>
            <a:rPr lang="en-US" sz="1600" kern="1200" dirty="0"/>
            <a:t>:  Increased sensitivity to pain</a:t>
          </a:r>
        </a:p>
      </dsp:txBody>
      <dsp:txXfrm>
        <a:off x="0" y="531"/>
        <a:ext cx="7886700" cy="483363"/>
      </dsp:txXfrm>
    </dsp:sp>
    <dsp:sp modelId="{C05853F3-E5A1-0E46-9B51-9111790B6D2C}">
      <dsp:nvSpPr>
        <dsp:cNvPr id="0" name=""/>
        <dsp:cNvSpPr/>
      </dsp:nvSpPr>
      <dsp:spPr>
        <a:xfrm>
          <a:off x="0" y="483895"/>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599C44-5DDD-934C-8F6D-EAE470CD6C9D}">
      <dsp:nvSpPr>
        <dsp:cNvPr id="0" name=""/>
        <dsp:cNvSpPr/>
      </dsp:nvSpPr>
      <dsp:spPr>
        <a:xfrm>
          <a:off x="0" y="483895"/>
          <a:ext cx="78867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Algogenic</a:t>
          </a:r>
          <a:r>
            <a:rPr lang="en-US" sz="1600" kern="1200" dirty="0"/>
            <a:t>: Pain producing</a:t>
          </a:r>
        </a:p>
      </dsp:txBody>
      <dsp:txXfrm>
        <a:off x="0" y="483895"/>
        <a:ext cx="7886700" cy="483363"/>
      </dsp:txXfrm>
    </dsp:sp>
    <dsp:sp modelId="{0F42504A-C9AA-7D44-955D-2E6F28B90837}">
      <dsp:nvSpPr>
        <dsp:cNvPr id="0" name=""/>
        <dsp:cNvSpPr/>
      </dsp:nvSpPr>
      <dsp:spPr>
        <a:xfrm>
          <a:off x="0" y="967259"/>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6B0BA8-4D27-9C44-94A8-0E01A553BE06}">
      <dsp:nvSpPr>
        <dsp:cNvPr id="0" name=""/>
        <dsp:cNvSpPr/>
      </dsp:nvSpPr>
      <dsp:spPr>
        <a:xfrm>
          <a:off x="0" y="967259"/>
          <a:ext cx="78867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Allodynia</a:t>
          </a:r>
          <a:r>
            <a:rPr lang="en-US" sz="1600" kern="1200" dirty="0"/>
            <a:t>:  A normally nonharmful stimuli is perceived as painful</a:t>
          </a:r>
        </a:p>
      </dsp:txBody>
      <dsp:txXfrm>
        <a:off x="0" y="967259"/>
        <a:ext cx="7886700" cy="483363"/>
      </dsp:txXfrm>
    </dsp:sp>
    <dsp:sp modelId="{063A394F-880D-C54B-8C33-7FDBD9B4D3CE}">
      <dsp:nvSpPr>
        <dsp:cNvPr id="0" name=""/>
        <dsp:cNvSpPr/>
      </dsp:nvSpPr>
      <dsp:spPr>
        <a:xfrm>
          <a:off x="0" y="1450623"/>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4302F5-2591-5447-8FAA-FD67DBFC0DA7}">
      <dsp:nvSpPr>
        <dsp:cNvPr id="0" name=""/>
        <dsp:cNvSpPr/>
      </dsp:nvSpPr>
      <dsp:spPr>
        <a:xfrm>
          <a:off x="0" y="1450623"/>
          <a:ext cx="78867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Analgesia</a:t>
          </a:r>
          <a:r>
            <a:rPr lang="en-US" sz="1600" kern="1200" dirty="0"/>
            <a:t>:  Absence of pain in presence of normally painful stimuli</a:t>
          </a:r>
        </a:p>
      </dsp:txBody>
      <dsp:txXfrm>
        <a:off x="0" y="1450623"/>
        <a:ext cx="7886700" cy="483363"/>
      </dsp:txXfrm>
    </dsp:sp>
    <dsp:sp modelId="{32537AA9-2E2C-6C40-917A-C15FCC23B017}">
      <dsp:nvSpPr>
        <dsp:cNvPr id="0" name=""/>
        <dsp:cNvSpPr/>
      </dsp:nvSpPr>
      <dsp:spPr>
        <a:xfrm>
          <a:off x="0" y="1933987"/>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81C592-322C-0248-B15C-C1E87FA9F94F}">
      <dsp:nvSpPr>
        <dsp:cNvPr id="0" name=""/>
        <dsp:cNvSpPr/>
      </dsp:nvSpPr>
      <dsp:spPr>
        <a:xfrm>
          <a:off x="0" y="1933987"/>
          <a:ext cx="78867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Dysesthesia</a:t>
          </a:r>
          <a:r>
            <a:rPr lang="en-US" sz="1600" kern="1200" dirty="0"/>
            <a:t>:  An unpleasant painful abnormal sensation, whether evoked or spontaneous</a:t>
          </a:r>
        </a:p>
      </dsp:txBody>
      <dsp:txXfrm>
        <a:off x="0" y="1933987"/>
        <a:ext cx="7886700" cy="483363"/>
      </dsp:txXfrm>
    </dsp:sp>
    <dsp:sp modelId="{3FF70DEE-ADBD-8A48-A2F7-F4B03CD2681E}">
      <dsp:nvSpPr>
        <dsp:cNvPr id="0" name=""/>
        <dsp:cNvSpPr/>
      </dsp:nvSpPr>
      <dsp:spPr>
        <a:xfrm>
          <a:off x="0" y="2417350"/>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4807F7-7644-934A-B370-D56BD6686170}">
      <dsp:nvSpPr>
        <dsp:cNvPr id="0" name=""/>
        <dsp:cNvSpPr/>
      </dsp:nvSpPr>
      <dsp:spPr>
        <a:xfrm>
          <a:off x="0" y="2417350"/>
          <a:ext cx="78867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Hyperalgesia</a:t>
          </a:r>
          <a:r>
            <a:rPr lang="en-US" sz="1600" kern="1200" dirty="0"/>
            <a:t>:  A heightened response to a normally painful stimulus</a:t>
          </a:r>
        </a:p>
      </dsp:txBody>
      <dsp:txXfrm>
        <a:off x="0" y="2417350"/>
        <a:ext cx="7886700" cy="483363"/>
      </dsp:txXfrm>
    </dsp:sp>
    <dsp:sp modelId="{63A78EB5-FBF6-3D4D-9B40-9E74B4EC6EE8}">
      <dsp:nvSpPr>
        <dsp:cNvPr id="0" name=""/>
        <dsp:cNvSpPr/>
      </dsp:nvSpPr>
      <dsp:spPr>
        <a:xfrm>
          <a:off x="0" y="2900714"/>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E31DAB-6713-3D47-8674-6C171180AE25}">
      <dsp:nvSpPr>
        <dsp:cNvPr id="0" name=""/>
        <dsp:cNvSpPr/>
      </dsp:nvSpPr>
      <dsp:spPr>
        <a:xfrm>
          <a:off x="0" y="2900714"/>
          <a:ext cx="78867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Neuralgia</a:t>
          </a:r>
          <a:r>
            <a:rPr lang="en-US" sz="1600" kern="1200" dirty="0"/>
            <a:t>:  Pain in distribution of a peripheral nerve</a:t>
          </a:r>
        </a:p>
      </dsp:txBody>
      <dsp:txXfrm>
        <a:off x="0" y="2900714"/>
        <a:ext cx="7886700" cy="483363"/>
      </dsp:txXfrm>
    </dsp:sp>
    <dsp:sp modelId="{3331C390-E8CA-2345-ACFB-8053743BF917}">
      <dsp:nvSpPr>
        <dsp:cNvPr id="0" name=""/>
        <dsp:cNvSpPr/>
      </dsp:nvSpPr>
      <dsp:spPr>
        <a:xfrm>
          <a:off x="0" y="3384078"/>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F295AA-7CB2-1940-99D2-57709530461B}">
      <dsp:nvSpPr>
        <dsp:cNvPr id="0" name=""/>
        <dsp:cNvSpPr/>
      </dsp:nvSpPr>
      <dsp:spPr>
        <a:xfrm>
          <a:off x="0" y="3384078"/>
          <a:ext cx="78867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Neuropathy</a:t>
          </a:r>
          <a:r>
            <a:rPr lang="en-US" sz="1600" kern="1200" dirty="0"/>
            <a:t>:  Abnormal disturbance in the function of nerves</a:t>
          </a:r>
        </a:p>
      </dsp:txBody>
      <dsp:txXfrm>
        <a:off x="0" y="3384078"/>
        <a:ext cx="7886700" cy="483363"/>
      </dsp:txXfrm>
    </dsp:sp>
    <dsp:sp modelId="{490485B4-4719-804D-A565-069ADB90A4EE}">
      <dsp:nvSpPr>
        <dsp:cNvPr id="0" name=""/>
        <dsp:cNvSpPr/>
      </dsp:nvSpPr>
      <dsp:spPr>
        <a:xfrm>
          <a:off x="0" y="3867442"/>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FE30E0-6B4B-9048-A2A9-71F699578B19}">
      <dsp:nvSpPr>
        <dsp:cNvPr id="0" name=""/>
        <dsp:cNvSpPr/>
      </dsp:nvSpPr>
      <dsp:spPr>
        <a:xfrm>
          <a:off x="0" y="3867442"/>
          <a:ext cx="78867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Paresthesia</a:t>
          </a:r>
          <a:r>
            <a:rPr lang="en-US" sz="1600" kern="1200" dirty="0"/>
            <a:t>:  Abnormal sensation whether spontaneous or evoked </a:t>
          </a:r>
        </a:p>
      </dsp:txBody>
      <dsp:txXfrm>
        <a:off x="0" y="3867442"/>
        <a:ext cx="7886700" cy="4833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83A7A-973A-F84B-B6CC-C57A10838509}">
      <dsp:nvSpPr>
        <dsp:cNvPr id="0" name=""/>
        <dsp:cNvSpPr/>
      </dsp:nvSpPr>
      <dsp:spPr>
        <a:xfrm>
          <a:off x="0" y="0"/>
          <a:ext cx="7762547" cy="302600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Based on longevity (</a:t>
          </a:r>
          <a:r>
            <a:rPr lang="en-US" sz="3600" b="1" kern="1200" dirty="0"/>
            <a:t>acute vs chronic</a:t>
          </a:r>
          <a:r>
            <a:rPr lang="en-US" sz="3600" kern="1200" dirty="0"/>
            <a:t>) and/or the underlying pathophysiology </a:t>
          </a:r>
        </a:p>
      </dsp:txBody>
      <dsp:txXfrm>
        <a:off x="0" y="0"/>
        <a:ext cx="7762547" cy="1634042"/>
      </dsp:txXfrm>
    </dsp:sp>
    <dsp:sp modelId="{30C44262-A85D-CD43-AA4F-068B23A30B25}">
      <dsp:nvSpPr>
        <dsp:cNvPr id="0" name=""/>
        <dsp:cNvSpPr/>
      </dsp:nvSpPr>
      <dsp:spPr>
        <a:xfrm>
          <a:off x="0" y="1573522"/>
          <a:ext cx="3881273" cy="139196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6032" tIns="45720" rIns="256032" bIns="45720" numCol="1" spcCol="1270" anchor="ctr" anchorCtr="0">
          <a:noAutofit/>
        </a:bodyPr>
        <a:lstStyle/>
        <a:p>
          <a:pPr marL="0" lvl="0" indent="0" algn="ctr" defTabSz="1600200">
            <a:lnSpc>
              <a:spcPct val="100000"/>
            </a:lnSpc>
            <a:spcBef>
              <a:spcPct val="0"/>
            </a:spcBef>
            <a:spcAft>
              <a:spcPct val="35000"/>
            </a:spcAft>
            <a:buNone/>
          </a:pPr>
          <a:r>
            <a:rPr lang="en-US" sz="3600" b="1" kern="1200"/>
            <a:t>Nociceptive </a:t>
          </a:r>
          <a:endParaRPr lang="en-US" sz="3600" kern="1200"/>
        </a:p>
      </dsp:txBody>
      <dsp:txXfrm>
        <a:off x="0" y="1573522"/>
        <a:ext cx="3881273" cy="1391961"/>
      </dsp:txXfrm>
    </dsp:sp>
    <dsp:sp modelId="{6AA00160-697F-184D-AE58-4FDD19E22BD1}">
      <dsp:nvSpPr>
        <dsp:cNvPr id="0" name=""/>
        <dsp:cNvSpPr/>
      </dsp:nvSpPr>
      <dsp:spPr>
        <a:xfrm>
          <a:off x="3881273" y="1573522"/>
          <a:ext cx="3881273" cy="139196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6032" tIns="45720" rIns="256032" bIns="45720" numCol="1" spcCol="1270" anchor="ctr" anchorCtr="0">
          <a:noAutofit/>
        </a:bodyPr>
        <a:lstStyle/>
        <a:p>
          <a:pPr marL="0" lvl="0" indent="0" algn="ctr" defTabSz="1600200">
            <a:lnSpc>
              <a:spcPct val="100000"/>
            </a:lnSpc>
            <a:spcBef>
              <a:spcPct val="0"/>
            </a:spcBef>
            <a:spcAft>
              <a:spcPct val="35000"/>
            </a:spcAft>
            <a:buNone/>
          </a:pPr>
          <a:r>
            <a:rPr lang="en-US" sz="3600" b="1" kern="1200"/>
            <a:t>Non–nociceptive: neuropathic</a:t>
          </a:r>
          <a:endParaRPr lang="en-US" sz="3600" kern="1200"/>
        </a:p>
      </dsp:txBody>
      <dsp:txXfrm>
        <a:off x="3881273" y="1573522"/>
        <a:ext cx="3881273" cy="13919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DBE27A-04E7-BC48-A354-16FF74528BF2}">
      <dsp:nvSpPr>
        <dsp:cNvPr id="0" name=""/>
        <dsp:cNvSpPr/>
      </dsp:nvSpPr>
      <dsp:spPr>
        <a:xfrm>
          <a:off x="0" y="72459"/>
          <a:ext cx="4939867" cy="17842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Nociceptive pain is associated with the stimulation of specific nociceptors and can be either somatic or visceral</a:t>
          </a:r>
        </a:p>
      </dsp:txBody>
      <dsp:txXfrm>
        <a:off x="87100" y="159559"/>
        <a:ext cx="4765667" cy="1610050"/>
      </dsp:txXfrm>
    </dsp:sp>
    <dsp:sp modelId="{94914132-8B1B-A649-9E69-B0FFFEB0EB3F}">
      <dsp:nvSpPr>
        <dsp:cNvPr id="0" name=""/>
        <dsp:cNvSpPr/>
      </dsp:nvSpPr>
      <dsp:spPr>
        <a:xfrm>
          <a:off x="0" y="1928709"/>
          <a:ext cx="4939867" cy="178425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Nociceptors are free nerve endings that sense pain</a:t>
          </a:r>
        </a:p>
      </dsp:txBody>
      <dsp:txXfrm>
        <a:off x="87100" y="2015809"/>
        <a:ext cx="4765667" cy="16100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3F45E-4850-E742-929F-E8B1D8D094DC}">
      <dsp:nvSpPr>
        <dsp:cNvPr id="0" name=""/>
        <dsp:cNvSpPr/>
      </dsp:nvSpPr>
      <dsp:spPr>
        <a:xfrm>
          <a:off x="38" y="692962"/>
          <a:ext cx="3685337" cy="14144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Somatic pain </a:t>
          </a:r>
          <a:r>
            <a:rPr lang="en-US" sz="1800" kern="1200"/>
            <a:t>refers to pain that has an identifiable location as a result of tissue damage causing the release of chemicals from injured cells that mediate pain</a:t>
          </a:r>
        </a:p>
      </dsp:txBody>
      <dsp:txXfrm>
        <a:off x="38" y="692962"/>
        <a:ext cx="3685337" cy="1414401"/>
      </dsp:txXfrm>
    </dsp:sp>
    <dsp:sp modelId="{F760C224-644A-514B-AE1E-FDB3178A1E92}">
      <dsp:nvSpPr>
        <dsp:cNvPr id="0" name=""/>
        <dsp:cNvSpPr/>
      </dsp:nvSpPr>
      <dsp:spPr>
        <a:xfrm>
          <a:off x="38" y="2107364"/>
          <a:ext cx="3685337" cy="155101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Localized, sharp in nature, and hurts at the point or area of stimulus</a:t>
          </a:r>
        </a:p>
      </dsp:txBody>
      <dsp:txXfrm>
        <a:off x="38" y="2107364"/>
        <a:ext cx="3685337" cy="1551010"/>
      </dsp:txXfrm>
    </dsp:sp>
    <dsp:sp modelId="{0A6CB08B-98BF-344E-B594-5D0151790F58}">
      <dsp:nvSpPr>
        <dsp:cNvPr id="0" name=""/>
        <dsp:cNvSpPr/>
      </dsp:nvSpPr>
      <dsp:spPr>
        <a:xfrm>
          <a:off x="4201323" y="692962"/>
          <a:ext cx="3685337" cy="1414401"/>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Visceral pain </a:t>
          </a:r>
          <a:r>
            <a:rPr lang="en-US" sz="1800" kern="1200"/>
            <a:t>is diffuse, can be referred to another area and described as dull cramping squeezing or vague</a:t>
          </a:r>
        </a:p>
      </dsp:txBody>
      <dsp:txXfrm>
        <a:off x="4201323" y="692962"/>
        <a:ext cx="3685337" cy="1414401"/>
      </dsp:txXfrm>
    </dsp:sp>
    <dsp:sp modelId="{C0373846-B834-534B-8BA3-19033BF417F3}">
      <dsp:nvSpPr>
        <dsp:cNvPr id="0" name=""/>
        <dsp:cNvSpPr/>
      </dsp:nvSpPr>
      <dsp:spPr>
        <a:xfrm>
          <a:off x="4201323" y="2107364"/>
          <a:ext cx="3685337" cy="1551010"/>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Associated with the distention of an organ capsule</a:t>
          </a:r>
        </a:p>
        <a:p>
          <a:pPr marL="171450" lvl="1" indent="-171450" algn="l" defTabSz="800100">
            <a:lnSpc>
              <a:spcPct val="90000"/>
            </a:lnSpc>
            <a:spcBef>
              <a:spcPct val="0"/>
            </a:spcBef>
            <a:spcAft>
              <a:spcPct val="15000"/>
            </a:spcAft>
            <a:buChar char="•"/>
          </a:pPr>
          <a:r>
            <a:rPr lang="en-US" sz="1800" kern="1200"/>
            <a:t>Often accompanied with autonomic reflexes such as nausea, vomiting and diarrhea</a:t>
          </a:r>
        </a:p>
      </dsp:txBody>
      <dsp:txXfrm>
        <a:off x="4201323" y="2107364"/>
        <a:ext cx="3685337" cy="15510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E1A7D-9FBD-B946-9A96-D31527D972D3}">
      <dsp:nvSpPr>
        <dsp:cNvPr id="0" name=""/>
        <dsp:cNvSpPr/>
      </dsp:nvSpPr>
      <dsp:spPr>
        <a:xfrm>
          <a:off x="0" y="358387"/>
          <a:ext cx="4308514" cy="20979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4389" tIns="374904" rIns="33438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Caused by damage to peripheral or central neural structures</a:t>
          </a:r>
        </a:p>
        <a:p>
          <a:pPr marL="171450" lvl="1" indent="-171450" algn="l" defTabSz="800100">
            <a:lnSpc>
              <a:spcPct val="90000"/>
            </a:lnSpc>
            <a:spcBef>
              <a:spcPct val="0"/>
            </a:spcBef>
            <a:spcAft>
              <a:spcPct val="15000"/>
            </a:spcAft>
            <a:buChar char="•"/>
          </a:pPr>
          <a:r>
            <a:rPr lang="en-US" sz="1800" kern="1200"/>
            <a:t>Results in abnormal processing of painful stimuli and CNS excitation</a:t>
          </a:r>
        </a:p>
        <a:p>
          <a:pPr marL="171450" lvl="1" indent="-171450" algn="l" defTabSz="800100">
            <a:lnSpc>
              <a:spcPct val="90000"/>
            </a:lnSpc>
            <a:spcBef>
              <a:spcPct val="0"/>
            </a:spcBef>
            <a:spcAft>
              <a:spcPct val="15000"/>
            </a:spcAft>
            <a:buChar char="•"/>
          </a:pPr>
          <a:r>
            <a:rPr lang="en-US" sz="1800" kern="1200"/>
            <a:t>Often described as burning, tingling or shock like</a:t>
          </a:r>
        </a:p>
      </dsp:txBody>
      <dsp:txXfrm>
        <a:off x="0" y="358387"/>
        <a:ext cx="4308514" cy="2097900"/>
      </dsp:txXfrm>
    </dsp:sp>
    <dsp:sp modelId="{BE8F3D90-BA29-4F4C-A527-F80734052AF4}">
      <dsp:nvSpPr>
        <dsp:cNvPr id="0" name=""/>
        <dsp:cNvSpPr/>
      </dsp:nvSpPr>
      <dsp:spPr>
        <a:xfrm>
          <a:off x="215425" y="92707"/>
          <a:ext cx="3015959" cy="5313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996" tIns="0" rIns="113996" bIns="0" numCol="1" spcCol="1270" anchor="ctr" anchorCtr="0">
          <a:noAutofit/>
        </a:bodyPr>
        <a:lstStyle/>
        <a:p>
          <a:pPr marL="0" lvl="0" indent="0" algn="l" defTabSz="800100">
            <a:lnSpc>
              <a:spcPct val="90000"/>
            </a:lnSpc>
            <a:spcBef>
              <a:spcPct val="0"/>
            </a:spcBef>
            <a:spcAft>
              <a:spcPct val="35000"/>
            </a:spcAft>
            <a:buNone/>
            <a:defRPr b="1"/>
          </a:pPr>
          <a:r>
            <a:rPr lang="en-US" sz="1800" kern="1200"/>
            <a:t>Neuropathic</a:t>
          </a:r>
        </a:p>
      </dsp:txBody>
      <dsp:txXfrm>
        <a:off x="241364" y="118646"/>
        <a:ext cx="2964081" cy="479482"/>
      </dsp:txXfrm>
    </dsp:sp>
    <dsp:sp modelId="{65119AC4-B071-D042-8477-F7F01640BC38}">
      <dsp:nvSpPr>
        <dsp:cNvPr id="0" name=""/>
        <dsp:cNvSpPr/>
      </dsp:nvSpPr>
      <dsp:spPr>
        <a:xfrm>
          <a:off x="0" y="2819168"/>
          <a:ext cx="4308514" cy="1814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4389" tIns="374904" rIns="33438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Psychogenic pain is also associated with chronic pain states and is used to describe pain that has no apparent cause</a:t>
          </a:r>
        </a:p>
        <a:p>
          <a:pPr marL="171450" lvl="1" indent="-171450" algn="l" defTabSz="800100">
            <a:lnSpc>
              <a:spcPct val="90000"/>
            </a:lnSpc>
            <a:spcBef>
              <a:spcPct val="0"/>
            </a:spcBef>
            <a:spcAft>
              <a:spcPct val="15000"/>
            </a:spcAft>
            <a:buChar char="•"/>
          </a:pPr>
          <a:r>
            <a:rPr lang="en-US" sz="1800" kern="1200"/>
            <a:t>Psychological symptoms present</a:t>
          </a:r>
        </a:p>
      </dsp:txBody>
      <dsp:txXfrm>
        <a:off x="0" y="2819168"/>
        <a:ext cx="4308514" cy="1814400"/>
      </dsp:txXfrm>
    </dsp:sp>
    <dsp:sp modelId="{04DC7910-C877-AC47-A6AC-7932118CECB0}">
      <dsp:nvSpPr>
        <dsp:cNvPr id="0" name=""/>
        <dsp:cNvSpPr/>
      </dsp:nvSpPr>
      <dsp:spPr>
        <a:xfrm>
          <a:off x="215425" y="2553487"/>
          <a:ext cx="3015959" cy="5313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996" tIns="0" rIns="113996" bIns="0" numCol="1" spcCol="1270" anchor="ctr" anchorCtr="0">
          <a:noAutofit/>
        </a:bodyPr>
        <a:lstStyle/>
        <a:p>
          <a:pPr marL="0" lvl="0" indent="0" algn="l" defTabSz="800100">
            <a:lnSpc>
              <a:spcPct val="90000"/>
            </a:lnSpc>
            <a:spcBef>
              <a:spcPct val="0"/>
            </a:spcBef>
            <a:spcAft>
              <a:spcPct val="35000"/>
            </a:spcAft>
            <a:buNone/>
            <a:defRPr b="1"/>
          </a:pPr>
          <a:r>
            <a:rPr lang="en-US" sz="1800" kern="1200"/>
            <a:t>Idiopathic</a:t>
          </a:r>
        </a:p>
      </dsp:txBody>
      <dsp:txXfrm>
        <a:off x="241364" y="2579426"/>
        <a:ext cx="2964081" cy="4794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0C77C-3A39-FE45-9307-582D769B055E}">
      <dsp:nvSpPr>
        <dsp:cNvPr id="0" name=""/>
        <dsp:cNvSpPr/>
      </dsp:nvSpPr>
      <dsp:spPr>
        <a:xfrm>
          <a:off x="3018500" y="102390"/>
          <a:ext cx="1634491" cy="1634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u="sng" kern="1200"/>
            <a:t>Pain physiology</a:t>
          </a:r>
          <a:br>
            <a:rPr lang="en-US" sz="2300" kern="1200"/>
          </a:br>
          <a:r>
            <a:rPr lang="en-US" sz="2300" kern="1200"/>
            <a:t>1. Transduction</a:t>
          </a:r>
        </a:p>
      </dsp:txBody>
      <dsp:txXfrm>
        <a:off x="3018500" y="102390"/>
        <a:ext cx="1634491" cy="1634491"/>
      </dsp:txXfrm>
    </dsp:sp>
    <dsp:sp modelId="{12B92947-9E3F-FE42-B898-AC2F45D35F23}">
      <dsp:nvSpPr>
        <dsp:cNvPr id="0" name=""/>
        <dsp:cNvSpPr/>
      </dsp:nvSpPr>
      <dsp:spPr>
        <a:xfrm>
          <a:off x="137627" y="-905"/>
          <a:ext cx="4618660" cy="4618660"/>
        </a:xfrm>
        <a:prstGeom prst="circularArrow">
          <a:avLst>
            <a:gd name="adj1" fmla="val 6901"/>
            <a:gd name="adj2" fmla="val 465254"/>
            <a:gd name="adj3" fmla="val 549828"/>
            <a:gd name="adj4" fmla="val 20584918"/>
            <a:gd name="adj5" fmla="val 805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B9A9F7-D31C-AF4F-B2EC-55A6B8CB788C}">
      <dsp:nvSpPr>
        <dsp:cNvPr id="0" name=""/>
        <dsp:cNvSpPr/>
      </dsp:nvSpPr>
      <dsp:spPr>
        <a:xfrm>
          <a:off x="3018500" y="2879967"/>
          <a:ext cx="1634491" cy="1634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t>2. Transmission</a:t>
          </a:r>
        </a:p>
      </dsp:txBody>
      <dsp:txXfrm>
        <a:off x="3018500" y="2879967"/>
        <a:ext cx="1634491" cy="1634491"/>
      </dsp:txXfrm>
    </dsp:sp>
    <dsp:sp modelId="{27165FEB-5F49-304B-810E-5F8C61EB88E9}">
      <dsp:nvSpPr>
        <dsp:cNvPr id="0" name=""/>
        <dsp:cNvSpPr/>
      </dsp:nvSpPr>
      <dsp:spPr>
        <a:xfrm>
          <a:off x="137627" y="-905"/>
          <a:ext cx="4618660" cy="4618660"/>
        </a:xfrm>
        <a:prstGeom prst="circularArrow">
          <a:avLst>
            <a:gd name="adj1" fmla="val 6901"/>
            <a:gd name="adj2" fmla="val 465254"/>
            <a:gd name="adj3" fmla="val 5949828"/>
            <a:gd name="adj4" fmla="val 4384918"/>
            <a:gd name="adj5" fmla="val 805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8DD726-3A3A-5641-83DD-212FCAF562B9}">
      <dsp:nvSpPr>
        <dsp:cNvPr id="0" name=""/>
        <dsp:cNvSpPr/>
      </dsp:nvSpPr>
      <dsp:spPr>
        <a:xfrm>
          <a:off x="240923" y="2879967"/>
          <a:ext cx="1634491" cy="1634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t>3. Perception</a:t>
          </a:r>
        </a:p>
      </dsp:txBody>
      <dsp:txXfrm>
        <a:off x="240923" y="2879967"/>
        <a:ext cx="1634491" cy="1634491"/>
      </dsp:txXfrm>
    </dsp:sp>
    <dsp:sp modelId="{05CB1B5A-5865-3043-82F4-B5BB7A25606E}">
      <dsp:nvSpPr>
        <dsp:cNvPr id="0" name=""/>
        <dsp:cNvSpPr/>
      </dsp:nvSpPr>
      <dsp:spPr>
        <a:xfrm>
          <a:off x="137627" y="-905"/>
          <a:ext cx="4618660" cy="4618660"/>
        </a:xfrm>
        <a:prstGeom prst="circularArrow">
          <a:avLst>
            <a:gd name="adj1" fmla="val 6901"/>
            <a:gd name="adj2" fmla="val 465254"/>
            <a:gd name="adj3" fmla="val 11349828"/>
            <a:gd name="adj4" fmla="val 9784918"/>
            <a:gd name="adj5" fmla="val 805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49F2FD-B05F-374B-951D-6BE4AD215A16}">
      <dsp:nvSpPr>
        <dsp:cNvPr id="0" name=""/>
        <dsp:cNvSpPr/>
      </dsp:nvSpPr>
      <dsp:spPr>
        <a:xfrm>
          <a:off x="240923" y="102390"/>
          <a:ext cx="1634491" cy="1634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t>4. Modulation</a:t>
          </a:r>
        </a:p>
      </dsp:txBody>
      <dsp:txXfrm>
        <a:off x="240923" y="102390"/>
        <a:ext cx="1634491" cy="1634491"/>
      </dsp:txXfrm>
    </dsp:sp>
    <dsp:sp modelId="{E4929845-69B8-9C45-A0C5-409C362D9B3F}">
      <dsp:nvSpPr>
        <dsp:cNvPr id="0" name=""/>
        <dsp:cNvSpPr/>
      </dsp:nvSpPr>
      <dsp:spPr>
        <a:xfrm>
          <a:off x="137627" y="-905"/>
          <a:ext cx="4618660" cy="4618660"/>
        </a:xfrm>
        <a:prstGeom prst="circularArrow">
          <a:avLst>
            <a:gd name="adj1" fmla="val 6901"/>
            <a:gd name="adj2" fmla="val 465254"/>
            <a:gd name="adj3" fmla="val 16749828"/>
            <a:gd name="adj4" fmla="val 15184918"/>
            <a:gd name="adj5" fmla="val 805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14B6D-5279-8D4F-92E7-960655B3FD0D}">
      <dsp:nvSpPr>
        <dsp:cNvPr id="0" name=""/>
        <dsp:cNvSpPr/>
      </dsp:nvSpPr>
      <dsp:spPr>
        <a:xfrm>
          <a:off x="0" y="31014"/>
          <a:ext cx="4501582" cy="12647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Process by which an action potential is conducted the periphery to the CNS</a:t>
          </a:r>
        </a:p>
      </dsp:txBody>
      <dsp:txXfrm>
        <a:off x="61741" y="92755"/>
        <a:ext cx="4378100" cy="1141288"/>
      </dsp:txXfrm>
    </dsp:sp>
    <dsp:sp modelId="{ED873529-D066-3B49-B350-E8889BDCC5C8}">
      <dsp:nvSpPr>
        <dsp:cNvPr id="0" name=""/>
        <dsp:cNvSpPr/>
      </dsp:nvSpPr>
      <dsp:spPr>
        <a:xfrm>
          <a:off x="0" y="1362024"/>
          <a:ext cx="4501582" cy="12647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Multiple pathways carry the noxious stimulus to the  brain</a:t>
          </a:r>
          <a:endParaRPr lang="en-US" sz="2300" kern="1200"/>
        </a:p>
      </dsp:txBody>
      <dsp:txXfrm>
        <a:off x="61741" y="1423765"/>
        <a:ext cx="4378100" cy="1141288"/>
      </dsp:txXfrm>
    </dsp:sp>
    <dsp:sp modelId="{D2CAB4FA-3AC9-CD41-9C34-CF0CE176E418}">
      <dsp:nvSpPr>
        <dsp:cNvPr id="0" name=""/>
        <dsp:cNvSpPr/>
      </dsp:nvSpPr>
      <dsp:spPr>
        <a:xfrm>
          <a:off x="0" y="2626794"/>
          <a:ext cx="4501582" cy="1071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92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1" kern="1200"/>
            <a:t>A-δ and C fiber afferents </a:t>
          </a:r>
          <a:r>
            <a:rPr lang="en-US" sz="1800" kern="1200"/>
            <a:t>are found in the dorsal root ganglion. They proceed to the dorsal cord, divide and ascend or descend 1-3 segments in the </a:t>
          </a:r>
          <a:r>
            <a:rPr lang="en-US" sz="1800" b="1" kern="1200"/>
            <a:t>tract of Lissauer.</a:t>
          </a:r>
          <a:endParaRPr lang="en-US" sz="1800" kern="1200"/>
        </a:p>
      </dsp:txBody>
      <dsp:txXfrm>
        <a:off x="0" y="2626794"/>
        <a:ext cx="4501582" cy="107122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F53FEE-2C07-4AC1-99F2-C3471FAC064F}" type="datetimeFigureOut">
              <a:rPr lang="en-US" smtClean="0"/>
              <a:t>1/16/22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9BAA2-7AD4-4022-A447-4B3BA367DAD3}" type="slidenum">
              <a:rPr lang="en-US" smtClean="0"/>
              <a:t>‹#›</a:t>
            </a:fld>
            <a:endParaRPr lang="en-US"/>
          </a:p>
        </p:txBody>
      </p:sp>
    </p:spTree>
    <p:extLst>
      <p:ext uri="{BB962C8B-B14F-4D97-AF65-F5344CB8AC3E}">
        <p14:creationId xmlns:p14="http://schemas.microsoft.com/office/powerpoint/2010/main" val="634150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Visceral distension of organ or obstruction can cause N&amp;V, and diarrhea – autonomic reflexes</a:t>
            </a:r>
          </a:p>
        </p:txBody>
      </p:sp>
      <p:sp>
        <p:nvSpPr>
          <p:cNvPr id="4" name="Slide Number Placeholder 3"/>
          <p:cNvSpPr>
            <a:spLocks noGrp="1"/>
          </p:cNvSpPr>
          <p:nvPr>
            <p:ph type="sldNum" sz="quarter" idx="5"/>
          </p:nvPr>
        </p:nvSpPr>
        <p:spPr/>
        <p:txBody>
          <a:bodyPr/>
          <a:lstStyle/>
          <a:p>
            <a:fld id="{8D29BAA2-7AD4-4022-A447-4B3BA367DAD3}" type="slidenum">
              <a:rPr lang="en-US" smtClean="0"/>
              <a:t>9</a:t>
            </a:fld>
            <a:endParaRPr lang="en-US"/>
          </a:p>
        </p:txBody>
      </p:sp>
    </p:spTree>
    <p:extLst>
      <p:ext uri="{BB962C8B-B14F-4D97-AF65-F5344CB8AC3E}">
        <p14:creationId xmlns:p14="http://schemas.microsoft.com/office/powerpoint/2010/main" val="3372879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Transmission-</a:t>
            </a:r>
            <a:r>
              <a:rPr lang="en-US" sz="1600" dirty="0"/>
              <a:t> process by which an action potential is conducted the </a:t>
            </a:r>
            <a:r>
              <a:rPr lang="en-US" sz="1600" dirty="0" err="1"/>
              <a:t>the</a:t>
            </a:r>
            <a:r>
              <a:rPr lang="en-US" sz="1600" dirty="0"/>
              <a:t> periphery to the CNS</a:t>
            </a:r>
          </a:p>
          <a:p>
            <a:r>
              <a:rPr lang="en-US" sz="1600" b="1" dirty="0"/>
              <a:t>Multiple pathways carry the noxious stimulus to the  brain</a:t>
            </a:r>
          </a:p>
          <a:p>
            <a:pPr lvl="1"/>
            <a:r>
              <a:rPr lang="en-US" sz="1600" b="1" dirty="0"/>
              <a:t>A-</a:t>
            </a:r>
            <a:r>
              <a:rPr lang="en-US" sz="1600" b="1" dirty="0" err="1"/>
              <a:t>δand</a:t>
            </a:r>
            <a:r>
              <a:rPr lang="en-US" sz="1600" b="1" dirty="0"/>
              <a:t> C fiber afferents </a:t>
            </a:r>
            <a:r>
              <a:rPr lang="en-US" sz="1600" dirty="0"/>
              <a:t>are found in the dorsal root ganglion. They proceed to the dorsal cord, divide and ascend or descend 1-3 segments in the </a:t>
            </a:r>
            <a:r>
              <a:rPr lang="en-US" sz="1600" b="1" dirty="0"/>
              <a:t>tract of Lissauer.</a:t>
            </a:r>
          </a:p>
          <a:p>
            <a:pPr lvl="1"/>
            <a:r>
              <a:rPr lang="en-US" sz="1600" b="1" dirty="0"/>
              <a:t>Pathway for fast-sharp pain-</a:t>
            </a:r>
            <a:r>
              <a:rPr lang="en-US" sz="1600" dirty="0"/>
              <a:t> after leaving tract of Lissauer, the axons of the A-</a:t>
            </a:r>
            <a:r>
              <a:rPr lang="en-US" sz="1600" dirty="0" err="1"/>
              <a:t>δfibers</a:t>
            </a:r>
            <a:r>
              <a:rPr lang="en-US" sz="1600" dirty="0"/>
              <a:t> enter the dorsal horn and terminate in </a:t>
            </a:r>
            <a:r>
              <a:rPr lang="en-US" sz="1600" b="1" dirty="0"/>
              <a:t>Rexed’s lamina I, V</a:t>
            </a:r>
            <a:r>
              <a:rPr lang="en-US" sz="1600" dirty="0"/>
              <a:t>. Second order neurons leaving lamina I or lamina V cross to the contralateral lateral spinothalamic tract and ascent to the brain</a:t>
            </a:r>
          </a:p>
          <a:p>
            <a:pPr lvl="1"/>
            <a:r>
              <a:rPr lang="en-US" sz="1600" b="1" dirty="0"/>
              <a:t>Pathway for slow-chronic pain-</a:t>
            </a:r>
            <a:r>
              <a:rPr lang="en-US" sz="1600" dirty="0"/>
              <a:t> The C fibers terminate primarily in lamina II and  also lamina III. Interneurons transmit C fiber impulses to lamina V from lamina II and III. Neurons leaving lamina V cross immediately to the contralateral lateral spinothalamic tract and ascend to the brain</a:t>
            </a:r>
          </a:p>
          <a:p>
            <a:pPr lvl="1"/>
            <a:r>
              <a:rPr lang="en-US" sz="1600" b="1" dirty="0"/>
              <a:t>Second order neurons terminate primarily in Rexed’s lamina I, II, and V.</a:t>
            </a:r>
          </a:p>
          <a:p>
            <a:pPr lvl="2"/>
            <a:r>
              <a:rPr lang="en-US" sz="1600" b="1" dirty="0"/>
              <a:t>Two types of second order neurons</a:t>
            </a:r>
          </a:p>
          <a:p>
            <a:pPr lvl="3"/>
            <a:r>
              <a:rPr lang="en-US" sz="1600" b="1" dirty="0"/>
              <a:t>Nociceptive neurons-input from primary afferent Aδ and C fibers</a:t>
            </a:r>
          </a:p>
          <a:p>
            <a:pPr lvl="3"/>
            <a:r>
              <a:rPr lang="en-US" sz="1600" b="1" dirty="0"/>
              <a:t>Wide dynamic range (WDR) neurons-input from both nociceptive (Aδ and C fibers and non-nociceptive A-β primary afferents-activated by a variety of stimulants</a:t>
            </a:r>
          </a:p>
          <a:p>
            <a:endParaRPr lang="en-US" dirty="0"/>
          </a:p>
        </p:txBody>
      </p:sp>
      <p:sp>
        <p:nvSpPr>
          <p:cNvPr id="4" name="Slide Number Placeholder 3"/>
          <p:cNvSpPr>
            <a:spLocks noGrp="1"/>
          </p:cNvSpPr>
          <p:nvPr>
            <p:ph type="sldNum" sz="quarter" idx="5"/>
          </p:nvPr>
        </p:nvSpPr>
        <p:spPr/>
        <p:txBody>
          <a:bodyPr/>
          <a:lstStyle/>
          <a:p>
            <a:fld id="{8D29BAA2-7AD4-4022-A447-4B3BA367DAD3}" type="slidenum">
              <a:rPr lang="en-US" smtClean="0"/>
              <a:t>24</a:t>
            </a:fld>
            <a:endParaRPr lang="en-US"/>
          </a:p>
        </p:txBody>
      </p:sp>
    </p:spTree>
    <p:extLst>
      <p:ext uri="{BB962C8B-B14F-4D97-AF65-F5344CB8AC3E}">
        <p14:creationId xmlns:p14="http://schemas.microsoft.com/office/powerpoint/2010/main" val="4191621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Roboto"/>
              </a:rPr>
              <a:t>(A) Simplified depiction of ascending and descending pain signaling pathways. Ascending pain pathway = red; modulatory descending tracts = blue. Afferent nociceptive input enters the spinal cord via the DRG. Secondary order projection neurons ascend in the contralateral spinothalamic and </a:t>
            </a:r>
            <a:r>
              <a:rPr lang="en-US" b="0" i="0" dirty="0" err="1">
                <a:solidFill>
                  <a:srgbClr val="111111"/>
                </a:solidFill>
                <a:effectLst/>
                <a:latin typeface="Roboto"/>
              </a:rPr>
              <a:t>spinorecticular</a:t>
            </a:r>
            <a:r>
              <a:rPr lang="en-US" b="0" i="0" dirty="0">
                <a:solidFill>
                  <a:srgbClr val="111111"/>
                </a:solidFill>
                <a:effectLst/>
                <a:latin typeface="Roboto"/>
              </a:rPr>
              <a:t> tracts that relay the signal to cortical centers. Descending pathways projecting from the periaqueductal gray (PAG) in the midbrain and the rostral ventromedial medulla (RVM) to the dorsal horn and modulate pain transmission. (B) The </a:t>
            </a:r>
            <a:r>
              <a:rPr lang="en-US" b="0" i="0" dirty="0" err="1">
                <a:solidFill>
                  <a:srgbClr val="111111"/>
                </a:solidFill>
                <a:effectLst/>
                <a:latin typeface="Roboto"/>
              </a:rPr>
              <a:t>Rexed</a:t>
            </a:r>
            <a:r>
              <a:rPr lang="en-US" b="0" i="0" dirty="0">
                <a:solidFill>
                  <a:srgbClr val="111111"/>
                </a:solidFill>
                <a:effectLst/>
                <a:latin typeface="Roboto"/>
              </a:rPr>
              <a:t> laminae of the spinal cord gray matter.</a:t>
            </a:r>
          </a:p>
          <a:p>
            <a:endParaRPr lang="en-US" dirty="0"/>
          </a:p>
        </p:txBody>
      </p:sp>
      <p:sp>
        <p:nvSpPr>
          <p:cNvPr id="4" name="Slide Number Placeholder 3"/>
          <p:cNvSpPr>
            <a:spLocks noGrp="1"/>
          </p:cNvSpPr>
          <p:nvPr>
            <p:ph type="sldNum" sz="quarter" idx="5"/>
          </p:nvPr>
        </p:nvSpPr>
        <p:spPr/>
        <p:txBody>
          <a:bodyPr/>
          <a:lstStyle/>
          <a:p>
            <a:fld id="{8D29BAA2-7AD4-4022-A447-4B3BA367DAD3}" type="slidenum">
              <a:rPr lang="en-US" smtClean="0"/>
              <a:t>28</a:t>
            </a:fld>
            <a:endParaRPr lang="en-US"/>
          </a:p>
        </p:txBody>
      </p:sp>
    </p:spTree>
    <p:extLst>
      <p:ext uri="{BB962C8B-B14F-4D97-AF65-F5344CB8AC3E}">
        <p14:creationId xmlns:p14="http://schemas.microsoft.com/office/powerpoint/2010/main" val="63232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 protein – protein that acts as molecular switch inside cells. Transmitting signals from stimuli outside a cell to </a:t>
            </a:r>
            <a:r>
              <a:rPr lang="en-US"/>
              <a:t>its interior</a:t>
            </a:r>
          </a:p>
        </p:txBody>
      </p:sp>
      <p:sp>
        <p:nvSpPr>
          <p:cNvPr id="4" name="Slide Number Placeholder 3"/>
          <p:cNvSpPr>
            <a:spLocks noGrp="1"/>
          </p:cNvSpPr>
          <p:nvPr>
            <p:ph type="sldNum" sz="quarter" idx="5"/>
          </p:nvPr>
        </p:nvSpPr>
        <p:spPr/>
        <p:txBody>
          <a:bodyPr/>
          <a:lstStyle/>
          <a:p>
            <a:fld id="{8D29BAA2-7AD4-4022-A447-4B3BA367DAD3}" type="slidenum">
              <a:rPr lang="en-US" smtClean="0"/>
              <a:t>34</a:t>
            </a:fld>
            <a:endParaRPr lang="en-US"/>
          </a:p>
        </p:txBody>
      </p:sp>
    </p:spTree>
    <p:extLst>
      <p:ext uri="{BB962C8B-B14F-4D97-AF65-F5344CB8AC3E}">
        <p14:creationId xmlns:p14="http://schemas.microsoft.com/office/powerpoint/2010/main" val="3772390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5E74F-0619-49D4-9DE3-AFEF9C4653C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FDC92D-6906-4CE2-87F7-446062317B5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23ADD63-E93E-4088-91AC-98DCF02C4611}"/>
              </a:ext>
            </a:extLst>
          </p:cNvPr>
          <p:cNvSpPr>
            <a:spLocks noGrp="1"/>
          </p:cNvSpPr>
          <p:nvPr>
            <p:ph type="dt" sz="half" idx="10"/>
          </p:nvPr>
        </p:nvSpPr>
        <p:spPr/>
        <p:txBody>
          <a:bodyPr/>
          <a:lstStyle/>
          <a:p>
            <a:fld id="{9F1C6A67-DCCD-8C42-B26C-ABA787C03A6B}" type="datetimeFigureOut">
              <a:rPr lang="en-US" smtClean="0"/>
              <a:t>1/16/22</a:t>
            </a:fld>
            <a:endParaRPr lang="en-US"/>
          </a:p>
        </p:txBody>
      </p:sp>
      <p:sp>
        <p:nvSpPr>
          <p:cNvPr id="5" name="Footer Placeholder 4">
            <a:extLst>
              <a:ext uri="{FF2B5EF4-FFF2-40B4-BE49-F238E27FC236}">
                <a16:creationId xmlns:a16="http://schemas.microsoft.com/office/drawing/2014/main" id="{E477A083-2527-4200-99D8-0B493559F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4087C-AFDD-4BB7-8B5B-C87C2724EAC0}"/>
              </a:ext>
            </a:extLst>
          </p:cNvPr>
          <p:cNvSpPr>
            <a:spLocks noGrp="1"/>
          </p:cNvSpPr>
          <p:nvPr>
            <p:ph type="sldNum" sz="quarter" idx="12"/>
          </p:nvPr>
        </p:nvSpPr>
        <p:spPr/>
        <p:txBody>
          <a:bodyPr/>
          <a:lstStyle/>
          <a:p>
            <a:fld id="{105E4C44-DC16-A345-8906-1CFC684D58D1}" type="slidenum">
              <a:rPr lang="en-US" smtClean="0"/>
              <a:t>‹#›</a:t>
            </a:fld>
            <a:endParaRPr lang="en-US"/>
          </a:p>
        </p:txBody>
      </p:sp>
    </p:spTree>
    <p:extLst>
      <p:ext uri="{BB962C8B-B14F-4D97-AF65-F5344CB8AC3E}">
        <p14:creationId xmlns:p14="http://schemas.microsoft.com/office/powerpoint/2010/main" val="936158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5ACC8-83A0-45BE-821E-162DDC1D65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FF0945-2DF1-494E-B3F2-2268250961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8148D-3E15-45A3-859F-813432CEC325}"/>
              </a:ext>
            </a:extLst>
          </p:cNvPr>
          <p:cNvSpPr>
            <a:spLocks noGrp="1"/>
          </p:cNvSpPr>
          <p:nvPr>
            <p:ph type="dt" sz="half" idx="10"/>
          </p:nvPr>
        </p:nvSpPr>
        <p:spPr/>
        <p:txBody>
          <a:bodyPr/>
          <a:lstStyle/>
          <a:p>
            <a:fld id="{9F1C6A67-DCCD-8C42-B26C-ABA787C03A6B}" type="datetimeFigureOut">
              <a:rPr lang="en-US" smtClean="0"/>
              <a:t>1/16/22</a:t>
            </a:fld>
            <a:endParaRPr lang="en-US"/>
          </a:p>
        </p:txBody>
      </p:sp>
      <p:sp>
        <p:nvSpPr>
          <p:cNvPr id="5" name="Footer Placeholder 4">
            <a:extLst>
              <a:ext uri="{FF2B5EF4-FFF2-40B4-BE49-F238E27FC236}">
                <a16:creationId xmlns:a16="http://schemas.microsoft.com/office/drawing/2014/main" id="{FE64ABC7-60B9-4ACB-A7FD-AFF6C25FB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6D6FB5-2432-4223-BE4C-10E8D56EC600}"/>
              </a:ext>
            </a:extLst>
          </p:cNvPr>
          <p:cNvSpPr>
            <a:spLocks noGrp="1"/>
          </p:cNvSpPr>
          <p:nvPr>
            <p:ph type="sldNum" sz="quarter" idx="12"/>
          </p:nvPr>
        </p:nvSpPr>
        <p:spPr/>
        <p:txBody>
          <a:bodyPr/>
          <a:lstStyle/>
          <a:p>
            <a:fld id="{105E4C44-DC16-A345-8906-1CFC684D58D1}" type="slidenum">
              <a:rPr lang="en-US" smtClean="0"/>
              <a:t>‹#›</a:t>
            </a:fld>
            <a:endParaRPr lang="en-US"/>
          </a:p>
        </p:txBody>
      </p:sp>
    </p:spTree>
    <p:extLst>
      <p:ext uri="{BB962C8B-B14F-4D97-AF65-F5344CB8AC3E}">
        <p14:creationId xmlns:p14="http://schemas.microsoft.com/office/powerpoint/2010/main" val="106072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7431D2-E45E-4E8F-BF03-55D59D152EF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E22E63-9939-4011-89AE-77B100DEDB8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6B861-3B6B-441B-9400-74FB48DA93D3}"/>
              </a:ext>
            </a:extLst>
          </p:cNvPr>
          <p:cNvSpPr>
            <a:spLocks noGrp="1"/>
          </p:cNvSpPr>
          <p:nvPr>
            <p:ph type="dt" sz="half" idx="10"/>
          </p:nvPr>
        </p:nvSpPr>
        <p:spPr/>
        <p:txBody>
          <a:bodyPr/>
          <a:lstStyle/>
          <a:p>
            <a:fld id="{9F1C6A67-DCCD-8C42-B26C-ABA787C03A6B}" type="datetimeFigureOut">
              <a:rPr lang="en-US" smtClean="0"/>
              <a:t>1/16/22</a:t>
            </a:fld>
            <a:endParaRPr lang="en-US"/>
          </a:p>
        </p:txBody>
      </p:sp>
      <p:sp>
        <p:nvSpPr>
          <p:cNvPr id="5" name="Footer Placeholder 4">
            <a:extLst>
              <a:ext uri="{FF2B5EF4-FFF2-40B4-BE49-F238E27FC236}">
                <a16:creationId xmlns:a16="http://schemas.microsoft.com/office/drawing/2014/main" id="{45354100-EEC9-4700-A9C7-B6C02ED58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62D55-0CBE-4A7C-AC86-1EC2EE082425}"/>
              </a:ext>
            </a:extLst>
          </p:cNvPr>
          <p:cNvSpPr>
            <a:spLocks noGrp="1"/>
          </p:cNvSpPr>
          <p:nvPr>
            <p:ph type="sldNum" sz="quarter" idx="12"/>
          </p:nvPr>
        </p:nvSpPr>
        <p:spPr/>
        <p:txBody>
          <a:bodyPr/>
          <a:lstStyle/>
          <a:p>
            <a:fld id="{105E4C44-DC16-A345-8906-1CFC684D58D1}" type="slidenum">
              <a:rPr lang="en-US" smtClean="0"/>
              <a:t>‹#›</a:t>
            </a:fld>
            <a:endParaRPr lang="en-US"/>
          </a:p>
        </p:txBody>
      </p:sp>
    </p:spTree>
    <p:extLst>
      <p:ext uri="{BB962C8B-B14F-4D97-AF65-F5344CB8AC3E}">
        <p14:creationId xmlns:p14="http://schemas.microsoft.com/office/powerpoint/2010/main" val="2794719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75D20-FA75-4916-9C04-D3412E307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0AEBCE-91DC-4695-8E71-7FF5D1126B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1803C6-0469-4C3A-BA94-3F41B19F9882}"/>
              </a:ext>
            </a:extLst>
          </p:cNvPr>
          <p:cNvSpPr>
            <a:spLocks noGrp="1"/>
          </p:cNvSpPr>
          <p:nvPr>
            <p:ph type="dt" sz="half" idx="10"/>
          </p:nvPr>
        </p:nvSpPr>
        <p:spPr/>
        <p:txBody>
          <a:bodyPr/>
          <a:lstStyle/>
          <a:p>
            <a:fld id="{9F1C6A67-DCCD-8C42-B26C-ABA787C03A6B}" type="datetimeFigureOut">
              <a:rPr lang="en-US" smtClean="0"/>
              <a:t>1/16/22</a:t>
            </a:fld>
            <a:endParaRPr lang="en-US"/>
          </a:p>
        </p:txBody>
      </p:sp>
      <p:sp>
        <p:nvSpPr>
          <p:cNvPr id="5" name="Footer Placeholder 4">
            <a:extLst>
              <a:ext uri="{FF2B5EF4-FFF2-40B4-BE49-F238E27FC236}">
                <a16:creationId xmlns:a16="http://schemas.microsoft.com/office/drawing/2014/main" id="{3501389B-6C70-4492-9BE7-720C821A7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4B3D3C-C760-4CBB-A19E-01AF139EF10F}"/>
              </a:ext>
            </a:extLst>
          </p:cNvPr>
          <p:cNvSpPr>
            <a:spLocks noGrp="1"/>
          </p:cNvSpPr>
          <p:nvPr>
            <p:ph type="sldNum" sz="quarter" idx="12"/>
          </p:nvPr>
        </p:nvSpPr>
        <p:spPr/>
        <p:txBody>
          <a:bodyPr/>
          <a:lstStyle/>
          <a:p>
            <a:fld id="{105E4C44-DC16-A345-8906-1CFC684D58D1}" type="slidenum">
              <a:rPr lang="en-US" smtClean="0"/>
              <a:t>‹#›</a:t>
            </a:fld>
            <a:endParaRPr lang="en-US"/>
          </a:p>
        </p:txBody>
      </p:sp>
    </p:spTree>
    <p:extLst>
      <p:ext uri="{BB962C8B-B14F-4D97-AF65-F5344CB8AC3E}">
        <p14:creationId xmlns:p14="http://schemas.microsoft.com/office/powerpoint/2010/main" val="738443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D7BD-A230-4510-B429-654191E9669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00B7EC7-E746-4159-9591-BEC4BADD645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7D9B99-806D-4633-9FB9-A99F0BAC40C5}"/>
              </a:ext>
            </a:extLst>
          </p:cNvPr>
          <p:cNvSpPr>
            <a:spLocks noGrp="1"/>
          </p:cNvSpPr>
          <p:nvPr>
            <p:ph type="dt" sz="half" idx="10"/>
          </p:nvPr>
        </p:nvSpPr>
        <p:spPr/>
        <p:txBody>
          <a:bodyPr/>
          <a:lstStyle/>
          <a:p>
            <a:fld id="{9F1C6A67-DCCD-8C42-B26C-ABA787C03A6B}" type="datetimeFigureOut">
              <a:rPr lang="en-US" smtClean="0"/>
              <a:t>1/16/22</a:t>
            </a:fld>
            <a:endParaRPr lang="en-US"/>
          </a:p>
        </p:txBody>
      </p:sp>
      <p:sp>
        <p:nvSpPr>
          <p:cNvPr id="5" name="Footer Placeholder 4">
            <a:extLst>
              <a:ext uri="{FF2B5EF4-FFF2-40B4-BE49-F238E27FC236}">
                <a16:creationId xmlns:a16="http://schemas.microsoft.com/office/drawing/2014/main" id="{725C8AD2-6B1A-4A00-AD69-B09E1B3FE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35DDD-3E01-4A34-A245-87CBB1B1BF61}"/>
              </a:ext>
            </a:extLst>
          </p:cNvPr>
          <p:cNvSpPr>
            <a:spLocks noGrp="1"/>
          </p:cNvSpPr>
          <p:nvPr>
            <p:ph type="sldNum" sz="quarter" idx="12"/>
          </p:nvPr>
        </p:nvSpPr>
        <p:spPr/>
        <p:txBody>
          <a:bodyPr/>
          <a:lstStyle/>
          <a:p>
            <a:fld id="{105E4C44-DC16-A345-8906-1CFC684D58D1}" type="slidenum">
              <a:rPr lang="en-US" smtClean="0"/>
              <a:t>‹#›</a:t>
            </a:fld>
            <a:endParaRPr lang="en-US"/>
          </a:p>
        </p:txBody>
      </p:sp>
    </p:spTree>
    <p:extLst>
      <p:ext uri="{BB962C8B-B14F-4D97-AF65-F5344CB8AC3E}">
        <p14:creationId xmlns:p14="http://schemas.microsoft.com/office/powerpoint/2010/main" val="73335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542B7-8864-4CD8-9CD3-A9E3E374A1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4B6B10-4C36-4F3E-B9A9-7D2ADB5425B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85620-FF13-4384-86D6-80F5AE4A63A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19A5CB-6597-4E81-8F71-7DA928101B16}"/>
              </a:ext>
            </a:extLst>
          </p:cNvPr>
          <p:cNvSpPr>
            <a:spLocks noGrp="1"/>
          </p:cNvSpPr>
          <p:nvPr>
            <p:ph type="dt" sz="half" idx="10"/>
          </p:nvPr>
        </p:nvSpPr>
        <p:spPr/>
        <p:txBody>
          <a:bodyPr/>
          <a:lstStyle/>
          <a:p>
            <a:fld id="{9F1C6A67-DCCD-8C42-B26C-ABA787C03A6B}" type="datetimeFigureOut">
              <a:rPr lang="en-US" smtClean="0"/>
              <a:t>1/16/22</a:t>
            </a:fld>
            <a:endParaRPr lang="en-US"/>
          </a:p>
        </p:txBody>
      </p:sp>
      <p:sp>
        <p:nvSpPr>
          <p:cNvPr id="6" name="Footer Placeholder 5">
            <a:extLst>
              <a:ext uri="{FF2B5EF4-FFF2-40B4-BE49-F238E27FC236}">
                <a16:creationId xmlns:a16="http://schemas.microsoft.com/office/drawing/2014/main" id="{0C877EAE-7E31-4B23-83B5-06C774F8B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002A38-6C40-4561-9165-C4303BBCEA00}"/>
              </a:ext>
            </a:extLst>
          </p:cNvPr>
          <p:cNvSpPr>
            <a:spLocks noGrp="1"/>
          </p:cNvSpPr>
          <p:nvPr>
            <p:ph type="sldNum" sz="quarter" idx="12"/>
          </p:nvPr>
        </p:nvSpPr>
        <p:spPr/>
        <p:txBody>
          <a:bodyPr/>
          <a:lstStyle/>
          <a:p>
            <a:fld id="{105E4C44-DC16-A345-8906-1CFC684D58D1}" type="slidenum">
              <a:rPr lang="en-US" smtClean="0"/>
              <a:t>‹#›</a:t>
            </a:fld>
            <a:endParaRPr lang="en-US"/>
          </a:p>
        </p:txBody>
      </p:sp>
    </p:spTree>
    <p:extLst>
      <p:ext uri="{BB962C8B-B14F-4D97-AF65-F5344CB8AC3E}">
        <p14:creationId xmlns:p14="http://schemas.microsoft.com/office/powerpoint/2010/main" val="3594841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94EE-09D2-475C-86B3-E0BCEFCE5EC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F0CCE5-7FE4-4B12-9F71-5D9A8D0149A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3A8752E-EAB1-4288-9D79-AB82507873E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601209-0072-4E44-BF9A-8171690C485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77E6F57-DE87-4E86-8308-7A90821F4BA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8E289A-53A7-44CC-BD2B-E95D78FEAF00}"/>
              </a:ext>
            </a:extLst>
          </p:cNvPr>
          <p:cNvSpPr>
            <a:spLocks noGrp="1"/>
          </p:cNvSpPr>
          <p:nvPr>
            <p:ph type="dt" sz="half" idx="10"/>
          </p:nvPr>
        </p:nvSpPr>
        <p:spPr/>
        <p:txBody>
          <a:bodyPr/>
          <a:lstStyle/>
          <a:p>
            <a:fld id="{9F1C6A67-DCCD-8C42-B26C-ABA787C03A6B}" type="datetimeFigureOut">
              <a:rPr lang="en-US" smtClean="0"/>
              <a:t>1/16/22</a:t>
            </a:fld>
            <a:endParaRPr lang="en-US"/>
          </a:p>
        </p:txBody>
      </p:sp>
      <p:sp>
        <p:nvSpPr>
          <p:cNvPr id="8" name="Footer Placeholder 7">
            <a:extLst>
              <a:ext uri="{FF2B5EF4-FFF2-40B4-BE49-F238E27FC236}">
                <a16:creationId xmlns:a16="http://schemas.microsoft.com/office/drawing/2014/main" id="{ADFA8DD9-93E8-4682-82C1-5AED72FFA8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23D623-4925-4E9C-B7AD-0B4E48BE9E29}"/>
              </a:ext>
            </a:extLst>
          </p:cNvPr>
          <p:cNvSpPr>
            <a:spLocks noGrp="1"/>
          </p:cNvSpPr>
          <p:nvPr>
            <p:ph type="sldNum" sz="quarter" idx="12"/>
          </p:nvPr>
        </p:nvSpPr>
        <p:spPr/>
        <p:txBody>
          <a:bodyPr/>
          <a:lstStyle/>
          <a:p>
            <a:fld id="{105E4C44-DC16-A345-8906-1CFC684D58D1}" type="slidenum">
              <a:rPr lang="en-US" smtClean="0"/>
              <a:t>‹#›</a:t>
            </a:fld>
            <a:endParaRPr lang="en-US"/>
          </a:p>
        </p:txBody>
      </p:sp>
    </p:spTree>
    <p:extLst>
      <p:ext uri="{BB962C8B-B14F-4D97-AF65-F5344CB8AC3E}">
        <p14:creationId xmlns:p14="http://schemas.microsoft.com/office/powerpoint/2010/main" val="2766742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AA207-3B38-40AE-A36C-7AFF228C58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3997C-746D-4B67-A725-3CD1D18F36FE}"/>
              </a:ext>
            </a:extLst>
          </p:cNvPr>
          <p:cNvSpPr>
            <a:spLocks noGrp="1"/>
          </p:cNvSpPr>
          <p:nvPr>
            <p:ph type="dt" sz="half" idx="10"/>
          </p:nvPr>
        </p:nvSpPr>
        <p:spPr/>
        <p:txBody>
          <a:bodyPr/>
          <a:lstStyle/>
          <a:p>
            <a:fld id="{9F1C6A67-DCCD-8C42-B26C-ABA787C03A6B}" type="datetimeFigureOut">
              <a:rPr lang="en-US" smtClean="0"/>
              <a:t>1/16/22</a:t>
            </a:fld>
            <a:endParaRPr lang="en-US"/>
          </a:p>
        </p:txBody>
      </p:sp>
      <p:sp>
        <p:nvSpPr>
          <p:cNvPr id="4" name="Footer Placeholder 3">
            <a:extLst>
              <a:ext uri="{FF2B5EF4-FFF2-40B4-BE49-F238E27FC236}">
                <a16:creationId xmlns:a16="http://schemas.microsoft.com/office/drawing/2014/main" id="{FCEFA182-53CB-4F9F-AE43-0AC3A6D317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755BE8-296F-4529-83CA-860A757374FA}"/>
              </a:ext>
            </a:extLst>
          </p:cNvPr>
          <p:cNvSpPr>
            <a:spLocks noGrp="1"/>
          </p:cNvSpPr>
          <p:nvPr>
            <p:ph type="sldNum" sz="quarter" idx="12"/>
          </p:nvPr>
        </p:nvSpPr>
        <p:spPr/>
        <p:txBody>
          <a:bodyPr/>
          <a:lstStyle/>
          <a:p>
            <a:fld id="{105E4C44-DC16-A345-8906-1CFC684D58D1}" type="slidenum">
              <a:rPr lang="en-US" smtClean="0"/>
              <a:t>‹#›</a:t>
            </a:fld>
            <a:endParaRPr lang="en-US"/>
          </a:p>
        </p:txBody>
      </p:sp>
    </p:spTree>
    <p:extLst>
      <p:ext uri="{BB962C8B-B14F-4D97-AF65-F5344CB8AC3E}">
        <p14:creationId xmlns:p14="http://schemas.microsoft.com/office/powerpoint/2010/main" val="770334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8FA5C4-7123-43E7-A98F-54677971EB0D}"/>
              </a:ext>
            </a:extLst>
          </p:cNvPr>
          <p:cNvSpPr>
            <a:spLocks noGrp="1"/>
          </p:cNvSpPr>
          <p:nvPr>
            <p:ph type="dt" sz="half" idx="10"/>
          </p:nvPr>
        </p:nvSpPr>
        <p:spPr/>
        <p:txBody>
          <a:bodyPr/>
          <a:lstStyle/>
          <a:p>
            <a:fld id="{9F1C6A67-DCCD-8C42-B26C-ABA787C03A6B}" type="datetimeFigureOut">
              <a:rPr lang="en-US" smtClean="0"/>
              <a:t>1/16/22</a:t>
            </a:fld>
            <a:endParaRPr lang="en-US"/>
          </a:p>
        </p:txBody>
      </p:sp>
      <p:sp>
        <p:nvSpPr>
          <p:cNvPr id="3" name="Footer Placeholder 2">
            <a:extLst>
              <a:ext uri="{FF2B5EF4-FFF2-40B4-BE49-F238E27FC236}">
                <a16:creationId xmlns:a16="http://schemas.microsoft.com/office/drawing/2014/main" id="{1231BBE3-4DCB-49CB-B374-A0526310CA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AF2AD0-D789-4DFB-A11A-929873D35D4B}"/>
              </a:ext>
            </a:extLst>
          </p:cNvPr>
          <p:cNvSpPr>
            <a:spLocks noGrp="1"/>
          </p:cNvSpPr>
          <p:nvPr>
            <p:ph type="sldNum" sz="quarter" idx="12"/>
          </p:nvPr>
        </p:nvSpPr>
        <p:spPr/>
        <p:txBody>
          <a:bodyPr/>
          <a:lstStyle/>
          <a:p>
            <a:fld id="{105E4C44-DC16-A345-8906-1CFC684D58D1}" type="slidenum">
              <a:rPr lang="en-US" smtClean="0"/>
              <a:t>‹#›</a:t>
            </a:fld>
            <a:endParaRPr lang="en-US"/>
          </a:p>
        </p:txBody>
      </p:sp>
    </p:spTree>
    <p:extLst>
      <p:ext uri="{BB962C8B-B14F-4D97-AF65-F5344CB8AC3E}">
        <p14:creationId xmlns:p14="http://schemas.microsoft.com/office/powerpoint/2010/main" val="105184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E8C5-96B6-4575-969E-0FE583D0B8B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286CD94-A183-445F-8ECA-97D00F0729C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391FB7-CE3C-499A-81E5-44CC181750F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029C7D8-C9BD-44BD-A29A-71F0854F2019}"/>
              </a:ext>
            </a:extLst>
          </p:cNvPr>
          <p:cNvSpPr>
            <a:spLocks noGrp="1"/>
          </p:cNvSpPr>
          <p:nvPr>
            <p:ph type="dt" sz="half" idx="10"/>
          </p:nvPr>
        </p:nvSpPr>
        <p:spPr/>
        <p:txBody>
          <a:bodyPr/>
          <a:lstStyle/>
          <a:p>
            <a:fld id="{9F1C6A67-DCCD-8C42-B26C-ABA787C03A6B}" type="datetimeFigureOut">
              <a:rPr lang="en-US" smtClean="0"/>
              <a:t>1/16/22</a:t>
            </a:fld>
            <a:endParaRPr lang="en-US"/>
          </a:p>
        </p:txBody>
      </p:sp>
      <p:sp>
        <p:nvSpPr>
          <p:cNvPr id="6" name="Footer Placeholder 5">
            <a:extLst>
              <a:ext uri="{FF2B5EF4-FFF2-40B4-BE49-F238E27FC236}">
                <a16:creationId xmlns:a16="http://schemas.microsoft.com/office/drawing/2014/main" id="{326C291C-05C1-4361-9D72-5B4F0EB730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4EE518-BE05-41D8-B314-97D843FF61B3}"/>
              </a:ext>
            </a:extLst>
          </p:cNvPr>
          <p:cNvSpPr>
            <a:spLocks noGrp="1"/>
          </p:cNvSpPr>
          <p:nvPr>
            <p:ph type="sldNum" sz="quarter" idx="12"/>
          </p:nvPr>
        </p:nvSpPr>
        <p:spPr/>
        <p:txBody>
          <a:bodyPr/>
          <a:lstStyle/>
          <a:p>
            <a:fld id="{105E4C44-DC16-A345-8906-1CFC684D58D1}" type="slidenum">
              <a:rPr lang="en-US" smtClean="0"/>
              <a:t>‹#›</a:t>
            </a:fld>
            <a:endParaRPr lang="en-US"/>
          </a:p>
        </p:txBody>
      </p:sp>
    </p:spTree>
    <p:extLst>
      <p:ext uri="{BB962C8B-B14F-4D97-AF65-F5344CB8AC3E}">
        <p14:creationId xmlns:p14="http://schemas.microsoft.com/office/powerpoint/2010/main" val="1299673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F39F1-E7EB-489D-BA1E-283A9FC64FC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4F0E2B3-C813-46F5-99AD-FB8BC1AA481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F9CAB09-8282-44C8-9541-1147CF410D6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E7C15F-31CF-47E1-BEB8-8149F2C4ECDA}"/>
              </a:ext>
            </a:extLst>
          </p:cNvPr>
          <p:cNvSpPr>
            <a:spLocks noGrp="1"/>
          </p:cNvSpPr>
          <p:nvPr>
            <p:ph type="dt" sz="half" idx="10"/>
          </p:nvPr>
        </p:nvSpPr>
        <p:spPr/>
        <p:txBody>
          <a:bodyPr/>
          <a:lstStyle/>
          <a:p>
            <a:fld id="{9F1C6A67-DCCD-8C42-B26C-ABA787C03A6B}" type="datetimeFigureOut">
              <a:rPr lang="en-US" smtClean="0"/>
              <a:t>1/16/22</a:t>
            </a:fld>
            <a:endParaRPr lang="en-US"/>
          </a:p>
        </p:txBody>
      </p:sp>
      <p:sp>
        <p:nvSpPr>
          <p:cNvPr id="6" name="Footer Placeholder 5">
            <a:extLst>
              <a:ext uri="{FF2B5EF4-FFF2-40B4-BE49-F238E27FC236}">
                <a16:creationId xmlns:a16="http://schemas.microsoft.com/office/drawing/2014/main" id="{81D5DB2F-45EA-42FF-8735-4CDC818E4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6C31CA-BC98-4D57-B28B-5F1814F98796}"/>
              </a:ext>
            </a:extLst>
          </p:cNvPr>
          <p:cNvSpPr>
            <a:spLocks noGrp="1"/>
          </p:cNvSpPr>
          <p:nvPr>
            <p:ph type="sldNum" sz="quarter" idx="12"/>
          </p:nvPr>
        </p:nvSpPr>
        <p:spPr/>
        <p:txBody>
          <a:bodyPr/>
          <a:lstStyle/>
          <a:p>
            <a:fld id="{105E4C44-DC16-A345-8906-1CFC684D58D1}" type="slidenum">
              <a:rPr lang="en-US" smtClean="0"/>
              <a:t>‹#›</a:t>
            </a:fld>
            <a:endParaRPr lang="en-US"/>
          </a:p>
        </p:txBody>
      </p:sp>
    </p:spTree>
    <p:extLst>
      <p:ext uri="{BB962C8B-B14F-4D97-AF65-F5344CB8AC3E}">
        <p14:creationId xmlns:p14="http://schemas.microsoft.com/office/powerpoint/2010/main" val="3010775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701E41-6FB6-4D55-9402-BCF34CD90B3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461C6-DC72-4294-99CC-5A9C0985CF7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318EA-ACCC-4AD2-8C63-6659F0DFE1B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F1C6A67-DCCD-8C42-B26C-ABA787C03A6B}" type="datetimeFigureOut">
              <a:rPr lang="en-US" smtClean="0"/>
              <a:t>1/16/22</a:t>
            </a:fld>
            <a:endParaRPr lang="en-US"/>
          </a:p>
        </p:txBody>
      </p:sp>
      <p:sp>
        <p:nvSpPr>
          <p:cNvPr id="5" name="Footer Placeholder 4">
            <a:extLst>
              <a:ext uri="{FF2B5EF4-FFF2-40B4-BE49-F238E27FC236}">
                <a16:creationId xmlns:a16="http://schemas.microsoft.com/office/drawing/2014/main" id="{2D347B32-3523-4AE0-B146-CC215C998DD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B22D40-072C-41DF-A133-2FE0C60B283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5E4C44-DC16-A345-8906-1CFC684D58D1}" type="slidenum">
              <a:rPr lang="en-US" smtClean="0"/>
              <a:t>‹#›</a:t>
            </a:fld>
            <a:endParaRPr lang="en-US"/>
          </a:p>
        </p:txBody>
      </p:sp>
    </p:spTree>
    <p:extLst>
      <p:ext uri="{BB962C8B-B14F-4D97-AF65-F5344CB8AC3E}">
        <p14:creationId xmlns:p14="http://schemas.microsoft.com/office/powerpoint/2010/main" val="419313528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jpeg"/><Relationship Id="rId7" Type="http://schemas.openxmlformats.org/officeDocument/2006/relationships/diagramColors" Target="../diagrams/colors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9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963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4119"/>
            <a:ext cx="914171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oup 56">
            <a:extLst>
              <a:ext uri="{FF2B5EF4-FFF2-40B4-BE49-F238E27FC236}">
                <a16:creationId xmlns:a16="http://schemas.microsoft.com/office/drawing/2014/main" id="{5D095D3E-C464-41D5-87FA-07742698A7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58" name="Color">
              <a:extLst>
                <a:ext uri="{FF2B5EF4-FFF2-40B4-BE49-F238E27FC236}">
                  <a16:creationId xmlns:a16="http://schemas.microsoft.com/office/drawing/2014/main" id="{7722DCE9-76F1-42AC-AC0A-487CFB087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Color">
              <a:extLst>
                <a:ext uri="{FF2B5EF4-FFF2-40B4-BE49-F238E27FC236}">
                  <a16:creationId xmlns:a16="http://schemas.microsoft.com/office/drawing/2014/main" id="{B29A5FA1-D0E7-448B-AB7D-032F01D5B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1" name="Color">
            <a:extLst>
              <a:ext uri="{FF2B5EF4-FFF2-40B4-BE49-F238E27FC236}">
                <a16:creationId xmlns:a16="http://schemas.microsoft.com/office/drawing/2014/main" id="{C58F402F-FDB5-409B-8818-B6FCE06E57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03" y="598259"/>
            <a:ext cx="8167081" cy="5680742"/>
          </a:xfrm>
          <a:prstGeom prst="rect">
            <a:avLst/>
          </a:prstGeom>
          <a:solidFill>
            <a:srgbClr val="2F9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37" descr="The radiologic figure of a skeleton">
            <a:extLst>
              <a:ext uri="{FF2B5EF4-FFF2-40B4-BE49-F238E27FC236}">
                <a16:creationId xmlns:a16="http://schemas.microsoft.com/office/drawing/2014/main" id="{B5BF87E3-7EE6-4F54-AB11-E1664DFAD19A}"/>
              </a:ext>
            </a:extLst>
          </p:cNvPr>
          <p:cNvPicPr>
            <a:picLocks noChangeAspect="1"/>
          </p:cNvPicPr>
          <p:nvPr/>
        </p:nvPicPr>
        <p:blipFill rotWithShape="1">
          <a:blip r:embed="rId2"/>
          <a:srcRect l="11636" r="-1" b="-1"/>
          <a:stretch/>
        </p:blipFill>
        <p:spPr>
          <a:xfrm>
            <a:off x="3560480" y="1536659"/>
            <a:ext cx="5033644" cy="3773916"/>
          </a:xfrm>
          <a:prstGeom prst="rect">
            <a:avLst/>
          </a:prstGeom>
        </p:spPr>
      </p:pic>
      <p:grpSp>
        <p:nvGrpSpPr>
          <p:cNvPr id="63" name="Group 62">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64" name="Freeform: Shape 63">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5" name="Freeform: Shape 64">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6" name="Freeform: Shape 65">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7" name="Freeform: Shape 66">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8" name="Freeform: Shape 67">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9" name="Freeform: Shape 68">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0" name="Freeform: Shape 69">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ctrTitle"/>
          </p:nvPr>
        </p:nvSpPr>
        <p:spPr>
          <a:xfrm>
            <a:off x="759483" y="842332"/>
            <a:ext cx="2688835" cy="2782056"/>
          </a:xfrm>
        </p:spPr>
        <p:txBody>
          <a:bodyPr anchor="b">
            <a:normAutofit/>
          </a:bodyPr>
          <a:lstStyle/>
          <a:p>
            <a:pPr algn="l"/>
            <a:r>
              <a:rPr lang="en-US" sz="3600">
                <a:solidFill>
                  <a:schemeClr val="tx2"/>
                </a:solidFill>
              </a:rPr>
              <a:t>Acute Pain Management </a:t>
            </a:r>
          </a:p>
        </p:txBody>
      </p:sp>
      <p:sp>
        <p:nvSpPr>
          <p:cNvPr id="3" name="Subtitle 2"/>
          <p:cNvSpPr>
            <a:spLocks noGrp="1"/>
          </p:cNvSpPr>
          <p:nvPr>
            <p:ph type="subTitle" idx="1"/>
          </p:nvPr>
        </p:nvSpPr>
        <p:spPr>
          <a:xfrm>
            <a:off x="759482" y="3604221"/>
            <a:ext cx="2688835" cy="2411448"/>
          </a:xfrm>
        </p:spPr>
        <p:txBody>
          <a:bodyPr anchor="t">
            <a:normAutofit/>
          </a:bodyPr>
          <a:lstStyle/>
          <a:p>
            <a:pPr algn="l"/>
            <a:endParaRPr lang="en-US">
              <a:solidFill>
                <a:schemeClr val="tx2"/>
              </a:solidFill>
            </a:endParaRPr>
          </a:p>
          <a:p>
            <a:pPr algn="l"/>
            <a:r>
              <a:rPr lang="en-US">
                <a:solidFill>
                  <a:schemeClr val="tx2"/>
                </a:solidFill>
              </a:rPr>
              <a:t>Rachel Edgerton DNAP, APRN, CRNA</a:t>
            </a:r>
          </a:p>
          <a:p>
            <a:pPr algn="l"/>
            <a:r>
              <a:rPr lang="en-US">
                <a:solidFill>
                  <a:schemeClr val="tx2"/>
                </a:solidFill>
              </a:rPr>
              <a:t>St. Mary’s School of Nurse Anesthesia</a:t>
            </a:r>
          </a:p>
          <a:p>
            <a:pPr algn="l"/>
            <a:r>
              <a:rPr lang="en-US">
                <a:solidFill>
                  <a:schemeClr val="tx2"/>
                </a:solidFill>
              </a:rPr>
              <a:t>January 19</a:t>
            </a:r>
            <a:r>
              <a:rPr lang="en-US" baseline="30000">
                <a:solidFill>
                  <a:schemeClr val="tx2"/>
                </a:solidFill>
              </a:rPr>
              <a:t>th</a:t>
            </a:r>
            <a:r>
              <a:rPr lang="en-US">
                <a:solidFill>
                  <a:schemeClr val="tx2"/>
                </a:solidFill>
              </a:rPr>
              <a:t>, 2022</a:t>
            </a:r>
          </a:p>
          <a:p>
            <a:pPr algn="l"/>
            <a:endParaRPr lang="en-US">
              <a:solidFill>
                <a:schemeClr val="tx2"/>
              </a:solidFill>
            </a:endParaRPr>
          </a:p>
        </p:txBody>
      </p:sp>
    </p:spTree>
    <p:extLst>
      <p:ext uri="{BB962C8B-B14F-4D97-AF65-F5344CB8AC3E}">
        <p14:creationId xmlns:p14="http://schemas.microsoft.com/office/powerpoint/2010/main" val="532920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6"/>
            <a:ext cx="4939868" cy="1676603"/>
          </a:xfrm>
        </p:spPr>
        <p:txBody>
          <a:bodyPr>
            <a:normAutofit/>
          </a:bodyPr>
          <a:lstStyle/>
          <a:p>
            <a:r>
              <a:rPr lang="en-US" sz="4700"/>
              <a:t>Nociceptive pain</a:t>
            </a:r>
          </a:p>
        </p:txBody>
      </p:sp>
      <p:pic>
        <p:nvPicPr>
          <p:cNvPr id="21" name="Picture 20">
            <a:extLst>
              <a:ext uri="{FF2B5EF4-FFF2-40B4-BE49-F238E27FC236}">
                <a16:creationId xmlns:a16="http://schemas.microsoft.com/office/drawing/2014/main" id="{2FE9029E-A410-4C06-B4CF-9480D6B92DF4}"/>
              </a:ext>
            </a:extLst>
          </p:cNvPr>
          <p:cNvPicPr>
            <a:picLocks noChangeAspect="1"/>
          </p:cNvPicPr>
          <p:nvPr/>
        </p:nvPicPr>
        <p:blipFill rotWithShape="1">
          <a:blip r:embed="rId2"/>
          <a:srcRect l="51696" r="17887"/>
          <a:stretch/>
        </p:blipFill>
        <p:spPr>
          <a:xfrm>
            <a:off x="20" y="10"/>
            <a:ext cx="3476673" cy="6857990"/>
          </a:xfrm>
          <a:prstGeom prst="rect">
            <a:avLst/>
          </a:prstGeom>
          <a:effectLst/>
        </p:spPr>
      </p:pic>
      <p:graphicFrame>
        <p:nvGraphicFramePr>
          <p:cNvPr id="20" name="Content Placeholder 2">
            <a:extLst>
              <a:ext uri="{FF2B5EF4-FFF2-40B4-BE49-F238E27FC236}">
                <a16:creationId xmlns:a16="http://schemas.microsoft.com/office/drawing/2014/main" id="{CD19E81B-CBE0-4041-8B9D-98EE644B177A}"/>
              </a:ext>
            </a:extLst>
          </p:cNvPr>
          <p:cNvGraphicFramePr>
            <a:graphicFrameLocks noGrp="1"/>
          </p:cNvGraphicFramePr>
          <p:nvPr>
            <p:ph idx="1"/>
            <p:extLst>
              <p:ext uri="{D42A27DB-BD31-4B8C-83A1-F6EECF244321}">
                <p14:modId xmlns:p14="http://schemas.microsoft.com/office/powerpoint/2010/main" val="3078322554"/>
              </p:ext>
            </p:extLst>
          </p:nvPr>
        </p:nvGraphicFramePr>
        <p:xfrm>
          <a:off x="3724073" y="2438400"/>
          <a:ext cx="4939867"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02508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2">
            <a:extLst>
              <a:ext uri="{FF2B5EF4-FFF2-40B4-BE49-F238E27FC236}">
                <a16:creationId xmlns:a16="http://schemas.microsoft.com/office/drawing/2014/main" id="{7C32DF3D-3F59-481D-A237-77C31AD49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643467"/>
            <a:ext cx="2880360" cy="5571066"/>
          </a:xfrm>
        </p:spPr>
        <p:txBody>
          <a:bodyPr anchor="ctr">
            <a:normAutofit/>
          </a:bodyPr>
          <a:lstStyle/>
          <a:p>
            <a:r>
              <a:rPr lang="en-US" sz="4700"/>
              <a:t>Opioid Free Anesthesia</a:t>
            </a:r>
          </a:p>
        </p:txBody>
      </p:sp>
      <p:sp>
        <p:nvSpPr>
          <p:cNvPr id="28" name="Freeform: Shape 24">
            <a:extLst>
              <a:ext uri="{FF2B5EF4-FFF2-40B4-BE49-F238E27FC236}">
                <a16:creationId xmlns:a16="http://schemas.microsoft.com/office/drawing/2014/main" id="{32F02326-30C4-4095-988F-932A425AE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9764" y="0"/>
            <a:ext cx="5364236"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4176522" y="643467"/>
            <a:ext cx="4341114" cy="5571066"/>
          </a:xfrm>
        </p:spPr>
        <p:txBody>
          <a:bodyPr anchor="ctr">
            <a:normAutofit/>
          </a:bodyPr>
          <a:lstStyle/>
          <a:p>
            <a:r>
              <a:rPr lang="en-US" sz="1900">
                <a:solidFill>
                  <a:srgbClr val="FFFFFF"/>
                </a:solidFill>
              </a:rPr>
              <a:t>Avoiding mu-receptor agonists intraoperatively</a:t>
            </a:r>
          </a:p>
          <a:p>
            <a:pPr lvl="1"/>
            <a:r>
              <a:rPr lang="en-US" sz="1900">
                <a:solidFill>
                  <a:srgbClr val="FFFFFF"/>
                </a:solidFill>
              </a:rPr>
              <a:t>Manage peripheral sensitization</a:t>
            </a:r>
          </a:p>
          <a:p>
            <a:pPr lvl="1"/>
            <a:r>
              <a:rPr lang="en-US" sz="1900">
                <a:solidFill>
                  <a:srgbClr val="FFFFFF"/>
                </a:solidFill>
              </a:rPr>
              <a:t>Manage central sensitization</a:t>
            </a:r>
          </a:p>
          <a:p>
            <a:pPr lvl="1"/>
            <a:r>
              <a:rPr lang="en-US" sz="1900">
                <a:solidFill>
                  <a:srgbClr val="FFFFFF"/>
                </a:solidFill>
              </a:rPr>
              <a:t>Prevention of Opioid induced hyperalgesia</a:t>
            </a:r>
          </a:p>
          <a:p>
            <a:pPr lvl="2"/>
            <a:r>
              <a:rPr lang="en-US" sz="1900">
                <a:solidFill>
                  <a:srgbClr val="FFFFFF"/>
                </a:solidFill>
              </a:rPr>
              <a:t>Opioids not completely absent, still used as a rescue</a:t>
            </a:r>
          </a:p>
          <a:p>
            <a:pPr lvl="1"/>
            <a:r>
              <a:rPr lang="en-US" sz="1900">
                <a:solidFill>
                  <a:srgbClr val="FFFFFF"/>
                </a:solidFill>
              </a:rPr>
              <a:t>Reduce negative effects of opioid </a:t>
            </a:r>
          </a:p>
          <a:p>
            <a:pPr lvl="1"/>
            <a:endParaRPr lang="en-US" sz="1900">
              <a:solidFill>
                <a:srgbClr val="FFFFFF"/>
              </a:solidFill>
            </a:endParaRPr>
          </a:p>
          <a:p>
            <a:pPr lvl="1"/>
            <a:r>
              <a:rPr lang="en-US" sz="1900">
                <a:solidFill>
                  <a:srgbClr val="FFFFFF"/>
                </a:solidFill>
              </a:rPr>
              <a:t>Controversial </a:t>
            </a:r>
          </a:p>
          <a:p>
            <a:pPr lvl="2"/>
            <a:r>
              <a:rPr lang="en-US" sz="1900">
                <a:solidFill>
                  <a:srgbClr val="FFFFFF"/>
                </a:solidFill>
              </a:rPr>
              <a:t>I believe you still need some narcotics UNLESS you use all types of medications </a:t>
            </a:r>
          </a:p>
          <a:p>
            <a:endParaRPr lang="en-US" sz="1900">
              <a:solidFill>
                <a:srgbClr val="FFFFFF"/>
              </a:solidFill>
            </a:endParaRPr>
          </a:p>
        </p:txBody>
      </p:sp>
    </p:spTree>
    <p:extLst>
      <p:ext uri="{BB962C8B-B14F-4D97-AF65-F5344CB8AC3E}">
        <p14:creationId xmlns:p14="http://schemas.microsoft.com/office/powerpoint/2010/main" val="31542738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EFCB910-957E-E144-A99F-F0A7E8EA5496}"/>
              </a:ext>
            </a:extLst>
          </p:cNvPr>
          <p:cNvPicPr>
            <a:picLocks noGrp="1" noChangeAspect="1"/>
          </p:cNvPicPr>
          <p:nvPr>
            <p:ph idx="1"/>
          </p:nvPr>
        </p:nvPicPr>
        <p:blipFill>
          <a:blip r:embed="rId2"/>
          <a:stretch>
            <a:fillRect/>
          </a:stretch>
        </p:blipFill>
        <p:spPr>
          <a:xfrm>
            <a:off x="1178630" y="255488"/>
            <a:ext cx="7074119" cy="6602512"/>
          </a:xfrm>
        </p:spPr>
      </p:pic>
    </p:spTree>
    <p:extLst>
      <p:ext uri="{BB962C8B-B14F-4D97-AF65-F5344CB8AC3E}">
        <p14:creationId xmlns:p14="http://schemas.microsoft.com/office/powerpoint/2010/main" val="35008714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94987B-4B68-4E96-8C8F-18033C341F63}"/>
              </a:ext>
            </a:extLst>
          </p:cNvPr>
          <p:cNvPicPr>
            <a:picLocks noChangeAspect="1"/>
          </p:cNvPicPr>
          <p:nvPr/>
        </p:nvPicPr>
        <p:blipFill rotWithShape="1">
          <a:blip r:embed="rId2"/>
          <a:srcRect r="38340"/>
          <a:stretch/>
        </p:blipFill>
        <p:spPr>
          <a:xfrm>
            <a:off x="482600" y="643467"/>
            <a:ext cx="8178799" cy="5571066"/>
          </a:xfrm>
          <a:prstGeom prst="rect">
            <a:avLst/>
          </a:prstGeom>
        </p:spPr>
      </p:pic>
    </p:spTree>
    <p:extLst>
      <p:ext uri="{BB962C8B-B14F-4D97-AF65-F5344CB8AC3E}">
        <p14:creationId xmlns:p14="http://schemas.microsoft.com/office/powerpoint/2010/main" val="3671536055"/>
      </p:ext>
    </p:extLst>
  </p:cSld>
  <p:clrMapOvr>
    <a:overrideClrMapping bg1="dk1" tx1="lt1" bg2="dk2" tx2="lt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0D6DDC5-5BD1-4F17-8BF9-B9C6F078C6F8}"/>
              </a:ext>
            </a:extLst>
          </p:cNvPr>
          <p:cNvPicPr>
            <a:picLocks noChangeAspect="1"/>
          </p:cNvPicPr>
          <p:nvPr/>
        </p:nvPicPr>
        <p:blipFill rotWithShape="1">
          <a:blip r:embed="rId2"/>
          <a:srcRect r="47346" b="-1"/>
          <a:stretch/>
        </p:blipFill>
        <p:spPr>
          <a:xfrm>
            <a:off x="342900" y="457200"/>
            <a:ext cx="8458200" cy="5943600"/>
          </a:xfrm>
          <a:prstGeom prst="rect">
            <a:avLst/>
          </a:prstGeom>
        </p:spPr>
      </p:pic>
    </p:spTree>
    <p:extLst>
      <p:ext uri="{BB962C8B-B14F-4D97-AF65-F5344CB8AC3E}">
        <p14:creationId xmlns:p14="http://schemas.microsoft.com/office/powerpoint/2010/main" val="12229753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3724A2B1-9C14-408A-80AF-612BA4819578}"/>
              </a:ext>
            </a:extLst>
          </p:cNvPr>
          <p:cNvPicPr>
            <a:picLocks noGrp="1" noChangeAspect="1"/>
          </p:cNvPicPr>
          <p:nvPr>
            <p:ph idx="1"/>
          </p:nvPr>
        </p:nvPicPr>
        <p:blipFill rotWithShape="1">
          <a:blip r:embed="rId2"/>
          <a:srcRect r="4297" b="-1"/>
          <a:stretch/>
        </p:blipFill>
        <p:spPr>
          <a:xfrm>
            <a:off x="1019171" y="228600"/>
            <a:ext cx="7048508" cy="4953000"/>
          </a:xfrm>
          <a:prstGeom prst="rect">
            <a:avLst/>
          </a:prstGeom>
        </p:spPr>
      </p:pic>
    </p:spTree>
    <p:extLst>
      <p:ext uri="{BB962C8B-B14F-4D97-AF65-F5344CB8AC3E}">
        <p14:creationId xmlns:p14="http://schemas.microsoft.com/office/powerpoint/2010/main" val="7430021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D6B8F-9788-4D48-B0FE-CC705569957A}"/>
              </a:ext>
            </a:extLst>
          </p:cNvPr>
          <p:cNvSpPr>
            <a:spLocks noGrp="1"/>
          </p:cNvSpPr>
          <p:nvPr>
            <p:ph type="title"/>
          </p:nvPr>
        </p:nvSpPr>
        <p:spPr>
          <a:xfrm>
            <a:off x="439858" y="1683756"/>
            <a:ext cx="2336449" cy="2396359"/>
          </a:xfrm>
        </p:spPr>
        <p:txBody>
          <a:bodyPr anchor="b">
            <a:normAutofit/>
          </a:bodyPr>
          <a:lstStyle/>
          <a:p>
            <a:pPr algn="r"/>
            <a:r>
              <a:rPr lang="en-US" sz="3500">
                <a:solidFill>
                  <a:srgbClr val="FFFFFF"/>
                </a:solidFill>
              </a:rPr>
              <a:t>Questions?</a:t>
            </a:r>
          </a:p>
        </p:txBody>
      </p:sp>
      <p:graphicFrame>
        <p:nvGraphicFramePr>
          <p:cNvPr id="5" name="Content Placeholder 2">
            <a:extLst>
              <a:ext uri="{FF2B5EF4-FFF2-40B4-BE49-F238E27FC236}">
                <a16:creationId xmlns:a16="http://schemas.microsoft.com/office/drawing/2014/main" id="{9B082640-41F8-494A-9CDB-DB279FCAB072}"/>
              </a:ext>
            </a:extLst>
          </p:cNvPr>
          <p:cNvGraphicFramePr>
            <a:graphicFrameLocks noGrp="1"/>
          </p:cNvGraphicFramePr>
          <p:nvPr>
            <p:ph idx="1"/>
            <p:extLst>
              <p:ext uri="{D42A27DB-BD31-4B8C-83A1-F6EECF244321}">
                <p14:modId xmlns:p14="http://schemas.microsoft.com/office/powerpoint/2010/main" val="565719718"/>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27004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a:xfrm>
            <a:off x="409909" y="669925"/>
            <a:ext cx="3488147" cy="4812755"/>
          </a:xfrm>
        </p:spPr>
        <p:txBody>
          <a:bodyPr anchor="b">
            <a:normAutofit/>
          </a:bodyPr>
          <a:lstStyle/>
          <a:p>
            <a:pPr algn="r"/>
            <a:r>
              <a:rPr lang="en-US" sz="6300">
                <a:solidFill>
                  <a:schemeClr val="bg1"/>
                </a:solidFill>
              </a:rPr>
              <a:t>Resources</a:t>
            </a:r>
          </a:p>
        </p:txBody>
      </p:sp>
      <p:cxnSp>
        <p:nvCxnSpPr>
          <p:cNvPr id="25" name="Straight Connector 2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4654" y="5597879"/>
            <a:ext cx="382650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867735" y="753042"/>
            <a:ext cx="3421704" cy="5172060"/>
          </a:xfrm>
        </p:spPr>
        <p:txBody>
          <a:bodyPr anchor="ctr">
            <a:normAutofit/>
          </a:bodyPr>
          <a:lstStyle/>
          <a:p>
            <a:pPr>
              <a:buClrTx/>
            </a:pPr>
            <a:r>
              <a:rPr lang="en-US" sz="1700">
                <a:solidFill>
                  <a:schemeClr val="bg1"/>
                </a:solidFill>
              </a:rPr>
              <a:t>Nagelhout JJ, Elisha S. (Ed.) </a:t>
            </a:r>
            <a:r>
              <a:rPr lang="en-US" sz="1700" i="1">
                <a:solidFill>
                  <a:schemeClr val="bg1"/>
                </a:solidFill>
              </a:rPr>
              <a:t>Nurse Anesthesia</a:t>
            </a:r>
            <a:r>
              <a:rPr lang="en-US" sz="1700">
                <a:solidFill>
                  <a:schemeClr val="bg1"/>
                </a:solidFill>
              </a:rPr>
              <a:t>. 6</a:t>
            </a:r>
            <a:r>
              <a:rPr lang="en-US" sz="1700" baseline="30000">
                <a:solidFill>
                  <a:schemeClr val="bg1"/>
                </a:solidFill>
              </a:rPr>
              <a:t>th</a:t>
            </a:r>
            <a:r>
              <a:rPr lang="en-US" sz="1700">
                <a:solidFill>
                  <a:schemeClr val="bg1"/>
                </a:solidFill>
              </a:rPr>
              <a:t> ed. Philadelphia: Elsevier Health Sciences; 2018. Chapter 56/57</a:t>
            </a:r>
          </a:p>
          <a:p>
            <a:pPr>
              <a:buClrTx/>
            </a:pPr>
            <a:r>
              <a:rPr lang="en-US" sz="1700">
                <a:solidFill>
                  <a:schemeClr val="bg1"/>
                </a:solidFill>
              </a:rPr>
              <a:t>Barash, PG (2013). </a:t>
            </a:r>
            <a:r>
              <a:rPr lang="en-US" sz="1700" i="1">
                <a:solidFill>
                  <a:schemeClr val="bg1"/>
                </a:solidFill>
              </a:rPr>
              <a:t>Clinical anesthesia</a:t>
            </a:r>
            <a:r>
              <a:rPr lang="en-US" sz="1700">
                <a:solidFill>
                  <a:schemeClr val="bg1"/>
                </a:solidFill>
              </a:rPr>
              <a:t>. Philadelphia, Pennsylvania: Wolters Kluwer/Lippincott Williams &amp;Wilkins, (2013)</a:t>
            </a:r>
            <a:endParaRPr lang="en-US" sz="1700" i="1">
              <a:solidFill>
                <a:schemeClr val="bg1"/>
              </a:solidFill>
            </a:endParaRPr>
          </a:p>
          <a:p>
            <a:pPr>
              <a:buClrTx/>
            </a:pPr>
            <a:r>
              <a:rPr lang="en-US" sz="1700">
                <a:solidFill>
                  <a:schemeClr val="bg1"/>
                </a:solidFill>
              </a:rPr>
              <a:t>Guyton AC, Hall JE. </a:t>
            </a:r>
            <a:r>
              <a:rPr lang="en-US" sz="1700" i="1">
                <a:solidFill>
                  <a:schemeClr val="bg1"/>
                </a:solidFill>
              </a:rPr>
              <a:t>Textbook of Medical Physiology 10</a:t>
            </a:r>
            <a:r>
              <a:rPr lang="en-US" sz="1700" i="1" baseline="30000">
                <a:solidFill>
                  <a:schemeClr val="bg1"/>
                </a:solidFill>
              </a:rPr>
              <a:t>th</a:t>
            </a:r>
            <a:r>
              <a:rPr lang="en-US" sz="1700" i="1">
                <a:solidFill>
                  <a:schemeClr val="bg1"/>
                </a:solidFill>
              </a:rPr>
              <a:t> ed.</a:t>
            </a:r>
            <a:r>
              <a:rPr lang="en-US" sz="1700">
                <a:solidFill>
                  <a:schemeClr val="bg1"/>
                </a:solidFill>
              </a:rPr>
              <a:t>W.B. Saunders Company;  2000. Chapter 48</a:t>
            </a:r>
          </a:p>
          <a:p>
            <a:r>
              <a:rPr lang="en-US" sz="1700">
                <a:solidFill>
                  <a:schemeClr val="bg1"/>
                </a:solidFill>
              </a:rPr>
              <a:t>Openanesthesia.org</a:t>
            </a:r>
          </a:p>
          <a:p>
            <a:r>
              <a:rPr lang="en-US" sz="1700">
                <a:solidFill>
                  <a:schemeClr val="bg1"/>
                </a:solidFill>
              </a:rPr>
              <a:t>Uptodate.com</a:t>
            </a:r>
          </a:p>
          <a:p>
            <a:endParaRPr lang="en-US" sz="1700">
              <a:solidFill>
                <a:schemeClr val="bg1"/>
              </a:solidFill>
            </a:endParaRPr>
          </a:p>
        </p:txBody>
      </p:sp>
      <p:sp>
        <p:nvSpPr>
          <p:cNvPr id="27" name="Rectangle 26">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4032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C1EA1C2-939D-4D37-B71C-C61E7478CD85}"/>
              </a:ext>
            </a:extLst>
          </p:cNvPr>
          <p:cNvPicPr>
            <a:picLocks noChangeAspect="1"/>
          </p:cNvPicPr>
          <p:nvPr/>
        </p:nvPicPr>
        <p:blipFill rotWithShape="1">
          <a:blip r:embed="rId2">
            <a:alphaModFix amt="35000"/>
          </a:blip>
          <a:srcRect l="17023" r="14310" b="-1"/>
          <a:stretch/>
        </p:blipFill>
        <p:spPr>
          <a:xfrm>
            <a:off x="20" y="10"/>
            <a:ext cx="9143980" cy="6857990"/>
          </a:xfrm>
          <a:prstGeom prst="rect">
            <a:avLst/>
          </a:prstGeom>
        </p:spPr>
      </p:pic>
      <p:sp>
        <p:nvSpPr>
          <p:cNvPr id="2" name="Title 1">
            <a:extLst>
              <a:ext uri="{FF2B5EF4-FFF2-40B4-BE49-F238E27FC236}">
                <a16:creationId xmlns:a16="http://schemas.microsoft.com/office/drawing/2014/main" id="{F789FE77-51F3-0E42-B7CA-402A94E63A45}"/>
              </a:ext>
            </a:extLst>
          </p:cNvPr>
          <p:cNvSpPr>
            <a:spLocks noGrp="1"/>
          </p:cNvSpPr>
          <p:nvPr>
            <p:ph type="title"/>
          </p:nvPr>
        </p:nvSpPr>
        <p:spPr>
          <a:xfrm>
            <a:off x="628650" y="365125"/>
            <a:ext cx="7886700" cy="1325563"/>
          </a:xfrm>
        </p:spPr>
        <p:txBody>
          <a:bodyPr>
            <a:normAutofit/>
          </a:bodyPr>
          <a:lstStyle/>
          <a:p>
            <a:r>
              <a:rPr lang="en-US">
                <a:solidFill>
                  <a:srgbClr val="FFFFFF"/>
                </a:solidFill>
              </a:rPr>
              <a:t>Nociceptive Pain</a:t>
            </a:r>
          </a:p>
        </p:txBody>
      </p:sp>
      <p:graphicFrame>
        <p:nvGraphicFramePr>
          <p:cNvPr id="5" name="Content Placeholder 2">
            <a:extLst>
              <a:ext uri="{FF2B5EF4-FFF2-40B4-BE49-F238E27FC236}">
                <a16:creationId xmlns:a16="http://schemas.microsoft.com/office/drawing/2014/main" id="{6648D03F-44FF-4C32-B61F-B14F27DEEB2C}"/>
              </a:ext>
            </a:extLst>
          </p:cNvPr>
          <p:cNvGraphicFramePr>
            <a:graphicFrameLocks noGrp="1"/>
          </p:cNvGraphicFramePr>
          <p:nvPr>
            <p:ph idx="1"/>
            <p:extLst>
              <p:ext uri="{D42A27DB-BD31-4B8C-83A1-F6EECF244321}">
                <p14:modId xmlns:p14="http://schemas.microsoft.com/office/powerpoint/2010/main" val="3983127250"/>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539276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 name="Rectangle 13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67">
            <a:extLst>
              <a:ext uri="{FF2B5EF4-FFF2-40B4-BE49-F238E27FC236}">
                <a16:creationId xmlns:a16="http://schemas.microsoft.com/office/drawing/2014/main" id="{0CE6A61B-FED6-4CB1-A754-964C87FA7755}"/>
              </a:ext>
            </a:extLst>
          </p:cNvPr>
          <p:cNvPicPr>
            <a:picLocks noChangeAspect="1"/>
          </p:cNvPicPr>
          <p:nvPr/>
        </p:nvPicPr>
        <p:blipFill rotWithShape="1">
          <a:blip r:embed="rId2">
            <a:alphaModFix amt="35000"/>
          </a:blip>
          <a:srcRect r="10999" b="-2"/>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br>
              <a:rPr lang="en-US" sz="3000">
                <a:solidFill>
                  <a:srgbClr val="FFFFFF"/>
                </a:solidFill>
              </a:rPr>
            </a:br>
            <a:br>
              <a:rPr lang="en-US" sz="3000">
                <a:solidFill>
                  <a:srgbClr val="FFFFFF"/>
                </a:solidFill>
              </a:rPr>
            </a:br>
            <a:r>
              <a:rPr lang="en-US" sz="3000">
                <a:solidFill>
                  <a:srgbClr val="FFFFFF"/>
                </a:solidFill>
              </a:rPr>
              <a:t>Non-nociceptive pain: Classified as being neuropathic or idiopathic (Chronic Pain)</a:t>
            </a:r>
            <a:br>
              <a:rPr lang="en-US" sz="3000">
                <a:solidFill>
                  <a:srgbClr val="FFFFFF"/>
                </a:solidFill>
              </a:rPr>
            </a:br>
            <a:endParaRPr lang="en-US" sz="3000">
              <a:solidFill>
                <a:srgbClr val="FFFFFF"/>
              </a:solidFill>
            </a:endParaRPr>
          </a:p>
        </p:txBody>
      </p:sp>
      <p:cxnSp>
        <p:nvCxnSpPr>
          <p:cNvPr id="135" name="Straight Connector 13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33" name="Content Placeholder 2">
            <a:extLst>
              <a:ext uri="{FF2B5EF4-FFF2-40B4-BE49-F238E27FC236}">
                <a16:creationId xmlns:a16="http://schemas.microsoft.com/office/drawing/2014/main" id="{17142D72-D5A7-4785-B96F-403165EB3F4D}"/>
              </a:ext>
            </a:extLst>
          </p:cNvPr>
          <p:cNvGraphicFramePr>
            <a:graphicFrameLocks noGrp="1"/>
          </p:cNvGraphicFramePr>
          <p:nvPr>
            <p:ph idx="1"/>
            <p:extLst>
              <p:ext uri="{D42A27DB-BD31-4B8C-83A1-F6EECF244321}">
                <p14:modId xmlns:p14="http://schemas.microsoft.com/office/powerpoint/2010/main" val="154100103"/>
              </p:ext>
            </p:extLst>
          </p:nvPr>
        </p:nvGraphicFramePr>
        <p:xfrm>
          <a:off x="3866534" y="1065862"/>
          <a:ext cx="4308514"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635284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edical Students">
            <a:extLst>
              <a:ext uri="{FF2B5EF4-FFF2-40B4-BE49-F238E27FC236}">
                <a16:creationId xmlns:a16="http://schemas.microsoft.com/office/drawing/2014/main" id="{8FB5202F-5B53-844E-A329-6F29033C45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77939" y="643467"/>
            <a:ext cx="578812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23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3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3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00763" y="563918"/>
            <a:ext cx="3089954" cy="5978614"/>
            <a:chOff x="7513372" y="803186"/>
            <a:chExt cx="4163968" cy="5978614"/>
          </a:xfrm>
        </p:grpSpPr>
        <p:sp>
          <p:nvSpPr>
            <p:cNvPr id="93"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E4744DEB-F5DB-4498-AE32-49578D08AD94}"/>
              </a:ext>
            </a:extLst>
          </p:cNvPr>
          <p:cNvSpPr>
            <a:spLocks noGrp="1"/>
          </p:cNvSpPr>
          <p:nvPr>
            <p:ph type="title"/>
          </p:nvPr>
        </p:nvSpPr>
        <p:spPr>
          <a:xfrm>
            <a:off x="823851" y="885651"/>
            <a:ext cx="2422352" cy="4624603"/>
          </a:xfrm>
        </p:spPr>
        <p:txBody>
          <a:bodyPr>
            <a:normAutofit/>
          </a:bodyPr>
          <a:lstStyle/>
          <a:p>
            <a:r>
              <a:rPr lang="en-US">
                <a:solidFill>
                  <a:srgbClr val="FFFFFF"/>
                </a:solidFill>
              </a:rPr>
              <a:t>Somatic Nociceptive Pain </a:t>
            </a:r>
          </a:p>
        </p:txBody>
      </p:sp>
      <p:graphicFrame>
        <p:nvGraphicFramePr>
          <p:cNvPr id="45" name="Content Placeholder 2">
            <a:extLst>
              <a:ext uri="{FF2B5EF4-FFF2-40B4-BE49-F238E27FC236}">
                <a16:creationId xmlns:a16="http://schemas.microsoft.com/office/drawing/2014/main" id="{3A332E40-5BDB-4374-BEE8-904202C61576}"/>
              </a:ext>
            </a:extLst>
          </p:cNvPr>
          <p:cNvGraphicFramePr>
            <a:graphicFrameLocks noGrp="1"/>
          </p:cNvGraphicFramePr>
          <p:nvPr>
            <p:ph idx="1"/>
          </p:nvPr>
        </p:nvGraphicFramePr>
        <p:xfrm>
          <a:off x="3734031" y="885651"/>
          <a:ext cx="4893915" cy="4616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9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BE13B-0B08-42EE-9602-A220DB33D730}"/>
              </a:ext>
            </a:extLst>
          </p:cNvPr>
          <p:cNvPicPr>
            <a:picLocks noChangeAspect="1"/>
          </p:cNvPicPr>
          <p:nvPr/>
        </p:nvPicPr>
        <p:blipFill rotWithShape="1">
          <a:blip r:embed="rId2"/>
          <a:srcRect l="25702" r="22198" b="-1"/>
          <a:stretch/>
        </p:blipFill>
        <p:spPr>
          <a:xfrm>
            <a:off x="3088140" y="10"/>
            <a:ext cx="6055860" cy="6857990"/>
          </a:xfrm>
          <a:prstGeom prst="rect">
            <a:avLst/>
          </a:prstGeom>
        </p:spPr>
      </p:pic>
      <p:sp>
        <p:nvSpPr>
          <p:cNvPr id="21" name="Freeform: Shape 2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03504" y="365125"/>
            <a:ext cx="3949616" cy="1325563"/>
          </a:xfrm>
        </p:spPr>
        <p:txBody>
          <a:bodyPr>
            <a:normAutofit/>
          </a:bodyPr>
          <a:lstStyle/>
          <a:p>
            <a:br>
              <a:rPr lang="en-US" sz="2800" dirty="0"/>
            </a:br>
            <a:br>
              <a:rPr lang="en-US" sz="2800" dirty="0"/>
            </a:br>
            <a:r>
              <a:rPr lang="en-US" sz="2800" b="1" i="1" dirty="0"/>
              <a:t>Transduction</a:t>
            </a:r>
            <a:endParaRPr lang="en-US" sz="2800" dirty="0"/>
          </a:p>
        </p:txBody>
      </p:sp>
      <p:sp>
        <p:nvSpPr>
          <p:cNvPr id="4" name="Rectangle 3">
            <a:extLst>
              <a:ext uri="{FF2B5EF4-FFF2-40B4-BE49-F238E27FC236}">
                <a16:creationId xmlns:a16="http://schemas.microsoft.com/office/drawing/2014/main" id="{75E2B7D7-7456-664F-8FE5-6C377BA383F9}"/>
              </a:ext>
            </a:extLst>
          </p:cNvPr>
          <p:cNvSpPr/>
          <p:nvPr/>
        </p:nvSpPr>
        <p:spPr>
          <a:xfrm>
            <a:off x="92597" y="2136099"/>
            <a:ext cx="4572000" cy="2585323"/>
          </a:xfrm>
          <a:prstGeom prst="rect">
            <a:avLst/>
          </a:prstGeom>
        </p:spPr>
        <p:txBody>
          <a:bodyPr>
            <a:spAutoFit/>
          </a:bodyPr>
          <a:lstStyle/>
          <a:p>
            <a:pPr marL="285750" indent="-285750">
              <a:buFont typeface="Arial" panose="020B0604020202020204" pitchFamily="34" charset="0"/>
              <a:buChar char="•"/>
            </a:pPr>
            <a:r>
              <a:rPr lang="en-US" dirty="0"/>
              <a:t>The transformation of noxious stimuli into an action potential</a:t>
            </a:r>
          </a:p>
          <a:p>
            <a:pPr marL="285750" indent="-285750">
              <a:buFont typeface="Arial" panose="020B0604020202020204" pitchFamily="34" charset="0"/>
              <a:buChar char="•"/>
            </a:pPr>
            <a:r>
              <a:rPr lang="en-US" dirty="0"/>
              <a:t>Noxious stimulus is detected by pain receptors (Nociceptors) </a:t>
            </a:r>
          </a:p>
          <a:p>
            <a:pPr marL="285750" indent="-285750">
              <a:buFont typeface="Arial" panose="020B0604020202020204" pitchFamily="34" charset="0"/>
              <a:buChar char="•"/>
            </a:pPr>
            <a:r>
              <a:rPr lang="en-US" dirty="0"/>
              <a:t>Conducted to the  dorsal horn of the spinal cord</a:t>
            </a:r>
          </a:p>
          <a:p>
            <a:pPr marL="285750" indent="-285750">
              <a:buFont typeface="Arial" panose="020B0604020202020204" pitchFamily="34" charset="0"/>
              <a:buChar char="•"/>
            </a:pPr>
            <a:r>
              <a:rPr lang="en-US" dirty="0"/>
              <a:t>Categorized according to morphology (diameter, myelination, and conduction velocity)</a:t>
            </a:r>
          </a:p>
        </p:txBody>
      </p:sp>
    </p:spTree>
    <p:extLst>
      <p:ext uri="{BB962C8B-B14F-4D97-AF65-F5344CB8AC3E}">
        <p14:creationId xmlns:p14="http://schemas.microsoft.com/office/powerpoint/2010/main" val="420557380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 name="Rectangle 93">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3581" y="685800"/>
            <a:ext cx="3264837" cy="1474666"/>
          </a:xfrm>
        </p:spPr>
        <p:txBody>
          <a:bodyPr anchor="b">
            <a:normAutofit/>
          </a:bodyPr>
          <a:lstStyle/>
          <a:p>
            <a:pPr algn="ctr"/>
            <a:r>
              <a:rPr lang="en-US" sz="2800" dirty="0">
                <a:solidFill>
                  <a:srgbClr val="595959"/>
                </a:solidFill>
              </a:rPr>
              <a:t>Nociceptors</a:t>
            </a:r>
            <a:br>
              <a:rPr lang="en-US" sz="2800" dirty="0">
                <a:solidFill>
                  <a:srgbClr val="595959"/>
                </a:solidFill>
              </a:rPr>
            </a:br>
            <a:br>
              <a:rPr lang="en-US" sz="2800" dirty="0">
                <a:solidFill>
                  <a:srgbClr val="595959"/>
                </a:solidFill>
              </a:rPr>
            </a:br>
            <a:endParaRPr lang="en-US" sz="2800" dirty="0">
              <a:solidFill>
                <a:srgbClr val="595959"/>
              </a:solidFill>
            </a:endParaRPr>
          </a:p>
        </p:txBody>
      </p:sp>
      <p:sp>
        <p:nvSpPr>
          <p:cNvPr id="3" name="Content Placeholder 2"/>
          <p:cNvSpPr>
            <a:spLocks noGrp="1"/>
          </p:cNvSpPr>
          <p:nvPr>
            <p:ph idx="1"/>
          </p:nvPr>
        </p:nvSpPr>
        <p:spPr>
          <a:xfrm>
            <a:off x="653581" y="1574157"/>
            <a:ext cx="3264837" cy="4643614"/>
          </a:xfrm>
        </p:spPr>
        <p:txBody>
          <a:bodyPr anchor="t">
            <a:noAutofit/>
          </a:bodyPr>
          <a:lstStyle/>
          <a:p>
            <a:pPr lvl="2"/>
            <a:r>
              <a:rPr lang="en-US" sz="1200" dirty="0">
                <a:solidFill>
                  <a:srgbClr val="595959"/>
                </a:solidFill>
              </a:rPr>
              <a:t>A-delta and C-fibers carry the action potentials from the stimulus to the spinal cord</a:t>
            </a:r>
          </a:p>
          <a:p>
            <a:pPr lvl="2"/>
            <a:endParaRPr lang="en-US" sz="1200" dirty="0">
              <a:solidFill>
                <a:srgbClr val="595959"/>
              </a:solidFill>
            </a:endParaRPr>
          </a:p>
          <a:p>
            <a:pPr lvl="2"/>
            <a:r>
              <a:rPr lang="en-US" sz="1200" dirty="0">
                <a:solidFill>
                  <a:srgbClr val="595959"/>
                </a:solidFill>
              </a:rPr>
              <a:t>A-delta fibers conduct FAST pain (LARGE fibers, myelinated)</a:t>
            </a:r>
          </a:p>
          <a:p>
            <a:pPr lvl="3"/>
            <a:r>
              <a:rPr lang="en-US" sz="1200" dirty="0">
                <a:solidFill>
                  <a:srgbClr val="595959"/>
                </a:solidFill>
              </a:rPr>
              <a:t>6-30m/s</a:t>
            </a:r>
          </a:p>
          <a:p>
            <a:pPr lvl="3"/>
            <a:r>
              <a:rPr lang="en-US" sz="1200" dirty="0">
                <a:solidFill>
                  <a:srgbClr val="595959"/>
                </a:solidFill>
              </a:rPr>
              <a:t>Initial alert of tissue damage</a:t>
            </a:r>
          </a:p>
          <a:p>
            <a:pPr lvl="3"/>
            <a:r>
              <a:rPr lang="en-US" sz="1200" dirty="0">
                <a:solidFill>
                  <a:srgbClr val="595959"/>
                </a:solidFill>
              </a:rPr>
              <a:t>Sharp or piercing pain</a:t>
            </a:r>
          </a:p>
          <a:p>
            <a:pPr lvl="3"/>
            <a:r>
              <a:rPr lang="en-US" sz="1200" dirty="0">
                <a:solidFill>
                  <a:srgbClr val="595959"/>
                </a:solidFill>
              </a:rPr>
              <a:t>Mechanical/thermal pain (response is pulling limb away)</a:t>
            </a:r>
          </a:p>
          <a:p>
            <a:pPr lvl="4"/>
            <a:r>
              <a:rPr lang="en-US" sz="1200" dirty="0">
                <a:solidFill>
                  <a:srgbClr val="595959"/>
                </a:solidFill>
              </a:rPr>
              <a:t>Crushing of limb or body part</a:t>
            </a:r>
          </a:p>
          <a:p>
            <a:pPr lvl="4"/>
            <a:r>
              <a:rPr lang="en-US" sz="1200" dirty="0">
                <a:solidFill>
                  <a:srgbClr val="595959"/>
                </a:solidFill>
              </a:rPr>
              <a:t>Hot or cold detected in a body part</a:t>
            </a:r>
          </a:p>
          <a:p>
            <a:pPr lvl="4"/>
            <a:endParaRPr lang="en-US" sz="1200" dirty="0">
              <a:solidFill>
                <a:srgbClr val="595959"/>
              </a:solidFill>
            </a:endParaRPr>
          </a:p>
          <a:p>
            <a:pPr lvl="2"/>
            <a:r>
              <a:rPr lang="en-US" sz="1200" dirty="0">
                <a:solidFill>
                  <a:srgbClr val="595959"/>
                </a:solidFill>
              </a:rPr>
              <a:t>C-fibers conduct DULL pain (small fibers, unmyelinated)</a:t>
            </a:r>
          </a:p>
          <a:p>
            <a:pPr lvl="3"/>
            <a:r>
              <a:rPr lang="en-US" sz="1200" dirty="0">
                <a:solidFill>
                  <a:srgbClr val="595959"/>
                </a:solidFill>
              </a:rPr>
              <a:t>0.5-2 m/s</a:t>
            </a:r>
          </a:p>
          <a:p>
            <a:pPr lvl="3"/>
            <a:r>
              <a:rPr lang="en-US" sz="1200" dirty="0">
                <a:solidFill>
                  <a:srgbClr val="595959"/>
                </a:solidFill>
              </a:rPr>
              <a:t>Mechanical/thermal and chemical</a:t>
            </a:r>
          </a:p>
          <a:p>
            <a:pPr lvl="3"/>
            <a:r>
              <a:rPr lang="en-US" sz="1200" dirty="0">
                <a:solidFill>
                  <a:srgbClr val="595959"/>
                </a:solidFill>
              </a:rPr>
              <a:t>Throbbing, aching, burning</a:t>
            </a:r>
          </a:p>
        </p:txBody>
      </p:sp>
      <p:pic>
        <p:nvPicPr>
          <p:cNvPr id="9" name="Picture 8">
            <a:extLst>
              <a:ext uri="{FF2B5EF4-FFF2-40B4-BE49-F238E27FC236}">
                <a16:creationId xmlns:a16="http://schemas.microsoft.com/office/drawing/2014/main" id="{E691AC3A-61C0-48C3-9B30-7551B446FB2E}"/>
              </a:ext>
            </a:extLst>
          </p:cNvPr>
          <p:cNvPicPr>
            <a:picLocks noChangeAspect="1"/>
          </p:cNvPicPr>
          <p:nvPr/>
        </p:nvPicPr>
        <p:blipFill>
          <a:blip r:embed="rId2"/>
          <a:stretch>
            <a:fillRect/>
          </a:stretch>
        </p:blipFill>
        <p:spPr>
          <a:xfrm>
            <a:off x="4612568" y="1702088"/>
            <a:ext cx="4490863" cy="2649609"/>
          </a:xfrm>
          <a:prstGeom prst="rect">
            <a:avLst/>
          </a:prstGeom>
        </p:spPr>
      </p:pic>
    </p:spTree>
    <p:extLst>
      <p:ext uri="{BB962C8B-B14F-4D97-AF65-F5344CB8AC3E}">
        <p14:creationId xmlns:p14="http://schemas.microsoft.com/office/powerpoint/2010/main" val="427587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7509" y="723898"/>
            <a:ext cx="4501582" cy="1495425"/>
          </a:xfrm>
        </p:spPr>
        <p:txBody>
          <a:bodyPr>
            <a:normAutofit/>
          </a:bodyPr>
          <a:lstStyle/>
          <a:p>
            <a:r>
              <a:rPr lang="en-US" sz="3500"/>
              <a:t>Transmission</a:t>
            </a:r>
          </a:p>
        </p:txBody>
      </p:sp>
      <p:pic>
        <p:nvPicPr>
          <p:cNvPr id="30" name="Picture 29">
            <a:extLst>
              <a:ext uri="{FF2B5EF4-FFF2-40B4-BE49-F238E27FC236}">
                <a16:creationId xmlns:a16="http://schemas.microsoft.com/office/drawing/2014/main" id="{3CDE3A80-BB8C-4BCE-B6CA-A6D3164B1295}"/>
              </a:ext>
            </a:extLst>
          </p:cNvPr>
          <p:cNvPicPr>
            <a:picLocks noChangeAspect="1"/>
          </p:cNvPicPr>
          <p:nvPr/>
        </p:nvPicPr>
        <p:blipFill rotWithShape="1">
          <a:blip r:embed="rId2"/>
          <a:srcRect l="30688" r="34095" b="-1"/>
          <a:stretch/>
        </p:blipFill>
        <p:spPr>
          <a:xfrm>
            <a:off x="5399580" y="10"/>
            <a:ext cx="3744420" cy="6857990"/>
          </a:xfrm>
          <a:prstGeom prst="rect">
            <a:avLst/>
          </a:prstGeom>
          <a:effectLst/>
        </p:spPr>
      </p:pic>
      <p:graphicFrame>
        <p:nvGraphicFramePr>
          <p:cNvPr id="29" name="Content Placeholder 2">
            <a:extLst>
              <a:ext uri="{FF2B5EF4-FFF2-40B4-BE49-F238E27FC236}">
                <a16:creationId xmlns:a16="http://schemas.microsoft.com/office/drawing/2014/main" id="{5724F740-8148-46ED-A4E0-0FF8B82E4204}"/>
              </a:ext>
            </a:extLst>
          </p:cNvPr>
          <p:cNvGraphicFramePr>
            <a:graphicFrameLocks noGrp="1"/>
          </p:cNvGraphicFramePr>
          <p:nvPr>
            <p:ph idx="1"/>
            <p:extLst>
              <p:ext uri="{D42A27DB-BD31-4B8C-83A1-F6EECF244321}">
                <p14:modId xmlns:p14="http://schemas.microsoft.com/office/powerpoint/2010/main" val="3254194507"/>
              </p:ext>
            </p:extLst>
          </p:nvPr>
        </p:nvGraphicFramePr>
        <p:xfrm>
          <a:off x="627510" y="2405067"/>
          <a:ext cx="4501582" cy="372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2465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1B2AE99-13C1-4A4A-AAF4-0331FAEF3EDB}"/>
              </a:ext>
            </a:extLst>
          </p:cNvPr>
          <p:cNvPicPr>
            <a:picLocks noChangeAspect="1"/>
          </p:cNvPicPr>
          <p:nvPr/>
        </p:nvPicPr>
        <p:blipFill>
          <a:blip r:embed="rId2"/>
          <a:stretch>
            <a:fillRect/>
          </a:stretch>
        </p:blipFill>
        <p:spPr>
          <a:xfrm>
            <a:off x="796954" y="0"/>
            <a:ext cx="7550092" cy="6858000"/>
          </a:xfrm>
          <a:prstGeom prst="rect">
            <a:avLst/>
          </a:prstGeom>
        </p:spPr>
      </p:pic>
    </p:spTree>
    <p:extLst>
      <p:ext uri="{BB962C8B-B14F-4D97-AF65-F5344CB8AC3E}">
        <p14:creationId xmlns:p14="http://schemas.microsoft.com/office/powerpoint/2010/main" val="3374664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nerve cell">
            <a:extLst>
              <a:ext uri="{FF2B5EF4-FFF2-40B4-BE49-F238E27FC236}">
                <a16:creationId xmlns:a16="http://schemas.microsoft.com/office/drawing/2014/main" id="{43C1EC9C-9A49-4DF5-9D78-595D0FEF8965}"/>
              </a:ext>
            </a:extLst>
          </p:cNvPr>
          <p:cNvPicPr>
            <a:picLocks noChangeAspect="1"/>
          </p:cNvPicPr>
          <p:nvPr/>
        </p:nvPicPr>
        <p:blipFill rotWithShape="1">
          <a:blip r:embed="rId2"/>
          <a:srcRect l="21918" r="6982"/>
          <a:stretch/>
        </p:blipFill>
        <p:spPr>
          <a:xfrm>
            <a:off x="2642616" y="10"/>
            <a:ext cx="6501384" cy="6857990"/>
          </a:xfrm>
          <a:prstGeom prst="rect">
            <a:avLst/>
          </a:prstGeom>
        </p:spPr>
      </p:pic>
      <p:sp>
        <p:nvSpPr>
          <p:cNvPr id="14"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8FBE4-EB14-2B42-A620-97359F6A704C}"/>
              </a:ext>
            </a:extLst>
          </p:cNvPr>
          <p:cNvSpPr>
            <a:spLocks noGrp="1"/>
          </p:cNvSpPr>
          <p:nvPr>
            <p:ph type="title"/>
          </p:nvPr>
        </p:nvSpPr>
        <p:spPr>
          <a:xfrm>
            <a:off x="278320" y="1161288"/>
            <a:ext cx="2578608" cy="1124712"/>
          </a:xfrm>
        </p:spPr>
        <p:txBody>
          <a:bodyPr anchor="b">
            <a:normAutofit/>
          </a:bodyPr>
          <a:lstStyle/>
          <a:p>
            <a:r>
              <a:rPr lang="en-US" sz="2400"/>
              <a:t>A Delta fibers</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2BF7C3F-77B5-1142-85F6-DB66C0549045}"/>
              </a:ext>
            </a:extLst>
          </p:cNvPr>
          <p:cNvSpPr>
            <a:spLocks noGrp="1"/>
          </p:cNvSpPr>
          <p:nvPr>
            <p:ph idx="1"/>
          </p:nvPr>
        </p:nvSpPr>
        <p:spPr>
          <a:xfrm>
            <a:off x="278320" y="2718054"/>
            <a:ext cx="2579180" cy="3207258"/>
          </a:xfrm>
        </p:spPr>
        <p:txBody>
          <a:bodyPr anchor="t">
            <a:normAutofit/>
          </a:bodyPr>
          <a:lstStyle/>
          <a:p>
            <a:r>
              <a:rPr lang="en-US" sz="1500" b="1"/>
              <a:t>Pathway for fast-sharp pain-</a:t>
            </a:r>
            <a:r>
              <a:rPr lang="en-US" sz="1500"/>
              <a:t> after leaving tract of Lissauer, the axons of the A-δ fibers enter the dorsal horn and terminate in </a:t>
            </a:r>
            <a:r>
              <a:rPr lang="en-US" sz="1500" b="1"/>
              <a:t>Rexed’s lamina I, V</a:t>
            </a:r>
            <a:r>
              <a:rPr lang="en-US" sz="1500"/>
              <a:t>. Second order neurons leaving lamina I or lamina V cross to the contralateral lateral spinothalamic tract and ascent to the brain</a:t>
            </a:r>
          </a:p>
          <a:p>
            <a:endParaRPr lang="en-US" sz="1500"/>
          </a:p>
        </p:txBody>
      </p:sp>
      <p:pic>
        <p:nvPicPr>
          <p:cNvPr id="15368" name="Picture 8" descr="Hare Stock Photo - Download Image Now - iStock">
            <a:extLst>
              <a:ext uri="{FF2B5EF4-FFF2-40B4-BE49-F238E27FC236}">
                <a16:creationId xmlns:a16="http://schemas.microsoft.com/office/drawing/2014/main" id="{9C3DC19E-66AF-B24F-A267-AA365E7A3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96" y="228600"/>
            <a:ext cx="2896316" cy="1590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683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Slide Background Fill">
            <a:extLst>
              <a:ext uri="{FF2B5EF4-FFF2-40B4-BE49-F238E27FC236}">
                <a16:creationId xmlns:a16="http://schemas.microsoft.com/office/drawing/2014/main" id="{9DAE9059-5BC0-4B75-B536-54BFB08FF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63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color fill">
            <a:extLst>
              <a:ext uri="{FF2B5EF4-FFF2-40B4-BE49-F238E27FC236}">
                <a16:creationId xmlns:a16="http://schemas.microsoft.com/office/drawing/2014/main" id="{F17EE558-8341-47F3-B29A-14E701B36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4"/>
            <a:ext cx="914171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id="{73FC59CD-C9DA-4650-8128-10CD2396E3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7" cy="6858000"/>
            <a:chOff x="0" y="0"/>
            <a:chExt cx="12188952" cy="6858000"/>
          </a:xfrm>
        </p:grpSpPr>
        <p:sp>
          <p:nvSpPr>
            <p:cNvPr id="50" name="Freeform: Shape 49">
              <a:extLst>
                <a:ext uri="{FF2B5EF4-FFF2-40B4-BE49-F238E27FC236}">
                  <a16:creationId xmlns:a16="http://schemas.microsoft.com/office/drawing/2014/main" id="{5987BEC2-A37A-4BD2-B378-ED56E0786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F8A84300-60A4-4D45-BC17-FE0C4F193D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84AD69DF-D02A-4EED-92C3-CA0EBA047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F75F2D3B-3AD8-4842-8C23-DF279210C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2FCF15B7-4678-4175-81C2-84308D09BA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0DC6AEC7-0ECD-41FC-9A7D-4CCCCBC307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1B8BBA06-D341-464C-8CF0-207A7D2A0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21395B0-AC37-4F43-959F-3F712BBB31F7}"/>
              </a:ext>
            </a:extLst>
          </p:cNvPr>
          <p:cNvSpPr>
            <a:spLocks noGrp="1"/>
          </p:cNvSpPr>
          <p:nvPr>
            <p:ph type="title"/>
          </p:nvPr>
        </p:nvSpPr>
        <p:spPr>
          <a:xfrm>
            <a:off x="764667" y="383457"/>
            <a:ext cx="7619238" cy="2686825"/>
          </a:xfrm>
        </p:spPr>
        <p:txBody>
          <a:bodyPr anchor="b">
            <a:normAutofit/>
          </a:bodyPr>
          <a:lstStyle/>
          <a:p>
            <a:pPr algn="ctr"/>
            <a:r>
              <a:rPr lang="en-US" sz="4200">
                <a:solidFill>
                  <a:schemeClr val="bg1"/>
                </a:solidFill>
              </a:rPr>
              <a:t>Objectives</a:t>
            </a:r>
          </a:p>
        </p:txBody>
      </p:sp>
      <p:graphicFrame>
        <p:nvGraphicFramePr>
          <p:cNvPr id="28" name="Content Placeholder 2">
            <a:extLst>
              <a:ext uri="{FF2B5EF4-FFF2-40B4-BE49-F238E27FC236}">
                <a16:creationId xmlns:a16="http://schemas.microsoft.com/office/drawing/2014/main" id="{CB02A581-6475-49CF-B0D7-F7CC8F239773}"/>
              </a:ext>
            </a:extLst>
          </p:cNvPr>
          <p:cNvGraphicFramePr>
            <a:graphicFrameLocks noGrp="1"/>
          </p:cNvGraphicFramePr>
          <p:nvPr>
            <p:ph idx="1"/>
            <p:extLst>
              <p:ext uri="{D42A27DB-BD31-4B8C-83A1-F6EECF244321}">
                <p14:modId xmlns:p14="http://schemas.microsoft.com/office/powerpoint/2010/main" val="1112307915"/>
              </p:ext>
            </p:extLst>
          </p:nvPr>
        </p:nvGraphicFramePr>
        <p:xfrm>
          <a:off x="764667" y="3183805"/>
          <a:ext cx="7619238" cy="3094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1844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A86E4-EA70-B64A-923C-A1F082ACB04A}"/>
              </a:ext>
            </a:extLst>
          </p:cNvPr>
          <p:cNvSpPr>
            <a:spLocks noGrp="1"/>
          </p:cNvSpPr>
          <p:nvPr>
            <p:ph type="title"/>
          </p:nvPr>
        </p:nvSpPr>
        <p:spPr>
          <a:xfrm>
            <a:off x="4716868" y="803325"/>
            <a:ext cx="3944780" cy="1325563"/>
          </a:xfrm>
        </p:spPr>
        <p:txBody>
          <a:bodyPr>
            <a:normAutofit/>
          </a:bodyPr>
          <a:lstStyle/>
          <a:p>
            <a:r>
              <a:rPr lang="en-US" dirty="0"/>
              <a:t>C Fibers</a:t>
            </a:r>
          </a:p>
        </p:txBody>
      </p:sp>
      <p:sp>
        <p:nvSpPr>
          <p:cNvPr id="71" name="Freeform: Shape 7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02612"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4338" name="Picture 2" descr="So Hey Here's a Tortoise Hunting and Eating a Baby Bird | WIRED">
            <a:extLst>
              <a:ext uri="{FF2B5EF4-FFF2-40B4-BE49-F238E27FC236}">
                <a16:creationId xmlns:a16="http://schemas.microsoft.com/office/drawing/2014/main" id="{4742A687-F595-BD45-9A46-CC0EF9D9C0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37" r="16580" b="-2"/>
          <a:stretch/>
        </p:blipFill>
        <p:spPr bwMode="auto">
          <a:xfrm>
            <a:off x="20" y="2"/>
            <a:ext cx="439777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B3C9645-CE7D-F647-B3E8-FF9847E5755C}"/>
              </a:ext>
            </a:extLst>
          </p:cNvPr>
          <p:cNvSpPr>
            <a:spLocks noGrp="1"/>
          </p:cNvSpPr>
          <p:nvPr>
            <p:ph idx="1"/>
          </p:nvPr>
        </p:nvSpPr>
        <p:spPr>
          <a:xfrm>
            <a:off x="4716868" y="2279018"/>
            <a:ext cx="3944786" cy="3375920"/>
          </a:xfrm>
        </p:spPr>
        <p:txBody>
          <a:bodyPr anchor="t">
            <a:normAutofit/>
          </a:bodyPr>
          <a:lstStyle/>
          <a:p>
            <a:r>
              <a:rPr lang="en-US" sz="1600" b="1"/>
              <a:t>Pathway for slow-chronic pain-</a:t>
            </a:r>
            <a:r>
              <a:rPr lang="en-US" sz="1600"/>
              <a:t> The C fibers terminate primarily in lamina II and  also lamina III. Interneurons transmit C fiber impulses to lamina V from lamina II and III. Neurons leaving lamina V cross immediately to the contralateral lateral spinothalamic tract and ascend to the brain</a:t>
            </a:r>
          </a:p>
          <a:p>
            <a:endParaRPr lang="en-US" sz="1600"/>
          </a:p>
        </p:txBody>
      </p:sp>
    </p:spTree>
    <p:extLst>
      <p:ext uri="{BB962C8B-B14F-4D97-AF65-F5344CB8AC3E}">
        <p14:creationId xmlns:p14="http://schemas.microsoft.com/office/powerpoint/2010/main" val="402229996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8628454C-FC7C-CA4C-ADA9-E6A398627D3B}"/>
              </a:ext>
            </a:extLst>
          </p:cNvPr>
          <p:cNvPicPr>
            <a:picLocks noChangeAspect="1"/>
          </p:cNvPicPr>
          <p:nvPr/>
        </p:nvPicPr>
        <p:blipFill>
          <a:blip r:embed="rId2"/>
          <a:stretch>
            <a:fillRect/>
          </a:stretch>
        </p:blipFill>
        <p:spPr>
          <a:xfrm>
            <a:off x="0" y="481012"/>
            <a:ext cx="9144000" cy="5895975"/>
          </a:xfrm>
          <a:prstGeom prst="rect">
            <a:avLst/>
          </a:prstGeom>
        </p:spPr>
      </p:pic>
    </p:spTree>
    <p:extLst>
      <p:ext uri="{BB962C8B-B14F-4D97-AF65-F5344CB8AC3E}">
        <p14:creationId xmlns:p14="http://schemas.microsoft.com/office/powerpoint/2010/main" val="1160261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euron system in 3D rendering">
            <a:extLst>
              <a:ext uri="{FF2B5EF4-FFF2-40B4-BE49-F238E27FC236}">
                <a16:creationId xmlns:a16="http://schemas.microsoft.com/office/drawing/2014/main" id="{764A6A36-609D-4195-901D-54301B9BC0BF}"/>
              </a:ext>
            </a:extLst>
          </p:cNvPr>
          <p:cNvPicPr>
            <a:picLocks noChangeAspect="1"/>
          </p:cNvPicPr>
          <p:nvPr/>
        </p:nvPicPr>
        <p:blipFill rotWithShape="1">
          <a:blip r:embed="rId2"/>
          <a:srcRect l="37983" r="21934" b="-1"/>
          <a:stretch/>
        </p:blipFill>
        <p:spPr>
          <a:xfrm>
            <a:off x="20" y="10"/>
            <a:ext cx="4057417" cy="6857990"/>
          </a:xfrm>
          <a:prstGeom prst="rect">
            <a:avLst/>
          </a:prstGeom>
        </p:spPr>
      </p:pic>
      <p:sp>
        <p:nvSpPr>
          <p:cNvPr id="11" name="Rectangle 10">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50" y="1"/>
            <a:ext cx="5086350" cy="68579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423" y="685800"/>
            <a:ext cx="4057227"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02C8CC-DE8A-6F4D-A9E5-24861D6BC6AE}"/>
              </a:ext>
            </a:extLst>
          </p:cNvPr>
          <p:cNvSpPr>
            <a:spLocks noGrp="1"/>
          </p:cNvSpPr>
          <p:nvPr>
            <p:ph type="title"/>
          </p:nvPr>
        </p:nvSpPr>
        <p:spPr>
          <a:xfrm>
            <a:off x="5059500" y="1253266"/>
            <a:ext cx="3082647" cy="907199"/>
          </a:xfrm>
        </p:spPr>
        <p:txBody>
          <a:bodyPr anchor="b">
            <a:normAutofit/>
          </a:bodyPr>
          <a:lstStyle/>
          <a:p>
            <a:pPr algn="ctr"/>
            <a:r>
              <a:rPr lang="en-US" sz="2800">
                <a:solidFill>
                  <a:schemeClr val="tx1">
                    <a:lumMod val="65000"/>
                    <a:lumOff val="35000"/>
                  </a:schemeClr>
                </a:solidFill>
              </a:rPr>
              <a:t>Second Order Neurons</a:t>
            </a:r>
          </a:p>
        </p:txBody>
      </p:sp>
      <p:sp>
        <p:nvSpPr>
          <p:cNvPr id="3" name="Content Placeholder 2">
            <a:extLst>
              <a:ext uri="{FF2B5EF4-FFF2-40B4-BE49-F238E27FC236}">
                <a16:creationId xmlns:a16="http://schemas.microsoft.com/office/drawing/2014/main" id="{ED2AA1F5-632C-DF45-A469-D47A75CC3A42}"/>
              </a:ext>
            </a:extLst>
          </p:cNvPr>
          <p:cNvSpPr>
            <a:spLocks noGrp="1"/>
          </p:cNvSpPr>
          <p:nvPr>
            <p:ph idx="1"/>
          </p:nvPr>
        </p:nvSpPr>
        <p:spPr>
          <a:xfrm>
            <a:off x="5059500" y="2458095"/>
            <a:ext cx="3082649" cy="3075480"/>
          </a:xfrm>
        </p:spPr>
        <p:txBody>
          <a:bodyPr anchor="t">
            <a:normAutofit/>
          </a:bodyPr>
          <a:lstStyle/>
          <a:p>
            <a:pPr lvl="1"/>
            <a:r>
              <a:rPr lang="en-US" sz="1200" b="1">
                <a:solidFill>
                  <a:schemeClr val="tx1">
                    <a:lumMod val="65000"/>
                    <a:lumOff val="35000"/>
                  </a:schemeClr>
                </a:solidFill>
              </a:rPr>
              <a:t>Second order neurons terminate primarily in Rexed’s lamina I, II, and V.</a:t>
            </a:r>
          </a:p>
          <a:p>
            <a:pPr lvl="2"/>
            <a:r>
              <a:rPr lang="en-US" sz="1200" b="1">
                <a:solidFill>
                  <a:schemeClr val="tx1">
                    <a:lumMod val="65000"/>
                    <a:lumOff val="35000"/>
                  </a:schemeClr>
                </a:solidFill>
              </a:rPr>
              <a:t>Two types of second order neurons</a:t>
            </a:r>
          </a:p>
          <a:p>
            <a:pPr lvl="3"/>
            <a:r>
              <a:rPr lang="en-US" sz="1200" b="1">
                <a:solidFill>
                  <a:schemeClr val="tx1">
                    <a:lumMod val="65000"/>
                    <a:lumOff val="35000"/>
                  </a:schemeClr>
                </a:solidFill>
              </a:rPr>
              <a:t>Nociceptive neurons-input from primary afferent Aδ and C fibers</a:t>
            </a:r>
          </a:p>
          <a:p>
            <a:pPr lvl="3"/>
            <a:r>
              <a:rPr lang="en-US" sz="1200" b="1">
                <a:solidFill>
                  <a:schemeClr val="tx1">
                    <a:lumMod val="65000"/>
                    <a:lumOff val="35000"/>
                  </a:schemeClr>
                </a:solidFill>
              </a:rPr>
              <a:t>Wide dynamic range (WDR) neurons-input from both nociceptive (Aδ and C fibers and non-nociceptive A-β primary afferents-activated by a variety of stimulants</a:t>
            </a:r>
          </a:p>
          <a:p>
            <a:endParaRPr lang="en-US" sz="1200">
              <a:solidFill>
                <a:schemeClr val="tx1">
                  <a:lumMod val="65000"/>
                  <a:lumOff val="35000"/>
                </a:schemeClr>
              </a:solidFill>
            </a:endParaRPr>
          </a:p>
        </p:txBody>
      </p:sp>
    </p:spTree>
    <p:extLst>
      <p:ext uri="{BB962C8B-B14F-4D97-AF65-F5344CB8AC3E}">
        <p14:creationId xmlns:p14="http://schemas.microsoft.com/office/powerpoint/2010/main" val="486683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US" sz="3500" dirty="0">
                <a:solidFill>
                  <a:srgbClr val="FFFFFF"/>
                </a:solidFill>
              </a:rPr>
              <a:t>Second order Neurons</a:t>
            </a:r>
            <a:br>
              <a:rPr lang="en-US" sz="3500" dirty="0">
                <a:solidFill>
                  <a:srgbClr val="FFFFFF"/>
                </a:solidFill>
              </a:rPr>
            </a:br>
            <a:br>
              <a:rPr lang="en-US" sz="3500" dirty="0">
                <a:solidFill>
                  <a:srgbClr val="FFFFFF"/>
                </a:solidFill>
              </a:rPr>
            </a:br>
            <a:r>
              <a:rPr lang="en-US" sz="3500" b="1" i="1" dirty="0">
                <a:solidFill>
                  <a:srgbClr val="FFFFFF"/>
                </a:solidFill>
              </a:rPr>
              <a:t>Perception</a:t>
            </a:r>
          </a:p>
        </p:txBody>
      </p:sp>
      <p:sp>
        <p:nvSpPr>
          <p:cNvPr id="3" name="Content Placeholder 2"/>
          <p:cNvSpPr>
            <a:spLocks noGrp="1"/>
          </p:cNvSpPr>
          <p:nvPr>
            <p:ph idx="1"/>
          </p:nvPr>
        </p:nvSpPr>
        <p:spPr>
          <a:xfrm>
            <a:off x="3436295" y="649480"/>
            <a:ext cx="2268977" cy="5546047"/>
          </a:xfrm>
        </p:spPr>
        <p:txBody>
          <a:bodyPr anchor="ctr">
            <a:normAutofit/>
          </a:bodyPr>
          <a:lstStyle/>
          <a:p>
            <a:r>
              <a:rPr lang="en-US" sz="1400"/>
              <a:t>Second order neurons cross the midline of the spinal cord through the anterior commissure and ascend in the anterolateral pathway of the spinothalamic tract to the thalamus</a:t>
            </a:r>
          </a:p>
          <a:p>
            <a:r>
              <a:rPr lang="en-US" sz="1400"/>
              <a:t>In the lateral thalamus and the intralaminar nuclei, second order neurons synapse with third order neurons which then send projections to the cerebral cortex</a:t>
            </a:r>
          </a:p>
          <a:p>
            <a:r>
              <a:rPr lang="en-US" sz="1400"/>
              <a:t>Perception</a:t>
            </a:r>
            <a:r>
              <a:rPr lang="en-US" sz="1400" b="1"/>
              <a:t> </a:t>
            </a:r>
            <a:r>
              <a:rPr lang="en-US" sz="1400"/>
              <a:t>of pain occurs once the signal is recognized by various areas of the brain: amygdala, somatosensory areas of the cortex, the hypothalamus and the anterior cingulate cortex</a:t>
            </a:r>
          </a:p>
        </p:txBody>
      </p:sp>
      <p:pic>
        <p:nvPicPr>
          <p:cNvPr id="37" name="Picture 14" descr="Neuron system in yellow and light blue">
            <a:extLst>
              <a:ext uri="{FF2B5EF4-FFF2-40B4-BE49-F238E27FC236}">
                <a16:creationId xmlns:a16="http://schemas.microsoft.com/office/drawing/2014/main" id="{50C8A4AF-5B8F-494C-B332-474BDD665AF7}"/>
              </a:ext>
            </a:extLst>
          </p:cNvPr>
          <p:cNvPicPr>
            <a:picLocks noChangeAspect="1"/>
          </p:cNvPicPr>
          <p:nvPr/>
        </p:nvPicPr>
        <p:blipFill rotWithShape="1">
          <a:blip r:embed="rId2"/>
          <a:srcRect l="34776" r="34753" b="1"/>
          <a:stretch/>
        </p:blipFill>
        <p:spPr>
          <a:xfrm>
            <a:off x="6082126" y="10"/>
            <a:ext cx="3061874" cy="6857990"/>
          </a:xfrm>
          <a:prstGeom prst="rect">
            <a:avLst/>
          </a:prstGeom>
        </p:spPr>
      </p:pic>
    </p:spTree>
    <p:extLst>
      <p:ext uri="{BB962C8B-B14F-4D97-AF65-F5344CB8AC3E}">
        <p14:creationId xmlns:p14="http://schemas.microsoft.com/office/powerpoint/2010/main" val="3303705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6">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8">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AACA213-0575-4D2B-BB1D-558A1AAAB715}"/>
              </a:ext>
            </a:extLst>
          </p:cNvPr>
          <p:cNvPicPr>
            <a:picLocks noChangeAspect="1"/>
          </p:cNvPicPr>
          <p:nvPr/>
        </p:nvPicPr>
        <p:blipFill>
          <a:blip r:embed="rId3"/>
          <a:stretch>
            <a:fillRect/>
          </a:stretch>
        </p:blipFill>
        <p:spPr>
          <a:xfrm>
            <a:off x="1463640" y="457200"/>
            <a:ext cx="6216719" cy="5943600"/>
          </a:xfrm>
          <a:prstGeom prst="rect">
            <a:avLst/>
          </a:prstGeom>
        </p:spPr>
      </p:pic>
    </p:spTree>
    <p:extLst>
      <p:ext uri="{BB962C8B-B14F-4D97-AF65-F5344CB8AC3E}">
        <p14:creationId xmlns:p14="http://schemas.microsoft.com/office/powerpoint/2010/main" val="604464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6"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7" name="Rectangle 72">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8" name="Rectangle 74">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9"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Identify The Nerve">
            <a:extLst>
              <a:ext uri="{FF2B5EF4-FFF2-40B4-BE49-F238E27FC236}">
                <a16:creationId xmlns:a16="http://schemas.microsoft.com/office/drawing/2014/main" id="{FE80C990-0698-1647-A160-7F627D082E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1" r="2" b="5938"/>
          <a:stretch/>
        </p:blipFill>
        <p:spPr bwMode="auto">
          <a:xfrm>
            <a:off x="342900" y="457200"/>
            <a:ext cx="8458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749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EC71F2C-41F3-43FC-BE29-FEE674A3529D}"/>
              </a:ext>
            </a:extLst>
          </p:cNvPr>
          <p:cNvPicPr>
            <a:picLocks noGrp="1" noChangeAspect="1"/>
          </p:cNvPicPr>
          <p:nvPr>
            <p:ph idx="1"/>
          </p:nvPr>
        </p:nvPicPr>
        <p:blipFill>
          <a:blip r:embed="rId2"/>
          <a:stretch>
            <a:fillRect/>
          </a:stretch>
        </p:blipFill>
        <p:spPr>
          <a:xfrm>
            <a:off x="482600" y="1752346"/>
            <a:ext cx="8178799" cy="3353306"/>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1334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F4155C20-3F0E-4576-8A0B-C345B6231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A2D65A8-9F8F-8D43-8A37-DCFD9CAEB5BD}"/>
              </a:ext>
            </a:extLst>
          </p:cNvPr>
          <p:cNvSpPr>
            <a:spLocks noGrp="1"/>
          </p:cNvSpPr>
          <p:nvPr>
            <p:ph type="title"/>
          </p:nvPr>
        </p:nvSpPr>
        <p:spPr>
          <a:xfrm>
            <a:off x="350047" y="1598246"/>
            <a:ext cx="3415994" cy="5034817"/>
          </a:xfrm>
        </p:spPr>
        <p:txBody>
          <a:bodyPr vert="horz" lIns="91440" tIns="45720" rIns="91440" bIns="45720" rtlCol="0" anchor="t">
            <a:normAutofit/>
          </a:bodyPr>
          <a:lstStyle/>
          <a:p>
            <a:pPr defTabSz="914400"/>
            <a:r>
              <a:rPr lang="en-US" sz="4900" kern="1200">
                <a:solidFill>
                  <a:srgbClr val="FFFFFF"/>
                </a:solidFill>
                <a:latin typeface="+mj-lt"/>
                <a:ea typeface="+mj-ea"/>
                <a:cs typeface="+mj-cs"/>
              </a:rPr>
              <a:t>Transmission</a:t>
            </a:r>
          </a:p>
        </p:txBody>
      </p:sp>
      <p:sp>
        <p:nvSpPr>
          <p:cNvPr id="3" name="Content Placeholder 2">
            <a:extLst>
              <a:ext uri="{FF2B5EF4-FFF2-40B4-BE49-F238E27FC236}">
                <a16:creationId xmlns:a16="http://schemas.microsoft.com/office/drawing/2014/main" id="{C91B86CB-110F-E949-8D41-2DC9D9D5C2CF}"/>
              </a:ext>
            </a:extLst>
          </p:cNvPr>
          <p:cNvSpPr>
            <a:spLocks noGrp="1"/>
          </p:cNvSpPr>
          <p:nvPr>
            <p:ph idx="1"/>
          </p:nvPr>
        </p:nvSpPr>
        <p:spPr>
          <a:xfrm>
            <a:off x="4344745" y="1590840"/>
            <a:ext cx="3757880" cy="5007531"/>
          </a:xfrm>
        </p:spPr>
        <p:txBody>
          <a:bodyPr vert="horz" lIns="91440" tIns="45720" rIns="91440" bIns="45720" rtlCol="0">
            <a:normAutofit/>
          </a:bodyPr>
          <a:lstStyle/>
          <a:p>
            <a:pPr marL="0" indent="0" defTabSz="914400">
              <a:spcBef>
                <a:spcPts val="1000"/>
              </a:spcBef>
              <a:buNone/>
            </a:pPr>
            <a:r>
              <a:rPr lang="en-US" sz="3800" kern="1200">
                <a:solidFill>
                  <a:srgbClr val="FFFFFF"/>
                </a:solidFill>
                <a:latin typeface="+mn-lt"/>
                <a:ea typeface="+mn-ea"/>
                <a:cs typeface="+mn-cs"/>
              </a:rPr>
              <a:t>The process by which an action potential is conducted from the periphery to the CNS</a:t>
            </a:r>
          </a:p>
        </p:txBody>
      </p:sp>
      <p:cxnSp>
        <p:nvCxnSpPr>
          <p:cNvPr id="36" name="Straight Connector 35">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85491"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38" name="Graphic 21">
            <a:extLst>
              <a:ext uri="{FF2B5EF4-FFF2-40B4-BE49-F238E27FC236}">
                <a16:creationId xmlns:a16="http://schemas.microsoft.com/office/drawing/2014/main" id="{0BAEB82B-9A6B-4982-B56B-7529C6EA9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7346" y="1731109"/>
            <a:ext cx="104279" cy="136646"/>
          </a:xfrm>
          <a:custGeom>
            <a:avLst/>
            <a:gdLst>
              <a:gd name="connsiteX0" fmla="*/ 129602 w 139039"/>
              <a:gd name="connsiteY0" fmla="*/ 59048 h 136646"/>
              <a:gd name="connsiteX1" fmla="*/ 78957 w 139039"/>
              <a:gd name="connsiteY1" fmla="*/ 59048 h 136646"/>
              <a:gd name="connsiteX2" fmla="*/ 78957 w 139039"/>
              <a:gd name="connsiteY2" fmla="*/ 9275 h 136646"/>
              <a:gd name="connsiteX3" fmla="*/ 69520 w 139039"/>
              <a:gd name="connsiteY3" fmla="*/ 0 h 136646"/>
              <a:gd name="connsiteX4" fmla="*/ 60082 w 139039"/>
              <a:gd name="connsiteY4" fmla="*/ 9275 h 136646"/>
              <a:gd name="connsiteX5" fmla="*/ 60082 w 139039"/>
              <a:gd name="connsiteY5" fmla="*/ 59048 h 136646"/>
              <a:gd name="connsiteX6" fmla="*/ 9437 w 139039"/>
              <a:gd name="connsiteY6" fmla="*/ 59048 h 136646"/>
              <a:gd name="connsiteX7" fmla="*/ 0 w 139039"/>
              <a:gd name="connsiteY7" fmla="*/ 68323 h 136646"/>
              <a:gd name="connsiteX8" fmla="*/ 9437 w 139039"/>
              <a:gd name="connsiteY8" fmla="*/ 77598 h 136646"/>
              <a:gd name="connsiteX9" fmla="*/ 60082 w 139039"/>
              <a:gd name="connsiteY9" fmla="*/ 77598 h 136646"/>
              <a:gd name="connsiteX10" fmla="*/ 60082 w 139039"/>
              <a:gd name="connsiteY10" fmla="*/ 127371 h 136646"/>
              <a:gd name="connsiteX11" fmla="*/ 69520 w 139039"/>
              <a:gd name="connsiteY11" fmla="*/ 136646 h 136646"/>
              <a:gd name="connsiteX12" fmla="*/ 78957 w 139039"/>
              <a:gd name="connsiteY12" fmla="*/ 127371 h 136646"/>
              <a:gd name="connsiteX13" fmla="*/ 78957 w 139039"/>
              <a:gd name="connsiteY13" fmla="*/ 77598 h 136646"/>
              <a:gd name="connsiteX14" fmla="*/ 129602 w 139039"/>
              <a:gd name="connsiteY14" fmla="*/ 77598 h 136646"/>
              <a:gd name="connsiteX15" fmla="*/ 139039 w 139039"/>
              <a:gd name="connsiteY15" fmla="*/ 68323 h 136646"/>
              <a:gd name="connsiteX16" fmla="*/ 129602 w 139039"/>
              <a:gd name="connsiteY16" fmla="*/ 59048 h 1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6646">
                <a:moveTo>
                  <a:pt x="129602" y="59048"/>
                </a:moveTo>
                <a:lnTo>
                  <a:pt x="78957" y="59048"/>
                </a:lnTo>
                <a:lnTo>
                  <a:pt x="78957" y="9275"/>
                </a:lnTo>
                <a:cubicBezTo>
                  <a:pt x="78957" y="4152"/>
                  <a:pt x="74731" y="0"/>
                  <a:pt x="69520" y="0"/>
                </a:cubicBezTo>
                <a:cubicBezTo>
                  <a:pt x="64308" y="0"/>
                  <a:pt x="60082" y="4152"/>
                  <a:pt x="60082" y="9275"/>
                </a:cubicBezTo>
                <a:lnTo>
                  <a:pt x="60082" y="59048"/>
                </a:lnTo>
                <a:lnTo>
                  <a:pt x="9437" y="59048"/>
                </a:lnTo>
                <a:cubicBezTo>
                  <a:pt x="4225" y="59048"/>
                  <a:pt x="0" y="63201"/>
                  <a:pt x="0" y="68323"/>
                </a:cubicBezTo>
                <a:cubicBezTo>
                  <a:pt x="0" y="73445"/>
                  <a:pt x="4225" y="77598"/>
                  <a:pt x="9437" y="77598"/>
                </a:cubicBezTo>
                <a:lnTo>
                  <a:pt x="60082" y="77598"/>
                </a:lnTo>
                <a:lnTo>
                  <a:pt x="60082" y="127371"/>
                </a:lnTo>
                <a:cubicBezTo>
                  <a:pt x="60082" y="132493"/>
                  <a:pt x="64308" y="136646"/>
                  <a:pt x="69520" y="136646"/>
                </a:cubicBezTo>
                <a:cubicBezTo>
                  <a:pt x="74731" y="136646"/>
                  <a:pt x="78957" y="132493"/>
                  <a:pt x="78957" y="127371"/>
                </a:cubicBezTo>
                <a:lnTo>
                  <a:pt x="78957" y="77598"/>
                </a:lnTo>
                <a:lnTo>
                  <a:pt x="129602" y="77598"/>
                </a:lnTo>
                <a:cubicBezTo>
                  <a:pt x="134814" y="77598"/>
                  <a:pt x="139039" y="73445"/>
                  <a:pt x="139039" y="68323"/>
                </a:cubicBezTo>
                <a:cubicBezTo>
                  <a:pt x="139039" y="63201"/>
                  <a:pt x="134814" y="59048"/>
                  <a:pt x="129602" y="59048"/>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40" name="Graphic 17">
            <a:extLst>
              <a:ext uri="{FF2B5EF4-FFF2-40B4-BE49-F238E27FC236}">
                <a16:creationId xmlns:a16="http://schemas.microsoft.com/office/drawing/2014/main" id="{FC71CE45-EECF-4555-AD4B-1B3D0D5D1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6431" y="1956458"/>
            <a:ext cx="68353" cy="89570"/>
          </a:xfrm>
          <a:custGeom>
            <a:avLst/>
            <a:gdLst>
              <a:gd name="connsiteX0" fmla="*/ 91138 w 91138"/>
              <a:gd name="connsiteY0" fmla="*/ 44785 h 89570"/>
              <a:gd name="connsiteX1" fmla="*/ 45569 w 91138"/>
              <a:gd name="connsiteY1" fmla="*/ 89570 h 89570"/>
              <a:gd name="connsiteX2" fmla="*/ 0 w 91138"/>
              <a:gd name="connsiteY2" fmla="*/ 44785 h 89570"/>
              <a:gd name="connsiteX3" fmla="*/ 45569 w 91138"/>
              <a:gd name="connsiteY3" fmla="*/ 0 h 89570"/>
              <a:gd name="connsiteX4" fmla="*/ 91138 w 91138"/>
              <a:gd name="connsiteY4" fmla="*/ 44785 h 89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89570">
                <a:moveTo>
                  <a:pt x="91138" y="44785"/>
                </a:moveTo>
                <a:cubicBezTo>
                  <a:pt x="91138" y="69519"/>
                  <a:pt x="70736" y="89570"/>
                  <a:pt x="45569" y="89570"/>
                </a:cubicBezTo>
                <a:cubicBezTo>
                  <a:pt x="20402" y="89570"/>
                  <a:pt x="0" y="69519"/>
                  <a:pt x="0" y="44785"/>
                </a:cubicBezTo>
                <a:cubicBezTo>
                  <a:pt x="0" y="20051"/>
                  <a:pt x="20402" y="0"/>
                  <a:pt x="45569" y="0"/>
                </a:cubicBezTo>
                <a:cubicBezTo>
                  <a:pt x="70736" y="0"/>
                  <a:pt x="91138" y="20051"/>
                  <a:pt x="91138" y="44785"/>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42" name="Graphic 22">
            <a:extLst>
              <a:ext uri="{FF2B5EF4-FFF2-40B4-BE49-F238E27FC236}">
                <a16:creationId xmlns:a16="http://schemas.microsoft.com/office/drawing/2014/main" id="{53AA89D1-0C70-46BB-8E35-5722A4B18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5691" y="2177021"/>
            <a:ext cx="95785" cy="125516"/>
          </a:xfrm>
          <a:custGeom>
            <a:avLst/>
            <a:gdLst>
              <a:gd name="connsiteX0" fmla="*/ 63857 w 127714"/>
              <a:gd name="connsiteY0" fmla="*/ 18549 h 125516"/>
              <a:gd name="connsiteX1" fmla="*/ 108840 w 127714"/>
              <a:gd name="connsiteY1" fmla="*/ 62758 h 125516"/>
              <a:gd name="connsiteX2" fmla="*/ 63857 w 127714"/>
              <a:gd name="connsiteY2" fmla="*/ 106967 h 125516"/>
              <a:gd name="connsiteX3" fmla="*/ 18874 w 127714"/>
              <a:gd name="connsiteY3" fmla="*/ 62758 h 125516"/>
              <a:gd name="connsiteX4" fmla="*/ 63857 w 127714"/>
              <a:gd name="connsiteY4" fmla="*/ 18549 h 125516"/>
              <a:gd name="connsiteX5" fmla="*/ 63857 w 127714"/>
              <a:gd name="connsiteY5" fmla="*/ 0 h 125516"/>
              <a:gd name="connsiteX6" fmla="*/ 0 w 127714"/>
              <a:gd name="connsiteY6" fmla="*/ 62758 h 125516"/>
              <a:gd name="connsiteX7" fmla="*/ 63857 w 127714"/>
              <a:gd name="connsiteY7" fmla="*/ 125516 h 125516"/>
              <a:gd name="connsiteX8" fmla="*/ 127714 w 127714"/>
              <a:gd name="connsiteY8" fmla="*/ 62758 h 125516"/>
              <a:gd name="connsiteX9" fmla="*/ 63857 w 127714"/>
              <a:gd name="connsiteY9" fmla="*/ 0 h 12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5516">
                <a:moveTo>
                  <a:pt x="63857" y="18549"/>
                </a:moveTo>
                <a:cubicBezTo>
                  <a:pt x="88700" y="18549"/>
                  <a:pt x="108840" y="38342"/>
                  <a:pt x="108840" y="62758"/>
                </a:cubicBezTo>
                <a:cubicBezTo>
                  <a:pt x="108840" y="87174"/>
                  <a:pt x="88700" y="106967"/>
                  <a:pt x="63857" y="106967"/>
                </a:cubicBezTo>
                <a:cubicBezTo>
                  <a:pt x="39014" y="106967"/>
                  <a:pt x="18874" y="87174"/>
                  <a:pt x="18874" y="62758"/>
                </a:cubicBezTo>
                <a:cubicBezTo>
                  <a:pt x="18898" y="38352"/>
                  <a:pt x="39024" y="18573"/>
                  <a:pt x="63857" y="18549"/>
                </a:cubicBezTo>
                <a:moveTo>
                  <a:pt x="63857" y="0"/>
                </a:moveTo>
                <a:cubicBezTo>
                  <a:pt x="28590" y="0"/>
                  <a:pt x="0" y="28098"/>
                  <a:pt x="0" y="62758"/>
                </a:cubicBezTo>
                <a:cubicBezTo>
                  <a:pt x="0" y="97418"/>
                  <a:pt x="28590" y="125516"/>
                  <a:pt x="63857" y="125516"/>
                </a:cubicBezTo>
                <a:cubicBezTo>
                  <a:pt x="99124" y="125516"/>
                  <a:pt x="127714" y="97418"/>
                  <a:pt x="127714" y="62758"/>
                </a:cubicBezTo>
                <a:cubicBezTo>
                  <a:pt x="127714" y="28098"/>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452775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4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96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4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B036D29-7D8C-4CD2-AA74-69E1CFDC2F49}"/>
              </a:ext>
            </a:extLst>
          </p:cNvPr>
          <p:cNvPicPr>
            <a:picLocks noChangeAspect="1"/>
          </p:cNvPicPr>
          <p:nvPr/>
        </p:nvPicPr>
        <p:blipFill rotWithShape="1">
          <a:blip r:embed="rId3"/>
          <a:srcRect r="28925" b="1"/>
          <a:stretch/>
        </p:blipFill>
        <p:spPr>
          <a:xfrm>
            <a:off x="2525657" y="643467"/>
            <a:ext cx="4092685" cy="5571066"/>
          </a:xfrm>
          <a:prstGeom prst="rect">
            <a:avLst/>
          </a:prstGeom>
        </p:spPr>
      </p:pic>
    </p:spTree>
    <p:extLst>
      <p:ext uri="{BB962C8B-B14F-4D97-AF65-F5344CB8AC3E}">
        <p14:creationId xmlns:p14="http://schemas.microsoft.com/office/powerpoint/2010/main" val="1233230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indoor, person&#10;&#10;Description automatically generated">
            <a:extLst>
              <a:ext uri="{FF2B5EF4-FFF2-40B4-BE49-F238E27FC236}">
                <a16:creationId xmlns:a16="http://schemas.microsoft.com/office/drawing/2014/main" id="{DA4D11A1-8301-B143-840F-3BC377BE3E91}"/>
              </a:ext>
            </a:extLst>
          </p:cNvPr>
          <p:cNvPicPr>
            <a:picLocks noChangeAspect="1"/>
          </p:cNvPicPr>
          <p:nvPr/>
        </p:nvPicPr>
        <p:blipFill>
          <a:blip r:embed="rId2"/>
          <a:stretch>
            <a:fillRect/>
          </a:stretch>
        </p:blipFill>
        <p:spPr>
          <a:xfrm>
            <a:off x="1418034" y="0"/>
            <a:ext cx="6307931" cy="6858000"/>
          </a:xfrm>
          <a:prstGeom prst="rect">
            <a:avLst/>
          </a:prstGeom>
        </p:spPr>
      </p:pic>
    </p:spTree>
    <p:extLst>
      <p:ext uri="{BB962C8B-B14F-4D97-AF65-F5344CB8AC3E}">
        <p14:creationId xmlns:p14="http://schemas.microsoft.com/office/powerpoint/2010/main" val="3296385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mug with black text&#10;&#10;Description automatically generated with medium confidence">
            <a:extLst>
              <a:ext uri="{FF2B5EF4-FFF2-40B4-BE49-F238E27FC236}">
                <a16:creationId xmlns:a16="http://schemas.microsoft.com/office/drawing/2014/main" id="{6E499C3E-B73B-F844-8299-C2E740F4517A}"/>
              </a:ext>
            </a:extLst>
          </p:cNvPr>
          <p:cNvPicPr>
            <a:picLocks noChangeAspect="1"/>
          </p:cNvPicPr>
          <p:nvPr/>
        </p:nvPicPr>
        <p:blipFill>
          <a:blip r:embed="rId2"/>
          <a:stretch>
            <a:fillRect/>
          </a:stretch>
        </p:blipFill>
        <p:spPr>
          <a:xfrm>
            <a:off x="127000" y="317500"/>
            <a:ext cx="8890000" cy="6223000"/>
          </a:xfrm>
          <a:prstGeom prst="rect">
            <a:avLst/>
          </a:prstGeom>
        </p:spPr>
      </p:pic>
    </p:spTree>
    <p:extLst>
      <p:ext uri="{BB962C8B-B14F-4D97-AF65-F5344CB8AC3E}">
        <p14:creationId xmlns:p14="http://schemas.microsoft.com/office/powerpoint/2010/main" val="27825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E159E-93CC-4F4E-854F-A73189132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949071"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75D5F4-5E84-534F-B131-E934B4BC836A}"/>
              </a:ext>
            </a:extLst>
          </p:cNvPr>
          <p:cNvSpPr>
            <a:spLocks noGrp="1"/>
          </p:cNvSpPr>
          <p:nvPr>
            <p:ph type="title"/>
          </p:nvPr>
        </p:nvSpPr>
        <p:spPr>
          <a:xfrm>
            <a:off x="874986" y="679927"/>
            <a:ext cx="3798352" cy="2270664"/>
          </a:xfrm>
        </p:spPr>
        <p:txBody>
          <a:bodyPr>
            <a:normAutofit/>
          </a:bodyPr>
          <a:lstStyle/>
          <a:p>
            <a:r>
              <a:rPr lang="en-US" dirty="0"/>
              <a:t>Spinothalamic/ Anterolateral system</a:t>
            </a:r>
          </a:p>
        </p:txBody>
      </p:sp>
      <p:sp>
        <p:nvSpPr>
          <p:cNvPr id="13" name="Rectangle 12">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224D79E-4C7E-4A03-BC98-C11627ED47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3" y="73152"/>
            <a:ext cx="884223" cy="232963"/>
            <a:chOff x="7763256" y="73152"/>
            <a:chExt cx="1178966" cy="232963"/>
          </a:xfrm>
        </p:grpSpPr>
        <p:sp>
          <p:nvSpPr>
            <p:cNvPr id="16" name="Rectangle 64">
              <a:extLst>
                <a:ext uri="{FF2B5EF4-FFF2-40B4-BE49-F238E27FC236}">
                  <a16:creationId xmlns:a16="http://schemas.microsoft.com/office/drawing/2014/main" id="{84226CB9-AAE1-46B6-9936-1C5F16126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8D742D28-AF83-4049-B1E5-3B8C63FC7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92B66613-362C-4881-A297-73A6D9862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C095AE55-BD70-4677-8988-688DFA3A5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53FC3E90-8A63-4152-92ED-8196DCBEB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09E194FA-170D-410B-980F-656A0C00D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6C46A6E9-2503-4458-B643-A704F1D4B9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90039F9D-222F-4D8E-B502-543BEEFCFC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1543C8F8-F06A-4F56-A1C8-380B309B95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6E87739D-1D42-42FA-9790-B7DF61CBF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05029ACE-6799-4197-873B-B5F61B965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D9A3E88D-C7C3-4426-8069-D642CD117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2125D27B-B124-4B5D-9CC1-169BF2A990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E087664C-11B9-4631-ABF5-940AE79E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C6EE431E-21F6-422E-94B7-5CD5980E4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D7A3CEC9-DFB6-43FE-9CC5-DDA19B5A3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C79ADC73-1C5F-4F12-A3A1-C0BCE82A2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C20130EC-78F4-42AA-9E20-2D0F481F5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6353D739-20D4-4D5A-9A57-707C5AD88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348A8E3F-A128-4F3D-926C-77185809E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Texture of a tree bark">
            <a:extLst>
              <a:ext uri="{FF2B5EF4-FFF2-40B4-BE49-F238E27FC236}">
                <a16:creationId xmlns:a16="http://schemas.microsoft.com/office/drawing/2014/main" id="{9330063F-44A3-4D22-A0F2-827C9DB2C539}"/>
              </a:ext>
            </a:extLst>
          </p:cNvPr>
          <p:cNvPicPr>
            <a:picLocks noChangeAspect="1"/>
          </p:cNvPicPr>
          <p:nvPr/>
        </p:nvPicPr>
        <p:blipFill rotWithShape="1">
          <a:blip r:embed="rId2"/>
          <a:srcRect l="9858" r="5624" b="2"/>
          <a:stretch/>
        </p:blipFill>
        <p:spPr>
          <a:xfrm>
            <a:off x="4954982" y="10"/>
            <a:ext cx="4189018" cy="3233973"/>
          </a:xfrm>
          <a:prstGeom prst="rect">
            <a:avLst/>
          </a:prstGeom>
        </p:spPr>
      </p:pic>
      <p:sp>
        <p:nvSpPr>
          <p:cNvPr id="37" name="Rectangle 36">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2"/>
            <a:ext cx="455228" cy="3624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EF9DBD-38EF-B246-8717-BEE5570E5D39}"/>
              </a:ext>
            </a:extLst>
          </p:cNvPr>
          <p:cNvSpPr>
            <a:spLocks noGrp="1"/>
          </p:cNvSpPr>
          <p:nvPr>
            <p:ph idx="1"/>
          </p:nvPr>
        </p:nvSpPr>
        <p:spPr>
          <a:xfrm>
            <a:off x="874986" y="3540334"/>
            <a:ext cx="7762547" cy="3026004"/>
          </a:xfrm>
        </p:spPr>
        <p:txBody>
          <a:bodyPr anchor="ctr">
            <a:normAutofit/>
          </a:bodyPr>
          <a:lstStyle/>
          <a:p>
            <a:r>
              <a:rPr lang="en-US" sz="1800" dirty="0"/>
              <a:t>Carries pain signals from trunk and lower extremities</a:t>
            </a:r>
          </a:p>
        </p:txBody>
      </p:sp>
    </p:spTree>
    <p:extLst>
      <p:ext uri="{BB962C8B-B14F-4D97-AF65-F5344CB8AC3E}">
        <p14:creationId xmlns:p14="http://schemas.microsoft.com/office/powerpoint/2010/main" val="349058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96CCB34B-F23E-409E-BCF2-F7597AFEC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2B09CB55-601F-455B-92EA-46DED0B42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6110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CC5BA15F-EF2E-4737-B739-20BF809C2D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2606040"/>
            <a:ext cx="181579" cy="1340860"/>
            <a:chOff x="56167" y="2761488"/>
            <a:chExt cx="242107" cy="1340860"/>
          </a:xfrm>
        </p:grpSpPr>
        <p:sp>
          <p:nvSpPr>
            <p:cNvPr id="114" name="Rectangle 2">
              <a:extLst>
                <a:ext uri="{FF2B5EF4-FFF2-40B4-BE49-F238E27FC236}">
                  <a16:creationId xmlns:a16="http://schemas.microsoft.com/office/drawing/2014/main" id="{21239BB3-F319-4FAF-BE91-7A24F34F76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59">
              <a:extLst>
                <a:ext uri="{FF2B5EF4-FFF2-40B4-BE49-F238E27FC236}">
                  <a16:creationId xmlns:a16="http://schemas.microsoft.com/office/drawing/2014/main" id="{C329D5B2-9B8F-486A-A083-772C6977F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a:extLst>
                <a:ext uri="{FF2B5EF4-FFF2-40B4-BE49-F238E27FC236}">
                  <a16:creationId xmlns:a16="http://schemas.microsoft.com/office/drawing/2014/main" id="{9CD9761A-2286-42C5-B60B-ADA81F9CB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59">
              <a:extLst>
                <a:ext uri="{FF2B5EF4-FFF2-40B4-BE49-F238E27FC236}">
                  <a16:creationId xmlns:a16="http://schemas.microsoft.com/office/drawing/2014/main" id="{1DBF2BCA-F23E-4E20-9013-50F7B1A2F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2">
              <a:extLst>
                <a:ext uri="{FF2B5EF4-FFF2-40B4-BE49-F238E27FC236}">
                  <a16:creationId xmlns:a16="http://schemas.microsoft.com/office/drawing/2014/main" id="{3836DB34-8303-420B-9445-6BCACF545C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59">
              <a:extLst>
                <a:ext uri="{FF2B5EF4-FFF2-40B4-BE49-F238E27FC236}">
                  <a16:creationId xmlns:a16="http://schemas.microsoft.com/office/drawing/2014/main" id="{FBE0EBB4-E98C-45D6-B475-FDAC236CD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2">
              <a:extLst>
                <a:ext uri="{FF2B5EF4-FFF2-40B4-BE49-F238E27FC236}">
                  <a16:creationId xmlns:a16="http://schemas.microsoft.com/office/drawing/2014/main" id="{4AC1E18F-BED0-42C2-A2E2-DCA33DBD0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59">
              <a:extLst>
                <a:ext uri="{FF2B5EF4-FFF2-40B4-BE49-F238E27FC236}">
                  <a16:creationId xmlns:a16="http://schemas.microsoft.com/office/drawing/2014/main" id="{1C8657BB-701F-4347-8B3D-9AAE99835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2">
              <a:extLst>
                <a:ext uri="{FF2B5EF4-FFF2-40B4-BE49-F238E27FC236}">
                  <a16:creationId xmlns:a16="http://schemas.microsoft.com/office/drawing/2014/main" id="{A47BE690-901C-4E6A-96A2-6AEF57DEC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59">
              <a:extLst>
                <a:ext uri="{FF2B5EF4-FFF2-40B4-BE49-F238E27FC236}">
                  <a16:creationId xmlns:a16="http://schemas.microsoft.com/office/drawing/2014/main" id="{A5F9E741-E244-4AFC-BBB1-47FE0ABF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2">
              <a:extLst>
                <a:ext uri="{FF2B5EF4-FFF2-40B4-BE49-F238E27FC236}">
                  <a16:creationId xmlns:a16="http://schemas.microsoft.com/office/drawing/2014/main" id="{F64FE49B-3CA0-4633-BE1C-5717BF8C9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59">
              <a:extLst>
                <a:ext uri="{FF2B5EF4-FFF2-40B4-BE49-F238E27FC236}">
                  <a16:creationId xmlns:a16="http://schemas.microsoft.com/office/drawing/2014/main" id="{A72945EE-335E-40C6-AC98-329BFE8747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2">
              <a:extLst>
                <a:ext uri="{FF2B5EF4-FFF2-40B4-BE49-F238E27FC236}">
                  <a16:creationId xmlns:a16="http://schemas.microsoft.com/office/drawing/2014/main" id="{E5379202-4AF0-4C1D-B7CF-59775BBE0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59">
              <a:extLst>
                <a:ext uri="{FF2B5EF4-FFF2-40B4-BE49-F238E27FC236}">
                  <a16:creationId xmlns:a16="http://schemas.microsoft.com/office/drawing/2014/main" id="{3B4F0429-B1BF-4C23-BC07-6384B38C9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2">
              <a:extLst>
                <a:ext uri="{FF2B5EF4-FFF2-40B4-BE49-F238E27FC236}">
                  <a16:creationId xmlns:a16="http://schemas.microsoft.com/office/drawing/2014/main" id="{6E9CA76D-C753-4262-9C5D-2F27DFF6F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59">
              <a:extLst>
                <a:ext uri="{FF2B5EF4-FFF2-40B4-BE49-F238E27FC236}">
                  <a16:creationId xmlns:a16="http://schemas.microsoft.com/office/drawing/2014/main" id="{A80DFA43-6ECB-4979-B41D-842AE3D3A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2">
              <a:extLst>
                <a:ext uri="{FF2B5EF4-FFF2-40B4-BE49-F238E27FC236}">
                  <a16:creationId xmlns:a16="http://schemas.microsoft.com/office/drawing/2014/main" id="{BB792A8B-6948-437E-AA97-534CEEB51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59">
              <a:extLst>
                <a:ext uri="{FF2B5EF4-FFF2-40B4-BE49-F238E27FC236}">
                  <a16:creationId xmlns:a16="http://schemas.microsoft.com/office/drawing/2014/main" id="{CD5217E2-11E7-4487-B5B5-F43DCB443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2">
              <a:extLst>
                <a:ext uri="{FF2B5EF4-FFF2-40B4-BE49-F238E27FC236}">
                  <a16:creationId xmlns:a16="http://schemas.microsoft.com/office/drawing/2014/main" id="{0B5D04ED-1D58-46AE-A645-3194A7C0C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59">
              <a:extLst>
                <a:ext uri="{FF2B5EF4-FFF2-40B4-BE49-F238E27FC236}">
                  <a16:creationId xmlns:a16="http://schemas.microsoft.com/office/drawing/2014/main" id="{9FBE654F-3130-470C-BE21-10761BDC0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3" descr="figure_10_15_labeled.jpg"/>
          <p:cNvPicPr>
            <a:picLocks noGrp="1" noChangeAspect="1"/>
          </p:cNvPicPr>
          <p:nvPr>
            <p:ph idx="1"/>
          </p:nvPr>
        </p:nvPicPr>
        <p:blipFill rotWithShape="1">
          <a:blip r:embed="rId2">
            <a:extLst>
              <a:ext uri="{28A0092B-C50C-407E-A947-70E740481C1C}">
                <a14:useLocalDpi xmlns:a14="http://schemas.microsoft.com/office/drawing/2010/main" val="0"/>
              </a:ext>
            </a:extLst>
          </a:blip>
          <a:srcRect r="2" b="1514"/>
          <a:stretch/>
        </p:blipFill>
        <p:spPr>
          <a:xfrm>
            <a:off x="450964" y="367418"/>
            <a:ext cx="8321041" cy="5839071"/>
          </a:xfrm>
          <a:prstGeom prst="rect">
            <a:avLst/>
          </a:prstGeom>
        </p:spPr>
      </p:pic>
      <p:sp>
        <p:nvSpPr>
          <p:cNvPr id="135" name="Rectangle 134">
            <a:extLst>
              <a:ext uri="{FF2B5EF4-FFF2-40B4-BE49-F238E27FC236}">
                <a16:creationId xmlns:a16="http://schemas.microsoft.com/office/drawing/2014/main" id="{978D011F-6E1D-4D08-9C1C-FCA4F902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146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D226-509F-4126-A0C0-C33A25C4032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13F7676-6F78-4DB8-9366-5C3480CE6625}"/>
              </a:ext>
            </a:extLst>
          </p:cNvPr>
          <p:cNvPicPr>
            <a:picLocks noGrp="1" noChangeAspect="1"/>
          </p:cNvPicPr>
          <p:nvPr>
            <p:ph idx="1"/>
          </p:nvPr>
        </p:nvPicPr>
        <p:blipFill>
          <a:blip r:embed="rId2"/>
          <a:stretch>
            <a:fillRect/>
          </a:stretch>
        </p:blipFill>
        <p:spPr>
          <a:xfrm>
            <a:off x="138882" y="147653"/>
            <a:ext cx="8939129" cy="6564844"/>
          </a:xfrm>
        </p:spPr>
      </p:pic>
    </p:spTree>
    <p:extLst>
      <p:ext uri="{BB962C8B-B14F-4D97-AF65-F5344CB8AC3E}">
        <p14:creationId xmlns:p14="http://schemas.microsoft.com/office/powerpoint/2010/main" val="1756734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495030" y="2767106"/>
            <a:ext cx="2160621" cy="3071906"/>
          </a:xfrm>
        </p:spPr>
        <p:txBody>
          <a:bodyPr vert="horz" lIns="91440" tIns="45720" rIns="91440" bIns="45720" rtlCol="0" anchor="t">
            <a:normAutofit/>
          </a:bodyPr>
          <a:lstStyle/>
          <a:p>
            <a:pPr defTabSz="914400"/>
            <a:r>
              <a:rPr lang="en-US" sz="3500" kern="1200">
                <a:solidFill>
                  <a:srgbClr val="FFFFFF"/>
                </a:solidFill>
                <a:latin typeface="+mj-lt"/>
                <a:ea typeface="+mj-ea"/>
                <a:cs typeface="+mj-cs"/>
              </a:rPr>
              <a:t>Anatomy and Physiology</a:t>
            </a:r>
          </a:p>
        </p:txBody>
      </p:sp>
      <p:pic>
        <p:nvPicPr>
          <p:cNvPr id="4" name="Content Placeholder 3" descr="howitworks-1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35664" r="-35664"/>
          <a:stretch/>
        </p:blipFill>
        <p:spPr>
          <a:xfrm>
            <a:off x="3376821" y="1005152"/>
            <a:ext cx="5419311" cy="4847695"/>
          </a:xfrm>
          <a:prstGeom prst="rect">
            <a:avLst/>
          </a:prstGeom>
        </p:spPr>
      </p:pic>
    </p:spTree>
    <p:extLst>
      <p:ext uri="{BB962C8B-B14F-4D97-AF65-F5344CB8AC3E}">
        <p14:creationId xmlns:p14="http://schemas.microsoft.com/office/powerpoint/2010/main" val="37524550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6"/>
            <a:ext cx="4939868" cy="1676603"/>
          </a:xfrm>
        </p:spPr>
        <p:txBody>
          <a:bodyPr>
            <a:normAutofit/>
          </a:bodyPr>
          <a:lstStyle/>
          <a:p>
            <a:r>
              <a:rPr lang="en-US" sz="3600" dirty="0"/>
              <a:t>Chemical mediators/ Neurotransmitters</a:t>
            </a:r>
          </a:p>
        </p:txBody>
      </p:sp>
      <p:sp>
        <p:nvSpPr>
          <p:cNvPr id="28" name="Content Placeholder 2"/>
          <p:cNvSpPr>
            <a:spLocks noGrp="1"/>
          </p:cNvSpPr>
          <p:nvPr>
            <p:ph idx="1"/>
          </p:nvPr>
        </p:nvSpPr>
        <p:spPr>
          <a:xfrm>
            <a:off x="3724073" y="2438400"/>
            <a:ext cx="4939867" cy="3785419"/>
          </a:xfrm>
        </p:spPr>
        <p:txBody>
          <a:bodyPr>
            <a:normAutofit/>
          </a:bodyPr>
          <a:lstStyle/>
          <a:p>
            <a:r>
              <a:rPr lang="en-US" sz="1800" b="1"/>
              <a:t>SUBSTANCE P- </a:t>
            </a:r>
            <a:r>
              <a:rPr lang="en-US" sz="1800"/>
              <a:t>peptide found and released from the peripheral afferent nociceptor C fibers</a:t>
            </a:r>
          </a:p>
          <a:p>
            <a:pPr lvl="1"/>
            <a:r>
              <a:rPr lang="en-US"/>
              <a:t>Involved with slow chronic pain-acts via the G-protein linked nurokinin-1 receptor</a:t>
            </a:r>
          </a:p>
          <a:p>
            <a:pPr lvl="2"/>
            <a:r>
              <a:rPr lang="en-US" sz="1800"/>
              <a:t>Vasodilation </a:t>
            </a:r>
          </a:p>
          <a:p>
            <a:pPr lvl="2"/>
            <a:r>
              <a:rPr lang="en-US" sz="1800"/>
              <a:t>Extravasation of plasma proteins</a:t>
            </a:r>
          </a:p>
          <a:p>
            <a:pPr lvl="2"/>
            <a:r>
              <a:rPr lang="en-US" sz="1800"/>
              <a:t>Degranulation of mast cells</a:t>
            </a:r>
          </a:p>
          <a:p>
            <a:pPr lvl="2"/>
            <a:r>
              <a:rPr lang="en-US" sz="1800"/>
              <a:t>Sensitization of the stimulated sensory nerve</a:t>
            </a:r>
          </a:p>
          <a:p>
            <a:r>
              <a:rPr lang="en-US" sz="1800" b="1"/>
              <a:t>Glutamate</a:t>
            </a:r>
            <a:r>
              <a:rPr lang="en-US" sz="1800"/>
              <a:t>- major excitatory neurotransmitter released in the CNS and A-delta and C primary afferent nerve fibers –fast sharp pain</a:t>
            </a:r>
          </a:p>
        </p:txBody>
      </p:sp>
      <p:pic>
        <p:nvPicPr>
          <p:cNvPr id="18" name="Picture 17">
            <a:extLst>
              <a:ext uri="{FF2B5EF4-FFF2-40B4-BE49-F238E27FC236}">
                <a16:creationId xmlns:a16="http://schemas.microsoft.com/office/drawing/2014/main" id="{69D69EAC-6464-4B64-8E0A-45993A37309A}"/>
              </a:ext>
            </a:extLst>
          </p:cNvPr>
          <p:cNvPicPr>
            <a:picLocks noChangeAspect="1"/>
          </p:cNvPicPr>
          <p:nvPr/>
        </p:nvPicPr>
        <p:blipFill rotWithShape="1">
          <a:blip r:embed="rId3"/>
          <a:srcRect l="23999" r="47485"/>
          <a:stretch/>
        </p:blipFill>
        <p:spPr>
          <a:xfrm>
            <a:off x="20" y="10"/>
            <a:ext cx="3476673" cy="6857990"/>
          </a:xfrm>
          <a:prstGeom prst="rect">
            <a:avLst/>
          </a:prstGeom>
          <a:effectLst/>
        </p:spPr>
      </p:pic>
    </p:spTree>
    <p:extLst>
      <p:ext uri="{BB962C8B-B14F-4D97-AF65-F5344CB8AC3E}">
        <p14:creationId xmlns:p14="http://schemas.microsoft.com/office/powerpoint/2010/main" val="3820507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75A45CE-7164-4413-9B69-6C911D3E6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7D6525D-F2BF-40A1-8573-97D361BCEA1A}"/>
              </a:ext>
            </a:extLst>
          </p:cNvPr>
          <p:cNvPicPr>
            <a:picLocks noChangeAspect="1"/>
          </p:cNvPicPr>
          <p:nvPr/>
        </p:nvPicPr>
        <p:blipFill rotWithShape="1">
          <a:blip r:embed="rId2">
            <a:alphaModFix amt="55000"/>
          </a:blip>
          <a:srcRect r="15405" b="-2"/>
          <a:stretch/>
        </p:blipFill>
        <p:spPr>
          <a:xfrm>
            <a:off x="452753" y="-1"/>
            <a:ext cx="8691247" cy="6857999"/>
          </a:xfrm>
          <a:prstGeom prst="rect">
            <a:avLst/>
          </a:prstGeom>
        </p:spPr>
      </p:pic>
      <p:sp>
        <p:nvSpPr>
          <p:cNvPr id="2" name="Title 1"/>
          <p:cNvSpPr>
            <a:spLocks noGrp="1"/>
          </p:cNvSpPr>
          <p:nvPr>
            <p:ph type="title"/>
          </p:nvPr>
        </p:nvSpPr>
        <p:spPr>
          <a:xfrm>
            <a:off x="874986" y="721805"/>
            <a:ext cx="7694049" cy="2147520"/>
          </a:xfrm>
        </p:spPr>
        <p:txBody>
          <a:bodyPr anchor="b">
            <a:normAutofit/>
          </a:bodyPr>
          <a:lstStyle/>
          <a:p>
            <a:r>
              <a:rPr lang="en-US" sz="4800" dirty="0"/>
              <a:t>Chemical mediators/ Neurotransmitters</a:t>
            </a:r>
            <a:br>
              <a:rPr lang="en-US" sz="4800" dirty="0"/>
            </a:br>
            <a:endParaRPr lang="en-US" sz="4800" dirty="0">
              <a:solidFill>
                <a:schemeClr val="bg1"/>
              </a:solidFill>
            </a:endParaRPr>
          </a:p>
        </p:txBody>
      </p:sp>
      <p:sp>
        <p:nvSpPr>
          <p:cNvPr id="43" name="Rectangle 4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657A9F6A-BC1D-4C9E-9BE3-C7497A2AA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73152"/>
            <a:ext cx="884223" cy="232963"/>
            <a:chOff x="1188720" y="73152"/>
            <a:chExt cx="1178966" cy="232963"/>
          </a:xfrm>
        </p:grpSpPr>
        <p:sp>
          <p:nvSpPr>
            <p:cNvPr id="46" name="Rectangle 64">
              <a:extLst>
                <a:ext uri="{FF2B5EF4-FFF2-40B4-BE49-F238E27FC236}">
                  <a16:creationId xmlns:a16="http://schemas.microsoft.com/office/drawing/2014/main" id="{027809ED-5DE3-494F-A280-6A371B66C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73E2BBD9-9647-42B1-A683-0A30BA65FF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id="{D839F8D1-3578-47BB-A774-C373285137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5945941B-ECB6-43CA-9019-B10583743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4">
              <a:extLst>
                <a:ext uri="{FF2B5EF4-FFF2-40B4-BE49-F238E27FC236}">
                  <a16:creationId xmlns:a16="http://schemas.microsoft.com/office/drawing/2014/main" id="{79885345-2271-4344-A4D1-2935078A74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6">
              <a:extLst>
                <a:ext uri="{FF2B5EF4-FFF2-40B4-BE49-F238E27FC236}">
                  <a16:creationId xmlns:a16="http://schemas.microsoft.com/office/drawing/2014/main" id="{BCFFA94E-F9BE-401C-ABA2-A9CF45280C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B3D7947B-48B6-43A7-99D8-A6B3D98C19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3DBCD25F-F864-414C-9AB9-26AE553B17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4">
              <a:extLst>
                <a:ext uri="{FF2B5EF4-FFF2-40B4-BE49-F238E27FC236}">
                  <a16:creationId xmlns:a16="http://schemas.microsoft.com/office/drawing/2014/main" id="{2075FAC6-F7C8-4E0B-9609-EC01A72F0F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8224C3F2-4222-4C4F-BFD6-CB5D02D8F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4">
              <a:extLst>
                <a:ext uri="{FF2B5EF4-FFF2-40B4-BE49-F238E27FC236}">
                  <a16:creationId xmlns:a16="http://schemas.microsoft.com/office/drawing/2014/main" id="{BE3B26FE-4188-4FC9-A39B-0769C1B36E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818F9337-8812-4117-B868-6E7B0D51C5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4">
              <a:extLst>
                <a:ext uri="{FF2B5EF4-FFF2-40B4-BE49-F238E27FC236}">
                  <a16:creationId xmlns:a16="http://schemas.microsoft.com/office/drawing/2014/main" id="{E0422CE2-E40B-437F-93E9-D97AB13299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7ADFF71D-87CE-4CCC-A7A3-B0E7AE8EF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0B824915-A223-4BA7-BC93-59327EC69F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8DB2D54C-0C09-4E26-A66C-486AEBC87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AE2144FF-6FF9-4E15-8439-13792A1FD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7F483164-F2C5-49DF-BE31-D6ADF8DD37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1AA63474-EEA6-42DA-99F3-6CA74F37A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9A82580B-353A-487C-B4E0-384FD3E04B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4" name="Content Placeholder 2">
            <a:extLst>
              <a:ext uri="{FF2B5EF4-FFF2-40B4-BE49-F238E27FC236}">
                <a16:creationId xmlns:a16="http://schemas.microsoft.com/office/drawing/2014/main" id="{28AE03DB-C4F6-43A2-8C5F-A828E2E131F7}"/>
              </a:ext>
            </a:extLst>
          </p:cNvPr>
          <p:cNvGraphicFramePr>
            <a:graphicFrameLocks noGrp="1"/>
          </p:cNvGraphicFramePr>
          <p:nvPr>
            <p:ph idx="1"/>
            <p:extLst>
              <p:ext uri="{D42A27DB-BD31-4B8C-83A1-F6EECF244321}">
                <p14:modId xmlns:p14="http://schemas.microsoft.com/office/powerpoint/2010/main" val="3753095650"/>
              </p:ext>
            </p:extLst>
          </p:nvPr>
        </p:nvGraphicFramePr>
        <p:xfrm>
          <a:off x="874986" y="3379979"/>
          <a:ext cx="7694050" cy="3186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2478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6"/>
            <a:ext cx="4939868" cy="1676603"/>
          </a:xfrm>
        </p:spPr>
        <p:txBody>
          <a:bodyPr>
            <a:normAutofit/>
          </a:bodyPr>
          <a:lstStyle/>
          <a:p>
            <a:br>
              <a:rPr lang="en-US" sz="2200" dirty="0"/>
            </a:br>
            <a:r>
              <a:rPr lang="en-US" sz="2400" dirty="0"/>
              <a:t>Chemical mediators/ Neurotransmitters</a:t>
            </a:r>
            <a:endParaRPr lang="en-US" sz="2200" dirty="0"/>
          </a:p>
        </p:txBody>
      </p:sp>
      <p:pic>
        <p:nvPicPr>
          <p:cNvPr id="34" name="Picture 33">
            <a:extLst>
              <a:ext uri="{FF2B5EF4-FFF2-40B4-BE49-F238E27FC236}">
                <a16:creationId xmlns:a16="http://schemas.microsoft.com/office/drawing/2014/main" id="{FCD4F6F9-B32D-4BA7-A504-3362C20CEFDC}"/>
              </a:ext>
            </a:extLst>
          </p:cNvPr>
          <p:cNvPicPr>
            <a:picLocks noChangeAspect="1"/>
          </p:cNvPicPr>
          <p:nvPr/>
        </p:nvPicPr>
        <p:blipFill rotWithShape="1">
          <a:blip r:embed="rId2"/>
          <a:srcRect l="6224" r="55755"/>
          <a:stretch/>
        </p:blipFill>
        <p:spPr>
          <a:xfrm>
            <a:off x="20" y="10"/>
            <a:ext cx="3476673" cy="6857990"/>
          </a:xfrm>
          <a:prstGeom prst="rect">
            <a:avLst/>
          </a:prstGeom>
          <a:effectLst/>
        </p:spPr>
      </p:pic>
      <p:graphicFrame>
        <p:nvGraphicFramePr>
          <p:cNvPr id="33" name="Content Placeholder 2">
            <a:extLst>
              <a:ext uri="{FF2B5EF4-FFF2-40B4-BE49-F238E27FC236}">
                <a16:creationId xmlns:a16="http://schemas.microsoft.com/office/drawing/2014/main" id="{ECFFB0C6-8228-470E-B0C8-BABA7F7B782A}"/>
              </a:ext>
            </a:extLst>
          </p:cNvPr>
          <p:cNvGraphicFramePr>
            <a:graphicFrameLocks noGrp="1"/>
          </p:cNvGraphicFramePr>
          <p:nvPr>
            <p:ph idx="1"/>
            <p:extLst>
              <p:ext uri="{D42A27DB-BD31-4B8C-83A1-F6EECF244321}">
                <p14:modId xmlns:p14="http://schemas.microsoft.com/office/powerpoint/2010/main" val="732850225"/>
              </p:ext>
            </p:extLst>
          </p:nvPr>
        </p:nvGraphicFramePr>
        <p:xfrm>
          <a:off x="3724073" y="2438400"/>
          <a:ext cx="4939867"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120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35">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963877"/>
            <a:ext cx="2620771" cy="4930246"/>
          </a:xfrm>
        </p:spPr>
        <p:txBody>
          <a:bodyPr>
            <a:normAutofit/>
          </a:bodyPr>
          <a:lstStyle/>
          <a:p>
            <a:pPr algn="r"/>
            <a:r>
              <a:rPr lang="en-US" sz="3200" dirty="0"/>
              <a:t>Chemical mediators/ Neurotransmitters</a:t>
            </a:r>
            <a:endParaRPr lang="en-US" b="1" i="1" dirty="0">
              <a:solidFill>
                <a:schemeClr val="accent1"/>
              </a:solidFill>
            </a:endParaRPr>
          </a:p>
        </p:txBody>
      </p:sp>
      <p:cxnSp>
        <p:nvCxnSpPr>
          <p:cNvPr id="43" name="Straight Connector 37">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4" name="Content Placeholder 2"/>
          <p:cNvSpPr>
            <a:spLocks noGrp="1"/>
          </p:cNvSpPr>
          <p:nvPr>
            <p:ph idx="1"/>
          </p:nvPr>
        </p:nvSpPr>
        <p:spPr>
          <a:xfrm>
            <a:off x="3732023" y="963877"/>
            <a:ext cx="4783327" cy="4930246"/>
          </a:xfrm>
        </p:spPr>
        <p:txBody>
          <a:bodyPr anchor="ctr">
            <a:normAutofit/>
          </a:bodyPr>
          <a:lstStyle/>
          <a:p>
            <a:r>
              <a:rPr lang="en-US" sz="1900" b="1"/>
              <a:t>Cytokines –</a:t>
            </a:r>
            <a:r>
              <a:rPr lang="en-US" sz="1900"/>
              <a:t> are released in response to tissue injury by immune and nonimmune cells via the inflammatory response. </a:t>
            </a:r>
          </a:p>
          <a:p>
            <a:pPr lvl="1"/>
            <a:r>
              <a:rPr lang="en-US" sz="1900"/>
              <a:t>Cytokines like interleukin-Iβ interleukin-6 and tumor necrosis factor-α (TNF) can lead to the increased production of PGs</a:t>
            </a:r>
          </a:p>
          <a:p>
            <a:pPr lvl="2"/>
            <a:r>
              <a:rPr lang="en-US" sz="1900"/>
              <a:t>Causing excitation and sensitization of nociceptive fibers</a:t>
            </a:r>
          </a:p>
          <a:p>
            <a:pPr marL="342900" lvl="1" indent="0">
              <a:buNone/>
            </a:pPr>
            <a:endParaRPr lang="en-US" sz="1900"/>
          </a:p>
          <a:p>
            <a:r>
              <a:rPr lang="en-US" sz="1900" b="1"/>
              <a:t>Calcitonin gene related peptide (CGRP)</a:t>
            </a:r>
          </a:p>
          <a:p>
            <a:pPr lvl="1"/>
            <a:r>
              <a:rPr lang="en-US" sz="1900"/>
              <a:t>Peptide found and released from peripheral C fibers. </a:t>
            </a:r>
          </a:p>
          <a:p>
            <a:pPr lvl="1"/>
            <a:r>
              <a:rPr lang="en-US" sz="1900"/>
              <a:t>Producing local vasodilation, plasma extravasation, and sensitization of the sensory nerve</a:t>
            </a:r>
          </a:p>
          <a:p>
            <a:pPr lvl="1"/>
            <a:endParaRPr lang="en-US" sz="1900" b="1"/>
          </a:p>
          <a:p>
            <a:endParaRPr lang="en-US" sz="1900" b="1"/>
          </a:p>
        </p:txBody>
      </p:sp>
    </p:spTree>
    <p:extLst>
      <p:ext uri="{BB962C8B-B14F-4D97-AF65-F5344CB8AC3E}">
        <p14:creationId xmlns:p14="http://schemas.microsoft.com/office/powerpoint/2010/main" val="1855719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iagram&#10;&#10;Description automatically generated">
            <a:extLst>
              <a:ext uri="{FF2B5EF4-FFF2-40B4-BE49-F238E27FC236}">
                <a16:creationId xmlns:a16="http://schemas.microsoft.com/office/drawing/2014/main" id="{F8F86D9D-93CF-403A-92A4-F1916B2D18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366"/>
          <a:stretch/>
        </p:blipFill>
        <p:spPr bwMode="auto">
          <a:xfrm>
            <a:off x="452753" y="-1"/>
            <a:ext cx="8691247" cy="6857999"/>
          </a:xfrm>
          <a:prstGeom prst="rect">
            <a:avLst/>
          </a:prstGeom>
          <a:noFill/>
          <a:extLst>
            <a:ext uri="{909E8E84-426E-40DD-AFC4-6F175D3DCCD1}">
              <a14:hiddenFill xmlns:a14="http://schemas.microsoft.com/office/drawing/2010/main">
                <a:solidFill>
                  <a:srgbClr val="FFFFFF"/>
                </a:solidFill>
              </a14:hiddenFill>
            </a:ext>
          </a:extLst>
        </p:spPr>
      </p:pic>
      <p:sp>
        <p:nvSpPr>
          <p:cNvPr id="94" name="Rectangle 93">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64924"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4986" y="721805"/>
            <a:ext cx="2906015" cy="2147520"/>
          </a:xfrm>
        </p:spPr>
        <p:txBody>
          <a:bodyPr>
            <a:normAutofit/>
          </a:bodyPr>
          <a:lstStyle/>
          <a:p>
            <a:r>
              <a:rPr lang="en-US" sz="2100" dirty="0">
                <a:solidFill>
                  <a:schemeClr val="bg1"/>
                </a:solidFill>
              </a:rPr>
              <a:t>Pain-transduction</a:t>
            </a:r>
            <a:br>
              <a:rPr lang="en-US" sz="2100" dirty="0">
                <a:solidFill>
                  <a:schemeClr val="bg1"/>
                </a:solidFill>
              </a:rPr>
            </a:br>
            <a:r>
              <a:rPr lang="en-US" sz="2100" dirty="0">
                <a:solidFill>
                  <a:schemeClr val="bg1"/>
                </a:solidFill>
              </a:rPr>
              <a:t>Major Neurotransmitters</a:t>
            </a:r>
            <a:br>
              <a:rPr lang="en-US" sz="2100" dirty="0">
                <a:solidFill>
                  <a:schemeClr val="bg1"/>
                </a:solidFill>
              </a:rPr>
            </a:br>
            <a:endParaRPr lang="en-US" sz="2100" dirty="0">
              <a:solidFill>
                <a:schemeClr val="bg1"/>
              </a:solidFill>
            </a:endParaRPr>
          </a:p>
        </p:txBody>
      </p:sp>
      <p:sp>
        <p:nvSpPr>
          <p:cNvPr id="96" name="Rectangle 9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73152"/>
            <a:ext cx="884223" cy="232963"/>
            <a:chOff x="1188720" y="73152"/>
            <a:chExt cx="1178966" cy="232963"/>
          </a:xfrm>
        </p:grpSpPr>
        <p:sp>
          <p:nvSpPr>
            <p:cNvPr id="99"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Rectangle 119">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74986" y="3379979"/>
            <a:ext cx="2906014" cy="3186359"/>
          </a:xfrm>
        </p:spPr>
        <p:txBody>
          <a:bodyPr anchor="ctr">
            <a:normAutofit/>
          </a:bodyPr>
          <a:lstStyle/>
          <a:p>
            <a:r>
              <a:rPr lang="en-US" sz="1600" b="1">
                <a:solidFill>
                  <a:schemeClr val="bg1"/>
                </a:solidFill>
              </a:rPr>
              <a:t>Major</a:t>
            </a:r>
            <a:r>
              <a:rPr lang="en-US" sz="1600">
                <a:solidFill>
                  <a:schemeClr val="bg1"/>
                </a:solidFill>
              </a:rPr>
              <a:t> neurotransmitter released from A-δ fibers is </a:t>
            </a:r>
            <a:r>
              <a:rPr lang="en-US" sz="1600" b="1">
                <a:solidFill>
                  <a:schemeClr val="bg1"/>
                </a:solidFill>
              </a:rPr>
              <a:t>glutamate</a:t>
            </a:r>
            <a:r>
              <a:rPr lang="en-US" sz="1600">
                <a:solidFill>
                  <a:schemeClr val="bg1"/>
                </a:solidFill>
              </a:rPr>
              <a:t> which binds to </a:t>
            </a:r>
            <a:r>
              <a:rPr lang="en-US" sz="1600" b="1">
                <a:solidFill>
                  <a:schemeClr val="bg1"/>
                </a:solidFill>
              </a:rPr>
              <a:t>AMPA and NMDA </a:t>
            </a:r>
            <a:r>
              <a:rPr lang="en-US" sz="1600">
                <a:solidFill>
                  <a:schemeClr val="bg1"/>
                </a:solidFill>
              </a:rPr>
              <a:t>receptors on the postsynaptic membrane </a:t>
            </a:r>
          </a:p>
          <a:p>
            <a:r>
              <a:rPr lang="en-US" sz="1600">
                <a:solidFill>
                  <a:schemeClr val="bg1"/>
                </a:solidFill>
              </a:rPr>
              <a:t>Major neurotransmitter released from C fibers is </a:t>
            </a:r>
            <a:r>
              <a:rPr lang="en-US" sz="1600" b="1">
                <a:solidFill>
                  <a:schemeClr val="bg1"/>
                </a:solidFill>
              </a:rPr>
              <a:t>substance P </a:t>
            </a:r>
            <a:r>
              <a:rPr lang="en-US" sz="1600">
                <a:solidFill>
                  <a:schemeClr val="bg1"/>
                </a:solidFill>
              </a:rPr>
              <a:t>which binds to </a:t>
            </a:r>
            <a:r>
              <a:rPr lang="en-US" sz="1600" b="1">
                <a:solidFill>
                  <a:schemeClr val="bg1"/>
                </a:solidFill>
              </a:rPr>
              <a:t>NK-1 neurokinin-1 receptors </a:t>
            </a:r>
            <a:r>
              <a:rPr lang="en-US" sz="1600">
                <a:solidFill>
                  <a:schemeClr val="bg1"/>
                </a:solidFill>
              </a:rPr>
              <a:t>on the postsynaptic membrane</a:t>
            </a:r>
          </a:p>
          <a:p>
            <a:endParaRPr lang="en-US" sz="1600">
              <a:solidFill>
                <a:schemeClr val="bg1"/>
              </a:solidFill>
            </a:endParaRPr>
          </a:p>
          <a:p>
            <a:endParaRPr lang="en-US" sz="1600">
              <a:solidFill>
                <a:schemeClr val="bg1"/>
              </a:solidFill>
            </a:endParaRPr>
          </a:p>
        </p:txBody>
      </p:sp>
      <p:sp>
        <p:nvSpPr>
          <p:cNvPr id="41" name="TextBox 40">
            <a:extLst>
              <a:ext uri="{FF2B5EF4-FFF2-40B4-BE49-F238E27FC236}">
                <a16:creationId xmlns:a16="http://schemas.microsoft.com/office/drawing/2014/main" id="{962CC89E-D3BB-4306-9914-7D84251A6005}"/>
              </a:ext>
            </a:extLst>
          </p:cNvPr>
          <p:cNvSpPr txBox="1"/>
          <p:nvPr/>
        </p:nvSpPr>
        <p:spPr>
          <a:xfrm>
            <a:off x="256547" y="6217106"/>
            <a:ext cx="4806571" cy="369332"/>
          </a:xfrm>
          <a:prstGeom prst="rect">
            <a:avLst/>
          </a:prstGeom>
          <a:noFill/>
        </p:spPr>
        <p:txBody>
          <a:bodyPr wrap="square">
            <a:spAutoFit/>
          </a:bodyPr>
          <a:lstStyle/>
          <a:p>
            <a:pPr>
              <a:spcAft>
                <a:spcPts val="600"/>
              </a:spcAft>
            </a:pPr>
            <a:r>
              <a:rPr lang="en-US"/>
              <a:t>https://www.rnceus.com/ages/nociceptive.htm</a:t>
            </a:r>
          </a:p>
        </p:txBody>
      </p:sp>
    </p:spTree>
    <p:extLst>
      <p:ext uri="{BB962C8B-B14F-4D97-AF65-F5344CB8AC3E}">
        <p14:creationId xmlns:p14="http://schemas.microsoft.com/office/powerpoint/2010/main" val="750980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DD3E326-97E2-422C-9E4A-8AB72462D159}"/>
              </a:ext>
            </a:extLst>
          </p:cNvPr>
          <p:cNvPicPr>
            <a:picLocks noChangeAspect="1"/>
          </p:cNvPicPr>
          <p:nvPr/>
        </p:nvPicPr>
        <p:blipFill>
          <a:blip r:embed="rId2"/>
          <a:stretch>
            <a:fillRect/>
          </a:stretch>
        </p:blipFill>
        <p:spPr>
          <a:xfrm>
            <a:off x="1547268" y="457200"/>
            <a:ext cx="6049464" cy="5943600"/>
          </a:xfrm>
          <a:prstGeom prst="rect">
            <a:avLst/>
          </a:prstGeom>
        </p:spPr>
      </p:pic>
    </p:spTree>
    <p:extLst>
      <p:ext uri="{BB962C8B-B14F-4D97-AF65-F5344CB8AC3E}">
        <p14:creationId xmlns:p14="http://schemas.microsoft.com/office/powerpoint/2010/main" val="3721352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Computer Generated Lights">
            <a:extLst>
              <a:ext uri="{FF2B5EF4-FFF2-40B4-BE49-F238E27FC236}">
                <a16:creationId xmlns:a16="http://schemas.microsoft.com/office/drawing/2014/main" id="{2E6B27E8-6FB0-48F4-AD36-8287C2F4F535}"/>
              </a:ext>
            </a:extLst>
          </p:cNvPr>
          <p:cNvPicPr>
            <a:picLocks noChangeAspect="1"/>
          </p:cNvPicPr>
          <p:nvPr/>
        </p:nvPicPr>
        <p:blipFill rotWithShape="1">
          <a:blip r:embed="rId2"/>
          <a:srcRect l="8513" r="19063"/>
          <a:stretch/>
        </p:blipFill>
        <p:spPr>
          <a:xfrm>
            <a:off x="2432021" y="10"/>
            <a:ext cx="671198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9" name="Freeform: Shape 10">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754"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2">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34896"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FC53C8-C396-A440-A9F8-09A6845CD0B8}"/>
              </a:ext>
            </a:extLst>
          </p:cNvPr>
          <p:cNvSpPr>
            <a:spLocks noGrp="1"/>
          </p:cNvSpPr>
          <p:nvPr>
            <p:ph type="title"/>
          </p:nvPr>
        </p:nvSpPr>
        <p:spPr>
          <a:xfrm>
            <a:off x="278320" y="1161288"/>
            <a:ext cx="2578608" cy="1125728"/>
          </a:xfrm>
        </p:spPr>
        <p:txBody>
          <a:bodyPr anchor="b">
            <a:normAutofit/>
          </a:bodyPr>
          <a:lstStyle/>
          <a:p>
            <a:r>
              <a:rPr lang="en-US" sz="2400"/>
              <a:t>Definition of Pain</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50317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213AA8B-A7FE-0A40-874E-D8BAA184719B}"/>
              </a:ext>
            </a:extLst>
          </p:cNvPr>
          <p:cNvSpPr>
            <a:spLocks noGrp="1"/>
          </p:cNvSpPr>
          <p:nvPr>
            <p:ph idx="1"/>
          </p:nvPr>
        </p:nvSpPr>
        <p:spPr>
          <a:xfrm>
            <a:off x="278320" y="2718054"/>
            <a:ext cx="2579180" cy="3207258"/>
          </a:xfrm>
        </p:spPr>
        <p:txBody>
          <a:bodyPr anchor="t">
            <a:normAutofit/>
          </a:bodyPr>
          <a:lstStyle/>
          <a:p>
            <a:r>
              <a:rPr lang="en-US" sz="1500" dirty="0"/>
              <a:t>An unpleasant sensory and emotional experience associated with actual or potential tissue damage or described in terms of such damage</a:t>
            </a:r>
          </a:p>
          <a:p>
            <a:r>
              <a:rPr lang="en-US" sz="1500" dirty="0"/>
              <a:t>Pain is a physiological, emotional and behavioral experience.</a:t>
            </a:r>
          </a:p>
        </p:txBody>
      </p:sp>
    </p:spTree>
    <p:extLst>
      <p:ext uri="{BB962C8B-B14F-4D97-AF65-F5344CB8AC3E}">
        <p14:creationId xmlns:p14="http://schemas.microsoft.com/office/powerpoint/2010/main" val="1293161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able&#10;&#10;Description automatically generated">
            <a:extLst>
              <a:ext uri="{FF2B5EF4-FFF2-40B4-BE49-F238E27FC236}">
                <a16:creationId xmlns:a16="http://schemas.microsoft.com/office/drawing/2014/main" id="{88753046-770E-420C-B3E8-C4338BD3112A}"/>
              </a:ext>
            </a:extLst>
          </p:cNvPr>
          <p:cNvPicPr>
            <a:picLocks noGrp="1" noChangeAspect="1"/>
          </p:cNvPicPr>
          <p:nvPr>
            <p:ph idx="1"/>
          </p:nvPr>
        </p:nvPicPr>
        <p:blipFill>
          <a:blip r:embed="rId2"/>
          <a:stretch>
            <a:fillRect/>
          </a:stretch>
        </p:blipFill>
        <p:spPr>
          <a:xfrm>
            <a:off x="1079169" y="643467"/>
            <a:ext cx="6985660"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814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lackboard&#10;&#10;Description automatically generated">
            <a:extLst>
              <a:ext uri="{FF2B5EF4-FFF2-40B4-BE49-F238E27FC236}">
                <a16:creationId xmlns:a16="http://schemas.microsoft.com/office/drawing/2014/main" id="{2709D605-DD84-FF44-ACB2-40C1B193F5B3}"/>
              </a:ext>
            </a:extLst>
          </p:cNvPr>
          <p:cNvPicPr>
            <a:picLocks noChangeAspect="1"/>
          </p:cNvPicPr>
          <p:nvPr/>
        </p:nvPicPr>
        <p:blipFill>
          <a:blip r:embed="rId2"/>
          <a:stretch>
            <a:fillRect/>
          </a:stretch>
        </p:blipFill>
        <p:spPr>
          <a:xfrm>
            <a:off x="1770927" y="753975"/>
            <a:ext cx="5822065" cy="5560072"/>
          </a:xfrm>
          <a:prstGeom prst="rect">
            <a:avLst/>
          </a:prstGeom>
        </p:spPr>
      </p:pic>
    </p:spTree>
    <p:extLst>
      <p:ext uri="{BB962C8B-B14F-4D97-AF65-F5344CB8AC3E}">
        <p14:creationId xmlns:p14="http://schemas.microsoft.com/office/powerpoint/2010/main" val="1440396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28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74639F7-E3C7-4165-A83E-6386A86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767261"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8B3AF0F1-707A-463E-B5EE-33C63A40C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4693"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704088"/>
            <a:ext cx="2647464" cy="2980944"/>
          </a:xfrm>
        </p:spPr>
        <p:txBody>
          <a:bodyPr>
            <a:normAutofit/>
          </a:bodyPr>
          <a:lstStyle/>
          <a:p>
            <a:br>
              <a:rPr lang="en-US">
                <a:solidFill>
                  <a:schemeClr val="bg1"/>
                </a:solidFill>
              </a:rPr>
            </a:br>
            <a:r>
              <a:rPr lang="en-US">
                <a:solidFill>
                  <a:schemeClr val="bg1"/>
                </a:solidFill>
              </a:rPr>
              <a:t>Somatic Nociceptive Pain</a:t>
            </a:r>
            <a:br>
              <a:rPr lang="en-US">
                <a:solidFill>
                  <a:schemeClr val="bg1"/>
                </a:solidFill>
              </a:rPr>
            </a:br>
            <a:br>
              <a:rPr lang="en-US">
                <a:solidFill>
                  <a:schemeClr val="bg1"/>
                </a:solidFill>
              </a:rPr>
            </a:br>
            <a:r>
              <a:rPr lang="en-US" b="1" i="1">
                <a:solidFill>
                  <a:schemeClr val="bg1"/>
                </a:solidFill>
              </a:rPr>
              <a:t>Modulation</a:t>
            </a:r>
          </a:p>
        </p:txBody>
      </p:sp>
      <p:sp>
        <p:nvSpPr>
          <p:cNvPr id="3" name="Content Placeholder 2"/>
          <p:cNvSpPr>
            <a:spLocks noGrp="1"/>
          </p:cNvSpPr>
          <p:nvPr>
            <p:ph idx="1"/>
          </p:nvPr>
        </p:nvSpPr>
        <p:spPr>
          <a:xfrm>
            <a:off x="4659307" y="704088"/>
            <a:ext cx="3851470" cy="5248656"/>
          </a:xfrm>
        </p:spPr>
        <p:txBody>
          <a:bodyPr anchor="ctr">
            <a:normAutofit/>
          </a:bodyPr>
          <a:lstStyle/>
          <a:p>
            <a:r>
              <a:rPr lang="en-US"/>
              <a:t>Descending dorsolateral efferent pathway is activated via a noxious stimulus</a:t>
            </a:r>
          </a:p>
          <a:p>
            <a:r>
              <a:rPr lang="en-US"/>
              <a:t>Descending axons from the cerebral cortex hypothalamus, thalamus, periaqueductal gray area, nucleus raphe magnus, and locus coeruleus, via the dorsolateral funiculus synapse with and suppress pain transmission in the brainstem and the spinal cord dorsal horn</a:t>
            </a:r>
          </a:p>
        </p:txBody>
      </p:sp>
    </p:spTree>
    <p:extLst>
      <p:ext uri="{BB962C8B-B14F-4D97-AF65-F5344CB8AC3E}">
        <p14:creationId xmlns:p14="http://schemas.microsoft.com/office/powerpoint/2010/main" val="1696167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7">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28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19">
            <a:extLst>
              <a:ext uri="{FF2B5EF4-FFF2-40B4-BE49-F238E27FC236}">
                <a16:creationId xmlns:a16="http://schemas.microsoft.com/office/drawing/2014/main" id="{F74639F7-E3C7-4165-A83E-6386A86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767261"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21">
            <a:extLst>
              <a:ext uri="{FF2B5EF4-FFF2-40B4-BE49-F238E27FC236}">
                <a16:creationId xmlns:a16="http://schemas.microsoft.com/office/drawing/2014/main" id="{8B3AF0F1-707A-463E-B5EE-33C63A40C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4693"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704088"/>
            <a:ext cx="2647464" cy="2980944"/>
          </a:xfrm>
        </p:spPr>
        <p:txBody>
          <a:bodyPr>
            <a:normAutofit/>
          </a:bodyPr>
          <a:lstStyle/>
          <a:p>
            <a:br>
              <a:rPr lang="en-US">
                <a:solidFill>
                  <a:schemeClr val="bg1"/>
                </a:solidFill>
              </a:rPr>
            </a:br>
            <a:r>
              <a:rPr lang="en-US">
                <a:solidFill>
                  <a:schemeClr val="bg1"/>
                </a:solidFill>
              </a:rPr>
              <a:t>Somatic Nociceptive Pain</a:t>
            </a:r>
            <a:br>
              <a:rPr lang="en-US">
                <a:solidFill>
                  <a:schemeClr val="bg1"/>
                </a:solidFill>
              </a:rPr>
            </a:br>
            <a:br>
              <a:rPr lang="en-US">
                <a:solidFill>
                  <a:schemeClr val="bg1"/>
                </a:solidFill>
              </a:rPr>
            </a:br>
            <a:r>
              <a:rPr lang="en-US" b="1" i="1">
                <a:solidFill>
                  <a:schemeClr val="bg1"/>
                </a:solidFill>
              </a:rPr>
              <a:t>Modulation</a:t>
            </a:r>
          </a:p>
        </p:txBody>
      </p:sp>
      <p:sp>
        <p:nvSpPr>
          <p:cNvPr id="3" name="Content Placeholder 2"/>
          <p:cNvSpPr>
            <a:spLocks noGrp="1"/>
          </p:cNvSpPr>
          <p:nvPr>
            <p:ph idx="1"/>
          </p:nvPr>
        </p:nvSpPr>
        <p:spPr>
          <a:xfrm>
            <a:off x="4659307" y="704088"/>
            <a:ext cx="3851470" cy="5248656"/>
          </a:xfrm>
        </p:spPr>
        <p:txBody>
          <a:bodyPr anchor="ctr">
            <a:normAutofit/>
          </a:bodyPr>
          <a:lstStyle/>
          <a:p>
            <a:r>
              <a:rPr lang="en-US" sz="1800"/>
              <a:t>Inhibitory endogenous opioids (enkephalin/endorphins/dynorphin)-</a:t>
            </a:r>
          </a:p>
          <a:p>
            <a:pPr lvl="1"/>
            <a:r>
              <a:rPr lang="en-US"/>
              <a:t>Action potentials arrive at the substantia gelatinosa via the dorsolateral funiculus and activate enkephalin-releasing neurons</a:t>
            </a:r>
          </a:p>
          <a:p>
            <a:pPr lvl="1"/>
            <a:r>
              <a:rPr lang="en-US"/>
              <a:t>Enkephalin then binds to the opiate receptors on presynaptic first-order or postsynaptic second-order afferent fibers, which decrease substance P release, suppressing ascending pain transmission</a:t>
            </a:r>
          </a:p>
          <a:p>
            <a:pPr lvl="1"/>
            <a:r>
              <a:rPr lang="en-US"/>
              <a:t>Other inhibitory neurotransmitters released via the descending pathway include glycine, norepinephrine, serotonin &amp; GABA</a:t>
            </a:r>
          </a:p>
        </p:txBody>
      </p:sp>
    </p:spTree>
    <p:extLst>
      <p:ext uri="{BB962C8B-B14F-4D97-AF65-F5344CB8AC3E}">
        <p14:creationId xmlns:p14="http://schemas.microsoft.com/office/powerpoint/2010/main" val="3243045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C517-EFC2-43AA-B4AA-3E4877116D1D}"/>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D6276DED-2619-4B5C-B351-004DEC127063}"/>
              </a:ext>
            </a:extLst>
          </p:cNvPr>
          <p:cNvPicPr>
            <a:picLocks noGrp="1" noChangeAspect="1"/>
          </p:cNvPicPr>
          <p:nvPr>
            <p:ph idx="1"/>
          </p:nvPr>
        </p:nvPicPr>
        <p:blipFill>
          <a:blip r:embed="rId2"/>
          <a:stretch>
            <a:fillRect/>
          </a:stretch>
        </p:blipFill>
        <p:spPr>
          <a:xfrm>
            <a:off x="143824" y="612742"/>
            <a:ext cx="8856352" cy="4973500"/>
          </a:xfrm>
        </p:spPr>
      </p:pic>
      <p:sp>
        <p:nvSpPr>
          <p:cNvPr id="7" name="TextBox 6">
            <a:extLst>
              <a:ext uri="{FF2B5EF4-FFF2-40B4-BE49-F238E27FC236}">
                <a16:creationId xmlns:a16="http://schemas.microsoft.com/office/drawing/2014/main" id="{6079AD13-DFC0-4A8E-93A6-AB0B926F955D}"/>
              </a:ext>
            </a:extLst>
          </p:cNvPr>
          <p:cNvSpPr txBox="1"/>
          <p:nvPr/>
        </p:nvSpPr>
        <p:spPr>
          <a:xfrm>
            <a:off x="143824" y="6252776"/>
            <a:ext cx="8557116" cy="415498"/>
          </a:xfrm>
          <a:prstGeom prst="rect">
            <a:avLst/>
          </a:prstGeom>
          <a:noFill/>
        </p:spPr>
        <p:txBody>
          <a:bodyPr wrap="square">
            <a:spAutoFit/>
          </a:bodyPr>
          <a:lstStyle/>
          <a:p>
            <a:r>
              <a:rPr lang="en-US" sz="700" dirty="0"/>
              <a:t>https://www.bing.com/images/search?view=detailV2&amp;ccid=EztWOFlN&amp;id=8B149206FD4122F591EF1F9D7D252FB88DF795D6&amp;thid=OIP.EztWOFlN13fDnTs_YtuTswHaEJ&amp;mediaurl=https%3a%2f%2fs3.amazonaws.com%2fclassconnection%2f939%2fflashcards%2f5070939%2fpng%2fscreen_shot_2015-02-15_at_105431_am-14B8E97D5E4138D51B8.png&amp;exph=639&amp;expw=1141&amp;q=enkephalins+function&amp;simid=608033491257592442&amp;ck=DDB3465692D04E5BEDAA0782A0CAC94B&amp;selectedIndex=2&amp;FORM=IRPRST&amp;ajaxhist=0</a:t>
            </a:r>
          </a:p>
        </p:txBody>
      </p:sp>
    </p:spTree>
    <p:extLst>
      <p:ext uri="{BB962C8B-B14F-4D97-AF65-F5344CB8AC3E}">
        <p14:creationId xmlns:p14="http://schemas.microsoft.com/office/powerpoint/2010/main" val="2778823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F6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tmp1496.jpg"/>
          <p:cNvPicPr>
            <a:picLocks noGrp="1" noChangeAspect="1"/>
          </p:cNvPicPr>
          <p:nvPr>
            <p:ph idx="1"/>
          </p:nvPr>
        </p:nvPicPr>
        <p:blipFill rotWithShape="1">
          <a:blip r:embed="rId2">
            <a:extLst>
              <a:ext uri="{28A0092B-C50C-407E-A947-70E740481C1C}">
                <a14:useLocalDpi xmlns:a14="http://schemas.microsoft.com/office/drawing/2010/main" val="0"/>
              </a:ext>
            </a:extLst>
          </a:blip>
          <a:srcRect t="2294" r="35547" b="43954"/>
          <a:stretch/>
        </p:blipFill>
        <p:spPr>
          <a:xfrm>
            <a:off x="630906" y="643467"/>
            <a:ext cx="7882186" cy="5571066"/>
          </a:xfrm>
          <a:prstGeom prst="rect">
            <a:avLst/>
          </a:prstGeom>
        </p:spPr>
      </p:pic>
    </p:spTree>
    <p:extLst>
      <p:ext uri="{BB962C8B-B14F-4D97-AF65-F5344CB8AC3E}">
        <p14:creationId xmlns:p14="http://schemas.microsoft.com/office/powerpoint/2010/main" val="4119460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6">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8">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2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BE8A216-3126-420F-B4CF-466C91901E14}"/>
              </a:ext>
            </a:extLst>
          </p:cNvPr>
          <p:cNvPicPr>
            <a:picLocks noGrp="1" noChangeAspect="1"/>
          </p:cNvPicPr>
          <p:nvPr>
            <p:ph idx="1"/>
          </p:nvPr>
        </p:nvPicPr>
        <p:blipFill rotWithShape="1">
          <a:blip r:embed="rId2"/>
          <a:srcRect r="2" b="4799"/>
          <a:stretch/>
        </p:blipFill>
        <p:spPr>
          <a:xfrm>
            <a:off x="342900" y="459659"/>
            <a:ext cx="8458200" cy="5938681"/>
          </a:xfrm>
          <a:prstGeom prst="rect">
            <a:avLst/>
          </a:prstGeom>
        </p:spPr>
      </p:pic>
    </p:spTree>
    <p:extLst>
      <p:ext uri="{BB962C8B-B14F-4D97-AF65-F5344CB8AC3E}">
        <p14:creationId xmlns:p14="http://schemas.microsoft.com/office/powerpoint/2010/main" val="1387474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582E0A-16EA-40F5-9E61-9CCF56FD4068}"/>
              </a:ext>
            </a:extLst>
          </p:cNvPr>
          <p:cNvPicPr>
            <a:picLocks noChangeAspect="1"/>
          </p:cNvPicPr>
          <p:nvPr/>
        </p:nvPicPr>
        <p:blipFill>
          <a:blip r:embed="rId2"/>
          <a:stretch>
            <a:fillRect/>
          </a:stretch>
        </p:blipFill>
        <p:spPr>
          <a:xfrm>
            <a:off x="725010" y="457200"/>
            <a:ext cx="7693980" cy="5943600"/>
          </a:xfrm>
          <a:prstGeom prst="rect">
            <a:avLst/>
          </a:prstGeom>
        </p:spPr>
      </p:pic>
    </p:spTree>
    <p:extLst>
      <p:ext uri="{BB962C8B-B14F-4D97-AF65-F5344CB8AC3E}">
        <p14:creationId xmlns:p14="http://schemas.microsoft.com/office/powerpoint/2010/main" val="2287263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4501" y="1090453"/>
            <a:ext cx="7098924"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4501" y="1090453"/>
            <a:ext cx="7098924"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7441245-611C-4EA9-9339-C8FDC4B5F573}"/>
              </a:ext>
            </a:extLst>
          </p:cNvPr>
          <p:cNvPicPr>
            <a:picLocks noChangeAspect="1"/>
          </p:cNvPicPr>
          <p:nvPr/>
        </p:nvPicPr>
        <p:blipFill rotWithShape="1">
          <a:blip r:embed="rId2"/>
          <a:srcRect r="-3" b="2910"/>
          <a:stretch/>
        </p:blipFill>
        <p:spPr>
          <a:xfrm>
            <a:off x="960500" y="677668"/>
            <a:ext cx="7222999" cy="5417250"/>
          </a:xfrm>
          <a:prstGeom prst="rect">
            <a:avLst/>
          </a:prstGeom>
          <a:ln w="28575">
            <a:solidFill>
              <a:schemeClr val="bg1"/>
            </a:solidFill>
          </a:ln>
        </p:spPr>
      </p:pic>
      <p:sp>
        <p:nvSpPr>
          <p:cNvPr id="14"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5206" y="168141"/>
            <a:ext cx="756834"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5206" y="168141"/>
            <a:ext cx="756834"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Oval 17">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595" y="4428611"/>
            <a:ext cx="423905"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595" y="4428611"/>
            <a:ext cx="423905"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46963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9F705-70F8-49A4-8336-3A59894CE58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20009D7-82EF-4CEA-BF44-AD3385574EA3}"/>
              </a:ext>
            </a:extLst>
          </p:cNvPr>
          <p:cNvPicPr>
            <a:picLocks noGrp="1" noChangeAspect="1"/>
          </p:cNvPicPr>
          <p:nvPr>
            <p:ph idx="1"/>
          </p:nvPr>
        </p:nvPicPr>
        <p:blipFill>
          <a:blip r:embed="rId2"/>
          <a:stretch>
            <a:fillRect/>
          </a:stretch>
        </p:blipFill>
        <p:spPr>
          <a:xfrm>
            <a:off x="1133740" y="347869"/>
            <a:ext cx="6876519" cy="6116725"/>
          </a:xfrm>
        </p:spPr>
      </p:pic>
      <p:sp>
        <p:nvSpPr>
          <p:cNvPr id="8" name="TextBox 7">
            <a:extLst>
              <a:ext uri="{FF2B5EF4-FFF2-40B4-BE49-F238E27FC236}">
                <a16:creationId xmlns:a16="http://schemas.microsoft.com/office/drawing/2014/main" id="{FF74016E-182A-4FB9-844D-E3998BDB8805}"/>
              </a:ext>
            </a:extLst>
          </p:cNvPr>
          <p:cNvSpPr txBox="1"/>
          <p:nvPr/>
        </p:nvSpPr>
        <p:spPr>
          <a:xfrm>
            <a:off x="193250" y="6464594"/>
            <a:ext cx="3049571" cy="307777"/>
          </a:xfrm>
          <a:prstGeom prst="rect">
            <a:avLst/>
          </a:prstGeom>
          <a:noFill/>
        </p:spPr>
        <p:txBody>
          <a:bodyPr wrap="square">
            <a:spAutoFit/>
          </a:bodyPr>
          <a:lstStyle/>
          <a:p>
            <a:r>
              <a:rPr lang="en-US" sz="700" dirty="0"/>
              <a:t>https://www.alamy.com/stock-photo-a-cross-section-of-the-lower-cervical-segment-of-the-spinal-cord-showing-24898355.html</a:t>
            </a:r>
          </a:p>
        </p:txBody>
      </p:sp>
    </p:spTree>
    <p:extLst>
      <p:ext uri="{BB962C8B-B14F-4D97-AF65-F5344CB8AC3E}">
        <p14:creationId xmlns:p14="http://schemas.microsoft.com/office/powerpoint/2010/main" val="2248373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phical user interface&#10;&#10;Description automatically generated">
            <a:extLst>
              <a:ext uri="{FF2B5EF4-FFF2-40B4-BE49-F238E27FC236}">
                <a16:creationId xmlns:a16="http://schemas.microsoft.com/office/drawing/2014/main" id="{20B5FCB1-6205-5543-A1D5-0AD2E14097E9}"/>
              </a:ext>
            </a:extLst>
          </p:cNvPr>
          <p:cNvPicPr>
            <a:picLocks noGrp="1" noChangeAspect="1"/>
          </p:cNvPicPr>
          <p:nvPr>
            <p:ph idx="1"/>
          </p:nvPr>
        </p:nvPicPr>
        <p:blipFill>
          <a:blip r:embed="rId2"/>
          <a:stretch>
            <a:fillRect/>
          </a:stretch>
        </p:blipFill>
        <p:spPr>
          <a:xfrm>
            <a:off x="593807" y="821803"/>
            <a:ext cx="7728431" cy="5393802"/>
          </a:xfrm>
        </p:spPr>
      </p:pic>
    </p:spTree>
    <p:extLst>
      <p:ext uri="{BB962C8B-B14F-4D97-AF65-F5344CB8AC3E}">
        <p14:creationId xmlns:p14="http://schemas.microsoft.com/office/powerpoint/2010/main" val="39337503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797F-F849-4D5D-82AD-D9A70E118BD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C32CA75-9558-4D57-8F3B-E49DCDA1888C}"/>
              </a:ext>
            </a:extLst>
          </p:cNvPr>
          <p:cNvPicPr>
            <a:picLocks noGrp="1" noChangeAspect="1"/>
          </p:cNvPicPr>
          <p:nvPr>
            <p:ph idx="1"/>
          </p:nvPr>
        </p:nvPicPr>
        <p:blipFill>
          <a:blip r:embed="rId2"/>
          <a:stretch>
            <a:fillRect/>
          </a:stretch>
        </p:blipFill>
        <p:spPr>
          <a:xfrm>
            <a:off x="2063338" y="297418"/>
            <a:ext cx="5017323" cy="6086934"/>
          </a:xfrm>
        </p:spPr>
      </p:pic>
      <p:sp>
        <p:nvSpPr>
          <p:cNvPr id="7" name="TextBox 6">
            <a:extLst>
              <a:ext uri="{FF2B5EF4-FFF2-40B4-BE49-F238E27FC236}">
                <a16:creationId xmlns:a16="http://schemas.microsoft.com/office/drawing/2014/main" id="{59917D95-5103-4D9B-A589-DD177475909E}"/>
              </a:ext>
            </a:extLst>
          </p:cNvPr>
          <p:cNvSpPr txBox="1"/>
          <p:nvPr/>
        </p:nvSpPr>
        <p:spPr>
          <a:xfrm>
            <a:off x="117836" y="6488668"/>
            <a:ext cx="7678132" cy="369332"/>
          </a:xfrm>
          <a:prstGeom prst="rect">
            <a:avLst/>
          </a:prstGeom>
          <a:noFill/>
        </p:spPr>
        <p:txBody>
          <a:bodyPr wrap="square">
            <a:spAutoFit/>
          </a:bodyPr>
          <a:lstStyle/>
          <a:p>
            <a:r>
              <a:rPr lang="en-US" dirty="0"/>
              <a:t>https://www.physio-pedia.com/images/3/3b/Descending-inhibitory-pathway.jpg</a:t>
            </a:r>
          </a:p>
        </p:txBody>
      </p:sp>
    </p:spTree>
    <p:extLst>
      <p:ext uri="{BB962C8B-B14F-4D97-AF65-F5344CB8AC3E}">
        <p14:creationId xmlns:p14="http://schemas.microsoft.com/office/powerpoint/2010/main" val="81836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EE83A-8611-4795-9A50-D151204D6534}"/>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9D0B7FE9-141C-4B3D-9E01-17974E350232}"/>
              </a:ext>
            </a:extLst>
          </p:cNvPr>
          <p:cNvPicPr>
            <a:picLocks noGrp="1" noChangeAspect="1"/>
          </p:cNvPicPr>
          <p:nvPr>
            <p:ph idx="1"/>
          </p:nvPr>
        </p:nvPicPr>
        <p:blipFill>
          <a:blip r:embed="rId2"/>
          <a:stretch>
            <a:fillRect/>
          </a:stretch>
        </p:blipFill>
        <p:spPr>
          <a:xfrm>
            <a:off x="229300" y="197963"/>
            <a:ext cx="8705482" cy="5571241"/>
          </a:xfrm>
        </p:spPr>
      </p:pic>
      <p:sp>
        <p:nvSpPr>
          <p:cNvPr id="7" name="TextBox 6">
            <a:extLst>
              <a:ext uri="{FF2B5EF4-FFF2-40B4-BE49-F238E27FC236}">
                <a16:creationId xmlns:a16="http://schemas.microsoft.com/office/drawing/2014/main" id="{A7189DAE-4DFB-4EA5-B7AF-9A6AC424BDA2}"/>
              </a:ext>
            </a:extLst>
          </p:cNvPr>
          <p:cNvSpPr txBox="1"/>
          <p:nvPr/>
        </p:nvSpPr>
        <p:spPr>
          <a:xfrm>
            <a:off x="84840" y="6492057"/>
            <a:ext cx="9059159" cy="276999"/>
          </a:xfrm>
          <a:prstGeom prst="rect">
            <a:avLst/>
          </a:prstGeom>
          <a:noFill/>
        </p:spPr>
        <p:txBody>
          <a:bodyPr wrap="square">
            <a:spAutoFit/>
          </a:bodyPr>
          <a:lstStyle/>
          <a:p>
            <a:r>
              <a:rPr lang="en-US" sz="600" dirty="0"/>
              <a:t>https://www.bing.com/images/search?view=detailV2&amp;ccid=fxe0GZ1y&amp;id=94A41799A7B30781F545416584FA594FAC6C74C9&amp;thid=OIP.fxe0GZ1yP0954b7bD0DYAwHaFj&amp;mediaurl=http%3a%2f%2fimage.slidesharecdn.com%2fendorphinanaturalanalgesicandpleasanthormone-120203040501-phpapp01%2f95%2fpresentation-on-endorphin-hormone-15-638.jpg%3fcb%3d1422634626&amp;exph=479&amp;expw=638&amp;q=Endorphins+Function&amp;simid=608022143957992903&amp;ck=B40E0A337A527A1B1F0135079899C968&amp;selectedIndex=2&amp;FORM=IRPRST&amp;ajaxhist=0</a:t>
            </a:r>
          </a:p>
        </p:txBody>
      </p:sp>
    </p:spTree>
    <p:extLst>
      <p:ext uri="{BB962C8B-B14F-4D97-AF65-F5344CB8AC3E}">
        <p14:creationId xmlns:p14="http://schemas.microsoft.com/office/powerpoint/2010/main" val="3276536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hat&#10;&#10;Description automatically generated with low confidence">
            <a:extLst>
              <a:ext uri="{FF2B5EF4-FFF2-40B4-BE49-F238E27FC236}">
                <a16:creationId xmlns:a16="http://schemas.microsoft.com/office/drawing/2014/main" id="{CDFB1F36-637C-514F-8E24-137EFEAB26A2}"/>
              </a:ext>
            </a:extLst>
          </p:cNvPr>
          <p:cNvPicPr>
            <a:picLocks noChangeAspect="1"/>
          </p:cNvPicPr>
          <p:nvPr/>
        </p:nvPicPr>
        <p:blipFill>
          <a:blip r:embed="rId2"/>
          <a:stretch>
            <a:fillRect/>
          </a:stretch>
        </p:blipFill>
        <p:spPr>
          <a:xfrm>
            <a:off x="960699" y="743095"/>
            <a:ext cx="6748040" cy="5018855"/>
          </a:xfrm>
          <a:prstGeom prst="rect">
            <a:avLst/>
          </a:prstGeom>
        </p:spPr>
      </p:pic>
    </p:spTree>
    <p:extLst>
      <p:ext uri="{BB962C8B-B14F-4D97-AF65-F5344CB8AC3E}">
        <p14:creationId xmlns:p14="http://schemas.microsoft.com/office/powerpoint/2010/main" val="38568545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54691"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1A93895D-B12B-4AEE-993F-A625D1543EBA}"/>
              </a:ext>
            </a:extLst>
          </p:cNvPr>
          <p:cNvPicPr>
            <a:picLocks noGrp="1" noChangeAspect="1"/>
          </p:cNvPicPr>
          <p:nvPr>
            <p:ph idx="1"/>
          </p:nvPr>
        </p:nvPicPr>
        <p:blipFill>
          <a:blip r:embed="rId2"/>
          <a:stretch>
            <a:fillRect/>
          </a:stretch>
        </p:blipFill>
        <p:spPr>
          <a:xfrm>
            <a:off x="1170220" y="643466"/>
            <a:ext cx="3910701" cy="5566833"/>
          </a:xfrm>
          <a:prstGeom prst="rect">
            <a:avLst/>
          </a:prstGeom>
        </p:spPr>
      </p:pic>
      <p:grpSp>
        <p:nvGrpSpPr>
          <p:cNvPr id="26"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70420" y="1075188"/>
            <a:ext cx="1171701"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7"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405650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able&#10;&#10;Description automatically generated">
            <a:extLst>
              <a:ext uri="{FF2B5EF4-FFF2-40B4-BE49-F238E27FC236}">
                <a16:creationId xmlns:a16="http://schemas.microsoft.com/office/drawing/2014/main" id="{6E9B7607-E62E-4CDC-B0B0-42BC2E7FD858}"/>
              </a:ext>
            </a:extLst>
          </p:cNvPr>
          <p:cNvPicPr>
            <a:picLocks noGrp="1" noChangeAspect="1"/>
          </p:cNvPicPr>
          <p:nvPr>
            <p:ph idx="1"/>
          </p:nvPr>
        </p:nvPicPr>
        <p:blipFill>
          <a:blip r:embed="rId2"/>
          <a:stretch>
            <a:fillRect/>
          </a:stretch>
        </p:blipFill>
        <p:spPr>
          <a:xfrm>
            <a:off x="609599" y="457200"/>
            <a:ext cx="7924801" cy="5943600"/>
          </a:xfrm>
          <a:prstGeom prst="rect">
            <a:avLst/>
          </a:prstGeom>
        </p:spPr>
      </p:pic>
    </p:spTree>
    <p:extLst>
      <p:ext uri="{BB962C8B-B14F-4D97-AF65-F5344CB8AC3E}">
        <p14:creationId xmlns:p14="http://schemas.microsoft.com/office/powerpoint/2010/main" val="697819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0">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Rectangle 42">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81" y="633619"/>
            <a:ext cx="3209537"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44">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9175" y="117043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6" name="Rectangle 46">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094" y="2121408"/>
            <a:ext cx="2496312"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0C94A438-4F79-436A-B247-6B2A66CC1B96}"/>
              </a:ext>
            </a:extLst>
          </p:cNvPr>
          <p:cNvSpPr txBox="1"/>
          <p:nvPr/>
        </p:nvSpPr>
        <p:spPr>
          <a:xfrm>
            <a:off x="630935" y="1323892"/>
            <a:ext cx="2781568" cy="4460303"/>
          </a:xfrm>
          <a:prstGeom prst="rect">
            <a:avLst/>
          </a:prstGeom>
        </p:spPr>
        <p:txBody>
          <a:bodyPr vert="horz" lIns="91440" tIns="45720" rIns="91440" bIns="45720" rtlCol="0">
            <a:normAutofit/>
          </a:bodyPr>
          <a:lstStyle/>
          <a:p>
            <a:pPr>
              <a:lnSpc>
                <a:spcPct val="90000"/>
              </a:lnSpc>
              <a:spcAft>
                <a:spcPts val="600"/>
              </a:spcAft>
            </a:pPr>
            <a:r>
              <a:rPr lang="en-US" sz="3600" dirty="0"/>
              <a:t>What can inhibit transmission and facilitate pain modulation?</a:t>
            </a:r>
          </a:p>
        </p:txBody>
      </p:sp>
      <p:pic>
        <p:nvPicPr>
          <p:cNvPr id="3" name="Picture 2" descr="Diagram&#10;&#10;Description automatically generated">
            <a:extLst>
              <a:ext uri="{FF2B5EF4-FFF2-40B4-BE49-F238E27FC236}">
                <a16:creationId xmlns:a16="http://schemas.microsoft.com/office/drawing/2014/main" id="{E2FAAB71-C3C3-4450-9B9C-14E0B68D1007}"/>
              </a:ext>
            </a:extLst>
          </p:cNvPr>
          <p:cNvPicPr>
            <a:picLocks noChangeAspect="1"/>
          </p:cNvPicPr>
          <p:nvPr/>
        </p:nvPicPr>
        <p:blipFill rotWithShape="1">
          <a:blip r:embed="rId2"/>
          <a:srcRect r="-2" b="3971"/>
          <a:stretch/>
        </p:blipFill>
        <p:spPr>
          <a:xfrm>
            <a:off x="3843337" y="634382"/>
            <a:ext cx="4992910" cy="5495162"/>
          </a:xfrm>
          <a:prstGeom prst="rect">
            <a:avLst/>
          </a:prstGeom>
        </p:spPr>
      </p:pic>
      <p:sp>
        <p:nvSpPr>
          <p:cNvPr id="4" name="TextBox 3">
            <a:extLst>
              <a:ext uri="{FF2B5EF4-FFF2-40B4-BE49-F238E27FC236}">
                <a16:creationId xmlns:a16="http://schemas.microsoft.com/office/drawing/2014/main" id="{CD128CEF-AFA6-4D7D-8296-7842FB9A32AB}"/>
              </a:ext>
            </a:extLst>
          </p:cNvPr>
          <p:cNvSpPr txBox="1"/>
          <p:nvPr/>
        </p:nvSpPr>
        <p:spPr>
          <a:xfrm>
            <a:off x="608320" y="2232591"/>
            <a:ext cx="4612196" cy="3301517"/>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2100" dirty="0">
              <a:solidFill>
                <a:srgbClr val="FEFFFF"/>
              </a:solidFill>
            </a:endParaRPr>
          </a:p>
        </p:txBody>
      </p:sp>
      <p:sp>
        <p:nvSpPr>
          <p:cNvPr id="42" name="TextBox 41">
            <a:extLst>
              <a:ext uri="{FF2B5EF4-FFF2-40B4-BE49-F238E27FC236}">
                <a16:creationId xmlns:a16="http://schemas.microsoft.com/office/drawing/2014/main" id="{DC6B3344-2BBC-4997-85A6-E98CDD72BB76}"/>
              </a:ext>
            </a:extLst>
          </p:cNvPr>
          <p:cNvSpPr txBox="1"/>
          <p:nvPr/>
        </p:nvSpPr>
        <p:spPr>
          <a:xfrm>
            <a:off x="1782576" y="6347882"/>
            <a:ext cx="6701548" cy="367495"/>
          </a:xfrm>
          <a:prstGeom prst="rect">
            <a:avLst/>
          </a:prstGeom>
        </p:spPr>
        <p:txBody>
          <a:bodyPr vert="horz" lIns="91440" tIns="45720" rIns="91440" bIns="45720" rtlCol="0">
            <a:normAutofit/>
          </a:bodyPr>
          <a:lstStyle/>
          <a:p>
            <a:pPr>
              <a:lnSpc>
                <a:spcPct val="90000"/>
              </a:lnSpc>
              <a:spcAft>
                <a:spcPts val="600"/>
              </a:spcAft>
            </a:pPr>
            <a:r>
              <a:rPr lang="en-US" sz="1500" dirty="0"/>
              <a:t>https://www.uptodate.com/contents/image/print?imageKey=ANEST%2F127212</a:t>
            </a:r>
          </a:p>
        </p:txBody>
      </p:sp>
    </p:spTree>
    <p:extLst>
      <p:ext uri="{BB962C8B-B14F-4D97-AF65-F5344CB8AC3E}">
        <p14:creationId xmlns:p14="http://schemas.microsoft.com/office/powerpoint/2010/main" val="17100443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2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Rectangle 3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US" sz="3200">
                <a:solidFill>
                  <a:srgbClr val="FFFFFF"/>
                </a:solidFill>
              </a:rPr>
              <a:t>Anatomy and Physiology</a:t>
            </a:r>
            <a:br>
              <a:rPr lang="en-US" sz="3200">
                <a:solidFill>
                  <a:srgbClr val="FFFFFF"/>
                </a:solidFill>
              </a:rPr>
            </a:br>
            <a:r>
              <a:rPr lang="en-US" sz="3200">
                <a:solidFill>
                  <a:srgbClr val="FFFFFF"/>
                </a:solidFill>
              </a:rPr>
              <a:t>Somatic Nociceptive Pain-Modulation</a:t>
            </a:r>
          </a:p>
        </p:txBody>
      </p:sp>
      <p:sp>
        <p:nvSpPr>
          <p:cNvPr id="3" name="Content Placeholder 2"/>
          <p:cNvSpPr>
            <a:spLocks noGrp="1"/>
          </p:cNvSpPr>
          <p:nvPr>
            <p:ph idx="1"/>
          </p:nvPr>
        </p:nvSpPr>
        <p:spPr>
          <a:xfrm>
            <a:off x="3607694" y="649480"/>
            <a:ext cx="4916510" cy="5546047"/>
          </a:xfrm>
        </p:spPr>
        <p:txBody>
          <a:bodyPr anchor="ctr">
            <a:normAutofit/>
          </a:bodyPr>
          <a:lstStyle/>
          <a:p>
            <a:r>
              <a:rPr lang="en-US" sz="1700"/>
              <a:t>Pain modulation is enhanced in the presence of </a:t>
            </a:r>
            <a:r>
              <a:rPr lang="en-US" sz="1700" b="1" i="1"/>
              <a:t>central sensitization</a:t>
            </a:r>
          </a:p>
          <a:p>
            <a:pPr lvl="1"/>
            <a:r>
              <a:rPr lang="en-US" sz="1700"/>
              <a:t>Central sensitization refers to the </a:t>
            </a:r>
            <a:r>
              <a:rPr lang="en-US" sz="1700" i="1"/>
              <a:t>neural plasticity</a:t>
            </a:r>
            <a:r>
              <a:rPr lang="en-US" sz="1700"/>
              <a:t> that occurs in the CNS</a:t>
            </a:r>
          </a:p>
          <a:p>
            <a:pPr lvl="2"/>
            <a:r>
              <a:rPr lang="en-US" sz="1700"/>
              <a:t>Repetitive stimulation of tissue or neural injury causes activation of nerves and changes in neurotransmitter levels and signaling in the CNS</a:t>
            </a:r>
          </a:p>
          <a:p>
            <a:pPr lvl="2"/>
            <a:r>
              <a:rPr lang="en-US" sz="1700"/>
              <a:t>Repetitive firing of dorsal horn nociceptors causes activation of lower non-nociceptive threshold mechanoreceptors to trigger a pain response</a:t>
            </a:r>
          </a:p>
          <a:p>
            <a:pPr marL="342900" lvl="1" indent="0">
              <a:buNone/>
            </a:pPr>
            <a:endParaRPr lang="en-US" sz="1700"/>
          </a:p>
          <a:p>
            <a:pPr lvl="1"/>
            <a:r>
              <a:rPr lang="en-US" sz="1700"/>
              <a:t>Central sensitization is associated with chronic pain</a:t>
            </a:r>
          </a:p>
          <a:p>
            <a:pPr lvl="1"/>
            <a:r>
              <a:rPr lang="en-US" sz="1700"/>
              <a:t>Peripheral sensitization</a:t>
            </a:r>
          </a:p>
          <a:p>
            <a:pPr lvl="2"/>
            <a:r>
              <a:rPr lang="en-US" sz="1700"/>
              <a:t>This happens in the periphery as well resulting in over exaggeration of pain responses</a:t>
            </a:r>
          </a:p>
          <a:p>
            <a:pPr lvl="1"/>
            <a:endParaRPr lang="en-US" sz="1700"/>
          </a:p>
          <a:p>
            <a:pPr lvl="1"/>
            <a:endParaRPr lang="en-US" sz="1700"/>
          </a:p>
          <a:p>
            <a:pPr marL="349250" lvl="1" indent="0">
              <a:buNone/>
            </a:pPr>
            <a:endParaRPr lang="en-US" sz="1700"/>
          </a:p>
        </p:txBody>
      </p:sp>
    </p:spTree>
    <p:extLst>
      <p:ext uri="{BB962C8B-B14F-4D97-AF65-F5344CB8AC3E}">
        <p14:creationId xmlns:p14="http://schemas.microsoft.com/office/powerpoint/2010/main" val="17019824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2558E9B-5B67-4F43-B53C-935228589C19}"/>
              </a:ext>
            </a:extLst>
          </p:cNvPr>
          <p:cNvPicPr>
            <a:picLocks noChangeAspect="1"/>
          </p:cNvPicPr>
          <p:nvPr/>
        </p:nvPicPr>
        <p:blipFill>
          <a:blip r:embed="rId2"/>
          <a:stretch>
            <a:fillRect/>
          </a:stretch>
        </p:blipFill>
        <p:spPr>
          <a:xfrm>
            <a:off x="0" y="33528"/>
            <a:ext cx="9144000" cy="6790944"/>
          </a:xfrm>
          <a:prstGeom prst="rect">
            <a:avLst/>
          </a:prstGeom>
        </p:spPr>
      </p:pic>
    </p:spTree>
    <p:extLst>
      <p:ext uri="{BB962C8B-B14F-4D97-AF65-F5344CB8AC3E}">
        <p14:creationId xmlns:p14="http://schemas.microsoft.com/office/powerpoint/2010/main" val="19854396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D1D7179B-FF7C-482F-B3D9-2BE9ED113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725" cy="6858000"/>
          </a:xfrm>
          <a:custGeom>
            <a:avLst/>
            <a:gdLst>
              <a:gd name="connsiteX0" fmla="*/ 0 w 6210300"/>
              <a:gd name="connsiteY0" fmla="*/ 0 h 6858000"/>
              <a:gd name="connsiteX1" fmla="*/ 2628900 w 6210300"/>
              <a:gd name="connsiteY1" fmla="*/ 0 h 6858000"/>
              <a:gd name="connsiteX2" fmla="*/ 3034146 w 6210300"/>
              <a:gd name="connsiteY2" fmla="*/ 0 h 6858000"/>
              <a:gd name="connsiteX3" fmla="*/ 6210300 w 6210300"/>
              <a:gd name="connsiteY3" fmla="*/ 6858000 h 6858000"/>
              <a:gd name="connsiteX4" fmla="*/ 2628900 w 6210300"/>
              <a:gd name="connsiteY4" fmla="*/ 6858000 h 6858000"/>
              <a:gd name="connsiteX5" fmla="*/ 0 w 62103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300" h="6858000">
                <a:moveTo>
                  <a:pt x="0" y="0"/>
                </a:moveTo>
                <a:lnTo>
                  <a:pt x="2628900" y="0"/>
                </a:lnTo>
                <a:lnTo>
                  <a:pt x="3034146" y="0"/>
                </a:lnTo>
                <a:lnTo>
                  <a:pt x="6210300" y="6858000"/>
                </a:lnTo>
                <a:lnTo>
                  <a:pt x="26289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4751" y="365125"/>
            <a:ext cx="2980250" cy="5811837"/>
          </a:xfrm>
        </p:spPr>
        <p:txBody>
          <a:bodyPr>
            <a:normAutofit/>
          </a:bodyPr>
          <a:lstStyle/>
          <a:p>
            <a:r>
              <a:rPr lang="en-US">
                <a:solidFill>
                  <a:srgbClr val="FFFFFF"/>
                </a:solidFill>
              </a:rPr>
              <a:t>Acute Pain – Physiological Responses</a:t>
            </a:r>
          </a:p>
        </p:txBody>
      </p:sp>
      <p:sp>
        <p:nvSpPr>
          <p:cNvPr id="3" name="Content Placeholder 2"/>
          <p:cNvSpPr>
            <a:spLocks noGrp="1"/>
          </p:cNvSpPr>
          <p:nvPr>
            <p:ph idx="1"/>
          </p:nvPr>
        </p:nvSpPr>
        <p:spPr>
          <a:xfrm>
            <a:off x="4017695" y="365125"/>
            <a:ext cx="4497653" cy="5811837"/>
          </a:xfrm>
        </p:spPr>
        <p:txBody>
          <a:bodyPr anchor="ctr">
            <a:normAutofit/>
          </a:bodyPr>
          <a:lstStyle/>
          <a:p>
            <a:r>
              <a:rPr lang="en-US" sz="1700">
                <a:solidFill>
                  <a:srgbClr val="FFFFFF"/>
                </a:solidFill>
              </a:rPr>
              <a:t>Caused by noxious stimulation due to trauma (chemical, thermal or mechanical) surgery, or acute illness</a:t>
            </a:r>
          </a:p>
          <a:p>
            <a:r>
              <a:rPr lang="en-US" sz="1700">
                <a:solidFill>
                  <a:srgbClr val="FFFFFF"/>
                </a:solidFill>
              </a:rPr>
              <a:t>Social, cultural and personality factors may interfere with healing</a:t>
            </a:r>
          </a:p>
          <a:p>
            <a:r>
              <a:rPr lang="en-US" sz="1700">
                <a:solidFill>
                  <a:srgbClr val="FFFFFF"/>
                </a:solidFill>
              </a:rPr>
              <a:t>Poorly controlled acute pain may lead to chronic pain states- optimal pain management is crucial in expediting the healing process and to prevent chronic pain states</a:t>
            </a:r>
          </a:p>
          <a:p>
            <a:r>
              <a:rPr lang="en-US" sz="1700">
                <a:solidFill>
                  <a:srgbClr val="FFFFFF"/>
                </a:solidFill>
              </a:rPr>
              <a:t>Activation of the sympathetic nervous system</a:t>
            </a:r>
          </a:p>
          <a:p>
            <a:pPr lvl="1"/>
            <a:r>
              <a:rPr lang="en-US" sz="1700">
                <a:solidFill>
                  <a:srgbClr val="FFFFFF"/>
                </a:solidFill>
              </a:rPr>
              <a:t>Increased release catecholamines from the SNS and adrenal glands + increased cortisol release</a:t>
            </a:r>
          </a:p>
          <a:p>
            <a:pPr lvl="2"/>
            <a:r>
              <a:rPr lang="en-US" sz="1700">
                <a:solidFill>
                  <a:srgbClr val="FFFFFF"/>
                </a:solidFill>
              </a:rPr>
              <a:t>increased HR</a:t>
            </a:r>
          </a:p>
          <a:p>
            <a:pPr lvl="2"/>
            <a:r>
              <a:rPr lang="en-US" sz="1700">
                <a:solidFill>
                  <a:srgbClr val="FFFFFF"/>
                </a:solidFill>
              </a:rPr>
              <a:t>increased vascular resistance (peripheral , systemic and coronary) </a:t>
            </a:r>
          </a:p>
          <a:p>
            <a:pPr lvl="2"/>
            <a:r>
              <a:rPr lang="en-US" sz="1700">
                <a:solidFill>
                  <a:srgbClr val="FFFFFF"/>
                </a:solidFill>
              </a:rPr>
              <a:t>increased myocardial contractility</a:t>
            </a:r>
          </a:p>
          <a:p>
            <a:pPr lvl="2"/>
            <a:r>
              <a:rPr lang="en-US" sz="1700">
                <a:solidFill>
                  <a:srgbClr val="FFFFFF"/>
                </a:solidFill>
              </a:rPr>
              <a:t>Increased BP</a:t>
            </a:r>
          </a:p>
          <a:p>
            <a:pPr lvl="2"/>
            <a:r>
              <a:rPr lang="en-US" sz="1700">
                <a:solidFill>
                  <a:srgbClr val="FFFFFF"/>
                </a:solidFill>
              </a:rPr>
              <a:t>Increased myocardial oxygen demand and myocardial oxygen consumption</a:t>
            </a:r>
          </a:p>
          <a:p>
            <a:pPr lvl="2"/>
            <a:endParaRPr lang="en-US" sz="1700">
              <a:solidFill>
                <a:srgbClr val="FFFFFF"/>
              </a:solidFill>
            </a:endParaRPr>
          </a:p>
        </p:txBody>
      </p:sp>
    </p:spTree>
    <p:extLst>
      <p:ext uri="{BB962C8B-B14F-4D97-AF65-F5344CB8AC3E}">
        <p14:creationId xmlns:p14="http://schemas.microsoft.com/office/powerpoint/2010/main" val="2549221549"/>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18879" y="800392"/>
            <a:ext cx="7698523" cy="1212102"/>
          </a:xfrm>
        </p:spPr>
        <p:txBody>
          <a:bodyPr>
            <a:normAutofit/>
          </a:bodyPr>
          <a:lstStyle/>
          <a:p>
            <a:r>
              <a:rPr lang="en-US" sz="3500">
                <a:solidFill>
                  <a:srgbClr val="FFFFFF"/>
                </a:solidFill>
              </a:rPr>
              <a:t>Acute Pain</a:t>
            </a:r>
          </a:p>
        </p:txBody>
      </p:sp>
      <p:sp>
        <p:nvSpPr>
          <p:cNvPr id="3" name="Content Placeholder 2"/>
          <p:cNvSpPr>
            <a:spLocks noGrp="1"/>
          </p:cNvSpPr>
          <p:nvPr>
            <p:ph idx="1"/>
          </p:nvPr>
        </p:nvSpPr>
        <p:spPr>
          <a:xfrm>
            <a:off x="1025718" y="2897242"/>
            <a:ext cx="7281746" cy="3567173"/>
          </a:xfrm>
        </p:spPr>
        <p:txBody>
          <a:bodyPr anchor="ctr">
            <a:normAutofit/>
          </a:bodyPr>
          <a:lstStyle/>
          <a:p>
            <a:pPr lvl="1"/>
            <a:r>
              <a:rPr lang="en-US" sz="2100" dirty="0"/>
              <a:t>Effects on respiratory system</a:t>
            </a:r>
          </a:p>
          <a:p>
            <a:pPr lvl="2"/>
            <a:r>
              <a:rPr lang="en-US" sz="2100" dirty="0"/>
              <a:t>Most pronounced in patients with upper abdominal area and thorax</a:t>
            </a:r>
          </a:p>
          <a:p>
            <a:pPr lvl="2"/>
            <a:r>
              <a:rPr lang="en-US" sz="2100" dirty="0"/>
              <a:t>Inadequate pain management causes decrease in tidal volume</a:t>
            </a:r>
          </a:p>
          <a:p>
            <a:pPr lvl="2"/>
            <a:r>
              <a:rPr lang="en-US" sz="2100" dirty="0"/>
              <a:t>Decrease in vital capacity (VC) inspiratory capacity (IC) and functional residual capacity (FRC)</a:t>
            </a:r>
          </a:p>
          <a:p>
            <a:pPr lvl="2"/>
            <a:r>
              <a:rPr lang="en-US" sz="2100" dirty="0"/>
              <a:t>Inability to clear secretions</a:t>
            </a:r>
          </a:p>
          <a:p>
            <a:pPr lvl="2"/>
            <a:r>
              <a:rPr lang="en-US" sz="2100" dirty="0"/>
              <a:t>Respiratory muscles may have limited movement</a:t>
            </a:r>
          </a:p>
          <a:p>
            <a:pPr lvl="2"/>
            <a:r>
              <a:rPr lang="en-US" sz="2100" dirty="0"/>
              <a:t>Inability to cough and deep breathe leads to atelectasis and pneumonia</a:t>
            </a:r>
          </a:p>
          <a:p>
            <a:pPr lvl="2"/>
            <a:endParaRPr lang="en-US" sz="2100" dirty="0"/>
          </a:p>
          <a:p>
            <a:pPr lvl="2"/>
            <a:endParaRPr lang="en-US" sz="2100" dirty="0"/>
          </a:p>
          <a:p>
            <a:pPr lvl="2"/>
            <a:endParaRPr lang="en-US" sz="2100" dirty="0"/>
          </a:p>
        </p:txBody>
      </p:sp>
    </p:spTree>
    <p:extLst>
      <p:ext uri="{BB962C8B-B14F-4D97-AF65-F5344CB8AC3E}">
        <p14:creationId xmlns:p14="http://schemas.microsoft.com/office/powerpoint/2010/main" val="164870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D51AB52-5ADD-4688-83DB-8A2EB1F26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8"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5770" y="461001"/>
            <a:ext cx="3827879" cy="1907457"/>
          </a:xfrm>
        </p:spPr>
        <p:txBody>
          <a:bodyPr anchor="ctr">
            <a:normAutofit/>
          </a:bodyPr>
          <a:lstStyle/>
          <a:p>
            <a:r>
              <a:rPr lang="en-US">
                <a:solidFill>
                  <a:schemeClr val="bg1"/>
                </a:solidFill>
              </a:rPr>
              <a:t>Joint Commission Pain Management Standards</a:t>
            </a:r>
          </a:p>
        </p:txBody>
      </p:sp>
      <p:grpSp>
        <p:nvGrpSpPr>
          <p:cNvPr id="49" name="Group 48">
            <a:extLst>
              <a:ext uri="{FF2B5EF4-FFF2-40B4-BE49-F238E27FC236}">
                <a16:creationId xmlns:a16="http://schemas.microsoft.com/office/drawing/2014/main" id="{2B860207-ACE2-4B37-A2C2-9AAE0EEBA8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737776"/>
            <a:ext cx="181579" cy="1340860"/>
            <a:chOff x="56167" y="899960"/>
            <a:chExt cx="242107" cy="1340860"/>
          </a:xfrm>
        </p:grpSpPr>
        <p:sp>
          <p:nvSpPr>
            <p:cNvPr id="50" name="Rectangle 2">
              <a:extLst>
                <a:ext uri="{FF2B5EF4-FFF2-40B4-BE49-F238E27FC236}">
                  <a16:creationId xmlns:a16="http://schemas.microsoft.com/office/drawing/2014/main" id="{E8A59B16-7B5E-439A-AABE-6F43ADBEDA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9">
              <a:extLst>
                <a:ext uri="{FF2B5EF4-FFF2-40B4-BE49-F238E27FC236}">
                  <a16:creationId xmlns:a16="http://schemas.microsoft.com/office/drawing/2014/main" id="{38682BC1-12A9-49A6-B07D-32C0E52874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2">
              <a:extLst>
                <a:ext uri="{FF2B5EF4-FFF2-40B4-BE49-F238E27FC236}">
                  <a16:creationId xmlns:a16="http://schemas.microsoft.com/office/drawing/2014/main" id="{929740E6-43AC-43B8-A959-7FA88DA43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9">
              <a:extLst>
                <a:ext uri="{FF2B5EF4-FFF2-40B4-BE49-F238E27FC236}">
                  <a16:creationId xmlns:a16="http://schemas.microsoft.com/office/drawing/2014/main" id="{96E21AC4-82E7-4B8E-BE4D-06F7B3884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2">
              <a:extLst>
                <a:ext uri="{FF2B5EF4-FFF2-40B4-BE49-F238E27FC236}">
                  <a16:creationId xmlns:a16="http://schemas.microsoft.com/office/drawing/2014/main" id="{C921A779-B023-4EB0-B665-D0212F0090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9">
              <a:extLst>
                <a:ext uri="{FF2B5EF4-FFF2-40B4-BE49-F238E27FC236}">
                  <a16:creationId xmlns:a16="http://schemas.microsoft.com/office/drawing/2014/main" id="{3E26D187-6A2A-4FCB-AB53-925262F722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2">
              <a:extLst>
                <a:ext uri="{FF2B5EF4-FFF2-40B4-BE49-F238E27FC236}">
                  <a16:creationId xmlns:a16="http://schemas.microsoft.com/office/drawing/2014/main" id="{ADC5C21D-9525-4C09-96AC-CD41177752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9">
              <a:extLst>
                <a:ext uri="{FF2B5EF4-FFF2-40B4-BE49-F238E27FC236}">
                  <a16:creationId xmlns:a16="http://schemas.microsoft.com/office/drawing/2014/main" id="{E55B79D7-B509-440B-BB0A-C932B288C2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2">
              <a:extLst>
                <a:ext uri="{FF2B5EF4-FFF2-40B4-BE49-F238E27FC236}">
                  <a16:creationId xmlns:a16="http://schemas.microsoft.com/office/drawing/2014/main" id="{2EB10EB7-F925-4AB7-9B6B-FAFCA6F00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9">
              <a:extLst>
                <a:ext uri="{FF2B5EF4-FFF2-40B4-BE49-F238E27FC236}">
                  <a16:creationId xmlns:a16="http://schemas.microsoft.com/office/drawing/2014/main" id="{4BDE1226-55F7-4E78-8946-97C0D7FDD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2">
              <a:extLst>
                <a:ext uri="{FF2B5EF4-FFF2-40B4-BE49-F238E27FC236}">
                  <a16:creationId xmlns:a16="http://schemas.microsoft.com/office/drawing/2014/main" id="{4FECC137-11B4-48FD-A1AA-610D2138DE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59">
              <a:extLst>
                <a:ext uri="{FF2B5EF4-FFF2-40B4-BE49-F238E27FC236}">
                  <a16:creationId xmlns:a16="http://schemas.microsoft.com/office/drawing/2014/main" id="{180C0DD7-6CE4-486B-916C-C3C87C8180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2">
              <a:extLst>
                <a:ext uri="{FF2B5EF4-FFF2-40B4-BE49-F238E27FC236}">
                  <a16:creationId xmlns:a16="http://schemas.microsoft.com/office/drawing/2014/main" id="{810AE7F9-4396-41FB-94F9-8154D4DC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9">
              <a:extLst>
                <a:ext uri="{FF2B5EF4-FFF2-40B4-BE49-F238E27FC236}">
                  <a16:creationId xmlns:a16="http://schemas.microsoft.com/office/drawing/2014/main" id="{446068F4-9B70-4DC6-82E3-6A6366809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2">
              <a:extLst>
                <a:ext uri="{FF2B5EF4-FFF2-40B4-BE49-F238E27FC236}">
                  <a16:creationId xmlns:a16="http://schemas.microsoft.com/office/drawing/2014/main" id="{ACCF2A15-7704-4CCF-AB0A-20BE623E7A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9">
              <a:extLst>
                <a:ext uri="{FF2B5EF4-FFF2-40B4-BE49-F238E27FC236}">
                  <a16:creationId xmlns:a16="http://schemas.microsoft.com/office/drawing/2014/main" id="{8DF7B9FB-BF19-4609-9AF1-45D94DCB2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2">
              <a:extLst>
                <a:ext uri="{FF2B5EF4-FFF2-40B4-BE49-F238E27FC236}">
                  <a16:creationId xmlns:a16="http://schemas.microsoft.com/office/drawing/2014/main" id="{03EE7F2A-8C41-44E1-A5C5-F9D7A87E4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59">
              <a:extLst>
                <a:ext uri="{FF2B5EF4-FFF2-40B4-BE49-F238E27FC236}">
                  <a16:creationId xmlns:a16="http://schemas.microsoft.com/office/drawing/2014/main" id="{689CADC4-9D26-4B82-9B11-1E2140D1D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2">
              <a:extLst>
                <a:ext uri="{FF2B5EF4-FFF2-40B4-BE49-F238E27FC236}">
                  <a16:creationId xmlns:a16="http://schemas.microsoft.com/office/drawing/2014/main" id="{707BC2C3-A51F-45C0-8BEC-31CC1E9AD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59">
              <a:extLst>
                <a:ext uri="{FF2B5EF4-FFF2-40B4-BE49-F238E27FC236}">
                  <a16:creationId xmlns:a16="http://schemas.microsoft.com/office/drawing/2014/main" id="{9ECFCC9B-5EAD-4BEC-A4C5-28A4766FCB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a:extLst>
              <a:ext uri="{FF2B5EF4-FFF2-40B4-BE49-F238E27FC236}">
                <a16:creationId xmlns:a16="http://schemas.microsoft.com/office/drawing/2014/main" id="{99E7BE8B-090C-41F0-A671-D2BD978A8D94}"/>
              </a:ext>
            </a:extLst>
          </p:cNvPr>
          <p:cNvPicPr>
            <a:picLocks noChangeAspect="1"/>
          </p:cNvPicPr>
          <p:nvPr/>
        </p:nvPicPr>
        <p:blipFill rotWithShape="1">
          <a:blip r:embed="rId2"/>
          <a:srcRect l="26242" r="28521" b="-1"/>
          <a:stretch/>
        </p:blipFill>
        <p:spPr>
          <a:xfrm>
            <a:off x="4496305" y="10"/>
            <a:ext cx="4647695" cy="6857990"/>
          </a:xfrm>
          <a:prstGeom prst="rect">
            <a:avLst/>
          </a:prstGeom>
        </p:spPr>
      </p:pic>
      <p:sp>
        <p:nvSpPr>
          <p:cNvPr id="71" name="Rectangle 70">
            <a:extLst>
              <a:ext uri="{FF2B5EF4-FFF2-40B4-BE49-F238E27FC236}">
                <a16:creationId xmlns:a16="http://schemas.microsoft.com/office/drawing/2014/main" id="{2BBA6F99-C2E7-4A60-BF6F-95A240756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25032"/>
            <a:ext cx="4750392" cy="40329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4937759"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Content Placeholder 2">
            <a:extLst>
              <a:ext uri="{FF2B5EF4-FFF2-40B4-BE49-F238E27FC236}">
                <a16:creationId xmlns:a16="http://schemas.microsoft.com/office/drawing/2014/main" id="{6D2377A9-B194-4745-A775-9D5E04EA47FD}"/>
              </a:ext>
            </a:extLst>
          </p:cNvPr>
          <p:cNvGraphicFramePr>
            <a:graphicFrameLocks noGrp="1"/>
          </p:cNvGraphicFramePr>
          <p:nvPr>
            <p:ph idx="1"/>
            <p:extLst>
              <p:ext uri="{D42A27DB-BD31-4B8C-83A1-F6EECF244321}">
                <p14:modId xmlns:p14="http://schemas.microsoft.com/office/powerpoint/2010/main" val="1807308182"/>
              </p:ext>
            </p:extLst>
          </p:nvPr>
        </p:nvGraphicFramePr>
        <p:xfrm>
          <a:off x="445770" y="3110600"/>
          <a:ext cx="3950568" cy="3055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10134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82344"/>
            <a:ext cx="9143997"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6086475"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9143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524785" y="5490971"/>
            <a:ext cx="5221554" cy="1159200"/>
          </a:xfrm>
        </p:spPr>
        <p:txBody>
          <a:bodyPr vert="horz" lIns="91440" tIns="45720" rIns="91440" bIns="45720" rtlCol="0" anchor="ctr">
            <a:normAutofit/>
          </a:bodyPr>
          <a:lstStyle/>
          <a:p>
            <a:pPr defTabSz="914400"/>
            <a:r>
              <a:rPr lang="en-US" sz="3500" kern="1200">
                <a:solidFill>
                  <a:srgbClr val="FFFFFF"/>
                </a:solidFill>
                <a:latin typeface="+mj-lt"/>
                <a:ea typeface="+mj-ea"/>
                <a:cs typeface="+mj-cs"/>
              </a:rPr>
              <a:t>Acute Pain-assessment</a:t>
            </a:r>
          </a:p>
        </p:txBody>
      </p:sp>
      <p:pic>
        <p:nvPicPr>
          <p:cNvPr id="5" name="Picture 4" descr="Graphical user interface, text, application, email&#10;&#10;Description automatically generated">
            <a:extLst>
              <a:ext uri="{FF2B5EF4-FFF2-40B4-BE49-F238E27FC236}">
                <a16:creationId xmlns:a16="http://schemas.microsoft.com/office/drawing/2014/main" id="{7434DF7F-D8B3-4DF2-9A27-14B6600DD986}"/>
              </a:ext>
            </a:extLst>
          </p:cNvPr>
          <p:cNvPicPr>
            <a:picLocks noChangeAspect="1"/>
          </p:cNvPicPr>
          <p:nvPr/>
        </p:nvPicPr>
        <p:blipFill>
          <a:blip r:embed="rId2"/>
          <a:stretch>
            <a:fillRect/>
          </a:stretch>
        </p:blipFill>
        <p:spPr>
          <a:xfrm>
            <a:off x="1532506" y="390832"/>
            <a:ext cx="6148452" cy="4519114"/>
          </a:xfrm>
          <a:prstGeom prst="rect">
            <a:avLst/>
          </a:prstGeom>
        </p:spPr>
      </p:pic>
    </p:spTree>
    <p:extLst>
      <p:ext uri="{BB962C8B-B14F-4D97-AF65-F5344CB8AC3E}">
        <p14:creationId xmlns:p14="http://schemas.microsoft.com/office/powerpoint/2010/main" val="15825795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16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Description automatically generated">
            <a:extLst>
              <a:ext uri="{FF2B5EF4-FFF2-40B4-BE49-F238E27FC236}">
                <a16:creationId xmlns:a16="http://schemas.microsoft.com/office/drawing/2014/main" id="{F79CA76C-AC52-4170-A420-0E3BF2BC4414}"/>
              </a:ext>
            </a:extLst>
          </p:cNvPr>
          <p:cNvPicPr>
            <a:picLocks noChangeAspect="1"/>
          </p:cNvPicPr>
          <p:nvPr/>
        </p:nvPicPr>
        <p:blipFill>
          <a:blip r:embed="rId2"/>
          <a:stretch>
            <a:fillRect/>
          </a:stretch>
        </p:blipFill>
        <p:spPr>
          <a:xfrm>
            <a:off x="2851933" y="643467"/>
            <a:ext cx="3440132" cy="5571066"/>
          </a:xfrm>
          <a:prstGeom prst="rect">
            <a:avLst/>
          </a:prstGeom>
        </p:spPr>
      </p:pic>
    </p:spTree>
    <p:extLst>
      <p:ext uri="{BB962C8B-B14F-4D97-AF65-F5344CB8AC3E}">
        <p14:creationId xmlns:p14="http://schemas.microsoft.com/office/powerpoint/2010/main" val="12668699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084EA7BA-263C-2B49-9904-19978FB1395C}"/>
              </a:ext>
            </a:extLst>
          </p:cNvPr>
          <p:cNvPicPr>
            <a:picLocks noChangeAspect="1"/>
          </p:cNvPicPr>
          <p:nvPr/>
        </p:nvPicPr>
        <p:blipFill>
          <a:blip r:embed="rId2"/>
          <a:stretch>
            <a:fillRect/>
          </a:stretch>
        </p:blipFill>
        <p:spPr>
          <a:xfrm>
            <a:off x="736600" y="863600"/>
            <a:ext cx="7670800" cy="5130800"/>
          </a:xfrm>
          <a:prstGeom prst="rect">
            <a:avLst/>
          </a:prstGeom>
        </p:spPr>
      </p:pic>
    </p:spTree>
    <p:extLst>
      <p:ext uri="{BB962C8B-B14F-4D97-AF65-F5344CB8AC3E}">
        <p14:creationId xmlns:p14="http://schemas.microsoft.com/office/powerpoint/2010/main" val="41419570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9"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16275" y="713232"/>
            <a:ext cx="3865626" cy="1197864"/>
          </a:xfrm>
        </p:spPr>
        <p:txBody>
          <a:bodyPr>
            <a:normAutofit/>
          </a:bodyPr>
          <a:lstStyle/>
          <a:p>
            <a:r>
              <a:rPr lang="en-US" sz="2600"/>
              <a:t>Preemptive Analgesia – Can we help decrease pain?</a:t>
            </a:r>
          </a:p>
        </p:txBody>
      </p:sp>
      <p:pic>
        <p:nvPicPr>
          <p:cNvPr id="25" name="Picture 24">
            <a:extLst>
              <a:ext uri="{FF2B5EF4-FFF2-40B4-BE49-F238E27FC236}">
                <a16:creationId xmlns:a16="http://schemas.microsoft.com/office/drawing/2014/main" id="{9EB21519-D06C-41EF-B898-8EE7F4EEB6FA}"/>
              </a:ext>
            </a:extLst>
          </p:cNvPr>
          <p:cNvPicPr>
            <a:picLocks noChangeAspect="1"/>
          </p:cNvPicPr>
          <p:nvPr/>
        </p:nvPicPr>
        <p:blipFill rotWithShape="1">
          <a:blip r:embed="rId2"/>
          <a:srcRect l="26115" r="40081"/>
          <a:stretch/>
        </p:blipFill>
        <p:spPr>
          <a:xfrm>
            <a:off x="20" y="10"/>
            <a:ext cx="4121311" cy="6857990"/>
          </a:xfrm>
          <a:prstGeom prst="rect">
            <a:avLst/>
          </a:prstGeom>
        </p:spPr>
      </p:pic>
      <p:sp>
        <p:nvSpPr>
          <p:cNvPr id="31" name="!!Line">
            <a:extLst>
              <a:ext uri="{FF2B5EF4-FFF2-40B4-BE49-F238E27FC236}">
                <a16:creationId xmlns:a16="http://schemas.microsoft.com/office/drawing/2014/main" id="{29A9EE12-EF77-4DB4-84E4-043DE7235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9996" y="822960"/>
            <a:ext cx="6858"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p:cNvSpPr>
            <a:spLocks noGrp="1"/>
          </p:cNvSpPr>
          <p:nvPr>
            <p:ph idx="1"/>
          </p:nvPr>
        </p:nvSpPr>
        <p:spPr>
          <a:xfrm>
            <a:off x="4816275" y="2048256"/>
            <a:ext cx="3865626" cy="4123944"/>
          </a:xfrm>
        </p:spPr>
        <p:txBody>
          <a:bodyPr anchor="t">
            <a:normAutofit/>
          </a:bodyPr>
          <a:lstStyle/>
          <a:p>
            <a:r>
              <a:rPr lang="en-US" sz="1500"/>
              <a:t>Preemptive analgesia operates on the premise that peripheral and central sensitization results from noxious stimulation, thereby causing an increase in postoperative pain</a:t>
            </a:r>
          </a:p>
          <a:p>
            <a:r>
              <a:rPr lang="en-US" sz="1500"/>
              <a:t>Preemptive analgesia remains controversial</a:t>
            </a:r>
          </a:p>
          <a:p>
            <a:r>
              <a:rPr lang="en-US" sz="1500"/>
              <a:t>Either way, multimodal therapies are done in order to maintain adequate pain control to acute and chronic pain management</a:t>
            </a:r>
          </a:p>
          <a:p>
            <a:r>
              <a:rPr lang="en-US" sz="1500"/>
              <a:t>Multi-modal management consists of using a combination of analgesics that work on a variety of receptors with different mechanism of action both peripherally and centrally resulting in additive or synergistic effects to mange pain</a:t>
            </a:r>
          </a:p>
        </p:txBody>
      </p:sp>
    </p:spTree>
    <p:extLst>
      <p:ext uri="{BB962C8B-B14F-4D97-AF65-F5344CB8AC3E}">
        <p14:creationId xmlns:p14="http://schemas.microsoft.com/office/powerpoint/2010/main" val="3129211617"/>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561AEE4-4E38-4BAC-976D-E0DE523FC5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F0BC676B-D19A-44DB-910A-0C0E6D433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323" y="3985"/>
            <a:ext cx="7329573" cy="6858000"/>
            <a:chOff x="1303402" y="3985"/>
            <a:chExt cx="9772765" cy="6858000"/>
          </a:xfrm>
        </p:grpSpPr>
        <p:sp>
          <p:nvSpPr>
            <p:cNvPr id="43" name="Freeform: Shape 42">
              <a:extLst>
                <a:ext uri="{FF2B5EF4-FFF2-40B4-BE49-F238E27FC236}">
                  <a16:creationId xmlns:a16="http://schemas.microsoft.com/office/drawing/2014/main" id="{999AA485-A13F-4455-814E-C116AD7E0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Freeform: Shape 43">
              <a:extLst>
                <a:ext uri="{FF2B5EF4-FFF2-40B4-BE49-F238E27FC236}">
                  <a16:creationId xmlns:a16="http://schemas.microsoft.com/office/drawing/2014/main" id="{9C90D55F-0AFB-45E5-8815-A4701774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D476B6C1-4A41-48E6-8540-FC48FCD76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Freeform: Shape 45">
              <a:extLst>
                <a:ext uri="{FF2B5EF4-FFF2-40B4-BE49-F238E27FC236}">
                  <a16:creationId xmlns:a16="http://schemas.microsoft.com/office/drawing/2014/main" id="{3347F445-D2CA-4FEB-AB8E-7A47AB57C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7" name="Freeform: Shape 46">
              <a:extLst>
                <a:ext uri="{FF2B5EF4-FFF2-40B4-BE49-F238E27FC236}">
                  <a16:creationId xmlns:a16="http://schemas.microsoft.com/office/drawing/2014/main" id="{12F1B3D8-301E-4A54-9284-EB14E9056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48" name="Freeform: Shape 47">
              <a:extLst>
                <a:ext uri="{FF2B5EF4-FFF2-40B4-BE49-F238E27FC236}">
                  <a16:creationId xmlns:a16="http://schemas.microsoft.com/office/drawing/2014/main" id="{CE4B9C67-860A-4569-AC84-3ADE433D1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Freeform: Shape 48">
              <a:extLst>
                <a:ext uri="{FF2B5EF4-FFF2-40B4-BE49-F238E27FC236}">
                  <a16:creationId xmlns:a16="http://schemas.microsoft.com/office/drawing/2014/main" id="{1175B763-A6E6-4AD1-9138-9B1164A7A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title"/>
          </p:nvPr>
        </p:nvSpPr>
        <p:spPr>
          <a:xfrm>
            <a:off x="2275099" y="991261"/>
            <a:ext cx="4316022" cy="1837349"/>
          </a:xfrm>
        </p:spPr>
        <p:txBody>
          <a:bodyPr anchor="ctr">
            <a:normAutofit/>
          </a:bodyPr>
          <a:lstStyle/>
          <a:p>
            <a:pPr algn="ctr"/>
            <a:r>
              <a:rPr lang="en-US" sz="3100">
                <a:solidFill>
                  <a:schemeClr val="tx2"/>
                </a:solidFill>
              </a:rPr>
              <a:t>Acute Pain Analgesics-NSAIDS</a:t>
            </a:r>
          </a:p>
        </p:txBody>
      </p:sp>
      <p:sp>
        <p:nvSpPr>
          <p:cNvPr id="3" name="Content Placeholder 2"/>
          <p:cNvSpPr>
            <a:spLocks noGrp="1"/>
          </p:cNvSpPr>
          <p:nvPr>
            <p:ph idx="1"/>
          </p:nvPr>
        </p:nvSpPr>
        <p:spPr>
          <a:xfrm>
            <a:off x="2291965" y="2979336"/>
            <a:ext cx="4282291" cy="2430864"/>
          </a:xfrm>
        </p:spPr>
        <p:txBody>
          <a:bodyPr anchor="t">
            <a:normAutofit/>
          </a:bodyPr>
          <a:lstStyle/>
          <a:p>
            <a:r>
              <a:rPr lang="en-US" sz="900">
                <a:solidFill>
                  <a:schemeClr val="tx2"/>
                </a:solidFill>
              </a:rPr>
              <a:t>Used in combination with opioids, produces a synergistic effect and overall decreased dose of opioids and decreased opioid side effects</a:t>
            </a:r>
          </a:p>
          <a:p>
            <a:r>
              <a:rPr lang="en-US" sz="900">
                <a:solidFill>
                  <a:schemeClr val="tx2"/>
                </a:solidFill>
              </a:rPr>
              <a:t>All NSAIDS have anti-inflammatory, antipyretic and analgesic properties</a:t>
            </a:r>
          </a:p>
          <a:p>
            <a:r>
              <a:rPr lang="en-US" sz="900">
                <a:solidFill>
                  <a:schemeClr val="tx2"/>
                </a:solidFill>
              </a:rPr>
              <a:t>Inhibits cyclooxygenase and thereby prevents conversion of arachidonic acid to prostaglandins</a:t>
            </a:r>
          </a:p>
          <a:p>
            <a:pPr lvl="1"/>
            <a:r>
              <a:rPr lang="en-US" sz="900">
                <a:solidFill>
                  <a:schemeClr val="tx2"/>
                </a:solidFill>
              </a:rPr>
              <a:t>Prostaglandins (PGE1 and PGE2 are responsible for sensitizing and amplifying peripheral nociceptors to the inflammatory mediators (substance P, bradykinin, and serotonin) which are released when tissue is traumatized</a:t>
            </a:r>
          </a:p>
          <a:p>
            <a:pPr lvl="1"/>
            <a:r>
              <a:rPr lang="en-US" sz="900">
                <a:solidFill>
                  <a:schemeClr val="tx2"/>
                </a:solidFill>
              </a:rPr>
              <a:t>Prostaglandins do not directly produce pain but contribute to hyperalgesia</a:t>
            </a:r>
          </a:p>
          <a:p>
            <a:pPr lvl="1"/>
            <a:r>
              <a:rPr lang="en-US" sz="900">
                <a:solidFill>
                  <a:schemeClr val="tx2"/>
                </a:solidFill>
              </a:rPr>
              <a:t>Centrally, prostaglandins enhance pain transmission by enhancing the release of substance P and glutamate in first-order neurons, increasing nociceptive transmission at second- order neurons, and inhibit the release of descending inhibitory neurotransmitters</a:t>
            </a:r>
          </a:p>
          <a:p>
            <a:endParaRPr lang="en-US" sz="900">
              <a:solidFill>
                <a:schemeClr val="tx2"/>
              </a:solidFill>
            </a:endParaRPr>
          </a:p>
        </p:txBody>
      </p:sp>
    </p:spTree>
    <p:extLst>
      <p:ext uri="{BB962C8B-B14F-4D97-AF65-F5344CB8AC3E}">
        <p14:creationId xmlns:p14="http://schemas.microsoft.com/office/powerpoint/2010/main" val="8139631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8">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0">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AE8D2839-2DD5-49DF-B1C5-4046BBDA24F0}"/>
              </a:ext>
            </a:extLst>
          </p:cNvPr>
          <p:cNvPicPr>
            <a:picLocks noChangeAspect="1"/>
          </p:cNvPicPr>
          <p:nvPr/>
        </p:nvPicPr>
        <p:blipFill>
          <a:blip r:embed="rId2"/>
          <a:stretch>
            <a:fillRect/>
          </a:stretch>
        </p:blipFill>
        <p:spPr>
          <a:xfrm>
            <a:off x="712521" y="457200"/>
            <a:ext cx="7718958" cy="5943600"/>
          </a:xfrm>
          <a:prstGeom prst="rect">
            <a:avLst/>
          </a:prstGeom>
        </p:spPr>
      </p:pic>
    </p:spTree>
    <p:extLst>
      <p:ext uri="{BB962C8B-B14F-4D97-AF65-F5344CB8AC3E}">
        <p14:creationId xmlns:p14="http://schemas.microsoft.com/office/powerpoint/2010/main" val="4316601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64056"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239012"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365126"/>
            <a:ext cx="5818270" cy="1288238"/>
          </a:xfrm>
        </p:spPr>
        <p:txBody>
          <a:bodyPr anchor="b">
            <a:normAutofit/>
          </a:bodyPr>
          <a:lstStyle/>
          <a:p>
            <a:r>
              <a:rPr lang="en-US"/>
              <a:t>Acute Pain Analgesics-NSAIDS</a:t>
            </a:r>
          </a:p>
        </p:txBody>
      </p:sp>
      <p:sp>
        <p:nvSpPr>
          <p:cNvPr id="3" name="Content Placeholder 2"/>
          <p:cNvSpPr>
            <a:spLocks noGrp="1"/>
          </p:cNvSpPr>
          <p:nvPr>
            <p:ph idx="1"/>
          </p:nvPr>
        </p:nvSpPr>
        <p:spPr>
          <a:xfrm>
            <a:off x="628648" y="1956390"/>
            <a:ext cx="5491718" cy="3907465"/>
          </a:xfrm>
        </p:spPr>
        <p:txBody>
          <a:bodyPr anchor="t">
            <a:normAutofit/>
          </a:bodyPr>
          <a:lstStyle/>
          <a:p>
            <a:r>
              <a:rPr lang="en-US" sz="1500"/>
              <a:t>Ketorolac</a:t>
            </a:r>
          </a:p>
          <a:p>
            <a:pPr lvl="1"/>
            <a:r>
              <a:rPr lang="en-US" sz="1500"/>
              <a:t>A nonselective COX inhibiter</a:t>
            </a:r>
          </a:p>
          <a:p>
            <a:pPr lvl="1"/>
            <a:r>
              <a:rPr lang="en-US" sz="1500"/>
              <a:t>Short term acute postoperative pain alone or in combination with other analgesic modalities</a:t>
            </a:r>
          </a:p>
          <a:p>
            <a:pPr lvl="1"/>
            <a:r>
              <a:rPr lang="en-US" sz="1500"/>
              <a:t>Oral, IM, IV or intranasal</a:t>
            </a:r>
          </a:p>
          <a:p>
            <a:pPr lvl="1"/>
            <a:r>
              <a:rPr lang="en-US" sz="1500"/>
              <a:t>30 mg Ketorolac equal to 12 mg Morphine IM</a:t>
            </a:r>
          </a:p>
          <a:p>
            <a:pPr lvl="1"/>
            <a:r>
              <a:rPr lang="en-US" sz="1500"/>
              <a:t>Should not be used more than 5 days because is blocks COX-1</a:t>
            </a:r>
          </a:p>
          <a:p>
            <a:pPr lvl="2"/>
            <a:r>
              <a:rPr lang="en-US"/>
              <a:t>Contraindications include renal impairment, GI bleeding, history of asthma, hypersensitivity to NSAIDS and surgeries that have a high risk of bleeding</a:t>
            </a:r>
          </a:p>
          <a:p>
            <a:pPr lvl="2"/>
            <a:r>
              <a:rPr lang="en-US"/>
              <a:t>Controversy regarding bone healing and ketorolac administration</a:t>
            </a:r>
          </a:p>
          <a:p>
            <a:pPr lvl="2"/>
            <a:r>
              <a:rPr lang="en-US"/>
              <a:t>Interrupts normal prostaglandin effects on osteoblasts and osteoclast functioning that promotes healing</a:t>
            </a:r>
          </a:p>
          <a:p>
            <a:pPr marL="685800" lvl="2" indent="0">
              <a:buNone/>
            </a:pPr>
            <a:endParaRPr lang="en-US"/>
          </a:p>
        </p:txBody>
      </p:sp>
      <p:sp>
        <p:nvSpPr>
          <p:cNvPr id="4" name="TextBox 3"/>
          <p:cNvSpPr txBox="1"/>
          <p:nvPr/>
        </p:nvSpPr>
        <p:spPr>
          <a:xfrm>
            <a:off x="-2408717" y="528493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99474560"/>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2">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4">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3A5FEA10-9015-4E07-8482-957AA0A0F55F}"/>
              </a:ext>
            </a:extLst>
          </p:cNvPr>
          <p:cNvSpPr>
            <a:spLocks noGrp="1"/>
          </p:cNvSpPr>
          <p:nvPr>
            <p:ph type="title"/>
          </p:nvPr>
        </p:nvSpPr>
        <p:spPr>
          <a:xfrm>
            <a:off x="628650" y="401221"/>
            <a:ext cx="7886700" cy="1348065"/>
          </a:xfrm>
        </p:spPr>
        <p:txBody>
          <a:bodyPr>
            <a:normAutofit/>
          </a:bodyPr>
          <a:lstStyle/>
          <a:p>
            <a:r>
              <a:rPr lang="en-US" sz="4700">
                <a:solidFill>
                  <a:srgbClr val="FFFFFF"/>
                </a:solidFill>
              </a:rPr>
              <a:t>Acute Pain Analgesics-NSAIDS</a:t>
            </a:r>
          </a:p>
        </p:txBody>
      </p:sp>
      <p:sp>
        <p:nvSpPr>
          <p:cNvPr id="3" name="Content Placeholder 2">
            <a:extLst>
              <a:ext uri="{FF2B5EF4-FFF2-40B4-BE49-F238E27FC236}">
                <a16:creationId xmlns:a16="http://schemas.microsoft.com/office/drawing/2014/main" id="{93AF74EA-F2FC-4AAD-A8CB-435144260CA6}"/>
              </a:ext>
            </a:extLst>
          </p:cNvPr>
          <p:cNvSpPr>
            <a:spLocks noGrp="1"/>
          </p:cNvSpPr>
          <p:nvPr>
            <p:ph idx="1"/>
          </p:nvPr>
        </p:nvSpPr>
        <p:spPr>
          <a:xfrm>
            <a:off x="628650" y="2586789"/>
            <a:ext cx="7886700" cy="3590174"/>
          </a:xfrm>
        </p:spPr>
        <p:txBody>
          <a:bodyPr>
            <a:normAutofit/>
          </a:bodyPr>
          <a:lstStyle/>
          <a:p>
            <a:r>
              <a:rPr lang="en-US" sz="1300"/>
              <a:t>Celebrex</a:t>
            </a:r>
          </a:p>
          <a:p>
            <a:pPr lvl="1"/>
            <a:r>
              <a:rPr lang="en-US" sz="1300"/>
              <a:t>Analgesic, antipyretic and anti-inflammatory effects</a:t>
            </a:r>
          </a:p>
          <a:p>
            <a:pPr lvl="1"/>
            <a:r>
              <a:rPr lang="en-US" sz="1300"/>
              <a:t>Shown to decrease postoperative pain when used with opioids compared to opioids alone </a:t>
            </a:r>
          </a:p>
          <a:p>
            <a:pPr lvl="1"/>
            <a:r>
              <a:rPr lang="en-US" sz="1300"/>
              <a:t>COX-2 only</a:t>
            </a:r>
          </a:p>
          <a:p>
            <a:pPr lvl="2"/>
            <a:r>
              <a:rPr lang="en-US" sz="1300"/>
              <a:t>Decreases risk of GI, bleeding and ulceration, CV events, and renal dysfunction</a:t>
            </a:r>
          </a:p>
          <a:p>
            <a:pPr lvl="2"/>
            <a:r>
              <a:rPr lang="en-US" sz="1300"/>
              <a:t>Thought to be lower with COX-2 NSAID</a:t>
            </a:r>
          </a:p>
          <a:p>
            <a:pPr lvl="2"/>
            <a:endParaRPr lang="en-US" sz="1300"/>
          </a:p>
          <a:p>
            <a:pPr lvl="1"/>
            <a:r>
              <a:rPr lang="en-US" sz="1300"/>
              <a:t>Dosing 200 to 400 mg 1 hour preoperatively </a:t>
            </a:r>
          </a:p>
          <a:p>
            <a:pPr lvl="1"/>
            <a:r>
              <a:rPr lang="en-US" sz="1300"/>
              <a:t>Contraindicated in patients undergoing CAB surgery</a:t>
            </a:r>
          </a:p>
          <a:p>
            <a:pPr lvl="2"/>
            <a:endParaRPr lang="en-US" sz="1300"/>
          </a:p>
          <a:p>
            <a:pPr lvl="1"/>
            <a:r>
              <a:rPr lang="en-US" sz="1300"/>
              <a:t>Animal studies have shown a link between bone nonunion after orthopedic surgeries and use of NSAIDS but has not been in humans. So controversial</a:t>
            </a:r>
          </a:p>
          <a:p>
            <a:pPr lvl="1"/>
            <a:r>
              <a:rPr lang="en-US" sz="1300"/>
              <a:t>Observational studies have suggested that NSAID use may increased risk of anastomotic leakage after colorectal surgery. No recommendation to exclude it’s use in these patients</a:t>
            </a:r>
          </a:p>
          <a:p>
            <a:pPr lvl="1"/>
            <a:r>
              <a:rPr lang="en-US" sz="1300"/>
              <a:t>Always have a discussion with all providers to determine if using</a:t>
            </a:r>
          </a:p>
        </p:txBody>
      </p:sp>
    </p:spTree>
    <p:extLst>
      <p:ext uri="{BB962C8B-B14F-4D97-AF65-F5344CB8AC3E}">
        <p14:creationId xmlns:p14="http://schemas.microsoft.com/office/powerpoint/2010/main" val="14820635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1"/>
            <a:ext cx="500634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548640" y="731520"/>
            <a:ext cx="4567428" cy="1426464"/>
          </a:xfrm>
        </p:spPr>
        <p:txBody>
          <a:bodyPr>
            <a:normAutofit/>
          </a:bodyPr>
          <a:lstStyle/>
          <a:p>
            <a:r>
              <a:rPr lang="en-US">
                <a:solidFill>
                  <a:srgbClr val="FFFFFF"/>
                </a:solidFill>
              </a:rPr>
              <a:t>Acute Pain Analgesics-NSAIDS</a:t>
            </a:r>
          </a:p>
        </p:txBody>
      </p:sp>
      <p:sp>
        <p:nvSpPr>
          <p:cNvPr id="35" name="Rectangle 34">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461737"/>
            <a:ext cx="1612020"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ectangle 36">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453155"/>
            <a:ext cx="161201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ectangle 3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80956"/>
            <a:ext cx="8448154"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2092" y="2798385"/>
            <a:ext cx="7948296" cy="3283260"/>
          </a:xfrm>
        </p:spPr>
        <p:txBody>
          <a:bodyPr anchor="ctr">
            <a:normAutofit/>
          </a:bodyPr>
          <a:lstStyle/>
          <a:p>
            <a:r>
              <a:rPr lang="en-US" sz="1600"/>
              <a:t>Acetaminophen</a:t>
            </a:r>
          </a:p>
          <a:p>
            <a:pPr lvl="1"/>
            <a:r>
              <a:rPr lang="en-US" sz="1600"/>
              <a:t>Reduces prostaglandin synthesis by an uncertain mechanism</a:t>
            </a:r>
          </a:p>
          <a:p>
            <a:pPr lvl="1"/>
            <a:r>
              <a:rPr lang="en-US" sz="1600"/>
              <a:t>Minimal anti-inflammatory effects with mainly analgesic and antipyretic properties</a:t>
            </a:r>
          </a:p>
          <a:p>
            <a:pPr lvl="1"/>
            <a:r>
              <a:rPr lang="en-US" sz="1600"/>
              <a:t>Suitable for acute mild to moderate postoperative pain and fever ideal drug fro multimodal analgesia for surgical pain</a:t>
            </a:r>
          </a:p>
          <a:p>
            <a:pPr lvl="1"/>
            <a:r>
              <a:rPr lang="en-US" sz="1600"/>
              <a:t>Metabolized primarily by the liver and is contraindicated in patients with liver failure</a:t>
            </a:r>
          </a:p>
          <a:p>
            <a:pPr lvl="1"/>
            <a:r>
              <a:rPr lang="en-US" sz="1600"/>
              <a:t>Parental acetaminophen (orfirmev) available for the treatment of acute mild to moderate pain and is effective in treating moderate to sever pain with adjunctive opioid analgesics</a:t>
            </a:r>
          </a:p>
          <a:p>
            <a:pPr lvl="1"/>
            <a:r>
              <a:rPr lang="en-US" sz="1600"/>
              <a:t>Dosing for adults weighing over 50 kg = 1000mg every 6 hours to a maximum of 4000mg/day</a:t>
            </a:r>
          </a:p>
          <a:p>
            <a:pPr lvl="2"/>
            <a:r>
              <a:rPr lang="en-US" sz="1600"/>
              <a:t>Onset is 10 minutes with a duration of action of 4-6 hours</a:t>
            </a:r>
          </a:p>
        </p:txBody>
      </p:sp>
      <p:sp>
        <p:nvSpPr>
          <p:cNvPr id="6" name="TextBox 5"/>
          <p:cNvSpPr txBox="1"/>
          <p:nvPr/>
        </p:nvSpPr>
        <p:spPr>
          <a:xfrm>
            <a:off x="934290" y="1282752"/>
            <a:ext cx="6613022" cy="369332"/>
          </a:xfrm>
          <a:prstGeom prst="rect">
            <a:avLst/>
          </a:prstGeom>
          <a:noFill/>
        </p:spPr>
        <p:txBody>
          <a:bodyPr wrap="square" rtlCol="0">
            <a:spAutoFit/>
          </a:bodyPr>
          <a:lstStyle/>
          <a:p>
            <a:endParaRPr lang="en-US" dirty="0"/>
          </a:p>
        </p:txBody>
      </p:sp>
      <p:sp>
        <p:nvSpPr>
          <p:cNvPr id="4" name="TextBox 3"/>
          <p:cNvSpPr txBox="1"/>
          <p:nvPr/>
        </p:nvSpPr>
        <p:spPr>
          <a:xfrm>
            <a:off x="-2408717" y="528493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754804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miling for the camera&#10;&#10;Description automatically generated with low confidence">
            <a:extLst>
              <a:ext uri="{FF2B5EF4-FFF2-40B4-BE49-F238E27FC236}">
                <a16:creationId xmlns:a16="http://schemas.microsoft.com/office/drawing/2014/main" id="{CEA1D4F0-DABA-4B4A-AD03-25A0C7FB182D}"/>
              </a:ext>
            </a:extLst>
          </p:cNvPr>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2961115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32DC9562-DA0E-1B47-AEE2-BBE8523DBBFF}"/>
              </a:ext>
            </a:extLst>
          </p:cNvPr>
          <p:cNvPicPr>
            <a:picLocks noChangeAspect="1"/>
          </p:cNvPicPr>
          <p:nvPr/>
        </p:nvPicPr>
        <p:blipFill>
          <a:blip r:embed="rId2"/>
          <a:stretch>
            <a:fillRect/>
          </a:stretch>
        </p:blipFill>
        <p:spPr>
          <a:xfrm>
            <a:off x="1146172" y="0"/>
            <a:ext cx="6851656" cy="6858000"/>
          </a:xfrm>
          <a:prstGeom prst="rect">
            <a:avLst/>
          </a:prstGeom>
        </p:spPr>
      </p:pic>
    </p:spTree>
    <p:extLst>
      <p:ext uri="{BB962C8B-B14F-4D97-AF65-F5344CB8AC3E}">
        <p14:creationId xmlns:p14="http://schemas.microsoft.com/office/powerpoint/2010/main" val="15210577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21ED5FCA-9564-42B4-9F52-2CCED8ED6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9143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9E24C648-4405-412C-AABD-A91F4BB4F7B1}"/>
              </a:ext>
            </a:extLst>
          </p:cNvPr>
          <p:cNvPicPr>
            <a:picLocks noChangeAspect="1"/>
          </p:cNvPicPr>
          <p:nvPr/>
        </p:nvPicPr>
        <p:blipFill rotWithShape="1">
          <a:blip r:embed="rId2">
            <a:alphaModFix amt="55000"/>
          </a:blip>
          <a:srcRect l="2334" r="-1" b="-1"/>
          <a:stretch/>
        </p:blipFill>
        <p:spPr>
          <a:xfrm>
            <a:off x="20" y="-9107"/>
            <a:ext cx="9143980" cy="6858000"/>
          </a:xfrm>
          <a:prstGeom prst="rect">
            <a:avLst/>
          </a:prstGeom>
        </p:spPr>
      </p:pic>
      <p:sp>
        <p:nvSpPr>
          <p:cNvPr id="2" name="Title 1"/>
          <p:cNvSpPr>
            <a:spLocks noGrp="1"/>
          </p:cNvSpPr>
          <p:nvPr>
            <p:ph type="title"/>
          </p:nvPr>
        </p:nvSpPr>
        <p:spPr>
          <a:xfrm>
            <a:off x="628650" y="365125"/>
            <a:ext cx="7886700" cy="1325563"/>
          </a:xfrm>
        </p:spPr>
        <p:txBody>
          <a:bodyPr>
            <a:normAutofit/>
          </a:bodyPr>
          <a:lstStyle/>
          <a:p>
            <a:r>
              <a:rPr lang="en-US">
                <a:solidFill>
                  <a:srgbClr val="FFFFFF"/>
                </a:solidFill>
              </a:rPr>
              <a:t>Opioids</a:t>
            </a:r>
          </a:p>
        </p:txBody>
      </p:sp>
      <p:sp>
        <p:nvSpPr>
          <p:cNvPr id="28" name="Arc 2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0" name="Content Placeholder 2">
            <a:extLst>
              <a:ext uri="{FF2B5EF4-FFF2-40B4-BE49-F238E27FC236}">
                <a16:creationId xmlns:a16="http://schemas.microsoft.com/office/drawing/2014/main" id="{C5158F72-D1FC-444C-993E-237A0C17F771}"/>
              </a:ext>
            </a:extLst>
          </p:cNvPr>
          <p:cNvGraphicFramePr>
            <a:graphicFrameLocks noGrp="1"/>
          </p:cNvGraphicFramePr>
          <p:nvPr>
            <p:ph idx="1"/>
            <p:extLst>
              <p:ext uri="{D42A27DB-BD31-4B8C-83A1-F6EECF244321}">
                <p14:modId xmlns:p14="http://schemas.microsoft.com/office/powerpoint/2010/main" val="253064592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57573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5770" y="1042416"/>
            <a:ext cx="2850114" cy="4793762"/>
          </a:xfrm>
        </p:spPr>
        <p:txBody>
          <a:bodyPr>
            <a:normAutofit/>
          </a:bodyPr>
          <a:lstStyle/>
          <a:p>
            <a:r>
              <a:rPr lang="en-US" sz="4200"/>
              <a:t>Opioids</a:t>
            </a:r>
          </a:p>
        </p:txBody>
      </p:sp>
      <p:grpSp>
        <p:nvGrpSpPr>
          <p:cNvPr id="40" name="Group 39">
            <a:extLst>
              <a:ext uri="{FF2B5EF4-FFF2-40B4-BE49-F238E27FC236}">
                <a16:creationId xmlns:a16="http://schemas.microsoft.com/office/drawing/2014/main" id="{2FA2A407-516C-4590-9403-34038E9BB6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2761488"/>
            <a:ext cx="181579" cy="1340860"/>
            <a:chOff x="56167" y="2761488"/>
            <a:chExt cx="242107" cy="1340860"/>
          </a:xfrm>
        </p:grpSpPr>
        <p:sp>
          <p:nvSpPr>
            <p:cNvPr id="41" name="Rectangle 2">
              <a:extLst>
                <a:ext uri="{FF2B5EF4-FFF2-40B4-BE49-F238E27FC236}">
                  <a16:creationId xmlns:a16="http://schemas.microsoft.com/office/drawing/2014/main" id="{D3F47A57-50EC-4964-85FA-84B326B77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59">
              <a:extLst>
                <a:ext uri="{FF2B5EF4-FFF2-40B4-BE49-F238E27FC236}">
                  <a16:creationId xmlns:a16="http://schemas.microsoft.com/office/drawing/2014/main" id="{03467C0A-5C92-4A25-BA16-53665D54B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
              <a:extLst>
                <a:ext uri="{FF2B5EF4-FFF2-40B4-BE49-F238E27FC236}">
                  <a16:creationId xmlns:a16="http://schemas.microsoft.com/office/drawing/2014/main" id="{435F4864-0253-4261-9AED-5E798B971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9">
              <a:extLst>
                <a:ext uri="{FF2B5EF4-FFF2-40B4-BE49-F238E27FC236}">
                  <a16:creationId xmlns:a16="http://schemas.microsoft.com/office/drawing/2014/main" id="{6BEA136C-3A72-42D2-9D59-E9403321B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2">
              <a:extLst>
                <a:ext uri="{FF2B5EF4-FFF2-40B4-BE49-F238E27FC236}">
                  <a16:creationId xmlns:a16="http://schemas.microsoft.com/office/drawing/2014/main" id="{306AAEAC-F37D-46C1-B3C8-293E7014E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59">
              <a:extLst>
                <a:ext uri="{FF2B5EF4-FFF2-40B4-BE49-F238E27FC236}">
                  <a16:creationId xmlns:a16="http://schemas.microsoft.com/office/drawing/2014/main" id="{3139D819-91EA-46A0-93FF-45FF7A8A8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2">
              <a:extLst>
                <a:ext uri="{FF2B5EF4-FFF2-40B4-BE49-F238E27FC236}">
                  <a16:creationId xmlns:a16="http://schemas.microsoft.com/office/drawing/2014/main" id="{08F35BD0-1ED8-41A6-B3CE-C40EAA004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59">
              <a:extLst>
                <a:ext uri="{FF2B5EF4-FFF2-40B4-BE49-F238E27FC236}">
                  <a16:creationId xmlns:a16="http://schemas.microsoft.com/office/drawing/2014/main" id="{C2886557-BD78-4C10-BB29-2E34CD8C8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2">
              <a:extLst>
                <a:ext uri="{FF2B5EF4-FFF2-40B4-BE49-F238E27FC236}">
                  <a16:creationId xmlns:a16="http://schemas.microsoft.com/office/drawing/2014/main" id="{CACD67D1-ACC3-43BE-9A0A-7713F6F09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59">
              <a:extLst>
                <a:ext uri="{FF2B5EF4-FFF2-40B4-BE49-F238E27FC236}">
                  <a16:creationId xmlns:a16="http://schemas.microsoft.com/office/drawing/2014/main" id="{A4E2C77A-D17B-4792-9ED5-287238323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2">
              <a:extLst>
                <a:ext uri="{FF2B5EF4-FFF2-40B4-BE49-F238E27FC236}">
                  <a16:creationId xmlns:a16="http://schemas.microsoft.com/office/drawing/2014/main" id="{ABE3CB03-D3EF-45F1-8FBD-E9B86CDD1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9">
              <a:extLst>
                <a:ext uri="{FF2B5EF4-FFF2-40B4-BE49-F238E27FC236}">
                  <a16:creationId xmlns:a16="http://schemas.microsoft.com/office/drawing/2014/main" id="{26C9EA63-B864-4041-AD52-E26240DA3D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
              <a:extLst>
                <a:ext uri="{FF2B5EF4-FFF2-40B4-BE49-F238E27FC236}">
                  <a16:creationId xmlns:a16="http://schemas.microsoft.com/office/drawing/2014/main" id="{DFD9C0DC-3AA4-48DE-8C65-AB56C588F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9">
              <a:extLst>
                <a:ext uri="{FF2B5EF4-FFF2-40B4-BE49-F238E27FC236}">
                  <a16:creationId xmlns:a16="http://schemas.microsoft.com/office/drawing/2014/main" id="{82D52FD4-9CAA-4610-A07A-289A740AF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D0436FA3-25D9-4C12-8F4A-80A407954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49101D1B-A82E-40CF-9A50-754308C21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4F434848-83AC-4070-8D97-8A006210FE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40745A98-11F5-47FE-9220-B93A61DA9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a:extLst>
                <a:ext uri="{FF2B5EF4-FFF2-40B4-BE49-F238E27FC236}">
                  <a16:creationId xmlns:a16="http://schemas.microsoft.com/office/drawing/2014/main" id="{47B6E1B3-283D-4CF7-970C-352DB472E5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7675737E-FE46-420B-B3AF-75399E8FC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Rectangle 61">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2953" y="1"/>
            <a:ext cx="201104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3">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4690" y="767714"/>
            <a:ext cx="4841231" cy="53225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121331" y="1178446"/>
            <a:ext cx="4247134" cy="4543599"/>
          </a:xfrm>
        </p:spPr>
        <p:txBody>
          <a:bodyPr anchor="ctr">
            <a:normAutofit/>
          </a:bodyPr>
          <a:lstStyle/>
          <a:p>
            <a:r>
              <a:rPr lang="en-US" sz="1600">
                <a:solidFill>
                  <a:srgbClr val="FFFFFF"/>
                </a:solidFill>
              </a:rPr>
              <a:t>Fentanyl</a:t>
            </a:r>
          </a:p>
          <a:p>
            <a:pPr lvl="1"/>
            <a:r>
              <a:rPr lang="en-US" sz="1600">
                <a:solidFill>
                  <a:srgbClr val="FFFFFF"/>
                </a:solidFill>
              </a:rPr>
              <a:t>Analgesic property IV is 80-100 times more potent than morphine</a:t>
            </a:r>
          </a:p>
          <a:p>
            <a:pPr lvl="1"/>
            <a:r>
              <a:rPr lang="en-US" sz="1600">
                <a:solidFill>
                  <a:srgbClr val="FFFFFF"/>
                </a:solidFill>
              </a:rPr>
              <a:t>Onset of action 2-5 min</a:t>
            </a:r>
          </a:p>
          <a:p>
            <a:pPr lvl="1"/>
            <a:r>
              <a:rPr lang="en-US" sz="1600">
                <a:solidFill>
                  <a:srgbClr val="FFFFFF"/>
                </a:solidFill>
              </a:rPr>
              <a:t>Ideal opioid for treating acute pain</a:t>
            </a:r>
          </a:p>
          <a:p>
            <a:pPr lvl="1"/>
            <a:r>
              <a:rPr lang="en-US" sz="1600">
                <a:solidFill>
                  <a:srgbClr val="FFFFFF"/>
                </a:solidFill>
              </a:rPr>
              <a:t>Duration 30 minutes to 1 hour</a:t>
            </a:r>
          </a:p>
          <a:p>
            <a:pPr lvl="1"/>
            <a:r>
              <a:rPr lang="en-US" sz="1600">
                <a:solidFill>
                  <a:srgbClr val="FFFFFF"/>
                </a:solidFill>
              </a:rPr>
              <a:t>Can be administered intrathecally, epidurally, and intravenously via postoperative PCA, transdermally for chronic pain</a:t>
            </a:r>
          </a:p>
          <a:p>
            <a:pPr lvl="1"/>
            <a:r>
              <a:rPr lang="en-US" sz="1600">
                <a:solidFill>
                  <a:srgbClr val="FFFFFF"/>
                </a:solidFill>
              </a:rPr>
              <a:t>Highly lipophilic - administration intrathecally is very short-2 hours</a:t>
            </a:r>
          </a:p>
          <a:p>
            <a:pPr lvl="1"/>
            <a:r>
              <a:rPr lang="en-US" sz="1600">
                <a:solidFill>
                  <a:srgbClr val="FFFFFF"/>
                </a:solidFill>
              </a:rPr>
              <a:t>Epidural single shot also lasts only about 2 hours</a:t>
            </a:r>
          </a:p>
          <a:p>
            <a:pPr lvl="1"/>
            <a:endParaRPr lang="en-US" sz="1600">
              <a:solidFill>
                <a:srgbClr val="FFFFFF"/>
              </a:solidFill>
            </a:endParaRPr>
          </a:p>
        </p:txBody>
      </p:sp>
    </p:spTree>
    <p:extLst>
      <p:ext uri="{BB962C8B-B14F-4D97-AF65-F5344CB8AC3E}">
        <p14:creationId xmlns:p14="http://schemas.microsoft.com/office/powerpoint/2010/main" val="2175075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2">
            <a:extLst>
              <a:ext uri="{FF2B5EF4-FFF2-40B4-BE49-F238E27FC236}">
                <a16:creationId xmlns:a16="http://schemas.microsoft.com/office/drawing/2014/main" id="{CB299CAB-C506-454B-90FC-406572829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4">
            <a:extLst>
              <a:ext uri="{FF2B5EF4-FFF2-40B4-BE49-F238E27FC236}">
                <a16:creationId xmlns:a16="http://schemas.microsoft.com/office/drawing/2014/main" id="{C8D99311-F254-40F1-8AB5-EE3E7B9B6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50" y="685800"/>
            <a:ext cx="8115300" cy="17585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12040" y="1070149"/>
            <a:ext cx="6719920" cy="1004836"/>
          </a:xfrm>
        </p:spPr>
        <p:txBody>
          <a:bodyPr anchor="ctr">
            <a:normAutofit/>
          </a:bodyPr>
          <a:lstStyle/>
          <a:p>
            <a:pPr algn="ctr"/>
            <a:r>
              <a:rPr lang="en-US" sz="2800">
                <a:solidFill>
                  <a:srgbClr val="595959"/>
                </a:solidFill>
              </a:rPr>
              <a:t>Opioids</a:t>
            </a:r>
          </a:p>
        </p:txBody>
      </p:sp>
      <p:sp>
        <p:nvSpPr>
          <p:cNvPr id="27" name="Rectangle 26">
            <a:extLst>
              <a:ext uri="{FF2B5EF4-FFF2-40B4-BE49-F238E27FC236}">
                <a16:creationId xmlns:a16="http://schemas.microsoft.com/office/drawing/2014/main" id="{7D89E3CB-00ED-4691-9F0F-F23EA3564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12" y="2444376"/>
            <a:ext cx="8118138" cy="3727824"/>
          </a:xfrm>
          <a:prstGeom prst="rect">
            <a:avLst/>
          </a:prstGeom>
          <a:solidFill>
            <a:schemeClr val="accent2">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212040" y="2768321"/>
            <a:ext cx="6719919" cy="2828543"/>
          </a:xfrm>
        </p:spPr>
        <p:txBody>
          <a:bodyPr anchor="t">
            <a:normAutofit/>
          </a:bodyPr>
          <a:lstStyle/>
          <a:p>
            <a:r>
              <a:rPr lang="en-US" sz="1200">
                <a:solidFill>
                  <a:schemeClr val="tx1">
                    <a:lumMod val="65000"/>
                    <a:lumOff val="35000"/>
                  </a:schemeClr>
                </a:solidFill>
              </a:rPr>
              <a:t>Morphine</a:t>
            </a:r>
          </a:p>
          <a:p>
            <a:pPr lvl="1"/>
            <a:r>
              <a:rPr lang="en-US" sz="1200">
                <a:solidFill>
                  <a:schemeClr val="tx1">
                    <a:lumMod val="65000"/>
                    <a:lumOff val="35000"/>
                  </a:schemeClr>
                </a:solidFill>
              </a:rPr>
              <a:t>Prototypical opioid by which all other are compared</a:t>
            </a:r>
          </a:p>
          <a:p>
            <a:pPr lvl="1"/>
            <a:r>
              <a:rPr lang="en-US" sz="1200">
                <a:solidFill>
                  <a:schemeClr val="tx1">
                    <a:lumMod val="65000"/>
                    <a:lumOff val="35000"/>
                  </a:schemeClr>
                </a:solidFill>
              </a:rPr>
              <a:t>Most widely used for acute and chronic pain management</a:t>
            </a:r>
          </a:p>
          <a:p>
            <a:pPr lvl="1"/>
            <a:r>
              <a:rPr lang="en-US" sz="1200">
                <a:solidFill>
                  <a:schemeClr val="tx1">
                    <a:lumMod val="65000"/>
                    <a:lumOff val="35000"/>
                  </a:schemeClr>
                </a:solidFill>
              </a:rPr>
              <a:t>Metabolism via hepatic glucuronidation resulting in the metabolites morphine-3-glucuronide and morphine-6-glucuronide(M6G)with M6G being the active metabolite</a:t>
            </a:r>
          </a:p>
          <a:p>
            <a:pPr lvl="1"/>
            <a:r>
              <a:rPr lang="en-US" sz="1200">
                <a:solidFill>
                  <a:schemeClr val="tx1">
                    <a:lumMod val="65000"/>
                    <a:lumOff val="35000"/>
                  </a:schemeClr>
                </a:solidFill>
              </a:rPr>
              <a:t>Both metabolites are excreted via the kidney</a:t>
            </a:r>
          </a:p>
          <a:p>
            <a:pPr lvl="1"/>
            <a:r>
              <a:rPr lang="en-US" sz="1200">
                <a:solidFill>
                  <a:schemeClr val="tx1">
                    <a:lumMod val="65000"/>
                    <a:lumOff val="35000"/>
                  </a:schemeClr>
                </a:solidFill>
              </a:rPr>
              <a:t>Can be administered IV, PCA, intrathecally, epidurally, or orally</a:t>
            </a:r>
          </a:p>
          <a:p>
            <a:pPr lvl="1"/>
            <a:r>
              <a:rPr lang="en-US" sz="1200">
                <a:solidFill>
                  <a:schemeClr val="tx1">
                    <a:lumMod val="65000"/>
                    <a:lumOff val="35000"/>
                  </a:schemeClr>
                </a:solidFill>
              </a:rPr>
              <a:t>Can be give single dose or continuous infusion </a:t>
            </a:r>
          </a:p>
          <a:p>
            <a:pPr lvl="2"/>
            <a:r>
              <a:rPr lang="en-US" sz="1200">
                <a:solidFill>
                  <a:schemeClr val="tx1">
                    <a:lumMod val="65000"/>
                    <a:lumOff val="35000"/>
                  </a:schemeClr>
                </a:solidFill>
              </a:rPr>
              <a:t>Onset 20 min IV</a:t>
            </a:r>
          </a:p>
          <a:p>
            <a:pPr lvl="2"/>
            <a:r>
              <a:rPr lang="en-US" sz="1200">
                <a:solidFill>
                  <a:schemeClr val="tx1">
                    <a:lumMod val="65000"/>
                    <a:lumOff val="35000"/>
                  </a:schemeClr>
                </a:solidFill>
              </a:rPr>
              <a:t>Duration 4-5 hours</a:t>
            </a:r>
          </a:p>
          <a:p>
            <a:pPr lvl="1"/>
            <a:r>
              <a:rPr lang="en-US" sz="1200">
                <a:solidFill>
                  <a:schemeClr val="tx1">
                    <a:lumMod val="65000"/>
                    <a:lumOff val="35000"/>
                  </a:schemeClr>
                </a:solidFill>
              </a:rPr>
              <a:t>Hydrophilic making penetration of the blood-brain barrier and spinal cord more difficult</a:t>
            </a:r>
          </a:p>
          <a:p>
            <a:pPr lvl="2"/>
            <a:r>
              <a:rPr lang="en-US" sz="1200">
                <a:solidFill>
                  <a:schemeClr val="tx1">
                    <a:lumMod val="65000"/>
                    <a:lumOff val="35000"/>
                  </a:schemeClr>
                </a:solidFill>
              </a:rPr>
              <a:t>Results in a delayed onset of action 20-30 minutes</a:t>
            </a:r>
          </a:p>
          <a:p>
            <a:pPr lvl="2"/>
            <a:r>
              <a:rPr lang="en-US" sz="1200">
                <a:solidFill>
                  <a:schemeClr val="tx1">
                    <a:lumMod val="65000"/>
                    <a:lumOff val="35000"/>
                  </a:schemeClr>
                </a:solidFill>
              </a:rPr>
              <a:t>Results in a delayed duration of action 8-24 hours</a:t>
            </a:r>
          </a:p>
        </p:txBody>
      </p:sp>
    </p:spTree>
    <p:extLst>
      <p:ext uri="{BB962C8B-B14F-4D97-AF65-F5344CB8AC3E}">
        <p14:creationId xmlns:p14="http://schemas.microsoft.com/office/powerpoint/2010/main" val="6046471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2" name="Freeform: Shape 41">
            <a:extLst>
              <a:ext uri="{FF2B5EF4-FFF2-40B4-BE49-F238E27FC236}">
                <a16:creationId xmlns:a16="http://schemas.microsoft.com/office/drawing/2014/main" id="{4F9857ED-1DEF-4481-AEB4-E7759342A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092957" cy="6858000"/>
          </a:xfrm>
          <a:custGeom>
            <a:avLst/>
            <a:gdLst>
              <a:gd name="connsiteX0" fmla="*/ 5457275 w 5457275"/>
              <a:gd name="connsiteY0" fmla="*/ 0 h 6858000"/>
              <a:gd name="connsiteX1" fmla="*/ 361354 w 5457275"/>
              <a:gd name="connsiteY1" fmla="*/ 0 h 6858000"/>
              <a:gd name="connsiteX2" fmla="*/ 335637 w 5457275"/>
              <a:gd name="connsiteY2" fmla="*/ 94722 h 6858000"/>
              <a:gd name="connsiteX3" fmla="*/ 690849 w 5457275"/>
              <a:gd name="connsiteY3" fmla="*/ 6842426 h 6858000"/>
              <a:gd name="connsiteX4" fmla="*/ 696735 w 5457275"/>
              <a:gd name="connsiteY4" fmla="*/ 6858000 h 6858000"/>
              <a:gd name="connsiteX5" fmla="*/ 5457275 w 54572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275" h="6858000">
                <a:moveTo>
                  <a:pt x="5457275" y="0"/>
                </a:moveTo>
                <a:lnTo>
                  <a:pt x="361354" y="0"/>
                </a:lnTo>
                <a:lnTo>
                  <a:pt x="335637" y="94722"/>
                </a:lnTo>
                <a:cubicBezTo>
                  <a:pt x="-226206" y="2374054"/>
                  <a:pt x="-65870" y="4704140"/>
                  <a:pt x="690849" y="6842426"/>
                </a:cubicBezTo>
                <a:lnTo>
                  <a:pt x="696735" y="6858000"/>
                </a:lnTo>
                <a:lnTo>
                  <a:pt x="5457275" y="685800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D6E4FBE1-8E8A-42A6-B693-88C8979D8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921520" cy="6858000"/>
          </a:xfrm>
          <a:custGeom>
            <a:avLst/>
            <a:gdLst>
              <a:gd name="connsiteX0" fmla="*/ 5228693 w 5228693"/>
              <a:gd name="connsiteY0" fmla="*/ 0 h 6858000"/>
              <a:gd name="connsiteX1" fmla="*/ 371685 w 5228693"/>
              <a:gd name="connsiteY1" fmla="*/ 1 h 6858000"/>
              <a:gd name="connsiteX2" fmla="*/ 319533 w 5228693"/>
              <a:gd name="connsiteY2" fmla="*/ 193787 h 6858000"/>
              <a:gd name="connsiteX3" fmla="*/ 623642 w 5228693"/>
              <a:gd name="connsiteY3" fmla="*/ 6599363 h 6858000"/>
              <a:gd name="connsiteX4" fmla="*/ 717029 w 5228693"/>
              <a:gd name="connsiteY4" fmla="*/ 6858000 h 6858000"/>
              <a:gd name="connsiteX5" fmla="*/ 5228693 w 522869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8693" h="6858000">
                <a:moveTo>
                  <a:pt x="5228693" y="0"/>
                </a:moveTo>
                <a:lnTo>
                  <a:pt x="371685" y="1"/>
                </a:lnTo>
                <a:lnTo>
                  <a:pt x="319533" y="193787"/>
                </a:lnTo>
                <a:cubicBezTo>
                  <a:pt x="-206622" y="2355719"/>
                  <a:pt x="-67685" y="4563346"/>
                  <a:pt x="623642" y="6599363"/>
                </a:cubicBezTo>
                <a:lnTo>
                  <a:pt x="717029" y="6858000"/>
                </a:lnTo>
                <a:lnTo>
                  <a:pt x="5228693" y="685800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03503" y="1330007"/>
            <a:ext cx="2865502" cy="4692396"/>
          </a:xfrm>
        </p:spPr>
        <p:txBody>
          <a:bodyPr anchor="ctr">
            <a:normAutofit/>
          </a:bodyPr>
          <a:lstStyle/>
          <a:p>
            <a:r>
              <a:rPr lang="en-US" sz="4700"/>
              <a:t>Opioids</a:t>
            </a:r>
          </a:p>
        </p:txBody>
      </p:sp>
      <p:sp>
        <p:nvSpPr>
          <p:cNvPr id="3" name="Content Placeholder 2"/>
          <p:cNvSpPr>
            <a:spLocks noGrp="1"/>
          </p:cNvSpPr>
          <p:nvPr>
            <p:ph idx="1"/>
          </p:nvPr>
        </p:nvSpPr>
        <p:spPr>
          <a:xfrm>
            <a:off x="4553712" y="1330007"/>
            <a:ext cx="4107942" cy="4692396"/>
          </a:xfrm>
        </p:spPr>
        <p:txBody>
          <a:bodyPr anchor="ctr">
            <a:normAutofit/>
          </a:bodyPr>
          <a:lstStyle/>
          <a:p>
            <a:r>
              <a:rPr lang="en-US" sz="1300"/>
              <a:t>Hydromorphone</a:t>
            </a:r>
          </a:p>
          <a:p>
            <a:pPr lvl="1"/>
            <a:r>
              <a:rPr lang="en-US" sz="1300" b="1"/>
              <a:t>Derivative of morphine and is approximately 7-8 times more potent</a:t>
            </a:r>
          </a:p>
          <a:p>
            <a:pPr lvl="1"/>
            <a:r>
              <a:rPr lang="en-US" sz="1300"/>
              <a:t>Metabolism is via hepatic conjugation; however, unlike morphine it lacks the active metabolite M6G</a:t>
            </a:r>
          </a:p>
          <a:p>
            <a:pPr lvl="1"/>
            <a:r>
              <a:rPr lang="en-US" sz="1300"/>
              <a:t>Ideal opioid for moderate or severe acute perioperative pain and is used for chronic pain management</a:t>
            </a:r>
          </a:p>
          <a:p>
            <a:pPr lvl="1"/>
            <a:r>
              <a:rPr lang="en-US" sz="1300"/>
              <a:t>Safe in renal patients</a:t>
            </a:r>
          </a:p>
          <a:p>
            <a:pPr lvl="1"/>
            <a:r>
              <a:rPr lang="en-US" sz="1300"/>
              <a:t>Oral, intrathecal epidural, intrarticulate, and IV PCA</a:t>
            </a:r>
          </a:p>
          <a:p>
            <a:pPr lvl="2"/>
            <a:r>
              <a:rPr lang="en-US" sz="1300"/>
              <a:t>IV administration onset is 15 minutes</a:t>
            </a:r>
          </a:p>
          <a:p>
            <a:pPr lvl="2"/>
            <a:r>
              <a:rPr lang="en-US" sz="1300"/>
              <a:t>Duration of action 4-5 hours</a:t>
            </a:r>
          </a:p>
          <a:p>
            <a:pPr lvl="1"/>
            <a:endParaRPr lang="en-US" sz="1300"/>
          </a:p>
          <a:p>
            <a:pPr lvl="1"/>
            <a:r>
              <a:rPr lang="en-US" sz="1300"/>
              <a:t>Intrathecal or epidural onset of action is more rapid than morphine (15 min) with duration of 12-15 hours</a:t>
            </a:r>
          </a:p>
          <a:p>
            <a:pPr lvl="1"/>
            <a:r>
              <a:rPr lang="en-US" sz="1300"/>
              <a:t>Studies conclude that side effects are like morphine at high doses and there were no differences between efficacy of pain control or in opioid related sided effects while receiving IV PCA</a:t>
            </a:r>
          </a:p>
        </p:txBody>
      </p:sp>
    </p:spTree>
    <p:extLst>
      <p:ext uri="{BB962C8B-B14F-4D97-AF65-F5344CB8AC3E}">
        <p14:creationId xmlns:p14="http://schemas.microsoft.com/office/powerpoint/2010/main" val="3721075299"/>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2">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4">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6">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2">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9797" y="586855"/>
            <a:ext cx="3172575" cy="3387497"/>
          </a:xfrm>
        </p:spPr>
        <p:txBody>
          <a:bodyPr anchor="b">
            <a:normAutofit/>
          </a:bodyPr>
          <a:lstStyle/>
          <a:p>
            <a:pPr algn="r"/>
            <a:r>
              <a:rPr lang="en-US" sz="3500">
                <a:solidFill>
                  <a:srgbClr val="FFFFFF"/>
                </a:solidFill>
              </a:rPr>
              <a:t>Opioids Addiction</a:t>
            </a:r>
          </a:p>
        </p:txBody>
      </p:sp>
      <p:sp>
        <p:nvSpPr>
          <p:cNvPr id="3" name="Content Placeholder 2"/>
          <p:cNvSpPr>
            <a:spLocks noGrp="1"/>
          </p:cNvSpPr>
          <p:nvPr>
            <p:ph idx="1"/>
          </p:nvPr>
        </p:nvSpPr>
        <p:spPr>
          <a:xfrm>
            <a:off x="4877368" y="649480"/>
            <a:ext cx="3646835" cy="5546047"/>
          </a:xfrm>
        </p:spPr>
        <p:txBody>
          <a:bodyPr anchor="ctr">
            <a:normAutofit/>
          </a:bodyPr>
          <a:lstStyle/>
          <a:p>
            <a:r>
              <a:rPr lang="en-US" sz="1700"/>
              <a:t>US consumes 80% of all opioids in the world with only 5% of the population</a:t>
            </a:r>
          </a:p>
          <a:p>
            <a:r>
              <a:rPr lang="en-US" sz="1700"/>
              <a:t>Declared a public health emergency 2017</a:t>
            </a:r>
          </a:p>
          <a:p>
            <a:r>
              <a:rPr lang="en-US" sz="1700"/>
              <a:t>42,000 deaths in 2016 from overdose</a:t>
            </a:r>
          </a:p>
          <a:p>
            <a:r>
              <a:rPr lang="en-US" sz="1700"/>
              <a:t>There has been an increase of 70% since 2016</a:t>
            </a:r>
          </a:p>
          <a:p>
            <a:r>
              <a:rPr lang="en-US" sz="1700"/>
              <a:t>6% on opioids at one year with 5 day use</a:t>
            </a:r>
          </a:p>
          <a:p>
            <a:r>
              <a:rPr lang="en-US" sz="1700"/>
              <a:t>13.5% on opioids at one year after 8 day use</a:t>
            </a:r>
          </a:p>
          <a:p>
            <a:r>
              <a:rPr lang="en-US" sz="1700"/>
              <a:t>30% on opioids at one year after 31 day use</a:t>
            </a:r>
          </a:p>
          <a:p>
            <a:r>
              <a:rPr lang="en-US" sz="1700"/>
              <a:t>50% of surgical patients are discharged with prescription opioids</a:t>
            </a:r>
          </a:p>
          <a:p>
            <a:endParaRPr lang="en-US" sz="1700"/>
          </a:p>
        </p:txBody>
      </p:sp>
    </p:spTree>
    <p:extLst>
      <p:ext uri="{BB962C8B-B14F-4D97-AF65-F5344CB8AC3E}">
        <p14:creationId xmlns:p14="http://schemas.microsoft.com/office/powerpoint/2010/main" val="24676150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409" y="1011045"/>
            <a:ext cx="3277394"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7619" y="1112969"/>
            <a:ext cx="2952974" cy="4166010"/>
          </a:xfrm>
        </p:spPr>
        <p:txBody>
          <a:bodyPr>
            <a:normAutofit/>
          </a:bodyPr>
          <a:lstStyle/>
          <a:p>
            <a:r>
              <a:rPr lang="en-US">
                <a:solidFill>
                  <a:srgbClr val="FFFFFF"/>
                </a:solidFill>
              </a:rPr>
              <a:t>Opioid Dependence</a:t>
            </a:r>
          </a:p>
        </p:txBody>
      </p:sp>
      <p:sp>
        <p:nvSpPr>
          <p:cNvPr id="27" name="Freeform: Shape 26">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4572000" y="820880"/>
            <a:ext cx="3943349" cy="4889350"/>
          </a:xfrm>
        </p:spPr>
        <p:txBody>
          <a:bodyPr anchor="t">
            <a:normAutofit/>
          </a:bodyPr>
          <a:lstStyle/>
          <a:p>
            <a:r>
              <a:rPr lang="en-US" sz="1400"/>
              <a:t>Physical dependence: can be physiologic or psychologic</a:t>
            </a:r>
          </a:p>
          <a:p>
            <a:pPr lvl="1"/>
            <a:r>
              <a:rPr lang="en-US" sz="1400"/>
              <a:t>Dependence is a pharmacologic property of opioid drugs</a:t>
            </a:r>
          </a:p>
          <a:p>
            <a:pPr lvl="1"/>
            <a:r>
              <a:rPr lang="en-US" sz="1400"/>
              <a:t>“Withdrawal syndrome” occurs after abrupt discontinuation of an opioid</a:t>
            </a:r>
          </a:p>
          <a:p>
            <a:r>
              <a:rPr lang="en-US" sz="1400"/>
              <a:t>Opioid withdrawal symptoms include autonomic system responses: irritability, restlessness, tremors, chills, muscle cramps, sweating, </a:t>
            </a:r>
            <a:r>
              <a:rPr lang="en-US" sz="1400" err="1"/>
              <a:t>mydraisis</a:t>
            </a:r>
            <a:r>
              <a:rPr lang="en-US" sz="1400"/>
              <a:t>, abdominal pain, diarrhea and tachycardia</a:t>
            </a:r>
          </a:p>
          <a:p>
            <a:pPr lvl="1"/>
            <a:r>
              <a:rPr lang="en-US" sz="1400"/>
              <a:t>NEED TO TAPER discontinuation of opioids</a:t>
            </a:r>
          </a:p>
          <a:p>
            <a:pPr lvl="1"/>
            <a:r>
              <a:rPr lang="en-US" sz="1400"/>
              <a:t>Daily scheduled opioids should be continued perioperatively</a:t>
            </a:r>
          </a:p>
          <a:p>
            <a:r>
              <a:rPr lang="en-US" sz="1400"/>
              <a:t>Psychological dependence “…need for a specific psychoactive substance, either for the positive effects or to avoid negative effects associated with its abstinence</a:t>
            </a:r>
          </a:p>
        </p:txBody>
      </p:sp>
      <p:sp>
        <p:nvSpPr>
          <p:cNvPr id="33" name="Freeform: Shape 32">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63731"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034758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Fill">
            <a:extLst>
              <a:ext uri="{FF2B5EF4-FFF2-40B4-BE49-F238E27FC236}">
                <a16:creationId xmlns:a16="http://schemas.microsoft.com/office/drawing/2014/main" id="{44D65982-4F00-4330-8DAA-DE6A9E4D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olor Cover">
            <a:extLst>
              <a:ext uri="{FF2B5EF4-FFF2-40B4-BE49-F238E27FC236}">
                <a16:creationId xmlns:a16="http://schemas.microsoft.com/office/drawing/2014/main" id="{009115B9-5BFD-478D-9C87-29ADB3AF1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26">
            <a:extLst>
              <a:ext uri="{FF2B5EF4-FFF2-40B4-BE49-F238E27FC236}">
                <a16:creationId xmlns:a16="http://schemas.microsoft.com/office/drawing/2014/main" id="{8D57F946-2E03-4DE1-91F8-25BEDC6635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2"/>
            <a:ext cx="2601175" cy="6858000"/>
            <a:chOff x="651279" y="598259"/>
            <a:chExt cx="10889442" cy="5680742"/>
          </a:xfrm>
        </p:grpSpPr>
        <p:sp>
          <p:nvSpPr>
            <p:cNvPr id="28" name="Color">
              <a:extLst>
                <a:ext uri="{FF2B5EF4-FFF2-40B4-BE49-F238E27FC236}">
                  <a16:creationId xmlns:a16="http://schemas.microsoft.com/office/drawing/2014/main" id="{1598881B-E007-4AAF-BA50-0AD6182192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olor">
              <a:extLst>
                <a:ext uri="{FF2B5EF4-FFF2-40B4-BE49-F238E27FC236}">
                  <a16:creationId xmlns:a16="http://schemas.microsoft.com/office/drawing/2014/main" id="{87A6DD9E-16A5-46AE-A522-D46D6BEDF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32" name="Freeform: Shape 31">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35">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Freeform: Shape 36">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6109E28B-6F7E-4669-917C-363A26FE615F}"/>
              </a:ext>
            </a:extLst>
          </p:cNvPr>
          <p:cNvSpPr>
            <a:spLocks noGrp="1"/>
          </p:cNvSpPr>
          <p:nvPr>
            <p:ph type="title"/>
          </p:nvPr>
        </p:nvSpPr>
        <p:spPr>
          <a:xfrm rot="16200000">
            <a:off x="-994410" y="1947672"/>
            <a:ext cx="4471416" cy="2788920"/>
          </a:xfrm>
        </p:spPr>
        <p:txBody>
          <a:bodyPr anchor="ctr">
            <a:normAutofit/>
          </a:bodyPr>
          <a:lstStyle/>
          <a:p>
            <a:r>
              <a:rPr lang="en-US" sz="2900">
                <a:solidFill>
                  <a:schemeClr val="bg1"/>
                </a:solidFill>
              </a:rPr>
              <a:t>Opioid Addiction/Pseudoaddiction</a:t>
            </a:r>
          </a:p>
        </p:txBody>
      </p:sp>
      <p:sp>
        <p:nvSpPr>
          <p:cNvPr id="42" name="Content Placeholder 2">
            <a:extLst>
              <a:ext uri="{FF2B5EF4-FFF2-40B4-BE49-F238E27FC236}">
                <a16:creationId xmlns:a16="http://schemas.microsoft.com/office/drawing/2014/main" id="{55B727D0-B21A-46CB-A6BD-C80911E77FF7}"/>
              </a:ext>
            </a:extLst>
          </p:cNvPr>
          <p:cNvSpPr>
            <a:spLocks noGrp="1"/>
          </p:cNvSpPr>
          <p:nvPr>
            <p:ph idx="1"/>
          </p:nvPr>
        </p:nvSpPr>
        <p:spPr>
          <a:xfrm>
            <a:off x="3053301" y="841247"/>
            <a:ext cx="5158408" cy="5120640"/>
          </a:xfrm>
        </p:spPr>
        <p:txBody>
          <a:bodyPr anchor="ctr">
            <a:normAutofit/>
          </a:bodyPr>
          <a:lstStyle/>
          <a:p>
            <a:r>
              <a:rPr lang="en-US" sz="1600">
                <a:solidFill>
                  <a:schemeClr val="tx2"/>
                </a:solidFill>
              </a:rPr>
              <a:t>Addiction: primary, chronic disease of brain reward, motivation, memory, and related circuitry </a:t>
            </a:r>
          </a:p>
          <a:p>
            <a:pPr lvl="1"/>
            <a:r>
              <a:rPr lang="en-US" sz="1600">
                <a:solidFill>
                  <a:schemeClr val="tx2"/>
                </a:solidFill>
              </a:rPr>
              <a:t>Dysfunction can lead to biological, psychological, social, and spiritual manifestations </a:t>
            </a:r>
          </a:p>
          <a:p>
            <a:r>
              <a:rPr lang="en-US" sz="1600">
                <a:solidFill>
                  <a:schemeClr val="tx2"/>
                </a:solidFill>
              </a:rPr>
              <a:t>Fears of addiction include cravings, obsessive thinking about a drug, impaired behavioral control, compulsive drug taking, and inability to recognize one’s problems </a:t>
            </a:r>
          </a:p>
          <a:p>
            <a:r>
              <a:rPr lang="en-US" sz="1600">
                <a:solidFill>
                  <a:schemeClr val="tx2"/>
                </a:solidFill>
              </a:rPr>
              <a:t>Incidence of addiction is rare in those patients taking chronic opioids</a:t>
            </a:r>
          </a:p>
          <a:p>
            <a:endParaRPr lang="en-US" sz="1600">
              <a:solidFill>
                <a:schemeClr val="tx2"/>
              </a:solidFill>
            </a:endParaRPr>
          </a:p>
          <a:p>
            <a:r>
              <a:rPr lang="en-US" sz="1600">
                <a:solidFill>
                  <a:schemeClr val="tx2"/>
                </a:solidFill>
              </a:rPr>
              <a:t>Pseudoaddiction</a:t>
            </a:r>
          </a:p>
          <a:p>
            <a:pPr lvl="1"/>
            <a:r>
              <a:rPr lang="en-US" sz="1600">
                <a:solidFill>
                  <a:schemeClr val="tx2"/>
                </a:solidFill>
              </a:rPr>
              <a:t>Often confused with psychological dependence</a:t>
            </a:r>
          </a:p>
          <a:p>
            <a:pPr lvl="2"/>
            <a:r>
              <a:rPr lang="en-US" sz="1600">
                <a:solidFill>
                  <a:schemeClr val="tx2"/>
                </a:solidFill>
              </a:rPr>
              <a:t>In that they are drug seeking – which is not true</a:t>
            </a:r>
          </a:p>
          <a:p>
            <a:pPr lvl="1"/>
            <a:r>
              <a:rPr lang="en-US" sz="1600">
                <a:solidFill>
                  <a:schemeClr val="tx2"/>
                </a:solidFill>
              </a:rPr>
              <a:t>Origin of this behavior is inadequate analgesia</a:t>
            </a:r>
          </a:p>
          <a:p>
            <a:pPr lvl="2"/>
            <a:r>
              <a:rPr lang="en-US" sz="1600">
                <a:solidFill>
                  <a:schemeClr val="tx2"/>
                </a:solidFill>
              </a:rPr>
              <a:t>Once analgesia is established, they do not exhibit drug seeking behavior</a:t>
            </a:r>
          </a:p>
          <a:p>
            <a:pPr lvl="2"/>
            <a:endParaRPr lang="en-US" sz="1600">
              <a:solidFill>
                <a:schemeClr val="tx2"/>
              </a:solidFill>
            </a:endParaRPr>
          </a:p>
          <a:p>
            <a:pPr lvl="1"/>
            <a:endParaRPr lang="en-US" sz="1600">
              <a:solidFill>
                <a:schemeClr val="tx2"/>
              </a:solidFill>
            </a:endParaRPr>
          </a:p>
          <a:p>
            <a:endParaRPr lang="en-US" sz="1600">
              <a:solidFill>
                <a:schemeClr val="tx2"/>
              </a:solidFill>
            </a:endParaRPr>
          </a:p>
          <a:p>
            <a:endParaRPr lang="en-US" sz="1600">
              <a:solidFill>
                <a:schemeClr val="tx2"/>
              </a:solidFill>
            </a:endParaRPr>
          </a:p>
        </p:txBody>
      </p:sp>
    </p:spTree>
    <p:extLst>
      <p:ext uri="{BB962C8B-B14F-4D97-AF65-F5344CB8AC3E}">
        <p14:creationId xmlns:p14="http://schemas.microsoft.com/office/powerpoint/2010/main" val="31836262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63A3E5B-90A5-4143-BC51-D58E8BAC6259}"/>
              </a:ext>
            </a:extLst>
          </p:cNvPr>
          <p:cNvSpPr>
            <a:spLocks noGrp="1"/>
          </p:cNvSpPr>
          <p:nvPr>
            <p:ph type="title"/>
          </p:nvPr>
        </p:nvSpPr>
        <p:spPr>
          <a:xfrm>
            <a:off x="628650" y="401221"/>
            <a:ext cx="7886700" cy="1348065"/>
          </a:xfrm>
        </p:spPr>
        <p:txBody>
          <a:bodyPr>
            <a:normAutofit/>
          </a:bodyPr>
          <a:lstStyle/>
          <a:p>
            <a:r>
              <a:rPr lang="en-US" sz="4700">
                <a:solidFill>
                  <a:srgbClr val="FFFFFF"/>
                </a:solidFill>
              </a:rPr>
              <a:t>Opioid Tolerance</a:t>
            </a:r>
          </a:p>
        </p:txBody>
      </p:sp>
      <p:graphicFrame>
        <p:nvGraphicFramePr>
          <p:cNvPr id="34" name="Content Placeholder 2">
            <a:extLst>
              <a:ext uri="{FF2B5EF4-FFF2-40B4-BE49-F238E27FC236}">
                <a16:creationId xmlns:a16="http://schemas.microsoft.com/office/drawing/2014/main" id="{09466D71-6909-4269-95C5-66DC11289DBA}"/>
              </a:ext>
            </a:extLst>
          </p:cNvPr>
          <p:cNvGraphicFramePr>
            <a:graphicFrameLocks noGrp="1"/>
          </p:cNvGraphicFramePr>
          <p:nvPr>
            <p:ph idx="1"/>
          </p:nvPr>
        </p:nvGraphicFramePr>
        <p:xfrm>
          <a:off x="628650" y="2586789"/>
          <a:ext cx="7886700" cy="3590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00637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D1D7179B-FF7C-482F-B3D9-2BE9ED113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725" cy="6858000"/>
          </a:xfrm>
          <a:custGeom>
            <a:avLst/>
            <a:gdLst>
              <a:gd name="connsiteX0" fmla="*/ 0 w 6210300"/>
              <a:gd name="connsiteY0" fmla="*/ 0 h 6858000"/>
              <a:gd name="connsiteX1" fmla="*/ 2628900 w 6210300"/>
              <a:gd name="connsiteY1" fmla="*/ 0 h 6858000"/>
              <a:gd name="connsiteX2" fmla="*/ 3034146 w 6210300"/>
              <a:gd name="connsiteY2" fmla="*/ 0 h 6858000"/>
              <a:gd name="connsiteX3" fmla="*/ 6210300 w 6210300"/>
              <a:gd name="connsiteY3" fmla="*/ 6858000 h 6858000"/>
              <a:gd name="connsiteX4" fmla="*/ 2628900 w 6210300"/>
              <a:gd name="connsiteY4" fmla="*/ 6858000 h 6858000"/>
              <a:gd name="connsiteX5" fmla="*/ 0 w 62103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300" h="6858000">
                <a:moveTo>
                  <a:pt x="0" y="0"/>
                </a:moveTo>
                <a:lnTo>
                  <a:pt x="2628900" y="0"/>
                </a:lnTo>
                <a:lnTo>
                  <a:pt x="3034146" y="0"/>
                </a:lnTo>
                <a:lnTo>
                  <a:pt x="6210300" y="6858000"/>
                </a:lnTo>
                <a:lnTo>
                  <a:pt x="26289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7226ECB-4560-455A-864E-91354E24A084}"/>
              </a:ext>
            </a:extLst>
          </p:cNvPr>
          <p:cNvSpPr>
            <a:spLocks noGrp="1"/>
          </p:cNvSpPr>
          <p:nvPr>
            <p:ph type="title"/>
          </p:nvPr>
        </p:nvSpPr>
        <p:spPr>
          <a:xfrm>
            <a:off x="624751" y="365125"/>
            <a:ext cx="2980250" cy="5811837"/>
          </a:xfrm>
        </p:spPr>
        <p:txBody>
          <a:bodyPr>
            <a:normAutofit/>
          </a:bodyPr>
          <a:lstStyle/>
          <a:p>
            <a:r>
              <a:rPr lang="en-US">
                <a:solidFill>
                  <a:srgbClr val="FFFFFF"/>
                </a:solidFill>
              </a:rPr>
              <a:t>Opioid-induced hyperalgesia</a:t>
            </a:r>
          </a:p>
        </p:txBody>
      </p:sp>
      <p:sp>
        <p:nvSpPr>
          <p:cNvPr id="3" name="Content Placeholder 2">
            <a:extLst>
              <a:ext uri="{FF2B5EF4-FFF2-40B4-BE49-F238E27FC236}">
                <a16:creationId xmlns:a16="http://schemas.microsoft.com/office/drawing/2014/main" id="{44B62F17-1C1B-42FA-9B0B-F8612E8715E9}"/>
              </a:ext>
            </a:extLst>
          </p:cNvPr>
          <p:cNvSpPr>
            <a:spLocks noGrp="1"/>
          </p:cNvSpPr>
          <p:nvPr>
            <p:ph idx="1"/>
          </p:nvPr>
        </p:nvSpPr>
        <p:spPr>
          <a:xfrm>
            <a:off x="4017695" y="365125"/>
            <a:ext cx="4497653" cy="5811837"/>
          </a:xfrm>
        </p:spPr>
        <p:txBody>
          <a:bodyPr anchor="ctr">
            <a:normAutofit/>
          </a:bodyPr>
          <a:lstStyle/>
          <a:p>
            <a:r>
              <a:rPr lang="en-US" sz="1700">
                <a:solidFill>
                  <a:srgbClr val="FFFFFF"/>
                </a:solidFill>
              </a:rPr>
              <a:t>Occurs with chronic opioid therapy</a:t>
            </a:r>
          </a:p>
          <a:p>
            <a:pPr lvl="1"/>
            <a:r>
              <a:rPr lang="en-US" sz="1700">
                <a:solidFill>
                  <a:srgbClr val="FFFFFF"/>
                </a:solidFill>
              </a:rPr>
              <a:t>Worsening pain and higher doses of opioids needed</a:t>
            </a:r>
          </a:p>
          <a:p>
            <a:r>
              <a:rPr lang="en-US" sz="1700">
                <a:solidFill>
                  <a:srgbClr val="FFFFFF"/>
                </a:solidFill>
              </a:rPr>
              <a:t>Demonstrated in animal studies but limited in human studies</a:t>
            </a:r>
          </a:p>
          <a:p>
            <a:endParaRPr lang="en-US" sz="1700">
              <a:solidFill>
                <a:srgbClr val="FFFFFF"/>
              </a:solidFill>
            </a:endParaRPr>
          </a:p>
          <a:p>
            <a:r>
              <a:rPr lang="en-US" sz="1700">
                <a:solidFill>
                  <a:srgbClr val="FFFFFF"/>
                </a:solidFill>
              </a:rPr>
              <a:t>Manifestations</a:t>
            </a:r>
          </a:p>
          <a:p>
            <a:pPr lvl="1"/>
            <a:r>
              <a:rPr lang="en-US" sz="1700">
                <a:solidFill>
                  <a:srgbClr val="FFFFFF"/>
                </a:solidFill>
              </a:rPr>
              <a:t>Pain in different locations than original pain area</a:t>
            </a:r>
          </a:p>
          <a:p>
            <a:pPr lvl="1"/>
            <a:r>
              <a:rPr lang="en-US" sz="1700">
                <a:solidFill>
                  <a:srgbClr val="FFFFFF"/>
                </a:solidFill>
              </a:rPr>
              <a:t>Whole body hyperesthesia</a:t>
            </a:r>
          </a:p>
          <a:p>
            <a:pPr lvl="1"/>
            <a:r>
              <a:rPr lang="en-US" sz="1700">
                <a:solidFill>
                  <a:srgbClr val="FFFFFF"/>
                </a:solidFill>
              </a:rPr>
              <a:t>Allodynia</a:t>
            </a:r>
          </a:p>
          <a:p>
            <a:pPr lvl="1"/>
            <a:r>
              <a:rPr lang="en-US" sz="1700">
                <a:solidFill>
                  <a:srgbClr val="FFFFFF"/>
                </a:solidFill>
              </a:rPr>
              <a:t>Agitation</a:t>
            </a:r>
          </a:p>
          <a:p>
            <a:pPr lvl="1"/>
            <a:r>
              <a:rPr lang="en-US" sz="1700">
                <a:solidFill>
                  <a:srgbClr val="FFFFFF"/>
                </a:solidFill>
              </a:rPr>
              <a:t>Myoclonus</a:t>
            </a:r>
          </a:p>
          <a:p>
            <a:pPr lvl="1"/>
            <a:r>
              <a:rPr lang="en-US" sz="1700">
                <a:solidFill>
                  <a:srgbClr val="FFFFFF"/>
                </a:solidFill>
              </a:rPr>
              <a:t>Seizures</a:t>
            </a:r>
          </a:p>
          <a:p>
            <a:r>
              <a:rPr lang="en-US" sz="1700">
                <a:solidFill>
                  <a:srgbClr val="FFFFFF"/>
                </a:solidFill>
              </a:rPr>
              <a:t>Can be improved by reducing or discontinuing the opioids</a:t>
            </a:r>
          </a:p>
          <a:p>
            <a:r>
              <a:rPr lang="en-US" sz="1700">
                <a:solidFill>
                  <a:srgbClr val="FFFFFF"/>
                </a:solidFill>
              </a:rPr>
              <a:t>Mechanism of action is not fully understood</a:t>
            </a:r>
          </a:p>
        </p:txBody>
      </p:sp>
    </p:spTree>
    <p:extLst>
      <p:ext uri="{BB962C8B-B14F-4D97-AF65-F5344CB8AC3E}">
        <p14:creationId xmlns:p14="http://schemas.microsoft.com/office/powerpoint/2010/main" val="3083060817"/>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2">
            <a:extLst>
              <a:ext uri="{FF2B5EF4-FFF2-40B4-BE49-F238E27FC236}">
                <a16:creationId xmlns:a16="http://schemas.microsoft.com/office/drawing/2014/main" id="{27FCFAB8-9E9C-414D-9FCB-CECED12D5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4">
            <a:extLst>
              <a:ext uri="{FF2B5EF4-FFF2-40B4-BE49-F238E27FC236}">
                <a16:creationId xmlns:a16="http://schemas.microsoft.com/office/drawing/2014/main" id="{76C16827-9A48-4468-BE81-11EC18E0A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50" y="685799"/>
            <a:ext cx="405765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226ECB-4560-455A-864E-91354E24A084}"/>
              </a:ext>
            </a:extLst>
          </p:cNvPr>
          <p:cNvSpPr>
            <a:spLocks noGrp="1"/>
          </p:cNvSpPr>
          <p:nvPr>
            <p:ph type="title"/>
          </p:nvPr>
        </p:nvSpPr>
        <p:spPr>
          <a:xfrm>
            <a:off x="1224329" y="1335183"/>
            <a:ext cx="2637691" cy="4150899"/>
          </a:xfrm>
        </p:spPr>
        <p:txBody>
          <a:bodyPr>
            <a:normAutofit/>
          </a:bodyPr>
          <a:lstStyle/>
          <a:p>
            <a:pPr algn="ctr"/>
            <a:r>
              <a:rPr lang="en-US" sz="2800">
                <a:solidFill>
                  <a:srgbClr val="595959"/>
                </a:solidFill>
              </a:rPr>
              <a:t>Opioid-induced hyperalgesia</a:t>
            </a:r>
          </a:p>
        </p:txBody>
      </p:sp>
      <p:sp>
        <p:nvSpPr>
          <p:cNvPr id="27" name="Rectangle 26">
            <a:extLst>
              <a:ext uri="{FF2B5EF4-FFF2-40B4-BE49-F238E27FC236}">
                <a16:creationId xmlns:a16="http://schemas.microsoft.com/office/drawing/2014/main" id="{899956BA-5C38-49F9-88D6-BD6C71E9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685799"/>
            <a:ext cx="4057650" cy="5486401"/>
          </a:xfrm>
          <a:prstGeom prst="rect">
            <a:avLst/>
          </a:prstGeom>
          <a:solidFill>
            <a:schemeClr val="accent2">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B62F17-1C1B-42FA-9B0B-F8612E8715E9}"/>
              </a:ext>
            </a:extLst>
          </p:cNvPr>
          <p:cNvSpPr>
            <a:spLocks noGrp="1"/>
          </p:cNvSpPr>
          <p:nvPr>
            <p:ph idx="1"/>
          </p:nvPr>
        </p:nvSpPr>
        <p:spPr>
          <a:xfrm>
            <a:off x="5059500" y="1335183"/>
            <a:ext cx="3082649" cy="4187633"/>
          </a:xfrm>
        </p:spPr>
        <p:txBody>
          <a:bodyPr anchor="ctr">
            <a:normAutofit/>
          </a:bodyPr>
          <a:lstStyle/>
          <a:p>
            <a:r>
              <a:rPr lang="en-US" sz="1200">
                <a:solidFill>
                  <a:schemeClr val="tx1">
                    <a:lumMod val="65000"/>
                    <a:lumOff val="35000"/>
                  </a:schemeClr>
                </a:solidFill>
              </a:rPr>
              <a:t>Proposed theories</a:t>
            </a:r>
          </a:p>
          <a:p>
            <a:pPr lvl="1"/>
            <a:r>
              <a:rPr lang="en-US" sz="1200">
                <a:solidFill>
                  <a:schemeClr val="tx1">
                    <a:lumMod val="65000"/>
                    <a:lumOff val="35000"/>
                  </a:schemeClr>
                </a:solidFill>
              </a:rPr>
              <a:t>Central activation of NMDA receptors via glutamate may play a role in OIH</a:t>
            </a:r>
          </a:p>
          <a:p>
            <a:pPr lvl="1"/>
            <a:r>
              <a:rPr lang="en-US" sz="1200">
                <a:solidFill>
                  <a:schemeClr val="tx1">
                    <a:lumMod val="65000"/>
                    <a:lumOff val="35000"/>
                  </a:schemeClr>
                </a:solidFill>
              </a:rPr>
              <a:t>Shifting from a pain modulation system from the descending inhibitory to a pronociceptive pathway</a:t>
            </a:r>
          </a:p>
          <a:p>
            <a:pPr lvl="1"/>
            <a:r>
              <a:rPr lang="en-US" sz="1200">
                <a:solidFill>
                  <a:schemeClr val="tx1">
                    <a:lumMod val="65000"/>
                    <a:lumOff val="35000"/>
                  </a:schemeClr>
                </a:solidFill>
              </a:rPr>
              <a:t>Neuroinflammation</a:t>
            </a:r>
          </a:p>
          <a:p>
            <a:pPr lvl="1"/>
            <a:endParaRPr lang="en-US" sz="1200">
              <a:solidFill>
                <a:schemeClr val="tx1">
                  <a:lumMod val="65000"/>
                  <a:lumOff val="35000"/>
                </a:schemeClr>
              </a:solidFill>
            </a:endParaRPr>
          </a:p>
          <a:p>
            <a:r>
              <a:rPr lang="en-US" sz="1200">
                <a:solidFill>
                  <a:schemeClr val="tx1">
                    <a:lumMod val="65000"/>
                    <a:lumOff val="35000"/>
                  </a:schemeClr>
                </a:solidFill>
              </a:rPr>
              <a:t>Diagnosis is difficult</a:t>
            </a:r>
          </a:p>
          <a:p>
            <a:pPr lvl="1"/>
            <a:r>
              <a:rPr lang="en-US" sz="1200">
                <a:solidFill>
                  <a:schemeClr val="tx1">
                    <a:lumMod val="65000"/>
                    <a:lumOff val="35000"/>
                  </a:schemeClr>
                </a:solidFill>
              </a:rPr>
              <a:t>Resembles opioid tolerance</a:t>
            </a:r>
          </a:p>
          <a:p>
            <a:pPr lvl="1"/>
            <a:endParaRPr lang="en-US" sz="1200">
              <a:solidFill>
                <a:schemeClr val="tx1">
                  <a:lumMod val="65000"/>
                  <a:lumOff val="35000"/>
                </a:schemeClr>
              </a:solidFill>
            </a:endParaRPr>
          </a:p>
          <a:p>
            <a:r>
              <a:rPr lang="en-US" sz="1200">
                <a:solidFill>
                  <a:schemeClr val="tx1">
                    <a:lumMod val="65000"/>
                    <a:lumOff val="35000"/>
                  </a:schemeClr>
                </a:solidFill>
              </a:rPr>
              <a:t>Treatment</a:t>
            </a:r>
          </a:p>
          <a:p>
            <a:pPr lvl="1"/>
            <a:r>
              <a:rPr lang="en-US" sz="1200">
                <a:solidFill>
                  <a:schemeClr val="tx1">
                    <a:lumMod val="65000"/>
                    <a:lumOff val="35000"/>
                  </a:schemeClr>
                </a:solidFill>
              </a:rPr>
              <a:t>Weaning patients from high-dose opioids and starting nonopioid analgesics</a:t>
            </a:r>
          </a:p>
          <a:p>
            <a:pPr lvl="2"/>
            <a:r>
              <a:rPr lang="en-US" sz="1200">
                <a:solidFill>
                  <a:schemeClr val="tx1">
                    <a:lumMod val="65000"/>
                    <a:lumOff val="35000"/>
                  </a:schemeClr>
                </a:solidFill>
              </a:rPr>
              <a:t>NMDA receptor antagonists</a:t>
            </a:r>
          </a:p>
          <a:p>
            <a:pPr lvl="2"/>
            <a:r>
              <a:rPr lang="en-US" sz="1200">
                <a:solidFill>
                  <a:schemeClr val="tx1">
                    <a:lumMod val="65000"/>
                    <a:lumOff val="35000"/>
                  </a:schemeClr>
                </a:solidFill>
              </a:rPr>
              <a:t>NSAIDS</a:t>
            </a:r>
          </a:p>
          <a:p>
            <a:pPr lvl="2"/>
            <a:r>
              <a:rPr lang="en-US" sz="1200">
                <a:solidFill>
                  <a:schemeClr val="tx1">
                    <a:lumMod val="65000"/>
                    <a:lumOff val="35000"/>
                  </a:schemeClr>
                </a:solidFill>
              </a:rPr>
              <a:t>COX-2 inhibitors</a:t>
            </a:r>
          </a:p>
        </p:txBody>
      </p:sp>
    </p:spTree>
    <p:extLst>
      <p:ext uri="{BB962C8B-B14F-4D97-AF65-F5344CB8AC3E}">
        <p14:creationId xmlns:p14="http://schemas.microsoft.com/office/powerpoint/2010/main" val="3068814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A099CE-FD03-F340-8281-FD6268C0C67E}"/>
              </a:ext>
            </a:extLst>
          </p:cNvPr>
          <p:cNvSpPr>
            <a:spLocks noGrp="1"/>
          </p:cNvSpPr>
          <p:nvPr>
            <p:ph type="title"/>
          </p:nvPr>
        </p:nvSpPr>
        <p:spPr>
          <a:xfrm>
            <a:off x="628650" y="556995"/>
            <a:ext cx="7886700" cy="1133693"/>
          </a:xfrm>
        </p:spPr>
        <p:txBody>
          <a:bodyPr>
            <a:normAutofit/>
          </a:bodyPr>
          <a:lstStyle/>
          <a:p>
            <a:r>
              <a:rPr lang="en-US" sz="4500"/>
              <a:t>Common pain terminology </a:t>
            </a:r>
          </a:p>
        </p:txBody>
      </p:sp>
      <p:graphicFrame>
        <p:nvGraphicFramePr>
          <p:cNvPr id="7" name="Content Placeholder 2">
            <a:extLst>
              <a:ext uri="{FF2B5EF4-FFF2-40B4-BE49-F238E27FC236}">
                <a16:creationId xmlns:a16="http://schemas.microsoft.com/office/drawing/2014/main" id="{6928C269-6B8D-4C6C-8848-EC7D5BA118E5}"/>
              </a:ext>
            </a:extLst>
          </p:cNvPr>
          <p:cNvGraphicFramePr>
            <a:graphicFrameLocks noGrp="1"/>
          </p:cNvGraphicFramePr>
          <p:nvPr>
            <p:ph idx="1"/>
            <p:extLst>
              <p:ext uri="{D42A27DB-BD31-4B8C-83A1-F6EECF244321}">
                <p14:modId xmlns:p14="http://schemas.microsoft.com/office/powerpoint/2010/main" val="1057369984"/>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82148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1CD55C21-3730-7B43-BA94-744DF39F3853}"/>
              </a:ext>
            </a:extLst>
          </p:cNvPr>
          <p:cNvPicPr>
            <a:picLocks noChangeAspect="1"/>
          </p:cNvPicPr>
          <p:nvPr/>
        </p:nvPicPr>
        <p:blipFill>
          <a:blip r:embed="rId2"/>
          <a:stretch>
            <a:fillRect/>
          </a:stretch>
        </p:blipFill>
        <p:spPr>
          <a:xfrm>
            <a:off x="1693068" y="0"/>
            <a:ext cx="5757863" cy="6858000"/>
          </a:xfrm>
          <a:prstGeom prst="rect">
            <a:avLst/>
          </a:prstGeom>
        </p:spPr>
      </p:pic>
    </p:spTree>
    <p:extLst>
      <p:ext uri="{BB962C8B-B14F-4D97-AF65-F5344CB8AC3E}">
        <p14:creationId xmlns:p14="http://schemas.microsoft.com/office/powerpoint/2010/main" val="26764834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a:bodyPr>
          <a:lstStyle/>
          <a:p>
            <a:r>
              <a:rPr lang="en-US" sz="3500">
                <a:solidFill>
                  <a:srgbClr val="FFFFFF"/>
                </a:solidFill>
              </a:rPr>
              <a:t>Acute Pain Adjuncts-NMDA</a:t>
            </a:r>
          </a:p>
        </p:txBody>
      </p:sp>
      <p:sp>
        <p:nvSpPr>
          <p:cNvPr id="3" name="Content Placeholder 2"/>
          <p:cNvSpPr>
            <a:spLocks noGrp="1"/>
          </p:cNvSpPr>
          <p:nvPr>
            <p:ph idx="1"/>
          </p:nvPr>
        </p:nvSpPr>
        <p:spPr>
          <a:xfrm>
            <a:off x="1028699" y="2318197"/>
            <a:ext cx="7293023" cy="3683358"/>
          </a:xfrm>
        </p:spPr>
        <p:txBody>
          <a:bodyPr anchor="ctr">
            <a:normAutofit/>
          </a:bodyPr>
          <a:lstStyle/>
          <a:p>
            <a:r>
              <a:rPr lang="en-US" sz="900"/>
              <a:t>N-Methyl-D-Aspartate (NMDA) Antagonists-Ketamine</a:t>
            </a:r>
          </a:p>
          <a:p>
            <a:pPr lvl="1"/>
            <a:r>
              <a:rPr lang="en-US" sz="900"/>
              <a:t>A non-competitive NMDA antagonist and a phencyclidine derivative</a:t>
            </a:r>
          </a:p>
          <a:p>
            <a:pPr lvl="1"/>
            <a:r>
              <a:rPr lang="en-US" sz="900"/>
              <a:t>Used as an induction agent and as a part of a multimodal approach for perioperative pain control</a:t>
            </a:r>
          </a:p>
          <a:p>
            <a:pPr lvl="1"/>
            <a:r>
              <a:rPr lang="en-US" sz="900"/>
              <a:t>Ketamine prevents the activation of the NMDA receptor, which along with the AMPA receptor is associated with central sensitization and chronic pain states</a:t>
            </a:r>
          </a:p>
          <a:p>
            <a:pPr lvl="1"/>
            <a:r>
              <a:rPr lang="en-US" sz="900"/>
              <a:t>The NMDA receptor at rest is closed due to a magnesium plug</a:t>
            </a:r>
          </a:p>
          <a:p>
            <a:pPr lvl="1"/>
            <a:r>
              <a:rPr lang="en-US" sz="900"/>
              <a:t>Activation of the receptor involves the simultaneous binding to the excitatory neurotransmitter glutamate, which causes an influx of calcium resulting in an increase in second messengers</a:t>
            </a:r>
          </a:p>
          <a:p>
            <a:pPr lvl="1"/>
            <a:r>
              <a:rPr lang="en-US" sz="900"/>
              <a:t>Up-regulation of second messengers produces a hyper excitability of the NMDA receptors which cause neuronal plasticity and excitability</a:t>
            </a:r>
          </a:p>
          <a:p>
            <a:pPr lvl="1"/>
            <a:r>
              <a:rPr lang="en-US" sz="900"/>
              <a:t>In chronic neuropathic pain states such as complex regional pain syndrome type I and phantom limb pain, it is will established the ketamine is beneficial in reducing hyperalgesia and allodynia (allodynia =normally nonpainful stimulus is painful)</a:t>
            </a:r>
          </a:p>
          <a:p>
            <a:pPr lvl="1"/>
            <a:r>
              <a:rPr lang="en-US" sz="900"/>
              <a:t>Helpful in reducing acute perioperative pain and also exhibits anti-inflammatory effects</a:t>
            </a:r>
          </a:p>
          <a:p>
            <a:pPr lvl="1"/>
            <a:r>
              <a:rPr lang="en-US" sz="900"/>
              <a:t>IM nasal, rectal, epidural and intrathecal</a:t>
            </a:r>
          </a:p>
          <a:p>
            <a:pPr lvl="1"/>
            <a:r>
              <a:rPr lang="en-US" sz="900"/>
              <a:t>Bolus prior to incision and at closure of 0.15-2 mg/kg +/- infusion</a:t>
            </a:r>
          </a:p>
          <a:p>
            <a:pPr lvl="2"/>
            <a:r>
              <a:rPr lang="en-US" sz="900"/>
              <a:t>Panel suggests 0.5 mg/kg bolus with infusion of 10 mcg/kg/min intraoperatively, +/- postoperative infusion</a:t>
            </a:r>
          </a:p>
          <a:p>
            <a:pPr lvl="2"/>
            <a:r>
              <a:rPr lang="en-US" sz="900"/>
              <a:t>Rapidly acting-30-40 seconds duration of 80-180 minutes</a:t>
            </a:r>
          </a:p>
          <a:p>
            <a:pPr lvl="1"/>
            <a:r>
              <a:rPr lang="en-US" sz="900"/>
              <a:t>Metabolized primarily by the liver and produces norketamine </a:t>
            </a:r>
          </a:p>
          <a:p>
            <a:pPr lvl="1"/>
            <a:endParaRPr lang="en-US" sz="900"/>
          </a:p>
          <a:p>
            <a:pPr lvl="1"/>
            <a:r>
              <a:rPr lang="en-US" sz="900"/>
              <a:t>Low risk of hallucinations</a:t>
            </a:r>
          </a:p>
          <a:p>
            <a:pPr lvl="1"/>
            <a:r>
              <a:rPr lang="en-US" sz="900"/>
              <a:t>Good for chronic pain patients and PTSD</a:t>
            </a:r>
          </a:p>
        </p:txBody>
      </p:sp>
    </p:spTree>
    <p:extLst>
      <p:ext uri="{BB962C8B-B14F-4D97-AF65-F5344CB8AC3E}">
        <p14:creationId xmlns:p14="http://schemas.microsoft.com/office/powerpoint/2010/main" val="40818988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75099" y="991261"/>
            <a:ext cx="4316022" cy="1837349"/>
          </a:xfrm>
        </p:spPr>
        <p:txBody>
          <a:bodyPr anchor="b">
            <a:normAutofit/>
          </a:bodyPr>
          <a:lstStyle/>
          <a:p>
            <a:pPr algn="ctr"/>
            <a:r>
              <a:rPr lang="en-US" sz="3100">
                <a:solidFill>
                  <a:schemeClr val="tx2"/>
                </a:solidFill>
              </a:rPr>
              <a:t>Acute Pain Adjuncts-NMDA</a:t>
            </a:r>
          </a:p>
        </p:txBody>
      </p:sp>
      <p:grpSp>
        <p:nvGrpSpPr>
          <p:cNvPr id="25" name="Group 24">
            <a:extLst>
              <a:ext uri="{FF2B5EF4-FFF2-40B4-BE49-F238E27FC236}">
                <a16:creationId xmlns:a16="http://schemas.microsoft.com/office/drawing/2014/main" id="{5C3921CD-DDE5-4B57-8FDF-B37ADE4EDA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8414" y="3985"/>
            <a:ext cx="7310715" cy="6858000"/>
            <a:chOff x="1318434" y="36937"/>
            <a:chExt cx="9747620" cy="6858000"/>
          </a:xfrm>
        </p:grpSpPr>
        <p:sp>
          <p:nvSpPr>
            <p:cNvPr id="26" name="Freeform: Shape 25">
              <a:extLst>
                <a:ext uri="{FF2B5EF4-FFF2-40B4-BE49-F238E27FC236}">
                  <a16:creationId xmlns:a16="http://schemas.microsoft.com/office/drawing/2014/main" id="{A4CBEDF6-7B5F-471F-AF99-301A23748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1D43DB10-4F84-47C2-8170-CB9EED866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9F35C7A0-1526-4D97-BCD8-91B3576E3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1009574A-38B7-43A8-A925-1FB54C6B1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EA3AAA50-DE22-4E5D-9064-A37786C59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Content Placeholder 2"/>
          <p:cNvSpPr>
            <a:spLocks noGrp="1"/>
          </p:cNvSpPr>
          <p:nvPr>
            <p:ph idx="1"/>
          </p:nvPr>
        </p:nvSpPr>
        <p:spPr>
          <a:xfrm>
            <a:off x="2291965" y="2979336"/>
            <a:ext cx="4282291" cy="2430864"/>
          </a:xfrm>
        </p:spPr>
        <p:txBody>
          <a:bodyPr anchor="t">
            <a:normAutofit/>
          </a:bodyPr>
          <a:lstStyle/>
          <a:p>
            <a:r>
              <a:rPr lang="en-US" sz="1600">
                <a:solidFill>
                  <a:schemeClr val="tx2"/>
                </a:solidFill>
              </a:rPr>
              <a:t>Dextromethorphan</a:t>
            </a:r>
          </a:p>
          <a:p>
            <a:pPr lvl="1"/>
            <a:r>
              <a:rPr lang="en-US" sz="1600">
                <a:solidFill>
                  <a:schemeClr val="tx2"/>
                </a:solidFill>
              </a:rPr>
              <a:t>D-isomere of the codiene analog levorphanol</a:t>
            </a:r>
          </a:p>
          <a:p>
            <a:pPr lvl="1"/>
            <a:r>
              <a:rPr lang="en-US" sz="1600">
                <a:solidFill>
                  <a:schemeClr val="tx2"/>
                </a:solidFill>
              </a:rPr>
              <a:t>Noncompetetive NMDA receptor antagonist</a:t>
            </a:r>
          </a:p>
          <a:p>
            <a:pPr lvl="1"/>
            <a:r>
              <a:rPr lang="en-US" sz="1600">
                <a:solidFill>
                  <a:schemeClr val="tx2"/>
                </a:solidFill>
              </a:rPr>
              <a:t>NMDA receptor antagonism where analgesia is mediated</a:t>
            </a:r>
          </a:p>
          <a:p>
            <a:pPr lvl="1"/>
            <a:r>
              <a:rPr lang="en-US" sz="1600">
                <a:solidFill>
                  <a:schemeClr val="tx2"/>
                </a:solidFill>
              </a:rPr>
              <a:t>Can give orally,IV or IM</a:t>
            </a:r>
          </a:p>
          <a:p>
            <a:pPr lvl="1"/>
            <a:r>
              <a:rPr lang="en-US" sz="1600">
                <a:solidFill>
                  <a:schemeClr val="tx2"/>
                </a:solidFill>
              </a:rPr>
              <a:t>Can reduce PCA requirements of Morphine</a:t>
            </a:r>
          </a:p>
        </p:txBody>
      </p:sp>
    </p:spTree>
    <p:extLst>
      <p:ext uri="{BB962C8B-B14F-4D97-AF65-F5344CB8AC3E}">
        <p14:creationId xmlns:p14="http://schemas.microsoft.com/office/powerpoint/2010/main" val="35607433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9EA95B6-474F-45AC-818B-C16DDA5A4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4BD8C85-3E1B-430D-B450-1C103B9E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751605"/>
            <a:ext cx="2028825" cy="335479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4904" y="2097290"/>
            <a:ext cx="1524647" cy="2663420"/>
          </a:xfrm>
        </p:spPr>
        <p:txBody>
          <a:bodyPr>
            <a:normAutofit/>
          </a:bodyPr>
          <a:lstStyle/>
          <a:p>
            <a:pPr algn="ctr"/>
            <a:r>
              <a:rPr lang="en-US" sz="2100">
                <a:solidFill>
                  <a:srgbClr val="595959"/>
                </a:solidFill>
              </a:rPr>
              <a:t>Acute Pain Adjuncts-Alpha</a:t>
            </a:r>
            <a:r>
              <a:rPr lang="en-US" sz="2100" baseline="-25000">
                <a:solidFill>
                  <a:srgbClr val="595959"/>
                </a:solidFill>
              </a:rPr>
              <a:t>2 </a:t>
            </a:r>
            <a:r>
              <a:rPr lang="en-US" sz="2100">
                <a:solidFill>
                  <a:srgbClr val="595959"/>
                </a:solidFill>
              </a:rPr>
              <a:t>Adrenergic Agonists</a:t>
            </a:r>
          </a:p>
        </p:txBody>
      </p:sp>
      <p:sp>
        <p:nvSpPr>
          <p:cNvPr id="27" name="Rectangle 26">
            <a:extLst>
              <a:ext uri="{FF2B5EF4-FFF2-40B4-BE49-F238E27FC236}">
                <a16:creationId xmlns:a16="http://schemas.microsoft.com/office/drawing/2014/main" id="{CFE22830-D1DB-4DDE-9CC9-1F1A16F5C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86225" y="0"/>
            <a:ext cx="505777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26957" y="839224"/>
            <a:ext cx="3764996" cy="5179553"/>
          </a:xfrm>
        </p:spPr>
        <p:txBody>
          <a:bodyPr anchor="ctr">
            <a:normAutofit/>
          </a:bodyPr>
          <a:lstStyle/>
          <a:p>
            <a:r>
              <a:rPr lang="en-US" sz="1700">
                <a:solidFill>
                  <a:srgbClr val="595959"/>
                </a:solidFill>
              </a:rPr>
              <a:t>Clonidine</a:t>
            </a:r>
          </a:p>
          <a:p>
            <a:pPr lvl="1"/>
            <a:r>
              <a:rPr lang="en-US" sz="1700" b="1">
                <a:solidFill>
                  <a:srgbClr val="595959"/>
                </a:solidFill>
              </a:rPr>
              <a:t>Centrally acting selective partial α</a:t>
            </a:r>
            <a:r>
              <a:rPr lang="en-US" sz="1700" b="1" baseline="-25000">
                <a:solidFill>
                  <a:srgbClr val="595959"/>
                </a:solidFill>
              </a:rPr>
              <a:t>2 </a:t>
            </a:r>
            <a:r>
              <a:rPr lang="en-US" sz="1700" b="1">
                <a:solidFill>
                  <a:srgbClr val="595959"/>
                </a:solidFill>
              </a:rPr>
              <a:t>agonist </a:t>
            </a:r>
          </a:p>
          <a:p>
            <a:pPr lvl="1"/>
            <a:r>
              <a:rPr lang="en-US" sz="1700">
                <a:solidFill>
                  <a:srgbClr val="595959"/>
                </a:solidFill>
              </a:rPr>
              <a:t>Can be administered oral, IV, rectal, transdermal, intrathecal, epidural and intra-articulate</a:t>
            </a:r>
          </a:p>
          <a:p>
            <a:pPr lvl="1"/>
            <a:r>
              <a:rPr lang="en-US" sz="1700">
                <a:solidFill>
                  <a:srgbClr val="595959"/>
                </a:solidFill>
              </a:rPr>
              <a:t>Half-life is 5-13 hours</a:t>
            </a:r>
          </a:p>
          <a:p>
            <a:pPr lvl="1"/>
            <a:r>
              <a:rPr lang="en-US" sz="1700">
                <a:solidFill>
                  <a:srgbClr val="595959"/>
                </a:solidFill>
              </a:rPr>
              <a:t>Metabolism via the liver</a:t>
            </a:r>
          </a:p>
          <a:p>
            <a:pPr lvl="1"/>
            <a:r>
              <a:rPr lang="en-US" sz="1700" b="1">
                <a:solidFill>
                  <a:srgbClr val="595959"/>
                </a:solidFill>
              </a:rPr>
              <a:t>Exerts its effects on both α</a:t>
            </a:r>
            <a:r>
              <a:rPr lang="en-US" sz="1700" b="1" baseline="-25000">
                <a:solidFill>
                  <a:srgbClr val="595959"/>
                </a:solidFill>
              </a:rPr>
              <a:t>2</a:t>
            </a:r>
            <a:r>
              <a:rPr lang="en-US" sz="1700" b="1">
                <a:solidFill>
                  <a:srgbClr val="595959"/>
                </a:solidFill>
              </a:rPr>
              <a:t> and α</a:t>
            </a:r>
            <a:r>
              <a:rPr lang="en-US" sz="1700" b="1" baseline="-25000">
                <a:solidFill>
                  <a:srgbClr val="595959"/>
                </a:solidFill>
              </a:rPr>
              <a:t>1</a:t>
            </a:r>
            <a:r>
              <a:rPr lang="en-US" sz="1700" b="1">
                <a:solidFill>
                  <a:srgbClr val="595959"/>
                </a:solidFill>
              </a:rPr>
              <a:t> receptors (220:1) side effects such as sedation hypotension and bradycardia can occur</a:t>
            </a:r>
          </a:p>
          <a:p>
            <a:pPr lvl="1"/>
            <a:r>
              <a:rPr lang="en-US" sz="1700">
                <a:solidFill>
                  <a:srgbClr val="595959"/>
                </a:solidFill>
              </a:rPr>
              <a:t>Decreases postoperative morphine requirements when used with maintenance infusions intraop</a:t>
            </a:r>
          </a:p>
          <a:p>
            <a:pPr lvl="1"/>
            <a:r>
              <a:rPr lang="en-US" sz="1700">
                <a:solidFill>
                  <a:srgbClr val="595959"/>
                </a:solidFill>
              </a:rPr>
              <a:t>Can combine with local anesthetics in peripheral nerve blocks and or intrathecal administration</a:t>
            </a:r>
          </a:p>
        </p:txBody>
      </p:sp>
    </p:spTree>
    <p:extLst>
      <p:ext uri="{BB962C8B-B14F-4D97-AF65-F5344CB8AC3E}">
        <p14:creationId xmlns:p14="http://schemas.microsoft.com/office/powerpoint/2010/main" val="20312741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34">
            <a:extLst>
              <a:ext uri="{FF2B5EF4-FFF2-40B4-BE49-F238E27FC236}">
                <a16:creationId xmlns:a16="http://schemas.microsoft.com/office/drawing/2014/main" id="{4B6ECB93-D7FF-4F09-A8ED-D4588EE7C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36">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760"/>
            <a:ext cx="7886700" cy="1325563"/>
          </a:xfrm>
        </p:spPr>
        <p:txBody>
          <a:bodyPr>
            <a:normAutofit/>
          </a:bodyPr>
          <a:lstStyle/>
          <a:p>
            <a:r>
              <a:rPr lang="en-US">
                <a:solidFill>
                  <a:schemeClr val="bg1"/>
                </a:solidFill>
              </a:rPr>
              <a:t>Acute Pain Adjuncts-Alpha</a:t>
            </a:r>
            <a:r>
              <a:rPr lang="en-US" baseline="-25000">
                <a:solidFill>
                  <a:schemeClr val="bg1"/>
                </a:solidFill>
              </a:rPr>
              <a:t>2 </a:t>
            </a:r>
            <a:r>
              <a:rPr lang="en-US">
                <a:solidFill>
                  <a:schemeClr val="bg1"/>
                </a:solidFill>
              </a:rPr>
              <a:t>Adrenergic Agonists</a:t>
            </a:r>
          </a:p>
        </p:txBody>
      </p:sp>
      <p:sp>
        <p:nvSpPr>
          <p:cNvPr id="3" name="Content Placeholder 2"/>
          <p:cNvSpPr>
            <a:spLocks noGrp="1"/>
          </p:cNvSpPr>
          <p:nvPr>
            <p:ph idx="1"/>
          </p:nvPr>
        </p:nvSpPr>
        <p:spPr>
          <a:xfrm>
            <a:off x="630936" y="2276857"/>
            <a:ext cx="3761613" cy="3900106"/>
          </a:xfrm>
        </p:spPr>
        <p:txBody>
          <a:bodyPr anchor="ctr">
            <a:normAutofit/>
          </a:bodyPr>
          <a:lstStyle/>
          <a:p>
            <a:r>
              <a:rPr lang="en-US" sz="1000"/>
              <a:t>Dexmedetomidine</a:t>
            </a:r>
          </a:p>
          <a:p>
            <a:pPr lvl="1"/>
            <a:r>
              <a:rPr lang="en-US" sz="1000"/>
              <a:t>Highly selective α2 adrenergic agonist</a:t>
            </a:r>
          </a:p>
          <a:p>
            <a:pPr lvl="1"/>
            <a:r>
              <a:rPr lang="en-US" sz="1000"/>
              <a:t>7-10 times more selective for the α2 receptor than clonidine (1620:1)</a:t>
            </a:r>
          </a:p>
          <a:p>
            <a:pPr lvl="1"/>
            <a:r>
              <a:rPr lang="en-US" sz="1000"/>
              <a:t>Exhibits sedative, anxiolytic, analgesic, sympatholytic and vagomimetic effects with little or no respiratory depression</a:t>
            </a:r>
          </a:p>
          <a:p>
            <a:pPr lvl="1"/>
            <a:r>
              <a:rPr lang="en-US" sz="1000"/>
              <a:t>Most commonly administered IV</a:t>
            </a:r>
          </a:p>
          <a:p>
            <a:pPr lvl="1"/>
            <a:r>
              <a:rPr lang="en-US" sz="1000"/>
              <a:t>Can be administered IM transdermal or intranasal</a:t>
            </a:r>
          </a:p>
          <a:p>
            <a:pPr lvl="1"/>
            <a:r>
              <a:rPr lang="en-US" sz="1000"/>
              <a:t>Rapid onst-5 min (need bolus!!!)</a:t>
            </a:r>
          </a:p>
          <a:p>
            <a:pPr lvl="1"/>
            <a:r>
              <a:rPr lang="en-US" sz="1000"/>
              <a:t>Short duration of action and elimination half-life of 3 hours</a:t>
            </a:r>
          </a:p>
          <a:p>
            <a:pPr lvl="1"/>
            <a:r>
              <a:rPr lang="en-US" sz="1000"/>
              <a:t>Metabolized via extensive hepatic glucuronide conjugation with the absence of active metabolites</a:t>
            </a:r>
          </a:p>
          <a:p>
            <a:pPr lvl="1"/>
            <a:r>
              <a:rPr lang="en-US" sz="1000"/>
              <a:t>May be prolonged clearance of drug in patient with hepatic disease </a:t>
            </a:r>
          </a:p>
          <a:p>
            <a:pPr lvl="1"/>
            <a:r>
              <a:rPr lang="en-US" sz="1000"/>
              <a:t>Contraindicated in patients with cardiac blocks, ie 1</a:t>
            </a:r>
            <a:r>
              <a:rPr lang="en-US" sz="1000" baseline="30000"/>
              <a:t>st</a:t>
            </a:r>
            <a:r>
              <a:rPr lang="en-US" sz="1000"/>
              <a:t> degree etc</a:t>
            </a:r>
          </a:p>
          <a:p>
            <a:pPr lvl="1"/>
            <a:r>
              <a:rPr lang="en-US" sz="1000"/>
              <a:t>Often used for procedural sedation in non intubated patients, sedation for intubated and mechanically ventilated patients, and for a general anesthesia adjunct</a:t>
            </a:r>
          </a:p>
          <a:p>
            <a:pPr lvl="1"/>
            <a:r>
              <a:rPr lang="en-US" sz="1000"/>
              <a:t>Decreases postoperative analgesic requirements and decreases postoperative morphine consumption</a:t>
            </a:r>
          </a:p>
        </p:txBody>
      </p:sp>
      <p:pic>
        <p:nvPicPr>
          <p:cNvPr id="5" name="Picture 4">
            <a:extLst>
              <a:ext uri="{FF2B5EF4-FFF2-40B4-BE49-F238E27FC236}">
                <a16:creationId xmlns:a16="http://schemas.microsoft.com/office/drawing/2014/main" id="{FFC367EA-15B8-44C7-87FF-C853F1FB3B32}"/>
              </a:ext>
            </a:extLst>
          </p:cNvPr>
          <p:cNvPicPr>
            <a:picLocks noChangeAspect="1"/>
          </p:cNvPicPr>
          <p:nvPr/>
        </p:nvPicPr>
        <p:blipFill rotWithShape="1">
          <a:blip r:embed="rId2"/>
          <a:srcRect l="13147" r="12105"/>
          <a:stretch/>
        </p:blipFill>
        <p:spPr>
          <a:xfrm>
            <a:off x="4751452" y="2276857"/>
            <a:ext cx="3761613" cy="3900106"/>
          </a:xfrm>
          <a:prstGeom prst="rect">
            <a:avLst/>
          </a:prstGeom>
        </p:spPr>
      </p:pic>
    </p:spTree>
    <p:extLst>
      <p:ext uri="{BB962C8B-B14F-4D97-AF65-F5344CB8AC3E}">
        <p14:creationId xmlns:p14="http://schemas.microsoft.com/office/powerpoint/2010/main" val="1641127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85216"/>
            <a:ext cx="7886700" cy="1325563"/>
          </a:xfrm>
        </p:spPr>
        <p:txBody>
          <a:bodyPr>
            <a:normAutofit/>
          </a:bodyPr>
          <a:lstStyle/>
          <a:p>
            <a:r>
              <a:rPr lang="en-US">
                <a:solidFill>
                  <a:srgbClr val="FFFFFF"/>
                </a:solidFill>
              </a:rPr>
              <a:t>Acute Pain Adjuncts-Alpha</a:t>
            </a:r>
            <a:r>
              <a:rPr lang="en-US" baseline="-25000">
                <a:solidFill>
                  <a:srgbClr val="FFFFFF"/>
                </a:solidFill>
              </a:rPr>
              <a:t>2 </a:t>
            </a:r>
            <a:r>
              <a:rPr lang="en-US">
                <a:solidFill>
                  <a:srgbClr val="FFFFFF"/>
                </a:solidFill>
              </a:rPr>
              <a:t>Adrenergic Agonists</a:t>
            </a:r>
          </a:p>
        </p:txBody>
      </p:sp>
      <p:pic>
        <p:nvPicPr>
          <p:cNvPr id="11" name="Picture 10">
            <a:extLst>
              <a:ext uri="{FF2B5EF4-FFF2-40B4-BE49-F238E27FC236}">
                <a16:creationId xmlns:a16="http://schemas.microsoft.com/office/drawing/2014/main" id="{EF86FBA2-824A-4DC2-B1F7-9E558BD408FE}"/>
              </a:ext>
            </a:extLst>
          </p:cNvPr>
          <p:cNvPicPr>
            <a:picLocks noChangeAspect="1"/>
          </p:cNvPicPr>
          <p:nvPr/>
        </p:nvPicPr>
        <p:blipFill rotWithShape="1">
          <a:blip r:embed="rId2"/>
          <a:srcRect l="967"/>
          <a:stretch/>
        </p:blipFill>
        <p:spPr>
          <a:xfrm>
            <a:off x="630936" y="2516777"/>
            <a:ext cx="4677156" cy="3660185"/>
          </a:xfrm>
          <a:prstGeom prst="rect">
            <a:avLst/>
          </a:prstGeom>
        </p:spPr>
      </p:pic>
      <p:sp>
        <p:nvSpPr>
          <p:cNvPr id="3" name="Content Placeholder 2"/>
          <p:cNvSpPr>
            <a:spLocks noGrp="1"/>
          </p:cNvSpPr>
          <p:nvPr>
            <p:ph idx="1"/>
          </p:nvPr>
        </p:nvSpPr>
        <p:spPr>
          <a:xfrm>
            <a:off x="5660136" y="2516777"/>
            <a:ext cx="2852928" cy="3660185"/>
          </a:xfrm>
        </p:spPr>
        <p:txBody>
          <a:bodyPr anchor="ctr">
            <a:normAutofit/>
          </a:bodyPr>
          <a:lstStyle/>
          <a:p>
            <a:r>
              <a:rPr lang="en-US" sz="1200"/>
              <a:t>Clonidine and dexmedetomidine are α</a:t>
            </a:r>
            <a:r>
              <a:rPr lang="en-US" sz="1200" baseline="-25000"/>
              <a:t>2 </a:t>
            </a:r>
            <a:r>
              <a:rPr lang="en-US" sz="1200"/>
              <a:t>adrenergic agonists that are used as analgesic adjuncts for multimodal anesthesia</a:t>
            </a:r>
          </a:p>
          <a:p>
            <a:r>
              <a:rPr lang="en-US" sz="1200"/>
              <a:t>Interact with G-coupled α</a:t>
            </a:r>
            <a:r>
              <a:rPr lang="en-US" sz="1200" baseline="-25000"/>
              <a:t>2</a:t>
            </a:r>
            <a:r>
              <a:rPr lang="en-US" sz="1200"/>
              <a:t> receptors, both centrally (dorsal horn of the spinal cord) and peripherally</a:t>
            </a:r>
          </a:p>
          <a:p>
            <a:r>
              <a:rPr lang="en-US" sz="1200" b="1"/>
              <a:t>Activation of the α</a:t>
            </a:r>
            <a:r>
              <a:rPr lang="en-US" sz="1200" b="1" baseline="-25000"/>
              <a:t>2</a:t>
            </a:r>
            <a:r>
              <a:rPr lang="en-US" sz="1200" b="1"/>
              <a:t> receptor results in</a:t>
            </a:r>
            <a:r>
              <a:rPr lang="en-US" sz="1200"/>
              <a:t> </a:t>
            </a:r>
            <a:r>
              <a:rPr lang="en-US" sz="1200" b="1"/>
              <a:t>inhibition of adenylate cyclase and decreased cAMP levels</a:t>
            </a:r>
          </a:p>
          <a:p>
            <a:r>
              <a:rPr lang="en-US" sz="1200"/>
              <a:t>Activates postsynaptic potassium channels while inhibiting presynaptic voltage-gated calcium channels thereby reducing neurotransmitter release</a:t>
            </a:r>
          </a:p>
          <a:p>
            <a:r>
              <a:rPr lang="en-US" sz="1200"/>
              <a:t>Activation of central α</a:t>
            </a:r>
            <a:r>
              <a:rPr lang="en-US" sz="1200" baseline="-25000"/>
              <a:t>2  </a:t>
            </a:r>
            <a:r>
              <a:rPr lang="en-US" sz="1200"/>
              <a:t>adrenoreceptors in the locus coeruleus are responsible for supraspinal analgesia</a:t>
            </a:r>
            <a:endParaRPr lang="en-US" sz="1200" baseline="-25000"/>
          </a:p>
        </p:txBody>
      </p:sp>
    </p:spTree>
    <p:extLst>
      <p:ext uri="{BB962C8B-B14F-4D97-AF65-F5344CB8AC3E}">
        <p14:creationId xmlns:p14="http://schemas.microsoft.com/office/powerpoint/2010/main" val="22677271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2">
            <a:extLst>
              <a:ext uri="{FF2B5EF4-FFF2-40B4-BE49-F238E27FC236}">
                <a16:creationId xmlns:a16="http://schemas.microsoft.com/office/drawing/2014/main" id="{025E2AA9-10C9-4A14-BEA3-064CD0131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02612"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4">
            <a:extLst>
              <a:ext uri="{FF2B5EF4-FFF2-40B4-BE49-F238E27FC236}">
                <a16:creationId xmlns:a16="http://schemas.microsoft.com/office/drawing/2014/main" id="{F076F371-EE61-49EA-AA2A-3582C3AC9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397791" cy="4984915"/>
          </a:xfrm>
          <a:custGeom>
            <a:avLst/>
            <a:gdLst>
              <a:gd name="connsiteX0" fmla="*/ 0 w 5863721"/>
              <a:gd name="connsiteY0" fmla="*/ 0 h 4984915"/>
              <a:gd name="connsiteX1" fmla="*/ 5863721 w 5863721"/>
              <a:gd name="connsiteY1" fmla="*/ 0 h 4984915"/>
              <a:gd name="connsiteX2" fmla="*/ 5844576 w 5863721"/>
              <a:gd name="connsiteY2" fmla="*/ 326138 h 4984915"/>
              <a:gd name="connsiteX3" fmla="*/ 5796589 w 5863721"/>
              <a:gd name="connsiteY3" fmla="*/ 693884 h 4984915"/>
              <a:gd name="connsiteX4" fmla="*/ 148386 w 5863721"/>
              <a:gd name="connsiteY4" fmla="*/ 4951022 h 4984915"/>
              <a:gd name="connsiteX5" fmla="*/ 0 w 5863721"/>
              <a:gd name="connsiteY5" fmla="*/ 4930112 h 498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03503" y="365125"/>
            <a:ext cx="2554366" cy="3117038"/>
          </a:xfrm>
        </p:spPr>
        <p:txBody>
          <a:bodyPr anchor="ctr">
            <a:normAutofit/>
          </a:bodyPr>
          <a:lstStyle/>
          <a:p>
            <a:r>
              <a:rPr lang="en-US"/>
              <a:t>Acute Pain Adjuncts-Local Anesthetics</a:t>
            </a:r>
          </a:p>
        </p:txBody>
      </p:sp>
      <p:sp>
        <p:nvSpPr>
          <p:cNvPr id="3" name="Content Placeholder 2"/>
          <p:cNvSpPr>
            <a:spLocks noGrp="1"/>
          </p:cNvSpPr>
          <p:nvPr>
            <p:ph idx="1"/>
          </p:nvPr>
        </p:nvSpPr>
        <p:spPr>
          <a:xfrm>
            <a:off x="4780664" y="994145"/>
            <a:ext cx="3867273" cy="4832498"/>
          </a:xfrm>
        </p:spPr>
        <p:txBody>
          <a:bodyPr anchor="ctr">
            <a:normAutofit/>
          </a:bodyPr>
          <a:lstStyle/>
          <a:p>
            <a:r>
              <a:rPr lang="en-US" sz="1500"/>
              <a:t>Inhibit conduction of action potentials along a nerve fiber</a:t>
            </a:r>
          </a:p>
          <a:p>
            <a:r>
              <a:rPr lang="en-US" sz="1500"/>
              <a:t>Local anesthetics block sodium channels in both afferent and efferent neuronal membranes thereby inhibiting pain transmission</a:t>
            </a:r>
          </a:p>
          <a:p>
            <a:r>
              <a:rPr lang="en-US" sz="1500"/>
              <a:t>Often the sole anesthetic but usually give with adjunct medications</a:t>
            </a:r>
          </a:p>
          <a:p>
            <a:r>
              <a:rPr lang="en-US" sz="1500"/>
              <a:t>Nerve morphology affects the sensitivity of the nerve blockade achieved</a:t>
            </a:r>
          </a:p>
          <a:p>
            <a:r>
              <a:rPr lang="en-US" sz="1500"/>
              <a:t>Amides are metabolized primarily by the liver</a:t>
            </a:r>
          </a:p>
          <a:p>
            <a:r>
              <a:rPr lang="en-US" sz="1500"/>
              <a:t>Esters metabolized via plasma cholinesterase</a:t>
            </a:r>
          </a:p>
          <a:p>
            <a:r>
              <a:rPr lang="en-US" sz="1500"/>
              <a:t>Peripheral nerve blocks can be administered as a single injection or via a continuous catheter technique</a:t>
            </a:r>
          </a:p>
        </p:txBody>
      </p:sp>
    </p:spTree>
    <p:extLst>
      <p:ext uri="{BB962C8B-B14F-4D97-AF65-F5344CB8AC3E}">
        <p14:creationId xmlns:p14="http://schemas.microsoft.com/office/powerpoint/2010/main" val="1563979842"/>
      </p:ext>
    </p:extLst>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2">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p:cNvSpPr>
            <a:spLocks noGrp="1"/>
          </p:cNvSpPr>
          <p:nvPr>
            <p:ph type="title"/>
          </p:nvPr>
        </p:nvSpPr>
        <p:spPr>
          <a:xfrm>
            <a:off x="628650" y="401221"/>
            <a:ext cx="7886700" cy="1348065"/>
          </a:xfrm>
        </p:spPr>
        <p:txBody>
          <a:bodyPr>
            <a:normAutofit/>
          </a:bodyPr>
          <a:lstStyle/>
          <a:p>
            <a:r>
              <a:rPr lang="en-US" sz="4700">
                <a:solidFill>
                  <a:srgbClr val="FFFFFF"/>
                </a:solidFill>
              </a:rPr>
              <a:t>Acute Pain Adjuncts-PCA</a:t>
            </a:r>
          </a:p>
        </p:txBody>
      </p:sp>
      <p:sp>
        <p:nvSpPr>
          <p:cNvPr id="3" name="Content Placeholder 2"/>
          <p:cNvSpPr>
            <a:spLocks noGrp="1"/>
          </p:cNvSpPr>
          <p:nvPr>
            <p:ph idx="1"/>
          </p:nvPr>
        </p:nvSpPr>
        <p:spPr>
          <a:xfrm>
            <a:off x="628650" y="2586789"/>
            <a:ext cx="7886700" cy="3590174"/>
          </a:xfrm>
        </p:spPr>
        <p:txBody>
          <a:bodyPr>
            <a:normAutofit/>
          </a:bodyPr>
          <a:lstStyle/>
          <a:p>
            <a:r>
              <a:rPr lang="en-US" sz="1900"/>
              <a:t>Self administration of predetermined doses of analgesics</a:t>
            </a:r>
          </a:p>
          <a:p>
            <a:r>
              <a:rPr lang="en-US" sz="1900"/>
              <a:t>Gives the patient ability to self-medicate to his/her pain needs allowing more effective pain control</a:t>
            </a:r>
          </a:p>
          <a:p>
            <a:r>
              <a:rPr lang="en-US" sz="1900"/>
              <a:t>Different variables in administration for different PCA models</a:t>
            </a:r>
          </a:p>
          <a:p>
            <a:pPr lvl="1"/>
            <a:r>
              <a:rPr lang="en-US" sz="1900"/>
              <a:t>1)Loading dose 2) a demand dose or bolus dose 3) a lockout interval 4) a basal continuous infusion rate 5) 1-hour and 4-hour maximal dose limits</a:t>
            </a:r>
          </a:p>
          <a:p>
            <a:r>
              <a:rPr lang="en-US" sz="1900"/>
              <a:t>Morphine, hydromorphone, and fentanyl are most common PCA medications but can also use local anesthetics, ketamine, and clonidine</a:t>
            </a:r>
          </a:p>
          <a:p>
            <a:r>
              <a:rPr lang="en-US" sz="1900"/>
              <a:t>Meperidine is not recommended because of the neurotoxic metabolite, normederidine</a:t>
            </a:r>
          </a:p>
        </p:txBody>
      </p:sp>
    </p:spTree>
    <p:extLst>
      <p:ext uri="{BB962C8B-B14F-4D97-AF65-F5344CB8AC3E}">
        <p14:creationId xmlns:p14="http://schemas.microsoft.com/office/powerpoint/2010/main" val="2437799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BD3AB901-6CA8-9747-856D-F44919B6A326}"/>
              </a:ext>
            </a:extLst>
          </p:cNvPr>
          <p:cNvPicPr>
            <a:picLocks noChangeAspect="1"/>
          </p:cNvPicPr>
          <p:nvPr/>
        </p:nvPicPr>
        <p:blipFill>
          <a:blip r:embed="rId2"/>
          <a:stretch>
            <a:fillRect/>
          </a:stretch>
        </p:blipFill>
        <p:spPr>
          <a:xfrm>
            <a:off x="732445" y="0"/>
            <a:ext cx="7679110" cy="6858000"/>
          </a:xfrm>
          <a:prstGeom prst="rect">
            <a:avLst/>
          </a:prstGeom>
        </p:spPr>
      </p:pic>
    </p:spTree>
    <p:extLst>
      <p:ext uri="{BB962C8B-B14F-4D97-AF65-F5344CB8AC3E}">
        <p14:creationId xmlns:p14="http://schemas.microsoft.com/office/powerpoint/2010/main" val="17602685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B352BBB9-69A8-405C-9209-A9FE217AED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32" name="Oval 31">
              <a:extLst>
                <a:ext uri="{FF2B5EF4-FFF2-40B4-BE49-F238E27FC236}">
                  <a16:creationId xmlns:a16="http://schemas.microsoft.com/office/drawing/2014/main" id="{2BA8247A-9874-4F57-82F4-AEB016E66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2">
              <a:extLst>
                <a:ext uri="{FF2B5EF4-FFF2-40B4-BE49-F238E27FC236}">
                  <a16:creationId xmlns:a16="http://schemas.microsoft.com/office/drawing/2014/main" id="{A30C3CE4-8479-4B6E-9C21-D7B0CD89E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3">
              <a:extLst>
                <a:ext uri="{FF2B5EF4-FFF2-40B4-BE49-F238E27FC236}">
                  <a16:creationId xmlns:a16="http://schemas.microsoft.com/office/drawing/2014/main" id="{F7BCD297-22FC-4ECD-95DC-8581D5E6B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34">
              <a:extLst>
                <a:ext uri="{FF2B5EF4-FFF2-40B4-BE49-F238E27FC236}">
                  <a16:creationId xmlns:a16="http://schemas.microsoft.com/office/drawing/2014/main" id="{061A25F1-8873-4D98-B8D5-169EA0AC9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CB7BCAD9-3EF1-4FCE-AFA0-BD2C545A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6649524-3638-4334-8ED6-539D10DF4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05F5A34-1553-4DB4-A092-BAFBF0E1B169}"/>
              </a:ext>
            </a:extLst>
          </p:cNvPr>
          <p:cNvSpPr>
            <a:spLocks noGrp="1"/>
          </p:cNvSpPr>
          <p:nvPr>
            <p:ph type="title"/>
          </p:nvPr>
        </p:nvSpPr>
        <p:spPr>
          <a:xfrm>
            <a:off x="473202" y="684915"/>
            <a:ext cx="3488307" cy="1951075"/>
          </a:xfrm>
          <a:noFill/>
        </p:spPr>
        <p:txBody>
          <a:bodyPr vert="horz" lIns="91440" tIns="45720" rIns="91440" bIns="45720" rtlCol="0" anchor="t">
            <a:normAutofit/>
          </a:bodyPr>
          <a:lstStyle/>
          <a:p>
            <a:pPr defTabSz="914400"/>
            <a:r>
              <a:rPr lang="en-US" sz="4200">
                <a:solidFill>
                  <a:schemeClr val="bg1"/>
                </a:solidFill>
              </a:rPr>
              <a:t>McLott Mix for opioid free anesthesia</a:t>
            </a:r>
          </a:p>
        </p:txBody>
      </p:sp>
      <p:sp>
        <p:nvSpPr>
          <p:cNvPr id="22" name="TextBox 21">
            <a:extLst>
              <a:ext uri="{FF2B5EF4-FFF2-40B4-BE49-F238E27FC236}">
                <a16:creationId xmlns:a16="http://schemas.microsoft.com/office/drawing/2014/main" id="{FB5DD72C-970C-4B83-9C37-596D20B81DE2}"/>
              </a:ext>
            </a:extLst>
          </p:cNvPr>
          <p:cNvSpPr txBox="1"/>
          <p:nvPr/>
        </p:nvSpPr>
        <p:spPr>
          <a:xfrm>
            <a:off x="4114560" y="684921"/>
            <a:ext cx="4255580" cy="1951087"/>
          </a:xfrm>
          <a:prstGeom prst="rect">
            <a:avLst/>
          </a:prstGeom>
          <a:noFill/>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1000" b="0" i="0">
                <a:solidFill>
                  <a:schemeClr val="bg1"/>
                </a:solidFill>
                <a:effectLst/>
              </a:rPr>
              <a:t>The McLott Mix is a combination of 4 medications that is administered to decrease or prevent the incidence of peripheral and central sensitization. McLott Mix is composed of dexmedetomidine, ketamine, magnesium, and lidocaine.</a:t>
            </a:r>
          </a:p>
          <a:p>
            <a:pPr marL="742950" lvl="1" indent="-228600">
              <a:lnSpc>
                <a:spcPct val="90000"/>
              </a:lnSpc>
              <a:spcAft>
                <a:spcPts val="600"/>
              </a:spcAft>
              <a:buFont typeface="Arial" panose="020B0604020202020204" pitchFamily="34" charset="0"/>
              <a:buChar char="•"/>
            </a:pPr>
            <a:r>
              <a:rPr lang="en-US" sz="1000" b="0" i="0">
                <a:solidFill>
                  <a:schemeClr val="bg1"/>
                </a:solidFill>
                <a:effectLst/>
              </a:rPr>
              <a:t>Dexmedetomidine decreases the release of Substance P preventing central sensitization</a:t>
            </a:r>
          </a:p>
          <a:p>
            <a:pPr marL="742950" lvl="1" indent="-228600">
              <a:lnSpc>
                <a:spcPct val="90000"/>
              </a:lnSpc>
              <a:spcAft>
                <a:spcPts val="600"/>
              </a:spcAft>
              <a:buFont typeface="Arial" panose="020B0604020202020204" pitchFamily="34" charset="0"/>
              <a:buChar char="•"/>
            </a:pPr>
            <a:r>
              <a:rPr lang="en-US" sz="1000" b="0" i="0">
                <a:solidFill>
                  <a:schemeClr val="bg1"/>
                </a:solidFill>
                <a:effectLst/>
              </a:rPr>
              <a:t>Ketamine is an NMDA antagonist preventing central sensitization</a:t>
            </a:r>
          </a:p>
          <a:p>
            <a:pPr marL="742950" lvl="1" indent="-228600">
              <a:lnSpc>
                <a:spcPct val="90000"/>
              </a:lnSpc>
              <a:spcAft>
                <a:spcPts val="600"/>
              </a:spcAft>
              <a:buFont typeface="Arial" panose="020B0604020202020204" pitchFamily="34" charset="0"/>
              <a:buChar char="•"/>
            </a:pPr>
            <a:r>
              <a:rPr lang="en-US" sz="1000" b="0" i="0">
                <a:solidFill>
                  <a:schemeClr val="bg1"/>
                </a:solidFill>
                <a:effectLst/>
              </a:rPr>
              <a:t>Magnesium helps prevent central sensitization</a:t>
            </a:r>
          </a:p>
          <a:p>
            <a:pPr marL="742950" lvl="1" indent="-228600">
              <a:lnSpc>
                <a:spcPct val="90000"/>
              </a:lnSpc>
              <a:spcAft>
                <a:spcPts val="600"/>
              </a:spcAft>
              <a:buFont typeface="Arial" panose="020B0604020202020204" pitchFamily="34" charset="0"/>
              <a:buChar char="•"/>
            </a:pPr>
            <a:r>
              <a:rPr lang="en-US" sz="1000" b="0" i="0">
                <a:solidFill>
                  <a:schemeClr val="bg1"/>
                </a:solidFill>
                <a:effectLst/>
              </a:rPr>
              <a:t>Lidocaine is administered for its anti-inflammatory properites and decreases peripheral sensitization</a:t>
            </a:r>
          </a:p>
        </p:txBody>
      </p:sp>
      <p:sp>
        <p:nvSpPr>
          <p:cNvPr id="39" name="Rectangle 38">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42" name="Straight Connector 41">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50" name="Straight Connector 49">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Content Placeholder 4">
            <a:extLst>
              <a:ext uri="{FF2B5EF4-FFF2-40B4-BE49-F238E27FC236}">
                <a16:creationId xmlns:a16="http://schemas.microsoft.com/office/drawing/2014/main" id="{68874A93-8499-4D45-A891-457AEBC3B8F6}"/>
              </a:ext>
            </a:extLst>
          </p:cNvPr>
          <p:cNvPicPr>
            <a:picLocks noGrp="1" noChangeAspect="1"/>
          </p:cNvPicPr>
          <p:nvPr>
            <p:ph idx="1"/>
          </p:nvPr>
        </p:nvPicPr>
        <p:blipFill rotWithShape="1">
          <a:blip r:embed="rId2"/>
          <a:srcRect r="32521" b="-1"/>
          <a:stretch/>
        </p:blipFill>
        <p:spPr>
          <a:xfrm>
            <a:off x="472228" y="2708781"/>
            <a:ext cx="8136047" cy="3496632"/>
          </a:xfrm>
          <a:prstGeom prst="rect">
            <a:avLst/>
          </a:prstGeom>
        </p:spPr>
      </p:pic>
      <p:grpSp>
        <p:nvGrpSpPr>
          <p:cNvPr id="55" name="Group 54">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2906481"/>
            <a:ext cx="304800" cy="322326"/>
            <a:chOff x="215328" y="-46937"/>
            <a:chExt cx="304800" cy="2773841"/>
          </a:xfrm>
        </p:grpSpPr>
        <p:cxnSp>
          <p:nvCxnSpPr>
            <p:cNvPr id="56" name="Straight Connector 55">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1765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2">
            <a:extLst>
              <a:ext uri="{FF2B5EF4-FFF2-40B4-BE49-F238E27FC236}">
                <a16:creationId xmlns:a16="http://schemas.microsoft.com/office/drawing/2014/main" id="{209FE012-FF59-42B8-9E24-2ADF0BB05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949071"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4986" y="679927"/>
            <a:ext cx="3798352" cy="2270664"/>
          </a:xfrm>
        </p:spPr>
        <p:txBody>
          <a:bodyPr>
            <a:normAutofit/>
          </a:bodyPr>
          <a:lstStyle/>
          <a:p>
            <a:r>
              <a:rPr lang="en-US" dirty="0"/>
              <a:t>Pain Classifications</a:t>
            </a:r>
          </a:p>
        </p:txBody>
      </p:sp>
      <p:sp>
        <p:nvSpPr>
          <p:cNvPr id="47" name="Rectangle 46">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537B7F17-6743-434B-B741-1EB675A75F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3" y="73152"/>
            <a:ext cx="884223" cy="232963"/>
            <a:chOff x="7763256" y="73152"/>
            <a:chExt cx="1178966" cy="232963"/>
          </a:xfrm>
        </p:grpSpPr>
        <p:sp>
          <p:nvSpPr>
            <p:cNvPr id="50" name="Rectangle 64">
              <a:extLst>
                <a:ext uri="{FF2B5EF4-FFF2-40B4-BE49-F238E27FC236}">
                  <a16:creationId xmlns:a16="http://schemas.microsoft.com/office/drawing/2014/main" id="{05A3412B-D8E9-4E4B-9551-5463657894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6">
              <a:extLst>
                <a:ext uri="{FF2B5EF4-FFF2-40B4-BE49-F238E27FC236}">
                  <a16:creationId xmlns:a16="http://schemas.microsoft.com/office/drawing/2014/main" id="{5AC3E708-71BD-43DC-BC99-52C7A0292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00DC58E1-87CF-4AB8-9BB6-B38894E545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5251B7BE-4EA7-4E17-9AA6-45CCA21B8B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4">
              <a:extLst>
                <a:ext uri="{FF2B5EF4-FFF2-40B4-BE49-F238E27FC236}">
                  <a16:creationId xmlns:a16="http://schemas.microsoft.com/office/drawing/2014/main" id="{3FD399D7-39CA-4DF8-8D70-AC5DCD1DA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435B5AE2-3B48-4498-9FE8-068123183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4">
              <a:extLst>
                <a:ext uri="{FF2B5EF4-FFF2-40B4-BE49-F238E27FC236}">
                  <a16:creationId xmlns:a16="http://schemas.microsoft.com/office/drawing/2014/main" id="{693EA389-4567-4185-BF36-5FE82A8C0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34867904-BE35-4AE1-B2E9-F65EBB486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4">
              <a:extLst>
                <a:ext uri="{FF2B5EF4-FFF2-40B4-BE49-F238E27FC236}">
                  <a16:creationId xmlns:a16="http://schemas.microsoft.com/office/drawing/2014/main" id="{5981E278-B931-40D2-AB06-3E3202E85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911B15C5-8707-477D-84D8-EF15CE7AF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5A2801AD-29DB-4B2E-807A-129C49615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9E629D16-4E4D-481A-B152-7E23E9A42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EECF4363-A52C-49E0-BFAF-9FF88EC574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2C7F0D09-1F15-4162-98A1-517313E5E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096CD3B1-B224-4F9F-AFBF-C0E1E35983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5C66E228-224C-4DC5-A49E-2148C371D5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790BF835-4045-4976-92E7-992B63932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5937B942-101B-478C-BD40-F482A01FA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4">
              <a:extLst>
                <a:ext uri="{FF2B5EF4-FFF2-40B4-BE49-F238E27FC236}">
                  <a16:creationId xmlns:a16="http://schemas.microsoft.com/office/drawing/2014/main" id="{34272CF3-29A3-4132-883E-E4B4A62DA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6">
              <a:extLst>
                <a:ext uri="{FF2B5EF4-FFF2-40B4-BE49-F238E27FC236}">
                  <a16:creationId xmlns:a16="http://schemas.microsoft.com/office/drawing/2014/main" id="{50100215-A65C-491F-A54C-C65AD0B50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18">
            <a:extLst>
              <a:ext uri="{FF2B5EF4-FFF2-40B4-BE49-F238E27FC236}">
                <a16:creationId xmlns:a16="http://schemas.microsoft.com/office/drawing/2014/main" id="{315F2D48-15C3-4953-A389-3BD14104E6D8}"/>
              </a:ext>
            </a:extLst>
          </p:cNvPr>
          <p:cNvPicPr>
            <a:picLocks noChangeAspect="1"/>
          </p:cNvPicPr>
          <p:nvPr/>
        </p:nvPicPr>
        <p:blipFill rotWithShape="1">
          <a:blip r:embed="rId3"/>
          <a:srcRect l="11000" r="-1" b="-1"/>
          <a:stretch/>
        </p:blipFill>
        <p:spPr>
          <a:xfrm>
            <a:off x="5198364" y="261684"/>
            <a:ext cx="3703320" cy="2777486"/>
          </a:xfrm>
          <a:prstGeom prst="rect">
            <a:avLst/>
          </a:prstGeom>
        </p:spPr>
      </p:pic>
      <p:sp>
        <p:nvSpPr>
          <p:cNvPr id="71" name="Rectangle 70">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Content Placeholder 2">
            <a:extLst>
              <a:ext uri="{FF2B5EF4-FFF2-40B4-BE49-F238E27FC236}">
                <a16:creationId xmlns:a16="http://schemas.microsoft.com/office/drawing/2014/main" id="{93DBD1FF-DBB3-4FA2-BA85-E3403E9FB37F}"/>
              </a:ext>
            </a:extLst>
          </p:cNvPr>
          <p:cNvGraphicFramePr>
            <a:graphicFrameLocks noGrp="1"/>
          </p:cNvGraphicFramePr>
          <p:nvPr>
            <p:ph idx="1"/>
            <p:extLst>
              <p:ext uri="{D42A27DB-BD31-4B8C-83A1-F6EECF244321}">
                <p14:modId xmlns:p14="http://schemas.microsoft.com/office/powerpoint/2010/main" val="4213838567"/>
              </p:ext>
            </p:extLst>
          </p:nvPr>
        </p:nvGraphicFramePr>
        <p:xfrm>
          <a:off x="874986" y="3540334"/>
          <a:ext cx="7762547" cy="30260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15159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 1.">
            <a:extLst>
              <a:ext uri="{FF2B5EF4-FFF2-40B4-BE49-F238E27FC236}">
                <a16:creationId xmlns:a16="http://schemas.microsoft.com/office/drawing/2014/main" id="{576B1268-0016-4E0E-B774-22E7D0C818F1}"/>
              </a:ext>
            </a:extLst>
          </p:cNvPr>
          <p:cNvPicPr>
            <a:picLocks noGrp="1" noChangeAspect="1"/>
          </p:cNvPicPr>
          <p:nvPr/>
        </p:nvPicPr>
        <p:blipFill>
          <a:blip r:embed="rId2"/>
          <a:stretch>
            <a:fillRect/>
          </a:stretch>
        </p:blipFill>
        <p:spPr>
          <a:xfrm>
            <a:off x="125557" y="829559"/>
            <a:ext cx="8892885" cy="5083766"/>
          </a:xfrm>
          <a:prstGeom prst="rect">
            <a:avLst/>
          </a:prstGeom>
          <a:ln>
            <a:solidFill>
              <a:schemeClr val="tx1">
                <a:lumMod val="50000"/>
                <a:lumOff val="50000"/>
              </a:schemeClr>
            </a:solidFill>
          </a:ln>
        </p:spPr>
      </p:pic>
      <p:sp>
        <p:nvSpPr>
          <p:cNvPr id="4" name="TextBox 3">
            <a:extLst>
              <a:ext uri="{FF2B5EF4-FFF2-40B4-BE49-F238E27FC236}">
                <a16:creationId xmlns:a16="http://schemas.microsoft.com/office/drawing/2014/main" id="{6F315CDC-6774-41E3-A416-3561858F6517}"/>
              </a:ext>
            </a:extLst>
          </p:cNvPr>
          <p:cNvSpPr txBox="1"/>
          <p:nvPr/>
        </p:nvSpPr>
        <p:spPr>
          <a:xfrm>
            <a:off x="740003" y="5992074"/>
            <a:ext cx="6358379" cy="577081"/>
          </a:xfrm>
          <a:prstGeom prst="rect">
            <a:avLst/>
          </a:prstGeom>
          <a:noFill/>
        </p:spPr>
        <p:txBody>
          <a:bodyPr wrap="square">
            <a:spAutoFit/>
          </a:bodyPr>
          <a:lstStyle/>
          <a:p>
            <a:r>
              <a:rPr lang="en-US" sz="1050" b="0" i="0" dirty="0">
                <a:solidFill>
                  <a:srgbClr val="212121"/>
                </a:solidFill>
                <a:effectLst/>
                <a:latin typeface="BlinkMacSystemFont"/>
              </a:rPr>
              <a:t>Kumar K, Kirksey MA, Duong S, Wu CL. A Review of Opioid-Sparing Modalities in Perioperative Pain Management: Methods to Decrease Opioid Use Postoperatively. </a:t>
            </a:r>
            <a:r>
              <a:rPr lang="en-US" sz="1050" b="0" i="0" dirty="0" err="1">
                <a:solidFill>
                  <a:srgbClr val="212121"/>
                </a:solidFill>
                <a:effectLst/>
                <a:latin typeface="BlinkMacSystemFont"/>
              </a:rPr>
              <a:t>Anesth</a:t>
            </a:r>
            <a:r>
              <a:rPr lang="en-US" sz="1050" b="0" i="0" dirty="0">
                <a:solidFill>
                  <a:srgbClr val="212121"/>
                </a:solidFill>
                <a:effectLst/>
                <a:latin typeface="BlinkMacSystemFont"/>
              </a:rPr>
              <a:t> </a:t>
            </a:r>
            <a:r>
              <a:rPr lang="en-US" sz="1050" b="0" i="0" dirty="0" err="1">
                <a:solidFill>
                  <a:srgbClr val="212121"/>
                </a:solidFill>
                <a:effectLst/>
                <a:latin typeface="BlinkMacSystemFont"/>
              </a:rPr>
              <a:t>Analg</a:t>
            </a:r>
            <a:r>
              <a:rPr lang="en-US" sz="1050" b="0" i="0" dirty="0">
                <a:solidFill>
                  <a:srgbClr val="212121"/>
                </a:solidFill>
                <a:effectLst/>
                <a:latin typeface="BlinkMacSystemFont"/>
              </a:rPr>
              <a:t>. 2017 Nov;125(5):1749-1760. </a:t>
            </a:r>
            <a:r>
              <a:rPr lang="en-US" sz="1050" b="0" i="0" dirty="0" err="1">
                <a:solidFill>
                  <a:srgbClr val="212121"/>
                </a:solidFill>
                <a:effectLst/>
                <a:latin typeface="BlinkMacSystemFont"/>
              </a:rPr>
              <a:t>doi</a:t>
            </a:r>
            <a:r>
              <a:rPr lang="en-US" sz="1050" b="0" i="0" dirty="0">
                <a:solidFill>
                  <a:srgbClr val="212121"/>
                </a:solidFill>
                <a:effectLst/>
                <a:latin typeface="BlinkMacSystemFont"/>
              </a:rPr>
              <a:t>: 10.1213/ANE.0000000000002497. PMID: 29049119.</a:t>
            </a:r>
            <a:endParaRPr lang="en-US" sz="1050" dirty="0"/>
          </a:p>
        </p:txBody>
      </p:sp>
    </p:spTree>
    <p:extLst>
      <p:ext uri="{BB962C8B-B14F-4D97-AF65-F5344CB8AC3E}">
        <p14:creationId xmlns:p14="http://schemas.microsoft.com/office/powerpoint/2010/main" val="2616234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9" name="Rectangle 22">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4751" y="365125"/>
            <a:ext cx="7890527" cy="1325563"/>
          </a:xfrm>
        </p:spPr>
        <p:txBody>
          <a:bodyPr>
            <a:normAutofit/>
          </a:bodyPr>
          <a:lstStyle/>
          <a:p>
            <a:r>
              <a:rPr lang="en-US">
                <a:solidFill>
                  <a:srgbClr val="FFFFFF"/>
                </a:solidFill>
              </a:rPr>
              <a:t>Acute Pain </a:t>
            </a:r>
            <a:br>
              <a:rPr lang="en-US">
                <a:solidFill>
                  <a:srgbClr val="FFFFFF"/>
                </a:solidFill>
              </a:rPr>
            </a:br>
            <a:r>
              <a:rPr lang="en-US">
                <a:solidFill>
                  <a:srgbClr val="FFFFFF"/>
                </a:solidFill>
              </a:rPr>
              <a:t>Neuraxial Anesthesia</a:t>
            </a:r>
          </a:p>
        </p:txBody>
      </p:sp>
      <p:sp>
        <p:nvSpPr>
          <p:cNvPr id="3" name="Content Placeholder 2"/>
          <p:cNvSpPr>
            <a:spLocks noGrp="1"/>
          </p:cNvSpPr>
          <p:nvPr>
            <p:ph idx="1"/>
          </p:nvPr>
        </p:nvSpPr>
        <p:spPr>
          <a:xfrm>
            <a:off x="628650" y="2022601"/>
            <a:ext cx="7886699" cy="4154361"/>
          </a:xfrm>
        </p:spPr>
        <p:txBody>
          <a:bodyPr>
            <a:normAutofit/>
          </a:bodyPr>
          <a:lstStyle/>
          <a:p>
            <a:r>
              <a:rPr lang="en-US" sz="1300">
                <a:solidFill>
                  <a:srgbClr val="FFFFFF"/>
                </a:solidFill>
              </a:rPr>
              <a:t>Epidural</a:t>
            </a:r>
          </a:p>
          <a:p>
            <a:pPr lvl="1"/>
            <a:r>
              <a:rPr lang="en-US" sz="1300">
                <a:solidFill>
                  <a:srgbClr val="FFFFFF"/>
                </a:solidFill>
              </a:rPr>
              <a:t>Efficacy determined by technique</a:t>
            </a:r>
          </a:p>
          <a:p>
            <a:pPr lvl="2"/>
            <a:r>
              <a:rPr lang="en-US" sz="1300">
                <a:solidFill>
                  <a:srgbClr val="FFFFFF"/>
                </a:solidFill>
              </a:rPr>
              <a:t>Catheter incision site congruency</a:t>
            </a:r>
          </a:p>
          <a:p>
            <a:pPr lvl="2"/>
            <a:r>
              <a:rPr lang="en-US" sz="1300">
                <a:solidFill>
                  <a:srgbClr val="FFFFFF"/>
                </a:solidFill>
              </a:rPr>
              <a:t>Choice of analgesic drug</a:t>
            </a:r>
          </a:p>
          <a:p>
            <a:pPr lvl="2"/>
            <a:r>
              <a:rPr lang="en-US" sz="1300">
                <a:solidFill>
                  <a:srgbClr val="FFFFFF"/>
                </a:solidFill>
              </a:rPr>
              <a:t>Rate of infusion</a:t>
            </a:r>
          </a:p>
          <a:p>
            <a:pPr lvl="2"/>
            <a:r>
              <a:rPr lang="en-US" sz="1300">
                <a:solidFill>
                  <a:srgbClr val="FFFFFF"/>
                </a:solidFill>
              </a:rPr>
              <a:t>Duration</a:t>
            </a:r>
          </a:p>
          <a:p>
            <a:pPr lvl="2"/>
            <a:r>
              <a:rPr lang="en-US" sz="1300">
                <a:solidFill>
                  <a:srgbClr val="FFFFFF"/>
                </a:solidFill>
              </a:rPr>
              <a:t>Type of pain</a:t>
            </a:r>
          </a:p>
          <a:p>
            <a:pPr lvl="1"/>
            <a:r>
              <a:rPr lang="en-US" sz="1300">
                <a:solidFill>
                  <a:srgbClr val="FFFFFF"/>
                </a:solidFill>
              </a:rPr>
              <a:t>Combination of local and narcotic = synergy</a:t>
            </a:r>
          </a:p>
          <a:p>
            <a:pPr lvl="2"/>
            <a:r>
              <a:rPr lang="en-US" sz="1300">
                <a:solidFill>
                  <a:srgbClr val="FFFFFF"/>
                </a:solidFill>
              </a:rPr>
              <a:t>Hydrophilic Narcotics in epidural have slow onset, long duration and mechanism of action that is primarily spinal</a:t>
            </a:r>
          </a:p>
          <a:p>
            <a:pPr lvl="2"/>
            <a:r>
              <a:rPr lang="en-US" sz="1300">
                <a:solidFill>
                  <a:srgbClr val="FFFFFF"/>
                </a:solidFill>
              </a:rPr>
              <a:t>Lipophilic Narcotics have fast onset, short duration and mechanism of action that is primarily supraspinal</a:t>
            </a:r>
          </a:p>
          <a:p>
            <a:pPr lvl="1"/>
            <a:r>
              <a:rPr lang="en-US" sz="1300">
                <a:solidFill>
                  <a:srgbClr val="FFFFFF"/>
                </a:solidFill>
              </a:rPr>
              <a:t>Can add ketamine, clonidine, dexamethasone, dexmedetomidine</a:t>
            </a:r>
          </a:p>
          <a:p>
            <a:r>
              <a:rPr lang="en-US" sz="1300">
                <a:solidFill>
                  <a:srgbClr val="FFFFFF"/>
                </a:solidFill>
              </a:rPr>
              <a:t>Spinal</a:t>
            </a:r>
          </a:p>
          <a:p>
            <a:pPr lvl="1"/>
            <a:r>
              <a:rPr lang="en-US" sz="1300">
                <a:solidFill>
                  <a:srgbClr val="FFFFFF"/>
                </a:solidFill>
              </a:rPr>
              <a:t>Hydrophilic opioids surround the spinal cord and bind to specific pre- and post-synaptic receptors within the dorsal horn</a:t>
            </a:r>
          </a:p>
          <a:p>
            <a:pPr lvl="1"/>
            <a:r>
              <a:rPr lang="en-US" sz="1300">
                <a:solidFill>
                  <a:srgbClr val="FFFFFF"/>
                </a:solidFill>
              </a:rPr>
              <a:t>Intrathecal clonidine has promising adjunct qualities without the incidence of respiratory depression and pruitis as with morphine</a:t>
            </a:r>
          </a:p>
          <a:p>
            <a:endParaRPr lang="en-US" sz="1300">
              <a:solidFill>
                <a:srgbClr val="FFFFFF"/>
              </a:solidFill>
            </a:endParaRPr>
          </a:p>
        </p:txBody>
      </p:sp>
    </p:spTree>
    <p:extLst>
      <p:ext uri="{BB962C8B-B14F-4D97-AF65-F5344CB8AC3E}">
        <p14:creationId xmlns:p14="http://schemas.microsoft.com/office/powerpoint/2010/main" val="1812875003"/>
      </p:ext>
    </p:extLst>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ECB454BB-D746-2640-9353-70A92D1DB052}"/>
              </a:ext>
            </a:extLst>
          </p:cNvPr>
          <p:cNvPicPr>
            <a:picLocks noChangeAspect="1"/>
          </p:cNvPicPr>
          <p:nvPr/>
        </p:nvPicPr>
        <p:blipFill>
          <a:blip r:embed="rId2"/>
          <a:stretch>
            <a:fillRect/>
          </a:stretch>
        </p:blipFill>
        <p:spPr>
          <a:xfrm>
            <a:off x="780265" y="1030147"/>
            <a:ext cx="7665800" cy="4849792"/>
          </a:xfrm>
          <a:prstGeom prst="rect">
            <a:avLst/>
          </a:prstGeom>
        </p:spPr>
      </p:pic>
    </p:spTree>
    <p:extLst>
      <p:ext uri="{BB962C8B-B14F-4D97-AF65-F5344CB8AC3E}">
        <p14:creationId xmlns:p14="http://schemas.microsoft.com/office/powerpoint/2010/main" val="14533143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37C7B3A-25AB-4548-ACA1-AFBCFC338833}"/>
              </a:ext>
            </a:extLst>
          </p:cNvPr>
          <p:cNvSpPr>
            <a:spLocks noGrp="1"/>
          </p:cNvSpPr>
          <p:nvPr>
            <p:ph type="title"/>
          </p:nvPr>
        </p:nvSpPr>
        <p:spPr>
          <a:xfrm>
            <a:off x="628650" y="401221"/>
            <a:ext cx="7886700" cy="1348065"/>
          </a:xfrm>
        </p:spPr>
        <p:txBody>
          <a:bodyPr>
            <a:normAutofit/>
          </a:bodyPr>
          <a:lstStyle/>
          <a:p>
            <a:r>
              <a:rPr lang="en-US" sz="4300">
                <a:solidFill>
                  <a:srgbClr val="FFFFFF"/>
                </a:solidFill>
              </a:rPr>
              <a:t>Benefits of Neuraxial/Regional Anesthesia </a:t>
            </a:r>
          </a:p>
        </p:txBody>
      </p:sp>
      <p:sp>
        <p:nvSpPr>
          <p:cNvPr id="3" name="Content Placeholder 2">
            <a:extLst>
              <a:ext uri="{FF2B5EF4-FFF2-40B4-BE49-F238E27FC236}">
                <a16:creationId xmlns:a16="http://schemas.microsoft.com/office/drawing/2014/main" id="{2CD58DFA-F731-4B61-81C2-8B3764458D3D}"/>
              </a:ext>
            </a:extLst>
          </p:cNvPr>
          <p:cNvSpPr>
            <a:spLocks noGrp="1"/>
          </p:cNvSpPr>
          <p:nvPr>
            <p:ph idx="1"/>
          </p:nvPr>
        </p:nvSpPr>
        <p:spPr>
          <a:xfrm>
            <a:off x="628650" y="2586789"/>
            <a:ext cx="7886700" cy="3590174"/>
          </a:xfrm>
        </p:spPr>
        <p:txBody>
          <a:bodyPr>
            <a:normAutofit/>
          </a:bodyPr>
          <a:lstStyle/>
          <a:p>
            <a:r>
              <a:rPr lang="en-US" sz="1900"/>
              <a:t>Avoidance of large doses of multiple IV medications </a:t>
            </a:r>
          </a:p>
          <a:p>
            <a:r>
              <a:rPr lang="en-US" sz="1900"/>
              <a:t>Possible avoidance of general anesthesia and its inherent potential complications throughout the perioperative period </a:t>
            </a:r>
          </a:p>
          <a:p>
            <a:r>
              <a:rPr lang="en-US" sz="1900"/>
              <a:t>Less hemodynamic compromise if no general anesthetic </a:t>
            </a:r>
          </a:p>
          <a:p>
            <a:r>
              <a:rPr lang="en-US" sz="1900"/>
              <a:t>Less PONV </a:t>
            </a:r>
          </a:p>
          <a:p>
            <a:r>
              <a:rPr lang="en-US" sz="1900"/>
              <a:t>Attenuated neuroendocrine stress response </a:t>
            </a:r>
          </a:p>
          <a:p>
            <a:r>
              <a:rPr lang="en-US" sz="1900"/>
              <a:t>Decreased thromboembolic complications </a:t>
            </a:r>
          </a:p>
          <a:p>
            <a:r>
              <a:rPr lang="en-US" sz="1900"/>
              <a:t>Less time for ambulation and/or discharge, dependent on block utilized </a:t>
            </a:r>
          </a:p>
          <a:p>
            <a:r>
              <a:rPr lang="en-US" sz="1900"/>
              <a:t>Less use or no use of opioid agents</a:t>
            </a:r>
          </a:p>
        </p:txBody>
      </p:sp>
    </p:spTree>
    <p:extLst>
      <p:ext uri="{BB962C8B-B14F-4D97-AF65-F5344CB8AC3E}">
        <p14:creationId xmlns:p14="http://schemas.microsoft.com/office/powerpoint/2010/main" val="19732244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4">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20090" y="0"/>
            <a:ext cx="8413995"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065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3288029" y="365125"/>
            <a:ext cx="5373370" cy="1325563"/>
          </a:xfrm>
        </p:spPr>
        <p:txBody>
          <a:bodyPr>
            <a:normAutofit/>
          </a:bodyPr>
          <a:lstStyle/>
          <a:p>
            <a:r>
              <a:rPr lang="en-US"/>
              <a:t>AcutePain Peripheral Nerve Block </a:t>
            </a:r>
          </a:p>
        </p:txBody>
      </p:sp>
      <p:pic>
        <p:nvPicPr>
          <p:cNvPr id="5" name="Picture 4">
            <a:extLst>
              <a:ext uri="{FF2B5EF4-FFF2-40B4-BE49-F238E27FC236}">
                <a16:creationId xmlns:a16="http://schemas.microsoft.com/office/drawing/2014/main" id="{1FAC821D-3F2B-4C27-BE9C-B72AA8F28137}"/>
              </a:ext>
            </a:extLst>
          </p:cNvPr>
          <p:cNvPicPr>
            <a:picLocks noChangeAspect="1"/>
          </p:cNvPicPr>
          <p:nvPr/>
        </p:nvPicPr>
        <p:blipFill>
          <a:blip r:embed="rId2"/>
          <a:stretch>
            <a:fillRect/>
          </a:stretch>
        </p:blipFill>
        <p:spPr>
          <a:xfrm>
            <a:off x="360045" y="2039858"/>
            <a:ext cx="2569467" cy="2777802"/>
          </a:xfrm>
          <a:prstGeom prst="rect">
            <a:avLst/>
          </a:prstGeom>
        </p:spPr>
      </p:pic>
      <p:sp>
        <p:nvSpPr>
          <p:cNvPr id="3" name="Content Placeholder 2"/>
          <p:cNvSpPr>
            <a:spLocks noGrp="1"/>
          </p:cNvSpPr>
          <p:nvPr>
            <p:ph idx="1"/>
          </p:nvPr>
        </p:nvSpPr>
        <p:spPr>
          <a:xfrm>
            <a:off x="3290636" y="2022601"/>
            <a:ext cx="5370763" cy="4154361"/>
          </a:xfrm>
        </p:spPr>
        <p:txBody>
          <a:bodyPr>
            <a:normAutofit/>
          </a:bodyPr>
          <a:lstStyle/>
          <a:p>
            <a:r>
              <a:rPr lang="en-US" sz="1400"/>
              <a:t>Lumbar Plexus (not used a lot anymore)</a:t>
            </a:r>
          </a:p>
          <a:p>
            <a:pPr lvl="1"/>
            <a:r>
              <a:rPr lang="en-US" sz="1400"/>
              <a:t>Indicated for TKA ACL PCL repair</a:t>
            </a:r>
          </a:p>
          <a:p>
            <a:pPr lvl="1"/>
            <a:r>
              <a:rPr lang="en-US" sz="1400"/>
              <a:t>Pt lies lateral </a:t>
            </a:r>
          </a:p>
          <a:p>
            <a:pPr lvl="1"/>
            <a:r>
              <a:rPr lang="en-US" sz="1400"/>
              <a:t>Reliably blocks femoral  lateral femoral, and obturator nerves</a:t>
            </a:r>
          </a:p>
          <a:p>
            <a:pPr lvl="1"/>
            <a:r>
              <a:rPr lang="en-US" sz="1400"/>
              <a:t>Used alone in outpatient setting for knee scopes in combination for more painful surgery</a:t>
            </a:r>
          </a:p>
          <a:p>
            <a:pPr lvl="1"/>
            <a:r>
              <a:rPr lang="en-US" sz="1400"/>
              <a:t>Emerging use of catheters</a:t>
            </a:r>
          </a:p>
          <a:p>
            <a:r>
              <a:rPr lang="en-US" sz="1400"/>
              <a:t>Femoral nerve block</a:t>
            </a:r>
          </a:p>
          <a:p>
            <a:pPr lvl="1"/>
            <a:r>
              <a:rPr lang="en-US" sz="1400"/>
              <a:t>Largest terminal branch of lumbar plexus</a:t>
            </a:r>
          </a:p>
          <a:p>
            <a:pPr lvl="1"/>
            <a:r>
              <a:rPr lang="en-US" sz="1400"/>
              <a:t>Femoral nerve is positioned 0.5 cm lateral to the femoral artery</a:t>
            </a:r>
          </a:p>
          <a:p>
            <a:pPr lvl="1"/>
            <a:r>
              <a:rPr lang="en-US" sz="1400"/>
              <a:t>Motor innervation to the quadriceps femoris, sartorius, and pectineus. Sensory innervation to the anterior thigh, knee and medial aspect of the lower extremity terminating as the saphenous nerve</a:t>
            </a:r>
          </a:p>
          <a:p>
            <a:pPr lvl="1"/>
            <a:r>
              <a:rPr lang="en-US" sz="1400"/>
              <a:t>Good for ACL …except when hamstring autograph is done because of the postoperative pain in the sciatic nerve not blocked.</a:t>
            </a:r>
          </a:p>
        </p:txBody>
      </p:sp>
      <p:sp>
        <p:nvSpPr>
          <p:cNvPr id="6" name="TextBox 5">
            <a:extLst>
              <a:ext uri="{FF2B5EF4-FFF2-40B4-BE49-F238E27FC236}">
                <a16:creationId xmlns:a16="http://schemas.microsoft.com/office/drawing/2014/main" id="{1D1EC349-7F69-4E8D-868C-4A176A0CE11F}"/>
              </a:ext>
            </a:extLst>
          </p:cNvPr>
          <p:cNvSpPr txBox="1"/>
          <p:nvPr/>
        </p:nvSpPr>
        <p:spPr>
          <a:xfrm>
            <a:off x="360045" y="4539880"/>
            <a:ext cx="2569467" cy="277780"/>
          </a:xfrm>
          <a:prstGeom prst="rect">
            <a:avLst/>
          </a:prstGeom>
          <a:solidFill>
            <a:srgbClr val="000000">
              <a:alpha val="50000"/>
            </a:srgbClr>
          </a:solidFill>
          <a:ln>
            <a:noFill/>
          </a:ln>
        </p:spPr>
        <p:txBody>
          <a:bodyPr wrap="square" rtlCol="0">
            <a:noAutofit/>
          </a:bodyPr>
          <a:lstStyle/>
          <a:p>
            <a:pPr algn="ctr">
              <a:spcAft>
                <a:spcPts val="600"/>
              </a:spcAft>
            </a:pPr>
            <a:r>
              <a:rPr lang="en-US" sz="1300">
                <a:solidFill>
                  <a:srgbClr val="FFFFFF"/>
                </a:solidFill>
              </a:rPr>
              <a:t>Femoral Nerve Block</a:t>
            </a:r>
          </a:p>
        </p:txBody>
      </p:sp>
    </p:spTree>
    <p:extLst>
      <p:ext uri="{BB962C8B-B14F-4D97-AF65-F5344CB8AC3E}">
        <p14:creationId xmlns:p14="http://schemas.microsoft.com/office/powerpoint/2010/main" val="3250735139"/>
      </p:ext>
    </p:extLst>
  </p:cSld>
  <p:clrMapOvr>
    <a:overrideClrMapping bg1="dk1" tx1="lt1" bg2="dk2"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99124" y="685800"/>
            <a:ext cx="3753046"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64835" y="1084521"/>
            <a:ext cx="3014330" cy="1361347"/>
          </a:xfrm>
        </p:spPr>
        <p:txBody>
          <a:bodyPr anchor="b">
            <a:normAutofit/>
          </a:bodyPr>
          <a:lstStyle/>
          <a:p>
            <a:pPr algn="ctr"/>
            <a:r>
              <a:rPr lang="en-US" sz="2400">
                <a:solidFill>
                  <a:schemeClr val="bg1">
                    <a:alpha val="60000"/>
                  </a:schemeClr>
                </a:solidFill>
              </a:rPr>
              <a:t>AcutePain Peripheral Nerve Block </a:t>
            </a:r>
          </a:p>
        </p:txBody>
      </p:sp>
      <p:pic>
        <p:nvPicPr>
          <p:cNvPr id="5" name="Picture 4">
            <a:extLst>
              <a:ext uri="{FF2B5EF4-FFF2-40B4-BE49-F238E27FC236}">
                <a16:creationId xmlns:a16="http://schemas.microsoft.com/office/drawing/2014/main" id="{5377A6D8-16BD-41B4-835A-0B89DD681518}"/>
              </a:ext>
            </a:extLst>
          </p:cNvPr>
          <p:cNvPicPr>
            <a:picLocks noChangeAspect="1"/>
          </p:cNvPicPr>
          <p:nvPr/>
        </p:nvPicPr>
        <p:blipFill rotWithShape="1">
          <a:blip r:embed="rId2"/>
          <a:srcRect t="2674" r="2" b="2"/>
          <a:stretch/>
        </p:blipFill>
        <p:spPr>
          <a:xfrm>
            <a:off x="510362" y="685795"/>
            <a:ext cx="2198474" cy="5486400"/>
          </a:xfrm>
          <a:prstGeom prst="rect">
            <a:avLst/>
          </a:prstGeom>
        </p:spPr>
      </p:pic>
      <p:sp>
        <p:nvSpPr>
          <p:cNvPr id="3" name="Content Placeholder 2"/>
          <p:cNvSpPr>
            <a:spLocks noGrp="1"/>
          </p:cNvSpPr>
          <p:nvPr>
            <p:ph idx="1"/>
          </p:nvPr>
        </p:nvSpPr>
        <p:spPr>
          <a:xfrm>
            <a:off x="3080784" y="2732739"/>
            <a:ext cx="2982432" cy="3083270"/>
          </a:xfrm>
        </p:spPr>
        <p:txBody>
          <a:bodyPr anchor="t">
            <a:normAutofit/>
          </a:bodyPr>
          <a:lstStyle/>
          <a:p>
            <a:pPr algn="ctr"/>
            <a:r>
              <a:rPr lang="en-US" sz="1300">
                <a:solidFill>
                  <a:schemeClr val="bg1"/>
                </a:solidFill>
              </a:rPr>
              <a:t>Brachial Plexus-above the clavicle </a:t>
            </a:r>
          </a:p>
          <a:p>
            <a:pPr lvl="1" algn="ctr"/>
            <a:r>
              <a:rPr lang="en-US" sz="1300">
                <a:solidFill>
                  <a:schemeClr val="bg1"/>
                </a:solidFill>
              </a:rPr>
              <a:t>Interscalene block</a:t>
            </a:r>
          </a:p>
          <a:p>
            <a:pPr lvl="2" algn="ctr"/>
            <a:r>
              <a:rPr lang="en-US" sz="1300">
                <a:solidFill>
                  <a:schemeClr val="bg1"/>
                </a:solidFill>
              </a:rPr>
              <a:t>Ultrasound or electric stim</a:t>
            </a:r>
          </a:p>
          <a:p>
            <a:pPr lvl="2" algn="ctr"/>
            <a:r>
              <a:rPr lang="en-US" sz="1300">
                <a:solidFill>
                  <a:schemeClr val="bg1"/>
                </a:solidFill>
              </a:rPr>
              <a:t>Single injection</a:t>
            </a:r>
          </a:p>
          <a:p>
            <a:pPr lvl="2" algn="ctr"/>
            <a:r>
              <a:rPr lang="en-US" sz="1300">
                <a:solidFill>
                  <a:schemeClr val="bg1"/>
                </a:solidFill>
              </a:rPr>
              <a:t>Continuous catheter techniques 0.2 % Ropivacaine</a:t>
            </a:r>
          </a:p>
          <a:p>
            <a:pPr lvl="1" algn="ctr"/>
            <a:r>
              <a:rPr lang="en-US" sz="1300">
                <a:solidFill>
                  <a:schemeClr val="bg1"/>
                </a:solidFill>
              </a:rPr>
              <a:t>Supraclavicular approach</a:t>
            </a:r>
          </a:p>
          <a:p>
            <a:pPr lvl="2" algn="ctr"/>
            <a:r>
              <a:rPr lang="en-US" sz="1300">
                <a:solidFill>
                  <a:schemeClr val="bg1"/>
                </a:solidFill>
              </a:rPr>
              <a:t>Higher incidence of pneumothorax</a:t>
            </a:r>
          </a:p>
          <a:p>
            <a:pPr lvl="2" algn="ctr"/>
            <a:r>
              <a:rPr lang="en-US" sz="1300">
                <a:solidFill>
                  <a:schemeClr val="bg1"/>
                </a:solidFill>
              </a:rPr>
              <a:t>Safer with ultrasound</a:t>
            </a:r>
          </a:p>
          <a:p>
            <a:pPr lvl="2" algn="ctr"/>
            <a:r>
              <a:rPr lang="en-US" sz="1300">
                <a:solidFill>
                  <a:schemeClr val="bg1"/>
                </a:solidFill>
              </a:rPr>
              <a:t>Single shot</a:t>
            </a:r>
          </a:p>
          <a:p>
            <a:pPr lvl="2" algn="ctr"/>
            <a:r>
              <a:rPr lang="en-US" sz="1300">
                <a:solidFill>
                  <a:schemeClr val="bg1"/>
                </a:solidFill>
              </a:rPr>
              <a:t>0.25% or 0.5 % bupivacaine with epi</a:t>
            </a:r>
          </a:p>
        </p:txBody>
      </p:sp>
      <p:pic>
        <p:nvPicPr>
          <p:cNvPr id="7" name="Picture 6">
            <a:extLst>
              <a:ext uri="{FF2B5EF4-FFF2-40B4-BE49-F238E27FC236}">
                <a16:creationId xmlns:a16="http://schemas.microsoft.com/office/drawing/2014/main" id="{666098DE-4283-4D00-8F73-B7BDDDBC9437}"/>
              </a:ext>
            </a:extLst>
          </p:cNvPr>
          <p:cNvPicPr>
            <a:picLocks noChangeAspect="1"/>
          </p:cNvPicPr>
          <p:nvPr/>
        </p:nvPicPr>
        <p:blipFill rotWithShape="1">
          <a:blip r:embed="rId3"/>
          <a:srcRect r="82"/>
          <a:stretch/>
        </p:blipFill>
        <p:spPr>
          <a:xfrm>
            <a:off x="6454587" y="685805"/>
            <a:ext cx="2179050" cy="5486399"/>
          </a:xfrm>
          <a:prstGeom prst="rect">
            <a:avLst/>
          </a:prstGeom>
        </p:spPr>
      </p:pic>
      <p:sp>
        <p:nvSpPr>
          <p:cNvPr id="9" name="TextBox 8">
            <a:extLst>
              <a:ext uri="{FF2B5EF4-FFF2-40B4-BE49-F238E27FC236}">
                <a16:creationId xmlns:a16="http://schemas.microsoft.com/office/drawing/2014/main" id="{C4505822-186E-44CA-AB55-A5618E862895}"/>
              </a:ext>
            </a:extLst>
          </p:cNvPr>
          <p:cNvSpPr txBox="1"/>
          <p:nvPr/>
        </p:nvSpPr>
        <p:spPr>
          <a:xfrm>
            <a:off x="510362" y="5623555"/>
            <a:ext cx="2198474" cy="548640"/>
          </a:xfrm>
          <a:prstGeom prst="rect">
            <a:avLst/>
          </a:prstGeom>
          <a:solidFill>
            <a:srgbClr val="000000">
              <a:alpha val="50000"/>
            </a:srgbClr>
          </a:solidFill>
          <a:ln>
            <a:noFill/>
          </a:ln>
        </p:spPr>
        <p:txBody>
          <a:bodyPr wrap="square" rtlCol="0">
            <a:noAutofit/>
          </a:bodyPr>
          <a:lstStyle/>
          <a:p>
            <a:pPr algn="ctr">
              <a:spcAft>
                <a:spcPts val="600"/>
              </a:spcAft>
            </a:pPr>
            <a:r>
              <a:rPr lang="en-US" sz="1300">
                <a:solidFill>
                  <a:srgbClr val="FFFFFF"/>
                </a:solidFill>
              </a:rPr>
              <a:t>Interscalene Block</a:t>
            </a:r>
          </a:p>
        </p:txBody>
      </p:sp>
      <p:sp>
        <p:nvSpPr>
          <p:cNvPr id="22" name="TextBox 21">
            <a:extLst>
              <a:ext uri="{FF2B5EF4-FFF2-40B4-BE49-F238E27FC236}">
                <a16:creationId xmlns:a16="http://schemas.microsoft.com/office/drawing/2014/main" id="{60AB60C7-50B2-49E4-A906-C66AB353CEFD}"/>
              </a:ext>
            </a:extLst>
          </p:cNvPr>
          <p:cNvSpPr txBox="1"/>
          <p:nvPr/>
        </p:nvSpPr>
        <p:spPr>
          <a:xfrm>
            <a:off x="6454587" y="5623565"/>
            <a:ext cx="2179050" cy="548639"/>
          </a:xfrm>
          <a:prstGeom prst="rect">
            <a:avLst/>
          </a:prstGeom>
          <a:solidFill>
            <a:srgbClr val="000000">
              <a:alpha val="50000"/>
            </a:srgbClr>
          </a:solidFill>
          <a:ln>
            <a:noFill/>
          </a:ln>
        </p:spPr>
        <p:txBody>
          <a:bodyPr wrap="square" rtlCol="0">
            <a:noAutofit/>
          </a:bodyPr>
          <a:lstStyle/>
          <a:p>
            <a:pPr algn="ctr">
              <a:spcAft>
                <a:spcPts val="600"/>
              </a:spcAft>
            </a:pPr>
            <a:r>
              <a:rPr lang="en-US" sz="1300">
                <a:solidFill>
                  <a:srgbClr val="FFFFFF"/>
                </a:solidFill>
              </a:rPr>
              <a:t>Supraclavicular Block</a:t>
            </a:r>
          </a:p>
        </p:txBody>
      </p:sp>
    </p:spTree>
    <p:extLst>
      <p:ext uri="{BB962C8B-B14F-4D97-AF65-F5344CB8AC3E}">
        <p14:creationId xmlns:p14="http://schemas.microsoft.com/office/powerpoint/2010/main" val="34306536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Fill">
            <a:extLst>
              <a:ext uri="{FF2B5EF4-FFF2-40B4-BE49-F238E27FC236}">
                <a16:creationId xmlns:a16="http://schemas.microsoft.com/office/drawing/2014/main" id="{44D65982-4F00-4330-8DAA-DE6A9E4D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olor Cover">
            <a:extLst>
              <a:ext uri="{FF2B5EF4-FFF2-40B4-BE49-F238E27FC236}">
                <a16:creationId xmlns:a16="http://schemas.microsoft.com/office/drawing/2014/main" id="{56AD21CA-472C-4EA1-A897-F639017AF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26">
            <a:extLst>
              <a:ext uri="{FF2B5EF4-FFF2-40B4-BE49-F238E27FC236}">
                <a16:creationId xmlns:a16="http://schemas.microsoft.com/office/drawing/2014/main" id="{B29A5F49-8CEE-44D2-A717-96965326A5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28" name="Color">
              <a:extLst>
                <a:ext uri="{FF2B5EF4-FFF2-40B4-BE49-F238E27FC236}">
                  <a16:creationId xmlns:a16="http://schemas.microsoft.com/office/drawing/2014/main" id="{A4758941-095E-4760-9F3E-0E9F079AA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lor">
              <a:extLst>
                <a:ext uri="{FF2B5EF4-FFF2-40B4-BE49-F238E27FC236}">
                  <a16:creationId xmlns:a16="http://schemas.microsoft.com/office/drawing/2014/main" id="{9BA7B350-F1EB-47CD-8531-349F4BD68B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32" name="Freeform: Shape 31">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35">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Freeform: Shape 36">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rot="16200000">
            <a:off x="-994410" y="1947672"/>
            <a:ext cx="4471416" cy="2788920"/>
          </a:xfrm>
        </p:spPr>
        <p:txBody>
          <a:bodyPr anchor="ctr">
            <a:normAutofit/>
          </a:bodyPr>
          <a:lstStyle/>
          <a:p>
            <a:r>
              <a:rPr lang="en-US" sz="4200">
                <a:solidFill>
                  <a:schemeClr val="bg1"/>
                </a:solidFill>
              </a:rPr>
              <a:t>AcutePain Peripheral Nerve Block </a:t>
            </a:r>
          </a:p>
        </p:txBody>
      </p:sp>
      <p:sp>
        <p:nvSpPr>
          <p:cNvPr id="40" name="Rectangle 39">
            <a:extLst>
              <a:ext uri="{FF2B5EF4-FFF2-40B4-BE49-F238E27FC236}">
                <a16:creationId xmlns:a16="http://schemas.microsoft.com/office/drawing/2014/main" id="{C05FE506-AB9A-470B-89C8-008269966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36475" y="252484"/>
            <a:ext cx="4683084" cy="6244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751188" y="540048"/>
            <a:ext cx="4239072" cy="5641293"/>
          </a:xfrm>
        </p:spPr>
        <p:txBody>
          <a:bodyPr anchor="ctr">
            <a:normAutofit/>
          </a:bodyPr>
          <a:lstStyle/>
          <a:p>
            <a:r>
              <a:rPr lang="en-US" sz="1600">
                <a:solidFill>
                  <a:schemeClr val="tx2"/>
                </a:solidFill>
              </a:rPr>
              <a:t>Brachial Plexus-below the clavicle</a:t>
            </a:r>
          </a:p>
          <a:p>
            <a:pPr lvl="1"/>
            <a:r>
              <a:rPr lang="en-US" sz="1600">
                <a:solidFill>
                  <a:schemeClr val="tx2"/>
                </a:solidFill>
              </a:rPr>
              <a:t>Infraclavicular block</a:t>
            </a:r>
          </a:p>
          <a:p>
            <a:pPr lvl="2"/>
            <a:r>
              <a:rPr lang="en-US" sz="1600">
                <a:solidFill>
                  <a:schemeClr val="tx2"/>
                </a:solidFill>
              </a:rPr>
              <a:t>Procedures below the mid humerus</a:t>
            </a:r>
          </a:p>
          <a:p>
            <a:pPr lvl="2"/>
            <a:r>
              <a:rPr lang="en-US" sz="1600">
                <a:solidFill>
                  <a:schemeClr val="tx2"/>
                </a:solidFill>
              </a:rPr>
              <a:t>Higher risk of pneumo</a:t>
            </a:r>
          </a:p>
          <a:p>
            <a:pPr lvl="2"/>
            <a:r>
              <a:rPr lang="en-US" sz="1600">
                <a:solidFill>
                  <a:schemeClr val="tx2"/>
                </a:solidFill>
              </a:rPr>
              <a:t>90% success with block with ultrasound</a:t>
            </a:r>
          </a:p>
          <a:p>
            <a:pPr lvl="2"/>
            <a:r>
              <a:rPr lang="en-US" sz="1600">
                <a:solidFill>
                  <a:schemeClr val="tx2"/>
                </a:solidFill>
              </a:rPr>
              <a:t>Axillary artery becomes an important landmark</a:t>
            </a:r>
          </a:p>
          <a:p>
            <a:pPr lvl="2"/>
            <a:r>
              <a:rPr lang="en-US" sz="1600">
                <a:solidFill>
                  <a:schemeClr val="tx2"/>
                </a:solidFill>
              </a:rPr>
              <a:t>Beginning to use continuous catheter</a:t>
            </a:r>
          </a:p>
        </p:txBody>
      </p:sp>
    </p:spTree>
    <p:extLst>
      <p:ext uri="{BB962C8B-B14F-4D97-AF65-F5344CB8AC3E}">
        <p14:creationId xmlns:p14="http://schemas.microsoft.com/office/powerpoint/2010/main" val="30156785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3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628650" y="448721"/>
            <a:ext cx="3530753" cy="1225650"/>
          </a:xfrm>
        </p:spPr>
        <p:txBody>
          <a:bodyPr anchor="b">
            <a:normAutofit/>
          </a:bodyPr>
          <a:lstStyle/>
          <a:p>
            <a:r>
              <a:rPr lang="en-US" sz="2800">
                <a:solidFill>
                  <a:schemeClr val="bg1"/>
                </a:solidFill>
              </a:rPr>
              <a:t>Acute Pain Peripheral Nerve Block </a:t>
            </a:r>
          </a:p>
        </p:txBody>
      </p:sp>
      <p:cxnSp>
        <p:nvCxnSpPr>
          <p:cNvPr id="53" name="Straight Connector 3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73326" y="1909192"/>
            <a:ext cx="3439885" cy="3647710"/>
          </a:xfrm>
        </p:spPr>
        <p:txBody>
          <a:bodyPr>
            <a:normAutofit/>
          </a:bodyPr>
          <a:lstStyle/>
          <a:p>
            <a:r>
              <a:rPr lang="en-US" sz="1700">
                <a:solidFill>
                  <a:schemeClr val="bg1"/>
                </a:solidFill>
              </a:rPr>
              <a:t>Saphenous nerve block/Adductor Canal block</a:t>
            </a:r>
          </a:p>
          <a:p>
            <a:pPr lvl="1"/>
            <a:r>
              <a:rPr lang="en-US" sz="1700">
                <a:solidFill>
                  <a:schemeClr val="bg1"/>
                </a:solidFill>
              </a:rPr>
              <a:t>Used in combination with lateral popliteal or sciatic block</a:t>
            </a:r>
          </a:p>
          <a:p>
            <a:pPr lvl="1"/>
            <a:r>
              <a:rPr lang="en-US" sz="1700">
                <a:solidFill>
                  <a:schemeClr val="bg1"/>
                </a:solidFill>
              </a:rPr>
              <a:t>Only branch of lumbar plexus below the knee</a:t>
            </a:r>
          </a:p>
          <a:p>
            <a:pPr lvl="1"/>
            <a:r>
              <a:rPr lang="en-US" sz="1700">
                <a:solidFill>
                  <a:schemeClr val="bg1"/>
                </a:solidFill>
              </a:rPr>
              <a:t>Largest sensory terminal branch of the femoral nerve</a:t>
            </a:r>
          </a:p>
          <a:p>
            <a:pPr lvl="1"/>
            <a:r>
              <a:rPr lang="en-US" sz="1700">
                <a:solidFill>
                  <a:schemeClr val="bg1"/>
                </a:solidFill>
              </a:rPr>
              <a:t>Provides sensory innervation to the medial anteromedial and posteromedial part of the knee, leg and medial malleolus and medial aspect of the large toe.</a:t>
            </a:r>
          </a:p>
        </p:txBody>
      </p:sp>
      <p:cxnSp>
        <p:nvCxnSpPr>
          <p:cNvPr id="54" name="Straight Connector 38">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5C5A2B6-4FB1-4D00-BCE1-135528CCFD11}"/>
              </a:ext>
            </a:extLst>
          </p:cNvPr>
          <p:cNvPicPr>
            <a:picLocks noChangeAspect="1"/>
          </p:cNvPicPr>
          <p:nvPr/>
        </p:nvPicPr>
        <p:blipFill>
          <a:blip r:embed="rId2"/>
          <a:stretch>
            <a:fillRect/>
          </a:stretch>
        </p:blipFill>
        <p:spPr>
          <a:xfrm>
            <a:off x="4894089" y="1653"/>
            <a:ext cx="4249911" cy="6854694"/>
          </a:xfrm>
          <a:prstGeom prst="rect">
            <a:avLst/>
          </a:prstGeom>
        </p:spPr>
      </p:pic>
    </p:spTree>
    <p:extLst>
      <p:ext uri="{BB962C8B-B14F-4D97-AF65-F5344CB8AC3E}">
        <p14:creationId xmlns:p14="http://schemas.microsoft.com/office/powerpoint/2010/main" val="18201386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25E89D-1985-4784-AD15-6221E40D45E4}"/>
              </a:ext>
            </a:extLst>
          </p:cNvPr>
          <p:cNvSpPr>
            <a:spLocks noGrp="1"/>
          </p:cNvSpPr>
          <p:nvPr>
            <p:ph type="title"/>
          </p:nvPr>
        </p:nvSpPr>
        <p:spPr>
          <a:xfrm>
            <a:off x="393555" y="620392"/>
            <a:ext cx="2856201" cy="5504688"/>
          </a:xfrm>
        </p:spPr>
        <p:txBody>
          <a:bodyPr>
            <a:normAutofit/>
          </a:bodyPr>
          <a:lstStyle/>
          <a:p>
            <a:r>
              <a:rPr lang="en-US" sz="3600">
                <a:solidFill>
                  <a:schemeClr val="bg1"/>
                </a:solidFill>
              </a:rPr>
              <a:t>Different  blocks being used now for pain management</a:t>
            </a:r>
          </a:p>
        </p:txBody>
      </p:sp>
      <p:graphicFrame>
        <p:nvGraphicFramePr>
          <p:cNvPr id="15" name="Content Placeholder 2">
            <a:extLst>
              <a:ext uri="{FF2B5EF4-FFF2-40B4-BE49-F238E27FC236}">
                <a16:creationId xmlns:a16="http://schemas.microsoft.com/office/drawing/2014/main" id="{5071006D-FD2B-4B9E-BD26-C3E217BF5D3F}"/>
              </a:ext>
            </a:extLst>
          </p:cNvPr>
          <p:cNvGraphicFramePr>
            <a:graphicFrameLocks noGrp="1"/>
          </p:cNvGraphicFramePr>
          <p:nvPr>
            <p:ph idx="1"/>
            <p:extLst>
              <p:ext uri="{D42A27DB-BD31-4B8C-83A1-F6EECF244321}">
                <p14:modId xmlns:p14="http://schemas.microsoft.com/office/powerpoint/2010/main" val="2485485417"/>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65054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ewspaper&#10;&#10;Description automatically generated">
            <a:extLst>
              <a:ext uri="{FF2B5EF4-FFF2-40B4-BE49-F238E27FC236}">
                <a16:creationId xmlns:a16="http://schemas.microsoft.com/office/drawing/2014/main" id="{7D4EE359-E631-A144-A94C-1D782AD09DCB}"/>
              </a:ext>
            </a:extLst>
          </p:cNvPr>
          <p:cNvPicPr>
            <a:picLocks noChangeAspect="1"/>
          </p:cNvPicPr>
          <p:nvPr/>
        </p:nvPicPr>
        <p:blipFill>
          <a:blip r:embed="rId2"/>
          <a:stretch>
            <a:fillRect/>
          </a:stretch>
        </p:blipFill>
        <p:spPr>
          <a:xfrm>
            <a:off x="1320800" y="190500"/>
            <a:ext cx="6502400" cy="6477000"/>
          </a:xfrm>
          <a:prstGeom prst="rect">
            <a:avLst/>
          </a:prstGeom>
        </p:spPr>
      </p:pic>
    </p:spTree>
    <p:extLst>
      <p:ext uri="{BB962C8B-B14F-4D97-AF65-F5344CB8AC3E}">
        <p14:creationId xmlns:p14="http://schemas.microsoft.com/office/powerpoint/2010/main" val="770036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13151</TotalTime>
  <Words>5276</Words>
  <Application>Microsoft Macintosh PowerPoint</Application>
  <PresentationFormat>On-screen Show (4:3)</PresentationFormat>
  <Paragraphs>532</Paragraphs>
  <Slides>106</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106</vt:i4>
      </vt:variant>
    </vt:vector>
  </HeadingPairs>
  <TitlesOfParts>
    <vt:vector size="112" baseType="lpstr">
      <vt:lpstr>Arial</vt:lpstr>
      <vt:lpstr>BlinkMacSystemFont</vt:lpstr>
      <vt:lpstr>Calibri</vt:lpstr>
      <vt:lpstr>Calibri Light</vt:lpstr>
      <vt:lpstr>Roboto</vt:lpstr>
      <vt:lpstr>Office Theme</vt:lpstr>
      <vt:lpstr>Acute Pain Management </vt:lpstr>
      <vt:lpstr>Objectives</vt:lpstr>
      <vt:lpstr>PowerPoint Presentation</vt:lpstr>
      <vt:lpstr>Definition of Pain</vt:lpstr>
      <vt:lpstr>PowerPoint Presentation</vt:lpstr>
      <vt:lpstr>Joint Commission Pain Management Standards</vt:lpstr>
      <vt:lpstr>PowerPoint Presentation</vt:lpstr>
      <vt:lpstr>Common pain terminology </vt:lpstr>
      <vt:lpstr>Pain Classifications</vt:lpstr>
      <vt:lpstr>Nociceptive pain</vt:lpstr>
      <vt:lpstr>Nociceptive Pain</vt:lpstr>
      <vt:lpstr>  Non-nociceptive pain: Classified as being neuropathic or idiopathic (Chronic Pain) </vt:lpstr>
      <vt:lpstr>PowerPoint Presentation</vt:lpstr>
      <vt:lpstr>Somatic Nociceptive Pain </vt:lpstr>
      <vt:lpstr>  Transduction</vt:lpstr>
      <vt:lpstr>Nociceptors  </vt:lpstr>
      <vt:lpstr>Transmission</vt:lpstr>
      <vt:lpstr>PowerPoint Presentation</vt:lpstr>
      <vt:lpstr>A Delta fibers</vt:lpstr>
      <vt:lpstr>C Fibers</vt:lpstr>
      <vt:lpstr>PowerPoint Presentation</vt:lpstr>
      <vt:lpstr>Second Order Neurons</vt:lpstr>
      <vt:lpstr>Second order Neurons  Perception</vt:lpstr>
      <vt:lpstr>PowerPoint Presentation</vt:lpstr>
      <vt:lpstr>PowerPoint Presentation</vt:lpstr>
      <vt:lpstr>PowerPoint Presentation</vt:lpstr>
      <vt:lpstr>Transmission</vt:lpstr>
      <vt:lpstr>PowerPoint Presentation</vt:lpstr>
      <vt:lpstr>PowerPoint Presentation</vt:lpstr>
      <vt:lpstr>Spinothalamic/ Anterolateral system</vt:lpstr>
      <vt:lpstr>PowerPoint Presentation</vt:lpstr>
      <vt:lpstr>PowerPoint Presentation</vt:lpstr>
      <vt:lpstr>Anatomy and Physiology</vt:lpstr>
      <vt:lpstr>Chemical mediators/ Neurotransmitters</vt:lpstr>
      <vt:lpstr>Chemical mediators/ Neurotransmitters </vt:lpstr>
      <vt:lpstr> Chemical mediators/ Neurotransmitters</vt:lpstr>
      <vt:lpstr>Chemical mediators/ Neurotransmitters</vt:lpstr>
      <vt:lpstr>Pain-transduction Major Neurotransmitters </vt:lpstr>
      <vt:lpstr>PowerPoint Presentation</vt:lpstr>
      <vt:lpstr>PowerPoint Presentation</vt:lpstr>
      <vt:lpstr>PowerPoint Presentation</vt:lpstr>
      <vt:lpstr> Somatic Nociceptive Pain  Modulation</vt:lpstr>
      <vt:lpstr> Somatic Nociceptive Pain  Modulation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Anatomy and Physiology Somatic Nociceptive Pain-Modulation</vt:lpstr>
      <vt:lpstr>PowerPoint Presentation</vt:lpstr>
      <vt:lpstr>Acute Pain – Physiological Responses</vt:lpstr>
      <vt:lpstr>Acute Pain</vt:lpstr>
      <vt:lpstr>Acute Pain-assessment</vt:lpstr>
      <vt:lpstr>PowerPoint Presentation</vt:lpstr>
      <vt:lpstr>PowerPoint Presentation</vt:lpstr>
      <vt:lpstr>Preemptive Analgesia – Can we help decrease pain?</vt:lpstr>
      <vt:lpstr>Acute Pain Analgesics-NSAIDS</vt:lpstr>
      <vt:lpstr>PowerPoint Presentation</vt:lpstr>
      <vt:lpstr>Acute Pain Analgesics-NSAIDS</vt:lpstr>
      <vt:lpstr>Acute Pain Analgesics-NSAIDS</vt:lpstr>
      <vt:lpstr>Acute Pain Analgesics-NSAIDS</vt:lpstr>
      <vt:lpstr>PowerPoint Presentation</vt:lpstr>
      <vt:lpstr>Opioids</vt:lpstr>
      <vt:lpstr>Opioids</vt:lpstr>
      <vt:lpstr>Opioids</vt:lpstr>
      <vt:lpstr>Opioids</vt:lpstr>
      <vt:lpstr>Opioids Addiction</vt:lpstr>
      <vt:lpstr>Opioid Dependence</vt:lpstr>
      <vt:lpstr>Opioid Addiction/Pseudoaddiction</vt:lpstr>
      <vt:lpstr>Opioid Tolerance</vt:lpstr>
      <vt:lpstr>Opioid-induced hyperalgesia</vt:lpstr>
      <vt:lpstr>Opioid-induced hyperalgesia</vt:lpstr>
      <vt:lpstr>PowerPoint Presentation</vt:lpstr>
      <vt:lpstr>Acute Pain Adjuncts-NMDA</vt:lpstr>
      <vt:lpstr>Acute Pain Adjuncts-NMDA</vt:lpstr>
      <vt:lpstr>Acute Pain Adjuncts-Alpha2 Adrenergic Agonists</vt:lpstr>
      <vt:lpstr>Acute Pain Adjuncts-Alpha2 Adrenergic Agonists</vt:lpstr>
      <vt:lpstr>Acute Pain Adjuncts-Alpha2 Adrenergic Agonists</vt:lpstr>
      <vt:lpstr>Acute Pain Adjuncts-Local Anesthetics</vt:lpstr>
      <vt:lpstr>Acute Pain Adjuncts-PCA</vt:lpstr>
      <vt:lpstr>PowerPoint Presentation</vt:lpstr>
      <vt:lpstr>McLott Mix for opioid free anesthesia</vt:lpstr>
      <vt:lpstr>PowerPoint Presentation</vt:lpstr>
      <vt:lpstr>Acute Pain  Neuraxial Anesthesia</vt:lpstr>
      <vt:lpstr>PowerPoint Presentation</vt:lpstr>
      <vt:lpstr>Benefits of Neuraxial/Regional Anesthesia </vt:lpstr>
      <vt:lpstr>AcutePain Peripheral Nerve Block </vt:lpstr>
      <vt:lpstr>AcutePain Peripheral Nerve Block </vt:lpstr>
      <vt:lpstr>AcutePain Peripheral Nerve Block </vt:lpstr>
      <vt:lpstr>Acute Pain Peripheral Nerve Block </vt:lpstr>
      <vt:lpstr>Different  blocks being used now for pain management</vt:lpstr>
      <vt:lpstr>PowerPoint Presentation</vt:lpstr>
      <vt:lpstr>Opioid Free Anesthesia</vt:lpstr>
      <vt:lpstr>PowerPoint Presentation</vt:lpstr>
      <vt:lpstr>PowerPoint Presentation</vt:lpstr>
      <vt:lpstr>PowerPoint Presentation</vt:lpstr>
      <vt:lpstr>PowerPoint Presentation</vt:lpstr>
      <vt:lpstr>Questions?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Pain Management </dc:title>
  <dc:creator>Garrett Peterson</dc:creator>
  <cp:lastModifiedBy>Rachel Edgerton</cp:lastModifiedBy>
  <cp:revision>6</cp:revision>
  <dcterms:created xsi:type="dcterms:W3CDTF">2021-01-23T15:27:02Z</dcterms:created>
  <dcterms:modified xsi:type="dcterms:W3CDTF">2022-01-25T22:20:22Z</dcterms:modified>
</cp:coreProperties>
</file>