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1" r:id="rId3"/>
    <p:sldId id="350" r:id="rId4"/>
    <p:sldId id="357" r:id="rId5"/>
    <p:sldId id="273" r:id="rId6"/>
    <p:sldId id="332" r:id="rId7"/>
    <p:sldId id="358" r:id="rId8"/>
    <p:sldId id="298" r:id="rId9"/>
    <p:sldId id="343" r:id="rId10"/>
    <p:sldId id="356" r:id="rId11"/>
    <p:sldId id="299" r:id="rId12"/>
    <p:sldId id="344" r:id="rId13"/>
    <p:sldId id="338" r:id="rId14"/>
    <p:sldId id="359" r:id="rId15"/>
    <p:sldId id="334" r:id="rId16"/>
    <p:sldId id="335" r:id="rId17"/>
    <p:sldId id="336" r:id="rId18"/>
    <p:sldId id="337" r:id="rId19"/>
    <p:sldId id="360" r:id="rId20"/>
    <p:sldId id="340" r:id="rId21"/>
    <p:sldId id="341" r:id="rId22"/>
    <p:sldId id="342" r:id="rId23"/>
    <p:sldId id="345" r:id="rId24"/>
    <p:sldId id="274" r:id="rId25"/>
    <p:sldId id="346" r:id="rId26"/>
    <p:sldId id="300" r:id="rId27"/>
    <p:sldId id="347" r:id="rId28"/>
    <p:sldId id="361" r:id="rId29"/>
    <p:sldId id="320" r:id="rId30"/>
    <p:sldId id="275" r:id="rId31"/>
    <p:sldId id="276" r:id="rId32"/>
    <p:sldId id="301" r:id="rId33"/>
    <p:sldId id="352" r:id="rId34"/>
    <p:sldId id="353" r:id="rId35"/>
    <p:sldId id="354" r:id="rId36"/>
    <p:sldId id="362" r:id="rId37"/>
    <p:sldId id="277" r:id="rId38"/>
    <p:sldId id="278" r:id="rId39"/>
    <p:sldId id="302" r:id="rId40"/>
    <p:sldId id="312" r:id="rId41"/>
    <p:sldId id="324" r:id="rId42"/>
    <p:sldId id="311" r:id="rId43"/>
    <p:sldId id="313" r:id="rId44"/>
    <p:sldId id="355" r:id="rId45"/>
    <p:sldId id="310" r:id="rId46"/>
    <p:sldId id="317" r:id="rId47"/>
    <p:sldId id="315" r:id="rId48"/>
    <p:sldId id="349" r:id="rId49"/>
    <p:sldId id="318" r:id="rId50"/>
    <p:sldId id="319" r:id="rId51"/>
    <p:sldId id="323" r:id="rId52"/>
    <p:sldId id="321" r:id="rId53"/>
    <p:sldId id="322" r:id="rId54"/>
    <p:sldId id="331" r:id="rId55"/>
    <p:sldId id="348" r:id="rId56"/>
    <p:sldId id="363" r:id="rId57"/>
    <p:sldId id="333" r:id="rId58"/>
    <p:sldId id="364"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05" d="100"/>
          <a:sy n="105" d="100"/>
        </p:scale>
        <p:origin x="216" y="6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E04BC7-DAA2-4500-857B-3FEB3DA53900}" type="doc">
      <dgm:prSet loTypeId="urn:microsoft.com/office/officeart/2005/8/layout/chevron2" loCatId="process" qsTypeId="urn:microsoft.com/office/officeart/2005/8/quickstyle/simple1" qsCatId="simple" csTypeId="urn:microsoft.com/office/officeart/2005/8/colors/colorful2" csCatId="colorful"/>
      <dgm:spPr/>
      <dgm:t>
        <a:bodyPr/>
        <a:lstStyle/>
        <a:p>
          <a:endParaRPr lang="en-US"/>
        </a:p>
      </dgm:t>
    </dgm:pt>
    <dgm:pt modelId="{080910D7-6891-4867-B486-B535B4C1F5FF}">
      <dgm:prSet/>
      <dgm:spPr/>
      <dgm:t>
        <a:bodyPr/>
        <a:lstStyle/>
        <a:p>
          <a:r>
            <a:rPr lang="en-US"/>
            <a:t>Define</a:t>
          </a:r>
        </a:p>
      </dgm:t>
    </dgm:pt>
    <dgm:pt modelId="{B1A22957-9F14-4F86-81C1-A181C61A17DE}" type="parTrans" cxnId="{93E4115F-710C-424A-A83D-E1D4526FBC8E}">
      <dgm:prSet/>
      <dgm:spPr/>
      <dgm:t>
        <a:bodyPr/>
        <a:lstStyle/>
        <a:p>
          <a:endParaRPr lang="en-US"/>
        </a:p>
      </dgm:t>
    </dgm:pt>
    <dgm:pt modelId="{9B5F5035-45A8-440A-8D84-058C34E69ECF}" type="sibTrans" cxnId="{93E4115F-710C-424A-A83D-E1D4526FBC8E}">
      <dgm:prSet/>
      <dgm:spPr/>
      <dgm:t>
        <a:bodyPr/>
        <a:lstStyle/>
        <a:p>
          <a:endParaRPr lang="en-US"/>
        </a:p>
      </dgm:t>
    </dgm:pt>
    <dgm:pt modelId="{A1C6E3CC-1EF8-4324-A302-0918A1525664}">
      <dgm:prSet/>
      <dgm:spPr/>
      <dgm:t>
        <a:bodyPr/>
        <a:lstStyle/>
        <a:p>
          <a:r>
            <a:rPr lang="en-US"/>
            <a:t>Define chronic pain and its pathophysiology</a:t>
          </a:r>
        </a:p>
      </dgm:t>
    </dgm:pt>
    <dgm:pt modelId="{EF540500-F4CE-4919-98ED-19A17FEE2EC4}" type="parTrans" cxnId="{6545C663-5B8B-45B3-BBC8-2C08FC09A785}">
      <dgm:prSet/>
      <dgm:spPr/>
      <dgm:t>
        <a:bodyPr/>
        <a:lstStyle/>
        <a:p>
          <a:endParaRPr lang="en-US"/>
        </a:p>
      </dgm:t>
    </dgm:pt>
    <dgm:pt modelId="{07CE769B-3B24-4B5E-8120-927FEEECD579}" type="sibTrans" cxnId="{6545C663-5B8B-45B3-BBC8-2C08FC09A785}">
      <dgm:prSet/>
      <dgm:spPr/>
      <dgm:t>
        <a:bodyPr/>
        <a:lstStyle/>
        <a:p>
          <a:endParaRPr lang="en-US"/>
        </a:p>
      </dgm:t>
    </dgm:pt>
    <dgm:pt modelId="{8D173C7A-DAC3-43BB-AC7D-D15EB1AE81E5}">
      <dgm:prSet/>
      <dgm:spPr/>
      <dgm:t>
        <a:bodyPr/>
        <a:lstStyle/>
        <a:p>
          <a:r>
            <a:rPr lang="en-US"/>
            <a:t>Understand</a:t>
          </a:r>
        </a:p>
      </dgm:t>
    </dgm:pt>
    <dgm:pt modelId="{9EF0BED7-6260-4DEB-B940-B3C2148C02C8}" type="parTrans" cxnId="{F8C9BF6F-052E-430B-BD1E-2DB2BB40BA63}">
      <dgm:prSet/>
      <dgm:spPr/>
      <dgm:t>
        <a:bodyPr/>
        <a:lstStyle/>
        <a:p>
          <a:endParaRPr lang="en-US"/>
        </a:p>
      </dgm:t>
    </dgm:pt>
    <dgm:pt modelId="{10C44DF4-31FA-4E15-BA43-7D27B1EC56F0}" type="sibTrans" cxnId="{F8C9BF6F-052E-430B-BD1E-2DB2BB40BA63}">
      <dgm:prSet/>
      <dgm:spPr/>
      <dgm:t>
        <a:bodyPr/>
        <a:lstStyle/>
        <a:p>
          <a:endParaRPr lang="en-US"/>
        </a:p>
      </dgm:t>
    </dgm:pt>
    <dgm:pt modelId="{DD6ACDD4-3F11-4745-8671-323C870AA85A}">
      <dgm:prSet/>
      <dgm:spPr/>
      <dgm:t>
        <a:bodyPr/>
        <a:lstStyle/>
        <a:p>
          <a:r>
            <a:rPr lang="en-US"/>
            <a:t>Understand pain “WIND UP”</a:t>
          </a:r>
        </a:p>
      </dgm:t>
    </dgm:pt>
    <dgm:pt modelId="{BBCFE1E6-B107-4E1A-B03B-B90835A6EDE3}" type="parTrans" cxnId="{FDB503B6-FB81-4DD5-90DF-BCFE3FC0A044}">
      <dgm:prSet/>
      <dgm:spPr/>
      <dgm:t>
        <a:bodyPr/>
        <a:lstStyle/>
        <a:p>
          <a:endParaRPr lang="en-US"/>
        </a:p>
      </dgm:t>
    </dgm:pt>
    <dgm:pt modelId="{934FE795-AAE2-4BD7-9BDF-E44D8F138FF3}" type="sibTrans" cxnId="{FDB503B6-FB81-4DD5-90DF-BCFE3FC0A044}">
      <dgm:prSet/>
      <dgm:spPr/>
      <dgm:t>
        <a:bodyPr/>
        <a:lstStyle/>
        <a:p>
          <a:endParaRPr lang="en-US"/>
        </a:p>
      </dgm:t>
    </dgm:pt>
    <dgm:pt modelId="{E6678F5C-40C2-41F7-BB16-FD7E2B81DA8E}">
      <dgm:prSet/>
      <dgm:spPr/>
      <dgm:t>
        <a:bodyPr/>
        <a:lstStyle/>
        <a:p>
          <a:r>
            <a:rPr lang="en-US"/>
            <a:t>Describe</a:t>
          </a:r>
        </a:p>
      </dgm:t>
    </dgm:pt>
    <dgm:pt modelId="{6FD61D75-7420-404E-9114-E20F419213AE}" type="parTrans" cxnId="{2227A6B3-F58D-4E23-BC15-AF5F3D744B48}">
      <dgm:prSet/>
      <dgm:spPr/>
      <dgm:t>
        <a:bodyPr/>
        <a:lstStyle/>
        <a:p>
          <a:endParaRPr lang="en-US"/>
        </a:p>
      </dgm:t>
    </dgm:pt>
    <dgm:pt modelId="{C793DA54-3B5A-4C15-9FB8-D0CE63C675E2}" type="sibTrans" cxnId="{2227A6B3-F58D-4E23-BC15-AF5F3D744B48}">
      <dgm:prSet/>
      <dgm:spPr/>
      <dgm:t>
        <a:bodyPr/>
        <a:lstStyle/>
        <a:p>
          <a:endParaRPr lang="en-US"/>
        </a:p>
      </dgm:t>
    </dgm:pt>
    <dgm:pt modelId="{15CCE5FA-C2CC-4823-AFCB-2B02409593AA}">
      <dgm:prSet/>
      <dgm:spPr/>
      <dgm:t>
        <a:bodyPr/>
        <a:lstStyle/>
        <a:p>
          <a:r>
            <a:rPr lang="en-US"/>
            <a:t>Describe the types of chronic pain</a:t>
          </a:r>
        </a:p>
      </dgm:t>
    </dgm:pt>
    <dgm:pt modelId="{2BD0C3E6-CD89-476A-BD18-30F4D0678192}" type="parTrans" cxnId="{501BFFDE-1FC6-44C3-BA09-CBCB0B783E8C}">
      <dgm:prSet/>
      <dgm:spPr/>
      <dgm:t>
        <a:bodyPr/>
        <a:lstStyle/>
        <a:p>
          <a:endParaRPr lang="en-US"/>
        </a:p>
      </dgm:t>
    </dgm:pt>
    <dgm:pt modelId="{779D1E08-3FD1-4678-89ED-273F96423A55}" type="sibTrans" cxnId="{501BFFDE-1FC6-44C3-BA09-CBCB0B783E8C}">
      <dgm:prSet/>
      <dgm:spPr/>
      <dgm:t>
        <a:bodyPr/>
        <a:lstStyle/>
        <a:p>
          <a:endParaRPr lang="en-US"/>
        </a:p>
      </dgm:t>
    </dgm:pt>
    <dgm:pt modelId="{98D0AD6B-7312-4BC6-BC82-1493CB75336E}">
      <dgm:prSet/>
      <dgm:spPr/>
      <dgm:t>
        <a:bodyPr/>
        <a:lstStyle/>
        <a:p>
          <a:r>
            <a:rPr lang="en-US"/>
            <a:t>Describe</a:t>
          </a:r>
        </a:p>
      </dgm:t>
    </dgm:pt>
    <dgm:pt modelId="{5C543291-8788-4FED-9EF0-5476B869B964}" type="parTrans" cxnId="{04DD7337-7DE2-4EB5-8582-52C2009508A1}">
      <dgm:prSet/>
      <dgm:spPr/>
      <dgm:t>
        <a:bodyPr/>
        <a:lstStyle/>
        <a:p>
          <a:endParaRPr lang="en-US"/>
        </a:p>
      </dgm:t>
    </dgm:pt>
    <dgm:pt modelId="{B02ABC7D-035D-404B-BF60-B50199F89928}" type="sibTrans" cxnId="{04DD7337-7DE2-4EB5-8582-52C2009508A1}">
      <dgm:prSet/>
      <dgm:spPr/>
      <dgm:t>
        <a:bodyPr/>
        <a:lstStyle/>
        <a:p>
          <a:endParaRPr lang="en-US"/>
        </a:p>
      </dgm:t>
    </dgm:pt>
    <dgm:pt modelId="{D091FA48-6B0C-4EF4-91F3-F99E2AD95002}">
      <dgm:prSet/>
      <dgm:spPr/>
      <dgm:t>
        <a:bodyPr/>
        <a:lstStyle/>
        <a:p>
          <a:r>
            <a:rPr lang="en-US"/>
            <a:t>Describe the pharmacological treatments for chronic pain</a:t>
          </a:r>
        </a:p>
      </dgm:t>
    </dgm:pt>
    <dgm:pt modelId="{A572BAD2-59F7-4778-B770-379BA5263D43}" type="parTrans" cxnId="{239F1DFC-47BB-4A63-A292-3ABAE734A3A7}">
      <dgm:prSet/>
      <dgm:spPr/>
      <dgm:t>
        <a:bodyPr/>
        <a:lstStyle/>
        <a:p>
          <a:endParaRPr lang="en-US"/>
        </a:p>
      </dgm:t>
    </dgm:pt>
    <dgm:pt modelId="{8D6A9CCF-7771-43C1-91EA-76897A944EAE}" type="sibTrans" cxnId="{239F1DFC-47BB-4A63-A292-3ABAE734A3A7}">
      <dgm:prSet/>
      <dgm:spPr/>
      <dgm:t>
        <a:bodyPr/>
        <a:lstStyle/>
        <a:p>
          <a:endParaRPr lang="en-US"/>
        </a:p>
      </dgm:t>
    </dgm:pt>
    <dgm:pt modelId="{54D95727-48A8-43F3-9CAC-920047B78981}">
      <dgm:prSet/>
      <dgm:spPr/>
      <dgm:t>
        <a:bodyPr/>
        <a:lstStyle/>
        <a:p>
          <a:r>
            <a:rPr lang="en-US"/>
            <a:t>Understand</a:t>
          </a:r>
        </a:p>
      </dgm:t>
    </dgm:pt>
    <dgm:pt modelId="{8EAB2E66-91DD-4B53-91B4-5BE16818BAD8}" type="parTrans" cxnId="{BF1D3F64-C831-4DF5-8647-E5DF75A39774}">
      <dgm:prSet/>
      <dgm:spPr/>
      <dgm:t>
        <a:bodyPr/>
        <a:lstStyle/>
        <a:p>
          <a:endParaRPr lang="en-US"/>
        </a:p>
      </dgm:t>
    </dgm:pt>
    <dgm:pt modelId="{73845A93-2F3C-495D-8AA4-CDC896C7383E}" type="sibTrans" cxnId="{BF1D3F64-C831-4DF5-8647-E5DF75A39774}">
      <dgm:prSet/>
      <dgm:spPr/>
      <dgm:t>
        <a:bodyPr/>
        <a:lstStyle/>
        <a:p>
          <a:endParaRPr lang="en-US"/>
        </a:p>
      </dgm:t>
    </dgm:pt>
    <dgm:pt modelId="{61A5A5EE-B554-4365-927E-EE19966186BF}">
      <dgm:prSet/>
      <dgm:spPr/>
      <dgm:t>
        <a:bodyPr/>
        <a:lstStyle/>
        <a:p>
          <a:r>
            <a:rPr lang="en-US"/>
            <a:t>Understand common chronic pain syndromes and their treatment</a:t>
          </a:r>
        </a:p>
      </dgm:t>
    </dgm:pt>
    <dgm:pt modelId="{DCD96C43-5D2C-481D-A7C1-B2B9F6699614}" type="parTrans" cxnId="{C6F7A739-429B-4FF1-AECB-747660F2A815}">
      <dgm:prSet/>
      <dgm:spPr/>
      <dgm:t>
        <a:bodyPr/>
        <a:lstStyle/>
        <a:p>
          <a:endParaRPr lang="en-US"/>
        </a:p>
      </dgm:t>
    </dgm:pt>
    <dgm:pt modelId="{1B3CFD61-F98E-4F53-98D6-EFCB3A33AA28}" type="sibTrans" cxnId="{C6F7A739-429B-4FF1-AECB-747660F2A815}">
      <dgm:prSet/>
      <dgm:spPr/>
      <dgm:t>
        <a:bodyPr/>
        <a:lstStyle/>
        <a:p>
          <a:endParaRPr lang="en-US"/>
        </a:p>
      </dgm:t>
    </dgm:pt>
    <dgm:pt modelId="{9890A7F9-5C62-9642-95F5-450DD84AD9DD}" type="pres">
      <dgm:prSet presAssocID="{0BE04BC7-DAA2-4500-857B-3FEB3DA53900}" presName="linearFlow" presStyleCnt="0">
        <dgm:presLayoutVars>
          <dgm:dir/>
          <dgm:animLvl val="lvl"/>
          <dgm:resizeHandles val="exact"/>
        </dgm:presLayoutVars>
      </dgm:prSet>
      <dgm:spPr/>
    </dgm:pt>
    <dgm:pt modelId="{539B4658-3EF2-1C44-89CF-0B4382E7B7E9}" type="pres">
      <dgm:prSet presAssocID="{080910D7-6891-4867-B486-B535B4C1F5FF}" presName="composite" presStyleCnt="0"/>
      <dgm:spPr/>
    </dgm:pt>
    <dgm:pt modelId="{0FEE3EC1-FDE3-6F4D-A962-AEDEAD1C925D}" type="pres">
      <dgm:prSet presAssocID="{080910D7-6891-4867-B486-B535B4C1F5FF}" presName="parentText" presStyleLbl="alignNode1" presStyleIdx="0" presStyleCnt="5">
        <dgm:presLayoutVars>
          <dgm:chMax val="1"/>
          <dgm:bulletEnabled val="1"/>
        </dgm:presLayoutVars>
      </dgm:prSet>
      <dgm:spPr/>
    </dgm:pt>
    <dgm:pt modelId="{133FB34B-FC2C-6140-BBB4-05F1A1048825}" type="pres">
      <dgm:prSet presAssocID="{080910D7-6891-4867-B486-B535B4C1F5FF}" presName="descendantText" presStyleLbl="alignAcc1" presStyleIdx="0" presStyleCnt="5">
        <dgm:presLayoutVars>
          <dgm:bulletEnabled val="1"/>
        </dgm:presLayoutVars>
      </dgm:prSet>
      <dgm:spPr/>
    </dgm:pt>
    <dgm:pt modelId="{40C487FA-5145-E34F-B4D4-4FC405DFF31D}" type="pres">
      <dgm:prSet presAssocID="{9B5F5035-45A8-440A-8D84-058C34E69ECF}" presName="sp" presStyleCnt="0"/>
      <dgm:spPr/>
    </dgm:pt>
    <dgm:pt modelId="{10954455-4309-DA45-B6DC-09B067E228C9}" type="pres">
      <dgm:prSet presAssocID="{8D173C7A-DAC3-43BB-AC7D-D15EB1AE81E5}" presName="composite" presStyleCnt="0"/>
      <dgm:spPr/>
    </dgm:pt>
    <dgm:pt modelId="{129A9654-82B7-9E4C-AFEC-F72A47757B2B}" type="pres">
      <dgm:prSet presAssocID="{8D173C7A-DAC3-43BB-AC7D-D15EB1AE81E5}" presName="parentText" presStyleLbl="alignNode1" presStyleIdx="1" presStyleCnt="5">
        <dgm:presLayoutVars>
          <dgm:chMax val="1"/>
          <dgm:bulletEnabled val="1"/>
        </dgm:presLayoutVars>
      </dgm:prSet>
      <dgm:spPr/>
    </dgm:pt>
    <dgm:pt modelId="{F3B00B93-A54C-1645-9850-7EBD06FC1D19}" type="pres">
      <dgm:prSet presAssocID="{8D173C7A-DAC3-43BB-AC7D-D15EB1AE81E5}" presName="descendantText" presStyleLbl="alignAcc1" presStyleIdx="1" presStyleCnt="5">
        <dgm:presLayoutVars>
          <dgm:bulletEnabled val="1"/>
        </dgm:presLayoutVars>
      </dgm:prSet>
      <dgm:spPr/>
    </dgm:pt>
    <dgm:pt modelId="{B98EFEAF-C987-984B-B750-54C8EB4D87FF}" type="pres">
      <dgm:prSet presAssocID="{10C44DF4-31FA-4E15-BA43-7D27B1EC56F0}" presName="sp" presStyleCnt="0"/>
      <dgm:spPr/>
    </dgm:pt>
    <dgm:pt modelId="{74BCB565-716A-7246-9044-307A6E9BBD15}" type="pres">
      <dgm:prSet presAssocID="{E6678F5C-40C2-41F7-BB16-FD7E2B81DA8E}" presName="composite" presStyleCnt="0"/>
      <dgm:spPr/>
    </dgm:pt>
    <dgm:pt modelId="{C6E35650-FAA2-6F42-A868-F5D39065E100}" type="pres">
      <dgm:prSet presAssocID="{E6678F5C-40C2-41F7-BB16-FD7E2B81DA8E}" presName="parentText" presStyleLbl="alignNode1" presStyleIdx="2" presStyleCnt="5">
        <dgm:presLayoutVars>
          <dgm:chMax val="1"/>
          <dgm:bulletEnabled val="1"/>
        </dgm:presLayoutVars>
      </dgm:prSet>
      <dgm:spPr/>
    </dgm:pt>
    <dgm:pt modelId="{2BF5748F-9571-294E-A3C4-03DE0888687F}" type="pres">
      <dgm:prSet presAssocID="{E6678F5C-40C2-41F7-BB16-FD7E2B81DA8E}" presName="descendantText" presStyleLbl="alignAcc1" presStyleIdx="2" presStyleCnt="5">
        <dgm:presLayoutVars>
          <dgm:bulletEnabled val="1"/>
        </dgm:presLayoutVars>
      </dgm:prSet>
      <dgm:spPr/>
    </dgm:pt>
    <dgm:pt modelId="{B0CE5592-DC82-384F-8437-DF4AB1C54C11}" type="pres">
      <dgm:prSet presAssocID="{C793DA54-3B5A-4C15-9FB8-D0CE63C675E2}" presName="sp" presStyleCnt="0"/>
      <dgm:spPr/>
    </dgm:pt>
    <dgm:pt modelId="{92D5722E-C332-4049-9E43-FABA10636F07}" type="pres">
      <dgm:prSet presAssocID="{98D0AD6B-7312-4BC6-BC82-1493CB75336E}" presName="composite" presStyleCnt="0"/>
      <dgm:spPr/>
    </dgm:pt>
    <dgm:pt modelId="{44BFDF17-BDB6-F147-9273-572E14B2A6B8}" type="pres">
      <dgm:prSet presAssocID="{98D0AD6B-7312-4BC6-BC82-1493CB75336E}" presName="parentText" presStyleLbl="alignNode1" presStyleIdx="3" presStyleCnt="5">
        <dgm:presLayoutVars>
          <dgm:chMax val="1"/>
          <dgm:bulletEnabled val="1"/>
        </dgm:presLayoutVars>
      </dgm:prSet>
      <dgm:spPr/>
    </dgm:pt>
    <dgm:pt modelId="{0F15A9DF-04CF-BC4D-A301-6D8B721D7B57}" type="pres">
      <dgm:prSet presAssocID="{98D0AD6B-7312-4BC6-BC82-1493CB75336E}" presName="descendantText" presStyleLbl="alignAcc1" presStyleIdx="3" presStyleCnt="5">
        <dgm:presLayoutVars>
          <dgm:bulletEnabled val="1"/>
        </dgm:presLayoutVars>
      </dgm:prSet>
      <dgm:spPr/>
    </dgm:pt>
    <dgm:pt modelId="{FCA7D192-9BF0-EC45-960B-2CBD280301EB}" type="pres">
      <dgm:prSet presAssocID="{B02ABC7D-035D-404B-BF60-B50199F89928}" presName="sp" presStyleCnt="0"/>
      <dgm:spPr/>
    </dgm:pt>
    <dgm:pt modelId="{6AA5ADE9-7E92-5F44-83B0-76EBD4879464}" type="pres">
      <dgm:prSet presAssocID="{54D95727-48A8-43F3-9CAC-920047B78981}" presName="composite" presStyleCnt="0"/>
      <dgm:spPr/>
    </dgm:pt>
    <dgm:pt modelId="{ABA14848-09EB-D54A-8958-527AF2A8D115}" type="pres">
      <dgm:prSet presAssocID="{54D95727-48A8-43F3-9CAC-920047B78981}" presName="parentText" presStyleLbl="alignNode1" presStyleIdx="4" presStyleCnt="5">
        <dgm:presLayoutVars>
          <dgm:chMax val="1"/>
          <dgm:bulletEnabled val="1"/>
        </dgm:presLayoutVars>
      </dgm:prSet>
      <dgm:spPr/>
    </dgm:pt>
    <dgm:pt modelId="{E1C7D78F-969E-8E4D-981A-5DB5C448A548}" type="pres">
      <dgm:prSet presAssocID="{54D95727-48A8-43F3-9CAC-920047B78981}" presName="descendantText" presStyleLbl="alignAcc1" presStyleIdx="4" presStyleCnt="5">
        <dgm:presLayoutVars>
          <dgm:bulletEnabled val="1"/>
        </dgm:presLayoutVars>
      </dgm:prSet>
      <dgm:spPr/>
    </dgm:pt>
  </dgm:ptLst>
  <dgm:cxnLst>
    <dgm:cxn modelId="{7C3ECA03-2817-0B4A-B7BA-2E03465E0BE3}" type="presOf" srcId="{080910D7-6891-4867-B486-B535B4C1F5FF}" destId="{0FEE3EC1-FDE3-6F4D-A962-AEDEAD1C925D}" srcOrd="0" destOrd="0" presId="urn:microsoft.com/office/officeart/2005/8/layout/chevron2"/>
    <dgm:cxn modelId="{99179024-24BD-174F-8180-920A05180666}" type="presOf" srcId="{DD6ACDD4-3F11-4745-8671-323C870AA85A}" destId="{F3B00B93-A54C-1645-9850-7EBD06FC1D19}" srcOrd="0" destOrd="0" presId="urn:microsoft.com/office/officeart/2005/8/layout/chevron2"/>
    <dgm:cxn modelId="{2F72AB2D-E3CB-9B44-BE9A-A9CF4FB01475}" type="presOf" srcId="{D091FA48-6B0C-4EF4-91F3-F99E2AD95002}" destId="{0F15A9DF-04CF-BC4D-A301-6D8B721D7B57}" srcOrd="0" destOrd="0" presId="urn:microsoft.com/office/officeart/2005/8/layout/chevron2"/>
    <dgm:cxn modelId="{04DD7337-7DE2-4EB5-8582-52C2009508A1}" srcId="{0BE04BC7-DAA2-4500-857B-3FEB3DA53900}" destId="{98D0AD6B-7312-4BC6-BC82-1493CB75336E}" srcOrd="3" destOrd="0" parTransId="{5C543291-8788-4FED-9EF0-5476B869B964}" sibTransId="{B02ABC7D-035D-404B-BF60-B50199F89928}"/>
    <dgm:cxn modelId="{C6F7A739-429B-4FF1-AECB-747660F2A815}" srcId="{54D95727-48A8-43F3-9CAC-920047B78981}" destId="{61A5A5EE-B554-4365-927E-EE19966186BF}" srcOrd="0" destOrd="0" parTransId="{DCD96C43-5D2C-481D-A7C1-B2B9F6699614}" sibTransId="{1B3CFD61-F98E-4F53-98D6-EFCB3A33AA28}"/>
    <dgm:cxn modelId="{4311AA4F-0651-4740-AE26-26878A412DF5}" type="presOf" srcId="{0BE04BC7-DAA2-4500-857B-3FEB3DA53900}" destId="{9890A7F9-5C62-9642-95F5-450DD84AD9DD}" srcOrd="0" destOrd="0" presId="urn:microsoft.com/office/officeart/2005/8/layout/chevron2"/>
    <dgm:cxn modelId="{93E4115F-710C-424A-A83D-E1D4526FBC8E}" srcId="{0BE04BC7-DAA2-4500-857B-3FEB3DA53900}" destId="{080910D7-6891-4867-B486-B535B4C1F5FF}" srcOrd="0" destOrd="0" parTransId="{B1A22957-9F14-4F86-81C1-A181C61A17DE}" sibTransId="{9B5F5035-45A8-440A-8D84-058C34E69ECF}"/>
    <dgm:cxn modelId="{6545C663-5B8B-45B3-BBC8-2C08FC09A785}" srcId="{080910D7-6891-4867-B486-B535B4C1F5FF}" destId="{A1C6E3CC-1EF8-4324-A302-0918A1525664}" srcOrd="0" destOrd="0" parTransId="{EF540500-F4CE-4919-98ED-19A17FEE2EC4}" sibTransId="{07CE769B-3B24-4B5E-8120-927FEEECD579}"/>
    <dgm:cxn modelId="{BF1D3F64-C831-4DF5-8647-E5DF75A39774}" srcId="{0BE04BC7-DAA2-4500-857B-3FEB3DA53900}" destId="{54D95727-48A8-43F3-9CAC-920047B78981}" srcOrd="4" destOrd="0" parTransId="{8EAB2E66-91DD-4B53-91B4-5BE16818BAD8}" sibTransId="{73845A93-2F3C-495D-8AA4-CDC896C7383E}"/>
    <dgm:cxn modelId="{F8C9BF6F-052E-430B-BD1E-2DB2BB40BA63}" srcId="{0BE04BC7-DAA2-4500-857B-3FEB3DA53900}" destId="{8D173C7A-DAC3-43BB-AC7D-D15EB1AE81E5}" srcOrd="1" destOrd="0" parTransId="{9EF0BED7-6260-4DEB-B940-B3C2148C02C8}" sibTransId="{10C44DF4-31FA-4E15-BA43-7D27B1EC56F0}"/>
    <dgm:cxn modelId="{96F0128D-286C-7B45-A100-CB7F601F76E2}" type="presOf" srcId="{E6678F5C-40C2-41F7-BB16-FD7E2B81DA8E}" destId="{C6E35650-FAA2-6F42-A868-F5D39065E100}" srcOrd="0" destOrd="0" presId="urn:microsoft.com/office/officeart/2005/8/layout/chevron2"/>
    <dgm:cxn modelId="{1EB43190-3A17-944A-985C-41B0BFCC2D1C}" type="presOf" srcId="{A1C6E3CC-1EF8-4324-A302-0918A1525664}" destId="{133FB34B-FC2C-6140-BBB4-05F1A1048825}" srcOrd="0" destOrd="0" presId="urn:microsoft.com/office/officeart/2005/8/layout/chevron2"/>
    <dgm:cxn modelId="{8C7A5992-19A9-8549-A551-1719DC13A34E}" type="presOf" srcId="{8D173C7A-DAC3-43BB-AC7D-D15EB1AE81E5}" destId="{129A9654-82B7-9E4C-AFEC-F72A47757B2B}" srcOrd="0" destOrd="0" presId="urn:microsoft.com/office/officeart/2005/8/layout/chevron2"/>
    <dgm:cxn modelId="{C71028B0-66B2-3C4A-A9FA-7FD28EECD27A}" type="presOf" srcId="{98D0AD6B-7312-4BC6-BC82-1493CB75336E}" destId="{44BFDF17-BDB6-F147-9273-572E14B2A6B8}" srcOrd="0" destOrd="0" presId="urn:microsoft.com/office/officeart/2005/8/layout/chevron2"/>
    <dgm:cxn modelId="{2227A6B3-F58D-4E23-BC15-AF5F3D744B48}" srcId="{0BE04BC7-DAA2-4500-857B-3FEB3DA53900}" destId="{E6678F5C-40C2-41F7-BB16-FD7E2B81DA8E}" srcOrd="2" destOrd="0" parTransId="{6FD61D75-7420-404E-9114-E20F419213AE}" sibTransId="{C793DA54-3B5A-4C15-9FB8-D0CE63C675E2}"/>
    <dgm:cxn modelId="{FDB503B6-FB81-4DD5-90DF-BCFE3FC0A044}" srcId="{8D173C7A-DAC3-43BB-AC7D-D15EB1AE81E5}" destId="{DD6ACDD4-3F11-4745-8671-323C870AA85A}" srcOrd="0" destOrd="0" parTransId="{BBCFE1E6-B107-4E1A-B03B-B90835A6EDE3}" sibTransId="{934FE795-AAE2-4BD7-9BDF-E44D8F138FF3}"/>
    <dgm:cxn modelId="{53DDAFC3-204D-184C-93FF-E641A7E19869}" type="presOf" srcId="{15CCE5FA-C2CC-4823-AFCB-2B02409593AA}" destId="{2BF5748F-9571-294E-A3C4-03DE0888687F}" srcOrd="0" destOrd="0" presId="urn:microsoft.com/office/officeart/2005/8/layout/chevron2"/>
    <dgm:cxn modelId="{501BFFDE-1FC6-44C3-BA09-CBCB0B783E8C}" srcId="{E6678F5C-40C2-41F7-BB16-FD7E2B81DA8E}" destId="{15CCE5FA-C2CC-4823-AFCB-2B02409593AA}" srcOrd="0" destOrd="0" parTransId="{2BD0C3E6-CD89-476A-BD18-30F4D0678192}" sibTransId="{779D1E08-3FD1-4678-89ED-273F96423A55}"/>
    <dgm:cxn modelId="{D8461FE3-5EF9-FC4D-9F0B-BAEF7873868A}" type="presOf" srcId="{54D95727-48A8-43F3-9CAC-920047B78981}" destId="{ABA14848-09EB-D54A-8958-527AF2A8D115}" srcOrd="0" destOrd="0" presId="urn:microsoft.com/office/officeart/2005/8/layout/chevron2"/>
    <dgm:cxn modelId="{D71DE4E9-607C-7A41-B500-0336DE0CC30B}" type="presOf" srcId="{61A5A5EE-B554-4365-927E-EE19966186BF}" destId="{E1C7D78F-969E-8E4D-981A-5DB5C448A548}" srcOrd="0" destOrd="0" presId="urn:microsoft.com/office/officeart/2005/8/layout/chevron2"/>
    <dgm:cxn modelId="{239F1DFC-47BB-4A63-A292-3ABAE734A3A7}" srcId="{98D0AD6B-7312-4BC6-BC82-1493CB75336E}" destId="{D091FA48-6B0C-4EF4-91F3-F99E2AD95002}" srcOrd="0" destOrd="0" parTransId="{A572BAD2-59F7-4778-B770-379BA5263D43}" sibTransId="{8D6A9CCF-7771-43C1-91EA-76897A944EAE}"/>
    <dgm:cxn modelId="{BA40F49D-B8E2-7A47-BBAD-3E91AFC783A8}" type="presParOf" srcId="{9890A7F9-5C62-9642-95F5-450DD84AD9DD}" destId="{539B4658-3EF2-1C44-89CF-0B4382E7B7E9}" srcOrd="0" destOrd="0" presId="urn:microsoft.com/office/officeart/2005/8/layout/chevron2"/>
    <dgm:cxn modelId="{D6842CA9-A02B-304D-8C76-4E576539DEEB}" type="presParOf" srcId="{539B4658-3EF2-1C44-89CF-0B4382E7B7E9}" destId="{0FEE3EC1-FDE3-6F4D-A962-AEDEAD1C925D}" srcOrd="0" destOrd="0" presId="urn:microsoft.com/office/officeart/2005/8/layout/chevron2"/>
    <dgm:cxn modelId="{DC954C0D-4099-7F4E-83D5-C9A242F6DC2E}" type="presParOf" srcId="{539B4658-3EF2-1C44-89CF-0B4382E7B7E9}" destId="{133FB34B-FC2C-6140-BBB4-05F1A1048825}" srcOrd="1" destOrd="0" presId="urn:microsoft.com/office/officeart/2005/8/layout/chevron2"/>
    <dgm:cxn modelId="{D6A81E52-26FB-8E4B-A0FE-FA9B45196EF6}" type="presParOf" srcId="{9890A7F9-5C62-9642-95F5-450DD84AD9DD}" destId="{40C487FA-5145-E34F-B4D4-4FC405DFF31D}" srcOrd="1" destOrd="0" presId="urn:microsoft.com/office/officeart/2005/8/layout/chevron2"/>
    <dgm:cxn modelId="{3AA08B83-D72A-5040-BC31-DD8386C4C4B6}" type="presParOf" srcId="{9890A7F9-5C62-9642-95F5-450DD84AD9DD}" destId="{10954455-4309-DA45-B6DC-09B067E228C9}" srcOrd="2" destOrd="0" presId="urn:microsoft.com/office/officeart/2005/8/layout/chevron2"/>
    <dgm:cxn modelId="{56922061-B1EA-9847-8A72-FBF13B74BE45}" type="presParOf" srcId="{10954455-4309-DA45-B6DC-09B067E228C9}" destId="{129A9654-82B7-9E4C-AFEC-F72A47757B2B}" srcOrd="0" destOrd="0" presId="urn:microsoft.com/office/officeart/2005/8/layout/chevron2"/>
    <dgm:cxn modelId="{51D7029F-101F-2E49-828E-5F02C1462E3A}" type="presParOf" srcId="{10954455-4309-DA45-B6DC-09B067E228C9}" destId="{F3B00B93-A54C-1645-9850-7EBD06FC1D19}" srcOrd="1" destOrd="0" presId="urn:microsoft.com/office/officeart/2005/8/layout/chevron2"/>
    <dgm:cxn modelId="{276CB746-6006-1B42-803F-5617B75CCFA5}" type="presParOf" srcId="{9890A7F9-5C62-9642-95F5-450DD84AD9DD}" destId="{B98EFEAF-C987-984B-B750-54C8EB4D87FF}" srcOrd="3" destOrd="0" presId="urn:microsoft.com/office/officeart/2005/8/layout/chevron2"/>
    <dgm:cxn modelId="{F2375580-99F8-4344-9651-A1D9E7DBF87C}" type="presParOf" srcId="{9890A7F9-5C62-9642-95F5-450DD84AD9DD}" destId="{74BCB565-716A-7246-9044-307A6E9BBD15}" srcOrd="4" destOrd="0" presId="urn:microsoft.com/office/officeart/2005/8/layout/chevron2"/>
    <dgm:cxn modelId="{1A34281C-ADF3-FD44-BD3F-EABFC5A7ED5B}" type="presParOf" srcId="{74BCB565-716A-7246-9044-307A6E9BBD15}" destId="{C6E35650-FAA2-6F42-A868-F5D39065E100}" srcOrd="0" destOrd="0" presId="urn:microsoft.com/office/officeart/2005/8/layout/chevron2"/>
    <dgm:cxn modelId="{A41B699B-658B-F348-8EFC-F04B6C304D12}" type="presParOf" srcId="{74BCB565-716A-7246-9044-307A6E9BBD15}" destId="{2BF5748F-9571-294E-A3C4-03DE0888687F}" srcOrd="1" destOrd="0" presId="urn:microsoft.com/office/officeart/2005/8/layout/chevron2"/>
    <dgm:cxn modelId="{5CDAFFD3-F67D-AD42-B23B-735271B1FE63}" type="presParOf" srcId="{9890A7F9-5C62-9642-95F5-450DD84AD9DD}" destId="{B0CE5592-DC82-384F-8437-DF4AB1C54C11}" srcOrd="5" destOrd="0" presId="urn:microsoft.com/office/officeart/2005/8/layout/chevron2"/>
    <dgm:cxn modelId="{415E667D-16EE-7D4E-A4A9-3EECF1EF6857}" type="presParOf" srcId="{9890A7F9-5C62-9642-95F5-450DD84AD9DD}" destId="{92D5722E-C332-4049-9E43-FABA10636F07}" srcOrd="6" destOrd="0" presId="urn:microsoft.com/office/officeart/2005/8/layout/chevron2"/>
    <dgm:cxn modelId="{BEA4A5A4-12DE-C042-8D18-35D271A033D1}" type="presParOf" srcId="{92D5722E-C332-4049-9E43-FABA10636F07}" destId="{44BFDF17-BDB6-F147-9273-572E14B2A6B8}" srcOrd="0" destOrd="0" presId="urn:microsoft.com/office/officeart/2005/8/layout/chevron2"/>
    <dgm:cxn modelId="{D0CA65EF-88E2-1942-9F93-BE6C9B0CADF6}" type="presParOf" srcId="{92D5722E-C332-4049-9E43-FABA10636F07}" destId="{0F15A9DF-04CF-BC4D-A301-6D8B721D7B57}" srcOrd="1" destOrd="0" presId="urn:microsoft.com/office/officeart/2005/8/layout/chevron2"/>
    <dgm:cxn modelId="{6857F987-4A42-C14D-AFF8-4364695169D1}" type="presParOf" srcId="{9890A7F9-5C62-9642-95F5-450DD84AD9DD}" destId="{FCA7D192-9BF0-EC45-960B-2CBD280301EB}" srcOrd="7" destOrd="0" presId="urn:microsoft.com/office/officeart/2005/8/layout/chevron2"/>
    <dgm:cxn modelId="{6C9FBB35-0E5F-F44F-B551-8ACE8F46D36A}" type="presParOf" srcId="{9890A7F9-5C62-9642-95F5-450DD84AD9DD}" destId="{6AA5ADE9-7E92-5F44-83B0-76EBD4879464}" srcOrd="8" destOrd="0" presId="urn:microsoft.com/office/officeart/2005/8/layout/chevron2"/>
    <dgm:cxn modelId="{2EF144B8-71F1-8742-A476-5DDD275B2F24}" type="presParOf" srcId="{6AA5ADE9-7E92-5F44-83B0-76EBD4879464}" destId="{ABA14848-09EB-D54A-8958-527AF2A8D115}" srcOrd="0" destOrd="0" presId="urn:microsoft.com/office/officeart/2005/8/layout/chevron2"/>
    <dgm:cxn modelId="{6B8049B0-AD7C-4A4C-92CA-393A27FDD8C4}" type="presParOf" srcId="{6AA5ADE9-7E92-5F44-83B0-76EBD4879464}" destId="{E1C7D78F-969E-8E4D-981A-5DB5C448A54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A35CAC-BCFA-46F0-B99B-323F1A5EFF0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908C393-4C0E-461C-860E-3AF162BF5789}">
      <dgm:prSet/>
      <dgm:spPr/>
      <dgm:t>
        <a:bodyPr/>
        <a:lstStyle/>
        <a:p>
          <a:r>
            <a:rPr lang="en-US"/>
            <a:t>Uninterrupted persistent pain lasting 3 months or more </a:t>
          </a:r>
        </a:p>
      </dgm:t>
    </dgm:pt>
    <dgm:pt modelId="{C595A2BD-1D53-452F-A2A5-573BB4A8DA87}" type="parTrans" cxnId="{874816B1-5A31-446E-9EBD-2CDE7C8D29DF}">
      <dgm:prSet/>
      <dgm:spPr/>
      <dgm:t>
        <a:bodyPr/>
        <a:lstStyle/>
        <a:p>
          <a:endParaRPr lang="en-US"/>
        </a:p>
      </dgm:t>
    </dgm:pt>
    <dgm:pt modelId="{AA7EE3A0-90C3-4453-BE75-5D0A6B08747C}" type="sibTrans" cxnId="{874816B1-5A31-446E-9EBD-2CDE7C8D29DF}">
      <dgm:prSet/>
      <dgm:spPr/>
      <dgm:t>
        <a:bodyPr/>
        <a:lstStyle/>
        <a:p>
          <a:endParaRPr lang="en-US"/>
        </a:p>
      </dgm:t>
    </dgm:pt>
    <dgm:pt modelId="{CF96E517-8BBF-464A-B71A-501A50E3AB1E}">
      <dgm:prSet/>
      <dgm:spPr/>
      <dgm:t>
        <a:bodyPr/>
        <a:lstStyle/>
        <a:p>
          <a:r>
            <a:rPr lang="en-US"/>
            <a:t>Includes negative sensory and emotional experience</a:t>
          </a:r>
        </a:p>
      </dgm:t>
    </dgm:pt>
    <dgm:pt modelId="{E338B371-6FAE-472D-951A-EE97A0A5A841}" type="parTrans" cxnId="{4E5DF622-01AB-4968-80B8-75C793545584}">
      <dgm:prSet/>
      <dgm:spPr/>
      <dgm:t>
        <a:bodyPr/>
        <a:lstStyle/>
        <a:p>
          <a:endParaRPr lang="en-US"/>
        </a:p>
      </dgm:t>
    </dgm:pt>
    <dgm:pt modelId="{B2B371AD-CCFF-4537-8AE8-0DA0998B98FF}" type="sibTrans" cxnId="{4E5DF622-01AB-4968-80B8-75C793545584}">
      <dgm:prSet/>
      <dgm:spPr/>
      <dgm:t>
        <a:bodyPr/>
        <a:lstStyle/>
        <a:p>
          <a:endParaRPr lang="en-US"/>
        </a:p>
      </dgm:t>
    </dgm:pt>
    <dgm:pt modelId="{7CF9C424-2453-47D4-AEF8-0A50935C6A62}">
      <dgm:prSet/>
      <dgm:spPr/>
      <dgm:t>
        <a:bodyPr/>
        <a:lstStyle/>
        <a:p>
          <a:r>
            <a:rPr lang="en-US"/>
            <a:t>Linked to divorce, poverty, homelessness, despair, and sometimes suicide</a:t>
          </a:r>
        </a:p>
      </dgm:t>
    </dgm:pt>
    <dgm:pt modelId="{8FB267EF-B632-44B0-A50B-8DF984E2BB7F}" type="parTrans" cxnId="{D7F836E6-007C-4E95-B9EA-CA3BA90F9A17}">
      <dgm:prSet/>
      <dgm:spPr/>
      <dgm:t>
        <a:bodyPr/>
        <a:lstStyle/>
        <a:p>
          <a:endParaRPr lang="en-US"/>
        </a:p>
      </dgm:t>
    </dgm:pt>
    <dgm:pt modelId="{8357ABEA-46D7-4ADB-87FA-DEDA599135B9}" type="sibTrans" cxnId="{D7F836E6-007C-4E95-B9EA-CA3BA90F9A17}">
      <dgm:prSet/>
      <dgm:spPr/>
      <dgm:t>
        <a:bodyPr/>
        <a:lstStyle/>
        <a:p>
          <a:endParaRPr lang="en-US"/>
        </a:p>
      </dgm:t>
    </dgm:pt>
    <dgm:pt modelId="{AAB193D1-1BFB-4638-AB2B-509761E922FF}">
      <dgm:prSet/>
      <dgm:spPr/>
      <dgm:t>
        <a:bodyPr/>
        <a:lstStyle/>
        <a:p>
          <a:r>
            <a:rPr lang="en-US"/>
            <a:t>Determination of the source is not always clear</a:t>
          </a:r>
        </a:p>
      </dgm:t>
    </dgm:pt>
    <dgm:pt modelId="{DE439B18-D59C-4E1B-AD0F-B47E63681693}" type="parTrans" cxnId="{E828A37C-7938-47C2-A4BC-EDD07EB7F7FE}">
      <dgm:prSet/>
      <dgm:spPr/>
      <dgm:t>
        <a:bodyPr/>
        <a:lstStyle/>
        <a:p>
          <a:endParaRPr lang="en-US"/>
        </a:p>
      </dgm:t>
    </dgm:pt>
    <dgm:pt modelId="{E9EDA05D-623D-4C83-9ED3-F5FE72A82332}" type="sibTrans" cxnId="{E828A37C-7938-47C2-A4BC-EDD07EB7F7FE}">
      <dgm:prSet/>
      <dgm:spPr/>
      <dgm:t>
        <a:bodyPr/>
        <a:lstStyle/>
        <a:p>
          <a:endParaRPr lang="en-US"/>
        </a:p>
      </dgm:t>
    </dgm:pt>
    <dgm:pt modelId="{F9818F7F-5F13-450C-A33B-ACE0BAD7535B}">
      <dgm:prSet/>
      <dgm:spPr/>
      <dgm:t>
        <a:bodyPr/>
        <a:lstStyle/>
        <a:p>
          <a:r>
            <a:rPr lang="en-US"/>
            <a:t>Classified as malignant(relating to cancer and its treatment) or nonmalignant</a:t>
          </a:r>
        </a:p>
      </dgm:t>
    </dgm:pt>
    <dgm:pt modelId="{CF4A558B-A728-4910-8711-6C864AE7D80F}" type="parTrans" cxnId="{81CF5BAF-3A0B-45CD-90DB-B273077F057C}">
      <dgm:prSet/>
      <dgm:spPr/>
      <dgm:t>
        <a:bodyPr/>
        <a:lstStyle/>
        <a:p>
          <a:endParaRPr lang="en-US"/>
        </a:p>
      </dgm:t>
    </dgm:pt>
    <dgm:pt modelId="{834B6B7C-8D9A-4115-BA25-18E030F4427B}" type="sibTrans" cxnId="{81CF5BAF-3A0B-45CD-90DB-B273077F057C}">
      <dgm:prSet/>
      <dgm:spPr/>
      <dgm:t>
        <a:bodyPr/>
        <a:lstStyle/>
        <a:p>
          <a:endParaRPr lang="en-US"/>
        </a:p>
      </dgm:t>
    </dgm:pt>
    <dgm:pt modelId="{837E417B-C912-4FCE-8D13-7AC2A548A64F}">
      <dgm:prSet/>
      <dgm:spPr/>
      <dgm:t>
        <a:bodyPr/>
        <a:lstStyle/>
        <a:p>
          <a:r>
            <a:rPr lang="en-US"/>
            <a:t>Nonmalignant</a:t>
          </a:r>
        </a:p>
      </dgm:t>
    </dgm:pt>
    <dgm:pt modelId="{9ECBA1BF-DFB3-4D66-A4AB-E5D1A02C0365}" type="parTrans" cxnId="{D95F1303-54A8-42B5-B73F-CBDBBA5ED693}">
      <dgm:prSet/>
      <dgm:spPr/>
      <dgm:t>
        <a:bodyPr/>
        <a:lstStyle/>
        <a:p>
          <a:endParaRPr lang="en-US"/>
        </a:p>
      </dgm:t>
    </dgm:pt>
    <dgm:pt modelId="{B16E1DB3-2728-47C0-AB1A-661BCF540B96}" type="sibTrans" cxnId="{D95F1303-54A8-42B5-B73F-CBDBBA5ED693}">
      <dgm:prSet/>
      <dgm:spPr/>
      <dgm:t>
        <a:bodyPr/>
        <a:lstStyle/>
        <a:p>
          <a:endParaRPr lang="en-US"/>
        </a:p>
      </dgm:t>
    </dgm:pt>
    <dgm:pt modelId="{0F9FE544-C5B7-4231-91C4-FD410A25474A}">
      <dgm:prSet/>
      <dgm:spPr/>
      <dgm:t>
        <a:bodyPr/>
        <a:lstStyle/>
        <a:p>
          <a:r>
            <a:rPr lang="en-US"/>
            <a:t>Aimed at reducing pain, improving activities of daily living and enhancing functioning</a:t>
          </a:r>
        </a:p>
      </dgm:t>
    </dgm:pt>
    <dgm:pt modelId="{ED941628-BC85-4981-AFAE-740CF7F8E62F}" type="parTrans" cxnId="{457C3495-B739-4FBF-95B4-C3B896B226AC}">
      <dgm:prSet/>
      <dgm:spPr/>
      <dgm:t>
        <a:bodyPr/>
        <a:lstStyle/>
        <a:p>
          <a:endParaRPr lang="en-US"/>
        </a:p>
      </dgm:t>
    </dgm:pt>
    <dgm:pt modelId="{52F61931-B7D3-4F3A-AFB8-B2A5B52DB6A3}" type="sibTrans" cxnId="{457C3495-B739-4FBF-95B4-C3B896B226AC}">
      <dgm:prSet/>
      <dgm:spPr/>
      <dgm:t>
        <a:bodyPr/>
        <a:lstStyle/>
        <a:p>
          <a:endParaRPr lang="en-US"/>
        </a:p>
      </dgm:t>
    </dgm:pt>
    <dgm:pt modelId="{230DE8FE-F8A7-40B7-B866-2ABDD171C4B4}">
      <dgm:prSet/>
      <dgm:spPr/>
      <dgm:t>
        <a:bodyPr/>
        <a:lstStyle/>
        <a:p>
          <a:r>
            <a:rPr lang="en-US"/>
            <a:t>Interdisciplinary approach to chronic pain management with a pain specialist, psychologist, physical therapist, occupation therapist, and the patient to develop a treatment plan</a:t>
          </a:r>
        </a:p>
      </dgm:t>
    </dgm:pt>
    <dgm:pt modelId="{BB5C05EE-BC5C-49EE-B80A-22F1BE58A7A5}" type="parTrans" cxnId="{7F4C9B65-6BBE-4147-BB59-EB6773EBC439}">
      <dgm:prSet/>
      <dgm:spPr/>
      <dgm:t>
        <a:bodyPr/>
        <a:lstStyle/>
        <a:p>
          <a:endParaRPr lang="en-US"/>
        </a:p>
      </dgm:t>
    </dgm:pt>
    <dgm:pt modelId="{1ABBAC69-D381-4C24-8E38-DA750B37A26C}" type="sibTrans" cxnId="{7F4C9B65-6BBE-4147-BB59-EB6773EBC439}">
      <dgm:prSet/>
      <dgm:spPr/>
      <dgm:t>
        <a:bodyPr/>
        <a:lstStyle/>
        <a:p>
          <a:endParaRPr lang="en-US"/>
        </a:p>
      </dgm:t>
    </dgm:pt>
    <dgm:pt modelId="{FB964ABF-B3B7-3345-AA4C-9D44B0ADB5BE}" type="pres">
      <dgm:prSet presAssocID="{B1A35CAC-BCFA-46F0-B99B-323F1A5EFF0C}" presName="linear" presStyleCnt="0">
        <dgm:presLayoutVars>
          <dgm:animLvl val="lvl"/>
          <dgm:resizeHandles val="exact"/>
        </dgm:presLayoutVars>
      </dgm:prSet>
      <dgm:spPr/>
    </dgm:pt>
    <dgm:pt modelId="{2C705A17-EA0B-3548-B15B-8AACA8434098}" type="pres">
      <dgm:prSet presAssocID="{4908C393-4C0E-461C-860E-3AF162BF5789}" presName="parentText" presStyleLbl="node1" presStyleIdx="0" presStyleCnt="4">
        <dgm:presLayoutVars>
          <dgm:chMax val="0"/>
          <dgm:bulletEnabled val="1"/>
        </dgm:presLayoutVars>
      </dgm:prSet>
      <dgm:spPr/>
    </dgm:pt>
    <dgm:pt modelId="{13F60D9A-7A5B-F04E-AAAB-9C6BBC7735CD}" type="pres">
      <dgm:prSet presAssocID="{4908C393-4C0E-461C-860E-3AF162BF5789}" presName="childText" presStyleLbl="revTx" presStyleIdx="0" presStyleCnt="2">
        <dgm:presLayoutVars>
          <dgm:bulletEnabled val="1"/>
        </dgm:presLayoutVars>
      </dgm:prSet>
      <dgm:spPr/>
    </dgm:pt>
    <dgm:pt modelId="{7C7366F3-256B-404F-A382-74D2EBBDC6EF}" type="pres">
      <dgm:prSet presAssocID="{7CF9C424-2453-47D4-AEF8-0A50935C6A62}" presName="parentText" presStyleLbl="node1" presStyleIdx="1" presStyleCnt="4">
        <dgm:presLayoutVars>
          <dgm:chMax val="0"/>
          <dgm:bulletEnabled val="1"/>
        </dgm:presLayoutVars>
      </dgm:prSet>
      <dgm:spPr/>
    </dgm:pt>
    <dgm:pt modelId="{1208240A-2B9F-9341-874B-01C68D6146F8}" type="pres">
      <dgm:prSet presAssocID="{8357ABEA-46D7-4ADB-87FA-DEDA599135B9}" presName="spacer" presStyleCnt="0"/>
      <dgm:spPr/>
    </dgm:pt>
    <dgm:pt modelId="{2E71C66E-4CD2-F14F-AEAA-4637D489D761}" type="pres">
      <dgm:prSet presAssocID="{AAB193D1-1BFB-4638-AB2B-509761E922FF}" presName="parentText" presStyleLbl="node1" presStyleIdx="2" presStyleCnt="4">
        <dgm:presLayoutVars>
          <dgm:chMax val="0"/>
          <dgm:bulletEnabled val="1"/>
        </dgm:presLayoutVars>
      </dgm:prSet>
      <dgm:spPr/>
    </dgm:pt>
    <dgm:pt modelId="{A86E576C-57CF-504D-AC49-F54AF32CF05E}" type="pres">
      <dgm:prSet presAssocID="{E9EDA05D-623D-4C83-9ED3-F5FE72A82332}" presName="spacer" presStyleCnt="0"/>
      <dgm:spPr/>
    </dgm:pt>
    <dgm:pt modelId="{84186BAE-D7C0-7B4C-ADEE-138EA36F8515}" type="pres">
      <dgm:prSet presAssocID="{F9818F7F-5F13-450C-A33B-ACE0BAD7535B}" presName="parentText" presStyleLbl="node1" presStyleIdx="3" presStyleCnt="4">
        <dgm:presLayoutVars>
          <dgm:chMax val="0"/>
          <dgm:bulletEnabled val="1"/>
        </dgm:presLayoutVars>
      </dgm:prSet>
      <dgm:spPr/>
    </dgm:pt>
    <dgm:pt modelId="{7911717F-B74F-604C-9FD7-EC3CF9BF5C33}" type="pres">
      <dgm:prSet presAssocID="{F9818F7F-5F13-450C-A33B-ACE0BAD7535B}" presName="childText" presStyleLbl="revTx" presStyleIdx="1" presStyleCnt="2">
        <dgm:presLayoutVars>
          <dgm:bulletEnabled val="1"/>
        </dgm:presLayoutVars>
      </dgm:prSet>
      <dgm:spPr/>
    </dgm:pt>
  </dgm:ptLst>
  <dgm:cxnLst>
    <dgm:cxn modelId="{D95F1303-54A8-42B5-B73F-CBDBBA5ED693}" srcId="{F9818F7F-5F13-450C-A33B-ACE0BAD7535B}" destId="{837E417B-C912-4FCE-8D13-7AC2A548A64F}" srcOrd="0" destOrd="0" parTransId="{9ECBA1BF-DFB3-4D66-A4AB-E5D1A02C0365}" sibTransId="{B16E1DB3-2728-47C0-AB1A-661BCF540B96}"/>
    <dgm:cxn modelId="{18B49915-98BE-5543-A0EF-DDB0DB13896B}" type="presOf" srcId="{CF96E517-8BBF-464A-B71A-501A50E3AB1E}" destId="{13F60D9A-7A5B-F04E-AAAB-9C6BBC7735CD}" srcOrd="0" destOrd="0" presId="urn:microsoft.com/office/officeart/2005/8/layout/vList2"/>
    <dgm:cxn modelId="{4E5DF622-01AB-4968-80B8-75C793545584}" srcId="{4908C393-4C0E-461C-860E-3AF162BF5789}" destId="{CF96E517-8BBF-464A-B71A-501A50E3AB1E}" srcOrd="0" destOrd="0" parTransId="{E338B371-6FAE-472D-951A-EE97A0A5A841}" sibTransId="{B2B371AD-CCFF-4537-8AE8-0DA0998B98FF}"/>
    <dgm:cxn modelId="{11908A28-1F20-A54C-823D-04DFE1DA8F09}" type="presOf" srcId="{4908C393-4C0E-461C-860E-3AF162BF5789}" destId="{2C705A17-EA0B-3548-B15B-8AACA8434098}" srcOrd="0" destOrd="0" presId="urn:microsoft.com/office/officeart/2005/8/layout/vList2"/>
    <dgm:cxn modelId="{92CE8143-AB84-F34F-B6EF-B3F7D42777A6}" type="presOf" srcId="{0F9FE544-C5B7-4231-91C4-FD410A25474A}" destId="{7911717F-B74F-604C-9FD7-EC3CF9BF5C33}" srcOrd="0" destOrd="1" presId="urn:microsoft.com/office/officeart/2005/8/layout/vList2"/>
    <dgm:cxn modelId="{7F4C9B65-6BBE-4147-BB59-EB6773EBC439}" srcId="{837E417B-C912-4FCE-8D13-7AC2A548A64F}" destId="{230DE8FE-F8A7-40B7-B866-2ABDD171C4B4}" srcOrd="1" destOrd="0" parTransId="{BB5C05EE-BC5C-49EE-B80A-22F1BE58A7A5}" sibTransId="{1ABBAC69-D381-4C24-8E38-DA750B37A26C}"/>
    <dgm:cxn modelId="{C33C446A-AFCE-2B4E-8A2A-CEE498814707}" type="presOf" srcId="{230DE8FE-F8A7-40B7-B866-2ABDD171C4B4}" destId="{7911717F-B74F-604C-9FD7-EC3CF9BF5C33}" srcOrd="0" destOrd="2" presId="urn:microsoft.com/office/officeart/2005/8/layout/vList2"/>
    <dgm:cxn modelId="{3A2AA47A-66C2-314D-8470-C69AF14335D3}" type="presOf" srcId="{837E417B-C912-4FCE-8D13-7AC2A548A64F}" destId="{7911717F-B74F-604C-9FD7-EC3CF9BF5C33}" srcOrd="0" destOrd="0" presId="urn:microsoft.com/office/officeart/2005/8/layout/vList2"/>
    <dgm:cxn modelId="{E828A37C-7938-47C2-A4BC-EDD07EB7F7FE}" srcId="{B1A35CAC-BCFA-46F0-B99B-323F1A5EFF0C}" destId="{AAB193D1-1BFB-4638-AB2B-509761E922FF}" srcOrd="2" destOrd="0" parTransId="{DE439B18-D59C-4E1B-AD0F-B47E63681693}" sibTransId="{E9EDA05D-623D-4C83-9ED3-F5FE72A82332}"/>
    <dgm:cxn modelId="{1B281786-A7C0-F54A-807A-1018A534D969}" type="presOf" srcId="{AAB193D1-1BFB-4638-AB2B-509761E922FF}" destId="{2E71C66E-4CD2-F14F-AEAA-4637D489D761}" srcOrd="0" destOrd="0" presId="urn:microsoft.com/office/officeart/2005/8/layout/vList2"/>
    <dgm:cxn modelId="{457C3495-B739-4FBF-95B4-C3B896B226AC}" srcId="{837E417B-C912-4FCE-8D13-7AC2A548A64F}" destId="{0F9FE544-C5B7-4231-91C4-FD410A25474A}" srcOrd="0" destOrd="0" parTransId="{ED941628-BC85-4981-AFAE-740CF7F8E62F}" sibTransId="{52F61931-B7D3-4F3A-AFB8-B2A5B52DB6A3}"/>
    <dgm:cxn modelId="{06755E99-0994-2845-A46C-A5AC7679114C}" type="presOf" srcId="{7CF9C424-2453-47D4-AEF8-0A50935C6A62}" destId="{7C7366F3-256B-404F-A382-74D2EBBDC6EF}" srcOrd="0" destOrd="0" presId="urn:microsoft.com/office/officeart/2005/8/layout/vList2"/>
    <dgm:cxn modelId="{81CF5BAF-3A0B-45CD-90DB-B273077F057C}" srcId="{B1A35CAC-BCFA-46F0-B99B-323F1A5EFF0C}" destId="{F9818F7F-5F13-450C-A33B-ACE0BAD7535B}" srcOrd="3" destOrd="0" parTransId="{CF4A558B-A728-4910-8711-6C864AE7D80F}" sibTransId="{834B6B7C-8D9A-4115-BA25-18E030F4427B}"/>
    <dgm:cxn modelId="{874816B1-5A31-446E-9EBD-2CDE7C8D29DF}" srcId="{B1A35CAC-BCFA-46F0-B99B-323F1A5EFF0C}" destId="{4908C393-4C0E-461C-860E-3AF162BF5789}" srcOrd="0" destOrd="0" parTransId="{C595A2BD-1D53-452F-A2A5-573BB4A8DA87}" sibTransId="{AA7EE3A0-90C3-4453-BE75-5D0A6B08747C}"/>
    <dgm:cxn modelId="{8D921ABF-72FB-AC4F-A1B5-B3C24E3142D2}" type="presOf" srcId="{B1A35CAC-BCFA-46F0-B99B-323F1A5EFF0C}" destId="{FB964ABF-B3B7-3345-AA4C-9D44B0ADB5BE}" srcOrd="0" destOrd="0" presId="urn:microsoft.com/office/officeart/2005/8/layout/vList2"/>
    <dgm:cxn modelId="{5A3DB4D0-AC7E-1041-B4BC-4BCE49508ACA}" type="presOf" srcId="{F9818F7F-5F13-450C-A33B-ACE0BAD7535B}" destId="{84186BAE-D7C0-7B4C-ADEE-138EA36F8515}" srcOrd="0" destOrd="0" presId="urn:microsoft.com/office/officeart/2005/8/layout/vList2"/>
    <dgm:cxn modelId="{D7F836E6-007C-4E95-B9EA-CA3BA90F9A17}" srcId="{B1A35CAC-BCFA-46F0-B99B-323F1A5EFF0C}" destId="{7CF9C424-2453-47D4-AEF8-0A50935C6A62}" srcOrd="1" destOrd="0" parTransId="{8FB267EF-B632-44B0-A50B-8DF984E2BB7F}" sibTransId="{8357ABEA-46D7-4ADB-87FA-DEDA599135B9}"/>
    <dgm:cxn modelId="{B4257574-D3F4-7649-BEAD-BD529BA4A7A5}" type="presParOf" srcId="{FB964ABF-B3B7-3345-AA4C-9D44B0ADB5BE}" destId="{2C705A17-EA0B-3548-B15B-8AACA8434098}" srcOrd="0" destOrd="0" presId="urn:microsoft.com/office/officeart/2005/8/layout/vList2"/>
    <dgm:cxn modelId="{96FDD5DC-9A24-BC46-9B47-594136738D9D}" type="presParOf" srcId="{FB964ABF-B3B7-3345-AA4C-9D44B0ADB5BE}" destId="{13F60D9A-7A5B-F04E-AAAB-9C6BBC7735CD}" srcOrd="1" destOrd="0" presId="urn:microsoft.com/office/officeart/2005/8/layout/vList2"/>
    <dgm:cxn modelId="{BEEC4330-55C5-AB49-9182-533C4537100E}" type="presParOf" srcId="{FB964ABF-B3B7-3345-AA4C-9D44B0ADB5BE}" destId="{7C7366F3-256B-404F-A382-74D2EBBDC6EF}" srcOrd="2" destOrd="0" presId="urn:microsoft.com/office/officeart/2005/8/layout/vList2"/>
    <dgm:cxn modelId="{DA68ECC0-E1EC-B849-9413-790297909F05}" type="presParOf" srcId="{FB964ABF-B3B7-3345-AA4C-9D44B0ADB5BE}" destId="{1208240A-2B9F-9341-874B-01C68D6146F8}" srcOrd="3" destOrd="0" presId="urn:microsoft.com/office/officeart/2005/8/layout/vList2"/>
    <dgm:cxn modelId="{144C9759-305F-E94D-8262-3B436A5C37B9}" type="presParOf" srcId="{FB964ABF-B3B7-3345-AA4C-9D44B0ADB5BE}" destId="{2E71C66E-4CD2-F14F-AEAA-4637D489D761}" srcOrd="4" destOrd="0" presId="urn:microsoft.com/office/officeart/2005/8/layout/vList2"/>
    <dgm:cxn modelId="{FAEC75B7-C455-0E48-B678-CED3DC3A9178}" type="presParOf" srcId="{FB964ABF-B3B7-3345-AA4C-9D44B0ADB5BE}" destId="{A86E576C-57CF-504D-AC49-F54AF32CF05E}" srcOrd="5" destOrd="0" presId="urn:microsoft.com/office/officeart/2005/8/layout/vList2"/>
    <dgm:cxn modelId="{B251AD28-A66C-734D-9097-83E9520EC807}" type="presParOf" srcId="{FB964ABF-B3B7-3345-AA4C-9D44B0ADB5BE}" destId="{84186BAE-D7C0-7B4C-ADEE-138EA36F8515}" srcOrd="6" destOrd="0" presId="urn:microsoft.com/office/officeart/2005/8/layout/vList2"/>
    <dgm:cxn modelId="{A5E9571D-9832-F348-8127-0744ECC44FDC}" type="presParOf" srcId="{FB964ABF-B3B7-3345-AA4C-9D44B0ADB5BE}" destId="{7911717F-B74F-604C-9FD7-EC3CF9BF5C33}"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57922E-CC8B-4A0C-AE55-80C080F43823}" type="doc">
      <dgm:prSet loTypeId="urn:microsoft.com/office/officeart/2005/8/layout/vList2" loCatId="list" qsTypeId="urn:microsoft.com/office/officeart/2005/8/quickstyle/simple5" qsCatId="simple" csTypeId="urn:microsoft.com/office/officeart/2005/8/colors/colorful5" csCatId="colorful"/>
      <dgm:spPr/>
      <dgm:t>
        <a:bodyPr/>
        <a:lstStyle/>
        <a:p>
          <a:endParaRPr lang="en-US"/>
        </a:p>
      </dgm:t>
    </dgm:pt>
    <dgm:pt modelId="{05D411C1-D317-4E9C-A88C-551EBAA3964B}">
      <dgm:prSet/>
      <dgm:spPr/>
      <dgm:t>
        <a:bodyPr/>
        <a:lstStyle/>
        <a:p>
          <a:r>
            <a:rPr lang="en-US"/>
            <a:t>Presence of pain for an extended period of time creates dysfunction in the peripheral, spinal and cerebral areas</a:t>
          </a:r>
        </a:p>
      </dgm:t>
    </dgm:pt>
    <dgm:pt modelId="{4A30338E-5FA3-4976-9814-E8630DA6F859}" type="parTrans" cxnId="{880468DC-215E-4A1B-81D3-956F512708A9}">
      <dgm:prSet/>
      <dgm:spPr/>
      <dgm:t>
        <a:bodyPr/>
        <a:lstStyle/>
        <a:p>
          <a:endParaRPr lang="en-US"/>
        </a:p>
      </dgm:t>
    </dgm:pt>
    <dgm:pt modelId="{C69BBDF3-FFD9-4643-81DA-746E70511F12}" type="sibTrans" cxnId="{880468DC-215E-4A1B-81D3-956F512708A9}">
      <dgm:prSet/>
      <dgm:spPr/>
      <dgm:t>
        <a:bodyPr/>
        <a:lstStyle/>
        <a:p>
          <a:endParaRPr lang="en-US"/>
        </a:p>
      </dgm:t>
    </dgm:pt>
    <dgm:pt modelId="{AB5D8270-BCDE-4176-9AB5-25363123E71E}">
      <dgm:prSet/>
      <dgm:spPr/>
      <dgm:t>
        <a:bodyPr/>
        <a:lstStyle/>
        <a:p>
          <a:r>
            <a:rPr lang="en-US"/>
            <a:t>Results in altered pain recognition and response</a:t>
          </a:r>
        </a:p>
      </dgm:t>
    </dgm:pt>
    <dgm:pt modelId="{D601D284-AA72-4E0D-B2E7-D4A9559D9CFE}" type="parTrans" cxnId="{A3719E61-F472-4A85-AE83-1E80032F31F6}">
      <dgm:prSet/>
      <dgm:spPr/>
      <dgm:t>
        <a:bodyPr/>
        <a:lstStyle/>
        <a:p>
          <a:endParaRPr lang="en-US"/>
        </a:p>
      </dgm:t>
    </dgm:pt>
    <dgm:pt modelId="{8CD662A0-5F14-442C-859F-0257DEF27622}" type="sibTrans" cxnId="{A3719E61-F472-4A85-AE83-1E80032F31F6}">
      <dgm:prSet/>
      <dgm:spPr/>
      <dgm:t>
        <a:bodyPr/>
        <a:lstStyle/>
        <a:p>
          <a:endParaRPr lang="en-US"/>
        </a:p>
      </dgm:t>
    </dgm:pt>
    <dgm:pt modelId="{A7BAEE09-3473-4666-A66D-D13AC9ECAC43}">
      <dgm:prSet/>
      <dgm:spPr/>
      <dgm:t>
        <a:bodyPr/>
        <a:lstStyle/>
        <a:p>
          <a:r>
            <a:rPr lang="en-US"/>
            <a:t>We can’t just remove the stimulus of pain generation</a:t>
          </a:r>
        </a:p>
      </dgm:t>
    </dgm:pt>
    <dgm:pt modelId="{019C95F1-9AD9-4C48-B5A6-C56ED70E1170}" type="parTrans" cxnId="{A7C85980-7EAC-4207-A45D-94040A4B6AE5}">
      <dgm:prSet/>
      <dgm:spPr/>
      <dgm:t>
        <a:bodyPr/>
        <a:lstStyle/>
        <a:p>
          <a:endParaRPr lang="en-US"/>
        </a:p>
      </dgm:t>
    </dgm:pt>
    <dgm:pt modelId="{D773DEB2-0FDD-471F-B3B4-5A444D30DCCF}" type="sibTrans" cxnId="{A7C85980-7EAC-4207-A45D-94040A4B6AE5}">
      <dgm:prSet/>
      <dgm:spPr/>
      <dgm:t>
        <a:bodyPr/>
        <a:lstStyle/>
        <a:p>
          <a:endParaRPr lang="en-US"/>
        </a:p>
      </dgm:t>
    </dgm:pt>
    <dgm:pt modelId="{82D61541-AC3B-4252-ADEC-6F9369AB0B1F}">
      <dgm:prSet/>
      <dgm:spPr/>
      <dgm:t>
        <a:bodyPr/>
        <a:lstStyle/>
        <a:p>
          <a:r>
            <a:rPr lang="en-US"/>
            <a:t>Address the source of pain being soft tissue or nerve damage</a:t>
          </a:r>
        </a:p>
      </dgm:t>
    </dgm:pt>
    <dgm:pt modelId="{5029F093-10BD-4087-A2E9-C264092604C1}" type="parTrans" cxnId="{95D02A96-7AAF-47C6-94C2-B019EA232F8D}">
      <dgm:prSet/>
      <dgm:spPr/>
      <dgm:t>
        <a:bodyPr/>
        <a:lstStyle/>
        <a:p>
          <a:endParaRPr lang="en-US"/>
        </a:p>
      </dgm:t>
    </dgm:pt>
    <dgm:pt modelId="{4C05FDE2-DDFE-48F7-BF66-BBB6DB31E437}" type="sibTrans" cxnId="{95D02A96-7AAF-47C6-94C2-B019EA232F8D}">
      <dgm:prSet/>
      <dgm:spPr/>
      <dgm:t>
        <a:bodyPr/>
        <a:lstStyle/>
        <a:p>
          <a:endParaRPr lang="en-US"/>
        </a:p>
      </dgm:t>
    </dgm:pt>
    <dgm:pt modelId="{CAD750F3-05EA-40FF-A24E-C94078810776}">
      <dgm:prSet/>
      <dgm:spPr/>
      <dgm:t>
        <a:bodyPr/>
        <a:lstStyle/>
        <a:p>
          <a:r>
            <a:rPr lang="en-US"/>
            <a:t>Determine the extent of impaired inhibitory mechanisms</a:t>
          </a:r>
        </a:p>
      </dgm:t>
    </dgm:pt>
    <dgm:pt modelId="{72581AAD-6B67-4230-ADD5-9134E7C49AE8}" type="parTrans" cxnId="{4F822D37-D68D-4E69-AA2A-657C542314CD}">
      <dgm:prSet/>
      <dgm:spPr/>
      <dgm:t>
        <a:bodyPr/>
        <a:lstStyle/>
        <a:p>
          <a:endParaRPr lang="en-US"/>
        </a:p>
      </dgm:t>
    </dgm:pt>
    <dgm:pt modelId="{14BBE29D-CFDE-4D1F-8219-492C11E7FBA4}" type="sibTrans" cxnId="{4F822D37-D68D-4E69-AA2A-657C542314CD}">
      <dgm:prSet/>
      <dgm:spPr/>
      <dgm:t>
        <a:bodyPr/>
        <a:lstStyle/>
        <a:p>
          <a:endParaRPr lang="en-US"/>
        </a:p>
      </dgm:t>
    </dgm:pt>
    <dgm:pt modelId="{154C20AF-98FD-4E1D-A7B3-567AB5822485}">
      <dgm:prSet/>
      <dgm:spPr/>
      <dgm:t>
        <a:bodyPr/>
        <a:lstStyle/>
        <a:p>
          <a:r>
            <a:rPr lang="en-US"/>
            <a:t>Decrease the incidence of a painful stimulus and avoid it</a:t>
          </a:r>
        </a:p>
      </dgm:t>
    </dgm:pt>
    <dgm:pt modelId="{374B53E5-76C2-42D8-A0EA-AB94CBDF73AB}" type="parTrans" cxnId="{B960F98E-77F8-4917-BE22-790F8FF12339}">
      <dgm:prSet/>
      <dgm:spPr/>
      <dgm:t>
        <a:bodyPr/>
        <a:lstStyle/>
        <a:p>
          <a:endParaRPr lang="en-US"/>
        </a:p>
      </dgm:t>
    </dgm:pt>
    <dgm:pt modelId="{396C371E-0DF1-456F-BA01-E7D792A89E4D}" type="sibTrans" cxnId="{B960F98E-77F8-4917-BE22-790F8FF12339}">
      <dgm:prSet/>
      <dgm:spPr/>
      <dgm:t>
        <a:bodyPr/>
        <a:lstStyle/>
        <a:p>
          <a:endParaRPr lang="en-US"/>
        </a:p>
      </dgm:t>
    </dgm:pt>
    <dgm:pt modelId="{14F18C35-10E9-1542-BD1B-ED8F712E617F}" type="pres">
      <dgm:prSet presAssocID="{4457922E-CC8B-4A0C-AE55-80C080F43823}" presName="linear" presStyleCnt="0">
        <dgm:presLayoutVars>
          <dgm:animLvl val="lvl"/>
          <dgm:resizeHandles val="exact"/>
        </dgm:presLayoutVars>
      </dgm:prSet>
      <dgm:spPr/>
    </dgm:pt>
    <dgm:pt modelId="{0D65F2C1-2731-1641-A7E5-DECDC3F520CB}" type="pres">
      <dgm:prSet presAssocID="{05D411C1-D317-4E9C-A88C-551EBAA3964B}" presName="parentText" presStyleLbl="node1" presStyleIdx="0" presStyleCnt="2">
        <dgm:presLayoutVars>
          <dgm:chMax val="0"/>
          <dgm:bulletEnabled val="1"/>
        </dgm:presLayoutVars>
      </dgm:prSet>
      <dgm:spPr/>
    </dgm:pt>
    <dgm:pt modelId="{3D8F3EA7-89BD-7743-91B7-309237CC2DD1}" type="pres">
      <dgm:prSet presAssocID="{05D411C1-D317-4E9C-A88C-551EBAA3964B}" presName="childText" presStyleLbl="revTx" presStyleIdx="0" presStyleCnt="2">
        <dgm:presLayoutVars>
          <dgm:bulletEnabled val="1"/>
        </dgm:presLayoutVars>
      </dgm:prSet>
      <dgm:spPr/>
    </dgm:pt>
    <dgm:pt modelId="{B38EDDC2-74D5-3440-82D0-0D6FB02D67CB}" type="pres">
      <dgm:prSet presAssocID="{A7BAEE09-3473-4666-A66D-D13AC9ECAC43}" presName="parentText" presStyleLbl="node1" presStyleIdx="1" presStyleCnt="2">
        <dgm:presLayoutVars>
          <dgm:chMax val="0"/>
          <dgm:bulletEnabled val="1"/>
        </dgm:presLayoutVars>
      </dgm:prSet>
      <dgm:spPr/>
    </dgm:pt>
    <dgm:pt modelId="{A4A537E3-DF3C-3C4E-A44C-E719D43BE7E3}" type="pres">
      <dgm:prSet presAssocID="{A7BAEE09-3473-4666-A66D-D13AC9ECAC43}" presName="childText" presStyleLbl="revTx" presStyleIdx="1" presStyleCnt="2">
        <dgm:presLayoutVars>
          <dgm:bulletEnabled val="1"/>
        </dgm:presLayoutVars>
      </dgm:prSet>
      <dgm:spPr/>
    </dgm:pt>
  </dgm:ptLst>
  <dgm:cxnLst>
    <dgm:cxn modelId="{FCC1252F-5231-C44D-90F9-1C5921949D5D}" type="presOf" srcId="{05D411C1-D317-4E9C-A88C-551EBAA3964B}" destId="{0D65F2C1-2731-1641-A7E5-DECDC3F520CB}" srcOrd="0" destOrd="0" presId="urn:microsoft.com/office/officeart/2005/8/layout/vList2"/>
    <dgm:cxn modelId="{FCD6E836-5865-8F42-A00F-49C0B6B7E292}" type="presOf" srcId="{CAD750F3-05EA-40FF-A24E-C94078810776}" destId="{A4A537E3-DF3C-3C4E-A44C-E719D43BE7E3}" srcOrd="0" destOrd="1" presId="urn:microsoft.com/office/officeart/2005/8/layout/vList2"/>
    <dgm:cxn modelId="{4F822D37-D68D-4E69-AA2A-657C542314CD}" srcId="{A7BAEE09-3473-4666-A66D-D13AC9ECAC43}" destId="{CAD750F3-05EA-40FF-A24E-C94078810776}" srcOrd="1" destOrd="0" parTransId="{72581AAD-6B67-4230-ADD5-9134E7C49AE8}" sibTransId="{14BBE29D-CFDE-4D1F-8219-492C11E7FBA4}"/>
    <dgm:cxn modelId="{8C723340-5FF4-3F47-BBEC-5EFC3B3B80FE}" type="presOf" srcId="{154C20AF-98FD-4E1D-A7B3-567AB5822485}" destId="{A4A537E3-DF3C-3C4E-A44C-E719D43BE7E3}" srcOrd="0" destOrd="2" presId="urn:microsoft.com/office/officeart/2005/8/layout/vList2"/>
    <dgm:cxn modelId="{519A8E52-8CA8-9249-8244-CD6F975BFA54}" type="presOf" srcId="{AB5D8270-BCDE-4176-9AB5-25363123E71E}" destId="{3D8F3EA7-89BD-7743-91B7-309237CC2DD1}" srcOrd="0" destOrd="0" presId="urn:microsoft.com/office/officeart/2005/8/layout/vList2"/>
    <dgm:cxn modelId="{30BD0A5C-7E98-F343-B26C-63DD4E614BF5}" type="presOf" srcId="{82D61541-AC3B-4252-ADEC-6F9369AB0B1F}" destId="{A4A537E3-DF3C-3C4E-A44C-E719D43BE7E3}" srcOrd="0" destOrd="0" presId="urn:microsoft.com/office/officeart/2005/8/layout/vList2"/>
    <dgm:cxn modelId="{A3719E61-F472-4A85-AE83-1E80032F31F6}" srcId="{05D411C1-D317-4E9C-A88C-551EBAA3964B}" destId="{AB5D8270-BCDE-4176-9AB5-25363123E71E}" srcOrd="0" destOrd="0" parTransId="{D601D284-AA72-4E0D-B2E7-D4A9559D9CFE}" sibTransId="{8CD662A0-5F14-442C-859F-0257DEF27622}"/>
    <dgm:cxn modelId="{A7C85980-7EAC-4207-A45D-94040A4B6AE5}" srcId="{4457922E-CC8B-4A0C-AE55-80C080F43823}" destId="{A7BAEE09-3473-4666-A66D-D13AC9ECAC43}" srcOrd="1" destOrd="0" parTransId="{019C95F1-9AD9-4C48-B5A6-C56ED70E1170}" sibTransId="{D773DEB2-0FDD-471F-B3B4-5A444D30DCCF}"/>
    <dgm:cxn modelId="{B960F98E-77F8-4917-BE22-790F8FF12339}" srcId="{A7BAEE09-3473-4666-A66D-D13AC9ECAC43}" destId="{154C20AF-98FD-4E1D-A7B3-567AB5822485}" srcOrd="2" destOrd="0" parTransId="{374B53E5-76C2-42D8-A0EA-AB94CBDF73AB}" sibTransId="{396C371E-0DF1-456F-BA01-E7D792A89E4D}"/>
    <dgm:cxn modelId="{95D02A96-7AAF-47C6-94C2-B019EA232F8D}" srcId="{A7BAEE09-3473-4666-A66D-D13AC9ECAC43}" destId="{82D61541-AC3B-4252-ADEC-6F9369AB0B1F}" srcOrd="0" destOrd="0" parTransId="{5029F093-10BD-4087-A2E9-C264092604C1}" sibTransId="{4C05FDE2-DDFE-48F7-BF66-BBB6DB31E437}"/>
    <dgm:cxn modelId="{C245C09E-D720-5D4A-B094-34714ABFF25B}" type="presOf" srcId="{4457922E-CC8B-4A0C-AE55-80C080F43823}" destId="{14F18C35-10E9-1542-BD1B-ED8F712E617F}" srcOrd="0" destOrd="0" presId="urn:microsoft.com/office/officeart/2005/8/layout/vList2"/>
    <dgm:cxn modelId="{EC8D17BA-25A6-6A48-B842-2CBE421BC659}" type="presOf" srcId="{A7BAEE09-3473-4666-A66D-D13AC9ECAC43}" destId="{B38EDDC2-74D5-3440-82D0-0D6FB02D67CB}" srcOrd="0" destOrd="0" presId="urn:microsoft.com/office/officeart/2005/8/layout/vList2"/>
    <dgm:cxn modelId="{880468DC-215E-4A1B-81D3-956F512708A9}" srcId="{4457922E-CC8B-4A0C-AE55-80C080F43823}" destId="{05D411C1-D317-4E9C-A88C-551EBAA3964B}" srcOrd="0" destOrd="0" parTransId="{4A30338E-5FA3-4976-9814-E8630DA6F859}" sibTransId="{C69BBDF3-FFD9-4643-81DA-746E70511F12}"/>
    <dgm:cxn modelId="{DF89E0FB-9403-6242-9B7C-588CD6FE132F}" type="presParOf" srcId="{14F18C35-10E9-1542-BD1B-ED8F712E617F}" destId="{0D65F2C1-2731-1641-A7E5-DECDC3F520CB}" srcOrd="0" destOrd="0" presId="urn:microsoft.com/office/officeart/2005/8/layout/vList2"/>
    <dgm:cxn modelId="{4AA736E4-71D5-6B4E-A77D-519F3973AF6A}" type="presParOf" srcId="{14F18C35-10E9-1542-BD1B-ED8F712E617F}" destId="{3D8F3EA7-89BD-7743-91B7-309237CC2DD1}" srcOrd="1" destOrd="0" presId="urn:microsoft.com/office/officeart/2005/8/layout/vList2"/>
    <dgm:cxn modelId="{F0D6E52B-3700-D547-892D-1E9531FEBA05}" type="presParOf" srcId="{14F18C35-10E9-1542-BD1B-ED8F712E617F}" destId="{B38EDDC2-74D5-3440-82D0-0D6FB02D67CB}" srcOrd="2" destOrd="0" presId="urn:microsoft.com/office/officeart/2005/8/layout/vList2"/>
    <dgm:cxn modelId="{6857F56E-CEB5-0E4C-9A6B-D3037534CEE2}" type="presParOf" srcId="{14F18C35-10E9-1542-BD1B-ED8F712E617F}" destId="{A4A537E3-DF3C-3C4E-A44C-E719D43BE7E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058FA9-6506-43FF-BF8D-8D2FD0469390}"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B3BE827B-DD6C-4705-9E60-025F8F70FAE3}">
      <dgm:prSet/>
      <dgm:spPr/>
      <dgm:t>
        <a:bodyPr/>
        <a:lstStyle/>
        <a:p>
          <a:pPr>
            <a:defRPr b="1"/>
          </a:pPr>
          <a:r>
            <a:rPr lang="en-US"/>
            <a:t>Psychogenic Pain</a:t>
          </a:r>
        </a:p>
      </dgm:t>
    </dgm:pt>
    <dgm:pt modelId="{66F4267A-BC83-4A28-9E98-AD858890A8A6}" type="parTrans" cxnId="{71AC60AD-F00D-4A22-B5CF-A3781EC25A7E}">
      <dgm:prSet/>
      <dgm:spPr/>
      <dgm:t>
        <a:bodyPr/>
        <a:lstStyle/>
        <a:p>
          <a:endParaRPr lang="en-US"/>
        </a:p>
      </dgm:t>
    </dgm:pt>
    <dgm:pt modelId="{3309F0B0-BCC7-4D63-BBFB-D7EE093AA122}" type="sibTrans" cxnId="{71AC60AD-F00D-4A22-B5CF-A3781EC25A7E}">
      <dgm:prSet/>
      <dgm:spPr/>
      <dgm:t>
        <a:bodyPr/>
        <a:lstStyle/>
        <a:p>
          <a:endParaRPr lang="en-US"/>
        </a:p>
      </dgm:t>
    </dgm:pt>
    <dgm:pt modelId="{6FB093F4-7174-4E84-B2DC-4C66A2B216F3}">
      <dgm:prSet/>
      <dgm:spPr/>
      <dgm:t>
        <a:bodyPr/>
        <a:lstStyle/>
        <a:p>
          <a:r>
            <a:rPr lang="en-US"/>
            <a:t>Still being used although pain providers feel it is meaningless</a:t>
          </a:r>
        </a:p>
      </dgm:t>
    </dgm:pt>
    <dgm:pt modelId="{AED29F60-4E8B-40BA-808C-90C1872F4700}" type="parTrans" cxnId="{216DC539-D742-4C6D-B715-B2593E660495}">
      <dgm:prSet/>
      <dgm:spPr/>
      <dgm:t>
        <a:bodyPr/>
        <a:lstStyle/>
        <a:p>
          <a:endParaRPr lang="en-US"/>
        </a:p>
      </dgm:t>
    </dgm:pt>
    <dgm:pt modelId="{57A95B44-0FC5-4513-BDEC-C1FC6C46B66A}" type="sibTrans" cxnId="{216DC539-D742-4C6D-B715-B2593E660495}">
      <dgm:prSet/>
      <dgm:spPr/>
      <dgm:t>
        <a:bodyPr/>
        <a:lstStyle/>
        <a:p>
          <a:endParaRPr lang="en-US"/>
        </a:p>
      </dgm:t>
    </dgm:pt>
    <dgm:pt modelId="{CF74635B-AD9F-4C93-BBA7-B241859E2037}">
      <dgm:prSet/>
      <dgm:spPr/>
      <dgm:t>
        <a:bodyPr/>
        <a:lstStyle/>
        <a:p>
          <a:r>
            <a:rPr lang="en-US"/>
            <a:t>Because ALL pain has a psychological component</a:t>
          </a:r>
        </a:p>
      </dgm:t>
    </dgm:pt>
    <dgm:pt modelId="{A0BBB34A-1B9F-4B2F-85D3-1CD2E0D79D25}" type="parTrans" cxnId="{3A1310B4-7267-4B9B-BC4E-929CDA5DC352}">
      <dgm:prSet/>
      <dgm:spPr/>
      <dgm:t>
        <a:bodyPr/>
        <a:lstStyle/>
        <a:p>
          <a:endParaRPr lang="en-US"/>
        </a:p>
      </dgm:t>
    </dgm:pt>
    <dgm:pt modelId="{1BD605B0-A02F-4A42-AA57-A10550183E0F}" type="sibTrans" cxnId="{3A1310B4-7267-4B9B-BC4E-929CDA5DC352}">
      <dgm:prSet/>
      <dgm:spPr/>
      <dgm:t>
        <a:bodyPr/>
        <a:lstStyle/>
        <a:p>
          <a:endParaRPr lang="en-US"/>
        </a:p>
      </dgm:t>
    </dgm:pt>
    <dgm:pt modelId="{9853387D-9215-4FE8-8382-613FD91B608A}">
      <dgm:prSet/>
      <dgm:spPr/>
      <dgm:t>
        <a:bodyPr/>
        <a:lstStyle/>
        <a:p>
          <a:r>
            <a:rPr lang="en-US"/>
            <a:t>Difficult to validate pain solely on psychosomatic pain without a physical condition that exists</a:t>
          </a:r>
        </a:p>
      </dgm:t>
    </dgm:pt>
    <dgm:pt modelId="{0417297B-E10B-4EEB-8EBC-717F3C8962F2}" type="parTrans" cxnId="{62773617-B3F5-4EC2-88E1-3B199BE7C0BC}">
      <dgm:prSet/>
      <dgm:spPr/>
      <dgm:t>
        <a:bodyPr/>
        <a:lstStyle/>
        <a:p>
          <a:endParaRPr lang="en-US"/>
        </a:p>
      </dgm:t>
    </dgm:pt>
    <dgm:pt modelId="{80896E1E-1FA9-4A0B-95FA-F42815AC2811}" type="sibTrans" cxnId="{62773617-B3F5-4EC2-88E1-3B199BE7C0BC}">
      <dgm:prSet/>
      <dgm:spPr/>
      <dgm:t>
        <a:bodyPr/>
        <a:lstStyle/>
        <a:p>
          <a:endParaRPr lang="en-US"/>
        </a:p>
      </dgm:t>
    </dgm:pt>
    <dgm:pt modelId="{F0A45883-0DD8-4E4E-B4FE-01716995E8FC}">
      <dgm:prSet/>
      <dgm:spPr/>
      <dgm:t>
        <a:bodyPr/>
        <a:lstStyle/>
        <a:p>
          <a:pPr>
            <a:defRPr b="1"/>
          </a:pPr>
          <a:r>
            <a:rPr lang="en-US"/>
            <a:t>Inflammatory</a:t>
          </a:r>
        </a:p>
      </dgm:t>
    </dgm:pt>
    <dgm:pt modelId="{B72C7F5C-C44C-4DB6-93F4-92215912D899}" type="parTrans" cxnId="{FCBD77E9-1F11-499D-9433-CA3D8F5F6293}">
      <dgm:prSet/>
      <dgm:spPr/>
      <dgm:t>
        <a:bodyPr/>
        <a:lstStyle/>
        <a:p>
          <a:endParaRPr lang="en-US"/>
        </a:p>
      </dgm:t>
    </dgm:pt>
    <dgm:pt modelId="{0B2D518D-0CD5-464D-AB76-BBDDF58F9F8E}" type="sibTrans" cxnId="{FCBD77E9-1F11-499D-9433-CA3D8F5F6293}">
      <dgm:prSet/>
      <dgm:spPr/>
      <dgm:t>
        <a:bodyPr/>
        <a:lstStyle/>
        <a:p>
          <a:endParaRPr lang="en-US"/>
        </a:p>
      </dgm:t>
    </dgm:pt>
    <dgm:pt modelId="{5B3FDBA2-95C0-4CAD-A77B-CC1650771576}">
      <dgm:prSet/>
      <dgm:spPr/>
      <dgm:t>
        <a:bodyPr/>
        <a:lstStyle/>
        <a:p>
          <a:r>
            <a:rPr lang="en-US"/>
            <a:t>Tissue damage results in a cascade of neurochemical responses</a:t>
          </a:r>
        </a:p>
      </dgm:t>
    </dgm:pt>
    <dgm:pt modelId="{B9F11A98-B9FD-4394-A29C-B4501F6CDE51}" type="parTrans" cxnId="{E8BDD42C-C0D5-4BA0-BEFC-D3A2AF8C1D1C}">
      <dgm:prSet/>
      <dgm:spPr/>
      <dgm:t>
        <a:bodyPr/>
        <a:lstStyle/>
        <a:p>
          <a:endParaRPr lang="en-US"/>
        </a:p>
      </dgm:t>
    </dgm:pt>
    <dgm:pt modelId="{8A9487CE-A049-420E-B5B7-637A8C831B71}" type="sibTrans" cxnId="{E8BDD42C-C0D5-4BA0-BEFC-D3A2AF8C1D1C}">
      <dgm:prSet/>
      <dgm:spPr/>
      <dgm:t>
        <a:bodyPr/>
        <a:lstStyle/>
        <a:p>
          <a:endParaRPr lang="en-US"/>
        </a:p>
      </dgm:t>
    </dgm:pt>
    <dgm:pt modelId="{AB170C0D-2233-4A17-AB15-2F74D65C366A}">
      <dgm:prSet/>
      <dgm:spPr/>
      <dgm:t>
        <a:bodyPr/>
        <a:lstStyle/>
        <a:p>
          <a:r>
            <a:rPr lang="en-US"/>
            <a:t>This response serves to protect and prevent further damage</a:t>
          </a:r>
        </a:p>
      </dgm:t>
    </dgm:pt>
    <dgm:pt modelId="{222BDA5B-AA8C-49FA-B624-6174528043F8}" type="parTrans" cxnId="{72DD8970-5EE4-4BB9-B4FF-B15AE13625B3}">
      <dgm:prSet/>
      <dgm:spPr/>
      <dgm:t>
        <a:bodyPr/>
        <a:lstStyle/>
        <a:p>
          <a:endParaRPr lang="en-US"/>
        </a:p>
      </dgm:t>
    </dgm:pt>
    <dgm:pt modelId="{20787780-0D67-44F2-8702-B56B540634C5}" type="sibTrans" cxnId="{72DD8970-5EE4-4BB9-B4FF-B15AE13625B3}">
      <dgm:prSet/>
      <dgm:spPr/>
      <dgm:t>
        <a:bodyPr/>
        <a:lstStyle/>
        <a:p>
          <a:endParaRPr lang="en-US"/>
        </a:p>
      </dgm:t>
    </dgm:pt>
    <dgm:pt modelId="{11BB09F0-16E5-4E29-A389-6565B27168F4}">
      <dgm:prSet/>
      <dgm:spPr/>
      <dgm:t>
        <a:bodyPr/>
        <a:lstStyle/>
        <a:p>
          <a:r>
            <a:rPr lang="en-US"/>
            <a:t>These include increased histamine, bradykinin, and substance P release</a:t>
          </a:r>
        </a:p>
      </dgm:t>
    </dgm:pt>
    <dgm:pt modelId="{CDCD17F9-B377-417B-AEA8-061625DC146F}" type="parTrans" cxnId="{7370C918-1407-42CC-9236-614CEAA13F93}">
      <dgm:prSet/>
      <dgm:spPr/>
      <dgm:t>
        <a:bodyPr/>
        <a:lstStyle/>
        <a:p>
          <a:endParaRPr lang="en-US"/>
        </a:p>
      </dgm:t>
    </dgm:pt>
    <dgm:pt modelId="{67878E88-FF14-4420-9872-6B6BC74529E3}" type="sibTrans" cxnId="{7370C918-1407-42CC-9236-614CEAA13F93}">
      <dgm:prSet/>
      <dgm:spPr/>
      <dgm:t>
        <a:bodyPr/>
        <a:lstStyle/>
        <a:p>
          <a:endParaRPr lang="en-US"/>
        </a:p>
      </dgm:t>
    </dgm:pt>
    <dgm:pt modelId="{F89014F2-B481-4112-B9EB-305E2DC07009}">
      <dgm:prSet/>
      <dgm:spPr/>
      <dgm:t>
        <a:bodyPr/>
        <a:lstStyle/>
        <a:p>
          <a:r>
            <a:rPr lang="en-US"/>
            <a:t>Specifically, substance P is associated with inflammation</a:t>
          </a:r>
        </a:p>
      </dgm:t>
    </dgm:pt>
    <dgm:pt modelId="{CFB73821-1DA6-44D9-B34D-A79780FDB407}" type="parTrans" cxnId="{3B152575-222B-4021-9BB0-692688B7F987}">
      <dgm:prSet/>
      <dgm:spPr/>
      <dgm:t>
        <a:bodyPr/>
        <a:lstStyle/>
        <a:p>
          <a:endParaRPr lang="en-US"/>
        </a:p>
      </dgm:t>
    </dgm:pt>
    <dgm:pt modelId="{89408B6A-BD64-4D06-992D-E616889F5DAD}" type="sibTrans" cxnId="{3B152575-222B-4021-9BB0-692688B7F987}">
      <dgm:prSet/>
      <dgm:spPr/>
      <dgm:t>
        <a:bodyPr/>
        <a:lstStyle/>
        <a:p>
          <a:endParaRPr lang="en-US"/>
        </a:p>
      </dgm:t>
    </dgm:pt>
    <dgm:pt modelId="{4F8DF689-8206-4985-99EB-F63BF7FB766F}" type="pres">
      <dgm:prSet presAssocID="{64058FA9-6506-43FF-BF8D-8D2FD0469390}" presName="root" presStyleCnt="0">
        <dgm:presLayoutVars>
          <dgm:dir/>
          <dgm:resizeHandles val="exact"/>
        </dgm:presLayoutVars>
      </dgm:prSet>
      <dgm:spPr/>
    </dgm:pt>
    <dgm:pt modelId="{D1FD3C9D-1F72-4346-990E-C59D80F06F6C}" type="pres">
      <dgm:prSet presAssocID="{B3BE827B-DD6C-4705-9E60-025F8F70FAE3}" presName="compNode" presStyleCnt="0"/>
      <dgm:spPr/>
    </dgm:pt>
    <dgm:pt modelId="{251E760A-2A80-4EE0-A3C5-2B737E3FA389}" type="pres">
      <dgm:prSet presAssocID="{B3BE827B-DD6C-4705-9E60-025F8F70FAE3}"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6199319B-0629-46F9-82D9-20BFA709FBAA}" type="pres">
      <dgm:prSet presAssocID="{B3BE827B-DD6C-4705-9E60-025F8F70FAE3}" presName="iconSpace" presStyleCnt="0"/>
      <dgm:spPr/>
    </dgm:pt>
    <dgm:pt modelId="{ED05B6D8-5105-47D9-B955-228EBFEBFBAC}" type="pres">
      <dgm:prSet presAssocID="{B3BE827B-DD6C-4705-9E60-025F8F70FAE3}" presName="parTx" presStyleLbl="revTx" presStyleIdx="0" presStyleCnt="4">
        <dgm:presLayoutVars>
          <dgm:chMax val="0"/>
          <dgm:chPref val="0"/>
        </dgm:presLayoutVars>
      </dgm:prSet>
      <dgm:spPr/>
    </dgm:pt>
    <dgm:pt modelId="{BDE52B36-3B68-485A-B72F-5E44D3DAF430}" type="pres">
      <dgm:prSet presAssocID="{B3BE827B-DD6C-4705-9E60-025F8F70FAE3}" presName="txSpace" presStyleCnt="0"/>
      <dgm:spPr/>
    </dgm:pt>
    <dgm:pt modelId="{08AF8117-84AE-4881-97DC-60A575A232CC}" type="pres">
      <dgm:prSet presAssocID="{B3BE827B-DD6C-4705-9E60-025F8F70FAE3}" presName="desTx" presStyleLbl="revTx" presStyleIdx="1" presStyleCnt="4">
        <dgm:presLayoutVars/>
      </dgm:prSet>
      <dgm:spPr/>
    </dgm:pt>
    <dgm:pt modelId="{AD27E9B3-EEF3-4737-B2F2-A330BC0ACC72}" type="pres">
      <dgm:prSet presAssocID="{3309F0B0-BCC7-4D63-BBFB-D7EE093AA122}" presName="sibTrans" presStyleCnt="0"/>
      <dgm:spPr/>
    </dgm:pt>
    <dgm:pt modelId="{7807EDD3-FC89-44CC-A362-C7ADDB3519C4}" type="pres">
      <dgm:prSet presAssocID="{F0A45883-0DD8-4E4E-B4FE-01716995E8FC}" presName="compNode" presStyleCnt="0"/>
      <dgm:spPr/>
    </dgm:pt>
    <dgm:pt modelId="{D7ADF40C-0E45-43E7-B990-2C9ACA9597E0}" type="pres">
      <dgm:prSet presAssocID="{F0A45883-0DD8-4E4E-B4FE-01716995E8F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idney"/>
        </a:ext>
      </dgm:extLst>
    </dgm:pt>
    <dgm:pt modelId="{8755A901-1700-4389-A690-5DE8E8DDD8C3}" type="pres">
      <dgm:prSet presAssocID="{F0A45883-0DD8-4E4E-B4FE-01716995E8FC}" presName="iconSpace" presStyleCnt="0"/>
      <dgm:spPr/>
    </dgm:pt>
    <dgm:pt modelId="{25A5966C-45A0-49F6-B119-E804BA409821}" type="pres">
      <dgm:prSet presAssocID="{F0A45883-0DD8-4E4E-B4FE-01716995E8FC}" presName="parTx" presStyleLbl="revTx" presStyleIdx="2" presStyleCnt="4">
        <dgm:presLayoutVars>
          <dgm:chMax val="0"/>
          <dgm:chPref val="0"/>
        </dgm:presLayoutVars>
      </dgm:prSet>
      <dgm:spPr/>
    </dgm:pt>
    <dgm:pt modelId="{622533CE-8F92-4403-B42A-88776B9F6A19}" type="pres">
      <dgm:prSet presAssocID="{F0A45883-0DD8-4E4E-B4FE-01716995E8FC}" presName="txSpace" presStyleCnt="0"/>
      <dgm:spPr/>
    </dgm:pt>
    <dgm:pt modelId="{47007E26-939F-4AD7-9FA4-EDA3C84A1874}" type="pres">
      <dgm:prSet presAssocID="{F0A45883-0DD8-4E4E-B4FE-01716995E8FC}" presName="desTx" presStyleLbl="revTx" presStyleIdx="3" presStyleCnt="4">
        <dgm:presLayoutVars/>
      </dgm:prSet>
      <dgm:spPr/>
    </dgm:pt>
  </dgm:ptLst>
  <dgm:cxnLst>
    <dgm:cxn modelId="{62773617-B3F5-4EC2-88E1-3B199BE7C0BC}" srcId="{6FB093F4-7174-4E84-B2DC-4C66A2B216F3}" destId="{9853387D-9215-4FE8-8382-613FD91B608A}" srcOrd="1" destOrd="0" parTransId="{0417297B-E10B-4EEB-8EBC-717F3C8962F2}" sibTransId="{80896E1E-1FA9-4A0B-95FA-F42815AC2811}"/>
    <dgm:cxn modelId="{7370C918-1407-42CC-9236-614CEAA13F93}" srcId="{F0A45883-0DD8-4E4E-B4FE-01716995E8FC}" destId="{11BB09F0-16E5-4E29-A389-6565B27168F4}" srcOrd="2" destOrd="0" parTransId="{CDCD17F9-B377-417B-AEA8-061625DC146F}" sibTransId="{67878E88-FF14-4420-9872-6B6BC74529E3}"/>
    <dgm:cxn modelId="{8D2B1C26-216E-4EB2-80AB-15E64F2F0C1E}" type="presOf" srcId="{6FB093F4-7174-4E84-B2DC-4C66A2B216F3}" destId="{08AF8117-84AE-4881-97DC-60A575A232CC}" srcOrd="0" destOrd="0" presId="urn:microsoft.com/office/officeart/2018/5/layout/CenteredIconLabelDescriptionList"/>
    <dgm:cxn modelId="{E8BDD42C-C0D5-4BA0-BEFC-D3A2AF8C1D1C}" srcId="{F0A45883-0DD8-4E4E-B4FE-01716995E8FC}" destId="{5B3FDBA2-95C0-4CAD-A77B-CC1650771576}" srcOrd="0" destOrd="0" parTransId="{B9F11A98-B9FD-4394-A29C-B4501F6CDE51}" sibTransId="{8A9487CE-A049-420E-B5B7-637A8C831B71}"/>
    <dgm:cxn modelId="{216DC539-D742-4C6D-B715-B2593E660495}" srcId="{B3BE827B-DD6C-4705-9E60-025F8F70FAE3}" destId="{6FB093F4-7174-4E84-B2DC-4C66A2B216F3}" srcOrd="0" destOrd="0" parTransId="{AED29F60-4E8B-40BA-808C-90C1872F4700}" sibTransId="{57A95B44-0FC5-4513-BDEC-C1FC6C46B66A}"/>
    <dgm:cxn modelId="{E50BDD42-D250-4843-9AC2-BEBED86AB05F}" type="presOf" srcId="{B3BE827B-DD6C-4705-9E60-025F8F70FAE3}" destId="{ED05B6D8-5105-47D9-B955-228EBFEBFBAC}" srcOrd="0" destOrd="0" presId="urn:microsoft.com/office/officeart/2018/5/layout/CenteredIconLabelDescriptionList"/>
    <dgm:cxn modelId="{F455F346-8DF2-4876-9714-B01008121ABD}" type="presOf" srcId="{9853387D-9215-4FE8-8382-613FD91B608A}" destId="{08AF8117-84AE-4881-97DC-60A575A232CC}" srcOrd="0" destOrd="2" presId="urn:microsoft.com/office/officeart/2018/5/layout/CenteredIconLabelDescriptionList"/>
    <dgm:cxn modelId="{6BDFD34B-1BB9-407E-A01D-2ED12F880B42}" type="presOf" srcId="{F89014F2-B481-4112-B9EB-305E2DC07009}" destId="{47007E26-939F-4AD7-9FA4-EDA3C84A1874}" srcOrd="0" destOrd="3" presId="urn:microsoft.com/office/officeart/2018/5/layout/CenteredIconLabelDescriptionList"/>
    <dgm:cxn modelId="{2A1EEC51-21CD-43BA-94FC-16BF5D02C8C0}" type="presOf" srcId="{CF74635B-AD9F-4C93-BBA7-B241859E2037}" destId="{08AF8117-84AE-4881-97DC-60A575A232CC}" srcOrd="0" destOrd="1" presId="urn:microsoft.com/office/officeart/2018/5/layout/CenteredIconLabelDescriptionList"/>
    <dgm:cxn modelId="{31896766-8B98-4F7B-BBDA-57D0ABC86AEF}" type="presOf" srcId="{5B3FDBA2-95C0-4CAD-A77B-CC1650771576}" destId="{47007E26-939F-4AD7-9FA4-EDA3C84A1874}" srcOrd="0" destOrd="0" presId="urn:microsoft.com/office/officeart/2018/5/layout/CenteredIconLabelDescriptionList"/>
    <dgm:cxn modelId="{72DD8970-5EE4-4BB9-B4FF-B15AE13625B3}" srcId="{F0A45883-0DD8-4E4E-B4FE-01716995E8FC}" destId="{AB170C0D-2233-4A17-AB15-2F74D65C366A}" srcOrd="1" destOrd="0" parTransId="{222BDA5B-AA8C-49FA-B624-6174528043F8}" sibTransId="{20787780-0D67-44F2-8702-B56B540634C5}"/>
    <dgm:cxn modelId="{3B152575-222B-4021-9BB0-692688B7F987}" srcId="{F0A45883-0DD8-4E4E-B4FE-01716995E8FC}" destId="{F89014F2-B481-4112-B9EB-305E2DC07009}" srcOrd="3" destOrd="0" parTransId="{CFB73821-1DA6-44D9-B34D-A79780FDB407}" sibTransId="{89408B6A-BD64-4D06-992D-E616889F5DAD}"/>
    <dgm:cxn modelId="{885D8A7E-B651-4F1F-AD55-865CE03AE65E}" type="presOf" srcId="{64058FA9-6506-43FF-BF8D-8D2FD0469390}" destId="{4F8DF689-8206-4985-99EB-F63BF7FB766F}" srcOrd="0" destOrd="0" presId="urn:microsoft.com/office/officeart/2018/5/layout/CenteredIconLabelDescriptionList"/>
    <dgm:cxn modelId="{5DD5618C-9858-4860-90ED-5046A5650A3B}" type="presOf" srcId="{F0A45883-0DD8-4E4E-B4FE-01716995E8FC}" destId="{25A5966C-45A0-49F6-B119-E804BA409821}" srcOrd="0" destOrd="0" presId="urn:microsoft.com/office/officeart/2018/5/layout/CenteredIconLabelDescriptionList"/>
    <dgm:cxn modelId="{07467B9A-D276-48B1-BA96-3F7FDD86BE69}" type="presOf" srcId="{AB170C0D-2233-4A17-AB15-2F74D65C366A}" destId="{47007E26-939F-4AD7-9FA4-EDA3C84A1874}" srcOrd="0" destOrd="1" presId="urn:microsoft.com/office/officeart/2018/5/layout/CenteredIconLabelDescriptionList"/>
    <dgm:cxn modelId="{71AC60AD-F00D-4A22-B5CF-A3781EC25A7E}" srcId="{64058FA9-6506-43FF-BF8D-8D2FD0469390}" destId="{B3BE827B-DD6C-4705-9E60-025F8F70FAE3}" srcOrd="0" destOrd="0" parTransId="{66F4267A-BC83-4A28-9E98-AD858890A8A6}" sibTransId="{3309F0B0-BCC7-4D63-BBFB-D7EE093AA122}"/>
    <dgm:cxn modelId="{3A1310B4-7267-4B9B-BC4E-929CDA5DC352}" srcId="{6FB093F4-7174-4E84-B2DC-4C66A2B216F3}" destId="{CF74635B-AD9F-4C93-BBA7-B241859E2037}" srcOrd="0" destOrd="0" parTransId="{A0BBB34A-1B9F-4B2F-85D3-1CD2E0D79D25}" sibTransId="{1BD605B0-A02F-4A42-AA57-A10550183E0F}"/>
    <dgm:cxn modelId="{518CACCE-7764-4458-91B8-D7D4791ED194}" type="presOf" srcId="{11BB09F0-16E5-4E29-A389-6565B27168F4}" destId="{47007E26-939F-4AD7-9FA4-EDA3C84A1874}" srcOrd="0" destOrd="2" presId="urn:microsoft.com/office/officeart/2018/5/layout/CenteredIconLabelDescriptionList"/>
    <dgm:cxn modelId="{FCBD77E9-1F11-499D-9433-CA3D8F5F6293}" srcId="{64058FA9-6506-43FF-BF8D-8D2FD0469390}" destId="{F0A45883-0DD8-4E4E-B4FE-01716995E8FC}" srcOrd="1" destOrd="0" parTransId="{B72C7F5C-C44C-4DB6-93F4-92215912D899}" sibTransId="{0B2D518D-0CD5-464D-AB76-BBDDF58F9F8E}"/>
    <dgm:cxn modelId="{3BE923BD-83D0-471D-BC37-F3BA0C70869D}" type="presParOf" srcId="{4F8DF689-8206-4985-99EB-F63BF7FB766F}" destId="{D1FD3C9D-1F72-4346-990E-C59D80F06F6C}" srcOrd="0" destOrd="0" presId="urn:microsoft.com/office/officeart/2018/5/layout/CenteredIconLabelDescriptionList"/>
    <dgm:cxn modelId="{C2C9A534-EEE0-478D-AB6C-BD8D2CE66DF9}" type="presParOf" srcId="{D1FD3C9D-1F72-4346-990E-C59D80F06F6C}" destId="{251E760A-2A80-4EE0-A3C5-2B737E3FA389}" srcOrd="0" destOrd="0" presId="urn:microsoft.com/office/officeart/2018/5/layout/CenteredIconLabelDescriptionList"/>
    <dgm:cxn modelId="{86FC4253-55B4-435D-AC0E-ED465B258F16}" type="presParOf" srcId="{D1FD3C9D-1F72-4346-990E-C59D80F06F6C}" destId="{6199319B-0629-46F9-82D9-20BFA709FBAA}" srcOrd="1" destOrd="0" presId="urn:microsoft.com/office/officeart/2018/5/layout/CenteredIconLabelDescriptionList"/>
    <dgm:cxn modelId="{E89DA3EE-C35A-4CF3-9DA2-373025D885FD}" type="presParOf" srcId="{D1FD3C9D-1F72-4346-990E-C59D80F06F6C}" destId="{ED05B6D8-5105-47D9-B955-228EBFEBFBAC}" srcOrd="2" destOrd="0" presId="urn:microsoft.com/office/officeart/2018/5/layout/CenteredIconLabelDescriptionList"/>
    <dgm:cxn modelId="{2BEB39DA-3014-4AAD-BAB5-463FF7C5724A}" type="presParOf" srcId="{D1FD3C9D-1F72-4346-990E-C59D80F06F6C}" destId="{BDE52B36-3B68-485A-B72F-5E44D3DAF430}" srcOrd="3" destOrd="0" presId="urn:microsoft.com/office/officeart/2018/5/layout/CenteredIconLabelDescriptionList"/>
    <dgm:cxn modelId="{6C4CF1F9-4393-4288-B162-AC161A1070AA}" type="presParOf" srcId="{D1FD3C9D-1F72-4346-990E-C59D80F06F6C}" destId="{08AF8117-84AE-4881-97DC-60A575A232CC}" srcOrd="4" destOrd="0" presId="urn:microsoft.com/office/officeart/2018/5/layout/CenteredIconLabelDescriptionList"/>
    <dgm:cxn modelId="{A07789B3-0CF1-4EF4-A4D4-4CA33134433B}" type="presParOf" srcId="{4F8DF689-8206-4985-99EB-F63BF7FB766F}" destId="{AD27E9B3-EEF3-4737-B2F2-A330BC0ACC72}" srcOrd="1" destOrd="0" presId="urn:microsoft.com/office/officeart/2018/5/layout/CenteredIconLabelDescriptionList"/>
    <dgm:cxn modelId="{6A329D10-307C-4CD6-B034-763FC8EC1E14}" type="presParOf" srcId="{4F8DF689-8206-4985-99EB-F63BF7FB766F}" destId="{7807EDD3-FC89-44CC-A362-C7ADDB3519C4}" srcOrd="2" destOrd="0" presId="urn:microsoft.com/office/officeart/2018/5/layout/CenteredIconLabelDescriptionList"/>
    <dgm:cxn modelId="{61BCC25A-7507-4574-81BF-A7B4A43CD886}" type="presParOf" srcId="{7807EDD3-FC89-44CC-A362-C7ADDB3519C4}" destId="{D7ADF40C-0E45-43E7-B990-2C9ACA9597E0}" srcOrd="0" destOrd="0" presId="urn:microsoft.com/office/officeart/2018/5/layout/CenteredIconLabelDescriptionList"/>
    <dgm:cxn modelId="{891FBE3B-E24A-4DBA-9E36-EA2BC92EAC9A}" type="presParOf" srcId="{7807EDD3-FC89-44CC-A362-C7ADDB3519C4}" destId="{8755A901-1700-4389-A690-5DE8E8DDD8C3}" srcOrd="1" destOrd="0" presId="urn:microsoft.com/office/officeart/2018/5/layout/CenteredIconLabelDescriptionList"/>
    <dgm:cxn modelId="{382F46D8-CA11-48AB-81B6-30DA27AB76B6}" type="presParOf" srcId="{7807EDD3-FC89-44CC-A362-C7ADDB3519C4}" destId="{25A5966C-45A0-49F6-B119-E804BA409821}" srcOrd="2" destOrd="0" presId="urn:microsoft.com/office/officeart/2018/5/layout/CenteredIconLabelDescriptionList"/>
    <dgm:cxn modelId="{0D82D827-D55F-4E53-BA55-477C90837BF8}" type="presParOf" srcId="{7807EDD3-FC89-44CC-A362-C7ADDB3519C4}" destId="{622533CE-8F92-4403-B42A-88776B9F6A19}" srcOrd="3" destOrd="0" presId="urn:microsoft.com/office/officeart/2018/5/layout/CenteredIconLabelDescriptionList"/>
    <dgm:cxn modelId="{553A9EF7-48AA-4443-ADE7-D9B81209F6B5}" type="presParOf" srcId="{7807EDD3-FC89-44CC-A362-C7ADDB3519C4}" destId="{47007E26-939F-4AD7-9FA4-EDA3C84A1874}"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CC433AD-2AB5-48E4-A645-58320441DEA7}" type="doc">
      <dgm:prSet loTypeId="urn:microsoft.com/office/officeart/2005/8/layout/hList1" loCatId="list" qsTypeId="urn:microsoft.com/office/officeart/2005/8/quickstyle/simple4" qsCatId="simple" csTypeId="urn:microsoft.com/office/officeart/2005/8/colors/colorful2" csCatId="colorful"/>
      <dgm:spPr/>
      <dgm:t>
        <a:bodyPr/>
        <a:lstStyle/>
        <a:p>
          <a:endParaRPr lang="en-US"/>
        </a:p>
      </dgm:t>
    </dgm:pt>
    <dgm:pt modelId="{DFB21DC1-2199-4CFF-8C16-207EF01F6669}">
      <dgm:prSet/>
      <dgm:spPr/>
      <dgm:t>
        <a:bodyPr/>
        <a:lstStyle/>
        <a:p>
          <a:r>
            <a:rPr lang="en-US"/>
            <a:t>Cylobenzaprine (Flexeril)</a:t>
          </a:r>
        </a:p>
      </dgm:t>
    </dgm:pt>
    <dgm:pt modelId="{26315A4D-F288-4F93-A7D1-5A0FEE53DDA0}" type="parTrans" cxnId="{047B97C8-DEC9-4341-AB25-7E4B9C7CD7BB}">
      <dgm:prSet/>
      <dgm:spPr/>
      <dgm:t>
        <a:bodyPr/>
        <a:lstStyle/>
        <a:p>
          <a:endParaRPr lang="en-US"/>
        </a:p>
      </dgm:t>
    </dgm:pt>
    <dgm:pt modelId="{26983581-C8DB-4DD5-95E2-EA4868CA645D}" type="sibTrans" cxnId="{047B97C8-DEC9-4341-AB25-7E4B9C7CD7BB}">
      <dgm:prSet/>
      <dgm:spPr/>
      <dgm:t>
        <a:bodyPr/>
        <a:lstStyle/>
        <a:p>
          <a:endParaRPr lang="en-US"/>
        </a:p>
      </dgm:t>
    </dgm:pt>
    <dgm:pt modelId="{D62FDDC8-A206-4D58-AE37-AA46B178E1E2}">
      <dgm:prSet/>
      <dgm:spPr/>
      <dgm:t>
        <a:bodyPr/>
        <a:lstStyle/>
        <a:p>
          <a:r>
            <a:rPr lang="en-US"/>
            <a:t>Most prescribed</a:t>
          </a:r>
        </a:p>
      </dgm:t>
    </dgm:pt>
    <dgm:pt modelId="{9BA89958-5076-43B2-B4C7-597AE0052817}" type="parTrans" cxnId="{668B2EB5-A269-4470-87F7-A1F3D565397E}">
      <dgm:prSet/>
      <dgm:spPr/>
      <dgm:t>
        <a:bodyPr/>
        <a:lstStyle/>
        <a:p>
          <a:endParaRPr lang="en-US"/>
        </a:p>
      </dgm:t>
    </dgm:pt>
    <dgm:pt modelId="{3903E903-8D33-4DA9-B5D0-FF66A428390C}" type="sibTrans" cxnId="{668B2EB5-A269-4470-87F7-A1F3D565397E}">
      <dgm:prSet/>
      <dgm:spPr/>
      <dgm:t>
        <a:bodyPr/>
        <a:lstStyle/>
        <a:p>
          <a:endParaRPr lang="en-US"/>
        </a:p>
      </dgm:t>
    </dgm:pt>
    <dgm:pt modelId="{BD3F919F-782A-4BE3-996F-918192AEA195}">
      <dgm:prSet/>
      <dgm:spPr/>
      <dgm:t>
        <a:bodyPr/>
        <a:lstStyle/>
        <a:p>
          <a:r>
            <a:rPr lang="en-US"/>
            <a:t>Chemically related to the antidepressant: amitriptyline</a:t>
          </a:r>
        </a:p>
      </dgm:t>
    </dgm:pt>
    <dgm:pt modelId="{02953A29-30AD-4FE8-B7B7-9E9CB48EB733}" type="parTrans" cxnId="{691ECEBE-0988-44B4-BC87-E4DC119D062C}">
      <dgm:prSet/>
      <dgm:spPr/>
      <dgm:t>
        <a:bodyPr/>
        <a:lstStyle/>
        <a:p>
          <a:endParaRPr lang="en-US"/>
        </a:p>
      </dgm:t>
    </dgm:pt>
    <dgm:pt modelId="{97C6DDB6-7B98-42C1-AC7C-B728E6D1ECD4}" type="sibTrans" cxnId="{691ECEBE-0988-44B4-BC87-E4DC119D062C}">
      <dgm:prSet/>
      <dgm:spPr/>
      <dgm:t>
        <a:bodyPr/>
        <a:lstStyle/>
        <a:p>
          <a:endParaRPr lang="en-US"/>
        </a:p>
      </dgm:t>
    </dgm:pt>
    <dgm:pt modelId="{D0374794-A39D-4176-AB5C-8F11CF039BD7}">
      <dgm:prSet/>
      <dgm:spPr/>
      <dgm:t>
        <a:bodyPr/>
        <a:lstStyle/>
        <a:p>
          <a:r>
            <a:rPr lang="en-US"/>
            <a:t>Short term relief of spasms</a:t>
          </a:r>
        </a:p>
      </dgm:t>
    </dgm:pt>
    <dgm:pt modelId="{55E25F50-B15A-4578-8AFA-2BDB96CA4D25}" type="parTrans" cxnId="{28113B95-EE38-4C7B-98A6-BF878F7FEBB2}">
      <dgm:prSet/>
      <dgm:spPr/>
      <dgm:t>
        <a:bodyPr/>
        <a:lstStyle/>
        <a:p>
          <a:endParaRPr lang="en-US"/>
        </a:p>
      </dgm:t>
    </dgm:pt>
    <dgm:pt modelId="{9EE8896C-B19C-4F7E-B6C7-DFDD5B74AE19}" type="sibTrans" cxnId="{28113B95-EE38-4C7B-98A6-BF878F7FEBB2}">
      <dgm:prSet/>
      <dgm:spPr/>
      <dgm:t>
        <a:bodyPr/>
        <a:lstStyle/>
        <a:p>
          <a:endParaRPr lang="en-US"/>
        </a:p>
      </dgm:t>
    </dgm:pt>
    <dgm:pt modelId="{95676771-21B0-42B8-A42F-B79CEB928526}">
      <dgm:prSet/>
      <dgm:spPr/>
      <dgm:t>
        <a:bodyPr/>
        <a:lstStyle/>
        <a:p>
          <a:r>
            <a:rPr lang="en-US"/>
            <a:t>Effectiveness declines within 4 days</a:t>
          </a:r>
        </a:p>
      </dgm:t>
    </dgm:pt>
    <dgm:pt modelId="{76AFA877-D634-4443-A964-366839AD4260}" type="parTrans" cxnId="{1367BCA9-72E1-41F1-8D23-F996E4EC9145}">
      <dgm:prSet/>
      <dgm:spPr/>
      <dgm:t>
        <a:bodyPr/>
        <a:lstStyle/>
        <a:p>
          <a:endParaRPr lang="en-US"/>
        </a:p>
      </dgm:t>
    </dgm:pt>
    <dgm:pt modelId="{BA48EDFA-A230-489A-8F4C-09C7B1C845C2}" type="sibTrans" cxnId="{1367BCA9-72E1-41F1-8D23-F996E4EC9145}">
      <dgm:prSet/>
      <dgm:spPr/>
      <dgm:t>
        <a:bodyPr/>
        <a:lstStyle/>
        <a:p>
          <a:endParaRPr lang="en-US"/>
        </a:p>
      </dgm:t>
    </dgm:pt>
    <dgm:pt modelId="{EFC22B71-9143-44E8-B56C-7EA1D159C0B2}">
      <dgm:prSet/>
      <dgm:spPr/>
      <dgm:t>
        <a:bodyPr/>
        <a:lstStyle/>
        <a:p>
          <a:r>
            <a:rPr lang="en-US"/>
            <a:t>Topical Agents</a:t>
          </a:r>
        </a:p>
      </dgm:t>
    </dgm:pt>
    <dgm:pt modelId="{600F61CA-C569-4D7A-97D9-C59BE040E8EC}" type="parTrans" cxnId="{0C08EE3E-1B18-40F2-91DC-069DF144BDC9}">
      <dgm:prSet/>
      <dgm:spPr/>
      <dgm:t>
        <a:bodyPr/>
        <a:lstStyle/>
        <a:p>
          <a:endParaRPr lang="en-US"/>
        </a:p>
      </dgm:t>
    </dgm:pt>
    <dgm:pt modelId="{3241D3FA-B254-40A0-BF2C-6C191B4976CD}" type="sibTrans" cxnId="{0C08EE3E-1B18-40F2-91DC-069DF144BDC9}">
      <dgm:prSet/>
      <dgm:spPr/>
      <dgm:t>
        <a:bodyPr/>
        <a:lstStyle/>
        <a:p>
          <a:endParaRPr lang="en-US"/>
        </a:p>
      </dgm:t>
    </dgm:pt>
    <dgm:pt modelId="{7C57BE49-017D-4633-A36A-5E0EE59AA490}">
      <dgm:prSet/>
      <dgm:spPr/>
      <dgm:t>
        <a:bodyPr/>
        <a:lstStyle/>
        <a:p>
          <a:r>
            <a:rPr lang="en-US"/>
            <a:t>NSAIDS/anesthetics</a:t>
          </a:r>
        </a:p>
      </dgm:t>
    </dgm:pt>
    <dgm:pt modelId="{0CBFB8E6-891A-44A3-A985-6B770CF32D47}" type="parTrans" cxnId="{8233A28A-E6BA-4028-BFEA-256656D9965A}">
      <dgm:prSet/>
      <dgm:spPr/>
      <dgm:t>
        <a:bodyPr/>
        <a:lstStyle/>
        <a:p>
          <a:endParaRPr lang="en-US"/>
        </a:p>
      </dgm:t>
    </dgm:pt>
    <dgm:pt modelId="{EEBCFB1A-64B8-4F9B-B616-7B284C50181E}" type="sibTrans" cxnId="{8233A28A-E6BA-4028-BFEA-256656D9965A}">
      <dgm:prSet/>
      <dgm:spPr/>
      <dgm:t>
        <a:bodyPr/>
        <a:lstStyle/>
        <a:p>
          <a:endParaRPr lang="en-US"/>
        </a:p>
      </dgm:t>
    </dgm:pt>
    <dgm:pt modelId="{F45E6763-58BD-4B8A-9BE9-12BDF4AC2ACB}">
      <dgm:prSet/>
      <dgm:spPr/>
      <dgm:t>
        <a:bodyPr/>
        <a:lstStyle/>
        <a:p>
          <a:r>
            <a:rPr lang="en-US"/>
            <a:t>Therapeutic effect</a:t>
          </a:r>
        </a:p>
      </dgm:t>
    </dgm:pt>
    <dgm:pt modelId="{E90045A2-7DC6-44A2-9FC5-98219797B1F6}" type="parTrans" cxnId="{7A5CAAC0-EDA6-4891-83B0-7C72E6FFAB4C}">
      <dgm:prSet/>
      <dgm:spPr/>
      <dgm:t>
        <a:bodyPr/>
        <a:lstStyle/>
        <a:p>
          <a:endParaRPr lang="en-US"/>
        </a:p>
      </dgm:t>
    </dgm:pt>
    <dgm:pt modelId="{FED1298B-87D7-4099-9FF1-96AE7FCB9C64}" type="sibTrans" cxnId="{7A5CAAC0-EDA6-4891-83B0-7C72E6FFAB4C}">
      <dgm:prSet/>
      <dgm:spPr/>
      <dgm:t>
        <a:bodyPr/>
        <a:lstStyle/>
        <a:p>
          <a:endParaRPr lang="en-US"/>
        </a:p>
      </dgm:t>
    </dgm:pt>
    <dgm:pt modelId="{4DCDA72C-C624-40AA-8B03-9A414313710A}">
      <dgm:prSet/>
      <dgm:spPr/>
      <dgm:t>
        <a:bodyPr/>
        <a:lstStyle/>
        <a:p>
          <a:r>
            <a:rPr lang="en-US"/>
            <a:t>Absorption is better than use of oral preparations of the same</a:t>
          </a:r>
        </a:p>
      </dgm:t>
    </dgm:pt>
    <dgm:pt modelId="{AD51C65A-286E-4DD8-8B33-6F491BE4B0CB}" type="parTrans" cxnId="{6F823FDF-ABCE-4AA9-BB9A-44E05879ED0C}">
      <dgm:prSet/>
      <dgm:spPr/>
      <dgm:t>
        <a:bodyPr/>
        <a:lstStyle/>
        <a:p>
          <a:endParaRPr lang="en-US"/>
        </a:p>
      </dgm:t>
    </dgm:pt>
    <dgm:pt modelId="{193991B5-49EE-4D86-81C2-51412B13C0E8}" type="sibTrans" cxnId="{6F823FDF-ABCE-4AA9-BB9A-44E05879ED0C}">
      <dgm:prSet/>
      <dgm:spPr/>
      <dgm:t>
        <a:bodyPr/>
        <a:lstStyle/>
        <a:p>
          <a:endParaRPr lang="en-US"/>
        </a:p>
      </dgm:t>
    </dgm:pt>
    <dgm:pt modelId="{8E0F5516-C35B-4165-8542-013016AEC39A}">
      <dgm:prSet/>
      <dgm:spPr/>
      <dgm:t>
        <a:bodyPr/>
        <a:lstStyle/>
        <a:p>
          <a:r>
            <a:rPr lang="en-US"/>
            <a:t>Continuous delivery of the medication may help reestablish a normal peripheral pathway to inhibit nociceptors</a:t>
          </a:r>
        </a:p>
      </dgm:t>
    </dgm:pt>
    <dgm:pt modelId="{EAF5AEF6-C0CE-45E8-B851-36B73EA34F4A}" type="parTrans" cxnId="{EF49E1A3-A37C-4B1E-AC24-0447DE1A0436}">
      <dgm:prSet/>
      <dgm:spPr/>
      <dgm:t>
        <a:bodyPr/>
        <a:lstStyle/>
        <a:p>
          <a:endParaRPr lang="en-US"/>
        </a:p>
      </dgm:t>
    </dgm:pt>
    <dgm:pt modelId="{C5958D6D-0D26-4FD5-BC3A-880D98B32098}" type="sibTrans" cxnId="{EF49E1A3-A37C-4B1E-AC24-0447DE1A0436}">
      <dgm:prSet/>
      <dgm:spPr/>
      <dgm:t>
        <a:bodyPr/>
        <a:lstStyle/>
        <a:p>
          <a:endParaRPr lang="en-US"/>
        </a:p>
      </dgm:t>
    </dgm:pt>
    <dgm:pt modelId="{F0D3BD4B-59FA-4F18-B093-77E8DACA50F3}">
      <dgm:prSet/>
      <dgm:spPr/>
      <dgm:t>
        <a:bodyPr/>
        <a:lstStyle/>
        <a:p>
          <a:r>
            <a:rPr lang="en-US"/>
            <a:t>Sleep Aids</a:t>
          </a:r>
        </a:p>
      </dgm:t>
    </dgm:pt>
    <dgm:pt modelId="{9E0F78A1-4EFC-443A-AED6-A6E1AD81405E}" type="parTrans" cxnId="{D1676351-3095-4936-98C0-E02B68533CA0}">
      <dgm:prSet/>
      <dgm:spPr/>
      <dgm:t>
        <a:bodyPr/>
        <a:lstStyle/>
        <a:p>
          <a:endParaRPr lang="en-US"/>
        </a:p>
      </dgm:t>
    </dgm:pt>
    <dgm:pt modelId="{1C16CA12-57F1-4DD7-99B7-09CBA6A37E3D}" type="sibTrans" cxnId="{D1676351-3095-4936-98C0-E02B68533CA0}">
      <dgm:prSet/>
      <dgm:spPr/>
      <dgm:t>
        <a:bodyPr/>
        <a:lstStyle/>
        <a:p>
          <a:endParaRPr lang="en-US"/>
        </a:p>
      </dgm:t>
    </dgm:pt>
    <dgm:pt modelId="{A8563A43-DFB4-4806-AB7E-82A6105F4046}">
      <dgm:prSet/>
      <dgm:spPr/>
      <dgm:t>
        <a:bodyPr/>
        <a:lstStyle/>
        <a:p>
          <a:r>
            <a:rPr lang="en-US"/>
            <a:t>Sleep is important for healing and cell regeration</a:t>
          </a:r>
        </a:p>
      </dgm:t>
    </dgm:pt>
    <dgm:pt modelId="{0C604A7F-C0E9-486C-AA1B-73B2B77990A5}" type="parTrans" cxnId="{7C5EC878-CED8-4632-A570-17A865875522}">
      <dgm:prSet/>
      <dgm:spPr/>
      <dgm:t>
        <a:bodyPr/>
        <a:lstStyle/>
        <a:p>
          <a:endParaRPr lang="en-US"/>
        </a:p>
      </dgm:t>
    </dgm:pt>
    <dgm:pt modelId="{4A3321FE-9B1E-4756-888E-B8BF3A0805E3}" type="sibTrans" cxnId="{7C5EC878-CED8-4632-A570-17A865875522}">
      <dgm:prSet/>
      <dgm:spPr/>
      <dgm:t>
        <a:bodyPr/>
        <a:lstStyle/>
        <a:p>
          <a:endParaRPr lang="en-US"/>
        </a:p>
      </dgm:t>
    </dgm:pt>
    <dgm:pt modelId="{CD9508E0-7B77-4B4B-9F67-18A322D6860D}">
      <dgm:prSet/>
      <dgm:spPr/>
      <dgm:t>
        <a:bodyPr/>
        <a:lstStyle/>
        <a:p>
          <a:r>
            <a:rPr lang="en-US"/>
            <a:t>Chronic pain disrupts sleep</a:t>
          </a:r>
        </a:p>
      </dgm:t>
    </dgm:pt>
    <dgm:pt modelId="{223186A7-F02C-4746-B0F9-02EB67436402}" type="parTrans" cxnId="{AA83ABB9-9F27-43B5-9948-1FF108792CE3}">
      <dgm:prSet/>
      <dgm:spPr/>
      <dgm:t>
        <a:bodyPr/>
        <a:lstStyle/>
        <a:p>
          <a:endParaRPr lang="en-US"/>
        </a:p>
      </dgm:t>
    </dgm:pt>
    <dgm:pt modelId="{DEC850AF-C451-472C-A7E5-5D5410E27FD9}" type="sibTrans" cxnId="{AA83ABB9-9F27-43B5-9948-1FF108792CE3}">
      <dgm:prSet/>
      <dgm:spPr/>
      <dgm:t>
        <a:bodyPr/>
        <a:lstStyle/>
        <a:p>
          <a:endParaRPr lang="en-US"/>
        </a:p>
      </dgm:t>
    </dgm:pt>
    <dgm:pt modelId="{827C7142-4891-4ACF-96D9-D29E1C4AF72A}">
      <dgm:prSet/>
      <dgm:spPr/>
      <dgm:t>
        <a:bodyPr/>
        <a:lstStyle/>
        <a:p>
          <a:r>
            <a:rPr lang="en-US"/>
            <a:t>Promotion of quality sleep is important for chronic pain therapy</a:t>
          </a:r>
        </a:p>
      </dgm:t>
    </dgm:pt>
    <dgm:pt modelId="{918D82F4-A872-4D60-BD5C-2DE775A22402}" type="parTrans" cxnId="{992E068F-5639-4F72-80DF-43ED0332C298}">
      <dgm:prSet/>
      <dgm:spPr/>
      <dgm:t>
        <a:bodyPr/>
        <a:lstStyle/>
        <a:p>
          <a:endParaRPr lang="en-US"/>
        </a:p>
      </dgm:t>
    </dgm:pt>
    <dgm:pt modelId="{1A3E485D-0D94-496F-AB58-D8BC1C7C40E6}" type="sibTrans" cxnId="{992E068F-5639-4F72-80DF-43ED0332C298}">
      <dgm:prSet/>
      <dgm:spPr/>
      <dgm:t>
        <a:bodyPr/>
        <a:lstStyle/>
        <a:p>
          <a:endParaRPr lang="en-US"/>
        </a:p>
      </dgm:t>
    </dgm:pt>
    <dgm:pt modelId="{B947556D-5961-4FA7-963D-5C395A8D28DD}">
      <dgm:prSet/>
      <dgm:spPr/>
      <dgm:t>
        <a:bodyPr/>
        <a:lstStyle/>
        <a:p>
          <a:r>
            <a:rPr lang="en-US"/>
            <a:t>But…some sleep aids may interrupt the rapid eye movement thereby disrupting the quality of sleep</a:t>
          </a:r>
        </a:p>
      </dgm:t>
    </dgm:pt>
    <dgm:pt modelId="{14EEA362-1B9A-49C5-B205-7E43ABF04776}" type="parTrans" cxnId="{E8F93218-B874-4571-8A18-D4B071354E17}">
      <dgm:prSet/>
      <dgm:spPr/>
      <dgm:t>
        <a:bodyPr/>
        <a:lstStyle/>
        <a:p>
          <a:endParaRPr lang="en-US"/>
        </a:p>
      </dgm:t>
    </dgm:pt>
    <dgm:pt modelId="{CF00BDA7-93DF-49C9-8421-E922C8F73D3C}" type="sibTrans" cxnId="{E8F93218-B874-4571-8A18-D4B071354E17}">
      <dgm:prSet/>
      <dgm:spPr/>
      <dgm:t>
        <a:bodyPr/>
        <a:lstStyle/>
        <a:p>
          <a:endParaRPr lang="en-US"/>
        </a:p>
      </dgm:t>
    </dgm:pt>
    <dgm:pt modelId="{C9E3F973-8ED3-4167-9C39-62CE685ED245}">
      <dgm:prSet/>
      <dgm:spPr/>
      <dgm:t>
        <a:bodyPr/>
        <a:lstStyle/>
        <a:p>
          <a:r>
            <a:rPr lang="en-US"/>
            <a:t>Also good pillows, mattress, stretching, white noise </a:t>
          </a:r>
        </a:p>
      </dgm:t>
    </dgm:pt>
    <dgm:pt modelId="{0469255E-2654-4493-87F6-41C6E1C8E9B0}" type="parTrans" cxnId="{9DBA87A2-A750-4C88-A3EC-C2BDEA23FC54}">
      <dgm:prSet/>
      <dgm:spPr/>
      <dgm:t>
        <a:bodyPr/>
        <a:lstStyle/>
        <a:p>
          <a:endParaRPr lang="en-US"/>
        </a:p>
      </dgm:t>
    </dgm:pt>
    <dgm:pt modelId="{1B10E207-7D0F-40AC-96E3-D53263212118}" type="sibTrans" cxnId="{9DBA87A2-A750-4C88-A3EC-C2BDEA23FC54}">
      <dgm:prSet/>
      <dgm:spPr/>
      <dgm:t>
        <a:bodyPr/>
        <a:lstStyle/>
        <a:p>
          <a:endParaRPr lang="en-US"/>
        </a:p>
      </dgm:t>
    </dgm:pt>
    <dgm:pt modelId="{B07D104E-91D3-AC43-BAA8-D82704DDB023}" type="pres">
      <dgm:prSet presAssocID="{DCC433AD-2AB5-48E4-A645-58320441DEA7}" presName="Name0" presStyleCnt="0">
        <dgm:presLayoutVars>
          <dgm:dir/>
          <dgm:animLvl val="lvl"/>
          <dgm:resizeHandles val="exact"/>
        </dgm:presLayoutVars>
      </dgm:prSet>
      <dgm:spPr/>
    </dgm:pt>
    <dgm:pt modelId="{F8356D72-276A-C649-8487-6FD8DAF0FB03}" type="pres">
      <dgm:prSet presAssocID="{DFB21DC1-2199-4CFF-8C16-207EF01F6669}" presName="composite" presStyleCnt="0"/>
      <dgm:spPr/>
    </dgm:pt>
    <dgm:pt modelId="{1449D605-C06E-B041-9B2B-C7DE682527B3}" type="pres">
      <dgm:prSet presAssocID="{DFB21DC1-2199-4CFF-8C16-207EF01F6669}" presName="parTx" presStyleLbl="alignNode1" presStyleIdx="0" presStyleCnt="3">
        <dgm:presLayoutVars>
          <dgm:chMax val="0"/>
          <dgm:chPref val="0"/>
          <dgm:bulletEnabled val="1"/>
        </dgm:presLayoutVars>
      </dgm:prSet>
      <dgm:spPr/>
    </dgm:pt>
    <dgm:pt modelId="{9FEF9BFA-F98B-5040-8E65-40595681A942}" type="pres">
      <dgm:prSet presAssocID="{DFB21DC1-2199-4CFF-8C16-207EF01F6669}" presName="desTx" presStyleLbl="alignAccFollowNode1" presStyleIdx="0" presStyleCnt="3">
        <dgm:presLayoutVars>
          <dgm:bulletEnabled val="1"/>
        </dgm:presLayoutVars>
      </dgm:prSet>
      <dgm:spPr/>
    </dgm:pt>
    <dgm:pt modelId="{C82A232D-C79B-5846-9325-E0B5C0B1AEFD}" type="pres">
      <dgm:prSet presAssocID="{26983581-C8DB-4DD5-95E2-EA4868CA645D}" presName="space" presStyleCnt="0"/>
      <dgm:spPr/>
    </dgm:pt>
    <dgm:pt modelId="{36EEC1D4-550B-C044-8A6A-D47C9B9B9925}" type="pres">
      <dgm:prSet presAssocID="{EFC22B71-9143-44E8-B56C-7EA1D159C0B2}" presName="composite" presStyleCnt="0"/>
      <dgm:spPr/>
    </dgm:pt>
    <dgm:pt modelId="{A271E83A-4141-EF46-89D9-2AEAD2B27BC8}" type="pres">
      <dgm:prSet presAssocID="{EFC22B71-9143-44E8-B56C-7EA1D159C0B2}" presName="parTx" presStyleLbl="alignNode1" presStyleIdx="1" presStyleCnt="3">
        <dgm:presLayoutVars>
          <dgm:chMax val="0"/>
          <dgm:chPref val="0"/>
          <dgm:bulletEnabled val="1"/>
        </dgm:presLayoutVars>
      </dgm:prSet>
      <dgm:spPr/>
    </dgm:pt>
    <dgm:pt modelId="{6A497F92-4251-E24E-8B91-208139CE08EA}" type="pres">
      <dgm:prSet presAssocID="{EFC22B71-9143-44E8-B56C-7EA1D159C0B2}" presName="desTx" presStyleLbl="alignAccFollowNode1" presStyleIdx="1" presStyleCnt="3">
        <dgm:presLayoutVars>
          <dgm:bulletEnabled val="1"/>
        </dgm:presLayoutVars>
      </dgm:prSet>
      <dgm:spPr/>
    </dgm:pt>
    <dgm:pt modelId="{F21BE5B5-A80E-CA47-8AAF-84474E0DFCE4}" type="pres">
      <dgm:prSet presAssocID="{3241D3FA-B254-40A0-BF2C-6C191B4976CD}" presName="space" presStyleCnt="0"/>
      <dgm:spPr/>
    </dgm:pt>
    <dgm:pt modelId="{45FC6A3D-7240-404D-BAD3-EDC9269BA453}" type="pres">
      <dgm:prSet presAssocID="{F0D3BD4B-59FA-4F18-B093-77E8DACA50F3}" presName="composite" presStyleCnt="0"/>
      <dgm:spPr/>
    </dgm:pt>
    <dgm:pt modelId="{16BB45A7-AAC1-5847-94E4-DCEF6E476001}" type="pres">
      <dgm:prSet presAssocID="{F0D3BD4B-59FA-4F18-B093-77E8DACA50F3}" presName="parTx" presStyleLbl="alignNode1" presStyleIdx="2" presStyleCnt="3">
        <dgm:presLayoutVars>
          <dgm:chMax val="0"/>
          <dgm:chPref val="0"/>
          <dgm:bulletEnabled val="1"/>
        </dgm:presLayoutVars>
      </dgm:prSet>
      <dgm:spPr/>
    </dgm:pt>
    <dgm:pt modelId="{5BA5E928-2E4C-F748-A6F2-E3D582F81ADB}" type="pres">
      <dgm:prSet presAssocID="{F0D3BD4B-59FA-4F18-B093-77E8DACA50F3}" presName="desTx" presStyleLbl="alignAccFollowNode1" presStyleIdx="2" presStyleCnt="3">
        <dgm:presLayoutVars>
          <dgm:bulletEnabled val="1"/>
        </dgm:presLayoutVars>
      </dgm:prSet>
      <dgm:spPr/>
    </dgm:pt>
  </dgm:ptLst>
  <dgm:cxnLst>
    <dgm:cxn modelId="{E8F93218-B874-4571-8A18-D4B071354E17}" srcId="{F0D3BD4B-59FA-4F18-B093-77E8DACA50F3}" destId="{B947556D-5961-4FA7-963D-5C395A8D28DD}" srcOrd="3" destOrd="0" parTransId="{14EEA362-1B9A-49C5-B205-7E43ABF04776}" sibTransId="{CF00BDA7-93DF-49C9-8421-E922C8F73D3C}"/>
    <dgm:cxn modelId="{A281BB27-D1F4-1847-A395-3BCF7A85DA5B}" type="presOf" srcId="{C9E3F973-8ED3-4167-9C39-62CE685ED245}" destId="{5BA5E928-2E4C-F748-A6F2-E3D582F81ADB}" srcOrd="0" destOrd="4" presId="urn:microsoft.com/office/officeart/2005/8/layout/hList1"/>
    <dgm:cxn modelId="{A733C12B-A4F7-564C-9495-FE2179435DAA}" type="presOf" srcId="{F45E6763-58BD-4B8A-9BE9-12BDF4AC2ACB}" destId="{6A497F92-4251-E24E-8B91-208139CE08EA}" srcOrd="0" destOrd="1" presId="urn:microsoft.com/office/officeart/2005/8/layout/hList1"/>
    <dgm:cxn modelId="{B7433831-1C60-A847-A6D0-A0C40A8F5235}" type="presOf" srcId="{D62FDDC8-A206-4D58-AE37-AA46B178E1E2}" destId="{9FEF9BFA-F98B-5040-8E65-40595681A942}" srcOrd="0" destOrd="0" presId="urn:microsoft.com/office/officeart/2005/8/layout/hList1"/>
    <dgm:cxn modelId="{679EB837-0FB5-A748-915F-E73E4004FB85}" type="presOf" srcId="{B947556D-5961-4FA7-963D-5C395A8D28DD}" destId="{5BA5E928-2E4C-F748-A6F2-E3D582F81ADB}" srcOrd="0" destOrd="3" presId="urn:microsoft.com/office/officeart/2005/8/layout/hList1"/>
    <dgm:cxn modelId="{F1BC523A-C4EE-6D47-89FC-37E766691C10}" type="presOf" srcId="{4DCDA72C-C624-40AA-8B03-9A414313710A}" destId="{6A497F92-4251-E24E-8B91-208139CE08EA}" srcOrd="0" destOrd="2" presId="urn:microsoft.com/office/officeart/2005/8/layout/hList1"/>
    <dgm:cxn modelId="{0C08EE3E-1B18-40F2-91DC-069DF144BDC9}" srcId="{DCC433AD-2AB5-48E4-A645-58320441DEA7}" destId="{EFC22B71-9143-44E8-B56C-7EA1D159C0B2}" srcOrd="1" destOrd="0" parTransId="{600F61CA-C569-4D7A-97D9-C59BE040E8EC}" sibTransId="{3241D3FA-B254-40A0-BF2C-6C191B4976CD}"/>
    <dgm:cxn modelId="{D1676351-3095-4936-98C0-E02B68533CA0}" srcId="{DCC433AD-2AB5-48E4-A645-58320441DEA7}" destId="{F0D3BD4B-59FA-4F18-B093-77E8DACA50F3}" srcOrd="2" destOrd="0" parTransId="{9E0F78A1-4EFC-443A-AED6-A6E1AD81405E}" sibTransId="{1C16CA12-57F1-4DD7-99B7-09CBA6A37E3D}"/>
    <dgm:cxn modelId="{B498835A-FFF1-D04E-A53B-3451B222C6F6}" type="presOf" srcId="{F0D3BD4B-59FA-4F18-B093-77E8DACA50F3}" destId="{16BB45A7-AAC1-5847-94E4-DCEF6E476001}" srcOrd="0" destOrd="0" presId="urn:microsoft.com/office/officeart/2005/8/layout/hList1"/>
    <dgm:cxn modelId="{3905F65D-325B-5348-8697-9B122B0DF56D}" type="presOf" srcId="{8E0F5516-C35B-4165-8542-013016AEC39A}" destId="{6A497F92-4251-E24E-8B91-208139CE08EA}" srcOrd="0" destOrd="3" presId="urn:microsoft.com/office/officeart/2005/8/layout/hList1"/>
    <dgm:cxn modelId="{E93B5E65-90B6-9345-A024-B9B30CE0B89C}" type="presOf" srcId="{EFC22B71-9143-44E8-B56C-7EA1D159C0B2}" destId="{A271E83A-4141-EF46-89D9-2AEAD2B27BC8}" srcOrd="0" destOrd="0" presId="urn:microsoft.com/office/officeart/2005/8/layout/hList1"/>
    <dgm:cxn modelId="{E9A89C78-48BF-034C-8C6C-4B3027ED566E}" type="presOf" srcId="{7C57BE49-017D-4633-A36A-5E0EE59AA490}" destId="{6A497F92-4251-E24E-8B91-208139CE08EA}" srcOrd="0" destOrd="0" presId="urn:microsoft.com/office/officeart/2005/8/layout/hList1"/>
    <dgm:cxn modelId="{7C5EC878-CED8-4632-A570-17A865875522}" srcId="{F0D3BD4B-59FA-4F18-B093-77E8DACA50F3}" destId="{A8563A43-DFB4-4806-AB7E-82A6105F4046}" srcOrd="0" destOrd="0" parTransId="{0C604A7F-C0E9-486C-AA1B-73B2B77990A5}" sibTransId="{4A3321FE-9B1E-4756-888E-B8BF3A0805E3}"/>
    <dgm:cxn modelId="{6D891184-676F-1D41-97FC-286E8A461100}" type="presOf" srcId="{DCC433AD-2AB5-48E4-A645-58320441DEA7}" destId="{B07D104E-91D3-AC43-BAA8-D82704DDB023}" srcOrd="0" destOrd="0" presId="urn:microsoft.com/office/officeart/2005/8/layout/hList1"/>
    <dgm:cxn modelId="{8AA83186-AB18-0A49-A059-59C4A17A20F6}" type="presOf" srcId="{BD3F919F-782A-4BE3-996F-918192AEA195}" destId="{9FEF9BFA-F98B-5040-8E65-40595681A942}" srcOrd="0" destOrd="1" presId="urn:microsoft.com/office/officeart/2005/8/layout/hList1"/>
    <dgm:cxn modelId="{8233A28A-E6BA-4028-BFEA-256656D9965A}" srcId="{EFC22B71-9143-44E8-B56C-7EA1D159C0B2}" destId="{7C57BE49-017D-4633-A36A-5E0EE59AA490}" srcOrd="0" destOrd="0" parTransId="{0CBFB8E6-891A-44A3-A985-6B770CF32D47}" sibTransId="{EEBCFB1A-64B8-4F9B-B616-7B284C50181E}"/>
    <dgm:cxn modelId="{992E068F-5639-4F72-80DF-43ED0332C298}" srcId="{F0D3BD4B-59FA-4F18-B093-77E8DACA50F3}" destId="{827C7142-4891-4ACF-96D9-D29E1C4AF72A}" srcOrd="2" destOrd="0" parTransId="{918D82F4-A872-4D60-BD5C-2DE775A22402}" sibTransId="{1A3E485D-0D94-496F-AB58-D8BC1C7C40E6}"/>
    <dgm:cxn modelId="{28113B95-EE38-4C7B-98A6-BF878F7FEBB2}" srcId="{DFB21DC1-2199-4CFF-8C16-207EF01F6669}" destId="{D0374794-A39D-4176-AB5C-8F11CF039BD7}" srcOrd="2" destOrd="0" parTransId="{55E25F50-B15A-4578-8AFA-2BDB96CA4D25}" sibTransId="{9EE8896C-B19C-4F7E-B6C7-DFDD5B74AE19}"/>
    <dgm:cxn modelId="{EFD6BB9F-E118-3345-81EC-9316261614D5}" type="presOf" srcId="{CD9508E0-7B77-4B4B-9F67-18A322D6860D}" destId="{5BA5E928-2E4C-F748-A6F2-E3D582F81ADB}" srcOrd="0" destOrd="1" presId="urn:microsoft.com/office/officeart/2005/8/layout/hList1"/>
    <dgm:cxn modelId="{A7075CA1-DECB-C741-BEAB-ACD268F63DF2}" type="presOf" srcId="{827C7142-4891-4ACF-96D9-D29E1C4AF72A}" destId="{5BA5E928-2E4C-F748-A6F2-E3D582F81ADB}" srcOrd="0" destOrd="2" presId="urn:microsoft.com/office/officeart/2005/8/layout/hList1"/>
    <dgm:cxn modelId="{9DBA87A2-A750-4C88-A3EC-C2BDEA23FC54}" srcId="{F0D3BD4B-59FA-4F18-B093-77E8DACA50F3}" destId="{C9E3F973-8ED3-4167-9C39-62CE685ED245}" srcOrd="4" destOrd="0" parTransId="{0469255E-2654-4493-87F6-41C6E1C8E9B0}" sibTransId="{1B10E207-7D0F-40AC-96E3-D53263212118}"/>
    <dgm:cxn modelId="{EF49E1A3-A37C-4B1E-AC24-0447DE1A0436}" srcId="{7C57BE49-017D-4633-A36A-5E0EE59AA490}" destId="{8E0F5516-C35B-4165-8542-013016AEC39A}" srcOrd="2" destOrd="0" parTransId="{EAF5AEF6-C0CE-45E8-B851-36B73EA34F4A}" sibTransId="{C5958D6D-0D26-4FD5-BC3A-880D98B32098}"/>
    <dgm:cxn modelId="{1367BCA9-72E1-41F1-8D23-F996E4EC9145}" srcId="{DFB21DC1-2199-4CFF-8C16-207EF01F6669}" destId="{95676771-21B0-42B8-A42F-B79CEB928526}" srcOrd="3" destOrd="0" parTransId="{76AFA877-D634-4443-A964-366839AD4260}" sibTransId="{BA48EDFA-A230-489A-8F4C-09C7B1C845C2}"/>
    <dgm:cxn modelId="{1B63CDAD-7EEE-5841-8CDB-EF2AD511B37F}" type="presOf" srcId="{A8563A43-DFB4-4806-AB7E-82A6105F4046}" destId="{5BA5E928-2E4C-F748-A6F2-E3D582F81ADB}" srcOrd="0" destOrd="0" presId="urn:microsoft.com/office/officeart/2005/8/layout/hList1"/>
    <dgm:cxn modelId="{668B2EB5-A269-4470-87F7-A1F3D565397E}" srcId="{DFB21DC1-2199-4CFF-8C16-207EF01F6669}" destId="{D62FDDC8-A206-4D58-AE37-AA46B178E1E2}" srcOrd="0" destOrd="0" parTransId="{9BA89958-5076-43B2-B4C7-597AE0052817}" sibTransId="{3903E903-8D33-4DA9-B5D0-FF66A428390C}"/>
    <dgm:cxn modelId="{753FA9B7-C28A-D64F-9CEE-07B3EBA4BA40}" type="presOf" srcId="{95676771-21B0-42B8-A42F-B79CEB928526}" destId="{9FEF9BFA-F98B-5040-8E65-40595681A942}" srcOrd="0" destOrd="3" presId="urn:microsoft.com/office/officeart/2005/8/layout/hList1"/>
    <dgm:cxn modelId="{AA83ABB9-9F27-43B5-9948-1FF108792CE3}" srcId="{F0D3BD4B-59FA-4F18-B093-77E8DACA50F3}" destId="{CD9508E0-7B77-4B4B-9F67-18A322D6860D}" srcOrd="1" destOrd="0" parTransId="{223186A7-F02C-4746-B0F9-02EB67436402}" sibTransId="{DEC850AF-C451-472C-A7E5-5D5410E27FD9}"/>
    <dgm:cxn modelId="{808287BA-8960-2A44-8EB0-A87CECD371B4}" type="presOf" srcId="{D0374794-A39D-4176-AB5C-8F11CF039BD7}" destId="{9FEF9BFA-F98B-5040-8E65-40595681A942}" srcOrd="0" destOrd="2" presId="urn:microsoft.com/office/officeart/2005/8/layout/hList1"/>
    <dgm:cxn modelId="{691ECEBE-0988-44B4-BC87-E4DC119D062C}" srcId="{DFB21DC1-2199-4CFF-8C16-207EF01F6669}" destId="{BD3F919F-782A-4BE3-996F-918192AEA195}" srcOrd="1" destOrd="0" parTransId="{02953A29-30AD-4FE8-B7B7-9E9CB48EB733}" sibTransId="{97C6DDB6-7B98-42C1-AC7C-B728E6D1ECD4}"/>
    <dgm:cxn modelId="{7A5CAAC0-EDA6-4891-83B0-7C72E6FFAB4C}" srcId="{7C57BE49-017D-4633-A36A-5E0EE59AA490}" destId="{F45E6763-58BD-4B8A-9BE9-12BDF4AC2ACB}" srcOrd="0" destOrd="0" parTransId="{E90045A2-7DC6-44A2-9FC5-98219797B1F6}" sibTransId="{FED1298B-87D7-4099-9FF1-96AE7FCB9C64}"/>
    <dgm:cxn modelId="{047B97C8-DEC9-4341-AB25-7E4B9C7CD7BB}" srcId="{DCC433AD-2AB5-48E4-A645-58320441DEA7}" destId="{DFB21DC1-2199-4CFF-8C16-207EF01F6669}" srcOrd="0" destOrd="0" parTransId="{26315A4D-F288-4F93-A7D1-5A0FEE53DDA0}" sibTransId="{26983581-C8DB-4DD5-95E2-EA4868CA645D}"/>
    <dgm:cxn modelId="{87094DD0-FE33-1C4E-9C72-3ACC202FA182}" type="presOf" srcId="{DFB21DC1-2199-4CFF-8C16-207EF01F6669}" destId="{1449D605-C06E-B041-9B2B-C7DE682527B3}" srcOrd="0" destOrd="0" presId="urn:microsoft.com/office/officeart/2005/8/layout/hList1"/>
    <dgm:cxn modelId="{6F823FDF-ABCE-4AA9-BB9A-44E05879ED0C}" srcId="{7C57BE49-017D-4633-A36A-5E0EE59AA490}" destId="{4DCDA72C-C624-40AA-8B03-9A414313710A}" srcOrd="1" destOrd="0" parTransId="{AD51C65A-286E-4DD8-8B33-6F491BE4B0CB}" sibTransId="{193991B5-49EE-4D86-81C2-51412B13C0E8}"/>
    <dgm:cxn modelId="{49C3D719-FF93-F143-B4A5-CBD7F033CC3E}" type="presParOf" srcId="{B07D104E-91D3-AC43-BAA8-D82704DDB023}" destId="{F8356D72-276A-C649-8487-6FD8DAF0FB03}" srcOrd="0" destOrd="0" presId="urn:microsoft.com/office/officeart/2005/8/layout/hList1"/>
    <dgm:cxn modelId="{E1DC2847-6720-7B4C-A950-DC5DE82FF0D7}" type="presParOf" srcId="{F8356D72-276A-C649-8487-6FD8DAF0FB03}" destId="{1449D605-C06E-B041-9B2B-C7DE682527B3}" srcOrd="0" destOrd="0" presId="urn:microsoft.com/office/officeart/2005/8/layout/hList1"/>
    <dgm:cxn modelId="{4A0FE823-ADED-FD4C-B65D-863C55C842DF}" type="presParOf" srcId="{F8356D72-276A-C649-8487-6FD8DAF0FB03}" destId="{9FEF9BFA-F98B-5040-8E65-40595681A942}" srcOrd="1" destOrd="0" presId="urn:microsoft.com/office/officeart/2005/8/layout/hList1"/>
    <dgm:cxn modelId="{48E3FF04-336A-AC44-A09B-BFA267D99588}" type="presParOf" srcId="{B07D104E-91D3-AC43-BAA8-D82704DDB023}" destId="{C82A232D-C79B-5846-9325-E0B5C0B1AEFD}" srcOrd="1" destOrd="0" presId="urn:microsoft.com/office/officeart/2005/8/layout/hList1"/>
    <dgm:cxn modelId="{C848C8A0-50CA-744B-8486-4D291C8CEF11}" type="presParOf" srcId="{B07D104E-91D3-AC43-BAA8-D82704DDB023}" destId="{36EEC1D4-550B-C044-8A6A-D47C9B9B9925}" srcOrd="2" destOrd="0" presId="urn:microsoft.com/office/officeart/2005/8/layout/hList1"/>
    <dgm:cxn modelId="{902C359D-CBED-7E4A-A771-C4D9D0EBA172}" type="presParOf" srcId="{36EEC1D4-550B-C044-8A6A-D47C9B9B9925}" destId="{A271E83A-4141-EF46-89D9-2AEAD2B27BC8}" srcOrd="0" destOrd="0" presId="urn:microsoft.com/office/officeart/2005/8/layout/hList1"/>
    <dgm:cxn modelId="{3EDD3D02-E5BD-EE45-8907-6A945B35A393}" type="presParOf" srcId="{36EEC1D4-550B-C044-8A6A-D47C9B9B9925}" destId="{6A497F92-4251-E24E-8B91-208139CE08EA}" srcOrd="1" destOrd="0" presId="urn:microsoft.com/office/officeart/2005/8/layout/hList1"/>
    <dgm:cxn modelId="{FF78AA00-9E5C-1C42-8A1C-591D5CBC1F04}" type="presParOf" srcId="{B07D104E-91D3-AC43-BAA8-D82704DDB023}" destId="{F21BE5B5-A80E-CA47-8AAF-84474E0DFCE4}" srcOrd="3" destOrd="0" presId="urn:microsoft.com/office/officeart/2005/8/layout/hList1"/>
    <dgm:cxn modelId="{D5742791-5DDA-5B42-9F96-2C576F2DAF6A}" type="presParOf" srcId="{B07D104E-91D3-AC43-BAA8-D82704DDB023}" destId="{45FC6A3D-7240-404D-BAD3-EDC9269BA453}" srcOrd="4" destOrd="0" presId="urn:microsoft.com/office/officeart/2005/8/layout/hList1"/>
    <dgm:cxn modelId="{6F93287A-F14D-FF4D-8647-E54C3B677313}" type="presParOf" srcId="{45FC6A3D-7240-404D-BAD3-EDC9269BA453}" destId="{16BB45A7-AAC1-5847-94E4-DCEF6E476001}" srcOrd="0" destOrd="0" presId="urn:microsoft.com/office/officeart/2005/8/layout/hList1"/>
    <dgm:cxn modelId="{8017D5C4-2D1D-AC4B-B506-06A0388193BE}" type="presParOf" srcId="{45FC6A3D-7240-404D-BAD3-EDC9269BA453}" destId="{5BA5E928-2E4C-F748-A6F2-E3D582F81AD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A4746C-0405-48AD-BE9D-17CCAB1A1C13}" type="doc">
      <dgm:prSet loTypeId="urn:microsoft.com/office/officeart/2005/8/layout/vList2" loCatId="list" qsTypeId="urn:microsoft.com/office/officeart/2005/8/quickstyle/simple5" qsCatId="simple" csTypeId="urn:microsoft.com/office/officeart/2005/8/colors/colorful5" csCatId="colorful"/>
      <dgm:spPr/>
      <dgm:t>
        <a:bodyPr/>
        <a:lstStyle/>
        <a:p>
          <a:endParaRPr lang="en-US"/>
        </a:p>
      </dgm:t>
    </dgm:pt>
    <dgm:pt modelId="{2038BABB-90B9-4486-A9B5-AE8DAC42FE1E}">
      <dgm:prSet/>
      <dgm:spPr/>
      <dgm:t>
        <a:bodyPr/>
        <a:lstStyle/>
        <a:p>
          <a:r>
            <a:rPr lang="en-US"/>
            <a:t>Chronic Opioid Therapy (COT) is used for the treatment of chronic nonmalignant pain and demonstrates a large population who will require surgery</a:t>
          </a:r>
        </a:p>
      </dgm:t>
    </dgm:pt>
    <dgm:pt modelId="{8AB16769-0F1B-4EC5-AC9B-F6765D45D898}" type="parTrans" cxnId="{B979E794-F88A-47E0-AF0C-CEA7CADCA790}">
      <dgm:prSet/>
      <dgm:spPr/>
      <dgm:t>
        <a:bodyPr/>
        <a:lstStyle/>
        <a:p>
          <a:endParaRPr lang="en-US"/>
        </a:p>
      </dgm:t>
    </dgm:pt>
    <dgm:pt modelId="{1A65F289-4E33-4BB1-A1B3-F51608DC9362}" type="sibTrans" cxnId="{B979E794-F88A-47E0-AF0C-CEA7CADCA790}">
      <dgm:prSet/>
      <dgm:spPr/>
      <dgm:t>
        <a:bodyPr/>
        <a:lstStyle/>
        <a:p>
          <a:endParaRPr lang="en-US"/>
        </a:p>
      </dgm:t>
    </dgm:pt>
    <dgm:pt modelId="{DE007B9B-ABAC-4FD9-A62E-EB08D95C1BCE}">
      <dgm:prSet/>
      <dgm:spPr/>
      <dgm:t>
        <a:bodyPr/>
        <a:lstStyle/>
        <a:p>
          <a:r>
            <a:rPr lang="en-US"/>
            <a:t>Risk for higher-than-normal levels of postoperative pain and slower pain resolution </a:t>
          </a:r>
        </a:p>
      </dgm:t>
    </dgm:pt>
    <dgm:pt modelId="{15339313-F8FD-4D89-B91D-B6287C0FCB88}" type="parTrans" cxnId="{ACD38D71-88DD-47D2-B820-665E9F3F4E46}">
      <dgm:prSet/>
      <dgm:spPr/>
      <dgm:t>
        <a:bodyPr/>
        <a:lstStyle/>
        <a:p>
          <a:endParaRPr lang="en-US"/>
        </a:p>
      </dgm:t>
    </dgm:pt>
    <dgm:pt modelId="{CF51BBCA-7DAC-4FB7-A6DA-2E94D13252F3}" type="sibTrans" cxnId="{ACD38D71-88DD-47D2-B820-665E9F3F4E46}">
      <dgm:prSet/>
      <dgm:spPr/>
      <dgm:t>
        <a:bodyPr/>
        <a:lstStyle/>
        <a:p>
          <a:endParaRPr lang="en-US"/>
        </a:p>
      </dgm:t>
    </dgm:pt>
    <dgm:pt modelId="{09A71120-1144-4A3A-82B8-580E4CE2B34D}">
      <dgm:prSet/>
      <dgm:spPr/>
      <dgm:t>
        <a:bodyPr/>
        <a:lstStyle/>
        <a:p>
          <a:r>
            <a:rPr lang="en-US"/>
            <a:t>Multimodal treatment plan is a must</a:t>
          </a:r>
        </a:p>
      </dgm:t>
    </dgm:pt>
    <dgm:pt modelId="{0A552C0B-E48C-47C8-87F6-27230E6C2335}" type="parTrans" cxnId="{D5FAC7D7-ECCB-4241-9B6A-5F8DE589397C}">
      <dgm:prSet/>
      <dgm:spPr/>
      <dgm:t>
        <a:bodyPr/>
        <a:lstStyle/>
        <a:p>
          <a:endParaRPr lang="en-US"/>
        </a:p>
      </dgm:t>
    </dgm:pt>
    <dgm:pt modelId="{6A53C7C9-2A2B-424F-84C4-6CFC229D141C}" type="sibTrans" cxnId="{D5FAC7D7-ECCB-4241-9B6A-5F8DE589397C}">
      <dgm:prSet/>
      <dgm:spPr/>
      <dgm:t>
        <a:bodyPr/>
        <a:lstStyle/>
        <a:p>
          <a:endParaRPr lang="en-US"/>
        </a:p>
      </dgm:t>
    </dgm:pt>
    <dgm:pt modelId="{E55F7D9A-C461-4B98-AE85-FAA8FA92239E}">
      <dgm:prSet/>
      <dgm:spPr/>
      <dgm:t>
        <a:bodyPr/>
        <a:lstStyle/>
        <a:p>
          <a:r>
            <a:rPr lang="en-US"/>
            <a:t>Preop- Chronic opioid therapy including methadone should be continued throughout perioperative course- know dosages that patient is receiving</a:t>
          </a:r>
        </a:p>
      </dgm:t>
    </dgm:pt>
    <dgm:pt modelId="{2D39931C-833B-41B0-A8B3-197366EFD259}" type="parTrans" cxnId="{2C1930CA-4054-4F01-A60D-3A563033D85C}">
      <dgm:prSet/>
      <dgm:spPr/>
      <dgm:t>
        <a:bodyPr/>
        <a:lstStyle/>
        <a:p>
          <a:endParaRPr lang="en-US"/>
        </a:p>
      </dgm:t>
    </dgm:pt>
    <dgm:pt modelId="{C23AC451-9CC8-4FA5-80B4-3CADB9B3C594}" type="sibTrans" cxnId="{2C1930CA-4054-4F01-A60D-3A563033D85C}">
      <dgm:prSet/>
      <dgm:spPr/>
      <dgm:t>
        <a:bodyPr/>
        <a:lstStyle/>
        <a:p>
          <a:endParaRPr lang="en-US"/>
        </a:p>
      </dgm:t>
    </dgm:pt>
    <dgm:pt modelId="{865660E3-1D14-4A5E-9B1C-94C7326A6581}">
      <dgm:prSet/>
      <dgm:spPr/>
      <dgm:t>
        <a:bodyPr/>
        <a:lstStyle/>
        <a:p>
          <a:r>
            <a:rPr lang="en-US"/>
            <a:t>Leave fentanyl patches on</a:t>
          </a:r>
        </a:p>
      </dgm:t>
    </dgm:pt>
    <dgm:pt modelId="{6F33A7F2-BB33-41E9-AA4A-1165F957EE54}" type="parTrans" cxnId="{45104E9A-3DAD-4340-91EB-01185425912C}">
      <dgm:prSet/>
      <dgm:spPr/>
      <dgm:t>
        <a:bodyPr/>
        <a:lstStyle/>
        <a:p>
          <a:endParaRPr lang="en-US"/>
        </a:p>
      </dgm:t>
    </dgm:pt>
    <dgm:pt modelId="{E72F1945-A1E8-4D7F-97BB-A3E66AA8EA7A}" type="sibTrans" cxnId="{45104E9A-3DAD-4340-91EB-01185425912C}">
      <dgm:prSet/>
      <dgm:spPr/>
      <dgm:t>
        <a:bodyPr/>
        <a:lstStyle/>
        <a:p>
          <a:endParaRPr lang="en-US"/>
        </a:p>
      </dgm:t>
    </dgm:pt>
    <dgm:pt modelId="{4960264E-4D4B-4905-BAF6-75E1ECF0BE30}">
      <dgm:prSet/>
      <dgm:spPr/>
      <dgm:t>
        <a:bodyPr/>
        <a:lstStyle/>
        <a:p>
          <a:r>
            <a:rPr lang="en-US"/>
            <a:t>Give fentanyl preop if patient did not take scheduled dose of opioid</a:t>
          </a:r>
        </a:p>
      </dgm:t>
    </dgm:pt>
    <dgm:pt modelId="{62AB0BE5-72EC-47D6-89C3-2B1474D348B2}" type="parTrans" cxnId="{26134BBE-77C4-488F-B7AA-75CD1F9C7B3F}">
      <dgm:prSet/>
      <dgm:spPr/>
      <dgm:t>
        <a:bodyPr/>
        <a:lstStyle/>
        <a:p>
          <a:endParaRPr lang="en-US"/>
        </a:p>
      </dgm:t>
    </dgm:pt>
    <dgm:pt modelId="{24309563-46B4-455C-B634-A4165FFBBD98}" type="sibTrans" cxnId="{26134BBE-77C4-488F-B7AA-75CD1F9C7B3F}">
      <dgm:prSet/>
      <dgm:spPr/>
      <dgm:t>
        <a:bodyPr/>
        <a:lstStyle/>
        <a:p>
          <a:endParaRPr lang="en-US"/>
        </a:p>
      </dgm:t>
    </dgm:pt>
    <dgm:pt modelId="{6F6EF174-E818-429A-83BE-4105545C7E3E}">
      <dgm:prSet/>
      <dgm:spPr/>
      <dgm:t>
        <a:bodyPr/>
        <a:lstStyle/>
        <a:p>
          <a:r>
            <a:rPr lang="en-US"/>
            <a:t>Implanted intrathecal or epidural opioid infusion should continue perioperatively</a:t>
          </a:r>
        </a:p>
      </dgm:t>
    </dgm:pt>
    <dgm:pt modelId="{A4B42B33-E2CE-4F61-B932-71FD4EEE9187}" type="parTrans" cxnId="{B9A49DF9-38CF-45D9-B5A4-A6C0A4E96781}">
      <dgm:prSet/>
      <dgm:spPr/>
      <dgm:t>
        <a:bodyPr/>
        <a:lstStyle/>
        <a:p>
          <a:endParaRPr lang="en-US"/>
        </a:p>
      </dgm:t>
    </dgm:pt>
    <dgm:pt modelId="{34A4651F-CF95-4453-85CB-8F2E1152E3FE}" type="sibTrans" cxnId="{B9A49DF9-38CF-45D9-B5A4-A6C0A4E96781}">
      <dgm:prSet/>
      <dgm:spPr/>
      <dgm:t>
        <a:bodyPr/>
        <a:lstStyle/>
        <a:p>
          <a:endParaRPr lang="en-US"/>
        </a:p>
      </dgm:t>
    </dgm:pt>
    <dgm:pt modelId="{582AE750-D2F5-42C1-9F19-5B75209C511B}">
      <dgm:prSet/>
      <dgm:spPr/>
      <dgm:t>
        <a:bodyPr/>
        <a:lstStyle/>
        <a:p>
          <a:r>
            <a:rPr lang="en-US"/>
            <a:t>Other medications for chronic pain should be continued on the day of surgery</a:t>
          </a:r>
        </a:p>
      </dgm:t>
    </dgm:pt>
    <dgm:pt modelId="{802818C5-2034-4370-8FEC-9E0CCFABC8C2}" type="parTrans" cxnId="{FC26D01D-A1A4-4B1C-A4FD-9BFED9B0D9C1}">
      <dgm:prSet/>
      <dgm:spPr/>
      <dgm:t>
        <a:bodyPr/>
        <a:lstStyle/>
        <a:p>
          <a:endParaRPr lang="en-US"/>
        </a:p>
      </dgm:t>
    </dgm:pt>
    <dgm:pt modelId="{5BC026B3-9133-4463-B98D-06FDE1633179}" type="sibTrans" cxnId="{FC26D01D-A1A4-4B1C-A4FD-9BFED9B0D9C1}">
      <dgm:prSet/>
      <dgm:spPr/>
      <dgm:t>
        <a:bodyPr/>
        <a:lstStyle/>
        <a:p>
          <a:endParaRPr lang="en-US"/>
        </a:p>
      </dgm:t>
    </dgm:pt>
    <dgm:pt modelId="{26F3A3B7-E779-4F8C-A982-62A4AAC917D2}">
      <dgm:prSet/>
      <dgm:spPr/>
      <dgm:t>
        <a:bodyPr/>
        <a:lstStyle/>
        <a:p>
          <a:r>
            <a:rPr lang="en-US"/>
            <a:t>Adjuncts prior to surgery includes benzodiazepines</a:t>
          </a:r>
        </a:p>
      </dgm:t>
    </dgm:pt>
    <dgm:pt modelId="{2BB81183-534C-48BB-8DAE-2A399BCB9230}" type="parTrans" cxnId="{8FBFEE06-727A-4D6C-9EED-14DC2A4D501B}">
      <dgm:prSet/>
      <dgm:spPr/>
      <dgm:t>
        <a:bodyPr/>
        <a:lstStyle/>
        <a:p>
          <a:endParaRPr lang="en-US"/>
        </a:p>
      </dgm:t>
    </dgm:pt>
    <dgm:pt modelId="{FF9684F8-C0C5-44C1-8264-F9FCF9FC0C9B}" type="sibTrans" cxnId="{8FBFEE06-727A-4D6C-9EED-14DC2A4D501B}">
      <dgm:prSet/>
      <dgm:spPr/>
      <dgm:t>
        <a:bodyPr/>
        <a:lstStyle/>
        <a:p>
          <a:endParaRPr lang="en-US"/>
        </a:p>
      </dgm:t>
    </dgm:pt>
    <dgm:pt modelId="{0C0BFD27-726E-4A82-AE80-0208F2ACDB24}">
      <dgm:prSet/>
      <dgm:spPr/>
      <dgm:t>
        <a:bodyPr/>
        <a:lstStyle/>
        <a:p>
          <a:r>
            <a:rPr lang="en-US"/>
            <a:t>Regional techniques discussed</a:t>
          </a:r>
        </a:p>
      </dgm:t>
    </dgm:pt>
    <dgm:pt modelId="{8B205C79-29AD-4463-982A-FDA74F49905F}" type="parTrans" cxnId="{92C65B5B-E613-4003-AE80-D23AB6032E7A}">
      <dgm:prSet/>
      <dgm:spPr/>
      <dgm:t>
        <a:bodyPr/>
        <a:lstStyle/>
        <a:p>
          <a:endParaRPr lang="en-US"/>
        </a:p>
      </dgm:t>
    </dgm:pt>
    <dgm:pt modelId="{7B51E0E1-8691-4047-B64B-5B1667C6222C}" type="sibTrans" cxnId="{92C65B5B-E613-4003-AE80-D23AB6032E7A}">
      <dgm:prSet/>
      <dgm:spPr/>
      <dgm:t>
        <a:bodyPr/>
        <a:lstStyle/>
        <a:p>
          <a:endParaRPr lang="en-US"/>
        </a:p>
      </dgm:t>
    </dgm:pt>
    <dgm:pt modelId="{D9B2D0BF-02E6-174F-8BF4-D32B486E8D51}" type="pres">
      <dgm:prSet presAssocID="{ABA4746C-0405-48AD-BE9D-17CCAB1A1C13}" presName="linear" presStyleCnt="0">
        <dgm:presLayoutVars>
          <dgm:animLvl val="lvl"/>
          <dgm:resizeHandles val="exact"/>
        </dgm:presLayoutVars>
      </dgm:prSet>
      <dgm:spPr/>
    </dgm:pt>
    <dgm:pt modelId="{E2E1DEDE-EFA9-D246-8D86-3FEC599F9B1A}" type="pres">
      <dgm:prSet presAssocID="{2038BABB-90B9-4486-A9B5-AE8DAC42FE1E}" presName="parentText" presStyleLbl="node1" presStyleIdx="0" presStyleCnt="3">
        <dgm:presLayoutVars>
          <dgm:chMax val="0"/>
          <dgm:bulletEnabled val="1"/>
        </dgm:presLayoutVars>
      </dgm:prSet>
      <dgm:spPr/>
    </dgm:pt>
    <dgm:pt modelId="{85239F6A-FF8A-CF4B-9B80-B5E0FE5C5F70}" type="pres">
      <dgm:prSet presAssocID="{1A65F289-4E33-4BB1-A1B3-F51608DC9362}" presName="spacer" presStyleCnt="0"/>
      <dgm:spPr/>
    </dgm:pt>
    <dgm:pt modelId="{33DA213D-344C-974B-881D-A5127BDC1C7C}" type="pres">
      <dgm:prSet presAssocID="{DE007B9B-ABAC-4FD9-A62E-EB08D95C1BCE}" presName="parentText" presStyleLbl="node1" presStyleIdx="1" presStyleCnt="3">
        <dgm:presLayoutVars>
          <dgm:chMax val="0"/>
          <dgm:bulletEnabled val="1"/>
        </dgm:presLayoutVars>
      </dgm:prSet>
      <dgm:spPr/>
    </dgm:pt>
    <dgm:pt modelId="{766F139B-906C-5F49-BC20-6CAFB441A2E3}" type="pres">
      <dgm:prSet presAssocID="{DE007B9B-ABAC-4FD9-A62E-EB08D95C1BCE}" presName="childText" presStyleLbl="revTx" presStyleIdx="0" presStyleCnt="2">
        <dgm:presLayoutVars>
          <dgm:bulletEnabled val="1"/>
        </dgm:presLayoutVars>
      </dgm:prSet>
      <dgm:spPr/>
    </dgm:pt>
    <dgm:pt modelId="{4C8ED081-93D5-7B4A-A135-8E995A9F5A3E}" type="pres">
      <dgm:prSet presAssocID="{E55F7D9A-C461-4B98-AE85-FAA8FA92239E}" presName="parentText" presStyleLbl="node1" presStyleIdx="2" presStyleCnt="3">
        <dgm:presLayoutVars>
          <dgm:chMax val="0"/>
          <dgm:bulletEnabled val="1"/>
        </dgm:presLayoutVars>
      </dgm:prSet>
      <dgm:spPr/>
    </dgm:pt>
    <dgm:pt modelId="{DA7C2830-0F49-9745-A006-82125023CE69}" type="pres">
      <dgm:prSet presAssocID="{E55F7D9A-C461-4B98-AE85-FAA8FA92239E}" presName="childText" presStyleLbl="revTx" presStyleIdx="1" presStyleCnt="2">
        <dgm:presLayoutVars>
          <dgm:bulletEnabled val="1"/>
        </dgm:presLayoutVars>
      </dgm:prSet>
      <dgm:spPr/>
    </dgm:pt>
  </dgm:ptLst>
  <dgm:cxnLst>
    <dgm:cxn modelId="{8FBFEE06-727A-4D6C-9EED-14DC2A4D501B}" srcId="{582AE750-D2F5-42C1-9F19-5B75209C511B}" destId="{26F3A3B7-E779-4F8C-A982-62A4AAC917D2}" srcOrd="0" destOrd="0" parTransId="{2BB81183-534C-48BB-8DAE-2A399BCB9230}" sibTransId="{FF9684F8-C0C5-44C1-8264-F9FCF9FC0C9B}"/>
    <dgm:cxn modelId="{257F430A-ED5F-E648-8E3A-D048F3A08E74}" type="presOf" srcId="{0C0BFD27-726E-4A82-AE80-0208F2ACDB24}" destId="{DA7C2830-0F49-9745-A006-82125023CE69}" srcOrd="0" destOrd="5" presId="urn:microsoft.com/office/officeart/2005/8/layout/vList2"/>
    <dgm:cxn modelId="{8F8A2F15-A875-254E-BB3A-AFA231762ABA}" type="presOf" srcId="{4960264E-4D4B-4905-BAF6-75E1ECF0BE30}" destId="{DA7C2830-0F49-9745-A006-82125023CE69}" srcOrd="0" destOrd="1" presId="urn:microsoft.com/office/officeart/2005/8/layout/vList2"/>
    <dgm:cxn modelId="{81898E15-4B19-C745-A776-778499CCA675}" type="presOf" srcId="{DE007B9B-ABAC-4FD9-A62E-EB08D95C1BCE}" destId="{33DA213D-344C-974B-881D-A5127BDC1C7C}" srcOrd="0" destOrd="0" presId="urn:microsoft.com/office/officeart/2005/8/layout/vList2"/>
    <dgm:cxn modelId="{FC26D01D-A1A4-4B1C-A4FD-9BFED9B0D9C1}" srcId="{E55F7D9A-C461-4B98-AE85-FAA8FA92239E}" destId="{582AE750-D2F5-42C1-9F19-5B75209C511B}" srcOrd="3" destOrd="0" parTransId="{802818C5-2034-4370-8FEC-9E0CCFABC8C2}" sibTransId="{5BC026B3-9133-4463-B98D-06FDE1633179}"/>
    <dgm:cxn modelId="{D40F9848-C453-C14A-BCCC-F78FA50A0B68}" type="presOf" srcId="{09A71120-1144-4A3A-82B8-580E4CE2B34D}" destId="{766F139B-906C-5F49-BC20-6CAFB441A2E3}" srcOrd="0" destOrd="0" presId="urn:microsoft.com/office/officeart/2005/8/layout/vList2"/>
    <dgm:cxn modelId="{92C65B5B-E613-4003-AE80-D23AB6032E7A}" srcId="{582AE750-D2F5-42C1-9F19-5B75209C511B}" destId="{0C0BFD27-726E-4A82-AE80-0208F2ACDB24}" srcOrd="1" destOrd="0" parTransId="{8B205C79-29AD-4463-982A-FDA74F49905F}" sibTransId="{7B51E0E1-8691-4047-B64B-5B1667C6222C}"/>
    <dgm:cxn modelId="{ACD38D71-88DD-47D2-B820-665E9F3F4E46}" srcId="{ABA4746C-0405-48AD-BE9D-17CCAB1A1C13}" destId="{DE007B9B-ABAC-4FD9-A62E-EB08D95C1BCE}" srcOrd="1" destOrd="0" parTransId="{15339313-F8FD-4D89-B91D-B6287C0FCB88}" sibTransId="{CF51BBCA-7DAC-4FB7-A6DA-2E94D13252F3}"/>
    <dgm:cxn modelId="{A5272B7E-7C7B-274B-A6B3-F12A58ACB81F}" type="presOf" srcId="{E55F7D9A-C461-4B98-AE85-FAA8FA92239E}" destId="{4C8ED081-93D5-7B4A-A135-8E995A9F5A3E}" srcOrd="0" destOrd="0" presId="urn:microsoft.com/office/officeart/2005/8/layout/vList2"/>
    <dgm:cxn modelId="{B979E794-F88A-47E0-AF0C-CEA7CADCA790}" srcId="{ABA4746C-0405-48AD-BE9D-17CCAB1A1C13}" destId="{2038BABB-90B9-4486-A9B5-AE8DAC42FE1E}" srcOrd="0" destOrd="0" parTransId="{8AB16769-0F1B-4EC5-AC9B-F6765D45D898}" sibTransId="{1A65F289-4E33-4BB1-A1B3-F51608DC9362}"/>
    <dgm:cxn modelId="{45104E9A-3DAD-4340-91EB-01185425912C}" srcId="{E55F7D9A-C461-4B98-AE85-FAA8FA92239E}" destId="{865660E3-1D14-4A5E-9B1C-94C7326A6581}" srcOrd="0" destOrd="0" parTransId="{6F33A7F2-BB33-41E9-AA4A-1165F957EE54}" sibTransId="{E72F1945-A1E8-4D7F-97BB-A3E66AA8EA7A}"/>
    <dgm:cxn modelId="{102E55A3-5695-8E42-899C-645345508A1D}" type="presOf" srcId="{6F6EF174-E818-429A-83BE-4105545C7E3E}" destId="{DA7C2830-0F49-9745-A006-82125023CE69}" srcOrd="0" destOrd="2" presId="urn:microsoft.com/office/officeart/2005/8/layout/vList2"/>
    <dgm:cxn modelId="{61C9DCAF-B19F-3442-A0B0-60993A6FAEF6}" type="presOf" srcId="{2038BABB-90B9-4486-A9B5-AE8DAC42FE1E}" destId="{E2E1DEDE-EFA9-D246-8D86-3FEC599F9B1A}" srcOrd="0" destOrd="0" presId="urn:microsoft.com/office/officeart/2005/8/layout/vList2"/>
    <dgm:cxn modelId="{26134BBE-77C4-488F-B7AA-75CD1F9C7B3F}" srcId="{E55F7D9A-C461-4B98-AE85-FAA8FA92239E}" destId="{4960264E-4D4B-4905-BAF6-75E1ECF0BE30}" srcOrd="1" destOrd="0" parTransId="{62AB0BE5-72EC-47D6-89C3-2B1474D348B2}" sibTransId="{24309563-46B4-455C-B634-A4165FFBBD98}"/>
    <dgm:cxn modelId="{24BDF8C8-E2A4-7844-AACA-A37C0411D5A6}" type="presOf" srcId="{26F3A3B7-E779-4F8C-A982-62A4AAC917D2}" destId="{DA7C2830-0F49-9745-A006-82125023CE69}" srcOrd="0" destOrd="4" presId="urn:microsoft.com/office/officeart/2005/8/layout/vList2"/>
    <dgm:cxn modelId="{2C1930CA-4054-4F01-A60D-3A563033D85C}" srcId="{ABA4746C-0405-48AD-BE9D-17CCAB1A1C13}" destId="{E55F7D9A-C461-4B98-AE85-FAA8FA92239E}" srcOrd="2" destOrd="0" parTransId="{2D39931C-833B-41B0-A8B3-197366EFD259}" sibTransId="{C23AC451-9CC8-4FA5-80B4-3CADB9B3C594}"/>
    <dgm:cxn modelId="{D5FAC7D7-ECCB-4241-9B6A-5F8DE589397C}" srcId="{DE007B9B-ABAC-4FD9-A62E-EB08D95C1BCE}" destId="{09A71120-1144-4A3A-82B8-580E4CE2B34D}" srcOrd="0" destOrd="0" parTransId="{0A552C0B-E48C-47C8-87F6-27230E6C2335}" sibTransId="{6A53C7C9-2A2B-424F-84C4-6CFC229D141C}"/>
    <dgm:cxn modelId="{A76BA3F0-D279-7043-8EA2-58249F7C8AAC}" type="presOf" srcId="{ABA4746C-0405-48AD-BE9D-17CCAB1A1C13}" destId="{D9B2D0BF-02E6-174F-8BF4-D32B486E8D51}" srcOrd="0" destOrd="0" presId="urn:microsoft.com/office/officeart/2005/8/layout/vList2"/>
    <dgm:cxn modelId="{5AD478F7-AF09-0244-BE0B-CD22863578DE}" type="presOf" srcId="{865660E3-1D14-4A5E-9B1C-94C7326A6581}" destId="{DA7C2830-0F49-9745-A006-82125023CE69}" srcOrd="0" destOrd="0" presId="urn:microsoft.com/office/officeart/2005/8/layout/vList2"/>
    <dgm:cxn modelId="{B9A49DF9-38CF-45D9-B5A4-A6C0A4E96781}" srcId="{E55F7D9A-C461-4B98-AE85-FAA8FA92239E}" destId="{6F6EF174-E818-429A-83BE-4105545C7E3E}" srcOrd="2" destOrd="0" parTransId="{A4B42B33-E2CE-4F61-B932-71FD4EEE9187}" sibTransId="{34A4651F-CF95-4453-85CB-8F2E1152E3FE}"/>
    <dgm:cxn modelId="{303A78FB-735E-C443-8F1C-0D16670E3EA8}" type="presOf" srcId="{582AE750-D2F5-42C1-9F19-5B75209C511B}" destId="{DA7C2830-0F49-9745-A006-82125023CE69}" srcOrd="0" destOrd="3" presId="urn:microsoft.com/office/officeart/2005/8/layout/vList2"/>
    <dgm:cxn modelId="{7DD3A40D-0ECB-6F4F-8B8B-330261BB97FF}" type="presParOf" srcId="{D9B2D0BF-02E6-174F-8BF4-D32B486E8D51}" destId="{E2E1DEDE-EFA9-D246-8D86-3FEC599F9B1A}" srcOrd="0" destOrd="0" presId="urn:microsoft.com/office/officeart/2005/8/layout/vList2"/>
    <dgm:cxn modelId="{630D7646-363B-1649-BE01-AD09C7275801}" type="presParOf" srcId="{D9B2D0BF-02E6-174F-8BF4-D32B486E8D51}" destId="{85239F6A-FF8A-CF4B-9B80-B5E0FE5C5F70}" srcOrd="1" destOrd="0" presId="urn:microsoft.com/office/officeart/2005/8/layout/vList2"/>
    <dgm:cxn modelId="{76E2FAE3-8720-9342-9AF9-F7DD03B4BB73}" type="presParOf" srcId="{D9B2D0BF-02E6-174F-8BF4-D32B486E8D51}" destId="{33DA213D-344C-974B-881D-A5127BDC1C7C}" srcOrd="2" destOrd="0" presId="urn:microsoft.com/office/officeart/2005/8/layout/vList2"/>
    <dgm:cxn modelId="{9B262045-4BDC-0445-966A-B69C88C28511}" type="presParOf" srcId="{D9B2D0BF-02E6-174F-8BF4-D32B486E8D51}" destId="{766F139B-906C-5F49-BC20-6CAFB441A2E3}" srcOrd="3" destOrd="0" presId="urn:microsoft.com/office/officeart/2005/8/layout/vList2"/>
    <dgm:cxn modelId="{3EED0185-870D-2E47-B4EC-61124EBDC51E}" type="presParOf" srcId="{D9B2D0BF-02E6-174F-8BF4-D32B486E8D51}" destId="{4C8ED081-93D5-7B4A-A135-8E995A9F5A3E}" srcOrd="4" destOrd="0" presId="urn:microsoft.com/office/officeart/2005/8/layout/vList2"/>
    <dgm:cxn modelId="{CE347D8D-97A9-6342-91C8-FB60792A5519}" type="presParOf" srcId="{D9B2D0BF-02E6-174F-8BF4-D32B486E8D51}" destId="{DA7C2830-0F49-9745-A006-82125023CE69}"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A4446E1-57CA-4754-B4B5-E1C62211248C}"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259E4300-89C2-4B43-A4F1-2396BF08184F}">
      <dgm:prSet/>
      <dgm:spPr/>
      <dgm:t>
        <a:bodyPr/>
        <a:lstStyle/>
        <a:p>
          <a:r>
            <a:rPr lang="en-US"/>
            <a:t>25 % of patients have significant pain</a:t>
          </a:r>
        </a:p>
      </dgm:t>
    </dgm:pt>
    <dgm:pt modelId="{1ACAD008-4FE5-4506-93B1-EBD258AA1B7F}" type="parTrans" cxnId="{312D7E1A-DAD7-4CE3-A03C-95F1D2893939}">
      <dgm:prSet/>
      <dgm:spPr/>
      <dgm:t>
        <a:bodyPr/>
        <a:lstStyle/>
        <a:p>
          <a:endParaRPr lang="en-US"/>
        </a:p>
      </dgm:t>
    </dgm:pt>
    <dgm:pt modelId="{9AA6AED2-61FD-460B-950A-29B76C700D49}" type="sibTrans" cxnId="{312D7E1A-DAD7-4CE3-A03C-95F1D2893939}">
      <dgm:prSet/>
      <dgm:spPr/>
      <dgm:t>
        <a:bodyPr/>
        <a:lstStyle/>
        <a:p>
          <a:endParaRPr lang="en-US"/>
        </a:p>
      </dgm:t>
    </dgm:pt>
    <dgm:pt modelId="{A87C5178-B7C3-4ECA-BF38-41E7E83B70A3}">
      <dgm:prSet/>
      <dgm:spPr/>
      <dgm:t>
        <a:bodyPr/>
        <a:lstStyle/>
        <a:p>
          <a:r>
            <a:rPr lang="en-US"/>
            <a:t>Can be somatic, visceral, or neuropathic</a:t>
          </a:r>
        </a:p>
      </dgm:t>
    </dgm:pt>
    <dgm:pt modelId="{BC186FA0-1802-4CB6-B60E-7D852FAA6A6B}" type="parTrans" cxnId="{DE9796DD-ABCC-4738-AA7E-1253EC5F3893}">
      <dgm:prSet/>
      <dgm:spPr/>
      <dgm:t>
        <a:bodyPr/>
        <a:lstStyle/>
        <a:p>
          <a:endParaRPr lang="en-US"/>
        </a:p>
      </dgm:t>
    </dgm:pt>
    <dgm:pt modelId="{27C5690F-925D-4480-BDC7-4C3D87FD50A0}" type="sibTrans" cxnId="{DE9796DD-ABCC-4738-AA7E-1253EC5F3893}">
      <dgm:prSet/>
      <dgm:spPr/>
      <dgm:t>
        <a:bodyPr/>
        <a:lstStyle/>
        <a:p>
          <a:endParaRPr lang="en-US"/>
        </a:p>
      </dgm:t>
    </dgm:pt>
    <dgm:pt modelId="{8C0BB53A-C25F-47F5-99D2-F66D685F3443}">
      <dgm:prSet/>
      <dgm:spPr/>
      <dgm:t>
        <a:bodyPr/>
        <a:lstStyle/>
        <a:p>
          <a:r>
            <a:rPr lang="en-US"/>
            <a:t>Somatic= opioids, NSAIDs cyclooxygenase 2 inhibitors, and is amenable to treatment with neural blockade</a:t>
          </a:r>
        </a:p>
      </dgm:t>
    </dgm:pt>
    <dgm:pt modelId="{A5A7CA5A-C2C2-4545-9F0F-B6884EA16AB5}" type="parTrans" cxnId="{C6946D1A-DB2E-4564-85E0-C970675A675A}">
      <dgm:prSet/>
      <dgm:spPr/>
      <dgm:t>
        <a:bodyPr/>
        <a:lstStyle/>
        <a:p>
          <a:endParaRPr lang="en-US"/>
        </a:p>
      </dgm:t>
    </dgm:pt>
    <dgm:pt modelId="{1850C311-380B-468E-B045-5A8471A9D1EB}" type="sibTrans" cxnId="{C6946D1A-DB2E-4564-85E0-C970675A675A}">
      <dgm:prSet/>
      <dgm:spPr/>
      <dgm:t>
        <a:bodyPr/>
        <a:lstStyle/>
        <a:p>
          <a:endParaRPr lang="en-US"/>
        </a:p>
      </dgm:t>
    </dgm:pt>
    <dgm:pt modelId="{567C413E-A89E-4BF9-BCAE-FFD754798402}">
      <dgm:prSet/>
      <dgm:spPr/>
      <dgm:t>
        <a:bodyPr/>
        <a:lstStyle/>
        <a:p>
          <a:r>
            <a:rPr lang="en-US"/>
            <a:t>Visceral= responds to sympathetic blocks</a:t>
          </a:r>
        </a:p>
      </dgm:t>
    </dgm:pt>
    <dgm:pt modelId="{3B9B9A14-9635-482A-9D83-AF6FC84F81C5}" type="parTrans" cxnId="{FD07E5A2-4321-4E8A-B5F5-C7F5B542953A}">
      <dgm:prSet/>
      <dgm:spPr/>
      <dgm:t>
        <a:bodyPr/>
        <a:lstStyle/>
        <a:p>
          <a:endParaRPr lang="en-US"/>
        </a:p>
      </dgm:t>
    </dgm:pt>
    <dgm:pt modelId="{F2EA2B9B-9552-4ACD-8E95-BEE799D70BA2}" type="sibTrans" cxnId="{FD07E5A2-4321-4E8A-B5F5-C7F5B542953A}">
      <dgm:prSet/>
      <dgm:spPr/>
      <dgm:t>
        <a:bodyPr/>
        <a:lstStyle/>
        <a:p>
          <a:endParaRPr lang="en-US"/>
        </a:p>
      </dgm:t>
    </dgm:pt>
    <dgm:pt modelId="{1CDA6FA1-BEB3-490E-A372-B031747D7349}">
      <dgm:prSet/>
      <dgm:spPr/>
      <dgm:t>
        <a:bodyPr/>
        <a:lstStyle/>
        <a:p>
          <a:r>
            <a:rPr lang="en-US"/>
            <a:t>Neuropathic pain=responsive to anticonvulsants, opioids, tricyclic antidepressants, SSRIs, or combination</a:t>
          </a:r>
        </a:p>
      </dgm:t>
    </dgm:pt>
    <dgm:pt modelId="{A8AB8A0A-5B61-4CF4-B139-BBFDA4AA00FE}" type="parTrans" cxnId="{4EF05215-3827-4E72-BECF-D79FF5CB9C6B}">
      <dgm:prSet/>
      <dgm:spPr/>
      <dgm:t>
        <a:bodyPr/>
        <a:lstStyle/>
        <a:p>
          <a:endParaRPr lang="en-US"/>
        </a:p>
      </dgm:t>
    </dgm:pt>
    <dgm:pt modelId="{E556491E-6F29-4F5A-BFB9-6AF227220ED7}" type="sibTrans" cxnId="{4EF05215-3827-4E72-BECF-D79FF5CB9C6B}">
      <dgm:prSet/>
      <dgm:spPr/>
      <dgm:t>
        <a:bodyPr/>
        <a:lstStyle/>
        <a:p>
          <a:endParaRPr lang="en-US"/>
        </a:p>
      </dgm:t>
    </dgm:pt>
    <dgm:pt modelId="{E58AB0FA-94D3-40D2-908E-4F9EB48CDD71}">
      <dgm:prSet/>
      <dgm:spPr/>
      <dgm:t>
        <a:bodyPr/>
        <a:lstStyle/>
        <a:p>
          <a:r>
            <a:rPr lang="en-US"/>
            <a:t>Opioids are mainstay of tx </a:t>
          </a:r>
        </a:p>
      </dgm:t>
    </dgm:pt>
    <dgm:pt modelId="{47A3B2FC-FF28-4CF1-B292-460E72BC8447}" type="parTrans" cxnId="{D9AE0322-DA62-412B-80D1-C4C526A14454}">
      <dgm:prSet/>
      <dgm:spPr/>
      <dgm:t>
        <a:bodyPr/>
        <a:lstStyle/>
        <a:p>
          <a:endParaRPr lang="en-US"/>
        </a:p>
      </dgm:t>
    </dgm:pt>
    <dgm:pt modelId="{FDDEAE54-3FC9-483C-AA37-51A90604D8EE}" type="sibTrans" cxnId="{D9AE0322-DA62-412B-80D1-C4C526A14454}">
      <dgm:prSet/>
      <dgm:spPr/>
      <dgm:t>
        <a:bodyPr/>
        <a:lstStyle/>
        <a:p>
          <a:endParaRPr lang="en-US"/>
        </a:p>
      </dgm:t>
    </dgm:pt>
    <dgm:pt modelId="{91F780E5-2DBD-4CED-8D14-8012C94BFE2D}">
      <dgm:prSet/>
      <dgm:spPr/>
      <dgm:t>
        <a:bodyPr/>
        <a:lstStyle/>
        <a:p>
          <a:r>
            <a:rPr lang="en-US"/>
            <a:t>Neurolytic blocks and intrathecal opioids are considered when pharm management is not effective</a:t>
          </a:r>
        </a:p>
      </dgm:t>
    </dgm:pt>
    <dgm:pt modelId="{2E424E79-1EE0-4D6A-9A96-172C2AE47568}" type="parTrans" cxnId="{A7F09254-EE79-44B7-A7A2-323B75FC1EB9}">
      <dgm:prSet/>
      <dgm:spPr/>
      <dgm:t>
        <a:bodyPr/>
        <a:lstStyle/>
        <a:p>
          <a:endParaRPr lang="en-US"/>
        </a:p>
      </dgm:t>
    </dgm:pt>
    <dgm:pt modelId="{A7BE4877-9A27-480B-9BB3-6CF1694EFE63}" type="sibTrans" cxnId="{A7F09254-EE79-44B7-A7A2-323B75FC1EB9}">
      <dgm:prSet/>
      <dgm:spPr/>
      <dgm:t>
        <a:bodyPr/>
        <a:lstStyle/>
        <a:p>
          <a:endParaRPr lang="en-US"/>
        </a:p>
      </dgm:t>
    </dgm:pt>
    <dgm:pt modelId="{9DC3619C-AD61-B84E-8AFC-408434D07238}" type="pres">
      <dgm:prSet presAssocID="{9A4446E1-57CA-4754-B4B5-E1C62211248C}" presName="diagram" presStyleCnt="0">
        <dgm:presLayoutVars>
          <dgm:dir/>
          <dgm:resizeHandles val="exact"/>
        </dgm:presLayoutVars>
      </dgm:prSet>
      <dgm:spPr/>
    </dgm:pt>
    <dgm:pt modelId="{8486CE6D-A112-7247-B003-0CD812B279EA}" type="pres">
      <dgm:prSet presAssocID="{259E4300-89C2-4B43-A4F1-2396BF08184F}" presName="node" presStyleLbl="node1" presStyleIdx="0" presStyleCnt="7">
        <dgm:presLayoutVars>
          <dgm:bulletEnabled val="1"/>
        </dgm:presLayoutVars>
      </dgm:prSet>
      <dgm:spPr/>
    </dgm:pt>
    <dgm:pt modelId="{468A8479-4993-8949-A1FE-B14ECD5D06DE}" type="pres">
      <dgm:prSet presAssocID="{9AA6AED2-61FD-460B-950A-29B76C700D49}" presName="sibTrans" presStyleCnt="0"/>
      <dgm:spPr/>
    </dgm:pt>
    <dgm:pt modelId="{16DDC839-F215-974C-82D5-D75909690AAB}" type="pres">
      <dgm:prSet presAssocID="{A87C5178-B7C3-4ECA-BF38-41E7E83B70A3}" presName="node" presStyleLbl="node1" presStyleIdx="1" presStyleCnt="7">
        <dgm:presLayoutVars>
          <dgm:bulletEnabled val="1"/>
        </dgm:presLayoutVars>
      </dgm:prSet>
      <dgm:spPr/>
    </dgm:pt>
    <dgm:pt modelId="{36823559-DCF0-4D4D-8DA4-42BF3EF3C212}" type="pres">
      <dgm:prSet presAssocID="{27C5690F-925D-4480-BDC7-4C3D87FD50A0}" presName="sibTrans" presStyleCnt="0"/>
      <dgm:spPr/>
    </dgm:pt>
    <dgm:pt modelId="{8A22B99E-88E7-CC4D-86CB-4113B58634A5}" type="pres">
      <dgm:prSet presAssocID="{8C0BB53A-C25F-47F5-99D2-F66D685F3443}" presName="node" presStyleLbl="node1" presStyleIdx="2" presStyleCnt="7">
        <dgm:presLayoutVars>
          <dgm:bulletEnabled val="1"/>
        </dgm:presLayoutVars>
      </dgm:prSet>
      <dgm:spPr/>
    </dgm:pt>
    <dgm:pt modelId="{2EDC3815-38BF-CA4F-8C32-C37197F982EF}" type="pres">
      <dgm:prSet presAssocID="{1850C311-380B-468E-B045-5A8471A9D1EB}" presName="sibTrans" presStyleCnt="0"/>
      <dgm:spPr/>
    </dgm:pt>
    <dgm:pt modelId="{77740D8D-798D-DE42-BC1A-167A494A0DAA}" type="pres">
      <dgm:prSet presAssocID="{567C413E-A89E-4BF9-BCAE-FFD754798402}" presName="node" presStyleLbl="node1" presStyleIdx="3" presStyleCnt="7">
        <dgm:presLayoutVars>
          <dgm:bulletEnabled val="1"/>
        </dgm:presLayoutVars>
      </dgm:prSet>
      <dgm:spPr/>
    </dgm:pt>
    <dgm:pt modelId="{D344AB5C-EEE8-2D40-A5E4-20F7C5BFFB21}" type="pres">
      <dgm:prSet presAssocID="{F2EA2B9B-9552-4ACD-8E95-BEE799D70BA2}" presName="sibTrans" presStyleCnt="0"/>
      <dgm:spPr/>
    </dgm:pt>
    <dgm:pt modelId="{BF879B28-12A6-1C46-A3B9-06285AAA7577}" type="pres">
      <dgm:prSet presAssocID="{1CDA6FA1-BEB3-490E-A372-B031747D7349}" presName="node" presStyleLbl="node1" presStyleIdx="4" presStyleCnt="7">
        <dgm:presLayoutVars>
          <dgm:bulletEnabled val="1"/>
        </dgm:presLayoutVars>
      </dgm:prSet>
      <dgm:spPr/>
    </dgm:pt>
    <dgm:pt modelId="{6663BE78-57B1-7D4C-A06C-99F2192F5805}" type="pres">
      <dgm:prSet presAssocID="{E556491E-6F29-4F5A-BFB9-6AF227220ED7}" presName="sibTrans" presStyleCnt="0"/>
      <dgm:spPr/>
    </dgm:pt>
    <dgm:pt modelId="{E984BC02-B606-2145-8A04-8B7B6ADFAB97}" type="pres">
      <dgm:prSet presAssocID="{E58AB0FA-94D3-40D2-908E-4F9EB48CDD71}" presName="node" presStyleLbl="node1" presStyleIdx="5" presStyleCnt="7">
        <dgm:presLayoutVars>
          <dgm:bulletEnabled val="1"/>
        </dgm:presLayoutVars>
      </dgm:prSet>
      <dgm:spPr/>
    </dgm:pt>
    <dgm:pt modelId="{F6981880-9650-F547-98B4-BD539A6DD975}" type="pres">
      <dgm:prSet presAssocID="{FDDEAE54-3FC9-483C-AA37-51A90604D8EE}" presName="sibTrans" presStyleCnt="0"/>
      <dgm:spPr/>
    </dgm:pt>
    <dgm:pt modelId="{675589E8-5F67-8642-8209-240A907A6160}" type="pres">
      <dgm:prSet presAssocID="{91F780E5-2DBD-4CED-8D14-8012C94BFE2D}" presName="node" presStyleLbl="node1" presStyleIdx="6" presStyleCnt="7">
        <dgm:presLayoutVars>
          <dgm:bulletEnabled val="1"/>
        </dgm:presLayoutVars>
      </dgm:prSet>
      <dgm:spPr/>
    </dgm:pt>
  </dgm:ptLst>
  <dgm:cxnLst>
    <dgm:cxn modelId="{DAC16A06-74E3-154E-B1AE-8153935CA953}" type="presOf" srcId="{E58AB0FA-94D3-40D2-908E-4F9EB48CDD71}" destId="{E984BC02-B606-2145-8A04-8B7B6ADFAB97}" srcOrd="0" destOrd="0" presId="urn:microsoft.com/office/officeart/2005/8/layout/default"/>
    <dgm:cxn modelId="{4EF05215-3827-4E72-BECF-D79FF5CB9C6B}" srcId="{9A4446E1-57CA-4754-B4B5-E1C62211248C}" destId="{1CDA6FA1-BEB3-490E-A372-B031747D7349}" srcOrd="4" destOrd="0" parTransId="{A8AB8A0A-5B61-4CF4-B139-BBFDA4AA00FE}" sibTransId="{E556491E-6F29-4F5A-BFB9-6AF227220ED7}"/>
    <dgm:cxn modelId="{C6946D1A-DB2E-4564-85E0-C970675A675A}" srcId="{9A4446E1-57CA-4754-B4B5-E1C62211248C}" destId="{8C0BB53A-C25F-47F5-99D2-F66D685F3443}" srcOrd="2" destOrd="0" parTransId="{A5A7CA5A-C2C2-4545-9F0F-B6884EA16AB5}" sibTransId="{1850C311-380B-468E-B045-5A8471A9D1EB}"/>
    <dgm:cxn modelId="{312D7E1A-DAD7-4CE3-A03C-95F1D2893939}" srcId="{9A4446E1-57CA-4754-B4B5-E1C62211248C}" destId="{259E4300-89C2-4B43-A4F1-2396BF08184F}" srcOrd="0" destOrd="0" parTransId="{1ACAD008-4FE5-4506-93B1-EBD258AA1B7F}" sibTransId="{9AA6AED2-61FD-460B-950A-29B76C700D49}"/>
    <dgm:cxn modelId="{D9AE0322-DA62-412B-80D1-C4C526A14454}" srcId="{9A4446E1-57CA-4754-B4B5-E1C62211248C}" destId="{E58AB0FA-94D3-40D2-908E-4F9EB48CDD71}" srcOrd="5" destOrd="0" parTransId="{47A3B2FC-FF28-4CF1-B292-460E72BC8447}" sibTransId="{FDDEAE54-3FC9-483C-AA37-51A90604D8EE}"/>
    <dgm:cxn modelId="{A7F09254-EE79-44B7-A7A2-323B75FC1EB9}" srcId="{9A4446E1-57CA-4754-B4B5-E1C62211248C}" destId="{91F780E5-2DBD-4CED-8D14-8012C94BFE2D}" srcOrd="6" destOrd="0" parTransId="{2E424E79-1EE0-4D6A-9A96-172C2AE47568}" sibTransId="{A7BE4877-9A27-480B-9BB3-6CF1694EFE63}"/>
    <dgm:cxn modelId="{F48A2C58-65A3-C74A-8A73-1A6F1A9C9FEF}" type="presOf" srcId="{1CDA6FA1-BEB3-490E-A372-B031747D7349}" destId="{BF879B28-12A6-1C46-A3B9-06285AAA7577}" srcOrd="0" destOrd="0" presId="urn:microsoft.com/office/officeart/2005/8/layout/default"/>
    <dgm:cxn modelId="{19D73758-E650-AB47-B3D1-5C1E9A4877F1}" type="presOf" srcId="{567C413E-A89E-4BF9-BCAE-FFD754798402}" destId="{77740D8D-798D-DE42-BC1A-167A494A0DAA}" srcOrd="0" destOrd="0" presId="urn:microsoft.com/office/officeart/2005/8/layout/default"/>
    <dgm:cxn modelId="{C065AA5C-8FEE-E049-A629-73C58C5BB5EA}" type="presOf" srcId="{259E4300-89C2-4B43-A4F1-2396BF08184F}" destId="{8486CE6D-A112-7247-B003-0CD812B279EA}" srcOrd="0" destOrd="0" presId="urn:microsoft.com/office/officeart/2005/8/layout/default"/>
    <dgm:cxn modelId="{CD94CB8E-A0CD-E944-9072-958BBF6CB332}" type="presOf" srcId="{9A4446E1-57CA-4754-B4B5-E1C62211248C}" destId="{9DC3619C-AD61-B84E-8AFC-408434D07238}" srcOrd="0" destOrd="0" presId="urn:microsoft.com/office/officeart/2005/8/layout/default"/>
    <dgm:cxn modelId="{2D6C1B98-4E40-F145-BDE2-97AAB4A887B2}" type="presOf" srcId="{91F780E5-2DBD-4CED-8D14-8012C94BFE2D}" destId="{675589E8-5F67-8642-8209-240A907A6160}" srcOrd="0" destOrd="0" presId="urn:microsoft.com/office/officeart/2005/8/layout/default"/>
    <dgm:cxn modelId="{377B2CA0-8892-2C46-AD24-D9DFDEADD042}" type="presOf" srcId="{8C0BB53A-C25F-47F5-99D2-F66D685F3443}" destId="{8A22B99E-88E7-CC4D-86CB-4113B58634A5}" srcOrd="0" destOrd="0" presId="urn:microsoft.com/office/officeart/2005/8/layout/default"/>
    <dgm:cxn modelId="{FD07E5A2-4321-4E8A-B5F5-C7F5B542953A}" srcId="{9A4446E1-57CA-4754-B4B5-E1C62211248C}" destId="{567C413E-A89E-4BF9-BCAE-FFD754798402}" srcOrd="3" destOrd="0" parTransId="{3B9B9A14-9635-482A-9D83-AF6FC84F81C5}" sibTransId="{F2EA2B9B-9552-4ACD-8E95-BEE799D70BA2}"/>
    <dgm:cxn modelId="{DE9796DD-ABCC-4738-AA7E-1253EC5F3893}" srcId="{9A4446E1-57CA-4754-B4B5-E1C62211248C}" destId="{A87C5178-B7C3-4ECA-BF38-41E7E83B70A3}" srcOrd="1" destOrd="0" parTransId="{BC186FA0-1802-4CB6-B60E-7D852FAA6A6B}" sibTransId="{27C5690F-925D-4480-BDC7-4C3D87FD50A0}"/>
    <dgm:cxn modelId="{872C43F6-B61F-BE42-AD43-67848A97B5E6}" type="presOf" srcId="{A87C5178-B7C3-4ECA-BF38-41E7E83B70A3}" destId="{16DDC839-F215-974C-82D5-D75909690AAB}" srcOrd="0" destOrd="0" presId="urn:microsoft.com/office/officeart/2005/8/layout/default"/>
    <dgm:cxn modelId="{7FA4BD80-C27D-1141-A60B-54266790504F}" type="presParOf" srcId="{9DC3619C-AD61-B84E-8AFC-408434D07238}" destId="{8486CE6D-A112-7247-B003-0CD812B279EA}" srcOrd="0" destOrd="0" presId="urn:microsoft.com/office/officeart/2005/8/layout/default"/>
    <dgm:cxn modelId="{F5E2957C-E26A-CA48-BC30-603C2417909C}" type="presParOf" srcId="{9DC3619C-AD61-B84E-8AFC-408434D07238}" destId="{468A8479-4993-8949-A1FE-B14ECD5D06DE}" srcOrd="1" destOrd="0" presId="urn:microsoft.com/office/officeart/2005/8/layout/default"/>
    <dgm:cxn modelId="{8F7FA223-E5C7-3745-9C3F-E1871479C8CC}" type="presParOf" srcId="{9DC3619C-AD61-B84E-8AFC-408434D07238}" destId="{16DDC839-F215-974C-82D5-D75909690AAB}" srcOrd="2" destOrd="0" presId="urn:microsoft.com/office/officeart/2005/8/layout/default"/>
    <dgm:cxn modelId="{1F5011A9-8B62-DE4F-A0CF-ACA1DF23C50A}" type="presParOf" srcId="{9DC3619C-AD61-B84E-8AFC-408434D07238}" destId="{36823559-DCF0-4D4D-8DA4-42BF3EF3C212}" srcOrd="3" destOrd="0" presId="urn:microsoft.com/office/officeart/2005/8/layout/default"/>
    <dgm:cxn modelId="{301ED7F4-E4C0-BF42-BBA2-D5A64382322E}" type="presParOf" srcId="{9DC3619C-AD61-B84E-8AFC-408434D07238}" destId="{8A22B99E-88E7-CC4D-86CB-4113B58634A5}" srcOrd="4" destOrd="0" presId="urn:microsoft.com/office/officeart/2005/8/layout/default"/>
    <dgm:cxn modelId="{05E16773-FA92-7E48-AE57-3009EFB23E15}" type="presParOf" srcId="{9DC3619C-AD61-B84E-8AFC-408434D07238}" destId="{2EDC3815-38BF-CA4F-8C32-C37197F982EF}" srcOrd="5" destOrd="0" presId="urn:microsoft.com/office/officeart/2005/8/layout/default"/>
    <dgm:cxn modelId="{A3D4527D-1BF5-7746-A058-2962F2015BD1}" type="presParOf" srcId="{9DC3619C-AD61-B84E-8AFC-408434D07238}" destId="{77740D8D-798D-DE42-BC1A-167A494A0DAA}" srcOrd="6" destOrd="0" presId="urn:microsoft.com/office/officeart/2005/8/layout/default"/>
    <dgm:cxn modelId="{B852E2CE-0656-484D-8FC6-120F2D1C3661}" type="presParOf" srcId="{9DC3619C-AD61-B84E-8AFC-408434D07238}" destId="{D344AB5C-EEE8-2D40-A5E4-20F7C5BFFB21}" srcOrd="7" destOrd="0" presId="urn:microsoft.com/office/officeart/2005/8/layout/default"/>
    <dgm:cxn modelId="{F4AFE15B-F712-FA48-97F4-71D1D3476F6E}" type="presParOf" srcId="{9DC3619C-AD61-B84E-8AFC-408434D07238}" destId="{BF879B28-12A6-1C46-A3B9-06285AAA7577}" srcOrd="8" destOrd="0" presId="urn:microsoft.com/office/officeart/2005/8/layout/default"/>
    <dgm:cxn modelId="{C24BAAA0-E3D2-1C47-A191-17535E766126}" type="presParOf" srcId="{9DC3619C-AD61-B84E-8AFC-408434D07238}" destId="{6663BE78-57B1-7D4C-A06C-99F2192F5805}" srcOrd="9" destOrd="0" presId="urn:microsoft.com/office/officeart/2005/8/layout/default"/>
    <dgm:cxn modelId="{FAF8F0D6-D478-7A4B-B620-6CD09BCC0E77}" type="presParOf" srcId="{9DC3619C-AD61-B84E-8AFC-408434D07238}" destId="{E984BC02-B606-2145-8A04-8B7B6ADFAB97}" srcOrd="10" destOrd="0" presId="urn:microsoft.com/office/officeart/2005/8/layout/default"/>
    <dgm:cxn modelId="{09CB463B-98A7-BB46-B6D5-EE9F69CECB04}" type="presParOf" srcId="{9DC3619C-AD61-B84E-8AFC-408434D07238}" destId="{F6981880-9650-F547-98B4-BD539A6DD975}" srcOrd="11" destOrd="0" presId="urn:microsoft.com/office/officeart/2005/8/layout/default"/>
    <dgm:cxn modelId="{A2102505-435E-FC49-8902-5A587804B654}" type="presParOf" srcId="{9DC3619C-AD61-B84E-8AFC-408434D07238}" destId="{675589E8-5F67-8642-8209-240A907A6160}"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E3EC1-FDE3-6F4D-A962-AEDEAD1C925D}">
      <dsp:nvSpPr>
        <dsp:cNvPr id="0" name=""/>
        <dsp:cNvSpPr/>
      </dsp:nvSpPr>
      <dsp:spPr>
        <a:xfrm rot="5400000">
          <a:off x="-115964" y="116523"/>
          <a:ext cx="773098" cy="541169"/>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Define</a:t>
          </a:r>
        </a:p>
      </dsp:txBody>
      <dsp:txXfrm rot="-5400000">
        <a:off x="1" y="271144"/>
        <a:ext cx="541169" cy="231929"/>
      </dsp:txXfrm>
    </dsp:sp>
    <dsp:sp modelId="{133FB34B-FC2C-6140-BBB4-05F1A1048825}">
      <dsp:nvSpPr>
        <dsp:cNvPr id="0" name=""/>
        <dsp:cNvSpPr/>
      </dsp:nvSpPr>
      <dsp:spPr>
        <a:xfrm rot="5400000">
          <a:off x="2676598" y="-2134871"/>
          <a:ext cx="502514" cy="4773373"/>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Define chronic pain and its pathophysiology</a:t>
          </a:r>
        </a:p>
      </dsp:txBody>
      <dsp:txXfrm rot="-5400000">
        <a:off x="541169" y="25089"/>
        <a:ext cx="4748842" cy="453452"/>
      </dsp:txXfrm>
    </dsp:sp>
    <dsp:sp modelId="{129A9654-82B7-9E4C-AFEC-F72A47757B2B}">
      <dsp:nvSpPr>
        <dsp:cNvPr id="0" name=""/>
        <dsp:cNvSpPr/>
      </dsp:nvSpPr>
      <dsp:spPr>
        <a:xfrm rot="5400000">
          <a:off x="-115964" y="766949"/>
          <a:ext cx="773098" cy="541169"/>
        </a:xfrm>
        <a:prstGeom prst="chevron">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Understand</a:t>
          </a:r>
        </a:p>
      </dsp:txBody>
      <dsp:txXfrm rot="-5400000">
        <a:off x="1" y="921570"/>
        <a:ext cx="541169" cy="231929"/>
      </dsp:txXfrm>
    </dsp:sp>
    <dsp:sp modelId="{F3B00B93-A54C-1645-9850-7EBD06FC1D19}">
      <dsp:nvSpPr>
        <dsp:cNvPr id="0" name=""/>
        <dsp:cNvSpPr/>
      </dsp:nvSpPr>
      <dsp:spPr>
        <a:xfrm rot="5400000">
          <a:off x="2676598" y="-1484445"/>
          <a:ext cx="502514" cy="4773373"/>
        </a:xfrm>
        <a:prstGeom prst="round2SameRect">
          <a:avLst/>
        </a:prstGeom>
        <a:solidFill>
          <a:schemeClr val="lt1">
            <a:alpha val="90000"/>
            <a:hueOff val="0"/>
            <a:satOff val="0"/>
            <a:lumOff val="0"/>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Understand pain “WIND UP”</a:t>
          </a:r>
        </a:p>
      </dsp:txBody>
      <dsp:txXfrm rot="-5400000">
        <a:off x="541169" y="675515"/>
        <a:ext cx="4748842" cy="453452"/>
      </dsp:txXfrm>
    </dsp:sp>
    <dsp:sp modelId="{C6E35650-FAA2-6F42-A868-F5D39065E100}">
      <dsp:nvSpPr>
        <dsp:cNvPr id="0" name=""/>
        <dsp:cNvSpPr/>
      </dsp:nvSpPr>
      <dsp:spPr>
        <a:xfrm rot="5400000">
          <a:off x="-115964" y="1417375"/>
          <a:ext cx="773098" cy="541169"/>
        </a:xfrm>
        <a:prstGeom prst="chevron">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Describe</a:t>
          </a:r>
        </a:p>
      </dsp:txBody>
      <dsp:txXfrm rot="-5400000">
        <a:off x="1" y="1571996"/>
        <a:ext cx="541169" cy="231929"/>
      </dsp:txXfrm>
    </dsp:sp>
    <dsp:sp modelId="{2BF5748F-9571-294E-A3C4-03DE0888687F}">
      <dsp:nvSpPr>
        <dsp:cNvPr id="0" name=""/>
        <dsp:cNvSpPr/>
      </dsp:nvSpPr>
      <dsp:spPr>
        <a:xfrm rot="5400000">
          <a:off x="2676598" y="-834019"/>
          <a:ext cx="502514" cy="4773373"/>
        </a:xfrm>
        <a:prstGeom prst="round2Same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Describe the types of chronic pain</a:t>
          </a:r>
        </a:p>
      </dsp:txBody>
      <dsp:txXfrm rot="-5400000">
        <a:off x="541169" y="1325941"/>
        <a:ext cx="4748842" cy="453452"/>
      </dsp:txXfrm>
    </dsp:sp>
    <dsp:sp modelId="{44BFDF17-BDB6-F147-9273-572E14B2A6B8}">
      <dsp:nvSpPr>
        <dsp:cNvPr id="0" name=""/>
        <dsp:cNvSpPr/>
      </dsp:nvSpPr>
      <dsp:spPr>
        <a:xfrm rot="5400000">
          <a:off x="-115964" y="2067801"/>
          <a:ext cx="773098" cy="541169"/>
        </a:xfrm>
        <a:prstGeom prst="chevron">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Describe</a:t>
          </a:r>
        </a:p>
      </dsp:txBody>
      <dsp:txXfrm rot="-5400000">
        <a:off x="1" y="2222422"/>
        <a:ext cx="541169" cy="231929"/>
      </dsp:txXfrm>
    </dsp:sp>
    <dsp:sp modelId="{0F15A9DF-04CF-BC4D-A301-6D8B721D7B57}">
      <dsp:nvSpPr>
        <dsp:cNvPr id="0" name=""/>
        <dsp:cNvSpPr/>
      </dsp:nvSpPr>
      <dsp:spPr>
        <a:xfrm rot="5400000">
          <a:off x="2676598" y="-183593"/>
          <a:ext cx="502514" cy="4773373"/>
        </a:xfrm>
        <a:prstGeom prst="round2SameRect">
          <a:avLst/>
        </a:prstGeom>
        <a:solidFill>
          <a:schemeClr val="lt1">
            <a:alpha val="90000"/>
            <a:hueOff val="0"/>
            <a:satOff val="0"/>
            <a:lumOff val="0"/>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Describe the pharmacological treatments for chronic pain</a:t>
          </a:r>
        </a:p>
      </dsp:txBody>
      <dsp:txXfrm rot="-5400000">
        <a:off x="541169" y="1976367"/>
        <a:ext cx="4748842" cy="453452"/>
      </dsp:txXfrm>
    </dsp:sp>
    <dsp:sp modelId="{ABA14848-09EB-D54A-8958-527AF2A8D115}">
      <dsp:nvSpPr>
        <dsp:cNvPr id="0" name=""/>
        <dsp:cNvSpPr/>
      </dsp:nvSpPr>
      <dsp:spPr>
        <a:xfrm rot="5400000">
          <a:off x="-115964" y="2718227"/>
          <a:ext cx="773098" cy="541169"/>
        </a:xfrm>
        <a:prstGeom prst="chevron">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kern="1200"/>
            <a:t>Understand</a:t>
          </a:r>
        </a:p>
      </dsp:txBody>
      <dsp:txXfrm rot="-5400000">
        <a:off x="1" y="2872848"/>
        <a:ext cx="541169" cy="231929"/>
      </dsp:txXfrm>
    </dsp:sp>
    <dsp:sp modelId="{E1C7D78F-969E-8E4D-981A-5DB5C448A548}">
      <dsp:nvSpPr>
        <dsp:cNvPr id="0" name=""/>
        <dsp:cNvSpPr/>
      </dsp:nvSpPr>
      <dsp:spPr>
        <a:xfrm rot="5400000">
          <a:off x="2676598" y="466832"/>
          <a:ext cx="502514" cy="4773373"/>
        </a:xfrm>
        <a:prstGeom prst="round2Same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Understand common chronic pain syndromes and their treatment</a:t>
          </a:r>
        </a:p>
      </dsp:txBody>
      <dsp:txXfrm rot="-5400000">
        <a:off x="541169" y="2626793"/>
        <a:ext cx="4748842" cy="4534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05A17-EA0B-3548-B15B-8AACA8434098}">
      <dsp:nvSpPr>
        <dsp:cNvPr id="0" name=""/>
        <dsp:cNvSpPr/>
      </dsp:nvSpPr>
      <dsp:spPr>
        <a:xfrm>
          <a:off x="0" y="37606"/>
          <a:ext cx="1051560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Uninterrupted persistent pain lasting 3 months or more </a:t>
          </a:r>
        </a:p>
      </dsp:txBody>
      <dsp:txXfrm>
        <a:off x="29271" y="66877"/>
        <a:ext cx="10457058" cy="541083"/>
      </dsp:txXfrm>
    </dsp:sp>
    <dsp:sp modelId="{13F60D9A-7A5B-F04E-AAAB-9C6BBC7735CD}">
      <dsp:nvSpPr>
        <dsp:cNvPr id="0" name=""/>
        <dsp:cNvSpPr/>
      </dsp:nvSpPr>
      <dsp:spPr>
        <a:xfrm>
          <a:off x="0" y="637231"/>
          <a:ext cx="105156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Includes negative sensory and emotional experience</a:t>
          </a:r>
        </a:p>
      </dsp:txBody>
      <dsp:txXfrm>
        <a:off x="0" y="637231"/>
        <a:ext cx="10515600" cy="414000"/>
      </dsp:txXfrm>
    </dsp:sp>
    <dsp:sp modelId="{7C7366F3-256B-404F-A382-74D2EBBDC6EF}">
      <dsp:nvSpPr>
        <dsp:cNvPr id="0" name=""/>
        <dsp:cNvSpPr/>
      </dsp:nvSpPr>
      <dsp:spPr>
        <a:xfrm>
          <a:off x="0" y="1051231"/>
          <a:ext cx="1051560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Linked to divorce, poverty, homelessness, despair, and sometimes suicide</a:t>
          </a:r>
        </a:p>
      </dsp:txBody>
      <dsp:txXfrm>
        <a:off x="29271" y="1080502"/>
        <a:ext cx="10457058" cy="541083"/>
      </dsp:txXfrm>
    </dsp:sp>
    <dsp:sp modelId="{2E71C66E-4CD2-F14F-AEAA-4637D489D761}">
      <dsp:nvSpPr>
        <dsp:cNvPr id="0" name=""/>
        <dsp:cNvSpPr/>
      </dsp:nvSpPr>
      <dsp:spPr>
        <a:xfrm>
          <a:off x="0" y="1722856"/>
          <a:ext cx="1051560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Determination of the source is not always clear</a:t>
          </a:r>
        </a:p>
      </dsp:txBody>
      <dsp:txXfrm>
        <a:off x="29271" y="1752127"/>
        <a:ext cx="10457058" cy="541083"/>
      </dsp:txXfrm>
    </dsp:sp>
    <dsp:sp modelId="{84186BAE-D7C0-7B4C-ADEE-138EA36F8515}">
      <dsp:nvSpPr>
        <dsp:cNvPr id="0" name=""/>
        <dsp:cNvSpPr/>
      </dsp:nvSpPr>
      <dsp:spPr>
        <a:xfrm>
          <a:off x="0" y="2394481"/>
          <a:ext cx="10515600" cy="599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Classified as malignant(relating to cancer and its treatment) or nonmalignant</a:t>
          </a:r>
        </a:p>
      </dsp:txBody>
      <dsp:txXfrm>
        <a:off x="29271" y="2423752"/>
        <a:ext cx="10457058" cy="541083"/>
      </dsp:txXfrm>
    </dsp:sp>
    <dsp:sp modelId="{7911717F-B74F-604C-9FD7-EC3CF9BF5C33}">
      <dsp:nvSpPr>
        <dsp:cNvPr id="0" name=""/>
        <dsp:cNvSpPr/>
      </dsp:nvSpPr>
      <dsp:spPr>
        <a:xfrm>
          <a:off x="0" y="2994106"/>
          <a:ext cx="10515600" cy="1319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a:t>Nonmalignant</a:t>
          </a:r>
        </a:p>
        <a:p>
          <a:pPr marL="457200" lvl="2" indent="-228600" algn="l" defTabSz="889000">
            <a:lnSpc>
              <a:spcPct val="90000"/>
            </a:lnSpc>
            <a:spcBef>
              <a:spcPct val="0"/>
            </a:spcBef>
            <a:spcAft>
              <a:spcPct val="20000"/>
            </a:spcAft>
            <a:buChar char="•"/>
          </a:pPr>
          <a:r>
            <a:rPr lang="en-US" sz="2000" kern="1200"/>
            <a:t>Aimed at reducing pain, improving activities of daily living and enhancing functioning</a:t>
          </a:r>
        </a:p>
        <a:p>
          <a:pPr marL="457200" lvl="2" indent="-228600" algn="l" defTabSz="889000">
            <a:lnSpc>
              <a:spcPct val="90000"/>
            </a:lnSpc>
            <a:spcBef>
              <a:spcPct val="0"/>
            </a:spcBef>
            <a:spcAft>
              <a:spcPct val="20000"/>
            </a:spcAft>
            <a:buChar char="•"/>
          </a:pPr>
          <a:r>
            <a:rPr lang="en-US" sz="2000" kern="1200"/>
            <a:t>Interdisciplinary approach to chronic pain management with a pain specialist, psychologist, physical therapist, occupation therapist, and the patient to develop a treatment plan</a:t>
          </a:r>
        </a:p>
      </dsp:txBody>
      <dsp:txXfrm>
        <a:off x="0" y="2994106"/>
        <a:ext cx="10515600" cy="13196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5F2C1-2731-1641-A7E5-DECDC3F520CB}">
      <dsp:nvSpPr>
        <dsp:cNvPr id="0" name=""/>
        <dsp:cNvSpPr/>
      </dsp:nvSpPr>
      <dsp:spPr>
        <a:xfrm>
          <a:off x="0" y="92530"/>
          <a:ext cx="5314543" cy="104480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Presence of pain for an extended period of time creates dysfunction in the peripheral, spinal and cerebral areas</a:t>
          </a:r>
        </a:p>
      </dsp:txBody>
      <dsp:txXfrm>
        <a:off x="51003" y="143533"/>
        <a:ext cx="5212537" cy="942803"/>
      </dsp:txXfrm>
    </dsp:sp>
    <dsp:sp modelId="{3D8F3EA7-89BD-7743-91B7-309237CC2DD1}">
      <dsp:nvSpPr>
        <dsp:cNvPr id="0" name=""/>
        <dsp:cNvSpPr/>
      </dsp:nvSpPr>
      <dsp:spPr>
        <a:xfrm>
          <a:off x="0" y="1137340"/>
          <a:ext cx="5314543"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73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Results in altered pain recognition and response</a:t>
          </a:r>
        </a:p>
      </dsp:txBody>
      <dsp:txXfrm>
        <a:off x="0" y="1137340"/>
        <a:ext cx="5314543" cy="314640"/>
      </dsp:txXfrm>
    </dsp:sp>
    <dsp:sp modelId="{B38EDDC2-74D5-3440-82D0-0D6FB02D67CB}">
      <dsp:nvSpPr>
        <dsp:cNvPr id="0" name=""/>
        <dsp:cNvSpPr/>
      </dsp:nvSpPr>
      <dsp:spPr>
        <a:xfrm>
          <a:off x="0" y="1451980"/>
          <a:ext cx="5314543" cy="104480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We can’t just remove the stimulus of pain generation</a:t>
          </a:r>
        </a:p>
      </dsp:txBody>
      <dsp:txXfrm>
        <a:off x="51003" y="1502983"/>
        <a:ext cx="5212537" cy="942803"/>
      </dsp:txXfrm>
    </dsp:sp>
    <dsp:sp modelId="{A4A537E3-DF3C-3C4E-A44C-E719D43BE7E3}">
      <dsp:nvSpPr>
        <dsp:cNvPr id="0" name=""/>
        <dsp:cNvSpPr/>
      </dsp:nvSpPr>
      <dsp:spPr>
        <a:xfrm>
          <a:off x="0" y="2496790"/>
          <a:ext cx="5314543" cy="7865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737"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a:t>Address the source of pain being soft tissue or nerve damage</a:t>
          </a:r>
        </a:p>
        <a:p>
          <a:pPr marL="114300" lvl="1" indent="-114300" algn="l" defTabSz="666750">
            <a:lnSpc>
              <a:spcPct val="90000"/>
            </a:lnSpc>
            <a:spcBef>
              <a:spcPct val="0"/>
            </a:spcBef>
            <a:spcAft>
              <a:spcPct val="20000"/>
            </a:spcAft>
            <a:buChar char="•"/>
          </a:pPr>
          <a:r>
            <a:rPr lang="en-US" sz="1500" kern="1200"/>
            <a:t>Determine the extent of impaired inhibitory mechanisms</a:t>
          </a:r>
        </a:p>
        <a:p>
          <a:pPr marL="114300" lvl="1" indent="-114300" algn="l" defTabSz="666750">
            <a:lnSpc>
              <a:spcPct val="90000"/>
            </a:lnSpc>
            <a:spcBef>
              <a:spcPct val="0"/>
            </a:spcBef>
            <a:spcAft>
              <a:spcPct val="20000"/>
            </a:spcAft>
            <a:buChar char="•"/>
          </a:pPr>
          <a:r>
            <a:rPr lang="en-US" sz="1500" kern="1200"/>
            <a:t>Decrease the incidence of a painful stimulus and avoid it</a:t>
          </a:r>
        </a:p>
      </dsp:txBody>
      <dsp:txXfrm>
        <a:off x="0" y="2496790"/>
        <a:ext cx="5314543" cy="7865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1E760A-2A80-4EE0-A3C5-2B737E3FA389}">
      <dsp:nvSpPr>
        <dsp:cNvPr id="0" name=""/>
        <dsp:cNvSpPr/>
      </dsp:nvSpPr>
      <dsp:spPr>
        <a:xfrm>
          <a:off x="2176344" y="0"/>
          <a:ext cx="1509048" cy="14908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05B6D8-5105-47D9-B955-228EBFEBFBAC}">
      <dsp:nvSpPr>
        <dsp:cNvPr id="0" name=""/>
        <dsp:cNvSpPr/>
      </dsp:nvSpPr>
      <dsp:spPr>
        <a:xfrm>
          <a:off x="775085" y="1668789"/>
          <a:ext cx="4311566" cy="63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Psychogenic Pain</a:t>
          </a:r>
        </a:p>
      </dsp:txBody>
      <dsp:txXfrm>
        <a:off x="775085" y="1668789"/>
        <a:ext cx="4311566" cy="638934"/>
      </dsp:txXfrm>
    </dsp:sp>
    <dsp:sp modelId="{08AF8117-84AE-4881-97DC-60A575A232CC}">
      <dsp:nvSpPr>
        <dsp:cNvPr id="0" name=""/>
        <dsp:cNvSpPr/>
      </dsp:nvSpPr>
      <dsp:spPr>
        <a:xfrm>
          <a:off x="775085" y="2390487"/>
          <a:ext cx="4311566" cy="180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ct val="35000"/>
            </a:spcAft>
            <a:buNone/>
          </a:pPr>
          <a:r>
            <a:rPr lang="en-US" sz="1700" kern="1200"/>
            <a:t>Still being used although pain providers feel it is meaningless</a:t>
          </a:r>
        </a:p>
        <a:p>
          <a:pPr marL="171450" lvl="1" indent="-171450" algn="l" defTabSz="755650">
            <a:lnSpc>
              <a:spcPct val="90000"/>
            </a:lnSpc>
            <a:spcBef>
              <a:spcPct val="0"/>
            </a:spcBef>
            <a:spcAft>
              <a:spcPct val="15000"/>
            </a:spcAft>
            <a:buChar char="•"/>
          </a:pPr>
          <a:r>
            <a:rPr lang="en-US" sz="1700" kern="1200"/>
            <a:t>Because ALL pain has a psychological component</a:t>
          </a:r>
        </a:p>
        <a:p>
          <a:pPr marL="171450" lvl="1" indent="-171450" algn="l" defTabSz="755650">
            <a:lnSpc>
              <a:spcPct val="90000"/>
            </a:lnSpc>
            <a:spcBef>
              <a:spcPct val="0"/>
            </a:spcBef>
            <a:spcAft>
              <a:spcPct val="15000"/>
            </a:spcAft>
            <a:buChar char="•"/>
          </a:pPr>
          <a:r>
            <a:rPr lang="en-US" sz="1700" kern="1200"/>
            <a:t>Difficult to validate pain solely on psychosomatic pain without a physical condition that exists</a:t>
          </a:r>
        </a:p>
      </dsp:txBody>
      <dsp:txXfrm>
        <a:off x="775085" y="2390487"/>
        <a:ext cx="4311566" cy="1802317"/>
      </dsp:txXfrm>
    </dsp:sp>
    <dsp:sp modelId="{D7ADF40C-0E45-43E7-B990-2C9ACA9597E0}">
      <dsp:nvSpPr>
        <dsp:cNvPr id="0" name=""/>
        <dsp:cNvSpPr/>
      </dsp:nvSpPr>
      <dsp:spPr>
        <a:xfrm>
          <a:off x="7242435" y="0"/>
          <a:ext cx="1509048" cy="14908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A5966C-45A0-49F6-B119-E804BA409821}">
      <dsp:nvSpPr>
        <dsp:cNvPr id="0" name=""/>
        <dsp:cNvSpPr/>
      </dsp:nvSpPr>
      <dsp:spPr>
        <a:xfrm>
          <a:off x="5841176" y="1668789"/>
          <a:ext cx="4311566" cy="6389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b="1"/>
          </a:pPr>
          <a:r>
            <a:rPr lang="en-US" sz="3600" kern="1200"/>
            <a:t>Inflammatory</a:t>
          </a:r>
        </a:p>
      </dsp:txBody>
      <dsp:txXfrm>
        <a:off x="5841176" y="1668789"/>
        <a:ext cx="4311566" cy="638934"/>
      </dsp:txXfrm>
    </dsp:sp>
    <dsp:sp modelId="{47007E26-939F-4AD7-9FA4-EDA3C84A1874}">
      <dsp:nvSpPr>
        <dsp:cNvPr id="0" name=""/>
        <dsp:cNvSpPr/>
      </dsp:nvSpPr>
      <dsp:spPr>
        <a:xfrm>
          <a:off x="5841176" y="2390487"/>
          <a:ext cx="4311566" cy="1802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kern="1200"/>
            <a:t>Tissue damage results in a cascade of neurochemical responses</a:t>
          </a:r>
        </a:p>
        <a:p>
          <a:pPr marL="0" lvl="0" indent="0" algn="ctr" defTabSz="755650">
            <a:lnSpc>
              <a:spcPct val="90000"/>
            </a:lnSpc>
            <a:spcBef>
              <a:spcPct val="0"/>
            </a:spcBef>
            <a:spcAft>
              <a:spcPct val="35000"/>
            </a:spcAft>
            <a:buNone/>
          </a:pPr>
          <a:r>
            <a:rPr lang="en-US" sz="1700" kern="1200"/>
            <a:t>This response serves to protect and prevent further damage</a:t>
          </a:r>
        </a:p>
        <a:p>
          <a:pPr marL="0" lvl="0" indent="0" algn="ctr" defTabSz="755650">
            <a:lnSpc>
              <a:spcPct val="90000"/>
            </a:lnSpc>
            <a:spcBef>
              <a:spcPct val="0"/>
            </a:spcBef>
            <a:spcAft>
              <a:spcPct val="35000"/>
            </a:spcAft>
            <a:buNone/>
          </a:pPr>
          <a:r>
            <a:rPr lang="en-US" sz="1700" kern="1200"/>
            <a:t>These include increased histamine, bradykinin, and substance P release</a:t>
          </a:r>
        </a:p>
        <a:p>
          <a:pPr marL="0" lvl="0" indent="0" algn="ctr" defTabSz="755650">
            <a:lnSpc>
              <a:spcPct val="90000"/>
            </a:lnSpc>
            <a:spcBef>
              <a:spcPct val="0"/>
            </a:spcBef>
            <a:spcAft>
              <a:spcPct val="35000"/>
            </a:spcAft>
            <a:buNone/>
          </a:pPr>
          <a:r>
            <a:rPr lang="en-US" sz="1700" kern="1200"/>
            <a:t>Specifically, substance P is associated with inflammation</a:t>
          </a:r>
        </a:p>
      </dsp:txBody>
      <dsp:txXfrm>
        <a:off x="5841176" y="2390487"/>
        <a:ext cx="4311566" cy="1802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9D605-C06E-B041-9B2B-C7DE682527B3}">
      <dsp:nvSpPr>
        <dsp:cNvPr id="0" name=""/>
        <dsp:cNvSpPr/>
      </dsp:nvSpPr>
      <dsp:spPr>
        <a:xfrm>
          <a:off x="3407" y="195895"/>
          <a:ext cx="3322637" cy="5184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Cylobenzaprine (Flexeril)</a:t>
          </a:r>
        </a:p>
      </dsp:txBody>
      <dsp:txXfrm>
        <a:off x="3407" y="195895"/>
        <a:ext cx="3322637" cy="518400"/>
      </dsp:txXfrm>
    </dsp:sp>
    <dsp:sp modelId="{9FEF9BFA-F98B-5040-8E65-40595681A942}">
      <dsp:nvSpPr>
        <dsp:cNvPr id="0" name=""/>
        <dsp:cNvSpPr/>
      </dsp:nvSpPr>
      <dsp:spPr>
        <a:xfrm>
          <a:off x="3407" y="714295"/>
          <a:ext cx="3322637" cy="3483791"/>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Most prescribed</a:t>
          </a:r>
        </a:p>
        <a:p>
          <a:pPr marL="171450" lvl="1" indent="-171450" algn="l" defTabSz="800100">
            <a:lnSpc>
              <a:spcPct val="90000"/>
            </a:lnSpc>
            <a:spcBef>
              <a:spcPct val="0"/>
            </a:spcBef>
            <a:spcAft>
              <a:spcPct val="15000"/>
            </a:spcAft>
            <a:buChar char="•"/>
          </a:pPr>
          <a:r>
            <a:rPr lang="en-US" sz="1800" kern="1200"/>
            <a:t>Chemically related to the antidepressant: amitriptyline</a:t>
          </a:r>
        </a:p>
        <a:p>
          <a:pPr marL="171450" lvl="1" indent="-171450" algn="l" defTabSz="800100">
            <a:lnSpc>
              <a:spcPct val="90000"/>
            </a:lnSpc>
            <a:spcBef>
              <a:spcPct val="0"/>
            </a:spcBef>
            <a:spcAft>
              <a:spcPct val="15000"/>
            </a:spcAft>
            <a:buChar char="•"/>
          </a:pPr>
          <a:r>
            <a:rPr lang="en-US" sz="1800" kern="1200"/>
            <a:t>Short term relief of spasms</a:t>
          </a:r>
        </a:p>
        <a:p>
          <a:pPr marL="171450" lvl="1" indent="-171450" algn="l" defTabSz="800100">
            <a:lnSpc>
              <a:spcPct val="90000"/>
            </a:lnSpc>
            <a:spcBef>
              <a:spcPct val="0"/>
            </a:spcBef>
            <a:spcAft>
              <a:spcPct val="15000"/>
            </a:spcAft>
            <a:buChar char="•"/>
          </a:pPr>
          <a:r>
            <a:rPr lang="en-US" sz="1800" kern="1200"/>
            <a:t>Effectiveness declines within 4 days</a:t>
          </a:r>
        </a:p>
      </dsp:txBody>
      <dsp:txXfrm>
        <a:off x="3407" y="714295"/>
        <a:ext cx="3322637" cy="3483791"/>
      </dsp:txXfrm>
    </dsp:sp>
    <dsp:sp modelId="{A271E83A-4141-EF46-89D9-2AEAD2B27BC8}">
      <dsp:nvSpPr>
        <dsp:cNvPr id="0" name=""/>
        <dsp:cNvSpPr/>
      </dsp:nvSpPr>
      <dsp:spPr>
        <a:xfrm>
          <a:off x="3791214" y="195895"/>
          <a:ext cx="3322637" cy="518400"/>
        </a:xfrm>
        <a:prstGeom prst="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w="6350" cap="flat" cmpd="sng" algn="ctr">
          <a:solidFill>
            <a:schemeClr val="accent2">
              <a:hueOff val="-727682"/>
              <a:satOff val="-41964"/>
              <a:lumOff val="431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Topical Agents</a:t>
          </a:r>
        </a:p>
      </dsp:txBody>
      <dsp:txXfrm>
        <a:off x="3791214" y="195895"/>
        <a:ext cx="3322637" cy="518400"/>
      </dsp:txXfrm>
    </dsp:sp>
    <dsp:sp modelId="{6A497F92-4251-E24E-8B91-208139CE08EA}">
      <dsp:nvSpPr>
        <dsp:cNvPr id="0" name=""/>
        <dsp:cNvSpPr/>
      </dsp:nvSpPr>
      <dsp:spPr>
        <a:xfrm>
          <a:off x="3791214" y="714295"/>
          <a:ext cx="3322637" cy="3483791"/>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NSAIDS/anesthetics</a:t>
          </a:r>
        </a:p>
        <a:p>
          <a:pPr marL="342900" lvl="2" indent="-171450" algn="l" defTabSz="800100">
            <a:lnSpc>
              <a:spcPct val="90000"/>
            </a:lnSpc>
            <a:spcBef>
              <a:spcPct val="0"/>
            </a:spcBef>
            <a:spcAft>
              <a:spcPct val="15000"/>
            </a:spcAft>
            <a:buChar char="•"/>
          </a:pPr>
          <a:r>
            <a:rPr lang="en-US" sz="1800" kern="1200"/>
            <a:t>Therapeutic effect</a:t>
          </a:r>
        </a:p>
        <a:p>
          <a:pPr marL="342900" lvl="2" indent="-171450" algn="l" defTabSz="800100">
            <a:lnSpc>
              <a:spcPct val="90000"/>
            </a:lnSpc>
            <a:spcBef>
              <a:spcPct val="0"/>
            </a:spcBef>
            <a:spcAft>
              <a:spcPct val="15000"/>
            </a:spcAft>
            <a:buChar char="•"/>
          </a:pPr>
          <a:r>
            <a:rPr lang="en-US" sz="1800" kern="1200"/>
            <a:t>Absorption is better than use of oral preparations of the same</a:t>
          </a:r>
        </a:p>
        <a:p>
          <a:pPr marL="342900" lvl="2" indent="-171450" algn="l" defTabSz="800100">
            <a:lnSpc>
              <a:spcPct val="90000"/>
            </a:lnSpc>
            <a:spcBef>
              <a:spcPct val="0"/>
            </a:spcBef>
            <a:spcAft>
              <a:spcPct val="15000"/>
            </a:spcAft>
            <a:buChar char="•"/>
          </a:pPr>
          <a:r>
            <a:rPr lang="en-US" sz="1800" kern="1200"/>
            <a:t>Continuous delivery of the medication may help reestablish a normal peripheral pathway to inhibit nociceptors</a:t>
          </a:r>
        </a:p>
      </dsp:txBody>
      <dsp:txXfrm>
        <a:off x="3791214" y="714295"/>
        <a:ext cx="3322637" cy="3483791"/>
      </dsp:txXfrm>
    </dsp:sp>
    <dsp:sp modelId="{16BB45A7-AAC1-5847-94E4-DCEF6E476001}">
      <dsp:nvSpPr>
        <dsp:cNvPr id="0" name=""/>
        <dsp:cNvSpPr/>
      </dsp:nvSpPr>
      <dsp:spPr>
        <a:xfrm>
          <a:off x="7579020" y="195895"/>
          <a:ext cx="3322637" cy="518400"/>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t>Sleep Aids</a:t>
          </a:r>
        </a:p>
      </dsp:txBody>
      <dsp:txXfrm>
        <a:off x="7579020" y="195895"/>
        <a:ext cx="3322637" cy="518400"/>
      </dsp:txXfrm>
    </dsp:sp>
    <dsp:sp modelId="{5BA5E928-2E4C-F748-A6F2-E3D582F81ADB}">
      <dsp:nvSpPr>
        <dsp:cNvPr id="0" name=""/>
        <dsp:cNvSpPr/>
      </dsp:nvSpPr>
      <dsp:spPr>
        <a:xfrm>
          <a:off x="7579020" y="714295"/>
          <a:ext cx="3322637" cy="3483791"/>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Sleep is important for healing and cell regeration</a:t>
          </a:r>
        </a:p>
        <a:p>
          <a:pPr marL="171450" lvl="1" indent="-171450" algn="l" defTabSz="800100">
            <a:lnSpc>
              <a:spcPct val="90000"/>
            </a:lnSpc>
            <a:spcBef>
              <a:spcPct val="0"/>
            </a:spcBef>
            <a:spcAft>
              <a:spcPct val="15000"/>
            </a:spcAft>
            <a:buChar char="•"/>
          </a:pPr>
          <a:r>
            <a:rPr lang="en-US" sz="1800" kern="1200"/>
            <a:t>Chronic pain disrupts sleep</a:t>
          </a:r>
        </a:p>
        <a:p>
          <a:pPr marL="171450" lvl="1" indent="-171450" algn="l" defTabSz="800100">
            <a:lnSpc>
              <a:spcPct val="90000"/>
            </a:lnSpc>
            <a:spcBef>
              <a:spcPct val="0"/>
            </a:spcBef>
            <a:spcAft>
              <a:spcPct val="15000"/>
            </a:spcAft>
            <a:buChar char="•"/>
          </a:pPr>
          <a:r>
            <a:rPr lang="en-US" sz="1800" kern="1200"/>
            <a:t>Promotion of quality sleep is important for chronic pain therapy</a:t>
          </a:r>
        </a:p>
        <a:p>
          <a:pPr marL="171450" lvl="1" indent="-171450" algn="l" defTabSz="800100">
            <a:lnSpc>
              <a:spcPct val="90000"/>
            </a:lnSpc>
            <a:spcBef>
              <a:spcPct val="0"/>
            </a:spcBef>
            <a:spcAft>
              <a:spcPct val="15000"/>
            </a:spcAft>
            <a:buChar char="•"/>
          </a:pPr>
          <a:r>
            <a:rPr lang="en-US" sz="1800" kern="1200"/>
            <a:t>But…some sleep aids may interrupt the rapid eye movement thereby disrupting the quality of sleep</a:t>
          </a:r>
        </a:p>
        <a:p>
          <a:pPr marL="171450" lvl="1" indent="-171450" algn="l" defTabSz="800100">
            <a:lnSpc>
              <a:spcPct val="90000"/>
            </a:lnSpc>
            <a:spcBef>
              <a:spcPct val="0"/>
            </a:spcBef>
            <a:spcAft>
              <a:spcPct val="15000"/>
            </a:spcAft>
            <a:buChar char="•"/>
          </a:pPr>
          <a:r>
            <a:rPr lang="en-US" sz="1800" kern="1200"/>
            <a:t>Also good pillows, mattress, stretching, white noise </a:t>
          </a:r>
        </a:p>
      </dsp:txBody>
      <dsp:txXfrm>
        <a:off x="7579020" y="714295"/>
        <a:ext cx="3322637" cy="34837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1DEDE-EFA9-D246-8D86-3FEC599F9B1A}">
      <dsp:nvSpPr>
        <dsp:cNvPr id="0" name=""/>
        <dsp:cNvSpPr/>
      </dsp:nvSpPr>
      <dsp:spPr>
        <a:xfrm>
          <a:off x="0" y="20444"/>
          <a:ext cx="5291663" cy="76985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Chronic Opioid Therapy (COT) is used for the treatment of chronic nonmalignant pain and demonstrates a large population who will require surgery</a:t>
          </a:r>
        </a:p>
      </dsp:txBody>
      <dsp:txXfrm>
        <a:off x="37581" y="58025"/>
        <a:ext cx="5216501" cy="694697"/>
      </dsp:txXfrm>
    </dsp:sp>
    <dsp:sp modelId="{33DA213D-344C-974B-881D-A5127BDC1C7C}">
      <dsp:nvSpPr>
        <dsp:cNvPr id="0" name=""/>
        <dsp:cNvSpPr/>
      </dsp:nvSpPr>
      <dsp:spPr>
        <a:xfrm>
          <a:off x="0" y="830624"/>
          <a:ext cx="5291663" cy="769859"/>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Risk for higher-than-normal levels of postoperative pain and slower pain resolution </a:t>
          </a:r>
        </a:p>
      </dsp:txBody>
      <dsp:txXfrm>
        <a:off x="37581" y="868205"/>
        <a:ext cx="5216501" cy="694697"/>
      </dsp:txXfrm>
    </dsp:sp>
    <dsp:sp modelId="{766F139B-906C-5F49-BC20-6CAFB441A2E3}">
      <dsp:nvSpPr>
        <dsp:cNvPr id="0" name=""/>
        <dsp:cNvSpPr/>
      </dsp:nvSpPr>
      <dsp:spPr>
        <a:xfrm>
          <a:off x="0" y="1600484"/>
          <a:ext cx="5291663" cy="231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010"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t>Multimodal treatment plan is a must</a:t>
          </a:r>
        </a:p>
      </dsp:txBody>
      <dsp:txXfrm>
        <a:off x="0" y="1600484"/>
        <a:ext cx="5291663" cy="231840"/>
      </dsp:txXfrm>
    </dsp:sp>
    <dsp:sp modelId="{4C8ED081-93D5-7B4A-A135-8E995A9F5A3E}">
      <dsp:nvSpPr>
        <dsp:cNvPr id="0" name=""/>
        <dsp:cNvSpPr/>
      </dsp:nvSpPr>
      <dsp:spPr>
        <a:xfrm>
          <a:off x="0" y="1832324"/>
          <a:ext cx="5291663" cy="76985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Preop- Chronic opioid therapy including methadone should be continued throughout perioperative course- know dosages that patient is receiving</a:t>
          </a:r>
        </a:p>
      </dsp:txBody>
      <dsp:txXfrm>
        <a:off x="37581" y="1869905"/>
        <a:ext cx="5216501" cy="694697"/>
      </dsp:txXfrm>
    </dsp:sp>
    <dsp:sp modelId="{DA7C2830-0F49-9745-A006-82125023CE69}">
      <dsp:nvSpPr>
        <dsp:cNvPr id="0" name=""/>
        <dsp:cNvSpPr/>
      </dsp:nvSpPr>
      <dsp:spPr>
        <a:xfrm>
          <a:off x="0" y="2602184"/>
          <a:ext cx="5291663" cy="11302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010" tIns="17780" rIns="99568" bIns="17780" numCol="1" spcCol="1270" anchor="t" anchorCtr="0">
          <a:noAutofit/>
        </a:bodyPr>
        <a:lstStyle/>
        <a:p>
          <a:pPr marL="57150" lvl="1" indent="-57150" algn="l" defTabSz="488950">
            <a:lnSpc>
              <a:spcPct val="90000"/>
            </a:lnSpc>
            <a:spcBef>
              <a:spcPct val="0"/>
            </a:spcBef>
            <a:spcAft>
              <a:spcPct val="20000"/>
            </a:spcAft>
            <a:buChar char="•"/>
          </a:pPr>
          <a:r>
            <a:rPr lang="en-US" sz="1100" kern="1200"/>
            <a:t>Leave fentanyl patches on</a:t>
          </a:r>
        </a:p>
        <a:p>
          <a:pPr marL="57150" lvl="1" indent="-57150" algn="l" defTabSz="488950">
            <a:lnSpc>
              <a:spcPct val="90000"/>
            </a:lnSpc>
            <a:spcBef>
              <a:spcPct val="0"/>
            </a:spcBef>
            <a:spcAft>
              <a:spcPct val="20000"/>
            </a:spcAft>
            <a:buChar char="•"/>
          </a:pPr>
          <a:r>
            <a:rPr lang="en-US" sz="1100" kern="1200"/>
            <a:t>Give fentanyl preop if patient did not take scheduled dose of opioid</a:t>
          </a:r>
        </a:p>
        <a:p>
          <a:pPr marL="57150" lvl="1" indent="-57150" algn="l" defTabSz="488950">
            <a:lnSpc>
              <a:spcPct val="90000"/>
            </a:lnSpc>
            <a:spcBef>
              <a:spcPct val="0"/>
            </a:spcBef>
            <a:spcAft>
              <a:spcPct val="20000"/>
            </a:spcAft>
            <a:buChar char="•"/>
          </a:pPr>
          <a:r>
            <a:rPr lang="en-US" sz="1100" kern="1200"/>
            <a:t>Implanted intrathecal or epidural opioid infusion should continue perioperatively</a:t>
          </a:r>
        </a:p>
        <a:p>
          <a:pPr marL="57150" lvl="1" indent="-57150" algn="l" defTabSz="488950">
            <a:lnSpc>
              <a:spcPct val="90000"/>
            </a:lnSpc>
            <a:spcBef>
              <a:spcPct val="0"/>
            </a:spcBef>
            <a:spcAft>
              <a:spcPct val="20000"/>
            </a:spcAft>
            <a:buChar char="•"/>
          </a:pPr>
          <a:r>
            <a:rPr lang="en-US" sz="1100" kern="1200"/>
            <a:t>Other medications for chronic pain should be continued on the day of surgery</a:t>
          </a:r>
        </a:p>
        <a:p>
          <a:pPr marL="114300" lvl="2" indent="-57150" algn="l" defTabSz="488950">
            <a:lnSpc>
              <a:spcPct val="90000"/>
            </a:lnSpc>
            <a:spcBef>
              <a:spcPct val="0"/>
            </a:spcBef>
            <a:spcAft>
              <a:spcPct val="20000"/>
            </a:spcAft>
            <a:buChar char="•"/>
          </a:pPr>
          <a:r>
            <a:rPr lang="en-US" sz="1100" kern="1200"/>
            <a:t>Adjuncts prior to surgery includes benzodiazepines</a:t>
          </a:r>
        </a:p>
        <a:p>
          <a:pPr marL="114300" lvl="2" indent="-57150" algn="l" defTabSz="488950">
            <a:lnSpc>
              <a:spcPct val="90000"/>
            </a:lnSpc>
            <a:spcBef>
              <a:spcPct val="0"/>
            </a:spcBef>
            <a:spcAft>
              <a:spcPct val="20000"/>
            </a:spcAft>
            <a:buChar char="•"/>
          </a:pPr>
          <a:r>
            <a:rPr lang="en-US" sz="1100" kern="1200"/>
            <a:t>Regional techniques discussed</a:t>
          </a:r>
        </a:p>
      </dsp:txBody>
      <dsp:txXfrm>
        <a:off x="0" y="2602184"/>
        <a:ext cx="5291663" cy="11302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6CE6D-A112-7247-B003-0CD812B279EA}">
      <dsp:nvSpPr>
        <dsp:cNvPr id="0" name=""/>
        <dsp:cNvSpPr/>
      </dsp:nvSpPr>
      <dsp:spPr>
        <a:xfrm>
          <a:off x="267576" y="1666"/>
          <a:ext cx="1891042" cy="113462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25 % of patients have significant pain</a:t>
          </a:r>
        </a:p>
      </dsp:txBody>
      <dsp:txXfrm>
        <a:off x="267576" y="1666"/>
        <a:ext cx="1891042" cy="1134625"/>
      </dsp:txXfrm>
    </dsp:sp>
    <dsp:sp modelId="{16DDC839-F215-974C-82D5-D75909690AAB}">
      <dsp:nvSpPr>
        <dsp:cNvPr id="0" name=""/>
        <dsp:cNvSpPr/>
      </dsp:nvSpPr>
      <dsp:spPr>
        <a:xfrm>
          <a:off x="2347723" y="1666"/>
          <a:ext cx="1891042" cy="1134625"/>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Can be somatic, visceral, or neuropathic</a:t>
          </a:r>
        </a:p>
      </dsp:txBody>
      <dsp:txXfrm>
        <a:off x="2347723" y="1666"/>
        <a:ext cx="1891042" cy="1134625"/>
      </dsp:txXfrm>
    </dsp:sp>
    <dsp:sp modelId="{8A22B99E-88E7-CC4D-86CB-4113B58634A5}">
      <dsp:nvSpPr>
        <dsp:cNvPr id="0" name=""/>
        <dsp:cNvSpPr/>
      </dsp:nvSpPr>
      <dsp:spPr>
        <a:xfrm>
          <a:off x="4427870" y="1666"/>
          <a:ext cx="1891042" cy="1134625"/>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Somatic= opioids, NSAIDs cyclooxygenase 2 inhibitors, and is amenable to treatment with neural blockade</a:t>
          </a:r>
        </a:p>
      </dsp:txBody>
      <dsp:txXfrm>
        <a:off x="4427870" y="1666"/>
        <a:ext cx="1891042" cy="1134625"/>
      </dsp:txXfrm>
    </dsp:sp>
    <dsp:sp modelId="{77740D8D-798D-DE42-BC1A-167A494A0DAA}">
      <dsp:nvSpPr>
        <dsp:cNvPr id="0" name=""/>
        <dsp:cNvSpPr/>
      </dsp:nvSpPr>
      <dsp:spPr>
        <a:xfrm>
          <a:off x="267576" y="1325396"/>
          <a:ext cx="1891042" cy="1134625"/>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Visceral= responds to sympathetic blocks</a:t>
          </a:r>
        </a:p>
      </dsp:txBody>
      <dsp:txXfrm>
        <a:off x="267576" y="1325396"/>
        <a:ext cx="1891042" cy="1134625"/>
      </dsp:txXfrm>
    </dsp:sp>
    <dsp:sp modelId="{BF879B28-12A6-1C46-A3B9-06285AAA7577}">
      <dsp:nvSpPr>
        <dsp:cNvPr id="0" name=""/>
        <dsp:cNvSpPr/>
      </dsp:nvSpPr>
      <dsp:spPr>
        <a:xfrm>
          <a:off x="2347723" y="1325396"/>
          <a:ext cx="1891042" cy="1134625"/>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Neuropathic pain=responsive to anticonvulsants, opioids, tricyclic antidepressants, SSRIs, or combination</a:t>
          </a:r>
        </a:p>
      </dsp:txBody>
      <dsp:txXfrm>
        <a:off x="2347723" y="1325396"/>
        <a:ext cx="1891042" cy="1134625"/>
      </dsp:txXfrm>
    </dsp:sp>
    <dsp:sp modelId="{E984BC02-B606-2145-8A04-8B7B6ADFAB97}">
      <dsp:nvSpPr>
        <dsp:cNvPr id="0" name=""/>
        <dsp:cNvSpPr/>
      </dsp:nvSpPr>
      <dsp:spPr>
        <a:xfrm>
          <a:off x="4427870" y="1325396"/>
          <a:ext cx="1891042" cy="1134625"/>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Opioids are mainstay of tx </a:t>
          </a:r>
        </a:p>
      </dsp:txBody>
      <dsp:txXfrm>
        <a:off x="4427870" y="1325396"/>
        <a:ext cx="1891042" cy="1134625"/>
      </dsp:txXfrm>
    </dsp:sp>
    <dsp:sp modelId="{675589E8-5F67-8642-8209-240A907A6160}">
      <dsp:nvSpPr>
        <dsp:cNvPr id="0" name=""/>
        <dsp:cNvSpPr/>
      </dsp:nvSpPr>
      <dsp:spPr>
        <a:xfrm>
          <a:off x="2347723" y="2649126"/>
          <a:ext cx="1891042" cy="113462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Neurolytic blocks and intrathecal opioids are considered when pharm management is not effective</a:t>
          </a:r>
        </a:p>
      </dsp:txBody>
      <dsp:txXfrm>
        <a:off x="2347723" y="2649126"/>
        <a:ext cx="1891042" cy="11346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C79C6-F325-4A09-A1AE-6378D9395B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237AE9-B478-4ACE-A0BF-848EFA20BE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A16505-6260-4516-9AB2-BD85EF28AD9D}"/>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5" name="Footer Placeholder 4">
            <a:extLst>
              <a:ext uri="{FF2B5EF4-FFF2-40B4-BE49-F238E27FC236}">
                <a16:creationId xmlns:a16="http://schemas.microsoft.com/office/drawing/2014/main" id="{8DF7EC58-3521-4E4A-8931-E1FF3DAC34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D3CA97-29B9-4A66-9371-AE52393B3BA3}"/>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504758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8C35-3EA4-4FC7-80DC-15E94F32983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C1EE48-09C7-4497-B719-06ED0B0E6B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9DD176-B85B-4C24-997A-103BB56BA73B}"/>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5" name="Footer Placeholder 4">
            <a:extLst>
              <a:ext uri="{FF2B5EF4-FFF2-40B4-BE49-F238E27FC236}">
                <a16:creationId xmlns:a16="http://schemas.microsoft.com/office/drawing/2014/main" id="{3522E3EF-FED3-4832-B172-8E1815420C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B2912-AEC4-4BF4-8476-0052FD7AFBBF}"/>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402238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36C381-26C1-4C43-8D2E-12933BC79D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141528-3774-45A3-BCFA-36CDAFA084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AB6F1-5A4B-4556-9E04-03CC6776F834}"/>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5" name="Footer Placeholder 4">
            <a:extLst>
              <a:ext uri="{FF2B5EF4-FFF2-40B4-BE49-F238E27FC236}">
                <a16:creationId xmlns:a16="http://schemas.microsoft.com/office/drawing/2014/main" id="{94223A32-E109-4411-9BFB-50617A7846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D9B7B-09F3-46F9-AE79-01CBB71ACC95}"/>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2019180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A2CA4-93EF-414F-A3EF-C96A77B867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7DA92F-B88E-45EC-AE87-75275E9371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AAF833-BECD-4DCA-B231-E5EE998B6783}"/>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5" name="Footer Placeholder 4">
            <a:extLst>
              <a:ext uri="{FF2B5EF4-FFF2-40B4-BE49-F238E27FC236}">
                <a16:creationId xmlns:a16="http://schemas.microsoft.com/office/drawing/2014/main" id="{654B5602-2661-4096-9121-6745EBB78E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F0037-55F3-4913-83B7-0D6200B6F27C}"/>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18579351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DB0DA-626E-47C2-913D-81447BB65F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FE0CE9-CB12-4E68-BFEA-D491F68FF7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CA6AB1-F960-4CBF-8EFF-4EDC42CF5C2E}"/>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5" name="Footer Placeholder 4">
            <a:extLst>
              <a:ext uri="{FF2B5EF4-FFF2-40B4-BE49-F238E27FC236}">
                <a16:creationId xmlns:a16="http://schemas.microsoft.com/office/drawing/2014/main" id="{2DA47BC4-8A35-4BC2-B9BF-5AA8E62FA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97385-3871-4423-AF30-AE617368DF89}"/>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394902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844EB-29C5-4DAC-88E6-3627E1B11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9ACB91-7DFA-4C46-BF23-AFC0D77AAC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D42ACA-38B6-4D90-B501-35B4E5E02F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8D7BAE-BC13-4862-9ED0-577D65897B09}"/>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6" name="Footer Placeholder 5">
            <a:extLst>
              <a:ext uri="{FF2B5EF4-FFF2-40B4-BE49-F238E27FC236}">
                <a16:creationId xmlns:a16="http://schemas.microsoft.com/office/drawing/2014/main" id="{D6C81F0C-042F-4D52-AB17-80E0E7B116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91A5EE-208F-49EE-8F2A-A2D7DEDC36F1}"/>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3949290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AF18-BC7E-4DE9-ABE0-6120D51B73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A70A16-B0F2-43A2-94D2-8435653959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DA2316-C1CC-472E-A9D6-475B37EA6F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71A649-9BEF-45AD-92D1-213FCD70E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B84DE8-49C7-419D-AF11-68C63845C4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A859F7-CF12-40A3-8DC4-71B8DFC8D1BC}"/>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8" name="Footer Placeholder 7">
            <a:extLst>
              <a:ext uri="{FF2B5EF4-FFF2-40B4-BE49-F238E27FC236}">
                <a16:creationId xmlns:a16="http://schemas.microsoft.com/office/drawing/2014/main" id="{3ACB7824-1BE4-4232-ABBC-792B1DC546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46EF4A-0A99-48F1-A384-89CBBB9DEF77}"/>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1316761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11951-E271-43CF-9F87-918C6797AB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052DE-4AA3-4472-8C8E-EA14CE1D901F}"/>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4" name="Footer Placeholder 3">
            <a:extLst>
              <a:ext uri="{FF2B5EF4-FFF2-40B4-BE49-F238E27FC236}">
                <a16:creationId xmlns:a16="http://schemas.microsoft.com/office/drawing/2014/main" id="{C79F9F6C-481E-499D-B6B7-7151E18258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1E33477-715F-4E5E-B8FE-551BD45941DA}"/>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408887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7879D5-BA14-4D67-8AA5-B0407DC1A971}"/>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3" name="Footer Placeholder 2">
            <a:extLst>
              <a:ext uri="{FF2B5EF4-FFF2-40B4-BE49-F238E27FC236}">
                <a16:creationId xmlns:a16="http://schemas.microsoft.com/office/drawing/2014/main" id="{A636B886-17CC-495F-9F5D-2AA163EDFB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28B006-846C-474B-A1E7-EADAAF635CB7}"/>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520670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AE8EC-ECFB-4EA1-A2A2-D356CBAAA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22FB5E-C03F-4281-A386-BA73E3007C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553CB7-D87C-4432-AFEC-CFB97F85E2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D084F-126D-4E4C-9E70-D3026FF9E529}"/>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6" name="Footer Placeholder 5">
            <a:extLst>
              <a:ext uri="{FF2B5EF4-FFF2-40B4-BE49-F238E27FC236}">
                <a16:creationId xmlns:a16="http://schemas.microsoft.com/office/drawing/2014/main" id="{C5D9C549-D51E-49F9-A969-C70A9946D4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1573BC-A946-4293-A408-602955FD4D4E}"/>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18228834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2AC6F-4B5E-455E-B9FD-CDA369EC1F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D3F589-0B1F-4E48-90FD-5C763A459F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8E666BB-8924-4AD1-855D-802B21DA43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5DAA42-DFA6-4D30-A87F-178D5C45D848}"/>
              </a:ext>
            </a:extLst>
          </p:cNvPr>
          <p:cNvSpPr>
            <a:spLocks noGrp="1"/>
          </p:cNvSpPr>
          <p:nvPr>
            <p:ph type="dt" sz="half" idx="10"/>
          </p:nvPr>
        </p:nvSpPr>
        <p:spPr/>
        <p:txBody>
          <a:bodyPr/>
          <a:lstStyle/>
          <a:p>
            <a:fld id="{B8C37441-C6C5-421C-B8E2-3FC5E4E2F4CC}" type="datetimeFigureOut">
              <a:rPr lang="en-US" smtClean="0"/>
              <a:t>1/14/22</a:t>
            </a:fld>
            <a:endParaRPr lang="en-US"/>
          </a:p>
        </p:txBody>
      </p:sp>
      <p:sp>
        <p:nvSpPr>
          <p:cNvPr id="6" name="Footer Placeholder 5">
            <a:extLst>
              <a:ext uri="{FF2B5EF4-FFF2-40B4-BE49-F238E27FC236}">
                <a16:creationId xmlns:a16="http://schemas.microsoft.com/office/drawing/2014/main" id="{9BD16B81-F2CA-4616-B573-8816F304D3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137D0F-3E5F-451E-B3AB-25AB3935B3F3}"/>
              </a:ext>
            </a:extLst>
          </p:cNvPr>
          <p:cNvSpPr>
            <a:spLocks noGrp="1"/>
          </p:cNvSpPr>
          <p:nvPr>
            <p:ph type="sldNum" sz="quarter" idx="12"/>
          </p:nvPr>
        </p:nvSpPr>
        <p:spPr/>
        <p:txBody>
          <a:bodyPr/>
          <a:lstStyle/>
          <a:p>
            <a:fld id="{BD39C7E7-34FD-4258-B1C6-4AE6C819CE0D}" type="slidenum">
              <a:rPr lang="en-US" smtClean="0"/>
              <a:t>‹#›</a:t>
            </a:fld>
            <a:endParaRPr lang="en-US"/>
          </a:p>
        </p:txBody>
      </p:sp>
    </p:spTree>
    <p:extLst>
      <p:ext uri="{BB962C8B-B14F-4D97-AF65-F5344CB8AC3E}">
        <p14:creationId xmlns:p14="http://schemas.microsoft.com/office/powerpoint/2010/main" val="3731965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F10D0D-C1BE-426D-ABFA-EDC15EFA1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B94C38-CE10-4E64-9B29-8114F144C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0B4E8-8E93-4575-8D5E-0C122393C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37441-C6C5-421C-B8E2-3FC5E4E2F4CC}" type="datetimeFigureOut">
              <a:rPr lang="en-US" smtClean="0"/>
              <a:t>1/14/22</a:t>
            </a:fld>
            <a:endParaRPr lang="en-US"/>
          </a:p>
        </p:txBody>
      </p:sp>
      <p:sp>
        <p:nvSpPr>
          <p:cNvPr id="5" name="Footer Placeholder 4">
            <a:extLst>
              <a:ext uri="{FF2B5EF4-FFF2-40B4-BE49-F238E27FC236}">
                <a16:creationId xmlns:a16="http://schemas.microsoft.com/office/drawing/2014/main" id="{9A0D4310-97E4-4B79-9D05-D654A2F9E1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2B8F7F-48E7-4B8A-9C9D-A0751C528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9C7E7-34FD-4258-B1C6-4AE6C819CE0D}" type="slidenum">
              <a:rPr lang="en-US" smtClean="0"/>
              <a:t>‹#›</a:t>
            </a:fld>
            <a:endParaRPr lang="en-US"/>
          </a:p>
        </p:txBody>
      </p:sp>
    </p:spTree>
    <p:extLst>
      <p:ext uri="{BB962C8B-B14F-4D97-AF65-F5344CB8AC3E}">
        <p14:creationId xmlns:p14="http://schemas.microsoft.com/office/powerpoint/2010/main" val="36524431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cbi.nlm.nih.gov/pmc/articles/PMC7214625/#B29" TargetMode="External"/><Relationship Id="rId2" Type="http://schemas.openxmlformats.org/officeDocument/2006/relationships/hyperlink" Target="https://www.ncbi.nlm.nih.gov/pmc/articles/PMC7214625/#B104"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 name="Picture 50" descr="Person sanitising hand">
            <a:extLst>
              <a:ext uri="{FF2B5EF4-FFF2-40B4-BE49-F238E27FC236}">
                <a16:creationId xmlns:a16="http://schemas.microsoft.com/office/drawing/2014/main" id="{6F9EEA16-B693-436F-973A-765AF7664D3D}"/>
              </a:ext>
            </a:extLst>
          </p:cNvPr>
          <p:cNvPicPr>
            <a:picLocks noChangeAspect="1"/>
          </p:cNvPicPr>
          <p:nvPr/>
        </p:nvPicPr>
        <p:blipFill rotWithShape="1">
          <a:blip r:embed="rId2"/>
          <a:srcRect l="22499" r="31013" b="-1"/>
          <a:stretch/>
        </p:blipFill>
        <p:spPr>
          <a:xfrm>
            <a:off x="20" y="10"/>
            <a:ext cx="4637226" cy="6857990"/>
          </a:xfrm>
          <a:prstGeom prst="rect">
            <a:avLst/>
          </a:prstGeom>
        </p:spPr>
      </p:pic>
      <p:sp>
        <p:nvSpPr>
          <p:cNvPr id="65" name="Rectangle 54">
            <a:extLst>
              <a:ext uri="{FF2B5EF4-FFF2-40B4-BE49-F238E27FC236}">
                <a16:creationId xmlns:a16="http://schemas.microsoft.com/office/drawing/2014/main" id="{B9951BD9-0868-4CDB-ACD6-9C4209B5E4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1814F3-BEED-46F1-9350-E94998FCCDA3}"/>
              </a:ext>
            </a:extLst>
          </p:cNvPr>
          <p:cNvSpPr>
            <a:spLocks noGrp="1"/>
          </p:cNvSpPr>
          <p:nvPr>
            <p:ph type="ctrTitle"/>
          </p:nvPr>
        </p:nvSpPr>
        <p:spPr>
          <a:xfrm>
            <a:off x="5277328" y="640082"/>
            <a:ext cx="6274591" cy="3351602"/>
          </a:xfrm>
        </p:spPr>
        <p:txBody>
          <a:bodyPr>
            <a:normAutofit/>
          </a:bodyPr>
          <a:lstStyle/>
          <a:p>
            <a:pPr algn="l"/>
            <a:r>
              <a:rPr lang="en-US">
                <a:solidFill>
                  <a:schemeClr val="bg1"/>
                </a:solidFill>
              </a:rPr>
              <a:t>Chronic Pain Management</a:t>
            </a:r>
          </a:p>
        </p:txBody>
      </p:sp>
      <p:sp>
        <p:nvSpPr>
          <p:cNvPr id="3" name="Subtitle 2">
            <a:extLst>
              <a:ext uri="{FF2B5EF4-FFF2-40B4-BE49-F238E27FC236}">
                <a16:creationId xmlns:a16="http://schemas.microsoft.com/office/drawing/2014/main" id="{B00F8B72-46FA-46EF-9F30-F208A042568D}"/>
              </a:ext>
            </a:extLst>
          </p:cNvPr>
          <p:cNvSpPr>
            <a:spLocks noGrp="1"/>
          </p:cNvSpPr>
          <p:nvPr>
            <p:ph type="subTitle" idx="1"/>
          </p:nvPr>
        </p:nvSpPr>
        <p:spPr>
          <a:xfrm>
            <a:off x="5277327" y="4156276"/>
            <a:ext cx="6274592" cy="2061645"/>
          </a:xfrm>
        </p:spPr>
        <p:txBody>
          <a:bodyPr>
            <a:normAutofit/>
          </a:bodyPr>
          <a:lstStyle/>
          <a:p>
            <a:pPr algn="l"/>
            <a:endParaRPr lang="en-US">
              <a:solidFill>
                <a:schemeClr val="bg1"/>
              </a:solidFill>
            </a:endParaRPr>
          </a:p>
          <a:p>
            <a:pPr algn="l"/>
            <a:r>
              <a:rPr lang="en-US">
                <a:solidFill>
                  <a:schemeClr val="bg1"/>
                </a:solidFill>
              </a:rPr>
              <a:t>Rachel Edgerton DNAP, APRN, CRNA</a:t>
            </a:r>
          </a:p>
          <a:p>
            <a:pPr algn="l"/>
            <a:r>
              <a:rPr lang="en-US">
                <a:solidFill>
                  <a:schemeClr val="bg1"/>
                </a:solidFill>
              </a:rPr>
              <a:t>St. Mary’s School of Nurse Anesthesia</a:t>
            </a:r>
          </a:p>
          <a:p>
            <a:pPr algn="l"/>
            <a:r>
              <a:rPr lang="en-US">
                <a:solidFill>
                  <a:schemeClr val="bg1"/>
                </a:solidFill>
              </a:rPr>
              <a:t>January 19</a:t>
            </a:r>
            <a:r>
              <a:rPr lang="en-US" baseline="30000">
                <a:solidFill>
                  <a:schemeClr val="bg1"/>
                </a:solidFill>
              </a:rPr>
              <a:t>th</a:t>
            </a:r>
            <a:r>
              <a:rPr lang="en-US">
                <a:solidFill>
                  <a:schemeClr val="bg1"/>
                </a:solidFill>
              </a:rPr>
              <a:t>, 2022</a:t>
            </a:r>
          </a:p>
        </p:txBody>
      </p:sp>
    </p:spTree>
    <p:extLst>
      <p:ext uri="{BB962C8B-B14F-4D97-AF65-F5344CB8AC3E}">
        <p14:creationId xmlns:p14="http://schemas.microsoft.com/office/powerpoint/2010/main" val="1790389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488578-B180-46E6-BD04-436798E3DD90}"/>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Opioid </a:t>
            </a:r>
            <a:br>
              <a:rPr lang="en-US" sz="3300" kern="1200">
                <a:solidFill>
                  <a:srgbClr val="FFFFFF"/>
                </a:solidFill>
                <a:latin typeface="+mj-lt"/>
                <a:ea typeface="+mj-ea"/>
                <a:cs typeface="+mj-cs"/>
              </a:rPr>
            </a:br>
            <a:r>
              <a:rPr lang="en-US" sz="3300" kern="1200">
                <a:solidFill>
                  <a:srgbClr val="FFFFFF"/>
                </a:solidFill>
                <a:latin typeface="+mj-lt"/>
                <a:ea typeface="+mj-ea"/>
                <a:cs typeface="+mj-cs"/>
              </a:rPr>
              <a:t>Induced </a:t>
            </a:r>
            <a:br>
              <a:rPr lang="en-US" sz="3300" kern="1200">
                <a:solidFill>
                  <a:srgbClr val="FFFFFF"/>
                </a:solidFill>
                <a:latin typeface="+mj-lt"/>
                <a:ea typeface="+mj-ea"/>
                <a:cs typeface="+mj-cs"/>
              </a:rPr>
            </a:br>
            <a:r>
              <a:rPr lang="en-US" sz="3300" kern="1200">
                <a:solidFill>
                  <a:srgbClr val="FFFFFF"/>
                </a:solidFill>
                <a:latin typeface="+mj-lt"/>
                <a:ea typeface="+mj-ea"/>
                <a:cs typeface="+mj-cs"/>
              </a:rPr>
              <a:t>Hyperalgesia (OIH)</a:t>
            </a:r>
            <a:br>
              <a:rPr lang="en-US" sz="3300" kern="1200">
                <a:solidFill>
                  <a:srgbClr val="FFFFFF"/>
                </a:solidFill>
                <a:latin typeface="+mj-lt"/>
                <a:ea typeface="+mj-ea"/>
                <a:cs typeface="+mj-cs"/>
              </a:rPr>
            </a:br>
            <a:endParaRPr lang="en-US" sz="3300" kern="1200">
              <a:solidFill>
                <a:srgbClr val="FFFFFF"/>
              </a:solidFill>
              <a:latin typeface="+mj-lt"/>
              <a:ea typeface="+mj-ea"/>
              <a:cs typeface="+mj-cs"/>
            </a:endParaRPr>
          </a:p>
        </p:txBody>
      </p:sp>
      <p:pic>
        <p:nvPicPr>
          <p:cNvPr id="11266" name="Picture 2" descr="Opioid-induced hyperalgesia: Cellular and molecular mechanisms -  ScienceDirect">
            <a:extLst>
              <a:ext uri="{FF2B5EF4-FFF2-40B4-BE49-F238E27FC236}">
                <a16:creationId xmlns:a16="http://schemas.microsoft.com/office/drawing/2014/main" id="{56FE302E-B90A-47BC-A3AE-9569FEA042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749459"/>
            <a:ext cx="6780700" cy="5356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389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Neuron system in 3D rendering">
            <a:extLst>
              <a:ext uri="{FF2B5EF4-FFF2-40B4-BE49-F238E27FC236}">
                <a16:creationId xmlns:a16="http://schemas.microsoft.com/office/drawing/2014/main" id="{9986A41A-0DA9-4F98-97F6-2E0A788CC127}"/>
              </a:ext>
            </a:extLst>
          </p:cNvPr>
          <p:cNvPicPr>
            <a:picLocks noChangeAspect="1"/>
          </p:cNvPicPr>
          <p:nvPr/>
        </p:nvPicPr>
        <p:blipFill rotWithShape="1">
          <a:blip r:embed="rId2"/>
          <a:srcRect t="13024" b="3950"/>
          <a:stretch/>
        </p:blipFill>
        <p:spPr>
          <a:xfrm>
            <a:off x="-1" y="10"/>
            <a:ext cx="12192000" cy="6857990"/>
          </a:xfrm>
          <a:prstGeom prst="rect">
            <a:avLst/>
          </a:prstGeom>
        </p:spPr>
      </p:pic>
      <p:sp>
        <p:nvSpPr>
          <p:cNvPr id="2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a:normAutofit/>
          </a:bodyPr>
          <a:lstStyle/>
          <a:p>
            <a:pPr algn="ctr"/>
            <a:r>
              <a:rPr lang="en-US" sz="3600"/>
              <a:t>Chronic Pain-pathophysiology</a:t>
            </a:r>
          </a:p>
        </p:txBody>
      </p:sp>
      <p:cxnSp>
        <p:nvCxnSpPr>
          <p:cNvPr id="31" name="Straight Connector 3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16" y="3417573"/>
            <a:ext cx="4593021" cy="2619839"/>
          </a:xfrm>
        </p:spPr>
        <p:txBody>
          <a:bodyPr anchor="ctr">
            <a:normAutofit/>
          </a:bodyPr>
          <a:lstStyle/>
          <a:p>
            <a:r>
              <a:rPr lang="en-US" sz="1400"/>
              <a:t>Central mechanisms of chronic pain </a:t>
            </a:r>
          </a:p>
          <a:p>
            <a:pPr lvl="1"/>
            <a:r>
              <a:rPr lang="en-US" sz="1400"/>
              <a:t>Continuous effects of chronic inflammation with hyperexcitability and sanitization of second-order neurons in the dorsal horn</a:t>
            </a:r>
          </a:p>
          <a:p>
            <a:pPr lvl="1"/>
            <a:r>
              <a:rPr lang="en-US" sz="1400"/>
              <a:t>Increase in the release of excitatory neurotransmitters glutamate results in a phenomenon termed wind up</a:t>
            </a:r>
          </a:p>
          <a:p>
            <a:pPr lvl="1"/>
            <a:r>
              <a:rPr lang="en-US" sz="1400"/>
              <a:t>Repetitive stimulation of afferent C fibers causes a longer sustained depolarization of the cell with subsequent susceptibility to afferent input and sensitizes low threshold afferents </a:t>
            </a:r>
            <a:r>
              <a:rPr lang="en-US" sz="1400">
                <a:latin typeface="Wingdings"/>
                <a:ea typeface="Wingdings"/>
                <a:cs typeface="Wingdings"/>
                <a:sym typeface="Wingdings"/>
              </a:rPr>
              <a:t></a:t>
            </a:r>
            <a:r>
              <a:rPr lang="en-US" sz="1400">
                <a:ea typeface="Wingdings"/>
                <a:cs typeface="Wingdings"/>
                <a:sym typeface="Wingdings"/>
              </a:rPr>
              <a:t>increased neuronal receptive field size</a:t>
            </a:r>
          </a:p>
        </p:txBody>
      </p:sp>
    </p:spTree>
    <p:extLst>
      <p:ext uri="{BB962C8B-B14F-4D97-AF65-F5344CB8AC3E}">
        <p14:creationId xmlns:p14="http://schemas.microsoft.com/office/powerpoint/2010/main" val="3516448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1158240" y="4894262"/>
            <a:ext cx="10307952" cy="1325563"/>
          </a:xfrm>
        </p:spPr>
        <p:txBody>
          <a:bodyPr>
            <a:normAutofit/>
          </a:bodyPr>
          <a:lstStyle/>
          <a:p>
            <a:r>
              <a:rPr lang="en-US"/>
              <a:t>Chronic Pain-pathophysiology</a:t>
            </a:r>
          </a:p>
        </p:txBody>
      </p:sp>
      <p:sp>
        <p:nvSpPr>
          <p:cNvPr id="3" name="Content Placeholder 2"/>
          <p:cNvSpPr>
            <a:spLocks noGrp="1"/>
          </p:cNvSpPr>
          <p:nvPr>
            <p:ph idx="1"/>
          </p:nvPr>
        </p:nvSpPr>
        <p:spPr>
          <a:xfrm>
            <a:off x="1161288" y="701019"/>
            <a:ext cx="6484094" cy="3382247"/>
          </a:xfrm>
        </p:spPr>
        <p:txBody>
          <a:bodyPr anchor="ctr">
            <a:normAutofit/>
          </a:bodyPr>
          <a:lstStyle/>
          <a:p>
            <a:r>
              <a:rPr lang="en-US" sz="1400">
                <a:ea typeface="Wingdings"/>
                <a:cs typeface="Wingdings"/>
                <a:sym typeface="Wingdings"/>
              </a:rPr>
              <a:t>Glutamate released by primary afferent in the dorsal horn </a:t>
            </a:r>
          </a:p>
          <a:p>
            <a:pPr lvl="1"/>
            <a:r>
              <a:rPr lang="en-US" sz="1400">
                <a:ea typeface="Wingdings"/>
                <a:cs typeface="Wingdings"/>
                <a:sym typeface="Wingdings"/>
              </a:rPr>
              <a:t>Acts at several excitatory receptors sites in the dorsal horn including the metabotropic, kainate, AMPA, and NMDA receptor</a:t>
            </a:r>
          </a:p>
          <a:p>
            <a:pPr lvl="1"/>
            <a:r>
              <a:rPr lang="en-US" sz="1400">
                <a:ea typeface="Wingdings"/>
                <a:cs typeface="Wingdings"/>
                <a:sym typeface="Wingdings"/>
              </a:rPr>
              <a:t>Activation of NMDA receptor (closed by magnesium plug at rest) binds glutamate which causes an influx of calcium inside the cell and results in an increase in second messengers such as protein kinases and phospholipases</a:t>
            </a:r>
          </a:p>
          <a:p>
            <a:pPr lvl="1"/>
            <a:r>
              <a:rPr lang="en-US" sz="1400">
                <a:ea typeface="Wingdings"/>
                <a:cs typeface="Wingdings"/>
                <a:sym typeface="Wingdings"/>
              </a:rPr>
              <a:t>Substance P and calcitonin-gene-related peptide (CGRP) bind to and activate their receptors also triggering up-regulation of these second messengers</a:t>
            </a:r>
          </a:p>
          <a:p>
            <a:pPr lvl="1"/>
            <a:r>
              <a:rPr lang="en-US" sz="1400">
                <a:ea typeface="Wingdings"/>
                <a:cs typeface="Wingdings"/>
                <a:sym typeface="Wingdings"/>
              </a:rPr>
              <a:t>Up-regulation of second messengers produces hyperexcitability of the NMDA receptors, resulting in long term neuronal plasticity, excitability and eventually gene transcription changes, all which contribute to central sensitization and chronic pain states</a:t>
            </a:r>
            <a:endParaRPr lang="en-US" sz="1400"/>
          </a:p>
        </p:txBody>
      </p:sp>
      <p:cxnSp>
        <p:nvCxnSpPr>
          <p:cNvPr id="34" name="Straight Connector 33">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1953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293DC6ED-5634-499F-AEA2-43857279082C}"/>
              </a:ext>
            </a:extLst>
          </p:cNvPr>
          <p:cNvSpPr>
            <a:spLocks noGrp="1"/>
          </p:cNvSpPr>
          <p:nvPr>
            <p:ph type="title"/>
          </p:nvPr>
        </p:nvSpPr>
        <p:spPr>
          <a:xfrm>
            <a:off x="841246" y="673770"/>
            <a:ext cx="3644489" cy="2414488"/>
          </a:xfrm>
        </p:spPr>
        <p:txBody>
          <a:bodyPr anchor="t">
            <a:normAutofit/>
          </a:bodyPr>
          <a:lstStyle/>
          <a:p>
            <a:r>
              <a:rPr lang="en-US" sz="5400">
                <a:solidFill>
                  <a:srgbClr val="FFFFFF"/>
                </a:solidFill>
              </a:rPr>
              <a:t>Evolution of Chronic Pain – WIND UP</a:t>
            </a:r>
          </a:p>
        </p:txBody>
      </p:sp>
      <p:sp>
        <p:nvSpPr>
          <p:cNvPr id="3" name="Content Placeholder 2">
            <a:extLst>
              <a:ext uri="{FF2B5EF4-FFF2-40B4-BE49-F238E27FC236}">
                <a16:creationId xmlns:a16="http://schemas.microsoft.com/office/drawing/2014/main" id="{97505FBA-E626-48CB-8AA3-A28CF30FF403}"/>
              </a:ext>
            </a:extLst>
          </p:cNvPr>
          <p:cNvSpPr>
            <a:spLocks noGrp="1"/>
          </p:cNvSpPr>
          <p:nvPr>
            <p:ph idx="1"/>
          </p:nvPr>
        </p:nvSpPr>
        <p:spPr>
          <a:xfrm>
            <a:off x="6095999" y="882315"/>
            <a:ext cx="5254754" cy="5294647"/>
          </a:xfrm>
        </p:spPr>
        <p:txBody>
          <a:bodyPr>
            <a:normAutofit/>
          </a:bodyPr>
          <a:lstStyle/>
          <a:p>
            <a:r>
              <a:rPr lang="en-US" sz="1900"/>
              <a:t>Repetitive stimulation from chronic inflammation or nerve damage</a:t>
            </a:r>
          </a:p>
          <a:p>
            <a:pPr lvl="1"/>
            <a:r>
              <a:rPr lang="en-US" sz="1900"/>
              <a:t>Causes WIND-UP, which is an abnormal pain response and chronic pain sensation</a:t>
            </a:r>
          </a:p>
          <a:p>
            <a:pPr lvl="2"/>
            <a:r>
              <a:rPr lang="en-US" sz="1900"/>
              <a:t>2 Phases of WIND-UP</a:t>
            </a:r>
          </a:p>
          <a:p>
            <a:pPr lvl="3"/>
            <a:r>
              <a:rPr lang="en-US" sz="1900"/>
              <a:t>Hyperalgesia – less and less stimulation is required to initiate pain</a:t>
            </a:r>
          </a:p>
          <a:p>
            <a:pPr lvl="3"/>
            <a:r>
              <a:rPr lang="en-US" sz="1900"/>
              <a:t>Fibers that normally do not carry painful stimulation are recruited and start transmitting pain</a:t>
            </a:r>
          </a:p>
          <a:p>
            <a:pPr lvl="2"/>
            <a:r>
              <a:rPr lang="en-US" sz="1900"/>
              <a:t>Can cause physical and psychological debilitation</a:t>
            </a:r>
          </a:p>
          <a:p>
            <a:pPr lvl="1"/>
            <a:r>
              <a:rPr lang="en-US" sz="1900"/>
              <a:t>Prevention</a:t>
            </a:r>
          </a:p>
          <a:p>
            <a:pPr lvl="2"/>
            <a:r>
              <a:rPr lang="en-US" sz="1900"/>
              <a:t>Treat the underlying conditions and not ignore a patient's symptoms</a:t>
            </a:r>
          </a:p>
          <a:p>
            <a:pPr lvl="1"/>
            <a:r>
              <a:rPr lang="en-US" sz="1900"/>
              <a:t>Chronic pain is not a psychological condition, but can lead to psychological dysfunction</a:t>
            </a:r>
          </a:p>
        </p:txBody>
      </p:sp>
    </p:spTree>
    <p:extLst>
      <p:ext uri="{BB962C8B-B14F-4D97-AF65-F5344CB8AC3E}">
        <p14:creationId xmlns:p14="http://schemas.microsoft.com/office/powerpoint/2010/main" val="3045639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mask&#10;&#10;Description automatically generated with low confidence">
            <a:extLst>
              <a:ext uri="{FF2B5EF4-FFF2-40B4-BE49-F238E27FC236}">
                <a16:creationId xmlns:a16="http://schemas.microsoft.com/office/drawing/2014/main" id="{513FE9F3-C82E-DD4F-A23B-9DCD1595BD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616" y="0"/>
            <a:ext cx="6016767" cy="6858000"/>
          </a:xfrm>
          <a:prstGeom prst="rect">
            <a:avLst/>
          </a:prstGeom>
        </p:spPr>
      </p:pic>
    </p:spTree>
    <p:extLst>
      <p:ext uri="{BB962C8B-B14F-4D97-AF65-F5344CB8AC3E}">
        <p14:creationId xmlns:p14="http://schemas.microsoft.com/office/powerpoint/2010/main" val="1984048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80F07CF-6E57-490D-96F6-50E864DEDA00}"/>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Types of Chronic Pain</a:t>
            </a:r>
          </a:p>
        </p:txBody>
      </p:sp>
      <p:graphicFrame>
        <p:nvGraphicFramePr>
          <p:cNvPr id="20" name="Content Placeholder 2">
            <a:extLst>
              <a:ext uri="{FF2B5EF4-FFF2-40B4-BE49-F238E27FC236}">
                <a16:creationId xmlns:a16="http://schemas.microsoft.com/office/drawing/2014/main" id="{50E971BF-F34F-4039-AAC3-D265796C3701}"/>
              </a:ext>
            </a:extLst>
          </p:cNvPr>
          <p:cNvGraphicFramePr>
            <a:graphicFrameLocks noGrp="1"/>
          </p:cNvGraphicFramePr>
          <p:nvPr>
            <p:ph idx="1"/>
            <p:extLst>
              <p:ext uri="{D42A27DB-BD31-4B8C-83A1-F6EECF244321}">
                <p14:modId xmlns:p14="http://schemas.microsoft.com/office/powerpoint/2010/main" val="384083180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0748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E803B37-F398-46EA-A0FE-56C71699783C}"/>
              </a:ext>
            </a:extLst>
          </p:cNvPr>
          <p:cNvSpPr>
            <a:spLocks noGrp="1"/>
          </p:cNvSpPr>
          <p:nvPr>
            <p:ph type="title"/>
          </p:nvPr>
        </p:nvSpPr>
        <p:spPr>
          <a:xfrm>
            <a:off x="731520" y="731520"/>
            <a:ext cx="6089904" cy="1426464"/>
          </a:xfrm>
        </p:spPr>
        <p:txBody>
          <a:bodyPr>
            <a:normAutofit/>
          </a:bodyPr>
          <a:lstStyle/>
          <a:p>
            <a:r>
              <a:rPr lang="en-US">
                <a:solidFill>
                  <a:srgbClr val="FFFFFF"/>
                </a:solidFill>
              </a:rPr>
              <a:t>Types of Chronic Pain: Neuropathic</a:t>
            </a:r>
          </a:p>
        </p:txBody>
      </p:sp>
      <p:sp>
        <p:nvSpPr>
          <p:cNvPr id="45" name="Rectangle 4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Rectangle 46">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ectangle 4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A5FF0A2-54AF-47D6-8637-AE9F39205D58}"/>
              </a:ext>
            </a:extLst>
          </p:cNvPr>
          <p:cNvSpPr>
            <a:spLocks noGrp="1"/>
          </p:cNvSpPr>
          <p:nvPr>
            <p:ph idx="1"/>
          </p:nvPr>
        </p:nvSpPr>
        <p:spPr>
          <a:xfrm>
            <a:off x="789456" y="2798385"/>
            <a:ext cx="10597729" cy="3283260"/>
          </a:xfrm>
        </p:spPr>
        <p:txBody>
          <a:bodyPr anchor="ctr">
            <a:normAutofit/>
          </a:bodyPr>
          <a:lstStyle/>
          <a:p>
            <a:r>
              <a:rPr lang="en-US" sz="1700"/>
              <a:t>Neuropathic</a:t>
            </a:r>
          </a:p>
          <a:p>
            <a:pPr lvl="1"/>
            <a:r>
              <a:rPr lang="en-US" sz="1700"/>
              <a:t>Pain radiates from a damaged nerve along a pathway</a:t>
            </a:r>
          </a:p>
          <a:p>
            <a:pPr lvl="2"/>
            <a:r>
              <a:rPr lang="en-US" sz="1700"/>
              <a:t>Continuation of this will result in allodynia which is an exaggerated pain response from stimuli which would normally not cause pain</a:t>
            </a:r>
          </a:p>
          <a:p>
            <a:pPr lvl="2"/>
            <a:r>
              <a:rPr lang="en-US" sz="1700"/>
              <a:t>Patients have intense burning sensation</a:t>
            </a:r>
          </a:p>
          <a:p>
            <a:pPr lvl="3"/>
            <a:r>
              <a:rPr lang="en-US" sz="1700"/>
              <a:t>Caused by small changes in temperature or light touch</a:t>
            </a:r>
          </a:p>
          <a:p>
            <a:pPr lvl="3"/>
            <a:r>
              <a:rPr lang="en-US" sz="1700"/>
              <a:t>Travels along the dermatome of the injured nerve</a:t>
            </a:r>
          </a:p>
          <a:p>
            <a:pPr lvl="1"/>
            <a:r>
              <a:rPr lang="en-US" sz="1700"/>
              <a:t>Pain remains persistent</a:t>
            </a:r>
          </a:p>
          <a:p>
            <a:pPr lvl="2"/>
            <a:r>
              <a:rPr lang="en-US" sz="1700"/>
              <a:t>Little evidence of tissue healing</a:t>
            </a:r>
          </a:p>
          <a:p>
            <a:pPr lvl="2"/>
            <a:r>
              <a:rPr lang="en-US" sz="1700"/>
              <a:t>Inflammatory response continues</a:t>
            </a:r>
          </a:p>
          <a:p>
            <a:pPr lvl="2"/>
            <a:r>
              <a:rPr lang="en-US" sz="1700"/>
              <a:t>Not able to be managed with nonsteroidal anti-inflammatory agents</a:t>
            </a:r>
          </a:p>
          <a:p>
            <a:pPr lvl="3"/>
            <a:endParaRPr lang="en-US" sz="1700"/>
          </a:p>
        </p:txBody>
      </p:sp>
    </p:spTree>
    <p:extLst>
      <p:ext uri="{BB962C8B-B14F-4D97-AF65-F5344CB8AC3E}">
        <p14:creationId xmlns:p14="http://schemas.microsoft.com/office/powerpoint/2010/main" val="2873380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8BB5D69B-A21B-4892-9956-BFFAB14D09A8}"/>
              </a:ext>
            </a:extLst>
          </p:cNvPr>
          <p:cNvSpPr>
            <a:spLocks noGrp="1"/>
          </p:cNvSpPr>
          <p:nvPr>
            <p:ph type="title"/>
          </p:nvPr>
        </p:nvSpPr>
        <p:spPr>
          <a:xfrm>
            <a:off x="1014141" y="1450655"/>
            <a:ext cx="3932030" cy="3956690"/>
          </a:xfrm>
        </p:spPr>
        <p:txBody>
          <a:bodyPr anchor="ctr">
            <a:normAutofit/>
          </a:bodyPr>
          <a:lstStyle/>
          <a:p>
            <a:r>
              <a:rPr lang="en-US" sz="5600">
                <a:solidFill>
                  <a:schemeClr val="bg1"/>
                </a:solidFill>
              </a:rPr>
              <a:t>Types of Chronic Pain: Chronic Postsurgcial Pain</a:t>
            </a:r>
          </a:p>
        </p:txBody>
      </p:sp>
      <p:cxnSp>
        <p:nvCxnSpPr>
          <p:cNvPr id="25" name="Straight Connector 24">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236F5D-6005-436F-B2E3-D5B91A963BCA}"/>
              </a:ext>
            </a:extLst>
          </p:cNvPr>
          <p:cNvSpPr>
            <a:spLocks noGrp="1"/>
          </p:cNvSpPr>
          <p:nvPr>
            <p:ph idx="1"/>
          </p:nvPr>
        </p:nvSpPr>
        <p:spPr>
          <a:xfrm>
            <a:off x="6096000" y="1108061"/>
            <a:ext cx="5008901" cy="4571972"/>
          </a:xfrm>
        </p:spPr>
        <p:txBody>
          <a:bodyPr anchor="ctr">
            <a:normAutofit/>
          </a:bodyPr>
          <a:lstStyle/>
          <a:p>
            <a:r>
              <a:rPr lang="en-US" sz="1300">
                <a:solidFill>
                  <a:schemeClr val="bg1"/>
                </a:solidFill>
              </a:rPr>
              <a:t>Chronic postsurgical Pain (CPSP)</a:t>
            </a:r>
          </a:p>
          <a:p>
            <a:pPr lvl="1"/>
            <a:r>
              <a:rPr lang="en-US" sz="1300">
                <a:solidFill>
                  <a:schemeClr val="bg1"/>
                </a:solidFill>
              </a:rPr>
              <a:t>Chronic pain in 5 to 50% of patients, depending on procedure</a:t>
            </a:r>
          </a:p>
          <a:p>
            <a:pPr lvl="1"/>
            <a:r>
              <a:rPr lang="en-US" sz="1300">
                <a:solidFill>
                  <a:schemeClr val="bg1"/>
                </a:solidFill>
              </a:rPr>
              <a:t>Cause for this has not been determined</a:t>
            </a:r>
          </a:p>
          <a:p>
            <a:pPr lvl="1"/>
            <a:r>
              <a:rPr lang="en-US" sz="1300">
                <a:solidFill>
                  <a:schemeClr val="bg1"/>
                </a:solidFill>
              </a:rPr>
              <a:t>International Association for the Study of Pain defines CPSP:</a:t>
            </a:r>
          </a:p>
          <a:p>
            <a:pPr lvl="2"/>
            <a:r>
              <a:rPr lang="en-US" sz="1300">
                <a:solidFill>
                  <a:schemeClr val="bg1"/>
                </a:solidFill>
              </a:rPr>
              <a:t>“a persistent pain state that is apparent more than 2 months postoperatively that cannot be explained by other causes such as recurrence of disease, apparent inflammation or other”</a:t>
            </a:r>
          </a:p>
          <a:p>
            <a:pPr lvl="1"/>
            <a:r>
              <a:rPr lang="en-US" sz="1300">
                <a:solidFill>
                  <a:schemeClr val="bg1"/>
                </a:solidFill>
              </a:rPr>
              <a:t>Appears to be neuropathic in nature without an identifiable nerve injury</a:t>
            </a:r>
          </a:p>
          <a:p>
            <a:pPr lvl="1"/>
            <a:r>
              <a:rPr lang="en-US" sz="1300">
                <a:solidFill>
                  <a:schemeClr val="bg1"/>
                </a:solidFill>
              </a:rPr>
              <a:t>Common procedures include: Most common thoracotomy or thoracic penetration</a:t>
            </a:r>
          </a:p>
          <a:p>
            <a:pPr lvl="2"/>
            <a:r>
              <a:rPr lang="en-US" sz="1300">
                <a:solidFill>
                  <a:schemeClr val="bg1"/>
                </a:solidFill>
              </a:rPr>
              <a:t>Others include: Mastectomy, thoracotomy cholecystectomy, nephrectomy, sternotomy, other chest and upper abdominal procedures. </a:t>
            </a:r>
          </a:p>
          <a:p>
            <a:pPr lvl="2"/>
            <a:r>
              <a:rPr lang="en-US" sz="1300">
                <a:solidFill>
                  <a:schemeClr val="bg1"/>
                </a:solidFill>
              </a:rPr>
              <a:t>High incidence of CPSP: amputation, and inguinal surgery procedures (hernia repair)</a:t>
            </a:r>
          </a:p>
          <a:p>
            <a:pPr lvl="1"/>
            <a:r>
              <a:rPr lang="en-US" sz="1300">
                <a:solidFill>
                  <a:schemeClr val="bg1"/>
                </a:solidFill>
              </a:rPr>
              <a:t>Suspected that the cause is nerve compression, entrapment or other type of nerve damage</a:t>
            </a:r>
          </a:p>
        </p:txBody>
      </p:sp>
    </p:spTree>
    <p:extLst>
      <p:ext uri="{BB962C8B-B14F-4D97-AF65-F5344CB8AC3E}">
        <p14:creationId xmlns:p14="http://schemas.microsoft.com/office/powerpoint/2010/main" val="529050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2">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B5D69B-A21B-4892-9956-BFFAB14D09A8}"/>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Types of Chronic Pain: Chronic Postsurgcial Pain</a:t>
            </a:r>
          </a:p>
        </p:txBody>
      </p:sp>
      <p:cxnSp>
        <p:nvCxnSpPr>
          <p:cNvPr id="38" name="Straight Connector 24">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2236F5D-6005-436F-B2E3-D5B91A963BCA}"/>
              </a:ext>
            </a:extLst>
          </p:cNvPr>
          <p:cNvSpPr>
            <a:spLocks noGrp="1"/>
          </p:cNvSpPr>
          <p:nvPr>
            <p:ph idx="1"/>
          </p:nvPr>
        </p:nvSpPr>
        <p:spPr>
          <a:xfrm>
            <a:off x="4976031" y="963877"/>
            <a:ext cx="6377769" cy="4930246"/>
          </a:xfrm>
        </p:spPr>
        <p:txBody>
          <a:bodyPr anchor="ctr">
            <a:normAutofit/>
          </a:bodyPr>
          <a:lstStyle/>
          <a:p>
            <a:r>
              <a:rPr lang="en-US" sz="1700"/>
              <a:t>Chronic postsurgical Pain (CPSP)</a:t>
            </a:r>
          </a:p>
          <a:p>
            <a:pPr lvl="1"/>
            <a:r>
              <a:rPr lang="en-US" sz="1700"/>
              <a:t>Predictors of CPSP include functional and/or psychological factors</a:t>
            </a:r>
          </a:p>
          <a:p>
            <a:pPr lvl="1"/>
            <a:r>
              <a:rPr lang="en-US" sz="1700"/>
              <a:t>One study showed preoperative pain was most significant predictor of CPSP</a:t>
            </a:r>
          </a:p>
          <a:p>
            <a:pPr lvl="1"/>
            <a:r>
              <a:rPr lang="en-US" sz="1700"/>
              <a:t>Others have indicated thyroid function, occult wound infection, or secondary gain (exaggerated pain to gain financial/housing support)</a:t>
            </a:r>
          </a:p>
          <a:p>
            <a:pPr lvl="1"/>
            <a:r>
              <a:rPr lang="en-US" sz="1700"/>
              <a:t>Autoimmune disease can also predict incidence of CPSP</a:t>
            </a:r>
          </a:p>
          <a:p>
            <a:pPr lvl="1"/>
            <a:endParaRPr lang="en-US" sz="1700"/>
          </a:p>
          <a:p>
            <a:pPr lvl="1"/>
            <a:r>
              <a:rPr lang="en-US" sz="1700"/>
              <a:t>Treatment</a:t>
            </a:r>
          </a:p>
          <a:p>
            <a:pPr lvl="2"/>
            <a:r>
              <a:rPr lang="en-US" sz="1700"/>
              <a:t>Reduce central sensitization</a:t>
            </a:r>
          </a:p>
          <a:p>
            <a:pPr lvl="3"/>
            <a:r>
              <a:rPr lang="en-US" sz="1700"/>
              <a:t>Regional anesthesia, preoperative anti-inflammatory medications or antihyperalgesic medications such as ketamine</a:t>
            </a:r>
          </a:p>
          <a:p>
            <a:pPr lvl="3"/>
            <a:r>
              <a:rPr lang="en-US" sz="1700"/>
              <a:t>Postoperatively use of antidepressants for first line treatment, short-term opioid use, anticonvulsants, topical agents and NMDA antagonists</a:t>
            </a:r>
          </a:p>
          <a:p>
            <a:pPr lvl="3"/>
            <a:endParaRPr lang="en-US" sz="1700"/>
          </a:p>
        </p:txBody>
      </p:sp>
    </p:spTree>
    <p:extLst>
      <p:ext uri="{BB962C8B-B14F-4D97-AF65-F5344CB8AC3E}">
        <p14:creationId xmlns:p14="http://schemas.microsoft.com/office/powerpoint/2010/main" val="1132620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CBA2C3E5-4A6B-2C4D-8AFA-3C868FDBE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656" y="194263"/>
            <a:ext cx="9326880" cy="6477942"/>
          </a:xfrm>
          <a:prstGeom prst="rect">
            <a:avLst/>
          </a:prstGeom>
        </p:spPr>
      </p:pic>
    </p:spTree>
    <p:extLst>
      <p:ext uri="{BB962C8B-B14F-4D97-AF65-F5344CB8AC3E}">
        <p14:creationId xmlns:p14="http://schemas.microsoft.com/office/powerpoint/2010/main" val="4200860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CB9CF-D0FF-4ED1-AB52-8AA1BF477A2F}"/>
              </a:ext>
            </a:extLst>
          </p:cNvPr>
          <p:cNvSpPr>
            <a:spLocks noGrp="1"/>
          </p:cNvSpPr>
          <p:nvPr>
            <p:ph type="title"/>
          </p:nvPr>
        </p:nvSpPr>
        <p:spPr>
          <a:xfrm>
            <a:off x="6234330" y="803325"/>
            <a:ext cx="5314536" cy="1325563"/>
          </a:xfrm>
        </p:spPr>
        <p:txBody>
          <a:bodyPr>
            <a:normAutofit/>
          </a:bodyPr>
          <a:lstStyle/>
          <a:p>
            <a:r>
              <a:rPr lang="en-US"/>
              <a:t>Objectives</a:t>
            </a:r>
          </a:p>
        </p:txBody>
      </p:sp>
      <p:sp>
        <p:nvSpPr>
          <p:cNvPr id="44" name="Freeform: Shape 4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A8EB16C6-83A8-416F-B6D5-EE88EFCC03D0}"/>
              </a:ext>
            </a:extLst>
          </p:cNvPr>
          <p:cNvPicPr>
            <a:picLocks noChangeAspect="1"/>
          </p:cNvPicPr>
          <p:nvPr/>
        </p:nvPicPr>
        <p:blipFill rotWithShape="1">
          <a:blip r:embed="rId2"/>
          <a:srcRect l="14501" r="21266"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graphicFrame>
        <p:nvGraphicFramePr>
          <p:cNvPr id="32" name="Content Placeholder 2">
            <a:extLst>
              <a:ext uri="{FF2B5EF4-FFF2-40B4-BE49-F238E27FC236}">
                <a16:creationId xmlns:a16="http://schemas.microsoft.com/office/drawing/2014/main" id="{07257DF3-4022-41FF-A53E-C79C7F274A7F}"/>
              </a:ext>
            </a:extLst>
          </p:cNvPr>
          <p:cNvGraphicFramePr>
            <a:graphicFrameLocks noGrp="1"/>
          </p:cNvGraphicFramePr>
          <p:nvPr>
            <p:ph idx="1"/>
            <p:extLst>
              <p:ext uri="{D42A27DB-BD31-4B8C-83A1-F6EECF244321}">
                <p14:modId xmlns:p14="http://schemas.microsoft.com/office/powerpoint/2010/main" val="1431309066"/>
              </p:ext>
            </p:extLst>
          </p:nvPr>
        </p:nvGraphicFramePr>
        <p:xfrm>
          <a:off x="6234329"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7415527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33D80A80-F5B5-4764-B604-0BB14D5D2448}"/>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99467BB-39F4-4CAC-9D67-53ADA7DCDF14}"/>
              </a:ext>
            </a:extLst>
          </p:cNvPr>
          <p:cNvSpPr>
            <a:spLocks noGrp="1"/>
          </p:cNvSpPr>
          <p:nvPr>
            <p:ph type="title"/>
          </p:nvPr>
        </p:nvSpPr>
        <p:spPr>
          <a:xfrm>
            <a:off x="838200" y="963877"/>
            <a:ext cx="3494362" cy="4930246"/>
          </a:xfrm>
        </p:spPr>
        <p:txBody>
          <a:bodyPr>
            <a:normAutofit/>
          </a:bodyPr>
          <a:lstStyle/>
          <a:p>
            <a:pPr algn="r"/>
            <a:r>
              <a:rPr lang="en-US">
                <a:solidFill>
                  <a:schemeClr val="bg1"/>
                </a:solidFill>
              </a:rPr>
              <a:t>Pharmacology</a:t>
            </a:r>
          </a:p>
        </p:txBody>
      </p:sp>
      <p:sp>
        <p:nvSpPr>
          <p:cNvPr id="28"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AB34D58-D853-47AD-B66A-C069F0B68577}"/>
              </a:ext>
            </a:extLst>
          </p:cNvPr>
          <p:cNvSpPr>
            <a:spLocks noGrp="1"/>
          </p:cNvSpPr>
          <p:nvPr>
            <p:ph idx="1"/>
          </p:nvPr>
        </p:nvSpPr>
        <p:spPr>
          <a:xfrm>
            <a:off x="4976031" y="963877"/>
            <a:ext cx="6377769" cy="4930246"/>
          </a:xfrm>
        </p:spPr>
        <p:txBody>
          <a:bodyPr anchor="ctr">
            <a:normAutofit/>
          </a:bodyPr>
          <a:lstStyle/>
          <a:p>
            <a:r>
              <a:rPr lang="en-US" sz="2400">
                <a:solidFill>
                  <a:schemeClr val="bg1"/>
                </a:solidFill>
              </a:rPr>
              <a:t>Some pharmaceuticals are effective in reducing the dysfunctional activity associated with chronic pain development</a:t>
            </a:r>
          </a:p>
          <a:p>
            <a:pPr lvl="1"/>
            <a:r>
              <a:rPr lang="en-US">
                <a:solidFill>
                  <a:schemeClr val="bg1"/>
                </a:solidFill>
              </a:rPr>
              <a:t>Can assist in returning the body to normal function</a:t>
            </a:r>
          </a:p>
          <a:p>
            <a:pPr lvl="1"/>
            <a:r>
              <a:rPr lang="en-US">
                <a:solidFill>
                  <a:schemeClr val="bg1"/>
                </a:solidFill>
              </a:rPr>
              <a:t>OR it will only treat pain perception without reducing the dysfunctional cycle of chronic pain</a:t>
            </a:r>
          </a:p>
          <a:p>
            <a:pPr marL="457200" lvl="1" indent="0">
              <a:buNone/>
            </a:pPr>
            <a:endParaRPr lang="en-US">
              <a:solidFill>
                <a:schemeClr val="bg1"/>
              </a:solidFill>
            </a:endParaRPr>
          </a:p>
        </p:txBody>
      </p:sp>
    </p:spTree>
    <p:extLst>
      <p:ext uri="{BB962C8B-B14F-4D97-AF65-F5344CB8AC3E}">
        <p14:creationId xmlns:p14="http://schemas.microsoft.com/office/powerpoint/2010/main" val="3266356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7A57295-2710-4920-B99A-4D1FA03A62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78067929-4D33-4306-9E2F-67C49CDDB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400" y="465745"/>
            <a:ext cx="11125200" cy="56394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9467BB-39F4-4CAC-9D67-53ADA7DCDF14}"/>
              </a:ext>
            </a:extLst>
          </p:cNvPr>
          <p:cNvSpPr>
            <a:spLocks noGrp="1"/>
          </p:cNvSpPr>
          <p:nvPr>
            <p:ph type="title"/>
          </p:nvPr>
        </p:nvSpPr>
        <p:spPr>
          <a:xfrm>
            <a:off x="838200" y="894027"/>
            <a:ext cx="3494362" cy="4782873"/>
          </a:xfrm>
        </p:spPr>
        <p:txBody>
          <a:bodyPr>
            <a:normAutofit/>
          </a:bodyPr>
          <a:lstStyle/>
          <a:p>
            <a:pPr algn="r"/>
            <a:r>
              <a:rPr lang="en-US"/>
              <a:t>Pharmacology</a:t>
            </a:r>
          </a:p>
        </p:txBody>
      </p:sp>
      <p:cxnSp>
        <p:nvCxnSpPr>
          <p:cNvPr id="27" name="Straight Connector 26">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AB34D58-D853-47AD-B66A-C069F0B68577}"/>
              </a:ext>
            </a:extLst>
          </p:cNvPr>
          <p:cNvSpPr>
            <a:spLocks noGrp="1"/>
          </p:cNvSpPr>
          <p:nvPr>
            <p:ph idx="1"/>
          </p:nvPr>
        </p:nvSpPr>
        <p:spPr>
          <a:xfrm>
            <a:off x="4976032" y="894027"/>
            <a:ext cx="6377768" cy="4782873"/>
          </a:xfrm>
        </p:spPr>
        <p:txBody>
          <a:bodyPr anchor="ctr">
            <a:normAutofit/>
          </a:bodyPr>
          <a:lstStyle/>
          <a:p>
            <a:r>
              <a:rPr lang="en-US" sz="1300"/>
              <a:t>Nonsteroidal Anti-inflammatory Drugs</a:t>
            </a:r>
          </a:p>
          <a:p>
            <a:pPr lvl="1"/>
            <a:r>
              <a:rPr lang="en-US" sz="1300"/>
              <a:t>Reduce development of chronic pain or treat chronic pain syndromes</a:t>
            </a:r>
          </a:p>
          <a:p>
            <a:pPr lvl="1"/>
            <a:r>
              <a:rPr lang="en-US" sz="1300"/>
              <a:t>Blocking Cyclooxygenase (COX), reducing the release of prostaglandins which cause inflammation activity (vasodilation, erythema, edema, and fever)</a:t>
            </a:r>
          </a:p>
          <a:p>
            <a:pPr lvl="1"/>
            <a:r>
              <a:rPr lang="en-US" sz="1300"/>
              <a:t>Long term use can lead to nephrotoxicity, thrombotic events, peptic ulceration and bleeding</a:t>
            </a:r>
          </a:p>
          <a:p>
            <a:pPr marL="457200" lvl="1" indent="0">
              <a:buNone/>
            </a:pPr>
            <a:endParaRPr lang="en-US" sz="1300"/>
          </a:p>
          <a:p>
            <a:pPr lvl="1"/>
            <a:r>
              <a:rPr lang="en-US" sz="1300"/>
              <a:t>Remember a COX-2 inhibitor is best to reduce inflammation, fever and pain than using one that is both COX-1 and COX-2. </a:t>
            </a:r>
          </a:p>
          <a:p>
            <a:pPr lvl="1"/>
            <a:r>
              <a:rPr lang="en-US" sz="1300"/>
              <a:t>Absorbed in the stomach and small intestine</a:t>
            </a:r>
          </a:p>
          <a:p>
            <a:pPr lvl="1"/>
            <a:r>
              <a:rPr lang="en-US" sz="1300"/>
              <a:t>Elimination primarily through the liver</a:t>
            </a:r>
          </a:p>
          <a:p>
            <a:pPr marL="457200" lvl="1" indent="0">
              <a:buNone/>
            </a:pPr>
            <a:endParaRPr lang="en-US" sz="1300"/>
          </a:p>
          <a:p>
            <a:pPr lvl="1"/>
            <a:r>
              <a:rPr lang="en-US" sz="1300"/>
              <a:t>Acetaminophen (typically included in NSAIDS class but lacks anti-iflammatory properties) </a:t>
            </a:r>
          </a:p>
          <a:p>
            <a:pPr lvl="2"/>
            <a:r>
              <a:rPr lang="en-US" sz="1300"/>
              <a:t>Thought to reduce the nociceptor activity in the CNS </a:t>
            </a:r>
          </a:p>
          <a:p>
            <a:pPr lvl="2"/>
            <a:r>
              <a:rPr lang="en-US" sz="1300"/>
              <a:t>Leading cause of acute liver failure in the US, secondary to overdose</a:t>
            </a:r>
          </a:p>
          <a:p>
            <a:pPr lvl="3"/>
            <a:r>
              <a:rPr lang="en-US" sz="1300"/>
              <a:t>Related to the fact that many pain medications contain acetaminophen with patients not aware leading to overdosing</a:t>
            </a:r>
          </a:p>
          <a:p>
            <a:pPr lvl="2"/>
            <a:endParaRPr lang="en-US" sz="1300"/>
          </a:p>
        </p:txBody>
      </p:sp>
    </p:spTree>
    <p:extLst>
      <p:ext uri="{BB962C8B-B14F-4D97-AF65-F5344CB8AC3E}">
        <p14:creationId xmlns:p14="http://schemas.microsoft.com/office/powerpoint/2010/main" val="96304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Picture 33" descr="Chemical formulae are written on paper">
            <a:extLst>
              <a:ext uri="{FF2B5EF4-FFF2-40B4-BE49-F238E27FC236}">
                <a16:creationId xmlns:a16="http://schemas.microsoft.com/office/drawing/2014/main" id="{9E87A7DF-8CEB-4EAF-B5CD-608A9C3646ED}"/>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99467BB-39F4-4CAC-9D67-53ADA7DCDF14}"/>
              </a:ext>
            </a:extLst>
          </p:cNvPr>
          <p:cNvSpPr>
            <a:spLocks noGrp="1"/>
          </p:cNvSpPr>
          <p:nvPr>
            <p:ph type="title"/>
          </p:nvPr>
        </p:nvSpPr>
        <p:spPr>
          <a:xfrm>
            <a:off x="838200" y="963877"/>
            <a:ext cx="3494362" cy="4930246"/>
          </a:xfrm>
        </p:spPr>
        <p:txBody>
          <a:bodyPr>
            <a:normAutofit/>
          </a:bodyPr>
          <a:lstStyle/>
          <a:p>
            <a:pPr algn="r"/>
            <a:r>
              <a:rPr lang="en-US">
                <a:solidFill>
                  <a:schemeClr val="bg1"/>
                </a:solidFill>
              </a:rPr>
              <a:t>Pharmacology</a:t>
            </a:r>
          </a:p>
        </p:txBody>
      </p:sp>
      <p:sp>
        <p:nvSpPr>
          <p:cNvPr id="47"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AB34D58-D853-47AD-B66A-C069F0B68577}"/>
              </a:ext>
            </a:extLst>
          </p:cNvPr>
          <p:cNvSpPr>
            <a:spLocks noGrp="1"/>
          </p:cNvSpPr>
          <p:nvPr>
            <p:ph idx="1"/>
          </p:nvPr>
        </p:nvSpPr>
        <p:spPr>
          <a:xfrm>
            <a:off x="4976031" y="963877"/>
            <a:ext cx="6377769" cy="4930246"/>
          </a:xfrm>
        </p:spPr>
        <p:txBody>
          <a:bodyPr anchor="ctr">
            <a:normAutofit/>
          </a:bodyPr>
          <a:lstStyle/>
          <a:p>
            <a:r>
              <a:rPr lang="en-US" sz="2400">
                <a:solidFill>
                  <a:schemeClr val="bg1"/>
                </a:solidFill>
              </a:rPr>
              <a:t>Aspirin</a:t>
            </a:r>
          </a:p>
          <a:p>
            <a:pPr lvl="1"/>
            <a:r>
              <a:rPr lang="en-US">
                <a:solidFill>
                  <a:schemeClr val="bg1"/>
                </a:solidFill>
              </a:rPr>
              <a:t>Nonselective COX inhibitor</a:t>
            </a:r>
          </a:p>
          <a:p>
            <a:pPr lvl="1"/>
            <a:r>
              <a:rPr lang="en-US">
                <a:solidFill>
                  <a:schemeClr val="bg1"/>
                </a:solidFill>
              </a:rPr>
              <a:t>Antipyretic and anti-inflammatory properties</a:t>
            </a:r>
          </a:p>
          <a:p>
            <a:pPr lvl="1"/>
            <a:r>
              <a:rPr lang="en-US">
                <a:solidFill>
                  <a:schemeClr val="bg1"/>
                </a:solidFill>
              </a:rPr>
              <a:t>More serious side effect including prolonged platelet aggregation</a:t>
            </a:r>
          </a:p>
          <a:p>
            <a:pPr lvl="1"/>
            <a:r>
              <a:rPr lang="en-US">
                <a:solidFill>
                  <a:schemeClr val="bg1"/>
                </a:solidFill>
              </a:rPr>
              <a:t>Often not used for pain secondary to side effect potential</a:t>
            </a:r>
          </a:p>
          <a:p>
            <a:pPr lvl="1"/>
            <a:endParaRPr lang="en-US">
              <a:solidFill>
                <a:schemeClr val="bg1"/>
              </a:solidFill>
            </a:endParaRPr>
          </a:p>
          <a:p>
            <a:pPr lvl="1"/>
            <a:endParaRPr lang="en-US">
              <a:solidFill>
                <a:schemeClr val="bg1"/>
              </a:solidFill>
            </a:endParaRPr>
          </a:p>
        </p:txBody>
      </p:sp>
    </p:spTree>
    <p:extLst>
      <p:ext uri="{BB962C8B-B14F-4D97-AF65-F5344CB8AC3E}">
        <p14:creationId xmlns:p14="http://schemas.microsoft.com/office/powerpoint/2010/main" val="3109174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BD8DB7-7246-4A8B-9077-2F81F2198E79}"/>
              </a:ext>
            </a:extLst>
          </p:cNvPr>
          <p:cNvSpPr>
            <a:spLocks noGrp="1"/>
          </p:cNvSpPr>
          <p:nvPr>
            <p:ph type="title"/>
          </p:nvPr>
        </p:nvSpPr>
        <p:spPr>
          <a:xfrm>
            <a:off x="643467" y="321734"/>
            <a:ext cx="4970877" cy="1135737"/>
          </a:xfrm>
        </p:spPr>
        <p:txBody>
          <a:bodyPr>
            <a:normAutofit/>
          </a:bodyPr>
          <a:lstStyle/>
          <a:p>
            <a:r>
              <a:rPr lang="en-US" sz="3600"/>
              <a:t>Chronic Pain - Opioids</a:t>
            </a:r>
          </a:p>
        </p:txBody>
      </p:sp>
      <p:sp>
        <p:nvSpPr>
          <p:cNvPr id="20" name="Content Placeholder 2">
            <a:extLst>
              <a:ext uri="{FF2B5EF4-FFF2-40B4-BE49-F238E27FC236}">
                <a16:creationId xmlns:a16="http://schemas.microsoft.com/office/drawing/2014/main" id="{503B4212-6FF3-4888-87AC-D93AB401D234}"/>
              </a:ext>
            </a:extLst>
          </p:cNvPr>
          <p:cNvSpPr>
            <a:spLocks noGrp="1"/>
          </p:cNvSpPr>
          <p:nvPr>
            <p:ph idx="1"/>
          </p:nvPr>
        </p:nvSpPr>
        <p:spPr>
          <a:xfrm>
            <a:off x="643468" y="1782981"/>
            <a:ext cx="4970877" cy="4393982"/>
          </a:xfrm>
        </p:spPr>
        <p:txBody>
          <a:bodyPr>
            <a:normAutofit/>
          </a:bodyPr>
          <a:lstStyle/>
          <a:p>
            <a:r>
              <a:rPr lang="en-US" sz="1000"/>
              <a:t>Act in the CNS but not at the periphery </a:t>
            </a:r>
          </a:p>
          <a:p>
            <a:pPr lvl="1"/>
            <a:r>
              <a:rPr lang="en-US" sz="1000"/>
              <a:t>This prevents them from being effective at the source of pain</a:t>
            </a:r>
          </a:p>
          <a:p>
            <a:pPr lvl="1"/>
            <a:r>
              <a:rPr lang="en-US" sz="1000"/>
              <a:t>Can be used for short term relief </a:t>
            </a:r>
          </a:p>
          <a:p>
            <a:r>
              <a:rPr lang="en-US" sz="1000"/>
              <a:t>Binds to the opioid receptors in the CNS that inhibit nociception</a:t>
            </a:r>
          </a:p>
          <a:p>
            <a:r>
              <a:rPr lang="en-US" sz="1000"/>
              <a:t>Many opioids side effects are caused by opioid metabolites</a:t>
            </a:r>
          </a:p>
          <a:p>
            <a:pPr lvl="1"/>
            <a:r>
              <a:rPr lang="en-US" sz="1000"/>
              <a:t>Some of which can cause hyperalgesia</a:t>
            </a:r>
          </a:p>
          <a:p>
            <a:r>
              <a:rPr lang="en-US" sz="1000"/>
              <a:t>Morphine is opioid to which all opioids are compared</a:t>
            </a:r>
          </a:p>
          <a:p>
            <a:pPr lvl="1"/>
            <a:r>
              <a:rPr lang="en-US" sz="1000"/>
              <a:t>Acts at mu and delta pain receptors</a:t>
            </a:r>
          </a:p>
          <a:p>
            <a:r>
              <a:rPr lang="en-US" sz="1000"/>
              <a:t>Oxycodone</a:t>
            </a:r>
          </a:p>
          <a:p>
            <a:pPr lvl="1"/>
            <a:r>
              <a:rPr lang="en-US" sz="1000"/>
              <a:t>Most widely used, has high kappa affinity leading to addiction</a:t>
            </a:r>
          </a:p>
          <a:p>
            <a:r>
              <a:rPr lang="en-US" sz="1000"/>
              <a:t>Others: Oxymorphone, hydromorphone, hydrocodone, and methadone</a:t>
            </a:r>
          </a:p>
          <a:p>
            <a:r>
              <a:rPr lang="en-US" sz="1000"/>
              <a:t>Long term opioid therapy for chronic pain is not adequate for these patients</a:t>
            </a:r>
          </a:p>
          <a:p>
            <a:pPr lvl="1"/>
            <a:r>
              <a:rPr lang="en-US" sz="1000"/>
              <a:t>Negative side effects</a:t>
            </a:r>
          </a:p>
          <a:p>
            <a:pPr lvl="1"/>
            <a:r>
              <a:rPr lang="en-US" sz="1000"/>
              <a:t>Not looking for the real source of pain</a:t>
            </a:r>
          </a:p>
          <a:p>
            <a:pPr lvl="1"/>
            <a:r>
              <a:rPr lang="en-US" sz="1000"/>
              <a:t>Tolerance develops over time</a:t>
            </a:r>
          </a:p>
          <a:p>
            <a:pPr lvl="1"/>
            <a:endParaRPr lang="en-US" sz="1000"/>
          </a:p>
          <a:p>
            <a:r>
              <a:rPr lang="en-US" sz="1000"/>
              <a:t>Patients need individual treatment plans</a:t>
            </a:r>
          </a:p>
          <a:p>
            <a:pPr lvl="1"/>
            <a:r>
              <a:rPr lang="en-US" sz="1000"/>
              <a:t>Dosing strategies to maximize value of each drug</a:t>
            </a:r>
          </a:p>
          <a:p>
            <a:pPr lvl="1"/>
            <a:r>
              <a:rPr lang="en-US" sz="1000"/>
              <a:t>Rotation of opioids improves analgesia and reduces side effects</a:t>
            </a:r>
          </a:p>
        </p:txBody>
      </p:sp>
      <p:sp>
        <p:nvSpPr>
          <p:cNvPr id="21" name="Isosceles Triangle 1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06402BA-885C-46C3-9F45-877ECC16B58D}"/>
              </a:ext>
            </a:extLst>
          </p:cNvPr>
          <p:cNvPicPr>
            <a:picLocks noChangeAspect="1"/>
          </p:cNvPicPr>
          <p:nvPr/>
        </p:nvPicPr>
        <p:blipFill>
          <a:blip r:embed="rId2"/>
          <a:stretch>
            <a:fillRect/>
          </a:stretch>
        </p:blipFill>
        <p:spPr>
          <a:xfrm>
            <a:off x="6257813" y="2164628"/>
            <a:ext cx="5290720" cy="2528742"/>
          </a:xfrm>
          <a:prstGeom prst="rect">
            <a:avLst/>
          </a:prstGeom>
        </p:spPr>
      </p:pic>
      <p:grpSp>
        <p:nvGrpSpPr>
          <p:cNvPr id="16" name="Group 15">
            <a:extLst>
              <a:ext uri="{FF2B5EF4-FFF2-40B4-BE49-F238E27FC236}">
                <a16:creationId xmlns:a16="http://schemas.microsoft.com/office/drawing/2014/main" id="{15CBE6EC-46EF-45D9-8E16-DCDC5917CA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4720" y="0"/>
            <a:ext cx="1097280" cy="1097280"/>
            <a:chOff x="11094720" y="0"/>
            <a:chExt cx="1097280" cy="1097280"/>
          </a:xfrm>
        </p:grpSpPr>
        <p:sp>
          <p:nvSpPr>
            <p:cNvPr id="17" name="Isosceles Triangle 16">
              <a:extLst>
                <a:ext uri="{FF2B5EF4-FFF2-40B4-BE49-F238E27FC236}">
                  <a16:creationId xmlns:a16="http://schemas.microsoft.com/office/drawing/2014/main" id="{DEEDCD65-9740-4F34-BDF1-9C068E0532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B3DA7FD-5CC0-46D1-9DFB-5BAF6BE249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1294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4673" y="1445494"/>
            <a:ext cx="3616856" cy="4376572"/>
          </a:xfrm>
        </p:spPr>
        <p:txBody>
          <a:bodyPr anchor="ctr">
            <a:normAutofit/>
          </a:bodyPr>
          <a:lstStyle/>
          <a:p>
            <a:r>
              <a:rPr lang="en-US" sz="4800"/>
              <a:t>Chronic Pain-Analgesics and Adjuncts</a:t>
            </a:r>
          </a:p>
        </p:txBody>
      </p:sp>
      <p:sp>
        <p:nvSpPr>
          <p:cNvPr id="23" name="Freeform: Shape 22">
            <a:extLst>
              <a:ext uri="{FF2B5EF4-FFF2-40B4-BE49-F238E27FC236}">
                <a16:creationId xmlns:a16="http://schemas.microsoft.com/office/drawing/2014/main" id="{DFF2AC85-FAA0-4844-813F-83C04D738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7636" y="0"/>
            <a:ext cx="7281316" cy="6858000"/>
          </a:xfrm>
          <a:custGeom>
            <a:avLst/>
            <a:gdLst>
              <a:gd name="connsiteX0" fmla="*/ 361354 w 7281316"/>
              <a:gd name="connsiteY0" fmla="*/ 0 h 6858000"/>
              <a:gd name="connsiteX1" fmla="*/ 7281316 w 7281316"/>
              <a:gd name="connsiteY1" fmla="*/ 0 h 6858000"/>
              <a:gd name="connsiteX2" fmla="*/ 7281316 w 7281316"/>
              <a:gd name="connsiteY2" fmla="*/ 6858000 h 6858000"/>
              <a:gd name="connsiteX3" fmla="*/ 696735 w 7281316"/>
              <a:gd name="connsiteY3" fmla="*/ 6858000 h 6858000"/>
              <a:gd name="connsiteX4" fmla="*/ 690849 w 7281316"/>
              <a:gd name="connsiteY4" fmla="*/ 6842426 h 6858000"/>
              <a:gd name="connsiteX5" fmla="*/ 335637 w 7281316"/>
              <a:gd name="connsiteY5" fmla="*/ 9472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81316" h="6858000">
                <a:moveTo>
                  <a:pt x="361354" y="0"/>
                </a:moveTo>
                <a:lnTo>
                  <a:pt x="7281316" y="0"/>
                </a:lnTo>
                <a:lnTo>
                  <a:pt x="7281316" y="6858000"/>
                </a:lnTo>
                <a:lnTo>
                  <a:pt x="696735" y="6858000"/>
                </a:lnTo>
                <a:lnTo>
                  <a:pt x="690849" y="6842426"/>
                </a:lnTo>
                <a:cubicBezTo>
                  <a:pt x="-65870" y="4704140"/>
                  <a:pt x="-226206" y="2374054"/>
                  <a:pt x="335637" y="9472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24">
            <a:extLst>
              <a:ext uri="{FF2B5EF4-FFF2-40B4-BE49-F238E27FC236}">
                <a16:creationId xmlns:a16="http://schemas.microsoft.com/office/drawing/2014/main" id="{89CC0F1E-BAA2-47B1-8F83-7ECB9FD9E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9558" y="0"/>
            <a:ext cx="6999394" cy="6858000"/>
          </a:xfrm>
          <a:custGeom>
            <a:avLst/>
            <a:gdLst>
              <a:gd name="connsiteX0" fmla="*/ 6999394 w 6999394"/>
              <a:gd name="connsiteY0" fmla="*/ 0 h 6858000"/>
              <a:gd name="connsiteX1" fmla="*/ 6999394 w 6999394"/>
              <a:gd name="connsiteY1" fmla="*/ 6858000 h 6858000"/>
              <a:gd name="connsiteX2" fmla="*/ 717029 w 6999394"/>
              <a:gd name="connsiteY2" fmla="*/ 6858000 h 6858000"/>
              <a:gd name="connsiteX3" fmla="*/ 623642 w 6999394"/>
              <a:gd name="connsiteY3" fmla="*/ 6599363 h 6858000"/>
              <a:gd name="connsiteX4" fmla="*/ 319533 w 6999394"/>
              <a:gd name="connsiteY4" fmla="*/ 193787 h 6858000"/>
              <a:gd name="connsiteX5" fmla="*/ 371685 w 6999394"/>
              <a:gd name="connsiteY5"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9394" h="6858000">
                <a:moveTo>
                  <a:pt x="6999394" y="0"/>
                </a:moveTo>
                <a:lnTo>
                  <a:pt x="6999394" y="6858000"/>
                </a:lnTo>
                <a:lnTo>
                  <a:pt x="717029" y="6858000"/>
                </a:lnTo>
                <a:lnTo>
                  <a:pt x="623642" y="6599363"/>
                </a:lnTo>
                <a:cubicBezTo>
                  <a:pt x="-67685" y="4563346"/>
                  <a:pt x="-206622" y="2355719"/>
                  <a:pt x="319533" y="193787"/>
                </a:cubicBezTo>
                <a:lnTo>
                  <a:pt x="371685" y="1"/>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ontent Placeholder 2"/>
          <p:cNvSpPr>
            <a:spLocks noGrp="1"/>
          </p:cNvSpPr>
          <p:nvPr>
            <p:ph idx="1"/>
          </p:nvPr>
        </p:nvSpPr>
        <p:spPr>
          <a:xfrm>
            <a:off x="6096000" y="1399032"/>
            <a:ext cx="5501834" cy="4471416"/>
          </a:xfrm>
        </p:spPr>
        <p:txBody>
          <a:bodyPr anchor="ctr">
            <a:normAutofit/>
          </a:bodyPr>
          <a:lstStyle/>
          <a:p>
            <a:r>
              <a:rPr lang="en-US" sz="1500">
                <a:solidFill>
                  <a:schemeClr val="bg1"/>
                </a:solidFill>
              </a:rPr>
              <a:t>Controversial use -  Some say beneficial others say it isn’t </a:t>
            </a:r>
          </a:p>
          <a:p>
            <a:r>
              <a:rPr lang="en-US" sz="1500">
                <a:solidFill>
                  <a:schemeClr val="bg1"/>
                </a:solidFill>
              </a:rPr>
              <a:t>Anti-convulsants-inhibit neuronal excitation and stabilize nerve membranes to decrease repetitive neural firing</a:t>
            </a:r>
          </a:p>
          <a:p>
            <a:pPr lvl="1"/>
            <a:r>
              <a:rPr lang="en-US" sz="1500">
                <a:solidFill>
                  <a:schemeClr val="bg1"/>
                </a:solidFill>
              </a:rPr>
              <a:t>First generation anticonvulsants -Carbamazepine or Phenytoin- for neuropathic pain</a:t>
            </a:r>
          </a:p>
          <a:p>
            <a:pPr lvl="1"/>
            <a:r>
              <a:rPr lang="en-US" sz="1500">
                <a:solidFill>
                  <a:schemeClr val="bg1"/>
                </a:solidFill>
              </a:rPr>
              <a:t>Second generation anticonvulsants more popular-Gabapentin (Neurontin) &amp; Pregabalin (Lyrica)</a:t>
            </a:r>
          </a:p>
          <a:p>
            <a:pPr lvl="2"/>
            <a:r>
              <a:rPr lang="en-US" sz="1500">
                <a:solidFill>
                  <a:schemeClr val="bg1"/>
                </a:solidFill>
              </a:rPr>
              <a:t>Mechanism of action-blocks alpha 2delta (α2δ) subunit of the presynaptic voltage-gated calcium channels in the CNS-preventing excitatory neurotransmitter release</a:t>
            </a:r>
          </a:p>
          <a:p>
            <a:pPr lvl="2"/>
            <a:r>
              <a:rPr lang="en-US" sz="1500">
                <a:solidFill>
                  <a:schemeClr val="bg1"/>
                </a:solidFill>
              </a:rPr>
              <a:t>Structural analogs of GABA</a:t>
            </a:r>
          </a:p>
          <a:p>
            <a:pPr lvl="1"/>
            <a:r>
              <a:rPr lang="en-US" sz="1500">
                <a:solidFill>
                  <a:schemeClr val="bg1"/>
                </a:solidFill>
              </a:rPr>
              <a:t>Patients should continue taking anticonvulsant regimens preoperatively</a:t>
            </a:r>
          </a:p>
          <a:p>
            <a:pPr lvl="1"/>
            <a:r>
              <a:rPr lang="en-US" sz="1500">
                <a:solidFill>
                  <a:schemeClr val="bg1"/>
                </a:solidFill>
              </a:rPr>
              <a:t>Both drugs have been utilized for modest pain reduction for diabetic neuropathy and postherpetic neuraligia</a:t>
            </a:r>
          </a:p>
          <a:p>
            <a:pPr lvl="1"/>
            <a:endParaRPr lang="en-US" sz="1500">
              <a:solidFill>
                <a:schemeClr val="bg1"/>
              </a:solidFill>
            </a:endParaRPr>
          </a:p>
        </p:txBody>
      </p:sp>
    </p:spTree>
    <p:extLst>
      <p:ext uri="{BB962C8B-B14F-4D97-AF65-F5344CB8AC3E}">
        <p14:creationId xmlns:p14="http://schemas.microsoft.com/office/powerpoint/2010/main" val="368055330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DB8D51-90B3-4503-BEBA-EA7F0C978F0A}"/>
              </a:ext>
            </a:extLst>
          </p:cNvPr>
          <p:cNvSpPr>
            <a:spLocks noGrp="1"/>
          </p:cNvSpPr>
          <p:nvPr>
            <p:ph type="title"/>
          </p:nvPr>
        </p:nvSpPr>
        <p:spPr>
          <a:xfrm>
            <a:off x="2311147" y="365760"/>
            <a:ext cx="7569706" cy="1288238"/>
          </a:xfrm>
        </p:spPr>
        <p:txBody>
          <a:bodyPr anchor="ctr">
            <a:normAutofit/>
          </a:bodyPr>
          <a:lstStyle/>
          <a:p>
            <a:pPr algn="ctr"/>
            <a:r>
              <a:rPr lang="en-US" sz="4100"/>
              <a:t>Chronic Pain and NMDA Receptors</a:t>
            </a:r>
          </a:p>
        </p:txBody>
      </p:sp>
      <p:sp>
        <p:nvSpPr>
          <p:cNvPr id="3" name="Content Placeholder 2">
            <a:extLst>
              <a:ext uri="{FF2B5EF4-FFF2-40B4-BE49-F238E27FC236}">
                <a16:creationId xmlns:a16="http://schemas.microsoft.com/office/drawing/2014/main" id="{6F00A422-F93F-4DFF-949C-D6372D22093D}"/>
              </a:ext>
            </a:extLst>
          </p:cNvPr>
          <p:cNvSpPr>
            <a:spLocks noGrp="1"/>
          </p:cNvSpPr>
          <p:nvPr>
            <p:ph idx="1"/>
          </p:nvPr>
        </p:nvSpPr>
        <p:spPr>
          <a:xfrm>
            <a:off x="2165569" y="1956816"/>
            <a:ext cx="7860863" cy="4024884"/>
          </a:xfrm>
        </p:spPr>
        <p:txBody>
          <a:bodyPr anchor="t">
            <a:normAutofit/>
          </a:bodyPr>
          <a:lstStyle/>
          <a:p>
            <a:r>
              <a:rPr lang="en-US" sz="2400" dirty="0"/>
              <a:t>Ketamine blocks NMDA</a:t>
            </a:r>
          </a:p>
          <a:p>
            <a:pPr lvl="1"/>
            <a:r>
              <a:rPr lang="en-US" dirty="0"/>
              <a:t>Useful in the treatment and prevention of chronic pain</a:t>
            </a:r>
          </a:p>
          <a:p>
            <a:pPr lvl="1"/>
            <a:r>
              <a:rPr lang="en-US" dirty="0"/>
              <a:t>Low-dose 0.25-0.5 mg/kg successfully during general anesthesia and reduce postoperative opioid requirement</a:t>
            </a:r>
          </a:p>
          <a:p>
            <a:pPr lvl="2"/>
            <a:r>
              <a:rPr lang="en-US" sz="2400"/>
              <a:t>Boluses and/or infusions</a:t>
            </a:r>
          </a:p>
          <a:p>
            <a:pPr lvl="1"/>
            <a:r>
              <a:rPr lang="en-US" dirty="0"/>
              <a:t>Side effects have concerned providers</a:t>
            </a:r>
          </a:p>
          <a:p>
            <a:pPr lvl="2"/>
            <a:r>
              <a:rPr lang="en-US" sz="2400" dirty="0"/>
              <a:t>Low dose and postoperative infusions safe</a:t>
            </a:r>
          </a:p>
          <a:p>
            <a:pPr lvl="2"/>
            <a:r>
              <a:rPr lang="en-US" sz="2400" dirty="0"/>
              <a:t>Reduction in nausea was also common</a:t>
            </a:r>
          </a:p>
          <a:p>
            <a:pPr lvl="2"/>
            <a:r>
              <a:rPr lang="en-US" sz="2400" dirty="0"/>
              <a:t>No reports of hallucinations and vivid dreams</a:t>
            </a:r>
          </a:p>
        </p:txBody>
      </p:sp>
    </p:spTree>
    <p:extLst>
      <p:ext uri="{BB962C8B-B14F-4D97-AF65-F5344CB8AC3E}">
        <p14:creationId xmlns:p14="http://schemas.microsoft.com/office/powerpoint/2010/main" val="1807633703"/>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841246" y="673770"/>
            <a:ext cx="3644489" cy="2414488"/>
          </a:xfrm>
        </p:spPr>
        <p:txBody>
          <a:bodyPr anchor="t">
            <a:normAutofit/>
          </a:bodyPr>
          <a:lstStyle/>
          <a:p>
            <a:r>
              <a:rPr lang="en-US" sz="5000">
                <a:solidFill>
                  <a:srgbClr val="FFFFFF"/>
                </a:solidFill>
              </a:rPr>
              <a:t>Chronic Pain-Analgesics and Adjuncts</a:t>
            </a:r>
          </a:p>
        </p:txBody>
      </p:sp>
      <p:sp>
        <p:nvSpPr>
          <p:cNvPr id="45" name="Content Placeholder 2"/>
          <p:cNvSpPr>
            <a:spLocks noGrp="1"/>
          </p:cNvSpPr>
          <p:nvPr>
            <p:ph idx="1"/>
          </p:nvPr>
        </p:nvSpPr>
        <p:spPr>
          <a:xfrm>
            <a:off x="6095999" y="882315"/>
            <a:ext cx="5254754" cy="5294647"/>
          </a:xfrm>
        </p:spPr>
        <p:txBody>
          <a:bodyPr>
            <a:normAutofit/>
          </a:bodyPr>
          <a:lstStyle/>
          <a:p>
            <a:r>
              <a:rPr lang="en-US" sz="1200"/>
              <a:t>Antidepressants used for chronic neuropathic pain-may exert their analgesic effects by blocking the reuptake of serotonin and norepinephrine in the CNS, thereby increasing their availability</a:t>
            </a:r>
          </a:p>
          <a:p>
            <a:pPr lvl="1"/>
            <a:r>
              <a:rPr lang="en-US" sz="1200"/>
              <a:t>As we know, antidepressants can also improve a patient's mood, increase their compliance with taking the medication and reduce opioid use</a:t>
            </a:r>
          </a:p>
          <a:p>
            <a:r>
              <a:rPr lang="en-US" sz="1200"/>
              <a:t>Some patients do not want to take these because they may feel like they are being psychologically impaired</a:t>
            </a:r>
          </a:p>
          <a:p>
            <a:pPr lvl="1"/>
            <a:r>
              <a:rPr lang="en-US" sz="1200" b="1"/>
              <a:t>TCA</a:t>
            </a:r>
            <a:r>
              <a:rPr lang="en-US" sz="1200"/>
              <a:t>- most commonly used for postherpetic neuralgia, headaches, and fibromyalgia</a:t>
            </a:r>
          </a:p>
          <a:p>
            <a:pPr lvl="2"/>
            <a:r>
              <a:rPr lang="en-US" sz="1200"/>
              <a:t>Amitriptyline (Elavil) Nortriptyline (Pamelor) Imipramine (Tofranil)</a:t>
            </a:r>
          </a:p>
          <a:p>
            <a:pPr lvl="1"/>
            <a:r>
              <a:rPr lang="en-US" sz="1200" b="1"/>
              <a:t>SNRIs</a:t>
            </a:r>
            <a:r>
              <a:rPr lang="en-US" sz="1200"/>
              <a:t>-better tolerated than TCA because of the lack of affinity for the adrenergic, histaminergic, and cholinergic receptors - </a:t>
            </a:r>
            <a:r>
              <a:rPr lang="en-US" sz="1200" b="1"/>
              <a:t>preferred in those with cardiac disease</a:t>
            </a:r>
            <a:r>
              <a:rPr lang="en-US" sz="1200"/>
              <a:t>- use of SNRIs with SSRI’s is not recommended because this may precipitate a serotonin syndrome (acute toxicity of serotonin manifesting as anxiety agitation delirium seizure hyperthermia diaphoresis, tachycardia, hypertension or hypotension, hyperreflexia, myoclonus, and muscle rigidity) </a:t>
            </a:r>
          </a:p>
          <a:p>
            <a:pPr lvl="2"/>
            <a:r>
              <a:rPr lang="en-US" sz="1200"/>
              <a:t>Venlafaxine (Effexor) Duloxetine (Cymbalta) Milnacipran (Savella)</a:t>
            </a:r>
          </a:p>
          <a:p>
            <a:pPr lvl="1"/>
            <a:r>
              <a:rPr lang="en-US" sz="1200" b="1"/>
              <a:t>SSRIs</a:t>
            </a:r>
            <a:r>
              <a:rPr lang="en-US" sz="1200"/>
              <a:t>-Still under investigation for the treatment of chronic pain</a:t>
            </a:r>
          </a:p>
          <a:p>
            <a:pPr lvl="2"/>
            <a:r>
              <a:rPr lang="en-US" sz="1200"/>
              <a:t>Fluoxetine (Prozac) Citalopram (Celexa)</a:t>
            </a:r>
          </a:p>
          <a:p>
            <a:pPr lvl="1"/>
            <a:endParaRPr lang="en-US" sz="1200"/>
          </a:p>
        </p:txBody>
      </p:sp>
    </p:spTree>
    <p:extLst>
      <p:ext uri="{BB962C8B-B14F-4D97-AF65-F5344CB8AC3E}">
        <p14:creationId xmlns:p14="http://schemas.microsoft.com/office/powerpoint/2010/main" val="1237121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093B3D36-2027-4FBE-A184-2AAD6E29BEC5}"/>
              </a:ext>
            </a:extLst>
          </p:cNvPr>
          <p:cNvPicPr>
            <a:picLocks noChangeAspect="1"/>
          </p:cNvPicPr>
          <p:nvPr/>
        </p:nvPicPr>
        <p:blipFill rotWithShape="1">
          <a:blip r:embed="rId2">
            <a:alphaModFix amt="35000"/>
          </a:blip>
          <a:srcRect r="1" b="15761"/>
          <a:stretch/>
        </p:blipFill>
        <p:spPr>
          <a:xfrm>
            <a:off x="-4243" y="10"/>
            <a:ext cx="12196243" cy="6857990"/>
          </a:xfrm>
          <a:prstGeom prst="rect">
            <a:avLst/>
          </a:prstGeom>
        </p:spPr>
      </p:pic>
      <p:sp>
        <p:nvSpPr>
          <p:cNvPr id="2" name="Title 1">
            <a:extLst>
              <a:ext uri="{FF2B5EF4-FFF2-40B4-BE49-F238E27FC236}">
                <a16:creationId xmlns:a16="http://schemas.microsoft.com/office/drawing/2014/main" id="{28A81703-ACBB-42A6-9D24-12C91C19BD92}"/>
              </a:ext>
            </a:extLst>
          </p:cNvPr>
          <p:cNvSpPr>
            <a:spLocks noGrp="1"/>
          </p:cNvSpPr>
          <p:nvPr>
            <p:ph type="title"/>
          </p:nvPr>
        </p:nvSpPr>
        <p:spPr>
          <a:xfrm>
            <a:off x="643467" y="321734"/>
            <a:ext cx="10905066" cy="1135737"/>
          </a:xfrm>
        </p:spPr>
        <p:txBody>
          <a:bodyPr>
            <a:normAutofit/>
          </a:bodyPr>
          <a:lstStyle/>
          <a:p>
            <a:r>
              <a:rPr lang="en-US" sz="3600"/>
              <a:t>Chronic Pain – Muscle Relaxants/Topical/Sleep Aids</a:t>
            </a:r>
          </a:p>
        </p:txBody>
      </p:sp>
      <p:sp>
        <p:nvSpPr>
          <p:cNvPr id="27" name="Rectangle 2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ontent Placeholder 2">
            <a:extLst>
              <a:ext uri="{FF2B5EF4-FFF2-40B4-BE49-F238E27FC236}">
                <a16:creationId xmlns:a16="http://schemas.microsoft.com/office/drawing/2014/main" id="{F1913E9D-2E73-4F9A-B14E-014058E1A140}"/>
              </a:ext>
            </a:extLst>
          </p:cNvPr>
          <p:cNvGraphicFramePr>
            <a:graphicFrameLocks noGrp="1"/>
          </p:cNvGraphicFramePr>
          <p:nvPr>
            <p:ph idx="1"/>
            <p:extLst>
              <p:ext uri="{D42A27DB-BD31-4B8C-83A1-F6EECF244321}">
                <p14:modId xmlns:p14="http://schemas.microsoft.com/office/powerpoint/2010/main" val="958517608"/>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21244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glass of wine&#10;&#10;Description automatically generated">
            <a:extLst>
              <a:ext uri="{FF2B5EF4-FFF2-40B4-BE49-F238E27FC236}">
                <a16:creationId xmlns:a16="http://schemas.microsoft.com/office/drawing/2014/main" id="{B4FD00D8-AD02-EF46-9112-C785D8F93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347" y="0"/>
            <a:ext cx="5879306" cy="6858000"/>
          </a:xfrm>
          <a:prstGeom prst="rect">
            <a:avLst/>
          </a:prstGeom>
        </p:spPr>
      </p:pic>
    </p:spTree>
    <p:extLst>
      <p:ext uri="{BB962C8B-B14F-4D97-AF65-F5344CB8AC3E}">
        <p14:creationId xmlns:p14="http://schemas.microsoft.com/office/powerpoint/2010/main" val="1230916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400"/>
              <a:t>Chronic Pain -Adjuncts</a:t>
            </a:r>
          </a:p>
        </p:txBody>
      </p:sp>
      <p:sp>
        <p:nvSpPr>
          <p:cNvPr id="3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r>
              <a:rPr lang="en-US" sz="2200"/>
              <a:t>Lidocaine Patch, Capsaicin Patch, Mexiletine, and IV lidocaine</a:t>
            </a:r>
          </a:p>
          <a:p>
            <a:pPr lvl="1"/>
            <a:r>
              <a:rPr lang="en-US" sz="2200"/>
              <a:t>Lidocaine Patch: Analgesia is by local sodium channel blockade and not by systemic effects</a:t>
            </a:r>
          </a:p>
          <a:p>
            <a:pPr lvl="2"/>
            <a:r>
              <a:rPr lang="en-US" sz="2200"/>
              <a:t>700 mg lidocaine in patch  max of 3 patches for max of 12 hr/day</a:t>
            </a:r>
          </a:p>
          <a:p>
            <a:pPr lvl="3"/>
            <a:r>
              <a:rPr lang="en-US" sz="2200"/>
              <a:t>3% is absorbed systemically</a:t>
            </a:r>
          </a:p>
          <a:p>
            <a:pPr lvl="1"/>
            <a:r>
              <a:rPr lang="en-US" sz="2200"/>
              <a:t>Capsaicin cream : reduces nerve fiber density</a:t>
            </a:r>
          </a:p>
          <a:p>
            <a:pPr lvl="2"/>
            <a:r>
              <a:rPr lang="en-US" sz="2200"/>
              <a:t>Daily applications</a:t>
            </a:r>
          </a:p>
          <a:p>
            <a:pPr lvl="1"/>
            <a:r>
              <a:rPr lang="en-US" sz="2200"/>
              <a:t>Mexiletine: oral Lidocaine like IV lidocaine</a:t>
            </a:r>
          </a:p>
          <a:p>
            <a:pPr lvl="1"/>
            <a:r>
              <a:rPr lang="en-US" sz="2200"/>
              <a:t>Intravenous Lidocaine Infusions: resistant neuropathic pain syndromes</a:t>
            </a:r>
          </a:p>
          <a:p>
            <a:pPr lvl="2"/>
            <a:r>
              <a:rPr lang="en-US" sz="2200"/>
              <a:t>5mg/kg given over 30 minutes (studies show equal to morphine, gabapentin, and amitriptyline in treating neuropathic pain)</a:t>
            </a:r>
          </a:p>
          <a:p>
            <a:pPr lvl="2"/>
            <a:endParaRPr lang="en-US" sz="2200"/>
          </a:p>
        </p:txBody>
      </p:sp>
    </p:spTree>
    <p:extLst>
      <p:ext uri="{BB962C8B-B14F-4D97-AF65-F5344CB8AC3E}">
        <p14:creationId xmlns:p14="http://schemas.microsoft.com/office/powerpoint/2010/main" val="2849354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10BCF41-A701-4E3B-855C-56FE4516C467}"/>
              </a:ext>
            </a:extLst>
          </p:cNvPr>
          <p:cNvSpPr txBox="1"/>
          <p:nvPr/>
        </p:nvSpPr>
        <p:spPr>
          <a:xfrm>
            <a:off x="4474462" y="630936"/>
            <a:ext cx="7074409" cy="146304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a:solidFill>
                  <a:srgbClr val="FFFFFF"/>
                </a:solidFill>
              </a:rPr>
              <a:t>https://brainworksrehab.com/chronic-pain-cycle/</a:t>
            </a:r>
          </a:p>
        </p:txBody>
      </p:sp>
      <p:pic>
        <p:nvPicPr>
          <p:cNvPr id="5" name="Picture 4">
            <a:extLst>
              <a:ext uri="{FF2B5EF4-FFF2-40B4-BE49-F238E27FC236}">
                <a16:creationId xmlns:a16="http://schemas.microsoft.com/office/drawing/2014/main" id="{6C96D650-38E0-4A00-B928-CC32BAE67CBA}"/>
              </a:ext>
            </a:extLst>
          </p:cNvPr>
          <p:cNvPicPr>
            <a:picLocks noChangeAspect="1"/>
          </p:cNvPicPr>
          <p:nvPr/>
        </p:nvPicPr>
        <p:blipFill>
          <a:blip r:embed="rId2"/>
          <a:stretch>
            <a:fillRect/>
          </a:stretch>
        </p:blipFill>
        <p:spPr>
          <a:xfrm>
            <a:off x="3624876" y="2971800"/>
            <a:ext cx="4930056" cy="3278488"/>
          </a:xfrm>
          <a:prstGeom prst="rect">
            <a:avLst/>
          </a:prstGeom>
        </p:spPr>
      </p:pic>
    </p:spTree>
    <p:extLst>
      <p:ext uri="{BB962C8B-B14F-4D97-AF65-F5344CB8AC3E}">
        <p14:creationId xmlns:p14="http://schemas.microsoft.com/office/powerpoint/2010/main" val="1789135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4200"/>
              <a:t>Chronic pain-Corticosteroids</a:t>
            </a:r>
          </a:p>
        </p:txBody>
      </p:sp>
      <p:sp>
        <p:nvSpPr>
          <p:cNvPr id="2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552091"/>
            <a:ext cx="6224335" cy="5431536"/>
          </a:xfrm>
        </p:spPr>
        <p:txBody>
          <a:bodyPr anchor="ctr">
            <a:normAutofit/>
          </a:bodyPr>
          <a:lstStyle/>
          <a:p>
            <a:r>
              <a:rPr lang="en-US" sz="1500" dirty="0"/>
              <a:t>Exogenous corticosteroids (glucocorticoids) </a:t>
            </a:r>
          </a:p>
          <a:p>
            <a:pPr lvl="1"/>
            <a:r>
              <a:rPr lang="en-US" sz="1500" dirty="0"/>
              <a:t>Oral, IV, epidural, caudal intraarticular</a:t>
            </a:r>
          </a:p>
          <a:p>
            <a:pPr lvl="1"/>
            <a:r>
              <a:rPr lang="en-US" sz="1500" dirty="0"/>
              <a:t>Multiple effects on body-Autoimmune/Anti-inflammatory/Antiedema/Antiallergic</a:t>
            </a:r>
          </a:p>
          <a:p>
            <a:pPr lvl="1"/>
            <a:r>
              <a:rPr lang="en-US" sz="1500" dirty="0"/>
              <a:t>Treatment of acute and chronic pain syndromes and disease process</a:t>
            </a:r>
          </a:p>
          <a:p>
            <a:pPr lvl="1"/>
            <a:r>
              <a:rPr lang="en-US" sz="1500" dirty="0"/>
              <a:t>Primarily known for anti-inflammatory effect because they prevent the release of </a:t>
            </a:r>
            <a:r>
              <a:rPr lang="en-US" sz="1500"/>
              <a:t>arachiadonic</a:t>
            </a:r>
            <a:r>
              <a:rPr lang="en-US" sz="1500" dirty="0"/>
              <a:t> acid by inhibiting phospholipase A2 on cell membranes</a:t>
            </a:r>
          </a:p>
          <a:p>
            <a:pPr lvl="2"/>
            <a:r>
              <a:rPr lang="en-US" sz="1500" dirty="0"/>
              <a:t>Decreases inflammatory cytokines IL—6,IL-1,TNF-α, and prostaglandins</a:t>
            </a:r>
          </a:p>
          <a:p>
            <a:pPr lvl="3"/>
            <a:r>
              <a:rPr lang="en-US" sz="1500" dirty="0"/>
              <a:t>Epidural corticosteroids</a:t>
            </a:r>
          </a:p>
          <a:p>
            <a:pPr lvl="4"/>
            <a:r>
              <a:rPr lang="en-US" sz="1500" dirty="0"/>
              <a:t> exhibit nociceptive properties by blocking C fiber transmission</a:t>
            </a:r>
          </a:p>
          <a:p>
            <a:pPr lvl="4"/>
            <a:r>
              <a:rPr lang="en-US" sz="1500" dirty="0"/>
              <a:t>suppress ectopic firing of nociceptors in the presence of nerve injury, which produces a direct membrane stabilizing effect</a:t>
            </a:r>
          </a:p>
          <a:p>
            <a:r>
              <a:rPr lang="en-US" sz="1500" dirty="0"/>
              <a:t>Side effects of corticosteroids are reflective of supraphysiologic doses that usually exceed the rate of endogenous steroid production- which is approximately 20 mg per day of hydrocortisone or its equivalent</a:t>
            </a:r>
          </a:p>
        </p:txBody>
      </p:sp>
    </p:spTree>
    <p:extLst>
      <p:ext uri="{BB962C8B-B14F-4D97-AF65-F5344CB8AC3E}">
        <p14:creationId xmlns:p14="http://schemas.microsoft.com/office/powerpoint/2010/main" val="549711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p:cNvSpPr>
            <a:spLocks noGrp="1"/>
          </p:cNvSpPr>
          <p:nvPr>
            <p:ph type="title"/>
          </p:nvPr>
        </p:nvSpPr>
        <p:spPr>
          <a:xfrm>
            <a:off x="838200" y="401221"/>
            <a:ext cx="10515600" cy="1348065"/>
          </a:xfrm>
        </p:spPr>
        <p:txBody>
          <a:bodyPr>
            <a:normAutofit/>
          </a:bodyPr>
          <a:lstStyle/>
          <a:p>
            <a:r>
              <a:rPr lang="en-US" sz="5400">
                <a:solidFill>
                  <a:srgbClr val="FFFFFF"/>
                </a:solidFill>
              </a:rPr>
              <a:t>Chronic pain-Methadone</a:t>
            </a:r>
          </a:p>
        </p:txBody>
      </p:sp>
      <p:sp>
        <p:nvSpPr>
          <p:cNvPr id="3" name="Content Placeholder 2"/>
          <p:cNvSpPr>
            <a:spLocks noGrp="1"/>
          </p:cNvSpPr>
          <p:nvPr>
            <p:ph idx="1"/>
          </p:nvPr>
        </p:nvSpPr>
        <p:spPr>
          <a:xfrm>
            <a:off x="838200" y="2586789"/>
            <a:ext cx="10515600" cy="3590174"/>
          </a:xfrm>
        </p:spPr>
        <p:txBody>
          <a:bodyPr numCol="2">
            <a:normAutofit/>
          </a:bodyPr>
          <a:lstStyle/>
          <a:p>
            <a:r>
              <a:rPr lang="en-US" sz="1700"/>
              <a:t>Synthetic opioid used for the treatment of opioid addiction in detox or treatment programs</a:t>
            </a:r>
          </a:p>
          <a:p>
            <a:r>
              <a:rPr lang="en-US" sz="1700"/>
              <a:t>Use of methadone is increasing for the treatment of severe acute pain as well as for chronic cancer and noncancer pain management</a:t>
            </a:r>
          </a:p>
          <a:p>
            <a:pPr lvl="1"/>
            <a:r>
              <a:rPr lang="en-US" sz="1700"/>
              <a:t>Structure- racemic mixture of two enantiomers</a:t>
            </a:r>
          </a:p>
          <a:p>
            <a:pPr lvl="2"/>
            <a:r>
              <a:rPr lang="en-US" sz="1700"/>
              <a:t>d-isomer (S-methadone) –antagonizes the NMDA receptor and inhibits serotonin and norepinephrine uptake-helps neuropathic pain, along with the prevention of opioid tolerance and hyperalgesia</a:t>
            </a:r>
          </a:p>
          <a:p>
            <a:pPr lvl="2"/>
            <a:r>
              <a:rPr lang="en-US" sz="1700"/>
              <a:t>l-isomer (R-methadone) binds to opioid receptors giving an analgesic effect</a:t>
            </a:r>
          </a:p>
          <a:p>
            <a:r>
              <a:rPr lang="en-US" sz="1700"/>
              <a:t>Administered oral, IV, rectal, and subq</a:t>
            </a:r>
          </a:p>
          <a:p>
            <a:r>
              <a:rPr lang="en-US" sz="1700"/>
              <a:t>Highly lipid soluble-well absorbed via the gastric mucosa with peak analgesic effects in 30-60 min</a:t>
            </a:r>
          </a:p>
          <a:p>
            <a:r>
              <a:rPr lang="en-US" sz="1700"/>
              <a:t>Long half-life 15-60 hours</a:t>
            </a:r>
          </a:p>
          <a:p>
            <a:r>
              <a:rPr lang="en-US" sz="1700"/>
              <a:t>Metabolism CYP450 enzyme</a:t>
            </a:r>
          </a:p>
          <a:p>
            <a:r>
              <a:rPr lang="en-US" sz="1700"/>
              <a:t>Side effects similar to other opioids including respiratory depression and excessive sedation, prolongation of QT interval</a:t>
            </a:r>
          </a:p>
          <a:p>
            <a:pPr lvl="1"/>
            <a:r>
              <a:rPr lang="en-US" sz="1700"/>
              <a:t>EKG should be done when a patient is taking more than 100mg/day</a:t>
            </a:r>
          </a:p>
        </p:txBody>
      </p:sp>
    </p:spTree>
    <p:extLst>
      <p:ext uri="{BB962C8B-B14F-4D97-AF65-F5344CB8AC3E}">
        <p14:creationId xmlns:p14="http://schemas.microsoft.com/office/powerpoint/2010/main" val="2277533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2" name="Title 1"/>
          <p:cNvSpPr>
            <a:spLocks noGrp="1"/>
          </p:cNvSpPr>
          <p:nvPr>
            <p:ph type="title"/>
          </p:nvPr>
        </p:nvSpPr>
        <p:spPr>
          <a:xfrm>
            <a:off x="838200" y="401221"/>
            <a:ext cx="10515600" cy="1348065"/>
          </a:xfrm>
        </p:spPr>
        <p:txBody>
          <a:bodyPr>
            <a:normAutofit/>
          </a:bodyPr>
          <a:lstStyle/>
          <a:p>
            <a:r>
              <a:rPr lang="en-US" sz="5400">
                <a:solidFill>
                  <a:srgbClr val="FFFFFF"/>
                </a:solidFill>
              </a:rPr>
              <a:t>Chronic pain-Methadone</a:t>
            </a:r>
          </a:p>
        </p:txBody>
      </p:sp>
      <p:sp>
        <p:nvSpPr>
          <p:cNvPr id="3" name="Content Placeholder 2"/>
          <p:cNvSpPr>
            <a:spLocks noGrp="1"/>
          </p:cNvSpPr>
          <p:nvPr>
            <p:ph idx="1"/>
          </p:nvPr>
        </p:nvSpPr>
        <p:spPr>
          <a:xfrm>
            <a:off x="838200" y="2586789"/>
            <a:ext cx="10515600" cy="3590174"/>
          </a:xfrm>
        </p:spPr>
        <p:txBody>
          <a:bodyPr>
            <a:normAutofit/>
          </a:bodyPr>
          <a:lstStyle/>
          <a:p>
            <a:r>
              <a:rPr lang="en-US" sz="2200"/>
              <a:t>Use of preemptive analgesia for acute pain management</a:t>
            </a:r>
          </a:p>
          <a:p>
            <a:pPr lvl="1"/>
            <a:r>
              <a:rPr lang="en-US" sz="2200"/>
              <a:t>Preincisional methadone injection study for spine surgery had significant reduction in pain requirements 48-72 hours after surgery intraoperative and postop pain management was similar to those receiving a sufentanil infusion</a:t>
            </a:r>
          </a:p>
          <a:p>
            <a:pPr lvl="1"/>
            <a:r>
              <a:rPr lang="en-US" sz="2200"/>
              <a:t>EKG is warranted if using as preemptive or intraoperative pain management prior to surgery to compare QT interval—increased risk factors include the concomitant use of antiarrhythmic agent, TCA, calcium channel blocker, hypokalemia, and history of prolonged QT interval</a:t>
            </a:r>
          </a:p>
          <a:p>
            <a:pPr lvl="1"/>
            <a:endParaRPr lang="en-US" sz="2200"/>
          </a:p>
          <a:p>
            <a:pPr lvl="1"/>
            <a:endParaRPr lang="en-US" sz="2200"/>
          </a:p>
        </p:txBody>
      </p:sp>
    </p:spTree>
    <p:extLst>
      <p:ext uri="{BB962C8B-B14F-4D97-AF65-F5344CB8AC3E}">
        <p14:creationId xmlns:p14="http://schemas.microsoft.com/office/powerpoint/2010/main" val="1408558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4CBDB7-C791-4936-B6F2-6B86404F24D8}"/>
              </a:ext>
            </a:extLst>
          </p:cNvPr>
          <p:cNvSpPr>
            <a:spLocks noGrp="1"/>
          </p:cNvSpPr>
          <p:nvPr>
            <p:ph type="title"/>
          </p:nvPr>
        </p:nvSpPr>
        <p:spPr>
          <a:xfrm>
            <a:off x="466722" y="586855"/>
            <a:ext cx="3201366" cy="3387497"/>
          </a:xfrm>
        </p:spPr>
        <p:txBody>
          <a:bodyPr anchor="b">
            <a:normAutofit/>
          </a:bodyPr>
          <a:lstStyle/>
          <a:p>
            <a:pPr algn="r"/>
            <a:r>
              <a:rPr lang="en-US" sz="3100">
                <a:solidFill>
                  <a:srgbClr val="FFFFFF"/>
                </a:solidFill>
              </a:rPr>
              <a:t>Chronic Pain - Dexmedetomidine</a:t>
            </a:r>
          </a:p>
        </p:txBody>
      </p:sp>
      <p:sp>
        <p:nvSpPr>
          <p:cNvPr id="3" name="Content Placeholder 2">
            <a:extLst>
              <a:ext uri="{FF2B5EF4-FFF2-40B4-BE49-F238E27FC236}">
                <a16:creationId xmlns:a16="http://schemas.microsoft.com/office/drawing/2014/main" id="{C08D6C41-B480-4FC4-AEDC-F032260A79C0}"/>
              </a:ext>
            </a:extLst>
          </p:cNvPr>
          <p:cNvSpPr>
            <a:spLocks noGrp="1"/>
          </p:cNvSpPr>
          <p:nvPr>
            <p:ph idx="1"/>
          </p:nvPr>
        </p:nvSpPr>
        <p:spPr>
          <a:xfrm>
            <a:off x="4810259" y="649480"/>
            <a:ext cx="6555347" cy="5546047"/>
          </a:xfrm>
        </p:spPr>
        <p:txBody>
          <a:bodyPr anchor="ctr">
            <a:normAutofit/>
          </a:bodyPr>
          <a:lstStyle/>
          <a:p>
            <a:r>
              <a:rPr lang="en-US" sz="1900" i="0">
                <a:effectLst/>
              </a:rPr>
              <a:t>The mechanism of dexmedetomidine analgesia has not been fully clarified, but the main mechanisms might be as follows: </a:t>
            </a:r>
          </a:p>
          <a:p>
            <a:pPr lvl="1"/>
            <a:r>
              <a:rPr lang="en-US" sz="1900" i="0">
                <a:effectLst/>
              </a:rPr>
              <a:t>(1) peripheral analgesic effect, an analgesic effect produced by inhibiting the transmission of pain signals by inhibiting Aδ and C fibers; </a:t>
            </a:r>
          </a:p>
          <a:p>
            <a:pPr lvl="1"/>
            <a:r>
              <a:rPr lang="en-US" sz="1900" i="0">
                <a:effectLst/>
              </a:rPr>
              <a:t>(2) central analgesic effect, mainly depolarizes the blue plaque and the descending noradrenergic pathway of the spinal cord to the presynaptic membrane, inhibiting the release of substance P and other nociceptive peptides in the presynaptic membrane and thereby inhibiting the spinal cord via the transmission of angular noxious stimuli, which in turn terminates the signaling of pain</a:t>
            </a:r>
          </a:p>
          <a:p>
            <a:pPr lvl="1"/>
            <a:r>
              <a:rPr lang="en-US" sz="1900" i="0">
                <a:effectLst/>
              </a:rPr>
              <a:t>(3) local analgesic effect, modulation of hyperalgesia by stimulating the α2 receptor (</a:t>
            </a:r>
            <a:r>
              <a:rPr lang="en-US" sz="1900" i="0">
                <a:effectLst/>
                <a:hlinkClick r:id="rId2"/>
              </a:rPr>
              <a:t>Zhang and Bai, 2014</a:t>
            </a:r>
            <a:r>
              <a:rPr lang="en-US" sz="1900" i="0">
                <a:effectLst/>
              </a:rPr>
              <a:t>). In the past, opioids were mainly used to relieve acute postoperative pain, but opioids can cause toxic side effects such as nausea, vomiting, respiratory depression, and itchy skin (</a:t>
            </a:r>
            <a:r>
              <a:rPr lang="en-US" sz="1900" i="0">
                <a:effectLst/>
                <a:hlinkClick r:id="rId3"/>
              </a:rPr>
              <a:t>Gupta and Bah, 2016</a:t>
            </a:r>
            <a:r>
              <a:rPr lang="en-US" sz="1900" i="0">
                <a:effectLst/>
              </a:rPr>
              <a:t>).</a:t>
            </a:r>
            <a:endParaRPr lang="en-US" sz="1900"/>
          </a:p>
        </p:txBody>
      </p:sp>
    </p:spTree>
    <p:extLst>
      <p:ext uri="{BB962C8B-B14F-4D97-AF65-F5344CB8AC3E}">
        <p14:creationId xmlns:p14="http://schemas.microsoft.com/office/powerpoint/2010/main" val="1440221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F11BB5-B434-493C-A253-46583A025931}"/>
              </a:ext>
            </a:extLst>
          </p:cNvPr>
          <p:cNvPicPr>
            <a:picLocks noChangeAspect="1"/>
          </p:cNvPicPr>
          <p:nvPr/>
        </p:nvPicPr>
        <p:blipFill>
          <a:blip r:embed="rId2"/>
          <a:stretch>
            <a:fillRect/>
          </a:stretch>
        </p:blipFill>
        <p:spPr>
          <a:xfrm>
            <a:off x="1725551" y="209271"/>
            <a:ext cx="8740897" cy="6439458"/>
          </a:xfrm>
          <a:prstGeom prst="rect">
            <a:avLst/>
          </a:prstGeom>
        </p:spPr>
      </p:pic>
    </p:spTree>
    <p:extLst>
      <p:ext uri="{BB962C8B-B14F-4D97-AF65-F5344CB8AC3E}">
        <p14:creationId xmlns:p14="http://schemas.microsoft.com/office/powerpoint/2010/main" val="796631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9993AB-79D4-4F2E-A6B0-05363E29ABC0}"/>
              </a:ext>
            </a:extLst>
          </p:cNvPr>
          <p:cNvPicPr>
            <a:picLocks noChangeAspect="1"/>
          </p:cNvPicPr>
          <p:nvPr/>
        </p:nvPicPr>
        <p:blipFill>
          <a:blip r:embed="rId2"/>
          <a:stretch>
            <a:fillRect/>
          </a:stretch>
        </p:blipFill>
        <p:spPr>
          <a:xfrm>
            <a:off x="1693333" y="457200"/>
            <a:ext cx="8805334" cy="5943600"/>
          </a:xfrm>
          <a:prstGeom prst="rect">
            <a:avLst/>
          </a:prstGeom>
        </p:spPr>
      </p:pic>
    </p:spTree>
    <p:extLst>
      <p:ext uri="{BB962C8B-B14F-4D97-AF65-F5344CB8AC3E}">
        <p14:creationId xmlns:p14="http://schemas.microsoft.com/office/powerpoint/2010/main" val="23601439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AA6EC0-8E8C-1F43-97A2-A3C8B579A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304" y="90975"/>
            <a:ext cx="8188024" cy="6175713"/>
          </a:xfrm>
          <a:prstGeom prst="rect">
            <a:avLst/>
          </a:prstGeom>
        </p:spPr>
      </p:pic>
    </p:spTree>
    <p:extLst>
      <p:ext uri="{BB962C8B-B14F-4D97-AF65-F5344CB8AC3E}">
        <p14:creationId xmlns:p14="http://schemas.microsoft.com/office/powerpoint/2010/main" val="1525067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17733" y="490537"/>
            <a:ext cx="5291663" cy="1628775"/>
          </a:xfrm>
        </p:spPr>
        <p:txBody>
          <a:bodyPr anchor="b">
            <a:normAutofit/>
          </a:bodyPr>
          <a:lstStyle/>
          <a:p>
            <a:r>
              <a:rPr lang="en-US" sz="3700"/>
              <a:t>Chronic Opioid Therapy and Perioperative Pain Management</a:t>
            </a:r>
          </a:p>
        </p:txBody>
      </p:sp>
      <p:pic>
        <p:nvPicPr>
          <p:cNvPr id="21" name="Picture 20">
            <a:extLst>
              <a:ext uri="{FF2B5EF4-FFF2-40B4-BE49-F238E27FC236}">
                <a16:creationId xmlns:a16="http://schemas.microsoft.com/office/drawing/2014/main" id="{26AB40B3-E550-46E2-8D04-9126B61EE859}"/>
              </a:ext>
            </a:extLst>
          </p:cNvPr>
          <p:cNvPicPr>
            <a:picLocks noChangeAspect="1"/>
          </p:cNvPicPr>
          <p:nvPr/>
        </p:nvPicPr>
        <p:blipFill rotWithShape="1">
          <a:blip r:embed="rId2"/>
          <a:srcRect l="40654" r="-2" b="-2"/>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20" name="Content Placeholder 2">
            <a:extLst>
              <a:ext uri="{FF2B5EF4-FFF2-40B4-BE49-F238E27FC236}">
                <a16:creationId xmlns:a16="http://schemas.microsoft.com/office/drawing/2014/main" id="{4F185348-30D7-431A-9AD4-84B743B46955}"/>
              </a:ext>
            </a:extLst>
          </p:cNvPr>
          <p:cNvGraphicFramePr>
            <a:graphicFrameLocks noGrp="1"/>
          </p:cNvGraphicFramePr>
          <p:nvPr>
            <p:ph idx="1"/>
            <p:extLst>
              <p:ext uri="{D42A27DB-BD31-4B8C-83A1-F6EECF244321}">
                <p14:modId xmlns:p14="http://schemas.microsoft.com/office/powerpoint/2010/main" val="1306174331"/>
              </p:ext>
            </p:extLst>
          </p:nvPr>
        </p:nvGraphicFramePr>
        <p:xfrm>
          <a:off x="6417734" y="2614612"/>
          <a:ext cx="5291663" cy="3752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5868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4200"/>
              <a:t>Chronic Opioid Therapy and Perioperative Pain Management</a:t>
            </a:r>
          </a:p>
        </p:txBody>
      </p:sp>
      <p:sp>
        <p:nvSpPr>
          <p:cNvPr id="2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1929384"/>
            <a:ext cx="10515600" cy="4251960"/>
          </a:xfrm>
        </p:spPr>
        <p:txBody>
          <a:bodyPr>
            <a:normAutofit/>
          </a:bodyPr>
          <a:lstStyle/>
          <a:p>
            <a:r>
              <a:rPr lang="en-US" sz="1500"/>
              <a:t>Intra op</a:t>
            </a:r>
          </a:p>
          <a:p>
            <a:pPr lvl="1"/>
            <a:r>
              <a:rPr lang="en-US" sz="1500"/>
              <a:t>No specific opioid noted to control pain intraoperatively for the patient on COT ;nor is there specific guidelines</a:t>
            </a:r>
          </a:p>
          <a:p>
            <a:pPr lvl="1"/>
            <a:r>
              <a:rPr lang="en-US" sz="1500"/>
              <a:t>Provider preference</a:t>
            </a:r>
          </a:p>
          <a:p>
            <a:pPr lvl="1"/>
            <a:r>
              <a:rPr lang="en-US" sz="1500"/>
              <a:t>Opioid selected should provide adequate baseline requirements as well as intraop and postop requirement considered</a:t>
            </a:r>
          </a:p>
          <a:p>
            <a:pPr lvl="1"/>
            <a:r>
              <a:rPr lang="en-US" sz="1500"/>
              <a:t>Opioids may be increased 30-100% expect increase in inhalation agent</a:t>
            </a:r>
          </a:p>
          <a:p>
            <a:pPr lvl="1"/>
            <a:r>
              <a:rPr lang="en-US" sz="1500"/>
              <a:t>Titrate to blood pressure and heart rate response, respiratory rate and depth and pupil size</a:t>
            </a:r>
          </a:p>
          <a:p>
            <a:pPr lvl="1"/>
            <a:r>
              <a:rPr lang="en-US" sz="1500"/>
              <a:t>If a specific opioid is not effective opioid rotation is recommended</a:t>
            </a:r>
          </a:p>
          <a:p>
            <a:pPr lvl="1"/>
            <a:r>
              <a:rPr lang="en-US" sz="1500"/>
              <a:t>Avoid opioid antagonists and agonist-antagonists because these will precipitate an acute withdrawal syndrome</a:t>
            </a:r>
          </a:p>
          <a:p>
            <a:pPr lvl="1"/>
            <a:r>
              <a:rPr lang="en-US" sz="1500"/>
              <a:t>Nonopioid analgesic adjuncts should be a part of the multimodal approach (ketamine, clonidine, and dexmedetomidine)</a:t>
            </a:r>
          </a:p>
          <a:p>
            <a:pPr lvl="1"/>
            <a:r>
              <a:rPr lang="en-US" sz="1500"/>
              <a:t>Ketamine infusion at 10mcg/kg/min</a:t>
            </a:r>
          </a:p>
          <a:p>
            <a:pPr lvl="2"/>
            <a:r>
              <a:rPr lang="en-US" sz="1500"/>
              <a:t>Ketamine bolus 0.5mg/kg on induction</a:t>
            </a:r>
          </a:p>
          <a:p>
            <a:pPr lvl="1"/>
            <a:r>
              <a:rPr lang="en-US" sz="1500"/>
              <a:t>Magnesium 2 -3 grams </a:t>
            </a:r>
          </a:p>
          <a:p>
            <a:pPr lvl="1"/>
            <a:r>
              <a:rPr lang="en-US" sz="1500"/>
              <a:t>Regional anesthesia with local anesthetics and opioids should be a part of the anesthetic plan whenever possible in COT patients-Continue opioids even with regional for baseline maintenance to avoid withdrawal </a:t>
            </a:r>
          </a:p>
        </p:txBody>
      </p:sp>
    </p:spTree>
    <p:extLst>
      <p:ext uri="{BB962C8B-B14F-4D97-AF65-F5344CB8AC3E}">
        <p14:creationId xmlns:p14="http://schemas.microsoft.com/office/powerpoint/2010/main" val="3724440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841246" y="673770"/>
            <a:ext cx="3644489" cy="2414488"/>
          </a:xfrm>
        </p:spPr>
        <p:txBody>
          <a:bodyPr anchor="t">
            <a:normAutofit/>
          </a:bodyPr>
          <a:lstStyle/>
          <a:p>
            <a:r>
              <a:rPr lang="en-US" sz="3400">
                <a:solidFill>
                  <a:srgbClr val="FFFFFF"/>
                </a:solidFill>
              </a:rPr>
              <a:t>Chronic Opioid Therapy and Perioperative Pain Management</a:t>
            </a:r>
          </a:p>
        </p:txBody>
      </p:sp>
      <p:sp>
        <p:nvSpPr>
          <p:cNvPr id="3" name="Content Placeholder 2"/>
          <p:cNvSpPr>
            <a:spLocks noGrp="1"/>
          </p:cNvSpPr>
          <p:nvPr>
            <p:ph idx="1"/>
          </p:nvPr>
        </p:nvSpPr>
        <p:spPr>
          <a:xfrm>
            <a:off x="6095999" y="882315"/>
            <a:ext cx="5254754" cy="5294647"/>
          </a:xfrm>
        </p:spPr>
        <p:txBody>
          <a:bodyPr>
            <a:normAutofit/>
          </a:bodyPr>
          <a:lstStyle/>
          <a:p>
            <a:r>
              <a:rPr lang="en-US" sz="2200"/>
              <a:t>Postop</a:t>
            </a:r>
          </a:p>
          <a:p>
            <a:pPr lvl="1"/>
            <a:r>
              <a:rPr lang="en-US" sz="2200"/>
              <a:t>If patient not a candidate for regional or did not benefit from it then IV PCA should be considered</a:t>
            </a:r>
          </a:p>
          <a:p>
            <a:pPr lvl="1"/>
            <a:r>
              <a:rPr lang="en-US" sz="2200"/>
              <a:t>Can be very challenging</a:t>
            </a:r>
          </a:p>
          <a:p>
            <a:pPr lvl="1"/>
            <a:r>
              <a:rPr lang="en-US" sz="2200"/>
              <a:t>Monitor for respiratory depression</a:t>
            </a:r>
          </a:p>
          <a:p>
            <a:pPr lvl="1"/>
            <a:r>
              <a:rPr lang="en-US" sz="2200"/>
              <a:t>Goal is to get to preoperative regimen </a:t>
            </a:r>
          </a:p>
          <a:p>
            <a:pPr lvl="1"/>
            <a:r>
              <a:rPr lang="en-US" sz="2200"/>
              <a:t>Consultation of pain specialist beneficial to facilitate PCA dosing and opioid conversion is highly recommended</a:t>
            </a:r>
          </a:p>
        </p:txBody>
      </p:sp>
    </p:spTree>
    <p:extLst>
      <p:ext uri="{BB962C8B-B14F-4D97-AF65-F5344CB8AC3E}">
        <p14:creationId xmlns:p14="http://schemas.microsoft.com/office/powerpoint/2010/main" val="3474643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ying on a bed&#10;&#10;Description automatically generated with low confidence">
            <a:extLst>
              <a:ext uri="{FF2B5EF4-FFF2-40B4-BE49-F238E27FC236}">
                <a16:creationId xmlns:a16="http://schemas.microsoft.com/office/drawing/2014/main" id="{A7890805-A5C7-D44E-895E-660C8F778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952" y="0"/>
            <a:ext cx="5854095" cy="6858000"/>
          </a:xfrm>
          <a:prstGeom prst="rect">
            <a:avLst/>
          </a:prstGeom>
        </p:spPr>
      </p:pic>
    </p:spTree>
    <p:extLst>
      <p:ext uri="{BB962C8B-B14F-4D97-AF65-F5344CB8AC3E}">
        <p14:creationId xmlns:p14="http://schemas.microsoft.com/office/powerpoint/2010/main" val="2883024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7C32DF3D-3F59-481D-A237-77C31AD492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643467"/>
            <a:ext cx="3840480" cy="5571066"/>
          </a:xfrm>
        </p:spPr>
        <p:txBody>
          <a:bodyPr anchor="ctr">
            <a:normAutofit/>
          </a:bodyPr>
          <a:lstStyle/>
          <a:p>
            <a:r>
              <a:rPr lang="en-US" sz="5000"/>
              <a:t>Management of Common Pain Syndromes</a:t>
            </a:r>
          </a:p>
        </p:txBody>
      </p:sp>
      <p:sp>
        <p:nvSpPr>
          <p:cNvPr id="25" name="Freeform: Shape 24">
            <a:extLst>
              <a:ext uri="{FF2B5EF4-FFF2-40B4-BE49-F238E27FC236}">
                <a16:creationId xmlns:a16="http://schemas.microsoft.com/office/drawing/2014/main" id="{32F02326-30C4-4095-988F-932A425AE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9686" y="0"/>
            <a:ext cx="7152315" cy="6858000"/>
          </a:xfrm>
          <a:custGeom>
            <a:avLst/>
            <a:gdLst>
              <a:gd name="connsiteX0" fmla="*/ 17101 w 7152315"/>
              <a:gd name="connsiteY0" fmla="*/ 0 h 6858000"/>
              <a:gd name="connsiteX1" fmla="*/ 7152315 w 7152315"/>
              <a:gd name="connsiteY1" fmla="*/ 0 h 6858000"/>
              <a:gd name="connsiteX2" fmla="*/ 7152315 w 7152315"/>
              <a:gd name="connsiteY2" fmla="*/ 6858000 h 6858000"/>
              <a:gd name="connsiteX3" fmla="*/ 15999 w 7152315"/>
              <a:gd name="connsiteY3" fmla="*/ 6858000 h 6858000"/>
              <a:gd name="connsiteX4" fmla="*/ 9729 w 7152315"/>
              <a:gd name="connsiteY4" fmla="*/ 6734157 h 6858000"/>
              <a:gd name="connsiteX5" fmla="*/ 15819 w 7152315"/>
              <a:gd name="connsiteY5" fmla="*/ 6122264 h 6858000"/>
              <a:gd name="connsiteX6" fmla="*/ 11379 w 7152315"/>
              <a:gd name="connsiteY6" fmla="*/ 5614784 h 6858000"/>
              <a:gd name="connsiteX7" fmla="*/ 20006 w 7152315"/>
              <a:gd name="connsiteY7" fmla="*/ 5204359 h 6858000"/>
              <a:gd name="connsiteX8" fmla="*/ 16962 w 7152315"/>
              <a:gd name="connsiteY8" fmla="*/ 4811696 h 6858000"/>
              <a:gd name="connsiteX9" fmla="*/ 13409 w 7152315"/>
              <a:gd name="connsiteY9" fmla="*/ 4358135 h 6858000"/>
              <a:gd name="connsiteX10" fmla="*/ 12774 w 7152315"/>
              <a:gd name="connsiteY10" fmla="*/ 4038423 h 6858000"/>
              <a:gd name="connsiteX11" fmla="*/ 10110 w 7152315"/>
              <a:gd name="connsiteY11" fmla="*/ 3630663 h 6858000"/>
              <a:gd name="connsiteX12" fmla="*/ 16581 w 7152315"/>
              <a:gd name="connsiteY12" fmla="*/ 3275427 h 6858000"/>
              <a:gd name="connsiteX13" fmla="*/ 27872 w 7152315"/>
              <a:gd name="connsiteY13" fmla="*/ 2871219 h 6858000"/>
              <a:gd name="connsiteX14" fmla="*/ 17596 w 7152315"/>
              <a:gd name="connsiteY14" fmla="*/ 2235600 h 6858000"/>
              <a:gd name="connsiteX15" fmla="*/ 14170 w 7152315"/>
              <a:gd name="connsiteY15" fmla="*/ 1894827 h 6858000"/>
              <a:gd name="connsiteX16" fmla="*/ 11632 w 7152315"/>
              <a:gd name="connsiteY16" fmla="*/ 1603026 h 6858000"/>
              <a:gd name="connsiteX17" fmla="*/ 14551 w 7152315"/>
              <a:gd name="connsiteY17" fmla="*/ 1307799 h 6858000"/>
              <a:gd name="connsiteX18" fmla="*/ 14551 w 7152315"/>
              <a:gd name="connsiteY18" fmla="*/ 887733 h 6858000"/>
              <a:gd name="connsiteX19" fmla="*/ 849 w 7152315"/>
              <a:gd name="connsiteY19" fmla="*/ 349169 h 6858000"/>
              <a:gd name="connsiteX20" fmla="*/ 1404 w 7152315"/>
              <a:gd name="connsiteY20" fmla="*/ 1605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52315" h="6858000">
                <a:moveTo>
                  <a:pt x="17101" y="0"/>
                </a:moveTo>
                <a:lnTo>
                  <a:pt x="7152315" y="0"/>
                </a:lnTo>
                <a:lnTo>
                  <a:pt x="7152315" y="6858000"/>
                </a:lnTo>
                <a:lnTo>
                  <a:pt x="15999" y="6858000"/>
                </a:lnTo>
                <a:lnTo>
                  <a:pt x="9729" y="6734157"/>
                </a:lnTo>
                <a:cubicBezTo>
                  <a:pt x="5924" y="6530150"/>
                  <a:pt x="12521" y="6326271"/>
                  <a:pt x="15819" y="6122264"/>
                </a:cubicBezTo>
                <a:cubicBezTo>
                  <a:pt x="18484" y="5952766"/>
                  <a:pt x="-1689" y="5783013"/>
                  <a:pt x="11379" y="5614784"/>
                </a:cubicBezTo>
                <a:cubicBezTo>
                  <a:pt x="22112" y="5478259"/>
                  <a:pt x="24992" y="5341214"/>
                  <a:pt x="20006" y="5204359"/>
                </a:cubicBezTo>
                <a:cubicBezTo>
                  <a:pt x="14932" y="5073429"/>
                  <a:pt x="13917" y="4942537"/>
                  <a:pt x="16962" y="4811696"/>
                </a:cubicBezTo>
                <a:cubicBezTo>
                  <a:pt x="20640" y="4660467"/>
                  <a:pt x="16962" y="4509238"/>
                  <a:pt x="13409" y="4358135"/>
                </a:cubicBezTo>
                <a:cubicBezTo>
                  <a:pt x="10872" y="4251565"/>
                  <a:pt x="10998" y="4144994"/>
                  <a:pt x="12774" y="4038423"/>
                </a:cubicBezTo>
                <a:cubicBezTo>
                  <a:pt x="15185" y="3902545"/>
                  <a:pt x="19879" y="3766540"/>
                  <a:pt x="10110" y="3630663"/>
                </a:cubicBezTo>
                <a:cubicBezTo>
                  <a:pt x="1178" y="3512306"/>
                  <a:pt x="3347" y="3393378"/>
                  <a:pt x="16581" y="3275427"/>
                </a:cubicBezTo>
                <a:cubicBezTo>
                  <a:pt x="33403" y="3141377"/>
                  <a:pt x="37183" y="3006006"/>
                  <a:pt x="27872" y="2871219"/>
                </a:cubicBezTo>
                <a:cubicBezTo>
                  <a:pt x="11315" y="2659765"/>
                  <a:pt x="7890" y="2447486"/>
                  <a:pt x="17596" y="2235600"/>
                </a:cubicBezTo>
                <a:cubicBezTo>
                  <a:pt x="22797" y="2122038"/>
                  <a:pt x="21655" y="2008261"/>
                  <a:pt x="14170" y="1894827"/>
                </a:cubicBezTo>
                <a:cubicBezTo>
                  <a:pt x="8144" y="1797670"/>
                  <a:pt x="7294" y="1700272"/>
                  <a:pt x="11632" y="1603026"/>
                </a:cubicBezTo>
                <a:cubicBezTo>
                  <a:pt x="15566" y="1504575"/>
                  <a:pt x="17215" y="1406124"/>
                  <a:pt x="14551" y="1307799"/>
                </a:cubicBezTo>
                <a:cubicBezTo>
                  <a:pt x="10872" y="1168242"/>
                  <a:pt x="10110" y="1027798"/>
                  <a:pt x="14551" y="887733"/>
                </a:cubicBezTo>
                <a:cubicBezTo>
                  <a:pt x="20894" y="708085"/>
                  <a:pt x="3132" y="528817"/>
                  <a:pt x="849" y="349169"/>
                </a:cubicBezTo>
                <a:cubicBezTo>
                  <a:pt x="24" y="286241"/>
                  <a:pt x="-769" y="223346"/>
                  <a:pt x="1404" y="16059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5568696" y="643467"/>
            <a:ext cx="5788152" cy="5571066"/>
          </a:xfrm>
        </p:spPr>
        <p:txBody>
          <a:bodyPr anchor="ctr">
            <a:normAutofit/>
          </a:bodyPr>
          <a:lstStyle/>
          <a:p>
            <a:r>
              <a:rPr lang="en-US" sz="1700">
                <a:solidFill>
                  <a:srgbClr val="FFFFFF"/>
                </a:solidFill>
              </a:rPr>
              <a:t>Low Back Pain: Radicular Pain Syndrome</a:t>
            </a:r>
          </a:p>
          <a:p>
            <a:pPr lvl="1"/>
            <a:r>
              <a:rPr lang="en-US" sz="1700">
                <a:solidFill>
                  <a:srgbClr val="FFFFFF"/>
                </a:solidFill>
              </a:rPr>
              <a:t>Pain due to disc is due to mechanical nerve root compression and the inflammatory process</a:t>
            </a:r>
          </a:p>
          <a:p>
            <a:pPr lvl="1"/>
            <a:r>
              <a:rPr lang="en-US" sz="1700">
                <a:solidFill>
                  <a:srgbClr val="FFFFFF"/>
                </a:solidFill>
              </a:rPr>
              <a:t>Conservative management… then, epidural steroid injection</a:t>
            </a:r>
          </a:p>
          <a:p>
            <a:pPr lvl="1"/>
            <a:r>
              <a:rPr lang="en-US" sz="1700">
                <a:solidFill>
                  <a:srgbClr val="FFFFFF"/>
                </a:solidFill>
              </a:rPr>
              <a:t>Inflammation by inhibition of phospholipid A</a:t>
            </a:r>
            <a:r>
              <a:rPr lang="en-US" sz="1700" baseline="-25000">
                <a:solidFill>
                  <a:srgbClr val="FFFFFF"/>
                </a:solidFill>
              </a:rPr>
              <a:t>2</a:t>
            </a:r>
          </a:p>
          <a:p>
            <a:pPr lvl="2"/>
            <a:r>
              <a:rPr lang="en-US" sz="1700">
                <a:solidFill>
                  <a:srgbClr val="FFFFFF"/>
                </a:solidFill>
              </a:rPr>
              <a:t>Steroids to be used are </a:t>
            </a:r>
            <a:r>
              <a:rPr lang="en-US" sz="1700" i="1">
                <a:solidFill>
                  <a:srgbClr val="FFFFFF"/>
                </a:solidFill>
              </a:rPr>
              <a:t>interlaminal=</a:t>
            </a:r>
            <a:r>
              <a:rPr lang="en-US" sz="1700">
                <a:solidFill>
                  <a:srgbClr val="FFFFFF"/>
                </a:solidFill>
              </a:rPr>
              <a:t>Methylprednisolone, triamcinolone, or betamethasone …</a:t>
            </a:r>
            <a:r>
              <a:rPr lang="en-US" sz="1700" i="1">
                <a:solidFill>
                  <a:srgbClr val="FFFFFF"/>
                </a:solidFill>
              </a:rPr>
              <a:t>Lumbar transforminal=</a:t>
            </a:r>
            <a:r>
              <a:rPr lang="en-US" sz="1700">
                <a:solidFill>
                  <a:srgbClr val="FFFFFF"/>
                </a:solidFill>
              </a:rPr>
              <a:t>betamethasone or triamcinolone….</a:t>
            </a:r>
            <a:r>
              <a:rPr lang="en-US" sz="1700" i="1">
                <a:solidFill>
                  <a:srgbClr val="FFFFFF"/>
                </a:solidFill>
              </a:rPr>
              <a:t>Cervical=</a:t>
            </a:r>
            <a:r>
              <a:rPr lang="en-US" sz="1700">
                <a:solidFill>
                  <a:srgbClr val="FFFFFF"/>
                </a:solidFill>
              </a:rPr>
              <a:t> dexamethasone </a:t>
            </a:r>
          </a:p>
          <a:p>
            <a:pPr lvl="2"/>
            <a:r>
              <a:rPr lang="en-US" sz="1700">
                <a:solidFill>
                  <a:srgbClr val="FFFFFF"/>
                </a:solidFill>
              </a:rPr>
              <a:t>Methylprednisolone block transmission of C fibers but not the Aβfibers</a:t>
            </a:r>
          </a:p>
          <a:p>
            <a:pPr lvl="2"/>
            <a:r>
              <a:rPr lang="en-US" sz="1700">
                <a:solidFill>
                  <a:srgbClr val="FFFFFF"/>
                </a:solidFill>
              </a:rPr>
              <a:t>Methylprednisolone has the largest particle size</a:t>
            </a:r>
          </a:p>
          <a:p>
            <a:pPr lvl="1"/>
            <a:r>
              <a:rPr lang="en-US" sz="1700">
                <a:solidFill>
                  <a:srgbClr val="FFFFFF"/>
                </a:solidFill>
              </a:rPr>
              <a:t>Fluoroscopy should be used</a:t>
            </a:r>
          </a:p>
          <a:p>
            <a:pPr lvl="1"/>
            <a:r>
              <a:rPr lang="en-US" sz="1700">
                <a:solidFill>
                  <a:srgbClr val="FFFFFF"/>
                </a:solidFill>
              </a:rPr>
              <a:t>Injury to the brain or spinal cord can occur</a:t>
            </a:r>
          </a:p>
          <a:p>
            <a:pPr lvl="2"/>
            <a:r>
              <a:rPr lang="en-US" sz="1700">
                <a:solidFill>
                  <a:srgbClr val="FFFFFF"/>
                </a:solidFill>
              </a:rPr>
              <a:t>Trauma to the vertebral artery, vasospasm from steroid, embolism of the particulate steroid</a:t>
            </a:r>
          </a:p>
          <a:p>
            <a:pPr lvl="1"/>
            <a:endParaRPr lang="en-US" sz="1700">
              <a:solidFill>
                <a:srgbClr val="FFFFFF"/>
              </a:solidFill>
            </a:endParaRPr>
          </a:p>
        </p:txBody>
      </p:sp>
    </p:spTree>
    <p:extLst>
      <p:ext uri="{BB962C8B-B14F-4D97-AF65-F5344CB8AC3E}">
        <p14:creationId xmlns:p14="http://schemas.microsoft.com/office/powerpoint/2010/main" val="2366599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39520"/>
            <a:ext cx="3429000" cy="1719072"/>
          </a:xfrm>
        </p:spPr>
        <p:txBody>
          <a:bodyPr anchor="b">
            <a:normAutofit/>
          </a:bodyPr>
          <a:lstStyle/>
          <a:p>
            <a:r>
              <a:rPr lang="en-US" sz="3800"/>
              <a:t>Management of Common Pain Syndromes</a:t>
            </a:r>
          </a:p>
        </p:txBody>
      </p:sp>
      <p:sp>
        <p:nvSpPr>
          <p:cNvPr id="13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30936" y="2807208"/>
            <a:ext cx="3429000" cy="3410712"/>
          </a:xfrm>
        </p:spPr>
        <p:txBody>
          <a:bodyPr anchor="t">
            <a:normAutofit/>
          </a:bodyPr>
          <a:lstStyle/>
          <a:p>
            <a:r>
              <a:rPr lang="en-US" sz="2000"/>
              <a:t>Epidural Steroid Injections are more effective in patients with acute radicular symptoms but not so much with chronic lumbar radiculopathy</a:t>
            </a:r>
          </a:p>
          <a:p>
            <a:r>
              <a:rPr lang="en-US" sz="2000"/>
              <a:t>Surgery for herniated disc produces short term pain relief</a:t>
            </a:r>
          </a:p>
          <a:p>
            <a:r>
              <a:rPr lang="en-US" sz="2000"/>
              <a:t>Surgery has better outcome with spinal stenosis</a:t>
            </a:r>
          </a:p>
        </p:txBody>
      </p:sp>
      <p:pic>
        <p:nvPicPr>
          <p:cNvPr id="2050" name="Picture 2">
            <a:extLst>
              <a:ext uri="{FF2B5EF4-FFF2-40B4-BE49-F238E27FC236}">
                <a16:creationId xmlns:a16="http://schemas.microsoft.com/office/drawing/2014/main" id="{B0DCCAA5-4F1E-4456-B6E0-8FE9F08AA8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54296" y="1703070"/>
            <a:ext cx="6903720" cy="345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668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30936" y="639520"/>
            <a:ext cx="3429000" cy="1719072"/>
          </a:xfrm>
        </p:spPr>
        <p:txBody>
          <a:bodyPr anchor="b">
            <a:normAutofit/>
          </a:bodyPr>
          <a:lstStyle/>
          <a:p>
            <a:r>
              <a:rPr lang="en-US" sz="3800"/>
              <a:t>Management of Common Pain Syndromes</a:t>
            </a:r>
          </a:p>
        </p:txBody>
      </p:sp>
      <p:sp>
        <p:nvSpPr>
          <p:cNvPr id="13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30936" y="2807208"/>
            <a:ext cx="3429000" cy="3410712"/>
          </a:xfrm>
        </p:spPr>
        <p:txBody>
          <a:bodyPr anchor="t">
            <a:normAutofit/>
          </a:bodyPr>
          <a:lstStyle/>
          <a:p>
            <a:r>
              <a:rPr lang="en-US" sz="1400"/>
              <a:t>Facet Syndrome</a:t>
            </a:r>
          </a:p>
          <a:p>
            <a:pPr lvl="1"/>
            <a:r>
              <a:rPr lang="en-US" sz="1400"/>
              <a:t>Pain in the low back that radiates to the ipsilateral posterior thigh and ends at the knee</a:t>
            </a:r>
          </a:p>
          <a:p>
            <a:pPr lvl="1"/>
            <a:r>
              <a:rPr lang="en-US" sz="1400"/>
              <a:t>Paraspinal tenderness and reproduction of pain with extension-rotation maneuvers of the back</a:t>
            </a:r>
          </a:p>
          <a:p>
            <a:pPr lvl="1"/>
            <a:r>
              <a:rPr lang="en-US" sz="1400"/>
              <a:t>Facet joint injections with use of local anesthetics</a:t>
            </a:r>
          </a:p>
          <a:p>
            <a:pPr lvl="1"/>
            <a:r>
              <a:rPr lang="en-US" sz="1400"/>
              <a:t>After medial branch blocks without relief then thermal radiofrequency rhizotomy of the medial branches should be performed</a:t>
            </a:r>
          </a:p>
          <a:p>
            <a:pPr lvl="2"/>
            <a:r>
              <a:rPr lang="en-US" sz="1400"/>
              <a:t>Rhizotomy lasts 3-12 months</a:t>
            </a:r>
          </a:p>
        </p:txBody>
      </p:sp>
      <p:pic>
        <p:nvPicPr>
          <p:cNvPr id="1026" name="Picture 2" descr=" ">
            <a:extLst>
              <a:ext uri="{FF2B5EF4-FFF2-40B4-BE49-F238E27FC236}">
                <a16:creationId xmlns:a16="http://schemas.microsoft.com/office/drawing/2014/main" id="{492B9EE4-E5CB-4CAC-B7FE-471583ADD2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6" r="8243" b="-5"/>
          <a:stretch/>
        </p:blipFill>
        <p:spPr bwMode="auto">
          <a:xfrm>
            <a:off x="5593994" y="640080"/>
            <a:ext cx="5024324"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0603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14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2493" y="238539"/>
            <a:ext cx="11018520" cy="1434415"/>
          </a:xfrm>
        </p:spPr>
        <p:txBody>
          <a:bodyPr anchor="b">
            <a:normAutofit/>
          </a:bodyPr>
          <a:lstStyle/>
          <a:p>
            <a:r>
              <a:rPr lang="en-US" sz="5000"/>
              <a:t>Management of Common Pain Syndromes</a:t>
            </a:r>
          </a:p>
        </p:txBody>
      </p:sp>
      <p:sp>
        <p:nvSpPr>
          <p:cNvPr id="309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2493" y="2071316"/>
            <a:ext cx="6713552" cy="4119172"/>
          </a:xfrm>
        </p:spPr>
        <p:txBody>
          <a:bodyPr anchor="t">
            <a:normAutofit/>
          </a:bodyPr>
          <a:lstStyle/>
          <a:p>
            <a:endParaRPr lang="en-US" sz="2200"/>
          </a:p>
          <a:p>
            <a:r>
              <a:rPr lang="en-US" sz="2200"/>
              <a:t>Sacroiliac Joint Syndrome</a:t>
            </a:r>
          </a:p>
          <a:p>
            <a:pPr lvl="1"/>
            <a:r>
              <a:rPr lang="en-US" sz="2200"/>
              <a:t>Pain is in the region of the affected sacroiliac joint and the medial  buttock</a:t>
            </a:r>
          </a:p>
          <a:p>
            <a:pPr lvl="1"/>
            <a:r>
              <a:rPr lang="en-US" sz="2200"/>
              <a:t>Pain may radiate to the groin</a:t>
            </a:r>
          </a:p>
          <a:p>
            <a:pPr lvl="1"/>
            <a:r>
              <a:rPr lang="en-US" sz="2200"/>
              <a:t>Treatment include PT, manipulation, intra-articular steroid injections radiofrequency denervation, and surgical fusion of the joint</a:t>
            </a:r>
          </a:p>
          <a:p>
            <a:pPr lvl="1"/>
            <a:r>
              <a:rPr lang="en-US" sz="2200"/>
              <a:t>Injection of local for temporary relief is the medial branch of the dorsal rami of L5 and the lateral branches of the dorsal rami of S1 to S3 –relief may lasts weeks</a:t>
            </a:r>
          </a:p>
          <a:p>
            <a:pPr lvl="1"/>
            <a:endParaRPr lang="en-US" sz="2200"/>
          </a:p>
          <a:p>
            <a:pPr lvl="1"/>
            <a:endParaRPr lang="en-US" sz="2200"/>
          </a:p>
          <a:p>
            <a:pPr lvl="1"/>
            <a:endParaRPr lang="en-US" sz="2200"/>
          </a:p>
        </p:txBody>
      </p:sp>
      <p:pic>
        <p:nvPicPr>
          <p:cNvPr id="3074" name="Picture 2">
            <a:extLst>
              <a:ext uri="{FF2B5EF4-FFF2-40B4-BE49-F238E27FC236}">
                <a16:creationId xmlns:a16="http://schemas.microsoft.com/office/drawing/2014/main" id="{B4464FFA-BB97-4E50-AB4D-BD037531F9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53" r="30658"/>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226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97762" y="329184"/>
            <a:ext cx="6251110" cy="1783080"/>
          </a:xfrm>
        </p:spPr>
        <p:txBody>
          <a:bodyPr anchor="b">
            <a:normAutofit/>
          </a:bodyPr>
          <a:lstStyle/>
          <a:p>
            <a:r>
              <a:rPr lang="en-US" sz="4600"/>
              <a:t>Management of Common Pain Syndromes</a:t>
            </a:r>
          </a:p>
        </p:txBody>
      </p:sp>
      <p:pic>
        <p:nvPicPr>
          <p:cNvPr id="4098" name="Picture 2" descr="Piriformis">
            <a:extLst>
              <a:ext uri="{FF2B5EF4-FFF2-40B4-BE49-F238E27FC236}">
                <a16:creationId xmlns:a16="http://schemas.microsoft.com/office/drawing/2014/main" id="{BE47B28B-92E4-47B7-A73D-7D1990E4D7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13" r="18228" b="-2"/>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8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297762" y="2706624"/>
            <a:ext cx="6251110" cy="3483864"/>
          </a:xfrm>
        </p:spPr>
        <p:txBody>
          <a:bodyPr>
            <a:normAutofit/>
          </a:bodyPr>
          <a:lstStyle/>
          <a:p>
            <a:endParaRPr lang="en-US" sz="2200"/>
          </a:p>
          <a:p>
            <a:r>
              <a:rPr lang="en-US" sz="2200"/>
              <a:t>Piriformis Syndrome</a:t>
            </a:r>
          </a:p>
          <a:p>
            <a:pPr lvl="1"/>
            <a:r>
              <a:rPr lang="en-US" sz="2200"/>
              <a:t>Originates in the buttock</a:t>
            </a:r>
          </a:p>
          <a:p>
            <a:pPr lvl="1"/>
            <a:r>
              <a:rPr lang="en-US" sz="2200"/>
              <a:t>Components of the sciatic nerve as it runs between two divisions of the piriformis muscle</a:t>
            </a:r>
          </a:p>
          <a:p>
            <a:pPr lvl="1"/>
            <a:endParaRPr lang="en-US" sz="2200"/>
          </a:p>
          <a:p>
            <a:pPr lvl="1"/>
            <a:endParaRPr lang="en-US" sz="2200"/>
          </a:p>
          <a:p>
            <a:pPr lvl="1"/>
            <a:endParaRPr lang="en-US" sz="2200"/>
          </a:p>
        </p:txBody>
      </p:sp>
    </p:spTree>
    <p:extLst>
      <p:ext uri="{BB962C8B-B14F-4D97-AF65-F5344CB8AC3E}">
        <p14:creationId xmlns:p14="http://schemas.microsoft.com/office/powerpoint/2010/main" val="27602399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5400"/>
              <a:t>Neuropathic Pain Syndrome</a:t>
            </a:r>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US" sz="1200"/>
              <a:t>Herpes Zoster and Postherpetic Neuralgia</a:t>
            </a:r>
          </a:p>
          <a:p>
            <a:pPr lvl="1"/>
            <a:r>
              <a:rPr lang="en-US" sz="1200"/>
              <a:t>10% develop postherpetic neuropathy (PHN)</a:t>
            </a:r>
          </a:p>
          <a:p>
            <a:pPr lvl="2"/>
            <a:r>
              <a:rPr lang="en-US" sz="1200"/>
              <a:t>Pain lasts &gt; 3 months post rash</a:t>
            </a:r>
          </a:p>
          <a:p>
            <a:pPr lvl="2"/>
            <a:r>
              <a:rPr lang="en-US" sz="1200"/>
              <a:t>Antiviral drugs decrease duration of shedding of virus, increase healing of the rash, reduce incidence of PHN</a:t>
            </a:r>
          </a:p>
          <a:p>
            <a:pPr lvl="2"/>
            <a:r>
              <a:rPr lang="en-US" sz="1200"/>
              <a:t>Intrathecal methylprednisolone (more beneficial than epidural in this group)</a:t>
            </a:r>
          </a:p>
          <a:p>
            <a:pPr lvl="3"/>
            <a:r>
              <a:rPr lang="en-US" sz="1200"/>
              <a:t>Block done with 2-4 weeks of onset of rash have best benefit with block</a:t>
            </a:r>
          </a:p>
          <a:p>
            <a:pPr lvl="2"/>
            <a:r>
              <a:rPr lang="en-US" sz="1200"/>
              <a:t>Mainstay of tx for PHN is pharm managed </a:t>
            </a:r>
          </a:p>
          <a:p>
            <a:pPr lvl="2"/>
            <a:r>
              <a:rPr lang="en-US" sz="1200"/>
              <a:t>Gabapentin + opioids, Gabapentin +antidepressants</a:t>
            </a:r>
          </a:p>
          <a:p>
            <a:pPr lvl="2"/>
            <a:r>
              <a:rPr lang="en-US" sz="1200"/>
              <a:t>Spinal cord stimulator </a:t>
            </a:r>
          </a:p>
          <a:p>
            <a:pPr lvl="2"/>
            <a:r>
              <a:rPr lang="en-US" sz="1200"/>
              <a:t>Alcohol neurolysis of the spinal thoracic dermatomes affected</a:t>
            </a:r>
          </a:p>
          <a:p>
            <a:pPr marL="0" indent="0">
              <a:buNone/>
            </a:pPr>
            <a:endParaRPr lang="en-US" sz="1200"/>
          </a:p>
          <a:p>
            <a:endParaRPr lang="en-US" sz="1200"/>
          </a:p>
        </p:txBody>
      </p:sp>
      <p:pic>
        <p:nvPicPr>
          <p:cNvPr id="5122" name="Picture 2">
            <a:extLst>
              <a:ext uri="{FF2B5EF4-FFF2-40B4-BE49-F238E27FC236}">
                <a16:creationId xmlns:a16="http://schemas.microsoft.com/office/drawing/2014/main" id="{FA51B29F-8F66-442E-A5A5-D4994EE2AD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99" r="31609"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5123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5" name="Rectangle 3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Neuropathic Pain Syndrome</a:t>
            </a:r>
          </a:p>
        </p:txBody>
      </p:sp>
      <p:sp>
        <p:nvSpPr>
          <p:cNvPr id="3" name="Content Placeholder 2"/>
          <p:cNvSpPr>
            <a:spLocks noGrp="1"/>
          </p:cNvSpPr>
          <p:nvPr>
            <p:ph idx="1"/>
          </p:nvPr>
        </p:nvSpPr>
        <p:spPr>
          <a:xfrm>
            <a:off x="4810259" y="649480"/>
            <a:ext cx="6555347" cy="5546047"/>
          </a:xfrm>
        </p:spPr>
        <p:txBody>
          <a:bodyPr anchor="ctr">
            <a:normAutofit/>
          </a:bodyPr>
          <a:lstStyle/>
          <a:p>
            <a:r>
              <a:rPr lang="en-US" sz="2000"/>
              <a:t>Complex Regional Pain Syndrome</a:t>
            </a:r>
          </a:p>
          <a:p>
            <a:r>
              <a:rPr lang="en-US" sz="2000"/>
              <a:t>Two types</a:t>
            </a:r>
          </a:p>
          <a:p>
            <a:pPr lvl="1"/>
            <a:r>
              <a:rPr lang="en-US" sz="2000"/>
              <a:t>Type I- reflex sympathetic dystrophy</a:t>
            </a:r>
          </a:p>
          <a:p>
            <a:pPr lvl="2"/>
            <a:r>
              <a:rPr lang="en-US"/>
              <a:t>Trauma, surgery, nerve injury, work related injuries, females</a:t>
            </a:r>
          </a:p>
          <a:p>
            <a:pPr lvl="1"/>
            <a:r>
              <a:rPr lang="en-US" sz="2000"/>
              <a:t>Type II- causalgia</a:t>
            </a:r>
          </a:p>
          <a:p>
            <a:pPr lvl="2"/>
            <a:r>
              <a:rPr lang="en-US"/>
              <a:t>nerve injury</a:t>
            </a:r>
          </a:p>
          <a:p>
            <a:pPr lvl="1"/>
            <a:r>
              <a:rPr lang="en-US" sz="2000"/>
              <a:t>Signs and symptoms: Spontaneous pain, hyperalgesia, allodynia, trophic, sudomotor, vasomotor abnormalities and active and passive movement disorders</a:t>
            </a:r>
          </a:p>
          <a:p>
            <a:pPr lvl="1"/>
            <a:r>
              <a:rPr lang="en-US" sz="2000"/>
              <a:t>Treatment for CRPS</a:t>
            </a:r>
          </a:p>
          <a:p>
            <a:pPr lvl="2"/>
            <a:r>
              <a:rPr lang="en-US"/>
              <a:t>Sympathetic block, PT, oral meds</a:t>
            </a:r>
          </a:p>
          <a:p>
            <a:pPr lvl="3"/>
            <a:r>
              <a:rPr lang="en-US" sz="2000"/>
              <a:t>Meds include: gabapentin, memantine, and ketamine infusion</a:t>
            </a:r>
          </a:p>
          <a:p>
            <a:pPr lvl="3"/>
            <a:r>
              <a:rPr lang="en-US" sz="2000"/>
              <a:t>Spinal Cord Stimulator</a:t>
            </a:r>
          </a:p>
          <a:p>
            <a:pPr lvl="1"/>
            <a:endParaRPr lang="en-US" sz="2000"/>
          </a:p>
        </p:txBody>
      </p:sp>
    </p:spTree>
    <p:extLst>
      <p:ext uri="{BB962C8B-B14F-4D97-AF65-F5344CB8AC3E}">
        <p14:creationId xmlns:p14="http://schemas.microsoft.com/office/powerpoint/2010/main" val="3522628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5430" y="629268"/>
            <a:ext cx="6586491" cy="1286160"/>
          </a:xfrm>
        </p:spPr>
        <p:txBody>
          <a:bodyPr anchor="b">
            <a:normAutofit/>
          </a:bodyPr>
          <a:lstStyle/>
          <a:p>
            <a:r>
              <a:rPr lang="en-US"/>
              <a:t>Cancer Pain</a:t>
            </a:r>
          </a:p>
        </p:txBody>
      </p:sp>
      <p:pic>
        <p:nvPicPr>
          <p:cNvPr id="21" name="Picture 20">
            <a:extLst>
              <a:ext uri="{FF2B5EF4-FFF2-40B4-BE49-F238E27FC236}">
                <a16:creationId xmlns:a16="http://schemas.microsoft.com/office/drawing/2014/main" id="{AE693190-F356-46EC-814E-8E1CB4052867}"/>
              </a:ext>
            </a:extLst>
          </p:cNvPr>
          <p:cNvPicPr>
            <a:picLocks noChangeAspect="1"/>
          </p:cNvPicPr>
          <p:nvPr/>
        </p:nvPicPr>
        <p:blipFill rotWithShape="1">
          <a:blip r:embed="rId2"/>
          <a:srcRect l="52033" r="2848" b="-1"/>
          <a:stretch/>
        </p:blipFill>
        <p:spPr>
          <a:xfrm>
            <a:off x="20" y="10"/>
            <a:ext cx="4635571" cy="6857990"/>
          </a:xfrm>
          <a:prstGeom prst="rect">
            <a:avLst/>
          </a:prstGeom>
          <a:effectLst/>
        </p:spPr>
      </p:pic>
      <p:cxnSp>
        <p:nvCxnSpPr>
          <p:cNvPr id="25" name="Straight Connector 2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4CBFF"/>
            </a:solidFill>
          </a:ln>
        </p:spPr>
        <p:style>
          <a:lnRef idx="1">
            <a:schemeClr val="accent1"/>
          </a:lnRef>
          <a:fillRef idx="0">
            <a:schemeClr val="accent1"/>
          </a:fillRef>
          <a:effectRef idx="0">
            <a:schemeClr val="accent1"/>
          </a:effectRef>
          <a:fontRef idx="minor">
            <a:schemeClr val="tx1"/>
          </a:fontRef>
        </p:style>
      </p:cxnSp>
      <p:graphicFrame>
        <p:nvGraphicFramePr>
          <p:cNvPr id="20" name="Content Placeholder 2">
            <a:extLst>
              <a:ext uri="{FF2B5EF4-FFF2-40B4-BE49-F238E27FC236}">
                <a16:creationId xmlns:a16="http://schemas.microsoft.com/office/drawing/2014/main" id="{F6102DAE-9305-4DB8-BC97-D8F20690C07B}"/>
              </a:ext>
            </a:extLst>
          </p:cNvPr>
          <p:cNvGraphicFramePr>
            <a:graphicFrameLocks noGrp="1"/>
          </p:cNvGraphicFramePr>
          <p:nvPr>
            <p:ph idx="1"/>
            <p:extLst>
              <p:ext uri="{D42A27DB-BD31-4B8C-83A1-F6EECF244321}">
                <p14:modId xmlns:p14="http://schemas.microsoft.com/office/powerpoint/2010/main" val="3446651208"/>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4067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Graphical user interface, text&#10;&#10;Description automatically generated with medium confidence">
            <a:extLst>
              <a:ext uri="{FF2B5EF4-FFF2-40B4-BE49-F238E27FC236}">
                <a16:creationId xmlns:a16="http://schemas.microsoft.com/office/drawing/2014/main" id="{D2F8E514-9877-49D4-8CE9-66314AF900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8813" y="914400"/>
            <a:ext cx="3478174" cy="4968819"/>
          </a:xfrm>
          <a:prstGeom prst="rect">
            <a:avLst/>
          </a:prstGeom>
        </p:spPr>
      </p:pic>
    </p:spTree>
    <p:extLst>
      <p:ext uri="{BB962C8B-B14F-4D97-AF65-F5344CB8AC3E}">
        <p14:creationId xmlns:p14="http://schemas.microsoft.com/office/powerpoint/2010/main" val="324333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4200"/>
              <a:t>Cancer Pain-Neurolytic Blocks for Visceral Pain</a:t>
            </a:r>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US" sz="1200"/>
              <a:t>Celiac Plexus Block</a:t>
            </a:r>
          </a:p>
          <a:p>
            <a:pPr lvl="1"/>
            <a:r>
              <a:rPr lang="en-US" sz="1200"/>
              <a:t>Innervates all of the abdominal viscera except the left side of the colon and pelvic viscera</a:t>
            </a:r>
          </a:p>
          <a:p>
            <a:pPr lvl="1"/>
            <a:r>
              <a:rPr lang="en-US" sz="1200"/>
              <a:t>Contains two large ganglia that receive sympathetic fibers from the greater, lesser, and least splanchnic nerves </a:t>
            </a:r>
          </a:p>
          <a:p>
            <a:pPr lvl="1"/>
            <a:r>
              <a:rPr lang="en-US" sz="1200"/>
              <a:t>Also receives parasympathetic fibers from the vagus nerve</a:t>
            </a:r>
          </a:p>
          <a:p>
            <a:pPr lvl="1"/>
            <a:r>
              <a:rPr lang="en-US" sz="1200"/>
              <a:t>Splanchnic nerves are located retroperitoneally at level T12 and LI</a:t>
            </a:r>
          </a:p>
          <a:p>
            <a:pPr lvl="1"/>
            <a:r>
              <a:rPr lang="en-US" sz="1200"/>
              <a:t>Celiac plexus are anterior to the crura of the diaphragm and surrounds the abdominal aorta and the celiac and superior mesenteric arteries.</a:t>
            </a:r>
          </a:p>
          <a:p>
            <a:pPr lvl="1"/>
            <a:r>
              <a:rPr lang="en-US" sz="1200"/>
              <a:t>Blockade is achieved by retrocrural approach, aterocrural approach, or by neurolysis of the splanchnic nerves</a:t>
            </a:r>
          </a:p>
        </p:txBody>
      </p:sp>
      <p:pic>
        <p:nvPicPr>
          <p:cNvPr id="6146" name="Picture 2" descr="Full text] Celiac plexus block increases quality of life in patients with  pancrea | JPR">
            <a:extLst>
              <a:ext uri="{FF2B5EF4-FFF2-40B4-BE49-F238E27FC236}">
                <a16:creationId xmlns:a16="http://schemas.microsoft.com/office/drawing/2014/main" id="{278206BF-BB9C-4541-87CD-8D1CA8C466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20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59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B63A6523-19C9-4CA0-B1F0-4D666DC03C62}"/>
              </a:ext>
            </a:extLst>
          </p:cNvPr>
          <p:cNvPicPr>
            <a:picLocks noChangeAspect="1"/>
          </p:cNvPicPr>
          <p:nvPr/>
        </p:nvPicPr>
        <p:blipFill rotWithShape="1">
          <a:blip r:embed="rId2">
            <a:alphaModFix amt="35000"/>
          </a:blip>
          <a:srcRect t="11232" b="6351"/>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a:solidFill>
                  <a:srgbClr val="FFFFFF"/>
                </a:solidFill>
              </a:rPr>
              <a:t>Chronic Pain</a:t>
            </a:r>
          </a:p>
        </p:txBody>
      </p:sp>
      <p:graphicFrame>
        <p:nvGraphicFramePr>
          <p:cNvPr id="20" name="Content Placeholder 2">
            <a:extLst>
              <a:ext uri="{FF2B5EF4-FFF2-40B4-BE49-F238E27FC236}">
                <a16:creationId xmlns:a16="http://schemas.microsoft.com/office/drawing/2014/main" id="{4106A8DD-2874-4E62-8682-C824056C5242}"/>
              </a:ext>
            </a:extLst>
          </p:cNvPr>
          <p:cNvGraphicFramePr>
            <a:graphicFrameLocks noGrp="1"/>
          </p:cNvGraphicFramePr>
          <p:nvPr>
            <p:ph idx="1"/>
            <p:extLst>
              <p:ext uri="{D42A27DB-BD31-4B8C-83A1-F6EECF244321}">
                <p14:modId xmlns:p14="http://schemas.microsoft.com/office/powerpoint/2010/main" val="285743920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22955887"/>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9184"/>
            <a:ext cx="6894576" cy="1783080"/>
          </a:xfrm>
        </p:spPr>
        <p:txBody>
          <a:bodyPr anchor="b">
            <a:normAutofit/>
          </a:bodyPr>
          <a:lstStyle/>
          <a:p>
            <a:r>
              <a:rPr lang="en-US" sz="5600"/>
              <a:t>Cancer Pain-Neurolytic Blocks for Visceral Pain</a:t>
            </a:r>
          </a:p>
        </p:txBody>
      </p:sp>
      <p:sp>
        <p:nvSpPr>
          <p:cNvPr id="139"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706624"/>
            <a:ext cx="6894576" cy="3483864"/>
          </a:xfrm>
        </p:spPr>
        <p:txBody>
          <a:bodyPr>
            <a:normAutofit/>
          </a:bodyPr>
          <a:lstStyle/>
          <a:p>
            <a:r>
              <a:rPr lang="en-US" sz="2000"/>
              <a:t>Superior Hypogastric Plexus Block</a:t>
            </a:r>
          </a:p>
          <a:p>
            <a:pPr lvl="1"/>
            <a:r>
              <a:rPr lang="en-US" sz="2000"/>
              <a:t>Indicated for pelvic pain from cancer and non-malignant conditions</a:t>
            </a:r>
          </a:p>
          <a:p>
            <a:pPr lvl="1"/>
            <a:r>
              <a:rPr lang="en-US" sz="2000"/>
              <a:t>Needles at L5 S1 disc space 6-8 mls of local anesthetic then phenol or alcohol is placed for neurolysis</a:t>
            </a:r>
          </a:p>
          <a:p>
            <a:r>
              <a:rPr lang="en-US" sz="2000"/>
              <a:t>Ganglion Impar Block</a:t>
            </a:r>
          </a:p>
          <a:p>
            <a:pPr lvl="1"/>
            <a:r>
              <a:rPr lang="en-US" sz="2000"/>
              <a:t>Perineal pain from malignancy/ilioinguinal neuralgia</a:t>
            </a:r>
          </a:p>
          <a:p>
            <a:pPr lvl="1"/>
            <a:r>
              <a:rPr lang="en-US" sz="2000"/>
              <a:t>Similar to Superior hypogastric block but needle in anococcygeal ligament and directed to reach the sacrococcygeal junction</a:t>
            </a:r>
          </a:p>
        </p:txBody>
      </p:sp>
      <p:pic>
        <p:nvPicPr>
          <p:cNvPr id="10244" name="Picture 4" descr="Complications Associated with Superior Hypogastric and Ganglion Impar Blocks  | Anesthesia Key">
            <a:extLst>
              <a:ext uri="{FF2B5EF4-FFF2-40B4-BE49-F238E27FC236}">
                <a16:creationId xmlns:a16="http://schemas.microsoft.com/office/drawing/2014/main" id="{03B07066-8B27-4823-BB44-567EEEF4B8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67" r="1" b="1"/>
          <a:stretch/>
        </p:blipFill>
        <p:spPr bwMode="auto">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pic>
        <p:nvPicPr>
          <p:cNvPr id="10242" name="Picture 2" descr="Ganglion Impar | SpringerLink">
            <a:extLst>
              <a:ext uri="{FF2B5EF4-FFF2-40B4-BE49-F238E27FC236}">
                <a16:creationId xmlns:a16="http://schemas.microsoft.com/office/drawing/2014/main" id="{286A51BA-0A64-4D27-983C-9242486F48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86" r="-1" b="7927"/>
          <a:stretch/>
        </p:blipFill>
        <p:spPr bwMode="auto">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730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D7993FA-482D-40A2-BD7B-EBB6AE1CA0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96200" y="643467"/>
            <a:ext cx="3654552" cy="5571066"/>
          </a:xfrm>
        </p:spPr>
        <p:txBody>
          <a:bodyPr anchor="ctr">
            <a:normAutofit/>
          </a:bodyPr>
          <a:lstStyle/>
          <a:p>
            <a:r>
              <a:rPr lang="en-US" sz="5400"/>
              <a:t>Cancer Pain-Neurolytic Blocks for Visceral Pain</a:t>
            </a:r>
          </a:p>
        </p:txBody>
      </p:sp>
      <p:sp>
        <p:nvSpPr>
          <p:cNvPr id="25" name="Freeform: Shape 24">
            <a:extLst>
              <a:ext uri="{FF2B5EF4-FFF2-40B4-BE49-F238E27FC236}">
                <a16:creationId xmlns:a16="http://schemas.microsoft.com/office/drawing/2014/main" id="{3AE8634F-51AB-499B-BC73-009FB463E7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84987" cy="6858000"/>
          </a:xfrm>
          <a:custGeom>
            <a:avLst/>
            <a:gdLst>
              <a:gd name="connsiteX0" fmla="*/ 0 w 7384987"/>
              <a:gd name="connsiteY0" fmla="*/ 0 h 6858000"/>
              <a:gd name="connsiteX1" fmla="*/ 7366172 w 7384987"/>
              <a:gd name="connsiteY1" fmla="*/ 0 h 6858000"/>
              <a:gd name="connsiteX2" fmla="*/ 7359733 w 7384987"/>
              <a:gd name="connsiteY2" fmla="*/ 160754 h 6858000"/>
              <a:gd name="connsiteX3" fmla="*/ 7363789 w 7384987"/>
              <a:gd name="connsiteY3" fmla="*/ 350870 h 6858000"/>
              <a:gd name="connsiteX4" fmla="*/ 7364804 w 7384987"/>
              <a:gd name="connsiteY4" fmla="*/ 738248 h 6858000"/>
              <a:gd name="connsiteX5" fmla="*/ 7363917 w 7384987"/>
              <a:gd name="connsiteY5" fmla="*/ 1051329 h 6858000"/>
              <a:gd name="connsiteX6" fmla="*/ 7369069 w 7384987"/>
              <a:gd name="connsiteY6" fmla="*/ 1216617 h 6858000"/>
              <a:gd name="connsiteX7" fmla="*/ 7370433 w 7384987"/>
              <a:gd name="connsiteY7" fmla="*/ 1216617 h 6858000"/>
              <a:gd name="connsiteX8" fmla="*/ 7370810 w 7384987"/>
              <a:gd name="connsiteY8" fmla="*/ 1241159 h 6858000"/>
              <a:gd name="connsiteX9" fmla="*/ 7368946 w 7384987"/>
              <a:gd name="connsiteY9" fmla="*/ 1298998 h 6858000"/>
              <a:gd name="connsiteX10" fmla="*/ 7368583 w 7384987"/>
              <a:gd name="connsiteY10" fmla="*/ 1314450 h 6858000"/>
              <a:gd name="connsiteX11" fmla="*/ 7368448 w 7384987"/>
              <a:gd name="connsiteY11" fmla="*/ 1314450 h 6858000"/>
              <a:gd name="connsiteX12" fmla="*/ 7364030 w 7384987"/>
              <a:gd name="connsiteY12" fmla="*/ 1451529 h 6858000"/>
              <a:gd name="connsiteX13" fmla="*/ 7372921 w 7384987"/>
              <a:gd name="connsiteY13" fmla="*/ 1777349 h 6858000"/>
              <a:gd name="connsiteX14" fmla="*/ 7360218 w 7384987"/>
              <a:gd name="connsiteY14" fmla="*/ 2237181 h 6858000"/>
              <a:gd name="connsiteX15" fmla="*/ 7363394 w 7384987"/>
              <a:gd name="connsiteY15" fmla="*/ 2901271 h 6858000"/>
              <a:gd name="connsiteX16" fmla="*/ 7384987 w 7384987"/>
              <a:gd name="connsiteY16" fmla="*/ 3385366 h 6858000"/>
              <a:gd name="connsiteX17" fmla="*/ 7362505 w 7384987"/>
              <a:gd name="connsiteY17" fmla="*/ 3749928 h 6858000"/>
              <a:gd name="connsiteX18" fmla="*/ 7361488 w 7384987"/>
              <a:gd name="connsiteY18" fmla="*/ 4167080 h 6858000"/>
              <a:gd name="connsiteX19" fmla="*/ 7366315 w 7384987"/>
              <a:gd name="connsiteY19" fmla="*/ 4538757 h 6858000"/>
              <a:gd name="connsiteX20" fmla="*/ 7373684 w 7384987"/>
              <a:gd name="connsiteY20" fmla="*/ 4950193 h 6858000"/>
              <a:gd name="connsiteX21" fmla="*/ 7356280 w 7384987"/>
              <a:gd name="connsiteY21" fmla="*/ 5366074 h 6858000"/>
              <a:gd name="connsiteX22" fmla="*/ 7356280 w 7384987"/>
              <a:gd name="connsiteY22" fmla="*/ 5739911 h 6858000"/>
              <a:gd name="connsiteX23" fmla="*/ 7376478 w 7384987"/>
              <a:gd name="connsiteY23" fmla="*/ 6321306 h 6858000"/>
              <a:gd name="connsiteX24" fmla="*/ 7367793 w 7384987"/>
              <a:gd name="connsiteY24" fmla="*/ 6858000 h 6858000"/>
              <a:gd name="connsiteX25" fmla="*/ 0 w 7384987"/>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384987" h="6858000">
                <a:moveTo>
                  <a:pt x="0" y="0"/>
                </a:moveTo>
                <a:lnTo>
                  <a:pt x="7366172" y="0"/>
                </a:lnTo>
                <a:lnTo>
                  <a:pt x="7359733" y="160754"/>
                </a:lnTo>
                <a:cubicBezTo>
                  <a:pt x="7359139" y="224139"/>
                  <a:pt x="7360491" y="287545"/>
                  <a:pt x="7363789" y="350870"/>
                </a:cubicBezTo>
                <a:cubicBezTo>
                  <a:pt x="7372315" y="479826"/>
                  <a:pt x="7372646" y="609245"/>
                  <a:pt x="7364804" y="738248"/>
                </a:cubicBezTo>
                <a:cubicBezTo>
                  <a:pt x="7358232" y="842483"/>
                  <a:pt x="7357929" y="947053"/>
                  <a:pt x="7363917" y="1051329"/>
                </a:cubicBezTo>
                <a:lnTo>
                  <a:pt x="7369069" y="1216617"/>
                </a:lnTo>
                <a:lnTo>
                  <a:pt x="7370433" y="1216617"/>
                </a:lnTo>
                <a:lnTo>
                  <a:pt x="7370810" y="1241159"/>
                </a:lnTo>
                <a:lnTo>
                  <a:pt x="7368946" y="1298998"/>
                </a:lnTo>
                <a:lnTo>
                  <a:pt x="7368583" y="1314450"/>
                </a:lnTo>
                <a:lnTo>
                  <a:pt x="7368448" y="1314450"/>
                </a:lnTo>
                <a:lnTo>
                  <a:pt x="7364030" y="1451529"/>
                </a:lnTo>
                <a:cubicBezTo>
                  <a:pt x="7358313" y="1560263"/>
                  <a:pt x="7366950" y="1668870"/>
                  <a:pt x="7372921" y="1777349"/>
                </a:cubicBezTo>
                <a:cubicBezTo>
                  <a:pt x="7381432" y="1931051"/>
                  <a:pt x="7371270" y="2084116"/>
                  <a:pt x="7360218" y="2237181"/>
                </a:cubicBezTo>
                <a:cubicBezTo>
                  <a:pt x="7344975" y="2458587"/>
                  <a:pt x="7353486" y="2679992"/>
                  <a:pt x="7363394" y="2901271"/>
                </a:cubicBezTo>
                <a:cubicBezTo>
                  <a:pt x="7370635" y="3062594"/>
                  <a:pt x="7383210" y="3223789"/>
                  <a:pt x="7384987" y="3385366"/>
                </a:cubicBezTo>
                <a:cubicBezTo>
                  <a:pt x="7385051" y="3507234"/>
                  <a:pt x="7377544" y="3628988"/>
                  <a:pt x="7362505" y="3749928"/>
                </a:cubicBezTo>
                <a:cubicBezTo>
                  <a:pt x="7346880" y="3888895"/>
                  <a:pt x="7353613" y="4027988"/>
                  <a:pt x="7361488" y="4167080"/>
                </a:cubicBezTo>
                <a:cubicBezTo>
                  <a:pt x="7368348" y="4290930"/>
                  <a:pt x="7368729" y="4414907"/>
                  <a:pt x="7366315" y="4538757"/>
                </a:cubicBezTo>
                <a:cubicBezTo>
                  <a:pt x="7363648" y="4676072"/>
                  <a:pt x="7364283" y="4813259"/>
                  <a:pt x="7373684" y="4950193"/>
                </a:cubicBezTo>
                <a:cubicBezTo>
                  <a:pt x="7384416" y="5089018"/>
                  <a:pt x="7378574" y="5228633"/>
                  <a:pt x="7356280" y="5366074"/>
                </a:cubicBezTo>
                <a:cubicBezTo>
                  <a:pt x="7335448" y="5490178"/>
                  <a:pt x="7341165" y="5615552"/>
                  <a:pt x="7356280" y="5739911"/>
                </a:cubicBezTo>
                <a:cubicBezTo>
                  <a:pt x="7379526" y="5933243"/>
                  <a:pt x="7379526" y="6127211"/>
                  <a:pt x="7376478" y="6321306"/>
                </a:cubicBezTo>
                <a:lnTo>
                  <a:pt x="7367793"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841248" y="643467"/>
            <a:ext cx="5788152" cy="5571066"/>
          </a:xfrm>
        </p:spPr>
        <p:txBody>
          <a:bodyPr anchor="ctr">
            <a:normAutofit/>
          </a:bodyPr>
          <a:lstStyle/>
          <a:p>
            <a:r>
              <a:rPr lang="en-US" sz="2200">
                <a:solidFill>
                  <a:srgbClr val="FFFFFF"/>
                </a:solidFill>
              </a:rPr>
              <a:t>Celiac Plexus Block</a:t>
            </a:r>
          </a:p>
          <a:p>
            <a:pPr lvl="1"/>
            <a:r>
              <a:rPr lang="en-US" sz="2200">
                <a:solidFill>
                  <a:srgbClr val="FFFFFF"/>
                </a:solidFill>
              </a:rPr>
              <a:t>Tip of the needle is directed toward body of L1</a:t>
            </a:r>
          </a:p>
          <a:p>
            <a:pPr lvl="1"/>
            <a:r>
              <a:rPr lang="en-US" sz="2200">
                <a:solidFill>
                  <a:srgbClr val="FFFFFF"/>
                </a:solidFill>
              </a:rPr>
              <a:t>No difference in efficacy between the 3 approaches</a:t>
            </a:r>
          </a:p>
          <a:p>
            <a:pPr lvl="1"/>
            <a:r>
              <a:rPr lang="en-US" sz="2200">
                <a:solidFill>
                  <a:srgbClr val="FFFFFF"/>
                </a:solidFill>
              </a:rPr>
              <a:t>Fluoroscopy is required</a:t>
            </a:r>
          </a:p>
          <a:p>
            <a:pPr lvl="1"/>
            <a:r>
              <a:rPr lang="en-US" sz="2200">
                <a:solidFill>
                  <a:srgbClr val="FFFFFF"/>
                </a:solidFill>
              </a:rPr>
              <a:t>50 % alcohol or 6-10 % phenol is used for neurolytic blocks-30-40 mls</a:t>
            </a:r>
          </a:p>
          <a:p>
            <a:pPr lvl="1"/>
            <a:r>
              <a:rPr lang="en-US" sz="2200">
                <a:solidFill>
                  <a:srgbClr val="FFFFFF"/>
                </a:solidFill>
              </a:rPr>
              <a:t>Pain relief is noted at 89% at 2 weeks and 90% at 3 months</a:t>
            </a:r>
          </a:p>
          <a:p>
            <a:pPr lvl="1"/>
            <a:r>
              <a:rPr lang="en-US" sz="2200">
                <a:solidFill>
                  <a:srgbClr val="FFFFFF"/>
                </a:solidFill>
              </a:rPr>
              <a:t>Complications include orthostatic hypotension, back pain, retroperitoneal hematoma, reactive pleurisy, hiccups, hematuria, diarrhea and abdominal aortic dissection, transient motor paralysis, and paraplegia</a:t>
            </a:r>
          </a:p>
        </p:txBody>
      </p:sp>
    </p:spTree>
    <p:extLst>
      <p:ext uri="{BB962C8B-B14F-4D97-AF65-F5344CB8AC3E}">
        <p14:creationId xmlns:p14="http://schemas.microsoft.com/office/powerpoint/2010/main" val="2945534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2" name="Rectangle 7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4777739"/>
            <a:ext cx="3418990" cy="1412119"/>
          </a:xfrm>
        </p:spPr>
        <p:txBody>
          <a:bodyPr>
            <a:normAutofit/>
          </a:bodyPr>
          <a:lstStyle/>
          <a:p>
            <a:r>
              <a:rPr lang="en-US" sz="3700"/>
              <a:t>Kyphoplasty &amp;Vertebroplasty</a:t>
            </a:r>
          </a:p>
        </p:txBody>
      </p:sp>
      <p:pic>
        <p:nvPicPr>
          <p:cNvPr id="7170" name="Picture 2" descr="Kyphoplasty | Rehab My Patient">
            <a:extLst>
              <a:ext uri="{FF2B5EF4-FFF2-40B4-BE49-F238E27FC236}">
                <a16:creationId xmlns:a16="http://schemas.microsoft.com/office/drawing/2014/main" id="{42F17951-FD8A-4A8D-A6CF-987614E2C5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90" b="13162"/>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717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654294" y="4777739"/>
            <a:ext cx="6897626" cy="1399223"/>
          </a:xfrm>
        </p:spPr>
        <p:txBody>
          <a:bodyPr anchor="ctr">
            <a:normAutofit lnSpcReduction="10000"/>
          </a:bodyPr>
          <a:lstStyle/>
          <a:p>
            <a:r>
              <a:rPr lang="en-US" sz="600"/>
              <a:t>Percutaneous interventional modalities to treat vertebral compression fractures</a:t>
            </a:r>
          </a:p>
          <a:p>
            <a:pPr lvl="1"/>
            <a:r>
              <a:rPr lang="en-US" sz="600"/>
              <a:t>Osteoporosis in the elderly</a:t>
            </a:r>
          </a:p>
          <a:p>
            <a:pPr lvl="1"/>
            <a:r>
              <a:rPr lang="en-US" sz="600"/>
              <a:t>Vertebroplasty injects polymethylmethacrylate into the affected vertebral body</a:t>
            </a:r>
          </a:p>
          <a:p>
            <a:pPr lvl="1"/>
            <a:r>
              <a:rPr lang="en-US" sz="600"/>
              <a:t>Kyphoplasty involves the insertion of a balloon  prior to the injection of the cement</a:t>
            </a:r>
          </a:p>
          <a:p>
            <a:pPr lvl="1"/>
            <a:r>
              <a:rPr lang="en-US" sz="600"/>
              <a:t>Improves strength of the vertebral body</a:t>
            </a:r>
          </a:p>
          <a:p>
            <a:pPr lvl="1"/>
            <a:r>
              <a:rPr lang="en-US" sz="600"/>
              <a:t>Can be done under sedation</a:t>
            </a:r>
          </a:p>
          <a:p>
            <a:pPr lvl="1"/>
            <a:r>
              <a:rPr lang="en-US" sz="600"/>
              <a:t>Patient should remain supine for 3-5 hours after the procedure</a:t>
            </a:r>
          </a:p>
          <a:p>
            <a:pPr lvl="1"/>
            <a:r>
              <a:rPr lang="en-US" sz="600"/>
              <a:t>Cement leakage is a potential for both procedures however kyphoplasty has a lower rate of leakage because the cement is higher viscosity</a:t>
            </a:r>
          </a:p>
          <a:p>
            <a:pPr lvl="2"/>
            <a:r>
              <a:rPr lang="en-US" sz="600"/>
              <a:t>Can cause PE</a:t>
            </a:r>
          </a:p>
          <a:p>
            <a:pPr lvl="1"/>
            <a:r>
              <a:rPr lang="en-US" sz="600"/>
              <a:t>Neurologic complication include radiculopathy, spinal casudication, and paraplegia</a:t>
            </a:r>
          </a:p>
          <a:p>
            <a:pPr lvl="1"/>
            <a:endParaRPr lang="en-US" sz="600"/>
          </a:p>
        </p:txBody>
      </p:sp>
    </p:spTree>
    <p:extLst>
      <p:ext uri="{BB962C8B-B14F-4D97-AF65-F5344CB8AC3E}">
        <p14:creationId xmlns:p14="http://schemas.microsoft.com/office/powerpoint/2010/main" val="16847765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5369"/>
            <a:ext cx="4368602" cy="1956841"/>
          </a:xfrm>
        </p:spPr>
        <p:txBody>
          <a:bodyPr anchor="b">
            <a:normAutofit/>
          </a:bodyPr>
          <a:lstStyle/>
          <a:p>
            <a:r>
              <a:rPr lang="en-US" sz="5400"/>
              <a:t>Spinal Cord Stimulator</a:t>
            </a:r>
          </a:p>
        </p:txBody>
      </p:sp>
      <p:sp>
        <p:nvSpPr>
          <p:cNvPr id="1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80" y="2872899"/>
            <a:ext cx="4243589" cy="3320668"/>
          </a:xfrm>
        </p:spPr>
        <p:txBody>
          <a:bodyPr>
            <a:normAutofit/>
          </a:bodyPr>
          <a:lstStyle/>
          <a:p>
            <a:r>
              <a:rPr lang="en-US" sz="2000"/>
              <a:t>Indicated for:</a:t>
            </a:r>
          </a:p>
          <a:p>
            <a:pPr lvl="1"/>
            <a:r>
              <a:rPr lang="en-US" sz="2000"/>
              <a:t>Failed back surgery syndrome, complex regional pain syndrome, angina, and critical limb ischemia</a:t>
            </a:r>
          </a:p>
          <a:p>
            <a:pPr lvl="1"/>
            <a:r>
              <a:rPr lang="en-US" sz="2000"/>
              <a:t>Done under sedation</a:t>
            </a:r>
          </a:p>
          <a:p>
            <a:pPr lvl="1"/>
            <a:r>
              <a:rPr lang="en-US" sz="2000"/>
              <a:t>Patients pass a psychological evaluation</a:t>
            </a:r>
          </a:p>
          <a:p>
            <a:pPr lvl="1"/>
            <a:r>
              <a:rPr lang="en-US" sz="2000"/>
              <a:t>Patients have a trial that proves increased pain relief</a:t>
            </a:r>
          </a:p>
        </p:txBody>
      </p:sp>
      <p:pic>
        <p:nvPicPr>
          <p:cNvPr id="8194" name="Picture 2" descr="Spinal Cord Stimulator Basics | Research and Planning Consultants, LP">
            <a:extLst>
              <a:ext uri="{FF2B5EF4-FFF2-40B4-BE49-F238E27FC236}">
                <a16:creationId xmlns:a16="http://schemas.microsoft.com/office/drawing/2014/main" id="{93978F3B-89CA-4C01-AF9C-F878D6BF18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52" r="20202"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9988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0" name="Rectangle 191">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AC998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777240" y="731519"/>
            <a:ext cx="2845191" cy="3237579"/>
          </a:xfrm>
        </p:spPr>
        <p:txBody>
          <a:bodyPr>
            <a:normAutofit/>
          </a:bodyPr>
          <a:lstStyle/>
          <a:p>
            <a:r>
              <a:rPr lang="en-US" sz="3800">
                <a:solidFill>
                  <a:srgbClr val="FFFFFF"/>
                </a:solidFill>
              </a:rPr>
              <a:t>Botox for migraines</a:t>
            </a:r>
          </a:p>
        </p:txBody>
      </p:sp>
      <p:pic>
        <p:nvPicPr>
          <p:cNvPr id="9218" name="Picture 2" descr="Botox Treatment for Headaches | Best Botox Injection Specialist in Brooklyn">
            <a:extLst>
              <a:ext uri="{FF2B5EF4-FFF2-40B4-BE49-F238E27FC236}">
                <a16:creationId xmlns:a16="http://schemas.microsoft.com/office/drawing/2014/main" id="{C88DB9E6-0118-45DA-9E8A-C70090665F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36" r="-1" b="-1"/>
          <a:stretch/>
        </p:blipFill>
        <p:spPr bwMode="auto">
          <a:xfrm>
            <a:off x="4044603" y="448056"/>
            <a:ext cx="7680450" cy="3802932"/>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192">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9222" name="Rectangle 19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16552"/>
            <a:ext cx="7688475" cy="198424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379709" y="4642338"/>
            <a:ext cx="7037591" cy="1564310"/>
          </a:xfrm>
        </p:spPr>
        <p:txBody>
          <a:bodyPr anchor="ctr">
            <a:normAutofit/>
          </a:bodyPr>
          <a:lstStyle/>
          <a:p>
            <a:r>
              <a:rPr lang="en-US" sz="1400"/>
              <a:t>Mechanism of action</a:t>
            </a:r>
          </a:p>
          <a:p>
            <a:pPr lvl="1"/>
            <a:r>
              <a:rPr lang="en-US" sz="1400"/>
              <a:t>Affects presynaptic membrane of NMJ and prevents ACH release (and muscle contraction)</a:t>
            </a:r>
          </a:p>
          <a:p>
            <a:pPr lvl="1"/>
            <a:r>
              <a:rPr lang="en-US" sz="1400"/>
              <a:t>Lasts until nearby NMJ form in junction plates on new areas of muscle walls</a:t>
            </a:r>
          </a:p>
          <a:p>
            <a:pPr lvl="1"/>
            <a:r>
              <a:rPr lang="en-US" sz="1400"/>
              <a:t>Studies done on reducing spasticity in dystonias and migraines</a:t>
            </a:r>
          </a:p>
          <a:p>
            <a:pPr lvl="1"/>
            <a:r>
              <a:rPr lang="en-US" sz="1400"/>
              <a:t>Modest benefit of botox with migraine intensity but not quantity</a:t>
            </a:r>
          </a:p>
        </p:txBody>
      </p:sp>
    </p:spTree>
    <p:extLst>
      <p:ext uri="{BB962C8B-B14F-4D97-AF65-F5344CB8AC3E}">
        <p14:creationId xmlns:p14="http://schemas.microsoft.com/office/powerpoint/2010/main" val="13699786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Graphical user interface, text&#10;&#10;Description automatically generated">
            <a:extLst>
              <a:ext uri="{FF2B5EF4-FFF2-40B4-BE49-F238E27FC236}">
                <a16:creationId xmlns:a16="http://schemas.microsoft.com/office/drawing/2014/main" id="{184F9B77-4B31-4155-AD73-CA7EFE512E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9021" y="643467"/>
            <a:ext cx="501395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9937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 timeline&#10;&#10;Description automatically generated">
            <a:extLst>
              <a:ext uri="{FF2B5EF4-FFF2-40B4-BE49-F238E27FC236}">
                <a16:creationId xmlns:a16="http://schemas.microsoft.com/office/drawing/2014/main" id="{A7D81CF9-6E70-6341-A548-7110D589EB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8256" y="153432"/>
            <a:ext cx="7289292" cy="6551136"/>
          </a:xfrm>
          <a:prstGeom prst="rect">
            <a:avLst/>
          </a:prstGeom>
        </p:spPr>
      </p:pic>
    </p:spTree>
    <p:extLst>
      <p:ext uri="{BB962C8B-B14F-4D97-AF65-F5344CB8AC3E}">
        <p14:creationId xmlns:p14="http://schemas.microsoft.com/office/powerpoint/2010/main" val="630960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841246" y="673770"/>
            <a:ext cx="3644489" cy="2414488"/>
          </a:xfrm>
        </p:spPr>
        <p:txBody>
          <a:bodyPr anchor="t">
            <a:normAutofit/>
          </a:bodyPr>
          <a:lstStyle/>
          <a:p>
            <a:r>
              <a:rPr lang="en-US" sz="5400">
                <a:solidFill>
                  <a:srgbClr val="FFFFFF"/>
                </a:solidFill>
              </a:rPr>
              <a:t>Resources</a:t>
            </a:r>
          </a:p>
        </p:txBody>
      </p:sp>
      <p:sp>
        <p:nvSpPr>
          <p:cNvPr id="3" name="Content Placeholder 2"/>
          <p:cNvSpPr>
            <a:spLocks noGrp="1"/>
          </p:cNvSpPr>
          <p:nvPr>
            <p:ph idx="1"/>
          </p:nvPr>
        </p:nvSpPr>
        <p:spPr>
          <a:xfrm>
            <a:off x="6095999" y="882315"/>
            <a:ext cx="5254754" cy="5294647"/>
          </a:xfrm>
        </p:spPr>
        <p:txBody>
          <a:bodyPr>
            <a:normAutofit/>
          </a:bodyPr>
          <a:lstStyle/>
          <a:p>
            <a:pPr>
              <a:buClrTx/>
            </a:pPr>
            <a:r>
              <a:rPr lang="en-US" sz="2200"/>
              <a:t>Nagelhout JJ, Elisha S. (Ed.) </a:t>
            </a:r>
            <a:r>
              <a:rPr lang="en-US" sz="2200" i="1"/>
              <a:t>Nurse Anesthesia</a:t>
            </a:r>
            <a:r>
              <a:rPr lang="en-US" sz="2200"/>
              <a:t>. 6</a:t>
            </a:r>
            <a:r>
              <a:rPr lang="en-US" sz="2200" baseline="30000"/>
              <a:t>th</a:t>
            </a:r>
            <a:r>
              <a:rPr lang="en-US" sz="2200"/>
              <a:t> ed. Philadelphia: Elsevier Health Sciences; 2018. Chapter 56/57</a:t>
            </a:r>
          </a:p>
          <a:p>
            <a:pPr>
              <a:buClrTx/>
            </a:pPr>
            <a:r>
              <a:rPr lang="en-US" sz="2200"/>
              <a:t>Barash, PG (2013). </a:t>
            </a:r>
            <a:r>
              <a:rPr lang="en-US" sz="2200" i="1"/>
              <a:t>Clinical anesthesia</a:t>
            </a:r>
            <a:r>
              <a:rPr lang="en-US" sz="2200"/>
              <a:t>. Philadelphia, Pennsylvania: Wolters Kluwer/Lippincott Williams &amp;Wilkins, (2013)</a:t>
            </a:r>
            <a:endParaRPr lang="en-US" sz="2200" i="1"/>
          </a:p>
          <a:p>
            <a:pPr>
              <a:buClrTx/>
            </a:pPr>
            <a:r>
              <a:rPr lang="en-US" sz="2200"/>
              <a:t>Guyton AC, Hall JE. </a:t>
            </a:r>
            <a:r>
              <a:rPr lang="en-US" sz="2200" i="1"/>
              <a:t>Textbook of Medical Physiology 10</a:t>
            </a:r>
            <a:r>
              <a:rPr lang="en-US" sz="2200" i="1" baseline="30000"/>
              <a:t>th</a:t>
            </a:r>
            <a:r>
              <a:rPr lang="en-US" sz="2200" i="1"/>
              <a:t> ed.</a:t>
            </a:r>
            <a:r>
              <a:rPr lang="en-US" sz="2200"/>
              <a:t>W.B. Saunders Company;  2000. Chapter 48</a:t>
            </a:r>
          </a:p>
          <a:p>
            <a:r>
              <a:rPr lang="en-US" sz="2200"/>
              <a:t>Openanesthesia.org</a:t>
            </a:r>
          </a:p>
          <a:p>
            <a:r>
              <a:rPr lang="en-US" sz="2200"/>
              <a:t>Uptodate.com</a:t>
            </a:r>
          </a:p>
          <a:p>
            <a:endParaRPr lang="en-US" sz="2200"/>
          </a:p>
        </p:txBody>
      </p:sp>
    </p:spTree>
    <p:extLst>
      <p:ext uri="{BB962C8B-B14F-4D97-AF65-F5344CB8AC3E}">
        <p14:creationId xmlns:p14="http://schemas.microsoft.com/office/powerpoint/2010/main" val="3494032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55EAC-550A-4BDD-9099-3F20B8FA0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C4F5A5F-493F-49AE-89B6-D5AF5EBC8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724001 w 12192000"/>
              <a:gd name="connsiteY0" fmla="*/ 434021 h 6858000"/>
              <a:gd name="connsiteX1" fmla="*/ 6471155 w 12192000"/>
              <a:gd name="connsiteY1" fmla="*/ 434599 h 6858000"/>
              <a:gd name="connsiteX2" fmla="*/ 5384913 w 12192000"/>
              <a:gd name="connsiteY2" fmla="*/ 497971 h 6858000"/>
              <a:gd name="connsiteX3" fmla="*/ 4818280 w 12192000"/>
              <a:gd name="connsiteY3" fmla="*/ 541802 h 6858000"/>
              <a:gd name="connsiteX4" fmla="*/ 3965428 w 12192000"/>
              <a:gd name="connsiteY4" fmla="*/ 675942 h 6858000"/>
              <a:gd name="connsiteX5" fmla="*/ 3699528 w 12192000"/>
              <a:gd name="connsiteY5" fmla="*/ 770472 h 6858000"/>
              <a:gd name="connsiteX6" fmla="*/ 3438854 w 12192000"/>
              <a:gd name="connsiteY6" fmla="*/ 834899 h 6858000"/>
              <a:gd name="connsiteX7" fmla="*/ 3367443 w 12192000"/>
              <a:gd name="connsiteY7" fmla="*/ 893518 h 6858000"/>
              <a:gd name="connsiteX8" fmla="*/ 3467301 w 12192000"/>
              <a:gd name="connsiteY8" fmla="*/ 953722 h 6858000"/>
              <a:gd name="connsiteX9" fmla="*/ 3889955 w 12192000"/>
              <a:gd name="connsiteY9" fmla="*/ 977486 h 6858000"/>
              <a:gd name="connsiteX10" fmla="*/ 3502135 w 12192000"/>
              <a:gd name="connsiteY10" fmla="*/ 1054062 h 6858000"/>
              <a:gd name="connsiteX11" fmla="*/ 4072832 w 12192000"/>
              <a:gd name="connsiteY11" fmla="*/ 1017622 h 6858000"/>
              <a:gd name="connsiteX12" fmla="*/ 4244099 w 12192000"/>
              <a:gd name="connsiteY12" fmla="*/ 1030825 h 6858000"/>
              <a:gd name="connsiteX13" fmla="*/ 4095475 w 12192000"/>
              <a:gd name="connsiteY13" fmla="*/ 1092084 h 6858000"/>
              <a:gd name="connsiteX14" fmla="*/ 3327386 w 12192000"/>
              <a:gd name="connsiteY14" fmla="*/ 1215660 h 6858000"/>
              <a:gd name="connsiteX15" fmla="*/ 3254813 w 12192000"/>
              <a:gd name="connsiteY15" fmla="*/ 1226749 h 6858000"/>
              <a:gd name="connsiteX16" fmla="*/ 2776427 w 12192000"/>
              <a:gd name="connsiteY16" fmla="*/ 1401552 h 6858000"/>
              <a:gd name="connsiteX17" fmla="*/ 3063226 w 12192000"/>
              <a:gd name="connsiteY17" fmla="*/ 1384124 h 6858000"/>
              <a:gd name="connsiteX18" fmla="*/ 2754945 w 12192000"/>
              <a:gd name="connsiteY18" fmla="*/ 1495025 h 6858000"/>
              <a:gd name="connsiteX19" fmla="*/ 2381061 w 12192000"/>
              <a:gd name="connsiteY19" fmla="*/ 1619658 h 6858000"/>
              <a:gd name="connsiteX20" fmla="*/ 2008336 w 12192000"/>
              <a:gd name="connsiteY20" fmla="*/ 1814527 h 6858000"/>
              <a:gd name="connsiteX21" fmla="*/ 1740695 w 12192000"/>
              <a:gd name="connsiteY21" fmla="*/ 1914337 h 6858000"/>
              <a:gd name="connsiteX22" fmla="*/ 1787720 w 12192000"/>
              <a:gd name="connsiteY22" fmla="*/ 1991970 h 6858000"/>
              <a:gd name="connsiteX23" fmla="*/ 1754048 w 12192000"/>
              <a:gd name="connsiteY23" fmla="*/ 2078049 h 6858000"/>
              <a:gd name="connsiteX24" fmla="*/ 2228951 w 12192000"/>
              <a:gd name="connsiteY24" fmla="*/ 1996721 h 6858000"/>
              <a:gd name="connsiteX25" fmla="*/ 2054781 w 12192000"/>
              <a:gd name="connsiteY25" fmla="*/ 2053228 h 6858000"/>
              <a:gd name="connsiteX26" fmla="*/ 1985693 w 12192000"/>
              <a:gd name="connsiteY26" fmla="*/ 2109207 h 6858000"/>
              <a:gd name="connsiteX27" fmla="*/ 2061168 w 12192000"/>
              <a:gd name="connsiteY27" fmla="*/ 2130859 h 6858000"/>
              <a:gd name="connsiteX28" fmla="*/ 2388026 w 12192000"/>
              <a:gd name="connsiteY28" fmla="*/ 2184726 h 6858000"/>
              <a:gd name="connsiteX29" fmla="*/ 1560719 w 12192000"/>
              <a:gd name="connsiteY29" fmla="*/ 2384876 h 6858000"/>
              <a:gd name="connsiteX30" fmla="*/ 1679734 w 12192000"/>
              <a:gd name="connsiteY30" fmla="*/ 2400191 h 6858000"/>
              <a:gd name="connsiteX31" fmla="*/ 2882089 w 12192000"/>
              <a:gd name="connsiteY31" fmla="*/ 2383292 h 6858000"/>
              <a:gd name="connsiteX32" fmla="*/ 3116638 w 12192000"/>
              <a:gd name="connsiteY32" fmla="*/ 2359528 h 6858000"/>
              <a:gd name="connsiteX33" fmla="*/ 2897765 w 12192000"/>
              <a:gd name="connsiteY33" fmla="*/ 2758243 h 6858000"/>
              <a:gd name="connsiteX34" fmla="*/ 2981367 w 12192000"/>
              <a:gd name="connsiteY34" fmla="*/ 2829008 h 6858000"/>
              <a:gd name="connsiteX35" fmla="*/ 2682955 w 12192000"/>
              <a:gd name="connsiteY35" fmla="*/ 2846436 h 6858000"/>
              <a:gd name="connsiteX36" fmla="*/ 2099485 w 12192000"/>
              <a:gd name="connsiteY36" fmla="*/ 3066653 h 6858000"/>
              <a:gd name="connsiteX37" fmla="*/ 1807460 w 12192000"/>
              <a:gd name="connsiteY37" fmla="*/ 3454808 h 6858000"/>
              <a:gd name="connsiteX38" fmla="*/ 1921251 w 12192000"/>
              <a:gd name="connsiteY38" fmla="*/ 3540889 h 6858000"/>
              <a:gd name="connsiteX39" fmla="*/ 1453313 w 12192000"/>
              <a:gd name="connsiteY39" fmla="*/ 3637002 h 6858000"/>
              <a:gd name="connsiteX40" fmla="*/ 1686122 w 12192000"/>
              <a:gd name="connsiteY40" fmla="*/ 3667634 h 6858000"/>
              <a:gd name="connsiteX41" fmla="*/ 1513692 w 12192000"/>
              <a:gd name="connsiteY41" fmla="*/ 3725196 h 6858000"/>
              <a:gd name="connsiteX42" fmla="*/ 1369711 w 12192000"/>
              <a:gd name="connsiteY42" fmla="*/ 3826063 h 6858000"/>
              <a:gd name="connsiteX43" fmla="*/ 2051298 w 12192000"/>
              <a:gd name="connsiteY43" fmla="*/ 3754242 h 6858000"/>
              <a:gd name="connsiteX44" fmla="*/ 2245207 w 12192000"/>
              <a:gd name="connsiteY44" fmla="*/ 3797018 h 6858000"/>
              <a:gd name="connsiteX45" fmla="*/ 2353192 w 12192000"/>
              <a:gd name="connsiteY45" fmla="*/ 3796489 h 6858000"/>
              <a:gd name="connsiteX46" fmla="*/ 2490207 w 12192000"/>
              <a:gd name="connsiteY46" fmla="*/ 3801242 h 6858000"/>
              <a:gd name="connsiteX47" fmla="*/ 2375835 w 12192000"/>
              <a:gd name="connsiteY47" fmla="*/ 3839794 h 6858000"/>
              <a:gd name="connsiteX48" fmla="*/ 2522138 w 12192000"/>
              <a:gd name="connsiteY48" fmla="*/ 4009841 h 6858000"/>
              <a:gd name="connsiteX49" fmla="*/ 1998466 w 12192000"/>
              <a:gd name="connsiteY49" fmla="*/ 4130778 h 6858000"/>
              <a:gd name="connsiteX50" fmla="*/ 2114580 w 12192000"/>
              <a:gd name="connsiteY50" fmla="*/ 4154543 h 6858000"/>
              <a:gd name="connsiteX51" fmla="*/ 2177862 w 12192000"/>
              <a:gd name="connsiteY51" fmla="*/ 4189925 h 6858000"/>
              <a:gd name="connsiteX52" fmla="*/ 1868419 w 12192000"/>
              <a:gd name="connsiteY52" fmla="*/ 4382153 h 6858000"/>
              <a:gd name="connsiteX53" fmla="*/ 2279460 w 12192000"/>
              <a:gd name="connsiteY53" fmla="*/ 4356805 h 6858000"/>
              <a:gd name="connsiteX54" fmla="*/ 2029817 w 12192000"/>
              <a:gd name="connsiteY54" fmla="*/ 4468235 h 6858000"/>
              <a:gd name="connsiteX55" fmla="*/ 1560137 w 12192000"/>
              <a:gd name="connsiteY55" fmla="*/ 4730172 h 6858000"/>
              <a:gd name="connsiteX56" fmla="*/ 1956664 w 12192000"/>
              <a:gd name="connsiteY56" fmla="*/ 4820477 h 6858000"/>
              <a:gd name="connsiteX57" fmla="*/ 3268168 w 12192000"/>
              <a:gd name="connsiteY57" fmla="*/ 4852692 h 6858000"/>
              <a:gd name="connsiteX58" fmla="*/ 2807197 w 12192000"/>
              <a:gd name="connsiteY58" fmla="*/ 4939300 h 6858000"/>
              <a:gd name="connsiteX59" fmla="*/ 2721272 w 12192000"/>
              <a:gd name="connsiteY59" fmla="*/ 4970458 h 6858000"/>
              <a:gd name="connsiteX60" fmla="*/ 2802552 w 12192000"/>
              <a:gd name="connsiteY60" fmla="*/ 5014291 h 6858000"/>
              <a:gd name="connsiteX61" fmla="*/ 2537812 w 12192000"/>
              <a:gd name="connsiteY61" fmla="*/ 5053898 h 6858000"/>
              <a:gd name="connsiteX62" fmla="*/ 2569744 w 12192000"/>
              <a:gd name="connsiteY62" fmla="*/ 5153182 h 6858000"/>
              <a:gd name="connsiteX63" fmla="*/ 1987436 w 12192000"/>
              <a:gd name="connsiteY63" fmla="*/ 5334320 h 6858000"/>
              <a:gd name="connsiteX64" fmla="*/ 1972921 w 12192000"/>
              <a:gd name="connsiteY64" fmla="*/ 5382376 h 6858000"/>
              <a:gd name="connsiteX65" fmla="*/ 2341001 w 12192000"/>
              <a:gd name="connsiteY65" fmla="*/ 5360725 h 6858000"/>
              <a:gd name="connsiteX66" fmla="*/ 2710822 w 12192000"/>
              <a:gd name="connsiteY66" fmla="*/ 5418816 h 6858000"/>
              <a:gd name="connsiteX67" fmla="*/ 2833903 w 12192000"/>
              <a:gd name="connsiteY67" fmla="*/ 5413007 h 6858000"/>
              <a:gd name="connsiteX68" fmla="*/ 3011556 w 12192000"/>
              <a:gd name="connsiteY68" fmla="*/ 5399276 h 6858000"/>
              <a:gd name="connsiteX69" fmla="*/ 3254233 w 12192000"/>
              <a:gd name="connsiteY69" fmla="*/ 5439412 h 6858000"/>
              <a:gd name="connsiteX70" fmla="*/ 2792101 w 12192000"/>
              <a:gd name="connsiteY70" fmla="*/ 5471625 h 6858000"/>
              <a:gd name="connsiteX71" fmla="*/ 2977303 w 12192000"/>
              <a:gd name="connsiteY71" fmla="*/ 5539751 h 6858000"/>
              <a:gd name="connsiteX72" fmla="*/ 3656566 w 12192000"/>
              <a:gd name="connsiteY72" fmla="*/ 5678642 h 6858000"/>
              <a:gd name="connsiteX73" fmla="*/ 4858340 w 12192000"/>
              <a:gd name="connsiteY73" fmla="*/ 5969625 h 6858000"/>
              <a:gd name="connsiteX74" fmla="*/ 5296668 w 12192000"/>
              <a:gd name="connsiteY74" fmla="*/ 6043559 h 6858000"/>
              <a:gd name="connsiteX75" fmla="*/ 5456323 w 12192000"/>
              <a:gd name="connsiteY75" fmla="*/ 6042502 h 6858000"/>
              <a:gd name="connsiteX76" fmla="*/ 5267058 w 12192000"/>
              <a:gd name="connsiteY76" fmla="*/ 6100066 h 6858000"/>
              <a:gd name="connsiteX77" fmla="*/ 7095266 w 12192000"/>
              <a:gd name="connsiteY77" fmla="*/ 6287541 h 6858000"/>
              <a:gd name="connsiteX78" fmla="*/ 9707235 w 12192000"/>
              <a:gd name="connsiteY78" fmla="*/ 5994446 h 6858000"/>
              <a:gd name="connsiteX79" fmla="*/ 10083442 w 12192000"/>
              <a:gd name="connsiteY79" fmla="*/ 5678642 h 6858000"/>
              <a:gd name="connsiteX80" fmla="*/ 10338892 w 12192000"/>
              <a:gd name="connsiteY80" fmla="*/ 4650957 h 6858000"/>
              <a:gd name="connsiteX81" fmla="*/ 10628013 w 12192000"/>
              <a:gd name="connsiteY81" fmla="*/ 4411198 h 6858000"/>
              <a:gd name="connsiteX82" fmla="*/ 10802766 w 12192000"/>
              <a:gd name="connsiteY82" fmla="*/ 4258050 h 6858000"/>
              <a:gd name="connsiteX83" fmla="*/ 10614662 w 12192000"/>
              <a:gd name="connsiteY83" fmla="*/ 4150318 h 6858000"/>
              <a:gd name="connsiteX84" fmla="*/ 10681427 w 12192000"/>
              <a:gd name="connsiteY84" fmla="*/ 4054203 h 6858000"/>
              <a:gd name="connsiteX85" fmla="*/ 10520029 w 12192000"/>
              <a:gd name="connsiteY85" fmla="*/ 3804411 h 6858000"/>
              <a:gd name="connsiteX86" fmla="*/ 10568798 w 12192000"/>
              <a:gd name="connsiteY86" fmla="*/ 3466426 h 6858000"/>
              <a:gd name="connsiteX87" fmla="*/ 10499709 w 12192000"/>
              <a:gd name="connsiteY87" fmla="*/ 3166465 h 6858000"/>
              <a:gd name="connsiteX88" fmla="*/ 10489840 w 12192000"/>
              <a:gd name="connsiteY88" fmla="*/ 2546475 h 6858000"/>
              <a:gd name="connsiteX89" fmla="*/ 10584471 w 12192000"/>
              <a:gd name="connsiteY89" fmla="*/ 2512148 h 6858000"/>
              <a:gd name="connsiteX90" fmla="*/ 10695942 w 12192000"/>
              <a:gd name="connsiteY90" fmla="*/ 2358471 h 6858000"/>
              <a:gd name="connsiteX91" fmla="*/ 10732516 w 12192000"/>
              <a:gd name="connsiteY91" fmla="*/ 2287706 h 6858000"/>
              <a:gd name="connsiteX92" fmla="*/ 10731357 w 12192000"/>
              <a:gd name="connsiteY92" fmla="*/ 2137725 h 6858000"/>
              <a:gd name="connsiteX93" fmla="*/ 10678525 w 12192000"/>
              <a:gd name="connsiteY93" fmla="*/ 2070656 h 6858000"/>
              <a:gd name="connsiteX94" fmla="*/ 10735999 w 12192000"/>
              <a:gd name="connsiteY94" fmla="*/ 1956587 h 6858000"/>
              <a:gd name="connsiteX95" fmla="*/ 10824246 w 12192000"/>
              <a:gd name="connsiteY95" fmla="*/ 1862584 h 6858000"/>
              <a:gd name="connsiteX96" fmla="*/ 10773156 w 12192000"/>
              <a:gd name="connsiteY96" fmla="*/ 1768054 h 6858000"/>
              <a:gd name="connsiteX97" fmla="*/ 10716261 w 12192000"/>
              <a:gd name="connsiteY97" fmla="*/ 1678278 h 6858000"/>
              <a:gd name="connsiteX98" fmla="*/ 10554864 w 12192000"/>
              <a:gd name="connsiteY98" fmla="*/ 1477599 h 6858000"/>
              <a:gd name="connsiteX99" fmla="*/ 10267483 w 12192000"/>
              <a:gd name="connsiteY99" fmla="*/ 1324977 h 6858000"/>
              <a:gd name="connsiteX100" fmla="*/ 9913337 w 12192000"/>
              <a:gd name="connsiteY100" fmla="*/ 1202458 h 6858000"/>
              <a:gd name="connsiteX101" fmla="*/ 10024805 w 12192000"/>
              <a:gd name="connsiteY101" fmla="*/ 1124827 h 6858000"/>
              <a:gd name="connsiteX102" fmla="*/ 9411726 w 12192000"/>
              <a:gd name="connsiteY102" fmla="*/ 980655 h 6858000"/>
              <a:gd name="connsiteX103" fmla="*/ 9930753 w 12192000"/>
              <a:gd name="connsiteY103" fmla="*/ 901968 h 6858000"/>
              <a:gd name="connsiteX104" fmla="*/ 9894178 w 12192000"/>
              <a:gd name="connsiteY104" fmla="*/ 871339 h 6858000"/>
              <a:gd name="connsiteX105" fmla="*/ 9858182 w 12192000"/>
              <a:gd name="connsiteY105" fmla="*/ 839125 h 6858000"/>
              <a:gd name="connsiteX106" fmla="*/ 10131050 w 12192000"/>
              <a:gd name="connsiteY106" fmla="*/ 792652 h 6858000"/>
              <a:gd name="connsiteX107" fmla="*/ 10006808 w 12192000"/>
              <a:gd name="connsiteY107" fmla="*/ 731920 h 6858000"/>
              <a:gd name="connsiteX108" fmla="*/ 10233809 w 12192000"/>
              <a:gd name="connsiteY108" fmla="*/ 710268 h 6858000"/>
              <a:gd name="connsiteX109" fmla="*/ 10267483 w 12192000"/>
              <a:gd name="connsiteY109" fmla="*/ 628940 h 6858000"/>
              <a:gd name="connsiteX110" fmla="*/ 10136275 w 12192000"/>
              <a:gd name="connsiteY110" fmla="*/ 589333 h 6858000"/>
              <a:gd name="connsiteX111" fmla="*/ 9131312 w 12192000"/>
              <a:gd name="connsiteY111" fmla="*/ 480544 h 6858000"/>
              <a:gd name="connsiteX112" fmla="*/ 7479600 w 12192000"/>
              <a:gd name="connsiteY112" fmla="*/ 454667 h 6858000"/>
              <a:gd name="connsiteX113" fmla="*/ 6724001 w 12192000"/>
              <a:gd name="connsiteY113" fmla="*/ 434021 h 6858000"/>
              <a:gd name="connsiteX114" fmla="*/ 0 w 12192000"/>
              <a:gd name="connsiteY114" fmla="*/ 0 h 6858000"/>
              <a:gd name="connsiteX115" fmla="*/ 12192000 w 12192000"/>
              <a:gd name="connsiteY115" fmla="*/ 0 h 6858000"/>
              <a:gd name="connsiteX116" fmla="*/ 12192000 w 12192000"/>
              <a:gd name="connsiteY116" fmla="*/ 6858000 h 6858000"/>
              <a:gd name="connsiteX117" fmla="*/ 0 w 12192000"/>
              <a:gd name="connsiteY11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2192000" h="6858000">
                <a:moveTo>
                  <a:pt x="6724001" y="434021"/>
                </a:moveTo>
                <a:cubicBezTo>
                  <a:pt x="6639882" y="433113"/>
                  <a:pt x="6555627" y="433147"/>
                  <a:pt x="6471155" y="434599"/>
                </a:cubicBezTo>
                <a:cubicBezTo>
                  <a:pt x="6109461" y="440937"/>
                  <a:pt x="5748349" y="439351"/>
                  <a:pt x="5384913" y="497971"/>
                </a:cubicBezTo>
                <a:cubicBezTo>
                  <a:pt x="5199132" y="528072"/>
                  <a:pt x="5005803" y="518038"/>
                  <a:pt x="4818280" y="541802"/>
                </a:cubicBezTo>
                <a:cubicBezTo>
                  <a:pt x="4532641" y="578242"/>
                  <a:pt x="4247003" y="621019"/>
                  <a:pt x="3965428" y="675942"/>
                </a:cubicBezTo>
                <a:cubicBezTo>
                  <a:pt x="3877181" y="693369"/>
                  <a:pt x="3768034" y="703930"/>
                  <a:pt x="3699528" y="770472"/>
                </a:cubicBezTo>
                <a:cubicBezTo>
                  <a:pt x="3590961" y="728224"/>
                  <a:pt x="3523617" y="807966"/>
                  <a:pt x="3438854" y="834899"/>
                </a:cubicBezTo>
                <a:cubicBezTo>
                  <a:pt x="3405761" y="845462"/>
                  <a:pt x="3362218" y="860248"/>
                  <a:pt x="3367443" y="893518"/>
                </a:cubicBezTo>
                <a:cubicBezTo>
                  <a:pt x="3372089" y="935238"/>
                  <a:pt x="3420855" y="962172"/>
                  <a:pt x="3467301" y="953722"/>
                </a:cubicBezTo>
                <a:cubicBezTo>
                  <a:pt x="3611863" y="927317"/>
                  <a:pt x="3741328" y="986464"/>
                  <a:pt x="3889955" y="977486"/>
                </a:cubicBezTo>
                <a:cubicBezTo>
                  <a:pt x="3760488" y="1002836"/>
                  <a:pt x="3631601" y="1028713"/>
                  <a:pt x="3502135" y="1054062"/>
                </a:cubicBezTo>
                <a:cubicBezTo>
                  <a:pt x="3694303" y="1074129"/>
                  <a:pt x="3883568" y="1038218"/>
                  <a:pt x="4072832" y="1017622"/>
                </a:cubicBezTo>
                <a:cubicBezTo>
                  <a:pt x="4133792" y="1011285"/>
                  <a:pt x="4228424" y="962699"/>
                  <a:pt x="4244099" y="1030825"/>
                </a:cubicBezTo>
                <a:cubicBezTo>
                  <a:pt x="4254550" y="1076242"/>
                  <a:pt x="4152951" y="1079410"/>
                  <a:pt x="4095475" y="1092084"/>
                </a:cubicBezTo>
                <a:cubicBezTo>
                  <a:pt x="3841766" y="1146479"/>
                  <a:pt x="3583994" y="1178165"/>
                  <a:pt x="3327386" y="1215660"/>
                </a:cubicBezTo>
                <a:cubicBezTo>
                  <a:pt x="3303001" y="1219357"/>
                  <a:pt x="3271070" y="1216188"/>
                  <a:pt x="3254813" y="1226749"/>
                </a:cubicBezTo>
                <a:cubicBezTo>
                  <a:pt x="3123605" y="1311774"/>
                  <a:pt x="2957563" y="1339765"/>
                  <a:pt x="2776427" y="1401552"/>
                </a:cubicBezTo>
                <a:cubicBezTo>
                  <a:pt x="2890798" y="1430598"/>
                  <a:pt x="2968012" y="1370921"/>
                  <a:pt x="3063226" y="1384124"/>
                </a:cubicBezTo>
                <a:cubicBezTo>
                  <a:pt x="2966272" y="1448024"/>
                  <a:pt x="2853641" y="1460171"/>
                  <a:pt x="2754945" y="1495025"/>
                </a:cubicBezTo>
                <a:cubicBezTo>
                  <a:pt x="2684117" y="1519846"/>
                  <a:pt x="2421119" y="1597477"/>
                  <a:pt x="2381061" y="1619658"/>
                </a:cubicBezTo>
                <a:cubicBezTo>
                  <a:pt x="2260302" y="1688311"/>
                  <a:pt x="2107033" y="1720525"/>
                  <a:pt x="2008336" y="1814527"/>
                </a:cubicBezTo>
                <a:cubicBezTo>
                  <a:pt x="1938668" y="1880540"/>
                  <a:pt x="1822554" y="1868393"/>
                  <a:pt x="1740695" y="1914337"/>
                </a:cubicBezTo>
                <a:cubicBezTo>
                  <a:pt x="1711667" y="1957642"/>
                  <a:pt x="1767982" y="1968733"/>
                  <a:pt x="1787720" y="1991970"/>
                </a:cubicBezTo>
                <a:cubicBezTo>
                  <a:pt x="1813846" y="2023126"/>
                  <a:pt x="1767401" y="2040555"/>
                  <a:pt x="1754048" y="2078049"/>
                </a:cubicBezTo>
                <a:cubicBezTo>
                  <a:pt x="1907898" y="2035802"/>
                  <a:pt x="2054781" y="2010981"/>
                  <a:pt x="2228951" y="1996721"/>
                </a:cubicBezTo>
                <a:cubicBezTo>
                  <a:pt x="2171475" y="2057452"/>
                  <a:pt x="2101807" y="2031048"/>
                  <a:pt x="2054781" y="2053228"/>
                </a:cubicBezTo>
                <a:cubicBezTo>
                  <a:pt x="2024011" y="2067487"/>
                  <a:pt x="1976984" y="2073824"/>
                  <a:pt x="1985693" y="2109207"/>
                </a:cubicBezTo>
                <a:cubicBezTo>
                  <a:pt x="1992660" y="2137196"/>
                  <a:pt x="2032140" y="2133500"/>
                  <a:pt x="2061168" y="2130859"/>
                </a:cubicBezTo>
                <a:cubicBezTo>
                  <a:pt x="2172636" y="2120825"/>
                  <a:pt x="2281202" y="2117656"/>
                  <a:pt x="2388026" y="2184726"/>
                </a:cubicBezTo>
                <a:cubicBezTo>
                  <a:pt x="2116321" y="2282425"/>
                  <a:pt x="1803977" y="2241233"/>
                  <a:pt x="1560719" y="2384876"/>
                </a:cubicBezTo>
                <a:cubicBezTo>
                  <a:pt x="1594973" y="2429237"/>
                  <a:pt x="1643739" y="2405472"/>
                  <a:pt x="1679734" y="2400191"/>
                </a:cubicBezTo>
                <a:cubicBezTo>
                  <a:pt x="1916026" y="2364279"/>
                  <a:pt x="2760170" y="2428180"/>
                  <a:pt x="2882089" y="2383292"/>
                </a:cubicBezTo>
                <a:cubicBezTo>
                  <a:pt x="2956983" y="2355830"/>
                  <a:pt x="3035941" y="2342628"/>
                  <a:pt x="3116638" y="2359528"/>
                </a:cubicBezTo>
                <a:cubicBezTo>
                  <a:pt x="3194434" y="2375898"/>
                  <a:pt x="3174696" y="2605622"/>
                  <a:pt x="2897765" y="2758243"/>
                </a:cubicBezTo>
                <a:cubicBezTo>
                  <a:pt x="2858286" y="2779895"/>
                  <a:pt x="3034779" y="2811053"/>
                  <a:pt x="2981367" y="2829008"/>
                </a:cubicBezTo>
                <a:cubicBezTo>
                  <a:pt x="2939566" y="2843267"/>
                  <a:pt x="2734626" y="2835346"/>
                  <a:pt x="2682955" y="2846436"/>
                </a:cubicBezTo>
                <a:cubicBezTo>
                  <a:pt x="2662635" y="2851188"/>
                  <a:pt x="2040267" y="3029159"/>
                  <a:pt x="2099485" y="3066653"/>
                </a:cubicBezTo>
                <a:cubicBezTo>
                  <a:pt x="2276558" y="3179139"/>
                  <a:pt x="2869897" y="3385098"/>
                  <a:pt x="1807460" y="3454808"/>
                </a:cubicBezTo>
                <a:cubicBezTo>
                  <a:pt x="1841132" y="3495472"/>
                  <a:pt x="1934024" y="3469596"/>
                  <a:pt x="1921251" y="3540889"/>
                </a:cubicBezTo>
                <a:cubicBezTo>
                  <a:pt x="1780173" y="3579440"/>
                  <a:pt x="1617035" y="3577328"/>
                  <a:pt x="1453313" y="3637002"/>
                </a:cubicBezTo>
                <a:cubicBezTo>
                  <a:pt x="1527047" y="3680307"/>
                  <a:pt x="1611808" y="3653902"/>
                  <a:pt x="1686122" y="3667634"/>
                </a:cubicBezTo>
                <a:cubicBezTo>
                  <a:pt x="1644320" y="3722027"/>
                  <a:pt x="1572330" y="3713578"/>
                  <a:pt x="1513692" y="3725196"/>
                </a:cubicBezTo>
                <a:cubicBezTo>
                  <a:pt x="1459700" y="3736286"/>
                  <a:pt x="1345329" y="3830816"/>
                  <a:pt x="1369711" y="3826063"/>
                </a:cubicBezTo>
                <a:cubicBezTo>
                  <a:pt x="1595553" y="3783815"/>
                  <a:pt x="1824877" y="3795434"/>
                  <a:pt x="2051298" y="3754242"/>
                </a:cubicBezTo>
                <a:cubicBezTo>
                  <a:pt x="2126192" y="3740511"/>
                  <a:pt x="2210955" y="3714106"/>
                  <a:pt x="2245207" y="3797018"/>
                </a:cubicBezTo>
                <a:cubicBezTo>
                  <a:pt x="2255659" y="3821310"/>
                  <a:pt x="2248109" y="3829232"/>
                  <a:pt x="2353192" y="3796489"/>
                </a:cubicBezTo>
                <a:cubicBezTo>
                  <a:pt x="2394414" y="3783815"/>
                  <a:pt x="2448988" y="3770085"/>
                  <a:pt x="2490207" y="3801242"/>
                </a:cubicBezTo>
                <a:cubicBezTo>
                  <a:pt x="2464082" y="3840321"/>
                  <a:pt x="2413572" y="3828703"/>
                  <a:pt x="2375835" y="3839794"/>
                </a:cubicBezTo>
                <a:cubicBezTo>
                  <a:pt x="2275978" y="3868311"/>
                  <a:pt x="2619094" y="3977100"/>
                  <a:pt x="2522138" y="4009841"/>
                </a:cubicBezTo>
                <a:cubicBezTo>
                  <a:pt x="2323584" y="4076912"/>
                  <a:pt x="2199343" y="4057372"/>
                  <a:pt x="1998466" y="4130778"/>
                </a:cubicBezTo>
                <a:cubicBezTo>
                  <a:pt x="2066973" y="4129192"/>
                  <a:pt x="2046072" y="4154543"/>
                  <a:pt x="2114580" y="4154543"/>
                </a:cubicBezTo>
                <a:cubicBezTo>
                  <a:pt x="2145350" y="4154543"/>
                  <a:pt x="2177862" y="4160878"/>
                  <a:pt x="2177862" y="4189925"/>
                </a:cubicBezTo>
                <a:cubicBezTo>
                  <a:pt x="2177862" y="4217385"/>
                  <a:pt x="1817330" y="4367895"/>
                  <a:pt x="1868419" y="4382153"/>
                </a:cubicBezTo>
                <a:cubicBezTo>
                  <a:pt x="2007755" y="4420704"/>
                  <a:pt x="2365385" y="4302410"/>
                  <a:pt x="2279460" y="4356805"/>
                </a:cubicBezTo>
                <a:cubicBezTo>
                  <a:pt x="2148834" y="4439716"/>
                  <a:pt x="2129094" y="4456088"/>
                  <a:pt x="2029817" y="4468235"/>
                </a:cubicBezTo>
                <a:cubicBezTo>
                  <a:pt x="1944474" y="4478796"/>
                  <a:pt x="1644320" y="4710633"/>
                  <a:pt x="1560137" y="4730172"/>
                </a:cubicBezTo>
                <a:cubicBezTo>
                  <a:pt x="1485825" y="4747072"/>
                  <a:pt x="1774947" y="4800410"/>
                  <a:pt x="1956664" y="4820477"/>
                </a:cubicBezTo>
                <a:cubicBezTo>
                  <a:pt x="2130256" y="4840017"/>
                  <a:pt x="3101544" y="4789319"/>
                  <a:pt x="3268168" y="4852692"/>
                </a:cubicBezTo>
                <a:cubicBezTo>
                  <a:pt x="3111993" y="4878041"/>
                  <a:pt x="2970336" y="4953030"/>
                  <a:pt x="2807197" y="4939300"/>
                </a:cubicBezTo>
                <a:cubicBezTo>
                  <a:pt x="2773524" y="4936660"/>
                  <a:pt x="2724756" y="4930323"/>
                  <a:pt x="2721272" y="4970458"/>
                </a:cubicBezTo>
                <a:cubicBezTo>
                  <a:pt x="2718369" y="5005313"/>
                  <a:pt x="2788038" y="4981548"/>
                  <a:pt x="2802552" y="5014291"/>
                </a:cubicBezTo>
                <a:cubicBezTo>
                  <a:pt x="2719531" y="5060235"/>
                  <a:pt x="2621415" y="5018515"/>
                  <a:pt x="2537812" y="5053898"/>
                </a:cubicBezTo>
                <a:cubicBezTo>
                  <a:pt x="2491948" y="5099314"/>
                  <a:pt x="2589483" y="5107236"/>
                  <a:pt x="2569744" y="5153182"/>
                </a:cubicBezTo>
                <a:cubicBezTo>
                  <a:pt x="2301522" y="5193845"/>
                  <a:pt x="2252174" y="5268836"/>
                  <a:pt x="1987436" y="5334320"/>
                </a:cubicBezTo>
                <a:cubicBezTo>
                  <a:pt x="1971179" y="5338545"/>
                  <a:pt x="1958407" y="5352274"/>
                  <a:pt x="1972921" y="5382376"/>
                </a:cubicBezTo>
                <a:cubicBezTo>
                  <a:pt x="2087874" y="5396107"/>
                  <a:pt x="2215599" y="5373399"/>
                  <a:pt x="2341001" y="5360725"/>
                </a:cubicBezTo>
                <a:cubicBezTo>
                  <a:pt x="2537812" y="5340129"/>
                  <a:pt x="2533748" y="5339072"/>
                  <a:pt x="2710822" y="5418816"/>
                </a:cubicBezTo>
                <a:cubicBezTo>
                  <a:pt x="2743914" y="5433602"/>
                  <a:pt x="2801390" y="5438355"/>
                  <a:pt x="2833903" y="5413007"/>
                </a:cubicBezTo>
                <a:cubicBezTo>
                  <a:pt x="2896604" y="5364422"/>
                  <a:pt x="2950016" y="5368646"/>
                  <a:pt x="3011556" y="5399276"/>
                </a:cubicBezTo>
                <a:cubicBezTo>
                  <a:pt x="3077160" y="5432547"/>
                  <a:pt x="3171793" y="5391882"/>
                  <a:pt x="3254233" y="5439412"/>
                </a:cubicBezTo>
                <a:cubicBezTo>
                  <a:pt x="3099802" y="5473739"/>
                  <a:pt x="2957563" y="5473739"/>
                  <a:pt x="2792101" y="5471625"/>
                </a:cubicBezTo>
                <a:cubicBezTo>
                  <a:pt x="2846095" y="5537639"/>
                  <a:pt x="2914601" y="5536582"/>
                  <a:pt x="2977303" y="5539751"/>
                </a:cubicBezTo>
                <a:cubicBezTo>
                  <a:pt x="3214174" y="5551898"/>
                  <a:pt x="3601411" y="5660686"/>
                  <a:pt x="3656566" y="5678642"/>
                </a:cubicBezTo>
                <a:cubicBezTo>
                  <a:pt x="4280675" y="5879847"/>
                  <a:pt x="4178497" y="5898332"/>
                  <a:pt x="4858340" y="5969625"/>
                </a:cubicBezTo>
                <a:cubicBezTo>
                  <a:pt x="5261253" y="6011873"/>
                  <a:pt x="4887368" y="6032469"/>
                  <a:pt x="5296668" y="6043559"/>
                </a:cubicBezTo>
                <a:cubicBezTo>
                  <a:pt x="5349500" y="6045143"/>
                  <a:pt x="5402911" y="6044087"/>
                  <a:pt x="5456323" y="6042502"/>
                </a:cubicBezTo>
                <a:cubicBezTo>
                  <a:pt x="5368077" y="6073134"/>
                  <a:pt x="5267058" y="6100066"/>
                  <a:pt x="5267058" y="6100066"/>
                </a:cubicBezTo>
                <a:cubicBezTo>
                  <a:pt x="5267058" y="6100066"/>
                  <a:pt x="5318728" y="6208854"/>
                  <a:pt x="7095266" y="6287541"/>
                </a:cubicBezTo>
                <a:cubicBezTo>
                  <a:pt x="7422124" y="6302329"/>
                  <a:pt x="9563254" y="6024548"/>
                  <a:pt x="9707235" y="5994446"/>
                </a:cubicBezTo>
                <a:cubicBezTo>
                  <a:pt x="9844249" y="5966984"/>
                  <a:pt x="10002164" y="5671247"/>
                  <a:pt x="10083442" y="5678642"/>
                </a:cubicBezTo>
                <a:cubicBezTo>
                  <a:pt x="10103183" y="5653293"/>
                  <a:pt x="10283158" y="5139979"/>
                  <a:pt x="10338892" y="4650957"/>
                </a:cubicBezTo>
                <a:cubicBezTo>
                  <a:pt x="10448618" y="4580718"/>
                  <a:pt x="10551960" y="4503088"/>
                  <a:pt x="10628013" y="4411198"/>
                </a:cubicBezTo>
                <a:cubicBezTo>
                  <a:pt x="10675040" y="4354692"/>
                  <a:pt x="10718003" y="4298185"/>
                  <a:pt x="10802766" y="4258050"/>
                </a:cubicBezTo>
                <a:cubicBezTo>
                  <a:pt x="10755739" y="4203128"/>
                  <a:pt x="10675040" y="4190453"/>
                  <a:pt x="10614662" y="4150318"/>
                </a:cubicBezTo>
                <a:cubicBezTo>
                  <a:pt x="10610017" y="4117046"/>
                  <a:pt x="10705811" y="4127081"/>
                  <a:pt x="10681427" y="4054203"/>
                </a:cubicBezTo>
                <a:cubicBezTo>
                  <a:pt x="10648335" y="3957032"/>
                  <a:pt x="10684328" y="3846131"/>
                  <a:pt x="10520029" y="3804411"/>
                </a:cubicBezTo>
                <a:cubicBezTo>
                  <a:pt x="10476485" y="3709881"/>
                  <a:pt x="10464294" y="3558845"/>
                  <a:pt x="10568798" y="3466426"/>
                </a:cubicBezTo>
                <a:cubicBezTo>
                  <a:pt x="10724388" y="3328592"/>
                  <a:pt x="10699424" y="3240927"/>
                  <a:pt x="10499709" y="3166465"/>
                </a:cubicBezTo>
                <a:cubicBezTo>
                  <a:pt x="10474164" y="3156958"/>
                  <a:pt x="10501452" y="2570768"/>
                  <a:pt x="10489840" y="2546475"/>
                </a:cubicBezTo>
                <a:cubicBezTo>
                  <a:pt x="10508418" y="2513205"/>
                  <a:pt x="10551960" y="2521126"/>
                  <a:pt x="10584471" y="2512148"/>
                </a:cubicBezTo>
                <a:cubicBezTo>
                  <a:pt x="10726711" y="2474125"/>
                  <a:pt x="10731357" y="2474125"/>
                  <a:pt x="10695942" y="2358471"/>
                </a:cubicBezTo>
                <a:cubicBezTo>
                  <a:pt x="10685490" y="2323616"/>
                  <a:pt x="10709874" y="2309357"/>
                  <a:pt x="10732516" y="2287706"/>
                </a:cubicBezTo>
                <a:cubicBezTo>
                  <a:pt x="10817280" y="2206905"/>
                  <a:pt x="10817860" y="2205850"/>
                  <a:pt x="10731357" y="2137725"/>
                </a:cubicBezTo>
                <a:cubicBezTo>
                  <a:pt x="10706391" y="2118185"/>
                  <a:pt x="10689555" y="2097061"/>
                  <a:pt x="10678525" y="2070656"/>
                </a:cubicBezTo>
                <a:cubicBezTo>
                  <a:pt x="10658203" y="2022599"/>
                  <a:pt x="10658784" y="1982463"/>
                  <a:pt x="10735999" y="1956587"/>
                </a:cubicBezTo>
                <a:cubicBezTo>
                  <a:pt x="10789993" y="1938104"/>
                  <a:pt x="10820762" y="1916978"/>
                  <a:pt x="10824246" y="1862584"/>
                </a:cubicBezTo>
                <a:cubicBezTo>
                  <a:pt x="10826570" y="1817166"/>
                  <a:pt x="10832955" y="1787594"/>
                  <a:pt x="10773156" y="1768054"/>
                </a:cubicBezTo>
                <a:cubicBezTo>
                  <a:pt x="10724969" y="1752211"/>
                  <a:pt x="10711036" y="1718412"/>
                  <a:pt x="10716261" y="1678278"/>
                </a:cubicBezTo>
                <a:cubicBezTo>
                  <a:pt x="10728452" y="1580050"/>
                  <a:pt x="10662849" y="1522487"/>
                  <a:pt x="10554864" y="1477599"/>
                </a:cubicBezTo>
                <a:cubicBezTo>
                  <a:pt x="10452101" y="1434822"/>
                  <a:pt x="10362116" y="1377259"/>
                  <a:pt x="10267483" y="1324977"/>
                </a:cubicBezTo>
                <a:cubicBezTo>
                  <a:pt x="10162399" y="1266887"/>
                  <a:pt x="10040481" y="1232031"/>
                  <a:pt x="9913337" y="1202458"/>
                </a:cubicBezTo>
                <a:cubicBezTo>
                  <a:pt x="9936561" y="1160210"/>
                  <a:pt x="10016678" y="1183974"/>
                  <a:pt x="10024805" y="1124827"/>
                </a:cubicBezTo>
                <a:cubicBezTo>
                  <a:pt x="9826251" y="1074658"/>
                  <a:pt x="9636408" y="999139"/>
                  <a:pt x="9411726" y="980655"/>
                </a:cubicBezTo>
                <a:cubicBezTo>
                  <a:pt x="9593444" y="990161"/>
                  <a:pt x="9758326" y="922036"/>
                  <a:pt x="9930753" y="901968"/>
                </a:cubicBezTo>
                <a:cubicBezTo>
                  <a:pt x="9947008" y="868698"/>
                  <a:pt x="9909273" y="877147"/>
                  <a:pt x="9894178" y="871339"/>
                </a:cubicBezTo>
                <a:cubicBezTo>
                  <a:pt x="9879083" y="865001"/>
                  <a:pt x="9860506" y="862889"/>
                  <a:pt x="9858182" y="839125"/>
                </a:cubicBezTo>
                <a:cubicBezTo>
                  <a:pt x="9941205" y="804798"/>
                  <a:pt x="10045126" y="827506"/>
                  <a:pt x="10131050" y="792652"/>
                </a:cubicBezTo>
                <a:cubicBezTo>
                  <a:pt x="10111891" y="741954"/>
                  <a:pt x="10037578" y="772583"/>
                  <a:pt x="10006808" y="731920"/>
                </a:cubicBezTo>
                <a:cubicBezTo>
                  <a:pt x="10086927" y="724526"/>
                  <a:pt x="10161239" y="721357"/>
                  <a:pt x="10233809" y="710268"/>
                </a:cubicBezTo>
                <a:cubicBezTo>
                  <a:pt x="10290705" y="701818"/>
                  <a:pt x="10306380" y="658513"/>
                  <a:pt x="10267483" y="628940"/>
                </a:cubicBezTo>
                <a:cubicBezTo>
                  <a:pt x="10232648" y="602536"/>
                  <a:pt x="10181559" y="600422"/>
                  <a:pt x="10136275" y="589333"/>
                </a:cubicBezTo>
                <a:cubicBezTo>
                  <a:pt x="9813479" y="512230"/>
                  <a:pt x="9474428" y="487409"/>
                  <a:pt x="9131312" y="480544"/>
                </a:cubicBezTo>
                <a:cubicBezTo>
                  <a:pt x="8580936" y="469453"/>
                  <a:pt x="8028817" y="469982"/>
                  <a:pt x="7479600" y="454667"/>
                </a:cubicBezTo>
                <a:cubicBezTo>
                  <a:pt x="7227489" y="447934"/>
                  <a:pt x="6976357" y="436744"/>
                  <a:pt x="6724001" y="434021"/>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3" name="Picture 2" descr="A picture containing handwear&#10;&#10;Description automatically generated">
            <a:extLst>
              <a:ext uri="{FF2B5EF4-FFF2-40B4-BE49-F238E27FC236}">
                <a16:creationId xmlns:a16="http://schemas.microsoft.com/office/drawing/2014/main" id="{985C897E-FDDC-0244-BE66-73773704A2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3609" y="1289713"/>
            <a:ext cx="4073857" cy="4073857"/>
          </a:xfrm>
          <a:prstGeom prst="rect">
            <a:avLst/>
          </a:prstGeom>
        </p:spPr>
      </p:pic>
    </p:spTree>
    <p:extLst>
      <p:ext uri="{BB962C8B-B14F-4D97-AF65-F5344CB8AC3E}">
        <p14:creationId xmlns:p14="http://schemas.microsoft.com/office/powerpoint/2010/main" val="1926754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E9F98-80BD-4017-AC1F-C5EF2E3D0562}"/>
              </a:ext>
            </a:extLst>
          </p:cNvPr>
          <p:cNvSpPr>
            <a:spLocks noGrp="1"/>
          </p:cNvSpPr>
          <p:nvPr>
            <p:ph type="title"/>
          </p:nvPr>
        </p:nvSpPr>
        <p:spPr>
          <a:xfrm>
            <a:off x="762001" y="803325"/>
            <a:ext cx="5314536" cy="1325563"/>
          </a:xfrm>
        </p:spPr>
        <p:txBody>
          <a:bodyPr>
            <a:normAutofit/>
          </a:bodyPr>
          <a:lstStyle/>
          <a:p>
            <a:r>
              <a:rPr lang="en-US"/>
              <a:t>Chronic Pain</a:t>
            </a:r>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1E9615FC-8C69-4F88-84C5-09B27940FFDA}"/>
              </a:ext>
            </a:extLst>
          </p:cNvPr>
          <p:cNvPicPr>
            <a:picLocks noChangeAspect="1"/>
          </p:cNvPicPr>
          <p:nvPr/>
        </p:nvPicPr>
        <p:blipFill rotWithShape="1">
          <a:blip r:embed="rId2"/>
          <a:srcRect l="12610" r="4389"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graphicFrame>
        <p:nvGraphicFramePr>
          <p:cNvPr id="20" name="Content Placeholder 2">
            <a:extLst>
              <a:ext uri="{FF2B5EF4-FFF2-40B4-BE49-F238E27FC236}">
                <a16:creationId xmlns:a16="http://schemas.microsoft.com/office/drawing/2014/main" id="{1DBB6913-9CB2-44B4-88A1-699A6197394F}"/>
              </a:ext>
            </a:extLst>
          </p:cNvPr>
          <p:cNvGraphicFramePr>
            <a:graphicFrameLocks noGrp="1"/>
          </p:cNvGraphicFramePr>
          <p:nvPr>
            <p:ph idx="1"/>
            <p:extLst>
              <p:ext uri="{D42A27DB-BD31-4B8C-83A1-F6EECF244321}">
                <p14:modId xmlns:p14="http://schemas.microsoft.com/office/powerpoint/2010/main" val="876840913"/>
              </p:ext>
            </p:extLst>
          </p:nvPr>
        </p:nvGraphicFramePr>
        <p:xfrm>
          <a:off x="762000" y="2279018"/>
          <a:ext cx="5314543" cy="337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2759434"/>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A5B60C9-78FA-EE45-ACF2-D01FCA4DB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500" y="88900"/>
            <a:ext cx="5715000" cy="6680200"/>
          </a:xfrm>
          <a:prstGeom prst="rect">
            <a:avLst/>
          </a:prstGeom>
        </p:spPr>
      </p:pic>
    </p:spTree>
    <p:extLst>
      <p:ext uri="{BB962C8B-B14F-4D97-AF65-F5344CB8AC3E}">
        <p14:creationId xmlns:p14="http://schemas.microsoft.com/office/powerpoint/2010/main" val="2412654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9" descr="Neuron system in yellow and light blue">
            <a:extLst>
              <a:ext uri="{FF2B5EF4-FFF2-40B4-BE49-F238E27FC236}">
                <a16:creationId xmlns:a16="http://schemas.microsoft.com/office/drawing/2014/main" id="{DF25C316-F42F-4C27-9510-E21FB1E90585}"/>
              </a:ext>
            </a:extLst>
          </p:cNvPr>
          <p:cNvPicPr>
            <a:picLocks noChangeAspect="1"/>
          </p:cNvPicPr>
          <p:nvPr/>
        </p:nvPicPr>
        <p:blipFill rotWithShape="1">
          <a:blip r:embed="rId2"/>
          <a:srcRect t="6032" r="21565" b="3059"/>
          <a:stretch/>
        </p:blipFill>
        <p:spPr>
          <a:xfrm>
            <a:off x="3522468" y="10"/>
            <a:ext cx="8669532" cy="6857990"/>
          </a:xfrm>
          <a:prstGeom prst="rect">
            <a:avLst/>
          </a:prstGeom>
        </p:spPr>
      </p:pic>
      <p:sp>
        <p:nvSpPr>
          <p:cNvPr id="35" name="Rectangle 34">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1094" y="1161288"/>
            <a:ext cx="3438144" cy="1124712"/>
          </a:xfrm>
        </p:spPr>
        <p:txBody>
          <a:bodyPr anchor="b">
            <a:normAutofit/>
          </a:bodyPr>
          <a:lstStyle/>
          <a:p>
            <a:r>
              <a:rPr lang="en-US" sz="2800"/>
              <a:t>Chronic Pain-pathophysiology</a:t>
            </a:r>
          </a:p>
        </p:txBody>
      </p:sp>
      <p:sp>
        <p:nvSpPr>
          <p:cNvPr id="37" name="Rectangle 3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 name="Rectangle 3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1094" y="2718054"/>
            <a:ext cx="3438906" cy="3207258"/>
          </a:xfrm>
        </p:spPr>
        <p:txBody>
          <a:bodyPr anchor="t">
            <a:normAutofit/>
          </a:bodyPr>
          <a:lstStyle/>
          <a:p>
            <a:r>
              <a:rPr lang="en-US" sz="1400"/>
              <a:t>Transition from acute pain to chronic can be caused by or maintained by peripheral and or central mechanisms</a:t>
            </a:r>
          </a:p>
          <a:p>
            <a:pPr lvl="1"/>
            <a:r>
              <a:rPr lang="en-US" sz="1400"/>
              <a:t>Physiologic mechanism of acute pain includes changing the chemical environment within the area of the nerve fibers that results from the inflammatory process</a:t>
            </a:r>
          </a:p>
          <a:p>
            <a:pPr lvl="2"/>
            <a:r>
              <a:rPr lang="en-US" sz="1400"/>
              <a:t>Changes from release and accumulation of substances (bradykinin, serotonin, prostaglandin) and with the release of neurotransmitters (substance P, glutamate)</a:t>
            </a:r>
          </a:p>
        </p:txBody>
      </p:sp>
    </p:spTree>
    <p:extLst>
      <p:ext uri="{BB962C8B-B14F-4D97-AF65-F5344CB8AC3E}">
        <p14:creationId xmlns:p14="http://schemas.microsoft.com/office/powerpoint/2010/main" val="2697458849"/>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65125"/>
            <a:ext cx="10515600" cy="1325563"/>
          </a:xfrm>
        </p:spPr>
        <p:txBody>
          <a:bodyPr>
            <a:normAutofit/>
          </a:bodyPr>
          <a:lstStyle/>
          <a:p>
            <a:r>
              <a:rPr lang="en-US" sz="5400"/>
              <a:t>Chronic Pain-pathophysiology</a:t>
            </a:r>
          </a:p>
        </p:txBody>
      </p:sp>
      <p:sp>
        <p:nvSpPr>
          <p:cNvPr id="3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p:cNvSpPr>
            <a:spLocks noGrp="1"/>
          </p:cNvSpPr>
          <p:nvPr>
            <p:ph idx="1"/>
          </p:nvPr>
        </p:nvSpPr>
        <p:spPr>
          <a:xfrm>
            <a:off x="838200" y="1929384"/>
            <a:ext cx="10515600" cy="4251960"/>
          </a:xfrm>
        </p:spPr>
        <p:txBody>
          <a:bodyPr>
            <a:normAutofit/>
          </a:bodyPr>
          <a:lstStyle/>
          <a:p>
            <a:r>
              <a:rPr lang="en-US" sz="1700"/>
              <a:t>Opioid-induced hyperalgesia (OIH) is defined as a state of nociceptive sensitization caused by exposure to opioids. The condition is characterized by a paradoxical response whereby a patient receiving opioids for the treatment of pain could become more sensitive to certain painful stimuli. The type of pain experienced might be the same as the underlying pain or might be different from the original underlying pain.</a:t>
            </a:r>
          </a:p>
          <a:p>
            <a:r>
              <a:rPr lang="en-US" sz="1700"/>
              <a:t>Peripheral sensitization refers to reduced threshold and augmented response of the sensory nerve fibers in the peripheral to external stimulus, which is manifested as enhanced stimulus-dependent pain called primary hyperalgesia</a:t>
            </a:r>
          </a:p>
          <a:p>
            <a:r>
              <a:rPr lang="en-US" sz="1700"/>
              <a:t>Changes also can occur directly to nerve ending when nerve injury is present</a:t>
            </a:r>
          </a:p>
          <a:p>
            <a:pPr lvl="1"/>
            <a:r>
              <a:rPr lang="en-US" sz="1700"/>
              <a:t>Can result in sprouting of new hyper-excitable nerve endings which fire ectopically</a:t>
            </a:r>
          </a:p>
          <a:p>
            <a:pPr lvl="1"/>
            <a:r>
              <a:rPr lang="en-US" sz="1700"/>
              <a:t>OR if nerve ending doesn't sprout, a neuroma can form causing abnormal mechanosensitivity</a:t>
            </a:r>
          </a:p>
          <a:p>
            <a:r>
              <a:rPr lang="en-US" sz="1700"/>
              <a:t>Regenerated and or damaged nerves also have reduced thresholds which cause them responsive to non-noxious stimuli</a:t>
            </a:r>
          </a:p>
          <a:p>
            <a:pPr lvl="1"/>
            <a:r>
              <a:rPr lang="en-US" sz="1700"/>
              <a:t>Pain that is caused or initiated by changes in the peripheral or CNS is defined as neuropathic pain-shooting, burning, or stinging sensations accompanied by hyperalgesia and allodynia</a:t>
            </a:r>
          </a:p>
        </p:txBody>
      </p:sp>
    </p:spTree>
    <p:extLst>
      <p:ext uri="{BB962C8B-B14F-4D97-AF65-F5344CB8AC3E}">
        <p14:creationId xmlns:p14="http://schemas.microsoft.com/office/powerpoint/2010/main" val="2319018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16014</TotalTime>
  <Words>4034</Words>
  <Application>Microsoft Macintosh PowerPoint</Application>
  <PresentationFormat>Widescreen</PresentationFormat>
  <Paragraphs>392</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Wingdings</vt:lpstr>
      <vt:lpstr>Office Theme</vt:lpstr>
      <vt:lpstr>Chronic Pain Management</vt:lpstr>
      <vt:lpstr>Objectives</vt:lpstr>
      <vt:lpstr>PowerPoint Presentation</vt:lpstr>
      <vt:lpstr>PowerPoint Presentation</vt:lpstr>
      <vt:lpstr>Chronic Pain</vt:lpstr>
      <vt:lpstr>Chronic Pain</vt:lpstr>
      <vt:lpstr>PowerPoint Presentation</vt:lpstr>
      <vt:lpstr>Chronic Pain-pathophysiology</vt:lpstr>
      <vt:lpstr>Chronic Pain-pathophysiology</vt:lpstr>
      <vt:lpstr>Opioid  Induced  Hyperalgesia (OIH) </vt:lpstr>
      <vt:lpstr>Chronic Pain-pathophysiology</vt:lpstr>
      <vt:lpstr>Chronic Pain-pathophysiology</vt:lpstr>
      <vt:lpstr>Evolution of Chronic Pain – WIND UP</vt:lpstr>
      <vt:lpstr>PowerPoint Presentation</vt:lpstr>
      <vt:lpstr>Types of Chronic Pain</vt:lpstr>
      <vt:lpstr>Types of Chronic Pain: Neuropathic</vt:lpstr>
      <vt:lpstr>Types of Chronic Pain: Chronic Postsurgcial Pain</vt:lpstr>
      <vt:lpstr>Types of Chronic Pain: Chronic Postsurgcial Pain</vt:lpstr>
      <vt:lpstr>PowerPoint Presentation</vt:lpstr>
      <vt:lpstr>Pharmacology</vt:lpstr>
      <vt:lpstr>Pharmacology</vt:lpstr>
      <vt:lpstr>Pharmacology</vt:lpstr>
      <vt:lpstr>Chronic Pain - Opioids</vt:lpstr>
      <vt:lpstr>Chronic Pain-Analgesics and Adjuncts</vt:lpstr>
      <vt:lpstr>Chronic Pain and NMDA Receptors</vt:lpstr>
      <vt:lpstr>Chronic Pain-Analgesics and Adjuncts</vt:lpstr>
      <vt:lpstr>Chronic Pain – Muscle Relaxants/Topical/Sleep Aids</vt:lpstr>
      <vt:lpstr>PowerPoint Presentation</vt:lpstr>
      <vt:lpstr>Chronic Pain -Adjuncts</vt:lpstr>
      <vt:lpstr>Chronic pain-Corticosteroids</vt:lpstr>
      <vt:lpstr>Chronic pain-Methadone</vt:lpstr>
      <vt:lpstr>Chronic pain-Methadone</vt:lpstr>
      <vt:lpstr>Chronic Pain - Dexmedetomidine</vt:lpstr>
      <vt:lpstr>PowerPoint Presentation</vt:lpstr>
      <vt:lpstr>PowerPoint Presentation</vt:lpstr>
      <vt:lpstr>PowerPoint Presentation</vt:lpstr>
      <vt:lpstr>Chronic Opioid Therapy and Perioperative Pain Management</vt:lpstr>
      <vt:lpstr>Chronic Opioid Therapy and Perioperative Pain Management</vt:lpstr>
      <vt:lpstr>Chronic Opioid Therapy and Perioperative Pain Management</vt:lpstr>
      <vt:lpstr>Management of Common Pain Syndromes</vt:lpstr>
      <vt:lpstr>Management of Common Pain Syndromes</vt:lpstr>
      <vt:lpstr>Management of Common Pain Syndromes</vt:lpstr>
      <vt:lpstr>Management of Common Pain Syndromes</vt:lpstr>
      <vt:lpstr>Management of Common Pain Syndromes</vt:lpstr>
      <vt:lpstr>Neuropathic Pain Syndrome</vt:lpstr>
      <vt:lpstr>Neuropathic Pain Syndrome</vt:lpstr>
      <vt:lpstr>Cancer Pain</vt:lpstr>
      <vt:lpstr>PowerPoint Presentation</vt:lpstr>
      <vt:lpstr>Cancer Pain-Neurolytic Blocks for Visceral Pain</vt:lpstr>
      <vt:lpstr>Cancer Pain-Neurolytic Blocks for Visceral Pain</vt:lpstr>
      <vt:lpstr>Cancer Pain-Neurolytic Blocks for Visceral Pain</vt:lpstr>
      <vt:lpstr>Kyphoplasty &amp;Vertebroplasty</vt:lpstr>
      <vt:lpstr>Spinal Cord Stimulator</vt:lpstr>
      <vt:lpstr>Botox for migraines</vt:lpstr>
      <vt:lpstr>PowerPoint Presentation</vt:lpstr>
      <vt:lpstr>PowerPoint Presentation</vt:lpstr>
      <vt:lpstr>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Chronic Pain Management</dc:title>
  <dc:creator>Garrett Peterson</dc:creator>
  <cp:lastModifiedBy>Rachel Edgerton</cp:lastModifiedBy>
  <cp:revision>4</cp:revision>
  <dcterms:created xsi:type="dcterms:W3CDTF">2021-01-24T17:08:52Z</dcterms:created>
  <dcterms:modified xsi:type="dcterms:W3CDTF">2022-01-25T22:31:09Z</dcterms:modified>
</cp:coreProperties>
</file>