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3" r:id="rId1"/>
  </p:sldMasterIdLst>
  <p:handoutMasterIdLst>
    <p:handoutMasterId r:id="rId114"/>
  </p:handoutMasterIdLst>
  <p:sldIdLst>
    <p:sldId id="256" r:id="rId2"/>
    <p:sldId id="257" r:id="rId3"/>
    <p:sldId id="376" r:id="rId4"/>
    <p:sldId id="259" r:id="rId5"/>
    <p:sldId id="260" r:id="rId6"/>
    <p:sldId id="262" r:id="rId7"/>
    <p:sldId id="264" r:id="rId8"/>
    <p:sldId id="267" r:id="rId9"/>
    <p:sldId id="266" r:id="rId10"/>
    <p:sldId id="265" r:id="rId11"/>
    <p:sldId id="268" r:id="rId12"/>
    <p:sldId id="269" r:id="rId13"/>
    <p:sldId id="270" r:id="rId14"/>
    <p:sldId id="271" r:id="rId15"/>
    <p:sldId id="272" r:id="rId16"/>
    <p:sldId id="277" r:id="rId17"/>
    <p:sldId id="304" r:id="rId18"/>
    <p:sldId id="274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305" r:id="rId29"/>
    <p:sldId id="275" r:id="rId30"/>
    <p:sldId id="307" r:id="rId31"/>
    <p:sldId id="287" r:id="rId32"/>
    <p:sldId id="309" r:id="rId33"/>
    <p:sldId id="308" r:id="rId34"/>
    <p:sldId id="288" r:id="rId35"/>
    <p:sldId id="289" r:id="rId36"/>
    <p:sldId id="291" r:id="rId37"/>
    <p:sldId id="290" r:id="rId38"/>
    <p:sldId id="310" r:id="rId39"/>
    <p:sldId id="292" r:id="rId40"/>
    <p:sldId id="293" r:id="rId41"/>
    <p:sldId id="294" r:id="rId42"/>
    <p:sldId id="295" r:id="rId43"/>
    <p:sldId id="311" r:id="rId44"/>
    <p:sldId id="296" r:id="rId45"/>
    <p:sldId id="297" r:id="rId46"/>
    <p:sldId id="298" r:id="rId47"/>
    <p:sldId id="299" r:id="rId48"/>
    <p:sldId id="300" r:id="rId49"/>
    <p:sldId id="302" r:id="rId50"/>
    <p:sldId id="313" r:id="rId51"/>
    <p:sldId id="312" r:id="rId52"/>
    <p:sldId id="314" r:id="rId53"/>
    <p:sldId id="315" r:id="rId54"/>
    <p:sldId id="316" r:id="rId55"/>
    <p:sldId id="332" r:id="rId56"/>
    <p:sldId id="334" r:id="rId57"/>
    <p:sldId id="333" r:id="rId58"/>
    <p:sldId id="335" r:id="rId59"/>
    <p:sldId id="336" r:id="rId60"/>
    <p:sldId id="337" r:id="rId61"/>
    <p:sldId id="338" r:id="rId62"/>
    <p:sldId id="339" r:id="rId63"/>
    <p:sldId id="340" r:id="rId64"/>
    <p:sldId id="317" r:id="rId65"/>
    <p:sldId id="348" r:id="rId66"/>
    <p:sldId id="342" r:id="rId67"/>
    <p:sldId id="347" r:id="rId68"/>
    <p:sldId id="349" r:id="rId69"/>
    <p:sldId id="343" r:id="rId70"/>
    <p:sldId id="344" r:id="rId71"/>
    <p:sldId id="345" r:id="rId72"/>
    <p:sldId id="352" r:id="rId73"/>
    <p:sldId id="351" r:id="rId74"/>
    <p:sldId id="353" r:id="rId75"/>
    <p:sldId id="318" r:id="rId76"/>
    <p:sldId id="372" r:id="rId77"/>
    <p:sldId id="373" r:id="rId78"/>
    <p:sldId id="319" r:id="rId79"/>
    <p:sldId id="374" r:id="rId80"/>
    <p:sldId id="320" r:id="rId81"/>
    <p:sldId id="361" r:id="rId82"/>
    <p:sldId id="321" r:id="rId83"/>
    <p:sldId id="377" r:id="rId84"/>
    <p:sldId id="378" r:id="rId85"/>
    <p:sldId id="323" r:id="rId86"/>
    <p:sldId id="380" r:id="rId87"/>
    <p:sldId id="381" r:id="rId88"/>
    <p:sldId id="382" r:id="rId89"/>
    <p:sldId id="379" r:id="rId90"/>
    <p:sldId id="383" r:id="rId91"/>
    <p:sldId id="385" r:id="rId92"/>
    <p:sldId id="324" r:id="rId93"/>
    <p:sldId id="393" r:id="rId94"/>
    <p:sldId id="392" r:id="rId95"/>
    <p:sldId id="391" r:id="rId96"/>
    <p:sldId id="390" r:id="rId97"/>
    <p:sldId id="325" r:id="rId98"/>
    <p:sldId id="396" r:id="rId99"/>
    <p:sldId id="326" r:id="rId100"/>
    <p:sldId id="399" r:id="rId101"/>
    <p:sldId id="401" r:id="rId102"/>
    <p:sldId id="402" r:id="rId103"/>
    <p:sldId id="327" r:id="rId104"/>
    <p:sldId id="406" r:id="rId105"/>
    <p:sldId id="328" r:id="rId106"/>
    <p:sldId id="407" r:id="rId107"/>
    <p:sldId id="329" r:id="rId108"/>
    <p:sldId id="410" r:id="rId109"/>
    <p:sldId id="330" r:id="rId110"/>
    <p:sldId id="409" r:id="rId111"/>
    <p:sldId id="331" r:id="rId112"/>
    <p:sldId id="411" r:id="rId1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63" d="100"/>
          <a:sy n="63" d="100"/>
        </p:scale>
        <p:origin x="-2696" y="-8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90" Type="http://schemas.openxmlformats.org/officeDocument/2006/relationships/slide" Target="slides/slide89.xml"/><Relationship Id="rId91" Type="http://schemas.openxmlformats.org/officeDocument/2006/relationships/slide" Target="slides/slide90.xml"/><Relationship Id="rId92" Type="http://schemas.openxmlformats.org/officeDocument/2006/relationships/slide" Target="slides/slide91.xml"/><Relationship Id="rId93" Type="http://schemas.openxmlformats.org/officeDocument/2006/relationships/slide" Target="slides/slide92.xml"/><Relationship Id="rId94" Type="http://schemas.openxmlformats.org/officeDocument/2006/relationships/slide" Target="slides/slide93.xml"/><Relationship Id="rId95" Type="http://schemas.openxmlformats.org/officeDocument/2006/relationships/slide" Target="slides/slide94.xml"/><Relationship Id="rId96" Type="http://schemas.openxmlformats.org/officeDocument/2006/relationships/slide" Target="slides/slide95.xml"/><Relationship Id="rId101" Type="http://schemas.openxmlformats.org/officeDocument/2006/relationships/slide" Target="slides/slide100.xml"/><Relationship Id="rId102" Type="http://schemas.openxmlformats.org/officeDocument/2006/relationships/slide" Target="slides/slide101.xml"/><Relationship Id="rId103" Type="http://schemas.openxmlformats.org/officeDocument/2006/relationships/slide" Target="slides/slide102.xml"/><Relationship Id="rId104" Type="http://schemas.openxmlformats.org/officeDocument/2006/relationships/slide" Target="slides/slide103.xml"/><Relationship Id="rId105" Type="http://schemas.openxmlformats.org/officeDocument/2006/relationships/slide" Target="slides/slide104.xml"/><Relationship Id="rId106" Type="http://schemas.openxmlformats.org/officeDocument/2006/relationships/slide" Target="slides/slide105.xml"/><Relationship Id="rId107" Type="http://schemas.openxmlformats.org/officeDocument/2006/relationships/slide" Target="slides/slide106.xml"/><Relationship Id="rId108" Type="http://schemas.openxmlformats.org/officeDocument/2006/relationships/slide" Target="slides/slide107.xml"/><Relationship Id="rId109" Type="http://schemas.openxmlformats.org/officeDocument/2006/relationships/slide" Target="slides/slide108.xml"/><Relationship Id="rId97" Type="http://schemas.openxmlformats.org/officeDocument/2006/relationships/slide" Target="slides/slide96.xml"/><Relationship Id="rId98" Type="http://schemas.openxmlformats.org/officeDocument/2006/relationships/slide" Target="slides/slide97.xml"/><Relationship Id="rId99" Type="http://schemas.openxmlformats.org/officeDocument/2006/relationships/slide" Target="slides/slide98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00" Type="http://schemas.openxmlformats.org/officeDocument/2006/relationships/slide" Target="slides/slide99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110" Type="http://schemas.openxmlformats.org/officeDocument/2006/relationships/slide" Target="slides/slide109.xml"/><Relationship Id="rId111" Type="http://schemas.openxmlformats.org/officeDocument/2006/relationships/slide" Target="slides/slide110.xml"/><Relationship Id="rId112" Type="http://schemas.openxmlformats.org/officeDocument/2006/relationships/slide" Target="slides/slide111.xml"/><Relationship Id="rId113" Type="http://schemas.openxmlformats.org/officeDocument/2006/relationships/slide" Target="slides/slide112.xml"/><Relationship Id="rId114" Type="http://schemas.openxmlformats.org/officeDocument/2006/relationships/handoutMaster" Target="handoutMasters/handoutMaster1.xml"/><Relationship Id="rId115" Type="http://schemas.openxmlformats.org/officeDocument/2006/relationships/printerSettings" Target="printerSettings/printerSettings1.bin"/><Relationship Id="rId116" Type="http://schemas.openxmlformats.org/officeDocument/2006/relationships/presProps" Target="presProps.xml"/><Relationship Id="rId117" Type="http://schemas.openxmlformats.org/officeDocument/2006/relationships/viewProps" Target="viewProps.xml"/><Relationship Id="rId118" Type="http://schemas.openxmlformats.org/officeDocument/2006/relationships/theme" Target="theme/theme1.xml"/><Relationship Id="rId119" Type="http://schemas.openxmlformats.org/officeDocument/2006/relationships/tableStyles" Target="tableStyles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slide" Target="slides/slide79.xml"/><Relationship Id="rId81" Type="http://schemas.openxmlformats.org/officeDocument/2006/relationships/slide" Target="slides/slide80.xml"/><Relationship Id="rId82" Type="http://schemas.openxmlformats.org/officeDocument/2006/relationships/slide" Target="slides/slide81.xml"/><Relationship Id="rId83" Type="http://schemas.openxmlformats.org/officeDocument/2006/relationships/slide" Target="slides/slide82.xml"/><Relationship Id="rId84" Type="http://schemas.openxmlformats.org/officeDocument/2006/relationships/slide" Target="slides/slide83.xml"/><Relationship Id="rId85" Type="http://schemas.openxmlformats.org/officeDocument/2006/relationships/slide" Target="slides/slide84.xml"/><Relationship Id="rId86" Type="http://schemas.openxmlformats.org/officeDocument/2006/relationships/slide" Target="slides/slide85.xml"/><Relationship Id="rId87" Type="http://schemas.openxmlformats.org/officeDocument/2006/relationships/slide" Target="slides/slide86.xml"/><Relationship Id="rId88" Type="http://schemas.openxmlformats.org/officeDocument/2006/relationships/slide" Target="slides/slide87.xml"/><Relationship Id="rId89" Type="http://schemas.openxmlformats.org/officeDocument/2006/relationships/slide" Target="slides/slide8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23E69-257D-9E41-83D1-7A8B5B2D25CB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96F0B9-38F0-9841-9AF1-2A4DA657E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9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F5DA089-A4D3-5D4C-8A72-718ECA7CD2EA}" type="datetimeFigureOut">
              <a:rPr lang="en-US" smtClean="0"/>
              <a:t>1/24/21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36177824-8E52-3544-97C1-82E3B6EFFCA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png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Laparoscopy &amp; GI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0296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-Hemodynamic effects of minimally invasive surgery (laparoscopic) 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SVR and MAP</a:t>
            </a:r>
          </a:p>
          <a:p>
            <a:pPr lvl="1"/>
            <a:r>
              <a:rPr lang="en-US" dirty="0" smtClean="0"/>
              <a:t>Causes: </a:t>
            </a:r>
            <a:r>
              <a:rPr lang="en-US" dirty="0" err="1" smtClean="0"/>
              <a:t>Hypercarbia</a:t>
            </a:r>
            <a:r>
              <a:rPr lang="en-US" dirty="0" smtClean="0"/>
              <a:t>, neuroendocrine response</a:t>
            </a:r>
          </a:p>
          <a:p>
            <a:r>
              <a:rPr lang="en-US" dirty="0" smtClean="0"/>
              <a:t>Variable change (Increased or no change in cardiac filling volumes)</a:t>
            </a:r>
          </a:p>
          <a:p>
            <a:pPr lvl="1"/>
            <a:r>
              <a:rPr lang="en-US" dirty="0" smtClean="0"/>
              <a:t>Causes: Compression of intra-abdominal organs (liver and spleen)</a:t>
            </a:r>
          </a:p>
          <a:p>
            <a:r>
              <a:rPr lang="en-US" dirty="0" smtClean="0"/>
              <a:t>Variable change (decreased or no change) cardiac index</a:t>
            </a:r>
          </a:p>
          <a:p>
            <a:pPr lvl="1"/>
            <a:r>
              <a:rPr lang="en-US" dirty="0" smtClean="0"/>
              <a:t>Causes: </a:t>
            </a:r>
            <a:r>
              <a:rPr lang="en-US" b="1" u="sng" dirty="0" smtClean="0"/>
              <a:t>Increased afterload, decreased venous return, and cardiac filling</a:t>
            </a:r>
          </a:p>
          <a:p>
            <a:r>
              <a:rPr lang="en-US" dirty="0" smtClean="0"/>
              <a:t>Cardiac dysrhythmias (</a:t>
            </a:r>
            <a:r>
              <a:rPr lang="en-US" dirty="0" err="1" smtClean="0"/>
              <a:t>brady</a:t>
            </a:r>
            <a:r>
              <a:rPr lang="en-US" dirty="0" smtClean="0"/>
              <a:t>- or tachycardia)</a:t>
            </a:r>
          </a:p>
          <a:p>
            <a:pPr lvl="1"/>
            <a:r>
              <a:rPr lang="en-US" dirty="0" smtClean="0"/>
              <a:t>Causes: Peritoneal stretch, </a:t>
            </a:r>
            <a:r>
              <a:rPr lang="en-US" dirty="0" err="1" smtClean="0"/>
              <a:t>hypercarbia</a:t>
            </a:r>
            <a:r>
              <a:rPr lang="en-US" dirty="0" smtClean="0"/>
              <a:t>, hypoxia, </a:t>
            </a:r>
            <a:r>
              <a:rPr lang="en-US" dirty="0" err="1" smtClean="0"/>
              <a:t>capnothorax</a:t>
            </a:r>
            <a:r>
              <a:rPr lang="en-US" dirty="0" smtClean="0"/>
              <a:t>, pulmonary embolism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781197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652" y="189140"/>
            <a:ext cx="7620586" cy="87814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Diseases of the intestinal tract-</a:t>
            </a:r>
            <a:r>
              <a:rPr lang="en-US" dirty="0" err="1" smtClean="0"/>
              <a:t>Malabsorption</a:t>
            </a:r>
            <a:r>
              <a:rPr lang="en-US" dirty="0" smtClean="0"/>
              <a:t>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5977" y="1067288"/>
            <a:ext cx="7174679" cy="5525579"/>
          </a:xfrm>
        </p:spPr>
        <p:txBody>
          <a:bodyPr>
            <a:normAutofit/>
          </a:bodyPr>
          <a:lstStyle/>
          <a:p>
            <a:r>
              <a:rPr lang="en-US" dirty="0" smtClean="0"/>
              <a:t>85-90% of water entering the GI tract is absorbed in the small intestine</a:t>
            </a:r>
          </a:p>
          <a:p>
            <a:r>
              <a:rPr lang="en-US" b="1" dirty="0" smtClean="0"/>
              <a:t>Malabsorption syndromes </a:t>
            </a:r>
            <a:r>
              <a:rPr lang="en-US" dirty="0" smtClean="0"/>
              <a:t>interfere with nutrient absorption in the small intestine through </a:t>
            </a:r>
            <a:r>
              <a:rPr lang="en-US" b="1" dirty="0" smtClean="0"/>
              <a:t>mucosal disruption</a:t>
            </a:r>
          </a:p>
          <a:p>
            <a:pPr lvl="1"/>
            <a:r>
              <a:rPr lang="en-US" dirty="0" smtClean="0"/>
              <a:t>signs of malabsorption are unexplained weight loss, steatorrhea, and diarrhea</a:t>
            </a:r>
          </a:p>
          <a:p>
            <a:pPr lvl="1"/>
            <a:r>
              <a:rPr lang="en-US" dirty="0" smtClean="0"/>
              <a:t>Fat malabsorption interfere with the uptake of fat soluble </a:t>
            </a:r>
            <a:r>
              <a:rPr lang="en-US" b="1" dirty="0" smtClean="0"/>
              <a:t>vitamins (A,D,E,K)</a:t>
            </a:r>
          </a:p>
          <a:p>
            <a:pPr lvl="2"/>
            <a:r>
              <a:rPr lang="en-US" dirty="0" smtClean="0"/>
              <a:t>Vitamin K decrease will interfere with coagulation (hypoprothrombinemia)</a:t>
            </a:r>
          </a:p>
          <a:p>
            <a:pPr lvl="2"/>
            <a:r>
              <a:rPr lang="en-US" dirty="0" smtClean="0"/>
              <a:t>Vitamin b12 will result in anemia, neuropathy, and </a:t>
            </a:r>
            <a:r>
              <a:rPr lang="en-US" dirty="0" err="1" smtClean="0"/>
              <a:t>glossitis</a:t>
            </a:r>
            <a:endParaRPr lang="en-US" dirty="0" smtClean="0"/>
          </a:p>
          <a:p>
            <a:pPr lvl="2"/>
            <a:r>
              <a:rPr lang="en-US" dirty="0" smtClean="0"/>
              <a:t>Protein malabsorption may result in peripheral edema and ascites</a:t>
            </a:r>
          </a:p>
          <a:p>
            <a:pPr lvl="2"/>
            <a:r>
              <a:rPr lang="en-US" dirty="0" smtClean="0"/>
              <a:t>Vitamin D deficiency and calcium deficiency </a:t>
            </a:r>
            <a:r>
              <a:rPr lang="en-US" dirty="0"/>
              <a:t>w</a:t>
            </a:r>
            <a:r>
              <a:rPr lang="en-US" dirty="0" smtClean="0"/>
              <a:t>ill result in </a:t>
            </a:r>
            <a:r>
              <a:rPr lang="en-US" dirty="0" err="1" smtClean="0"/>
              <a:t>osteomalacia</a:t>
            </a:r>
            <a:r>
              <a:rPr lang="en-US" dirty="0" smtClean="0"/>
              <a:t>, </a:t>
            </a:r>
            <a:r>
              <a:rPr lang="en-US" dirty="0" err="1" smtClean="0"/>
              <a:t>tetany</a:t>
            </a:r>
            <a:r>
              <a:rPr lang="en-US" dirty="0" smtClean="0"/>
              <a:t> and pathologic fractures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693398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977" y="0"/>
            <a:ext cx="8590023" cy="6851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Diseases of the intestinal tract-Maldigestion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977" y="1013248"/>
            <a:ext cx="8590023" cy="559312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Caused by failure of the chemical functions of digestion that take place in the intestinal lumen or the order of the intestinal mucosa.</a:t>
            </a:r>
          </a:p>
          <a:p>
            <a:r>
              <a:rPr lang="en-US" dirty="0" smtClean="0"/>
              <a:t>Most common causes include pancreatic, lactase, or bile salt deficiency</a:t>
            </a:r>
          </a:p>
          <a:p>
            <a:r>
              <a:rPr lang="en-US" dirty="0" smtClean="0"/>
              <a:t>Diseases where result in malabsorption syndromes because of the failure to absorb and transport digested nutrients or are responsible for maldigestion by failure of the chemical digestive process</a:t>
            </a:r>
          </a:p>
          <a:p>
            <a:r>
              <a:rPr lang="en-US" dirty="0" smtClean="0"/>
              <a:t>Hallmark of maldigestion is steatorrhea.</a:t>
            </a:r>
          </a:p>
          <a:p>
            <a:r>
              <a:rPr lang="en-US" dirty="0" smtClean="0"/>
              <a:t>Significant pancreatic disease is present when a maldigestion syndrome exists</a:t>
            </a:r>
          </a:p>
          <a:p>
            <a:r>
              <a:rPr lang="en-US" b="1" dirty="0" smtClean="0"/>
              <a:t>Chronic pancreatitis is the major and most common cause of pancreatic insufficiency</a:t>
            </a:r>
          </a:p>
          <a:p>
            <a:r>
              <a:rPr lang="en-US" dirty="0" smtClean="0"/>
              <a:t>Others include </a:t>
            </a:r>
            <a:r>
              <a:rPr lang="en-US" b="1" dirty="0" smtClean="0"/>
              <a:t>cystic fibrosis, fistulas, gallstones, ischemic enteritis, and neoplastic disease processes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45104928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771212" y="661989"/>
            <a:ext cx="3657600" cy="11610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Malabsorption </a:t>
            </a:r>
            <a:endParaRPr lang="en-US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290110" y="1721326"/>
            <a:ext cx="3931920" cy="395128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Antibiotic use</a:t>
            </a:r>
          </a:p>
          <a:p>
            <a:r>
              <a:rPr lang="en-US" dirty="0" smtClean="0"/>
              <a:t>Celiac disease, Chronic pancreatitis, protein allergies</a:t>
            </a:r>
          </a:p>
          <a:p>
            <a:r>
              <a:rPr lang="en-US" dirty="0" smtClean="0"/>
              <a:t>Congenital birth defects or diseases of the gallbladder, liver, or pancreas</a:t>
            </a:r>
          </a:p>
          <a:p>
            <a:r>
              <a:rPr lang="en-US" dirty="0" smtClean="0"/>
              <a:t>Damage to the intestine </a:t>
            </a:r>
          </a:p>
          <a:p>
            <a:r>
              <a:rPr lang="en-US" dirty="0" smtClean="0"/>
              <a:t>Radiation therapy –injuring mucosal lining of the  bowel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>
          <a:xfrm>
            <a:off x="4681533" y="661989"/>
            <a:ext cx="3657600" cy="116109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Maldigestion</a:t>
            </a:r>
            <a:endParaRPr lang="en-US" sz="2800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>
          <a:xfrm>
            <a:off x="4819836" y="1524000"/>
            <a:ext cx="3931920" cy="395128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Most often seen with alcohol-related chronic pancreatitis </a:t>
            </a:r>
          </a:p>
          <a:p>
            <a:r>
              <a:rPr lang="en-US" dirty="0" smtClean="0"/>
              <a:t>Cystic fibrosis</a:t>
            </a:r>
          </a:p>
          <a:p>
            <a:r>
              <a:rPr lang="en-US" dirty="0" smtClean="0"/>
              <a:t>Any condition that leads to destruction of the ducts that lead into the small intestine will prevent pancreatic secretions from reaching the small intestine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409609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</a:t>
            </a:r>
            <a:r>
              <a:rPr lang="en-US" dirty="0" err="1" smtClean="0"/>
              <a:t>BLeEd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177863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 bleed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524034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Upper GI</a:t>
            </a:r>
          </a:p>
          <a:p>
            <a:pPr lvl="1"/>
            <a:r>
              <a:rPr lang="en-US" dirty="0" smtClean="0"/>
              <a:t>80% upper</a:t>
            </a:r>
          </a:p>
          <a:p>
            <a:pPr lvl="1"/>
            <a:r>
              <a:rPr lang="en-US" dirty="0" smtClean="0"/>
              <a:t>Hypotension &amp; tachycardia if &gt;25% blood volume lost</a:t>
            </a:r>
          </a:p>
          <a:p>
            <a:pPr lvl="1"/>
            <a:r>
              <a:rPr lang="en-US" dirty="0" smtClean="0"/>
              <a:t>Melena indicates bleeding has occurred at a site above the cecum</a:t>
            </a:r>
          </a:p>
          <a:p>
            <a:pPr lvl="1"/>
            <a:r>
              <a:rPr lang="en-US" dirty="0" smtClean="0"/>
              <a:t>Multisystem organ failure rather than hemorrhage usual cause of death</a:t>
            </a:r>
          </a:p>
          <a:p>
            <a:pPr lvl="1"/>
            <a:r>
              <a:rPr lang="en-US" dirty="0" smtClean="0"/>
              <a:t>Upper endoscopy</a:t>
            </a:r>
          </a:p>
          <a:p>
            <a:pPr lvl="2"/>
            <a:r>
              <a:rPr lang="en-US" dirty="0" smtClean="0"/>
              <a:t>Endoscopic coagulation (thermotherapy, or injection of </a:t>
            </a:r>
            <a:r>
              <a:rPr lang="en-US" dirty="0" err="1" smtClean="0"/>
              <a:t>epi</a:t>
            </a:r>
            <a:r>
              <a:rPr lang="en-US" dirty="0" smtClean="0"/>
              <a:t> for active bleeders)</a:t>
            </a:r>
          </a:p>
          <a:p>
            <a:pPr lvl="2"/>
            <a:r>
              <a:rPr lang="en-US" dirty="0" smtClean="0"/>
              <a:t>Bleeding </a:t>
            </a:r>
            <a:r>
              <a:rPr lang="en-US" dirty="0" err="1" smtClean="0"/>
              <a:t>varices</a:t>
            </a:r>
            <a:r>
              <a:rPr lang="en-US" dirty="0" smtClean="0"/>
              <a:t>-endoscopic ligation, mechanical </a:t>
            </a:r>
            <a:r>
              <a:rPr lang="en-US" dirty="0" err="1" smtClean="0"/>
              <a:t>tamponade</a:t>
            </a:r>
            <a:r>
              <a:rPr lang="en-US" dirty="0" smtClean="0"/>
              <a:t> devices rarely used now with agents used in endoscopy</a:t>
            </a:r>
          </a:p>
          <a:p>
            <a:pPr lvl="1"/>
            <a:r>
              <a:rPr lang="en-US" dirty="0" smtClean="0"/>
              <a:t>Surgical treatment- </a:t>
            </a:r>
            <a:r>
              <a:rPr lang="en-US" dirty="0" err="1" smtClean="0"/>
              <a:t>oversewing</a:t>
            </a:r>
            <a:r>
              <a:rPr lang="en-US" dirty="0" smtClean="0"/>
              <a:t> ulcer or </a:t>
            </a:r>
            <a:r>
              <a:rPr lang="en-US" dirty="0" err="1" smtClean="0"/>
              <a:t>gastrectomy</a:t>
            </a:r>
            <a:endParaRPr lang="en-US" dirty="0" smtClean="0"/>
          </a:p>
          <a:p>
            <a:r>
              <a:rPr lang="en-US" dirty="0" smtClean="0"/>
              <a:t>Lower GI</a:t>
            </a:r>
          </a:p>
          <a:p>
            <a:pPr lvl="1"/>
            <a:r>
              <a:rPr lang="en-US" dirty="0" smtClean="0"/>
              <a:t>Older patients</a:t>
            </a:r>
          </a:p>
          <a:p>
            <a:pPr lvl="1"/>
            <a:r>
              <a:rPr lang="en-US" dirty="0" smtClean="0"/>
              <a:t>Abrupt passage red occult stool-</a:t>
            </a:r>
            <a:r>
              <a:rPr lang="en-US" dirty="0" err="1" smtClean="0"/>
              <a:t>sigmoidoscopy</a:t>
            </a:r>
            <a:r>
              <a:rPr lang="en-US" dirty="0" smtClean="0"/>
              <a:t> when stable</a:t>
            </a:r>
          </a:p>
          <a:p>
            <a:pPr lvl="1"/>
            <a:r>
              <a:rPr lang="en-US" dirty="0" smtClean="0"/>
              <a:t>After cleanse – colonoscopy</a:t>
            </a:r>
          </a:p>
          <a:p>
            <a:pPr lvl="1"/>
            <a:r>
              <a:rPr lang="en-US" dirty="0" smtClean="0"/>
              <a:t>embolic therapy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302963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Diverticulosis and diverticulitis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900933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Diverticulitis and Diverticulosis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3971612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Diverticulosis</a:t>
            </a:r>
            <a:endParaRPr lang="en-US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09936" y="2021454"/>
            <a:ext cx="3703320" cy="458492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Inflammation of diverticula</a:t>
            </a:r>
          </a:p>
          <a:p>
            <a:r>
              <a:rPr lang="en-US" dirty="0" smtClean="0"/>
              <a:t>Abdominal pain with ileus, N&amp;V, diarrhea</a:t>
            </a:r>
          </a:p>
          <a:p>
            <a:r>
              <a:rPr lang="en-US" dirty="0" smtClean="0"/>
              <a:t>Medical treatment  includes corticosteroid, antibiotics and fluid replacement</a:t>
            </a:r>
          </a:p>
          <a:p>
            <a:r>
              <a:rPr lang="en-US" dirty="0" smtClean="0"/>
              <a:t>Progression of symptoms can lead to </a:t>
            </a:r>
            <a:r>
              <a:rPr lang="en-US" dirty="0" err="1" smtClean="0"/>
              <a:t>hypovolemia</a:t>
            </a:r>
            <a:r>
              <a:rPr lang="en-US" dirty="0" smtClean="0"/>
              <a:t>, hypokalemia, and shock</a:t>
            </a:r>
          </a:p>
          <a:p>
            <a:r>
              <a:rPr lang="en-US" dirty="0" smtClean="0"/>
              <a:t>Free intraperitoneal air on </a:t>
            </a:r>
            <a:r>
              <a:rPr lang="en-US" dirty="0" err="1" smtClean="0"/>
              <a:t>xray</a:t>
            </a:r>
            <a:r>
              <a:rPr lang="en-US" dirty="0" smtClean="0"/>
              <a:t> suggest perforation</a:t>
            </a:r>
          </a:p>
          <a:p>
            <a:r>
              <a:rPr lang="en-US" dirty="0" smtClean="0"/>
              <a:t>intraperitoneal or retroperitoneal air requires urgent surgical exploration</a:t>
            </a:r>
          </a:p>
          <a:p>
            <a:pPr lvl="1"/>
            <a:r>
              <a:rPr lang="en-US" dirty="0" smtClean="0"/>
              <a:t>Exploratory laparotomy for free air, acute bleeding, or when sepsis occurs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754880" y="1524000"/>
            <a:ext cx="3931920" cy="792162"/>
          </a:xfrm>
        </p:spPr>
        <p:txBody>
          <a:bodyPr>
            <a:noAutofit/>
          </a:bodyPr>
          <a:lstStyle/>
          <a:p>
            <a:r>
              <a:rPr lang="en-US" sz="2800" dirty="0" smtClean="0"/>
              <a:t>Diverticulitis</a:t>
            </a:r>
            <a:endParaRPr lang="en-US" sz="2800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725492" y="2019868"/>
            <a:ext cx="3703320" cy="4586507"/>
          </a:xfrm>
        </p:spPr>
        <p:txBody>
          <a:bodyPr/>
          <a:lstStyle/>
          <a:p>
            <a:r>
              <a:rPr lang="en-US" dirty="0" smtClean="0"/>
              <a:t>Asymptomatic mucosa </a:t>
            </a:r>
            <a:r>
              <a:rPr lang="en-US" dirty="0" err="1" smtClean="0"/>
              <a:t>herniations</a:t>
            </a:r>
            <a:r>
              <a:rPr lang="en-US" dirty="0" smtClean="0"/>
              <a:t> in the large colon</a:t>
            </a:r>
          </a:p>
          <a:p>
            <a:r>
              <a:rPr lang="en-US" dirty="0" smtClean="0"/>
              <a:t>Colonic </a:t>
            </a:r>
            <a:r>
              <a:rPr lang="en-US" dirty="0" err="1" smtClean="0"/>
              <a:t>muscosa</a:t>
            </a:r>
            <a:r>
              <a:rPr lang="en-US" dirty="0" smtClean="0"/>
              <a:t> herniates through the smooth muscle layers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53347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appendicitis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03165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03" y="0"/>
            <a:ext cx="8025935" cy="10807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Colon surgery and Anesthetic </a:t>
            </a:r>
            <a:r>
              <a:rPr lang="en-US" dirty="0"/>
              <a:t>C</a:t>
            </a:r>
            <a:r>
              <a:rPr lang="en-US" dirty="0" smtClean="0"/>
              <a:t>onsiderations-Appendicitis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6815" y="1080799"/>
            <a:ext cx="7617185" cy="562014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Arises from the apex of the cecum</a:t>
            </a:r>
          </a:p>
          <a:p>
            <a:r>
              <a:rPr lang="en-US" dirty="0" smtClean="0"/>
              <a:t>Length is 2-20 cm</a:t>
            </a:r>
          </a:p>
          <a:p>
            <a:r>
              <a:rPr lang="en-US" dirty="0" smtClean="0"/>
              <a:t>Most common in 10-30 year olds</a:t>
            </a:r>
          </a:p>
          <a:p>
            <a:r>
              <a:rPr lang="en-US" dirty="0" smtClean="0"/>
              <a:t>Obstruction of the appendiceal lumen causes appendicitis</a:t>
            </a:r>
          </a:p>
          <a:p>
            <a:r>
              <a:rPr lang="en-US" dirty="0" smtClean="0"/>
              <a:t>4-12 hours after onset of vague or poorly localized epigastric or </a:t>
            </a:r>
            <a:r>
              <a:rPr lang="en-US" dirty="0" err="1" smtClean="0"/>
              <a:t>periumbilical</a:t>
            </a:r>
            <a:r>
              <a:rPr lang="en-US" dirty="0" smtClean="0"/>
              <a:t> pain, the pain is then localized to right lower quadrant tenderness in 80%of </a:t>
            </a:r>
            <a:r>
              <a:rPr lang="en-US" dirty="0" err="1" smtClean="0"/>
              <a:t>pts</a:t>
            </a:r>
            <a:endParaRPr lang="en-US" dirty="0" smtClean="0"/>
          </a:p>
          <a:p>
            <a:r>
              <a:rPr lang="en-US" dirty="0" smtClean="0"/>
              <a:t>Localized pain is </a:t>
            </a:r>
            <a:r>
              <a:rPr lang="en-US" dirty="0" err="1" smtClean="0"/>
              <a:t>McBurney’s</a:t>
            </a:r>
            <a:r>
              <a:rPr lang="en-US" dirty="0" smtClean="0"/>
              <a:t> point, midway between the iliac crest and umbilicus with rebound tenderness</a:t>
            </a:r>
          </a:p>
          <a:p>
            <a:r>
              <a:rPr lang="en-US" dirty="0" smtClean="0"/>
              <a:t>Major complication is perforation with peritonitis, abscess and portal </a:t>
            </a:r>
            <a:r>
              <a:rPr lang="en-US" dirty="0" err="1" smtClean="0"/>
              <a:t>pylephlebitis</a:t>
            </a:r>
            <a:endParaRPr lang="en-US" dirty="0" smtClean="0"/>
          </a:p>
          <a:p>
            <a:r>
              <a:rPr lang="en-US" dirty="0" smtClean="0"/>
              <a:t>Antibiotics.</a:t>
            </a:r>
          </a:p>
          <a:p>
            <a:r>
              <a:rPr lang="en-US" dirty="0" smtClean="0"/>
              <a:t> Laparoscopic approach is most common</a:t>
            </a:r>
          </a:p>
          <a:p>
            <a:r>
              <a:rPr lang="en-US" dirty="0" smtClean="0"/>
              <a:t>Aspiration precautions</a:t>
            </a:r>
          </a:p>
          <a:p>
            <a:r>
              <a:rPr lang="en-US" dirty="0" smtClean="0"/>
              <a:t>Local anesthesia with IV sedation </a:t>
            </a:r>
          </a:p>
          <a:p>
            <a:r>
              <a:rPr lang="en-US" dirty="0" smtClean="0"/>
              <a:t>Regional anesthesia  T6-T8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00476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peritonitis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802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Morbid obese and elderly changes with minimally invasive surgery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Obese</a:t>
            </a:r>
          </a:p>
          <a:p>
            <a:pPr lvl="1"/>
            <a:r>
              <a:rPr lang="en-US" dirty="0" smtClean="0"/>
              <a:t>Similar to </a:t>
            </a:r>
            <a:r>
              <a:rPr lang="en-US" dirty="0" err="1" smtClean="0"/>
              <a:t>nonobese</a:t>
            </a:r>
            <a:endParaRPr lang="en-US" dirty="0" smtClean="0"/>
          </a:p>
          <a:p>
            <a:r>
              <a:rPr lang="en-US" dirty="0" smtClean="0"/>
              <a:t>Elderly</a:t>
            </a:r>
          </a:p>
          <a:p>
            <a:pPr lvl="1"/>
            <a:r>
              <a:rPr lang="en-US" dirty="0" smtClean="0"/>
              <a:t>Upon </a:t>
            </a:r>
            <a:r>
              <a:rPr lang="en-US" dirty="0" err="1" smtClean="0"/>
              <a:t>insuflation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If </a:t>
            </a:r>
            <a:r>
              <a:rPr lang="en-US" dirty="0" err="1"/>
              <a:t>c</a:t>
            </a:r>
            <a:r>
              <a:rPr lang="en-US" dirty="0" err="1" smtClean="0"/>
              <a:t>oexisiting</a:t>
            </a:r>
            <a:r>
              <a:rPr lang="en-US" dirty="0" smtClean="0"/>
              <a:t> cardiopulmonary disease</a:t>
            </a:r>
          </a:p>
          <a:p>
            <a:pPr lvl="3"/>
            <a:r>
              <a:rPr lang="en-US" dirty="0" smtClean="0"/>
              <a:t>Increases in SVR with reduces cardiac index and ejection fraction</a:t>
            </a:r>
          </a:p>
          <a:p>
            <a:pPr lvl="2"/>
            <a:r>
              <a:rPr lang="en-US" dirty="0" smtClean="0"/>
              <a:t>Left ventricular workload remained unchanged</a:t>
            </a:r>
          </a:p>
          <a:p>
            <a:pPr lvl="1"/>
            <a:r>
              <a:rPr lang="en-US" dirty="0" smtClean="0"/>
              <a:t>When placed in </a:t>
            </a:r>
            <a:r>
              <a:rPr lang="en-US" dirty="0" err="1" smtClean="0"/>
              <a:t>trendelenburg</a:t>
            </a:r>
            <a:endParaRPr lang="en-US" dirty="0" smtClean="0"/>
          </a:p>
          <a:p>
            <a:pPr lvl="2"/>
            <a:r>
              <a:rPr lang="en-US" dirty="0" smtClean="0"/>
              <a:t>Cardiac preload increased</a:t>
            </a:r>
          </a:p>
          <a:p>
            <a:pPr lvl="2"/>
            <a:r>
              <a:rPr lang="en-US" dirty="0" smtClean="0"/>
              <a:t>CI and EF improved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977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Peritonitis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Bowel perforation</a:t>
            </a:r>
          </a:p>
          <a:p>
            <a:pPr lvl="1"/>
            <a:r>
              <a:rPr lang="en-US" dirty="0" smtClean="0"/>
              <a:t>Other Organ Leak</a:t>
            </a:r>
          </a:p>
          <a:p>
            <a:pPr lvl="2"/>
            <a:r>
              <a:rPr lang="en-US" dirty="0" smtClean="0"/>
              <a:t>Pancreatitis, </a:t>
            </a:r>
            <a:r>
              <a:rPr lang="en-US" dirty="0" err="1" smtClean="0"/>
              <a:t>cholecystitis</a:t>
            </a:r>
            <a:r>
              <a:rPr lang="en-US" dirty="0" smtClean="0"/>
              <a:t>, </a:t>
            </a:r>
            <a:r>
              <a:rPr lang="en-US" dirty="0" err="1" smtClean="0"/>
              <a:t>salpingitis</a:t>
            </a:r>
            <a:r>
              <a:rPr lang="en-US" dirty="0" smtClean="0"/>
              <a:t>, bile leak after biopsy, bladder rupture</a:t>
            </a:r>
          </a:p>
          <a:p>
            <a:pPr lvl="1"/>
            <a:r>
              <a:rPr lang="en-US" dirty="0" err="1" smtClean="0"/>
              <a:t>Peritonieal</a:t>
            </a:r>
            <a:r>
              <a:rPr lang="en-US" dirty="0" smtClean="0"/>
              <a:t> disruption</a:t>
            </a:r>
          </a:p>
          <a:p>
            <a:pPr lvl="2"/>
            <a:r>
              <a:rPr lang="en-US" dirty="0" smtClean="0"/>
              <a:t>Peritoneal dialysis, </a:t>
            </a:r>
            <a:r>
              <a:rPr lang="en-US" dirty="0" err="1" smtClean="0"/>
              <a:t>intraperitoneal</a:t>
            </a:r>
            <a:r>
              <a:rPr lang="en-US" dirty="0" smtClean="0"/>
              <a:t> chemo, retained postop foreign body, trauma</a:t>
            </a:r>
          </a:p>
          <a:p>
            <a:r>
              <a:rPr lang="en-US" dirty="0" err="1" smtClean="0"/>
              <a:t>Patho</a:t>
            </a:r>
            <a:endParaRPr lang="en-US" dirty="0"/>
          </a:p>
          <a:p>
            <a:pPr lvl="1"/>
            <a:r>
              <a:rPr lang="en-US" dirty="0" smtClean="0"/>
              <a:t>Infectious agents gain access to peritoneal cavity</a:t>
            </a:r>
          </a:p>
          <a:p>
            <a:r>
              <a:rPr lang="en-US" dirty="0" smtClean="0"/>
              <a:t>Signs and symptoms</a:t>
            </a:r>
          </a:p>
          <a:p>
            <a:pPr lvl="1"/>
            <a:r>
              <a:rPr lang="en-US" dirty="0" smtClean="0"/>
              <a:t>Acute abdominal pain and tenderness + fever</a:t>
            </a:r>
          </a:p>
          <a:p>
            <a:r>
              <a:rPr lang="en-US" dirty="0" smtClean="0"/>
              <a:t>Treatment &amp; prognosis</a:t>
            </a:r>
          </a:p>
          <a:p>
            <a:pPr lvl="1"/>
            <a:r>
              <a:rPr lang="en-US" dirty="0" smtClean="0"/>
              <a:t>Hydration, correction of electrolyte abnormalities, antibiotics, surgery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5584821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colonic pseudo-obstruction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662590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Colonic Pseudo-obstruction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form of colonic ileus</a:t>
            </a:r>
          </a:p>
          <a:p>
            <a:r>
              <a:rPr lang="en-US" dirty="0" smtClean="0"/>
              <a:t>Massive dilation of the colon in the absence of mechanical obstruction</a:t>
            </a:r>
          </a:p>
          <a:p>
            <a:r>
              <a:rPr lang="en-US" dirty="0" smtClean="0"/>
              <a:t>Develops in seriously ill hospitalized </a:t>
            </a:r>
            <a:r>
              <a:rPr lang="en-US" dirty="0"/>
              <a:t>patients </a:t>
            </a:r>
            <a:endParaRPr lang="en-US" dirty="0" smtClean="0"/>
          </a:p>
          <a:p>
            <a:r>
              <a:rPr lang="en-US" dirty="0" smtClean="0"/>
              <a:t>If untreated results in ischemia</a:t>
            </a:r>
          </a:p>
          <a:p>
            <a:r>
              <a:rPr lang="en-US" dirty="0" smtClean="0"/>
              <a:t>Risk of perforation</a:t>
            </a:r>
          </a:p>
          <a:p>
            <a:r>
              <a:rPr lang="en-US" dirty="0" smtClean="0"/>
              <a:t>Less than 12 cm, conservative therapy for 48 hours</a:t>
            </a:r>
          </a:p>
          <a:p>
            <a:r>
              <a:rPr lang="en-US" dirty="0" smtClean="0"/>
              <a:t>Intravenous neostigmine 2-2.5 mg/kg over 3-5 minutes results in immediate colonic decompression in 80-90% </a:t>
            </a:r>
            <a:r>
              <a:rPr lang="en-US" dirty="0" err="1" smtClean="0"/>
              <a:t>pts</a:t>
            </a:r>
            <a:endParaRPr lang="en-US" dirty="0" smtClean="0"/>
          </a:p>
          <a:p>
            <a:pPr lvl="1"/>
            <a:r>
              <a:rPr lang="en-US" dirty="0" err="1" smtClean="0"/>
              <a:t>Bradycardia</a:t>
            </a:r>
            <a:r>
              <a:rPr lang="en-US" dirty="0" smtClean="0"/>
              <a:t> is major side effect cardiac monitoring required</a:t>
            </a:r>
          </a:p>
          <a:p>
            <a:r>
              <a:rPr lang="en-US" dirty="0" err="1" smtClean="0"/>
              <a:t>Decompressive</a:t>
            </a:r>
            <a:r>
              <a:rPr lang="en-US" dirty="0" smtClean="0"/>
              <a:t> colonoscopy or placement of a </a:t>
            </a:r>
            <a:r>
              <a:rPr lang="en-US" dirty="0" err="1" smtClean="0"/>
              <a:t>cecostomy</a:t>
            </a:r>
            <a:r>
              <a:rPr lang="en-US" dirty="0" smtClean="0"/>
              <a:t> are other active interventions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8483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Circulatory Changes during Laparoscopy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Increased cerebral perfusion and intracranial pressure</a:t>
            </a:r>
          </a:p>
          <a:p>
            <a:pPr lvl="1"/>
            <a:r>
              <a:rPr lang="en-US" dirty="0" smtClean="0"/>
              <a:t>Caution in patients wit brain tumor or </a:t>
            </a:r>
            <a:r>
              <a:rPr lang="en-US" dirty="0" err="1" smtClean="0"/>
              <a:t>ventriculoperitoneal</a:t>
            </a:r>
            <a:r>
              <a:rPr lang="en-US" dirty="0" smtClean="0"/>
              <a:t> shunt</a:t>
            </a:r>
          </a:p>
          <a:p>
            <a:r>
              <a:rPr lang="en-US" dirty="0" smtClean="0"/>
              <a:t>Decreased splanchnic blood flow</a:t>
            </a:r>
          </a:p>
          <a:p>
            <a:pPr lvl="1"/>
            <a:r>
              <a:rPr lang="en-US" dirty="0" smtClean="0"/>
              <a:t>Variable ( decreased or no change) in bowel perfusion, mechanical </a:t>
            </a:r>
            <a:r>
              <a:rPr lang="en-US" dirty="0" err="1" smtClean="0"/>
              <a:t>pneumoperitoneum</a:t>
            </a:r>
            <a:r>
              <a:rPr lang="en-US" dirty="0" smtClean="0"/>
              <a:t> compression balanced by </a:t>
            </a:r>
            <a:r>
              <a:rPr lang="en-US" dirty="0" err="1" smtClean="0"/>
              <a:t>hypercarbic</a:t>
            </a:r>
            <a:r>
              <a:rPr lang="en-US" dirty="0" smtClean="0"/>
              <a:t> vasodilation</a:t>
            </a:r>
          </a:p>
          <a:p>
            <a:pPr lvl="1"/>
            <a:r>
              <a:rPr lang="en-US" dirty="0" smtClean="0"/>
              <a:t>Decreased hepatic blood flow</a:t>
            </a:r>
          </a:p>
          <a:p>
            <a:pPr lvl="2"/>
            <a:r>
              <a:rPr lang="en-US" dirty="0" smtClean="0"/>
              <a:t>Beneficial during </a:t>
            </a:r>
            <a:r>
              <a:rPr lang="en-US" dirty="0" err="1" smtClean="0"/>
              <a:t>cryoablation</a:t>
            </a:r>
            <a:r>
              <a:rPr lang="en-US" dirty="0" smtClean="0"/>
              <a:t> of liver metastasis</a:t>
            </a:r>
          </a:p>
          <a:p>
            <a:pPr lvl="1"/>
            <a:r>
              <a:rPr lang="en-US" dirty="0" smtClean="0"/>
              <a:t>Reduced renal perfusion and urine output (reduced during </a:t>
            </a:r>
            <a:r>
              <a:rPr lang="en-US" dirty="0" err="1" smtClean="0"/>
              <a:t>pneumoperitoneum</a:t>
            </a:r>
            <a:r>
              <a:rPr lang="en-US" dirty="0" smtClean="0"/>
              <a:t>/ recovery following deflation)</a:t>
            </a:r>
          </a:p>
          <a:p>
            <a:r>
              <a:rPr lang="en-US" dirty="0" smtClean="0"/>
              <a:t>Decreased femoral vein flow</a:t>
            </a:r>
          </a:p>
          <a:p>
            <a:pPr lvl="1"/>
            <a:r>
              <a:rPr lang="en-US" dirty="0" smtClean="0"/>
              <a:t>Increased potential for deep vein thrombosis and pulmonary embolism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64215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Renal Function During Laparoscopy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Urine output reduced during laparoscopy</a:t>
            </a:r>
          </a:p>
          <a:p>
            <a:pPr lvl="1"/>
            <a:r>
              <a:rPr lang="en-US" dirty="0" smtClean="0"/>
              <a:t>Decreased renal blood flow</a:t>
            </a:r>
          </a:p>
          <a:p>
            <a:pPr lvl="1"/>
            <a:r>
              <a:rPr lang="en-US" dirty="0" smtClean="0"/>
              <a:t>Compression of renal parenchyma</a:t>
            </a:r>
          </a:p>
          <a:p>
            <a:pPr lvl="1"/>
            <a:r>
              <a:rPr lang="en-US" dirty="0" smtClean="0"/>
              <a:t>Neuroendocrine</a:t>
            </a:r>
          </a:p>
          <a:p>
            <a:r>
              <a:rPr lang="en-US" dirty="0" smtClean="0"/>
              <a:t>Factors that influence urine output</a:t>
            </a:r>
          </a:p>
          <a:p>
            <a:pPr lvl="1"/>
            <a:r>
              <a:rPr lang="en-US" dirty="0" smtClean="0"/>
              <a:t>Pre-existing renal compromise</a:t>
            </a:r>
          </a:p>
          <a:p>
            <a:pPr lvl="1"/>
            <a:r>
              <a:rPr lang="en-US" dirty="0" smtClean="0"/>
              <a:t>Longer insufflation times</a:t>
            </a:r>
          </a:p>
          <a:p>
            <a:pPr lvl="1"/>
            <a:r>
              <a:rPr lang="en-US" dirty="0" smtClean="0"/>
              <a:t>High intra-abdominal pressures</a:t>
            </a:r>
          </a:p>
          <a:p>
            <a:r>
              <a:rPr lang="en-US" dirty="0" smtClean="0"/>
              <a:t>Intraoperative oliguria reversible within 2 hours postop</a:t>
            </a:r>
          </a:p>
          <a:p>
            <a:r>
              <a:rPr lang="en-US" dirty="0" smtClean="0"/>
              <a:t>IAP &lt;15 mmHg safe even in patients with renal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99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Respiratory and gas exchange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Cephalad</a:t>
            </a:r>
            <a:r>
              <a:rPr lang="en-US" b="1" dirty="0" smtClean="0"/>
              <a:t> displacement of the diaphragm </a:t>
            </a:r>
            <a:r>
              <a:rPr lang="en-US" dirty="0" smtClean="0"/>
              <a:t>from </a:t>
            </a:r>
            <a:r>
              <a:rPr lang="en-US" u="sng" dirty="0" smtClean="0"/>
              <a:t>increased IAP </a:t>
            </a:r>
            <a:r>
              <a:rPr lang="en-US" dirty="0" smtClean="0"/>
              <a:t>and patient </a:t>
            </a:r>
            <a:r>
              <a:rPr lang="en-US" u="sng" dirty="0" smtClean="0"/>
              <a:t>positioning</a:t>
            </a:r>
            <a:r>
              <a:rPr lang="en-US" dirty="0" smtClean="0"/>
              <a:t> causing:</a:t>
            </a:r>
          </a:p>
          <a:p>
            <a:pPr lvl="1"/>
            <a:r>
              <a:rPr lang="en-US" b="1" dirty="0" smtClean="0"/>
              <a:t>Reduction in lung volume</a:t>
            </a:r>
          </a:p>
          <a:p>
            <a:pPr lvl="1"/>
            <a:r>
              <a:rPr lang="en-US" b="1" dirty="0" smtClean="0"/>
              <a:t>Reduction in pulmonary compliance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CO2 absorption reaches a plateau within 10-15 min (some sources say 40 minutes {</a:t>
            </a:r>
            <a:r>
              <a:rPr lang="en-US" b="1" dirty="0" err="1" smtClean="0"/>
              <a:t>nagelhout</a:t>
            </a:r>
            <a:r>
              <a:rPr lang="en-US" b="1" dirty="0" smtClean="0"/>
              <a:t>})</a:t>
            </a:r>
          </a:p>
          <a:p>
            <a:pPr lvl="1"/>
            <a:endParaRPr lang="en-US" b="1" dirty="0"/>
          </a:p>
          <a:p>
            <a:pPr lvl="1"/>
            <a:r>
              <a:rPr lang="en-US" b="1" dirty="0" smtClean="0"/>
              <a:t>Morbid obese: </a:t>
            </a:r>
            <a:r>
              <a:rPr lang="en-US" dirty="0" smtClean="0"/>
              <a:t>similar to non obese however in </a:t>
            </a:r>
            <a:r>
              <a:rPr lang="en-US" dirty="0" err="1" smtClean="0"/>
              <a:t>trendelenberg</a:t>
            </a:r>
            <a:r>
              <a:rPr lang="en-US" dirty="0" smtClean="0"/>
              <a:t> arterial oxygenation and alveolar-arterial oxygen gradients are impaired</a:t>
            </a:r>
          </a:p>
          <a:p>
            <a:pPr lvl="1"/>
            <a:r>
              <a:rPr lang="en-US" b="1" dirty="0" smtClean="0"/>
              <a:t>Patients with severe pre-existing pulmonary disease</a:t>
            </a:r>
            <a:r>
              <a:rPr lang="en-US" dirty="0" smtClean="0"/>
              <a:t> may be difficult to eliminate the CO2 despite aggressive hyperventilation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6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Pulmonary Changes During Laparoscopy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Diaphragm elevated</a:t>
            </a:r>
          </a:p>
          <a:p>
            <a:r>
              <a:rPr lang="en-US" b="1" u="sng" dirty="0" smtClean="0"/>
              <a:t>Decreased lung volume </a:t>
            </a:r>
            <a:r>
              <a:rPr lang="en-US" dirty="0" smtClean="0"/>
              <a:t>(FRC)</a:t>
            </a:r>
          </a:p>
          <a:p>
            <a:pPr lvl="1"/>
            <a:r>
              <a:rPr lang="en-US" dirty="0" smtClean="0"/>
              <a:t>Increased V/Q mismatch</a:t>
            </a:r>
          </a:p>
          <a:p>
            <a:pPr lvl="1"/>
            <a:r>
              <a:rPr lang="en-US" dirty="0" smtClean="0"/>
              <a:t>Increased alveolar-arterial oxygen gradient</a:t>
            </a:r>
          </a:p>
          <a:p>
            <a:r>
              <a:rPr lang="en-US" b="1" u="sng" dirty="0" smtClean="0"/>
              <a:t>Decreased lung compliance and increased resistance</a:t>
            </a:r>
          </a:p>
          <a:p>
            <a:pPr lvl="1"/>
            <a:r>
              <a:rPr lang="en-US" b="1" u="sng" dirty="0" smtClean="0"/>
              <a:t>Increased pleural pressure</a:t>
            </a:r>
          </a:p>
          <a:p>
            <a:pPr lvl="1"/>
            <a:r>
              <a:rPr lang="en-US" b="1" u="sng" dirty="0" smtClean="0"/>
              <a:t>Increased airway pressures</a:t>
            </a:r>
          </a:p>
          <a:p>
            <a:pPr lvl="1"/>
            <a:r>
              <a:rPr lang="en-US" b="1" u="sng" dirty="0" smtClean="0"/>
              <a:t>Decreases compliance 40% with 45degree </a:t>
            </a:r>
            <a:r>
              <a:rPr lang="en-US" b="1" u="sng" dirty="0" err="1" smtClean="0"/>
              <a:t>trendelenberg</a:t>
            </a:r>
            <a:endParaRPr lang="en-US" b="1" u="sng" dirty="0" smtClean="0"/>
          </a:p>
          <a:p>
            <a:r>
              <a:rPr lang="en-US" dirty="0" smtClean="0"/>
              <a:t>Uneven gas distribution</a:t>
            </a:r>
          </a:p>
          <a:p>
            <a:r>
              <a:rPr lang="en-US" b="1" u="sng" dirty="0" err="1" smtClean="0"/>
              <a:t>Cephalad</a:t>
            </a:r>
            <a:r>
              <a:rPr lang="en-US" b="1" u="sng" dirty="0" smtClean="0"/>
              <a:t> displacement of carina</a:t>
            </a:r>
          </a:p>
          <a:p>
            <a:pPr lvl="1"/>
            <a:r>
              <a:rPr lang="en-US" dirty="0" smtClean="0"/>
              <a:t>Endobronchial intubation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002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Anesthetic Management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682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points for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Optimal technique provides</a:t>
            </a:r>
          </a:p>
          <a:p>
            <a:pPr lvl="1"/>
            <a:r>
              <a:rPr lang="en-US" dirty="0" smtClean="0"/>
              <a:t>Optimal surgical exposure</a:t>
            </a:r>
            <a:endParaRPr lang="en-US" dirty="0"/>
          </a:p>
          <a:p>
            <a:pPr lvl="1"/>
            <a:r>
              <a:rPr lang="en-US" dirty="0"/>
              <a:t>S</a:t>
            </a:r>
            <a:r>
              <a:rPr lang="en-US" dirty="0" smtClean="0"/>
              <a:t>horter case</a:t>
            </a:r>
          </a:p>
          <a:p>
            <a:pPr lvl="1"/>
            <a:r>
              <a:rPr lang="en-US" dirty="0"/>
              <a:t>Q</a:t>
            </a:r>
            <a:r>
              <a:rPr lang="en-US" dirty="0" smtClean="0"/>
              <a:t>uick recovery</a:t>
            </a:r>
          </a:p>
          <a:p>
            <a:r>
              <a:rPr lang="en-US" dirty="0" smtClean="0"/>
              <a:t>General endotracheal anesthesia</a:t>
            </a:r>
          </a:p>
          <a:p>
            <a:pPr lvl="1"/>
            <a:r>
              <a:rPr lang="en-US" dirty="0" smtClean="0"/>
              <a:t>Can use spinal if using lower pressure and shorter cases however may cause discomfort for the patient and may be significant sympathetic denervation causing adverse </a:t>
            </a:r>
            <a:r>
              <a:rPr lang="en-US" dirty="0" err="1" smtClean="0"/>
              <a:t>ventilatory</a:t>
            </a:r>
            <a:r>
              <a:rPr lang="en-US" dirty="0" smtClean="0"/>
              <a:t> and circulatory response (not usually done in US)</a:t>
            </a:r>
          </a:p>
          <a:p>
            <a:r>
              <a:rPr lang="en-US" dirty="0" smtClean="0"/>
              <a:t>Acceptance of higher ETCO2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135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Induction and Airway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GETA</a:t>
            </a:r>
          </a:p>
          <a:p>
            <a:r>
              <a:rPr lang="en-US" dirty="0" err="1" smtClean="0"/>
              <a:t>Propofol</a:t>
            </a:r>
            <a:r>
              <a:rPr lang="en-US" dirty="0" smtClean="0"/>
              <a:t> Drug of choice for induction (anti-emetic properties and euphoria on emergence)</a:t>
            </a:r>
          </a:p>
          <a:p>
            <a:r>
              <a:rPr lang="en-US" dirty="0" smtClean="0"/>
              <a:t>LMA has been used for short cases but not routine as patient at risk for regurgitation</a:t>
            </a:r>
          </a:p>
          <a:p>
            <a:pPr lvl="1"/>
            <a:r>
              <a:rPr lang="en-US" dirty="0" smtClean="0"/>
              <a:t>(rule of 15 from previous slides)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654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Maintenance of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Inhalation agents </a:t>
            </a:r>
          </a:p>
          <a:p>
            <a:r>
              <a:rPr lang="en-US" dirty="0" smtClean="0"/>
              <a:t>TIVA can be done although studies say unless patient at very high risk of PONV, incidence is similar if combined prophylactic </a:t>
            </a:r>
            <a:r>
              <a:rPr lang="en-US" dirty="0" err="1" smtClean="0"/>
              <a:t>antiemetics</a:t>
            </a:r>
            <a:r>
              <a:rPr lang="en-US" dirty="0" smtClean="0"/>
              <a:t> are given with inhaled anesthetic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602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Objectives: Laparoscopy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Identify risks associated with surgical procedures of the abdomen and/or gastrointestinal system </a:t>
            </a:r>
          </a:p>
          <a:p>
            <a:r>
              <a:rPr lang="en-US" dirty="0" smtClean="0"/>
              <a:t>Describe </a:t>
            </a:r>
            <a:r>
              <a:rPr lang="en-US" dirty="0"/>
              <a:t>the clinical presentation and anesthetic management for a patient </a:t>
            </a:r>
            <a:r>
              <a:rPr lang="en-US" dirty="0" smtClean="0"/>
              <a:t>with:</a:t>
            </a:r>
          </a:p>
          <a:p>
            <a:pPr lvl="1"/>
            <a:r>
              <a:rPr lang="en-US" dirty="0" smtClean="0"/>
              <a:t>Hernias </a:t>
            </a:r>
            <a:endParaRPr lang="en-US" dirty="0"/>
          </a:p>
          <a:p>
            <a:pPr lvl="1"/>
            <a:r>
              <a:rPr lang="en-US" dirty="0" smtClean="0"/>
              <a:t>Gastric </a:t>
            </a:r>
            <a:r>
              <a:rPr lang="en-US" dirty="0"/>
              <a:t>ulcer </a:t>
            </a:r>
            <a:r>
              <a:rPr lang="en-US" dirty="0" smtClean="0"/>
              <a:t>disease</a:t>
            </a:r>
          </a:p>
          <a:p>
            <a:pPr lvl="1"/>
            <a:r>
              <a:rPr lang="en-US" dirty="0" smtClean="0"/>
              <a:t>Bowel obstruction</a:t>
            </a:r>
          </a:p>
          <a:p>
            <a:pPr lvl="1"/>
            <a:r>
              <a:rPr lang="en-US" dirty="0" smtClean="0"/>
              <a:t>Carcinoid tumors</a:t>
            </a:r>
          </a:p>
          <a:p>
            <a:pPr lvl="1"/>
            <a:r>
              <a:rPr lang="en-US" dirty="0" smtClean="0"/>
              <a:t>Acute </a:t>
            </a:r>
            <a:r>
              <a:rPr lang="en-US" dirty="0"/>
              <a:t>and chronic pancreatitis </a:t>
            </a:r>
          </a:p>
          <a:p>
            <a:pPr lvl="1"/>
            <a:r>
              <a:rPr lang="en-US" dirty="0" err="1" smtClean="0"/>
              <a:t>Crohn’s</a:t>
            </a:r>
            <a:r>
              <a:rPr lang="en-US" dirty="0" smtClean="0"/>
              <a:t> </a:t>
            </a:r>
            <a:r>
              <a:rPr lang="en-US" dirty="0"/>
              <a:t>disease </a:t>
            </a:r>
          </a:p>
          <a:p>
            <a:pPr lvl="1"/>
            <a:r>
              <a:rPr lang="en-US" dirty="0" smtClean="0"/>
              <a:t>Inflammatory </a:t>
            </a:r>
            <a:r>
              <a:rPr lang="en-US" dirty="0"/>
              <a:t>bowel diseases </a:t>
            </a:r>
          </a:p>
          <a:p>
            <a:pPr lvl="1"/>
            <a:r>
              <a:rPr lang="en-US" dirty="0" smtClean="0"/>
              <a:t>Splenic </a:t>
            </a:r>
            <a:r>
              <a:rPr lang="en-US" dirty="0"/>
              <a:t>pathology </a:t>
            </a:r>
          </a:p>
          <a:p>
            <a:pPr lvl="0"/>
            <a:r>
              <a:rPr lang="en-US" dirty="0"/>
              <a:t>Describe </a:t>
            </a:r>
            <a:r>
              <a:rPr lang="en-US" dirty="0" err="1"/>
              <a:t>gastroesophageal</a:t>
            </a:r>
            <a:r>
              <a:rPr lang="en-US" dirty="0"/>
              <a:t> reflux disease (GERD), treatment and anesthetic considerations </a:t>
            </a:r>
          </a:p>
          <a:p>
            <a:pPr lvl="0"/>
            <a:r>
              <a:rPr lang="en-US" dirty="0"/>
              <a:t>Identify and discuss the anesthetic management and implications associated with laparoscopic procedures.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995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N2O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Controversial</a:t>
            </a:r>
          </a:p>
          <a:p>
            <a:r>
              <a:rPr lang="en-US" dirty="0" smtClean="0"/>
              <a:t>Can be used but is slightly higher risk of PONV</a:t>
            </a:r>
          </a:p>
          <a:p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change surgeon field</a:t>
            </a:r>
          </a:p>
          <a:p>
            <a:r>
              <a:rPr lang="en-US" dirty="0" smtClean="0"/>
              <a:t>In lab experiments N20 will combust within 2 hours although not significant in practice.</a:t>
            </a:r>
          </a:p>
          <a:p>
            <a:r>
              <a:rPr lang="en-US" dirty="0" smtClean="0"/>
              <a:t>Increased risk of gas embolism</a:t>
            </a:r>
          </a:p>
          <a:p>
            <a:pPr lvl="1"/>
            <a:r>
              <a:rPr lang="en-US" dirty="0" smtClean="0"/>
              <a:t>May be more of an issue with longer cases, use of laser and leakage of  bowel gases into the peritoneal cavity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3126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Intraop</a:t>
            </a:r>
            <a:r>
              <a:rPr lang="en-US" dirty="0" smtClean="0"/>
              <a:t> Opioids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not treat </a:t>
            </a:r>
            <a:r>
              <a:rPr lang="en-US" dirty="0" err="1" smtClean="0"/>
              <a:t>pneumoperitoneum</a:t>
            </a:r>
            <a:r>
              <a:rPr lang="en-US" dirty="0" smtClean="0"/>
              <a:t> induced hypertension with opioids</a:t>
            </a:r>
          </a:p>
          <a:p>
            <a:pPr lvl="1"/>
            <a:r>
              <a:rPr lang="en-US" dirty="0" smtClean="0"/>
              <a:t>Use short acting opioids or short acting </a:t>
            </a:r>
            <a:r>
              <a:rPr lang="en-US" dirty="0" err="1" smtClean="0"/>
              <a:t>sympatholytics</a:t>
            </a:r>
            <a:r>
              <a:rPr lang="en-US" dirty="0" smtClean="0"/>
              <a:t>..i.e. </a:t>
            </a:r>
            <a:r>
              <a:rPr lang="en-US" dirty="0" err="1" smtClean="0"/>
              <a:t>remifentanil</a:t>
            </a:r>
            <a:r>
              <a:rPr lang="en-US" dirty="0" smtClean="0"/>
              <a:t>, fentanyl, </a:t>
            </a:r>
            <a:r>
              <a:rPr lang="en-US" dirty="0" err="1" smtClean="0"/>
              <a:t>esmolol</a:t>
            </a:r>
            <a:endParaRPr lang="en-US" dirty="0" smtClean="0"/>
          </a:p>
          <a:p>
            <a:r>
              <a:rPr lang="en-US" b="1" u="sng" dirty="0" smtClean="0"/>
              <a:t>Glucagon</a:t>
            </a:r>
            <a:r>
              <a:rPr lang="en-US" b="1" dirty="0" smtClean="0"/>
              <a:t> c</a:t>
            </a:r>
            <a:r>
              <a:rPr lang="en-US" dirty="0" smtClean="0"/>
              <a:t>an treat opioid induced spasms of sphincter of </a:t>
            </a:r>
            <a:r>
              <a:rPr lang="en-US" dirty="0" err="1" smtClean="0"/>
              <a:t>Oddi</a:t>
            </a:r>
            <a:r>
              <a:rPr lang="en-US" dirty="0" smtClean="0"/>
              <a:t> during </a:t>
            </a:r>
            <a:r>
              <a:rPr lang="en-US" dirty="0" err="1" smtClean="0"/>
              <a:t>cholangiogram</a:t>
            </a:r>
            <a:r>
              <a:rPr lang="en-US" dirty="0" smtClean="0"/>
              <a:t> during lap </a:t>
            </a:r>
            <a:r>
              <a:rPr lang="en-US" dirty="0" err="1" smtClean="0"/>
              <a:t>chole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2896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Muscle Relaxants and Reversal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Muscle paralysis reduces the IAP needed for the same degree of abdominal distension</a:t>
            </a:r>
          </a:p>
          <a:p>
            <a:pPr lvl="1"/>
            <a:r>
              <a:rPr lang="en-US" dirty="0" smtClean="0"/>
              <a:t>(studies do not show that this actually makes a difference in surgical field…another paper idea?)</a:t>
            </a:r>
          </a:p>
          <a:p>
            <a:pPr lvl="2"/>
            <a:r>
              <a:rPr lang="en-US" dirty="0" smtClean="0"/>
              <a:t>Patient movement however during robotic surgery can result in displacement of arms and can place patient at </a:t>
            </a:r>
            <a:r>
              <a:rPr lang="en-US" dirty="0" err="1" smtClean="0"/>
              <a:t>risk..keep</a:t>
            </a:r>
            <a:r>
              <a:rPr lang="en-US" dirty="0" smtClean="0"/>
              <a:t> paralyzed </a:t>
            </a:r>
          </a:p>
          <a:p>
            <a:r>
              <a:rPr lang="en-US" dirty="0" smtClean="0"/>
              <a:t>Residual neuromuscular blockade can increase postop respiratory complications in high-risk patients (morbid obese and elderly)</a:t>
            </a:r>
          </a:p>
          <a:p>
            <a:pPr lvl="1"/>
            <a:r>
              <a:rPr lang="en-US" dirty="0" smtClean="0"/>
              <a:t>TOF is unreliable in diagnosing residual blockade</a:t>
            </a:r>
          </a:p>
          <a:p>
            <a:pPr lvl="1"/>
            <a:r>
              <a:rPr lang="en-US" dirty="0" err="1" smtClean="0"/>
              <a:t>Acceleromyography</a:t>
            </a:r>
            <a:r>
              <a:rPr lang="en-US" dirty="0" smtClean="0"/>
              <a:t> that produces a TOF ratio has been shown to reduce the incidence of residual blockade</a:t>
            </a:r>
          </a:p>
          <a:p>
            <a:pPr lvl="1"/>
            <a:r>
              <a:rPr lang="en-US" dirty="0" smtClean="0"/>
              <a:t>Reverse with Neostigmine/</a:t>
            </a:r>
            <a:r>
              <a:rPr lang="en-US" dirty="0" err="1" smtClean="0"/>
              <a:t>Glyco</a:t>
            </a:r>
            <a:r>
              <a:rPr lang="en-US" dirty="0" smtClean="0"/>
              <a:t> or </a:t>
            </a:r>
            <a:r>
              <a:rPr lang="en-US" dirty="0" err="1" smtClean="0"/>
              <a:t>Sugammadex</a:t>
            </a:r>
            <a:endParaRPr lang="en-US" dirty="0" smtClean="0"/>
          </a:p>
          <a:p>
            <a:pPr lvl="1"/>
            <a:r>
              <a:rPr lang="en-US" dirty="0" smtClean="0"/>
              <a:t>Neostigmine does not increase risk of PONV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0063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Ventilation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minute ventilation 20-30%</a:t>
            </a:r>
          </a:p>
          <a:p>
            <a:pPr lvl="1"/>
            <a:r>
              <a:rPr lang="en-US" dirty="0" smtClean="0"/>
              <a:t>Increase respiratory rate and/or tidal volume</a:t>
            </a:r>
          </a:p>
          <a:p>
            <a:r>
              <a:rPr lang="en-US" dirty="0" smtClean="0"/>
              <a:t>Lung protective ventilation</a:t>
            </a:r>
          </a:p>
          <a:p>
            <a:pPr lvl="1"/>
            <a:r>
              <a:rPr lang="en-US" dirty="0" smtClean="0"/>
              <a:t>Pressure controlled ventilation (6-8ml/kg ideal body weight) peep 5-10</a:t>
            </a:r>
          </a:p>
          <a:p>
            <a:pPr lvl="1"/>
            <a:r>
              <a:rPr lang="en-US" dirty="0" smtClean="0"/>
              <a:t>Recruitment </a:t>
            </a:r>
            <a:r>
              <a:rPr lang="en-US" dirty="0" err="1" smtClean="0"/>
              <a:t>manuevers</a:t>
            </a:r>
            <a:r>
              <a:rPr lang="en-US" dirty="0" smtClean="0"/>
              <a:t> before and after lap procedures</a:t>
            </a:r>
          </a:p>
          <a:p>
            <a:pPr lvl="1"/>
            <a:r>
              <a:rPr lang="en-US" dirty="0" smtClean="0"/>
              <a:t>Mild </a:t>
            </a:r>
            <a:r>
              <a:rPr lang="en-US" dirty="0" err="1" smtClean="0"/>
              <a:t>hypercapnia</a:t>
            </a:r>
            <a:r>
              <a:rPr lang="en-US" dirty="0" smtClean="0"/>
              <a:t> (40mm Hg)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84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6164"/>
          </a:xfrm>
        </p:spPr>
        <p:txBody>
          <a:bodyPr>
            <a:normAutofit/>
          </a:bodyPr>
          <a:lstStyle/>
          <a:p>
            <a:r>
              <a:rPr lang="en-US" u="sng" dirty="0" smtClean="0"/>
              <a:t>Arterial line </a:t>
            </a:r>
            <a:r>
              <a:rPr lang="en-US" dirty="0" smtClean="0"/>
              <a:t>for patients with significant cardiopulmonary disease</a:t>
            </a:r>
          </a:p>
          <a:p>
            <a:pPr lvl="1"/>
            <a:r>
              <a:rPr lang="en-US" dirty="0" smtClean="0"/>
              <a:t>Can guide fluid therapy and watch beat to beat changes with insufflation and stroke volume variation</a:t>
            </a:r>
          </a:p>
          <a:p>
            <a:r>
              <a:rPr lang="en-US" dirty="0" smtClean="0"/>
              <a:t>ETCO2 can provide reliable </a:t>
            </a:r>
            <a:r>
              <a:rPr lang="en-US" dirty="0" err="1" smtClean="0"/>
              <a:t>approx</a:t>
            </a:r>
            <a:r>
              <a:rPr lang="en-US" dirty="0" smtClean="0"/>
              <a:t> PaCO2 but may be necessary to </a:t>
            </a:r>
            <a:r>
              <a:rPr lang="en-US" u="sng" dirty="0" smtClean="0"/>
              <a:t>obtain baseline blood gases </a:t>
            </a:r>
            <a:r>
              <a:rPr lang="en-US" u="sng" dirty="0" err="1" smtClean="0"/>
              <a:t>preop</a:t>
            </a:r>
            <a:r>
              <a:rPr lang="en-US" u="sng" dirty="0" smtClean="0"/>
              <a:t> </a:t>
            </a:r>
            <a:r>
              <a:rPr lang="en-US" dirty="0" smtClean="0"/>
              <a:t>in patients with significant disease</a:t>
            </a:r>
          </a:p>
          <a:p>
            <a:r>
              <a:rPr lang="en-US" dirty="0" smtClean="0"/>
              <a:t>Use of pressure volume loops </a:t>
            </a:r>
            <a:r>
              <a:rPr lang="en-US" dirty="0" err="1" smtClean="0"/>
              <a:t>introp</a:t>
            </a:r>
            <a:r>
              <a:rPr lang="en-US" dirty="0" smtClean="0"/>
              <a:t> on ventilator can provide information of diagnosing complications resulting from increased airway pressure (endobronchial intubation, bronchospasm, and pneumothorax)</a:t>
            </a:r>
          </a:p>
          <a:p>
            <a:r>
              <a:rPr lang="en-US" dirty="0" smtClean="0"/>
              <a:t>Steep head down position for prolonged periods may benefit from </a:t>
            </a:r>
            <a:r>
              <a:rPr lang="en-US" u="sng" dirty="0" smtClean="0"/>
              <a:t>cerebral oxygen monitoring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41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Fluid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Controversial management schemes</a:t>
            </a:r>
          </a:p>
          <a:p>
            <a:r>
              <a:rPr lang="en-US" dirty="0" smtClean="0"/>
              <a:t>Goal directed </a:t>
            </a:r>
            <a:r>
              <a:rPr lang="en-US" dirty="0" err="1" smtClean="0"/>
              <a:t>vs</a:t>
            </a:r>
            <a:r>
              <a:rPr lang="en-US" dirty="0" smtClean="0"/>
              <a:t> restrictive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Shorter cases more fluid</a:t>
            </a:r>
          </a:p>
          <a:p>
            <a:r>
              <a:rPr lang="en-US" dirty="0" smtClean="0"/>
              <a:t>Longer cases goal directed</a:t>
            </a:r>
          </a:p>
        </p:txBody>
      </p:sp>
    </p:spTree>
    <p:extLst>
      <p:ext uri="{BB962C8B-B14F-4D97-AF65-F5344CB8AC3E}">
        <p14:creationId xmlns:p14="http://schemas.microsoft.com/office/powerpoint/2010/main" val="42109218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PONV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 surgery have greater incidence of PONV</a:t>
            </a:r>
          </a:p>
          <a:p>
            <a:r>
              <a:rPr lang="en-US" dirty="0" smtClean="0"/>
              <a:t>Aggressive multi-modal antiemetic prophylaxis is necessary</a:t>
            </a:r>
          </a:p>
          <a:p>
            <a:r>
              <a:rPr lang="en-US" dirty="0" smtClean="0"/>
              <a:t>Dexamethasone, 5-HT3, </a:t>
            </a:r>
            <a:r>
              <a:rPr lang="en-US" dirty="0" err="1" smtClean="0"/>
              <a:t>Scopolomine</a:t>
            </a:r>
            <a:r>
              <a:rPr lang="en-US" dirty="0" smtClean="0"/>
              <a:t> patch, NK1 receptor antagonists</a:t>
            </a:r>
          </a:p>
          <a:p>
            <a:r>
              <a:rPr lang="en-US" dirty="0" smtClean="0"/>
              <a:t>Appropriate/adequate hydration</a:t>
            </a:r>
          </a:p>
          <a:p>
            <a:r>
              <a:rPr lang="en-US" dirty="0" smtClean="0"/>
              <a:t>Minimal narcotic/opioid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7775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Pain Prevention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Predominantly visceral rather than parietal</a:t>
            </a:r>
          </a:p>
          <a:p>
            <a:pPr lvl="1"/>
            <a:r>
              <a:rPr lang="en-US" dirty="0" smtClean="0"/>
              <a:t>Shoulder pain from diaphragmatic irritation is common</a:t>
            </a:r>
          </a:p>
          <a:p>
            <a:r>
              <a:rPr lang="en-US" dirty="0" smtClean="0"/>
              <a:t>Factors that determine postop pain include</a:t>
            </a:r>
          </a:p>
          <a:p>
            <a:pPr lvl="1"/>
            <a:r>
              <a:rPr lang="en-US" dirty="0" smtClean="0"/>
              <a:t>Duration of procedure</a:t>
            </a:r>
          </a:p>
          <a:p>
            <a:pPr lvl="1"/>
            <a:r>
              <a:rPr lang="en-US" dirty="0" smtClean="0"/>
              <a:t>Degree of IAP</a:t>
            </a:r>
          </a:p>
          <a:p>
            <a:pPr lvl="1"/>
            <a:r>
              <a:rPr lang="en-US" dirty="0" smtClean="0"/>
              <a:t>Volume of residual </a:t>
            </a:r>
            <a:r>
              <a:rPr lang="en-US" dirty="0" err="1" smtClean="0"/>
              <a:t>subdiaphragmatic</a:t>
            </a:r>
            <a:r>
              <a:rPr lang="en-US" dirty="0" smtClean="0"/>
              <a:t> gas after surgery</a:t>
            </a:r>
          </a:p>
          <a:p>
            <a:r>
              <a:rPr lang="en-US" dirty="0" smtClean="0"/>
              <a:t>Multimodal pain therapy</a:t>
            </a:r>
          </a:p>
          <a:p>
            <a:r>
              <a:rPr lang="en-US" dirty="0" smtClean="0"/>
              <a:t>Epidural controversial</a:t>
            </a:r>
          </a:p>
          <a:p>
            <a:r>
              <a:rPr lang="en-US" dirty="0" err="1" smtClean="0"/>
              <a:t>Intrathecal</a:t>
            </a:r>
            <a:r>
              <a:rPr lang="en-US" dirty="0" smtClean="0"/>
              <a:t> narcotic carries risk of adverse side effects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4984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Laparoscopy -Pain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3092"/>
            <a:ext cx="8686800" cy="53570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Pain-</a:t>
            </a:r>
          </a:p>
          <a:p>
            <a:r>
              <a:rPr lang="en-US" dirty="0" smtClean="0"/>
              <a:t>Combinations of opioid, </a:t>
            </a:r>
            <a:r>
              <a:rPr lang="en-US" dirty="0" err="1" smtClean="0"/>
              <a:t>nonsteroidal</a:t>
            </a:r>
            <a:r>
              <a:rPr lang="en-US" dirty="0" smtClean="0"/>
              <a:t> anti-inflammatory drugs (NSAIDS), corticosteroids and local anesthetics</a:t>
            </a:r>
          </a:p>
          <a:p>
            <a:pPr lvl="1"/>
            <a:r>
              <a:rPr lang="en-US" dirty="0" smtClean="0"/>
              <a:t>COX 2 inhibitors, ketorolac, IV Tylenol in combination with glucocorticoids (dexamethasone) have shown promising results</a:t>
            </a:r>
          </a:p>
          <a:p>
            <a:pPr lvl="1"/>
            <a:r>
              <a:rPr lang="en-US" dirty="0" smtClean="0"/>
              <a:t>Tap blocks –Transverse </a:t>
            </a:r>
            <a:r>
              <a:rPr lang="en-US" dirty="0" err="1" smtClean="0"/>
              <a:t>Abdominis</a:t>
            </a:r>
            <a:r>
              <a:rPr lang="en-US" dirty="0" smtClean="0"/>
              <a:t> Plane Block-peripheral nerve block designed to anesthetize the nerves supplying the anterior abdominal wall T6 to L1 </a:t>
            </a:r>
          </a:p>
          <a:p>
            <a:pPr lvl="2"/>
            <a:r>
              <a:rPr lang="en-US" dirty="0" smtClean="0"/>
              <a:t>Local anesthetic is injected between the internal oblique and transverse </a:t>
            </a:r>
            <a:r>
              <a:rPr lang="en-US" dirty="0" err="1" smtClean="0"/>
              <a:t>abdominis</a:t>
            </a:r>
            <a:r>
              <a:rPr lang="en-US" dirty="0" smtClean="0"/>
              <a:t> muscles </a:t>
            </a:r>
          </a:p>
          <a:p>
            <a:pPr lvl="1"/>
            <a:r>
              <a:rPr lang="en-US" dirty="0" smtClean="0"/>
              <a:t>Instillation of </a:t>
            </a:r>
            <a:r>
              <a:rPr lang="en-US" dirty="0" err="1" smtClean="0"/>
              <a:t>intraperitoneal</a:t>
            </a:r>
            <a:r>
              <a:rPr lang="en-US" dirty="0" smtClean="0"/>
              <a:t> local anesthetic still controversial but used (benefit outweighs risk)</a:t>
            </a:r>
          </a:p>
          <a:p>
            <a:pPr lvl="1"/>
            <a:r>
              <a:rPr lang="en-US" dirty="0" smtClean="0"/>
              <a:t>Intravenous </a:t>
            </a:r>
            <a:r>
              <a:rPr lang="en-US" dirty="0" err="1" smtClean="0"/>
              <a:t>lidocaine</a:t>
            </a:r>
            <a:r>
              <a:rPr lang="en-US" dirty="0" smtClean="0"/>
              <a:t> infusion </a:t>
            </a:r>
            <a:r>
              <a:rPr lang="en-US" dirty="0" err="1" smtClean="0"/>
              <a:t>intraop</a:t>
            </a:r>
            <a:r>
              <a:rPr lang="en-US" dirty="0" smtClean="0"/>
              <a:t> and postop has reported to reduce postop opioid requirements</a:t>
            </a:r>
          </a:p>
          <a:p>
            <a:pPr lvl="2"/>
            <a:r>
              <a:rPr lang="en-US" dirty="0" smtClean="0"/>
              <a:t>Optimal dose and duration remain unknown</a:t>
            </a:r>
          </a:p>
          <a:p>
            <a:pPr lvl="2"/>
            <a:r>
              <a:rPr lang="en-US" dirty="0" smtClean="0"/>
              <a:t>May be used as an alternative when other approaches are inadequate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5394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Intraoperative Complications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68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Laparoscopy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4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Pneumoperitoneum</a:t>
            </a:r>
            <a:r>
              <a:rPr lang="en-US" dirty="0" smtClean="0"/>
              <a:t> created by CO2 insufflation</a:t>
            </a:r>
          </a:p>
          <a:p>
            <a:r>
              <a:rPr lang="en-US" dirty="0" smtClean="0"/>
              <a:t>Patient positioning</a:t>
            </a:r>
          </a:p>
          <a:p>
            <a:r>
              <a:rPr lang="en-US" dirty="0" smtClean="0"/>
              <a:t>Surgical Instrumentation</a:t>
            </a:r>
          </a:p>
          <a:p>
            <a:endParaRPr lang="en-US" dirty="0"/>
          </a:p>
          <a:p>
            <a:pPr lvl="1"/>
            <a:r>
              <a:rPr lang="en-US" dirty="0" smtClean="0"/>
              <a:t>Cardiopulmonary compromise</a:t>
            </a:r>
          </a:p>
          <a:p>
            <a:pPr lvl="1"/>
            <a:r>
              <a:rPr lang="en-US" dirty="0" smtClean="0"/>
              <a:t>Renal dysfunction</a:t>
            </a:r>
          </a:p>
          <a:p>
            <a:pPr lvl="1"/>
            <a:r>
              <a:rPr lang="en-US" dirty="0" smtClean="0"/>
              <a:t>Hypothermia</a:t>
            </a:r>
          </a:p>
          <a:p>
            <a:endParaRPr lang="en-US" dirty="0"/>
          </a:p>
          <a:p>
            <a:r>
              <a:rPr lang="en-US" dirty="0" smtClean="0"/>
              <a:t>Surgical complications</a:t>
            </a:r>
          </a:p>
          <a:p>
            <a:pPr lvl="1"/>
            <a:r>
              <a:rPr lang="en-US" dirty="0" smtClean="0"/>
              <a:t>Subcutaneous emphysema</a:t>
            </a:r>
          </a:p>
          <a:p>
            <a:pPr lvl="1"/>
            <a:r>
              <a:rPr lang="en-US" dirty="0" err="1" smtClean="0"/>
              <a:t>Capnothorax</a:t>
            </a:r>
            <a:endParaRPr lang="en-US" dirty="0" smtClean="0"/>
          </a:p>
          <a:p>
            <a:pPr lvl="1"/>
            <a:r>
              <a:rPr lang="en-US" dirty="0" err="1" smtClean="0"/>
              <a:t>Capnomediastinum</a:t>
            </a:r>
            <a:endParaRPr lang="en-US" dirty="0" smtClean="0"/>
          </a:p>
          <a:p>
            <a:pPr lvl="1"/>
            <a:r>
              <a:rPr lang="en-US" dirty="0" err="1" smtClean="0"/>
              <a:t>Capnopericadrdium</a:t>
            </a:r>
            <a:endParaRPr lang="en-US" dirty="0" smtClean="0"/>
          </a:p>
          <a:p>
            <a:pPr lvl="1"/>
            <a:r>
              <a:rPr lang="en-US" dirty="0" smtClean="0"/>
              <a:t>Gas embolism</a:t>
            </a:r>
          </a:p>
          <a:p>
            <a:pPr lvl="1"/>
            <a:r>
              <a:rPr lang="en-US" dirty="0" smtClean="0"/>
              <a:t>Acute hemorrhage</a:t>
            </a:r>
          </a:p>
          <a:p>
            <a:pPr lvl="1"/>
            <a:r>
              <a:rPr lang="en-US" dirty="0" smtClean="0"/>
              <a:t>Bowel or bladder perforation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2583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Cardiopulmonary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Dysrhythmias and alteration in arterial blood pressure</a:t>
            </a:r>
          </a:p>
          <a:p>
            <a:pPr lvl="1"/>
            <a:r>
              <a:rPr lang="en-US" dirty="0" smtClean="0"/>
              <a:t>(hypotension/hypertension)</a:t>
            </a:r>
          </a:p>
          <a:p>
            <a:r>
              <a:rPr lang="en-US" dirty="0" err="1" smtClean="0"/>
              <a:t>Bradyarrhythmias</a:t>
            </a:r>
            <a:r>
              <a:rPr lang="en-US" dirty="0" smtClean="0"/>
              <a:t> attributed to increased vagal tone following peritoneal stretching</a:t>
            </a:r>
          </a:p>
          <a:p>
            <a:r>
              <a:rPr lang="en-US" dirty="0" err="1" smtClean="0"/>
              <a:t>Tachyarrhythmias</a:t>
            </a:r>
            <a:r>
              <a:rPr lang="en-US" dirty="0" smtClean="0"/>
              <a:t> may be due to </a:t>
            </a:r>
            <a:r>
              <a:rPr lang="en-US" dirty="0" err="1" smtClean="0"/>
              <a:t>hypercapnia</a:t>
            </a:r>
            <a:r>
              <a:rPr lang="en-US" dirty="0" smtClean="0"/>
              <a:t> from CO2</a:t>
            </a:r>
          </a:p>
          <a:p>
            <a:r>
              <a:rPr lang="en-US" dirty="0" smtClean="0"/>
              <a:t>Paroxysmal tachycardia and hypertension followed by ventricular fibrillation have been reported during lap </a:t>
            </a:r>
            <a:r>
              <a:rPr lang="en-US" dirty="0" err="1" smtClean="0"/>
              <a:t>adrenalectomy</a:t>
            </a:r>
            <a:endParaRPr lang="en-US" dirty="0" smtClean="0"/>
          </a:p>
          <a:p>
            <a:r>
              <a:rPr lang="en-US" dirty="0" smtClean="0"/>
              <a:t>Acute cardiovascular collapse can occur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4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of CV collapse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Profound vasovagal reaction</a:t>
            </a:r>
          </a:p>
          <a:p>
            <a:r>
              <a:rPr lang="en-US" dirty="0" smtClean="0"/>
              <a:t>Cardiac dysrhythmias</a:t>
            </a:r>
          </a:p>
          <a:p>
            <a:r>
              <a:rPr lang="en-US" dirty="0" smtClean="0"/>
              <a:t>Excessive intra-abdominal pressure</a:t>
            </a:r>
          </a:p>
          <a:p>
            <a:r>
              <a:rPr lang="en-US" dirty="0" smtClean="0"/>
              <a:t>Tension </a:t>
            </a:r>
            <a:r>
              <a:rPr lang="en-US" dirty="0" err="1" smtClean="0"/>
              <a:t>capno</a:t>
            </a:r>
            <a:r>
              <a:rPr lang="en-US" dirty="0" smtClean="0"/>
              <a:t> (</a:t>
            </a:r>
            <a:r>
              <a:rPr lang="en-US" dirty="0" err="1" smtClean="0"/>
              <a:t>pneomo</a:t>
            </a:r>
            <a:r>
              <a:rPr lang="en-US" dirty="0" smtClean="0"/>
              <a:t>) thorax</a:t>
            </a:r>
          </a:p>
          <a:p>
            <a:r>
              <a:rPr lang="en-US" dirty="0" smtClean="0"/>
              <a:t>Cardiac </a:t>
            </a:r>
            <a:r>
              <a:rPr lang="en-US" dirty="0" err="1" smtClean="0"/>
              <a:t>tamponade</a:t>
            </a:r>
            <a:r>
              <a:rPr lang="en-US" dirty="0" smtClean="0"/>
              <a:t> (</a:t>
            </a:r>
            <a:r>
              <a:rPr lang="en-US" dirty="0" err="1" smtClean="0"/>
              <a:t>capnomediastinum</a:t>
            </a:r>
            <a:r>
              <a:rPr lang="en-US" dirty="0" smtClean="0"/>
              <a:t> and </a:t>
            </a:r>
            <a:r>
              <a:rPr lang="en-US" dirty="0" err="1" smtClean="0"/>
              <a:t>capnopericardium</a:t>
            </a:r>
            <a:r>
              <a:rPr lang="en-US" dirty="0" smtClean="0"/>
              <a:t>)</a:t>
            </a:r>
          </a:p>
          <a:p>
            <a:r>
              <a:rPr lang="en-US" dirty="0" smtClean="0"/>
              <a:t>Significant gas embolism</a:t>
            </a:r>
          </a:p>
          <a:p>
            <a:r>
              <a:rPr lang="en-US" dirty="0" smtClean="0"/>
              <a:t>Acute blood loss</a:t>
            </a:r>
          </a:p>
          <a:p>
            <a:r>
              <a:rPr lang="en-US" dirty="0" smtClean="0"/>
              <a:t>MI</a:t>
            </a:r>
          </a:p>
          <a:p>
            <a:r>
              <a:rPr lang="en-US" dirty="0" smtClean="0"/>
              <a:t>Severe respiratory acidosis (</a:t>
            </a:r>
            <a:r>
              <a:rPr lang="en-US" dirty="0" err="1" smtClean="0"/>
              <a:t>hypercarbia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Anesthetic drug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790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Cardiopulmonary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Pneumoperitoneum</a:t>
            </a:r>
            <a:r>
              <a:rPr lang="en-US" dirty="0" smtClean="0"/>
              <a:t> and </a:t>
            </a:r>
            <a:r>
              <a:rPr lang="en-US" dirty="0" err="1" smtClean="0"/>
              <a:t>trendelenberg</a:t>
            </a:r>
            <a:r>
              <a:rPr lang="en-US" dirty="0" smtClean="0"/>
              <a:t> cause </a:t>
            </a:r>
            <a:r>
              <a:rPr lang="en-US" dirty="0" err="1" smtClean="0"/>
              <a:t>cephalad</a:t>
            </a:r>
            <a:r>
              <a:rPr lang="en-US" dirty="0" smtClean="0"/>
              <a:t> movement of the carina, can cause endobronchial intubation</a:t>
            </a:r>
          </a:p>
          <a:p>
            <a:r>
              <a:rPr lang="en-US" dirty="0" err="1" smtClean="0"/>
              <a:t>Pneumoperitoneum</a:t>
            </a:r>
            <a:r>
              <a:rPr lang="en-US" dirty="0" smtClean="0"/>
              <a:t> and position changes can cause hypoxemia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8477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Causes of Hypoxemia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Patient related factors</a:t>
            </a:r>
          </a:p>
          <a:p>
            <a:pPr lvl="1"/>
            <a:r>
              <a:rPr lang="en-US" dirty="0" smtClean="0"/>
              <a:t>Pre-existing cardiopulmonary disease</a:t>
            </a:r>
          </a:p>
          <a:p>
            <a:pPr lvl="1"/>
            <a:r>
              <a:rPr lang="en-US" dirty="0" smtClean="0"/>
              <a:t>Morbid obesity</a:t>
            </a:r>
          </a:p>
          <a:p>
            <a:r>
              <a:rPr lang="en-US" dirty="0" smtClean="0"/>
              <a:t>Low inspired oxygen concentration</a:t>
            </a:r>
          </a:p>
          <a:p>
            <a:r>
              <a:rPr lang="en-US" dirty="0" smtClean="0"/>
              <a:t>Hypoventilation</a:t>
            </a:r>
          </a:p>
          <a:p>
            <a:r>
              <a:rPr lang="en-US" dirty="0" smtClean="0"/>
              <a:t>V/Q mismatch</a:t>
            </a:r>
          </a:p>
          <a:p>
            <a:pPr lvl="1"/>
            <a:r>
              <a:rPr lang="en-US" dirty="0" smtClean="0"/>
              <a:t>Endobronchial intubation</a:t>
            </a:r>
          </a:p>
          <a:p>
            <a:pPr lvl="1"/>
            <a:r>
              <a:rPr lang="en-US" dirty="0" smtClean="0"/>
              <a:t>Atelectasis</a:t>
            </a:r>
          </a:p>
          <a:p>
            <a:pPr lvl="1"/>
            <a:r>
              <a:rPr lang="en-US" dirty="0" err="1" smtClean="0"/>
              <a:t>Capno</a:t>
            </a:r>
            <a:r>
              <a:rPr lang="en-US" dirty="0" smtClean="0"/>
              <a:t> (</a:t>
            </a:r>
            <a:r>
              <a:rPr lang="en-US" dirty="0" err="1" smtClean="0"/>
              <a:t>pneumo</a:t>
            </a:r>
            <a:r>
              <a:rPr lang="en-US" dirty="0" smtClean="0"/>
              <a:t>) thorax</a:t>
            </a:r>
          </a:p>
          <a:p>
            <a:pPr lvl="1"/>
            <a:r>
              <a:rPr lang="en-US" dirty="0" smtClean="0"/>
              <a:t>Pulmonary embolism</a:t>
            </a:r>
          </a:p>
          <a:p>
            <a:r>
              <a:rPr lang="en-US" dirty="0" smtClean="0"/>
              <a:t>Reduced Cardiac output</a:t>
            </a:r>
          </a:p>
          <a:p>
            <a:pPr lvl="1"/>
            <a:r>
              <a:rPr lang="en-US" dirty="0" smtClean="0"/>
              <a:t>IVC compression</a:t>
            </a:r>
          </a:p>
          <a:p>
            <a:pPr lvl="1"/>
            <a:r>
              <a:rPr lang="en-US" dirty="0" smtClean="0"/>
              <a:t>Dysrhythmias</a:t>
            </a:r>
          </a:p>
          <a:p>
            <a:pPr lvl="1"/>
            <a:r>
              <a:rPr lang="en-US" dirty="0" smtClean="0"/>
              <a:t>Myocardial depression</a:t>
            </a:r>
          </a:p>
          <a:p>
            <a:pPr lvl="1"/>
            <a:r>
              <a:rPr lang="en-US" dirty="0" smtClean="0"/>
              <a:t>Hemorrhage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888776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Diagnosis of </a:t>
            </a:r>
            <a:r>
              <a:rPr lang="en-US" dirty="0" err="1" smtClean="0"/>
              <a:t>Hypercarbia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524000"/>
            <a:ext cx="8502073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Increased CO2 absorption</a:t>
            </a:r>
          </a:p>
          <a:p>
            <a:pPr lvl="1"/>
            <a:r>
              <a:rPr lang="en-US" dirty="0" err="1" smtClean="0"/>
              <a:t>Extraperitoneal</a:t>
            </a:r>
            <a:r>
              <a:rPr lang="en-US" dirty="0" smtClean="0"/>
              <a:t> insufflation greater than </a:t>
            </a:r>
            <a:r>
              <a:rPr lang="en-US" dirty="0" err="1" smtClean="0"/>
              <a:t>intraperitoneal</a:t>
            </a:r>
            <a:r>
              <a:rPr lang="en-US" dirty="0" smtClean="0"/>
              <a:t> insufflation</a:t>
            </a:r>
          </a:p>
          <a:p>
            <a:pPr lvl="1"/>
            <a:r>
              <a:rPr lang="en-US" dirty="0" smtClean="0"/>
              <a:t>Subcutaneous emphysema</a:t>
            </a:r>
          </a:p>
          <a:p>
            <a:pPr lvl="1"/>
            <a:r>
              <a:rPr lang="en-US" dirty="0" err="1" smtClean="0"/>
              <a:t>Capnothorax</a:t>
            </a:r>
            <a:r>
              <a:rPr lang="en-US" dirty="0" smtClean="0"/>
              <a:t>, </a:t>
            </a:r>
            <a:r>
              <a:rPr lang="en-US" dirty="0" err="1" smtClean="0"/>
              <a:t>capnomediastinum</a:t>
            </a:r>
            <a:r>
              <a:rPr lang="en-US" dirty="0" smtClean="0"/>
              <a:t>, </a:t>
            </a:r>
            <a:r>
              <a:rPr lang="en-US" dirty="0" err="1" smtClean="0"/>
              <a:t>capnopericardium</a:t>
            </a:r>
            <a:endParaRPr lang="en-US" dirty="0" smtClean="0"/>
          </a:p>
          <a:p>
            <a:pPr lvl="1"/>
            <a:r>
              <a:rPr lang="en-US" dirty="0" smtClean="0"/>
              <a:t>CO2 embolism</a:t>
            </a:r>
          </a:p>
          <a:p>
            <a:r>
              <a:rPr lang="en-US" dirty="0" smtClean="0"/>
              <a:t>Decreased alveolar ventilation (hypoventilation, v/q mismatch)</a:t>
            </a:r>
          </a:p>
          <a:p>
            <a:pPr lvl="1"/>
            <a:r>
              <a:rPr lang="en-US" dirty="0" smtClean="0"/>
              <a:t>Endobronchial intubation</a:t>
            </a:r>
          </a:p>
          <a:p>
            <a:pPr lvl="1"/>
            <a:r>
              <a:rPr lang="en-US" dirty="0" smtClean="0"/>
              <a:t>Atelectasis</a:t>
            </a:r>
          </a:p>
          <a:p>
            <a:pPr lvl="1"/>
            <a:r>
              <a:rPr lang="en-US" dirty="0" smtClean="0"/>
              <a:t>Airway obstruction</a:t>
            </a:r>
          </a:p>
          <a:p>
            <a:pPr lvl="1"/>
            <a:r>
              <a:rPr lang="en-US" dirty="0" smtClean="0"/>
              <a:t>Reduced cardiac output</a:t>
            </a:r>
          </a:p>
          <a:p>
            <a:r>
              <a:rPr lang="en-US" dirty="0" smtClean="0"/>
              <a:t>Increased CO2 production</a:t>
            </a:r>
          </a:p>
          <a:p>
            <a:pPr lvl="1"/>
            <a:r>
              <a:rPr lang="en-US" dirty="0" smtClean="0"/>
              <a:t>Obesity, malignant hyperthermia, fever, thyrotoxicosis</a:t>
            </a:r>
          </a:p>
          <a:p>
            <a:r>
              <a:rPr lang="en-US" dirty="0" smtClean="0"/>
              <a:t>Rebreathing of CO2</a:t>
            </a:r>
          </a:p>
          <a:p>
            <a:pPr lvl="1"/>
            <a:r>
              <a:rPr lang="en-US" dirty="0" smtClean="0"/>
              <a:t>Defective CO2 absorber</a:t>
            </a:r>
          </a:p>
          <a:p>
            <a:pPr lvl="1"/>
            <a:r>
              <a:rPr lang="en-US" dirty="0" smtClean="0"/>
              <a:t>Malfunctioning valves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87885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Prevention of Cardiopulmonary changes with patients with pre-existing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Induce </a:t>
            </a:r>
            <a:r>
              <a:rPr lang="en-US" dirty="0" err="1" smtClean="0"/>
              <a:t>pneumoperitoneum</a:t>
            </a:r>
            <a:r>
              <a:rPr lang="en-US" dirty="0" smtClean="0"/>
              <a:t> in supine position</a:t>
            </a:r>
          </a:p>
          <a:p>
            <a:r>
              <a:rPr lang="en-US" dirty="0" smtClean="0"/>
              <a:t>Use lower intra-abdominal pressure (10-12 mm Hg)</a:t>
            </a:r>
          </a:p>
          <a:p>
            <a:r>
              <a:rPr lang="en-US" dirty="0" smtClean="0"/>
              <a:t>Limit position change</a:t>
            </a:r>
          </a:p>
          <a:p>
            <a:r>
              <a:rPr lang="en-US" dirty="0" smtClean="0"/>
              <a:t>Early use of vasodilators and beta-blockade to control hypertension</a:t>
            </a:r>
          </a:p>
          <a:p>
            <a:r>
              <a:rPr lang="en-US" dirty="0" smtClean="0"/>
              <a:t>Monitoring</a:t>
            </a:r>
          </a:p>
          <a:p>
            <a:pPr lvl="1"/>
            <a:r>
              <a:rPr lang="en-US" dirty="0" smtClean="0"/>
              <a:t>Arterial line</a:t>
            </a:r>
          </a:p>
          <a:p>
            <a:pPr lvl="1"/>
            <a:r>
              <a:rPr lang="en-US" dirty="0" smtClean="0"/>
              <a:t>Hemodynamic monitoring</a:t>
            </a:r>
          </a:p>
          <a:p>
            <a:pPr lvl="1"/>
            <a:r>
              <a:rPr lang="en-US" dirty="0" err="1" smtClean="0"/>
              <a:t>Transesophageal</a:t>
            </a:r>
            <a:r>
              <a:rPr lang="en-US" dirty="0" smtClean="0"/>
              <a:t> echo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3953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Subcutaneous Emphysema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Occurs from inadvertent extra peritoneal insufflation in the subcutaneous, </a:t>
            </a:r>
            <a:r>
              <a:rPr lang="en-US" dirty="0" err="1" smtClean="0"/>
              <a:t>preperitoneal</a:t>
            </a:r>
            <a:r>
              <a:rPr lang="en-US" dirty="0" smtClean="0"/>
              <a:t>, or retroperitoneal tissue </a:t>
            </a:r>
          </a:p>
          <a:p>
            <a:r>
              <a:rPr lang="en-US" dirty="0" smtClean="0"/>
              <a:t>Can develop involving the abdomen, chest neck and groin</a:t>
            </a:r>
          </a:p>
          <a:p>
            <a:r>
              <a:rPr lang="en-US" dirty="0" smtClean="0"/>
              <a:t>If extends to the chest wall and the neck, the CO2 can track to the thorax and mediastinum, causing </a:t>
            </a:r>
            <a:r>
              <a:rPr lang="en-US" dirty="0" err="1" smtClean="0"/>
              <a:t>capnothorax</a:t>
            </a:r>
            <a:r>
              <a:rPr lang="en-US" dirty="0" smtClean="0"/>
              <a:t> or </a:t>
            </a:r>
            <a:r>
              <a:rPr lang="en-US" dirty="0" err="1" smtClean="0"/>
              <a:t>capnomediastinum</a:t>
            </a:r>
            <a:endParaRPr lang="en-US" dirty="0" smtClean="0"/>
          </a:p>
          <a:p>
            <a:r>
              <a:rPr lang="en-US" dirty="0" smtClean="0"/>
              <a:t>Predictors include:</a:t>
            </a:r>
          </a:p>
          <a:p>
            <a:pPr lvl="1"/>
            <a:r>
              <a:rPr lang="en-US" dirty="0" smtClean="0"/>
              <a:t>OR time &gt;200 min</a:t>
            </a:r>
          </a:p>
          <a:p>
            <a:pPr lvl="1"/>
            <a:r>
              <a:rPr lang="en-US" dirty="0" smtClean="0"/>
              <a:t>More than 6 surgical ports</a:t>
            </a:r>
          </a:p>
          <a:p>
            <a:r>
              <a:rPr lang="en-US" dirty="0" smtClean="0"/>
              <a:t>Most of the time resolves on its own</a:t>
            </a:r>
          </a:p>
          <a:p>
            <a:r>
              <a:rPr lang="en-US" dirty="0" smtClean="0"/>
              <a:t>Occasionally need to release </a:t>
            </a:r>
            <a:r>
              <a:rPr lang="en-US" dirty="0" err="1" smtClean="0"/>
              <a:t>pneumo</a:t>
            </a:r>
            <a:r>
              <a:rPr lang="en-US" dirty="0" smtClean="0"/>
              <a:t> intra op to reduce CO2</a:t>
            </a:r>
          </a:p>
          <a:p>
            <a:r>
              <a:rPr lang="en-US" b="1" dirty="0" smtClean="0"/>
              <a:t>Late </a:t>
            </a:r>
            <a:r>
              <a:rPr lang="en-US" b="1" dirty="0" err="1" smtClean="0"/>
              <a:t>hypercarbia</a:t>
            </a:r>
            <a:r>
              <a:rPr lang="en-US" b="1" dirty="0" smtClean="0"/>
              <a:t> </a:t>
            </a:r>
            <a:r>
              <a:rPr lang="en-US" dirty="0" smtClean="0"/>
              <a:t>in the PACU show signs of:</a:t>
            </a:r>
          </a:p>
          <a:p>
            <a:pPr lvl="1"/>
            <a:r>
              <a:rPr lang="en-US" dirty="0" smtClean="0"/>
              <a:t>Somnolence</a:t>
            </a:r>
          </a:p>
          <a:p>
            <a:pPr lvl="1"/>
            <a:r>
              <a:rPr lang="en-US" dirty="0" smtClean="0"/>
              <a:t>Increased sympathetic output (increased HR and BP)</a:t>
            </a:r>
          </a:p>
          <a:p>
            <a:pPr lvl="1"/>
            <a:r>
              <a:rPr lang="en-US" dirty="0" smtClean="0"/>
              <a:t>Respiratory acidosis</a:t>
            </a:r>
          </a:p>
          <a:p>
            <a:pPr lvl="1"/>
            <a:r>
              <a:rPr lang="en-US" dirty="0" smtClean="0"/>
              <a:t>If there is emphysema in face or neck get a chest </a:t>
            </a:r>
            <a:r>
              <a:rPr lang="en-US" dirty="0" err="1" smtClean="0"/>
              <a:t>xray</a:t>
            </a:r>
            <a:r>
              <a:rPr lang="en-US" dirty="0" smtClean="0"/>
              <a:t> to rule out </a:t>
            </a:r>
            <a:r>
              <a:rPr lang="en-US" dirty="0" err="1" smtClean="0"/>
              <a:t>capnothorax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51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Capnothorax</a:t>
            </a:r>
            <a:r>
              <a:rPr lang="en-US" dirty="0" smtClean="0"/>
              <a:t>, </a:t>
            </a:r>
            <a:r>
              <a:rPr lang="en-US" dirty="0" err="1" smtClean="0"/>
              <a:t>Capnomediastinum</a:t>
            </a:r>
            <a:r>
              <a:rPr lang="en-US" dirty="0" smtClean="0"/>
              <a:t>, and </a:t>
            </a:r>
            <a:r>
              <a:rPr lang="en-US" dirty="0" err="1" smtClean="0"/>
              <a:t>Capnopericardium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Rare- but can be life threatening</a:t>
            </a:r>
          </a:p>
          <a:p>
            <a:r>
              <a:rPr lang="en-US" dirty="0" smtClean="0"/>
              <a:t>Most common in procedures near the diaphragm (lap </a:t>
            </a:r>
            <a:r>
              <a:rPr lang="en-US" dirty="0" err="1" smtClean="0"/>
              <a:t>nissen</a:t>
            </a:r>
            <a:r>
              <a:rPr lang="en-US" dirty="0" smtClean="0"/>
              <a:t>, </a:t>
            </a:r>
            <a:r>
              <a:rPr lang="en-US" dirty="0" err="1" smtClean="0"/>
              <a:t>adrenorenal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Mechanism includes tracking of insufflated CO2 around the aortic canal and esophageal hiatuses of the diaphragm into the mediastinum with subsequent rupture into the pleural space</a:t>
            </a:r>
          </a:p>
          <a:p>
            <a:r>
              <a:rPr lang="en-US" dirty="0" err="1" smtClean="0"/>
              <a:t>Capnothorax</a:t>
            </a:r>
            <a:r>
              <a:rPr lang="en-US" dirty="0" smtClean="0"/>
              <a:t> may be undetected </a:t>
            </a:r>
            <a:r>
              <a:rPr lang="en-US" dirty="0" err="1" smtClean="0"/>
              <a:t>introp</a:t>
            </a:r>
            <a:r>
              <a:rPr lang="en-US" dirty="0" smtClean="0"/>
              <a:t> or may present as an unexplained increased airway pressure, hypoxemia, </a:t>
            </a:r>
            <a:r>
              <a:rPr lang="en-US" dirty="0" err="1" smtClean="0"/>
              <a:t>hypercapnia</a:t>
            </a:r>
            <a:r>
              <a:rPr lang="en-US" dirty="0" smtClean="0"/>
              <a:t>, surgical emphysema, or severe cardiovascular compromise with profound hypotension</a:t>
            </a:r>
          </a:p>
        </p:txBody>
      </p:sp>
    </p:spTree>
    <p:extLst>
      <p:ext uri="{BB962C8B-B14F-4D97-AF65-F5344CB8AC3E}">
        <p14:creationId xmlns:p14="http://schemas.microsoft.com/office/powerpoint/2010/main" val="97354115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Capnothorax</a:t>
            </a:r>
            <a:r>
              <a:rPr lang="en-US" dirty="0" smtClean="0"/>
              <a:t>- Causes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Inadvertent peritoneal breach</a:t>
            </a:r>
          </a:p>
          <a:p>
            <a:pPr lvl="1"/>
            <a:r>
              <a:rPr lang="en-US" dirty="0" smtClean="0"/>
              <a:t>Dissection around the diaphragm and </a:t>
            </a:r>
            <a:r>
              <a:rPr lang="en-US" dirty="0" err="1" smtClean="0"/>
              <a:t>retroperitoneum</a:t>
            </a:r>
            <a:endParaRPr lang="en-US" dirty="0" smtClean="0"/>
          </a:p>
          <a:p>
            <a:pPr lvl="1"/>
            <a:r>
              <a:rPr lang="en-US" dirty="0" err="1" smtClean="0"/>
              <a:t>Nissen’s</a:t>
            </a:r>
            <a:r>
              <a:rPr lang="en-US" dirty="0" smtClean="0"/>
              <a:t> fundoplication, gastric bypass, urologic surgery</a:t>
            </a:r>
          </a:p>
          <a:p>
            <a:r>
              <a:rPr lang="en-US" dirty="0" smtClean="0"/>
              <a:t>Misdirected </a:t>
            </a:r>
            <a:r>
              <a:rPr lang="en-US" dirty="0" err="1" smtClean="0"/>
              <a:t>Veress</a:t>
            </a:r>
            <a:r>
              <a:rPr lang="en-US" dirty="0" smtClean="0"/>
              <a:t> needle</a:t>
            </a:r>
          </a:p>
          <a:p>
            <a:r>
              <a:rPr lang="en-US" dirty="0" smtClean="0"/>
              <a:t>Gas tracked through facial planes from the neck and thorax into the mediastinum and pleural space</a:t>
            </a:r>
          </a:p>
          <a:p>
            <a:r>
              <a:rPr lang="en-US" dirty="0" smtClean="0"/>
              <a:t>Passage of gas through the </a:t>
            </a:r>
            <a:r>
              <a:rPr lang="en-US" dirty="0" err="1" smtClean="0"/>
              <a:t>pleuroperitoneal</a:t>
            </a:r>
            <a:r>
              <a:rPr lang="en-US" dirty="0" smtClean="0"/>
              <a:t> hiatus (foramen of </a:t>
            </a:r>
            <a:r>
              <a:rPr lang="en-US" dirty="0" err="1" smtClean="0"/>
              <a:t>Bochdalek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Passage of gas through congenital defects (foramen of </a:t>
            </a:r>
            <a:r>
              <a:rPr lang="en-US" dirty="0" err="1" smtClean="0"/>
              <a:t>Morgagni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13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Advantages of minimally invasive surgery</a:t>
            </a:r>
          </a:p>
          <a:p>
            <a:pPr lvl="1"/>
            <a:r>
              <a:rPr lang="en-US" dirty="0" smtClean="0"/>
              <a:t>Minimizes surgical incision and stress response</a:t>
            </a:r>
          </a:p>
          <a:p>
            <a:pPr lvl="1"/>
            <a:r>
              <a:rPr lang="en-US" dirty="0" smtClean="0"/>
              <a:t>Decreases postop pain and opioid requirements</a:t>
            </a:r>
          </a:p>
          <a:p>
            <a:pPr lvl="1"/>
            <a:r>
              <a:rPr lang="en-US" dirty="0" smtClean="0"/>
              <a:t>Preserves diaphragmatic function</a:t>
            </a:r>
          </a:p>
          <a:p>
            <a:pPr lvl="1"/>
            <a:r>
              <a:rPr lang="en-US" dirty="0" smtClean="0"/>
              <a:t>Improves postoperative pulmonary function</a:t>
            </a:r>
          </a:p>
          <a:p>
            <a:pPr lvl="1"/>
            <a:r>
              <a:rPr lang="en-US" dirty="0" smtClean="0"/>
              <a:t>Earlier return of bowel function</a:t>
            </a:r>
          </a:p>
          <a:p>
            <a:pPr lvl="1"/>
            <a:r>
              <a:rPr lang="en-US" dirty="0" smtClean="0"/>
              <a:t>Fewer wound-related complications</a:t>
            </a:r>
          </a:p>
          <a:p>
            <a:pPr lvl="1"/>
            <a:r>
              <a:rPr lang="en-US" dirty="0" smtClean="0"/>
              <a:t>Earlier ambulation</a:t>
            </a:r>
          </a:p>
          <a:p>
            <a:pPr lvl="1"/>
            <a:r>
              <a:rPr lang="en-US" dirty="0" smtClean="0"/>
              <a:t>Shorter hospital stays </a:t>
            </a:r>
          </a:p>
          <a:p>
            <a:pPr lvl="1"/>
            <a:r>
              <a:rPr lang="en-US" dirty="0" smtClean="0"/>
              <a:t>Early return to normal activities and work</a:t>
            </a:r>
          </a:p>
          <a:p>
            <a:pPr lvl="1"/>
            <a:r>
              <a:rPr lang="en-US" dirty="0" smtClean="0"/>
              <a:t>Reduced health care costs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71198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Capnothorax</a:t>
            </a:r>
            <a:r>
              <a:rPr lang="en-US" dirty="0" smtClean="0"/>
              <a:t> -Diagnosis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index of suspicion</a:t>
            </a:r>
          </a:p>
          <a:p>
            <a:pPr lvl="1"/>
            <a:r>
              <a:rPr lang="en-US" dirty="0" smtClean="0"/>
              <a:t>Site of surgical procedures</a:t>
            </a:r>
          </a:p>
          <a:p>
            <a:pPr lvl="1"/>
            <a:r>
              <a:rPr lang="en-US" dirty="0" smtClean="0"/>
              <a:t>Subcutaneous emphysema of the neck and thorax</a:t>
            </a:r>
          </a:p>
          <a:p>
            <a:r>
              <a:rPr lang="en-US" dirty="0" smtClean="0"/>
              <a:t>Increased ETCO2 or reduced ETCO2 with hypotension</a:t>
            </a:r>
          </a:p>
          <a:p>
            <a:r>
              <a:rPr lang="en-US" dirty="0" smtClean="0"/>
              <a:t>Decreased SaO2</a:t>
            </a:r>
          </a:p>
          <a:p>
            <a:r>
              <a:rPr lang="en-US" dirty="0" smtClean="0"/>
              <a:t>Increased peak airway pressures</a:t>
            </a:r>
          </a:p>
          <a:p>
            <a:r>
              <a:rPr lang="en-US" dirty="0" smtClean="0"/>
              <a:t>Hypotension</a:t>
            </a:r>
          </a:p>
          <a:p>
            <a:r>
              <a:rPr lang="en-US" dirty="0" smtClean="0"/>
              <a:t>Unequal chest expansion and air entry</a:t>
            </a:r>
          </a:p>
          <a:p>
            <a:r>
              <a:rPr lang="en-US" dirty="0" smtClean="0"/>
              <a:t>Bulging of </a:t>
            </a:r>
            <a:r>
              <a:rPr lang="en-US" dirty="0" err="1" smtClean="0"/>
              <a:t>hemidiaphragm</a:t>
            </a:r>
            <a:r>
              <a:rPr lang="en-US" dirty="0" smtClean="0"/>
              <a:t> seen through the endoscope</a:t>
            </a:r>
          </a:p>
          <a:p>
            <a:r>
              <a:rPr lang="en-US" dirty="0" smtClean="0"/>
              <a:t>Confirmed on thoracic ultrasound and/or chest </a:t>
            </a:r>
            <a:r>
              <a:rPr lang="en-US" dirty="0" err="1" smtClean="0"/>
              <a:t>xray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54049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Capnothorax</a:t>
            </a:r>
            <a:r>
              <a:rPr lang="en-US" dirty="0" smtClean="0"/>
              <a:t>-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Stop surgery and deflate the </a:t>
            </a:r>
            <a:r>
              <a:rPr lang="en-US" dirty="0" err="1" smtClean="0"/>
              <a:t>pneumoperitoneum</a:t>
            </a:r>
            <a:endParaRPr lang="en-US" dirty="0" smtClean="0"/>
          </a:p>
          <a:p>
            <a:r>
              <a:rPr lang="en-US" dirty="0" smtClean="0"/>
              <a:t>Continue supportive treatment, hyperventilation, and PEEP</a:t>
            </a:r>
          </a:p>
          <a:p>
            <a:r>
              <a:rPr lang="en-US" dirty="0" smtClean="0"/>
              <a:t>Confirm the diagnosis of pneumothorax by clinical exam. Chest ultrasound or </a:t>
            </a:r>
            <a:r>
              <a:rPr lang="en-US" dirty="0" err="1" smtClean="0"/>
              <a:t>xray</a:t>
            </a:r>
            <a:r>
              <a:rPr lang="en-US" dirty="0" smtClean="0"/>
              <a:t> if time permits</a:t>
            </a:r>
          </a:p>
          <a:p>
            <a:r>
              <a:rPr lang="en-US" dirty="0" smtClean="0"/>
              <a:t>Treat according to the severity of cardiopulmonary compromise</a:t>
            </a:r>
          </a:p>
          <a:p>
            <a:pPr lvl="1"/>
            <a:r>
              <a:rPr lang="en-US" dirty="0" smtClean="0"/>
              <a:t>Minimal- treat conservatively with close observation</a:t>
            </a:r>
          </a:p>
          <a:p>
            <a:pPr lvl="1"/>
            <a:r>
              <a:rPr lang="en-US" dirty="0" smtClean="0"/>
              <a:t>Moderate to severe- place intercostal cannula or temporary drain</a:t>
            </a:r>
          </a:p>
          <a:p>
            <a:pPr lvl="1"/>
            <a:r>
              <a:rPr lang="en-US" dirty="0" err="1" smtClean="0"/>
              <a:t>Reacummulation</a:t>
            </a:r>
            <a:r>
              <a:rPr lang="en-US" dirty="0" smtClean="0"/>
              <a:t> of </a:t>
            </a:r>
            <a:r>
              <a:rPr lang="en-US" dirty="0" err="1" smtClean="0"/>
              <a:t>capnothorax</a:t>
            </a:r>
            <a:r>
              <a:rPr lang="en-US" dirty="0" smtClean="0"/>
              <a:t>-place chest tube</a:t>
            </a:r>
          </a:p>
          <a:p>
            <a:r>
              <a:rPr lang="en-US" dirty="0" smtClean="0"/>
              <a:t>After stabilization resume procedure with lower pressure (10mm Hg)</a:t>
            </a:r>
          </a:p>
          <a:p>
            <a:r>
              <a:rPr lang="en-US" dirty="0" smtClean="0"/>
              <a:t>If </a:t>
            </a:r>
            <a:r>
              <a:rPr lang="en-US" dirty="0" err="1" smtClean="0"/>
              <a:t>capnothorax</a:t>
            </a:r>
            <a:r>
              <a:rPr lang="en-US" dirty="0" smtClean="0"/>
              <a:t> reoccurs covert to open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9291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Embolism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6654"/>
            <a:ext cx="8229600" cy="562134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Proposed mechanism: Inadvertent intravenous placement of the </a:t>
            </a:r>
            <a:r>
              <a:rPr lang="en-US" dirty="0" err="1" smtClean="0"/>
              <a:t>Veress</a:t>
            </a:r>
            <a:r>
              <a:rPr lang="en-US" dirty="0" smtClean="0"/>
              <a:t> needle or passage of CO2 into the abdominal wall and peritoneal vessels during insufflation or into open vessels on the liver surface during gallbladder dissection</a:t>
            </a:r>
          </a:p>
          <a:p>
            <a:pPr lvl="1"/>
            <a:r>
              <a:rPr lang="en-US" dirty="0" smtClean="0"/>
              <a:t>Can occur any time there are open vessels that have an intravascular pressure that is below </a:t>
            </a:r>
            <a:r>
              <a:rPr lang="en-US" dirty="0" err="1" smtClean="0"/>
              <a:t>intraabdominal</a:t>
            </a:r>
            <a:r>
              <a:rPr lang="en-US" dirty="0" smtClean="0"/>
              <a:t> pressure</a:t>
            </a:r>
          </a:p>
          <a:p>
            <a:r>
              <a:rPr lang="en-US" dirty="0" smtClean="0"/>
              <a:t>High suspicion allows early detection and prevention of serious adverse effects</a:t>
            </a:r>
          </a:p>
          <a:p>
            <a:r>
              <a:rPr lang="en-US" dirty="0" smtClean="0"/>
              <a:t>Actual incidence is between 65-100% </a:t>
            </a:r>
          </a:p>
          <a:p>
            <a:pPr lvl="1"/>
            <a:r>
              <a:rPr lang="en-US" dirty="0" smtClean="0"/>
              <a:t>Most are small and resolve spontaneously</a:t>
            </a:r>
          </a:p>
          <a:p>
            <a:r>
              <a:rPr lang="en-US" dirty="0" smtClean="0"/>
              <a:t>Gas travels </a:t>
            </a:r>
            <a:r>
              <a:rPr lang="en-US" dirty="0" err="1" smtClean="0"/>
              <a:t>intravasclarly</a:t>
            </a:r>
            <a:r>
              <a:rPr lang="en-US" dirty="0" smtClean="0"/>
              <a:t> to right side of heart, enters pulmonary circulation and lodges into pulmonary outflow tract causing:</a:t>
            </a:r>
          </a:p>
          <a:p>
            <a:pPr lvl="1"/>
            <a:r>
              <a:rPr lang="en-US" dirty="0" smtClean="0"/>
              <a:t>Increased PAP, right ventricular failure, decreased pulmonary venous return with subsequent decreased left ventricular preload, decreased cardiac output, </a:t>
            </a:r>
            <a:r>
              <a:rPr lang="en-US" dirty="0" err="1" smtClean="0"/>
              <a:t>asystole</a:t>
            </a:r>
            <a:r>
              <a:rPr lang="en-US" dirty="0" smtClean="0"/>
              <a:t>, cv collapse</a:t>
            </a:r>
          </a:p>
          <a:p>
            <a:r>
              <a:rPr lang="en-US" dirty="0" smtClean="0"/>
              <a:t>Signs and severity of the effects are variable:</a:t>
            </a:r>
          </a:p>
          <a:p>
            <a:pPr lvl="1"/>
            <a:r>
              <a:rPr lang="en-US" dirty="0" smtClean="0"/>
              <a:t>Cardiac arrhythmia</a:t>
            </a:r>
          </a:p>
          <a:p>
            <a:pPr lvl="1"/>
            <a:r>
              <a:rPr lang="en-US" dirty="0" smtClean="0"/>
              <a:t>Hypoxemia, hypotension and decrease in ETCO2</a:t>
            </a:r>
          </a:p>
          <a:p>
            <a:pPr lvl="1"/>
            <a:r>
              <a:rPr lang="en-US" dirty="0" smtClean="0"/>
              <a:t>EKG shows right strain pattern and widening of the QRS</a:t>
            </a:r>
          </a:p>
          <a:p>
            <a:pPr lvl="1"/>
            <a:r>
              <a:rPr lang="en-US" dirty="0" smtClean="0"/>
              <a:t>Cyanosis of the head and neck resulting from inflow obstruction to the right side of the heart </a:t>
            </a:r>
          </a:p>
          <a:p>
            <a:pPr lvl="1"/>
            <a:r>
              <a:rPr lang="en-US" dirty="0" smtClean="0"/>
              <a:t>Paradoxical embolism through a probe-patent foramen </a:t>
            </a:r>
            <a:r>
              <a:rPr lang="en-US" dirty="0" err="1" smtClean="0"/>
              <a:t>ovale</a:t>
            </a:r>
            <a:r>
              <a:rPr lang="en-US" dirty="0" smtClean="0"/>
              <a:t> or atrial </a:t>
            </a:r>
            <a:r>
              <a:rPr lang="en-US" dirty="0" err="1" smtClean="0"/>
              <a:t>septal</a:t>
            </a:r>
            <a:r>
              <a:rPr lang="en-US" dirty="0" smtClean="0"/>
              <a:t> defect may result in cerebral CO2 embolism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646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 Embolism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Deflate Abdomen</a:t>
            </a:r>
          </a:p>
          <a:p>
            <a:r>
              <a:rPr lang="en-US" dirty="0" smtClean="0"/>
              <a:t>Hyperventilation and rapid CO2 washout</a:t>
            </a:r>
          </a:p>
          <a:p>
            <a:r>
              <a:rPr lang="en-US" dirty="0" smtClean="0"/>
              <a:t>Aggressive cardiopulmonary resuscitation</a:t>
            </a:r>
          </a:p>
          <a:p>
            <a:r>
              <a:rPr lang="en-US" dirty="0" smtClean="0"/>
              <a:t>Left side down( left lateral decubitus) </a:t>
            </a:r>
          </a:p>
          <a:p>
            <a:r>
              <a:rPr lang="en-US" dirty="0" smtClean="0"/>
              <a:t>RIJ withdrawal   </a:t>
            </a:r>
          </a:p>
          <a:p>
            <a:r>
              <a:rPr lang="en-US" dirty="0" smtClean="0"/>
              <a:t>Hyperbaric oxygen</a:t>
            </a:r>
          </a:p>
          <a:p>
            <a:r>
              <a:rPr lang="en-US" dirty="0" smtClean="0"/>
              <a:t>Cardiac bypass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48592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Hypothermia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Incidence similar to open procedure</a:t>
            </a:r>
          </a:p>
          <a:p>
            <a:r>
              <a:rPr lang="en-US" dirty="0" smtClean="0"/>
              <a:t>Heat loss occurs mainly through convection {due to flow of a fluid (liquid or gas) when it circulates through a surface at a different temperature}</a:t>
            </a:r>
          </a:p>
          <a:p>
            <a:r>
              <a:rPr lang="en-US" dirty="0" smtClean="0"/>
              <a:t>Temperature of CO2 from cylinder is 21 degrees C</a:t>
            </a:r>
          </a:p>
          <a:p>
            <a:r>
              <a:rPr lang="en-US" dirty="0" smtClean="0"/>
              <a:t>Peritoneal cavity has a large surface area</a:t>
            </a:r>
          </a:p>
          <a:p>
            <a:r>
              <a:rPr lang="en-US" dirty="0" smtClean="0"/>
              <a:t>Commercial heating of CO2 not useful without humidification which is proposed in the future</a:t>
            </a:r>
          </a:p>
          <a:p>
            <a:r>
              <a:rPr lang="en-US" dirty="0" smtClean="0"/>
              <a:t>Future studies needed to support this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466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 related to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Steep head down-prolonged</a:t>
            </a:r>
          </a:p>
          <a:p>
            <a:pPr lvl="1"/>
            <a:r>
              <a:rPr lang="en-US" dirty="0" smtClean="0"/>
              <a:t>Swelling of the face, pharyngeal and laryngeal edema</a:t>
            </a:r>
          </a:p>
          <a:p>
            <a:pPr lvl="2"/>
            <a:r>
              <a:rPr lang="en-US" dirty="0" smtClean="0"/>
              <a:t>Airway obstruction and laryngospasm</a:t>
            </a:r>
          </a:p>
          <a:p>
            <a:pPr lvl="2"/>
            <a:r>
              <a:rPr lang="en-US" dirty="0" smtClean="0"/>
              <a:t>Reducing fluid administration can help prevent</a:t>
            </a:r>
          </a:p>
          <a:p>
            <a:pPr lvl="1"/>
            <a:r>
              <a:rPr lang="en-US" u="sng" dirty="0" smtClean="0"/>
              <a:t>Optic nerve swelling can occur with too much fluid and increased IAP during prolonged head down positioning – can lead to postoperative blindness</a:t>
            </a:r>
          </a:p>
          <a:p>
            <a:pPr lvl="1"/>
            <a:r>
              <a:rPr lang="en-US" u="sng" dirty="0" smtClean="0"/>
              <a:t>Prolonged </a:t>
            </a:r>
            <a:r>
              <a:rPr lang="en-US" u="sng" dirty="0" err="1" smtClean="0"/>
              <a:t>caudad</a:t>
            </a:r>
            <a:r>
              <a:rPr lang="en-US" u="sng" dirty="0" smtClean="0"/>
              <a:t> displacement of the shoulders and cause brachial plexus injury</a:t>
            </a:r>
          </a:p>
          <a:p>
            <a:pPr lvl="1"/>
            <a:r>
              <a:rPr lang="en-US" dirty="0" smtClean="0"/>
              <a:t>Corneal abrasion.. Cover eyes with patches, goggles, or transparent occlusive dressings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75980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from Surgical 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Hemorrhage</a:t>
            </a:r>
          </a:p>
          <a:p>
            <a:pPr lvl="1"/>
            <a:r>
              <a:rPr lang="en-US" dirty="0" smtClean="0"/>
              <a:t>Insertion of needle into major vessels</a:t>
            </a:r>
          </a:p>
          <a:p>
            <a:r>
              <a:rPr lang="en-US" dirty="0" smtClean="0"/>
              <a:t>Immediate conversion to open procedure</a:t>
            </a:r>
          </a:p>
          <a:p>
            <a:r>
              <a:rPr lang="en-US" dirty="0" smtClean="0"/>
              <a:t>Esophageal or gastric perforation may occur during the insertion of the </a:t>
            </a:r>
            <a:r>
              <a:rPr lang="en-US" dirty="0" err="1" smtClean="0"/>
              <a:t>bougie</a:t>
            </a:r>
            <a:r>
              <a:rPr lang="en-US" dirty="0" smtClean="0"/>
              <a:t> in patients with </a:t>
            </a:r>
            <a:r>
              <a:rPr lang="en-US" dirty="0" err="1" smtClean="0"/>
              <a:t>barretts</a:t>
            </a:r>
            <a:r>
              <a:rPr lang="en-US" dirty="0" smtClean="0"/>
              <a:t> esophagitis, ulcers or strictures… never force!</a:t>
            </a:r>
          </a:p>
          <a:p>
            <a:r>
              <a:rPr lang="en-US" dirty="0" smtClean="0"/>
              <a:t>Unrecognized bladder or ureter injury .. Hematuria</a:t>
            </a:r>
          </a:p>
          <a:p>
            <a:r>
              <a:rPr lang="en-US" dirty="0" smtClean="0"/>
              <a:t>Placing </a:t>
            </a:r>
            <a:r>
              <a:rPr lang="en-US" dirty="0" err="1" smtClean="0"/>
              <a:t>foley</a:t>
            </a:r>
            <a:r>
              <a:rPr lang="en-US" dirty="0" smtClean="0"/>
              <a:t> minimized risk to perforating</a:t>
            </a:r>
          </a:p>
          <a:p>
            <a:r>
              <a:rPr lang="en-US" dirty="0" smtClean="0"/>
              <a:t>Decompressing stomach with oral gastric tube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00322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Injury to the bladder occur up to 8%</a:t>
            </a:r>
          </a:p>
          <a:p>
            <a:r>
              <a:rPr lang="en-US" dirty="0"/>
              <a:t>Occurs secondary to trauma from surgical manipulation, laser, or cautery.</a:t>
            </a:r>
          </a:p>
          <a:p>
            <a:r>
              <a:rPr lang="en-US" dirty="0"/>
              <a:t>Injuries are recognized and often checked near the end of the case with instillation of a catheter and methylene blue. The surgeon will often perform a cystoscopy and watch for leakage of damaged structures or visualize the urine from the ureters to confirm they are intact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5736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Postop Considerations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83858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Postop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Laparoscopic procedure superior to open procedure in regards to pulmonary function</a:t>
            </a:r>
          </a:p>
          <a:p>
            <a:pPr lvl="1"/>
            <a:r>
              <a:rPr lang="en-US" dirty="0" smtClean="0"/>
              <a:t>Lower incidence of pulmonary complications</a:t>
            </a:r>
          </a:p>
          <a:p>
            <a:r>
              <a:rPr lang="en-US" dirty="0" smtClean="0"/>
              <a:t>Severe Respiratory disease-</a:t>
            </a:r>
          </a:p>
          <a:p>
            <a:pPr lvl="1"/>
            <a:r>
              <a:rPr lang="en-US" dirty="0" smtClean="0"/>
              <a:t>May take longer to remove CO2 and anesthetic gases</a:t>
            </a:r>
          </a:p>
          <a:p>
            <a:r>
              <a:rPr lang="en-US" dirty="0" smtClean="0"/>
              <a:t>Increased IAP and reverse </a:t>
            </a:r>
            <a:r>
              <a:rPr lang="en-US" dirty="0" err="1"/>
              <a:t>t</a:t>
            </a:r>
            <a:r>
              <a:rPr lang="en-US" dirty="0" err="1" smtClean="0"/>
              <a:t>rendelenberg</a:t>
            </a:r>
            <a:r>
              <a:rPr lang="en-US" dirty="0" smtClean="0"/>
              <a:t> position have been reported to cause venous stasis that could increase the potential for DVT and PE</a:t>
            </a:r>
          </a:p>
          <a:p>
            <a:pPr lvl="1"/>
            <a:r>
              <a:rPr lang="en-US" dirty="0" smtClean="0"/>
              <a:t>Implement measures to reduce venous stasis</a:t>
            </a:r>
          </a:p>
          <a:p>
            <a:pPr lvl="2"/>
            <a:r>
              <a:rPr lang="en-US" dirty="0" smtClean="0"/>
              <a:t>Elastic compression stocking </a:t>
            </a:r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err="1" smtClean="0"/>
              <a:t>periop</a:t>
            </a:r>
            <a:endParaRPr lang="en-US" dirty="0" smtClean="0"/>
          </a:p>
          <a:p>
            <a:pPr lvl="2"/>
            <a:r>
              <a:rPr lang="en-US" dirty="0" smtClean="0"/>
              <a:t>Early postop ambulation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3254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Physiological changes</a:t>
            </a:r>
          </a:p>
          <a:p>
            <a:r>
              <a:rPr lang="en-US" dirty="0" smtClean="0"/>
              <a:t>Prolonged operative times (especially newer surgeons)</a:t>
            </a:r>
          </a:p>
          <a:p>
            <a:r>
              <a:rPr lang="en-US" dirty="0" smtClean="0"/>
              <a:t>Extreme positions</a:t>
            </a:r>
          </a:p>
          <a:p>
            <a:r>
              <a:rPr lang="en-US" dirty="0" smtClean="0"/>
              <a:t>Robotic equipment limits access to patient invading anesthesia workspace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1274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6587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Principle function- provide body with water nutrients and electrolytes</a:t>
            </a:r>
          </a:p>
          <a:p>
            <a:r>
              <a:rPr lang="en-US" dirty="0" smtClean="0"/>
              <a:t>Esophagus, stomach, small and large intestine used for passage, storage, digestion and absorption of food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07912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Esophageal Diseases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8015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Esophageal diseases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Dysphagia</a:t>
            </a:r>
          </a:p>
          <a:p>
            <a:pPr lvl="1"/>
            <a:r>
              <a:rPr lang="en-US" dirty="0" smtClean="0"/>
              <a:t>Classic symptom of all disorders of the esophagus</a:t>
            </a:r>
          </a:p>
          <a:p>
            <a:r>
              <a:rPr lang="en-US" dirty="0"/>
              <a:t>Disorders affect either motility or sphincter tone-</a:t>
            </a:r>
          </a:p>
          <a:p>
            <a:pPr lvl="1"/>
            <a:r>
              <a:rPr lang="en-US" dirty="0"/>
              <a:t>Achalasia-impaired relaxation of the lower esophageal sphincter </a:t>
            </a:r>
          </a:p>
          <a:p>
            <a:pPr lvl="2"/>
            <a:r>
              <a:rPr lang="en-US" dirty="0"/>
              <a:t>Diabetes, stroke, amyotrophic lateral sclerosis, connective tissue diseases (amyloidosis and scleroderma)</a:t>
            </a:r>
          </a:p>
          <a:p>
            <a:pPr lvl="1"/>
            <a:r>
              <a:rPr lang="en-US" dirty="0"/>
              <a:t>GERD is a consequence of the failure of the normal </a:t>
            </a:r>
            <a:r>
              <a:rPr lang="en-US" dirty="0" err="1"/>
              <a:t>antireflux</a:t>
            </a:r>
            <a:r>
              <a:rPr lang="en-US" dirty="0"/>
              <a:t> barriers to work properly</a:t>
            </a:r>
          </a:p>
          <a:p>
            <a:pPr lvl="2"/>
            <a:r>
              <a:rPr lang="en-US" dirty="0"/>
              <a:t>Conservatively treated with pharmaceuticals</a:t>
            </a:r>
          </a:p>
          <a:p>
            <a:pPr lvl="3"/>
            <a:r>
              <a:rPr lang="en-US" dirty="0"/>
              <a:t>H2 receptor blockers, proton pump inhibitor, antacids, mucosal protective medications, </a:t>
            </a:r>
            <a:r>
              <a:rPr lang="en-US" dirty="0" err="1"/>
              <a:t>prokinetics</a:t>
            </a:r>
            <a:endParaRPr lang="en-US" dirty="0"/>
          </a:p>
          <a:p>
            <a:pPr lvl="2"/>
            <a:r>
              <a:rPr lang="en-US" dirty="0"/>
              <a:t>Surgical treatment if not controlled</a:t>
            </a:r>
          </a:p>
          <a:p>
            <a:pPr lvl="2"/>
            <a:r>
              <a:rPr lang="en-US" dirty="0"/>
              <a:t>Chronic GERD can result in epithelia changes predisposing to malignancy-</a:t>
            </a:r>
            <a:r>
              <a:rPr lang="en-US" dirty="0" err="1"/>
              <a:t>Barretts</a:t>
            </a:r>
            <a:r>
              <a:rPr lang="en-US" dirty="0"/>
              <a:t> esophagus</a:t>
            </a:r>
          </a:p>
          <a:p>
            <a:pPr lvl="3"/>
            <a:r>
              <a:rPr lang="en-US" dirty="0" err="1"/>
              <a:t>Barretts</a:t>
            </a:r>
            <a:r>
              <a:rPr lang="en-US" dirty="0"/>
              <a:t> is a risk factor for adenocarcinoma of the esophagus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923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Achalasia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Pathology is destruction of the nerves to the LES followed by degeneration of the function of the esophageal body</a:t>
            </a:r>
          </a:p>
          <a:p>
            <a:pPr lvl="1"/>
            <a:r>
              <a:rPr lang="en-US" dirty="0" smtClean="0"/>
              <a:t>Result is hypertension of the LES, failure of the LES to relax reduce peristalsis and esophageal dilation</a:t>
            </a:r>
          </a:p>
          <a:p>
            <a:pPr lvl="1"/>
            <a:r>
              <a:rPr lang="en-US" dirty="0" smtClean="0"/>
              <a:t>Weight loss, dysphagia, and regurgitation</a:t>
            </a:r>
          </a:p>
          <a:p>
            <a:pPr lvl="1"/>
            <a:r>
              <a:rPr lang="en-US" dirty="0" smtClean="0"/>
              <a:t>Aspiration risk with resultant pneumonia, lung abscess, and bronchiectasis</a:t>
            </a:r>
          </a:p>
          <a:p>
            <a:r>
              <a:rPr lang="en-US" dirty="0" smtClean="0"/>
              <a:t>Treatment is palliative</a:t>
            </a:r>
          </a:p>
          <a:p>
            <a:r>
              <a:rPr lang="en-US" dirty="0" smtClean="0"/>
              <a:t>Medication</a:t>
            </a:r>
          </a:p>
          <a:p>
            <a:pPr lvl="1"/>
            <a:r>
              <a:rPr lang="en-US" dirty="0" smtClean="0"/>
              <a:t>Nitrates, NTG, calcium channel blockers</a:t>
            </a:r>
          </a:p>
          <a:p>
            <a:r>
              <a:rPr lang="en-US" dirty="0" smtClean="0"/>
              <a:t>Endoscopic intervention</a:t>
            </a:r>
          </a:p>
          <a:p>
            <a:pPr lvl="1"/>
            <a:r>
              <a:rPr lang="en-US" dirty="0" smtClean="0"/>
              <a:t>Dilations or injections of </a:t>
            </a:r>
            <a:r>
              <a:rPr lang="en-US" dirty="0" err="1" smtClean="0"/>
              <a:t>botulinum</a:t>
            </a:r>
            <a:r>
              <a:rPr lang="en-US" dirty="0" smtClean="0"/>
              <a:t> toxin</a:t>
            </a:r>
          </a:p>
          <a:p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Heller </a:t>
            </a:r>
            <a:r>
              <a:rPr lang="en-US" dirty="0" err="1" smtClean="0"/>
              <a:t>Myotomy</a:t>
            </a:r>
            <a:r>
              <a:rPr lang="en-US" dirty="0" smtClean="0"/>
              <a:t>/</a:t>
            </a:r>
            <a:r>
              <a:rPr lang="en-US" dirty="0" err="1" smtClean="0"/>
              <a:t>Esophagectomy</a:t>
            </a:r>
            <a:r>
              <a:rPr lang="en-US" dirty="0" smtClean="0"/>
              <a:t> with advanced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460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Esophagectomy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Curative or palliative for malignant lesions</a:t>
            </a:r>
          </a:p>
          <a:p>
            <a:r>
              <a:rPr lang="en-US" dirty="0" smtClean="0"/>
              <a:t>Surgical approach</a:t>
            </a:r>
          </a:p>
          <a:p>
            <a:pPr lvl="1"/>
            <a:r>
              <a:rPr lang="en-US" dirty="0" smtClean="0"/>
              <a:t>Transthoracic, trans-hiatal, laparoscopic, </a:t>
            </a:r>
            <a:r>
              <a:rPr lang="en-US" dirty="0" err="1" smtClean="0"/>
              <a:t>thorascopic</a:t>
            </a:r>
            <a:r>
              <a:rPr lang="en-US" dirty="0" smtClean="0"/>
              <a:t> or robotic</a:t>
            </a:r>
          </a:p>
          <a:p>
            <a:r>
              <a:rPr lang="en-US" dirty="0" smtClean="0"/>
              <a:t>High morbidity &amp; mortality (10-15%)</a:t>
            </a:r>
          </a:p>
          <a:p>
            <a:r>
              <a:rPr lang="en-US" dirty="0" smtClean="0"/>
              <a:t>Postop respiratory complications</a:t>
            </a:r>
          </a:p>
          <a:p>
            <a:pPr lvl="1"/>
            <a:r>
              <a:rPr lang="en-US" dirty="0" smtClean="0"/>
              <a:t>ARDS 10-20%</a:t>
            </a:r>
          </a:p>
          <a:p>
            <a:pPr lvl="2"/>
            <a:r>
              <a:rPr lang="en-US" dirty="0" smtClean="0"/>
              <a:t>Inflammatory mediators and gut-related endotoxins</a:t>
            </a:r>
          </a:p>
          <a:p>
            <a:pPr lvl="2"/>
            <a:r>
              <a:rPr lang="en-US" dirty="0" smtClean="0"/>
              <a:t>One-lung ventilation</a:t>
            </a:r>
          </a:p>
          <a:p>
            <a:pPr lvl="2"/>
            <a:r>
              <a:rPr lang="en-US" dirty="0" smtClean="0"/>
              <a:t>Reperfusion injury of the lung</a:t>
            </a:r>
          </a:p>
          <a:p>
            <a:pPr lvl="2"/>
            <a:r>
              <a:rPr lang="en-US" dirty="0" err="1" smtClean="0"/>
              <a:t>Hx</a:t>
            </a:r>
            <a:r>
              <a:rPr lang="en-US" dirty="0" smtClean="0"/>
              <a:t> of smoking, low </a:t>
            </a:r>
            <a:r>
              <a:rPr lang="en-US" dirty="0" err="1" smtClean="0"/>
              <a:t>BMI,long</a:t>
            </a:r>
            <a:r>
              <a:rPr lang="en-US" dirty="0" smtClean="0"/>
              <a:t> surgery, cardiopulmonary compromise</a:t>
            </a:r>
          </a:p>
          <a:p>
            <a:r>
              <a:rPr lang="en-US" dirty="0" smtClean="0"/>
              <a:t>Anastomotic leaks, dumping syndrome and esophageal stricture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4584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Esophagectomy</a:t>
            </a:r>
            <a:r>
              <a:rPr lang="en-US" dirty="0" smtClean="0"/>
              <a:t>-anesthetic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Patients malnourished</a:t>
            </a:r>
          </a:p>
          <a:p>
            <a:r>
              <a:rPr lang="en-US" dirty="0" smtClean="0"/>
              <a:t>Chemotherapy/radiation</a:t>
            </a:r>
          </a:p>
          <a:p>
            <a:pPr lvl="1"/>
            <a:r>
              <a:rPr lang="en-US" dirty="0" smtClean="0"/>
              <a:t>Pancytopenia, dehydration, and lung injury present</a:t>
            </a:r>
          </a:p>
          <a:p>
            <a:r>
              <a:rPr lang="en-US" dirty="0" smtClean="0"/>
              <a:t>Post-op with anastomotic leak</a:t>
            </a:r>
          </a:p>
          <a:p>
            <a:pPr lvl="1"/>
            <a:r>
              <a:rPr lang="en-US" dirty="0" smtClean="0"/>
              <a:t>Sepsis/shock</a:t>
            </a:r>
          </a:p>
          <a:p>
            <a:r>
              <a:rPr lang="en-US" dirty="0" smtClean="0"/>
              <a:t>High risk of aspiration with all patients who have had an </a:t>
            </a:r>
            <a:r>
              <a:rPr lang="en-US" dirty="0" err="1" smtClean="0"/>
              <a:t>esophagectomy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87210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/>
              <a:t>Primary defect is resting tone of the LES </a:t>
            </a:r>
            <a:r>
              <a:rPr lang="en-US" dirty="0" smtClean="0"/>
              <a:t>(13 mm HG in GERD </a:t>
            </a:r>
            <a:r>
              <a:rPr lang="en-US" dirty="0" err="1" smtClean="0"/>
              <a:t>vs</a:t>
            </a:r>
            <a:r>
              <a:rPr lang="en-US" dirty="0" smtClean="0"/>
              <a:t> 29 mm HG without GERD)</a:t>
            </a:r>
          </a:p>
          <a:p>
            <a:r>
              <a:rPr lang="en-US" dirty="0" smtClean="0"/>
              <a:t>Can result in chronic cough, bronchoconstriction, pharyngitis, laryngitis, bronchitis, or pneumonia</a:t>
            </a:r>
          </a:p>
          <a:p>
            <a:pPr lvl="1"/>
            <a:r>
              <a:rPr lang="en-US" dirty="0" smtClean="0"/>
              <a:t>Morning hoarseness</a:t>
            </a:r>
          </a:p>
          <a:p>
            <a:pPr lvl="1"/>
            <a:r>
              <a:rPr lang="en-US" dirty="0" smtClean="0"/>
              <a:t>Recurrent pulmonary aspiration, pulmonary fibrosis, asthma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8811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ncidence of Aspiration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terms of anesthetic management, GERD represents aspiration risk other factors include:</a:t>
            </a:r>
          </a:p>
          <a:p>
            <a:pPr lvl="1"/>
            <a:r>
              <a:rPr lang="en-US" dirty="0" smtClean="0"/>
              <a:t>Urgent or emergent surgery</a:t>
            </a:r>
          </a:p>
          <a:p>
            <a:pPr lvl="1"/>
            <a:r>
              <a:rPr lang="en-US" dirty="0" smtClean="0"/>
              <a:t>Difficult airway</a:t>
            </a:r>
          </a:p>
          <a:p>
            <a:pPr lvl="1"/>
            <a:r>
              <a:rPr lang="en-US" dirty="0" smtClean="0"/>
              <a:t>Inadequate anesthetic depth</a:t>
            </a:r>
          </a:p>
          <a:p>
            <a:pPr lvl="1"/>
            <a:r>
              <a:rPr lang="en-US" dirty="0" smtClean="0"/>
              <a:t>Use of lithotomy position</a:t>
            </a:r>
          </a:p>
          <a:p>
            <a:pPr lvl="1"/>
            <a:r>
              <a:rPr lang="en-US" dirty="0" smtClean="0"/>
              <a:t>Autonomic neuropathy</a:t>
            </a:r>
          </a:p>
          <a:p>
            <a:pPr lvl="1"/>
            <a:r>
              <a:rPr lang="en-US" dirty="0" smtClean="0"/>
              <a:t>Insulin-dependent diabetes</a:t>
            </a:r>
          </a:p>
          <a:p>
            <a:pPr lvl="1"/>
            <a:r>
              <a:rPr lang="en-US" dirty="0" smtClean="0"/>
              <a:t>Pregnancy</a:t>
            </a:r>
          </a:p>
          <a:p>
            <a:pPr lvl="1"/>
            <a:r>
              <a:rPr lang="en-US" dirty="0" smtClean="0"/>
              <a:t>Increased IAP</a:t>
            </a:r>
          </a:p>
          <a:p>
            <a:pPr lvl="1"/>
            <a:r>
              <a:rPr lang="en-US" dirty="0" smtClean="0"/>
              <a:t>Depressed consciousness</a:t>
            </a:r>
          </a:p>
          <a:p>
            <a:pPr lvl="1"/>
            <a:r>
              <a:rPr lang="en-US" dirty="0" smtClean="0"/>
              <a:t>Severe illness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besity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264588" y="2760684"/>
            <a:ext cx="3365378" cy="92333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ASPIRATION RISK= 0.4 ml/kg of </a:t>
            </a:r>
            <a:r>
              <a:rPr lang="en-US" dirty="0" smtClean="0">
                <a:solidFill>
                  <a:srgbClr val="292934"/>
                </a:solidFill>
              </a:rPr>
              <a:t>gastric</a:t>
            </a:r>
            <a:r>
              <a:rPr lang="en-US" dirty="0" smtClean="0"/>
              <a:t> volume and pH of contents &lt;2.5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83425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 of GERD/TX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Mucosal</a:t>
            </a:r>
          </a:p>
          <a:p>
            <a:pPr lvl="1"/>
            <a:r>
              <a:rPr lang="en-US" dirty="0" smtClean="0"/>
              <a:t>Esophagitis</a:t>
            </a:r>
          </a:p>
          <a:p>
            <a:pPr lvl="1"/>
            <a:r>
              <a:rPr lang="en-US" dirty="0" smtClean="0"/>
              <a:t>Stricture (causing dilation and increases risk of aspiration)</a:t>
            </a:r>
          </a:p>
          <a:p>
            <a:pPr lvl="1"/>
            <a:r>
              <a:rPr lang="en-US" dirty="0" err="1" smtClean="0"/>
              <a:t>Extraesophageal</a:t>
            </a:r>
            <a:r>
              <a:rPr lang="en-US" dirty="0" smtClean="0"/>
              <a:t> or respiratory complications</a:t>
            </a:r>
          </a:p>
          <a:p>
            <a:pPr lvl="2"/>
            <a:r>
              <a:rPr lang="en-US" dirty="0" smtClean="0"/>
              <a:t>Laryngitis, bronchitis, bronchospasm, recurrent pneumonia, progressive pulmonary fibrosis</a:t>
            </a:r>
          </a:p>
          <a:p>
            <a:pPr lvl="2"/>
            <a:r>
              <a:rPr lang="en-US" dirty="0" smtClean="0"/>
              <a:t>50% of asthmatics have some component of esophageal acid exposure</a:t>
            </a:r>
          </a:p>
          <a:p>
            <a:r>
              <a:rPr lang="en-US" dirty="0" smtClean="0"/>
              <a:t>Treatment</a:t>
            </a:r>
          </a:p>
          <a:p>
            <a:pPr lvl="1"/>
            <a:r>
              <a:rPr lang="en-US" b="1" u="sng" dirty="0"/>
              <a:t>D</a:t>
            </a:r>
            <a:r>
              <a:rPr lang="en-US" b="1" u="sng" dirty="0" smtClean="0"/>
              <a:t>rugs effect on LES tone Table 14-1</a:t>
            </a:r>
          </a:p>
          <a:p>
            <a:pPr lvl="1"/>
            <a:r>
              <a:rPr lang="en-US" b="1" u="sng" dirty="0" smtClean="0"/>
              <a:t>Increase = </a:t>
            </a:r>
            <a:r>
              <a:rPr lang="en-US" b="1" u="sng" dirty="0" err="1" smtClean="0"/>
              <a:t>Metocloperamide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Domperidone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Prochlorperazine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Cyclizine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Edrophonium</a:t>
            </a:r>
            <a:r>
              <a:rPr lang="en-US" b="1" u="sng" dirty="0" smtClean="0"/>
              <a:t>, Neostigmine, Succinylcholine, </a:t>
            </a:r>
            <a:r>
              <a:rPr lang="en-US" b="1" u="sng" dirty="0" err="1" smtClean="0"/>
              <a:t>Pancuronium</a:t>
            </a:r>
            <a:r>
              <a:rPr lang="en-US" b="1" u="sng" dirty="0" smtClean="0"/>
              <a:t>, </a:t>
            </a:r>
            <a:r>
              <a:rPr lang="en-US" b="1" u="sng" dirty="0" err="1" smtClean="0"/>
              <a:t>Metoprolol</a:t>
            </a:r>
            <a:r>
              <a:rPr lang="en-US" b="1" u="sng" dirty="0" smtClean="0"/>
              <a:t>, alpha-adrenergic stimulants, Antacids</a:t>
            </a:r>
          </a:p>
          <a:p>
            <a:pPr lvl="1"/>
            <a:r>
              <a:rPr lang="en-US" b="1" u="sng" dirty="0" smtClean="0"/>
              <a:t>Decrease= Atropine </a:t>
            </a:r>
            <a:r>
              <a:rPr lang="en-US" b="1" u="sng" dirty="0" err="1" smtClean="0"/>
              <a:t>glycopyrrolate</a:t>
            </a:r>
            <a:r>
              <a:rPr lang="en-US" b="1" u="sng" dirty="0" smtClean="0"/>
              <a:t>, dopamine, Sodium </a:t>
            </a:r>
            <a:r>
              <a:rPr lang="en-US" b="1" u="sng" dirty="0" err="1" smtClean="0"/>
              <a:t>Nitroprusside</a:t>
            </a:r>
            <a:r>
              <a:rPr lang="en-US" b="1" u="sng" dirty="0" smtClean="0"/>
              <a:t>, Ganglion blockers, thiopental Tricyclic antidepressants, beta adrenergic stimulants, halothane, </a:t>
            </a:r>
            <a:r>
              <a:rPr lang="en-US" b="1" u="sng" dirty="0" err="1" smtClean="0"/>
              <a:t>enflurane</a:t>
            </a:r>
            <a:r>
              <a:rPr lang="en-US" b="1" u="sng" dirty="0" smtClean="0"/>
              <a:t>, opioids, N20?, </a:t>
            </a:r>
            <a:r>
              <a:rPr lang="en-US" b="1" u="sng" dirty="0" err="1" smtClean="0"/>
              <a:t>Propofol</a:t>
            </a:r>
            <a:endParaRPr lang="en-US" b="1" u="sng" dirty="0" smtClean="0"/>
          </a:p>
          <a:p>
            <a:pPr lvl="1"/>
            <a:r>
              <a:rPr lang="en-US" dirty="0" smtClean="0"/>
              <a:t>No Change= Propranolol, </a:t>
            </a:r>
            <a:r>
              <a:rPr lang="en-US" dirty="0" err="1" smtClean="0"/>
              <a:t>oxprenolol</a:t>
            </a:r>
            <a:r>
              <a:rPr lang="en-US" dirty="0" smtClean="0"/>
              <a:t>, Cimetidine, </a:t>
            </a:r>
            <a:r>
              <a:rPr lang="en-US" dirty="0" err="1" smtClean="0"/>
              <a:t>Ranitindine</a:t>
            </a:r>
            <a:r>
              <a:rPr lang="en-US" dirty="0" smtClean="0"/>
              <a:t>, </a:t>
            </a:r>
            <a:r>
              <a:rPr lang="en-US" dirty="0" err="1" smtClean="0"/>
              <a:t>atricurium</a:t>
            </a:r>
            <a:r>
              <a:rPr lang="en-US" dirty="0" smtClean="0"/>
              <a:t>, N20?</a:t>
            </a:r>
          </a:p>
          <a:p>
            <a:r>
              <a:rPr lang="en-US" b="1" dirty="0" smtClean="0"/>
              <a:t>*Remember drugs that decrease LES tone will increase risk of gastric reflux!!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698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Surgical technique-</a:t>
            </a:r>
            <a:r>
              <a:rPr lang="en-US" dirty="0" err="1" smtClean="0"/>
              <a:t>pneumoperitoneum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2474" y="1600200"/>
            <a:ext cx="3260482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Installation of CO2 gas into the peritoneal cavity under controlled pressure</a:t>
            </a:r>
          </a:p>
          <a:p>
            <a:r>
              <a:rPr lang="en-US" dirty="0" smtClean="0"/>
              <a:t>CO2 is insufflated through a needle through a port while a camera is in a nearby port and surgical instrument in another</a:t>
            </a:r>
          </a:p>
          <a:p>
            <a:r>
              <a:rPr lang="en-US" dirty="0" smtClean="0"/>
              <a:t>CO2 is nonflammable, allows visualization of abdominal structures and is a diffusible gas eliminated by the lungs (and absorbed into the tissue)</a:t>
            </a:r>
          </a:p>
        </p:txBody>
      </p:sp>
      <p:pic>
        <p:nvPicPr>
          <p:cNvPr id="5" name="Content Placeholder 4" descr="laparoscopy_graphic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1756" b="-41756"/>
          <a:stretch>
            <a:fillRect/>
          </a:stretch>
        </p:blipFill>
        <p:spPr>
          <a:xfrm>
            <a:off x="4107671" y="0"/>
            <a:ext cx="4576934" cy="5477684"/>
          </a:xfrm>
        </p:spPr>
      </p:pic>
      <p:sp>
        <p:nvSpPr>
          <p:cNvPr id="6" name="TextBox 5"/>
          <p:cNvSpPr txBox="1"/>
          <p:nvPr/>
        </p:nvSpPr>
        <p:spPr>
          <a:xfrm>
            <a:off x="4904724" y="5477684"/>
            <a:ext cx="36346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</a:t>
            </a:r>
            <a:r>
              <a:rPr lang="en-US" dirty="0" err="1"/>
              <a:t>effectivehealthcare.ahrq.gov</a:t>
            </a:r>
            <a:r>
              <a:rPr lang="en-US" dirty="0"/>
              <a:t>/tasks/sites/</a:t>
            </a:r>
            <a:r>
              <a:rPr lang="en-US" dirty="0" err="1"/>
              <a:t>ehc</a:t>
            </a:r>
            <a:r>
              <a:rPr lang="en-US" dirty="0"/>
              <a:t>/assets/Image/</a:t>
            </a:r>
            <a:r>
              <a:rPr lang="en-US" dirty="0" err="1"/>
              <a:t>laparoscopy_graphic.png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166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Complications of GERD/TX-prophylaxis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GERD meds should be given preoperatively</a:t>
            </a:r>
          </a:p>
          <a:p>
            <a:pPr lvl="2"/>
            <a:r>
              <a:rPr lang="en-US" dirty="0" smtClean="0"/>
              <a:t>Cimetidine, Ranitidine, Famotidine and </a:t>
            </a:r>
            <a:r>
              <a:rPr lang="en-US" dirty="0" err="1" smtClean="0"/>
              <a:t>Nizatidine</a:t>
            </a:r>
            <a:r>
              <a:rPr lang="en-US" dirty="0" smtClean="0"/>
              <a:t> decrease acid secretion and increase gastric pH</a:t>
            </a:r>
          </a:p>
          <a:p>
            <a:pPr lvl="2"/>
            <a:r>
              <a:rPr lang="en-US" dirty="0" smtClean="0"/>
              <a:t>Proton pump inhibitor given orally night before surgery and again on morning of surgery</a:t>
            </a:r>
          </a:p>
          <a:p>
            <a:pPr lvl="3"/>
            <a:r>
              <a:rPr lang="en-US" dirty="0" smtClean="0"/>
              <a:t>Inhibit the antiplatelet effect of </a:t>
            </a:r>
            <a:r>
              <a:rPr lang="en-US" dirty="0" err="1" smtClean="0"/>
              <a:t>Clopidogrel</a:t>
            </a:r>
            <a:r>
              <a:rPr lang="en-US" dirty="0" smtClean="0"/>
              <a:t> and possibly aspirin</a:t>
            </a:r>
          </a:p>
          <a:p>
            <a:pPr lvl="4"/>
            <a:r>
              <a:rPr lang="en-US" dirty="0" smtClean="0"/>
              <a:t>May be increased risk of stent thrombosis or occlusion is patients with coronary stents</a:t>
            </a:r>
          </a:p>
          <a:p>
            <a:pPr lvl="2"/>
            <a:r>
              <a:rPr lang="en-US" dirty="0" smtClean="0"/>
              <a:t>Sodium citrate</a:t>
            </a:r>
          </a:p>
          <a:p>
            <a:pPr lvl="3"/>
            <a:r>
              <a:rPr lang="en-US" dirty="0" smtClean="0"/>
              <a:t>Oral </a:t>
            </a:r>
            <a:r>
              <a:rPr lang="en-US" dirty="0" err="1" smtClean="0"/>
              <a:t>nonparticulate</a:t>
            </a:r>
            <a:r>
              <a:rPr lang="en-US" dirty="0" smtClean="0"/>
              <a:t> antacid increases gastric pH</a:t>
            </a:r>
          </a:p>
          <a:p>
            <a:pPr lvl="3"/>
            <a:r>
              <a:rPr lang="en-US" dirty="0" smtClean="0"/>
              <a:t>Give with Metoclopramide a pro-motility agent</a:t>
            </a:r>
          </a:p>
          <a:p>
            <a:pPr lvl="4"/>
            <a:r>
              <a:rPr lang="en-US" dirty="0" smtClean="0"/>
              <a:t>Give the combo to diabetic, severely </a:t>
            </a:r>
            <a:r>
              <a:rPr lang="en-US" dirty="0" err="1" smtClean="0"/>
              <a:t>obese,or</a:t>
            </a:r>
            <a:r>
              <a:rPr lang="en-US" dirty="0" smtClean="0"/>
              <a:t> pregnant</a:t>
            </a:r>
          </a:p>
          <a:p>
            <a:pPr lvl="2"/>
            <a:r>
              <a:rPr lang="en-US" dirty="0" smtClean="0"/>
              <a:t>Cricoid pressure</a:t>
            </a:r>
          </a:p>
          <a:p>
            <a:pPr lvl="3"/>
            <a:r>
              <a:rPr lang="en-US" dirty="0" smtClean="0"/>
              <a:t>Compresses the lumen of the pharynx between the cricoid cartilage and the cervical vertebrae</a:t>
            </a:r>
          </a:p>
          <a:p>
            <a:pPr lvl="3"/>
            <a:r>
              <a:rPr lang="en-US" dirty="0" smtClean="0"/>
              <a:t>Enough force needs to be done to prevent aspiration but not so great to cause airway obstruction or esophageal rupture during vomiting</a:t>
            </a:r>
          </a:p>
          <a:p>
            <a:pPr lvl="2"/>
            <a:r>
              <a:rPr lang="en-US" dirty="0" smtClean="0"/>
              <a:t>ETT is essential for protecting the airway form aspiration in anesthetized patients with GERD</a:t>
            </a:r>
          </a:p>
          <a:p>
            <a:pPr lvl="3"/>
            <a:r>
              <a:rPr lang="en-US" dirty="0" smtClean="0"/>
              <a:t>Is superior to all other airway devices in reducing aspiration risk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0201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Hiatal Hernia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Herniation where part of the stomach is in the thoracic cavity</a:t>
            </a:r>
          </a:p>
          <a:p>
            <a:r>
              <a:rPr lang="en-US" dirty="0" smtClean="0"/>
              <a:t>Sliding hiatal hernia is where the </a:t>
            </a:r>
            <a:r>
              <a:rPr lang="en-US" dirty="0" err="1" smtClean="0"/>
              <a:t>gastroesophageal</a:t>
            </a:r>
            <a:r>
              <a:rPr lang="en-US" dirty="0" smtClean="0"/>
              <a:t> junction and fundus of the stomach slide upward.(30%)</a:t>
            </a:r>
          </a:p>
          <a:p>
            <a:r>
              <a:rPr lang="en-US" dirty="0" smtClean="0"/>
              <a:t>Many are asymptomatic</a:t>
            </a:r>
          </a:p>
          <a:p>
            <a:r>
              <a:rPr lang="en-US" dirty="0" smtClean="0"/>
              <a:t>Hernia results from either weakening of the anchors of the junction to the diaphragm, (contraction of the esophagus) or from increased intra-abdominal pressure</a:t>
            </a:r>
          </a:p>
          <a:p>
            <a:r>
              <a:rPr lang="en-US" dirty="0" err="1" smtClean="0"/>
              <a:t>Paraesophageal</a:t>
            </a:r>
            <a:r>
              <a:rPr lang="en-US" dirty="0" smtClean="0"/>
              <a:t> hernia is where pouch of stomach is herniated next to the </a:t>
            </a:r>
            <a:r>
              <a:rPr lang="en-US" dirty="0" err="1" smtClean="0"/>
              <a:t>gastroesophageal</a:t>
            </a:r>
            <a:r>
              <a:rPr lang="en-US" dirty="0" smtClean="0"/>
              <a:t> junction through the esophageal hiatus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0667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Esophageal Diverticula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Outpuching</a:t>
            </a:r>
            <a:r>
              <a:rPr lang="en-US" dirty="0" smtClean="0"/>
              <a:t> of the wall of the esophagus</a:t>
            </a:r>
          </a:p>
          <a:p>
            <a:r>
              <a:rPr lang="en-US" dirty="0" err="1" smtClean="0"/>
              <a:t>Zenkers</a:t>
            </a:r>
            <a:r>
              <a:rPr lang="en-US" dirty="0" smtClean="0"/>
              <a:t> diverticulum</a:t>
            </a:r>
          </a:p>
          <a:p>
            <a:pPr lvl="1"/>
            <a:r>
              <a:rPr lang="en-US" dirty="0" smtClean="0"/>
              <a:t>Weakness in the posterior </a:t>
            </a:r>
            <a:r>
              <a:rPr lang="en-US" dirty="0" err="1" smtClean="0"/>
              <a:t>hypopharyngeal</a:t>
            </a:r>
            <a:r>
              <a:rPr lang="en-US" dirty="0" smtClean="0"/>
              <a:t> wall</a:t>
            </a:r>
          </a:p>
          <a:p>
            <a:pPr lvl="2"/>
            <a:r>
              <a:rPr lang="en-US" dirty="0" smtClean="0"/>
              <a:t>Bad breath food particles for several days</a:t>
            </a:r>
          </a:p>
          <a:p>
            <a:pPr lvl="2"/>
            <a:r>
              <a:rPr lang="en-US" dirty="0" smtClean="0"/>
              <a:t>Food can be regurgitated</a:t>
            </a:r>
          </a:p>
          <a:p>
            <a:pPr lvl="2"/>
            <a:r>
              <a:rPr lang="en-US" dirty="0" smtClean="0"/>
              <a:t>Can press the esophagus and cause dysphagia or aspiration pneumonia</a:t>
            </a:r>
          </a:p>
          <a:p>
            <a:r>
              <a:rPr lang="en-US" dirty="0" smtClean="0"/>
              <a:t>Symptomatic </a:t>
            </a:r>
            <a:r>
              <a:rPr lang="en-US" dirty="0" err="1" smtClean="0"/>
              <a:t>Zenkers</a:t>
            </a:r>
            <a:r>
              <a:rPr lang="en-US" dirty="0" smtClean="0"/>
              <a:t> diverticulum is treated by </a:t>
            </a:r>
            <a:r>
              <a:rPr lang="en-US" dirty="0" err="1" smtClean="0"/>
              <a:t>cricopharyngeal</a:t>
            </a:r>
            <a:r>
              <a:rPr lang="en-US" dirty="0" smtClean="0"/>
              <a:t> </a:t>
            </a:r>
            <a:r>
              <a:rPr lang="en-US" dirty="0" err="1" smtClean="0"/>
              <a:t>myotomy</a:t>
            </a:r>
            <a:r>
              <a:rPr lang="en-US" dirty="0" smtClean="0"/>
              <a:t> with or without </a:t>
            </a:r>
            <a:r>
              <a:rPr lang="en-US" dirty="0" err="1" smtClean="0"/>
              <a:t>diverticulectomy</a:t>
            </a:r>
            <a:endParaRPr lang="en-US" dirty="0" smtClean="0"/>
          </a:p>
          <a:p>
            <a:r>
              <a:rPr lang="en-US" dirty="0" smtClean="0"/>
              <a:t>Large esophageal diverticula are removed surgically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1257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Mucosal Tear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Mallory Weiss Syndrome</a:t>
            </a:r>
          </a:p>
          <a:p>
            <a:pPr lvl="1"/>
            <a:r>
              <a:rPr lang="en-US" dirty="0" smtClean="0"/>
              <a:t>Caused by vomiting, retching, or vigorous coughing</a:t>
            </a:r>
          </a:p>
          <a:p>
            <a:pPr lvl="1"/>
            <a:r>
              <a:rPr lang="en-US" dirty="0" smtClean="0"/>
              <a:t>Involves the gastric mucosa near the </a:t>
            </a:r>
            <a:r>
              <a:rPr lang="en-US" dirty="0" err="1" smtClean="0"/>
              <a:t>squamocolumnar</a:t>
            </a:r>
            <a:r>
              <a:rPr lang="en-US" dirty="0" smtClean="0"/>
              <a:t> mucosa junction</a:t>
            </a:r>
          </a:p>
          <a:p>
            <a:pPr lvl="2"/>
            <a:r>
              <a:rPr lang="en-US" dirty="0" smtClean="0"/>
              <a:t>Upper GI bleeding</a:t>
            </a:r>
          </a:p>
          <a:p>
            <a:pPr lvl="2"/>
            <a:r>
              <a:rPr lang="en-US" dirty="0" smtClean="0"/>
              <a:t>Bleeding ceases spontaneously</a:t>
            </a:r>
          </a:p>
          <a:p>
            <a:pPr lvl="3"/>
            <a:r>
              <a:rPr lang="en-US" dirty="0" smtClean="0"/>
              <a:t>Occasional requires vasopressin therapy or angiographic embolization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43332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Peptic Ulcer Disease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14158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931" y="270199"/>
            <a:ext cx="7877307" cy="7700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Diseases of the Stomach-A&amp;P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75" y="1458981"/>
            <a:ext cx="7598572" cy="4996225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Major autonomic function of stomach supplied by two branches of the </a:t>
            </a:r>
            <a:r>
              <a:rPr lang="en-US" b="1" dirty="0" err="1" smtClean="0"/>
              <a:t>vagus</a:t>
            </a:r>
            <a:r>
              <a:rPr lang="en-US" b="1" dirty="0" smtClean="0"/>
              <a:t> nerve</a:t>
            </a:r>
          </a:p>
          <a:p>
            <a:r>
              <a:rPr lang="en-US" b="1" dirty="0"/>
              <a:t>LES</a:t>
            </a:r>
            <a:r>
              <a:rPr lang="en-US" dirty="0"/>
              <a:t> </a:t>
            </a:r>
            <a:r>
              <a:rPr lang="en-US" dirty="0" smtClean="0"/>
              <a:t>located at the </a:t>
            </a:r>
            <a:r>
              <a:rPr lang="en-US" dirty="0" err="1" smtClean="0"/>
              <a:t>gastroesophageal</a:t>
            </a:r>
            <a:r>
              <a:rPr lang="en-US" dirty="0" smtClean="0"/>
              <a:t> </a:t>
            </a:r>
            <a:r>
              <a:rPr lang="en-US" dirty="0"/>
              <a:t>junction</a:t>
            </a:r>
          </a:p>
          <a:p>
            <a:r>
              <a:rPr lang="en-US" b="1" dirty="0" smtClean="0"/>
              <a:t>Pyloric sphincter- </a:t>
            </a:r>
            <a:r>
              <a:rPr lang="en-US" dirty="0" smtClean="0"/>
              <a:t>True anatomic sphincter between the stomach and duodenum-</a:t>
            </a:r>
          </a:p>
          <a:p>
            <a:r>
              <a:rPr lang="en-US" dirty="0" smtClean="0"/>
              <a:t>Can store 1.5 Liters of contents</a:t>
            </a:r>
          </a:p>
          <a:p>
            <a:r>
              <a:rPr lang="en-US" dirty="0" smtClean="0"/>
              <a:t>Normally stores food up to 4 hours</a:t>
            </a:r>
          </a:p>
          <a:p>
            <a:r>
              <a:rPr lang="en-US" b="1" dirty="0" smtClean="0"/>
              <a:t>Gastric acid secretion by parietal cell is regulated by acetylcholine, gastrin and histamine</a:t>
            </a:r>
          </a:p>
          <a:p>
            <a:r>
              <a:rPr lang="en-US" b="1" dirty="0" smtClean="0"/>
              <a:t>Histamine plays central role in regulating acid secretion</a:t>
            </a:r>
          </a:p>
          <a:p>
            <a:r>
              <a:rPr lang="en-US" b="1" dirty="0" err="1" smtClean="0"/>
              <a:t>Somatostatin</a:t>
            </a:r>
            <a:r>
              <a:rPr lang="en-US" b="1" dirty="0" smtClean="0"/>
              <a:t> inhibits </a:t>
            </a:r>
            <a:r>
              <a:rPr lang="en-US" dirty="0" smtClean="0"/>
              <a:t>gastric acid secretion and its release is stimulated in presence of intraluminal acid at a </a:t>
            </a:r>
            <a:r>
              <a:rPr lang="en-US" dirty="0" err="1" smtClean="0"/>
              <a:t>ph</a:t>
            </a:r>
            <a:r>
              <a:rPr lang="en-US" dirty="0" smtClean="0"/>
              <a:t> of 3 or less-negative feedback- </a:t>
            </a:r>
            <a:r>
              <a:rPr lang="en-US" b="1" dirty="0" smtClean="0"/>
              <a:t>Inhibits both Gastrin release and modifies histamine release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9691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9805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Peptic ulcer disease- A&amp;P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1455"/>
            <a:ext cx="8229600" cy="534554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Burning </a:t>
            </a:r>
            <a:r>
              <a:rPr lang="en-US" dirty="0" err="1" smtClean="0"/>
              <a:t>epigastric</a:t>
            </a:r>
            <a:r>
              <a:rPr lang="en-US" dirty="0" smtClean="0"/>
              <a:t> pain exacerbated by fasting and improved with meal consumption main symptom</a:t>
            </a:r>
          </a:p>
          <a:p>
            <a:r>
              <a:rPr lang="en-US" dirty="0" smtClean="0"/>
              <a:t>15,000 deaths per year as a consequence of complicated peptic ulcer disease </a:t>
            </a:r>
          </a:p>
          <a:p>
            <a:pPr lvl="1"/>
            <a:r>
              <a:rPr lang="en-US" dirty="0" smtClean="0"/>
              <a:t>Bleeding, peritonitis, dehydration, perforation and sepsis</a:t>
            </a:r>
          </a:p>
          <a:p>
            <a:r>
              <a:rPr lang="en-US" dirty="0" smtClean="0"/>
              <a:t>Protective function of the Gastric Lining</a:t>
            </a:r>
          </a:p>
          <a:p>
            <a:pPr lvl="1"/>
            <a:r>
              <a:rPr lang="en-US" dirty="0" smtClean="0"/>
              <a:t>Mucus bicarbonate layer-physiochemical barrier to many chemicals and </a:t>
            </a:r>
            <a:r>
              <a:rPr lang="en-US" dirty="0" err="1" smtClean="0"/>
              <a:t>H+ions</a:t>
            </a:r>
            <a:endParaRPr lang="en-US" dirty="0" smtClean="0"/>
          </a:p>
          <a:p>
            <a:pPr lvl="2"/>
            <a:r>
              <a:rPr lang="en-US" dirty="0" smtClean="0"/>
              <a:t>Bicarbonate secretion is stimulated by calcium, prostaglandins, cholinergic input, and luminal acidification</a:t>
            </a:r>
          </a:p>
          <a:p>
            <a:pPr lvl="1"/>
            <a:r>
              <a:rPr lang="en-US" dirty="0" smtClean="0"/>
              <a:t>Surface epithelial cells –next line of defense by mucous production epithelial cell ionic transporters that maintain pH</a:t>
            </a:r>
          </a:p>
          <a:p>
            <a:pPr lvl="1"/>
            <a:r>
              <a:rPr lang="en-US" dirty="0" smtClean="0"/>
              <a:t>Prostaglandins- central role in gastric epithelial cell defenses and repair. </a:t>
            </a:r>
          </a:p>
          <a:p>
            <a:pPr lvl="2"/>
            <a:r>
              <a:rPr lang="en-US" dirty="0" smtClean="0"/>
              <a:t>Cyclooxygenase-1 present in the stomach, platelets, kidneys and endothelial cells regulate the release of mucosal </a:t>
            </a:r>
            <a:r>
              <a:rPr lang="en-US" dirty="0" err="1" smtClean="0"/>
              <a:t>bicarb</a:t>
            </a:r>
            <a:r>
              <a:rPr lang="en-US" dirty="0" smtClean="0"/>
              <a:t> and mucus and inhibits parietal secretion. This maintains mucosal blood flow and epithelial cell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1913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563" y="572013"/>
            <a:ext cx="8217228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Diseases of the Stomach-A&amp;P Overview of the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5375" y="1458981"/>
            <a:ext cx="7598572" cy="49962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Functions to store food</a:t>
            </a:r>
          </a:p>
          <a:p>
            <a:r>
              <a:rPr lang="en-US" dirty="0" smtClean="0"/>
              <a:t>Functions to participate in digestion  </a:t>
            </a:r>
          </a:p>
          <a:p>
            <a:pPr lvl="1"/>
            <a:r>
              <a:rPr lang="en-US" dirty="0" smtClean="0"/>
              <a:t>Mixes food and deposits through pyloric sphincter into duodenum</a:t>
            </a:r>
          </a:p>
          <a:p>
            <a:r>
              <a:rPr lang="en-US" dirty="0" smtClean="0"/>
              <a:t>Sight and smell of food stimulate acid and pepsinogen production</a:t>
            </a:r>
          </a:p>
          <a:p>
            <a:r>
              <a:rPr lang="en-US" b="1" dirty="0" smtClean="0"/>
              <a:t>Gastrin is the major hormonal regulator of the gastric phase of acid secretion after a meal</a:t>
            </a:r>
          </a:p>
          <a:p>
            <a:r>
              <a:rPr lang="en-US" dirty="0" smtClean="0"/>
              <a:t>Gastrin is released by the G cells in response to gastric distention, which stimulate parietal-cell acid ( hydrochloric acid) secretion</a:t>
            </a:r>
          </a:p>
          <a:p>
            <a:r>
              <a:rPr lang="en-US" dirty="0" smtClean="0"/>
              <a:t>Pepsinogen and gastrin release are </a:t>
            </a:r>
            <a:r>
              <a:rPr lang="en-US" dirty="0" err="1" smtClean="0"/>
              <a:t>vagally</a:t>
            </a:r>
            <a:r>
              <a:rPr lang="en-US" dirty="0" smtClean="0"/>
              <a:t> mediated</a:t>
            </a:r>
          </a:p>
          <a:p>
            <a:r>
              <a:rPr lang="en-US" dirty="0" smtClean="0"/>
              <a:t>Most of blood supply to the stomach is from </a:t>
            </a:r>
            <a:r>
              <a:rPr lang="en-US" b="1" dirty="0" smtClean="0"/>
              <a:t>celiac artery</a:t>
            </a:r>
          </a:p>
          <a:p>
            <a:pPr lvl="1"/>
            <a:r>
              <a:rPr lang="en-US" dirty="0" smtClean="0"/>
              <a:t>Other main arteries include: left and right gastric arteries and left and right </a:t>
            </a:r>
            <a:r>
              <a:rPr lang="en-US" dirty="0" err="1" smtClean="0"/>
              <a:t>gastroepiploic</a:t>
            </a:r>
            <a:r>
              <a:rPr lang="en-US" dirty="0" smtClean="0"/>
              <a:t> arteries</a:t>
            </a:r>
          </a:p>
          <a:p>
            <a:pPr lvl="2"/>
            <a:r>
              <a:rPr lang="en-US" dirty="0" smtClean="0"/>
              <a:t>Inferior phrenic arteries and short gastric arteries from the spleen</a:t>
            </a:r>
          </a:p>
        </p:txBody>
      </p:sp>
    </p:spTree>
    <p:extLst>
      <p:ext uri="{BB962C8B-B14F-4D97-AF65-F5344CB8AC3E}">
        <p14:creationId xmlns:p14="http://schemas.microsoft.com/office/powerpoint/2010/main" val="351818442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the Stomach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233" y="1836848"/>
            <a:ext cx="6675369" cy="473381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Peptic ulcer disease, gastric and duodenal ulcers and gastritis</a:t>
            </a:r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b="1" dirty="0"/>
              <a:t>C</a:t>
            </a:r>
            <a:r>
              <a:rPr lang="en-US" b="1" dirty="0" smtClean="0"/>
              <a:t>aused by loss of mucosa due to inflammation</a:t>
            </a:r>
          </a:p>
          <a:p>
            <a:pPr marL="228600" lvl="1">
              <a:spcBef>
                <a:spcPts val="1800"/>
              </a:spcBef>
              <a:buClr>
                <a:schemeClr val="accent1"/>
              </a:buClr>
            </a:pPr>
            <a:r>
              <a:rPr lang="en-US" b="1" dirty="0" smtClean="0"/>
              <a:t>All result </a:t>
            </a:r>
            <a:r>
              <a:rPr lang="en-US" b="1" dirty="0"/>
              <a:t>from overabundance of hydrochloric acid and pepsin which erode the protective mucosal layer of the stomach lining, stomach, and/or </a:t>
            </a:r>
            <a:r>
              <a:rPr lang="en-US" b="1" dirty="0" smtClean="0"/>
              <a:t>duodenum</a:t>
            </a:r>
          </a:p>
          <a:p>
            <a:pPr lvl="1"/>
            <a:r>
              <a:rPr lang="en-US" dirty="0" smtClean="0"/>
              <a:t>Many ( up to 90% of duodenal ulcers and 75% of gastric ulcers) are a result of </a:t>
            </a:r>
            <a:r>
              <a:rPr lang="en-US" b="1" dirty="0" smtClean="0"/>
              <a:t>H. pylori infection</a:t>
            </a:r>
          </a:p>
          <a:p>
            <a:pPr lvl="1"/>
            <a:r>
              <a:rPr lang="en-US" b="1" dirty="0" smtClean="0"/>
              <a:t>2</a:t>
            </a:r>
            <a:r>
              <a:rPr lang="en-US" b="1" baseline="30000" dirty="0" smtClean="0"/>
              <a:t>nd</a:t>
            </a:r>
            <a:r>
              <a:rPr lang="en-US" b="1" dirty="0" smtClean="0"/>
              <a:t> most common population is patients on NSAIDS</a:t>
            </a:r>
          </a:p>
          <a:p>
            <a:pPr lvl="1"/>
            <a:r>
              <a:rPr lang="en-US" dirty="0" smtClean="0"/>
              <a:t>Most common complications of peptic ulcer disease is </a:t>
            </a:r>
            <a:r>
              <a:rPr lang="en-US" b="1" dirty="0" smtClean="0"/>
              <a:t>hemorrhage, perforation and obstruction(in order of prevalence)</a:t>
            </a:r>
          </a:p>
          <a:p>
            <a:pPr lvl="1"/>
            <a:r>
              <a:rPr lang="en-US" dirty="0" smtClean="0"/>
              <a:t>Gastritis is inflammatory disorder of gastric </a:t>
            </a:r>
            <a:r>
              <a:rPr lang="en-US" dirty="0" err="1" smtClean="0"/>
              <a:t>muscosa</a:t>
            </a:r>
            <a:r>
              <a:rPr lang="en-US" dirty="0" smtClean="0"/>
              <a:t> from stress</a:t>
            </a:r>
          </a:p>
          <a:p>
            <a:pPr lvl="2"/>
            <a:r>
              <a:rPr lang="en-US" dirty="0" smtClean="0"/>
              <a:t>H pylori and increased acid from stress</a:t>
            </a:r>
          </a:p>
          <a:p>
            <a:pPr lvl="3"/>
            <a:r>
              <a:rPr lang="en-US" dirty="0" smtClean="0"/>
              <a:t>Stress in form of hypoxia, sepsis, or organ failure</a:t>
            </a:r>
          </a:p>
          <a:p>
            <a:pPr lvl="3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08349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Gastric Lining-Causes of Injury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6909"/>
            <a:ext cx="8229600" cy="5230091"/>
          </a:xfrm>
        </p:spPr>
        <p:txBody>
          <a:bodyPr>
            <a:normAutofit/>
          </a:bodyPr>
          <a:lstStyle/>
          <a:p>
            <a:r>
              <a:rPr lang="en-US" dirty="0" smtClean="0"/>
              <a:t>Hydrochloric acid and pepsinogen</a:t>
            </a:r>
          </a:p>
          <a:p>
            <a:pPr lvl="1"/>
            <a:r>
              <a:rPr lang="en-US" dirty="0" smtClean="0"/>
              <a:t>Two main principal gastric secretory products</a:t>
            </a:r>
          </a:p>
          <a:p>
            <a:pPr lvl="1"/>
            <a:r>
              <a:rPr lang="en-US" dirty="0" smtClean="0"/>
              <a:t>Cholinergic input via the </a:t>
            </a:r>
            <a:r>
              <a:rPr lang="en-US" dirty="0" err="1" smtClean="0"/>
              <a:t>vagus</a:t>
            </a:r>
            <a:r>
              <a:rPr lang="en-US" dirty="0" smtClean="0"/>
              <a:t> nerve and </a:t>
            </a:r>
            <a:r>
              <a:rPr lang="en-US" dirty="0" err="1" smtClean="0"/>
              <a:t>histaminergic</a:t>
            </a:r>
            <a:r>
              <a:rPr lang="en-US" dirty="0" smtClean="0"/>
              <a:t> input from local gastric sources are main contributors to basal acid secretion</a:t>
            </a:r>
          </a:p>
          <a:p>
            <a:pPr lvl="1"/>
            <a:r>
              <a:rPr lang="en-US" dirty="0" smtClean="0"/>
              <a:t>Distention of the stomach leads to gastrin release and acid production</a:t>
            </a:r>
          </a:p>
          <a:p>
            <a:pPr lvl="1"/>
            <a:r>
              <a:rPr lang="en-US" dirty="0" smtClean="0"/>
              <a:t>Blocking histamine 2 decreases acid secretion</a:t>
            </a:r>
          </a:p>
          <a:p>
            <a:r>
              <a:rPr lang="en-US" dirty="0" err="1" smtClean="0"/>
              <a:t>Hpylori</a:t>
            </a:r>
            <a:endParaRPr lang="en-US" dirty="0" smtClean="0"/>
          </a:p>
          <a:p>
            <a:pPr lvl="1"/>
            <a:r>
              <a:rPr lang="en-US" dirty="0" smtClean="0"/>
              <a:t>Factor in the pathogenesis of duodenal ulceration</a:t>
            </a:r>
          </a:p>
          <a:p>
            <a:pPr lvl="2"/>
            <a:r>
              <a:rPr lang="en-US" dirty="0" smtClean="0"/>
              <a:t>Always associated wit chronic active gastritis</a:t>
            </a:r>
          </a:p>
          <a:p>
            <a:pPr lvl="2"/>
            <a:r>
              <a:rPr lang="en-US" dirty="0" smtClean="0"/>
              <a:t>Starts out with a marked decrease of gastric acid secretion then induces increased acid secretion through both direct and indirect actions of the organism and </a:t>
            </a:r>
            <a:r>
              <a:rPr lang="en-US" dirty="0" err="1" smtClean="0"/>
              <a:t>proinflammatory</a:t>
            </a:r>
            <a:r>
              <a:rPr lang="en-US" dirty="0" smtClean="0"/>
              <a:t> cytokines (interleukin-1 and IL-8 and tumor necrosis factor-also decreases duodenal mucosal </a:t>
            </a:r>
            <a:r>
              <a:rPr lang="en-US" dirty="0" err="1" smtClean="0"/>
              <a:t>bicarb</a:t>
            </a:r>
            <a:r>
              <a:rPr lang="en-US" dirty="0" smtClean="0"/>
              <a:t> production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607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Laparoscopy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General Surgery</a:t>
            </a:r>
          </a:p>
          <a:p>
            <a:pPr lvl="1"/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Evaluation of abdominal trauma</a:t>
            </a:r>
          </a:p>
          <a:p>
            <a:pPr lvl="1"/>
            <a:r>
              <a:rPr lang="en-US" dirty="0" err="1" smtClean="0"/>
              <a:t>Lysis</a:t>
            </a:r>
            <a:r>
              <a:rPr lang="en-US" dirty="0" smtClean="0"/>
              <a:t> of adhesions</a:t>
            </a:r>
          </a:p>
          <a:p>
            <a:pPr lvl="1"/>
            <a:r>
              <a:rPr lang="en-US" dirty="0" err="1" smtClean="0"/>
              <a:t>Cholecystecomy</a:t>
            </a:r>
            <a:endParaRPr lang="en-US" dirty="0" smtClean="0"/>
          </a:p>
          <a:p>
            <a:pPr lvl="1"/>
            <a:r>
              <a:rPr lang="en-US" dirty="0" smtClean="0"/>
              <a:t>Appendectomy</a:t>
            </a:r>
          </a:p>
          <a:p>
            <a:pPr lvl="1"/>
            <a:r>
              <a:rPr lang="en-US" dirty="0" smtClean="0"/>
              <a:t>Inguinal hernia repair</a:t>
            </a:r>
          </a:p>
          <a:p>
            <a:pPr lvl="1"/>
            <a:r>
              <a:rPr lang="en-US" dirty="0" smtClean="0"/>
              <a:t>Bowel resection</a:t>
            </a:r>
          </a:p>
          <a:p>
            <a:pPr lvl="1"/>
            <a:r>
              <a:rPr lang="en-US" dirty="0" smtClean="0"/>
              <a:t>Esophageal reflux –Lap Nissen Fundoplication</a:t>
            </a:r>
          </a:p>
          <a:p>
            <a:pPr lvl="1"/>
            <a:r>
              <a:rPr lang="en-US" dirty="0" smtClean="0"/>
              <a:t>Splenectomy</a:t>
            </a:r>
          </a:p>
          <a:p>
            <a:pPr lvl="1"/>
            <a:r>
              <a:rPr lang="en-US" dirty="0" err="1" smtClean="0"/>
              <a:t>Adrenalectomy</a:t>
            </a:r>
            <a:endParaRPr lang="en-US" dirty="0" smtClean="0"/>
          </a:p>
          <a:p>
            <a:pPr lvl="1"/>
            <a:r>
              <a:rPr lang="en-US" dirty="0" smtClean="0"/>
              <a:t>Bariatric surgeries</a:t>
            </a:r>
          </a:p>
          <a:p>
            <a:pPr lvl="1"/>
            <a:r>
              <a:rPr lang="en-US" dirty="0" smtClean="0"/>
              <a:t>Peritoneal dialysis port placement</a:t>
            </a:r>
          </a:p>
          <a:p>
            <a:pPr lvl="1"/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Gynecologic</a:t>
            </a:r>
          </a:p>
          <a:p>
            <a:pPr lvl="1"/>
            <a:r>
              <a:rPr lang="en-US" dirty="0" smtClean="0"/>
              <a:t>Diagnosis</a:t>
            </a:r>
          </a:p>
          <a:p>
            <a:pPr lvl="1"/>
            <a:r>
              <a:rPr lang="en-US" dirty="0" smtClean="0"/>
              <a:t>Adhesions</a:t>
            </a:r>
          </a:p>
          <a:p>
            <a:pPr lvl="1"/>
            <a:r>
              <a:rPr lang="en-US" dirty="0" smtClean="0"/>
              <a:t>Fallopian tube surgery salpingectomy-ectopic </a:t>
            </a:r>
            <a:r>
              <a:rPr lang="en-US" dirty="0" err="1" smtClean="0"/>
              <a:t>preg</a:t>
            </a:r>
            <a:endParaRPr lang="en-US" dirty="0" smtClean="0"/>
          </a:p>
          <a:p>
            <a:pPr lvl="1"/>
            <a:r>
              <a:rPr lang="en-US" dirty="0" err="1" smtClean="0"/>
              <a:t>Fulgeration</a:t>
            </a:r>
            <a:r>
              <a:rPr lang="en-US" dirty="0" smtClean="0"/>
              <a:t> of endometriosis</a:t>
            </a:r>
          </a:p>
          <a:p>
            <a:pPr lvl="1"/>
            <a:r>
              <a:rPr lang="en-US" dirty="0" smtClean="0"/>
              <a:t>Ovarian cyst</a:t>
            </a:r>
          </a:p>
          <a:p>
            <a:pPr lvl="1"/>
            <a:r>
              <a:rPr lang="en-US" dirty="0" smtClean="0"/>
              <a:t>Lap assisted hysterectomy</a:t>
            </a:r>
          </a:p>
          <a:p>
            <a:r>
              <a:rPr lang="en-US" dirty="0" smtClean="0"/>
              <a:t>Urologic</a:t>
            </a:r>
          </a:p>
          <a:p>
            <a:pPr lvl="1"/>
            <a:r>
              <a:rPr lang="en-US" dirty="0" smtClean="0"/>
              <a:t>Nephrectomy</a:t>
            </a:r>
          </a:p>
          <a:p>
            <a:pPr lvl="1"/>
            <a:r>
              <a:rPr lang="en-US" dirty="0" err="1" smtClean="0"/>
              <a:t>Varicocele</a:t>
            </a:r>
            <a:endParaRPr lang="en-US" dirty="0" smtClean="0"/>
          </a:p>
          <a:p>
            <a:pPr lvl="1"/>
            <a:r>
              <a:rPr lang="en-US" dirty="0" smtClean="0"/>
              <a:t>Prostatectomy</a:t>
            </a:r>
          </a:p>
        </p:txBody>
      </p:sp>
    </p:spTree>
    <p:extLst>
      <p:ext uri="{BB962C8B-B14F-4D97-AF65-F5344CB8AC3E}">
        <p14:creationId xmlns:p14="http://schemas.microsoft.com/office/powerpoint/2010/main" val="325666564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Peptic ulcer -Complications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Bleeding</a:t>
            </a:r>
          </a:p>
          <a:p>
            <a:pPr lvl="1"/>
            <a:r>
              <a:rPr lang="en-US" dirty="0" smtClean="0"/>
              <a:t>Hemorrhage-leading cause of death associated with PUD</a:t>
            </a:r>
          </a:p>
          <a:p>
            <a:r>
              <a:rPr lang="en-US" dirty="0" smtClean="0"/>
              <a:t>Perforation</a:t>
            </a:r>
          </a:p>
          <a:p>
            <a:pPr lvl="1"/>
            <a:r>
              <a:rPr lang="en-US" dirty="0" smtClean="0"/>
              <a:t>Accompanied by sudden and severe </a:t>
            </a:r>
            <a:r>
              <a:rPr lang="en-US" dirty="0" err="1" smtClean="0"/>
              <a:t>epigastric</a:t>
            </a:r>
            <a:r>
              <a:rPr lang="en-US" dirty="0" smtClean="0"/>
              <a:t> pain caused by spillage of highly acidic gastric secretions into the peritoneum</a:t>
            </a:r>
          </a:p>
          <a:p>
            <a:pPr lvl="1"/>
            <a:r>
              <a:rPr lang="en-US" dirty="0" smtClean="0"/>
              <a:t>shock</a:t>
            </a:r>
          </a:p>
          <a:p>
            <a:r>
              <a:rPr lang="en-US" dirty="0" smtClean="0"/>
              <a:t>Obstruction</a:t>
            </a:r>
          </a:p>
          <a:p>
            <a:pPr lvl="1"/>
            <a:r>
              <a:rPr lang="en-US" dirty="0" smtClean="0"/>
              <a:t>Gastric outlet obstruction</a:t>
            </a:r>
          </a:p>
          <a:p>
            <a:pPr lvl="2"/>
            <a:r>
              <a:rPr lang="en-US" dirty="0" smtClean="0"/>
              <a:t>Acute or chronic</a:t>
            </a:r>
          </a:p>
          <a:p>
            <a:pPr lvl="1"/>
            <a:r>
              <a:rPr lang="en-US" dirty="0" smtClean="0"/>
              <a:t>Full stomach when coming for surgery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355217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Gastric Ulcer-stress gastritis and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79345" cy="4876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Major trauma. Shock, sepsis, respiratory failure, hemorrhage, massive transfusion or </a:t>
            </a:r>
            <a:r>
              <a:rPr lang="en-US" dirty="0" err="1" smtClean="0"/>
              <a:t>multiorgan</a:t>
            </a:r>
            <a:r>
              <a:rPr lang="en-US" dirty="0" smtClean="0"/>
              <a:t> injury associated with </a:t>
            </a:r>
            <a:r>
              <a:rPr lang="en-US" b="1" dirty="0" smtClean="0"/>
              <a:t>acute stress gastritis</a:t>
            </a:r>
          </a:p>
          <a:p>
            <a:pPr lvl="1"/>
            <a:r>
              <a:rPr lang="en-US" dirty="0" smtClean="0"/>
              <a:t>Prevalent after thermal injury involving more than 35% of the body surface area</a:t>
            </a:r>
          </a:p>
          <a:p>
            <a:pPr lvl="2"/>
            <a:r>
              <a:rPr lang="en-US" dirty="0" smtClean="0"/>
              <a:t>Major complication of stress gastritis is hemorrhage</a:t>
            </a:r>
          </a:p>
          <a:p>
            <a:pPr lvl="2"/>
            <a:r>
              <a:rPr lang="en-US" dirty="0" smtClean="0"/>
              <a:t>Higher incidence when associated with coagulopathy, thrombocytopenia, </a:t>
            </a:r>
            <a:r>
              <a:rPr lang="en-US" dirty="0" err="1" smtClean="0"/>
              <a:t>Inr</a:t>
            </a:r>
            <a:r>
              <a:rPr lang="en-US" dirty="0" smtClean="0"/>
              <a:t>&gt;1.5</a:t>
            </a:r>
          </a:p>
          <a:p>
            <a:r>
              <a:rPr lang="en-US" dirty="0" smtClean="0"/>
              <a:t>Antacid</a:t>
            </a:r>
          </a:p>
          <a:p>
            <a:r>
              <a:rPr lang="en-US" dirty="0" smtClean="0"/>
              <a:t>H2 receptor antagonists</a:t>
            </a:r>
          </a:p>
          <a:p>
            <a:r>
              <a:rPr lang="en-US" dirty="0" smtClean="0"/>
              <a:t>Proton pump inhibitors</a:t>
            </a:r>
          </a:p>
          <a:p>
            <a:r>
              <a:rPr lang="en-US" dirty="0" smtClean="0"/>
              <a:t>Prostaglandin Analogues</a:t>
            </a:r>
          </a:p>
          <a:p>
            <a:r>
              <a:rPr lang="en-US" dirty="0" err="1" smtClean="0"/>
              <a:t>Cytoprotective</a:t>
            </a:r>
            <a:r>
              <a:rPr lang="en-US" dirty="0" smtClean="0"/>
              <a:t> agents</a:t>
            </a:r>
          </a:p>
          <a:p>
            <a:r>
              <a:rPr lang="en-US" dirty="0" smtClean="0"/>
              <a:t>Treat </a:t>
            </a:r>
            <a:r>
              <a:rPr lang="en-US" dirty="0" err="1" smtClean="0"/>
              <a:t>Hpylori</a:t>
            </a:r>
            <a:endParaRPr lang="en-US" dirty="0" smtClean="0"/>
          </a:p>
          <a:p>
            <a:r>
              <a:rPr lang="en-US" dirty="0" smtClean="0"/>
              <a:t>Surgery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5636" y="3815477"/>
            <a:ext cx="44611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Five types of Gastric ulcers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Type I- </a:t>
            </a:r>
            <a:r>
              <a:rPr lang="en-US" dirty="0">
                <a:solidFill>
                  <a:schemeClr val="tx2"/>
                </a:solidFill>
              </a:rPr>
              <a:t>n</a:t>
            </a:r>
            <a:r>
              <a:rPr lang="en-US" dirty="0" smtClean="0">
                <a:solidFill>
                  <a:schemeClr val="tx2"/>
                </a:solidFill>
              </a:rPr>
              <a:t>o </a:t>
            </a:r>
            <a:r>
              <a:rPr lang="en-US" dirty="0">
                <a:solidFill>
                  <a:schemeClr val="tx2"/>
                </a:solidFill>
              </a:rPr>
              <a:t>acid</a:t>
            </a:r>
            <a:r>
              <a:rPr lang="en-US" dirty="0" smtClean="0">
                <a:solidFill>
                  <a:schemeClr val="tx2"/>
                </a:solidFill>
              </a:rPr>
              <a:t> hyper secretion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Type II- two ulcers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Type II </a:t>
            </a:r>
            <a:r>
              <a:rPr lang="en-US" dirty="0" err="1" smtClean="0">
                <a:solidFill>
                  <a:schemeClr val="tx2"/>
                </a:solidFill>
              </a:rPr>
              <a:t>prepyloric</a:t>
            </a:r>
            <a:r>
              <a:rPr lang="en-US" dirty="0" smtClean="0">
                <a:solidFill>
                  <a:schemeClr val="tx2"/>
                </a:solidFill>
              </a:rPr>
              <a:t> with acid hyper secretion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Type IV-near </a:t>
            </a:r>
            <a:r>
              <a:rPr lang="en-US" dirty="0" err="1" smtClean="0">
                <a:solidFill>
                  <a:schemeClr val="tx2"/>
                </a:solidFill>
              </a:rPr>
              <a:t>gastroesophageal</a:t>
            </a:r>
            <a:r>
              <a:rPr lang="en-US" dirty="0" smtClean="0">
                <a:solidFill>
                  <a:schemeClr val="tx2"/>
                </a:solidFill>
              </a:rPr>
              <a:t> junction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Type V- anywhere in stomach seen with use of NSAIDS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76755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8580" y="242316"/>
            <a:ext cx="4948238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 Bleeding- from Acute </a:t>
            </a:r>
            <a:r>
              <a:rPr lang="en-US" dirty="0"/>
              <a:t>S</a:t>
            </a:r>
            <a:r>
              <a:rPr lang="en-US" dirty="0" smtClean="0"/>
              <a:t>tress </a:t>
            </a:r>
            <a:r>
              <a:rPr lang="en-US" dirty="0"/>
              <a:t>G</a:t>
            </a:r>
            <a:r>
              <a:rPr lang="en-US" dirty="0" smtClean="0"/>
              <a:t>astritis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885" y="1572768"/>
            <a:ext cx="6767717" cy="4787971"/>
          </a:xfrm>
        </p:spPr>
        <p:txBody>
          <a:bodyPr>
            <a:normAutofit/>
          </a:bodyPr>
          <a:lstStyle/>
          <a:p>
            <a:r>
              <a:rPr lang="en-US" dirty="0" smtClean="0"/>
              <a:t>Fluid resuscitation</a:t>
            </a:r>
          </a:p>
          <a:p>
            <a:r>
              <a:rPr lang="en-US" dirty="0" smtClean="0"/>
              <a:t>Correct coagulation or platelet abnormalities</a:t>
            </a:r>
          </a:p>
          <a:p>
            <a:r>
              <a:rPr lang="en-US" dirty="0" smtClean="0"/>
              <a:t>Administer blood, fresh frozen plasma, and platelets if necessary</a:t>
            </a:r>
          </a:p>
          <a:p>
            <a:r>
              <a:rPr lang="en-US" dirty="0" smtClean="0"/>
              <a:t>Nasogastric lavage, decompression</a:t>
            </a:r>
          </a:p>
          <a:p>
            <a:r>
              <a:rPr lang="en-US" dirty="0" smtClean="0"/>
              <a:t>Keep gastric </a:t>
            </a:r>
            <a:r>
              <a:rPr lang="en-US" dirty="0" err="1" smtClean="0"/>
              <a:t>ph</a:t>
            </a:r>
            <a:r>
              <a:rPr lang="en-US" dirty="0" smtClean="0"/>
              <a:t> &gt;5.0</a:t>
            </a:r>
          </a:p>
          <a:p>
            <a:r>
              <a:rPr lang="en-US" dirty="0" smtClean="0"/>
              <a:t>Proton pump inhibitor, H2 blocker antacid therapy or combination</a:t>
            </a:r>
          </a:p>
          <a:p>
            <a:r>
              <a:rPr lang="en-US" dirty="0" smtClean="0"/>
              <a:t>Treat underlying cause, IE sepsis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47557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7"/>
            <a:ext cx="7942730" cy="111336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Therapeutic Regimen for Peptic </a:t>
            </a:r>
            <a:r>
              <a:rPr lang="en-US" dirty="0"/>
              <a:t>U</a:t>
            </a:r>
            <a:r>
              <a:rPr lang="en-US" dirty="0" smtClean="0"/>
              <a:t>lcer </a:t>
            </a:r>
            <a:r>
              <a:rPr lang="en-US" dirty="0"/>
              <a:t>D</a:t>
            </a:r>
            <a:r>
              <a:rPr lang="en-US" dirty="0" smtClean="0"/>
              <a:t>isease, Gastric and Duodenal </a:t>
            </a:r>
            <a:r>
              <a:rPr lang="en-US" dirty="0"/>
              <a:t>U</a:t>
            </a:r>
            <a:r>
              <a:rPr lang="en-US" dirty="0" smtClean="0"/>
              <a:t>lcer </a:t>
            </a:r>
            <a:r>
              <a:rPr lang="en-US" dirty="0"/>
              <a:t>D</a:t>
            </a:r>
            <a:r>
              <a:rPr lang="en-US" dirty="0" smtClean="0"/>
              <a:t>isease, &amp; Gastritis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Three major Goals</a:t>
            </a:r>
          </a:p>
          <a:p>
            <a:pPr lvl="1"/>
            <a:r>
              <a:rPr lang="en-US" dirty="0" smtClean="0"/>
              <a:t>Relieve symptoms</a:t>
            </a:r>
          </a:p>
          <a:p>
            <a:pPr lvl="1"/>
            <a:r>
              <a:rPr lang="en-US" dirty="0" smtClean="0"/>
              <a:t>Ulcer needs to heal</a:t>
            </a:r>
          </a:p>
          <a:p>
            <a:pPr lvl="1"/>
            <a:r>
              <a:rPr lang="en-US" dirty="0" smtClean="0"/>
              <a:t>Prevent recurrence</a:t>
            </a:r>
          </a:p>
          <a:p>
            <a:r>
              <a:rPr lang="en-US" dirty="0" smtClean="0"/>
              <a:t>Treat H pylori</a:t>
            </a:r>
          </a:p>
          <a:p>
            <a:r>
              <a:rPr lang="en-US" dirty="0" smtClean="0"/>
              <a:t>Oral </a:t>
            </a:r>
            <a:r>
              <a:rPr lang="en-US" dirty="0" err="1" smtClean="0"/>
              <a:t>anatacids</a:t>
            </a:r>
            <a:r>
              <a:rPr lang="en-US" dirty="0" smtClean="0"/>
              <a:t>, H2 receptor antagonists, proton pump inhibitors, </a:t>
            </a:r>
            <a:r>
              <a:rPr lang="en-US" dirty="0" err="1" smtClean="0"/>
              <a:t>sucralfate</a:t>
            </a:r>
            <a:r>
              <a:rPr lang="en-US" dirty="0" smtClean="0"/>
              <a:t>, and antibiotics</a:t>
            </a:r>
          </a:p>
          <a:p>
            <a:r>
              <a:rPr lang="en-US" dirty="0" smtClean="0"/>
              <a:t>H2 antagonist block hydrochloric acid secretion to promote healing (cimetidine, ranitidine, famotidine and </a:t>
            </a:r>
            <a:r>
              <a:rPr lang="en-US" dirty="0" err="1" smtClean="0"/>
              <a:t>nizatidine</a:t>
            </a:r>
            <a:r>
              <a:rPr lang="en-US" dirty="0" smtClean="0"/>
              <a:t>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Proton pump inhibitors are most effective at blocking hydrochloric acid (esomeprazole, </a:t>
            </a:r>
            <a:r>
              <a:rPr lang="en-US" dirty="0" err="1"/>
              <a:t>lansoprazole</a:t>
            </a:r>
            <a:r>
              <a:rPr lang="en-US" dirty="0"/>
              <a:t>, omeprazole)</a:t>
            </a:r>
          </a:p>
          <a:p>
            <a:r>
              <a:rPr lang="en-US" dirty="0" err="1"/>
              <a:t>Sucralfate</a:t>
            </a:r>
            <a:r>
              <a:rPr lang="en-US" dirty="0"/>
              <a:t> (aluminum salt of sulfated sucrose) binds to ulcers and increases the gastric mucous layer, promoting the healing process</a:t>
            </a:r>
          </a:p>
          <a:p>
            <a:r>
              <a:rPr lang="en-US" dirty="0"/>
              <a:t>Misoprostol- a synthetic prostaglandin -a preventative therapy for ulcers in patient taking NSAIDS.</a:t>
            </a:r>
          </a:p>
          <a:p>
            <a:r>
              <a:rPr lang="en-US" dirty="0"/>
              <a:t>Antibiotics that treat gram negative spiral bacteria (H pylori)</a:t>
            </a:r>
          </a:p>
          <a:p>
            <a:r>
              <a:rPr lang="en-US" dirty="0"/>
              <a:t>EGD, Surgery if not medically managed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61377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4070" y="224118"/>
            <a:ext cx="6025260" cy="886968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Anesthesia Concerns with Antacid </a:t>
            </a:r>
            <a:r>
              <a:rPr lang="en-US" sz="2400" dirty="0"/>
              <a:t>U</a:t>
            </a:r>
            <a:r>
              <a:rPr lang="en-US" sz="2400" dirty="0" smtClean="0"/>
              <a:t>se, and Anesthetic </a:t>
            </a:r>
            <a:r>
              <a:rPr lang="en-US" sz="2400" dirty="0"/>
              <a:t>C</a:t>
            </a:r>
            <a:r>
              <a:rPr lang="en-US" sz="2400" dirty="0" smtClean="0"/>
              <a:t>onsiderations for the Patient with Gastric Disease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140" y="1111086"/>
            <a:ext cx="4293654" cy="5495291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Antacids may produce and acid rebound- where gastric acid secretion may increase after acid is neutralized by calcium contained antacids</a:t>
            </a:r>
          </a:p>
          <a:p>
            <a:r>
              <a:rPr lang="en-US" b="1" dirty="0" smtClean="0"/>
              <a:t>Milk-alkali syndrome</a:t>
            </a:r>
            <a:r>
              <a:rPr lang="en-US" dirty="0" smtClean="0"/>
              <a:t>-daily ingestion of large amounts of calcium containing antacids and milk can cause </a:t>
            </a:r>
            <a:r>
              <a:rPr lang="en-US" b="1" dirty="0" err="1" smtClean="0"/>
              <a:t>hypercalcemia</a:t>
            </a:r>
            <a:r>
              <a:rPr lang="en-US" b="1" dirty="0" smtClean="0"/>
              <a:t>, alkalosis, and elevated BUN</a:t>
            </a:r>
          </a:p>
          <a:p>
            <a:r>
              <a:rPr lang="en-US" dirty="0" smtClean="0"/>
              <a:t> (Symptoms include skeletal muscle weakness and polyuria)</a:t>
            </a:r>
          </a:p>
          <a:p>
            <a:r>
              <a:rPr lang="en-US" dirty="0" smtClean="0"/>
              <a:t>Surgical patients are either acutely ill, or have an elective case as in either a gastric tumor or intractable ulcer disease</a:t>
            </a:r>
          </a:p>
          <a:p>
            <a:r>
              <a:rPr lang="en-US" dirty="0" smtClean="0"/>
              <a:t>Optimize patient </a:t>
            </a:r>
            <a:r>
              <a:rPr lang="en-US" dirty="0" err="1" smtClean="0"/>
              <a:t>preop</a:t>
            </a:r>
            <a:r>
              <a:rPr lang="en-US" dirty="0" smtClean="0"/>
              <a:t>, replace fluid deficits (bowel prep, gastric output) correct clinical anemia with blood products, check and correct electrolyte abnormalities</a:t>
            </a:r>
          </a:p>
          <a:p>
            <a:pPr marL="2286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1111086"/>
            <a:ext cx="3703320" cy="5495291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Be prepared for hemodynamic instability either due to dehydration, anemia or sepsis</a:t>
            </a:r>
          </a:p>
          <a:p>
            <a:r>
              <a:rPr lang="en-US" dirty="0"/>
              <a:t>Two large bore IV’s-Warm fluids-place oral or nasal gastric tube in after induction and expect to leave in postoperatively</a:t>
            </a:r>
          </a:p>
          <a:p>
            <a:r>
              <a:rPr lang="en-US" dirty="0"/>
              <a:t>Expect large fluid shifts- make sure patient comorbidities can handle fluid changes and use appropriate monitoring to optimize management..(</a:t>
            </a:r>
            <a:r>
              <a:rPr lang="en-US" dirty="0" err="1"/>
              <a:t>Heart,kidneys</a:t>
            </a:r>
            <a:r>
              <a:rPr lang="en-US" dirty="0"/>
              <a:t>) (art line CVP, PAC)</a:t>
            </a:r>
          </a:p>
          <a:p>
            <a:r>
              <a:rPr lang="en-US" dirty="0"/>
              <a:t>Aspiration precautions</a:t>
            </a:r>
          </a:p>
          <a:p>
            <a:r>
              <a:rPr lang="en-US" dirty="0"/>
              <a:t>Anesthetic technique- can place epidural for postop pain or combined technique, depending on surgical incision, patient condition </a:t>
            </a:r>
            <a:r>
              <a:rPr lang="en-US" dirty="0" err="1"/>
              <a:t>preop</a:t>
            </a:r>
            <a:r>
              <a:rPr lang="en-US" dirty="0"/>
              <a:t>, postop complications include hemorrhage, </a:t>
            </a:r>
            <a:r>
              <a:rPr lang="en-US" dirty="0" err="1"/>
              <a:t>hypovolemia</a:t>
            </a:r>
            <a:r>
              <a:rPr lang="en-US" dirty="0"/>
              <a:t>, hypothermia, atelectasis, and ileus. ICU may be warranted.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98748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Zollinger</a:t>
            </a:r>
            <a:r>
              <a:rPr lang="en-US" dirty="0" smtClean="0"/>
              <a:t> Ellison syndrome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9316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Zollinger</a:t>
            </a:r>
            <a:r>
              <a:rPr lang="en-US" dirty="0" smtClean="0"/>
              <a:t> Ellison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Hypersecretion</a:t>
            </a:r>
            <a:r>
              <a:rPr lang="en-US" dirty="0" smtClean="0"/>
              <a:t> of Gastrin</a:t>
            </a:r>
          </a:p>
          <a:p>
            <a:r>
              <a:rPr lang="en-US" dirty="0" smtClean="0"/>
              <a:t>Non-beta islet cell rumor of the pancreas (</a:t>
            </a:r>
            <a:r>
              <a:rPr lang="en-US" dirty="0" err="1" smtClean="0"/>
              <a:t>gastrinoma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Pathophysiology</a:t>
            </a:r>
          </a:p>
          <a:p>
            <a:pPr lvl="2"/>
            <a:r>
              <a:rPr lang="en-US" dirty="0" smtClean="0"/>
              <a:t>Gastrin stimulates acid secretion through gastrin receptors on parietal cells and through induction of histamine release.</a:t>
            </a:r>
          </a:p>
          <a:p>
            <a:pPr lvl="2"/>
            <a:r>
              <a:rPr lang="en-US" dirty="0" err="1" smtClean="0"/>
              <a:t>Hypergastrinemia</a:t>
            </a:r>
            <a:r>
              <a:rPr lang="en-US" dirty="0" smtClean="0"/>
              <a:t> leads to increased gastric acid secretion by both parietal cell stimulation and increased parietal cell mass.</a:t>
            </a:r>
          </a:p>
          <a:p>
            <a:pPr lvl="2"/>
            <a:r>
              <a:rPr lang="en-US" dirty="0" smtClean="0"/>
              <a:t>Leads to peptic ulcer disease, erosive esophagitis and diarrhea</a:t>
            </a:r>
          </a:p>
          <a:p>
            <a:r>
              <a:rPr lang="en-US" dirty="0" smtClean="0"/>
              <a:t>Signs and </a:t>
            </a:r>
            <a:r>
              <a:rPr lang="en-US" dirty="0" err="1" smtClean="0"/>
              <a:t>Sx</a:t>
            </a:r>
            <a:endParaRPr lang="en-US" dirty="0" smtClean="0"/>
          </a:p>
          <a:p>
            <a:pPr lvl="1"/>
            <a:r>
              <a:rPr lang="en-US" dirty="0" smtClean="0"/>
              <a:t>Abdominal pain, </a:t>
            </a:r>
            <a:r>
              <a:rPr lang="en-US" dirty="0" err="1" smtClean="0"/>
              <a:t>Gerd</a:t>
            </a:r>
            <a:r>
              <a:rPr lang="en-US" dirty="0" smtClean="0"/>
              <a:t> (50%) </a:t>
            </a:r>
            <a:r>
              <a:rPr lang="en-US" dirty="0" err="1" smtClean="0"/>
              <a:t>Gastrinoma</a:t>
            </a:r>
            <a:endParaRPr lang="en-US" dirty="0" smtClean="0"/>
          </a:p>
          <a:p>
            <a:r>
              <a:rPr lang="en-US" dirty="0" smtClean="0"/>
              <a:t>TX</a:t>
            </a:r>
          </a:p>
          <a:p>
            <a:pPr lvl="1"/>
            <a:r>
              <a:rPr lang="en-US" dirty="0" smtClean="0"/>
              <a:t>Duodenal ulcers as part of disease will treat with proton pump inhibitors</a:t>
            </a:r>
          </a:p>
          <a:p>
            <a:pPr lvl="1"/>
            <a:r>
              <a:rPr lang="en-US" dirty="0" smtClean="0"/>
              <a:t>Curative surgical resection of a </a:t>
            </a:r>
            <a:r>
              <a:rPr lang="en-US" dirty="0" err="1" smtClean="0"/>
              <a:t>gastrinoma</a:t>
            </a:r>
            <a:r>
              <a:rPr lang="en-US" dirty="0" smtClean="0"/>
              <a:t> if no metastatic disease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7873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Zollinger</a:t>
            </a:r>
            <a:r>
              <a:rPr lang="en-US" dirty="0" smtClean="0"/>
              <a:t>- Ellison &amp; Anesthesia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Gastric </a:t>
            </a:r>
            <a:r>
              <a:rPr lang="en-US" dirty="0" err="1" smtClean="0"/>
              <a:t>hypersecretion</a:t>
            </a:r>
            <a:r>
              <a:rPr lang="en-US" dirty="0" smtClean="0"/>
              <a:t> and large gastric volumes</a:t>
            </a:r>
          </a:p>
          <a:p>
            <a:pPr lvl="1"/>
            <a:r>
              <a:rPr lang="en-US" dirty="0" smtClean="0"/>
              <a:t>Full </a:t>
            </a:r>
            <a:r>
              <a:rPr lang="en-US" dirty="0" err="1" smtClean="0"/>
              <a:t>stomach;RSI</a:t>
            </a:r>
            <a:r>
              <a:rPr lang="en-US" dirty="0" smtClean="0"/>
              <a:t> even though large amounts of gastrin increases LES tone</a:t>
            </a:r>
          </a:p>
          <a:p>
            <a:pPr lvl="1"/>
            <a:r>
              <a:rPr lang="en-US" dirty="0" smtClean="0"/>
              <a:t>Volume depletion</a:t>
            </a:r>
          </a:p>
          <a:p>
            <a:pPr lvl="2"/>
            <a:r>
              <a:rPr lang="en-US" dirty="0" smtClean="0"/>
              <a:t>Hypokalemia, metabolic alkalosis</a:t>
            </a:r>
          </a:p>
          <a:p>
            <a:pPr lvl="1"/>
            <a:r>
              <a:rPr lang="en-US" dirty="0" smtClean="0"/>
              <a:t>Antacid prophylaxis</a:t>
            </a:r>
          </a:p>
          <a:p>
            <a:pPr lvl="2"/>
            <a:r>
              <a:rPr lang="en-US" dirty="0" smtClean="0"/>
              <a:t>Proton pump inhibitors, H2 receptor antagonists maintained </a:t>
            </a:r>
            <a:r>
              <a:rPr lang="en-US" dirty="0" err="1" smtClean="0"/>
              <a:t>preop</a:t>
            </a:r>
            <a:endParaRPr lang="en-US" dirty="0" smtClean="0"/>
          </a:p>
          <a:p>
            <a:pPr lvl="1"/>
            <a:r>
              <a:rPr lang="en-US" dirty="0" smtClean="0"/>
              <a:t>Pre-op </a:t>
            </a:r>
            <a:r>
              <a:rPr lang="en-US" dirty="0" err="1" smtClean="0"/>
              <a:t>coags</a:t>
            </a:r>
            <a:r>
              <a:rPr lang="en-US" dirty="0" smtClean="0"/>
              <a:t> and liver function tests might be helpful</a:t>
            </a:r>
          </a:p>
          <a:p>
            <a:pPr lvl="2"/>
            <a:r>
              <a:rPr lang="en-US" dirty="0" err="1" smtClean="0"/>
              <a:t>Intraop</a:t>
            </a:r>
            <a:r>
              <a:rPr lang="en-US" dirty="0" smtClean="0"/>
              <a:t> ranitidine may be helpful to prevent further </a:t>
            </a:r>
            <a:r>
              <a:rPr lang="en-US" dirty="0" err="1" smtClean="0"/>
              <a:t>hypersecretion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30804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</a:t>
            </a:r>
            <a:r>
              <a:rPr lang="en-US" dirty="0" err="1" smtClean="0"/>
              <a:t>Gastrectomy</a:t>
            </a:r>
            <a:r>
              <a:rPr lang="en-US" dirty="0" smtClean="0"/>
              <a:t> Syndromes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5291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Postgastrectomy</a:t>
            </a:r>
            <a:r>
              <a:rPr lang="en-US" dirty="0" smtClean="0"/>
              <a:t>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Occurs as a result of gastric surgery for peptic ulcer disease or gastric neoplasm two common dumping syndrome and Alkaline Reflux Gastritis</a:t>
            </a:r>
          </a:p>
          <a:p>
            <a:r>
              <a:rPr lang="en-US" dirty="0" smtClean="0"/>
              <a:t>Dumping syndrome</a:t>
            </a:r>
          </a:p>
          <a:p>
            <a:pPr lvl="1"/>
            <a:r>
              <a:rPr lang="en-US" dirty="0" smtClean="0"/>
              <a:t>Series of vasomotor and GI signs and </a:t>
            </a:r>
            <a:r>
              <a:rPr lang="en-US" dirty="0" err="1" smtClean="0"/>
              <a:t>sx</a:t>
            </a:r>
            <a:endParaRPr lang="en-US" dirty="0" smtClean="0"/>
          </a:p>
          <a:p>
            <a:pPr lvl="1"/>
            <a:r>
              <a:rPr lang="en-US" dirty="0" smtClean="0"/>
              <a:t>Early and Late</a:t>
            </a:r>
          </a:p>
          <a:p>
            <a:pPr lvl="1"/>
            <a:r>
              <a:rPr lang="en-US" dirty="0" smtClean="0"/>
              <a:t>Late causes increased insulin release and hypoglycemia</a:t>
            </a:r>
          </a:p>
          <a:p>
            <a:pPr lvl="1"/>
            <a:r>
              <a:rPr lang="en-US" dirty="0" err="1" smtClean="0"/>
              <a:t>Octreotide</a:t>
            </a:r>
            <a:r>
              <a:rPr lang="en-US" dirty="0" smtClean="0"/>
              <a:t> therapy </a:t>
            </a:r>
            <a:r>
              <a:rPr lang="en-US" dirty="0" err="1" smtClean="0"/>
              <a:t>subq</a:t>
            </a:r>
            <a:r>
              <a:rPr lang="en-US" dirty="0" smtClean="0"/>
              <a:t> before a meal</a:t>
            </a:r>
          </a:p>
          <a:p>
            <a:pPr lvl="1"/>
            <a:r>
              <a:rPr lang="en-US" dirty="0" err="1" smtClean="0"/>
              <a:t>Somatostatin</a:t>
            </a:r>
            <a:r>
              <a:rPr lang="en-US" dirty="0" smtClean="0"/>
              <a:t> analogues inhibit the release of vasoactive peptides from the gut</a:t>
            </a:r>
          </a:p>
          <a:p>
            <a:pPr lvl="1"/>
            <a:r>
              <a:rPr lang="en-US" dirty="0" err="1" smtClean="0"/>
              <a:t>Acarbose</a:t>
            </a:r>
            <a:r>
              <a:rPr lang="en-US" dirty="0" smtClean="0"/>
              <a:t>, an alpha </a:t>
            </a:r>
            <a:r>
              <a:rPr lang="en-US" dirty="0" err="1" smtClean="0"/>
              <a:t>glucosidase</a:t>
            </a:r>
            <a:r>
              <a:rPr lang="en-US" dirty="0" smtClean="0"/>
              <a:t> inhibitor delays digestion of ingested carbohydrates</a:t>
            </a:r>
          </a:p>
          <a:p>
            <a:r>
              <a:rPr lang="en-US" dirty="0" smtClean="0"/>
              <a:t>Alkaline Reflux Gastritis</a:t>
            </a:r>
          </a:p>
          <a:p>
            <a:pPr lvl="1"/>
            <a:r>
              <a:rPr lang="en-US" dirty="0" smtClean="0"/>
              <a:t>1)Postprandial pain </a:t>
            </a:r>
            <a:r>
              <a:rPr lang="en-US" dirty="0" err="1" smtClean="0"/>
              <a:t>n&amp;v</a:t>
            </a:r>
            <a:r>
              <a:rPr lang="en-US" dirty="0" smtClean="0"/>
              <a:t>, 2)reflux of bile into the stomach, 3) associated histologic evidence of gastritis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634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Cardiovascular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in CV function due to:</a:t>
            </a:r>
          </a:p>
          <a:p>
            <a:r>
              <a:rPr lang="en-US" dirty="0" smtClean="0"/>
              <a:t>Neuroendocrine effects of </a:t>
            </a:r>
            <a:r>
              <a:rPr lang="en-US" dirty="0" err="1" smtClean="0"/>
              <a:t>pneumoperitoneum</a:t>
            </a:r>
            <a:endParaRPr lang="en-US" dirty="0" smtClean="0"/>
          </a:p>
          <a:p>
            <a:r>
              <a:rPr lang="en-US" dirty="0" smtClean="0"/>
              <a:t>Effects </a:t>
            </a:r>
            <a:r>
              <a:rPr lang="en-US" dirty="0"/>
              <a:t>o</a:t>
            </a:r>
            <a:r>
              <a:rPr lang="en-US" dirty="0" smtClean="0"/>
              <a:t>f absorbed CO2</a:t>
            </a:r>
          </a:p>
          <a:p>
            <a:r>
              <a:rPr lang="en-US" dirty="0" smtClean="0"/>
              <a:t>Patient positioning </a:t>
            </a:r>
          </a:p>
          <a:p>
            <a:r>
              <a:rPr lang="en-US" dirty="0" smtClean="0"/>
              <a:t>Patient preexisting CV status</a:t>
            </a:r>
          </a:p>
          <a:p>
            <a:r>
              <a:rPr lang="en-US" dirty="0" smtClean="0"/>
              <a:t>Intravascular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68082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Irritable Bowel </a:t>
            </a:r>
            <a:r>
              <a:rPr lang="en-US" dirty="0" err="1" smtClean="0"/>
              <a:t>Syndrom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3439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Spastic or mucous colitis</a:t>
            </a:r>
          </a:p>
          <a:p>
            <a:r>
              <a:rPr lang="en-US" dirty="0" smtClean="0"/>
              <a:t>Generalize abdominal discomfort</a:t>
            </a:r>
          </a:p>
          <a:p>
            <a:r>
              <a:rPr lang="en-US" dirty="0" smtClean="0"/>
              <a:t>Vasomotor instability</a:t>
            </a:r>
          </a:p>
          <a:p>
            <a:pPr lvl="1"/>
            <a:r>
              <a:rPr lang="en-US" dirty="0" smtClean="0"/>
              <a:t>Tachycardia, hyperventilation, fatigue, diaphoresis and headaches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148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Inflammatory Bowel Disease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367809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0664" y="228600"/>
            <a:ext cx="5866526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Inflammatory Bowel diseases –Ulcerative Colitis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771212" y="1296957"/>
            <a:ext cx="3657600" cy="526124"/>
          </a:xfrm>
        </p:spPr>
        <p:txBody>
          <a:bodyPr>
            <a:normAutofit/>
          </a:bodyPr>
          <a:lstStyle/>
          <a:p>
            <a:r>
              <a:rPr lang="en-US" sz="2300" dirty="0" smtClean="0"/>
              <a:t>Ulcerative Colitis</a:t>
            </a:r>
            <a:endParaRPr lang="en-US" sz="2300" dirty="0"/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148628" y="2021455"/>
            <a:ext cx="4280184" cy="4530881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Chronic inflammation causing ulceration of the colonic mucosa</a:t>
            </a:r>
          </a:p>
          <a:p>
            <a:pPr lvl="1"/>
            <a:r>
              <a:rPr lang="en-US" dirty="0" smtClean="0"/>
              <a:t>Remissions and exacerbations</a:t>
            </a:r>
          </a:p>
          <a:p>
            <a:pPr lvl="1"/>
            <a:r>
              <a:rPr lang="en-US" dirty="0" smtClean="0"/>
              <a:t>Inflammation releases inflammatory cytokines from neutrophils, lymphocytes, plasma cell, macrophages, </a:t>
            </a:r>
            <a:r>
              <a:rPr lang="en-US" dirty="0" err="1" smtClean="0"/>
              <a:t>eosinophils</a:t>
            </a:r>
            <a:r>
              <a:rPr lang="en-US" dirty="0" smtClean="0"/>
              <a:t>, and mast cells</a:t>
            </a:r>
          </a:p>
          <a:p>
            <a:pPr lvl="1"/>
            <a:r>
              <a:rPr lang="en-US" dirty="0" smtClean="0"/>
              <a:t>Symptoms include abdominal pain, fever, and bloody diarrhea</a:t>
            </a:r>
          </a:p>
          <a:p>
            <a:pPr lvl="1"/>
            <a:r>
              <a:rPr lang="en-US" dirty="0" smtClean="0"/>
              <a:t>Associated with an acute onset of UC is </a:t>
            </a:r>
            <a:r>
              <a:rPr lang="en-US" b="1" dirty="0" smtClean="0"/>
              <a:t>toxic </a:t>
            </a:r>
            <a:r>
              <a:rPr lang="en-US" b="1" dirty="0" err="1" smtClean="0"/>
              <a:t>megacolon</a:t>
            </a:r>
            <a:r>
              <a:rPr lang="en-US" dirty="0" smtClean="0"/>
              <a:t>- severe colonic distention that causes shock-severe blood loss can occur-requires surgical intervention.</a:t>
            </a:r>
          </a:p>
          <a:p>
            <a:pPr lvl="1"/>
            <a:r>
              <a:rPr lang="en-US" b="1" u="sng" dirty="0" smtClean="0"/>
              <a:t>In severe cases albumin will be low</a:t>
            </a:r>
          </a:p>
          <a:p>
            <a:pPr lvl="1"/>
            <a:r>
              <a:rPr lang="en-US" dirty="0" smtClean="0"/>
              <a:t>Surgical treatment of UC is curative and eliminates the risk of malignancy and long term steroid use</a:t>
            </a:r>
          </a:p>
          <a:p>
            <a:pPr marL="2286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81533" y="1296957"/>
            <a:ext cx="3657600" cy="526124"/>
          </a:xfrm>
        </p:spPr>
        <p:txBody>
          <a:bodyPr>
            <a:noAutofit/>
          </a:bodyPr>
          <a:lstStyle/>
          <a:p>
            <a:r>
              <a:rPr lang="en-US" sz="1800" dirty="0" smtClean="0"/>
              <a:t>Agents used to treat Ulcerative Colitis</a:t>
            </a:r>
            <a:endParaRPr lang="en-US" sz="18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8672" y="2019868"/>
            <a:ext cx="4272519" cy="453246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5-Aminosalicylate Acids (5-ASAs)</a:t>
            </a:r>
          </a:p>
          <a:p>
            <a:pPr lvl="1"/>
            <a:r>
              <a:rPr lang="en-US" dirty="0" smtClean="0"/>
              <a:t>Sulfasalazine</a:t>
            </a:r>
          </a:p>
          <a:p>
            <a:pPr lvl="1"/>
            <a:r>
              <a:rPr lang="en-US" dirty="0" smtClean="0"/>
              <a:t>Sulfa-free (</a:t>
            </a:r>
            <a:r>
              <a:rPr lang="en-US" dirty="0" err="1" smtClean="0"/>
              <a:t>mesalamine</a:t>
            </a:r>
            <a:r>
              <a:rPr lang="en-US" dirty="0" smtClean="0"/>
              <a:t>, </a:t>
            </a:r>
            <a:r>
              <a:rPr lang="en-US" dirty="0" err="1" smtClean="0"/>
              <a:t>olsalazine</a:t>
            </a:r>
            <a:r>
              <a:rPr lang="en-US" dirty="0" smtClean="0"/>
              <a:t>, </a:t>
            </a:r>
            <a:r>
              <a:rPr lang="en-US" dirty="0" err="1" smtClean="0"/>
              <a:t>balsalazide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Antibiotics</a:t>
            </a:r>
          </a:p>
          <a:p>
            <a:pPr lvl="1"/>
            <a:r>
              <a:rPr lang="en-US" dirty="0" smtClean="0"/>
              <a:t>Metronidazole</a:t>
            </a:r>
          </a:p>
          <a:p>
            <a:pPr lvl="1"/>
            <a:r>
              <a:rPr lang="en-US" dirty="0" smtClean="0"/>
              <a:t>Ciprofloxacin</a:t>
            </a:r>
          </a:p>
          <a:p>
            <a:r>
              <a:rPr lang="en-US" dirty="0" smtClean="0"/>
              <a:t>Glucocorticoids</a:t>
            </a:r>
          </a:p>
          <a:p>
            <a:r>
              <a:rPr lang="en-US" dirty="0" smtClean="0"/>
              <a:t>Immune Modulators</a:t>
            </a:r>
          </a:p>
          <a:p>
            <a:pPr lvl="1"/>
            <a:r>
              <a:rPr lang="en-US" dirty="0" smtClean="0"/>
              <a:t>6-Merxaptopuine, azathioprine</a:t>
            </a:r>
          </a:p>
          <a:p>
            <a:pPr lvl="1"/>
            <a:r>
              <a:rPr lang="en-US" dirty="0" smtClean="0"/>
              <a:t>Methotrexate</a:t>
            </a:r>
          </a:p>
          <a:p>
            <a:pPr lvl="1"/>
            <a:r>
              <a:rPr lang="en-US" dirty="0" smtClean="0"/>
              <a:t>Cyclosporine</a:t>
            </a:r>
          </a:p>
          <a:p>
            <a:r>
              <a:rPr lang="en-US" dirty="0" smtClean="0"/>
              <a:t>Biologic Response Modifiers</a:t>
            </a:r>
          </a:p>
          <a:p>
            <a:pPr lvl="1"/>
            <a:r>
              <a:rPr lang="en-US" dirty="0" smtClean="0"/>
              <a:t>Infliximab</a:t>
            </a:r>
          </a:p>
          <a:p>
            <a:r>
              <a:rPr lang="en-US" dirty="0" smtClean="0"/>
              <a:t>(Nicotine may have a protective effect on UC)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68318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1235" y="685800"/>
            <a:ext cx="7156003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Inflammatory Bowel diseases </a:t>
            </a:r>
            <a:r>
              <a:rPr lang="en-US" dirty="0" err="1" smtClean="0"/>
              <a:t>Chrohns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ulcerative colitis-anesthetic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675" y="2020888"/>
            <a:ext cx="7580028" cy="4680059"/>
          </a:xfrm>
        </p:spPr>
        <p:txBody>
          <a:bodyPr/>
          <a:lstStyle/>
          <a:p>
            <a:r>
              <a:rPr lang="en-US" dirty="0" smtClean="0"/>
              <a:t>All inflammatory bowel diseases require optimization of patient medical status</a:t>
            </a:r>
          </a:p>
          <a:p>
            <a:pPr lvl="1"/>
            <a:r>
              <a:rPr lang="en-US" dirty="0" smtClean="0"/>
              <a:t>Correct electrolyte imbalances- </a:t>
            </a:r>
            <a:r>
              <a:rPr lang="en-US" b="1" dirty="0" smtClean="0"/>
              <a:t>Potassium is commonly low</a:t>
            </a:r>
          </a:p>
          <a:p>
            <a:pPr lvl="1"/>
            <a:r>
              <a:rPr lang="en-US" dirty="0" smtClean="0"/>
              <a:t>Correct acid/base balance</a:t>
            </a:r>
          </a:p>
          <a:p>
            <a:pPr lvl="1"/>
            <a:r>
              <a:rPr lang="en-US" dirty="0" smtClean="0"/>
              <a:t>Correct anemia</a:t>
            </a:r>
          </a:p>
          <a:p>
            <a:pPr lvl="1"/>
            <a:r>
              <a:rPr lang="en-US" dirty="0" smtClean="0"/>
              <a:t>Correct fluid depletion</a:t>
            </a:r>
          </a:p>
          <a:p>
            <a:pPr lvl="1"/>
            <a:r>
              <a:rPr lang="en-US" dirty="0" smtClean="0"/>
              <a:t>Intraoperative fluid replacement  (5-6 ml/kg/</a:t>
            </a:r>
            <a:r>
              <a:rPr lang="en-US" dirty="0" err="1" smtClean="0"/>
              <a:t>hr</a:t>
            </a:r>
            <a:r>
              <a:rPr lang="en-US" dirty="0"/>
              <a:t> </a:t>
            </a:r>
            <a:r>
              <a:rPr lang="en-US" dirty="0" smtClean="0"/>
              <a:t>is a good starting point)</a:t>
            </a:r>
          </a:p>
          <a:p>
            <a:pPr lvl="1"/>
            <a:r>
              <a:rPr lang="en-US" dirty="0" smtClean="0"/>
              <a:t>Check renal function</a:t>
            </a:r>
          </a:p>
          <a:p>
            <a:pPr lvl="1"/>
            <a:r>
              <a:rPr lang="en-US" dirty="0" smtClean="0"/>
              <a:t>Consider other possible derangements (liver function-coagulopathy, </a:t>
            </a:r>
            <a:r>
              <a:rPr lang="en-US" b="1" dirty="0" err="1" smtClean="0"/>
              <a:t>hypoalbuminemia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18300545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Carcinoid Tumors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01657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Carcinoid tumors and carcinoid syndrome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242392"/>
            <a:ext cx="4447390" cy="3615607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sz="2000" dirty="0" smtClean="0"/>
              <a:t>Most important bioactive agents include</a:t>
            </a:r>
          </a:p>
          <a:p>
            <a:pPr lvl="2"/>
            <a:r>
              <a:rPr lang="en-US" sz="2000" b="1" dirty="0" smtClean="0"/>
              <a:t>Serotonin</a:t>
            </a:r>
          </a:p>
          <a:p>
            <a:pPr lvl="2"/>
            <a:r>
              <a:rPr lang="en-US" sz="2000" b="1" dirty="0" smtClean="0"/>
              <a:t>Histamine</a:t>
            </a:r>
          </a:p>
          <a:p>
            <a:pPr lvl="2"/>
            <a:r>
              <a:rPr lang="en-US" sz="2000" b="1" dirty="0" err="1" smtClean="0"/>
              <a:t>Kinin</a:t>
            </a:r>
            <a:r>
              <a:rPr lang="en-US" sz="2000" b="1" dirty="0" smtClean="0"/>
              <a:t> peptides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1647" y="3242394"/>
            <a:ext cx="4364126" cy="3512592"/>
          </a:xfrm>
        </p:spPr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Other important substances include</a:t>
            </a:r>
          </a:p>
          <a:p>
            <a:pPr lvl="2"/>
            <a:r>
              <a:rPr lang="en-US" dirty="0" err="1"/>
              <a:t>Corticotropin</a:t>
            </a:r>
            <a:endParaRPr lang="en-US" dirty="0"/>
          </a:p>
          <a:p>
            <a:pPr lvl="2"/>
            <a:r>
              <a:rPr lang="en-US" dirty="0"/>
              <a:t>dopamine</a:t>
            </a:r>
          </a:p>
          <a:p>
            <a:pPr lvl="2"/>
            <a:r>
              <a:rPr lang="en-US" dirty="0" err="1"/>
              <a:t>Neurotensin</a:t>
            </a:r>
            <a:endParaRPr lang="en-US" dirty="0"/>
          </a:p>
          <a:p>
            <a:pPr lvl="2"/>
            <a:r>
              <a:rPr lang="en-US" dirty="0"/>
              <a:t>Prostaglandins</a:t>
            </a:r>
          </a:p>
          <a:p>
            <a:pPr lvl="2"/>
            <a:r>
              <a:rPr lang="en-US" dirty="0"/>
              <a:t>Substance P</a:t>
            </a:r>
          </a:p>
          <a:p>
            <a:pPr lvl="2"/>
            <a:r>
              <a:rPr lang="en-US" dirty="0"/>
              <a:t>Gastrin</a:t>
            </a:r>
          </a:p>
          <a:p>
            <a:pPr lvl="2"/>
            <a:r>
              <a:rPr lang="en-US" dirty="0" err="1" smtClean="0"/>
              <a:t>Somatostatin</a:t>
            </a:r>
            <a:endParaRPr lang="en-US" dirty="0"/>
          </a:p>
          <a:p>
            <a:pPr lvl="2"/>
            <a:r>
              <a:rPr lang="en-US" dirty="0"/>
              <a:t>Pancreatic </a:t>
            </a:r>
            <a:r>
              <a:rPr lang="en-US" dirty="0" smtClean="0"/>
              <a:t>polypeptide</a:t>
            </a:r>
            <a:endParaRPr lang="en-US" dirty="0"/>
          </a:p>
          <a:p>
            <a:pPr lvl="2"/>
            <a:r>
              <a:rPr lang="en-US" dirty="0"/>
              <a:t>Calcitonin</a:t>
            </a:r>
          </a:p>
          <a:p>
            <a:pPr lvl="2"/>
            <a:r>
              <a:rPr lang="en-US" dirty="0"/>
              <a:t>Neuron-specific enolase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6721" y="1229408"/>
            <a:ext cx="8471795" cy="1754327"/>
          </a:xfrm>
          <a:prstGeom prst="rect">
            <a:avLst/>
          </a:prstGeom>
          <a:noFill/>
          <a:ln w="76200" cmpd="sng">
            <a:solidFill>
              <a:srgbClr val="749805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b="1" dirty="0"/>
              <a:t>Carcinoid tumors </a:t>
            </a:r>
            <a:r>
              <a:rPr lang="en-US" dirty="0"/>
              <a:t>consist of slow-growing malignancies composed of </a:t>
            </a:r>
            <a:r>
              <a:rPr lang="en-US" b="1" dirty="0" smtClean="0"/>
              <a:t>enterochromaffin </a:t>
            </a:r>
            <a:r>
              <a:rPr lang="en-US" b="1" dirty="0"/>
              <a:t>cells </a:t>
            </a:r>
            <a:r>
              <a:rPr lang="en-US" dirty="0"/>
              <a:t>and are most commonly found in the GI tract</a:t>
            </a:r>
            <a:r>
              <a:rPr lang="en-US" dirty="0" smtClean="0"/>
              <a:t>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 </a:t>
            </a:r>
            <a:r>
              <a:rPr lang="en-US" dirty="0"/>
              <a:t>They can also be found in the lung, pancreas, thymus, and </a:t>
            </a:r>
            <a:r>
              <a:rPr lang="en-US" dirty="0" smtClean="0"/>
              <a:t>liver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Most </a:t>
            </a:r>
            <a:r>
              <a:rPr lang="en-US" dirty="0"/>
              <a:t>GI tract carcinoid tumors occur in the </a:t>
            </a:r>
            <a:r>
              <a:rPr lang="en-US" dirty="0" smtClean="0"/>
              <a:t>appendix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Tumors </a:t>
            </a:r>
            <a:r>
              <a:rPr lang="en-US" dirty="0"/>
              <a:t>are capable of metastasis and are composed of </a:t>
            </a:r>
            <a:r>
              <a:rPr lang="en-US" dirty="0" smtClean="0"/>
              <a:t>multi-potential </a:t>
            </a:r>
            <a:r>
              <a:rPr lang="en-US" dirty="0"/>
              <a:t>cells with the ability to secrete numerous bioactive </a:t>
            </a:r>
            <a:r>
              <a:rPr lang="en-US" dirty="0" err="1"/>
              <a:t>humoral</a:t>
            </a:r>
            <a:r>
              <a:rPr lang="en-US" dirty="0"/>
              <a:t> agents</a:t>
            </a:r>
          </a:p>
        </p:txBody>
      </p:sp>
    </p:spTree>
    <p:extLst>
      <p:ext uri="{BB962C8B-B14F-4D97-AF65-F5344CB8AC3E}">
        <p14:creationId xmlns:p14="http://schemas.microsoft.com/office/powerpoint/2010/main" val="552134703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1837" y="148610"/>
            <a:ext cx="7985401" cy="8511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Carcinoid tumors and carcinoid syndrome-serotonin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466" y="1121328"/>
            <a:ext cx="6673136" cy="551206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Adrenergic stimulation causes release of serotonin into the bloodstream and metabolized by aldehyde dehydrogenase and monoamine oxidase to 5-HIAA (5-hydroxyindoleacetic acid) which is excreted in the urine</a:t>
            </a:r>
          </a:p>
          <a:p>
            <a:r>
              <a:rPr lang="en-US" b="1" u="sng" dirty="0" smtClean="0"/>
              <a:t>Elevated 5-HIAA in the urine </a:t>
            </a:r>
            <a:r>
              <a:rPr lang="en-US" dirty="0" smtClean="0"/>
              <a:t>(&gt;30 mg per 24 hour urine normal 3-15) is a marker of excess serotonin production and the presence of a carcinoid tumor</a:t>
            </a:r>
          </a:p>
          <a:p>
            <a:r>
              <a:rPr lang="en-US" b="1" dirty="0" smtClean="0"/>
              <a:t>Serotonin causes both vasoconstriction and vasodilation</a:t>
            </a:r>
          </a:p>
          <a:p>
            <a:pPr lvl="1"/>
            <a:r>
              <a:rPr lang="en-US" b="1" dirty="0" smtClean="0"/>
              <a:t>Both hypertension and hypotension may occur</a:t>
            </a:r>
          </a:p>
          <a:p>
            <a:pPr lvl="1"/>
            <a:r>
              <a:rPr lang="en-US" b="1" dirty="0" smtClean="0"/>
              <a:t>Elevated serotonin cause both inotropic and chronotropic cardiac effects</a:t>
            </a:r>
          </a:p>
          <a:p>
            <a:pPr lvl="2"/>
            <a:r>
              <a:rPr lang="en-US" b="1" dirty="0" smtClean="0"/>
              <a:t>(due to indirect effect from the release of norepinephrine)</a:t>
            </a:r>
          </a:p>
          <a:p>
            <a:pPr lvl="1"/>
            <a:r>
              <a:rPr lang="en-US" b="1" dirty="0" smtClean="0"/>
              <a:t>Elevated serotonin also cause increased gut motility and the secretion of water, sodium, chloride, and potassium by the small intestine</a:t>
            </a:r>
          </a:p>
          <a:p>
            <a:pPr lvl="1"/>
            <a:r>
              <a:rPr lang="en-US" b="1" dirty="0" smtClean="0"/>
              <a:t>Elevated serotonin causes vomiting, bronchospasm, hyperglycemia, and prolonged drowsiness after emergence from anesthesia</a:t>
            </a:r>
          </a:p>
          <a:p>
            <a:pPr lvl="2"/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1957925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831" y="148610"/>
            <a:ext cx="7391407" cy="851128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>Carcinoid tumors and carcinoid syndrome-histamine and other vasoactive substances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2466" y="999738"/>
            <a:ext cx="7441534" cy="5633659"/>
          </a:xfrm>
        </p:spPr>
        <p:txBody>
          <a:bodyPr>
            <a:normAutofit/>
          </a:bodyPr>
          <a:lstStyle/>
          <a:p>
            <a:pPr lvl="2"/>
            <a:r>
              <a:rPr lang="en-US" b="1" dirty="0" smtClean="0"/>
              <a:t>Histamine-</a:t>
            </a:r>
          </a:p>
          <a:p>
            <a:pPr lvl="3"/>
            <a:r>
              <a:rPr lang="en-US" b="1" dirty="0" smtClean="0"/>
              <a:t>Seen mostly in patients with gastric carcinoids</a:t>
            </a:r>
          </a:p>
          <a:p>
            <a:pPr lvl="4"/>
            <a:r>
              <a:rPr lang="en-US" b="1" dirty="0" smtClean="0"/>
              <a:t>Also responsible for bronchospasm</a:t>
            </a:r>
          </a:p>
          <a:p>
            <a:pPr lvl="4"/>
            <a:r>
              <a:rPr lang="en-US" b="1" dirty="0" smtClean="0"/>
              <a:t>Responsible for flushing</a:t>
            </a:r>
          </a:p>
          <a:p>
            <a:pPr lvl="2"/>
            <a:r>
              <a:rPr lang="en-US" b="1" dirty="0" err="1" smtClean="0"/>
              <a:t>Kinins</a:t>
            </a:r>
            <a:endParaRPr lang="en-US" b="1" dirty="0" smtClean="0"/>
          </a:p>
          <a:p>
            <a:pPr lvl="3"/>
            <a:r>
              <a:rPr lang="en-US" b="1" dirty="0" smtClean="0"/>
              <a:t>Bradykinin-</a:t>
            </a:r>
          </a:p>
          <a:p>
            <a:pPr lvl="4"/>
            <a:r>
              <a:rPr lang="en-US" b="1" dirty="0" smtClean="0"/>
              <a:t>When abnormally high amounts are produced, the pathways for removal of the bradykinin are saturated causing a prolonged and exaggerated response</a:t>
            </a:r>
          </a:p>
          <a:p>
            <a:pPr lvl="4"/>
            <a:r>
              <a:rPr lang="en-US" b="1" dirty="0" smtClean="0"/>
              <a:t>Produce profound vasomotor relaxation, causing severe hypotension, flushing via nitric oxide synthesis</a:t>
            </a:r>
          </a:p>
          <a:p>
            <a:pPr lvl="4"/>
            <a:r>
              <a:rPr lang="en-US" b="1" dirty="0" smtClean="0"/>
              <a:t>Also causes bronchospasm especially in known asthmatics and with concomitant heart disease</a:t>
            </a:r>
          </a:p>
          <a:p>
            <a:r>
              <a:rPr lang="en-US" dirty="0" smtClean="0"/>
              <a:t>Carcinoid syndrome occurs when the liver cannot rapidly inactivate these substances and they reach the systemic circulation</a:t>
            </a:r>
          </a:p>
          <a:p>
            <a:r>
              <a:rPr lang="en-US" b="1" u="sng" dirty="0" smtClean="0"/>
              <a:t>Two most common signs of carcinoid are flushing and diarrhea</a:t>
            </a:r>
          </a:p>
        </p:txBody>
      </p:sp>
    </p:spTree>
    <p:extLst>
      <p:ext uri="{BB962C8B-B14F-4D97-AF65-F5344CB8AC3E}">
        <p14:creationId xmlns:p14="http://schemas.microsoft.com/office/powerpoint/2010/main" val="386498571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Cardiac carcinoid tumors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manifestations</a:t>
            </a:r>
          </a:p>
          <a:p>
            <a:pPr lvl="1"/>
            <a:r>
              <a:rPr lang="en-US" dirty="0" smtClean="0"/>
              <a:t>Fibrosis involving the endocardium </a:t>
            </a:r>
            <a:r>
              <a:rPr lang="en-US" b="1" u="sng" dirty="0" smtClean="0"/>
              <a:t>primarily on right side of heart</a:t>
            </a:r>
          </a:p>
          <a:p>
            <a:pPr lvl="1"/>
            <a:r>
              <a:rPr lang="en-US" b="1" dirty="0" smtClean="0"/>
              <a:t>Left sided lesions </a:t>
            </a:r>
            <a:r>
              <a:rPr lang="en-US" dirty="0" smtClean="0"/>
              <a:t>can occur with pulmonary involvement or via a </a:t>
            </a:r>
            <a:r>
              <a:rPr lang="en-US" b="1" dirty="0" smtClean="0"/>
              <a:t>left to right shunt </a:t>
            </a:r>
            <a:r>
              <a:rPr lang="en-US" dirty="0" smtClean="0"/>
              <a:t>(atrial </a:t>
            </a:r>
            <a:r>
              <a:rPr lang="en-US" dirty="0" err="1" smtClean="0"/>
              <a:t>septal</a:t>
            </a:r>
            <a:r>
              <a:rPr lang="en-US" dirty="0" smtClean="0"/>
              <a:t> </a:t>
            </a:r>
            <a:r>
              <a:rPr lang="en-US" dirty="0" err="1" smtClean="0"/>
              <a:t>defect,vetricular</a:t>
            </a:r>
            <a:r>
              <a:rPr lang="en-US" dirty="0" smtClean="0"/>
              <a:t> </a:t>
            </a:r>
            <a:r>
              <a:rPr lang="en-US" dirty="0" err="1" smtClean="0"/>
              <a:t>septal</a:t>
            </a:r>
            <a:r>
              <a:rPr lang="en-US" dirty="0" smtClean="0"/>
              <a:t> defect, patent foramen </a:t>
            </a:r>
            <a:r>
              <a:rPr lang="en-US" dirty="0" err="1" smtClean="0"/>
              <a:t>ovale</a:t>
            </a:r>
            <a:endParaRPr lang="en-US" dirty="0" smtClean="0"/>
          </a:p>
          <a:p>
            <a:pPr lvl="1"/>
            <a:r>
              <a:rPr lang="en-US" b="1" u="sng" dirty="0" smtClean="0"/>
              <a:t>Pulmonic stenosis and tricuspid </a:t>
            </a:r>
            <a:r>
              <a:rPr lang="en-US" b="1" u="sng" dirty="0" err="1" smtClean="0"/>
              <a:t>regurg</a:t>
            </a:r>
            <a:r>
              <a:rPr lang="en-US" b="1" u="sng" dirty="0" smtClean="0"/>
              <a:t> are the typical </a:t>
            </a:r>
            <a:r>
              <a:rPr lang="en-US" b="1" u="sng" dirty="0" err="1" smtClean="0"/>
              <a:t>valvular</a:t>
            </a:r>
            <a:r>
              <a:rPr lang="en-US" b="1" u="sng" dirty="0" smtClean="0"/>
              <a:t> lesions associated with carcinoid syndrome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866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0909" y="502832"/>
            <a:ext cx="8740818" cy="7970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Pneumoperitoneum-physiological effects-Cardiovascular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0910" y="1524000"/>
            <a:ext cx="8740817" cy="49183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When CO2 is insufflated into the peritoneum,  compression of the intraabdominal vessels and release of </a:t>
            </a:r>
            <a:r>
              <a:rPr lang="en-US" b="1" dirty="0" smtClean="0"/>
              <a:t>neuroendocrine hormones vasopressin and renin are released</a:t>
            </a:r>
          </a:p>
          <a:p>
            <a:pPr lvl="1"/>
            <a:r>
              <a:rPr lang="en-US" dirty="0" smtClean="0"/>
              <a:t>This causes the hemodynamic response of </a:t>
            </a:r>
            <a:r>
              <a:rPr lang="en-US" b="1" dirty="0" smtClean="0"/>
              <a:t>increased MAP and SVR </a:t>
            </a:r>
            <a:endParaRPr lang="en-US" dirty="0" smtClean="0"/>
          </a:p>
          <a:p>
            <a:pPr lvl="2"/>
            <a:r>
              <a:rPr lang="en-US" dirty="0" smtClean="0"/>
              <a:t>These increases happen whether the surgeon creates a </a:t>
            </a:r>
            <a:r>
              <a:rPr lang="en-US" dirty="0" err="1" smtClean="0"/>
              <a:t>pneumoperitoneum</a:t>
            </a:r>
            <a:r>
              <a:rPr lang="en-US" dirty="0" smtClean="0"/>
              <a:t> under low pressure (12 </a:t>
            </a:r>
            <a:r>
              <a:rPr lang="en-US" dirty="0" err="1" smtClean="0"/>
              <a:t>mmhg</a:t>
            </a:r>
            <a:r>
              <a:rPr lang="en-US" dirty="0" smtClean="0"/>
              <a:t>) or high pressure (20mmhg)</a:t>
            </a:r>
          </a:p>
          <a:p>
            <a:pPr lvl="1"/>
            <a:r>
              <a:rPr lang="en-US" dirty="0" smtClean="0"/>
              <a:t>Research has not concluded whether abdominal insufflation </a:t>
            </a:r>
            <a:r>
              <a:rPr lang="en-US" b="1" dirty="0" smtClean="0"/>
              <a:t>increases or decrease venous return.(CVP/LVEDP) </a:t>
            </a:r>
            <a:r>
              <a:rPr lang="en-US" dirty="0" smtClean="0"/>
              <a:t>It is known that insufflation compresses abdominal vasculature but to the extent on venous return is not understood fully as there is confounding data such as patient position fluid status etc.</a:t>
            </a:r>
          </a:p>
          <a:p>
            <a:pPr lvl="1"/>
            <a:r>
              <a:rPr lang="en-US" dirty="0" smtClean="0"/>
              <a:t>It has been uniformly demonstrated that </a:t>
            </a:r>
            <a:r>
              <a:rPr lang="en-US" b="1" dirty="0" smtClean="0"/>
              <a:t>stroke volume is decreased</a:t>
            </a:r>
          </a:p>
          <a:p>
            <a:pPr lvl="1"/>
            <a:r>
              <a:rPr lang="en-US" b="1" dirty="0" smtClean="0"/>
              <a:t>CO is Increased or decreased</a:t>
            </a:r>
          </a:p>
          <a:p>
            <a:pPr lvl="1"/>
            <a:r>
              <a:rPr lang="en-US" b="1" dirty="0" smtClean="0"/>
              <a:t>QT is prolonged</a:t>
            </a:r>
          </a:p>
          <a:p>
            <a:pPr lvl="1"/>
            <a:r>
              <a:rPr lang="en-US" dirty="0" smtClean="0"/>
              <a:t>Patients with adequate fluid load and compression stockings experienced significantly smaller reductions in CO </a:t>
            </a:r>
            <a:r>
              <a:rPr lang="en-US" dirty="0" err="1" smtClean="0"/>
              <a:t>vs</a:t>
            </a:r>
            <a:r>
              <a:rPr lang="en-US" dirty="0" smtClean="0"/>
              <a:t> control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83511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95" y="131891"/>
            <a:ext cx="7461379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Carcinoid syndrome-carcinoid crisis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9559" y="1018859"/>
            <a:ext cx="7553005" cy="5560498"/>
          </a:xfrm>
        </p:spPr>
        <p:txBody>
          <a:bodyPr>
            <a:normAutofit/>
          </a:bodyPr>
          <a:lstStyle/>
          <a:p>
            <a:r>
              <a:rPr lang="en-US" dirty="0" smtClean="0"/>
              <a:t>Life threatening hemodynamic instability may occur from carcinoid syndrome</a:t>
            </a:r>
          </a:p>
          <a:p>
            <a:pPr lvl="1"/>
            <a:r>
              <a:rPr lang="en-US" dirty="0" smtClean="0"/>
              <a:t>Syndrome most often occurs with primary tumors that do not drain into the portal system or with hepatic metastases </a:t>
            </a:r>
          </a:p>
          <a:p>
            <a:pPr lvl="1"/>
            <a:r>
              <a:rPr lang="en-US" dirty="0" smtClean="0"/>
              <a:t>25% of tumors actively secrete substances capable of symptoms but only 10% of people develop the classic carcinoid syndrome</a:t>
            </a:r>
          </a:p>
          <a:p>
            <a:pPr lvl="2"/>
            <a:r>
              <a:rPr lang="en-US" dirty="0" smtClean="0"/>
              <a:t>Symptoms related to carcinoid syndrome are:</a:t>
            </a:r>
          </a:p>
          <a:p>
            <a:pPr lvl="3"/>
            <a:r>
              <a:rPr lang="en-US" dirty="0" smtClean="0"/>
              <a:t> episodic </a:t>
            </a:r>
            <a:r>
              <a:rPr lang="en-US" b="1" dirty="0" smtClean="0"/>
              <a:t>cutaneous flushing (</a:t>
            </a:r>
            <a:r>
              <a:rPr lang="en-US" b="1" dirty="0" err="1" smtClean="0"/>
              <a:t>kinins</a:t>
            </a:r>
            <a:r>
              <a:rPr lang="en-US" b="1" dirty="0" smtClean="0"/>
              <a:t>, histamine) </a:t>
            </a:r>
            <a:r>
              <a:rPr lang="en-US" b="1" dirty="0"/>
              <a:t>d</a:t>
            </a:r>
            <a:r>
              <a:rPr lang="en-US" b="1" dirty="0" smtClean="0"/>
              <a:t>iarrhea</a:t>
            </a:r>
            <a:r>
              <a:rPr lang="en-US" dirty="0" smtClean="0"/>
              <a:t>, heart disease, tricuspid regurgitation, pulmonic stenosis, SVT, bronchoconstriction, hypotension, hypertension, abdominal pain, hepatomegaly, hyperglycemia and hypoalbuminemia</a:t>
            </a:r>
          </a:p>
          <a:p>
            <a:pPr lvl="1"/>
            <a:r>
              <a:rPr lang="en-US" dirty="0" smtClean="0"/>
              <a:t>Carcinoid crisis</a:t>
            </a:r>
          </a:p>
          <a:p>
            <a:pPr lvl="2"/>
            <a:r>
              <a:rPr lang="en-US" dirty="0" smtClean="0"/>
              <a:t>A life-threatening form of the syndrome</a:t>
            </a:r>
          </a:p>
          <a:p>
            <a:pPr lvl="3"/>
            <a:r>
              <a:rPr lang="en-US" dirty="0" smtClean="0"/>
              <a:t>Precipitated by physical manipulation of the tumor </a:t>
            </a:r>
          </a:p>
          <a:p>
            <a:pPr lvl="3"/>
            <a:r>
              <a:rPr lang="en-US" dirty="0" smtClean="0"/>
              <a:t>May also occur spontaneously or during induction of anesthesia</a:t>
            </a:r>
          </a:p>
          <a:p>
            <a:pPr lvl="3"/>
            <a:r>
              <a:rPr lang="en-US" dirty="0" smtClean="0"/>
              <a:t>Treatment is removal of the tumor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518748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7402087" cy="59443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Carcinoid crisis-management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2675" y="689009"/>
            <a:ext cx="4253119" cy="5863327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Cardiac- 50-60-% have cardiac involvement –</a:t>
            </a:r>
            <a:r>
              <a:rPr lang="en-US" dirty="0" err="1" smtClean="0"/>
              <a:t>preop</a:t>
            </a:r>
            <a:r>
              <a:rPr lang="en-US" dirty="0" smtClean="0"/>
              <a:t> carefully</a:t>
            </a:r>
          </a:p>
          <a:p>
            <a:r>
              <a:rPr lang="en-US" dirty="0" smtClean="0"/>
              <a:t>Rapid changes in BP are very possible so </a:t>
            </a:r>
            <a:r>
              <a:rPr lang="en-US" b="1" dirty="0" smtClean="0"/>
              <a:t>arterial line is a must </a:t>
            </a:r>
            <a:r>
              <a:rPr lang="en-US" dirty="0" smtClean="0"/>
              <a:t>pre induction as that is a time of common hypotension</a:t>
            </a:r>
          </a:p>
          <a:p>
            <a:r>
              <a:rPr lang="en-US" dirty="0" smtClean="0"/>
              <a:t>CVP very useful as these patients to maintain fluid status</a:t>
            </a:r>
          </a:p>
          <a:p>
            <a:r>
              <a:rPr lang="en-US" dirty="0" smtClean="0"/>
              <a:t>Risk of blood loss as tumor has vascular blood supply</a:t>
            </a:r>
          </a:p>
          <a:p>
            <a:r>
              <a:rPr lang="en-US" dirty="0" smtClean="0"/>
              <a:t>Avoid histamine containing drugs (morphine, thiopental, pancuronium, atricurium)</a:t>
            </a:r>
          </a:p>
          <a:p>
            <a:r>
              <a:rPr lang="en-US" dirty="0" smtClean="0"/>
              <a:t>Propofol over </a:t>
            </a:r>
            <a:r>
              <a:rPr lang="en-US" dirty="0" err="1"/>
              <a:t>E</a:t>
            </a:r>
            <a:r>
              <a:rPr lang="en-US" dirty="0" err="1" smtClean="0"/>
              <a:t>tomidate</a:t>
            </a:r>
            <a:r>
              <a:rPr lang="en-US" dirty="0" smtClean="0"/>
              <a:t> because </a:t>
            </a:r>
            <a:r>
              <a:rPr lang="en-US" dirty="0" err="1" smtClean="0"/>
              <a:t>etomidate</a:t>
            </a:r>
            <a:r>
              <a:rPr lang="en-US" dirty="0" smtClean="0"/>
              <a:t> may not suppress laryngeal reflexes and </a:t>
            </a:r>
            <a:r>
              <a:rPr lang="en-US" dirty="0" err="1" smtClean="0"/>
              <a:t>propofol</a:t>
            </a:r>
            <a:r>
              <a:rPr lang="en-US" dirty="0" smtClean="0"/>
              <a:t> is better at blunting sympathetic response (as long as you do not cause hypotension)</a:t>
            </a:r>
          </a:p>
          <a:p>
            <a:r>
              <a:rPr lang="en-US" dirty="0"/>
              <a:t>I</a:t>
            </a:r>
            <a:r>
              <a:rPr lang="en-US" dirty="0" smtClean="0"/>
              <a:t>ncreased intraabdominal pressure from fasciculations after Succinylcholine administration may induce mediator release, but researchers have not found any contraindications to its use</a:t>
            </a:r>
          </a:p>
          <a:p>
            <a:r>
              <a:rPr lang="en-US" b="1" dirty="0" smtClean="0"/>
              <a:t>Use phenylephrine to treat hypotension avoid ephedrine to avoid beta adrenergic activation</a:t>
            </a:r>
          </a:p>
          <a:p>
            <a:r>
              <a:rPr lang="en-US" b="1" dirty="0" smtClean="0"/>
              <a:t>** </a:t>
            </a:r>
            <a:r>
              <a:rPr lang="en-US" b="1" u="sng" dirty="0" err="1" smtClean="0"/>
              <a:t>stoelting</a:t>
            </a:r>
            <a:r>
              <a:rPr lang="en-US" b="1" u="sng" dirty="0" smtClean="0"/>
              <a:t> says avoid vasoactive drugs </a:t>
            </a:r>
            <a:r>
              <a:rPr lang="en-US" b="1" u="sng" dirty="0" err="1" smtClean="0"/>
              <a:t>wilth</a:t>
            </a:r>
            <a:r>
              <a:rPr lang="en-US" b="1" u="sng" dirty="0" smtClean="0"/>
              <a:t> hypotension</a:t>
            </a:r>
          </a:p>
          <a:p>
            <a:r>
              <a:rPr lang="en-US" dirty="0" smtClean="0"/>
              <a:t> (real world avoid ephedrine and </a:t>
            </a:r>
            <a:r>
              <a:rPr lang="en-US" dirty="0" err="1" smtClean="0"/>
              <a:t>epi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3189" y="1094308"/>
            <a:ext cx="4607468" cy="534994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Treating intraoperative hypotension:</a:t>
            </a:r>
          </a:p>
          <a:p>
            <a:pPr lvl="1"/>
            <a:r>
              <a:rPr lang="en-US" dirty="0" smtClean="0"/>
              <a:t>Refractory hypotension from </a:t>
            </a:r>
            <a:r>
              <a:rPr lang="en-US" dirty="0"/>
              <a:t>O</a:t>
            </a:r>
            <a:r>
              <a:rPr lang="en-US" dirty="0" smtClean="0"/>
              <a:t>ctreotide may require vasopressin</a:t>
            </a:r>
          </a:p>
          <a:p>
            <a:pPr lvl="1"/>
            <a:r>
              <a:rPr lang="en-US" dirty="0" smtClean="0"/>
              <a:t>Phenylephrine</a:t>
            </a:r>
          </a:p>
          <a:p>
            <a:pPr lvl="1"/>
            <a:r>
              <a:rPr lang="en-US" dirty="0" smtClean="0"/>
              <a:t>Fluids if heart can tolerate</a:t>
            </a:r>
          </a:p>
          <a:p>
            <a:r>
              <a:rPr lang="en-US" dirty="0" smtClean="0"/>
              <a:t>Treating hypertension</a:t>
            </a:r>
          </a:p>
          <a:p>
            <a:pPr lvl="1"/>
            <a:r>
              <a:rPr lang="en-US" dirty="0" smtClean="0"/>
              <a:t>Increase anesthetic depth</a:t>
            </a:r>
          </a:p>
          <a:p>
            <a:pPr lvl="1"/>
            <a:r>
              <a:rPr lang="en-US" dirty="0" smtClean="0"/>
              <a:t>Increase Octreotide</a:t>
            </a:r>
          </a:p>
          <a:p>
            <a:pPr lvl="1"/>
            <a:r>
              <a:rPr lang="en-US" dirty="0" smtClean="0"/>
              <a:t>Beta blockers</a:t>
            </a:r>
          </a:p>
          <a:p>
            <a:pPr lvl="1"/>
            <a:r>
              <a:rPr lang="en-US" dirty="0" smtClean="0"/>
              <a:t>Labetalol </a:t>
            </a:r>
          </a:p>
          <a:p>
            <a:pPr lvl="1"/>
            <a:r>
              <a:rPr lang="en-US" dirty="0" smtClean="0"/>
              <a:t>Alpha blockade</a:t>
            </a:r>
          </a:p>
          <a:p>
            <a:r>
              <a:rPr lang="en-US" dirty="0" smtClean="0"/>
              <a:t>Octreotide adverse effects</a:t>
            </a:r>
          </a:p>
          <a:p>
            <a:pPr lvl="1"/>
            <a:r>
              <a:rPr lang="en-US" dirty="0" smtClean="0"/>
              <a:t>Prolongs QT interval</a:t>
            </a:r>
          </a:p>
          <a:p>
            <a:r>
              <a:rPr lang="en-US" dirty="0" smtClean="0"/>
              <a:t>Bronchospasm</a:t>
            </a:r>
          </a:p>
          <a:p>
            <a:pPr lvl="1"/>
            <a:r>
              <a:rPr lang="en-US" dirty="0" smtClean="0"/>
              <a:t>Octreotide</a:t>
            </a:r>
            <a:endParaRPr lang="en-US" dirty="0"/>
          </a:p>
          <a:p>
            <a:pPr lvl="1"/>
            <a:r>
              <a:rPr lang="en-US" dirty="0" smtClean="0"/>
              <a:t>Deepen inhaled agent</a:t>
            </a:r>
          </a:p>
          <a:p>
            <a:pPr lvl="1"/>
            <a:r>
              <a:rPr lang="en-US" dirty="0" smtClean="0"/>
              <a:t>If postop use Ipratropium bromide and antihistamine </a:t>
            </a:r>
            <a:r>
              <a:rPr lang="en-US" dirty="0" err="1" smtClean="0"/>
              <a:t>vs</a:t>
            </a:r>
            <a:r>
              <a:rPr lang="en-US" dirty="0" smtClean="0"/>
              <a:t> beta agonist to prevent mediator release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3683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Acute Pancreatitis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87563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7050" y="136452"/>
            <a:ext cx="7380188" cy="818709"/>
          </a:xfrm>
        </p:spPr>
        <p:txBody>
          <a:bodyPr/>
          <a:lstStyle/>
          <a:p>
            <a:r>
              <a:rPr lang="en-US" dirty="0" smtClean="0"/>
              <a:t>Pancreas-physiologic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690" y="1133598"/>
            <a:ext cx="7178762" cy="541607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Exocrine function-</a:t>
            </a:r>
            <a:r>
              <a:rPr lang="en-US" dirty="0" err="1" smtClean="0"/>
              <a:t>transductal</a:t>
            </a:r>
            <a:r>
              <a:rPr lang="en-US" dirty="0" smtClean="0"/>
              <a:t> secretion of 2.5 L/day of protein and electrolyte bicarbonate rich pancreatic juice</a:t>
            </a:r>
          </a:p>
          <a:p>
            <a:pPr lvl="1"/>
            <a:r>
              <a:rPr lang="en-US" dirty="0" smtClean="0"/>
              <a:t>Principle function of pancreatic juice is duodenal alkalization in order to promote pancreatic enzyme function</a:t>
            </a:r>
          </a:p>
          <a:p>
            <a:r>
              <a:rPr lang="en-US" dirty="0" smtClean="0"/>
              <a:t>Endocrine function-regulation of plasma glucose level through release of glucagon and insulin</a:t>
            </a:r>
          </a:p>
          <a:p>
            <a:pPr lvl="1"/>
            <a:r>
              <a:rPr lang="en-US" dirty="0" smtClean="0"/>
              <a:t>Principle physiologic function of the endocrine pancreas is regulation of body energy by hormonal control of carbohydrate metabolism</a:t>
            </a:r>
          </a:p>
          <a:p>
            <a:pPr lvl="1"/>
            <a:r>
              <a:rPr lang="en-US" dirty="0" smtClean="0"/>
              <a:t>Endocrine cells of pancreas reside in the islets of Langerhans</a:t>
            </a:r>
          </a:p>
          <a:p>
            <a:r>
              <a:rPr lang="en-US" b="1" dirty="0" smtClean="0"/>
              <a:t>Insulin secretion is inhibited by:</a:t>
            </a:r>
          </a:p>
          <a:p>
            <a:pPr lvl="1"/>
            <a:r>
              <a:rPr lang="en-US" b="1" dirty="0" smtClean="0"/>
              <a:t>α-adrenergic sympathetic stimulation</a:t>
            </a:r>
          </a:p>
          <a:p>
            <a:pPr lvl="1"/>
            <a:r>
              <a:rPr lang="en-US" b="1" dirty="0" smtClean="0"/>
              <a:t>β-adrenergic sympathetic and cholinergic blockade</a:t>
            </a:r>
          </a:p>
          <a:p>
            <a:pPr lvl="1"/>
            <a:r>
              <a:rPr lang="en-US" b="1" dirty="0" smtClean="0"/>
              <a:t>Arterial hypoxemia, hypothermia, traumatic stress, and surgical stress via a-adrenergic means</a:t>
            </a:r>
          </a:p>
          <a:p>
            <a:r>
              <a:rPr lang="en-US" b="1" dirty="0" smtClean="0"/>
              <a:t>Insulin secretion is enhanced by:</a:t>
            </a:r>
          </a:p>
          <a:p>
            <a:pPr lvl="1"/>
            <a:r>
              <a:rPr lang="en-US" b="1" dirty="0" smtClean="0"/>
              <a:t>Parasympatheti</a:t>
            </a:r>
            <a:r>
              <a:rPr lang="en-US" b="1" dirty="0"/>
              <a:t>c</a:t>
            </a:r>
            <a:r>
              <a:rPr lang="en-US" b="1" dirty="0" smtClean="0"/>
              <a:t>  vagal stimulation</a:t>
            </a:r>
            <a:endParaRPr lang="en-US" b="1" dirty="0"/>
          </a:p>
          <a:p>
            <a:pPr lvl="1"/>
            <a:r>
              <a:rPr lang="el-GR" b="1" dirty="0" smtClean="0"/>
              <a:t>Β</a:t>
            </a:r>
            <a:r>
              <a:rPr lang="en-US" b="1" baseline="-25000" dirty="0" smtClean="0"/>
              <a:t>2</a:t>
            </a:r>
            <a:r>
              <a:rPr lang="en-US" b="1" dirty="0" smtClean="0"/>
              <a:t>-adrenergic sympathetic activation</a:t>
            </a:r>
          </a:p>
          <a:p>
            <a:pPr lvl="1"/>
            <a:r>
              <a:rPr lang="en-US" b="1" dirty="0" smtClean="0"/>
              <a:t>Cholinergic drug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794085025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8611" y="186739"/>
            <a:ext cx="7088627" cy="9336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Pancreatic Disease-Acute </a:t>
            </a:r>
            <a:r>
              <a:rPr lang="en-US" dirty="0"/>
              <a:t>P</a:t>
            </a:r>
            <a:r>
              <a:rPr lang="en-US" dirty="0" smtClean="0"/>
              <a:t>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757" y="1325849"/>
            <a:ext cx="7189256" cy="5532151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Common causes include: by </a:t>
            </a:r>
            <a:r>
              <a:rPr lang="en-US" b="1" u="sng" dirty="0" smtClean="0"/>
              <a:t>alcohol abuse</a:t>
            </a:r>
            <a:r>
              <a:rPr lang="en-US" dirty="0" smtClean="0"/>
              <a:t>, trauma to pancreas, ulcerative penetration from adjacent structures, infectious process, biliary tract disease, metabolic disorders, vascular and autoimmune causes, and drugs such as corticosteroids, furosemide, estrogens, and thiazide diuretics.</a:t>
            </a:r>
          </a:p>
          <a:p>
            <a:pPr lvl="1"/>
            <a:r>
              <a:rPr lang="en-US" dirty="0" smtClean="0"/>
              <a:t>Most often believed that acute pancreatitis is triggered by damage to the pancreatic </a:t>
            </a:r>
            <a:r>
              <a:rPr lang="en-US" dirty="0" err="1" smtClean="0"/>
              <a:t>acinar</a:t>
            </a:r>
            <a:r>
              <a:rPr lang="en-US" dirty="0" smtClean="0"/>
              <a:t> cells via </a:t>
            </a:r>
            <a:r>
              <a:rPr lang="en-US" b="1" u="sng" dirty="0" smtClean="0"/>
              <a:t>obstruction of the pancreatic duct </a:t>
            </a:r>
            <a:r>
              <a:rPr lang="en-US" b="1" u="sng" dirty="0" err="1" smtClean="0"/>
              <a:t>ie</a:t>
            </a:r>
            <a:r>
              <a:rPr lang="en-US" b="1" u="sng" dirty="0" smtClean="0"/>
              <a:t> gallstones. </a:t>
            </a:r>
          </a:p>
          <a:p>
            <a:pPr lvl="2"/>
            <a:r>
              <a:rPr lang="en-US" dirty="0" smtClean="0"/>
              <a:t>Resultant damage continues from activation of digestive enzymes including </a:t>
            </a:r>
            <a:r>
              <a:rPr lang="en-US" dirty="0" err="1" smtClean="0"/>
              <a:t>trypsinogen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Resultant enzymes are activated which cause pancreatic inflammation</a:t>
            </a:r>
          </a:p>
          <a:p>
            <a:pPr lvl="1"/>
            <a:r>
              <a:rPr lang="en-US" dirty="0" smtClean="0"/>
              <a:t>Cardiovascular complications of acute pancreatitis include, pericardial effusions, cardiac rhythm disturbances and symptoms similar to MI, thrombophlebitis, and cardiac depression</a:t>
            </a:r>
          </a:p>
          <a:p>
            <a:pPr lvl="1"/>
            <a:r>
              <a:rPr lang="en-US" dirty="0" smtClean="0"/>
              <a:t>Predisposition to development of ARDS and DIC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410071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5091" y="242316"/>
            <a:ext cx="4948238" cy="8869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Pancreatic Disease-Acute </a:t>
            </a:r>
            <a:r>
              <a:rPr lang="en-US" dirty="0"/>
              <a:t>P</a:t>
            </a:r>
            <a:r>
              <a:rPr lang="en-US" dirty="0" smtClean="0"/>
              <a:t>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7757" y="1375011"/>
            <a:ext cx="7399162" cy="5482989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Pain is severe and difficult to control</a:t>
            </a:r>
          </a:p>
          <a:p>
            <a:pPr lvl="1"/>
            <a:r>
              <a:rPr lang="en-US" dirty="0" smtClean="0"/>
              <a:t>The old theory that </a:t>
            </a:r>
            <a:r>
              <a:rPr lang="en-US" b="1" dirty="0" smtClean="0"/>
              <a:t>morphine can induce spasm of the sphincter of </a:t>
            </a:r>
            <a:r>
              <a:rPr lang="en-US" b="1" dirty="0" err="1"/>
              <a:t>O</a:t>
            </a:r>
            <a:r>
              <a:rPr lang="en-US" b="1" dirty="0" err="1" smtClean="0"/>
              <a:t>ddi</a:t>
            </a:r>
            <a:r>
              <a:rPr lang="en-US" b="1" dirty="0" smtClean="0"/>
              <a:t> (and exacerbate bile obstruction and stasis) </a:t>
            </a:r>
            <a:r>
              <a:rPr lang="en-US" dirty="0" smtClean="0"/>
              <a:t>is still in some literature but current studies do not find statistical differences and recommend opioid analgesia for pain control. Studies also have looked at differences in </a:t>
            </a:r>
            <a:r>
              <a:rPr lang="en-US" dirty="0" err="1" smtClean="0"/>
              <a:t>meperidine</a:t>
            </a:r>
            <a:r>
              <a:rPr lang="en-US" dirty="0" smtClean="0"/>
              <a:t> and morphine derivatives.</a:t>
            </a:r>
            <a:endParaRPr lang="en-US" b="1" dirty="0" smtClean="0"/>
          </a:p>
          <a:p>
            <a:r>
              <a:rPr lang="en-US" dirty="0" smtClean="0"/>
              <a:t>Abdominal distention-from accumulation of intraperitoneal fluid and paralytic ileus</a:t>
            </a:r>
          </a:p>
          <a:p>
            <a:r>
              <a:rPr lang="en-US" dirty="0" smtClean="0"/>
              <a:t>Nausea vomiting and fever are common</a:t>
            </a:r>
          </a:p>
          <a:p>
            <a:r>
              <a:rPr lang="en-US" dirty="0" smtClean="0"/>
              <a:t>Hypotension  attributed to </a:t>
            </a:r>
            <a:r>
              <a:rPr lang="en-US" dirty="0" err="1" smtClean="0"/>
              <a:t>hypovolemia</a:t>
            </a:r>
            <a:r>
              <a:rPr lang="en-US" dirty="0" smtClean="0"/>
              <a:t> from loss of plasma proteins into the retroperitoneal space </a:t>
            </a:r>
          </a:p>
          <a:p>
            <a:pPr lvl="1"/>
            <a:r>
              <a:rPr lang="en-US" dirty="0" smtClean="0"/>
              <a:t>Acute renal failure secondary to dehydration and hypotension may occur</a:t>
            </a:r>
          </a:p>
          <a:p>
            <a:r>
              <a:rPr lang="en-US" b="1" u="sng" dirty="0" smtClean="0"/>
              <a:t>Early fluid resuscitation is vital as fluid losses both externally and internally are huge</a:t>
            </a:r>
          </a:p>
          <a:p>
            <a:r>
              <a:rPr lang="en-US" b="1" u="sng" dirty="0" smtClean="0"/>
              <a:t>Hallmark of acute </a:t>
            </a:r>
            <a:r>
              <a:rPr lang="en-US" b="1" u="sng" dirty="0" err="1" smtClean="0"/>
              <a:t>pancreatits</a:t>
            </a:r>
            <a:r>
              <a:rPr lang="en-US" b="1" u="sng" dirty="0" smtClean="0"/>
              <a:t> is increased serum amylase</a:t>
            </a:r>
          </a:p>
          <a:p>
            <a:r>
              <a:rPr lang="en-US" dirty="0" smtClean="0"/>
              <a:t>Severity of complications correlate with the amount of </a:t>
            </a:r>
            <a:r>
              <a:rPr lang="en-US" dirty="0" err="1" smtClean="0"/>
              <a:t>proinflammatory</a:t>
            </a:r>
            <a:r>
              <a:rPr lang="en-US" dirty="0" smtClean="0"/>
              <a:t> response</a:t>
            </a:r>
          </a:p>
          <a:p>
            <a:pPr lvl="1"/>
            <a:r>
              <a:rPr lang="en-US" dirty="0" smtClean="0"/>
              <a:t>Predictive tool is the C-reactive protein CRP &gt;150 mg/L within first 72 hours will  indicative of necrotizing pancreatitis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681216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Surgical Therapy of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2119" y="1700396"/>
            <a:ext cx="6938538" cy="5257240"/>
          </a:xfrm>
        </p:spPr>
        <p:txBody>
          <a:bodyPr/>
          <a:lstStyle/>
          <a:p>
            <a:r>
              <a:rPr lang="en-US" dirty="0" smtClean="0"/>
              <a:t>Endoscopic surgery to improve drainage of the pancreatic duct (ERCP)</a:t>
            </a:r>
          </a:p>
          <a:p>
            <a:pPr lvl="1"/>
            <a:r>
              <a:rPr lang="en-US" dirty="0" smtClean="0"/>
              <a:t>Pancreatic duct </a:t>
            </a:r>
            <a:r>
              <a:rPr lang="en-US" dirty="0" err="1" smtClean="0"/>
              <a:t>sphincterotomy</a:t>
            </a:r>
            <a:r>
              <a:rPr lang="en-US" dirty="0" smtClean="0"/>
              <a:t>, stent placement, or pancreatic duct stone removal</a:t>
            </a:r>
            <a:endParaRPr lang="en-US" dirty="0"/>
          </a:p>
          <a:p>
            <a:r>
              <a:rPr lang="en-US" dirty="0" smtClean="0"/>
              <a:t>Surgical drainage of a pancreatic </a:t>
            </a:r>
            <a:r>
              <a:rPr lang="en-US" dirty="0" err="1" smtClean="0"/>
              <a:t>pseudocyst</a:t>
            </a:r>
            <a:r>
              <a:rPr lang="en-US" dirty="0" smtClean="0"/>
              <a:t> after maturation of the cyst</a:t>
            </a:r>
          </a:p>
          <a:p>
            <a:r>
              <a:rPr lang="en-US" dirty="0" smtClean="0"/>
              <a:t>Location of cyst determines which approach to take</a:t>
            </a:r>
          </a:p>
          <a:p>
            <a:r>
              <a:rPr lang="en-US" dirty="0" smtClean="0"/>
              <a:t>CT guided drainage also common</a:t>
            </a:r>
          </a:p>
          <a:p>
            <a:r>
              <a:rPr lang="en-US" b="1" dirty="0" smtClean="0"/>
              <a:t>ERCP positioning is prone or lateral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8810453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Pancreatitis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441906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Chronic Pancreatitis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623" y="1572768"/>
            <a:ext cx="6895389" cy="49244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Repeated episodes of subclinical acute pancreatitis with unrecognized pancreatic necrosis turns into fibrosis. This leads to irreversible damage to the pancreas</a:t>
            </a:r>
          </a:p>
          <a:p>
            <a:pPr lvl="1"/>
            <a:r>
              <a:rPr lang="en-US" dirty="0" smtClean="0"/>
              <a:t>Many are chronic alcoholics</a:t>
            </a:r>
          </a:p>
          <a:p>
            <a:pPr lvl="2"/>
            <a:r>
              <a:rPr lang="en-US" dirty="0" smtClean="0"/>
              <a:t>Have </a:t>
            </a:r>
            <a:r>
              <a:rPr lang="en-US" dirty="0" err="1" smtClean="0"/>
              <a:t>hypoalbumenia</a:t>
            </a:r>
            <a:r>
              <a:rPr lang="en-US" dirty="0" smtClean="0"/>
              <a:t> and hypomagnesaemia even before onset of pancreatitis  which is then worsened by the pancreatitis </a:t>
            </a:r>
          </a:p>
          <a:p>
            <a:pPr lvl="1"/>
            <a:r>
              <a:rPr lang="en-US" dirty="0" smtClean="0"/>
              <a:t>Endocrine insufficiency common (especially after resection)</a:t>
            </a:r>
          </a:p>
          <a:p>
            <a:pPr lvl="1"/>
            <a:r>
              <a:rPr lang="en-US" dirty="0" smtClean="0"/>
              <a:t>50% develop insulin dependent diabetes</a:t>
            </a:r>
          </a:p>
          <a:p>
            <a:pPr lvl="1"/>
            <a:r>
              <a:rPr lang="en-US" dirty="0" smtClean="0"/>
              <a:t>Pancreatic abscesses can develop from infected </a:t>
            </a:r>
            <a:r>
              <a:rPr lang="en-US" dirty="0" err="1" smtClean="0"/>
              <a:t>peripancreatic</a:t>
            </a:r>
            <a:r>
              <a:rPr lang="en-US" dirty="0" smtClean="0"/>
              <a:t> collections of fluid</a:t>
            </a:r>
          </a:p>
          <a:p>
            <a:pPr lvl="1"/>
            <a:r>
              <a:rPr lang="en-US" dirty="0" smtClean="0"/>
              <a:t>Fistulas into transverse colon can develop</a:t>
            </a:r>
          </a:p>
          <a:p>
            <a:pPr lvl="1"/>
            <a:r>
              <a:rPr lang="en-US" dirty="0" smtClean="0"/>
              <a:t>Severe intra-abdominal hemorrhage is possible as a result of erosion into major proximal arteries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89939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Malabsorption</a:t>
            </a:r>
            <a:r>
              <a:rPr lang="en-US" dirty="0" smtClean="0"/>
              <a:t> and </a:t>
            </a:r>
            <a:r>
              <a:rPr lang="en-US" dirty="0" err="1" smtClean="0"/>
              <a:t>Maldigestion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628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8589</TotalTime>
  <Words>7533</Words>
  <Application>Microsoft Macintosh PowerPoint</Application>
  <PresentationFormat>On-screen Show (4:3)</PresentationFormat>
  <Paragraphs>943</Paragraphs>
  <Slides>112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112</vt:i4>
      </vt:variant>
    </vt:vector>
  </HeadingPairs>
  <TitlesOfParts>
    <vt:vector size="113" baseType="lpstr">
      <vt:lpstr>Clarity</vt:lpstr>
      <vt:lpstr>Laparoscopy &amp; GI </vt:lpstr>
      <vt:lpstr>Objectives: Laparoscopy</vt:lpstr>
      <vt:lpstr>Laparoscopy</vt:lpstr>
      <vt:lpstr>PowerPoint Presentation</vt:lpstr>
      <vt:lpstr>Disadvantages</vt:lpstr>
      <vt:lpstr>Surgical technique-pneumoperitoneum</vt:lpstr>
      <vt:lpstr>Laparoscopy</vt:lpstr>
      <vt:lpstr>Cardiovascular effects</vt:lpstr>
      <vt:lpstr>Pneumoperitoneum-physiological effects-Cardiovascular</vt:lpstr>
      <vt:lpstr>-Hemodynamic effects of minimally invasive surgery (laparoscopic) </vt:lpstr>
      <vt:lpstr>Morbid obese and elderly changes with minimally invasive surgery</vt:lpstr>
      <vt:lpstr>Regional Circulatory Changes during Laparoscopy</vt:lpstr>
      <vt:lpstr>Renal Function During Laparoscopy</vt:lpstr>
      <vt:lpstr>Respiratory and gas exchange effects</vt:lpstr>
      <vt:lpstr>Pulmonary Changes During Laparoscopy</vt:lpstr>
      <vt:lpstr>Anesthetic Management</vt:lpstr>
      <vt:lpstr>Main points for management</vt:lpstr>
      <vt:lpstr>Induction and Airway Management</vt:lpstr>
      <vt:lpstr>Maintenance of Anesthesia</vt:lpstr>
      <vt:lpstr>N2O</vt:lpstr>
      <vt:lpstr>Intraop Opioids</vt:lpstr>
      <vt:lpstr>Muscle Relaxants and Reversal</vt:lpstr>
      <vt:lpstr>Mechanical Ventilation</vt:lpstr>
      <vt:lpstr>Monitoring</vt:lpstr>
      <vt:lpstr>Fluid Management</vt:lpstr>
      <vt:lpstr>PONV Prevention</vt:lpstr>
      <vt:lpstr>Pain Prevention</vt:lpstr>
      <vt:lpstr>Laparoscopy -Pain</vt:lpstr>
      <vt:lpstr>Intraoperative Complications </vt:lpstr>
      <vt:lpstr>Complications</vt:lpstr>
      <vt:lpstr>Cardiopulmonary Complications</vt:lpstr>
      <vt:lpstr>Differential Diagnosis of CV collapse</vt:lpstr>
      <vt:lpstr>Cardiopulmonary Complications</vt:lpstr>
      <vt:lpstr>Causes of Hypoxemia</vt:lpstr>
      <vt:lpstr>Differential Diagnosis of Hypercarbia</vt:lpstr>
      <vt:lpstr>Prevention of Cardiopulmonary changes with patients with pre-existing disease</vt:lpstr>
      <vt:lpstr>Subcutaneous Emphysema</vt:lpstr>
      <vt:lpstr>Capnothorax, Capnomediastinum, and Capnopericardium</vt:lpstr>
      <vt:lpstr>Capnothorax- Causes</vt:lpstr>
      <vt:lpstr>Capnothorax -Diagnosis</vt:lpstr>
      <vt:lpstr>Capnothorax- Management</vt:lpstr>
      <vt:lpstr>Gas Embolism</vt:lpstr>
      <vt:lpstr>Gas Embolism</vt:lpstr>
      <vt:lpstr>Hypothermia</vt:lpstr>
      <vt:lpstr>Complication related to positioning</vt:lpstr>
      <vt:lpstr>Complications from Surgical Instrumentation</vt:lpstr>
      <vt:lpstr>Bladder injury</vt:lpstr>
      <vt:lpstr>Postop Considerations</vt:lpstr>
      <vt:lpstr>Postop considerations</vt:lpstr>
      <vt:lpstr>GI</vt:lpstr>
      <vt:lpstr>GI</vt:lpstr>
      <vt:lpstr>Esophageal Diseases</vt:lpstr>
      <vt:lpstr>Esophageal diseases</vt:lpstr>
      <vt:lpstr>Achalasia</vt:lpstr>
      <vt:lpstr>Esophagectomy</vt:lpstr>
      <vt:lpstr>Esophagectomy-anesthetic implications</vt:lpstr>
      <vt:lpstr>GERD</vt:lpstr>
      <vt:lpstr>Incidence of Aspiration</vt:lpstr>
      <vt:lpstr>Complications of GERD/TX</vt:lpstr>
      <vt:lpstr>Complications of GERD/TX-prophylaxis</vt:lpstr>
      <vt:lpstr>Hiatal Hernia</vt:lpstr>
      <vt:lpstr>Esophageal Diverticula</vt:lpstr>
      <vt:lpstr>Mucosal Tear</vt:lpstr>
      <vt:lpstr>Peptic Ulcer Disease</vt:lpstr>
      <vt:lpstr>Diseases of the Stomach-A&amp;P Overview</vt:lpstr>
      <vt:lpstr>Peptic ulcer disease- A&amp;P</vt:lpstr>
      <vt:lpstr>Diseases of the Stomach-A&amp;P Overview of the Stomach</vt:lpstr>
      <vt:lpstr>Diseases of the Stomach</vt:lpstr>
      <vt:lpstr>Gastric Lining-Causes of Injury</vt:lpstr>
      <vt:lpstr>Peptic ulcer -Complications</vt:lpstr>
      <vt:lpstr>Gastric Ulcer-stress gastritis and treatment</vt:lpstr>
      <vt:lpstr>GI Bleeding- from Acute Stress Gastritis</vt:lpstr>
      <vt:lpstr>Therapeutic Regimen for Peptic Ulcer Disease, Gastric and Duodenal Ulcer Disease, &amp; Gastritis</vt:lpstr>
      <vt:lpstr>Anesthesia Concerns with Antacid Use, and Anesthetic Considerations for the Patient with Gastric Disease</vt:lpstr>
      <vt:lpstr>Zollinger Ellison syndrome</vt:lpstr>
      <vt:lpstr>Zollinger Ellison Syndrome</vt:lpstr>
      <vt:lpstr>Zollinger- Ellison &amp; Anesthesia</vt:lpstr>
      <vt:lpstr>Post Gastrectomy Syndromes</vt:lpstr>
      <vt:lpstr>Postgastrectomy syndromes</vt:lpstr>
      <vt:lpstr>Irritable Bowel Syndrom</vt:lpstr>
      <vt:lpstr>IBS</vt:lpstr>
      <vt:lpstr>Inflammatory Bowel Disease</vt:lpstr>
      <vt:lpstr>Inflammatory Bowel diseases –Ulcerative Colitis</vt:lpstr>
      <vt:lpstr>Inflammatory Bowel diseases Chrohns vs ulcerative colitis-anesthetic considerations</vt:lpstr>
      <vt:lpstr>Carcinoid Tumors</vt:lpstr>
      <vt:lpstr>Carcinoid tumors and carcinoid syndrome</vt:lpstr>
      <vt:lpstr>Carcinoid tumors and carcinoid syndrome-serotonin</vt:lpstr>
      <vt:lpstr>Carcinoid tumors and carcinoid syndrome-histamine and other vasoactive substances</vt:lpstr>
      <vt:lpstr>Cardiac carcinoid tumors</vt:lpstr>
      <vt:lpstr>Carcinoid syndrome-carcinoid crisis</vt:lpstr>
      <vt:lpstr>Carcinoid crisis-management</vt:lpstr>
      <vt:lpstr>Acute Pancreatitis</vt:lpstr>
      <vt:lpstr>Pancreas-physiologic overview</vt:lpstr>
      <vt:lpstr>Pancreatic Disease-Acute Pancreatitis</vt:lpstr>
      <vt:lpstr>Pancreatic Disease-Acute Pancreatitis</vt:lpstr>
      <vt:lpstr>Surgical Therapy of Pancreatitis</vt:lpstr>
      <vt:lpstr>Chronic Pancreatitis</vt:lpstr>
      <vt:lpstr>Chronic Pancreatitis</vt:lpstr>
      <vt:lpstr>Malabsorption and Maldigestion</vt:lpstr>
      <vt:lpstr>Diseases of the intestinal tract-Malabsorption syndromes</vt:lpstr>
      <vt:lpstr>Diseases of the intestinal tract-Maldigestion</vt:lpstr>
      <vt:lpstr>PowerPoint Presentation</vt:lpstr>
      <vt:lpstr>GI BLeEd</vt:lpstr>
      <vt:lpstr>GI bleed</vt:lpstr>
      <vt:lpstr>Diverticulosis and diverticulitis</vt:lpstr>
      <vt:lpstr>Diverticulitis and Diverticulosis</vt:lpstr>
      <vt:lpstr>appendicitis</vt:lpstr>
      <vt:lpstr>Colon surgery and Anesthetic Considerations-Appendicitis</vt:lpstr>
      <vt:lpstr>peritonitis</vt:lpstr>
      <vt:lpstr>Peritonitis</vt:lpstr>
      <vt:lpstr>Acute colonic pseudo-obstruction</vt:lpstr>
      <vt:lpstr>Acute Colonic Pseudo-obstruction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Laparoscopy and Hemostasis</dc:title>
  <dc:subject/>
  <dc:creator>Carol Daniel</dc:creator>
  <cp:keywords/>
  <dc:description/>
  <cp:lastModifiedBy>Carol Daniel</cp:lastModifiedBy>
  <cp:revision>109</cp:revision>
  <dcterms:created xsi:type="dcterms:W3CDTF">2017-01-23T15:51:27Z</dcterms:created>
  <dcterms:modified xsi:type="dcterms:W3CDTF">2021-01-24T15:56:14Z</dcterms:modified>
  <cp:category/>
</cp:coreProperties>
</file>