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59" r:id="rId4"/>
    <p:sldId id="310" r:id="rId5"/>
    <p:sldId id="311" r:id="rId6"/>
    <p:sldId id="312" r:id="rId7"/>
    <p:sldId id="294" r:id="rId8"/>
    <p:sldId id="295" r:id="rId9"/>
    <p:sldId id="284" r:id="rId10"/>
    <p:sldId id="313" r:id="rId11"/>
    <p:sldId id="296" r:id="rId12"/>
    <p:sldId id="286" r:id="rId13"/>
    <p:sldId id="288" r:id="rId14"/>
    <p:sldId id="287" r:id="rId15"/>
    <p:sldId id="289" r:id="rId16"/>
    <p:sldId id="290" r:id="rId17"/>
    <p:sldId id="291" r:id="rId18"/>
    <p:sldId id="292" r:id="rId19"/>
    <p:sldId id="297" r:id="rId20"/>
    <p:sldId id="300" r:id="rId21"/>
    <p:sldId id="301" r:id="rId22"/>
    <p:sldId id="302" r:id="rId23"/>
    <p:sldId id="267" r:id="rId24"/>
    <p:sldId id="268" r:id="rId25"/>
    <p:sldId id="269" r:id="rId26"/>
    <p:sldId id="314" r:id="rId27"/>
    <p:sldId id="271" r:id="rId28"/>
    <p:sldId id="272" r:id="rId29"/>
    <p:sldId id="273" r:id="rId30"/>
    <p:sldId id="299" r:id="rId31"/>
    <p:sldId id="275" r:id="rId32"/>
    <p:sldId id="277" r:id="rId33"/>
    <p:sldId id="309" r:id="rId34"/>
    <p:sldId id="278" r:id="rId35"/>
    <p:sldId id="279" r:id="rId36"/>
    <p:sldId id="283" r:id="rId37"/>
    <p:sldId id="303" r:id="rId38"/>
    <p:sldId id="304" r:id="rId39"/>
    <p:sldId id="307" r:id="rId40"/>
    <p:sldId id="305" r:id="rId41"/>
    <p:sldId id="280" r:id="rId42"/>
    <p:sldId id="281" r:id="rId43"/>
    <p:sldId id="28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167" autoAdjust="0"/>
    <p:restoredTop sz="94660"/>
  </p:normalViewPr>
  <p:slideViewPr>
    <p:cSldViewPr snapToGrid="0" snapToObjects="1">
      <p:cViewPr>
        <p:scale>
          <a:sx n="85" d="100"/>
          <a:sy n="85" d="100"/>
        </p:scale>
        <p:origin x="-25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F8026-5A95-2847-B146-DF4B668ECFA0}" type="datetimeFigureOut">
              <a:rPr lang="en-US" smtClean="0"/>
              <a:t>1/8/22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64C92-244D-0447-9AC1-E385DA2CD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64C92-244D-0447-9AC1-E385DA2CDB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50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64C92-244D-0447-9AC1-E385DA2CDB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88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64C92-244D-0447-9AC1-E385DA2CDB6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79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5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Interventions in Acute Trauma Resuscitation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771775" y="2517775"/>
            <a:ext cx="6372225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Harold Rayford, APRN, MS, CRNA</a:t>
            </a:r>
          </a:p>
        </p:txBody>
      </p:sp>
    </p:spTree>
    <p:extLst>
      <p:ext uri="{BB962C8B-B14F-4D97-AF65-F5344CB8AC3E}">
        <p14:creationId xmlns:p14="http://schemas.microsoft.com/office/powerpoint/2010/main" val="64763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latin typeface="Calibri" charset="0"/>
                <a:ea typeface="ＭＳ Ｐゴシック" charset="0"/>
                <a:cs typeface="ＭＳ Ｐゴシック" charset="0"/>
              </a:rPr>
              <a:t>Surgical intervention</a:t>
            </a:r>
            <a:endParaRPr lang="en-US" sz="36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524000"/>
            <a:ext cx="8116887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26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Massive Hemothorax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4" descr="wound000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prstGeom prst="rect">
            <a:avLst/>
          </a:prstGeom>
          <a:noFill/>
        </p:spPr>
      </p:pic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wound000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0356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92461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smtClean="0">
                <a:latin typeface="Calibri" charset="0"/>
                <a:ea typeface="ＭＳ Ｐゴシック" charset="0"/>
                <a:cs typeface="ＭＳ Ｐゴシック" charset="0"/>
              </a:rPr>
              <a:t>Knife injury - neck</a:t>
            </a:r>
            <a:endParaRPr lang="en-US" sz="32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447800"/>
            <a:ext cx="889158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99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Knife Wound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3" descr="MVC-004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47913"/>
            <a:ext cx="4038600" cy="3028950"/>
          </a:xfrm>
          <a:prstGeom prst="rect">
            <a:avLst/>
          </a:prstGeom>
          <a:noFill/>
        </p:spPr>
      </p:pic>
      <p:pic>
        <p:nvPicPr>
          <p:cNvPr id="4" name="Picture 4" descr="MVC-009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228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latin typeface="Calibri" charset="0"/>
                <a:ea typeface="ＭＳ Ｐゴシック" charset="0"/>
                <a:cs typeface="ＭＳ Ｐゴシック" charset="0"/>
              </a:rPr>
              <a:t>Knife Wound </a:t>
            </a:r>
            <a:endParaRPr lang="en-US" sz="36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1447800"/>
            <a:ext cx="675798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33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E fr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914400"/>
            <a:ext cx="3352800" cy="5087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691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enHead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990600"/>
            <a:ext cx="4038600" cy="4741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525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What type of intubation?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4" descr="bite (horse) 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682750"/>
            <a:ext cx="5486400" cy="4618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93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What type of intubation?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4" descr="fracture (zygoma) 0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7600" y="1600200"/>
            <a:ext cx="69088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771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1733" y="3302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-1322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Cervical Spine Intubating Injury</a:t>
            </a:r>
            <a:endParaRPr lang="en-US" dirty="0"/>
          </a:p>
        </p:txBody>
      </p:sp>
      <p:pic>
        <p:nvPicPr>
          <p:cNvPr id="4" name="Picture 3" descr="C-spine post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2274" y="1600200"/>
            <a:ext cx="3860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873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the primary components of the Triad of Trauma</a:t>
            </a:r>
          </a:p>
          <a:p>
            <a:r>
              <a:rPr lang="en-US" dirty="0" smtClean="0"/>
              <a:t>Pathophysiology of acute trauma</a:t>
            </a:r>
          </a:p>
          <a:p>
            <a:r>
              <a:rPr lang="en-US" dirty="0" smtClean="0"/>
              <a:t>Resuscitation utilizing an anesthesia checklist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3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5943600" y="228600"/>
            <a:ext cx="2898775" cy="419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Calibri" charset="0"/>
              </a:rPr>
              <a:t>Lightening Strike:  </a:t>
            </a:r>
            <a:br>
              <a:rPr lang="en-US" smtClean="0">
                <a:latin typeface="Calibri" charset="0"/>
              </a:rPr>
            </a:br>
            <a:r>
              <a:rPr lang="en-US" smtClean="0">
                <a:latin typeface="Calibri" charset="0"/>
              </a:rPr>
              <a:t>Ferning</a:t>
            </a:r>
            <a:endParaRPr lang="en-US">
              <a:latin typeface="Calibri" charset="0"/>
            </a:endParaRPr>
          </a:p>
        </p:txBody>
      </p:sp>
      <p:pic>
        <p:nvPicPr>
          <p:cNvPr id="3" name="Picture 4" descr="lightning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57200"/>
            <a:ext cx="5267325" cy="601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023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00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5647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99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 flipV="1">
            <a:off x="329808" y="242332"/>
            <a:ext cx="8661791" cy="6234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986118" y="8707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-515079" y="4270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Calibri" charset="0"/>
              </a:rPr>
              <a:t>Electrical Burn:  Exit Wound</a:t>
            </a:r>
            <a:endParaRPr lang="en-US">
              <a:latin typeface="Calibri" charset="0"/>
            </a:endParaRPr>
          </a:p>
        </p:txBody>
      </p:sp>
      <p:pic>
        <p:nvPicPr>
          <p:cNvPr id="6" name="Picture 4" descr="exit wound 0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259" y="1752600"/>
            <a:ext cx="5622925" cy="45259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flipH="1" flipV="1">
            <a:off x="1505435" y="-693551"/>
            <a:ext cx="8661791" cy="6234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3882" y="-747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1225176" y="38249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27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Trauma’s Lethal Triad of Hypothermia, Metabolic Acidosis &amp; Coagulopathy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Coagulation system</a:t>
            </a:r>
          </a:p>
          <a:p>
            <a:pPr>
              <a:buFont typeface="Arial"/>
              <a:buChar char="•"/>
            </a:pPr>
            <a:r>
              <a:rPr lang="en-US" dirty="0" smtClean="0"/>
              <a:t>Coagulopathy</a:t>
            </a:r>
          </a:p>
          <a:p>
            <a:pPr>
              <a:buFont typeface="Arial"/>
              <a:buChar char="•"/>
            </a:pPr>
            <a:r>
              <a:rPr lang="en-US" dirty="0" smtClean="0"/>
              <a:t>Hypothermia</a:t>
            </a:r>
          </a:p>
          <a:p>
            <a:pPr>
              <a:buFont typeface="Arial"/>
              <a:buChar char="•"/>
            </a:pPr>
            <a:r>
              <a:rPr lang="en-US" dirty="0" smtClean="0"/>
              <a:t>Metabolic acidosis</a:t>
            </a:r>
          </a:p>
          <a:p>
            <a:pPr>
              <a:buFont typeface="Arial"/>
              <a:buChar char="•"/>
            </a:pPr>
            <a:r>
              <a:rPr lang="en-US" dirty="0" smtClean="0"/>
              <a:t>Lethal triad</a:t>
            </a:r>
          </a:p>
        </p:txBody>
      </p:sp>
    </p:spTree>
    <p:extLst>
      <p:ext uri="{BB962C8B-B14F-4D97-AF65-F5344CB8AC3E}">
        <p14:creationId xmlns:p14="http://schemas.microsoft.com/office/powerpoint/2010/main" val="323855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ajor consequences of hypothermia in trauma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770094"/>
            <a:ext cx="7662864" cy="3708134"/>
          </a:xfrm>
        </p:spPr>
        <p:txBody>
          <a:bodyPr>
            <a:normAutofit fontScale="85000" lnSpcReduction="1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Decreased cardiac output and myocardial ischemia</a:t>
            </a:r>
          </a:p>
          <a:p>
            <a:pPr>
              <a:buFont typeface="Arial"/>
              <a:buChar char="•"/>
            </a:pPr>
            <a:r>
              <a:rPr lang="en-US" dirty="0" smtClean="0"/>
              <a:t>Decreased cardiovascular response to </a:t>
            </a:r>
            <a:r>
              <a:rPr lang="en-US" dirty="0" err="1" smtClean="0"/>
              <a:t>catecholamines</a:t>
            </a:r>
            <a:r>
              <a:rPr lang="en-US" dirty="0" smtClean="0"/>
              <a:t> (epinephrine)</a:t>
            </a:r>
          </a:p>
          <a:p>
            <a:pPr>
              <a:buFont typeface="Arial"/>
              <a:buChar char="•"/>
            </a:pPr>
            <a:r>
              <a:rPr lang="en-US" dirty="0" smtClean="0"/>
              <a:t>Impaired tissue oxygen delivery</a:t>
            </a:r>
          </a:p>
          <a:p>
            <a:pPr>
              <a:buFont typeface="Arial"/>
              <a:buChar char="•"/>
            </a:pPr>
            <a:r>
              <a:rPr lang="en-US" dirty="0" smtClean="0"/>
              <a:t>Arrhythmias such as atrial fibrillation and v fib</a:t>
            </a:r>
          </a:p>
          <a:p>
            <a:pPr>
              <a:buFont typeface="Arial"/>
              <a:buChar char="•"/>
            </a:pPr>
            <a:r>
              <a:rPr lang="en-US" dirty="0" smtClean="0"/>
              <a:t>Decreased function of coagulation factors and platelets to make clot and thus stop hemorrhage</a:t>
            </a:r>
          </a:p>
          <a:p>
            <a:pPr>
              <a:buFont typeface="Arial"/>
              <a:buChar char="•"/>
            </a:pPr>
            <a:r>
              <a:rPr lang="en-US" dirty="0" smtClean="0"/>
              <a:t>Decreased number and function of white blood cells</a:t>
            </a:r>
          </a:p>
          <a:p>
            <a:pPr>
              <a:buFont typeface="Arial"/>
              <a:buChar char="•"/>
            </a:pPr>
            <a:r>
              <a:rPr lang="en-US" dirty="0" smtClean="0"/>
              <a:t>Increased risk of wound infection, pneumonia and sepsis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02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consequences of severe acidosis in trauma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770094"/>
            <a:ext cx="7662864" cy="3611684"/>
          </a:xfrm>
        </p:spPr>
        <p:txBody>
          <a:bodyPr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Decreased cardiac output and arterial blood pressure</a:t>
            </a:r>
          </a:p>
          <a:p>
            <a:pPr>
              <a:buFont typeface="Arial"/>
              <a:buChar char="•"/>
            </a:pPr>
            <a:r>
              <a:rPr lang="en-US" dirty="0" smtClean="0"/>
              <a:t>Decreased cardiovascular response to </a:t>
            </a:r>
            <a:r>
              <a:rPr lang="en-US" dirty="0" err="1" smtClean="0"/>
              <a:t>catecholamines</a:t>
            </a:r>
            <a:r>
              <a:rPr lang="en-US" dirty="0" smtClean="0"/>
              <a:t> (epinephrine)</a:t>
            </a:r>
          </a:p>
          <a:p>
            <a:pPr>
              <a:buFont typeface="Arial"/>
              <a:buChar char="•"/>
            </a:pPr>
            <a:r>
              <a:rPr lang="en-US" dirty="0" smtClean="0"/>
              <a:t>Reduced threshold for developing v fib</a:t>
            </a:r>
          </a:p>
          <a:p>
            <a:pPr>
              <a:buFont typeface="Arial"/>
              <a:buChar char="•"/>
            </a:pPr>
            <a:r>
              <a:rPr lang="en-US" dirty="0" smtClean="0"/>
              <a:t>Hyperventilation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Decreased strength and increased fatigue of respiratory muscles</a:t>
            </a:r>
          </a:p>
          <a:p>
            <a:pPr>
              <a:buFont typeface="Arial"/>
              <a:buChar char="•"/>
            </a:pPr>
            <a:r>
              <a:rPr lang="en-US" dirty="0" smtClean="0"/>
              <a:t>Decreased mental status and coma</a:t>
            </a:r>
          </a:p>
          <a:p>
            <a:pPr>
              <a:buFont typeface="Arial"/>
              <a:buChar char="•"/>
            </a:pPr>
            <a:r>
              <a:rPr lang="en-US" dirty="0" smtClean="0"/>
              <a:t>Decreased function of coagulation factors and platelets to make clot and thus stop hemorrhage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2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consequences of coagulopathy in trauma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Hypothermia and acidosis inhibit coagulation by impairing platelet, plasma and fibrinogen function.</a:t>
            </a:r>
          </a:p>
          <a:p>
            <a:r>
              <a:rPr lang="en-US" dirty="0" smtClean="0"/>
              <a:t>Organ dysfunction and multiple organ failure</a:t>
            </a:r>
          </a:p>
          <a:p>
            <a:r>
              <a:rPr lang="en-US" dirty="0" smtClean="0"/>
              <a:t>Widespread activation of coagulation system may result in a systemic inflammatory response and possible sepsis</a:t>
            </a:r>
          </a:p>
          <a:p>
            <a:r>
              <a:rPr lang="en-US" dirty="0" smtClean="0"/>
              <a:t>Coagulopathy increases morbidity and mortality in traumatic brain injuries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1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Hypothermia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770094"/>
            <a:ext cx="7662864" cy="3804583"/>
          </a:xfrm>
        </p:spPr>
        <p:txBody>
          <a:bodyPr>
            <a:normAutofit fontScale="625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Normal body temperature is 35.6-37.8 degrees C</a:t>
            </a:r>
          </a:p>
          <a:p>
            <a:pPr>
              <a:buFont typeface="Arial"/>
              <a:buChar char="•"/>
            </a:pPr>
            <a:r>
              <a:rPr lang="en-US" dirty="0" smtClean="0"/>
              <a:t>Hypothermia is defined as “a core temperature &lt; 35 degrees C”</a:t>
            </a:r>
          </a:p>
          <a:p>
            <a:pPr>
              <a:buFont typeface="Arial"/>
              <a:buChar char="•"/>
            </a:pPr>
            <a:r>
              <a:rPr lang="en-US" dirty="0" smtClean="0"/>
              <a:t>Hypothermia in trauma is associated with a significant increase in mortality.</a:t>
            </a:r>
          </a:p>
          <a:p>
            <a:pPr>
              <a:buFont typeface="Arial"/>
              <a:buChar char="•"/>
            </a:pPr>
            <a:r>
              <a:rPr lang="en-US" dirty="0" smtClean="0"/>
              <a:t>Coagulation system is a temperature and pH-dependent series that results in the formation of blood clots to stop internal and external hemorrhage.</a:t>
            </a:r>
          </a:p>
          <a:p>
            <a:pPr>
              <a:buFont typeface="Arial"/>
              <a:buChar char="•"/>
            </a:pPr>
            <a:r>
              <a:rPr lang="en-US" dirty="0" smtClean="0"/>
              <a:t>It results in impaired platelet function, inhibition of the clotting factors, and inappropriate activation of clot breakdown.</a:t>
            </a:r>
          </a:p>
          <a:p>
            <a:pPr>
              <a:buFont typeface="Arial"/>
              <a:buChar char="•"/>
            </a:pPr>
            <a:r>
              <a:rPr lang="en-US" dirty="0" smtClean="0"/>
              <a:t>Causes can include a multitude of factors, i.e. hemorrhagic shock, traumatic brain injuries, and alcohol intoxication. All impair the body’s ability to regulate its core temperature.</a:t>
            </a:r>
          </a:p>
          <a:p>
            <a:pPr>
              <a:buFont typeface="Arial"/>
              <a:buChar char="•"/>
            </a:pPr>
            <a:r>
              <a:rPr lang="en-US" dirty="0" smtClean="0"/>
              <a:t>Most at risk include patients at the extremes of age and those with medical conditions.</a:t>
            </a:r>
          </a:p>
          <a:p>
            <a:pPr>
              <a:buFont typeface="Arial"/>
              <a:buChar char="•"/>
            </a:pPr>
            <a:r>
              <a:rPr lang="en-US" dirty="0" smtClean="0"/>
              <a:t>Lastly, an important care consideration is the temperature of IV fluids and blood products.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2928471" y="14194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3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A pH level is a measure of the blood’s acidity from a scale of 0-14</a:t>
            </a:r>
          </a:p>
          <a:p>
            <a:pPr>
              <a:buFont typeface="Arial"/>
              <a:buChar char="•"/>
            </a:pPr>
            <a:r>
              <a:rPr lang="en-US" dirty="0" smtClean="0"/>
              <a:t>Healthy individuals maintain a healthy pH of 7.35-7.45</a:t>
            </a:r>
          </a:p>
          <a:p>
            <a:pPr>
              <a:buFont typeface="Arial"/>
              <a:buChar char="•"/>
            </a:pPr>
            <a:r>
              <a:rPr lang="en-US" dirty="0" smtClean="0"/>
              <a:t>Acidosis is defined as an arterial pH of less than 7.35</a:t>
            </a:r>
          </a:p>
          <a:p>
            <a:pPr>
              <a:buFont typeface="Arial"/>
              <a:buChar char="•"/>
            </a:pPr>
            <a:r>
              <a:rPr lang="en-US" dirty="0" smtClean="0"/>
              <a:t>Severe </a:t>
            </a:r>
            <a:r>
              <a:rPr lang="en-US" dirty="0" err="1" smtClean="0"/>
              <a:t>acidemia</a:t>
            </a:r>
            <a:r>
              <a:rPr lang="en-US" dirty="0" smtClean="0"/>
              <a:t> is defined as a pH &lt; 7.2</a:t>
            </a:r>
          </a:p>
          <a:p>
            <a:pPr>
              <a:buFont typeface="Arial"/>
              <a:buChar char="•"/>
            </a:pPr>
            <a:r>
              <a:rPr lang="en-US" dirty="0" smtClean="0"/>
              <a:t>Additional causes of acidosis in trauma patients is excessive fluid resuscitation using unbalanced crystalloid solutions.</a:t>
            </a:r>
          </a:p>
          <a:p>
            <a:pPr>
              <a:buFont typeface="Arial"/>
              <a:buChar char="•"/>
            </a:pPr>
            <a:r>
              <a:rPr lang="en-US" dirty="0" smtClean="0"/>
              <a:t>Lastly, a trauma patient may also have respiratory acidosis, secondary to hypoventilation due to respiratory depression or obstruction, thereby increasing CO2 levels.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Coagulopathy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770093"/>
            <a:ext cx="7662864" cy="3901035"/>
          </a:xfrm>
        </p:spPr>
        <p:txBody>
          <a:bodyPr>
            <a:normAutofit fontScale="700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Coagulopathy in trauma is a common occurrence, present in nearly 1 in 4 severely injured patients arriving at the ED. Also associated with a four-fold increase in mortality.</a:t>
            </a:r>
          </a:p>
          <a:p>
            <a:pPr>
              <a:buFont typeface="Arial"/>
              <a:buChar char="•"/>
            </a:pPr>
            <a:r>
              <a:rPr lang="en-US" dirty="0" smtClean="0"/>
              <a:t>Occurs as a result of hypothermia, acidosis, and as a result of losing clotting factors through hemorrhage and </a:t>
            </a:r>
            <a:r>
              <a:rPr lang="en-US" dirty="0" err="1" smtClean="0"/>
              <a:t>hemodilution</a:t>
            </a:r>
            <a:r>
              <a:rPr lang="en-US" dirty="0" smtClean="0"/>
              <a:t>. </a:t>
            </a:r>
          </a:p>
          <a:p>
            <a:pPr>
              <a:buFont typeface="Arial"/>
              <a:buChar char="•"/>
            </a:pPr>
            <a:r>
              <a:rPr lang="en-US" dirty="0" smtClean="0"/>
              <a:t>Depletion of both platelets and clotting factors.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Dilutional</a:t>
            </a:r>
            <a:r>
              <a:rPr lang="en-US" dirty="0" smtClean="0"/>
              <a:t> coagulopathy occurs with excessive resuscitation with fluids or blood products.</a:t>
            </a:r>
          </a:p>
          <a:p>
            <a:pPr>
              <a:buFont typeface="Arial"/>
              <a:buChar char="•"/>
            </a:pPr>
            <a:r>
              <a:rPr lang="en-US" dirty="0" smtClean="0"/>
              <a:t>Abnormal and excessive activation of the coagulation system rapidly consumes the body’s remaining clotting factors, resulting in further hemorrhage.</a:t>
            </a:r>
          </a:p>
          <a:p>
            <a:pPr>
              <a:buFont typeface="Arial"/>
              <a:buChar char="•"/>
            </a:pPr>
            <a:r>
              <a:rPr lang="en-US" dirty="0" smtClean="0"/>
              <a:t>Ultimate goal is to maintain tissue perfusion and to avoid overly aggressive</a:t>
            </a:r>
            <a:r>
              <a:rPr lang="en-US" dirty="0"/>
              <a:t> </a:t>
            </a:r>
            <a:r>
              <a:rPr lang="en-US" dirty="0" smtClean="0"/>
              <a:t>fluid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178176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charset="2"/>
              <a:buChar char="u"/>
            </a:pPr>
            <a:r>
              <a:rPr lang="en-US" dirty="0" smtClean="0"/>
              <a:t>Optimize ventilation to achieve adequate tissue oxygenation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Fluid, blood, and blood product transfusion based on clinical indications and lab results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Warm fluids, warm ventilation gases, convection warming devices, increase OR room temperature</a:t>
            </a:r>
          </a:p>
          <a:p>
            <a:pPr>
              <a:buFont typeface="Wingdings" charset="2"/>
              <a:buChar char="u"/>
            </a:pPr>
            <a:r>
              <a:rPr lang="en-US" dirty="0"/>
              <a:t>Correction of coagulopathy</a:t>
            </a:r>
          </a:p>
          <a:p>
            <a:pPr>
              <a:buFont typeface="Wingdings" charset="2"/>
              <a:buChar char="u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Correction of body temperature</a:t>
            </a:r>
          </a:p>
          <a:p>
            <a:r>
              <a:rPr lang="en-US" dirty="0" smtClean="0"/>
              <a:t>Optimization of vital organ perfusion</a:t>
            </a:r>
          </a:p>
          <a:p>
            <a:r>
              <a:rPr lang="en-US" dirty="0" smtClean="0"/>
              <a:t>Close communication with surgical team</a:t>
            </a:r>
          </a:p>
          <a:p>
            <a:r>
              <a:rPr lang="en-US" dirty="0" smtClean="0"/>
              <a:t>General stabilization for definitive transfer to Surgical Intensive Care Unit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61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Checklist for Trauma and Emergency Anesthesia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96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Patient Arrival </a:t>
            </a:r>
            <a:br>
              <a:rPr lang="en-US" dirty="0" smtClean="0"/>
            </a:br>
            <a:r>
              <a:rPr lang="en-US" dirty="0" smtClean="0"/>
              <a:t>Prevent Hypothermia 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Have additional warming devices, including forced air systems, fluid warmers, warm IV fluids, thermal head covers, and warm blankets.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Have a system to warm all solutions to be us in the surgical field.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OR temp should be 25ºC or greater. Maintaining a warm OR reduces hypothermia.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Verify that a warm IV line is available.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74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 Room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Anesthesia machine checked and placed in standby mode</a:t>
            </a:r>
          </a:p>
          <a:p>
            <a:r>
              <a:rPr lang="en-US" dirty="0" smtClean="0"/>
              <a:t>Airway setup</a:t>
            </a:r>
          </a:p>
          <a:p>
            <a:r>
              <a:rPr lang="en-US" dirty="0" err="1" smtClean="0"/>
              <a:t>Glidescope</a:t>
            </a:r>
            <a:endParaRPr lang="en-US" dirty="0" smtClean="0"/>
          </a:p>
          <a:p>
            <a:r>
              <a:rPr lang="en-US" dirty="0" smtClean="0"/>
              <a:t>Arterial and central line kits</a:t>
            </a:r>
          </a:p>
          <a:p>
            <a:r>
              <a:rPr lang="en-US" dirty="0" smtClean="0"/>
              <a:t>Pressure bag with transducer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Difficult airway cart</a:t>
            </a:r>
          </a:p>
          <a:p>
            <a:r>
              <a:rPr lang="en-US" dirty="0" smtClean="0"/>
              <a:t>Belmont rapid infuser</a:t>
            </a:r>
          </a:p>
          <a:p>
            <a:r>
              <a:rPr lang="en-US" dirty="0" smtClean="0"/>
              <a:t>Trauma cart</a:t>
            </a:r>
          </a:p>
          <a:p>
            <a:r>
              <a:rPr lang="en-US" dirty="0" err="1" smtClean="0"/>
              <a:t>Hemocue</a:t>
            </a:r>
            <a:r>
              <a:rPr lang="en-US" dirty="0" smtClean="0"/>
              <a:t> and I-Stat monitoring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24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humbnail_IMG_08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9" y="561415"/>
            <a:ext cx="812800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6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Verify that 6 units of “O Negative” packed red blood cells (PRBCs), 6 units “AB” fresh frozen plasma (FFP), and 1 six pack of random donor platelets (1 standard adult dose) are available.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1487488" y="4497388"/>
            <a:ext cx="7656512" cy="15541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Activate the mass transfusion protocol. Although there is no significant difference in the ratio of red blood cells to FFP, administration is typically a 1:1 ratio. Timely and effective communication with Blood Bank ensures a steady supply of products to help control blood loss.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19248" y="568444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9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Transfusion Related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Tranexamic</a:t>
            </a:r>
            <a:r>
              <a:rPr lang="en-US" dirty="0" smtClean="0"/>
              <a:t> Acid / TXA synthetic lysine derivative / effective </a:t>
            </a:r>
            <a:r>
              <a:rPr lang="en-US" dirty="0" err="1" smtClean="0"/>
              <a:t>antifibrinolytic</a:t>
            </a:r>
            <a:r>
              <a:rPr lang="en-US" dirty="0" smtClean="0"/>
              <a:t>. 1 g over 10 minutes, followed by 1 g IV infusion over 8 hours</a:t>
            </a:r>
          </a:p>
          <a:p>
            <a:r>
              <a:rPr lang="en-US" dirty="0" smtClean="0"/>
              <a:t>Used both in military and civilian settings / best benefit when administered within 3 hours of injury.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After significant blood transfusion, consider administration of calcium. Citrate preservatives in blood products lower calcium levels. Lower calcium levels contribute to hypotension.</a:t>
            </a:r>
          </a:p>
          <a:p>
            <a:r>
              <a:rPr lang="en-US" dirty="0" err="1" smtClean="0"/>
              <a:t>Hypocalcemia</a:t>
            </a:r>
            <a:r>
              <a:rPr lang="en-US" dirty="0" smtClean="0"/>
              <a:t> in patients requiring mass transfusions may increase mortality.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50525" y="10431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31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Rapid sequence intubation</a:t>
            </a:r>
            <a:endParaRPr lang="en-US" dirty="0"/>
          </a:p>
          <a:p>
            <a:r>
              <a:rPr lang="en-US" dirty="0" smtClean="0"/>
              <a:t>IV induction anesthesia </a:t>
            </a:r>
          </a:p>
          <a:p>
            <a:r>
              <a:rPr lang="en-US" dirty="0" smtClean="0"/>
              <a:t>Ketamine: Dissociative analgesic and sedative. Produces surgical anesthesia while maintaining airway reflexes and mean arterial blood pressure.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Propofol</a:t>
            </a:r>
            <a:r>
              <a:rPr lang="en-US" dirty="0" smtClean="0"/>
              <a:t>: Common sedative and hypnotic. May result in hypotension in patients with hypovolemic shock and should be used in reduced dosages.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9412" y="29882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4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Etomidate</a:t>
            </a:r>
            <a:r>
              <a:rPr lang="en-US" dirty="0" smtClean="0"/>
              <a:t>: Produces hypnosis and does not decrease systemic vascular resistance. May suppress the hypothalamic-pituitary-adrenal axis, thereby decreasing cortisol levels.</a:t>
            </a:r>
          </a:p>
          <a:p>
            <a:r>
              <a:rPr lang="en-US" dirty="0" smtClean="0"/>
              <a:t>Succinylcholine: Produces intubating conditions within 30 to 45 seconds. Should not be administered after 24 hours with acute burns, or paralysis.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 err="1" smtClean="0"/>
              <a:t>Rocuronium</a:t>
            </a:r>
            <a:r>
              <a:rPr lang="en-US" dirty="0" smtClean="0"/>
              <a:t>: Produces intubating conditions in 60 to 90 seconds. Excellent alternative for RSI if succinylcholine</a:t>
            </a:r>
            <a:r>
              <a:rPr lang="en-US" dirty="0"/>
              <a:t> </a:t>
            </a:r>
            <a:r>
              <a:rPr lang="en-US" dirty="0" smtClean="0"/>
              <a:t>is contraindicated.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94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Intubate avoiding manipulation of the cervical spine. Have a </a:t>
            </a:r>
            <a:r>
              <a:rPr lang="en-US" dirty="0" err="1" smtClean="0"/>
              <a:t>videolaryngoscope</a:t>
            </a:r>
            <a:r>
              <a:rPr lang="en-US" dirty="0"/>
              <a:t> </a:t>
            </a:r>
            <a:r>
              <a:rPr lang="en-US" dirty="0" smtClean="0"/>
              <a:t>and an airway cart available. Communicate with surgical team after OETT placement.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 smtClean="0"/>
              <a:t>Placement of an oral gastric tube for decompression. Avoid OG placement if esophageal or gastric injury is suspected. Avoid placement of a nasogastric tube if a basilar skull fracture is suspected.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14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Initiate volatile or IV anesthesia. Avoid nitrous oxide.</a:t>
            </a:r>
          </a:p>
          <a:p>
            <a:r>
              <a:rPr lang="en-US" dirty="0" smtClean="0"/>
              <a:t>Placement of arterial and central lines. Obtain labs, ISAT and </a:t>
            </a:r>
            <a:r>
              <a:rPr lang="en-US" dirty="0" err="1" smtClean="0"/>
              <a:t>Hemoccue</a:t>
            </a:r>
            <a:r>
              <a:rPr lang="en-US" dirty="0" smtClean="0"/>
              <a:t>. Type and cross, ABG, coagulation profile.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 smtClean="0"/>
              <a:t>A reasonable goal is to maintain a MAP of 60 mm Hg until definitive surgical control of bleeding is achieved.</a:t>
            </a:r>
          </a:p>
          <a:p>
            <a:r>
              <a:rPr lang="en-US" dirty="0" smtClean="0"/>
              <a:t>Avoid excessive crystalloid resuscitation. Best to initiate early transfusion of blood products as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28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 of trauma care in America parallels our history of caring for injured military personnel.</a:t>
            </a:r>
          </a:p>
          <a:p>
            <a:r>
              <a:rPr lang="en-US" dirty="0" smtClean="0"/>
              <a:t>President Abraham Lincoln drove the creation of the first trauma manual.</a:t>
            </a:r>
          </a:p>
          <a:p>
            <a:r>
              <a:rPr lang="en-US" dirty="0" smtClean="0"/>
              <a:t>1980 the American College of Surgeons established guidelines for categorizing hospitals as level I, II, III, or IV.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53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Currently, American and European evidence-based guidelines recommend early intervention with FFP without a preset FFP:PRBC ratio.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 smtClean="0"/>
              <a:t>Follow mass transfusion protocol: 6 units of PRBCs to 6 units of FFP, followed by one 6 pack of platelets until </a:t>
            </a:r>
            <a:r>
              <a:rPr lang="en-US" dirty="0" err="1" smtClean="0"/>
              <a:t>hemostatis</a:t>
            </a:r>
            <a:r>
              <a:rPr lang="en-US" dirty="0" smtClean="0"/>
              <a:t> is established.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43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Administer antibiotics: </a:t>
            </a:r>
            <a:endParaRPr lang="en-US" dirty="0"/>
          </a:p>
          <a:p>
            <a:r>
              <a:rPr lang="en-US" dirty="0" smtClean="0"/>
              <a:t>Most common /</a:t>
            </a:r>
            <a:r>
              <a:rPr lang="en-US" dirty="0" err="1" smtClean="0"/>
              <a:t>Cefazolin</a:t>
            </a:r>
            <a:r>
              <a:rPr lang="en-US" dirty="0" smtClean="0"/>
              <a:t>, Clindamycin, </a:t>
            </a:r>
            <a:r>
              <a:rPr lang="en-US" dirty="0" err="1" smtClean="0"/>
              <a:t>Vancomycin</a:t>
            </a:r>
            <a:r>
              <a:rPr lang="en-US" dirty="0" smtClean="0"/>
              <a:t>, </a:t>
            </a:r>
            <a:r>
              <a:rPr lang="en-US" dirty="0" err="1" smtClean="0"/>
              <a:t>Invanz</a:t>
            </a:r>
            <a:r>
              <a:rPr lang="en-US" dirty="0" smtClean="0"/>
              <a:t>, and </a:t>
            </a:r>
            <a:r>
              <a:rPr lang="en-US" dirty="0" err="1" smtClean="0"/>
              <a:t>Unasyn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Traumatic brain injury, maintain blood pressure higher than 90 mm Hg, and O2 </a:t>
            </a:r>
            <a:r>
              <a:rPr lang="en-US" dirty="0" err="1" smtClean="0"/>
              <a:t>Sats</a:t>
            </a:r>
            <a:r>
              <a:rPr lang="en-US" dirty="0" smtClean="0"/>
              <a:t> greater then 90%. Hyperventilation is no longer recommended.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/>
              <a:t>Consider administration of hydrocortisone 100 </a:t>
            </a:r>
            <a:r>
              <a:rPr lang="en-US" dirty="0" smtClean="0"/>
              <a:t>mg </a:t>
            </a:r>
            <a:r>
              <a:rPr lang="en-US" dirty="0"/>
              <a:t>during remitting hypotension. Adrenal suppression is a well described phenomenon in critical illness.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 smtClean="0"/>
              <a:t>Consider bolus administration of Vasopressin 1 to 2 Units / titrate to effect. Potent vasoconstrictor which spares cerebral, pulmonary, and cardiac beds.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34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Postoperative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Secure an ICU bed assignment early in the process</a:t>
            </a:r>
          </a:p>
          <a:p>
            <a:r>
              <a:rPr lang="en-US" dirty="0" smtClean="0"/>
              <a:t>Communicate with receiving </a:t>
            </a:r>
            <a:r>
              <a:rPr lang="en-US" dirty="0" err="1"/>
              <a:t>I</a:t>
            </a:r>
            <a:r>
              <a:rPr lang="en-US" dirty="0" err="1" smtClean="0"/>
              <a:t>ntensivist</a:t>
            </a:r>
            <a:r>
              <a:rPr lang="en-US" dirty="0" smtClean="0"/>
              <a:t> / ICU RN</a:t>
            </a:r>
          </a:p>
          <a:p>
            <a:r>
              <a:rPr lang="en-US" dirty="0" smtClean="0"/>
              <a:t>Transport with a transport vent and initiate low lung ventilation. Recommended </a:t>
            </a:r>
            <a:r>
              <a:rPr lang="en-US" dirty="0"/>
              <a:t>t</a:t>
            </a:r>
            <a:r>
              <a:rPr lang="en-US" dirty="0" smtClean="0"/>
              <a:t>idal volumes of 6-7 ml/kg</a:t>
            </a:r>
          </a:p>
          <a:p>
            <a:r>
              <a:rPr lang="en-US" dirty="0" smtClean="0"/>
              <a:t>IV carrier fluid with phenylephrine and </a:t>
            </a:r>
            <a:r>
              <a:rPr lang="en-US" dirty="0" err="1" smtClean="0"/>
              <a:t>Nicardipine</a:t>
            </a:r>
            <a:r>
              <a:rPr lang="en-US" dirty="0" smtClean="0"/>
              <a:t>. Code Box with emergency drugs for transport.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61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lethal triad of trauma: hypotension, metabolic acidosis, and coagulopathy are both recognizable and preventable. Early intervention can slow the progression of an otherwise adverse outcome.</a:t>
            </a:r>
          </a:p>
          <a:p>
            <a:r>
              <a:rPr lang="en-US" dirty="0" smtClean="0"/>
              <a:t>We also know that implementation of a trauma and emergency anesthesia checklist improves communication, and also improves patient outcome. Checklist assure that critical steps are not missed in the process of resuscitation.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8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150,000</a:t>
            </a:r>
            <a:r>
              <a:rPr lang="mr-IN" dirty="0" smtClean="0"/>
              <a:t>–</a:t>
            </a:r>
            <a:r>
              <a:rPr lang="en-US" dirty="0" smtClean="0"/>
              <a:t>214,000 deaths are related to trauma each year, and over 3 million non fatal injuries annually.</a:t>
            </a:r>
          </a:p>
          <a:p>
            <a:r>
              <a:rPr lang="en-US" dirty="0" smtClean="0"/>
              <a:t>Fourth leading cause of death in the US.</a:t>
            </a:r>
          </a:p>
          <a:p>
            <a:r>
              <a:rPr lang="en-US" dirty="0" smtClean="0"/>
              <a:t>Number one cause of death from age 1-46.</a:t>
            </a:r>
          </a:p>
          <a:p>
            <a:r>
              <a:rPr lang="en-US" dirty="0" smtClean="0"/>
              <a:t>Annual cost of Trauma is $671 billion in healthcare and lost productivity.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9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those aged </a:t>
            </a:r>
            <a:r>
              <a:rPr lang="en-US" dirty="0"/>
              <a:t>1</a:t>
            </a:r>
            <a:r>
              <a:rPr lang="mr-IN" dirty="0" smtClean="0"/>
              <a:t>–</a:t>
            </a:r>
            <a:r>
              <a:rPr lang="en-US" dirty="0" smtClean="0"/>
              <a:t>46, hemorrhage accounts for 40% of those that die, and remains as the leading preventable cause of trauma related death.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37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ceration (scalp) 0006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725" y="1600200"/>
            <a:ext cx="5304454" cy="451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51650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Tension Pneumothorax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4" descr="tensionpt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4675" y="1600200"/>
            <a:ext cx="545465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707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latin typeface="Calibri" charset="0"/>
                <a:ea typeface="ＭＳ Ｐゴシック" charset="0"/>
                <a:cs typeface="ＭＳ Ｐゴシック" charset="0"/>
              </a:rPr>
              <a:t>Hunting accident</a:t>
            </a:r>
            <a:endParaRPr lang="en-US" sz="36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0040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64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4669</TotalTime>
  <Words>1619</Words>
  <Application>Microsoft Macintosh PowerPoint</Application>
  <PresentationFormat>On-screen Show (4:3)</PresentationFormat>
  <Paragraphs>146</Paragraphs>
  <Slides>43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Genesis</vt:lpstr>
      <vt:lpstr>Early Interventions in Acute Trauma Resuscitation</vt:lpstr>
      <vt:lpstr>General Objectives</vt:lpstr>
      <vt:lpstr>Specific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Trauma’s Lethal Triad of Hypothermia, Metabolic Acidosis &amp; Coagulopathy</vt:lpstr>
      <vt:lpstr>Major consequences of hypothermia in trauma patients</vt:lpstr>
      <vt:lpstr>Major consequences of severe acidosis in trauma patients</vt:lpstr>
      <vt:lpstr>Major consequences of coagulopathy in trauma patients</vt:lpstr>
      <vt:lpstr>Hypothermia</vt:lpstr>
      <vt:lpstr>Acidosis</vt:lpstr>
      <vt:lpstr>Coagulopathy</vt:lpstr>
      <vt:lpstr>A Checklist for Trauma and Emergency Anesthesia</vt:lpstr>
      <vt:lpstr>Before Patient Arrival  Prevent Hypothermia </vt:lpstr>
      <vt:lpstr>Trauma Room Setup</vt:lpstr>
      <vt:lpstr>PowerPoint Presentation</vt:lpstr>
      <vt:lpstr>Blood Products</vt:lpstr>
      <vt:lpstr>Transfusion Related Issues</vt:lpstr>
      <vt:lpstr>Induction</vt:lpstr>
      <vt:lpstr>PowerPoint Presentation</vt:lpstr>
      <vt:lpstr>PowerPoint Presentation</vt:lpstr>
      <vt:lpstr>PowerPoint Presentation</vt:lpstr>
      <vt:lpstr>PowerPoint Presentation</vt:lpstr>
      <vt:lpstr>Additional Considerations</vt:lpstr>
      <vt:lpstr>Postoperative Plan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Interventions in Acute Trauma Resuscitation</dc:title>
  <dc:creator>Harold Rayford</dc:creator>
  <cp:lastModifiedBy>Harold Rayford</cp:lastModifiedBy>
  <cp:revision>135</cp:revision>
  <dcterms:created xsi:type="dcterms:W3CDTF">2018-11-11T22:50:17Z</dcterms:created>
  <dcterms:modified xsi:type="dcterms:W3CDTF">2022-01-09T00:34:28Z</dcterms:modified>
</cp:coreProperties>
</file>