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tags/tag45.xml" ContentType="application/vnd.openxmlformats-officedocument.presentationml.tags+xml"/>
  <Override PartName="/ppt/notesSlides/notesSlide46.xml" ContentType="application/vnd.openxmlformats-officedocument.presentationml.notesSlide+xml"/>
  <Override PartName="/ppt/tags/tag46.xml" ContentType="application/vnd.openxmlformats-officedocument.presentationml.tags+xml"/>
  <Override PartName="/ppt/notesSlides/notesSlide47.xml" ContentType="application/vnd.openxmlformats-officedocument.presentationml.notesSlide+xml"/>
  <Override PartName="/ppt/tags/tag47.xml" ContentType="application/vnd.openxmlformats-officedocument.presentationml.tags+xml"/>
  <Override PartName="/ppt/notesSlides/notesSlide48.xml" ContentType="application/vnd.openxmlformats-officedocument.presentationml.notesSlide+xml"/>
  <Override PartName="/ppt/tags/tag48.xml" ContentType="application/vnd.openxmlformats-officedocument.presentationml.tags+xml"/>
  <Override PartName="/ppt/notesSlides/notesSlide49.xml" ContentType="application/vnd.openxmlformats-officedocument.presentationml.notesSlide+xml"/>
  <Override PartName="/ppt/tags/tag49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notesSlides/notesSlide51.xml" ContentType="application/vnd.openxmlformats-officedocument.presentationml.notesSlide+xml"/>
  <Override PartName="/ppt/tags/tag51.xml" ContentType="application/vnd.openxmlformats-officedocument.presentationml.tags+xml"/>
  <Override PartName="/ppt/notesSlides/notesSlide52.xml" ContentType="application/vnd.openxmlformats-officedocument.presentationml.notesSlide+xml"/>
  <Override PartName="/ppt/tags/tag52.xml" ContentType="application/vnd.openxmlformats-officedocument.presentationml.tags+xml"/>
  <Override PartName="/ppt/notesSlides/notesSlide53.xml" ContentType="application/vnd.openxmlformats-officedocument.presentationml.notesSlide+xml"/>
  <Override PartName="/ppt/tags/tag53.xml" ContentType="application/vnd.openxmlformats-officedocument.presentationml.tags+xml"/>
  <Override PartName="/ppt/notesSlides/notesSlide54.xml" ContentType="application/vnd.openxmlformats-officedocument.presentationml.notesSlide+xml"/>
  <Override PartName="/ppt/tags/tag54.xml" ContentType="application/vnd.openxmlformats-officedocument.presentationml.tags+xml"/>
  <Override PartName="/ppt/notesSlides/notesSlide55.xml" ContentType="application/vnd.openxmlformats-officedocument.presentationml.notesSlide+xml"/>
  <Override PartName="/ppt/tags/tag55.xml" ContentType="application/vnd.openxmlformats-officedocument.presentationml.tags+xml"/>
  <Override PartName="/ppt/notesSlides/notesSlide56.xml" ContentType="application/vnd.openxmlformats-officedocument.presentationml.notesSlide+xml"/>
  <Override PartName="/ppt/tags/tag56.xml" ContentType="application/vnd.openxmlformats-officedocument.presentationml.tags+xml"/>
  <Override PartName="/ppt/notesSlides/notesSlide57.xml" ContentType="application/vnd.openxmlformats-officedocument.presentationml.notesSlide+xml"/>
  <Override PartName="/ppt/tags/tag57.xml" ContentType="application/vnd.openxmlformats-officedocument.presentationml.tags+xml"/>
  <Override PartName="/ppt/notesSlides/notesSlide58.xml" ContentType="application/vnd.openxmlformats-officedocument.presentationml.notesSlide+xml"/>
  <Override PartName="/ppt/tags/tag58.xml" ContentType="application/vnd.openxmlformats-officedocument.presentationml.tags+xml"/>
  <Override PartName="/ppt/notesSlides/notesSlide59.xml" ContentType="application/vnd.openxmlformats-officedocument.presentationml.notesSlide+xml"/>
  <Override PartName="/ppt/tags/tag59.xml" ContentType="application/vnd.openxmlformats-officedocument.presentationml.tags+xml"/>
  <Override PartName="/ppt/notesSlides/notesSlide60.xml" ContentType="application/vnd.openxmlformats-officedocument.presentationml.notesSlide+xml"/>
  <Override PartName="/ppt/tags/tag60.xml" ContentType="application/vnd.openxmlformats-officedocument.presentationml.tags+xml"/>
  <Override PartName="/ppt/notesSlides/notesSlide61.xml" ContentType="application/vnd.openxmlformats-officedocument.presentationml.notesSlide+xml"/>
  <Override PartName="/ppt/tags/tag61.xml" ContentType="application/vnd.openxmlformats-officedocument.presentationml.tags+xml"/>
  <Override PartName="/ppt/notesSlides/notesSlide62.xml" ContentType="application/vnd.openxmlformats-officedocument.presentationml.notesSlide+xml"/>
  <Override PartName="/ppt/tags/tag62.xml" ContentType="application/vnd.openxmlformats-officedocument.presentationml.tags+xml"/>
  <Override PartName="/ppt/notesSlides/notesSlide63.xml" ContentType="application/vnd.openxmlformats-officedocument.presentationml.notesSlide+xml"/>
  <Override PartName="/ppt/tags/tag63.xml" ContentType="application/vnd.openxmlformats-officedocument.presentationml.tags+xml"/>
  <Override PartName="/ppt/notesSlides/notesSlide64.xml" ContentType="application/vnd.openxmlformats-officedocument.presentationml.notesSlide+xml"/>
  <Override PartName="/ppt/tags/tag64.xml" ContentType="application/vnd.openxmlformats-officedocument.presentationml.tags+xml"/>
  <Override PartName="/ppt/notesSlides/notesSlide65.xml" ContentType="application/vnd.openxmlformats-officedocument.presentationml.notesSlide+xml"/>
  <Override PartName="/ppt/tags/tag65.xml" ContentType="application/vnd.openxmlformats-officedocument.presentationml.tags+xml"/>
  <Override PartName="/ppt/notesSlides/notesSlide66.xml" ContentType="application/vnd.openxmlformats-officedocument.presentationml.notesSlide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sldIdLst>
    <p:sldId id="263" r:id="rId2"/>
    <p:sldId id="256" r:id="rId3"/>
    <p:sldId id="257" r:id="rId4"/>
    <p:sldId id="258" r:id="rId5"/>
    <p:sldId id="259" r:id="rId6"/>
    <p:sldId id="260" r:id="rId7"/>
    <p:sldId id="293" r:id="rId8"/>
    <p:sldId id="294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297" r:id="rId43"/>
    <p:sldId id="298" r:id="rId44"/>
    <p:sldId id="299" r:id="rId45"/>
    <p:sldId id="308" r:id="rId46"/>
    <p:sldId id="30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FC688-134B-4041-A0F2-28666012B183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2A871-E0E7-3D40-9DB0-CBDA7C873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4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4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4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5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tags" Target="../tags/tag5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5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5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5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5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tags" Target="../tags/tag5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6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tags" Target="../tags/tag6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6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6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0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1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2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97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6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9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6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92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8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06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7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6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1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0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48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42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51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785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5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2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0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3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1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53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10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3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75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82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SBP &lt; 90</a:t>
            </a:r>
          </a:p>
          <a:p>
            <a:r>
              <a:rPr lang="en-US" dirty="0" smtClean="0"/>
              <a:t>Age &gt; 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5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957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3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82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994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00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72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0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81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760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447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316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445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Hypertensive</a:t>
            </a:r>
            <a:r>
              <a:rPr lang="en-US" baseline="0" dirty="0" smtClean="0"/>
              <a:t> usually = 150 Systolic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90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97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238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962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18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90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145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94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269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80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00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05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02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65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6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9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2A871-E0E7-3D40-9DB0-CBDA7C8732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F90F11-1ECD-354A-9768-E4A252ED7546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9253C4-33CA-5842-9712-6DF433F652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pupil response – dilatation and sluggish response are signs of compression of the </a:t>
            </a:r>
            <a:r>
              <a:rPr lang="en-US" dirty="0" err="1" smtClean="0"/>
              <a:t>oculomotor</a:t>
            </a:r>
            <a:r>
              <a:rPr lang="en-US" dirty="0" smtClean="0"/>
              <a:t> nerve by the medial portion of the temporal lobe.</a:t>
            </a:r>
          </a:p>
          <a:p>
            <a:r>
              <a:rPr lang="en-US" dirty="0" smtClean="0"/>
              <a:t>Maximally dilated and </a:t>
            </a:r>
            <a:r>
              <a:rPr lang="en-US" i="1" dirty="0" smtClean="0"/>
              <a:t>blown </a:t>
            </a:r>
            <a:r>
              <a:rPr lang="en-US" dirty="0" smtClean="0"/>
              <a:t>pupil indicates </a:t>
            </a:r>
            <a:r>
              <a:rPr lang="en-US" dirty="0" err="1" smtClean="0"/>
              <a:t>uncal</a:t>
            </a:r>
            <a:r>
              <a:rPr lang="en-US" dirty="0" smtClean="0"/>
              <a:t> herniation.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0448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0667"/>
            <a:ext cx="8229600" cy="3755496"/>
          </a:xfrm>
        </p:spPr>
        <p:txBody>
          <a:bodyPr>
            <a:normAutofit/>
          </a:bodyPr>
          <a:lstStyle/>
          <a:p>
            <a:r>
              <a:rPr lang="en-US" dirty="0" smtClean="0"/>
              <a:t>Hypoxia and shock must be considered first.</a:t>
            </a:r>
          </a:p>
          <a:p>
            <a:r>
              <a:rPr lang="en-US" dirty="0" smtClean="0"/>
              <a:t>Consciousness continues to be depressed despite ventilation and fluid replacement.</a:t>
            </a:r>
          </a:p>
          <a:p>
            <a:r>
              <a:rPr lang="en-US" dirty="0" smtClean="0"/>
              <a:t>Baseline </a:t>
            </a:r>
            <a:r>
              <a:rPr lang="en-US" dirty="0" err="1" smtClean="0"/>
              <a:t>neuro</a:t>
            </a:r>
            <a:r>
              <a:rPr lang="en-US" dirty="0" smtClean="0"/>
              <a:t> exam should be done before any sedative or muscle relaxation is given.  Repeat frequently.</a:t>
            </a:r>
          </a:p>
          <a:p>
            <a:r>
              <a:rPr lang="en-US" dirty="0" smtClean="0"/>
              <a:t>GCS – sum of the scores correlates with the state of consciousness, severity of head injury, and prognosis.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9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Scans – Positive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Midline shift</a:t>
            </a:r>
          </a:p>
          <a:p>
            <a:r>
              <a:rPr lang="en-US" dirty="0" smtClean="0"/>
              <a:t>Distortion of the ventricle and cisterns</a:t>
            </a:r>
          </a:p>
          <a:p>
            <a:r>
              <a:rPr lang="en-US" dirty="0" smtClean="0"/>
              <a:t>Effacement of the sulci in the uninjured hemisphere</a:t>
            </a:r>
          </a:p>
          <a:p>
            <a:r>
              <a:rPr lang="en-US" dirty="0" smtClean="0"/>
              <a:t>Presence of a hematoma at any location in the cranial vault</a:t>
            </a:r>
          </a:p>
          <a:p>
            <a:r>
              <a:rPr lang="en-US" dirty="0" smtClean="0"/>
              <a:t>Fractures</a:t>
            </a:r>
          </a:p>
          <a:p>
            <a:r>
              <a:rPr lang="en-US" dirty="0" smtClean="0"/>
              <a:t>Intracranial 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7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head injury requires immediate intubation using C-spine stabilization and techniques that avoid increasing ICP.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7%-10% of all head injured patients have C-spine injuries; 40%-50% have multiple injuries.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Scalp lacerations</a:t>
            </a:r>
          </a:p>
          <a:p>
            <a:r>
              <a:rPr lang="en-US" dirty="0" smtClean="0"/>
              <a:t>Concussion</a:t>
            </a:r>
          </a:p>
          <a:p>
            <a:r>
              <a:rPr lang="en-US" dirty="0" smtClean="0"/>
              <a:t>Skull fractures</a:t>
            </a:r>
          </a:p>
          <a:p>
            <a:r>
              <a:rPr lang="en-US" dirty="0" smtClean="0"/>
              <a:t>Hematomas</a:t>
            </a:r>
          </a:p>
          <a:p>
            <a:r>
              <a:rPr lang="en-US" dirty="0" smtClean="0"/>
              <a:t>Diffuse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5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 Lacerations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frequent type of injury.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Extensive lacerations can result in significant blood loss and occasional air embolization.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5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Scalp Laceration</a:t>
            </a:r>
            <a:endParaRPr lang="en-US" dirty="0"/>
          </a:p>
        </p:txBody>
      </p:sp>
      <p:pic>
        <p:nvPicPr>
          <p:cNvPr id="4" name="Picture 3" descr="laceration (scalp) 0006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25" y="1600200"/>
            <a:ext cx="5304454" cy="45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86481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Degloving</a:t>
            </a:r>
            <a:r>
              <a:rPr lang="en-US" dirty="0" smtClean="0"/>
              <a:t> Laceration</a:t>
            </a:r>
            <a:endParaRPr lang="en-US" dirty="0"/>
          </a:p>
        </p:txBody>
      </p:sp>
      <p:pic>
        <p:nvPicPr>
          <p:cNvPr id="3" name="Picture 2" descr="degloving 000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1" y="1525274"/>
            <a:ext cx="6035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48037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a violent shock or jarring.</a:t>
            </a:r>
          </a:p>
          <a:p>
            <a:r>
              <a:rPr lang="en-US" dirty="0" smtClean="0"/>
              <a:t>Can have LOC</a:t>
            </a:r>
          </a:p>
          <a:p>
            <a:r>
              <a:rPr lang="en-US" dirty="0" smtClean="0"/>
              <a:t>Potential for transient amnesia, vertigo, nausea, weak pulse, and slow respiration.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6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Open, depressed, basilar</a:t>
            </a:r>
          </a:p>
          <a:p>
            <a:r>
              <a:rPr lang="en-US" dirty="0" smtClean="0"/>
              <a:t>May or may not be associated with intracranial lesions</a:t>
            </a:r>
          </a:p>
          <a:p>
            <a:r>
              <a:rPr lang="en-US" dirty="0" smtClean="0"/>
              <a:t>Presence should increase index of suspicion for underlying brain injury</a:t>
            </a:r>
          </a:p>
          <a:p>
            <a:r>
              <a:rPr lang="en-US" dirty="0" smtClean="0"/>
              <a:t>Open fractures include those with deep scalp lacerations and fractures extending into the sinuses.</a:t>
            </a:r>
          </a:p>
          <a:p>
            <a:r>
              <a:rPr lang="en-US" dirty="0" smtClean="0"/>
              <a:t>Require early surgery to decrease risk of meningitis.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4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Fracture</a:t>
            </a:r>
            <a:endParaRPr lang="en-US" dirty="0"/>
          </a:p>
        </p:txBody>
      </p:sp>
      <p:pic>
        <p:nvPicPr>
          <p:cNvPr id="5" name="Picture 4" descr="fracture (skull) 002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5" y="1661660"/>
            <a:ext cx="5105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90744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2575" y="254000"/>
            <a:ext cx="8229600" cy="1846584"/>
          </a:xfrm>
        </p:spPr>
        <p:txBody>
          <a:bodyPr>
            <a:normAutofit/>
          </a:bodyPr>
          <a:lstStyle/>
          <a:p>
            <a:r>
              <a:rPr lang="en-US" dirty="0" smtClean="0"/>
              <a:t>Anesthetic Management of the Patient With Head Trauma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1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8259"/>
          </a:xfrm>
        </p:spPr>
        <p:txBody>
          <a:bodyPr/>
          <a:lstStyle/>
          <a:p>
            <a:r>
              <a:rPr lang="en-US" dirty="0" smtClean="0"/>
              <a:t>GSW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96" y="1198664"/>
            <a:ext cx="644048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3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Skull Fracture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Requires debridement within 24 hours.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fracture (skull) 000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022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Depressed Skull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May require elevation </a:t>
            </a:r>
          </a:p>
          <a:p>
            <a:pPr marL="0" indent="0">
              <a:buNone/>
            </a:pP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Depends on </a:t>
            </a:r>
            <a:r>
              <a:rPr lang="en-US" sz="2000" dirty="0" smtClean="0">
                <a:latin typeface="Calibri" charset="0"/>
              </a:rPr>
              <a:t>location</a:t>
            </a:r>
            <a:r>
              <a:rPr lang="en-US" dirty="0" smtClean="0">
                <a:latin typeface="Calibri" charset="0"/>
              </a:rPr>
              <a:t> and depth of depression. </a:t>
            </a:r>
          </a:p>
          <a:p>
            <a:endParaRPr lang="en-US" dirty="0" smtClean="0">
              <a:latin typeface="Calibri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180px-Depressed_skull_fracture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" b="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381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Basilar Skull Fracture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fractures that occur in the floor of the cranial vault.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Require more force to cause than other areas.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Occur as the only fracture in only 4% of severe head injury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Basilar Skull Fracture: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in the sinuses</a:t>
            </a:r>
          </a:p>
          <a:p>
            <a:r>
              <a:rPr lang="en-US" dirty="0" smtClean="0"/>
              <a:t>CSF leak from the nose or ears</a:t>
            </a:r>
          </a:p>
          <a:p>
            <a:r>
              <a:rPr lang="en-US" dirty="0" err="1" smtClean="0"/>
              <a:t>Periorbital</a:t>
            </a:r>
            <a:r>
              <a:rPr lang="en-US" dirty="0" smtClean="0"/>
              <a:t> ecchymosis – </a:t>
            </a:r>
            <a:r>
              <a:rPr lang="en-US" dirty="0" err="1" smtClean="0"/>
              <a:t>Racoon’s</a:t>
            </a:r>
            <a:r>
              <a:rPr lang="en-US" dirty="0" smtClean="0"/>
              <a:t> Eyes</a:t>
            </a:r>
          </a:p>
          <a:p>
            <a:r>
              <a:rPr lang="en-US" dirty="0" err="1" smtClean="0"/>
              <a:t>Retroauricular</a:t>
            </a:r>
            <a:r>
              <a:rPr lang="en-US" dirty="0" smtClean="0"/>
              <a:t> ecchymosis – Battle’s Sign (bruising over the mastoid process)_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3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of the Skull</a:t>
            </a:r>
            <a:endParaRPr lang="en-US" dirty="0"/>
          </a:p>
        </p:txBody>
      </p:sp>
      <p:pic>
        <p:nvPicPr>
          <p:cNvPr id="5" name="Picture 4" descr="130px-Schädelbasi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29" y="1417638"/>
            <a:ext cx="4357153" cy="37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50"/>
            <a:ext cx="8229600" cy="1032697"/>
          </a:xfrm>
        </p:spPr>
        <p:txBody>
          <a:bodyPr/>
          <a:lstStyle/>
          <a:p>
            <a:r>
              <a:rPr lang="en-US" dirty="0" smtClean="0"/>
              <a:t>Basilar Skull Fracture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43" y="1149614"/>
            <a:ext cx="6601415" cy="548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9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Subdural Hematoma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common focal intracranial lesion</a:t>
            </a:r>
          </a:p>
          <a:p>
            <a:r>
              <a:rPr lang="en-US" dirty="0" smtClean="0"/>
              <a:t>Highest mortality rate of all lesions</a:t>
            </a:r>
          </a:p>
          <a:p>
            <a:r>
              <a:rPr lang="en-US" dirty="0" smtClean="0"/>
              <a:t>Located between the the brain and the </a:t>
            </a:r>
            <a:r>
              <a:rPr lang="en-US" dirty="0" err="1" smtClean="0"/>
              <a:t>dura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Has a crescent shape</a:t>
            </a:r>
          </a:p>
          <a:p>
            <a:r>
              <a:rPr lang="en-US" dirty="0" smtClean="0"/>
              <a:t>Usually caused by tearing of the bridging veins connecting the cerebral cortex and </a:t>
            </a:r>
            <a:r>
              <a:rPr lang="en-US" dirty="0" err="1" smtClean="0"/>
              <a:t>dural</a:t>
            </a:r>
            <a:r>
              <a:rPr lang="en-US" dirty="0" smtClean="0"/>
              <a:t> sinuses by a acceleration-deceleration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7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SDH Affecting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Hematoma thickness</a:t>
            </a:r>
          </a:p>
          <a:p>
            <a:r>
              <a:rPr lang="en-US" dirty="0" smtClean="0"/>
              <a:t>Magnitude of midline shift</a:t>
            </a:r>
          </a:p>
          <a:p>
            <a:r>
              <a:rPr lang="en-US" dirty="0" smtClean="0"/>
              <a:t>Associated contusions and edema</a:t>
            </a:r>
          </a:p>
          <a:p>
            <a:r>
              <a:rPr lang="en-US" dirty="0" smtClean="0"/>
              <a:t>Outcome worsens as the amount of midline shift exceeds the thickness of the hematoma.</a:t>
            </a:r>
          </a:p>
          <a:p>
            <a:r>
              <a:rPr lang="en-US" dirty="0" smtClean="0"/>
              <a:t>Management: immediate surgical decompression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Subdural Hematoma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45" y="1417638"/>
            <a:ext cx="558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01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Injuries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Approx. 2.8 million/</a:t>
            </a:r>
            <a:r>
              <a:rPr lang="en-US" sz="2000" dirty="0" err="1" smtClean="0"/>
              <a:t>yr</a:t>
            </a:r>
            <a:r>
              <a:rPr lang="en-US" sz="2000" dirty="0" smtClean="0"/>
              <a:t> U.S.</a:t>
            </a:r>
          </a:p>
          <a:p>
            <a:r>
              <a:rPr lang="en-US" sz="2000" dirty="0" smtClean="0"/>
              <a:t>250,000 requiring hospitalization</a:t>
            </a:r>
          </a:p>
          <a:p>
            <a:r>
              <a:rPr lang="en-US" sz="2000" dirty="0" smtClean="0"/>
              <a:t>60,000 deaths / 30% of all injury related deaths in the U.S.</a:t>
            </a:r>
          </a:p>
          <a:p>
            <a:r>
              <a:rPr lang="en-US" sz="2000" dirty="0" smtClean="0"/>
              <a:t>70-90,000 permanent neurologic injury</a:t>
            </a:r>
          </a:p>
          <a:p>
            <a:r>
              <a:rPr lang="en-US" sz="2000" dirty="0" smtClean="0"/>
              <a:t>$100 billion spent annually for care</a:t>
            </a:r>
          </a:p>
          <a:p>
            <a:r>
              <a:rPr lang="en-US" sz="2000" dirty="0" smtClean="0"/>
              <a:t>Moderate brain injury may increase the mortality rate of patients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with other injuries.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62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Hematoma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have better prognosis than SDH</a:t>
            </a:r>
          </a:p>
          <a:p>
            <a:r>
              <a:rPr lang="en-US" dirty="0" smtClean="0"/>
              <a:t>Are biconvex and located between the </a:t>
            </a:r>
            <a:r>
              <a:rPr lang="en-US" dirty="0" err="1" smtClean="0"/>
              <a:t>dura</a:t>
            </a:r>
            <a:r>
              <a:rPr lang="en-US" dirty="0" smtClean="0"/>
              <a:t> and skull</a:t>
            </a:r>
          </a:p>
          <a:p>
            <a:r>
              <a:rPr lang="en-US" dirty="0" smtClean="0"/>
              <a:t>Result from torn middle meningeal artery</a:t>
            </a:r>
          </a:p>
          <a:p>
            <a:r>
              <a:rPr lang="en-US" dirty="0" smtClean="0"/>
              <a:t>May also result from skull fracture or bridging veins</a:t>
            </a:r>
          </a:p>
          <a:p>
            <a:r>
              <a:rPr lang="en-US" dirty="0" smtClean="0"/>
              <a:t>Symptoms: HA, vomiting, seizure, HTN, difficulty breathing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2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Hematoma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have only brief LOC followed by period of lucidness</a:t>
            </a:r>
          </a:p>
          <a:p>
            <a:r>
              <a:rPr lang="en-US" dirty="0" smtClean="0"/>
              <a:t>As hematoma develops, patient deteriorates (classic walk and die)</a:t>
            </a:r>
          </a:p>
          <a:p>
            <a:r>
              <a:rPr lang="en-US" dirty="0" smtClean="0"/>
              <a:t>Mortality: 0%-5% in patients who do not fall into a coma</a:t>
            </a:r>
          </a:p>
          <a:p>
            <a:r>
              <a:rPr lang="en-US" dirty="0" smtClean="0"/>
              <a:t>Comatose patients: 11%-41%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35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EDH -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EDH with no pressure on the brain: observation</a:t>
            </a:r>
          </a:p>
          <a:p>
            <a:r>
              <a:rPr lang="en-US" dirty="0" smtClean="0"/>
              <a:t>Severe HA and deterioration of brain function, or an EDH larger than 1 cm at its thickest point, surgery.</a:t>
            </a:r>
          </a:p>
          <a:p>
            <a:r>
              <a:rPr lang="en-US" dirty="0" smtClean="0"/>
              <a:t>Surgical intervention: decompression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0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Hematoma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emorrhage (epidural) 000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icture 7" descr="hemorrhage (epidural) 0005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9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0442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Hematoma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of blood within the brain parenchyma</a:t>
            </a:r>
          </a:p>
          <a:p>
            <a:r>
              <a:rPr lang="en-US" dirty="0" smtClean="0"/>
              <a:t>Appearance on CT may be delayed for up to 24-48 hrs.  </a:t>
            </a:r>
          </a:p>
          <a:p>
            <a:r>
              <a:rPr lang="en-US" dirty="0" smtClean="0"/>
              <a:t>19% of patients had delayed presentation</a:t>
            </a:r>
            <a:endParaRPr lang="en-US" dirty="0"/>
          </a:p>
          <a:p>
            <a:r>
              <a:rPr lang="en-US" dirty="0" smtClean="0"/>
              <a:t>Symptom onset: deterioration of </a:t>
            </a:r>
            <a:r>
              <a:rPr lang="en-US" dirty="0" err="1" smtClean="0"/>
              <a:t>neuro</a:t>
            </a:r>
            <a:r>
              <a:rPr lang="en-US" dirty="0" smtClean="0"/>
              <a:t> status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4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Determinants of outcome: </a:t>
            </a:r>
          </a:p>
          <a:p>
            <a:r>
              <a:rPr lang="en-US" dirty="0" smtClean="0"/>
              <a:t>GCS</a:t>
            </a:r>
          </a:p>
          <a:p>
            <a:r>
              <a:rPr lang="en-US" dirty="0" smtClean="0"/>
              <a:t>Presence of hypoxia</a:t>
            </a:r>
          </a:p>
          <a:p>
            <a:r>
              <a:rPr lang="en-US" dirty="0" smtClean="0"/>
              <a:t>Hematoma volume</a:t>
            </a:r>
          </a:p>
          <a:p>
            <a:pPr marL="0" indent="0">
              <a:buNone/>
            </a:pPr>
            <a:r>
              <a:rPr lang="en-US" dirty="0" smtClean="0"/>
              <a:t>Management:</a:t>
            </a:r>
          </a:p>
          <a:p>
            <a:r>
              <a:rPr lang="en-US" dirty="0" smtClean="0"/>
              <a:t>Surgical evacuation with/without </a:t>
            </a:r>
            <a:r>
              <a:rPr lang="en-US" dirty="0" err="1" smtClean="0"/>
              <a:t>decompressive</a:t>
            </a:r>
            <a:r>
              <a:rPr lang="en-US" dirty="0" smtClean="0"/>
              <a:t> </a:t>
            </a:r>
            <a:r>
              <a:rPr lang="en-US" dirty="0" err="1" smtClean="0"/>
              <a:t>craniectomy</a:t>
            </a:r>
            <a:r>
              <a:rPr lang="en-US" dirty="0" smtClean="0"/>
              <a:t> if intracranial HTN refractory to medical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5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Hematoma</a:t>
            </a:r>
            <a:endParaRPr lang="en-US" dirty="0"/>
          </a:p>
        </p:txBody>
      </p:sp>
      <p:pic>
        <p:nvPicPr>
          <p:cNvPr id="5" name="Picture 4" descr="ich_basal_ganglia_bleed_thum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96" y="2003615"/>
            <a:ext cx="3733138" cy="37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Axonal Injury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Caused by sudden deceleration or rotational forces that most often occur at the gray-white matter junction (high speed MVC, </a:t>
            </a:r>
            <a:r>
              <a:rPr lang="en-US" i="1" dirty="0" smtClean="0"/>
              <a:t>Shaken Baby Syndrome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Best diagnostic test: MRI</a:t>
            </a:r>
          </a:p>
          <a:p>
            <a:r>
              <a:rPr lang="en-US" dirty="0" smtClean="0"/>
              <a:t>Extent of injury usually worse than depicted by imaging</a:t>
            </a:r>
          </a:p>
          <a:p>
            <a:r>
              <a:rPr lang="en-US" dirty="0" smtClean="0"/>
              <a:t>DAI causes downstream </a:t>
            </a:r>
            <a:r>
              <a:rPr lang="en-US" dirty="0" err="1" smtClean="0"/>
              <a:t>deafferentation</a:t>
            </a:r>
            <a:r>
              <a:rPr lang="en-US" dirty="0" smtClean="0"/>
              <a:t> and disconnection in the brainstem leading to coma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1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Brainstem function remains intact – rarely cause of death</a:t>
            </a:r>
          </a:p>
          <a:p>
            <a:r>
              <a:rPr lang="en-US" dirty="0" smtClean="0"/>
              <a:t>Most frequent cause of persistent vegetative state following trauma</a:t>
            </a:r>
          </a:p>
          <a:p>
            <a:r>
              <a:rPr lang="en-US" dirty="0" smtClean="0"/>
              <a:t>Damage occurs at time of injury and then when secondary swelling occurs</a:t>
            </a:r>
          </a:p>
          <a:p>
            <a:r>
              <a:rPr lang="en-US" dirty="0" smtClean="0"/>
              <a:t>Immediate LOC, most have no period of lucidity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3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</a:t>
            </a:r>
            <a:endParaRPr lang="en-US" dirty="0"/>
          </a:p>
        </p:txBody>
      </p:sp>
      <p:pic>
        <p:nvPicPr>
          <p:cNvPr id="5" name="Picture 4" descr="cow315-1ar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37" y="1824941"/>
            <a:ext cx="4127253" cy="43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3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Early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04534"/>
            <a:ext cx="7662864" cy="3632730"/>
          </a:xfrm>
        </p:spPr>
        <p:txBody>
          <a:bodyPr>
            <a:noAutofit/>
          </a:bodyPr>
          <a:lstStyle/>
          <a:p>
            <a:r>
              <a:rPr lang="en-US" sz="1800" dirty="0" smtClean="0"/>
              <a:t>Intracranial hypertension</a:t>
            </a:r>
          </a:p>
          <a:p>
            <a:r>
              <a:rPr lang="en-US" sz="1800" dirty="0" smtClean="0"/>
              <a:t>Brain herniation</a:t>
            </a:r>
          </a:p>
          <a:p>
            <a:r>
              <a:rPr lang="en-US" sz="1800" dirty="0" smtClean="0"/>
              <a:t>Seizures</a:t>
            </a:r>
          </a:p>
          <a:p>
            <a:r>
              <a:rPr lang="en-US" sz="1800" dirty="0" smtClean="0"/>
              <a:t>Neurogenic pulmonary edema</a:t>
            </a:r>
          </a:p>
          <a:p>
            <a:r>
              <a:rPr lang="en-US" sz="1800" dirty="0" smtClean="0"/>
              <a:t>Cardiac dysrhythmias</a:t>
            </a:r>
          </a:p>
          <a:p>
            <a:r>
              <a:rPr lang="en-US" sz="1800" dirty="0" err="1" smtClean="0"/>
              <a:t>Bradycardia</a:t>
            </a:r>
            <a:endParaRPr lang="en-US" sz="1800" dirty="0" smtClean="0"/>
          </a:p>
          <a:p>
            <a:r>
              <a:rPr lang="en-US" sz="1800" dirty="0" smtClean="0"/>
              <a:t>Systemic hypertension</a:t>
            </a:r>
          </a:p>
          <a:p>
            <a:r>
              <a:rPr lang="en-US" sz="1800" dirty="0" smtClean="0"/>
              <a:t>Coagulopathy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6661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Skull is a rigid container </a:t>
            </a:r>
          </a:p>
          <a:p>
            <a:r>
              <a:rPr lang="en-US" dirty="0" smtClean="0"/>
              <a:t>Contains the brain, CSF, blood </a:t>
            </a:r>
            <a:r>
              <a:rPr lang="en-US" dirty="0" err="1" smtClean="0"/>
              <a:t>perfusing</a:t>
            </a:r>
            <a:r>
              <a:rPr lang="en-US" dirty="0" smtClean="0"/>
              <a:t> the brain</a:t>
            </a:r>
          </a:p>
          <a:p>
            <a:r>
              <a:rPr lang="en-US" dirty="0" smtClean="0"/>
              <a:t>Head injury: ICP increases because of changes to one or more of these fixed 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9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8267"/>
            <a:ext cx="8229600" cy="3907896"/>
          </a:xfrm>
        </p:spPr>
        <p:txBody>
          <a:bodyPr>
            <a:normAutofit/>
          </a:bodyPr>
          <a:lstStyle/>
          <a:p>
            <a:r>
              <a:rPr lang="en-US" dirty="0" smtClean="0"/>
              <a:t>Reduces blood flow to the brain</a:t>
            </a:r>
          </a:p>
          <a:p>
            <a:r>
              <a:rPr lang="en-US" dirty="0" smtClean="0"/>
              <a:t>Cerebral perfusion pressure (CPP) is defined as the difference between the MAP and either ICP or CVP, whichever is highest.</a:t>
            </a:r>
          </a:p>
          <a:p>
            <a:r>
              <a:rPr lang="en-US" dirty="0" smtClean="0"/>
              <a:t>If ICP rises sufficiently, CPP is reduced resulting in ischemia to the brain.</a:t>
            </a:r>
          </a:p>
          <a:p>
            <a:r>
              <a:rPr lang="en-US" dirty="0" smtClean="0"/>
              <a:t>Normal upper limit of ICP is 10-15 mmHg.</a:t>
            </a:r>
          </a:p>
          <a:p>
            <a:r>
              <a:rPr lang="en-US" dirty="0" smtClean="0"/>
              <a:t>ICP monitoring recommended in all patients with a GCS &lt; 8 and abnormal head CT on admission.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1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ICP can also result in brain herniation.</a:t>
            </a:r>
          </a:p>
          <a:p>
            <a:r>
              <a:rPr lang="en-US" dirty="0" smtClean="0"/>
              <a:t>Herniation can occur across the meninges, down the spinal canal, or through an opening in the skull.</a:t>
            </a:r>
          </a:p>
          <a:p>
            <a:r>
              <a:rPr lang="en-US" dirty="0" smtClean="0"/>
              <a:t>Can rapidly lead to neurologic deterioration and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Increased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HA, vomiting, papilledema, drowsiness, LOC, behavioral changes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sxs</a:t>
            </a:r>
            <a:r>
              <a:rPr lang="en-US" dirty="0" smtClean="0"/>
              <a:t>: pathologic (</a:t>
            </a:r>
            <a:r>
              <a:rPr lang="en-US" dirty="0" err="1" smtClean="0"/>
              <a:t>decerebrate</a:t>
            </a:r>
            <a:r>
              <a:rPr lang="en-US" dirty="0" smtClean="0"/>
              <a:t>) posturing, </a:t>
            </a:r>
            <a:r>
              <a:rPr lang="en-US" dirty="0" err="1" smtClean="0"/>
              <a:t>oculomotor</a:t>
            </a:r>
            <a:r>
              <a:rPr lang="en-US" dirty="0" smtClean="0"/>
              <a:t> nerve palsy, abnormalities of brain stem reflexes, abnormal respiratory patterns – probably caused by brain stem distortion or ischemia secondary to elevated ICP.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0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Increased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Cushing Reflex</a:t>
            </a:r>
            <a:r>
              <a:rPr lang="en-US" dirty="0" smtClean="0"/>
              <a:t>: </a:t>
            </a:r>
            <a:endParaRPr lang="en-US" b="1" dirty="0" smtClean="0"/>
          </a:p>
          <a:p>
            <a:r>
              <a:rPr lang="en-US" dirty="0" smtClean="0"/>
              <a:t>Consists of HTN, </a:t>
            </a:r>
            <a:r>
              <a:rPr lang="en-US" dirty="0" err="1" smtClean="0"/>
              <a:t>bradycardia</a:t>
            </a:r>
            <a:r>
              <a:rPr lang="en-US" dirty="0" smtClean="0"/>
              <a:t>, and irregular respirations.</a:t>
            </a:r>
          </a:p>
          <a:p>
            <a:r>
              <a:rPr lang="en-US" dirty="0" smtClean="0"/>
              <a:t>Probably due to medullary ischemia </a:t>
            </a:r>
          </a:p>
          <a:p>
            <a:r>
              <a:rPr lang="en-US" dirty="0" smtClean="0"/>
              <a:t>Generally occurs when ICP approaches systemic arterial pressure.</a:t>
            </a:r>
          </a:p>
        </p:txBody>
      </p:sp>
    </p:spTree>
    <p:extLst>
      <p:ext uri="{BB962C8B-B14F-4D97-AF65-F5344CB8AC3E}">
        <p14:creationId xmlns:p14="http://schemas.microsoft.com/office/powerpoint/2010/main" val="9998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Controlling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53734"/>
            <a:ext cx="7662864" cy="36835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CSF</a:t>
            </a:r>
          </a:p>
          <a:p>
            <a:r>
              <a:rPr lang="en-US" sz="1800" dirty="0" err="1" smtClean="0"/>
              <a:t>Mannitol</a:t>
            </a:r>
            <a:r>
              <a:rPr lang="en-US" sz="1800" dirty="0" smtClean="0"/>
              <a:t> or other hypertonic solution</a:t>
            </a:r>
          </a:p>
          <a:p>
            <a:r>
              <a:rPr lang="en-US" sz="1800" dirty="0" smtClean="0"/>
              <a:t>External CSF drainage (ventricular catheter, lumbar drain, VP shunt, serial LP)</a:t>
            </a:r>
          </a:p>
          <a:p>
            <a:pPr marL="0" indent="0">
              <a:buNone/>
            </a:pPr>
            <a:r>
              <a:rPr lang="en-US" sz="1800" dirty="0" smtClean="0"/>
              <a:t>Brain</a:t>
            </a:r>
          </a:p>
          <a:p>
            <a:r>
              <a:rPr lang="en-US" sz="1800" dirty="0" err="1" smtClean="0"/>
              <a:t>Mannitol</a:t>
            </a:r>
            <a:r>
              <a:rPr lang="en-US" sz="1800" dirty="0" smtClean="0"/>
              <a:t> or hypertonic solution ± furosemide</a:t>
            </a:r>
          </a:p>
          <a:p>
            <a:r>
              <a:rPr lang="en-US" sz="1800" dirty="0" err="1" smtClean="0"/>
              <a:t>Decompressive</a:t>
            </a:r>
            <a:r>
              <a:rPr lang="en-US" sz="1800" dirty="0" smtClean="0"/>
              <a:t> </a:t>
            </a:r>
            <a:r>
              <a:rPr lang="en-US" sz="1800" dirty="0" err="1" smtClean="0"/>
              <a:t>craniectomy</a:t>
            </a:r>
            <a:endParaRPr lang="en-US" sz="1800" dirty="0" smtClean="0"/>
          </a:p>
          <a:p>
            <a:r>
              <a:rPr lang="en-US" sz="1800" dirty="0" smtClean="0"/>
              <a:t>Resection of contusion or other mass lesion</a:t>
            </a:r>
          </a:p>
          <a:p>
            <a:r>
              <a:rPr lang="en-US" sz="1800" dirty="0" smtClean="0"/>
              <a:t>Blood volume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871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Controlling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Blood Volume</a:t>
            </a:r>
          </a:p>
          <a:p>
            <a:r>
              <a:rPr lang="en-US" dirty="0" err="1" smtClean="0"/>
              <a:t>Mannitol</a:t>
            </a:r>
            <a:endParaRPr lang="en-US" dirty="0" smtClean="0"/>
          </a:p>
          <a:p>
            <a:r>
              <a:rPr lang="en-US" dirty="0" smtClean="0"/>
              <a:t>Hyperventilation</a:t>
            </a:r>
          </a:p>
          <a:p>
            <a:r>
              <a:rPr lang="en-US" dirty="0" smtClean="0"/>
              <a:t>Hypothermia</a:t>
            </a:r>
          </a:p>
          <a:p>
            <a:r>
              <a:rPr lang="en-US" dirty="0" smtClean="0"/>
              <a:t>Head elevation, neutral neck position</a:t>
            </a:r>
          </a:p>
          <a:p>
            <a:r>
              <a:rPr lang="en-US" dirty="0" smtClean="0"/>
              <a:t>Deep </a:t>
            </a:r>
            <a:r>
              <a:rPr lang="en-US" dirty="0" err="1" smtClean="0"/>
              <a:t>propofol</a:t>
            </a:r>
            <a:r>
              <a:rPr lang="en-US" dirty="0" smtClean="0"/>
              <a:t> or barbiturate sedation ± paralysis</a:t>
            </a:r>
          </a:p>
          <a:p>
            <a:r>
              <a:rPr lang="en-US" dirty="0" smtClean="0"/>
              <a:t>Control of seizures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8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Blood Flow (CBF)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receives 15% of CO </a:t>
            </a:r>
          </a:p>
          <a:p>
            <a:r>
              <a:rPr lang="en-US" dirty="0" smtClean="0"/>
              <a:t>CBF </a:t>
            </a:r>
            <a:r>
              <a:rPr lang="en-US" dirty="0" err="1" smtClean="0"/>
              <a:t>autoregulates</a:t>
            </a:r>
            <a:r>
              <a:rPr lang="en-US" dirty="0" smtClean="0"/>
              <a:t> with pressure changes</a:t>
            </a:r>
          </a:p>
          <a:p>
            <a:r>
              <a:rPr lang="en-US" dirty="0" smtClean="0"/>
              <a:t>In normal patients, the MAP can vary from 50-150 mmHg.</a:t>
            </a:r>
          </a:p>
          <a:p>
            <a:r>
              <a:rPr lang="en-US" dirty="0" smtClean="0"/>
              <a:t>CBF will remain constant because of an adjustment of cerebral vascular resistance.</a:t>
            </a:r>
          </a:p>
          <a:p>
            <a:r>
              <a:rPr lang="en-US" dirty="0" smtClean="0"/>
              <a:t>Chronic HTN shifts this </a:t>
            </a:r>
            <a:r>
              <a:rPr lang="en-US" dirty="0" err="1" smtClean="0"/>
              <a:t>autoregulation</a:t>
            </a:r>
            <a:r>
              <a:rPr lang="en-US" dirty="0" smtClean="0"/>
              <a:t> to higher pressures.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7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Autoregulation</a:t>
            </a:r>
            <a:r>
              <a:rPr lang="en-US" sz="2000" dirty="0" smtClean="0"/>
              <a:t> can be abolished by trauma, hypoxia, and certain anesthetics.</a:t>
            </a:r>
          </a:p>
          <a:p>
            <a:r>
              <a:rPr lang="en-US" sz="2000" dirty="0" smtClean="0"/>
              <a:t>When blood pressure exceeds the </a:t>
            </a:r>
            <a:r>
              <a:rPr lang="en-US" sz="2000" dirty="0" err="1" smtClean="0"/>
              <a:t>autoregulation</a:t>
            </a:r>
            <a:r>
              <a:rPr lang="en-US" sz="2000" dirty="0" smtClean="0"/>
              <a:t> range it can cause disruption of the BBB and lead to cerebral edema.</a:t>
            </a:r>
          </a:p>
          <a:p>
            <a:r>
              <a:rPr lang="en-US" sz="2000" dirty="0" smtClean="0"/>
              <a:t>Partial pressure of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 arterial blood is a powerful vasodilator that increases flow.</a:t>
            </a:r>
          </a:p>
          <a:p>
            <a:r>
              <a:rPr lang="en-US" sz="2000" dirty="0" smtClean="0"/>
              <a:t>Doubling PaCO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doubles the flow, reducing PaCO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by half, halves the flow.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167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Resuscitation of Head Injured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ATLS principles (Advanced Trauma Life Support)</a:t>
            </a:r>
          </a:p>
          <a:p>
            <a:r>
              <a:rPr lang="en-US" dirty="0" smtClean="0"/>
              <a:t>Secure the airway</a:t>
            </a:r>
          </a:p>
          <a:p>
            <a:r>
              <a:rPr lang="en-US" dirty="0" smtClean="0"/>
              <a:t>Hyperventilation</a:t>
            </a:r>
          </a:p>
          <a:p>
            <a:r>
              <a:rPr lang="en-US" dirty="0" smtClean="0"/>
              <a:t>Diuretics</a:t>
            </a:r>
          </a:p>
          <a:p>
            <a:r>
              <a:rPr lang="en-US" dirty="0" smtClean="0"/>
              <a:t>Intravascular volume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2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Stages of TBI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72268"/>
            <a:ext cx="7662864" cy="3564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Primary Injury</a:t>
            </a:r>
          </a:p>
          <a:p>
            <a:r>
              <a:rPr lang="en-US" dirty="0" smtClean="0"/>
              <a:t>Occurs at the scene</a:t>
            </a:r>
          </a:p>
          <a:p>
            <a:r>
              <a:rPr lang="en-US" dirty="0" smtClean="0"/>
              <a:t>Damage irreversible</a:t>
            </a:r>
          </a:p>
          <a:p>
            <a:r>
              <a:rPr lang="en-US" dirty="0" smtClean="0"/>
              <a:t>Treat consequences</a:t>
            </a:r>
          </a:p>
          <a:p>
            <a:r>
              <a:rPr lang="en-US" dirty="0" smtClean="0"/>
              <a:t>May be focal or diffuse</a:t>
            </a:r>
          </a:p>
          <a:p>
            <a:r>
              <a:rPr lang="en-US" dirty="0" smtClean="0"/>
              <a:t>Includes skull fractures, vascular injuries, subdural, epidural, subarachnoid hemorrhage, contusions, diffuse axonal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patient arrives in the ED/OR intubated, confirm proper placement with CO</a:t>
            </a:r>
            <a:r>
              <a:rPr lang="en-US" baseline="-25000" dirty="0" smtClean="0"/>
              <a:t>2</a:t>
            </a:r>
            <a:r>
              <a:rPr lang="en-US" dirty="0" smtClean="0"/>
              <a:t> detector.</a:t>
            </a:r>
          </a:p>
          <a:p>
            <a:r>
              <a:rPr lang="en-US" dirty="0" smtClean="0"/>
              <a:t>If not intubated, prepare to secure the airway.</a:t>
            </a:r>
          </a:p>
          <a:p>
            <a:r>
              <a:rPr lang="en-US" dirty="0" smtClean="0"/>
              <a:t>Indicators for intubation: decreased LOC, increased risk of aspiration, hypoxia, </a:t>
            </a:r>
            <a:r>
              <a:rPr lang="en-US" dirty="0" err="1" smtClean="0"/>
              <a:t>hypercarbia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0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Airway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Skill and expertise of the provider</a:t>
            </a:r>
          </a:p>
          <a:p>
            <a:r>
              <a:rPr lang="en-US" dirty="0" smtClean="0"/>
              <a:t>Potential for cervical spine injury</a:t>
            </a:r>
          </a:p>
          <a:p>
            <a:r>
              <a:rPr lang="en-US" dirty="0" smtClean="0"/>
              <a:t>Risk factors for C-spine injury: MVA and a GCS &lt; 8.</a:t>
            </a:r>
          </a:p>
          <a:p>
            <a:r>
              <a:rPr lang="en-US" dirty="0" smtClean="0"/>
              <a:t>All attempts at intubation should include in-line stabilization of the neck.</a:t>
            </a:r>
          </a:p>
          <a:p>
            <a:r>
              <a:rPr lang="en-US" dirty="0" smtClean="0"/>
              <a:t>Have a backup plan</a:t>
            </a:r>
          </a:p>
          <a:p>
            <a:r>
              <a:rPr lang="en-US" dirty="0" smtClean="0"/>
              <a:t>Oral intubation is preferred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2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to Facilitate Intubation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Avoid hypo and hypertension</a:t>
            </a:r>
          </a:p>
          <a:p>
            <a:r>
              <a:rPr lang="en-US" dirty="0" err="1" smtClean="0"/>
              <a:t>Propofol</a:t>
            </a:r>
            <a:r>
              <a:rPr lang="en-US" dirty="0" smtClean="0"/>
              <a:t>: </a:t>
            </a:r>
            <a:r>
              <a:rPr lang="en-US" dirty="0"/>
              <a:t>2</a:t>
            </a:r>
            <a:r>
              <a:rPr lang="en-US" dirty="0" smtClean="0"/>
              <a:t>-2.5 mg/kg</a:t>
            </a:r>
          </a:p>
          <a:p>
            <a:r>
              <a:rPr lang="en-US" dirty="0" err="1" smtClean="0"/>
              <a:t>Etomidate</a:t>
            </a:r>
            <a:r>
              <a:rPr lang="en-US" dirty="0" smtClean="0"/>
              <a:t>: 0.2-0.3 mg/kg</a:t>
            </a:r>
          </a:p>
          <a:p>
            <a:r>
              <a:rPr lang="en-US" dirty="0" err="1" smtClean="0"/>
              <a:t>Lidocaine</a:t>
            </a:r>
            <a:r>
              <a:rPr lang="en-US" dirty="0" smtClean="0"/>
              <a:t> 1.5 mg/kg</a:t>
            </a:r>
          </a:p>
          <a:p>
            <a:r>
              <a:rPr lang="en-US" dirty="0" smtClean="0"/>
              <a:t>Muscle relaxants: succinylcholine or </a:t>
            </a:r>
            <a:r>
              <a:rPr lang="en-US" dirty="0" err="1" smtClean="0"/>
              <a:t>rocuronium</a:t>
            </a:r>
            <a:endParaRPr lang="en-US" dirty="0" smtClean="0"/>
          </a:p>
          <a:p>
            <a:r>
              <a:rPr lang="en-US" dirty="0" smtClean="0"/>
              <a:t>Avoid nitrous oxide</a:t>
            </a:r>
          </a:p>
          <a:p>
            <a:r>
              <a:rPr lang="en-US" dirty="0" smtClean="0"/>
              <a:t>Initial ventilation parameters: 100% O</a:t>
            </a:r>
            <a:r>
              <a:rPr lang="en-US" baseline="-25000" dirty="0" smtClean="0"/>
              <a:t>2</a:t>
            </a:r>
            <a:r>
              <a:rPr lang="en-US" dirty="0" smtClean="0"/>
              <a:t>, arterial CO</a:t>
            </a:r>
            <a:r>
              <a:rPr lang="en-US" baseline="-25000" dirty="0" smtClean="0"/>
              <a:t>2</a:t>
            </a:r>
            <a:r>
              <a:rPr lang="en-US" dirty="0" smtClean="0"/>
              <a:t> in low range (35 mmHg)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2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 adequate circulation so organ perfusion is maintained.</a:t>
            </a:r>
          </a:p>
          <a:p>
            <a:r>
              <a:rPr lang="en-US" dirty="0" smtClean="0"/>
              <a:t>Isotonic IVF should be given as indicated to restore intravascular volume and avoid hypotension.</a:t>
            </a:r>
          </a:p>
          <a:p>
            <a:r>
              <a:rPr lang="en-US" dirty="0" smtClean="0"/>
              <a:t>Goal is to maintain CPP in the range of 60-70 mmHg</a:t>
            </a:r>
          </a:p>
          <a:p>
            <a:r>
              <a:rPr lang="en-US" dirty="0" smtClean="0"/>
              <a:t>Vasopressors and inotropes</a:t>
            </a:r>
          </a:p>
          <a:p>
            <a:r>
              <a:rPr lang="en-US" dirty="0" smtClean="0"/>
              <a:t>MAP 70-80 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28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70668"/>
            <a:ext cx="7662864" cy="36665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Standard method is GCS</a:t>
            </a:r>
          </a:p>
          <a:p>
            <a:r>
              <a:rPr lang="en-US" dirty="0" smtClean="0"/>
              <a:t>Useful because of ease and prognostic information</a:t>
            </a:r>
          </a:p>
          <a:p>
            <a:r>
              <a:rPr lang="en-US" dirty="0" smtClean="0"/>
              <a:t>Mild head injury: 13-15</a:t>
            </a:r>
          </a:p>
          <a:p>
            <a:r>
              <a:rPr lang="en-US" dirty="0" smtClean="0"/>
              <a:t>Moderate head injury: 9-12</a:t>
            </a:r>
          </a:p>
          <a:p>
            <a:r>
              <a:rPr lang="en-US" dirty="0" smtClean="0"/>
              <a:t>Severe head injury: 3-8</a:t>
            </a:r>
          </a:p>
          <a:p>
            <a:r>
              <a:rPr lang="en-US" dirty="0" smtClean="0"/>
              <a:t>Should be calculated once the patient has been resuscitated and is normotensive.</a:t>
            </a:r>
          </a:p>
          <a:p>
            <a:r>
              <a:rPr lang="en-US" dirty="0" smtClean="0"/>
              <a:t>Pupil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4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Hyperventilation effective way to reduce ICP.</a:t>
            </a:r>
          </a:p>
          <a:p>
            <a:r>
              <a:rPr lang="en-US" dirty="0" smtClean="0"/>
              <a:t>Useful in setting of acutely increased ICP.</a:t>
            </a:r>
          </a:p>
          <a:p>
            <a:r>
              <a:rPr lang="en-US" dirty="0" smtClean="0"/>
              <a:t>Causes cerebral vasoconstriction, reducing blood volume.</a:t>
            </a:r>
          </a:p>
          <a:p>
            <a:r>
              <a:rPr lang="en-US" dirty="0" smtClean="0"/>
              <a:t>Reduction in cerebral blood volume achieved at the expense of CBF, however.</a:t>
            </a:r>
          </a:p>
          <a:p>
            <a:r>
              <a:rPr lang="en-US" dirty="0" smtClean="0"/>
              <a:t>Controversial: degree and duration of hyperventilation that can be used safely is uncertain.</a:t>
            </a:r>
          </a:p>
        </p:txBody>
      </p:sp>
    </p:spTree>
    <p:extLst>
      <p:ext uri="{BB962C8B-B14F-4D97-AF65-F5344CB8AC3E}">
        <p14:creationId xmlns:p14="http://schemas.microsoft.com/office/powerpoint/2010/main" val="255778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or prolonged hyperventilation may cause cerebral ischemia by decreasing CBF.</a:t>
            </a:r>
          </a:p>
          <a:p>
            <a:r>
              <a:rPr lang="en-US" dirty="0" smtClean="0"/>
              <a:t>Current recommendations: head injured patients should be maintained at </a:t>
            </a:r>
            <a:r>
              <a:rPr lang="en-US" dirty="0" err="1" smtClean="0"/>
              <a:t>normocapnia</a:t>
            </a:r>
            <a:r>
              <a:rPr lang="en-US" dirty="0" smtClean="0"/>
              <a:t> except when </a:t>
            </a:r>
            <a:r>
              <a:rPr lang="en-US" dirty="0" err="1" smtClean="0"/>
              <a:t>hypocapnia</a:t>
            </a:r>
            <a:r>
              <a:rPr lang="en-US" dirty="0" smtClean="0"/>
              <a:t> is necessary to control acute increases in ICP.</a:t>
            </a:r>
          </a:p>
          <a:p>
            <a:r>
              <a:rPr lang="en-US" dirty="0" smtClean="0"/>
              <a:t>Chronic hyperventilation should be avoided if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9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 is rich in tissue </a:t>
            </a:r>
            <a:r>
              <a:rPr lang="en-US" dirty="0" err="1" smtClean="0"/>
              <a:t>thromboplastin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Severe TBI with contusion can lead to consumption coagulopathy and/or DIC.</a:t>
            </a:r>
          </a:p>
          <a:p>
            <a:r>
              <a:rPr lang="en-US" dirty="0" smtClean="0"/>
              <a:t>Presence of coagulopathy in TBI is indicative of poor prognosis.</a:t>
            </a:r>
          </a:p>
          <a:p>
            <a:r>
              <a:rPr lang="en-US" dirty="0" smtClean="0"/>
              <a:t>FFP is indicated when INR &gt; 1.4</a:t>
            </a:r>
          </a:p>
        </p:txBody>
      </p:sp>
    </p:spTree>
    <p:extLst>
      <p:ext uri="{BB962C8B-B14F-4D97-AF65-F5344CB8AC3E}">
        <p14:creationId xmlns:p14="http://schemas.microsoft.com/office/powerpoint/2010/main" val="78284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Coagulopathy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Platelets should be given when count &lt; 100K or if patient is on ASA and there is clinical bleeding despite normal platelets count.</a:t>
            </a:r>
          </a:p>
          <a:p>
            <a:r>
              <a:rPr lang="en-US" dirty="0" smtClean="0"/>
              <a:t>Activated </a:t>
            </a:r>
            <a:r>
              <a:rPr lang="en-US" dirty="0" err="1" smtClean="0"/>
              <a:t>rFVII</a:t>
            </a:r>
            <a:r>
              <a:rPr lang="en-US" dirty="0" smtClean="0"/>
              <a:t> may be useful as an immediate therapeutic measure under these circumstances.</a:t>
            </a:r>
          </a:p>
          <a:p>
            <a:r>
              <a:rPr lang="en-US" dirty="0" smtClean="0"/>
              <a:t>Systemic hypothermia can aggravate coagulopathy.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2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Hypertonic or isotonic crystalloid is the preferred fluid in patients with TBI.</a:t>
            </a:r>
          </a:p>
          <a:p>
            <a:r>
              <a:rPr lang="en-US" dirty="0" smtClean="0"/>
              <a:t>Blood is the preferred colloid when indicated.</a:t>
            </a:r>
          </a:p>
          <a:p>
            <a:r>
              <a:rPr lang="en-US" dirty="0" smtClean="0"/>
              <a:t>Albumin is preferable to </a:t>
            </a:r>
            <a:r>
              <a:rPr lang="en-US" dirty="0" err="1" smtClean="0"/>
              <a:t>hydroxyethyl</a:t>
            </a:r>
            <a:r>
              <a:rPr lang="en-US" dirty="0" smtClean="0"/>
              <a:t> starch.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Stages of TBI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Secondary injury</a:t>
            </a:r>
          </a:p>
          <a:p>
            <a:r>
              <a:rPr lang="en-US" dirty="0" smtClean="0"/>
              <a:t>Can occur anytime after primary event</a:t>
            </a:r>
          </a:p>
          <a:p>
            <a:r>
              <a:rPr lang="en-US" dirty="0" smtClean="0"/>
              <a:t>Potentially preventable causes: systemic hypotension, hypoxemia, </a:t>
            </a:r>
            <a:r>
              <a:rPr lang="en-US" dirty="0" err="1" smtClean="0"/>
              <a:t>hypercapnia</a:t>
            </a:r>
            <a:r>
              <a:rPr lang="en-US" dirty="0" smtClean="0"/>
              <a:t>, hyperthermia</a:t>
            </a:r>
          </a:p>
          <a:p>
            <a:r>
              <a:rPr lang="en-US" dirty="0" smtClean="0"/>
              <a:t>Mechanisms: inflammation, reperfusion, superoxide production, </a:t>
            </a:r>
            <a:r>
              <a:rPr lang="en-US" dirty="0" err="1" smtClean="0"/>
              <a:t>excitotoxic</a:t>
            </a:r>
            <a:r>
              <a:rPr lang="en-US" dirty="0" smtClean="0"/>
              <a:t> amino acid release with subsequent necrosis and apoptosis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3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64329"/>
          </a:xfrm>
        </p:spPr>
        <p:txBody>
          <a:bodyPr/>
          <a:lstStyle/>
          <a:p>
            <a:r>
              <a:rPr lang="en-US" dirty="0" smtClean="0"/>
              <a:t>Anesthetic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6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All ASA monitors</a:t>
            </a:r>
          </a:p>
          <a:p>
            <a:r>
              <a:rPr lang="en-US" dirty="0" smtClean="0"/>
              <a:t>Arterial blood pressure</a:t>
            </a:r>
          </a:p>
          <a:p>
            <a:r>
              <a:rPr lang="en-US" dirty="0" smtClean="0"/>
              <a:t>2 large-bore IVs</a:t>
            </a:r>
          </a:p>
          <a:p>
            <a:r>
              <a:rPr lang="en-US" dirty="0" smtClean="0"/>
              <a:t>CVP</a:t>
            </a:r>
          </a:p>
          <a:p>
            <a:r>
              <a:rPr lang="en-US" dirty="0" smtClean="0"/>
              <a:t>UO</a:t>
            </a:r>
          </a:p>
          <a:p>
            <a:r>
              <a:rPr lang="en-US" dirty="0" smtClean="0"/>
              <a:t>Esophageal/bladder temp</a:t>
            </a:r>
          </a:p>
          <a:p>
            <a:r>
              <a:rPr lang="en-US" dirty="0" smtClean="0"/>
              <a:t>ICP monitoring as indicated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51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Emergent/Neurosurgical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Tracheal intubation if not already done</a:t>
            </a:r>
          </a:p>
          <a:p>
            <a:r>
              <a:rPr lang="en-US" dirty="0" smtClean="0"/>
              <a:t>Be aware of other systemic injuries</a:t>
            </a:r>
          </a:p>
          <a:p>
            <a:r>
              <a:rPr lang="en-US" dirty="0" smtClean="0"/>
              <a:t>GCS, pupils, CT findings</a:t>
            </a:r>
          </a:p>
          <a:p>
            <a:r>
              <a:rPr lang="en-US" dirty="0" smtClean="0"/>
              <a:t>Note presence of intoxication/psychoactive drugs</a:t>
            </a:r>
          </a:p>
          <a:p>
            <a:r>
              <a:rPr lang="en-US" dirty="0" smtClean="0"/>
              <a:t>Risk of aspiration</a:t>
            </a:r>
          </a:p>
          <a:p>
            <a:r>
              <a:rPr lang="en-US" dirty="0" smtClean="0"/>
              <a:t>Assess volume status</a:t>
            </a:r>
          </a:p>
          <a:p>
            <a:r>
              <a:rPr lang="en-US" dirty="0" smtClean="0"/>
              <a:t>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5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Emergent/Neurosurgical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present without ICP monitoring</a:t>
            </a:r>
          </a:p>
          <a:p>
            <a:r>
              <a:rPr lang="en-US" dirty="0" smtClean="0"/>
              <a:t>Should be hyperventilated until </a:t>
            </a:r>
            <a:r>
              <a:rPr lang="en-US" dirty="0" err="1" smtClean="0"/>
              <a:t>dura</a:t>
            </a:r>
            <a:r>
              <a:rPr lang="en-US" dirty="0" smtClean="0"/>
              <a:t> is opened.</a:t>
            </a:r>
          </a:p>
          <a:p>
            <a:pPr marL="0" indent="0">
              <a:buNone/>
            </a:pPr>
            <a:r>
              <a:rPr lang="en-US" dirty="0" smtClean="0"/>
              <a:t>Management of BP: </a:t>
            </a:r>
          </a:p>
          <a:p>
            <a:r>
              <a:rPr lang="en-US" dirty="0" smtClean="0"/>
              <a:t>Hypertension: should be tolerated until cranium opened.</a:t>
            </a:r>
          </a:p>
          <a:p>
            <a:r>
              <a:rPr lang="en-US" dirty="0" smtClean="0"/>
              <a:t>Hypotension: MAP should be at least 80-90 mmHg. Combination of fluid and vasopressors may be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7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Emergent/Neurosurgical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Anesthetic agents</a:t>
            </a:r>
          </a:p>
          <a:p>
            <a:r>
              <a:rPr lang="en-US" dirty="0" err="1" smtClean="0"/>
              <a:t>Nondepolarizing</a:t>
            </a:r>
            <a:r>
              <a:rPr lang="en-US" dirty="0" smtClean="0"/>
              <a:t> agents to prevent coughing/movement</a:t>
            </a:r>
          </a:p>
          <a:p>
            <a:r>
              <a:rPr lang="en-US" dirty="0" smtClean="0"/>
              <a:t>Volatile agents</a:t>
            </a:r>
          </a:p>
          <a:p>
            <a:r>
              <a:rPr lang="en-US" dirty="0" smtClean="0"/>
              <a:t>Nitrous increases CMRO</a:t>
            </a:r>
            <a:r>
              <a:rPr lang="en-US" baseline="-25000" dirty="0" smtClean="0"/>
              <a:t>2</a:t>
            </a:r>
            <a:r>
              <a:rPr lang="en-US" dirty="0" smtClean="0"/>
              <a:t>, CBF, and ICP in head-injured patients.</a:t>
            </a:r>
          </a:p>
          <a:p>
            <a:r>
              <a:rPr lang="en-US" dirty="0" smtClean="0"/>
              <a:t>Opioids can be used safely as long as BP not compromised and patient adequately ventilated.</a:t>
            </a:r>
          </a:p>
        </p:txBody>
      </p:sp>
    </p:spTree>
    <p:extLst>
      <p:ext uri="{BB962C8B-B14F-4D97-AF65-F5344CB8AC3E}">
        <p14:creationId xmlns:p14="http://schemas.microsoft.com/office/powerpoint/2010/main" val="3347943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Emergent/</a:t>
            </a:r>
            <a:r>
              <a:rPr lang="en-US" dirty="0" err="1" smtClean="0"/>
              <a:t>Nonneurosurgical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Patient may need to go to OR for life-saving procedures prior to undergoing an adequate neurological examination or head CT.</a:t>
            </a:r>
          </a:p>
          <a:p>
            <a:r>
              <a:rPr lang="en-US" dirty="0" smtClean="0"/>
              <a:t>Main goal: resuscitation and correction of hypotension.</a:t>
            </a:r>
          </a:p>
          <a:p>
            <a:r>
              <a:rPr lang="en-US" dirty="0" smtClean="0"/>
              <a:t>Most immediately life-threatening condition must take priority.</a:t>
            </a:r>
          </a:p>
          <a:p>
            <a:r>
              <a:rPr lang="en-US" dirty="0" smtClean="0"/>
              <a:t>Need history on LOC and pupil exam</a:t>
            </a:r>
          </a:p>
          <a:p>
            <a:r>
              <a:rPr lang="en-US" dirty="0" smtClean="0"/>
              <a:t>Neurosurgeon may place ICP monitor</a:t>
            </a:r>
          </a:p>
          <a:p>
            <a:r>
              <a:rPr lang="en-US" dirty="0" smtClean="0"/>
              <a:t>Surgery-stabilization-head CT-possible return to OR for definitive neurosurgical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1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Assess defects before and after procedures.</a:t>
            </a:r>
          </a:p>
          <a:p>
            <a:r>
              <a:rPr lang="en-US" dirty="0" smtClean="0"/>
              <a:t>Be careful moving from OR table to bed – may need to keep head elevated.</a:t>
            </a:r>
          </a:p>
          <a:p>
            <a:r>
              <a:rPr lang="en-US" dirty="0" smtClean="0"/>
              <a:t>Be mindful of whether ICP catheter is open/closed.</a:t>
            </a:r>
          </a:p>
          <a:p>
            <a:r>
              <a:rPr lang="en-US" dirty="0" smtClean="0"/>
              <a:t>Table may be turned away from you – consider circuit extensions, IV line extensions.</a:t>
            </a:r>
          </a:p>
          <a:p>
            <a:r>
              <a:rPr lang="en-US" dirty="0" smtClean="0"/>
              <a:t>Can have large blood loss.</a:t>
            </a:r>
          </a:p>
          <a:p>
            <a:r>
              <a:rPr lang="en-US" dirty="0" smtClean="0"/>
              <a:t>Have drips ready (phenylephrine, </a:t>
            </a:r>
            <a:r>
              <a:rPr lang="en-US" dirty="0" err="1" smtClean="0"/>
              <a:t>nicardipine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0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Contributing Risk Factors to Secondary Brain Injury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870"/>
            <a:ext cx="8229600" cy="49471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Cerebral Factors</a:t>
            </a:r>
          </a:p>
          <a:p>
            <a:r>
              <a:rPr lang="en-US" dirty="0" smtClean="0"/>
              <a:t>Increased ICP</a:t>
            </a:r>
          </a:p>
          <a:p>
            <a:r>
              <a:rPr lang="en-US" dirty="0" smtClean="0"/>
              <a:t>Expanding mass lesions</a:t>
            </a:r>
          </a:p>
          <a:p>
            <a:r>
              <a:rPr lang="en-US" dirty="0" err="1" smtClean="0"/>
              <a:t>Hypercapnia</a:t>
            </a:r>
            <a:endParaRPr lang="en-US" dirty="0" smtClean="0"/>
          </a:p>
          <a:p>
            <a:r>
              <a:rPr lang="en-US" dirty="0" smtClean="0"/>
              <a:t>Hypoxemia</a:t>
            </a:r>
          </a:p>
          <a:p>
            <a:r>
              <a:rPr lang="en-US" dirty="0" smtClean="0"/>
              <a:t>Venous obstruction</a:t>
            </a:r>
          </a:p>
          <a:p>
            <a:r>
              <a:rPr lang="en-US" dirty="0" smtClean="0"/>
              <a:t>Systemic hypotension</a:t>
            </a:r>
          </a:p>
          <a:p>
            <a:r>
              <a:rPr lang="en-US" dirty="0" smtClean="0"/>
              <a:t>Excessive hyperventilation</a:t>
            </a:r>
          </a:p>
          <a:p>
            <a:r>
              <a:rPr lang="en-US" dirty="0" smtClean="0"/>
              <a:t>Posttraumatic vasospasm (</a:t>
            </a:r>
            <a:r>
              <a:rPr lang="en-US" dirty="0" err="1" smtClean="0"/>
              <a:t>papaverin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Seizures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7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Contributing Risk Factors to Secondary Brain Injury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5867"/>
            <a:ext cx="8229600" cy="44376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Systemic Factors</a:t>
            </a:r>
          </a:p>
          <a:p>
            <a:r>
              <a:rPr lang="en-US" dirty="0" smtClean="0"/>
              <a:t>Hypotension</a:t>
            </a:r>
          </a:p>
          <a:p>
            <a:r>
              <a:rPr lang="en-US" dirty="0" smtClean="0"/>
              <a:t>Hypoxemia</a:t>
            </a:r>
          </a:p>
          <a:p>
            <a:r>
              <a:rPr lang="en-US" dirty="0" smtClean="0"/>
              <a:t>Anemia</a:t>
            </a:r>
          </a:p>
          <a:p>
            <a:r>
              <a:rPr lang="en-US" dirty="0" err="1" smtClean="0"/>
              <a:t>Hypovolemia</a:t>
            </a:r>
            <a:endParaRPr lang="en-US" dirty="0" smtClean="0"/>
          </a:p>
          <a:p>
            <a:r>
              <a:rPr lang="en-US" dirty="0" smtClean="0"/>
              <a:t>Hyperglycemia</a:t>
            </a:r>
          </a:p>
          <a:p>
            <a:r>
              <a:rPr lang="en-US" dirty="0" err="1" smtClean="0"/>
              <a:t>Hyponatremia</a:t>
            </a:r>
            <a:endParaRPr lang="en-US" dirty="0" smtClean="0"/>
          </a:p>
          <a:p>
            <a:r>
              <a:rPr lang="en-US" dirty="0" smtClean="0"/>
              <a:t>Hypo-</a:t>
            </a:r>
            <a:r>
              <a:rPr lang="en-US" dirty="0" err="1" smtClean="0"/>
              <a:t>osmolar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Coagulopathy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0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Decreased O</a:t>
            </a:r>
            <a:r>
              <a:rPr lang="en-US" baseline="-25000" dirty="0" smtClean="0"/>
              <a:t>2</a:t>
            </a:r>
            <a:r>
              <a:rPr lang="en-US" dirty="0" smtClean="0"/>
              <a:t> delivery, as a result of hypotension and hypoxia, has the greatest negative effect.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30% of patients are hypoxic on admission as a result of central respiratory depression or associated chest injuries.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8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2284</Words>
  <Application>Microsoft Macintosh PowerPoint</Application>
  <PresentationFormat>On-screen Show (4:3)</PresentationFormat>
  <Paragraphs>398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Genesis</vt:lpstr>
      <vt:lpstr>Diagnosis</vt:lpstr>
      <vt:lpstr>Anesthetic Management of the Patient With Head Trauma</vt:lpstr>
      <vt:lpstr>Head Injuries</vt:lpstr>
      <vt:lpstr>Common Early Complications</vt:lpstr>
      <vt:lpstr>Major Stages of TBI</vt:lpstr>
      <vt:lpstr>Major Stages of TBI</vt:lpstr>
      <vt:lpstr>Contributing Risk Factors to Secondary Brain Injury</vt:lpstr>
      <vt:lpstr>Contributing Risk Factors to Secondary Brain Injury</vt:lpstr>
      <vt:lpstr>Head Injuries</vt:lpstr>
      <vt:lpstr>Diagnosis</vt:lpstr>
      <vt:lpstr>CT Scans – Positive Findings</vt:lpstr>
      <vt:lpstr>Head Injuries</vt:lpstr>
      <vt:lpstr>Types of Injuries</vt:lpstr>
      <vt:lpstr>Scalp Lacerations</vt:lpstr>
      <vt:lpstr>Scalp Laceration</vt:lpstr>
      <vt:lpstr>Degloving Laceration</vt:lpstr>
      <vt:lpstr>Concussion</vt:lpstr>
      <vt:lpstr>Skull Fracture</vt:lpstr>
      <vt:lpstr>Skull Fracture</vt:lpstr>
      <vt:lpstr>GSW</vt:lpstr>
      <vt:lpstr>Open Skull Fracture</vt:lpstr>
      <vt:lpstr>Depressed Skull Fracture</vt:lpstr>
      <vt:lpstr>Basilar Skull Fracture</vt:lpstr>
      <vt:lpstr>Basilar Skull Fracture: Signs</vt:lpstr>
      <vt:lpstr>Base of the Skull</vt:lpstr>
      <vt:lpstr>Basilar Skull Fracture</vt:lpstr>
      <vt:lpstr>Subdural Hematoma</vt:lpstr>
      <vt:lpstr>Characteristics of SDH Affecting Outcome</vt:lpstr>
      <vt:lpstr>Subdural Hematoma</vt:lpstr>
      <vt:lpstr>Epidural Hematoma</vt:lpstr>
      <vt:lpstr>Epidural Hematoma</vt:lpstr>
      <vt:lpstr>EDH - Treatment</vt:lpstr>
      <vt:lpstr>Epidural Hematoma</vt:lpstr>
      <vt:lpstr>Cerebral Hematoma</vt:lpstr>
      <vt:lpstr>Cerebral Hematoma</vt:lpstr>
      <vt:lpstr>Cerebral Hematoma</vt:lpstr>
      <vt:lpstr>Diffuse Axonal Injury</vt:lpstr>
      <vt:lpstr>DAI</vt:lpstr>
      <vt:lpstr>DAI</vt:lpstr>
      <vt:lpstr>Physiology</vt:lpstr>
      <vt:lpstr>Increased ICP</vt:lpstr>
      <vt:lpstr>Increased ICP</vt:lpstr>
      <vt:lpstr>Symptoms of Increased ICP</vt:lpstr>
      <vt:lpstr>Symptoms of Increased ICP</vt:lpstr>
      <vt:lpstr>Methods for Controlling ICP</vt:lpstr>
      <vt:lpstr>Methods for Controlling ICP</vt:lpstr>
      <vt:lpstr>Cerebral Blood Flow (CBF)</vt:lpstr>
      <vt:lpstr>CBF</vt:lpstr>
      <vt:lpstr>Resuscitation of Head Injured Patients</vt:lpstr>
      <vt:lpstr>Airway</vt:lpstr>
      <vt:lpstr>Airway Considerations</vt:lpstr>
      <vt:lpstr>Drugs to Facilitate Intubation</vt:lpstr>
      <vt:lpstr>Circulation</vt:lpstr>
      <vt:lpstr>Neurologic Exam</vt:lpstr>
      <vt:lpstr>Ventilation</vt:lpstr>
      <vt:lpstr>Ventilation</vt:lpstr>
      <vt:lpstr>Coagulopathy</vt:lpstr>
      <vt:lpstr>Coagulopathy</vt:lpstr>
      <vt:lpstr>Fluids</vt:lpstr>
      <vt:lpstr>Anesthetic Management</vt:lpstr>
      <vt:lpstr>Monitors</vt:lpstr>
      <vt:lpstr>Emergent/Neurosurgical</vt:lpstr>
      <vt:lpstr>Emergent/Neurosurgical</vt:lpstr>
      <vt:lpstr>Emergent/Neurosurgical</vt:lpstr>
      <vt:lpstr>Emergent/Nonneurosurgical</vt:lpstr>
      <vt:lpstr>Other Considerations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Coy</dc:creator>
  <cp:lastModifiedBy>Harold Rayford</cp:lastModifiedBy>
  <cp:revision>62</cp:revision>
  <dcterms:created xsi:type="dcterms:W3CDTF">2014-07-05T13:41:17Z</dcterms:created>
  <dcterms:modified xsi:type="dcterms:W3CDTF">2022-01-09T00:36:46Z</dcterms:modified>
</cp:coreProperties>
</file>