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3.jpe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notesSlides/notesSlide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" name="Shape 1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Dysesthesia—unplease, abnormal sense of touch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Cholinesterase inhibitors (donepezil, rivastigmine, and galantamine) may antagonize the effect of non-depolarizing neuromuscular blocking agents—meaning paralysis doesn’t happen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Cholinesterase inhibitors tacrine (cognex); donepezil (aricept); rivastgmine (exelon); galantamine (razadyne)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Dysarthria = speaking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Shape 1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 succs dose 1-1.5 mg/kg per M &amp; 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5" name="Shape 2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Heteroropic ossification is the abnormal growth of bone in the non-skeletal tissues including muscle, tendons, or other soft tissue. When HO develops, new bone grows at 3 times the normal rate resulting in jagged, painful joints.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e5WXDlxPWo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entrez/eutils/elink.fcgi?dbfrom=pubmed&amp;retmode=ref&amp;cmd=prlinks&amp;id=22729032" TargetMode="External"/><Relationship Id="rId3" Type="http://schemas.openxmlformats.org/officeDocument/2006/relationships/hyperlink" Target="https://dx.doi.org/10.1016/j.pnpbp.2012.06.011" TargetMode="External"/><Relationship Id="rId4" Type="http://schemas.openxmlformats.org/officeDocument/2006/relationships/hyperlink" Target="https://www.ncbi.nlm.nih.gov/pubmed/?term=Eckenhoff%20RG%5bAuthor%5d&amp;cauthor=true&amp;cauthor_uid=22729032" TargetMode="External"/><Relationship Id="rId5" Type="http://schemas.openxmlformats.org/officeDocument/2006/relationships/hyperlink" Target="https://www.ncbi.nlm.nih.gov/pubmed/?term=Laudansky%20KF%5bAuthor%5d&amp;cauthor=true&amp;cauthor_uid=22729032" TargetMode="External"/><Relationship Id="rId6" Type="http://schemas.openxmlformats.org/officeDocument/2006/relationships/hyperlink" Target="https://www.ncbi.nlm.nih.gov/pmc/articles/PMC3509241/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uroems.com/2014/04/18/blood-flow-through-the-brain-pt-3-circle-of-willis/" TargetMode="External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vca.be/en/treatments/surgery_aneurysm" TargetMode="External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685800" y="718206"/>
            <a:ext cx="7772400" cy="3748692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br/>
            <a:br/>
            <a:br/>
            <a:br/>
            <a:r>
              <a:t>Anesthetic Implications of Patients with Neurological Diseases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1371600" y="4606159"/>
            <a:ext cx="6400800" cy="1752601"/>
          </a:xfrm>
          <a:prstGeom prst="rect">
            <a:avLst/>
          </a:prstGeom>
        </p:spPr>
        <p:txBody>
          <a:bodyPr/>
          <a:lstStyle/>
          <a:p>
            <a:pPr/>
            <a:r>
              <a:t>Melinda Stone</a:t>
            </a:r>
          </a:p>
          <a:p>
            <a:pPr/>
            <a:r>
              <a:t>APRN, CRNA, MS</a:t>
            </a:r>
          </a:p>
          <a:p>
            <a:pPr>
              <a:defRPr sz="1500"/>
            </a:pPr>
            <a:r>
              <a:t>Adapted lecture from Julie Zupfer Anderson</a:t>
            </a:r>
          </a:p>
        </p:txBody>
      </p:sp>
      <p:pic>
        <p:nvPicPr>
          <p:cNvPr id="9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3123" y="499460"/>
            <a:ext cx="3340101" cy="2425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title"/>
          </p:nvPr>
        </p:nvSpPr>
        <p:spPr>
          <a:xfrm>
            <a:off x="457200" y="274638"/>
            <a:ext cx="8229600" cy="73786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Parkinson Disease</a:t>
            </a:r>
            <a:r>
              <a:rPr baseline="-36645"/>
              <a:t>3</a:t>
            </a:r>
            <a:br>
              <a:rPr baseline="-36645"/>
            </a:br>
          </a:p>
        </p:txBody>
      </p:sp>
      <p:sp>
        <p:nvSpPr>
          <p:cNvPr id="126" name="Content Placeholder 2"/>
          <p:cNvSpPr txBox="1"/>
          <p:nvPr>
            <p:ph type="body" idx="1"/>
          </p:nvPr>
        </p:nvSpPr>
        <p:spPr>
          <a:xfrm>
            <a:off x="457200" y="1012503"/>
            <a:ext cx="8229600" cy="511366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Anesthetic management cont</a:t>
            </a:r>
          </a:p>
          <a:p>
            <a:pPr>
              <a:spcBef>
                <a:spcPts val="400"/>
              </a:spcBef>
              <a:defRPr sz="2000"/>
            </a:pPr>
            <a:r>
              <a:t>Dopamine agonists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risk for neuroleptic malignant syndrome</a:t>
            </a:r>
          </a:p>
          <a:p>
            <a:pPr>
              <a:spcBef>
                <a:spcPts val="400"/>
              </a:spcBef>
              <a:defRPr sz="2000"/>
            </a:pPr>
            <a:r>
              <a:t>Autonomic dysfunction common; orthostatic hypotension aggravated by vasodilation d/t anti-Parkinson drugs</a:t>
            </a:r>
          </a:p>
          <a:p>
            <a:pPr>
              <a:spcBef>
                <a:spcPts val="400"/>
              </a:spcBef>
              <a:defRPr sz="2000"/>
            </a:pPr>
            <a:r>
              <a:t>Excess salivation &amp; esophageal dysfunction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risk for aspiration pneum</a:t>
            </a:r>
          </a:p>
          <a:p>
            <a:pPr>
              <a:spcBef>
                <a:spcPts val="400"/>
              </a:spcBef>
              <a:defRPr sz="2000"/>
            </a:pPr>
            <a:r>
              <a:t>Peri-op resp complications common with upper airway obstruction d/t poor muscle coordination &amp; neurotransmitter imbalance</a:t>
            </a:r>
          </a:p>
          <a:p>
            <a:pPr>
              <a:spcBef>
                <a:spcPts val="400"/>
              </a:spcBef>
              <a:defRPr sz="2000"/>
            </a:pPr>
            <a:r>
              <a:t>Higher risk for post-op confusion &amp; confusion</a:t>
            </a:r>
          </a:p>
          <a:p>
            <a:pPr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Youtube video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https://www.youtube.com/watch?v=ie5WXDlxPWo</a:t>
            </a:r>
          </a:p>
          <a:p>
            <a:pPr>
              <a:buSzTx/>
              <a:buNone/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Start at 5:20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title"/>
          </p:nvPr>
        </p:nvSpPr>
        <p:spPr>
          <a:xfrm>
            <a:off x="457200" y="274638"/>
            <a:ext cx="8229600" cy="703545"/>
          </a:xfrm>
          <a:prstGeom prst="rect">
            <a:avLst/>
          </a:prstGeom>
        </p:spPr>
        <p:txBody>
          <a:bodyPr/>
          <a:lstStyle/>
          <a:p>
            <a:pPr defTabSz="196596">
              <a:defRPr sz="1075"/>
            </a:pPr>
            <a:br/>
            <a:r>
              <a:t>Alzheimer’s Disease</a:t>
            </a:r>
            <a:r>
              <a:rPr baseline="-50186"/>
              <a:t>1</a:t>
            </a:r>
            <a:br>
              <a:rPr baseline="-50186"/>
            </a:br>
          </a:p>
        </p:txBody>
      </p:sp>
      <p:sp>
        <p:nvSpPr>
          <p:cNvPr id="129" name="Content Placeholder 2"/>
          <p:cNvSpPr txBox="1"/>
          <p:nvPr>
            <p:ph type="body" idx="1"/>
          </p:nvPr>
        </p:nvSpPr>
        <p:spPr>
          <a:xfrm>
            <a:off x="457200" y="978181"/>
            <a:ext cx="8229600" cy="514798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Stats from Alzheimer’s Association </a:t>
            </a:r>
            <a:r>
              <a:rPr sz="800"/>
              <a:t>(https://www.alz.org/documents_custom/2016-facts-and-figures.pdf)</a:t>
            </a:r>
            <a:endParaRPr sz="800"/>
          </a:p>
          <a:p>
            <a:pPr>
              <a:spcBef>
                <a:spcPts val="400"/>
              </a:spcBef>
              <a:defRPr sz="2000"/>
            </a:pPr>
            <a:r>
              <a:t>2016 estimated 5.4 million Americans have Alzheimer’s Disease (AD)</a:t>
            </a:r>
          </a:p>
          <a:p>
            <a:pPr>
              <a:spcBef>
                <a:spcPts val="400"/>
              </a:spcBef>
              <a:defRPr sz="2000"/>
            </a:pPr>
            <a:r>
              <a:t>81% of people with AD are 75 or older</a:t>
            </a:r>
          </a:p>
          <a:p>
            <a:pPr>
              <a:spcBef>
                <a:spcPts val="400"/>
              </a:spcBef>
              <a:defRPr sz="2000"/>
            </a:pPr>
            <a:r>
              <a:t>32% of people 85 or older have Alzheimer’s</a:t>
            </a:r>
          </a:p>
          <a:p>
            <a:pPr>
              <a:spcBef>
                <a:spcPts val="400"/>
              </a:spcBef>
              <a:defRPr sz="2000"/>
            </a:pPr>
            <a:r>
              <a:t>2/3 of AD pts are women</a:t>
            </a:r>
          </a:p>
          <a:p>
            <a:pPr>
              <a:spcBef>
                <a:spcPts val="400"/>
              </a:spcBef>
              <a:defRPr sz="2000"/>
            </a:pPr>
            <a:r>
              <a:t>Older African-Americans &amp; Hispanics more likely to develop AD</a:t>
            </a:r>
          </a:p>
          <a:p>
            <a:pPr>
              <a:spcBef>
                <a:spcPts val="400"/>
              </a:spcBef>
              <a:defRPr sz="2000"/>
            </a:pPr>
            <a:r>
              <a:t>Lifetime risk of development at age 65 is 1 in 6 (17%) women &amp; 1 in 11 (9%) for men</a:t>
            </a:r>
          </a:p>
          <a:p>
            <a:pPr>
              <a:spcBef>
                <a:spcPts val="400"/>
              </a:spcBef>
              <a:defRPr sz="2000"/>
            </a:pPr>
            <a:r>
              <a:t>By 2025 people age 65 or older with AD projected to be 7.1 million; by 2050 13.8 million!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xfrm>
            <a:off x="457200" y="274638"/>
            <a:ext cx="8229600" cy="703545"/>
          </a:xfrm>
          <a:prstGeom prst="rect">
            <a:avLst/>
          </a:prstGeom>
        </p:spPr>
        <p:txBody>
          <a:bodyPr/>
          <a:lstStyle/>
          <a:p>
            <a:pPr defTabSz="196596">
              <a:defRPr sz="1075"/>
            </a:pPr>
            <a:br/>
            <a:r>
              <a:t>Alzheimer’s Disease</a:t>
            </a:r>
            <a:r>
              <a:rPr baseline="-50186"/>
              <a:t>2</a:t>
            </a:r>
            <a:br>
              <a:rPr baseline="-50186"/>
            </a:br>
          </a:p>
        </p:txBody>
      </p:sp>
      <p:sp>
        <p:nvSpPr>
          <p:cNvPr id="132" name="Content Placeholder 2"/>
          <p:cNvSpPr txBox="1"/>
          <p:nvPr>
            <p:ph type="body" idx="1"/>
          </p:nvPr>
        </p:nvSpPr>
        <p:spPr>
          <a:xfrm>
            <a:off x="457200" y="978181"/>
            <a:ext cx="8229600" cy="5147982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lnSpc>
                <a:spcPct val="90000"/>
              </a:lnSpc>
              <a:buSzTx/>
              <a:buNone/>
              <a:defRPr sz="1960"/>
            </a:pPr>
          </a:p>
          <a:p>
            <a:pPr marL="336042" indent="-336042" defTabSz="448055">
              <a:lnSpc>
                <a:spcPct val="90000"/>
              </a:lnSpc>
              <a:buSzTx/>
              <a:buNone/>
              <a:defRPr sz="1960"/>
            </a:pPr>
          </a:p>
          <a:p>
            <a:pPr marL="336042" indent="-336042" defTabSz="448055">
              <a:lnSpc>
                <a:spcPct val="90000"/>
              </a:lnSpc>
              <a:buSzTx/>
              <a:buNone/>
              <a:defRPr sz="1960"/>
            </a:pPr>
          </a:p>
          <a:p>
            <a:pPr marL="336042" indent="-336042" defTabSz="448055">
              <a:lnSpc>
                <a:spcPct val="90000"/>
              </a:lnSpc>
              <a:buSzTx/>
              <a:buNone/>
              <a:defRPr sz="1960"/>
            </a:pPr>
          </a:p>
          <a:p>
            <a:pPr marL="336042" indent="-336042" defTabSz="448055">
              <a:lnSpc>
                <a:spcPct val="90000"/>
              </a:lnSpc>
              <a:buSzTx/>
              <a:buNone/>
              <a:defRPr sz="1960"/>
            </a:pP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buSzTx/>
              <a:buNone/>
              <a:defRPr sz="1960"/>
            </a:pPr>
            <a:r>
              <a:t>Disease process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Deposit of amyloid β peptides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amyloid plaques &amp; neurofibrillary tangles &amp; apoptotic cell death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Cognitive impairment, poor decision making, language deterioration, gait disturbances, agitation, seizures, psychosis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Treated with cholinesterase inhibitors &amp; NMDA receptor antagonists</a:t>
            </a:r>
          </a:p>
          <a:p>
            <a:pPr lvl="1" marL="728091" indent="-280035" defTabSz="448055">
              <a:lnSpc>
                <a:spcPct val="90000"/>
              </a:lnSpc>
              <a:spcBef>
                <a:spcPts val="300"/>
              </a:spcBef>
              <a:defRPr sz="1568"/>
            </a:pPr>
            <a:r>
              <a:t>Side effects of cholinesterase inhibitors include N/V, bradycardia, syncope &amp; fatigue</a:t>
            </a:r>
            <a:endParaRPr sz="2744"/>
          </a:p>
          <a:p>
            <a:pPr lvl="1" marL="728091" indent="-280035" defTabSz="448055">
              <a:lnSpc>
                <a:spcPct val="90000"/>
              </a:lnSpc>
              <a:spcBef>
                <a:spcPts val="300"/>
              </a:spcBef>
              <a:defRPr sz="1568"/>
            </a:pPr>
            <a:r>
              <a:t>How would use of cholinesterase inhibitors affect non-depolarizing MRs?</a:t>
            </a:r>
            <a:endParaRPr sz="2744"/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May also be taking antidepressants, anticonvulsants &amp; antipsychotics</a:t>
            </a:r>
          </a:p>
          <a:p>
            <a:pPr lvl="1" marL="280035" indent="168021" defTabSz="448055">
              <a:lnSpc>
                <a:spcPct val="90000"/>
              </a:lnSpc>
              <a:spcBef>
                <a:spcPts val="600"/>
              </a:spcBef>
              <a:buSzTx/>
              <a:buNone/>
              <a:defRPr sz="1568"/>
            </a:pPr>
          </a:p>
          <a:p>
            <a:pPr marL="336042" indent="-336042" defTabSz="448055">
              <a:lnSpc>
                <a:spcPct val="90000"/>
              </a:lnSpc>
              <a:spcBef>
                <a:spcPts val="100"/>
              </a:spcBef>
              <a:buSzTx/>
              <a:buNone/>
              <a:defRPr sz="784"/>
            </a:pPr>
            <a:r>
              <a:t>https://www.alz.org/braintour/healthy_vs_alzheimers.asp</a:t>
            </a:r>
          </a:p>
        </p:txBody>
      </p:sp>
      <p:pic>
        <p:nvPicPr>
          <p:cNvPr id="13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26740" y="978181"/>
            <a:ext cx="1963475" cy="20250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title"/>
          </p:nvPr>
        </p:nvSpPr>
        <p:spPr>
          <a:xfrm>
            <a:off x="457200" y="274638"/>
            <a:ext cx="8229600" cy="703545"/>
          </a:xfrm>
          <a:prstGeom prst="rect">
            <a:avLst/>
          </a:prstGeom>
        </p:spPr>
        <p:txBody>
          <a:bodyPr/>
          <a:lstStyle/>
          <a:p>
            <a:pPr defTabSz="292607">
              <a:defRPr sz="1600"/>
            </a:pPr>
            <a:r>
              <a:t>Alzheimer’s Disease</a:t>
            </a:r>
            <a:r>
              <a:rPr baseline="-35687"/>
              <a:t>3</a:t>
            </a:r>
            <a:br>
              <a:rPr baseline="-35687"/>
            </a:br>
          </a:p>
        </p:txBody>
      </p:sp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457200" y="978181"/>
            <a:ext cx="8229600" cy="514798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Anesthesia Management</a:t>
            </a:r>
          </a:p>
          <a:p>
            <a:pPr>
              <a:spcBef>
                <a:spcPts val="400"/>
              </a:spcBef>
              <a:defRPr sz="2000"/>
            </a:pPr>
            <a:r>
              <a:t>Careful consideration of pt’s meds &amp; anesthetic concerns</a:t>
            </a:r>
          </a:p>
          <a:p>
            <a:pPr>
              <a:spcBef>
                <a:spcPts val="400"/>
              </a:spcBef>
              <a:defRPr sz="2000"/>
            </a:pPr>
            <a:r>
              <a:t>Pt may be confused &amp; uncooperative d/t dementia; post-op cognitive dysfunction can occur</a:t>
            </a:r>
          </a:p>
          <a:p>
            <a:pPr>
              <a:spcBef>
                <a:spcPts val="400"/>
              </a:spcBef>
              <a:defRPr sz="2000"/>
            </a:pPr>
            <a:r>
              <a:t>Avoid sedation</a:t>
            </a:r>
          </a:p>
          <a:p>
            <a:pPr>
              <a:spcBef>
                <a:spcPts val="400"/>
              </a:spcBef>
              <a:defRPr sz="2000"/>
            </a:pPr>
            <a:r>
              <a:t>If anticholinergic required, glycopyrrolate preferred d/t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Æ</a:t>
            </a:r>
            <a:r>
              <a:t> BBB</a:t>
            </a:r>
          </a:p>
          <a:p>
            <a:pPr>
              <a:spcBef>
                <a:spcPts val="400"/>
              </a:spcBef>
              <a:defRPr sz="2000"/>
            </a:pPr>
            <a:r>
              <a:t>Pts on cholinesterase inhibitors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prolonged response to succs; resistance to NDMRs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Post-Op Cognitive Decline Article</a:t>
            </a:r>
          </a:p>
        </p:txBody>
      </p:sp>
      <p:sp>
        <p:nvSpPr>
          <p:cNvPr id="143" name="Content Placeholder 2"/>
          <p:cNvSpPr txBox="1"/>
          <p:nvPr>
            <p:ph type="body" idx="1"/>
          </p:nvPr>
        </p:nvSpPr>
        <p:spPr>
          <a:xfrm>
            <a:off x="457200" y="162395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None/>
              <a:defRPr sz="2400"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Possible Paper Topic!</a:t>
            </a:r>
          </a:p>
          <a:p>
            <a:pPr marL="0" indent="0">
              <a:buSzTx/>
              <a:buNone/>
              <a:defRPr sz="1600"/>
            </a:pP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Here’s an excellent article:</a:t>
            </a:r>
          </a:p>
          <a:p>
            <a:pPr marL="0" indent="0">
              <a:buSzTx/>
              <a:buNone/>
              <a:defRPr sz="1600"/>
            </a:pP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Prog Neuropsychopharmacol Biol Psychiatry. 2013 Dec; 47: 10.1016/j.pnpbp.2012.06.011. </a:t>
            </a: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t>Published online 2012 Jun 21. doi:  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10.1016/j.pnpbp.2012.06.011</a:t>
            </a: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t>PMCID: PMC3509241</a:t>
            </a: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t>NIHMSID: NIHMS394929</a:t>
            </a:r>
          </a:p>
          <a:p>
            <a:pPr marL="0" indent="0">
              <a:spcBef>
                <a:spcPts val="300"/>
              </a:spcBef>
              <a:buSzTx/>
              <a:buNone/>
              <a:defRPr b="1" sz="1600">
                <a:latin typeface="+mj-lt"/>
                <a:ea typeface="+mj-ea"/>
                <a:cs typeface="+mj-cs"/>
                <a:sym typeface="Helvetica"/>
              </a:defRPr>
            </a:pPr>
            <a:r>
              <a:t>Anesthesia, Surgery, Illness and Alzheimer’s Disease</a:t>
            </a: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Roderic G. Eckenhoff</a:t>
            </a:r>
            <a:r>
              <a:t> and  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Krzysztof F. Laudansky</a:t>
            </a:r>
          </a:p>
          <a:p>
            <a:pPr marL="0" indent="0">
              <a:spcBef>
                <a:spcPts val="300"/>
              </a:spcBef>
              <a:buSzTx/>
              <a:buNone/>
              <a:defRPr sz="1600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Author information ►</a:t>
            </a:r>
            <a:r>
              <a:t> 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Copyright and License information 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/>
          <p:nvPr>
            <p:ph type="title"/>
          </p:nvPr>
        </p:nvSpPr>
        <p:spPr>
          <a:xfrm>
            <a:off x="457200" y="274638"/>
            <a:ext cx="8229600" cy="703545"/>
          </a:xfrm>
          <a:prstGeom prst="rect">
            <a:avLst/>
          </a:prstGeom>
        </p:spPr>
        <p:txBody>
          <a:bodyPr/>
          <a:lstStyle/>
          <a:p>
            <a:pPr defTabSz="196596">
              <a:defRPr sz="1075"/>
            </a:pPr>
            <a:br/>
            <a:r>
              <a:t>Amyotrophic Lateral Sclerosis (ALS) Disease</a:t>
            </a:r>
            <a:r>
              <a:rPr baseline="-50186"/>
              <a:t>1</a:t>
            </a:r>
            <a:br>
              <a:rPr baseline="-50186"/>
            </a:br>
          </a:p>
        </p:txBody>
      </p:sp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457200" y="978181"/>
            <a:ext cx="8229600" cy="514798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t>Degenerative motor neuron disease (upper &amp; lower)</a:t>
            </a:r>
          </a:p>
          <a:p>
            <a:pPr>
              <a:spcBef>
                <a:spcPts val="400"/>
              </a:spcBef>
              <a:defRPr sz="2000"/>
            </a:pPr>
            <a:r>
              <a:t>Four patterns of clinical presentation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Limb onset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Bulbar onset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Pure upper motor neuron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Progressive muscular atrophy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S &amp; S influenced by affected neurons</a:t>
            </a:r>
          </a:p>
          <a:p>
            <a:pPr>
              <a:spcBef>
                <a:spcPts val="400"/>
              </a:spcBef>
              <a:defRPr sz="2000"/>
            </a:pPr>
            <a:r>
              <a:t>Skeletal muscle weakness &amp; fasciculations initial symptoms</a:t>
            </a:r>
          </a:p>
          <a:p>
            <a:pPr>
              <a:spcBef>
                <a:spcPts val="400"/>
              </a:spcBef>
              <a:defRPr sz="2000"/>
            </a:pPr>
            <a:r>
              <a:t>Bulbar atrophy results in dysarthria &amp; dysphagia</a:t>
            </a:r>
          </a:p>
          <a:p>
            <a:pPr>
              <a:spcBef>
                <a:spcPts val="400"/>
              </a:spcBef>
              <a:defRPr sz="2000"/>
            </a:pPr>
            <a:r>
              <a:t>PFts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VC &amp; max voluntary ventilation; resp failure eventually develops </a:t>
            </a:r>
          </a:p>
          <a:p>
            <a:pPr>
              <a:spcBef>
                <a:spcPts val="400"/>
              </a:spcBef>
              <a:defRPr sz="2000"/>
            </a:pPr>
            <a:r>
              <a:t>Cause of death is respiratory failure or circulatory collapse</a:t>
            </a:r>
          </a:p>
          <a:p>
            <a:pPr>
              <a:spcBef>
                <a:spcPts val="400"/>
              </a:spcBef>
              <a:defRPr sz="2000"/>
            </a:pPr>
            <a:r>
              <a:t>Autonomic dysfunction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resting tachycardia, orthostatic hypotensive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epi &amp; norepi circulating levels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/>
          <p:nvPr>
            <p:ph type="title"/>
          </p:nvPr>
        </p:nvSpPr>
        <p:spPr>
          <a:xfrm>
            <a:off x="457200" y="274638"/>
            <a:ext cx="8229600" cy="703545"/>
          </a:xfrm>
          <a:prstGeom prst="rect">
            <a:avLst/>
          </a:prstGeom>
        </p:spPr>
        <p:txBody>
          <a:bodyPr/>
          <a:lstStyle/>
          <a:p>
            <a:pPr defTabSz="196596">
              <a:defRPr sz="1075"/>
            </a:pPr>
            <a:br/>
            <a:r>
              <a:t>Amyotrophic Lateral Sclerosis (ALS) Disease</a:t>
            </a:r>
            <a:r>
              <a:rPr baseline="-50186"/>
              <a:t>2</a:t>
            </a:r>
            <a:br>
              <a:rPr baseline="-50186"/>
            </a:br>
          </a:p>
        </p:txBody>
      </p:sp>
      <p:sp>
        <p:nvSpPr>
          <p:cNvPr id="151" name="Content Placeholder 2"/>
          <p:cNvSpPr txBox="1"/>
          <p:nvPr>
            <p:ph type="body" idx="1"/>
          </p:nvPr>
        </p:nvSpPr>
        <p:spPr>
          <a:xfrm>
            <a:off x="457200" y="978181"/>
            <a:ext cx="8229600" cy="514798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Anesthesia Management</a:t>
            </a:r>
          </a:p>
          <a:p>
            <a:pPr>
              <a:spcBef>
                <a:spcPts val="400"/>
              </a:spcBef>
              <a:defRPr sz="2000"/>
            </a:pPr>
            <a:r>
              <a:t>No evidence supporting “best” anesthetic approach</a:t>
            </a:r>
          </a:p>
          <a:p>
            <a:pPr>
              <a:spcBef>
                <a:spcPts val="400"/>
              </a:spcBef>
              <a:defRPr sz="2000"/>
            </a:pPr>
            <a:r>
              <a:t>Neuromuscular transmission markedly abnormal</a:t>
            </a:r>
          </a:p>
          <a:p>
            <a:pPr>
              <a:spcBef>
                <a:spcPts val="400"/>
              </a:spcBef>
              <a:defRPr sz="2000"/>
            </a:pPr>
            <a:r>
              <a:t>Can be very sensitive to NDMRs</a:t>
            </a:r>
          </a:p>
          <a:p>
            <a:pPr>
              <a:spcBef>
                <a:spcPts val="400"/>
              </a:spcBef>
              <a:defRPr sz="2000"/>
            </a:pPr>
            <a:r>
              <a:t>At risk for succs-induced hyperkalemia</a:t>
            </a:r>
          </a:p>
          <a:p>
            <a:pPr>
              <a:spcBef>
                <a:spcPts val="400"/>
              </a:spcBef>
              <a:defRPr sz="2000"/>
            </a:pPr>
            <a:r>
              <a:t>Need for post-op vent support likely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algn="l" defTabSz="182880">
              <a:defRPr sz="1000"/>
            </a:pPr>
            <a:br/>
            <a:r>
              <a:t>Muscular </a:t>
            </a:r>
            <a:r>
              <a:rPr sz="1080"/>
              <a:t>Dystrophy</a:t>
            </a:r>
            <a:br>
              <a:rPr sz="1080"/>
            </a:br>
            <a:br>
              <a:rPr sz="1080"/>
            </a:b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457200" y="1158372"/>
            <a:ext cx="8229600" cy="4967791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800"/>
            </a:pPr>
          </a:p>
          <a:p>
            <a:pPr>
              <a:spcBef>
                <a:spcPts val="400"/>
              </a:spcBef>
              <a:defRPr sz="2000"/>
            </a:pPr>
            <a:r>
              <a:t>Associated with muscle membrane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abnormalities</a:t>
            </a:r>
          </a:p>
          <a:p>
            <a:pPr>
              <a:spcBef>
                <a:spcPts val="400"/>
              </a:spcBef>
              <a:defRPr sz="2000"/>
            </a:pPr>
            <a:r>
              <a:t>Progressive loss of skeletal muscle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function</a:t>
            </a:r>
          </a:p>
          <a:p>
            <a:pPr>
              <a:spcBef>
                <a:spcPts val="400"/>
              </a:spcBef>
              <a:defRPr sz="2000"/>
            </a:pPr>
            <a:r>
              <a:t>Cardiac &amp; smooth muscle</a:t>
            </a: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	dysfunction less evident but contributes to significant M &amp; M</a:t>
            </a:r>
          </a:p>
          <a:p>
            <a:pPr>
              <a:buSzTx/>
              <a:buNone/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Duchenne MD</a:t>
            </a:r>
          </a:p>
          <a:p>
            <a:pPr>
              <a:spcBef>
                <a:spcPts val="400"/>
              </a:spcBef>
              <a:defRPr sz="2000"/>
            </a:pPr>
            <a:r>
              <a:t>Sex-linked recessive trait; caused by dystrophin absence in muscle membrane cytoskeleton</a:t>
            </a:r>
          </a:p>
          <a:p>
            <a:pPr>
              <a:spcBef>
                <a:spcPts val="400"/>
              </a:spcBef>
              <a:defRPr sz="2000"/>
            </a:pPr>
            <a:r>
              <a:t>Characterized by skeletal muscle painless degeneration &amp; atrophy; starts proximally</a:t>
            </a:r>
          </a:p>
          <a:p>
            <a:pPr>
              <a:buSzTx/>
              <a:buNone/>
              <a:defRPr sz="800"/>
            </a:pPr>
          </a:p>
          <a:p>
            <a:pPr>
              <a:spcBef>
                <a:spcPts val="100"/>
              </a:spcBef>
              <a:buSzTx/>
              <a:buNone/>
              <a:defRPr sz="800"/>
            </a:pPr>
            <a:r>
              <a:t>http://patient.info/health/muscular-dystrophies-an-overview</a:t>
            </a:r>
          </a:p>
        </p:txBody>
      </p:sp>
      <p:pic>
        <p:nvPicPr>
          <p:cNvPr id="15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4622" y="274638"/>
            <a:ext cx="3615796" cy="2638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Muscular Dystrophy</a:t>
            </a:r>
            <a:r>
              <a:rPr baseline="-44775"/>
              <a:t>2</a:t>
            </a:r>
            <a:br>
              <a:rPr baseline="-44775"/>
            </a:br>
          </a:p>
        </p:txBody>
      </p:sp>
      <p:sp>
        <p:nvSpPr>
          <p:cNvPr id="158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Duchenne MD cont</a:t>
            </a:r>
          </a:p>
          <a:p>
            <a:pPr>
              <a:spcBef>
                <a:spcPts val="400"/>
              </a:spcBef>
              <a:defRPr sz="2000"/>
            </a:pPr>
            <a:r>
              <a:t>Symptoms appear 2-5 years of age; significant limitations by age 12</a:t>
            </a:r>
          </a:p>
          <a:p>
            <a:pPr>
              <a:spcBef>
                <a:spcPts val="400"/>
              </a:spcBef>
              <a:defRPr sz="2000"/>
            </a:pPr>
            <a:r>
              <a:t>Common surgical procedure is intervention for kyphoscoliosis</a:t>
            </a:r>
          </a:p>
          <a:p>
            <a:pPr>
              <a:spcBef>
                <a:spcPts val="400"/>
              </a:spcBef>
              <a:defRPr sz="2000"/>
            </a:pPr>
            <a:r>
              <a:t>Cardiac dysfunction includes cardiomyopathy, ventricular dysrhythmias &amp; mitral regurg</a:t>
            </a:r>
          </a:p>
          <a:p>
            <a:pPr>
              <a:spcBef>
                <a:spcPts val="400"/>
              </a:spcBef>
              <a:defRPr sz="2000"/>
            </a:pPr>
            <a:r>
              <a:t>Other clinical manifestations include ineffective cough d/t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muscle strength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retention of pulm secretions &amp; pneumonia</a:t>
            </a:r>
          </a:p>
          <a:p>
            <a:pPr>
              <a:spcBef>
                <a:spcPts val="400"/>
              </a:spcBef>
              <a:defRPr sz="2000"/>
            </a:pPr>
            <a:r>
              <a:t>Smooth muscle involvement causes intestinal hypomotility, gastroparesis &amp; delayed gastric emptying</a:t>
            </a:r>
          </a:p>
          <a:p>
            <a:pPr>
              <a:spcBef>
                <a:spcPts val="400"/>
              </a:spcBef>
              <a:defRPr sz="2000"/>
            </a:pPr>
            <a:r>
              <a:t>Meds may include ACE inhibitors &amp; β-adrenergic blockers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Muscular Dystrophy</a:t>
            </a:r>
            <a:r>
              <a:rPr baseline="-44775"/>
              <a:t>3</a:t>
            </a:r>
            <a:br>
              <a:rPr baseline="-44775"/>
            </a:br>
          </a:p>
        </p:txBody>
      </p:sp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Becker MD</a:t>
            </a:r>
          </a:p>
          <a:p>
            <a:pPr>
              <a:spcBef>
                <a:spcPts val="400"/>
              </a:spcBef>
              <a:defRPr sz="2000"/>
            </a:pPr>
            <a:r>
              <a:t>Reduced amount of dystrophin</a:t>
            </a:r>
          </a:p>
          <a:p>
            <a:pPr>
              <a:spcBef>
                <a:spcPts val="400"/>
              </a:spcBef>
              <a:defRPr sz="2000"/>
            </a:pPr>
            <a:r>
              <a:t>Milder clinical course with respect to skeletal muscle dysfunction compared to DMD</a:t>
            </a:r>
          </a:p>
          <a:p>
            <a:pPr>
              <a:spcBef>
                <a:spcPts val="400"/>
              </a:spcBef>
              <a:defRPr sz="2000"/>
            </a:pPr>
            <a:r>
              <a:t>Cardiac more prevalent in BMD vs DMD</a:t>
            </a:r>
          </a:p>
          <a:p>
            <a:pPr>
              <a:spcBef>
                <a:spcPts val="400"/>
              </a:spcBef>
              <a:defRPr sz="2000"/>
            </a:pPr>
            <a:r>
              <a:t>May also have epilepsy, macroglossia &amp; color blindness</a:t>
            </a:r>
          </a:p>
          <a:p>
            <a:pPr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Emery-Dreifuss MD</a:t>
            </a:r>
          </a:p>
          <a:p>
            <a:pPr>
              <a:spcBef>
                <a:spcPts val="400"/>
              </a:spcBef>
              <a:defRPr sz="2000"/>
            </a:pPr>
            <a:r>
              <a:t>Characterized by contractures of elbows, ankles, spine &amp; humeropectoral weakness</a:t>
            </a:r>
          </a:p>
          <a:p>
            <a:pPr>
              <a:spcBef>
                <a:spcPts val="400"/>
              </a:spcBef>
              <a:defRPr sz="2000"/>
            </a:pPr>
            <a:r>
              <a:t>Skeletal muscle manifestations usually mild</a:t>
            </a:r>
          </a:p>
          <a:p>
            <a:pPr>
              <a:spcBef>
                <a:spcPts val="400"/>
              </a:spcBef>
              <a:defRPr sz="2000"/>
            </a:pPr>
            <a:r>
              <a:t>Cardiac conduction defects can be fatal; ICD often placed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/>
          <p:nvPr>
            <p:ph type="title"/>
          </p:nvPr>
        </p:nvSpPr>
        <p:spPr>
          <a:xfrm>
            <a:off x="457200" y="274638"/>
            <a:ext cx="8229600" cy="626319"/>
          </a:xfrm>
          <a:prstGeom prst="rect">
            <a:avLst/>
          </a:prstGeom>
        </p:spPr>
        <p:txBody>
          <a:bodyPr/>
          <a:lstStyle/>
          <a:p>
            <a:pPr algn="l">
              <a:defRPr sz="2800"/>
            </a:pPr>
            <a:r>
              <a:t>Multiple Sclerosis</a:t>
            </a:r>
            <a:r>
              <a:rPr baseline="-25000"/>
              <a:t>1</a:t>
            </a:r>
          </a:p>
        </p:txBody>
      </p:sp>
      <p:sp>
        <p:nvSpPr>
          <p:cNvPr id="99" name="Content Placeholder 2"/>
          <p:cNvSpPr txBox="1"/>
          <p:nvPr>
            <p:ph type="body" idx="1"/>
          </p:nvPr>
        </p:nvSpPr>
        <p:spPr>
          <a:xfrm>
            <a:off x="457200" y="900956"/>
            <a:ext cx="8229600" cy="5654581"/>
          </a:xfrm>
          <a:prstGeom prst="rect">
            <a:avLst/>
          </a:prstGeom>
        </p:spPr>
        <p:txBody>
          <a:bodyPr/>
          <a:lstStyle/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defRPr sz="1860"/>
            </a:pPr>
          </a:p>
          <a:p>
            <a:pPr marL="318897" indent="-318897" defTabSz="425195">
              <a:spcBef>
                <a:spcPts val="400"/>
              </a:spcBef>
              <a:defRPr sz="1860"/>
            </a:pPr>
            <a:r>
              <a:t>Inflammation &amp; demyelination of brain &amp; spinal cord; both white &amp; grey matter affected</a:t>
            </a:r>
          </a:p>
          <a:p>
            <a:pPr marL="318897" indent="-318897" defTabSz="425195">
              <a:spcBef>
                <a:spcPts val="400"/>
              </a:spcBef>
              <a:defRPr sz="1860"/>
            </a:pPr>
            <a:r>
              <a:t>Symptoms depend on demyelination site</a:t>
            </a:r>
          </a:p>
          <a:p>
            <a:pPr lvl="1" marL="690943" indent="-265747" defTabSz="425195">
              <a:spcBef>
                <a:spcPts val="300"/>
              </a:spcBef>
              <a:defRPr sz="1488"/>
            </a:pPr>
            <a:r>
              <a:t>Brainstem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nystagmus, diplopia, trigeminal neuralgia, autonomic dysfunction &amp; ventilation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D</a:t>
            </a:r>
            <a:r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hypoxemia &amp; resp failure</a:t>
            </a:r>
            <a:endParaRPr sz="2604"/>
          </a:p>
          <a:p>
            <a:pPr lvl="1" marL="690943" indent="-265747" defTabSz="425195">
              <a:spcBef>
                <a:spcPts val="300"/>
              </a:spcBef>
              <a:defRPr sz="1488"/>
            </a:pPr>
            <a:r>
              <a:t>Spinal cord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weakness &amp; paresthesias (legs &gt; arms), bowel retention &amp; urinary incontinence</a:t>
            </a:r>
            <a:endParaRPr sz="2604"/>
          </a:p>
          <a:p>
            <a:pPr marL="318897" indent="-318897" defTabSz="425195">
              <a:spcBef>
                <a:spcPts val="400"/>
              </a:spcBef>
              <a:defRPr sz="1860"/>
            </a:pPr>
            <a:r>
              <a:t>Course characterized by unpredictable symptom exacerbations over years</a:t>
            </a:r>
          </a:p>
          <a:p>
            <a:pPr marL="318897" indent="-318897" defTabSz="425195">
              <a:buSzTx/>
              <a:buNone/>
              <a:defRPr sz="744"/>
            </a:pPr>
          </a:p>
          <a:p>
            <a:pPr marL="318897" indent="-318897" defTabSz="425195">
              <a:spcBef>
                <a:spcPts val="100"/>
              </a:spcBef>
              <a:buSzTx/>
              <a:buNone/>
              <a:defRPr sz="744"/>
            </a:pPr>
            <a:r>
              <a:t>Barash chapter 23</a:t>
            </a:r>
          </a:p>
          <a:p>
            <a:pPr marL="318897" indent="-318897" defTabSz="425195">
              <a:spcBef>
                <a:spcPts val="100"/>
              </a:spcBef>
              <a:buSzTx/>
              <a:buNone/>
              <a:defRPr sz="744"/>
            </a:pPr>
            <a:r>
              <a:t>http://www.onhealth.com/content/1/multiple_sclerosis_ms</a:t>
            </a:r>
          </a:p>
        </p:txBody>
      </p:sp>
      <p:pic>
        <p:nvPicPr>
          <p:cNvPr id="10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0083" y="486598"/>
            <a:ext cx="4141754" cy="28143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Muscular Dystrophy</a:t>
            </a:r>
            <a:r>
              <a:rPr baseline="-44775"/>
              <a:t>4</a:t>
            </a:r>
            <a:br>
              <a:rPr baseline="-44775"/>
            </a:br>
          </a:p>
        </p:txBody>
      </p:sp>
      <p:sp>
        <p:nvSpPr>
          <p:cNvPr id="164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buSzTx/>
              <a:buNone/>
              <a:defRPr sz="2000"/>
            </a:pPr>
            <a:r>
              <a:t>Limb-girdle MD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Weakness of shoulder &amp; pelvic girdles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Cardiomyopathy &amp; AV conduction defects can occur</a:t>
            </a:r>
          </a:p>
          <a:p>
            <a:pPr>
              <a:lnSpc>
                <a:spcPct val="90000"/>
              </a:lnSpc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SzTx/>
              <a:buNone/>
              <a:defRPr sz="2000"/>
            </a:pPr>
            <a:r>
              <a:t>Facioscapulohumeral MD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Diverse S &amp; S such as weakness of facial, scapulohumeral, anterior tibial  &amp; pelvic girdle muscles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Also retinal vascular disease, deafness &amp; neurologic dysfunction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Cardiac conduction defects &amp; dysrhythmias also occur</a:t>
            </a:r>
          </a:p>
          <a:p>
            <a:pPr>
              <a:lnSpc>
                <a:spcPct val="90000"/>
              </a:lnSpc>
              <a:defRPr sz="2000"/>
            </a:pPr>
          </a:p>
          <a:p>
            <a:pPr>
              <a:lnSpc>
                <a:spcPct val="90000"/>
              </a:lnSpc>
              <a:spcBef>
                <a:spcPts val="400"/>
              </a:spcBef>
              <a:buSzTx/>
              <a:buNone/>
              <a:defRPr sz="2000"/>
            </a:pPr>
            <a:r>
              <a:t>Oculopharyngeal MD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Presents in late adulthood with ptosis &amp; dysphagia 2</a:t>
            </a:r>
            <a:r>
              <a:rPr baseline="30000"/>
              <a:t>o</a:t>
            </a:r>
            <a:r>
              <a:t> to pharyngeal &amp; esophageal muscle weakness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Onset of recovery from NDMRs may be delayed although recovery appears normal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Muscular Dystrophy</a:t>
            </a:r>
            <a:r>
              <a:rPr baseline="-44775"/>
              <a:t>5</a:t>
            </a:r>
            <a:br>
              <a:rPr baseline="-44775"/>
            </a:br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Congenital MD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Early onset (infancy) of hypotonia, developmental delay, feeding difficulties &amp; respiratory dysfunction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Includes a whole bunch of muscular dystrophies I’ve never heard of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Severe resp dysfunction but cardiac involvement not as prominent as other MDs</a:t>
            </a:r>
          </a:p>
          <a:p>
            <a:pPr marL="332613" indent="-332613" defTabSz="443484">
              <a:defRPr sz="1940"/>
            </a:pPr>
          </a:p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Anesthesia Management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Anesthesia complications 2</a:t>
            </a:r>
            <a:r>
              <a:rPr baseline="29938"/>
              <a:t>o</a:t>
            </a:r>
            <a:r>
              <a:t> to myocardial &amp; skeletal muscle weakness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Numerous reports of rhabdomyolysis &amp; hyperkalemia in DMD &amp; BMD pts; have occurred with volatile agents alone or in combination with succs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These rhabdomyolytic episodes are unpredictable &amp; may depend on state of muscle degeneration &amp; regeneration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Use of volatile anesthetics in MD pts is controversial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Muscular Dystrophy</a:t>
            </a:r>
            <a:r>
              <a:rPr baseline="-44775"/>
              <a:t>6</a:t>
            </a:r>
            <a:br>
              <a:rPr baseline="-44775"/>
            </a:br>
          </a:p>
        </p:txBody>
      </p:sp>
      <p:sp>
        <p:nvSpPr>
          <p:cNvPr id="170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Anesthesia Management cont</a:t>
            </a:r>
          </a:p>
          <a:p>
            <a:pPr>
              <a:spcBef>
                <a:spcPts val="400"/>
              </a:spcBef>
              <a:defRPr sz="2000"/>
            </a:pPr>
            <a:r>
              <a:t>Rhabdomyolysis may resemble malignant hyperthermia, doubtful that MD pts are more prone to MH</a:t>
            </a:r>
          </a:p>
          <a:p>
            <a:pPr>
              <a:spcBef>
                <a:spcPts val="400"/>
              </a:spcBef>
              <a:defRPr sz="2000"/>
            </a:pPr>
            <a:r>
              <a:t>Close monitoring for rhabdo in peri-op period required</a:t>
            </a:r>
          </a:p>
          <a:p>
            <a:pPr>
              <a:spcBef>
                <a:spcPts val="400"/>
              </a:spcBef>
              <a:defRPr sz="2000"/>
            </a:pPr>
            <a:r>
              <a:t>No succs for MD pts; may have normal or prolonged recovery from NDMRs</a:t>
            </a:r>
          </a:p>
          <a:p>
            <a:pPr>
              <a:spcBef>
                <a:spcPts val="400"/>
              </a:spcBef>
              <a:defRPr sz="2000"/>
            </a:pPr>
            <a:r>
              <a:t>Increased risk of aspiration d/t degeneration of GI smooth muscle, intestinal hypomotility, delayed gastric emptying &amp; impaired swallowing</a:t>
            </a:r>
          </a:p>
          <a:p>
            <a:pPr>
              <a:spcBef>
                <a:spcPts val="400"/>
              </a:spcBef>
              <a:defRPr sz="2000"/>
            </a:pPr>
            <a:r>
              <a:t>Vigorous resp tx &amp; mechanical ventilation may be required post-op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Myotonias</a:t>
            </a:r>
            <a:r>
              <a:rPr baseline="-44775"/>
              <a:t>1</a:t>
            </a:r>
            <a:br>
              <a:rPr baseline="-44775"/>
            </a:br>
          </a:p>
        </p:txBody>
      </p:sp>
      <p:sp>
        <p:nvSpPr>
          <p:cNvPr id="173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buSzTx/>
              <a:buNone/>
              <a:defRPr sz="1900"/>
            </a:pPr>
            <a:r>
              <a:t>Myotonia = delayed skeletal muscle relaxation after voluntary contraction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Electromyography shows repetitive muscle fiber discharges that fluctuate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Abnormalities caused by muscle membrane ion channel dysfunctions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2 distinct types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Myotonic dystrophy type 1 most common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Affects the musculoskeletal, heart, respiratory, CNS &amp; endocrine systems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Muscle weakness starts distally &amp; progressed to proximal muscles, muscle wasting occurs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Pulmonary effects include </a:t>
            </a:r>
            <a:r>
              <a:rPr u="sng"/>
              <a:t>restrictive</a:t>
            </a:r>
            <a:r>
              <a:t> ventilation pattern, mild arterial hypoxemia &amp; diminished ventilatory response to hypoxia &amp; hypercapnia; resp muscle weakness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ineffective cough &amp; pneumonia;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risk of aspiration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Cardiac manifestations include AV conduction delay, atrial tachydysrhythmias, diastolic dysfunction, cardiomyopathy, mitral valve prolapse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Sudden death may be 2</a:t>
            </a:r>
            <a:r>
              <a:rPr baseline="29894"/>
              <a:t>o</a:t>
            </a:r>
            <a:r>
              <a:t> to 3</a:t>
            </a:r>
            <a:r>
              <a:rPr baseline="29894"/>
              <a:t>rd</a:t>
            </a:r>
            <a:r>
              <a:t> heart block or ventricular dysrhythmias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Myotonias</a:t>
            </a:r>
            <a:r>
              <a:rPr baseline="-44775"/>
              <a:t>2</a:t>
            </a:r>
            <a:br>
              <a:rPr baseline="-44775"/>
            </a:br>
          </a:p>
        </p:txBody>
      </p:sp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t>Sudden death may be 2</a:t>
            </a:r>
            <a:r>
              <a:rPr baseline="30000"/>
              <a:t>o</a:t>
            </a:r>
            <a:r>
              <a:t> to 3</a:t>
            </a:r>
            <a:r>
              <a:rPr baseline="30000"/>
              <a:t>rd</a:t>
            </a:r>
            <a:r>
              <a:t> heart block or ventricular dysrhythmias </a:t>
            </a:r>
          </a:p>
          <a:p>
            <a:pPr>
              <a:spcBef>
                <a:spcPts val="400"/>
              </a:spcBef>
              <a:defRPr sz="2000"/>
            </a:pPr>
            <a:r>
              <a:t>Other S &amp; S include cataracts, DM, thyroid dysfunction, adrenal insufficiency &amp; gonadal atrophy</a:t>
            </a:r>
          </a:p>
          <a:p>
            <a:pPr>
              <a:spcBef>
                <a:spcPts val="400"/>
              </a:spcBef>
              <a:defRPr sz="2000"/>
            </a:pPr>
            <a:r>
              <a:t>Pregnancy may produce myotonic dystrophy exacerbation &amp; CHF more likely to occur during pregnancy</a:t>
            </a:r>
          </a:p>
          <a:p>
            <a:pPr>
              <a:spcBef>
                <a:spcPts val="400"/>
              </a:spcBef>
              <a:defRPr sz="2000"/>
            </a:pPr>
            <a:r>
              <a:t>C-section often required d/t uterine smooth muscle dysfunction</a:t>
            </a:r>
          </a:p>
          <a:p>
            <a:pPr>
              <a:spcBef>
                <a:spcPts val="400"/>
              </a:spcBef>
              <a:defRPr sz="2000"/>
            </a:pPr>
            <a:r>
              <a:t>Only supportive treatment available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Sodium channel blockers (procainamide, phenytoin, mexiletine)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Tricyclic antidepressants (clomipramine, imipramine)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Benzos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Calcium antagonists, taurine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Prednisone</a:t>
            </a:r>
            <a:endParaRPr sz="2800"/>
          </a:p>
          <a:p>
            <a:pPr lvl="1" marL="285750" indent="171450">
              <a:spcBef>
                <a:spcPts val="100"/>
              </a:spcBef>
              <a:buSzTx/>
              <a:buNone/>
              <a:defRPr sz="800"/>
            </a:pPr>
            <a:r>
              <a:t>https://www.ncbi.nlm.nih.gov/pubmedhealth/PMH0013003/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Myotonias</a:t>
            </a:r>
            <a:r>
              <a:rPr baseline="-44775"/>
              <a:t>3</a:t>
            </a:r>
            <a:br>
              <a:rPr baseline="-44775"/>
            </a:br>
          </a:p>
        </p:txBody>
      </p:sp>
      <p:sp>
        <p:nvSpPr>
          <p:cNvPr id="179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Anesthesia Management</a:t>
            </a:r>
          </a:p>
          <a:p>
            <a:pPr>
              <a:spcBef>
                <a:spcPts val="400"/>
              </a:spcBef>
              <a:defRPr sz="2000"/>
            </a:pPr>
            <a:r>
              <a:t>Type I have more peri-op complications d/t presence of cardiac &amp; resp muscle dysfunction</a:t>
            </a:r>
          </a:p>
          <a:p>
            <a:pPr>
              <a:spcBef>
                <a:spcPts val="400"/>
              </a:spcBef>
              <a:defRPr sz="2000"/>
            </a:pPr>
            <a:r>
              <a:t>Succs produces exaggerated contractures—AVOID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Response can be so severe that ventilation &amp; intubation are difficult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Due to chronic myopathy that develops in type I pts, response to NDMRs may be enhanced; </a:t>
            </a:r>
            <a:r>
              <a:rPr u="sng"/>
              <a:t>reversal with neostigmine may provoke myotonia</a:t>
            </a:r>
            <a:endParaRPr u="sng"/>
          </a:p>
          <a:p>
            <a:pPr>
              <a:spcBef>
                <a:spcPts val="400"/>
              </a:spcBef>
              <a:defRPr sz="2000"/>
            </a:pPr>
            <a:r>
              <a:t>Response to peripheral nerve stimulators must be carefully evaluated because muscle stimulation could be misinterpreted as sustained tetany when significant neuromuscular blockade still exist (let’s think on this…)</a:t>
            </a:r>
          </a:p>
          <a:p>
            <a:pPr>
              <a:spcBef>
                <a:spcPts val="400"/>
              </a:spcBef>
              <a:defRPr sz="2000"/>
            </a:pPr>
            <a:r>
              <a:t>Reversal of rocuronium with sugammadex attractive alternative</a:t>
            </a:r>
          </a:p>
          <a:p>
            <a:pPr>
              <a:spcBef>
                <a:spcPts val="400"/>
              </a:spcBef>
              <a:defRPr sz="2000"/>
            </a:pPr>
            <a:r>
              <a:t>Very sensitive to respiratory depression from opioids, benzos, inhaled anesthetics &amp; barbiturates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Myotonias</a:t>
            </a:r>
            <a:r>
              <a:rPr baseline="-44775"/>
              <a:t>4</a:t>
            </a:r>
            <a:br>
              <a:rPr baseline="-44775"/>
            </a:br>
          </a:p>
        </p:txBody>
      </p:sp>
      <p:sp>
        <p:nvSpPr>
          <p:cNvPr id="182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Anesthesia Management cont</a:t>
            </a:r>
          </a:p>
          <a:p>
            <a:pPr>
              <a:spcBef>
                <a:spcPts val="400"/>
              </a:spcBef>
              <a:defRPr sz="2000"/>
            </a:pPr>
            <a:r>
              <a:t>No specific anesthetic technique shown to be superior</a:t>
            </a:r>
          </a:p>
          <a:p>
            <a:pPr>
              <a:spcBef>
                <a:spcPts val="400"/>
              </a:spcBef>
              <a:defRPr sz="2000"/>
            </a:pPr>
            <a:r>
              <a:t>Carefully controlled propofol infusions have been used successfully; regional anesthesia has been used in both adults &amp; children</a:t>
            </a:r>
          </a:p>
          <a:p>
            <a:pPr>
              <a:spcBef>
                <a:spcPts val="400"/>
              </a:spcBef>
              <a:defRPr sz="2000"/>
            </a:pPr>
            <a:r>
              <a:t>If inhaled anesthetics used, cardiac rhythm &amp; function should be carefully monitored</a:t>
            </a:r>
          </a:p>
          <a:p>
            <a:pPr>
              <a:spcBef>
                <a:spcPts val="400"/>
              </a:spcBef>
              <a:defRPr sz="2000"/>
            </a:pPr>
            <a:r>
              <a:t>Post-op ventilatory support will most likely be needed</a:t>
            </a:r>
          </a:p>
          <a:p>
            <a:pPr>
              <a:spcBef>
                <a:spcPts val="400"/>
              </a:spcBef>
              <a:defRPr sz="2000"/>
            </a:pPr>
            <a:r>
              <a:t>Skeletal muscle weakness &amp; myotonia is exacerbated during pregnancy; labor generally prolonged with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postpartum hemorrhage from placenta accreta</a:t>
            </a:r>
          </a:p>
          <a:p>
            <a:pPr>
              <a:spcBef>
                <a:spcPts val="400"/>
              </a:spcBef>
              <a:defRPr sz="2000"/>
            </a:pPr>
            <a:r>
              <a:t>Both spinal &amp; epidural anesthesia have been successfully used in parturients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Myasthenia Gravis vs. Myasthenic Syndrome</a:t>
            </a:r>
            <a:r>
              <a:rPr baseline="-44775"/>
              <a:t>1</a:t>
            </a:r>
            <a:br>
              <a:rPr baseline="-44775"/>
            </a:br>
          </a:p>
        </p:txBody>
      </p:sp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spcBef>
                <a:spcPts val="400"/>
              </a:spcBef>
              <a:buSzTx/>
              <a:buNone/>
              <a:defRPr sz="1960"/>
            </a:pPr>
            <a:r>
              <a:t>Myasthenia Gravis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Autoimmune disease with antibodies to acetylcholine receptors at NMJ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Auto-antibodies damage muscle membrane by complement activation, lysis of postsynaptic membrane &amp; loss of postsynaptic folds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Clinical hallmark is skeletal muscle weakness, aggravated by repetitive use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Any skeletal muscle can be affected but those innervated by cranial nerves more likely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Initial symptoms can include diplopia, dysarthria, dysphagia or limb muscle weakness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Myasthenic crises occur in 20-30% of MG pts; caused by poor control of MG, stress, hyperthermia or pulmonary infections; characterized by extreme muscle weakness &amp; resp failure</a:t>
            </a:r>
          </a:p>
          <a:p>
            <a:pPr marL="336042" indent="-336042" defTabSz="448055">
              <a:spcBef>
                <a:spcPts val="400"/>
              </a:spcBef>
              <a:defRPr sz="1960"/>
            </a:pPr>
            <a:r>
              <a:t>Cardiac concerns include focal myocarditis, a fib, AV conduction delay &amp; LV diastolic dysfunction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Myasthenia Gravis vs. Myasthenic Syndrome</a:t>
            </a:r>
            <a:r>
              <a:rPr baseline="-44775"/>
              <a:t>2</a:t>
            </a:r>
            <a:br>
              <a:rPr baseline="-44775"/>
            </a:br>
          </a:p>
        </p:txBody>
      </p:sp>
      <p:sp>
        <p:nvSpPr>
          <p:cNvPr id="188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Myasthenia Gravis cont</a:t>
            </a:r>
          </a:p>
          <a:p>
            <a:pPr>
              <a:spcBef>
                <a:spcPts val="400"/>
              </a:spcBef>
              <a:defRPr sz="2000"/>
            </a:pPr>
            <a:r>
              <a:t>Pregnancy can cause remission or an exacerbation, with increased symptoms, including resp failure even into postpartum period</a:t>
            </a:r>
          </a:p>
          <a:p>
            <a:pPr>
              <a:spcBef>
                <a:spcPts val="400"/>
              </a:spcBef>
              <a:defRPr sz="2000"/>
            </a:pPr>
            <a:r>
              <a:t>Treatment includes cholinesterase inhibitors (pyridostigmine), corticosteroids, immunosuppressants (azathioprine, Imuran), IV immunoglobulin (IVG) &amp; plasmapheresis</a:t>
            </a:r>
          </a:p>
          <a:p>
            <a:pPr>
              <a:spcBef>
                <a:spcPts val="400"/>
              </a:spcBef>
              <a:defRPr sz="2000"/>
            </a:pPr>
            <a:r>
              <a:t>Cholinesterase inhibitors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concentration of ACh at postsynaptic membrane</a:t>
            </a:r>
          </a:p>
          <a:p>
            <a:pPr>
              <a:spcBef>
                <a:spcPts val="400"/>
              </a:spcBef>
              <a:defRPr sz="2000"/>
            </a:pPr>
            <a:r>
              <a:t>MG control with pyridostigmine only can be challenging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Under dosing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residual muscle weakness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Over dosing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cholinergic crisis (abd pain, salivation, bradycardia, skeletal m weakness)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IVG &amp; plasmapheresis used for rapid treatment</a:t>
            </a:r>
          </a:p>
          <a:p>
            <a:pPr>
              <a:spcBef>
                <a:spcPts val="400"/>
              </a:spcBef>
              <a:defRPr sz="2000"/>
            </a:pPr>
            <a:r>
              <a:t>Thymectomy is treatment of choice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Myasthenia Gravis vs. Myasthenic Syndrome</a:t>
            </a:r>
            <a:r>
              <a:rPr baseline="-44775"/>
              <a:t>3</a:t>
            </a:r>
            <a:br>
              <a:rPr baseline="-44775"/>
            </a:br>
          </a:p>
        </p:txBody>
      </p:sp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spcBef>
                <a:spcPts val="400"/>
              </a:spcBef>
              <a:buSzTx/>
              <a:buNone/>
              <a:defRPr sz="1900"/>
            </a:pPr>
            <a:r>
              <a:t>MG Anesthesia Management</a:t>
            </a:r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Main concern is anesthetic drugs that may exacerbate muscle weakness</a:t>
            </a:r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Uncontrolled or poorly controlled MG pt exquisitely sensitive to NDMRs</a:t>
            </a:r>
          </a:p>
          <a:p>
            <a:pPr lvl="1" marL="705802" indent="-271462" defTabSz="434340">
              <a:spcBef>
                <a:spcPts val="300"/>
              </a:spcBef>
              <a:defRPr sz="1520"/>
            </a:pPr>
            <a:r>
              <a:t>Small doses can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significant resp muscle weakness</a:t>
            </a:r>
            <a:endParaRPr sz="2660"/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Best to completely avoid NDMRs </a:t>
            </a:r>
          </a:p>
          <a:p>
            <a:pPr lvl="1" marL="705802" indent="-271462" defTabSz="434340">
              <a:spcBef>
                <a:spcPts val="300"/>
              </a:spcBef>
              <a:defRPr sz="1520"/>
            </a:pPr>
            <a:r>
              <a:t>Use of volatile anesthetics may provide enough relaxation for intubation</a:t>
            </a:r>
            <a:endParaRPr sz="2660"/>
          </a:p>
          <a:p>
            <a:pPr lvl="1" marL="705802" indent="-271462" defTabSz="434340">
              <a:spcBef>
                <a:spcPts val="300"/>
              </a:spcBef>
              <a:defRPr sz="1520"/>
            </a:pPr>
            <a:r>
              <a:t>although rocuronium with sugammadex may be good choice if muscle relaxation required</a:t>
            </a:r>
            <a:endParaRPr sz="2660"/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MG pts on anticholinesterases (pyridostigmine) are resistant to succinylcholine (may need dose of 1.5-2 mg/kg)</a:t>
            </a:r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These pts are difficult to wean from mechanical ventilation</a:t>
            </a:r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For OB pts, expect MG exacerbations during pregnancy</a:t>
            </a:r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Epidural anesthetics can be used for L &amp; D; amide local anesthetics preferred over ester as amide metabolism not affected by cholinesterase activity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Multiple Sclerosis</a:t>
            </a:r>
            <a:r>
              <a:rPr baseline="-25000"/>
              <a:t>2</a:t>
            </a:r>
          </a:p>
        </p:txBody>
      </p:sp>
      <p:sp>
        <p:nvSpPr>
          <p:cNvPr id="103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Diagnosis criteria</a:t>
            </a:r>
          </a:p>
          <a:p>
            <a:pPr>
              <a:spcBef>
                <a:spcPts val="400"/>
              </a:spcBef>
              <a:defRPr sz="2000"/>
            </a:pPr>
            <a:r>
              <a:t>Age of onset 10-50 years</a:t>
            </a:r>
          </a:p>
          <a:p>
            <a:pPr>
              <a:spcBef>
                <a:spcPts val="400"/>
              </a:spcBef>
              <a:defRPr sz="2000"/>
            </a:pPr>
            <a:r>
              <a:t>S &amp; S of CNS white matter disease</a:t>
            </a:r>
          </a:p>
          <a:p>
            <a:pPr>
              <a:spcBef>
                <a:spcPts val="400"/>
              </a:spcBef>
              <a:defRPr sz="2000"/>
            </a:pPr>
            <a:r>
              <a:t>2+ attacks separated by a month or more</a:t>
            </a:r>
          </a:p>
          <a:p>
            <a:pPr>
              <a:spcBef>
                <a:spcPts val="400"/>
              </a:spcBef>
              <a:defRPr sz="2000"/>
            </a:pPr>
            <a:r>
              <a:t>Involvement of 2 or more non-contiguous anatomic areas</a:t>
            </a:r>
          </a:p>
          <a:p>
            <a:pPr>
              <a:spcBef>
                <a:spcPts val="400"/>
              </a:spcBef>
              <a:defRPr sz="20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 IgG &amp; albumin in CSF</a:t>
            </a:r>
          </a:p>
          <a:p>
            <a:pPr>
              <a:spcBef>
                <a:spcPts val="400"/>
              </a:spcBef>
              <a:defRPr sz="2000"/>
            </a:pPr>
            <a:r>
              <a:t>MRI provides evidence of demyelination plaque locations in CNS</a:t>
            </a:r>
          </a:p>
          <a:p>
            <a:pPr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Treatment</a:t>
            </a:r>
          </a:p>
          <a:p>
            <a:pPr>
              <a:spcBef>
                <a:spcPts val="400"/>
              </a:spcBef>
              <a:defRPr sz="2000"/>
            </a:pPr>
            <a:r>
              <a:t>Immune modulators--Interferon, IV &amp; PO agents, monoclonal Ab, steroids</a:t>
            </a:r>
          </a:p>
          <a:p>
            <a:pPr>
              <a:spcBef>
                <a:spcPts val="400"/>
              </a:spcBef>
              <a:defRPr sz="2000"/>
            </a:pPr>
            <a:r>
              <a:t>Diazepam, dantrolene &amp;/or baclofen for spasticity</a:t>
            </a:r>
          </a:p>
          <a:p>
            <a:pPr>
              <a:spcBef>
                <a:spcPts val="400"/>
              </a:spcBef>
              <a:defRPr sz="2000"/>
            </a:pPr>
            <a:r>
              <a:t>Carbamezepine for dysethesias, tonic seizures &amp; ataxia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Myasthenia Gravis vs. Myasthenic Syndrome</a:t>
            </a:r>
            <a:r>
              <a:rPr baseline="-44775"/>
              <a:t>4</a:t>
            </a:r>
            <a:br>
              <a:rPr baseline="-44775"/>
            </a:br>
          </a:p>
        </p:txBody>
      </p:sp>
      <p:sp>
        <p:nvSpPr>
          <p:cNvPr id="196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9470" indent="-339470" defTabSz="452627">
              <a:spcBef>
                <a:spcPts val="400"/>
              </a:spcBef>
              <a:buSzTx/>
              <a:buNone/>
              <a:defRPr sz="1979"/>
            </a:pPr>
            <a:r>
              <a:t>Myasthenic Syndrome (Lambert-Eaton) or LEMS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Autoimmune disease frequently associated with cancer; categorized as paraneoplastic syndrome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LEMS pts have auto-antibodies which attack presynaptic voltage-gated calcium ion channels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decreased ACh release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muscle weakness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Weakness may appear months to years after cancer diagnosis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Small cell lung CA most frequently associated with LEMS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Typical LEMS pt is male, &gt; 40 years of age with proximal muscle weakness in hips &amp; shoulder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gait abnormalities &amp; difficulty standing &amp; climbing stairs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Autonomic dysfunction with dry mouth, constipation, ED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sweating</a:t>
            </a:r>
          </a:p>
          <a:p>
            <a:pPr marL="339470" indent="-339470" defTabSz="452627">
              <a:spcBef>
                <a:spcPts val="400"/>
              </a:spcBef>
              <a:defRPr sz="1979"/>
            </a:pPr>
            <a:r>
              <a:t>Paraneoplastic neurological syndrome also reported with breast &amp; ovarian CA, lymphomas, testicular CA &amp; neuroblastomas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Myasthenia Gravis vs. Myasthenic Syndrome</a:t>
            </a:r>
            <a:r>
              <a:rPr baseline="-44775"/>
              <a:t>5</a:t>
            </a:r>
            <a:br>
              <a:rPr baseline="-44775"/>
            </a:br>
          </a:p>
        </p:txBody>
      </p:sp>
      <p:sp>
        <p:nvSpPr>
          <p:cNvPr id="199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Myasthenic Syndrome (Lambert-Eaton) or LEMS cont</a:t>
            </a:r>
          </a:p>
          <a:p>
            <a:pPr>
              <a:spcBef>
                <a:spcPts val="400"/>
              </a:spcBef>
              <a:defRPr sz="2000"/>
            </a:pPr>
            <a:r>
              <a:t>Treatment of underlying neoplasm may improve neuro condition</a:t>
            </a:r>
          </a:p>
          <a:p>
            <a:pPr>
              <a:spcBef>
                <a:spcPts val="400"/>
              </a:spcBef>
              <a:defRPr sz="2000"/>
            </a:pPr>
            <a:r>
              <a:t>Most effective drug for muscle weakness is 3,4-diaminopyridine, which prolongs presynaptic action potential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 ACh release</a:t>
            </a:r>
          </a:p>
          <a:p>
            <a:pPr>
              <a:spcBef>
                <a:spcPts val="400"/>
              </a:spcBef>
              <a:defRPr sz="2000"/>
            </a:pPr>
            <a:r>
              <a:t>Corticosteroids, azathioprine, plasmapheresis &amp;/or IVG may also be used</a:t>
            </a:r>
          </a:p>
          <a:p>
            <a:pPr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Anesthetic Management</a:t>
            </a:r>
          </a:p>
          <a:p>
            <a:pPr>
              <a:spcBef>
                <a:spcPts val="400"/>
              </a:spcBef>
              <a:defRPr sz="2000"/>
            </a:pPr>
            <a:r>
              <a:t>LEMS pts are sensitive to both succs &amp; NDMRs</a:t>
            </a:r>
          </a:p>
          <a:p>
            <a:pPr>
              <a:spcBef>
                <a:spcPts val="400"/>
              </a:spcBef>
              <a:defRPr sz="2000"/>
            </a:pPr>
            <a:r>
              <a:t>Continue admin of 3,4-diaminopyridine until time of surgery</a:t>
            </a:r>
          </a:p>
          <a:p>
            <a:pPr>
              <a:defRPr sz="20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So MG sensitive to NDMRs but resistant to succs &amp; LEMS sensitive to both NDMRs &amp; succs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br/>
            <a:r>
              <a:t>Guillain-Barre Syndrome</a:t>
            </a:r>
            <a:r>
              <a:rPr baseline="-44775"/>
              <a:t>1</a:t>
            </a:r>
            <a:br>
              <a:rPr baseline="-44775"/>
            </a:br>
          </a:p>
        </p:txBody>
      </p:sp>
      <p:sp>
        <p:nvSpPr>
          <p:cNvPr id="202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t>Also know as polyradiculoneuritis</a:t>
            </a:r>
          </a:p>
          <a:p>
            <a:pPr>
              <a:spcBef>
                <a:spcPts val="400"/>
              </a:spcBef>
              <a:defRPr sz="2000"/>
            </a:pPr>
            <a:r>
              <a:t>Acute form of inflammatory neuropathies</a:t>
            </a:r>
          </a:p>
          <a:p>
            <a:pPr>
              <a:spcBef>
                <a:spcPts val="400"/>
              </a:spcBef>
              <a:defRPr sz="2000"/>
            </a:pPr>
            <a:r>
              <a:t>Autoimmune disease triggered by viral or bacterial infection</a:t>
            </a:r>
          </a:p>
          <a:p>
            <a:pPr>
              <a:spcBef>
                <a:spcPts val="400"/>
              </a:spcBef>
              <a:defRPr sz="2000"/>
            </a:pPr>
            <a:r>
              <a:t>Infectious agent produces substance that resembles host neural components &amp; auto-antibodies are produced against gangliosides in peripheral nerves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molecular mimicry &amp; cross-reactivity</a:t>
            </a:r>
          </a:p>
          <a:p>
            <a:pPr>
              <a:spcBef>
                <a:spcPts val="400"/>
              </a:spcBef>
              <a:defRPr sz="2000"/>
            </a:pPr>
            <a:r>
              <a:t>Characterized by onset of skeletal muscle weakness or leg paralysis; paresthesias may proceed weakness</a:t>
            </a:r>
          </a:p>
          <a:p>
            <a:pPr>
              <a:spcBef>
                <a:spcPts val="400"/>
              </a:spcBef>
              <a:defRPr sz="2000"/>
            </a:pPr>
            <a:r>
              <a:t>Paralysis progresses cephalad, involving trunk &amp; arms</a:t>
            </a:r>
          </a:p>
          <a:p>
            <a:pPr>
              <a:spcBef>
                <a:spcPts val="400"/>
              </a:spcBef>
              <a:defRPr sz="2000"/>
            </a:pPr>
            <a:r>
              <a:t>Maximal weakness usually occurs 2-4 weeks after onset</a:t>
            </a:r>
          </a:p>
          <a:p>
            <a:pPr>
              <a:spcBef>
                <a:spcPts val="400"/>
              </a:spcBef>
              <a:defRPr sz="2000"/>
            </a:pPr>
            <a:r>
              <a:t>Most serious complication is respiratory dysfunction with 25% of pts requiring mechanical ventilation</a:t>
            </a:r>
          </a:p>
          <a:p>
            <a:pPr>
              <a:spcBef>
                <a:spcPts val="400"/>
              </a:spcBef>
              <a:defRPr sz="2000"/>
            </a:pPr>
            <a:r>
              <a:t>85% of pts have good recovery, with 3-5% developing chronic neuropathy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182880">
              <a:defRPr sz="1000"/>
            </a:pPr>
            <a:br/>
            <a:r>
              <a:t>Guillain-Barre Syndrome</a:t>
            </a:r>
            <a:r>
              <a:rPr baseline="-53499"/>
              <a:t>2</a:t>
            </a:r>
            <a:br>
              <a:rPr baseline="-53499"/>
            </a:br>
            <a:br>
              <a:rPr baseline="-53499"/>
            </a:b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Autonomic nervous system dysfunction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wide variety of CV affects</a:t>
            </a:r>
          </a:p>
          <a:p>
            <a:pPr lvl="1" marL="728091" indent="-280035" defTabSz="448055">
              <a:lnSpc>
                <a:spcPct val="90000"/>
              </a:lnSpc>
              <a:spcBef>
                <a:spcPts val="300"/>
              </a:spcBef>
              <a:defRPr sz="1568"/>
            </a:pPr>
            <a:r>
              <a:t>Similar to autonomic hyperreflexia, physical stimulation can cause HTN, tachycardia &amp; dysrhythmias</a:t>
            </a:r>
            <a:endParaRPr sz="2744"/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Treatment with IVG &amp; plasma exchange found to be effective</a:t>
            </a:r>
          </a:p>
          <a:p>
            <a:pPr marL="336042" indent="-336042" defTabSz="448055">
              <a:lnSpc>
                <a:spcPct val="90000"/>
              </a:lnSpc>
              <a:defRPr sz="1960"/>
            </a:pP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buSzTx/>
              <a:buNone/>
              <a:defRPr sz="1960"/>
            </a:pPr>
            <a:r>
              <a:t>Anesthesia Management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ANS dysfunction may cause hypotension 2</a:t>
            </a:r>
            <a:r>
              <a:rPr baseline="29959"/>
              <a:t>o</a:t>
            </a:r>
            <a:r>
              <a:t> to postural changes, blood loss or (+) pressure ventilation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Stress of DL &amp; intubation can cause exaggerated HR &amp; BP increases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Avoid succs d/t hyperkalemia risk; risk continues even after clinical recovery so NO SUCCS!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Cisatracurium or rocuronium (short-acting with minimal CV effects) OK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Reaction to NDMRs can range from extreme sensitivity to resistance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Will most likely need post-op vent support</a:t>
            </a:r>
          </a:p>
          <a:p>
            <a:pPr marL="336042" indent="-336042" defTabSz="448055">
              <a:lnSpc>
                <a:spcPct val="90000"/>
              </a:lnSpc>
              <a:spcBef>
                <a:spcPts val="400"/>
              </a:spcBef>
              <a:defRPr sz="1960"/>
            </a:pPr>
            <a:r>
              <a:t>Pronounced sensory disturbances may benefit from neuroaxial opioids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CSF Pathway Abnormalities/Hydrocephalus</a:t>
            </a:r>
            <a:br/>
            <a:r>
              <a:rPr sz="800"/>
              <a:t>(Handbook of Anesthesia, 5</a:t>
            </a:r>
            <a:r>
              <a:rPr baseline="30000" sz="800"/>
              <a:t>th</a:t>
            </a:r>
            <a:r>
              <a:rPr sz="800"/>
              <a:t> edition, Nagelhout &amp; Plaus)</a:t>
            </a:r>
          </a:p>
        </p:txBody>
      </p:sp>
      <p:sp>
        <p:nvSpPr>
          <p:cNvPr id="208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Abnormal CSF accumulation d/t either excessive production or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absorption</a:t>
            </a:r>
          </a:p>
          <a:p>
            <a:pPr lvl="1" marL="720661" indent="-277177" defTabSz="443484">
              <a:lnSpc>
                <a:spcPct val="90000"/>
              </a:lnSpc>
              <a:spcBef>
                <a:spcPts val="300"/>
              </a:spcBef>
              <a:defRPr sz="1552"/>
            </a:pPr>
            <a:r>
              <a:t>Leads to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intraventricular pressures, adjacent brain tissue compression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cranial size</a:t>
            </a:r>
            <a:endParaRPr sz="2716"/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Obstructive or non-obstructive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Early S &amp; S:  HA, apnea, bradycardia, N/V,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 head circumference, mentation changes, nystagmus,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reflexes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Late S &amp; S:  bulging fontanelle, pupillary areflexia, nuchal rigidity, “setting sun” eyes, CN VI palsy, limb spasticity,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LOC, widening pulse pressure, altered HR, visual changes &amp; HTN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VP shunt is treatment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940"/>
            </a:pPr>
            <a:r>
              <a:t>Anesthetic consideration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ICP already elevated; maintain baseline neuro status; minimal sedation &amp; narcotics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Smooth induction &amp; intubation; hyperventilate after to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ventricle size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Sudden removal of large volumes of CSF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bradycardia &amp; hypotension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Intracranial Aneurysms</a:t>
            </a:r>
            <a:r>
              <a:rPr baseline="-25000"/>
              <a:t>1</a:t>
            </a:r>
            <a:br>
              <a:rPr baseline="-25000"/>
            </a:br>
            <a:r>
              <a:rPr sz="800"/>
              <a:t>(Barash ch 37 &amp; Vargo Anesthesia Mega APP) </a:t>
            </a:r>
          </a:p>
        </p:txBody>
      </p:sp>
      <p:sp>
        <p:nvSpPr>
          <p:cNvPr id="211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General info</a:t>
            </a:r>
          </a:p>
          <a:p>
            <a:pPr>
              <a:spcBef>
                <a:spcPts val="400"/>
              </a:spcBef>
              <a:defRPr sz="2000"/>
            </a:pPr>
            <a:r>
              <a:t>Relatively common (1 in 50); women &gt; men </a:t>
            </a:r>
          </a:p>
          <a:p>
            <a:pPr>
              <a:spcBef>
                <a:spcPts val="400"/>
              </a:spcBef>
              <a:defRPr sz="2000"/>
            </a:pPr>
            <a:r>
              <a:t>Arise from congenital weakness in vessel wall; HTN, smoking, increased age &amp; African Americans compared to Caucasians =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risk</a:t>
            </a:r>
          </a:p>
          <a:p>
            <a:pPr>
              <a:spcBef>
                <a:spcPts val="400"/>
              </a:spcBef>
              <a:defRPr sz="2000"/>
            </a:pPr>
            <a:r>
              <a:t>80-90% located in anterior (carotid), anterior &amp; posterior communicating &amp; middle cerebral arteries</a:t>
            </a:r>
          </a:p>
          <a:p>
            <a:pPr>
              <a:spcBef>
                <a:spcPts val="400"/>
              </a:spcBef>
              <a:defRPr sz="2000"/>
            </a:pPr>
            <a:r>
              <a:t>May be asymptomatic with rupture S &amp; S including severe HA, focal neuro deficits, lethargy &amp; coma (rupture rate 1 in 8,000)</a:t>
            </a:r>
          </a:p>
          <a:p>
            <a:pPr>
              <a:spcBef>
                <a:spcPts val="400"/>
              </a:spcBef>
              <a:defRPr sz="2000"/>
            </a:pPr>
            <a:r>
              <a:t>Surgical or endovascular interventions include craniotomy, aneurysm clipping &amp;/or endovascular coiling</a:t>
            </a:r>
          </a:p>
          <a:p>
            <a:pPr>
              <a:spcBef>
                <a:spcPts val="400"/>
              </a:spcBef>
              <a:defRPr sz="2000"/>
            </a:pPr>
            <a:r>
              <a:t>Maintaining aneurysm transmural or trans-membrane pressure to prevent rupture is most important for anesthesia provider </a:t>
            </a:r>
            <a:r>
              <a:rPr sz="1800"/>
              <a:t>(what would change transmural pressure &amp; what can be done to avoid it?)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Intracranial Aneurysms</a:t>
            </a:r>
          </a:p>
        </p:txBody>
      </p:sp>
      <p:sp>
        <p:nvSpPr>
          <p:cNvPr id="21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lnSpc>
                <a:spcPct val="90000"/>
              </a:lnSpc>
              <a:spcBef>
                <a:spcPts val="100"/>
              </a:spcBef>
              <a:buSzTx/>
              <a:buNone/>
              <a:defRPr sz="584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http://www.neuroems.com/2014/04/18/blood-flow-through-the-brain-pt-3-circle-of-willis/</a:t>
            </a:r>
          </a:p>
          <a:p>
            <a:pPr marL="250317" indent="-250317" defTabSz="333756">
              <a:lnSpc>
                <a:spcPct val="90000"/>
              </a:lnSpc>
              <a:spcBef>
                <a:spcPts val="100"/>
              </a:spcBef>
              <a:buSzTx/>
              <a:buNone/>
              <a:defRPr sz="584"/>
            </a:pPr>
            <a:r>
              <a:t>http://www.mayfieldclinic.com/PE-AneurUn.htm</a:t>
            </a:r>
          </a:p>
        </p:txBody>
      </p:sp>
      <p:pic>
        <p:nvPicPr>
          <p:cNvPr id="215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1824858"/>
            <a:ext cx="3862988" cy="31623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20187" y="1824858"/>
            <a:ext cx="4432864" cy="16873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>
            <p:ph type="title"/>
          </p:nvPr>
        </p:nvSpPr>
        <p:spPr>
          <a:xfrm>
            <a:off x="457200" y="274637"/>
            <a:ext cx="8229600" cy="8289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Cerebral Aneurysm Clipping</a:t>
            </a:r>
          </a:p>
        </p:txBody>
      </p:sp>
      <p:sp>
        <p:nvSpPr>
          <p:cNvPr id="219" name="Content Placeholder 2"/>
          <p:cNvSpPr txBox="1"/>
          <p:nvPr>
            <p:ph type="body" idx="1"/>
          </p:nvPr>
        </p:nvSpPr>
        <p:spPr>
          <a:xfrm>
            <a:off x="457200" y="998482"/>
            <a:ext cx="8229600" cy="5334001"/>
          </a:xfrm>
          <a:prstGeom prst="rect">
            <a:avLst/>
          </a:prstGeom>
        </p:spPr>
        <p:txBody>
          <a:bodyPr/>
          <a:lstStyle/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defTabSz="347472">
              <a:spcBef>
                <a:spcPts val="100"/>
              </a:spcBef>
              <a:buSzTx/>
              <a:buNone/>
              <a:defRPr sz="608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http://www.nvca.be/en/treatments/surgery_aneurysm</a:t>
            </a:r>
          </a:p>
        </p:txBody>
      </p:sp>
      <p:pic>
        <p:nvPicPr>
          <p:cNvPr id="220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2921" y="998483"/>
            <a:ext cx="3009928" cy="28960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31572" y="1103586"/>
            <a:ext cx="3580361" cy="2451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32848" y="3048000"/>
            <a:ext cx="2150901" cy="26275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Intracranial Aneurysms</a:t>
            </a:r>
            <a:r>
              <a:rPr baseline="-25000"/>
              <a:t>2</a:t>
            </a:r>
            <a:br>
              <a:rPr baseline="-25000"/>
            </a:br>
            <a:r>
              <a:rPr sz="800"/>
              <a:t>(Barash ch 37 &amp; Vargo Anesthesia Mega APP) </a:t>
            </a:r>
          </a:p>
        </p:txBody>
      </p:sp>
      <p:sp>
        <p:nvSpPr>
          <p:cNvPr id="225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spcBef>
                <a:spcPts val="400"/>
              </a:spcBef>
              <a:buSzTx/>
              <a:buNone/>
              <a:defRPr sz="1940" u="sng"/>
            </a:pPr>
            <a:r>
              <a:t>Anesthetic Management Goals </a:t>
            </a:r>
            <a:r>
              <a:rPr u="none"/>
              <a:t>for elective surgery—Aneurysm Clipping</a:t>
            </a:r>
            <a:endParaRPr u="none"/>
          </a:p>
          <a:p>
            <a:pPr marL="332613" indent="-332613" defTabSz="443484">
              <a:buSzTx/>
              <a:buNone/>
              <a:defRPr sz="776"/>
            </a:pPr>
          </a:p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Maintain optimum CPP &amp; this is dependent on stage of surgery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BP control is critical; DO NOT allow BP to rise above preop baseline as this will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aneurysm transmural P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 risk of rupture</a:t>
            </a:r>
          </a:p>
          <a:p>
            <a:pPr lvl="1" marL="720661" indent="-277177" defTabSz="443484">
              <a:spcBef>
                <a:spcPts val="300"/>
              </a:spcBef>
              <a:defRPr sz="1552"/>
            </a:pPr>
            <a:r>
              <a:t>have all push &amp; gtts primed &amp; ready to go</a:t>
            </a:r>
            <a:endParaRPr sz="2716"/>
          </a:p>
          <a:p>
            <a:pPr lvl="1" marL="720661" indent="-277177" defTabSz="443484">
              <a:spcBef>
                <a:spcPts val="300"/>
              </a:spcBef>
              <a:defRPr sz="1552"/>
            </a:pPr>
            <a:r>
              <a:t>Esmolol prior to intubation to avoid BP spikes not a bad idea</a:t>
            </a:r>
            <a:endParaRPr sz="2716"/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Any reduction in ICP should be gradual until dura opened</a:t>
            </a:r>
          </a:p>
          <a:p>
            <a:pPr marL="332613" indent="-332613" defTabSz="443484">
              <a:buSzTx/>
              <a:buNone/>
              <a:defRPr sz="776"/>
            </a:pPr>
          </a:p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Decrease intracranial volume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mannitol, lasix, hyperventilation &amp; normovolemia</a:t>
            </a:r>
          </a:p>
          <a:p>
            <a:pPr marL="332613" indent="-332613" defTabSz="443484">
              <a:buSzTx/>
              <a:buNone/>
              <a:defRPr sz="776"/>
            </a:pPr>
          </a:p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Decrease metabolic rate &amp; CMRO</a:t>
            </a:r>
            <a:r>
              <a:rPr baseline="-25587"/>
              <a:t>2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Accomplished through temp, gas &amp; drugs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Allows brain to tolerate hypotension &amp; ischemia if sudden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 MAP or CPP required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Intracranial Aneurysms</a:t>
            </a:r>
            <a:r>
              <a:rPr baseline="-25000"/>
              <a:t>3</a:t>
            </a:r>
            <a:br>
              <a:rPr baseline="-25000"/>
            </a:br>
            <a:r>
              <a:rPr sz="800"/>
              <a:t>(Barash ch 37 &amp; Vargo Anesthesia Mega APP) </a:t>
            </a:r>
          </a:p>
        </p:txBody>
      </p:sp>
      <p:sp>
        <p:nvSpPr>
          <p:cNvPr id="228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Usual Anesthetic plan for Clipping (crani):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GA with muscle relaxation (Avoid succs &amp; No N</a:t>
            </a:r>
            <a:r>
              <a:rPr baseline="-25587"/>
              <a:t>2</a:t>
            </a:r>
            <a:r>
              <a:t>O)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0.5-1 MAC gas with propofol/remi/precedex gtts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What are you going to use to prevent BP spikes with stimulating events?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Pt may be in tongs &amp; turned way away from you.  Preparation is key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Possible worst scenarios (rupture, massive blood loss) &amp; be ready!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 line, great IV access, typed &amp; crossed blood ready to go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Drains in place &amp; pt positioning to maintain CSF drainage &amp; ICP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MRs—consider effects if pt on anti-convulsants</a:t>
            </a:r>
          </a:p>
          <a:p>
            <a:pPr marL="332613" indent="-332613" defTabSz="443484">
              <a:buSzTx/>
              <a:buNone/>
              <a:defRPr sz="1940"/>
            </a:pPr>
          </a:p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Communication with surgeon KEY!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BP goals (MAP where before &amp; after clipping)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Positioning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Multiple Sclerosis</a:t>
            </a:r>
            <a:r>
              <a:rPr baseline="-25000"/>
              <a:t>3</a:t>
            </a:r>
          </a:p>
        </p:txBody>
      </p:sp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000"/>
            </a:pPr>
            <a:r>
              <a:t>Anesthetic management</a:t>
            </a:r>
          </a:p>
          <a:p>
            <a:pPr>
              <a:spcBef>
                <a:spcPts val="600"/>
              </a:spcBef>
              <a:defRPr sz="2000"/>
            </a:pPr>
            <a:r>
              <a:t>Risk of exacerbation/relapse with either regional or GA</a:t>
            </a:r>
          </a:p>
          <a:p>
            <a:pPr>
              <a:spcBef>
                <a:spcPts val="600"/>
              </a:spcBef>
              <a:defRPr sz="2000"/>
            </a:pPr>
            <a:r>
              <a:t>Spinals have been associated with relapse </a:t>
            </a:r>
          </a:p>
          <a:p>
            <a:pPr lvl="1" marL="742950" indent="-285750">
              <a:spcBef>
                <a:spcPts val="600"/>
              </a:spcBef>
              <a:defRPr sz="1600"/>
            </a:pPr>
            <a:r>
              <a:t>Demyelinated SC areas more sensitive to LA, causing neuortoxicity</a:t>
            </a:r>
          </a:p>
          <a:p>
            <a:pPr lvl="1" marL="742950" indent="-285750">
              <a:spcBef>
                <a:spcPts val="600"/>
              </a:spcBef>
              <a:defRPr sz="1600"/>
            </a:pPr>
            <a:r>
              <a:t>Epidural analgesia safely provided with lower bupivacaine concentrations per Barash</a:t>
            </a:r>
            <a:endParaRPr sz="2800"/>
          </a:p>
          <a:p>
            <a:pPr>
              <a:spcBef>
                <a:spcPts val="600"/>
              </a:spcBef>
              <a:defRPr sz="2000"/>
            </a:pPr>
            <a:r>
              <a:t>Demyelinated fibers extremely sensitive to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temp, which blocks impulse conduction; avoid hyperthermia as it can cause exacerbation</a:t>
            </a:r>
          </a:p>
          <a:p>
            <a:pPr>
              <a:spcBef>
                <a:spcPts val="600"/>
              </a:spcBef>
              <a:defRPr sz="2000"/>
            </a:pPr>
            <a:r>
              <a:t>Autonomic dysfunction may enhance hypotensive effects of gas</a:t>
            </a:r>
          </a:p>
          <a:p>
            <a:pPr>
              <a:spcBef>
                <a:spcPts val="600"/>
              </a:spcBef>
              <a:defRPr sz="2000"/>
            </a:pPr>
            <a:r>
              <a:t>If monitoring with SSEPs or MEPs, may see prolonged latency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itle 1"/>
          <p:cNvSpPr txBox="1"/>
          <p:nvPr>
            <p:ph type="title"/>
          </p:nvPr>
        </p:nvSpPr>
        <p:spPr>
          <a:xfrm>
            <a:off x="457200" y="274637"/>
            <a:ext cx="8229600" cy="8289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Cerebral Aneurysm Coiling</a:t>
            </a:r>
          </a:p>
        </p:txBody>
      </p:sp>
      <p:sp>
        <p:nvSpPr>
          <p:cNvPr id="231" name="Content Placeholder 2"/>
          <p:cNvSpPr txBox="1"/>
          <p:nvPr>
            <p:ph type="body" idx="1"/>
          </p:nvPr>
        </p:nvSpPr>
        <p:spPr>
          <a:xfrm>
            <a:off x="457200" y="998482"/>
            <a:ext cx="8229600" cy="5334001"/>
          </a:xfrm>
          <a:prstGeom prst="rect">
            <a:avLst/>
          </a:prstGeom>
        </p:spPr>
        <p:txBody>
          <a:bodyPr/>
          <a:lstStyle/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100"/>
              </a:spcBef>
              <a:buSzTx/>
              <a:buNone/>
              <a:defRPr sz="584"/>
            </a:pPr>
            <a:r>
              <a:t>http://www.uhnj.org/stroke/risky.htm</a:t>
            </a:r>
          </a:p>
          <a:p>
            <a:pPr marL="250317" indent="-250317" defTabSz="333756">
              <a:spcBef>
                <a:spcPts val="100"/>
              </a:spcBef>
              <a:buSzTx/>
              <a:buNone/>
              <a:defRPr sz="584"/>
            </a:pPr>
            <a:r>
              <a:t>http://www.neurosurgery-blog.com/wp-content/uploads/2012/08/Complications-After-Treatment-With-Pipeline-Embolization-for-Giant-Distal-Intracranial-Aneurysms-With-or-Without-Coil-Embolization.jpg</a:t>
            </a:r>
          </a:p>
        </p:txBody>
      </p:sp>
      <p:pic>
        <p:nvPicPr>
          <p:cNvPr id="23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8938" y="2868885"/>
            <a:ext cx="5493891" cy="2462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7455" y="1103586"/>
            <a:ext cx="6248401" cy="1765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274637"/>
            <a:ext cx="8229600" cy="8289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Cerebral Aneurysm Coiling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998482"/>
            <a:ext cx="8229600" cy="5334001"/>
          </a:xfrm>
          <a:prstGeom prst="rect">
            <a:avLst/>
          </a:prstGeom>
        </p:spPr>
        <p:txBody>
          <a:bodyPr/>
          <a:lstStyle/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600"/>
              </a:spcBef>
              <a:buSzTx/>
              <a:buNone/>
              <a:defRPr sz="648"/>
            </a:pPr>
          </a:p>
          <a:p>
            <a:pPr marL="277749" indent="-277749" defTabSz="370331">
              <a:spcBef>
                <a:spcPts val="100"/>
              </a:spcBef>
              <a:buSzTx/>
              <a:buNone/>
              <a:defRPr sz="648"/>
            </a:pPr>
            <a:r>
              <a:t>http://www.pmh.health.wa.gov.au/services/diagnostic_imaging/pmh/about_us/history.htm</a:t>
            </a:r>
          </a:p>
          <a:p>
            <a:pPr marL="277749" indent="-277749" defTabSz="370331">
              <a:spcBef>
                <a:spcPts val="100"/>
              </a:spcBef>
              <a:buSzTx/>
              <a:buNone/>
              <a:defRPr sz="648"/>
            </a:pPr>
            <a:r>
              <a:t>http://rulacom.kz/asklepios/klinika_asklepios_altona/departament_neyroradiologii/</a:t>
            </a:r>
          </a:p>
        </p:txBody>
      </p:sp>
      <p:pic>
        <p:nvPicPr>
          <p:cNvPr id="23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68103" y="1847560"/>
            <a:ext cx="3289301" cy="247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4229" y="1103586"/>
            <a:ext cx="4583874" cy="34379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Intracranial Aneurysms</a:t>
            </a:r>
            <a:r>
              <a:rPr baseline="-25000"/>
              <a:t>4</a:t>
            </a:r>
            <a:br>
              <a:rPr baseline="-25000"/>
            </a:br>
            <a:r>
              <a:rPr sz="800"/>
              <a:t>(Barash ch 37 &amp; Vargo Anesthesia Mega APP) </a:t>
            </a:r>
          </a:p>
        </p:txBody>
      </p:sp>
      <p:sp>
        <p:nvSpPr>
          <p:cNvPr id="241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 u="sng"/>
            </a:pPr>
            <a:r>
              <a:t>Anesthetic Management</a:t>
            </a:r>
            <a:r>
              <a:rPr u="none"/>
              <a:t>  Plan for elective surgery—Aneurysm Coiling</a:t>
            </a:r>
            <a:endParaRPr u="none"/>
          </a:p>
          <a:p>
            <a:pPr>
              <a:buSzTx/>
              <a:buNone/>
              <a:defRPr sz="800"/>
            </a:pPr>
          </a:p>
          <a:p>
            <a:pPr>
              <a:spcBef>
                <a:spcPts val="400"/>
              </a:spcBef>
              <a:buSzTx/>
              <a:buNone/>
              <a:defRPr sz="2000"/>
            </a:pPr>
            <a:r>
              <a:t>Endovascular procedure</a:t>
            </a:r>
          </a:p>
          <a:p>
            <a:pPr>
              <a:spcBef>
                <a:spcPts val="400"/>
              </a:spcBef>
              <a:defRPr sz="2000"/>
            </a:pPr>
            <a:r>
              <a:t>May be long &amp; you really won’t know what’s going on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Communicate with surgeon &amp; don’t be afraid to ask what’s going on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Pt will be far away from you &amp; you’ll want to stay out of radiation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You will have minimal access to pt so make sure everything is how you want it!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Special equipment set-up, extensions on all tubings, pressure lines &amp; anesthesia circuit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Other special set-up per hospital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Maintain optimum CPP; BP control is critical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DO NOT allow BP to rise above preop baseline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have all push &amp; gtts primed &amp; ready to go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Esmolol prior to intubation to avoid BP spikes not a bad idea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A line required as heparin usually given &amp; will need to check ACTs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Intracranial Aneurysms</a:t>
            </a:r>
            <a:r>
              <a:rPr baseline="-25000"/>
              <a:t>5</a:t>
            </a:r>
            <a:br>
              <a:rPr baseline="-25000"/>
            </a:br>
            <a:r>
              <a:rPr sz="800"/>
              <a:t>(Barash ch 37 &amp; Vargo Anesthesia Mega APP) 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424370"/>
            <a:ext cx="8229600" cy="496813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Possible Complications</a:t>
            </a:r>
          </a:p>
          <a:p>
            <a:pPr>
              <a:spcBef>
                <a:spcPts val="400"/>
              </a:spcBef>
              <a:defRPr sz="2000"/>
            </a:pPr>
            <a:r>
              <a:t>Aneurysm rupture or “extravasation”</a:t>
            </a:r>
          </a:p>
          <a:p>
            <a:pPr>
              <a:spcBef>
                <a:spcPts val="400"/>
              </a:spcBef>
              <a:defRPr sz="2000"/>
            </a:pPr>
            <a:r>
              <a:t>Coil moving out of aneurysm into more distal artery</a:t>
            </a:r>
          </a:p>
          <a:p>
            <a:pPr>
              <a:spcBef>
                <a:spcPts val="400"/>
              </a:spcBef>
              <a:defRPr sz="2000"/>
            </a:pPr>
            <a:r>
              <a:t>Extension of thrombus out of aneurysm leading to thrombus formation in feeder vessel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Subarachnoid Hemorrhage</a:t>
            </a:r>
            <a:r>
              <a:rPr baseline="-36645"/>
              <a:t>1</a:t>
            </a:r>
            <a:br>
              <a:rPr baseline="-36645"/>
            </a:br>
          </a:p>
        </p:txBody>
      </p:sp>
      <p:sp>
        <p:nvSpPr>
          <p:cNvPr id="247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940"/>
            </a:pPr>
            <a:r>
              <a:t>General info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Most commonly caused by intracranial aneurysm rupture; other causes trauma, vertebral &amp; carotid artery dissection, dural &amp; spinal AVMs, mycotic aneurysms, sickle cell disease, cocaine abuse, coagulation disorders &amp; pituitary apoplexy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High M &amp; M with only 33% of aneurysmal SAH pts being “functional” survivors</a:t>
            </a:r>
          </a:p>
          <a:p>
            <a:pPr lvl="1" marL="720661" indent="-277177" defTabSz="443484">
              <a:lnSpc>
                <a:spcPct val="90000"/>
              </a:lnSpc>
              <a:spcBef>
                <a:spcPts val="300"/>
              </a:spcBef>
              <a:defRPr sz="1552"/>
            </a:pPr>
            <a:r>
              <a:t>Direct effects of initial bleed, cerebral vasospasm &amp; rebleeding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When aneurysm ruptures, critical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 CBF d/t ICP increasing to arterial diastolic values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vasospasm &amp; ischemia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Common complications cardiac dysfunction, neurogenic or cardiogenic pulmonary edema, hydrocephalus &amp; further bleeding; common ECG changes ST segment depression &amp; T wave inversion</a:t>
            </a:r>
          </a:p>
          <a:p>
            <a:pPr marL="332613" indent="-332613" defTabSz="443484">
              <a:lnSpc>
                <a:spcPct val="90000"/>
              </a:lnSpc>
              <a:spcBef>
                <a:spcPts val="400"/>
              </a:spcBef>
              <a:defRPr sz="1940"/>
            </a:pPr>
            <a:r>
              <a:t>For survivors of initial bleed, emphasis is on aneurysm control (surgery or interventional neuroradiology)</a:t>
            </a:r>
          </a:p>
          <a:p>
            <a:pPr lvl="1" marL="720661" indent="-277177" defTabSz="443484">
              <a:lnSpc>
                <a:spcPct val="90000"/>
              </a:lnSpc>
              <a:spcBef>
                <a:spcPts val="300"/>
              </a:spcBef>
              <a:defRPr sz="1552"/>
            </a:pPr>
            <a:r>
              <a:t>10-23% of unsecured aneurysms will rebleed within 4-14 days (most within 6-12 hrs)</a:t>
            </a:r>
            <a:endParaRPr sz="2716"/>
          </a:p>
          <a:p>
            <a:pPr lvl="1" marL="720661" indent="-277177" defTabSz="443484">
              <a:lnSpc>
                <a:spcPct val="90000"/>
              </a:lnSpc>
              <a:spcBef>
                <a:spcPts val="300"/>
              </a:spcBef>
              <a:defRPr sz="1552"/>
            </a:pPr>
            <a:r>
              <a:t>Rebleed mortality rate is 80%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Subarachnoid Hemorrhage</a:t>
            </a:r>
            <a:r>
              <a:rPr baseline="-36645"/>
              <a:t>2</a:t>
            </a:r>
            <a:br>
              <a:rPr baseline="-36645"/>
            </a:br>
          </a:p>
        </p:txBody>
      </p:sp>
      <p:sp>
        <p:nvSpPr>
          <p:cNvPr id="250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SzTx/>
              <a:buNone/>
              <a:defRPr sz="2000"/>
            </a:pPr>
            <a:r>
              <a:t>Vasospasm</a:t>
            </a:r>
          </a:p>
          <a:p>
            <a:pPr>
              <a:spcBef>
                <a:spcPts val="400"/>
              </a:spcBef>
              <a:defRPr sz="2000"/>
            </a:pPr>
            <a:r>
              <a:t>PO nimodipine &amp; statins found to be effective prophylaxis </a:t>
            </a:r>
          </a:p>
          <a:p>
            <a:pPr>
              <a:spcBef>
                <a:spcPts val="400"/>
              </a:spcBef>
              <a:defRPr sz="2000"/>
            </a:pPr>
            <a:r>
              <a:t>Triple H therapy—hypervolemic, hypertensive &amp; hemodilution is mainstay of treatment despite lack of evidence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Hypovolemia associated with poorer outcomes; volume expansion considered beneficial to optimize hemodynamics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Hypertension to help counteract loss of autoregulation association with vasospasm &amp; improve pressure-dependent CBF</a:t>
            </a:r>
            <a:endParaRPr sz="2800"/>
          </a:p>
          <a:p>
            <a:pPr lvl="1" marL="742950" indent="-285750">
              <a:spcBef>
                <a:spcPts val="300"/>
              </a:spcBef>
              <a:defRPr sz="1600"/>
            </a:pPr>
            <a:r>
              <a:t>Hemodilution thought to improve microcirculatory flow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Common tx complications pulmonary edema &amp; myocardial ischemia</a:t>
            </a:r>
          </a:p>
          <a:p>
            <a:pPr>
              <a:spcBef>
                <a:spcPts val="400"/>
              </a:spcBef>
              <a:defRPr sz="2000"/>
            </a:pPr>
            <a:r>
              <a:t>BBB interrupted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aggravation of vasogenic edema &amp; hemorrhagic infarction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Subarachnoid Hemorrhage</a:t>
            </a:r>
            <a:r>
              <a:rPr baseline="-36645"/>
              <a:t>3</a:t>
            </a:r>
            <a:br>
              <a:rPr baseline="-36645"/>
            </a:br>
          </a:p>
        </p:txBody>
      </p:sp>
      <p:sp>
        <p:nvSpPr>
          <p:cNvPr id="253" name="Content Placeholder 2"/>
          <p:cNvSpPr txBox="1"/>
          <p:nvPr>
            <p:ph type="body" idx="1"/>
          </p:nvPr>
        </p:nvSpPr>
        <p:spPr>
          <a:xfrm>
            <a:off x="457200" y="1029665"/>
            <a:ext cx="8229600" cy="5096498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spcBef>
                <a:spcPts val="400"/>
              </a:spcBef>
              <a:buSzTx/>
              <a:buNone/>
              <a:defRPr sz="1764" u="sng"/>
            </a:pPr>
            <a:r>
              <a:t>Common complications</a:t>
            </a:r>
            <a:r>
              <a:rPr u="none"/>
              <a:t>:</a:t>
            </a:r>
            <a:endParaRPr sz="2842"/>
          </a:p>
          <a:p>
            <a:pPr marL="336042" indent="-336042" defTabSz="448055">
              <a:spcBef>
                <a:spcPts val="400"/>
              </a:spcBef>
              <a:buSzTx/>
              <a:buNone/>
              <a:defRPr sz="1764"/>
            </a:pPr>
            <a:r>
              <a:t>Hydrocephalus</a:t>
            </a:r>
            <a:endParaRPr sz="2842"/>
          </a:p>
          <a:p>
            <a:pPr marL="336042" indent="-336042" defTabSz="448055">
              <a:spcBef>
                <a:spcPts val="400"/>
              </a:spcBef>
              <a:defRPr sz="1764"/>
            </a:pPr>
            <a:r>
              <a:t>Occurs in 25% of SAH pts</a:t>
            </a:r>
            <a:endParaRPr sz="2842"/>
          </a:p>
          <a:p>
            <a:pPr marL="336042" indent="-336042" defTabSz="448055">
              <a:spcBef>
                <a:spcPts val="400"/>
              </a:spcBef>
              <a:defRPr sz="1764"/>
            </a:pPr>
            <a:r>
              <a:t>Blood in brain ventricular system obstructs CSF drainage &amp; absorption sites</a:t>
            </a:r>
            <a:endParaRPr sz="2842"/>
          </a:p>
          <a:p>
            <a:pPr marL="336042" indent="-336042" defTabSz="448055">
              <a:spcBef>
                <a:spcPts val="400"/>
              </a:spcBef>
              <a:defRPr sz="1764"/>
            </a:pPr>
            <a:r>
              <a:t>Permanent ventriculo-peritoneal shunt required in some pts</a:t>
            </a:r>
            <a:endParaRPr sz="784"/>
          </a:p>
          <a:p>
            <a:pPr marL="336042" indent="-336042" defTabSz="448055">
              <a:spcBef>
                <a:spcPts val="600"/>
              </a:spcBef>
              <a:buSzTx/>
              <a:buNone/>
              <a:defRPr sz="784"/>
            </a:pPr>
          </a:p>
          <a:p>
            <a:pPr marL="336042" indent="-336042" defTabSz="448055">
              <a:spcBef>
                <a:spcPts val="400"/>
              </a:spcBef>
              <a:buSzTx/>
              <a:buNone/>
              <a:defRPr sz="1764"/>
            </a:pPr>
            <a:r>
              <a:t>Seizures—occur in up to 13% of pts &amp; are more common in pts with neuro deficits</a:t>
            </a:r>
            <a:endParaRPr sz="2842"/>
          </a:p>
          <a:p>
            <a:pPr marL="336042" indent="-336042" defTabSz="448055">
              <a:spcBef>
                <a:spcPts val="600"/>
              </a:spcBef>
              <a:buSzTx/>
              <a:buNone/>
              <a:defRPr sz="784"/>
            </a:pPr>
          </a:p>
          <a:p>
            <a:pPr marL="336042" indent="-336042" defTabSz="448055">
              <a:spcBef>
                <a:spcPts val="400"/>
              </a:spcBef>
              <a:buSzTx/>
              <a:buNone/>
              <a:defRPr sz="1764"/>
            </a:pPr>
            <a:r>
              <a:t>Hyponatremia—occurs in up to 34% of pts</a:t>
            </a:r>
            <a:endParaRPr sz="2842"/>
          </a:p>
          <a:p>
            <a:pPr marL="336042" indent="-336042" defTabSz="448055">
              <a:spcBef>
                <a:spcPts val="400"/>
              </a:spcBef>
              <a:buSzTx/>
              <a:buNone/>
              <a:defRPr sz="1764"/>
            </a:pPr>
            <a:r>
              <a:t>2 main causes</a:t>
            </a:r>
            <a:endParaRPr sz="2842"/>
          </a:p>
          <a:p>
            <a:pPr marL="336042" indent="-336042" defTabSz="448055">
              <a:spcBef>
                <a:spcPts val="400"/>
              </a:spcBef>
              <a:defRPr sz="1764"/>
            </a:pPr>
            <a:r>
              <a:t>Syndrome of inappropriate antidiuretic hormone (SIADH)</a:t>
            </a:r>
            <a:endParaRPr sz="2842"/>
          </a:p>
          <a:p>
            <a:pPr lvl="1" marL="728091" indent="-280035" defTabSz="448055">
              <a:spcBef>
                <a:spcPts val="300"/>
              </a:spcBef>
              <a:defRPr sz="1372"/>
            </a:pPr>
            <a:r>
              <a:t>Euvolemia or mild hypervolemia with excess free water</a:t>
            </a:r>
            <a:endParaRPr sz="2450"/>
          </a:p>
          <a:p>
            <a:pPr lvl="1" marL="728091" indent="-280035" defTabSz="448055">
              <a:spcBef>
                <a:spcPts val="300"/>
              </a:spcBef>
              <a:defRPr sz="1372"/>
            </a:pPr>
            <a:r>
              <a:t>Tx is free water restriction</a:t>
            </a:r>
            <a:endParaRPr sz="2450"/>
          </a:p>
          <a:p>
            <a:pPr marL="336042" indent="-336042" defTabSz="448055">
              <a:spcBef>
                <a:spcPts val="400"/>
              </a:spcBef>
              <a:defRPr sz="1764"/>
            </a:pPr>
            <a:r>
              <a:t>Cerebral salt wasting</a:t>
            </a:r>
            <a:endParaRPr sz="2842"/>
          </a:p>
          <a:p>
            <a:pPr lvl="1" marL="728091" indent="-280035" defTabSz="448055">
              <a:spcBef>
                <a:spcPts val="300"/>
              </a:spcBef>
              <a:defRPr sz="1372"/>
            </a:pPr>
            <a:r>
              <a:t>Na</a:t>
            </a:r>
            <a:r>
              <a:rPr baseline="29959"/>
              <a:t>+</a:t>
            </a:r>
            <a:r>
              <a:t> &amp; water depletion</a:t>
            </a:r>
            <a:endParaRPr sz="2450"/>
          </a:p>
          <a:p>
            <a:pPr lvl="1" marL="728091" indent="-280035" defTabSz="448055">
              <a:spcBef>
                <a:spcPts val="300"/>
              </a:spcBef>
              <a:defRPr sz="1372"/>
            </a:pPr>
            <a:r>
              <a:t>Tx volume repletion &amp; admin of Na</a:t>
            </a:r>
            <a:r>
              <a:rPr baseline="29959"/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Arteriovenous Malformations (AVMs)</a:t>
            </a:r>
          </a:p>
        </p:txBody>
      </p:sp>
      <p:sp>
        <p:nvSpPr>
          <p:cNvPr id="256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500"/>
              </a:spcBef>
              <a:buSzTx/>
              <a:buNone/>
              <a:defRPr sz="584"/>
            </a:pPr>
          </a:p>
          <a:p>
            <a:pPr marL="250317" indent="-250317" defTabSz="333756">
              <a:spcBef>
                <a:spcPts val="100"/>
              </a:spcBef>
              <a:buSzTx/>
              <a:buNone/>
              <a:defRPr sz="584"/>
            </a:pPr>
            <a:r>
              <a:t>http://www.slideshare.net/DhavalShukla3/arteriovenous-malformation-avm-of-brain</a:t>
            </a:r>
          </a:p>
        </p:txBody>
      </p:sp>
      <p:pic>
        <p:nvPicPr>
          <p:cNvPr id="25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0142" y="1029666"/>
            <a:ext cx="6421233" cy="48209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Arteriovenous Malformations (AVMs)</a:t>
            </a:r>
            <a:br/>
            <a:r>
              <a:rPr sz="800"/>
              <a:t>(Barash ch 37 &amp; Vargo Anesthesia Mega App)</a:t>
            </a:r>
          </a:p>
        </p:txBody>
      </p:sp>
      <p:sp>
        <p:nvSpPr>
          <p:cNvPr id="260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Direct arterial to venous connection without arterioles, capillary beds or venules to modulate pressure changes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No capillaries = no nutrients to surrounding tissues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Congenital &amp; can occur anywhere in body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Many pts asymptomatic, especially young pts; common symptoms seizures or persistent HA; with rupture neuro deficits &amp; LOC changes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Rupture can lead to stroke or death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Lack autoregulation &amp; AVM is low-resistance pathway</a:t>
            </a:r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Adjacent vessels may be chronically dilated to preserve perfusion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\</a:t>
            </a:r>
            <a:r>
              <a:t> weaker</a:t>
            </a:r>
          </a:p>
          <a:p>
            <a:pPr lvl="1" marL="705802" indent="-271462" defTabSz="434340">
              <a:lnSpc>
                <a:spcPct val="90000"/>
              </a:lnSpc>
              <a:spcBef>
                <a:spcPts val="300"/>
              </a:spcBef>
              <a:defRPr sz="1520"/>
            </a:pPr>
            <a:r>
              <a:t>When AVM occluded, adjacent vessels may not be able to autoregulate &amp; higher pressures may lead to “normal perfusion pressure breakthrough”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regional hyperemia at normal systemic pressures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 vasogenic edema &amp; hemorrhage</a:t>
            </a:r>
            <a:endParaRPr sz="2660"/>
          </a:p>
          <a:p>
            <a:pPr lvl="1" marL="705802" indent="-271462" defTabSz="434340">
              <a:lnSpc>
                <a:spcPct val="90000"/>
              </a:lnSpc>
              <a:spcBef>
                <a:spcPts val="300"/>
              </a:spcBef>
              <a:defRPr sz="1520"/>
            </a:pPr>
            <a:r>
              <a:t>Pre-op embolization may be attempted to lessen this effect</a:t>
            </a:r>
            <a:endParaRPr sz="2660"/>
          </a:p>
          <a:p>
            <a:pPr marL="325754" indent="-325754" defTabSz="434340">
              <a:lnSpc>
                <a:spcPct val="90000"/>
              </a:lnSpc>
              <a:spcBef>
                <a:spcPts val="400"/>
              </a:spcBef>
              <a:defRPr sz="1900"/>
            </a:pPr>
            <a:r>
              <a:t>BP control is critical &amp; avoid coughing</a:t>
            </a:r>
          </a:p>
          <a:p>
            <a:pPr lvl="1" marL="705802" indent="-271462" defTabSz="434340">
              <a:lnSpc>
                <a:spcPct val="90000"/>
              </a:lnSpc>
              <a:spcBef>
                <a:spcPts val="300"/>
              </a:spcBef>
              <a:defRPr sz="1520"/>
            </a:pPr>
            <a:r>
              <a:t>IV labetalol or hydrazaline; Nicardipine gtt (plan anticipated &amp; prophylactic vs reactive)</a:t>
            </a:r>
            <a:endParaRPr sz="2660"/>
          </a:p>
          <a:p>
            <a:pPr lvl="1" marL="705802" indent="-271462" defTabSz="434340">
              <a:lnSpc>
                <a:spcPct val="90000"/>
              </a:lnSpc>
              <a:spcBef>
                <a:spcPts val="300"/>
              </a:spcBef>
              <a:defRPr sz="1520"/>
            </a:pPr>
            <a:r>
              <a:t>IV lidocaine for coughing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1"/>
          <p:cNvSpPr txBox="1"/>
          <p:nvPr>
            <p:ph type="title"/>
          </p:nvPr>
        </p:nvSpPr>
        <p:spPr>
          <a:xfrm>
            <a:off x="457200" y="274638"/>
            <a:ext cx="8229600" cy="7550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Autonomic Hyperreflexia</a:t>
            </a:r>
          </a:p>
        </p:txBody>
      </p:sp>
      <p:sp>
        <p:nvSpPr>
          <p:cNvPr id="263" name="Content Placeholder 2"/>
          <p:cNvSpPr txBox="1"/>
          <p:nvPr>
            <p:ph type="body" idx="1"/>
          </p:nvPr>
        </p:nvSpPr>
        <p:spPr>
          <a:xfrm>
            <a:off x="457200" y="1029666"/>
            <a:ext cx="8229600" cy="5096498"/>
          </a:xfrm>
          <a:prstGeom prst="rect">
            <a:avLst/>
          </a:prstGeom>
        </p:spPr>
        <p:txBody>
          <a:bodyPr/>
          <a:lstStyle/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Pts with spinal cord injury above T</a:t>
            </a:r>
            <a:r>
              <a:rPr baseline="-25000"/>
              <a:t>6</a:t>
            </a:r>
            <a:r>
              <a:t> level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Stimulus below lesion site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vasoconstriction below site &amp; HTN with bradycardia (sympathetic response) &amp; cutaneous vasodilation (sweating, flushing &amp; nasal congestion) above site (parasympathetic)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Reflex sympathetic stimulation below site unmodulated by supraspinal influence (parasympathetic) from above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Severe cases can lead to cerebral hemorrhage &amp; myocardial ischemia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Deepening level of GA or spinal anesthetic, which blocks reflex stimulation may be ideal anesthetic; treat with nitroprusside</a:t>
            </a:r>
            <a:endParaRPr sz="2300"/>
          </a:p>
          <a:p>
            <a:pPr>
              <a:lnSpc>
                <a:spcPct val="80000"/>
              </a:lnSpc>
              <a:spcBef>
                <a:spcPts val="600"/>
              </a:spcBef>
              <a:defRPr sz="2300"/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900"/>
            </a:pPr>
            <a:r>
              <a:t>Main precipitants 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Urological—bladder distension, urinary tract infection, urological procedures (cystoscopy, urodynamics), genital stimulation (including assisted ejaculation) 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Gastrointestinal–rectal distension, anorectal conditions, anorectal procedures, acute abdomen 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Musculoskeletal—fractures, dislocation, heterotopic ossification </a:t>
            </a:r>
            <a:endParaRPr sz="2700"/>
          </a:p>
          <a:p>
            <a:pPr marL="342899" indent="-342899">
              <a:lnSpc>
                <a:spcPct val="80000"/>
              </a:lnSpc>
              <a:spcBef>
                <a:spcPts val="400"/>
              </a:spcBef>
              <a:defRPr sz="1900"/>
            </a:pPr>
            <a:r>
              <a:t>Others—skin problems (ulceration, infection), pregnancy &amp; labor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/>
          <p:nvPr>
            <p:ph type="title"/>
          </p:nvPr>
        </p:nvSpPr>
        <p:spPr>
          <a:xfrm>
            <a:off x="457200" y="334015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Multiple Sclerosis</a:t>
            </a:r>
            <a:r>
              <a:rPr baseline="-25000"/>
              <a:t>4</a:t>
            </a:r>
          </a:p>
        </p:txBody>
      </p:sp>
      <p:sp>
        <p:nvSpPr>
          <p:cNvPr id="11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600"/>
              </a:spcBef>
              <a:buSzTx/>
              <a:buNone/>
              <a:defRPr sz="2000"/>
            </a:pPr>
            <a:r>
              <a:t>Anesthetic management</a:t>
            </a:r>
          </a:p>
          <a:p>
            <a:pPr>
              <a:spcBef>
                <a:spcPts val="600"/>
              </a:spcBef>
              <a:defRPr sz="20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 risk of cardiotoxicity from immunosuppressants</a:t>
            </a:r>
          </a:p>
          <a:p>
            <a:pPr>
              <a:spcBef>
                <a:spcPts val="600"/>
              </a:spcBef>
              <a:defRPr sz="2000"/>
            </a:pPr>
            <a:r>
              <a:t>Altered response to MRs</a:t>
            </a:r>
          </a:p>
          <a:p>
            <a:pPr lvl="1" marL="742950" indent="-285750">
              <a:spcBef>
                <a:spcPts val="600"/>
              </a:spcBef>
              <a:defRPr sz="2000"/>
            </a:pPr>
            <a:r>
              <a:t>Baclofen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sensitivity to NDMRs</a:t>
            </a:r>
            <a:endParaRPr sz="2800"/>
          </a:p>
          <a:p>
            <a:pPr lvl="1" marL="742950" indent="-285750">
              <a:spcBef>
                <a:spcPts val="600"/>
              </a:spcBef>
              <a:defRPr sz="2000"/>
            </a:pPr>
            <a:r>
              <a:t>Anticonvulsants = resistance to NDMRs</a:t>
            </a:r>
            <a:endParaRPr sz="2800"/>
          </a:p>
          <a:p>
            <a:pPr lvl="1" marL="742950" indent="-285750">
              <a:spcBef>
                <a:spcPts val="600"/>
              </a:spcBef>
              <a:defRPr sz="2000"/>
            </a:pPr>
            <a:r>
              <a:t>Succs can produce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K</a:t>
            </a:r>
            <a:r>
              <a:rPr baseline="30000"/>
              <a:t>+ </a:t>
            </a:r>
            <a:r>
              <a:t>release</a:t>
            </a:r>
            <a:endParaRPr sz="2800"/>
          </a:p>
          <a:p>
            <a:pPr>
              <a:spcBef>
                <a:spcPts val="600"/>
              </a:spcBef>
              <a:defRPr sz="2000"/>
            </a:pPr>
            <a:r>
              <a:t>Respiratory involvement (muscle weakness or resp control dysfunction)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likelihood for support during post-op period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Complications of succs admin</a:t>
            </a:r>
            <a:br/>
            <a:r>
              <a:rPr sz="800"/>
              <a:t>(Vargo Anesthesia Mega App)</a:t>
            </a:r>
          </a:p>
        </p:txBody>
      </p:sp>
      <p:sp>
        <p:nvSpPr>
          <p:cNvPr id="26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Succinylcholine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ICP &amp; IOP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Block prolonged by CCBs, lithium, MgSO</a:t>
            </a:r>
            <a:r>
              <a:rPr baseline="-25000"/>
              <a:t>4</a:t>
            </a:r>
            <a:r>
              <a:t>, anticholinesterase agents, amide LAs, antibiotics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Can cause life-threatening hyperkalemia with following neuro conditions:</a:t>
            </a:r>
            <a:endParaRPr sz="29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Duchenne’s MD, Becker’s MD or any unrecognized MD</a:t>
            </a:r>
            <a:endParaRPr sz="25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CVA or spinal cord injury</a:t>
            </a:r>
            <a:endParaRPr sz="25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MS</a:t>
            </a:r>
            <a:endParaRPr sz="25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Gullain-Barre syndrome</a:t>
            </a:r>
            <a:endParaRPr sz="25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Upper motor neuron lesions</a:t>
            </a:r>
            <a:endParaRPr sz="2500"/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400"/>
            </a:pPr>
            <a:r>
              <a:t>Chronic muscle wasting</a:t>
            </a:r>
            <a:endParaRPr sz="25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Myasthenia Gravis pts are resistant to Succs but sensitive to NDMRs</a:t>
            </a:r>
            <a:endParaRPr sz="29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Myotonia pts can have such exaggerated contractures if given succs that intubation &amp; ventilation may be very difficult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defRPr sz="2000"/>
            </a:pP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Excellent AANA article on Sugammadex</a:t>
            </a:r>
            <a:endParaRPr sz="2900"/>
          </a:p>
          <a:p>
            <a:pPr>
              <a:lnSpc>
                <a:spcPct val="80000"/>
              </a:lnSpc>
              <a:spcBef>
                <a:spcPts val="200"/>
              </a:spcBef>
              <a:buSzTx/>
              <a:buNone/>
              <a:defRPr sz="900"/>
            </a:pPr>
            <a:r>
              <a:t>http://www.aana.com/newsandjournal/20102019/04wordwide-experience15.pdf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/>
          <p:nvPr>
            <p:ph type="title"/>
          </p:nvPr>
        </p:nvSpPr>
        <p:spPr>
          <a:xfrm>
            <a:off x="457200" y="274638"/>
            <a:ext cx="8229600" cy="566256"/>
          </a:xfrm>
          <a:prstGeom prst="rect">
            <a:avLst/>
          </a:prstGeom>
        </p:spPr>
        <p:txBody>
          <a:bodyPr/>
          <a:lstStyle/>
          <a:p>
            <a:pPr defTabSz="224027">
              <a:defRPr sz="1225"/>
            </a:pPr>
            <a:r>
              <a:t>Epilepsy</a:t>
            </a:r>
            <a:r>
              <a:rPr baseline="-44775"/>
              <a:t>1</a:t>
            </a:r>
            <a:br>
              <a:rPr baseline="-44775"/>
            </a:br>
          </a:p>
        </p:txBody>
      </p:sp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457200" y="1021086"/>
            <a:ext cx="8229600" cy="510507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Seizure is common manifestation of many CNS disease</a:t>
            </a:r>
          </a:p>
          <a:p>
            <a:pPr>
              <a:spcBef>
                <a:spcPts val="500"/>
              </a:spcBef>
              <a:defRPr sz="2400"/>
            </a:pPr>
            <a:r>
              <a:t>Epilepsy (idiopathic seizures) begins in childhood</a:t>
            </a:r>
          </a:p>
          <a:p>
            <a:pPr>
              <a:spcBef>
                <a:spcPts val="500"/>
              </a:spcBef>
              <a:defRPr sz="2400"/>
            </a:pPr>
            <a:r>
              <a:t>Sudden seizure onset in adults may be d/t focal disease (tumor)</a:t>
            </a:r>
          </a:p>
          <a:p>
            <a:pPr>
              <a:spcBef>
                <a:spcPts val="500"/>
              </a:spcBef>
              <a:defRPr sz="2400"/>
            </a:pPr>
            <a:r>
              <a:t>Seizures after 60 years of age may be result of cerebrovascular disease, head injury, tumor, infection or metabolic disorders</a:t>
            </a:r>
          </a:p>
          <a:p>
            <a:pPr>
              <a:spcBef>
                <a:spcPts val="500"/>
              </a:spcBef>
              <a:defRPr sz="2400"/>
            </a:pPr>
            <a:r>
              <a:t>Despite many anti-seizure drugs available, 30% of epileptic pts poorly controlled &amp; sudden deaths occur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/>
          <p:nvPr>
            <p:ph type="title"/>
          </p:nvPr>
        </p:nvSpPr>
        <p:spPr>
          <a:xfrm>
            <a:off x="457200" y="274638"/>
            <a:ext cx="8229600" cy="566256"/>
          </a:xfrm>
          <a:prstGeom prst="rect">
            <a:avLst/>
          </a:prstGeom>
        </p:spPr>
        <p:txBody>
          <a:bodyPr/>
          <a:lstStyle/>
          <a:p>
            <a:pPr defTabSz="411479">
              <a:defRPr sz="2250"/>
            </a:pPr>
            <a:r>
              <a:t>Epilepsy</a:t>
            </a:r>
            <a:r>
              <a:rPr baseline="-27111"/>
              <a:t>2</a:t>
            </a:r>
            <a:br>
              <a:rPr baseline="-27111"/>
            </a:br>
            <a:r>
              <a:rPr sz="630"/>
              <a:t>)</a:t>
            </a:r>
          </a:p>
        </p:txBody>
      </p:sp>
      <p:sp>
        <p:nvSpPr>
          <p:cNvPr id="117" name="Content Placeholder 2"/>
          <p:cNvSpPr txBox="1"/>
          <p:nvPr>
            <p:ph type="body" idx="1"/>
          </p:nvPr>
        </p:nvSpPr>
        <p:spPr>
          <a:xfrm>
            <a:off x="457200" y="1021086"/>
            <a:ext cx="8229600" cy="5105078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spcBef>
                <a:spcPts val="400"/>
              </a:spcBef>
              <a:buSzTx/>
              <a:buNone/>
              <a:defRPr sz="1940"/>
            </a:pPr>
            <a:r>
              <a:t>Anesthetic management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Volatile anesthetics (including N</a:t>
            </a:r>
            <a:r>
              <a:rPr baseline="-25587"/>
              <a:t>2</a:t>
            </a:r>
            <a:r>
              <a:t>O) have been reported to produce seizure activity   Iso &amp; des &lt; sevo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Avoid ketamine d/t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risk of seizure activity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Fentanyl, sufenta &amp; remi may produce myoclonic activity or chest wall rigidity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Local anesthetics can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¯</a:t>
            </a:r>
            <a:r>
              <a:t> seizure threshold but there’s no evidence that regional anesthesia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seizure risk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Be aware of anti-seizure meds side effects:  leucopenia, anemia, hepatitis &amp; hepatic failure, pancreatitis, coagulopathy, cardiotoxicity, hypothyroidism &amp; skin rash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Vagal nerve stimulator complications:  vocal cord paralysis, facial palsy, bradycardia/asystole &amp; airway obstructions</a:t>
            </a:r>
          </a:p>
          <a:p>
            <a:pPr marL="332613" indent="-332613" defTabSz="443484">
              <a:spcBef>
                <a:spcPts val="400"/>
              </a:spcBef>
              <a:defRPr sz="1940"/>
            </a:pPr>
            <a:r>
              <a:t>Have appropriate back-up airway equipment &amp; anticonvulsants available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title"/>
          </p:nvPr>
        </p:nvSpPr>
        <p:spPr>
          <a:xfrm>
            <a:off x="457200" y="274638"/>
            <a:ext cx="8229600" cy="73786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Parkinson Disease</a:t>
            </a:r>
            <a:r>
              <a:rPr baseline="-36645"/>
              <a:t>1</a:t>
            </a:r>
            <a:br>
              <a:rPr baseline="-36645"/>
            </a:br>
          </a:p>
        </p:txBody>
      </p:sp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457200" y="1012503"/>
            <a:ext cx="8229600" cy="511366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t>Degenerative CNS disease caused by dopaminergic cell loss in brain basal ganglia</a:t>
            </a:r>
          </a:p>
          <a:p>
            <a:pPr>
              <a:spcBef>
                <a:spcPts val="400"/>
              </a:spcBef>
              <a:defRPr sz="2000"/>
            </a:pPr>
            <a:r>
              <a:t>Characterized by Lewy bodies in substantia nigra neurons</a:t>
            </a:r>
          </a:p>
          <a:p>
            <a:pPr lvl="1" marL="742950" indent="-285750">
              <a:spcBef>
                <a:spcPts val="300"/>
              </a:spcBef>
              <a:defRPr sz="1600"/>
            </a:pPr>
            <a:r>
              <a:t>Lewy bodies are aggregations of damaged proteins</a:t>
            </a:r>
            <a:endParaRPr sz="2800"/>
          </a:p>
          <a:p>
            <a:pPr>
              <a:spcBef>
                <a:spcPts val="400"/>
              </a:spcBef>
              <a:defRPr sz="2000"/>
            </a:pPr>
            <a:r>
              <a:t>Etiology is theorized to be genetic predisposition &amp; unidentified environmental factors</a:t>
            </a:r>
          </a:p>
          <a:p>
            <a:pPr>
              <a:spcBef>
                <a:spcPts val="400"/>
              </a:spcBef>
              <a:defRPr sz="2000"/>
            </a:pPr>
            <a:r>
              <a:t>S &amp; S caused by dopamine deficiency &amp; diminished inhibition of extrapyramidal motor system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resting tremor, cog-wheel rigidity of extremities, dyskinesias, bradykinesia, shuffling gait, stooped posture &amp; facial immobility</a:t>
            </a:r>
          </a:p>
          <a:p>
            <a:pPr>
              <a:spcBef>
                <a:spcPts val="400"/>
              </a:spcBef>
              <a:defRPr sz="2000"/>
            </a:pPr>
            <a:r>
              <a:t>Other S &amp; S orthostatic hypotension, dysphagia, diaphragmatic spasm, bladder dysfunction, oculogyric crisis, dementia, depression, seborrhea &amp; sialorrhea (excessive salivation)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xfrm>
            <a:off x="457200" y="274638"/>
            <a:ext cx="8229600" cy="737867"/>
          </a:xfrm>
          <a:prstGeom prst="rect">
            <a:avLst/>
          </a:prstGeom>
        </p:spPr>
        <p:txBody>
          <a:bodyPr/>
          <a:lstStyle/>
          <a:p>
            <a:pPr defTabSz="283463">
              <a:defRPr sz="1736"/>
            </a:pPr>
            <a:r>
              <a:t>Parkinson Disease</a:t>
            </a:r>
            <a:r>
              <a:rPr baseline="-36645"/>
              <a:t>2</a:t>
            </a:r>
            <a:br>
              <a:rPr baseline="-36645"/>
            </a:b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457200" y="1012503"/>
            <a:ext cx="8229600" cy="5113661"/>
          </a:xfrm>
          <a:prstGeom prst="rect">
            <a:avLst/>
          </a:prstGeom>
        </p:spPr>
        <p:txBody>
          <a:bodyPr/>
          <a:lstStyle/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buSzTx/>
              <a:buNone/>
              <a:defRPr sz="1979"/>
            </a:pPr>
            <a:r>
              <a:t>Medical treatment directed towards increasing dopamine levels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Levodopa single most effective drug; admin with carbidopa &amp; entacopone to avoid side effects &amp;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­</a:t>
            </a:r>
            <a:r>
              <a:t> bioavailability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Monoamine oxidase-B inhibitors (selegiline &amp; rasagiline) improve function</a:t>
            </a:r>
          </a:p>
          <a:p>
            <a:pPr marL="339470" indent="-339470" defTabSz="452627">
              <a:lnSpc>
                <a:spcPct val="90000"/>
              </a:lnSpc>
              <a:defRPr sz="1979"/>
            </a:pP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buSzTx/>
              <a:buNone/>
              <a:defRPr sz="1979"/>
            </a:pPr>
            <a:r>
              <a:t>Anesthetic management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Levodopa has short ½-life; should be given am of surgery; interruption &gt; 6-12 hour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®</a:t>
            </a:r>
            <a:r>
              <a:t> severe skeletal muscle rigidity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Avoid dopamine antagonists—droperidol, metoclopramide (reglan), phenothiazines 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Slow admin of fentanyl &amp; alfenta to avoid dystonic rx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Ketamine OK to use but reports of exaggerated SNS response with tachycardia &amp; HTN</a:t>
            </a:r>
          </a:p>
          <a:p>
            <a:pPr marL="339470" indent="-339470" defTabSz="452627">
              <a:lnSpc>
                <a:spcPct val="90000"/>
              </a:lnSpc>
              <a:spcBef>
                <a:spcPts val="400"/>
              </a:spcBef>
              <a:defRPr sz="1979"/>
            </a:pPr>
            <a:r>
              <a:t>Reports of pts taking selegiline or meperedine &amp; having agitation, muscle rigidity &amp; hyperthermia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