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media/image4.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notesSlides/notesSlide8.xml" ContentType="application/vnd.openxmlformats-officedocument.presentationml.notesSlide+xml"/>
  <Override PartName="/ppt/media/image13.jpeg" ContentType="image/jpeg"/>
  <Override PartName="/ppt/media/image14.jpeg" ContentType="image/jpeg"/>
  <Override PartName="/ppt/notesSlides/notesSlide9.xml" ContentType="application/vnd.openxmlformats-officedocument.presentationml.notesSlide+xml"/>
  <Override PartName="/ppt/media/image15.jpeg" ContentType="image/jpeg"/>
  <Override PartName="/ppt/media/image16.jpeg" ContentType="image/jpeg"/>
  <Override PartName="/ppt/media/image17.jpeg" ContentType="image/jpeg"/>
  <Override PartName="/ppt/media/image1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39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39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39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39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39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39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39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39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39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lvl1pPr>
              <a:defRPr sz="1200"/>
            </a:lvl1pPr>
          </a:lstStyle>
          <a:p>
            <a:pPr/>
            <a:r>
              <a:t>Brain is 2% of body wt yet accounts 20% of resting oxygen consumption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lvl1pPr>
              <a:defRPr sz="1200"/>
            </a:lvl1pPr>
          </a:lstStyle>
          <a:p>
            <a:pPr/>
            <a:r>
              <a:t>Note location of major major supply &amp; communicating arteries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defRPr sz="1200"/>
            </a:pPr>
            <a:r>
              <a:t>The brain wants O2 but cerebral vasodilation can lead to </a:t>
            </a:r>
            <a:r>
              <a:rPr>
                <a:latin typeface="Wingdings"/>
                <a:ea typeface="Wingdings"/>
                <a:cs typeface="Wingdings"/>
                <a:sym typeface="Wingdings"/>
              </a:rPr>
              <a:t> </a:t>
            </a:r>
            <a:r>
              <a:t>ICP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defRPr sz="1200"/>
            </a:pPr>
            <a:r>
              <a:t>Barbiturates effect through  </a:t>
            </a:r>
            <a:r>
              <a:rPr>
                <a:latin typeface="Symbol"/>
                <a:ea typeface="Symbol"/>
                <a:cs typeface="Symbol"/>
                <a:sym typeface="Symbol"/>
              </a:rPr>
              <a:t>¯</a:t>
            </a:r>
            <a:r>
              <a:t>  glutamate activity &amp; intracellular Ca</a:t>
            </a:r>
            <a:r>
              <a:rPr baseline="30000"/>
              <a:t>2+</a:t>
            </a:r>
            <a:r>
              <a:t>, </a:t>
            </a:r>
            <a:r>
              <a:rPr>
                <a:latin typeface="Symbol"/>
                <a:ea typeface="Symbol"/>
                <a:cs typeface="Symbol"/>
                <a:sym typeface="Symbol"/>
              </a:rPr>
              <a:t>­</a:t>
            </a:r>
            <a:r>
              <a:t> GABA activity and NMDA antagonism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lvl1pPr>
              <a:defRPr sz="1200"/>
            </a:lvl1pPr>
          </a:lstStyle>
          <a:p>
            <a:pPr/>
            <a:r>
              <a:t>The all-important balance!  Hypercapnia vs hypocapnia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Shape 243"/>
          <p:cNvSpPr/>
          <p:nvPr>
            <p:ph type="sldImg"/>
          </p:nvPr>
        </p:nvSpPr>
        <p:spPr>
          <a:prstGeom prst="rect">
            <a:avLst/>
          </a:prstGeom>
        </p:spPr>
        <p:txBody>
          <a:bodyPr/>
          <a:lstStyle/>
          <a:p>
            <a:pPr/>
          </a:p>
        </p:txBody>
      </p:sp>
      <p:sp>
        <p:nvSpPr>
          <p:cNvPr id="244" name="Shape 244"/>
          <p:cNvSpPr/>
          <p:nvPr>
            <p:ph type="body" sz="quarter" idx="1"/>
          </p:nvPr>
        </p:nvSpPr>
        <p:spPr>
          <a:prstGeom prst="rect">
            <a:avLst/>
          </a:prstGeom>
        </p:spPr>
        <p:txBody>
          <a:bodyPr/>
          <a:lstStyle/>
          <a:p>
            <a:pPr>
              <a:defRPr sz="1200"/>
            </a:pPr>
            <a:r>
              <a:t>Na</a:t>
            </a:r>
            <a:r>
              <a:rPr baseline="30000"/>
              <a:t>+</a:t>
            </a:r>
            <a:r>
              <a:t> most important osmotic factor; check during long cases  (MOD—where the sodium goes, water follows) </a:t>
            </a:r>
            <a:r>
              <a:rPr>
                <a:latin typeface="Symbol"/>
                <a:ea typeface="Symbol"/>
                <a:cs typeface="Symbol"/>
                <a:sym typeface="Symbol"/>
              </a:rPr>
              <a:t>¯</a:t>
            </a:r>
            <a:r>
              <a:t> Na =  </a:t>
            </a:r>
            <a:r>
              <a:rPr>
                <a:latin typeface="Symbol"/>
                <a:ea typeface="Symbol"/>
                <a:cs typeface="Symbol"/>
                <a:sym typeface="Symbol"/>
              </a:rPr>
              <a:t>­</a:t>
            </a:r>
            <a:r>
              <a:t> brain edema because Na</a:t>
            </a:r>
            <a:r>
              <a:rPr baseline="30000"/>
              <a:t>+</a:t>
            </a:r>
            <a:r>
              <a:t> higher in tissue &amp; water leaves vasculature to equilibrate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defRPr sz="1200"/>
            </a:pPr>
            <a:r>
              <a:t>Na</a:t>
            </a:r>
            <a:r>
              <a:rPr baseline="30000"/>
              <a:t>+</a:t>
            </a:r>
            <a:r>
              <a:t> most important osmotic factor; check during long cases  (MOD—where the sodium goes, water follows) </a:t>
            </a:r>
            <a:r>
              <a:rPr>
                <a:latin typeface="Symbol"/>
                <a:ea typeface="Symbol"/>
                <a:cs typeface="Symbol"/>
                <a:sym typeface="Symbol"/>
              </a:rPr>
              <a:t>¯</a:t>
            </a:r>
            <a:r>
              <a:t> Na =  </a:t>
            </a:r>
            <a:r>
              <a:rPr>
                <a:latin typeface="Symbol"/>
                <a:ea typeface="Symbol"/>
                <a:cs typeface="Symbol"/>
                <a:sym typeface="Symbol"/>
              </a:rPr>
              <a:t>­</a:t>
            </a:r>
            <a:r>
              <a:t> brain edema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a:p>
        </p:txBody>
      </p:sp>
      <p:sp>
        <p:nvSpPr>
          <p:cNvPr id="324" name="Shape 324"/>
          <p:cNvSpPr/>
          <p:nvPr>
            <p:ph type="body" sz="quarter" idx="1"/>
          </p:nvPr>
        </p:nvSpPr>
        <p:spPr>
          <a:prstGeom prst="rect">
            <a:avLst/>
          </a:prstGeom>
        </p:spPr>
        <p:txBody>
          <a:bodyPr/>
          <a:lstStyle/>
          <a:p>
            <a:pPr>
              <a:defRPr sz="1200"/>
            </a:pPr>
            <a:r>
              <a:t>Entrained air exceeds rate of pulm clearance </a:t>
            </a:r>
            <a:r>
              <a:rPr>
                <a:latin typeface="Symbol"/>
                <a:ea typeface="Symbol"/>
                <a:cs typeface="Symbol"/>
                <a:sym typeface="Symbol"/>
              </a:rPr>
              <a:t>®</a:t>
            </a:r>
            <a:r>
              <a:t>  PAP pressures rise  </a:t>
            </a:r>
            <a:r>
              <a:rPr>
                <a:latin typeface="Symbol"/>
                <a:ea typeface="Symbol"/>
                <a:cs typeface="Symbol"/>
                <a:sym typeface="Symbol"/>
              </a:rPr>
              <a:t>®</a:t>
            </a:r>
            <a:r>
              <a:t> Co decrease d/t increased RV afterload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Shape 360"/>
          <p:cNvSpPr/>
          <p:nvPr>
            <p:ph type="sldImg"/>
          </p:nvPr>
        </p:nvSpPr>
        <p:spPr>
          <a:prstGeom prst="rect">
            <a:avLst/>
          </a:prstGeom>
        </p:spPr>
        <p:txBody>
          <a:bodyPr/>
          <a:lstStyle/>
          <a:p>
            <a:pPr/>
          </a:p>
        </p:txBody>
      </p:sp>
      <p:sp>
        <p:nvSpPr>
          <p:cNvPr id="361" name="Shape 361"/>
          <p:cNvSpPr/>
          <p:nvPr>
            <p:ph type="body" sz="quarter" idx="1"/>
          </p:nvPr>
        </p:nvSpPr>
        <p:spPr>
          <a:prstGeom prst="rect">
            <a:avLst/>
          </a:prstGeom>
        </p:spPr>
        <p:txBody>
          <a:bodyPr/>
          <a:lstStyle/>
          <a:p>
            <a:pPr>
              <a:defRPr sz="1200"/>
            </a:pPr>
            <a:r>
              <a:t>Anticholinesterases—neostigmine, physostigmine, pyridostigmine</a:t>
            </a:r>
          </a:p>
          <a:p>
            <a:pPr>
              <a:defRPr sz="1200"/>
            </a:pPr>
            <a:r>
              <a:t>Anticolinergics—robinul, scopolamine, atropine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Rectangle"/>
          <p:cNvSpPr txBox="1"/>
          <p:nvPr>
            <p:ph type="body" sz="quarter" idx="13"/>
          </p:nvPr>
        </p:nvSpPr>
        <p:spPr>
          <a:xfrm>
            <a:off x="1201340" y="11859862"/>
            <a:ext cx="21971003" cy="636979"/>
          </a:xfrm>
          <a:prstGeom prst="rect">
            <a:avLst/>
          </a:prstGeom>
        </p:spPr>
        <p:txBody>
          <a:bodyPr lIns="45719" tIns="45719" rIns="45719" bIns="45719"/>
          <a:lstStyle/>
          <a:p>
            <a:pPr marL="0" indent="0" defTabSz="825500">
              <a:lnSpc>
                <a:spcPct val="100000"/>
              </a:lnSpc>
              <a:spcBef>
                <a:spcPts val="0"/>
              </a:spcBef>
              <a:buSzTx/>
              <a:buNone/>
              <a:defRPr b="1" sz="3600"/>
            </a:pPr>
          </a:p>
        </p:txBody>
      </p:sp>
      <p:sp>
        <p:nvSpPr>
          <p:cNvPr id="12" name="Title Text"/>
          <p:cNvSpPr txBox="1"/>
          <p:nvPr>
            <p:ph type="title"/>
          </p:nvPr>
        </p:nvSpPr>
        <p:spPr>
          <a:xfrm>
            <a:off x="1206496" y="2574991"/>
            <a:ext cx="21971004" cy="4648201"/>
          </a:xfrm>
          <a:prstGeom prst="rect">
            <a:avLst/>
          </a:prstGeom>
        </p:spPr>
        <p:txBody>
          <a:bodyPr anchor="b"/>
          <a:lstStyle>
            <a:lvl1pPr>
              <a:defRPr spc="-232" sz="11600"/>
            </a:lvl1pPr>
          </a:lstStyle>
          <a:p>
            <a:pPr/>
            <a:r>
              <a:t>Title Text</a:t>
            </a:r>
          </a:p>
        </p:txBody>
      </p:sp>
      <p:sp>
        <p:nvSpPr>
          <p:cNvPr id="13" name="Body Level One…"/>
          <p:cNvSpPr txBox="1"/>
          <p:nvPr>
            <p:ph type="body" sz="quarter" idx="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Body Level One</a:t>
            </a:r>
          </a:p>
          <a:p>
            <a:pPr lvl="1"/>
            <a:r>
              <a:t>Body Level Two</a:t>
            </a:r>
          </a:p>
          <a:p>
            <a:pPr lvl="2"/>
            <a:r>
              <a:t>Body Level Three</a:t>
            </a:r>
          </a:p>
          <a:p>
            <a:pPr lvl="3"/>
            <a:r>
              <a:t>Body Level Four</a:t>
            </a:r>
          </a:p>
          <a:p>
            <a:pPr lvl="4"/>
            <a:r>
              <a:t>Body Level Five</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Body Level One</a:t>
            </a:r>
          </a:p>
          <a:p>
            <a:pPr lvl="1"/>
            <a:r>
              <a:t>Body Level Two</a:t>
            </a:r>
          </a:p>
          <a:p>
            <a:pPr lvl="2"/>
            <a:r>
              <a:t>Body Level Three</a:t>
            </a:r>
          </a:p>
          <a:p>
            <a:pPr lvl="3"/>
            <a:r>
              <a:t>Body Level Four</a:t>
            </a:r>
          </a:p>
          <a:p>
            <a:pPr lvl="4"/>
            <a:r>
              <a:t>Body Level Five</a:t>
            </a:r>
          </a:p>
        </p:txBody>
      </p:sp>
      <p:sp>
        <p:nvSpPr>
          <p:cNvPr id="107" name="Rectangle"/>
          <p:cNvSpPr txBox="1"/>
          <p:nvPr>
            <p:ph type="body" sz="quarter" idx="13"/>
          </p:nvPr>
        </p:nvSpPr>
        <p:spPr>
          <a:xfrm>
            <a:off x="1206500" y="8262180"/>
            <a:ext cx="21971000" cy="934780"/>
          </a:xfrm>
          <a:prstGeom prst="rect">
            <a:avLst/>
          </a:prstGeom>
        </p:spPr>
        <p:txBody>
          <a:bodyPr lIns="45719" tIns="45719" rIns="45719" bIns="45719"/>
          <a:lstStyle/>
          <a:p>
            <a:pPr marL="0" indent="0" algn="ctr" defTabSz="825500">
              <a:lnSpc>
                <a:spcPct val="100000"/>
              </a:lnSpc>
              <a:spcBef>
                <a:spcPts val="0"/>
              </a:spcBef>
              <a:buSzTx/>
              <a:buNone/>
              <a:defRPr b="1" sz="5500"/>
            </a:pP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Rectangle"/>
          <p:cNvSpPr txBox="1"/>
          <p:nvPr>
            <p:ph type="body" sz="quarter" idx="13"/>
          </p:nvPr>
        </p:nvSpPr>
        <p:spPr>
          <a:xfrm>
            <a:off x="2430025" y="10675453"/>
            <a:ext cx="20200052" cy="636979"/>
          </a:xfrm>
          <a:prstGeom prst="rect">
            <a:avLst/>
          </a:prstGeom>
        </p:spPr>
        <p:txBody>
          <a:bodyPr lIns="45719" tIns="45719" rIns="45719" bIns="45719"/>
          <a:lstStyle/>
          <a:p>
            <a:pPr marL="0" indent="0" defTabSz="825500">
              <a:lnSpc>
                <a:spcPct val="100000"/>
              </a:lnSpc>
              <a:spcBef>
                <a:spcPts val="0"/>
              </a:spcBef>
              <a:buSzTx/>
              <a:buNone/>
              <a:defRPr b="1" sz="3600"/>
            </a:pPr>
          </a:p>
        </p:txBody>
      </p:sp>
      <p:sp>
        <p:nvSpPr>
          <p:cNvPr id="116" name="Body Level One…"/>
          <p:cNvSpPr txBox="1"/>
          <p:nvPr>
            <p:ph type="body" sz="half" idx="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Body Level One</a:t>
            </a:r>
          </a:p>
          <a:p>
            <a:pPr lvl="1"/>
            <a:r>
              <a:t>Body Level Two</a:t>
            </a:r>
          </a:p>
          <a:p>
            <a:pPr lvl="2"/>
            <a:r>
              <a:t>Body Level Three</a:t>
            </a:r>
          </a:p>
          <a:p>
            <a:pPr lvl="3"/>
            <a:r>
              <a:t>Body Level Four</a:t>
            </a:r>
          </a:p>
          <a:p>
            <a:pPr lvl="4"/>
            <a:r>
              <a:t>Body Level Five</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13"/>
          </p:nvPr>
        </p:nvSpPr>
        <p:spPr>
          <a:xfrm>
            <a:off x="15760700" y="1269999"/>
            <a:ext cx="7423448" cy="5410201"/>
          </a:xfrm>
          <a:prstGeom prst="rect">
            <a:avLst/>
          </a:prstGeom>
        </p:spPr>
        <p:txBody>
          <a:bodyPr lIns="91439" tIns="45719" rIns="91439" bIns="45719">
            <a:noAutofit/>
          </a:bodyPr>
          <a:lstStyle/>
          <a:p>
            <a:pPr/>
          </a:p>
        </p:txBody>
      </p:sp>
      <p:sp>
        <p:nvSpPr>
          <p:cNvPr id="125" name="Image"/>
          <p:cNvSpPr/>
          <p:nvPr>
            <p:ph type="pic" sz="quarter" idx="14"/>
          </p:nvPr>
        </p:nvSpPr>
        <p:spPr>
          <a:xfrm>
            <a:off x="15760700" y="7098672"/>
            <a:ext cx="7423560" cy="5415343"/>
          </a:xfrm>
          <a:prstGeom prst="rect">
            <a:avLst/>
          </a:prstGeom>
        </p:spPr>
        <p:txBody>
          <a:bodyPr lIns="91439" tIns="45719" rIns="91439" bIns="45719">
            <a:noAutofit/>
          </a:bodyPr>
          <a:lstStyle/>
          <a:p>
            <a:pPr/>
          </a:p>
        </p:txBody>
      </p:sp>
      <p:sp>
        <p:nvSpPr>
          <p:cNvPr id="126" name="Image"/>
          <p:cNvSpPr/>
          <p:nvPr>
            <p:ph type="pic" idx="15"/>
          </p:nvPr>
        </p:nvSpPr>
        <p:spPr>
          <a:xfrm>
            <a:off x="1211198" y="1270000"/>
            <a:ext cx="14168502" cy="11243712"/>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13"/>
          </p:nvPr>
        </p:nvSpPr>
        <p:spPr>
          <a:xfrm>
            <a:off x="0" y="0"/>
            <a:ext cx="24384000" cy="1371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eg"/>
          <p:cNvSpPr/>
          <p:nvPr>
            <p:ph type="pic" idx="13"/>
          </p:nvPr>
        </p:nvSpPr>
        <p:spPr>
          <a:xfrm>
            <a:off x="0" y="0"/>
            <a:ext cx="24384000" cy="13716000"/>
          </a:xfrm>
          <a:prstGeom prst="rect">
            <a:avLst/>
          </a:prstGeom>
        </p:spPr>
        <p:txBody>
          <a:bodyPr lIns="91439" tIns="45719" rIns="91439" bIns="45719">
            <a:noAutofit/>
          </a:bodyPr>
          <a:lstStyle/>
          <a:p>
            <a:pPr/>
          </a:p>
        </p:txBody>
      </p:sp>
      <p:sp>
        <p:nvSpPr>
          <p:cNvPr id="22" name="Title Text"/>
          <p:cNvSpPr txBox="1"/>
          <p:nvPr>
            <p:ph type="title"/>
          </p:nvPr>
        </p:nvSpPr>
        <p:spPr>
          <a:xfrm>
            <a:off x="1206500" y="7124700"/>
            <a:ext cx="21971000" cy="4648200"/>
          </a:xfrm>
          <a:prstGeom prst="rect">
            <a:avLst/>
          </a:prstGeom>
        </p:spPr>
        <p:txBody>
          <a:bodyPr anchor="b"/>
          <a:lstStyle>
            <a:lvl1pPr>
              <a:defRPr spc="-232" sz="11600"/>
            </a:lvl1pPr>
          </a:lstStyle>
          <a:p>
            <a:pPr/>
            <a:r>
              <a:t>Title Text</a:t>
            </a:r>
          </a:p>
        </p:txBody>
      </p:sp>
      <p:sp>
        <p:nvSpPr>
          <p:cNvPr id="23" name="Rectangle"/>
          <p:cNvSpPr txBox="1"/>
          <p:nvPr>
            <p:ph type="body" sz="quarter" idx="14"/>
          </p:nvPr>
        </p:nvSpPr>
        <p:spPr>
          <a:xfrm>
            <a:off x="1207690" y="1106137"/>
            <a:ext cx="21968621" cy="636979"/>
          </a:xfrm>
          <a:prstGeom prst="rect">
            <a:avLst/>
          </a:prstGeom>
        </p:spPr>
        <p:txBody>
          <a:bodyPr lIns="45719" tIns="45719" rIns="45719" bIns="45719"/>
          <a:lstStyle/>
          <a:p>
            <a:pPr marL="0" indent="0" defTabSz="825500">
              <a:lnSpc>
                <a:spcPct val="100000"/>
              </a:lnSpc>
              <a:spcBef>
                <a:spcPts val="0"/>
              </a:spcBef>
              <a:buSzTx/>
              <a:buNone/>
              <a:defRPr b="1" sz="3600"/>
            </a:pPr>
          </a:p>
        </p:txBody>
      </p:sp>
      <p:sp>
        <p:nvSpPr>
          <p:cNvPr id="24" name="Body Level One…"/>
          <p:cNvSpPr txBox="1"/>
          <p:nvPr>
            <p:ph type="body" sz="quarter" idx="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eg"/>
          <p:cNvSpPr/>
          <p:nvPr>
            <p:ph type="pic" sz="half" idx="13"/>
          </p:nvPr>
        </p:nvSpPr>
        <p:spPr>
          <a:xfrm>
            <a:off x="12192000" y="1270000"/>
            <a:ext cx="10922000" cy="11176000"/>
          </a:xfrm>
          <a:prstGeom prst="rect">
            <a:avLst/>
          </a:prstGeom>
        </p:spPr>
        <p:txBody>
          <a:bodyPr lIns="91439" tIns="45719" rIns="91439" bIns="45719">
            <a:noAutofit/>
          </a:bodyPr>
          <a:lstStyle/>
          <a:p>
            <a:pPr/>
          </a:p>
        </p:txBody>
      </p:sp>
      <p:sp>
        <p:nvSpPr>
          <p:cNvPr id="33" name="Title Text"/>
          <p:cNvSpPr txBox="1"/>
          <p:nvPr>
            <p:ph type="title"/>
          </p:nvPr>
        </p:nvSpPr>
        <p:spPr>
          <a:xfrm>
            <a:off x="1206500" y="1270000"/>
            <a:ext cx="9779000" cy="5882273"/>
          </a:xfrm>
          <a:prstGeom prst="rect">
            <a:avLst/>
          </a:prstGeom>
        </p:spPr>
        <p:txBody>
          <a:bodyPr anchor="b"/>
          <a:lstStyle/>
          <a:p>
            <a:pPr/>
            <a:r>
              <a:t>Title Text</a:t>
            </a:r>
          </a:p>
        </p:txBody>
      </p:sp>
      <p:sp>
        <p:nvSpPr>
          <p:cNvPr id="34" name="Body Level One…"/>
          <p:cNvSpPr txBox="1"/>
          <p:nvPr>
            <p:ph type="body" sz="quarter" idx="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Title Text"/>
          <p:cNvSpPr txBox="1"/>
          <p:nvPr>
            <p:ph type="title"/>
          </p:nvPr>
        </p:nvSpPr>
        <p:spPr>
          <a:prstGeom prst="rect">
            <a:avLst/>
          </a:prstGeom>
        </p:spPr>
        <p:txBody>
          <a:bodyPr/>
          <a:lstStyle/>
          <a:p>
            <a:pPr/>
            <a:r>
              <a:t>Title Text</a:t>
            </a:r>
          </a:p>
        </p:txBody>
      </p:sp>
      <p:sp>
        <p:nvSpPr>
          <p:cNvPr id="43" name="Rectangle"/>
          <p:cNvSpPr txBox="1"/>
          <p:nvPr>
            <p:ph type="body" sz="quarter" idx="13"/>
          </p:nvPr>
        </p:nvSpPr>
        <p:spPr>
          <a:xfrm>
            <a:off x="1206500" y="2372962"/>
            <a:ext cx="21971000" cy="934780"/>
          </a:xfrm>
          <a:prstGeom prst="rect">
            <a:avLst/>
          </a:prstGeom>
        </p:spPr>
        <p:txBody>
          <a:bodyPr lIns="45719" tIns="45719" rIns="45719" bIns="45719"/>
          <a:lstStyle/>
          <a:p>
            <a:pPr marL="0" indent="0" defTabSz="825500">
              <a:lnSpc>
                <a:spcPct val="100000"/>
              </a:lnSpc>
              <a:spcBef>
                <a:spcPts val="0"/>
              </a:spcBef>
              <a:buSzTx/>
              <a:buNone/>
              <a:defRPr b="1" sz="5500"/>
            </a:pPr>
          </a:p>
        </p:txBody>
      </p:sp>
      <p:sp>
        <p:nvSpPr>
          <p:cNvPr id="44"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p:nvPr>
        </p:nvSpPr>
        <p:spPr>
          <a:prstGeom prst="rect">
            <a:avLst/>
          </a:prstGeom>
        </p:spPr>
        <p:txBody>
          <a:bodyPr numCol="2" spcCol="1098550"/>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Rectangle"/>
          <p:cNvSpPr txBox="1"/>
          <p:nvPr>
            <p:ph type="body" sz="quarter" idx="13"/>
          </p:nvPr>
        </p:nvSpPr>
        <p:spPr>
          <a:xfrm>
            <a:off x="1206500" y="2372962"/>
            <a:ext cx="9779000" cy="934780"/>
          </a:xfrm>
          <a:prstGeom prst="rect">
            <a:avLst/>
          </a:prstGeom>
        </p:spPr>
        <p:txBody>
          <a:bodyPr lIns="45719" tIns="45719" rIns="45719" bIns="45719"/>
          <a:lstStyle/>
          <a:p>
            <a:pPr marL="0" indent="0" defTabSz="825500">
              <a:lnSpc>
                <a:spcPct val="100000"/>
              </a:lnSpc>
              <a:spcBef>
                <a:spcPts val="0"/>
              </a:spcBef>
              <a:buSzTx/>
              <a:buNone/>
              <a:defRPr b="1" sz="5500"/>
            </a:pPr>
          </a:p>
        </p:txBody>
      </p:sp>
      <p:sp>
        <p:nvSpPr>
          <p:cNvPr id="61" name="Body Level One…"/>
          <p:cNvSpPr txBox="1"/>
          <p:nvPr>
            <p:ph type="body" sz="half" idx="1"/>
          </p:nvPr>
        </p:nvSpPr>
        <p:spPr>
          <a:xfrm>
            <a:off x="1206500" y="4248504"/>
            <a:ext cx="9779000" cy="825663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2" name="660384004_1290x1720.jpeg"/>
          <p:cNvSpPr/>
          <p:nvPr>
            <p:ph type="pic" sz="half" idx="14"/>
          </p:nvPr>
        </p:nvSpPr>
        <p:spPr>
          <a:xfrm>
            <a:off x="12192000" y="1263848"/>
            <a:ext cx="10916874" cy="11188205"/>
          </a:xfrm>
          <a:prstGeom prst="rect">
            <a:avLst/>
          </a:prstGeom>
        </p:spPr>
        <p:txBody>
          <a:bodyPr lIns="91439" tIns="45719" rIns="91439" bIns="45719">
            <a:noAutofit/>
          </a:bodyPr>
          <a:lstStyle/>
          <a:p>
            <a:pPr/>
          </a:p>
        </p:txBody>
      </p:sp>
      <p:sp>
        <p:nvSpPr>
          <p:cNvPr id="63" name="Title Text"/>
          <p:cNvSpPr txBox="1"/>
          <p:nvPr>
            <p:ph type="title"/>
          </p:nvPr>
        </p:nvSpPr>
        <p:spPr>
          <a:xfrm>
            <a:off x="1206500" y="1079500"/>
            <a:ext cx="9779000" cy="1435100"/>
          </a:xfrm>
          <a:prstGeom prst="rect">
            <a:avLst/>
          </a:prstGeom>
        </p:spPr>
        <p:txBody>
          <a:bodyPr/>
          <a:lstStyle/>
          <a:p>
            <a:pPr/>
            <a:r>
              <a:t>Title Text</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Title Text"/>
          <p:cNvSpPr txBox="1"/>
          <p:nvPr>
            <p:ph type="title"/>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Title Text</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Title Text"/>
          <p:cNvSpPr txBox="1"/>
          <p:nvPr>
            <p:ph type="title"/>
          </p:nvPr>
        </p:nvSpPr>
        <p:spPr>
          <a:xfrm>
            <a:off x="1206500" y="1079500"/>
            <a:ext cx="21971000" cy="1434949"/>
          </a:xfrm>
          <a:prstGeom prst="rect">
            <a:avLst/>
          </a:prstGeom>
        </p:spPr>
        <p:txBody>
          <a:bodyPr/>
          <a:lstStyle/>
          <a:p>
            <a:pPr/>
            <a:r>
              <a:t>Title Text</a:t>
            </a:r>
          </a:p>
        </p:txBody>
      </p:sp>
      <p:sp>
        <p:nvSpPr>
          <p:cNvPr id="80" name="Rectangle"/>
          <p:cNvSpPr txBox="1"/>
          <p:nvPr>
            <p:ph type="body" sz="quarter" idx="13"/>
          </p:nvPr>
        </p:nvSpPr>
        <p:spPr>
          <a:xfrm>
            <a:off x="1206500" y="2372962"/>
            <a:ext cx="21971000" cy="934780"/>
          </a:xfrm>
          <a:prstGeom prst="rect">
            <a:avLst/>
          </a:prstGeom>
        </p:spPr>
        <p:txBody>
          <a:bodyPr lIns="45719" tIns="45719" rIns="45719" bIns="45719"/>
          <a:lstStyle/>
          <a:p>
            <a:pPr marL="0" indent="0" defTabSz="825500">
              <a:lnSpc>
                <a:spcPct val="100000"/>
              </a:lnSpc>
              <a:spcBef>
                <a:spcPts val="0"/>
              </a:spcBef>
              <a:buSzTx/>
              <a:buNone/>
              <a:defRPr b="1" sz="5500"/>
            </a:pP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Title Text"/>
          <p:cNvSpPr txBox="1"/>
          <p:nvPr>
            <p:ph type="title"/>
          </p:nvPr>
        </p:nvSpPr>
        <p:spPr>
          <a:xfrm>
            <a:off x="1206500" y="1079500"/>
            <a:ext cx="21971000" cy="1435100"/>
          </a:xfrm>
          <a:prstGeom prst="rect">
            <a:avLst/>
          </a:prstGeom>
        </p:spPr>
        <p:txBody>
          <a:bodyPr/>
          <a:lstStyle/>
          <a:p>
            <a:pPr/>
            <a:r>
              <a:t>Title Text</a:t>
            </a:r>
          </a:p>
        </p:txBody>
      </p:sp>
      <p:sp>
        <p:nvSpPr>
          <p:cNvPr id="89" name="Rectangle"/>
          <p:cNvSpPr txBox="1"/>
          <p:nvPr>
            <p:ph type="body" sz="quarter" idx="13"/>
          </p:nvPr>
        </p:nvSpPr>
        <p:spPr>
          <a:xfrm>
            <a:off x="1206500" y="2372962"/>
            <a:ext cx="21971000" cy="934780"/>
          </a:xfrm>
          <a:prstGeom prst="rect">
            <a:avLst/>
          </a:prstGeom>
        </p:spPr>
        <p:txBody>
          <a:bodyPr lIns="45719" tIns="45719" rIns="45719" bIns="45719"/>
          <a:lstStyle/>
          <a:p>
            <a:pPr marL="0" indent="0" defTabSz="825500">
              <a:lnSpc>
                <a:spcPct val="100000"/>
              </a:lnSpc>
              <a:spcBef>
                <a:spcPts val="0"/>
              </a:spcBef>
              <a:buSzTx/>
              <a:buNone/>
              <a:defRPr b="1" sz="5500"/>
            </a:pPr>
          </a:p>
        </p:txBody>
      </p:sp>
      <p:sp>
        <p:nvSpPr>
          <p:cNvPr id="90" name="Body Level One…"/>
          <p:cNvSpPr txBox="1"/>
          <p:nvPr>
            <p:ph type="body" idx="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Body Level One</a:t>
            </a:r>
          </a:p>
          <a:p>
            <a:pPr lvl="1"/>
            <a:r>
              <a:t>Body Level Two</a:t>
            </a:r>
          </a:p>
          <a:p>
            <a:pPr lvl="2"/>
            <a:r>
              <a:t>Body Level Three</a:t>
            </a:r>
          </a:p>
          <a:p>
            <a:pPr lvl="3"/>
            <a:r>
              <a:t>Body Level Four</a:t>
            </a:r>
          </a:p>
          <a:p>
            <a:pPr lvl="4"/>
            <a:r>
              <a:t>Body Level Five</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26" strike="noStrike" sz="6300" u="none">
          <a:ln>
            <a:noFill/>
          </a:ln>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26" strike="noStrike" sz="6300" u="none">
          <a:ln>
            <a:noFill/>
          </a:ln>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26" strike="noStrike" sz="6300" u="none">
          <a:ln>
            <a:noFill/>
          </a:ln>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26" strike="noStrike" sz="6300" u="none">
          <a:ln>
            <a:noFill/>
          </a:ln>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26" strike="noStrike" sz="6300" u="none">
          <a:ln>
            <a:noFill/>
          </a:ln>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26" strike="noStrike" sz="6300" u="none">
          <a:ln>
            <a:noFill/>
          </a:ln>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26" strike="noStrike" sz="6300" u="none">
          <a:ln>
            <a:noFill/>
          </a:ln>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26" strike="noStrike" sz="6300" u="none">
          <a:ln>
            <a:noFill/>
          </a:ln>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26" strike="noStrike" sz="6300" u="none">
          <a:ln>
            <a:noFill/>
          </a:ln>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ln>
            <a:noFill/>
          </a:ln>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ln>
            <a:noFill/>
          </a:ln>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ln>
            <a:noFill/>
          </a:ln>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ln>
            <a:noFill/>
          </a:ln>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ln>
            <a:noFill/>
          </a:ln>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ln>
            <a:noFill/>
          </a:ln>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ln>
            <a:noFill/>
          </a:ln>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ln>
            <a:noFill/>
          </a:ln>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ln>
            <a:noFill/>
          </a:ln>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ncbi.nlm.nih.gov/pubmed/?term=Maeda%20S%5bAuthor%5d&amp;cauthor=true&amp;cauthor_uid=2777863" TargetMode="External"/><Relationship Id="rId3" Type="http://schemas.openxmlformats.org/officeDocument/2006/relationships/hyperlink" Target="https://www.ncbi.nlm.nih.gov/pubmed/?term=Miyamoto%20T%5bAuthor%5d&amp;cauthor=true&amp;cauthor_uid=2777863" TargetMode="External"/><Relationship Id="rId4" Type="http://schemas.openxmlformats.org/officeDocument/2006/relationships/hyperlink" Target="https://www.ncbi.nlm.nih.gov/pubmed/?term=Murata%20H%5bAuthor%5d&amp;cauthor=true&amp;cauthor_uid=2777863" TargetMode="External"/><Relationship Id="rId5" Type="http://schemas.openxmlformats.org/officeDocument/2006/relationships/hyperlink" Target="https://www.ncbi.nlm.nih.gov/pubmed/?term=Yamashita%20K%5bAuthor%5d&amp;cauthor=true&amp;cauthor_uid=2777863" TargetMode="External"/><Relationship Id="rId6" Type="http://schemas.openxmlformats.org/officeDocument/2006/relationships/hyperlink" Target="https://www.ncbi.nlm.nih.gov/pubmed/2777863"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tif"/></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6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6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7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7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itle 1"/>
          <p:cNvSpPr txBox="1"/>
          <p:nvPr>
            <p:ph type="ctrTitle"/>
          </p:nvPr>
        </p:nvSpPr>
        <p:spPr>
          <a:xfrm>
            <a:off x="1206498" y="1288057"/>
            <a:ext cx="21971004" cy="4648201"/>
          </a:xfrm>
          <a:prstGeom prst="rect">
            <a:avLst/>
          </a:prstGeom>
        </p:spPr>
        <p:txBody>
          <a:bodyPr/>
          <a:lstStyle/>
          <a:p>
            <a:pPr algn="ctr" defTabSz="1804370">
              <a:defRPr spc="-171" sz="8584"/>
            </a:pPr>
            <a:r>
              <a:rPr>
                <a:solidFill>
                  <a:srgbClr val="9437FF"/>
                </a:solidFill>
              </a:rPr>
              <a:t>Anesthetic Implications for Patients Undergoing Neurosurgery  &amp; Neurosurgical Procedures</a:t>
            </a:r>
            <a:br/>
          </a:p>
        </p:txBody>
      </p:sp>
      <p:sp>
        <p:nvSpPr>
          <p:cNvPr id="152" name="Subtitle 2"/>
          <p:cNvSpPr txBox="1"/>
          <p:nvPr>
            <p:ph type="subTitle" sz="quarter" idx="1"/>
          </p:nvPr>
        </p:nvSpPr>
        <p:spPr>
          <a:prstGeom prst="rect">
            <a:avLst/>
          </a:prstGeom>
        </p:spPr>
        <p:txBody>
          <a:bodyPr/>
          <a:lstStyle/>
          <a:p>
            <a:pPr defTabSz="660400">
              <a:defRPr sz="4400"/>
            </a:pPr>
            <a:r>
              <a:t>Melinda H. Stone</a:t>
            </a:r>
          </a:p>
          <a:p>
            <a:pPr defTabSz="660400">
              <a:defRPr sz="4400"/>
            </a:pPr>
            <a:r>
              <a:t>APRN, CRNA, MS</a:t>
            </a:r>
          </a:p>
          <a:p>
            <a:pPr defTabSz="660400">
              <a:defRPr sz="2800"/>
            </a:pPr>
            <a:r>
              <a:t>(Adapted lecture from Julie Zupfer Anderson)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lt" backwards="0">
                                    <p:tmAbs val="0"/>
                                  </p:iterate>
                                  <p:childTnLst>
                                    <p:set>
                                      <p:cBhvr>
                                        <p:cTn id="6" fill="hold"/>
                                        <p:tgtEl>
                                          <p:spTgt spid="151"/>
                                        </p:tgtEl>
                                        <p:attrNameLst>
                                          <p:attrName>style.visibility</p:attrName>
                                        </p:attrNameLst>
                                      </p:cBhvr>
                                      <p:to>
                                        <p:strVal val="visible"/>
                                      </p:to>
                                    </p:set>
                                    <p:anim calcmode="lin" valueType="num">
                                      <p:cBhvr>
                                        <p:cTn id="7" dur="2750" fill="hold"/>
                                        <p:tgtEl>
                                          <p:spTgt spid="151"/>
                                        </p:tgtEl>
                                        <p:attrNameLst>
                                          <p:attrName>ppt_x</p:attrName>
                                        </p:attrNameLst>
                                      </p:cBhvr>
                                      <p:tavLst>
                                        <p:tav tm="0">
                                          <p:val>
                                            <p:strVal val="#ppt_x"/>
                                          </p:val>
                                        </p:tav>
                                        <p:tav tm="100000">
                                          <p:val>
                                            <p:strVal val="#ppt_x"/>
                                          </p:val>
                                        </p:tav>
                                      </p:tavLst>
                                    </p:anim>
                                    <p:anim calcmode="lin" valueType="num">
                                      <p:cBhvr>
                                        <p:cTn id="8" dur="2750" fill="hold"/>
                                        <p:tgtEl>
                                          <p:spTgt spid="15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lt" backwards="0">
                                    <p:tmAbs val="0"/>
                                  </p:iterate>
                                  <p:childTnLst>
                                    <p:set>
                                      <p:cBhvr>
                                        <p:cTn id="12" fill="hold"/>
                                        <p:tgtEl>
                                          <p:spTgt spid="152"/>
                                        </p:tgtEl>
                                        <p:attrNameLst>
                                          <p:attrName>style.visibility</p:attrName>
                                        </p:attrNameLst>
                                      </p:cBhvr>
                                      <p:to>
                                        <p:strVal val="visible"/>
                                      </p:to>
                                    </p:set>
                                    <p:anim calcmode="lin" valueType="num">
                                      <p:cBhvr>
                                        <p:cTn id="13" dur="1000" fill="hold"/>
                                        <p:tgtEl>
                                          <p:spTgt spid="152"/>
                                        </p:tgtEl>
                                        <p:attrNameLst>
                                          <p:attrName>ppt_x</p:attrName>
                                        </p:attrNameLst>
                                      </p:cBhvr>
                                      <p:tavLst>
                                        <p:tav tm="0">
                                          <p:val>
                                            <p:strVal val="0-#ppt_w/2"/>
                                          </p:val>
                                        </p:tav>
                                        <p:tav tm="100000">
                                          <p:val>
                                            <p:strVal val="#ppt_x"/>
                                          </p:val>
                                        </p:tav>
                                      </p:tavLst>
                                    </p:anim>
                                    <p:anim calcmode="lin" valueType="num">
                                      <p:cBhvr>
                                        <p:cTn id="14" dur="1000" fill="hold"/>
                                        <p:tgtEl>
                                          <p:spTgt spid="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1"/>
      <p:bldP build="whole" bldLvl="1" animBg="1" rev="0" advAuto="0" spid="152" grpId="2"/>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itle 1"/>
          <p:cNvSpPr txBox="1"/>
          <p:nvPr>
            <p:ph type="title"/>
          </p:nvPr>
        </p:nvSpPr>
        <p:spPr>
          <a:prstGeom prst="rect">
            <a:avLst/>
          </a:prstGeom>
        </p:spPr>
        <p:txBody>
          <a:bodyPr/>
          <a:lstStyle>
            <a:lvl1pPr>
              <a:defRPr spc="-159" sz="8000"/>
            </a:lvl1pPr>
          </a:lstStyle>
          <a:p>
            <a:pPr/>
            <a:r>
              <a:t>Spinal Cord Perfusion Pressure</a:t>
            </a:r>
          </a:p>
        </p:txBody>
      </p:sp>
      <p:sp>
        <p:nvSpPr>
          <p:cNvPr id="189" name="Content Placeholder 2"/>
          <p:cNvSpPr txBox="1"/>
          <p:nvPr>
            <p:ph type="body" idx="1"/>
          </p:nvPr>
        </p:nvSpPr>
        <p:spPr>
          <a:prstGeom prst="rect">
            <a:avLst/>
          </a:prstGeom>
        </p:spPr>
        <p:txBody>
          <a:bodyPr/>
          <a:lstStyle/>
          <a:p>
            <a:pPr marL="685800" indent="-685800">
              <a:spcBef>
                <a:spcPts val="1200"/>
              </a:spcBef>
              <a:defRPr sz="5600"/>
            </a:pPr>
            <a:r>
              <a:t>Relative SCPP = MDAP - CSFP</a:t>
            </a:r>
          </a:p>
          <a:p>
            <a:pPr marL="685800" indent="-685800">
              <a:spcBef>
                <a:spcPts val="1200"/>
              </a:spcBef>
              <a:defRPr sz="5600"/>
            </a:pPr>
            <a:r>
              <a:t>During thoracic aortic clamping, SCPP &lt; 22-25 = complete loss of SEP &amp; paraplegia</a:t>
            </a:r>
          </a:p>
          <a:p>
            <a:pPr marL="685800" indent="-685800">
              <a:spcBef>
                <a:spcPts val="1200"/>
              </a:spcBef>
              <a:defRPr sz="5600"/>
            </a:pPr>
            <a:r>
              <a:t>Recommendation to keep SCPP &gt; 40 by </a:t>
            </a:r>
            <a:r>
              <a:rPr>
                <a:latin typeface="Symbol"/>
                <a:ea typeface="Symbol"/>
                <a:cs typeface="Symbol"/>
                <a:sym typeface="Symbol"/>
              </a:rPr>
              <a:t>­ </a:t>
            </a:r>
            <a:r>
              <a:t>MDAP      or </a:t>
            </a:r>
            <a:r>
              <a:rPr>
                <a:latin typeface="Symbol"/>
                <a:ea typeface="Symbol"/>
                <a:cs typeface="Symbol"/>
                <a:sym typeface="Symbol"/>
              </a:rPr>
              <a:t>¯ </a:t>
            </a:r>
            <a:r>
              <a:t>CSF volume</a:t>
            </a:r>
          </a:p>
          <a:p>
            <a:pPr/>
            <a:endParaRPr sz="5600"/>
          </a:p>
          <a:p>
            <a:pPr marL="0" indent="0">
              <a:spcBef>
                <a:spcPts val="600"/>
              </a:spcBef>
              <a:defRPr sz="3200">
                <a:latin typeface="Calibri"/>
                <a:ea typeface="Calibri"/>
                <a:cs typeface="Calibri"/>
                <a:sym typeface="Calibri"/>
              </a:defRPr>
            </a:pPr>
            <a:r>
              <a:t>Prevention of spinal cord ischemia by monitoring spinal cord perfusion pressure and somatosensory evoked potentials. </a:t>
            </a:r>
            <a:r>
              <a:rPr u="sng">
                <a:hlinkClick r:id="rId2" invalidUrl="" action="" tgtFrame="" tooltip="" history="1" highlightClick="0" endSnd="0"/>
              </a:rPr>
              <a:t>Maeda S</a:t>
            </a:r>
            <a:r>
              <a:rPr baseline="31000"/>
              <a:t>1</a:t>
            </a:r>
            <a:r>
              <a:t>, </a:t>
            </a:r>
            <a:r>
              <a:rPr u="sng">
                <a:hlinkClick r:id="rId3" invalidUrl="" action="" tgtFrame="" tooltip="" history="1" highlightClick="0" endSnd="0"/>
              </a:rPr>
              <a:t>Miyamoto T</a:t>
            </a:r>
            <a:r>
              <a:t>, </a:t>
            </a:r>
            <a:r>
              <a:rPr u="sng">
                <a:hlinkClick r:id="rId4" invalidUrl="" action="" tgtFrame="" tooltip="" history="1" highlightClick="0" endSnd="0"/>
              </a:rPr>
              <a:t>Murata H</a:t>
            </a:r>
            <a:r>
              <a:t>, </a:t>
            </a:r>
            <a:r>
              <a:rPr u="sng">
                <a:hlinkClick r:id="rId5" invalidUrl="" action="" tgtFrame="" tooltip="" history="1" highlightClick="0" endSnd="0"/>
              </a:rPr>
              <a:t>Yamashita K</a:t>
            </a:r>
            <a:r>
              <a:t>.</a:t>
            </a:r>
            <a:r>
              <a:t> </a:t>
            </a:r>
            <a:r>
              <a:rPr u="sng">
                <a:hlinkClick r:id="rId6" invalidUrl="" action="" tgtFrame="" tooltip="" history="1" highlightClick="0" endSnd="0"/>
              </a:rPr>
              <a:t>J Cardiovasc Surg (Torino).</a:t>
            </a:r>
            <a:r>
              <a:t> 1989 Jul-Aug;30(4):565-71.</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itle 1"/>
          <p:cNvSpPr txBox="1"/>
          <p:nvPr>
            <p:ph type="title"/>
          </p:nvPr>
        </p:nvSpPr>
        <p:spPr>
          <a:prstGeom prst="rect">
            <a:avLst/>
          </a:prstGeom>
        </p:spPr>
        <p:txBody>
          <a:bodyPr/>
          <a:lstStyle>
            <a:lvl1pPr>
              <a:defRPr spc="-112" sz="5600"/>
            </a:lvl1pPr>
          </a:lstStyle>
          <a:p>
            <a:pPr/>
            <a:r>
              <a:t>Factors influencing Autoregulation</a:t>
            </a:r>
          </a:p>
        </p:txBody>
      </p:sp>
      <p:sp>
        <p:nvSpPr>
          <p:cNvPr id="192" name="Content Placeholder 2"/>
          <p:cNvSpPr txBox="1"/>
          <p:nvPr>
            <p:ph type="body" idx="1"/>
          </p:nvPr>
        </p:nvSpPr>
        <p:spPr>
          <a:xfrm>
            <a:off x="1206500" y="2712069"/>
            <a:ext cx="21971000" cy="9792447"/>
          </a:xfrm>
          <a:prstGeom prst="rect">
            <a:avLst/>
          </a:prstGeom>
        </p:spPr>
        <p:txBody>
          <a:bodyPr/>
          <a:lstStyle/>
          <a:p>
            <a:pPr marL="0" indent="0" defTabSz="485728">
              <a:spcBef>
                <a:spcPts val="300"/>
              </a:spcBef>
              <a:defRPr sz="4224"/>
            </a:pPr>
            <a:r>
              <a:t>Respiratory Gas Tensions</a:t>
            </a:r>
          </a:p>
          <a:p>
            <a:pPr marL="364295" indent="-364295" defTabSz="485728">
              <a:spcBef>
                <a:spcPts val="300"/>
              </a:spcBef>
              <a:defRPr sz="4224"/>
            </a:pPr>
            <a:r>
              <a:t>PaCO</a:t>
            </a:r>
            <a:r>
              <a:rPr baseline="-14670"/>
              <a:t>2</a:t>
            </a:r>
            <a:r>
              <a:t> key regulator of CBF </a:t>
            </a:r>
          </a:p>
          <a:p>
            <a:pPr marL="364295" indent="-364295" defTabSz="485728">
              <a:spcBef>
                <a:spcPts val="300"/>
              </a:spcBef>
              <a:defRPr sz="4224"/>
            </a:pPr>
            <a:r>
              <a:t>CBF α to PaCO</a:t>
            </a:r>
            <a:r>
              <a:rPr baseline="-14670"/>
              <a:t>2</a:t>
            </a:r>
            <a:r>
              <a:t> 20-80 mmg Hg</a:t>
            </a:r>
          </a:p>
          <a:p>
            <a:pPr marL="364295" indent="-364295" defTabSz="485728">
              <a:spcBef>
                <a:spcPts val="300"/>
              </a:spcBef>
              <a:defRPr sz="4224"/>
            </a:pPr>
            <a:r>
              <a:t>CBF Δ 3-4 % from baseline for every 1 mmHg Δ PaCO</a:t>
            </a:r>
            <a:r>
              <a:rPr baseline="-14670"/>
              <a:t>2</a:t>
            </a:r>
            <a:endParaRPr baseline="-14670"/>
          </a:p>
          <a:p>
            <a:pPr lvl="1" marL="546444" indent="-303580" defTabSz="485728">
              <a:spcBef>
                <a:spcPts val="300"/>
              </a:spcBef>
              <a:defRPr sz="4224"/>
            </a:pPr>
            <a:r>
              <a:t>CBF affects BV  </a:t>
            </a:r>
            <a:r>
              <a:rPr>
                <a:latin typeface="Symbol"/>
                <a:ea typeface="Symbol"/>
                <a:cs typeface="Symbol"/>
                <a:sym typeface="Symbol"/>
              </a:rPr>
              <a:t>®</a:t>
            </a:r>
            <a:r>
              <a:t>   relaxed brain &amp; </a:t>
            </a:r>
            <a:r>
              <a:rPr>
                <a:latin typeface="Symbol"/>
                <a:ea typeface="Symbol"/>
                <a:cs typeface="Symbol"/>
                <a:sym typeface="Symbol"/>
              </a:rPr>
              <a:t>¯</a:t>
            </a:r>
            <a:r>
              <a:t> ICP</a:t>
            </a:r>
          </a:p>
          <a:p>
            <a:pPr marL="364295" indent="-364295" defTabSz="485728">
              <a:spcBef>
                <a:spcPts val="300"/>
              </a:spcBef>
              <a:defRPr sz="4224"/>
            </a:pPr>
            <a:r>
              <a:t>Hypocapnic vasoconstriction thought to be d/t </a:t>
            </a:r>
          </a:p>
          <a:p>
            <a:pPr marL="0" indent="0" defTabSz="485728">
              <a:spcBef>
                <a:spcPts val="300"/>
              </a:spcBef>
              <a:defRPr sz="4224"/>
            </a:pPr>
            <a:r>
              <a:t> 	CO</a:t>
            </a:r>
            <a:r>
              <a:rPr baseline="-14670"/>
              <a:t>2</a:t>
            </a:r>
            <a:r>
              <a:t> effect on CSF &amp; tissue pH  </a:t>
            </a:r>
          </a:p>
          <a:p>
            <a:pPr marL="364295" indent="-364295" defTabSz="485728">
              <a:spcBef>
                <a:spcPts val="300"/>
              </a:spcBef>
              <a:defRPr sz="4224"/>
            </a:pPr>
            <a:r>
              <a:t>Marked hypoxemia (PaO</a:t>
            </a:r>
            <a:r>
              <a:rPr baseline="-14670"/>
              <a:t>2</a:t>
            </a:r>
            <a:r>
              <a:t> &lt; 50) </a:t>
            </a:r>
            <a:r>
              <a:rPr>
                <a:latin typeface="Symbol"/>
                <a:ea typeface="Symbol"/>
                <a:cs typeface="Symbol"/>
                <a:sym typeface="Symbol"/>
              </a:rPr>
              <a:t>­</a:t>
            </a:r>
            <a:r>
              <a:t> CBF</a:t>
            </a:r>
          </a:p>
          <a:p>
            <a:pPr marL="364295" indent="-364295" defTabSz="485728">
              <a:spcBef>
                <a:spcPts val="300"/>
              </a:spcBef>
              <a:defRPr sz="4224"/>
            </a:pPr>
            <a:r>
              <a:t>What can anesthetist control??</a:t>
            </a:r>
          </a:p>
          <a:p>
            <a:pPr marL="0" indent="0" defTabSz="485728">
              <a:spcBef>
                <a:spcPts val="700"/>
              </a:spcBef>
              <a:defRPr sz="4224"/>
            </a:pPr>
          </a:p>
          <a:p>
            <a:pPr marL="0" indent="0" defTabSz="485728">
              <a:spcBef>
                <a:spcPts val="300"/>
              </a:spcBef>
              <a:defRPr sz="4224"/>
            </a:pPr>
            <a:r>
              <a:t>Temperature &amp; CMRO</a:t>
            </a:r>
            <a:r>
              <a:rPr baseline="-14670"/>
              <a:t>2</a:t>
            </a:r>
          </a:p>
          <a:p>
            <a:pPr marL="364295" indent="-364295" defTabSz="485728">
              <a:spcBef>
                <a:spcPts val="300"/>
              </a:spcBef>
              <a:defRPr sz="4224"/>
            </a:pPr>
            <a:r>
              <a:t>CBF changes 5-7% per 1</a:t>
            </a:r>
            <a:r>
              <a:rPr baseline="31087"/>
              <a:t>0 </a:t>
            </a:r>
            <a:r>
              <a:t>C change in temp</a:t>
            </a:r>
          </a:p>
          <a:p>
            <a:pPr marL="364295" indent="-364295" defTabSz="485728">
              <a:spcBef>
                <a:spcPts val="300"/>
              </a:spcBef>
              <a:defRPr sz="4224"/>
            </a:pPr>
            <a:r>
              <a:t>Hypothermia </a:t>
            </a:r>
            <a:r>
              <a:rPr>
                <a:latin typeface="Symbol"/>
                <a:ea typeface="Symbol"/>
                <a:cs typeface="Symbol"/>
                <a:sym typeface="Symbol"/>
              </a:rPr>
              <a:t>¯</a:t>
            </a:r>
            <a:r>
              <a:t> CMRO</a:t>
            </a:r>
            <a:r>
              <a:rPr baseline="-14670"/>
              <a:t>2</a:t>
            </a:r>
            <a:r>
              <a:t> &amp; CBF</a:t>
            </a:r>
          </a:p>
          <a:p>
            <a:pPr marL="364295" indent="-364295" defTabSz="485728">
              <a:spcBef>
                <a:spcPts val="300"/>
              </a:spcBef>
              <a:defRPr sz="4224"/>
            </a:pPr>
            <a:r>
              <a:t>Hyperthermia does the opposite—so avoid!</a:t>
            </a:r>
            <a:endParaRPr sz="2048"/>
          </a:p>
          <a:p>
            <a:pPr marL="364295" indent="-364295" defTabSz="485728">
              <a:spcBef>
                <a:spcPts val="700"/>
              </a:spcBef>
              <a:defRPr sz="1664"/>
            </a:pPr>
          </a:p>
          <a:p>
            <a:pPr marL="0" indent="0" defTabSz="485728">
              <a:spcBef>
                <a:spcPts val="300"/>
              </a:spcBef>
              <a:defRPr sz="1664"/>
            </a:pPr>
            <a:r>
              <a:t> </a:t>
            </a:r>
          </a:p>
        </p:txBody>
      </p:sp>
      <p:grpSp>
        <p:nvGrpSpPr>
          <p:cNvPr id="195" name="Picture 3"/>
          <p:cNvGrpSpPr/>
          <p:nvPr/>
        </p:nvGrpSpPr>
        <p:grpSpPr>
          <a:xfrm>
            <a:off x="14433776" y="5351217"/>
            <a:ext cx="9381452" cy="7291217"/>
            <a:chOff x="0" y="0"/>
            <a:chExt cx="9381451" cy="7291216"/>
          </a:xfrm>
        </p:grpSpPr>
        <p:pic>
          <p:nvPicPr>
            <p:cNvPr id="194" name="Picture 3" descr="Picture 3"/>
            <p:cNvPicPr>
              <a:picLocks noChangeAspect="1"/>
            </p:cNvPicPr>
            <p:nvPr/>
          </p:nvPicPr>
          <p:blipFill>
            <a:blip r:embed="rId2">
              <a:extLst/>
            </a:blip>
            <a:stretch>
              <a:fillRect/>
            </a:stretch>
          </p:blipFill>
          <p:spPr>
            <a:xfrm>
              <a:off x="127000" y="88900"/>
              <a:ext cx="9127452" cy="6961017"/>
            </a:xfrm>
            <a:prstGeom prst="rect">
              <a:avLst/>
            </a:prstGeom>
            <a:ln>
              <a:noFill/>
            </a:ln>
            <a:effectLst/>
          </p:spPr>
        </p:pic>
        <p:pic>
          <p:nvPicPr>
            <p:cNvPr id="193" name="Picture 3" descr="Picture 3"/>
            <p:cNvPicPr>
              <a:picLocks noChangeAspect="0"/>
            </p:cNvPicPr>
            <p:nvPr/>
          </p:nvPicPr>
          <p:blipFill>
            <a:blip r:embed="rId3">
              <a:extLst/>
            </a:blip>
            <a:stretch>
              <a:fillRect/>
            </a:stretch>
          </p:blipFill>
          <p:spPr>
            <a:xfrm>
              <a:off x="0" y="0"/>
              <a:ext cx="9381452" cy="7291217"/>
            </a:xfrm>
            <a:prstGeom prst="rect">
              <a:avLst/>
            </a:prstGeom>
            <a:effectLst/>
          </p:spPr>
        </p:pic>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itle 1"/>
          <p:cNvSpPr txBox="1"/>
          <p:nvPr>
            <p:ph type="title"/>
          </p:nvPr>
        </p:nvSpPr>
        <p:spPr>
          <a:prstGeom prst="rect">
            <a:avLst/>
          </a:prstGeom>
        </p:spPr>
        <p:txBody>
          <a:bodyPr/>
          <a:lstStyle>
            <a:lvl1pPr>
              <a:defRPr spc="-112" sz="5600"/>
            </a:lvl1pPr>
          </a:lstStyle>
          <a:p>
            <a:pPr/>
            <a:r>
              <a:t>Factors influencing autoregulation cont.</a:t>
            </a:r>
          </a:p>
        </p:txBody>
      </p:sp>
      <p:sp>
        <p:nvSpPr>
          <p:cNvPr id="198" name="Content Placeholder 2"/>
          <p:cNvSpPr txBox="1"/>
          <p:nvPr>
            <p:ph type="body" idx="1"/>
          </p:nvPr>
        </p:nvSpPr>
        <p:spPr>
          <a:prstGeom prst="rect">
            <a:avLst/>
          </a:prstGeom>
        </p:spPr>
        <p:txBody>
          <a:bodyPr/>
          <a:lstStyle/>
          <a:p>
            <a:pPr marL="0" indent="0">
              <a:spcBef>
                <a:spcPts val="800"/>
              </a:spcBef>
              <a:defRPr sz="4000"/>
            </a:pPr>
            <a:r>
              <a:t>Blood viscosity</a:t>
            </a:r>
          </a:p>
          <a:p>
            <a:pPr marL="685800" indent="-685800">
              <a:spcBef>
                <a:spcPts val="800"/>
              </a:spcBef>
              <a:defRPr sz="4000">
                <a:latin typeface="Symbol"/>
                <a:ea typeface="Symbol"/>
                <a:cs typeface="Symbol"/>
                <a:sym typeface="Symbol"/>
              </a:defRPr>
            </a:pPr>
            <a:r>
              <a:t>¯</a:t>
            </a:r>
            <a:r>
              <a:rPr>
                <a:latin typeface="Calibri"/>
                <a:ea typeface="Calibri"/>
                <a:cs typeface="Calibri"/>
                <a:sym typeface="Calibri"/>
              </a:rPr>
              <a:t> Hematocrit = </a:t>
            </a:r>
            <a:r>
              <a:t>­</a:t>
            </a:r>
            <a:r>
              <a:rPr>
                <a:latin typeface="Calibri"/>
                <a:ea typeface="Calibri"/>
                <a:cs typeface="Calibri"/>
                <a:sym typeface="Calibri"/>
              </a:rPr>
              <a:t>  CBF through </a:t>
            </a:r>
            <a:r>
              <a:t>­</a:t>
            </a:r>
            <a:r>
              <a:rPr>
                <a:latin typeface="Calibri"/>
                <a:ea typeface="Calibri"/>
                <a:cs typeface="Calibri"/>
                <a:sym typeface="Calibri"/>
              </a:rPr>
              <a:t> CO &amp; CPP and induced cerebral vasodilation but also </a:t>
            </a:r>
            <a:r>
              <a:t>¯</a:t>
            </a:r>
            <a:r>
              <a:rPr>
                <a:latin typeface="Calibri"/>
                <a:ea typeface="Calibri"/>
                <a:cs typeface="Calibri"/>
                <a:sym typeface="Calibri"/>
              </a:rPr>
              <a:t>O</a:t>
            </a:r>
            <a:r>
              <a:rPr baseline="-15500">
                <a:latin typeface="Calibri"/>
                <a:ea typeface="Calibri"/>
                <a:cs typeface="Calibri"/>
                <a:sym typeface="Calibri"/>
              </a:rPr>
              <a:t>2</a:t>
            </a:r>
            <a:r>
              <a:rPr>
                <a:latin typeface="Calibri"/>
                <a:ea typeface="Calibri"/>
                <a:cs typeface="Calibri"/>
                <a:sym typeface="Calibri"/>
              </a:rPr>
              <a:t> carrying capacity &amp; delivery</a:t>
            </a:r>
          </a:p>
          <a:p>
            <a:pPr marL="685800" indent="-685800">
              <a:spcBef>
                <a:spcPts val="800"/>
              </a:spcBef>
              <a:defRPr sz="4000"/>
            </a:pPr>
            <a:r>
              <a:t>Polycythemia can </a:t>
            </a:r>
            <a:r>
              <a:rPr>
                <a:latin typeface="Symbol"/>
                <a:ea typeface="Symbol"/>
                <a:cs typeface="Symbol"/>
                <a:sym typeface="Symbol"/>
              </a:rPr>
              <a:t>¯</a:t>
            </a:r>
            <a:r>
              <a:t> CBF</a:t>
            </a:r>
          </a:p>
          <a:p>
            <a:pPr marL="685800" indent="-685800">
              <a:defRPr sz="4000"/>
            </a:pPr>
          </a:p>
          <a:p>
            <a:pPr marL="0" indent="0">
              <a:spcBef>
                <a:spcPts val="800"/>
              </a:spcBef>
              <a:defRPr sz="4000"/>
            </a:pPr>
            <a:r>
              <a:t>Autonomic sympathetic stimulation can cause vasoconstriction in intracranial</a:t>
            </a:r>
          </a:p>
          <a:p>
            <a:pPr marL="0" indent="0">
              <a:spcBef>
                <a:spcPts val="800"/>
              </a:spcBef>
              <a:defRPr sz="4000"/>
            </a:pPr>
            <a:r>
              <a:t>vasculature, leading to </a:t>
            </a:r>
            <a:r>
              <a:rPr>
                <a:latin typeface="Symbol"/>
                <a:ea typeface="Symbol"/>
                <a:cs typeface="Symbol"/>
                <a:sym typeface="Symbol"/>
              </a:rPr>
              <a:t>¯</a:t>
            </a:r>
            <a:r>
              <a:t> CBF</a:t>
            </a:r>
          </a:p>
          <a:p>
            <a:pPr lvl="1" marL="1181100" indent="-571500">
              <a:spcBef>
                <a:spcPts val="800"/>
              </a:spcBef>
              <a:defRPr sz="3600"/>
            </a:pPr>
            <a:r>
              <a:t>How does anesthetist cause sympathetic stim?</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itle 1"/>
          <p:cNvSpPr txBox="1"/>
          <p:nvPr>
            <p:ph type="title"/>
          </p:nvPr>
        </p:nvSpPr>
        <p:spPr>
          <a:prstGeom prst="rect">
            <a:avLst/>
          </a:prstGeom>
        </p:spPr>
        <p:txBody>
          <a:bodyPr/>
          <a:lstStyle>
            <a:lvl1pPr>
              <a:defRPr spc="-112" sz="5600"/>
            </a:lvl1pPr>
          </a:lstStyle>
          <a:p>
            <a:pPr/>
            <a:r>
              <a:t>ICP &amp; intracranial HTN</a:t>
            </a:r>
          </a:p>
        </p:txBody>
      </p:sp>
      <p:sp>
        <p:nvSpPr>
          <p:cNvPr id="203" name="Content Placeholder 2"/>
          <p:cNvSpPr txBox="1"/>
          <p:nvPr>
            <p:ph type="body" idx="1"/>
          </p:nvPr>
        </p:nvSpPr>
        <p:spPr>
          <a:prstGeom prst="rect">
            <a:avLst/>
          </a:prstGeom>
        </p:spPr>
        <p:txBody>
          <a:bodyPr/>
          <a:lstStyle/>
          <a:p>
            <a:pPr marL="685800" indent="-685800">
              <a:spcBef>
                <a:spcPts val="800"/>
              </a:spcBef>
              <a:defRPr sz="4000"/>
            </a:pPr>
            <a:r>
              <a:t>CPP = MAP-ICP   normal ICP 5-15 mmHg  CPP normal 50-70 mmHg</a:t>
            </a:r>
          </a:p>
          <a:p>
            <a:pPr marL="0" indent="0">
              <a:spcBef>
                <a:spcPts val="800"/>
              </a:spcBef>
              <a:defRPr sz="4000"/>
            </a:pPr>
            <a:r>
              <a:t>		(MAP = (2 x DBP) + SBP/3</a:t>
            </a:r>
          </a:p>
          <a:p>
            <a:pPr marL="685800" indent="-685800">
              <a:spcBef>
                <a:spcPts val="800"/>
              </a:spcBef>
              <a:defRPr sz="4000"/>
            </a:pPr>
            <a:r>
              <a:t>Intracranial HTN = sustained ICP 20-25 mmHg or higher </a:t>
            </a:r>
            <a:r>
              <a:rPr sz="2800"/>
              <a:t>(Nagelhout pg 704); </a:t>
            </a:r>
            <a:r>
              <a:t>some texts reference </a:t>
            </a:r>
            <a:r>
              <a:rPr b="1">
                <a:latin typeface="Helvetica"/>
                <a:ea typeface="Helvetica"/>
                <a:cs typeface="Helvetica"/>
                <a:sym typeface="Helvetica"/>
              </a:rPr>
              <a:t>15 mm Hg </a:t>
            </a:r>
            <a:r>
              <a:t>as low range of intracranial HTN</a:t>
            </a:r>
            <a:endParaRPr sz="2800"/>
          </a:p>
          <a:p>
            <a:pPr lvl="1" marL="1181100" indent="-571500">
              <a:spcBef>
                <a:spcPts val="600"/>
              </a:spcBef>
              <a:defRPr sz="3200"/>
            </a:pPr>
            <a:r>
              <a:t>Symptoms HA, N/V papilledema, focal neuro deficits, altered ventilatory function, </a:t>
            </a:r>
            <a:r>
              <a:rPr>
                <a:latin typeface="Symbol"/>
                <a:ea typeface="Symbol"/>
                <a:cs typeface="Symbol"/>
                <a:sym typeface="Symbol"/>
              </a:rPr>
              <a:t>¯</a:t>
            </a:r>
            <a:r>
              <a:t>  LOC, seizures, coma</a:t>
            </a:r>
            <a:endParaRPr sz="5600"/>
          </a:p>
          <a:p>
            <a:pPr lvl="1" marL="628650" indent="0">
              <a:spcBef>
                <a:spcPts val="1200"/>
              </a:spcBef>
              <a:defRPr sz="3200"/>
            </a:pPr>
          </a:p>
          <a:p>
            <a:pPr marL="685800" indent="-685800">
              <a:spcBef>
                <a:spcPts val="800"/>
              </a:spcBef>
              <a:defRPr sz="4000"/>
            </a:pPr>
            <a:r>
              <a:t>ICP &gt; 30, CBF decreases  </a:t>
            </a:r>
            <a:r>
              <a:rPr>
                <a:latin typeface="Symbol"/>
                <a:ea typeface="Symbol"/>
                <a:cs typeface="Symbol"/>
                <a:sym typeface="Symbol"/>
              </a:rPr>
              <a:t>®</a:t>
            </a:r>
            <a:r>
              <a:t>   ischemia leading to brain edema  </a:t>
            </a:r>
            <a:r>
              <a:rPr>
                <a:latin typeface="Symbol"/>
                <a:ea typeface="Symbol"/>
                <a:cs typeface="Symbol"/>
                <a:sym typeface="Symbol"/>
              </a:rPr>
              <a:t>®</a:t>
            </a:r>
            <a:r>
              <a:t>    </a:t>
            </a:r>
            <a:r>
              <a:rPr>
                <a:latin typeface="Symbol"/>
                <a:ea typeface="Symbol"/>
                <a:cs typeface="Symbol"/>
                <a:sym typeface="Symbol"/>
              </a:rPr>
              <a:t>­</a:t>
            </a:r>
            <a:r>
              <a:t> ICP and cycle continues until pressure relieved or herniation</a:t>
            </a:r>
          </a:p>
        </p:txBody>
      </p:sp>
      <p:pic>
        <p:nvPicPr>
          <p:cNvPr id="204" name="Picture 3" descr="Picture 3"/>
          <p:cNvPicPr>
            <a:picLocks noChangeAspect="1"/>
          </p:cNvPicPr>
          <p:nvPr/>
        </p:nvPicPr>
        <p:blipFill>
          <a:blip r:embed="rId2">
            <a:extLst/>
          </a:blip>
          <a:stretch>
            <a:fillRect/>
          </a:stretch>
        </p:blipFill>
        <p:spPr>
          <a:xfrm>
            <a:off x="15299934" y="8765109"/>
            <a:ext cx="6527803" cy="497840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Title 1"/>
          <p:cNvSpPr txBox="1"/>
          <p:nvPr>
            <p:ph type="title"/>
          </p:nvPr>
        </p:nvSpPr>
        <p:spPr>
          <a:prstGeom prst="rect">
            <a:avLst/>
          </a:prstGeom>
        </p:spPr>
        <p:txBody>
          <a:bodyPr/>
          <a:lstStyle>
            <a:lvl1pPr>
              <a:defRPr spc="-112" sz="5600"/>
            </a:lvl1pPr>
          </a:lstStyle>
          <a:p>
            <a:pPr/>
            <a:r>
              <a:t>Management of Intracranial HTN</a:t>
            </a:r>
          </a:p>
        </p:txBody>
      </p:sp>
      <p:sp>
        <p:nvSpPr>
          <p:cNvPr id="207" name="Content Placeholder 2"/>
          <p:cNvSpPr txBox="1"/>
          <p:nvPr>
            <p:ph type="body" idx="1"/>
          </p:nvPr>
        </p:nvSpPr>
        <p:spPr>
          <a:xfrm>
            <a:off x="1206500" y="2616554"/>
            <a:ext cx="21971000" cy="9887962"/>
          </a:xfrm>
          <a:prstGeom prst="rect">
            <a:avLst/>
          </a:prstGeom>
        </p:spPr>
        <p:txBody>
          <a:bodyPr/>
          <a:lstStyle/>
          <a:p>
            <a:pPr marL="0" indent="0">
              <a:spcBef>
                <a:spcPts val="800"/>
              </a:spcBef>
              <a:defRPr sz="4000"/>
            </a:pPr>
            <a:r>
              <a:t>Cerebral edema</a:t>
            </a:r>
          </a:p>
          <a:p>
            <a:pPr lvl="1" marL="1181100" indent="-571500">
              <a:spcBef>
                <a:spcPts val="600"/>
              </a:spcBef>
              <a:defRPr sz="3200"/>
            </a:pPr>
            <a:r>
              <a:t>Vasogenic d/t disruption of BBB </a:t>
            </a:r>
            <a:r>
              <a:rPr>
                <a:latin typeface="Symbol"/>
                <a:ea typeface="Symbol"/>
                <a:cs typeface="Symbol"/>
                <a:sym typeface="Symbol"/>
              </a:rPr>
              <a:t>®</a:t>
            </a:r>
            <a:r>
              <a:t> entry of plasma-like fluid</a:t>
            </a:r>
            <a:endParaRPr sz="5600"/>
          </a:p>
          <a:p>
            <a:pPr lvl="1" marL="1181100" indent="-571500">
              <a:spcBef>
                <a:spcPts val="600"/>
              </a:spcBef>
              <a:defRPr sz="3200"/>
            </a:pPr>
            <a:r>
              <a:t>Cytotoxic follows metabolic insults (hypoxemia, ischemia) where Na</a:t>
            </a:r>
            <a:r>
              <a:rPr baseline="31000"/>
              <a:t>+</a:t>
            </a:r>
            <a:r>
              <a:t> not extruded</a:t>
            </a:r>
            <a:endParaRPr sz="5600"/>
          </a:p>
          <a:p>
            <a:pPr lvl="1" marL="1181100" indent="-571500">
              <a:spcBef>
                <a:spcPts val="600"/>
              </a:spcBef>
              <a:defRPr sz="3200"/>
            </a:pPr>
            <a:r>
              <a:t>Interstitial d/t obstructive hydrocephalus</a:t>
            </a:r>
            <a:endParaRPr sz="5600"/>
          </a:p>
          <a:p>
            <a:pPr lvl="1" marL="1181100" indent="-571500">
              <a:spcBef>
                <a:spcPts val="600"/>
              </a:spcBef>
              <a:defRPr sz="3200"/>
            </a:pPr>
            <a:r>
              <a:t>Edema d/t intracellular H</a:t>
            </a:r>
            <a:r>
              <a:rPr baseline="-15500"/>
              <a:t>2</a:t>
            </a:r>
            <a:r>
              <a:t>O 2</a:t>
            </a:r>
            <a:r>
              <a:rPr baseline="31000"/>
              <a:t>o</a:t>
            </a:r>
            <a:r>
              <a:t> to acute </a:t>
            </a:r>
            <a:r>
              <a:rPr>
                <a:latin typeface="Symbol"/>
                <a:ea typeface="Symbol"/>
                <a:cs typeface="Symbol"/>
                <a:sym typeface="Symbol"/>
              </a:rPr>
              <a:t>¯</a:t>
            </a:r>
            <a:r>
              <a:t> serum osmolality</a:t>
            </a:r>
          </a:p>
          <a:p>
            <a:pPr marL="685800" indent="-685800">
              <a:spcBef>
                <a:spcPts val="800"/>
              </a:spcBef>
              <a:defRPr sz="4000"/>
            </a:pPr>
            <a:r>
              <a:t>Monitoring &amp;/or CSF drainage</a:t>
            </a:r>
          </a:p>
          <a:p>
            <a:pPr marL="685800" indent="-685800">
              <a:spcBef>
                <a:spcPts val="800"/>
              </a:spcBef>
              <a:defRPr sz="4000"/>
            </a:pPr>
            <a:r>
              <a:t>Pt positioning—15</a:t>
            </a:r>
            <a:r>
              <a:rPr baseline="31000"/>
              <a:t>0</a:t>
            </a:r>
            <a:r>
              <a:t> HOB, head/neck position to avoid blocking outflow</a:t>
            </a:r>
          </a:p>
          <a:p>
            <a:pPr marL="685800" indent="-685800">
              <a:spcBef>
                <a:spcPts val="800"/>
              </a:spcBef>
              <a:defRPr sz="4000"/>
            </a:pPr>
            <a:r>
              <a:t>Mild hyperventilation (PaCO</a:t>
            </a:r>
            <a:r>
              <a:rPr baseline="-15500"/>
              <a:t>2</a:t>
            </a:r>
            <a:r>
              <a:t> 30-35 mmHg)  </a:t>
            </a:r>
            <a:r>
              <a:rPr sz="2800"/>
              <a:t>CBF </a:t>
            </a:r>
            <a:r>
              <a:rPr sz="2800">
                <a:latin typeface="Symbol"/>
                <a:ea typeface="Symbol"/>
                <a:cs typeface="Symbol"/>
                <a:sym typeface="Symbol"/>
              </a:rPr>
              <a:t>¯</a:t>
            </a:r>
            <a:r>
              <a:rPr sz="2800"/>
              <a:t> 4% for every 1 mmHg PaCO</a:t>
            </a:r>
            <a:r>
              <a:rPr baseline="-15500" sz="2800"/>
              <a:t>2 </a:t>
            </a:r>
            <a:r>
              <a:rPr sz="2800">
                <a:latin typeface="Symbol"/>
                <a:ea typeface="Symbol"/>
                <a:cs typeface="Symbol"/>
                <a:sym typeface="Symbol"/>
              </a:rPr>
              <a:t>¯</a:t>
            </a:r>
            <a:endParaRPr sz="2800">
              <a:latin typeface="Wingdings"/>
              <a:ea typeface="Wingdings"/>
              <a:cs typeface="Wingdings"/>
              <a:sym typeface="Wingdings"/>
            </a:endParaRPr>
          </a:p>
          <a:p>
            <a:pPr lvl="1" marL="1181100" indent="-571500">
              <a:spcBef>
                <a:spcPts val="600"/>
              </a:spcBef>
              <a:defRPr sz="3200"/>
            </a:pPr>
            <a:r>
              <a:t>early hyperventilation in TBI associated with poor outcome</a:t>
            </a:r>
            <a:r>
              <a:rPr sz="2000"/>
              <a:t> </a:t>
            </a:r>
            <a:endParaRPr sz="5600"/>
          </a:p>
          <a:p>
            <a:pPr marL="685800" indent="-685800">
              <a:spcBef>
                <a:spcPts val="800"/>
              </a:spcBef>
              <a:defRPr sz="4000"/>
            </a:pPr>
            <a:r>
              <a:t>Optimize hemodynamics (MAP, CVC, PCWP, HR, CPP)</a:t>
            </a:r>
          </a:p>
          <a:p>
            <a:pPr marL="685800" indent="-685800">
              <a:spcBef>
                <a:spcPts val="800"/>
              </a:spcBef>
              <a:defRPr sz="4000"/>
            </a:pPr>
            <a:r>
              <a:t>Sedation &amp; analgesia</a:t>
            </a:r>
          </a:p>
          <a:p>
            <a:pPr marL="685800" indent="-685800">
              <a:spcBef>
                <a:spcPts val="800"/>
              </a:spcBef>
              <a:defRPr sz="4000"/>
            </a:pPr>
            <a:r>
              <a:t>Hyperosmolar therapy (mannitol, hypertonic NS) &amp; diuretics</a:t>
            </a:r>
          </a:p>
          <a:p>
            <a:pPr marL="685800" indent="-685800">
              <a:spcBef>
                <a:spcPts val="800"/>
              </a:spcBef>
              <a:defRPr sz="4000"/>
            </a:pPr>
            <a:r>
              <a:t>Corticosteroids &amp; Barbiturates (no steroids with TBI)</a:t>
            </a:r>
          </a:p>
          <a:p>
            <a:pPr marL="685800" indent="-685800">
              <a:spcBef>
                <a:spcPts val="800"/>
              </a:spcBef>
              <a:defRPr sz="4000"/>
            </a:pPr>
            <a:r>
              <a:t>Other meds to avoid:  precedex, droperidol, midazolam</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Title 1"/>
          <p:cNvSpPr txBox="1"/>
          <p:nvPr>
            <p:ph type="title"/>
          </p:nvPr>
        </p:nvSpPr>
        <p:spPr>
          <a:prstGeom prst="rect">
            <a:avLst/>
          </a:prstGeom>
        </p:spPr>
        <p:txBody>
          <a:bodyPr/>
          <a:lstStyle>
            <a:lvl1pPr>
              <a:defRPr spc="-112" sz="5600"/>
            </a:lvl1pPr>
          </a:lstStyle>
          <a:p>
            <a:pPr/>
            <a:r>
              <a:t>Cerebral Ischemia &amp; Protection</a:t>
            </a:r>
          </a:p>
        </p:txBody>
      </p:sp>
      <p:sp>
        <p:nvSpPr>
          <p:cNvPr id="210" name="Content Placeholder 2"/>
          <p:cNvSpPr txBox="1"/>
          <p:nvPr>
            <p:ph type="body" idx="1"/>
          </p:nvPr>
        </p:nvSpPr>
        <p:spPr>
          <a:xfrm>
            <a:off x="1206500" y="2918179"/>
            <a:ext cx="21971000" cy="9586337"/>
          </a:xfrm>
          <a:prstGeom prst="rect">
            <a:avLst/>
          </a:prstGeom>
        </p:spPr>
        <p:txBody>
          <a:bodyPr/>
          <a:lstStyle/>
          <a:p>
            <a:pPr marL="685800" indent="-685800">
              <a:spcBef>
                <a:spcPts val="800"/>
              </a:spcBef>
              <a:defRPr sz="4000"/>
            </a:pPr>
            <a:r>
              <a:t>Brain must have continuous supply of glucose, O</a:t>
            </a:r>
            <a:r>
              <a:rPr baseline="-15500"/>
              <a:t>2</a:t>
            </a:r>
            <a:r>
              <a:t> &amp; ATP production</a:t>
            </a:r>
          </a:p>
          <a:p>
            <a:pPr marL="685800" indent="-685800">
              <a:spcBef>
                <a:spcPts val="800"/>
              </a:spcBef>
              <a:defRPr sz="4000"/>
            </a:pPr>
            <a:r>
              <a:t>Ischemic brain insult = energy failure</a:t>
            </a:r>
            <a:endParaRPr baseline="-15500"/>
          </a:p>
          <a:p>
            <a:pPr marL="685800" indent="-685800">
              <a:spcBef>
                <a:spcPts val="800"/>
              </a:spcBef>
              <a:defRPr sz="4000"/>
            </a:pPr>
            <a:r>
              <a:t>Focal (incomplete)—embolic, hemorrhagic, atherosclerotic strokes &amp; blunt, penetrating or surgical trauma</a:t>
            </a:r>
          </a:p>
          <a:p>
            <a:pPr marL="685800" indent="-685800">
              <a:spcBef>
                <a:spcPts val="800"/>
              </a:spcBef>
              <a:defRPr sz="4000"/>
            </a:pPr>
            <a:r>
              <a:t>Global ischemia—cardiac or circ arrest, severe resp failure, asphyxia or drowning</a:t>
            </a:r>
          </a:p>
          <a:p>
            <a:pPr marL="685800" indent="-685800">
              <a:defRPr sz="4000"/>
            </a:pPr>
          </a:p>
          <a:p>
            <a:pPr marL="685800" indent="-685800">
              <a:defRPr sz="4000"/>
            </a:pPr>
          </a:p>
          <a:p>
            <a:pPr marL="0" indent="0">
              <a:spcBef>
                <a:spcPts val="800"/>
              </a:spcBef>
              <a:defRPr sz="4000"/>
            </a:pPr>
          </a:p>
          <a:p>
            <a:pPr marL="0" indent="0">
              <a:defRPr sz="4000"/>
            </a:pPr>
          </a:p>
          <a:p>
            <a:pPr marL="0" indent="0">
              <a:spcBef>
                <a:spcPts val="200"/>
              </a:spcBef>
              <a:defRPr sz="1600"/>
            </a:pPr>
            <a:r>
              <a:t>http://shoutpictures.photoshelter.com/gallery/craniotomy-for-magligant-astrocytoma/G0000XF8MakfXgto/C0000uBzFMiFvxsc</a:t>
            </a:r>
          </a:p>
        </p:txBody>
      </p:sp>
      <p:pic>
        <p:nvPicPr>
          <p:cNvPr id="211" name="Picture 3" descr="Picture 3"/>
          <p:cNvPicPr>
            <a:picLocks noChangeAspect="1"/>
          </p:cNvPicPr>
          <p:nvPr/>
        </p:nvPicPr>
        <p:blipFill>
          <a:blip r:embed="rId2">
            <a:extLst/>
          </a:blip>
          <a:stretch>
            <a:fillRect/>
          </a:stretch>
        </p:blipFill>
        <p:spPr>
          <a:xfrm>
            <a:off x="9724699" y="7884824"/>
            <a:ext cx="4934603" cy="3281521"/>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itle 1"/>
          <p:cNvSpPr txBox="1"/>
          <p:nvPr>
            <p:ph type="title"/>
          </p:nvPr>
        </p:nvSpPr>
        <p:spPr>
          <a:prstGeom prst="rect">
            <a:avLst/>
          </a:prstGeom>
        </p:spPr>
        <p:txBody>
          <a:bodyPr/>
          <a:lstStyle/>
          <a:p>
            <a:pPr>
              <a:defRPr spc="-112" sz="5600"/>
            </a:pPr>
            <a:r>
              <a:t>General Anesthetic Considerations</a:t>
            </a:r>
            <a:r>
              <a:rPr baseline="-15500"/>
              <a:t>1</a:t>
            </a:r>
          </a:p>
        </p:txBody>
      </p:sp>
      <p:sp>
        <p:nvSpPr>
          <p:cNvPr id="214" name="Content Placeholder 2"/>
          <p:cNvSpPr txBox="1"/>
          <p:nvPr>
            <p:ph type="body" idx="1"/>
          </p:nvPr>
        </p:nvSpPr>
        <p:spPr>
          <a:xfrm>
            <a:off x="1206500" y="3071770"/>
            <a:ext cx="21463266" cy="7105471"/>
          </a:xfrm>
          <a:prstGeom prst="rect">
            <a:avLst/>
          </a:prstGeom>
        </p:spPr>
        <p:txBody>
          <a:bodyPr/>
          <a:lstStyle/>
          <a:p>
            <a:pPr marL="0" indent="0">
              <a:spcBef>
                <a:spcPts val="1200"/>
              </a:spcBef>
              <a:defRPr sz="4000"/>
            </a:pPr>
            <a:r>
              <a:t>Volatile gasses </a:t>
            </a:r>
          </a:p>
          <a:p>
            <a:pPr marL="685800" indent="-685800">
              <a:spcBef>
                <a:spcPts val="1200"/>
              </a:spcBef>
              <a:defRPr sz="4000"/>
            </a:pPr>
            <a:r>
              <a:t>all  are vasodilatory &amp; </a:t>
            </a:r>
            <a:r>
              <a:rPr>
                <a:latin typeface="Symbol"/>
                <a:ea typeface="Symbol"/>
                <a:cs typeface="Symbol"/>
                <a:sym typeface="Symbol"/>
              </a:rPr>
              <a:t>­</a:t>
            </a:r>
            <a:r>
              <a:t> CBF &amp; ICP and </a:t>
            </a:r>
            <a:r>
              <a:rPr>
                <a:latin typeface="Symbol"/>
                <a:ea typeface="Symbol"/>
                <a:cs typeface="Symbol"/>
                <a:sym typeface="Symbol"/>
              </a:rPr>
              <a:t>¯</a:t>
            </a:r>
            <a:r>
              <a:t> CMRO</a:t>
            </a:r>
            <a:r>
              <a:rPr baseline="-15500"/>
              <a:t>2</a:t>
            </a:r>
            <a:r>
              <a:t> &amp; CPP; greater effects &gt; 1.0 MAC</a:t>
            </a:r>
          </a:p>
          <a:p>
            <a:pPr marL="685800" indent="-685800">
              <a:spcBef>
                <a:spcPts val="1200"/>
              </a:spcBef>
              <a:defRPr sz="4000"/>
            </a:pPr>
            <a:r>
              <a:t>Greater </a:t>
            </a:r>
            <a:r>
              <a:rPr>
                <a:latin typeface="Symbol"/>
                <a:ea typeface="Symbol"/>
                <a:cs typeface="Symbol"/>
                <a:sym typeface="Symbol"/>
              </a:rPr>
              <a:t>­ </a:t>
            </a:r>
            <a:r>
              <a:t>ICP for Des &gt; sevo &amp; iso </a:t>
            </a:r>
          </a:p>
          <a:p>
            <a:pPr marL="685800" indent="-685800">
              <a:spcBef>
                <a:spcPts val="1200"/>
              </a:spcBef>
              <a:defRPr sz="4000"/>
            </a:pPr>
            <a:r>
              <a:t>All volatile gases interfere with auto-regulation</a:t>
            </a:r>
          </a:p>
          <a:p>
            <a:pPr marL="685800" indent="-685800">
              <a:spcBef>
                <a:spcPts val="1200"/>
              </a:spcBef>
              <a:defRPr sz="4000"/>
            </a:pPr>
            <a:r>
              <a:t>N</a:t>
            </a:r>
            <a:r>
              <a:rPr baseline="-15500"/>
              <a:t>2</a:t>
            </a:r>
            <a:r>
              <a:t>O  </a:t>
            </a:r>
            <a:r>
              <a:rPr>
                <a:latin typeface="Symbol"/>
                <a:ea typeface="Symbol"/>
                <a:cs typeface="Symbol"/>
                <a:sym typeface="Symbol"/>
              </a:rPr>
              <a:t>­ </a:t>
            </a:r>
            <a:r>
              <a:t>CBF &amp; </a:t>
            </a:r>
            <a:r>
              <a:rPr>
                <a:latin typeface="Symbol"/>
                <a:ea typeface="Symbol"/>
                <a:cs typeface="Symbol"/>
                <a:sym typeface="Symbol"/>
              </a:rPr>
              <a:t>¯</a:t>
            </a:r>
            <a:r>
              <a:t>  CPP, with variable effects on CMRO</a:t>
            </a:r>
            <a:r>
              <a:rPr baseline="-15500"/>
              <a:t>2</a:t>
            </a:r>
            <a:r>
              <a:t> &amp; ICP</a:t>
            </a:r>
          </a:p>
          <a:p>
            <a:pPr marL="685800" indent="-685800">
              <a:spcBef>
                <a:spcPts val="1200"/>
              </a:spcBef>
              <a:defRPr sz="4000"/>
            </a:pPr>
            <a:r>
              <a:t>N</a:t>
            </a:r>
            <a:r>
              <a:rPr baseline="-15500"/>
              <a:t>2</a:t>
            </a:r>
            <a:r>
              <a:t>O use after dural closing </a:t>
            </a:r>
            <a:r>
              <a:rPr>
                <a:latin typeface="Symbol"/>
                <a:ea typeface="Symbol"/>
                <a:cs typeface="Symbol"/>
                <a:sym typeface="Symbol"/>
              </a:rPr>
              <a:t>® </a:t>
            </a:r>
            <a:r>
              <a:t>tension pneumocephalus </a:t>
            </a:r>
            <a:r>
              <a:rPr b="1">
                <a:latin typeface="Helvetica"/>
                <a:ea typeface="Helvetica"/>
                <a:cs typeface="Helvetica"/>
                <a:sym typeface="Helvetica"/>
              </a:rPr>
              <a:t>   NO N</a:t>
            </a:r>
            <a:r>
              <a:rPr b="1" baseline="-15500">
                <a:latin typeface="Helvetica"/>
                <a:ea typeface="Helvetica"/>
                <a:cs typeface="Helvetica"/>
                <a:sym typeface="Helvetica"/>
              </a:rPr>
              <a:t>2</a:t>
            </a:r>
            <a:r>
              <a:rPr b="1">
                <a:latin typeface="Helvetica"/>
                <a:ea typeface="Helvetica"/>
                <a:cs typeface="Helvetica"/>
                <a:sym typeface="Helvetica"/>
              </a:rPr>
              <a:t>O!</a:t>
            </a:r>
          </a:p>
          <a:p>
            <a:pPr marL="0" indent="0">
              <a:spcBef>
                <a:spcPts val="1200"/>
              </a:spcBef>
              <a:defRPr sz="4000"/>
            </a:pPr>
            <a:r>
              <a:t>Traditional neuroprotection approach is to lower CMRO</a:t>
            </a:r>
            <a:r>
              <a:rPr baseline="-15500"/>
              <a:t>2</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itle 1"/>
          <p:cNvSpPr txBox="1"/>
          <p:nvPr>
            <p:ph type="title"/>
          </p:nvPr>
        </p:nvSpPr>
        <p:spPr>
          <a:prstGeom prst="rect">
            <a:avLst/>
          </a:prstGeom>
        </p:spPr>
        <p:txBody>
          <a:bodyPr/>
          <a:lstStyle/>
          <a:p>
            <a:pPr>
              <a:defRPr spc="-112" sz="5600"/>
            </a:pPr>
            <a:r>
              <a:t>General Anesthetic Considerations</a:t>
            </a:r>
            <a:r>
              <a:rPr baseline="-15500"/>
              <a:t>2</a:t>
            </a:r>
          </a:p>
        </p:txBody>
      </p:sp>
      <p:sp>
        <p:nvSpPr>
          <p:cNvPr id="217" name="Content Placeholder 2"/>
          <p:cNvSpPr txBox="1"/>
          <p:nvPr>
            <p:ph type="body" idx="1"/>
          </p:nvPr>
        </p:nvSpPr>
        <p:spPr>
          <a:xfrm>
            <a:off x="1206500" y="2670000"/>
            <a:ext cx="21971000" cy="9834516"/>
          </a:xfrm>
          <a:prstGeom prst="rect">
            <a:avLst/>
          </a:prstGeom>
        </p:spPr>
        <p:txBody>
          <a:bodyPr/>
          <a:lstStyle/>
          <a:p>
            <a:pPr marL="0" indent="0" defTabSz="887148">
              <a:spcBef>
                <a:spcPts val="700"/>
              </a:spcBef>
              <a:defRPr sz="4018"/>
            </a:pPr>
            <a:r>
              <a:t>IV Agents—</a:t>
            </a:r>
          </a:p>
          <a:p>
            <a:pPr marL="665361" indent="-665361" defTabSz="887148">
              <a:spcBef>
                <a:spcPts val="700"/>
              </a:spcBef>
              <a:defRPr sz="4018"/>
            </a:pPr>
            <a:r>
              <a:t>Both propofol &amp; barbiturates are cerebral vasoconstrictor agents  </a:t>
            </a:r>
          </a:p>
          <a:p>
            <a:pPr lvl="1" marL="998043" indent="-554468" defTabSz="887148">
              <a:spcBef>
                <a:spcPts val="700"/>
              </a:spcBef>
              <a:defRPr sz="4018">
                <a:latin typeface="Symbol"/>
                <a:ea typeface="Symbol"/>
                <a:cs typeface="Symbol"/>
                <a:sym typeface="Symbol"/>
              </a:defRPr>
            </a:pPr>
            <a:r>
              <a:t>¯ </a:t>
            </a:r>
            <a:r>
              <a:rPr>
                <a:latin typeface="Calibri"/>
                <a:ea typeface="Calibri"/>
                <a:cs typeface="Calibri"/>
                <a:sym typeface="Calibri"/>
              </a:rPr>
              <a:t>CBF, CBV &amp; ICP</a:t>
            </a:r>
          </a:p>
          <a:p>
            <a:pPr marL="665361" indent="-665361" defTabSz="887148">
              <a:spcBef>
                <a:spcPts val="700"/>
              </a:spcBef>
              <a:defRPr sz="4018"/>
            </a:pPr>
            <a:r>
              <a:t>Barbiturates</a:t>
            </a:r>
          </a:p>
          <a:p>
            <a:pPr lvl="1" marL="998043" indent="-554468" defTabSz="887148">
              <a:spcBef>
                <a:spcPts val="700"/>
              </a:spcBef>
              <a:defRPr sz="4018"/>
            </a:pPr>
            <a:r>
              <a:t>Many texts refer to protective effects of sodium thiopental (barbiturates) </a:t>
            </a:r>
          </a:p>
          <a:p>
            <a:pPr lvl="1" marL="998043" indent="-554468" defTabSz="887148">
              <a:spcBef>
                <a:spcPts val="700"/>
              </a:spcBef>
              <a:defRPr sz="4018"/>
            </a:pPr>
            <a:r>
              <a:t>Shown to have short-term effects on focal ischemia but global effects controversial</a:t>
            </a:r>
          </a:p>
          <a:p>
            <a:pPr lvl="1" marL="998043" indent="-554468" defTabSz="887148">
              <a:spcBef>
                <a:spcPts val="700"/>
              </a:spcBef>
              <a:defRPr sz="4018"/>
            </a:pPr>
            <a:r>
              <a:t>No longer available; actual use of any barbs in clinical practice?</a:t>
            </a:r>
          </a:p>
          <a:p>
            <a:pPr marL="665361" indent="-665361" defTabSz="887148">
              <a:spcBef>
                <a:spcPts val="700"/>
              </a:spcBef>
              <a:defRPr sz="4018"/>
            </a:pPr>
            <a:r>
              <a:t>Ketamine is a cerebral vasodilator &amp; should be avoided</a:t>
            </a:r>
          </a:p>
          <a:p>
            <a:pPr marL="665361" indent="-665361" defTabSz="887148">
              <a:spcBef>
                <a:spcPts val="4400"/>
              </a:spcBef>
              <a:defRPr sz="4018"/>
            </a:pPr>
          </a:p>
          <a:p>
            <a:pPr marL="0" indent="0" defTabSz="887148">
              <a:spcBef>
                <a:spcPts val="700"/>
              </a:spcBef>
              <a:defRPr sz="4018"/>
            </a:pPr>
            <a:r>
              <a:t>Want tight control of BP</a:t>
            </a:r>
          </a:p>
          <a:p>
            <a:pPr marL="665361" indent="-665361" defTabSz="887148">
              <a:spcBef>
                <a:spcPts val="700"/>
              </a:spcBef>
              <a:defRPr sz="4018"/>
            </a:pPr>
            <a:r>
              <a:t>Should always have neo &amp; nitroglycerine gtt primed &amp; ready to go</a:t>
            </a:r>
          </a:p>
          <a:p>
            <a:pPr marL="665361" indent="-665361" defTabSz="887148">
              <a:spcBef>
                <a:spcPts val="700"/>
              </a:spcBef>
              <a:defRPr sz="4018"/>
            </a:pPr>
            <a:r>
              <a:t>Always have sticks of neo, ephedrine &amp; diluted nitroglycerine ready</a:t>
            </a:r>
          </a:p>
          <a:p>
            <a:pPr marL="0" indent="0" defTabSz="887148">
              <a:spcBef>
                <a:spcPts val="700"/>
              </a:spcBef>
              <a:defRPr sz="4018"/>
            </a:pPr>
            <a:r>
              <a:t>200 mcg/mL nitro </a:t>
            </a:r>
            <a:r>
              <a:rPr>
                <a:latin typeface="Symbol"/>
                <a:ea typeface="Symbol"/>
                <a:cs typeface="Symbol"/>
                <a:sym typeface="Symbol"/>
              </a:rPr>
              <a:t>®</a:t>
            </a:r>
            <a:r>
              <a:t>  1 mL nitro into 9 mL NS </a:t>
            </a:r>
            <a:r>
              <a:rPr>
                <a:latin typeface="Symbol"/>
                <a:ea typeface="Symbol"/>
                <a:cs typeface="Symbol"/>
                <a:sym typeface="Symbol"/>
              </a:rPr>
              <a:t>®</a:t>
            </a:r>
            <a:r>
              <a:t>  20 mcg/mL</a:t>
            </a:r>
          </a:p>
          <a:p>
            <a:pPr marL="0" indent="0" defTabSz="887148">
              <a:spcBef>
                <a:spcPts val="700"/>
              </a:spcBef>
              <a:defRPr sz="4018"/>
            </a:pPr>
            <a:r>
              <a:t>					 </a:t>
            </a:r>
            <a:r>
              <a:rPr>
                <a:latin typeface="Symbol"/>
                <a:ea typeface="Symbol"/>
                <a:cs typeface="Symbol"/>
                <a:sym typeface="Symbol"/>
              </a:rPr>
              <a:t>®</a:t>
            </a:r>
            <a:r>
              <a:t>  1 mL into 3 mL Ns </a:t>
            </a:r>
            <a:r>
              <a:rPr>
                <a:latin typeface="Symbol"/>
                <a:ea typeface="Symbol"/>
                <a:cs typeface="Symbol"/>
                <a:sym typeface="Symbol"/>
              </a:rPr>
              <a:t>®</a:t>
            </a:r>
            <a:r>
              <a:t>  50 mcg/mL</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itle 1"/>
          <p:cNvSpPr txBox="1"/>
          <p:nvPr>
            <p:ph type="title"/>
          </p:nvPr>
        </p:nvSpPr>
        <p:spPr>
          <a:prstGeom prst="rect">
            <a:avLst/>
          </a:prstGeom>
        </p:spPr>
        <p:txBody>
          <a:bodyPr/>
          <a:lstStyle>
            <a:lvl1pPr>
              <a:defRPr spc="-112" sz="5600"/>
            </a:lvl1pPr>
          </a:lstStyle>
          <a:p>
            <a:pPr/>
            <a:r>
              <a:t>Neuroprotection</a:t>
            </a:r>
          </a:p>
        </p:txBody>
      </p:sp>
      <p:sp>
        <p:nvSpPr>
          <p:cNvPr id="220" name="Content Placeholder 4"/>
          <p:cNvSpPr txBox="1"/>
          <p:nvPr>
            <p:ph type="body" idx="1"/>
          </p:nvPr>
        </p:nvSpPr>
        <p:spPr>
          <a:prstGeom prst="rect">
            <a:avLst/>
          </a:prstGeom>
        </p:spPr>
        <p:txBody>
          <a:bodyPr/>
          <a:lstStyle/>
          <a:p>
            <a:pPr marL="0" indent="0">
              <a:spcBef>
                <a:spcPts val="800"/>
              </a:spcBef>
              <a:defRPr sz="4000"/>
            </a:pPr>
            <a:r>
              <a:t>A note:  There’s an absence of compelling evidence to dictate hard &amp; fast practice guidelines </a:t>
            </a:r>
          </a:p>
          <a:p>
            <a:pPr marL="0" indent="0">
              <a:defRPr sz="4000"/>
            </a:pPr>
          </a:p>
          <a:p>
            <a:pPr marL="0" indent="0">
              <a:spcBef>
                <a:spcPts val="800"/>
              </a:spcBef>
              <a:defRPr sz="4000"/>
            </a:pPr>
            <a:r>
              <a:t>Volatile &amp; IV anesthetics</a:t>
            </a:r>
          </a:p>
          <a:p>
            <a:pPr marL="685800" indent="-685800">
              <a:spcBef>
                <a:spcPts val="800"/>
              </a:spcBef>
              <a:defRPr sz="4000"/>
            </a:pPr>
            <a:r>
              <a:t>Decrease CMRO</a:t>
            </a:r>
            <a:r>
              <a:rPr baseline="-15500"/>
              <a:t>2</a:t>
            </a:r>
            <a:r>
              <a:t> but evidence of suppression lacking</a:t>
            </a:r>
          </a:p>
          <a:p>
            <a:pPr marL="685800" indent="-685800">
              <a:spcBef>
                <a:spcPts val="800"/>
              </a:spcBef>
              <a:defRPr sz="4000"/>
            </a:pPr>
            <a:r>
              <a:t>Animals studies with isoflurane show mitigation both as “pre-conditioner” &amp; during insult</a:t>
            </a:r>
          </a:p>
          <a:p>
            <a:pPr marL="685800" indent="-685800">
              <a:spcBef>
                <a:spcPts val="800"/>
              </a:spcBef>
              <a:defRPr sz="4000"/>
            </a:pPr>
            <a:r>
              <a:t>Volatile anesthetics at 1.0 MAC or &gt; </a:t>
            </a:r>
            <a:r>
              <a:rPr>
                <a:latin typeface="Symbol"/>
                <a:ea typeface="Symbol"/>
                <a:cs typeface="Symbol"/>
                <a:sym typeface="Symbol"/>
              </a:rPr>
              <a:t>­</a:t>
            </a:r>
            <a:r>
              <a:t> CBF &amp; ICP and may inhibit cerebral autoregulation (Iso 0.6-1.1 MAC CBF normal, 1.6 MAC CBF 2x)</a:t>
            </a:r>
          </a:p>
          <a:p>
            <a:pPr marL="685800" indent="-685800">
              <a:spcBef>
                <a:spcPts val="800"/>
              </a:spcBef>
              <a:defRPr sz="4000"/>
            </a:pPr>
            <a:r>
              <a:t>Barbiturates (thiopental) short term benefit in focal ischemia </a:t>
            </a:r>
          </a:p>
          <a:p>
            <a:pPr marL="685800" indent="-685800">
              <a:spcBef>
                <a:spcPts val="800"/>
              </a:spcBef>
              <a:defRPr sz="4000"/>
            </a:pPr>
            <a:r>
              <a:t>Propofol similar protective effects (GABA), free radical scavenging &amp; limiting lipid perioxidation; unknown duration</a:t>
            </a:r>
          </a:p>
          <a:p>
            <a:pPr marL="685800" indent="-685800">
              <a:spcBef>
                <a:spcPts val="800"/>
              </a:spcBef>
              <a:defRPr sz="4000"/>
            </a:pPr>
            <a:r>
              <a:t>Barbiturates &amp; propofol produce EEG burst suppression; pts undergoing temp occclusion &gt; 20 mins may benefit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Title 1"/>
          <p:cNvSpPr txBox="1"/>
          <p:nvPr>
            <p:ph type="title"/>
          </p:nvPr>
        </p:nvSpPr>
        <p:spPr>
          <a:prstGeom prst="rect">
            <a:avLst/>
          </a:prstGeom>
        </p:spPr>
        <p:txBody>
          <a:bodyPr/>
          <a:lstStyle>
            <a:lvl1pPr>
              <a:defRPr spc="-112" sz="5600"/>
            </a:lvl1pPr>
          </a:lstStyle>
          <a:p>
            <a:pPr/>
            <a:r>
              <a:t>Neuroprotection</a:t>
            </a:r>
          </a:p>
        </p:txBody>
      </p:sp>
      <p:sp>
        <p:nvSpPr>
          <p:cNvPr id="225" name="Content Placeholder 4"/>
          <p:cNvSpPr txBox="1"/>
          <p:nvPr>
            <p:ph type="body" idx="1"/>
          </p:nvPr>
        </p:nvSpPr>
        <p:spPr>
          <a:prstGeom prst="rect">
            <a:avLst/>
          </a:prstGeom>
        </p:spPr>
        <p:txBody>
          <a:bodyPr/>
          <a:lstStyle/>
          <a:p>
            <a:pPr marL="0" indent="0" defTabSz="2365188">
              <a:spcBef>
                <a:spcPts val="700"/>
              </a:spcBef>
              <a:defRPr sz="3880"/>
            </a:pPr>
            <a:r>
              <a:t>Mild vs. profound hypothermia</a:t>
            </a:r>
          </a:p>
          <a:p>
            <a:pPr marL="665226" indent="-665226" defTabSz="2365188">
              <a:spcBef>
                <a:spcPts val="700"/>
              </a:spcBef>
              <a:defRPr sz="3880"/>
            </a:pPr>
            <a:r>
              <a:t>Mild (33-35</a:t>
            </a:r>
            <a:r>
              <a:rPr baseline="30969"/>
              <a:t>o</a:t>
            </a:r>
            <a:r>
              <a:t> C) </a:t>
            </a:r>
            <a:r>
              <a:rPr>
                <a:latin typeface="Symbol"/>
                <a:ea typeface="Symbol"/>
                <a:cs typeface="Symbol"/>
                <a:sym typeface="Symbol"/>
              </a:rPr>
              <a:t>¯</a:t>
            </a:r>
            <a:r>
              <a:t> CMRO</a:t>
            </a:r>
            <a:r>
              <a:rPr baseline="-15793"/>
              <a:t>2</a:t>
            </a:r>
            <a:r>
              <a:t> &amp; modulates immune &amp; inflammatory rx</a:t>
            </a:r>
          </a:p>
          <a:p>
            <a:pPr marL="665226" indent="-665226" defTabSz="2365188">
              <a:spcBef>
                <a:spcPts val="700"/>
              </a:spcBef>
              <a:defRPr sz="3880"/>
            </a:pPr>
            <a:r>
              <a:t>Profound (&lt; 18</a:t>
            </a:r>
            <a:r>
              <a:rPr baseline="30969"/>
              <a:t>o</a:t>
            </a:r>
            <a:r>
              <a:t> C) for circ arrest </a:t>
            </a:r>
            <a:r>
              <a:rPr>
                <a:latin typeface="Symbol"/>
                <a:ea typeface="Symbol"/>
                <a:cs typeface="Symbol"/>
                <a:sym typeface="Symbol"/>
              </a:rPr>
              <a:t>¯</a:t>
            </a:r>
            <a:r>
              <a:t> cerebral activity &amp; CMRO</a:t>
            </a:r>
            <a:r>
              <a:rPr baseline="-15793"/>
              <a:t>2</a:t>
            </a:r>
          </a:p>
          <a:p>
            <a:pPr marL="665226" indent="-665226" defTabSz="2365188">
              <a:spcBef>
                <a:spcPts val="700"/>
              </a:spcBef>
              <a:defRPr sz="3880"/>
            </a:pPr>
            <a:r>
              <a:t>Evidence is inconclusive but hypothermia is most promising intervention against global ischemia</a:t>
            </a:r>
          </a:p>
          <a:p>
            <a:pPr marL="665226" indent="-665226" defTabSz="2365188">
              <a:spcBef>
                <a:spcPts val="700"/>
              </a:spcBef>
              <a:defRPr sz="3880"/>
            </a:pPr>
            <a:r>
              <a:t>Maintain pt temp 35-36</a:t>
            </a:r>
            <a:r>
              <a:rPr baseline="30969"/>
              <a:t>o</a:t>
            </a:r>
            <a:r>
              <a:t> C is appropriate for most procedures</a:t>
            </a:r>
          </a:p>
          <a:p>
            <a:pPr marL="0" indent="0" defTabSz="2365188">
              <a:spcBef>
                <a:spcPts val="4300"/>
              </a:spcBef>
              <a:defRPr sz="3880"/>
            </a:pPr>
          </a:p>
          <a:p>
            <a:pPr marL="0" indent="0" defTabSz="2365188">
              <a:spcBef>
                <a:spcPts val="700"/>
              </a:spcBef>
              <a:defRPr sz="3880"/>
            </a:pPr>
            <a:r>
              <a:t>Glucose control</a:t>
            </a:r>
          </a:p>
          <a:p>
            <a:pPr marL="665226" indent="-665226" defTabSz="2365188">
              <a:spcBef>
                <a:spcPts val="700"/>
              </a:spcBef>
              <a:defRPr sz="3880"/>
            </a:pPr>
            <a:r>
              <a:t>Hyperglycemia &amp; ischemic stroke </a:t>
            </a:r>
            <a:r>
              <a:rPr>
                <a:latin typeface="Symbol"/>
                <a:ea typeface="Symbol"/>
                <a:cs typeface="Symbol"/>
                <a:sym typeface="Symbol"/>
              </a:rPr>
              <a:t>®</a:t>
            </a:r>
            <a:r>
              <a:t> harmful</a:t>
            </a:r>
          </a:p>
          <a:p>
            <a:pPr marL="665226" indent="-665226" defTabSz="2365188">
              <a:spcBef>
                <a:spcPts val="700"/>
              </a:spcBef>
              <a:defRPr sz="3880"/>
            </a:pPr>
            <a:r>
              <a:t>Hyperglycemia on day of CEA </a:t>
            </a:r>
            <a:r>
              <a:rPr>
                <a:latin typeface="Symbol"/>
                <a:ea typeface="Symbol"/>
                <a:cs typeface="Symbol"/>
                <a:sym typeface="Symbol"/>
              </a:rPr>
              <a:t>®</a:t>
            </a:r>
            <a:r>
              <a:t> worse outcomes</a:t>
            </a:r>
          </a:p>
          <a:p>
            <a:pPr marL="665226" indent="-665226" defTabSz="2365188">
              <a:spcBef>
                <a:spcPts val="700"/>
              </a:spcBef>
              <a:defRPr sz="3880"/>
            </a:pPr>
            <a:r>
              <a:t>Reasonable practice guideline to shoot for 140-180 mg/dL range for neurosurgical pts with temporary focal ischemia</a:t>
            </a:r>
          </a:p>
          <a:p>
            <a:pPr marL="665226" indent="-665226" defTabSz="2365188">
              <a:spcBef>
                <a:spcPts val="700"/>
              </a:spcBef>
              <a:defRPr sz="3880"/>
            </a:pPr>
            <a:r>
              <a:t>Goal for traumatic brain injury crani pts 90-180 mg/dL</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le 1"/>
          <p:cNvSpPr txBox="1"/>
          <p:nvPr>
            <p:ph type="title"/>
          </p:nvPr>
        </p:nvSpPr>
        <p:spPr>
          <a:xfrm>
            <a:off x="969433" y="1077359"/>
            <a:ext cx="21971001" cy="1433164"/>
          </a:xfrm>
          <a:prstGeom prst="rect">
            <a:avLst/>
          </a:prstGeom>
        </p:spPr>
        <p:txBody>
          <a:bodyPr/>
          <a:lstStyle>
            <a:lvl1pPr>
              <a:defRPr>
                <a:solidFill>
                  <a:srgbClr val="9437FF"/>
                </a:solidFill>
              </a:defRPr>
            </a:lvl1pPr>
          </a:lstStyle>
          <a:p>
            <a:pPr/>
            <a:r>
              <a:t>Objectives</a:t>
            </a:r>
          </a:p>
        </p:txBody>
      </p:sp>
      <p:sp>
        <p:nvSpPr>
          <p:cNvPr id="155" name="Content Placeholder 2"/>
          <p:cNvSpPr txBox="1"/>
          <p:nvPr>
            <p:ph type="body" idx="1"/>
          </p:nvPr>
        </p:nvSpPr>
        <p:spPr>
          <a:prstGeom prst="rect">
            <a:avLst/>
          </a:prstGeom>
        </p:spPr>
        <p:txBody>
          <a:bodyPr/>
          <a:lstStyle/>
          <a:p>
            <a:pPr marL="1028700" indent="-1028700">
              <a:spcBef>
                <a:spcPts val="800"/>
              </a:spcBef>
              <a:buAutoNum type="arabicPeriod" startAt="1"/>
              <a:defRPr sz="4000"/>
            </a:pPr>
            <a:r>
              <a:t>Discuss neurophysiology of cerebral blood flow CBF, cerebral perfusion pressure CPP &amp; autoregulation</a:t>
            </a:r>
          </a:p>
          <a:p>
            <a:pPr marL="1028700" indent="-1028700">
              <a:spcBef>
                <a:spcPts val="800"/>
              </a:spcBef>
              <a:buAutoNum type="arabicPeriod" startAt="1"/>
              <a:defRPr sz="4000"/>
            </a:pPr>
            <a:r>
              <a:t>Identify normal values for ICP &amp; symptoms of intracranial HTN</a:t>
            </a:r>
          </a:p>
          <a:p>
            <a:pPr marL="1028700" indent="-1028700">
              <a:spcBef>
                <a:spcPts val="800"/>
              </a:spcBef>
              <a:buAutoNum type="arabicPeriod" startAt="1"/>
              <a:defRPr sz="4000"/>
            </a:pPr>
            <a:r>
              <a:t>Discuss management of intracranial HTN</a:t>
            </a:r>
          </a:p>
          <a:p>
            <a:pPr marL="1028700" indent="-1028700">
              <a:spcBef>
                <a:spcPts val="800"/>
              </a:spcBef>
              <a:buAutoNum type="arabicPeriod" startAt="1"/>
              <a:defRPr sz="4000"/>
            </a:pPr>
            <a:r>
              <a:t>Describe cerebral ischemia &amp; protection</a:t>
            </a:r>
          </a:p>
          <a:p>
            <a:pPr marL="1028700" indent="-1028700">
              <a:spcBef>
                <a:spcPts val="800"/>
              </a:spcBef>
              <a:buAutoNum type="arabicPeriod" startAt="1"/>
              <a:defRPr sz="4000"/>
            </a:pPr>
            <a:r>
              <a:t>Discuss principles behind cerebral steal &amp; inverse steal</a:t>
            </a:r>
          </a:p>
          <a:p>
            <a:pPr marL="1028700" indent="-1028700">
              <a:spcBef>
                <a:spcPts val="800"/>
              </a:spcBef>
              <a:buAutoNum type="arabicPeriod" startAt="1"/>
              <a:defRPr sz="4000"/>
            </a:pPr>
            <a:r>
              <a:t>Discuss fluid management for neurosurgical procedures</a:t>
            </a:r>
          </a:p>
          <a:p>
            <a:pPr marL="1028700" indent="-1028700">
              <a:spcBef>
                <a:spcPts val="800"/>
              </a:spcBef>
              <a:buAutoNum type="arabicPeriod" startAt="1"/>
              <a:defRPr sz="4000"/>
            </a:pPr>
            <a:r>
              <a:t>Discuss monitoring for neurosurgical monitoring &amp; anesthetic implications</a:t>
            </a:r>
          </a:p>
          <a:p>
            <a:pPr marL="1028700" indent="-1028700">
              <a:spcBef>
                <a:spcPts val="800"/>
              </a:spcBef>
              <a:buAutoNum type="arabicPeriod" startAt="1"/>
              <a:defRPr sz="4000"/>
            </a:pPr>
            <a:r>
              <a:t>Describe principles of stereotaxy for craniotomy procedures</a:t>
            </a:r>
          </a:p>
          <a:p>
            <a:pPr marL="1028700" indent="-1028700">
              <a:spcBef>
                <a:spcPts val="800"/>
              </a:spcBef>
              <a:buAutoNum type="arabicPeriod" startAt="1"/>
              <a:defRPr sz="4000"/>
            </a:pPr>
            <a:r>
              <a:t>Discuss etiology &amp; anesthetic management for pts with supratentorial mass lesions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itle 1"/>
          <p:cNvSpPr txBox="1"/>
          <p:nvPr>
            <p:ph type="title"/>
          </p:nvPr>
        </p:nvSpPr>
        <p:spPr>
          <a:prstGeom prst="rect">
            <a:avLst/>
          </a:prstGeom>
        </p:spPr>
        <p:txBody>
          <a:bodyPr/>
          <a:lstStyle/>
          <a:p>
            <a:pPr/>
            <a:r>
              <a:t>Neuro-protection</a:t>
            </a:r>
          </a:p>
        </p:txBody>
      </p:sp>
      <p:sp>
        <p:nvSpPr>
          <p:cNvPr id="228" name="Content Placeholder 4"/>
          <p:cNvSpPr txBox="1"/>
          <p:nvPr>
            <p:ph type="body" idx="1"/>
          </p:nvPr>
        </p:nvSpPr>
        <p:spPr>
          <a:xfrm>
            <a:off x="1206500" y="2865395"/>
            <a:ext cx="21971000" cy="9639121"/>
          </a:xfrm>
          <a:prstGeom prst="rect">
            <a:avLst/>
          </a:prstGeom>
        </p:spPr>
        <p:txBody>
          <a:bodyPr/>
          <a:lstStyle/>
          <a:p>
            <a:pPr marL="0" indent="0">
              <a:spcBef>
                <a:spcPts val="800"/>
              </a:spcBef>
              <a:defRPr sz="5800"/>
            </a:pPr>
            <a:r>
              <a:t>General guidelines from Barash</a:t>
            </a:r>
          </a:p>
          <a:p>
            <a:pPr marL="685800" indent="-685800">
              <a:spcBef>
                <a:spcPts val="800"/>
              </a:spcBef>
              <a:defRPr sz="5800"/>
            </a:pPr>
            <a:r>
              <a:t>Maintain optimal systemic &amp; cerebral hemodynamics</a:t>
            </a:r>
          </a:p>
          <a:p>
            <a:pPr marL="685800" indent="-685800">
              <a:spcBef>
                <a:spcPts val="800"/>
              </a:spcBef>
              <a:defRPr sz="5800"/>
            </a:pPr>
            <a:r>
              <a:t>Control respirator parameters, especially PaCO</a:t>
            </a:r>
            <a:r>
              <a:rPr baseline="-12551"/>
              <a:t>2</a:t>
            </a:r>
          </a:p>
          <a:p>
            <a:pPr marL="685800" indent="-685800">
              <a:spcBef>
                <a:spcPts val="800"/>
              </a:spcBef>
              <a:defRPr sz="5800"/>
            </a:pPr>
            <a:r>
              <a:t>Balanced IV or volatile/IV anesthetic appropriate</a:t>
            </a:r>
          </a:p>
          <a:p>
            <a:pPr lvl="1" marL="1181100" indent="-571500">
              <a:spcBef>
                <a:spcPts val="600"/>
              </a:spcBef>
              <a:defRPr sz="5800"/>
            </a:pPr>
            <a:r>
              <a:t>TIVA preferred for maximal brain “relaxation”</a:t>
            </a:r>
          </a:p>
          <a:p>
            <a:pPr marL="685800" indent="-685800">
              <a:spcBef>
                <a:spcPts val="800"/>
              </a:spcBef>
              <a:defRPr sz="5800"/>
            </a:pPr>
            <a:r>
              <a:t>Reasonable to administer additional propofol prior to vessel occlusion</a:t>
            </a:r>
          </a:p>
          <a:p>
            <a:pPr marL="685800" indent="-685800">
              <a:spcBef>
                <a:spcPts val="800"/>
              </a:spcBef>
              <a:defRPr sz="5800"/>
            </a:pPr>
            <a:r>
              <a:t>EEG monitoring helpful</a:t>
            </a:r>
          </a:p>
          <a:p>
            <a:pPr marL="685800" indent="-685800">
              <a:spcBef>
                <a:spcPts val="800"/>
              </a:spcBef>
              <a:defRPr sz="5800"/>
            </a:pPr>
            <a:r>
              <a:t>Maintain euglycemia (140-180) with frequent checks</a:t>
            </a:r>
          </a:p>
          <a:p>
            <a:pPr marL="685800" indent="-685800">
              <a:spcBef>
                <a:spcPts val="800"/>
              </a:spcBef>
              <a:defRPr sz="5800"/>
            </a:pPr>
            <a:r>
              <a:t>Keep pt temp at or below 36</a:t>
            </a:r>
            <a:r>
              <a:rPr baseline="31310"/>
              <a:t>o</a:t>
            </a:r>
            <a:r>
              <a:t> C</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itle 1"/>
          <p:cNvSpPr txBox="1"/>
          <p:nvPr>
            <p:ph type="title"/>
          </p:nvPr>
        </p:nvSpPr>
        <p:spPr>
          <a:prstGeom prst="rect">
            <a:avLst/>
          </a:prstGeom>
        </p:spPr>
        <p:txBody>
          <a:bodyPr/>
          <a:lstStyle/>
          <a:p>
            <a:pPr>
              <a:defRPr spc="-112" sz="5600"/>
            </a:pPr>
            <a:r>
              <a:t>Interventions for Inadequate CPP</a:t>
            </a:r>
            <a:br/>
            <a:r>
              <a:rPr spc="-48" sz="2400"/>
              <a:t>(Barash, pg. 1019)</a:t>
            </a:r>
          </a:p>
        </p:txBody>
      </p:sp>
      <p:sp>
        <p:nvSpPr>
          <p:cNvPr id="231" name="Rectangle"/>
          <p:cNvSpPr txBox="1"/>
          <p:nvPr>
            <p:ph type="body" idx="13"/>
          </p:nvPr>
        </p:nvSpPr>
        <p:spPr>
          <a:prstGeom prst="rect">
            <a:avLst/>
          </a:prstGeom>
        </p:spPr>
        <p:txBody>
          <a:bodyPr/>
          <a:lstStyle/>
          <a:p>
            <a:pPr marL="0" indent="0" defTabSz="825500">
              <a:lnSpc>
                <a:spcPct val="100000"/>
              </a:lnSpc>
              <a:spcBef>
                <a:spcPts val="0"/>
              </a:spcBef>
              <a:buSzTx/>
              <a:buNone/>
              <a:defRPr b="1" sz="5500"/>
            </a:pPr>
          </a:p>
        </p:txBody>
      </p:sp>
      <p:sp>
        <p:nvSpPr>
          <p:cNvPr id="232" name="Body"/>
          <p:cNvSpPr txBox="1"/>
          <p:nvPr>
            <p:ph type="body" idx="1"/>
          </p:nvPr>
        </p:nvSpPr>
        <p:spPr>
          <a:prstGeom prst="rect">
            <a:avLst/>
          </a:prstGeom>
        </p:spPr>
        <p:txBody>
          <a:bodyPr/>
          <a:lstStyle/>
          <a:p>
            <a:pPr/>
          </a:p>
        </p:txBody>
      </p:sp>
      <p:graphicFrame>
        <p:nvGraphicFramePr>
          <p:cNvPr id="233" name="Content Placeholder 3"/>
          <p:cNvGraphicFramePr/>
          <p:nvPr/>
        </p:nvGraphicFramePr>
        <p:xfrm>
          <a:off x="3962400" y="3200400"/>
          <a:ext cx="20919896" cy="3770749"/>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0453598"/>
                <a:gridCol w="10453598"/>
              </a:tblGrid>
              <a:tr h="942819">
                <a:tc>
                  <a:txBody>
                    <a:bodyPr/>
                    <a:lstStyle/>
                    <a:p>
                      <a:pPr defTabSz="914400">
                        <a:tabLst>
                          <a:tab pos="1663700" algn="l"/>
                        </a:tabLst>
                        <a:defRPr b="0"/>
                      </a:pPr>
                      <a:r>
                        <a:rPr sz="3600">
                          <a:latin typeface="Calibri"/>
                          <a:ea typeface="Calibri"/>
                          <a:cs typeface="Calibri"/>
                          <a:sym typeface="Calibri"/>
                        </a:rPr>
                        <a:t>Reduce brain water</a:t>
                      </a:r>
                    </a:p>
                  </a:txBody>
                  <a:tcPr marL="45720" marR="45720" marT="45720" marB="45720" anchor="ctr" anchorCtr="0" horzOverflow="overflow"/>
                </a:tc>
                <a:tc>
                  <a:txBody>
                    <a:bodyPr/>
                    <a:lstStyle/>
                    <a:p>
                      <a:pPr marL="685800" indent="-685800" defTabSz="914400">
                        <a:buSzPct val="100000"/>
                        <a:buAutoNum type="arabicPeriod" startAt="1"/>
                        <a:tabLst>
                          <a:tab pos="1663700" algn="l"/>
                        </a:tabLst>
                        <a:defRPr b="0" sz="3600">
                          <a:latin typeface="Calibri"/>
                          <a:ea typeface="Calibri"/>
                          <a:cs typeface="Calibri"/>
                          <a:sym typeface="Calibri"/>
                        </a:defRPr>
                      </a:pPr>
                      <a:r>
                        <a:t>Mannitol</a:t>
                      </a:r>
                    </a:p>
                    <a:p>
                      <a:pPr marL="685800" indent="-685800" defTabSz="914400">
                        <a:buSzPct val="100000"/>
                        <a:buAutoNum type="arabicPeriod" startAt="1"/>
                        <a:tabLst>
                          <a:tab pos="1663700" algn="l"/>
                        </a:tabLst>
                        <a:defRPr b="0" sz="3600">
                          <a:latin typeface="Calibri"/>
                          <a:ea typeface="Calibri"/>
                          <a:cs typeface="Calibri"/>
                          <a:sym typeface="Calibri"/>
                        </a:defRPr>
                      </a:pPr>
                      <a:r>
                        <a:t>Hypertonic saline</a:t>
                      </a:r>
                    </a:p>
                    <a:p>
                      <a:pPr marL="685800" indent="-685800" defTabSz="914400">
                        <a:buSzPct val="100000"/>
                        <a:buAutoNum type="arabicPeriod" startAt="1"/>
                        <a:tabLst>
                          <a:tab pos="1663700" algn="l"/>
                        </a:tabLst>
                        <a:defRPr b="0" sz="3600">
                          <a:latin typeface="Calibri"/>
                          <a:ea typeface="Calibri"/>
                          <a:cs typeface="Calibri"/>
                          <a:sym typeface="Calibri"/>
                        </a:defRPr>
                      </a:pPr>
                      <a:r>
                        <a:t>Furosemide</a:t>
                      </a:r>
                    </a:p>
                  </a:txBody>
                  <a:tcPr marL="45720" marR="45720" marT="45720" marB="45720" anchor="ctr" anchorCtr="0" horzOverflow="overflow"/>
                </a:tc>
              </a:tr>
              <a:tr h="942819">
                <a:tc>
                  <a:txBody>
                    <a:bodyPr/>
                    <a:lstStyle/>
                    <a:p>
                      <a:pPr defTabSz="914400"/>
                      <a:r>
                        <a:rPr sz="3600"/>
                        <a:t>Remove CSF</a:t>
                      </a:r>
                    </a:p>
                  </a:txBody>
                  <a:tcPr marL="45720" marR="45720" marT="45720" marB="45720" anchor="ctr" anchorCtr="0" horzOverflow="overflow"/>
                </a:tc>
                <a:tc>
                  <a:txBody>
                    <a:bodyPr/>
                    <a:lstStyle/>
                    <a:p>
                      <a:pPr marL="685800" indent="-685800" defTabSz="914400">
                        <a:buSzPct val="100000"/>
                        <a:buAutoNum type="arabicPeriod" startAt="1"/>
                        <a:defRPr sz="3600"/>
                      </a:pPr>
                      <a:r>
                        <a:t>External ventricular drain</a:t>
                      </a:r>
                    </a:p>
                    <a:p>
                      <a:pPr marL="685800" indent="-685800" defTabSz="914400">
                        <a:buSzPct val="100000"/>
                        <a:buAutoNum type="arabicPeriod" startAt="1"/>
                        <a:defRPr sz="3600"/>
                      </a:pPr>
                      <a:r>
                        <a:t>Lumbar drain</a:t>
                      </a:r>
                    </a:p>
                    <a:p>
                      <a:pPr marL="685800" indent="-685800" defTabSz="914400">
                        <a:buSzPct val="100000"/>
                        <a:buAutoNum type="arabicPeriod" startAt="1"/>
                        <a:defRPr sz="3600"/>
                      </a:pPr>
                      <a:r>
                        <a:t>(hypertonic fluid)</a:t>
                      </a:r>
                    </a:p>
                  </a:txBody>
                  <a:tcPr marL="45720" marR="45720" marT="45720" marB="45720" anchor="ctr" anchorCtr="0" horzOverflow="overflow"/>
                </a:tc>
              </a:tr>
              <a:tr h="1230547">
                <a:tc>
                  <a:txBody>
                    <a:bodyPr/>
                    <a:lstStyle/>
                    <a:p>
                      <a:pPr defTabSz="914400"/>
                      <a:r>
                        <a:rPr sz="3600"/>
                        <a:t>Decrease CBV</a:t>
                      </a:r>
                    </a:p>
                  </a:txBody>
                  <a:tcPr marL="45720" marR="45720" marT="45720" marB="45720" anchor="ctr" anchorCtr="0" horzOverflow="overflow"/>
                </a:tc>
                <a:tc>
                  <a:txBody>
                    <a:bodyPr/>
                    <a:lstStyle/>
                    <a:p>
                      <a:pPr marL="685800" indent="-685800" defTabSz="914400">
                        <a:buSzPct val="100000"/>
                        <a:buAutoNum type="arabicPeriod" startAt="1"/>
                        <a:defRPr sz="3600"/>
                      </a:pPr>
                      <a:r>
                        <a:t>Head-up tilt</a:t>
                      </a:r>
                    </a:p>
                    <a:p>
                      <a:pPr marL="685800" indent="-685800" defTabSz="914400">
                        <a:buSzPct val="100000"/>
                        <a:buAutoNum type="arabicPeriod" startAt="1"/>
                        <a:defRPr sz="3600"/>
                      </a:pPr>
                      <a:r>
                        <a:t>Neutral neck position</a:t>
                      </a:r>
                    </a:p>
                    <a:p>
                      <a:pPr marL="685800" indent="-685800" defTabSz="914400">
                        <a:buSzPct val="100000"/>
                        <a:buAutoNum type="arabicPeriod" startAt="1"/>
                        <a:defRPr sz="3600"/>
                      </a:pPr>
                      <a:r>
                        <a:t>Metabolic suppression (propofol, barbiturate)</a:t>
                      </a:r>
                    </a:p>
                    <a:p>
                      <a:pPr marL="685800" indent="-685800" defTabSz="914400">
                        <a:buSzPct val="100000"/>
                        <a:buAutoNum type="arabicPeriod" startAt="1"/>
                        <a:defRPr sz="3600"/>
                      </a:pPr>
                      <a:r>
                        <a:t>Mild-to-moderate hyperventilation</a:t>
                      </a:r>
                    </a:p>
                  </a:txBody>
                  <a:tcPr marL="45720" marR="45720" marT="45720" marB="45720" anchor="ctr" anchorCtr="0" horzOverflow="overflow"/>
                </a:tc>
              </a:tr>
              <a:tr h="642303">
                <a:tc>
                  <a:txBody>
                    <a:bodyPr/>
                    <a:lstStyle/>
                    <a:p>
                      <a:pPr defTabSz="914400"/>
                      <a:r>
                        <a:rPr sz="3600"/>
                        <a:t>Elevate MAP</a:t>
                      </a:r>
                    </a:p>
                  </a:txBody>
                  <a:tcPr marL="45720" marR="45720" marT="45720" marB="45720" anchor="ctr" anchorCtr="0" horzOverflow="overflow"/>
                </a:tc>
                <a:tc>
                  <a:txBody>
                    <a:bodyPr/>
                    <a:lstStyle/>
                    <a:p>
                      <a:pPr marL="685800" indent="-685800" defTabSz="914400">
                        <a:buSzPct val="100000"/>
                        <a:buAutoNum type="arabicPeriod" startAt="1"/>
                        <a:defRPr sz="3600"/>
                      </a:pPr>
                      <a:r>
                        <a:t>Adequate intravascular volume resuscitation</a:t>
                      </a:r>
                    </a:p>
                    <a:p>
                      <a:pPr marL="685800" indent="-685800" defTabSz="914400">
                        <a:buSzPct val="100000"/>
                        <a:buAutoNum type="arabicPeriod" startAt="1"/>
                        <a:defRPr sz="3600"/>
                      </a:pPr>
                      <a:r>
                        <a:t>Support with vasopressor</a:t>
                      </a:r>
                    </a:p>
                  </a:txBody>
                  <a:tcPr marL="45720" marR="45720" marT="45720" marB="45720" anchor="ctr" anchorCtr="0" horzOverflow="overflow"/>
                </a:tc>
              </a:tr>
            </a:tbl>
          </a:graphicData>
        </a:graphic>
      </p:graphicFrame>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Title 1"/>
          <p:cNvSpPr txBox="1"/>
          <p:nvPr>
            <p:ph type="title"/>
          </p:nvPr>
        </p:nvSpPr>
        <p:spPr>
          <a:prstGeom prst="rect">
            <a:avLst/>
          </a:prstGeom>
        </p:spPr>
        <p:txBody>
          <a:bodyPr/>
          <a:lstStyle>
            <a:lvl1pPr>
              <a:defRPr spc="-112" sz="5600"/>
            </a:lvl1pPr>
          </a:lstStyle>
          <a:p>
            <a:pPr/>
            <a:r>
              <a:t>Luxury perfusion &amp; Steal</a:t>
            </a:r>
          </a:p>
        </p:txBody>
      </p:sp>
      <p:sp>
        <p:nvSpPr>
          <p:cNvPr id="236" name="Content Placeholder 2"/>
          <p:cNvSpPr txBox="1"/>
          <p:nvPr>
            <p:ph type="body" idx="1"/>
          </p:nvPr>
        </p:nvSpPr>
        <p:spPr>
          <a:xfrm>
            <a:off x="674158" y="4248504"/>
            <a:ext cx="22503342" cy="8256012"/>
          </a:xfrm>
          <a:prstGeom prst="rect">
            <a:avLst/>
          </a:prstGeom>
        </p:spPr>
        <p:txBody>
          <a:bodyPr/>
          <a:lstStyle/>
          <a:p>
            <a:pPr marL="0" indent="0" defTabSz="896110">
              <a:spcBef>
                <a:spcPts val="1200"/>
              </a:spcBef>
              <a:defRPr sz="5600"/>
            </a:pPr>
          </a:p>
          <a:p>
            <a:pPr marL="0" indent="0" defTabSz="896110">
              <a:spcBef>
                <a:spcPts val="1200"/>
              </a:spcBef>
              <a:defRPr sz="2400"/>
            </a:pPr>
          </a:p>
          <a:p>
            <a:pPr marL="0" indent="0" defTabSz="896110">
              <a:spcBef>
                <a:spcPts val="1200"/>
              </a:spcBef>
              <a:defRPr sz="2400"/>
            </a:pPr>
          </a:p>
          <a:p>
            <a:pPr marL="0" indent="0" defTabSz="896110">
              <a:spcBef>
                <a:spcPts val="1200"/>
              </a:spcBef>
              <a:defRPr sz="2400"/>
            </a:pPr>
          </a:p>
          <a:p>
            <a:pPr marL="0" indent="0" defTabSz="896110">
              <a:spcBef>
                <a:spcPts val="400"/>
              </a:spcBef>
              <a:defRPr sz="2200"/>
            </a:pPr>
            <a:r>
              <a:t>(Diagram is dose-dependent depression of cerebral autoregulation by volatile anesthetics—higher dose = lose of normal auto-regulation)</a:t>
            </a:r>
            <a:endParaRPr sz="5600"/>
          </a:p>
          <a:p>
            <a:pPr marL="0" indent="0" defTabSz="896110">
              <a:spcBef>
                <a:spcPts val="1200"/>
              </a:spcBef>
              <a:defRPr sz="2400"/>
            </a:pPr>
          </a:p>
          <a:p>
            <a:pPr marL="0" indent="0" defTabSz="896110">
              <a:spcBef>
                <a:spcPts val="800"/>
              </a:spcBef>
              <a:defRPr sz="3400"/>
            </a:pPr>
            <a:r>
              <a:t>Luxury perfusion (theoretical best case)—combo of </a:t>
            </a:r>
            <a:r>
              <a:rPr>
                <a:latin typeface="Symbol"/>
                <a:ea typeface="Symbol"/>
                <a:cs typeface="Symbol"/>
                <a:sym typeface="Symbol"/>
              </a:rPr>
              <a:t>¯ </a:t>
            </a:r>
            <a:r>
              <a:t>CMRO</a:t>
            </a:r>
            <a:r>
              <a:rPr baseline="-15693"/>
              <a:t>2</a:t>
            </a:r>
            <a:r>
              <a:t> &amp; </a:t>
            </a:r>
            <a:r>
              <a:rPr>
                <a:latin typeface="Symbol"/>
                <a:ea typeface="Symbol"/>
                <a:cs typeface="Symbol"/>
                <a:sym typeface="Symbol"/>
              </a:rPr>
              <a:t>­ </a:t>
            </a:r>
            <a:r>
              <a:t>CBF (metabolic supply)</a:t>
            </a:r>
            <a:endParaRPr sz="5600"/>
          </a:p>
          <a:p>
            <a:pPr marL="0" indent="0" defTabSz="896110">
              <a:spcBef>
                <a:spcPts val="1200"/>
              </a:spcBef>
              <a:defRPr sz="3800"/>
            </a:pPr>
          </a:p>
          <a:p>
            <a:pPr marL="0" indent="0" defTabSz="896110">
              <a:spcBef>
                <a:spcPts val="800"/>
              </a:spcBef>
              <a:defRPr sz="3400"/>
            </a:pPr>
            <a:r>
              <a:t>Circulatory steal phenomenon (what we don’t want!)</a:t>
            </a:r>
            <a:endParaRPr sz="5600"/>
          </a:p>
          <a:p>
            <a:pPr marL="672083" indent="-672083" defTabSz="896110">
              <a:spcBef>
                <a:spcPts val="800"/>
              </a:spcBef>
              <a:defRPr sz="3400"/>
            </a:pPr>
            <a:r>
              <a:t>arterioles in ischemic areas max dilated &amp; will not respond to vasodilators like gas, sodium nitropruside or nitroglycerine</a:t>
            </a:r>
            <a:endParaRPr sz="5600"/>
          </a:p>
          <a:p>
            <a:pPr marL="672083" indent="-672083" defTabSz="896110">
              <a:spcBef>
                <a:spcPts val="800"/>
              </a:spcBef>
              <a:defRPr sz="3400"/>
            </a:pPr>
            <a:r>
              <a:t>Normal brain regions vessels do vasodilate &amp; get more BF</a:t>
            </a:r>
            <a:endParaRPr sz="5600"/>
          </a:p>
          <a:p>
            <a:pPr marL="0" indent="0" defTabSz="896110">
              <a:spcBef>
                <a:spcPts val="800"/>
              </a:spcBef>
              <a:defRPr sz="3400"/>
            </a:pPr>
            <a:r>
              <a:t>Inverse Steal (theoretical “Robin Hood”)</a:t>
            </a:r>
            <a:endParaRPr sz="5600"/>
          </a:p>
          <a:p>
            <a:pPr marL="672083" indent="-672083" defTabSz="896110">
              <a:spcBef>
                <a:spcPts val="800"/>
              </a:spcBef>
              <a:defRPr sz="3400"/>
            </a:pPr>
            <a:r>
              <a:t>Hypocapnia causes vasoconstriction &amp; </a:t>
            </a:r>
            <a:r>
              <a:rPr>
                <a:latin typeface="Symbol"/>
                <a:ea typeface="Symbol"/>
                <a:cs typeface="Symbol"/>
                <a:sym typeface="Symbol"/>
              </a:rPr>
              <a:t>¯</a:t>
            </a:r>
            <a:r>
              <a:t> BF to normal responsive areas &amp; </a:t>
            </a:r>
            <a:r>
              <a:rPr>
                <a:latin typeface="Symbol"/>
                <a:ea typeface="Symbol"/>
                <a:cs typeface="Symbol"/>
                <a:sym typeface="Symbol"/>
              </a:rPr>
              <a:t>\</a:t>
            </a:r>
            <a:r>
              <a:t>  redistribution to ischemic areas</a:t>
            </a:r>
          </a:p>
        </p:txBody>
      </p:sp>
      <p:pic>
        <p:nvPicPr>
          <p:cNvPr id="237" name="Picture 3" descr="Picture 3"/>
          <p:cNvPicPr>
            <a:picLocks noChangeAspect="1"/>
          </p:cNvPicPr>
          <p:nvPr/>
        </p:nvPicPr>
        <p:blipFill>
          <a:blip r:embed="rId3">
            <a:extLst/>
          </a:blip>
          <a:stretch>
            <a:fillRect/>
          </a:stretch>
        </p:blipFill>
        <p:spPr>
          <a:xfrm>
            <a:off x="16082142" y="29106"/>
            <a:ext cx="8359019" cy="7314142"/>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Title 1"/>
          <p:cNvSpPr txBox="1"/>
          <p:nvPr>
            <p:ph type="title"/>
          </p:nvPr>
        </p:nvSpPr>
        <p:spPr>
          <a:prstGeom prst="rect">
            <a:avLst/>
          </a:prstGeom>
        </p:spPr>
        <p:txBody>
          <a:bodyPr/>
          <a:lstStyle>
            <a:lvl1pPr>
              <a:defRPr spc="-112" sz="5600"/>
            </a:lvl1pPr>
          </a:lstStyle>
          <a:p>
            <a:pPr/>
            <a:r>
              <a:t>Fluid Management</a:t>
            </a:r>
          </a:p>
        </p:txBody>
      </p:sp>
      <p:sp>
        <p:nvSpPr>
          <p:cNvPr id="242" name="Content Placeholder 2"/>
          <p:cNvSpPr txBox="1"/>
          <p:nvPr>
            <p:ph type="body" idx="1"/>
          </p:nvPr>
        </p:nvSpPr>
        <p:spPr>
          <a:prstGeom prst="rect">
            <a:avLst/>
          </a:prstGeom>
        </p:spPr>
        <p:txBody>
          <a:bodyPr/>
          <a:lstStyle/>
          <a:p>
            <a:pPr marL="637794" indent="-637794" defTabSz="2267655">
              <a:lnSpc>
                <a:spcPct val="80000"/>
              </a:lnSpc>
              <a:spcBef>
                <a:spcPts val="900"/>
              </a:spcBef>
              <a:defRPr sz="4464"/>
            </a:pPr>
            <a:r>
              <a:t>Maintain normovolemia (or slight hypervolemic) to ensure adequate CPP; exception is AVM</a:t>
            </a:r>
          </a:p>
          <a:p>
            <a:pPr marL="637794" indent="-637794" defTabSz="2267655">
              <a:lnSpc>
                <a:spcPct val="80000"/>
              </a:lnSpc>
              <a:spcBef>
                <a:spcPts val="900"/>
              </a:spcBef>
              <a:defRPr sz="4464"/>
            </a:pPr>
            <a:r>
              <a:t>Maintain serum tonicity (</a:t>
            </a:r>
            <a:r>
              <a:rPr>
                <a:latin typeface="Symbol"/>
                <a:ea typeface="Symbol"/>
                <a:cs typeface="Symbol"/>
                <a:sym typeface="Symbol"/>
              </a:rPr>
              <a:t>¯</a:t>
            </a:r>
            <a:r>
              <a:t> serum Na =  </a:t>
            </a:r>
            <a:r>
              <a:rPr>
                <a:latin typeface="Symbol"/>
                <a:ea typeface="Symbol"/>
                <a:cs typeface="Symbol"/>
                <a:sym typeface="Symbol"/>
              </a:rPr>
              <a:t>­</a:t>
            </a:r>
            <a:r>
              <a:t> brain edema)</a:t>
            </a:r>
          </a:p>
          <a:p>
            <a:pPr marL="637794" indent="-637794" defTabSz="2267655">
              <a:lnSpc>
                <a:spcPct val="80000"/>
              </a:lnSpc>
              <a:spcBef>
                <a:spcPts val="900"/>
              </a:spcBef>
              <a:defRPr sz="4464"/>
            </a:pPr>
            <a:r>
              <a:t>Avoid</a:t>
            </a:r>
          </a:p>
          <a:p>
            <a:pPr lvl="1" marL="1098422" indent="-531494" defTabSz="2267655">
              <a:lnSpc>
                <a:spcPct val="80000"/>
              </a:lnSpc>
              <a:spcBef>
                <a:spcPts val="700"/>
              </a:spcBef>
              <a:defRPr sz="3720"/>
            </a:pPr>
            <a:r>
              <a:t>Dextrose-containing fluids </a:t>
            </a:r>
            <a:endParaRPr sz="5208"/>
          </a:p>
          <a:p>
            <a:pPr lvl="1" marL="1098422" indent="-531494" defTabSz="2267655">
              <a:lnSpc>
                <a:spcPct val="80000"/>
              </a:lnSpc>
              <a:spcBef>
                <a:spcPts val="700"/>
              </a:spcBef>
              <a:defRPr sz="3720"/>
            </a:pPr>
            <a:r>
              <a:t>Hespan: interferes with Plts &amp; Factor VIII (coagulopathy); dilutional </a:t>
            </a:r>
            <a:r>
              <a:rPr>
                <a:latin typeface="Symbol"/>
                <a:ea typeface="Symbol"/>
                <a:cs typeface="Symbol"/>
                <a:sym typeface="Symbol"/>
              </a:rPr>
              <a:t>¯</a:t>
            </a:r>
            <a:r>
              <a:t> of coag factors</a:t>
            </a:r>
            <a:endParaRPr sz="5208"/>
          </a:p>
          <a:p>
            <a:pPr lvl="1" marL="1098422" indent="-531494" defTabSz="2267655">
              <a:lnSpc>
                <a:spcPct val="80000"/>
              </a:lnSpc>
              <a:spcBef>
                <a:spcPts val="700"/>
              </a:spcBef>
              <a:defRPr sz="3720"/>
            </a:pPr>
            <a:r>
              <a:t>Dextran—interferes with Plts</a:t>
            </a:r>
          </a:p>
          <a:p>
            <a:pPr lvl="1" marL="1098422" indent="-531494" defTabSz="2267655">
              <a:lnSpc>
                <a:spcPct val="80000"/>
              </a:lnSpc>
              <a:spcBef>
                <a:spcPts val="700"/>
              </a:spcBef>
              <a:defRPr sz="3720"/>
            </a:pPr>
            <a:r>
              <a:t>LR is hypotonic—avoid in large volume resuscitation</a:t>
            </a:r>
            <a:endParaRPr sz="5208"/>
          </a:p>
          <a:p>
            <a:pPr lvl="1" marL="1098422" indent="-531494" defTabSz="2267655">
              <a:lnSpc>
                <a:spcPct val="80000"/>
              </a:lnSpc>
              <a:spcBef>
                <a:spcPts val="700"/>
              </a:spcBef>
              <a:defRPr sz="3720"/>
            </a:pPr>
            <a:r>
              <a:t>Albumin in TBI pts</a:t>
            </a:r>
            <a:endParaRPr sz="5208"/>
          </a:p>
          <a:p>
            <a:pPr marL="637794" indent="-637794" defTabSz="2267655">
              <a:lnSpc>
                <a:spcPct val="80000"/>
              </a:lnSpc>
              <a:spcBef>
                <a:spcPts val="900"/>
              </a:spcBef>
              <a:defRPr sz="4464"/>
            </a:pPr>
            <a:r>
              <a:t>Colloids have no proven advantage over crystalloids</a:t>
            </a:r>
          </a:p>
          <a:p>
            <a:pPr marL="637794" indent="-637794" defTabSz="2267655">
              <a:lnSpc>
                <a:spcPct val="80000"/>
              </a:lnSpc>
              <a:spcBef>
                <a:spcPts val="4100"/>
              </a:spcBef>
              <a:defRPr sz="4464"/>
            </a:pPr>
          </a:p>
          <a:p>
            <a:pPr marL="0" indent="0" defTabSz="2267655">
              <a:lnSpc>
                <a:spcPct val="80000"/>
              </a:lnSpc>
              <a:spcBef>
                <a:spcPts val="700"/>
              </a:spcBef>
              <a:defRPr sz="3720"/>
            </a:pPr>
            <a:r>
              <a:t>Na</a:t>
            </a:r>
            <a:r>
              <a:rPr baseline="30924"/>
              <a:t>+</a:t>
            </a:r>
            <a:r>
              <a:t> most important osmotic factor; check during long cases  (MOD—where the sodium goes, water follows) </a:t>
            </a:r>
            <a:r>
              <a:rPr>
                <a:latin typeface="Symbol"/>
                <a:ea typeface="Symbol"/>
                <a:cs typeface="Symbol"/>
                <a:sym typeface="Symbol"/>
              </a:rPr>
              <a:t>¯ </a:t>
            </a:r>
            <a:r>
              <a:t>Na</a:t>
            </a:r>
            <a:r>
              <a:rPr baseline="30924"/>
              <a:t>+</a:t>
            </a:r>
            <a:r>
              <a:t> =  </a:t>
            </a:r>
            <a:r>
              <a:rPr>
                <a:latin typeface="Symbol"/>
                <a:ea typeface="Symbol"/>
                <a:cs typeface="Symbol"/>
                <a:sym typeface="Symbol"/>
              </a:rPr>
              <a:t>­ </a:t>
            </a:r>
            <a:r>
              <a:t>brain edema because Na</a:t>
            </a:r>
            <a:r>
              <a:rPr baseline="30924"/>
              <a:t>+</a:t>
            </a:r>
            <a:r>
              <a:t> higher in tissue &amp; water leaves vasculature to equilibrate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Title 1"/>
          <p:cNvSpPr txBox="1"/>
          <p:nvPr>
            <p:ph type="title"/>
          </p:nvPr>
        </p:nvSpPr>
        <p:spPr>
          <a:prstGeom prst="rect">
            <a:avLst/>
          </a:prstGeom>
        </p:spPr>
        <p:txBody>
          <a:bodyPr/>
          <a:lstStyle>
            <a:lvl1pPr>
              <a:defRPr spc="-112" sz="5600"/>
            </a:lvl1pPr>
          </a:lstStyle>
          <a:p>
            <a:pPr/>
            <a:r>
              <a:t>Fluid Management</a:t>
            </a:r>
          </a:p>
        </p:txBody>
      </p:sp>
      <p:sp>
        <p:nvSpPr>
          <p:cNvPr id="247" name="Content Placeholder 2"/>
          <p:cNvSpPr txBox="1"/>
          <p:nvPr>
            <p:ph type="body" idx="1"/>
          </p:nvPr>
        </p:nvSpPr>
        <p:spPr>
          <a:prstGeom prst="rect">
            <a:avLst/>
          </a:prstGeom>
        </p:spPr>
        <p:txBody>
          <a:bodyPr/>
          <a:lstStyle/>
          <a:p>
            <a:pPr marL="0" indent="0">
              <a:lnSpc>
                <a:spcPct val="80000"/>
              </a:lnSpc>
              <a:spcBef>
                <a:spcPts val="1000"/>
              </a:spcBef>
            </a:pPr>
            <a:r>
              <a:t>Maintenance fluids: 0.5-1mg/kg/hr NS or LR</a:t>
            </a:r>
          </a:p>
          <a:p>
            <a:pPr marL="685800" indent="-685800">
              <a:lnSpc>
                <a:spcPct val="80000"/>
              </a:lnSpc>
              <a:spcBef>
                <a:spcPts val="1000"/>
              </a:spcBef>
            </a:pPr>
            <a:r>
              <a:t>NS preferred by most practitioners</a:t>
            </a:r>
          </a:p>
          <a:p>
            <a:pPr marL="685800" indent="-685800">
              <a:lnSpc>
                <a:spcPct val="80000"/>
              </a:lnSpc>
              <a:spcBef>
                <a:spcPts val="1000"/>
              </a:spcBef>
            </a:pPr>
            <a:r>
              <a:t>Watch urine output and replace fluids if needed</a:t>
            </a:r>
          </a:p>
          <a:p>
            <a:pPr marL="685800" indent="-685800">
              <a:lnSpc>
                <a:spcPct val="80000"/>
              </a:lnSpc>
              <a:spcBef>
                <a:spcPts val="1000"/>
              </a:spcBef>
            </a:pPr>
            <a:r>
              <a:t>Avoid hypervolemia</a:t>
            </a:r>
          </a:p>
          <a:p>
            <a:pPr marL="685800" indent="-685800">
              <a:lnSpc>
                <a:spcPct val="80000"/>
              </a:lnSpc>
              <a:spcBef>
                <a:spcPts val="1000"/>
              </a:spcBef>
            </a:pPr>
            <a:r>
              <a:t>CVP/PCWP can be useful to guide fluid management</a:t>
            </a:r>
          </a:p>
          <a:p>
            <a:pPr marL="685800" indent="-685800">
              <a:lnSpc>
                <a:spcPct val="80000"/>
              </a:lnSpc>
            </a:pPr>
          </a:p>
          <a:p>
            <a:pPr marL="0" indent="0">
              <a:lnSpc>
                <a:spcPct val="80000"/>
              </a:lnSpc>
              <a:spcBef>
                <a:spcPts val="1000"/>
              </a:spcBef>
            </a:pPr>
            <a:r>
              <a:t>Hypertonic solutions: give cautiously in patient’s with pre-exisiting CV disease </a:t>
            </a:r>
          </a:p>
          <a:p>
            <a:pPr lvl="1" marL="1181100" indent="-571500">
              <a:lnSpc>
                <a:spcPct val="80000"/>
              </a:lnSpc>
              <a:spcBef>
                <a:spcPts val="800"/>
              </a:spcBef>
              <a:defRPr sz="4000"/>
            </a:pPr>
            <a:r>
              <a:t>may precipitate LV failure due to transient increase in intravascular volume).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itle 1"/>
          <p:cNvSpPr txBox="1"/>
          <p:nvPr>
            <p:ph type="title"/>
          </p:nvPr>
        </p:nvSpPr>
        <p:spPr>
          <a:prstGeom prst="rect">
            <a:avLst/>
          </a:prstGeom>
        </p:spPr>
        <p:txBody>
          <a:bodyPr/>
          <a:lstStyle>
            <a:lvl1pPr>
              <a:defRPr spc="-112" sz="5600"/>
            </a:lvl1pPr>
          </a:lstStyle>
          <a:p>
            <a:pPr/>
            <a:r>
              <a:t>Monitoring</a:t>
            </a:r>
          </a:p>
        </p:txBody>
      </p:sp>
      <p:sp>
        <p:nvSpPr>
          <p:cNvPr id="252" name="Content Placeholder 2"/>
          <p:cNvSpPr txBox="1"/>
          <p:nvPr>
            <p:ph type="body" idx="1"/>
          </p:nvPr>
        </p:nvSpPr>
        <p:spPr>
          <a:xfrm>
            <a:off x="1206500" y="2830867"/>
            <a:ext cx="21971000" cy="9673649"/>
          </a:xfrm>
          <a:prstGeom prst="rect">
            <a:avLst/>
          </a:prstGeom>
        </p:spPr>
        <p:txBody>
          <a:bodyPr/>
          <a:lstStyle/>
          <a:p>
            <a:pPr marL="0" indent="0" defTabSz="2316421">
              <a:spcBef>
                <a:spcPts val="700"/>
              </a:spcBef>
              <a:defRPr sz="3800"/>
            </a:pPr>
            <a:r>
              <a:t>Standard monitors: NIBP, EKG, Pulse OX, airway, temp</a:t>
            </a:r>
          </a:p>
          <a:p>
            <a:pPr lvl="1" marL="977264" indent="-542925" defTabSz="2316421">
              <a:spcBef>
                <a:spcPts val="700"/>
              </a:spcBef>
              <a:defRPr sz="3800"/>
            </a:pPr>
            <a:r>
              <a:t>May require: Foley, Arterial line, CVP, 2 IVs, fluid warmer</a:t>
            </a:r>
            <a:endParaRPr sz="5320"/>
          </a:p>
          <a:p>
            <a:pPr lvl="1" marL="0" indent="0" defTabSz="2316421">
              <a:spcBef>
                <a:spcPts val="1100"/>
              </a:spcBef>
              <a:defRPr sz="3800"/>
            </a:pPr>
          </a:p>
          <a:p>
            <a:pPr lvl="1" marL="0" indent="0" defTabSz="2316421">
              <a:spcBef>
                <a:spcPts val="700"/>
              </a:spcBef>
              <a:defRPr sz="3800"/>
            </a:pPr>
            <a:r>
              <a:t>EEG:  used to detect ischemic changes during surgeries such as CEA, cardiac-pulmonary bypass, aneurysm clippings or vascular bypass </a:t>
            </a:r>
            <a:endParaRPr sz="5320"/>
          </a:p>
          <a:p>
            <a:pPr lvl="2" marL="1031557" indent="-651509" defTabSz="2316421">
              <a:spcBef>
                <a:spcPts val="500"/>
              </a:spcBef>
              <a:defRPr sz="4084"/>
            </a:pPr>
            <a:r>
              <a:t>depolarization of cortical neurons measured on scalp</a:t>
            </a:r>
          </a:p>
          <a:p>
            <a:pPr lvl="2" marL="1031557" indent="-651509" defTabSz="2316421">
              <a:spcBef>
                <a:spcPts val="500"/>
              </a:spcBef>
              <a:defRPr sz="4084"/>
            </a:pPr>
            <a:r>
              <a:t>Provides assessment of brain function, ischemia, seizure activity, burst-suppression &amp; depth of anesthesia </a:t>
            </a:r>
          </a:p>
          <a:p>
            <a:pPr lvl="2" marL="1031557" indent="-651509" defTabSz="2316421">
              <a:spcBef>
                <a:spcPts val="500"/>
              </a:spcBef>
              <a:defRPr sz="4084"/>
            </a:pPr>
            <a:r>
              <a:t>EEG is broken down into a series of wave frequency patterns.  (Delta, Theta, Alpha, Beta)</a:t>
            </a:r>
          </a:p>
          <a:p>
            <a:pPr lvl="2" marL="1031557" indent="-651509" defTabSz="2316421">
              <a:spcBef>
                <a:spcPts val="500"/>
              </a:spcBef>
              <a:defRPr sz="4084"/>
            </a:pPr>
            <a:r>
              <a:t>A progressive decrease in CBF will produce a reliable pattern change in EEG that is useful in CEA when the clamp goes on. </a:t>
            </a:r>
          </a:p>
          <a:p>
            <a:pPr lvl="2" marL="1031557" indent="-651509" defTabSz="2316421">
              <a:spcBef>
                <a:spcPts val="500"/>
              </a:spcBef>
              <a:defRPr sz="4084"/>
            </a:pPr>
            <a:r>
              <a:t>Propofol, Isoflurane and thiopental can be associated with isoelectric EEG changes (isoelectric EEG is not the goal of monitoring!)</a:t>
            </a:r>
          </a:p>
          <a:p>
            <a:pPr lvl="2" marL="1031557" indent="-651509" defTabSz="2316421">
              <a:spcBef>
                <a:spcPts val="500"/>
              </a:spcBef>
              <a:defRPr sz="4084"/>
            </a:pPr>
            <a:r>
              <a:t>Monitoring placed pre-op; lots of wires to get in your way!</a:t>
            </a:r>
          </a:p>
          <a:p>
            <a:pPr lvl="2" marL="1031557" indent="-651509" defTabSz="2316421">
              <a:spcBef>
                <a:spcPts val="500"/>
              </a:spcBef>
              <a:defRPr sz="4084"/>
            </a:pPr>
            <a:r>
              <a:t>Goal is consistent level of anesthesia (usually 0.5 MAC gas, propofol gtt, no N</a:t>
            </a:r>
            <a:r>
              <a:rPr baseline="-13441"/>
              <a:t>2</a:t>
            </a:r>
            <a:r>
              <a:t>O)</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Title 1"/>
          <p:cNvSpPr txBox="1"/>
          <p:nvPr>
            <p:ph type="title"/>
          </p:nvPr>
        </p:nvSpPr>
        <p:spPr>
          <a:prstGeom prst="rect">
            <a:avLst/>
          </a:prstGeom>
        </p:spPr>
        <p:txBody>
          <a:bodyPr/>
          <a:lstStyle>
            <a:lvl1pPr>
              <a:defRPr spc="-112" sz="5600"/>
            </a:lvl1pPr>
          </a:lstStyle>
          <a:p>
            <a:pPr/>
            <a:r>
              <a:t>Monitoring</a:t>
            </a:r>
          </a:p>
        </p:txBody>
      </p:sp>
      <p:sp>
        <p:nvSpPr>
          <p:cNvPr id="255" name="Content Placeholder 2"/>
          <p:cNvSpPr txBox="1"/>
          <p:nvPr>
            <p:ph type="body" idx="1"/>
          </p:nvPr>
        </p:nvSpPr>
        <p:spPr>
          <a:prstGeom prst="rect">
            <a:avLst/>
          </a:prstGeom>
        </p:spPr>
        <p:txBody>
          <a:bodyPr/>
          <a:lstStyle/>
          <a:p>
            <a:pPr marL="0" indent="0">
              <a:spcBef>
                <a:spcPts val="800"/>
              </a:spcBef>
              <a:defRPr sz="4000"/>
            </a:pPr>
            <a:r>
              <a:t>SSEP: Somatosensory Evoked Potentials </a:t>
            </a:r>
          </a:p>
          <a:p>
            <a:pPr marL="914400" indent="-914400">
              <a:spcBef>
                <a:spcPts val="800"/>
              </a:spcBef>
              <a:defRPr sz="4000"/>
            </a:pPr>
            <a:r>
              <a:t>Monitors ascending pathway (peripheral to brain) </a:t>
            </a:r>
          </a:p>
          <a:p>
            <a:pPr marL="914400" indent="-914400">
              <a:spcBef>
                <a:spcPts val="800"/>
              </a:spcBef>
              <a:defRPr sz="4000"/>
            </a:pPr>
            <a:r>
              <a:t>Electrical stimulation applied to specific sensory input; intact pathway  from peripheral necessary for signal generation</a:t>
            </a:r>
          </a:p>
          <a:p>
            <a:pPr lvl="1" marL="914400" indent="-914400">
              <a:spcBef>
                <a:spcPts val="800"/>
              </a:spcBef>
              <a:defRPr sz="4000"/>
            </a:pPr>
            <a:r>
              <a:t>Useful for spinal surgeries to detect any problems in pathway; used in cranis &amp; CEAs also</a:t>
            </a:r>
            <a:endParaRPr sz="5600"/>
          </a:p>
          <a:p>
            <a:pPr lvl="1" marL="914400" indent="-914400">
              <a:spcBef>
                <a:spcPts val="800"/>
              </a:spcBef>
              <a:defRPr sz="4000"/>
            </a:pPr>
            <a:r>
              <a:t>Stimulation is usually done to regions of median, ulnar and posterior tibial nerve; cranis/carotid are on cortical area</a:t>
            </a:r>
            <a:endParaRPr sz="5600"/>
          </a:p>
          <a:p>
            <a:pPr lvl="1" marL="914400" indent="-914400">
              <a:spcBef>
                <a:spcPts val="800"/>
              </a:spcBef>
              <a:defRPr sz="4000"/>
            </a:pPr>
            <a:r>
              <a:t>Disruption of neural pathway </a:t>
            </a:r>
            <a:r>
              <a:rPr>
                <a:latin typeface="Symbol"/>
                <a:ea typeface="Symbol"/>
                <a:cs typeface="Symbol"/>
                <a:sym typeface="Symbol"/>
              </a:rPr>
              <a:t>®</a:t>
            </a:r>
            <a:r>
              <a:t> complete loss of SSEP </a:t>
            </a:r>
            <a:endParaRPr sz="5600"/>
          </a:p>
          <a:p>
            <a:pPr lvl="1" marL="914400" indent="-914400">
              <a:spcBef>
                <a:spcPts val="800"/>
              </a:spcBef>
              <a:defRPr sz="4000"/>
            </a:pPr>
            <a:r>
              <a:t>If ischemia present will present as </a:t>
            </a:r>
            <a:r>
              <a:rPr>
                <a:latin typeface="Symbol"/>
                <a:ea typeface="Symbol"/>
                <a:cs typeface="Symbol"/>
                <a:sym typeface="Symbol"/>
              </a:rPr>
              <a:t>¯</a:t>
            </a:r>
            <a:r>
              <a:t> amplitude &amp; </a:t>
            </a:r>
            <a:r>
              <a:rPr>
                <a:latin typeface="Symbol"/>
                <a:ea typeface="Symbol"/>
                <a:cs typeface="Symbol"/>
                <a:sym typeface="Symbol"/>
              </a:rPr>
              <a:t>­</a:t>
            </a:r>
            <a:r>
              <a:t> latency </a:t>
            </a:r>
            <a:endParaRPr sz="5600"/>
          </a:p>
          <a:p>
            <a:pPr lvl="1" marL="914400" indent="-914400">
              <a:spcBef>
                <a:spcPts val="800"/>
              </a:spcBef>
              <a:defRPr sz="4000"/>
            </a:pPr>
            <a:r>
              <a:t>Clinically significant = 50 % </a:t>
            </a:r>
            <a:r>
              <a:rPr>
                <a:latin typeface="Symbol"/>
                <a:ea typeface="Symbol"/>
                <a:cs typeface="Symbol"/>
                <a:sym typeface="Symbol"/>
              </a:rPr>
              <a:t>¯ </a:t>
            </a:r>
            <a:r>
              <a:t>amplitude or 10% </a:t>
            </a:r>
            <a:r>
              <a:rPr>
                <a:latin typeface="Symbol"/>
                <a:ea typeface="Symbol"/>
                <a:cs typeface="Symbol"/>
                <a:sym typeface="Symbol"/>
              </a:rPr>
              <a:t>­</a:t>
            </a:r>
            <a:r>
              <a:t> latency</a:t>
            </a:r>
            <a:endParaRPr sz="5600"/>
          </a:p>
          <a:p>
            <a:pPr lvl="1" marL="914400" indent="-914400">
              <a:spcBef>
                <a:spcPts val="800"/>
              </a:spcBef>
              <a:defRPr sz="4000"/>
            </a:pPr>
            <a:r>
              <a:t>Need adequate MAP for good signals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Title 1"/>
          <p:cNvSpPr txBox="1"/>
          <p:nvPr>
            <p:ph type="title"/>
          </p:nvPr>
        </p:nvSpPr>
        <p:spPr>
          <a:prstGeom prst="rect">
            <a:avLst/>
          </a:prstGeom>
        </p:spPr>
        <p:txBody>
          <a:bodyPr/>
          <a:lstStyle>
            <a:lvl1pPr>
              <a:defRPr spc="-112" sz="5600"/>
            </a:lvl1pPr>
          </a:lstStyle>
          <a:p>
            <a:pPr/>
            <a:r>
              <a:t>Monitoring</a:t>
            </a:r>
          </a:p>
        </p:txBody>
      </p:sp>
      <p:sp>
        <p:nvSpPr>
          <p:cNvPr id="258" name="Content Placeholder 2"/>
          <p:cNvSpPr txBox="1"/>
          <p:nvPr>
            <p:ph type="body" idx="1"/>
          </p:nvPr>
        </p:nvSpPr>
        <p:spPr>
          <a:prstGeom prst="rect">
            <a:avLst/>
          </a:prstGeom>
        </p:spPr>
        <p:txBody>
          <a:bodyPr/>
          <a:lstStyle/>
          <a:p>
            <a:pPr marL="0" indent="0" defTabSz="833930">
              <a:spcBef>
                <a:spcPts val="700"/>
              </a:spcBef>
              <a:defRPr sz="3609"/>
            </a:pPr>
            <a:r>
              <a:t>MEP:  Motor Evoked Potentials</a:t>
            </a:r>
          </a:p>
          <a:p>
            <a:pPr marL="833930" indent="-833930" defTabSz="833930">
              <a:spcBef>
                <a:spcPts val="700"/>
              </a:spcBef>
              <a:defRPr sz="3609"/>
            </a:pPr>
            <a:r>
              <a:t>Monitors descending pathways (cerebral cortex, past NMJ to peripheral muscle group) &amp; represents integrity of autonomic areas of spinal cord </a:t>
            </a:r>
          </a:p>
          <a:p>
            <a:pPr marL="833930" indent="-833930" defTabSz="833930">
              <a:spcBef>
                <a:spcPts val="700"/>
              </a:spcBef>
              <a:defRPr sz="3609"/>
            </a:pPr>
            <a:r>
              <a:t>Compliments SSEPs by providing info on anatomically different SC areas </a:t>
            </a:r>
          </a:p>
          <a:p>
            <a:pPr marL="833930" indent="-833930" defTabSz="833930">
              <a:spcBef>
                <a:spcPts val="700"/>
              </a:spcBef>
              <a:defRPr sz="3609"/>
            </a:pPr>
            <a:r>
              <a:t>Stimulation applied to motor cortex in transcranial fashion &amp; electrodes pick up signal from muscles, usually in train of four (TOF) fashion</a:t>
            </a:r>
          </a:p>
          <a:p>
            <a:pPr marL="833930" indent="-833930" defTabSz="833930">
              <a:spcBef>
                <a:spcPts val="700"/>
              </a:spcBef>
              <a:defRPr sz="3609"/>
            </a:pPr>
            <a:r>
              <a:t>Stimulation can cause pt movement </a:t>
            </a:r>
            <a:r>
              <a:rPr>
                <a:latin typeface="Symbol"/>
                <a:ea typeface="Symbol"/>
                <a:cs typeface="Symbol"/>
                <a:sym typeface="Symbol"/>
              </a:rPr>
              <a:t>\</a:t>
            </a:r>
            <a:r>
              <a:t>  testing timing important</a:t>
            </a:r>
          </a:p>
          <a:p>
            <a:pPr marL="833930" indent="-833930" defTabSz="833930">
              <a:spcBef>
                <a:spcPts val="700"/>
              </a:spcBef>
              <a:defRPr sz="3609"/>
            </a:pPr>
            <a:r>
              <a:t>Soft bite block required to prevent pt biting tongue</a:t>
            </a:r>
          </a:p>
          <a:p>
            <a:pPr lvl="1" marL="833930" indent="-833930" defTabSz="833930">
              <a:spcBef>
                <a:spcPts val="700"/>
              </a:spcBef>
              <a:defRPr sz="3609"/>
            </a:pPr>
            <a:r>
              <a:t>Very sensitive to anesthesia, particularly inhalation agents (use as little gas as possible)</a:t>
            </a:r>
            <a:endParaRPr sz="4940"/>
          </a:p>
          <a:p>
            <a:pPr lvl="1" marL="833930" indent="-833930" defTabSz="833930">
              <a:spcBef>
                <a:spcPts val="700"/>
              </a:spcBef>
              <a:defRPr sz="3609"/>
            </a:pPr>
            <a:r>
              <a:t>Propofol &amp; remi gtts; ketamine helpful; may need long-acting pain meds</a:t>
            </a:r>
            <a:endParaRPr sz="4940"/>
          </a:p>
          <a:p>
            <a:pPr lvl="1" marL="833930" indent="-833930" defTabSz="833930">
              <a:spcBef>
                <a:spcPts val="700"/>
              </a:spcBef>
              <a:defRPr sz="3609"/>
            </a:pPr>
            <a:r>
              <a:t>No muscle relaxant (may be used for induction, but </a:t>
            </a:r>
            <a:r>
              <a:rPr>
                <a:latin typeface="Symbol"/>
                <a:ea typeface="Symbol"/>
                <a:cs typeface="Symbol"/>
                <a:sym typeface="Symbol"/>
              </a:rPr>
              <a:t>Æ</a:t>
            </a:r>
            <a:r>
              <a:t>  redose &amp; may be asked to reverse)</a:t>
            </a:r>
            <a:endParaRPr sz="4940"/>
          </a:p>
          <a:p>
            <a:pPr lvl="1" marL="833930" indent="-833930" defTabSz="833930">
              <a:spcBef>
                <a:spcPts val="700"/>
              </a:spcBef>
              <a:defRPr sz="3609"/>
            </a:pPr>
            <a:r>
              <a:t>Also affected by hypothermia, hypoxia, hypotension</a:t>
            </a:r>
            <a:endParaRPr sz="4940"/>
          </a:p>
          <a:p>
            <a:pPr lvl="1" marL="833930" indent="-833930" defTabSz="833930">
              <a:spcBef>
                <a:spcPts val="700"/>
              </a:spcBef>
              <a:defRPr sz="3609"/>
            </a:pPr>
            <a:r>
              <a:t>Caution when used on patients with seizure hx, skull fractures or implanted metal devices. </a:t>
            </a:r>
            <a:endParaRPr sz="4940"/>
          </a:p>
          <a:p>
            <a:pPr lvl="1" marL="833930" indent="-833930" defTabSz="833930">
              <a:spcBef>
                <a:spcPts val="700"/>
              </a:spcBef>
              <a:defRPr sz="3609"/>
            </a:pPr>
            <a:r>
              <a:t>Amplitude only; clinically significant = &gt;50% from baseline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Title 1"/>
          <p:cNvSpPr txBox="1"/>
          <p:nvPr>
            <p:ph type="title"/>
          </p:nvPr>
        </p:nvSpPr>
        <p:spPr>
          <a:prstGeom prst="rect">
            <a:avLst/>
          </a:prstGeom>
        </p:spPr>
        <p:txBody>
          <a:bodyPr/>
          <a:lstStyle>
            <a:lvl1pPr>
              <a:defRPr spc="-112" sz="5600"/>
            </a:lvl1pPr>
          </a:lstStyle>
          <a:p>
            <a:pPr/>
            <a:r>
              <a:t>Monitoring</a:t>
            </a:r>
          </a:p>
        </p:txBody>
      </p:sp>
      <p:sp>
        <p:nvSpPr>
          <p:cNvPr id="261" name="Content Placeholder 2"/>
          <p:cNvSpPr txBox="1"/>
          <p:nvPr>
            <p:ph type="body" idx="1"/>
          </p:nvPr>
        </p:nvSpPr>
        <p:spPr>
          <a:prstGeom prst="rect">
            <a:avLst/>
          </a:prstGeom>
        </p:spPr>
        <p:txBody>
          <a:bodyPr/>
          <a:lstStyle/>
          <a:p>
            <a:pPr marL="0" indent="0" defTabSz="2145738">
              <a:spcBef>
                <a:spcPts val="700"/>
              </a:spcBef>
              <a:defRPr sz="3520"/>
            </a:pPr>
            <a:r>
              <a:t>BAEP: Brainstem Auditory Evoked Potentials</a:t>
            </a:r>
          </a:p>
          <a:p>
            <a:pPr marL="804672" indent="-804672" defTabSz="2145738">
              <a:spcBef>
                <a:spcPts val="700"/>
              </a:spcBef>
              <a:defRPr sz="3520"/>
            </a:pPr>
            <a:r>
              <a:t>Monitor 8</a:t>
            </a:r>
            <a:r>
              <a:rPr baseline="30863"/>
              <a:t>th</a:t>
            </a:r>
            <a:r>
              <a:t> cranial nerve during surgery that put auditory nerve at risk (acoustic neuroma, brain stem) </a:t>
            </a:r>
          </a:p>
          <a:p>
            <a:pPr marL="804672" indent="-804672" defTabSz="2145738">
              <a:spcBef>
                <a:spcPts val="700"/>
              </a:spcBef>
              <a:defRPr sz="3520"/>
            </a:pPr>
            <a:r>
              <a:t>This is LEAST (barely) sensitive to anesthetics</a:t>
            </a:r>
          </a:p>
          <a:p>
            <a:pPr marL="0" indent="0" defTabSz="2145738">
              <a:spcBef>
                <a:spcPts val="3900"/>
              </a:spcBef>
              <a:defRPr sz="3520"/>
            </a:pPr>
          </a:p>
          <a:p>
            <a:pPr marL="0" indent="0" defTabSz="2145738">
              <a:spcBef>
                <a:spcPts val="700"/>
              </a:spcBef>
              <a:defRPr sz="3520"/>
            </a:pPr>
            <a:r>
              <a:t>VEP: Visual Evoked potentials</a:t>
            </a:r>
          </a:p>
          <a:p>
            <a:pPr marL="804672" indent="-804672" defTabSz="2145738">
              <a:spcBef>
                <a:spcPts val="700"/>
              </a:spcBef>
              <a:defRPr sz="3520"/>
            </a:pPr>
            <a:r>
              <a:t>Monitors visual pathways from retina via optic nerve</a:t>
            </a:r>
          </a:p>
          <a:p>
            <a:pPr marL="804672" indent="-804672" defTabSz="2145738">
              <a:spcBef>
                <a:spcPts val="700"/>
              </a:spcBef>
              <a:defRPr sz="3520"/>
            </a:pPr>
            <a:r>
              <a:t>Used in surgeries near optic chiasm, occipital lobe surgery, however rarely used</a:t>
            </a:r>
          </a:p>
          <a:p>
            <a:pPr marL="804672" indent="-804672" defTabSz="2145738">
              <a:spcBef>
                <a:spcPts val="700"/>
              </a:spcBef>
              <a:defRPr sz="3520"/>
            </a:pPr>
            <a:r>
              <a:t>MOST (very) sensitive to anesthetic agents.</a:t>
            </a:r>
          </a:p>
          <a:p>
            <a:pPr marL="804672" indent="-804672" defTabSz="2145738">
              <a:spcBef>
                <a:spcPts val="3900"/>
              </a:spcBef>
              <a:defRPr sz="3520"/>
            </a:pPr>
          </a:p>
          <a:p>
            <a:pPr marL="0" indent="0" defTabSz="2145738">
              <a:spcBef>
                <a:spcPts val="700"/>
              </a:spcBef>
              <a:defRPr sz="3520"/>
            </a:pPr>
            <a:r>
              <a:t>EMGs—elicited response at muscle level; no MRs</a:t>
            </a:r>
          </a:p>
          <a:p>
            <a:pPr marL="0" indent="0" defTabSz="2145738">
              <a:spcBef>
                <a:spcPts val="3900"/>
              </a:spcBef>
              <a:defRPr sz="3520"/>
            </a:pPr>
          </a:p>
          <a:p>
            <a:pPr marL="0" indent="0" defTabSz="2145738">
              <a:spcBef>
                <a:spcPts val="700"/>
              </a:spcBef>
              <a:defRPr sz="3520"/>
            </a:pPr>
            <a:r>
              <a:t>Sensitivity to anesthetics order: VEP &gt; MEP &gt; SSEP &gt; BAEP</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Title 1"/>
          <p:cNvSpPr txBox="1"/>
          <p:nvPr>
            <p:ph type="title"/>
          </p:nvPr>
        </p:nvSpPr>
        <p:spPr>
          <a:prstGeom prst="rect">
            <a:avLst/>
          </a:prstGeom>
        </p:spPr>
        <p:txBody>
          <a:bodyPr/>
          <a:lstStyle/>
          <a:p>
            <a:pPr/>
            <a:r>
              <a:t>Head support</a:t>
            </a:r>
          </a:p>
        </p:txBody>
      </p:sp>
      <p:sp>
        <p:nvSpPr>
          <p:cNvPr id="264" name="Content Placeholder 2"/>
          <p:cNvSpPr txBox="1"/>
          <p:nvPr>
            <p:ph type="body" idx="1"/>
          </p:nvPr>
        </p:nvSpPr>
        <p:spPr>
          <a:prstGeom prst="rect">
            <a:avLst/>
          </a:prstGeom>
        </p:spPr>
        <p:txBody>
          <a:bodyPr/>
          <a:lstStyle/>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1000"/>
              </a:spcBef>
              <a:defRPr sz="1000"/>
            </a:pPr>
          </a:p>
          <a:p>
            <a:pPr marL="0" indent="0" defTabSz="676653">
              <a:spcBef>
                <a:spcPts val="200"/>
              </a:spcBef>
              <a:defRPr sz="1000"/>
            </a:pPr>
            <a:r>
              <a:t>http://www.medicalexpo.com/prod/mizuho-osi/product-91205-676879.html</a:t>
            </a:r>
          </a:p>
          <a:p>
            <a:pPr marL="0" indent="0" defTabSz="676653">
              <a:spcBef>
                <a:spcPts val="200"/>
              </a:spcBef>
              <a:defRPr sz="1000"/>
            </a:pPr>
            <a:r>
              <a:t>http://www.universalmedicalinc.com/all-products/patient-positioning/gel-positioners/head-neck-gel-positioners.html</a:t>
            </a:r>
          </a:p>
          <a:p>
            <a:pPr marL="0" indent="0" defTabSz="676653">
              <a:spcBef>
                <a:spcPts val="200"/>
              </a:spcBef>
              <a:defRPr sz="1000"/>
            </a:pPr>
            <a:r>
              <a:t>http://www.mayfieldclinic.com/Bio_Mayfield.htm</a:t>
            </a:r>
          </a:p>
        </p:txBody>
      </p:sp>
      <p:pic>
        <p:nvPicPr>
          <p:cNvPr id="265" name="Picture 3" descr="Picture 3"/>
          <p:cNvPicPr>
            <a:picLocks noChangeAspect="1"/>
          </p:cNvPicPr>
          <p:nvPr/>
        </p:nvPicPr>
        <p:blipFill>
          <a:blip r:embed="rId2">
            <a:extLst/>
          </a:blip>
          <a:stretch>
            <a:fillRect/>
          </a:stretch>
        </p:blipFill>
        <p:spPr>
          <a:xfrm>
            <a:off x="4436328" y="2574800"/>
            <a:ext cx="6290282" cy="4987296"/>
          </a:xfrm>
          <a:prstGeom prst="rect">
            <a:avLst/>
          </a:prstGeom>
          <a:ln w="12700">
            <a:miter lim="400000"/>
          </a:ln>
        </p:spPr>
      </p:pic>
      <p:pic>
        <p:nvPicPr>
          <p:cNvPr id="266" name="Picture 5" descr="Picture 5"/>
          <p:cNvPicPr>
            <a:picLocks noChangeAspect="1"/>
          </p:cNvPicPr>
          <p:nvPr/>
        </p:nvPicPr>
        <p:blipFill>
          <a:blip r:embed="rId3">
            <a:extLst/>
          </a:blip>
          <a:stretch>
            <a:fillRect/>
          </a:stretch>
        </p:blipFill>
        <p:spPr>
          <a:xfrm>
            <a:off x="13238698" y="1788216"/>
            <a:ext cx="6018795" cy="4514099"/>
          </a:xfrm>
          <a:prstGeom prst="rect">
            <a:avLst/>
          </a:prstGeom>
          <a:ln w="12700">
            <a:miter lim="400000"/>
          </a:ln>
        </p:spPr>
      </p:pic>
      <p:pic>
        <p:nvPicPr>
          <p:cNvPr id="267" name="Picture 6" descr="Picture 6"/>
          <p:cNvPicPr>
            <a:picLocks noChangeAspect="1"/>
          </p:cNvPicPr>
          <p:nvPr/>
        </p:nvPicPr>
        <p:blipFill>
          <a:blip r:embed="rId4">
            <a:extLst/>
          </a:blip>
          <a:stretch>
            <a:fillRect/>
          </a:stretch>
        </p:blipFill>
        <p:spPr>
          <a:xfrm>
            <a:off x="12506814" y="6302309"/>
            <a:ext cx="6496897" cy="6496897"/>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Title 1"/>
          <p:cNvSpPr txBox="1"/>
          <p:nvPr>
            <p:ph type="title"/>
          </p:nvPr>
        </p:nvSpPr>
        <p:spPr>
          <a:prstGeom prst="rect">
            <a:avLst/>
          </a:prstGeom>
        </p:spPr>
        <p:txBody>
          <a:bodyPr/>
          <a:lstStyle>
            <a:lvl1pPr>
              <a:defRPr>
                <a:solidFill>
                  <a:srgbClr val="9437FF"/>
                </a:solidFill>
              </a:defRPr>
            </a:lvl1pPr>
          </a:lstStyle>
          <a:p>
            <a:pPr/>
            <a:r>
              <a:t>Objectives</a:t>
            </a:r>
          </a:p>
        </p:txBody>
      </p:sp>
      <p:sp>
        <p:nvSpPr>
          <p:cNvPr id="158" name="Content Placeholder 2"/>
          <p:cNvSpPr txBox="1"/>
          <p:nvPr>
            <p:ph type="body" idx="1"/>
          </p:nvPr>
        </p:nvSpPr>
        <p:spPr>
          <a:prstGeom prst="rect">
            <a:avLst/>
          </a:prstGeom>
        </p:spPr>
        <p:txBody>
          <a:bodyPr/>
          <a:lstStyle/>
          <a:p>
            <a:pPr marL="1028700" indent="-1028700">
              <a:spcBef>
                <a:spcPts val="800"/>
              </a:spcBef>
              <a:buAutoNum type="arabicPeriod" startAt="10"/>
              <a:defRPr sz="4000"/>
            </a:pPr>
            <a:r>
              <a:t>Discuss etiology &amp; anesthetic management for pts with posterior fossa lesions</a:t>
            </a:r>
          </a:p>
          <a:p>
            <a:pPr marL="1028700" indent="-1028700">
              <a:spcBef>
                <a:spcPts val="800"/>
              </a:spcBef>
              <a:buAutoNum type="arabicPeriod" startAt="10"/>
              <a:defRPr sz="4000"/>
            </a:pPr>
            <a:r>
              <a:t>Identify risks and anesthetic management for sitting craniotomy procedures</a:t>
            </a:r>
          </a:p>
          <a:p>
            <a:pPr marL="1028700" indent="-1028700">
              <a:spcBef>
                <a:spcPts val="800"/>
              </a:spcBef>
              <a:buAutoNum type="arabicPeriod" startAt="10"/>
              <a:defRPr sz="4000"/>
            </a:pPr>
            <a:r>
              <a:t>Discuss etiology, monitoring &amp; treatment for venous air embolism</a:t>
            </a:r>
          </a:p>
          <a:p>
            <a:pPr marL="1028700" indent="-1028700">
              <a:spcBef>
                <a:spcPts val="800"/>
              </a:spcBef>
              <a:buAutoNum type="arabicPeriod" startAt="10"/>
              <a:defRPr sz="4000"/>
            </a:pPr>
            <a:r>
              <a:t>Discuss paradoxical air embolism and pneumocephalus</a:t>
            </a:r>
          </a:p>
          <a:p>
            <a:pPr marL="1028700" indent="-1028700">
              <a:spcBef>
                <a:spcPts val="800"/>
              </a:spcBef>
              <a:buAutoNum type="arabicPeriod" startAt="10"/>
              <a:defRPr sz="4000"/>
            </a:pPr>
            <a:r>
              <a:t>Discuss etiology &amp; anesthetic management for pt presenting for transphenoidal hypophysectomy procedures</a:t>
            </a:r>
          </a:p>
          <a:p>
            <a:pPr marL="1028700" indent="-1028700">
              <a:spcBef>
                <a:spcPts val="800"/>
              </a:spcBef>
              <a:buAutoNum type="arabicPeriod" startAt="10"/>
              <a:defRPr sz="4000"/>
            </a:pPr>
            <a:r>
              <a:t>Discuss anesthetic management for pts presenting for seizure-control surgery</a:t>
            </a:r>
          </a:p>
          <a:p>
            <a:pPr marL="1028700" indent="-1028700">
              <a:spcBef>
                <a:spcPts val="800"/>
              </a:spcBef>
              <a:buAutoNum type="arabicPeriod" startAt="10"/>
              <a:defRPr sz="4000"/>
            </a:pPr>
            <a:r>
              <a:t>Describe indication for awake craniotomy surgery &amp; anesthetic management</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Title 1"/>
          <p:cNvSpPr txBox="1"/>
          <p:nvPr>
            <p:ph type="title"/>
          </p:nvPr>
        </p:nvSpPr>
        <p:spPr>
          <a:prstGeom prst="rect">
            <a:avLst/>
          </a:prstGeom>
        </p:spPr>
        <p:txBody>
          <a:bodyPr/>
          <a:lstStyle>
            <a:lvl1pPr>
              <a:defRPr spc="-159" sz="8000"/>
            </a:lvl1pPr>
          </a:lstStyle>
          <a:p>
            <a:pPr/>
            <a:r>
              <a:t>Application of Mayfield Tongs</a:t>
            </a:r>
          </a:p>
        </p:txBody>
      </p:sp>
      <p:sp>
        <p:nvSpPr>
          <p:cNvPr id="270" name="Content Placeholder 2"/>
          <p:cNvSpPr txBox="1"/>
          <p:nvPr>
            <p:ph type="body" idx="1"/>
          </p:nvPr>
        </p:nvSpPr>
        <p:spPr>
          <a:prstGeom prst="rect">
            <a:avLst/>
          </a:prstGeom>
        </p:spPr>
        <p:txBody>
          <a:bodyPr/>
          <a:lstStyle/>
          <a:p>
            <a:pPr marL="0" indent="0">
              <a:spcBef>
                <a:spcPts val="1000"/>
              </a:spcBef>
              <a:defRPr u="sng">
                <a:solidFill>
                  <a:srgbClr val="0000FF"/>
                </a:solidFill>
                <a:uFill>
                  <a:solidFill>
                    <a:srgbClr val="0000FF"/>
                  </a:solidFill>
                </a:uFill>
              </a:defRPr>
            </a:pPr>
          </a:p>
          <a:p>
            <a:pPr marL="0" indent="0">
              <a:spcBef>
                <a:spcPts val="1000"/>
              </a:spcBef>
            </a:pPr>
            <a:r>
              <a:t>Let’s talk about what we want to make sure doesn’t happen…</a:t>
            </a:r>
          </a:p>
        </p:txBody>
      </p:sp>
      <p:pic>
        <p:nvPicPr>
          <p:cNvPr id="271" name="Unknown.jpeg" descr="Unknown.jpeg"/>
          <p:cNvPicPr>
            <a:picLocks noChangeAspect="1"/>
          </p:cNvPicPr>
          <p:nvPr/>
        </p:nvPicPr>
        <p:blipFill>
          <a:blip r:embed="rId2">
            <a:extLst/>
          </a:blip>
          <a:stretch>
            <a:fillRect/>
          </a:stretch>
        </p:blipFill>
        <p:spPr>
          <a:xfrm>
            <a:off x="3733270" y="6970448"/>
            <a:ext cx="5740401" cy="3225801"/>
          </a:xfrm>
          <a:prstGeom prst="rect">
            <a:avLst/>
          </a:prstGeom>
          <a:ln w="12700">
            <a:miter lim="400000"/>
          </a:ln>
        </p:spPr>
      </p:pic>
      <p:pic>
        <p:nvPicPr>
          <p:cNvPr id="272" name="Unknown.jpeg" descr="Unknown.jpeg"/>
          <p:cNvPicPr>
            <a:picLocks noChangeAspect="1"/>
          </p:cNvPicPr>
          <p:nvPr/>
        </p:nvPicPr>
        <p:blipFill>
          <a:blip r:embed="rId3">
            <a:extLst/>
          </a:blip>
          <a:stretch>
            <a:fillRect/>
          </a:stretch>
        </p:blipFill>
        <p:spPr>
          <a:xfrm>
            <a:off x="12775670" y="6767181"/>
            <a:ext cx="6146801" cy="5283201"/>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Title 1"/>
          <p:cNvSpPr txBox="1"/>
          <p:nvPr>
            <p:ph type="title"/>
          </p:nvPr>
        </p:nvSpPr>
        <p:spPr>
          <a:prstGeom prst="rect">
            <a:avLst/>
          </a:prstGeom>
        </p:spPr>
        <p:txBody>
          <a:bodyPr/>
          <a:lstStyle>
            <a:lvl1pPr>
              <a:defRPr spc="-112" sz="5600"/>
            </a:lvl1pPr>
          </a:lstStyle>
          <a:p>
            <a:pPr/>
            <a:r>
              <a:t>Brain Anatomy</a:t>
            </a:r>
          </a:p>
        </p:txBody>
      </p:sp>
      <p:sp>
        <p:nvSpPr>
          <p:cNvPr id="275" name="Content Placeholder 2"/>
          <p:cNvSpPr txBox="1"/>
          <p:nvPr>
            <p:ph type="body" idx="1"/>
          </p:nvPr>
        </p:nvSpPr>
        <p:spPr>
          <a:xfrm>
            <a:off x="1206500" y="2729994"/>
            <a:ext cx="21971000" cy="8256012"/>
          </a:xfrm>
          <a:prstGeom prst="rect">
            <a:avLst/>
          </a:prstGeom>
        </p:spPr>
        <p:txBody>
          <a:bodyPr/>
          <a:lstStyle/>
          <a:p>
            <a:pPr marL="0" indent="0" defTabSz="544249">
              <a:spcBef>
                <a:spcPts val="400"/>
              </a:spcBef>
              <a:defRPr sz="3782">
                <a:latin typeface="Calibri"/>
                <a:ea typeface="Calibri"/>
                <a:cs typeface="Calibri"/>
                <a:sym typeface="Calibri"/>
              </a:defRPr>
            </a:pPr>
            <a:r>
              <a:t>Supratentorial region</a:t>
            </a:r>
            <a:r>
              <a:t>—area above tentorium cerebelli; contains cerebrum</a:t>
            </a:r>
          </a:p>
          <a:p>
            <a:pPr marL="0" indent="0" defTabSz="544249">
              <a:spcBef>
                <a:spcPts val="400"/>
              </a:spcBef>
              <a:defRPr sz="3782">
                <a:latin typeface="Calibri"/>
                <a:ea typeface="Calibri"/>
                <a:cs typeface="Calibri"/>
                <a:sym typeface="Calibri"/>
              </a:defRPr>
            </a:pPr>
            <a:r>
              <a:t>Infratentorial (subtentorial) region</a:t>
            </a:r>
            <a:r>
              <a:t>—area below tentorium cerebelli; contains cerebellum &amp; brainstem</a:t>
            </a:r>
            <a:endParaRPr sz="2356"/>
          </a:p>
          <a:p>
            <a:pPr marL="0" indent="0" defTabSz="544249">
              <a:spcBef>
                <a:spcPts val="2700"/>
              </a:spcBef>
              <a:defRPr sz="2356"/>
            </a:pPr>
          </a:p>
          <a:p>
            <a:pPr marL="0" indent="0" defTabSz="544249">
              <a:spcBef>
                <a:spcPts val="2700"/>
              </a:spcBef>
              <a:defRPr sz="2356"/>
            </a:pPr>
          </a:p>
          <a:p>
            <a:pPr marL="0" indent="0" defTabSz="544249">
              <a:spcBef>
                <a:spcPts val="2700"/>
              </a:spcBef>
              <a:defRPr sz="2356"/>
            </a:pPr>
          </a:p>
          <a:p>
            <a:pPr marL="0" indent="0" defTabSz="544249">
              <a:spcBef>
                <a:spcPts val="2700"/>
              </a:spcBef>
              <a:defRPr sz="2356"/>
            </a:pPr>
          </a:p>
          <a:p>
            <a:pPr marL="0" indent="0" defTabSz="544249">
              <a:spcBef>
                <a:spcPts val="2700"/>
              </a:spcBef>
              <a:defRPr sz="2356"/>
            </a:pPr>
          </a:p>
          <a:p>
            <a:pPr marL="0" indent="0" defTabSz="544249">
              <a:spcBef>
                <a:spcPts val="2700"/>
              </a:spcBef>
              <a:defRPr sz="2356"/>
            </a:pPr>
          </a:p>
          <a:p>
            <a:pPr marL="0" indent="0" defTabSz="544249">
              <a:spcBef>
                <a:spcPts val="2700"/>
              </a:spcBef>
              <a:defRPr sz="2356"/>
            </a:pPr>
          </a:p>
          <a:p>
            <a:pPr marL="0" indent="0" defTabSz="544249">
              <a:spcBef>
                <a:spcPts val="2700"/>
              </a:spcBef>
              <a:defRPr sz="2356"/>
            </a:pPr>
          </a:p>
          <a:p>
            <a:pPr marL="0" indent="0" defTabSz="544249">
              <a:spcBef>
                <a:spcPts val="2700"/>
              </a:spcBef>
              <a:defRPr sz="2356"/>
            </a:pPr>
          </a:p>
          <a:p>
            <a:pPr marL="0" indent="0" defTabSz="544249">
              <a:spcBef>
                <a:spcPts val="2700"/>
              </a:spcBef>
              <a:defRPr sz="2356"/>
            </a:pPr>
          </a:p>
          <a:p>
            <a:pPr marL="0" indent="0" defTabSz="544249">
              <a:spcBef>
                <a:spcPts val="100"/>
              </a:spcBef>
              <a:defRPr sz="868"/>
            </a:pPr>
            <a:r>
              <a:t>https://commons.wikimedia.org/wiki/File:Diagram_showing_where_the_tentorium_is_in_the_brain_CRUK_386.svg</a:t>
            </a:r>
          </a:p>
        </p:txBody>
      </p:sp>
      <p:pic>
        <p:nvPicPr>
          <p:cNvPr id="276" name="Picture 5" descr="Picture 5"/>
          <p:cNvPicPr>
            <a:picLocks noChangeAspect="1"/>
          </p:cNvPicPr>
          <p:nvPr/>
        </p:nvPicPr>
        <p:blipFill>
          <a:blip r:embed="rId2">
            <a:extLst/>
          </a:blip>
          <a:stretch>
            <a:fillRect/>
          </a:stretch>
        </p:blipFill>
        <p:spPr>
          <a:xfrm>
            <a:off x="12920133" y="6870084"/>
            <a:ext cx="7620001" cy="6375403"/>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Title 1"/>
          <p:cNvSpPr txBox="1"/>
          <p:nvPr>
            <p:ph type="title"/>
          </p:nvPr>
        </p:nvSpPr>
        <p:spPr>
          <a:prstGeom prst="rect">
            <a:avLst/>
          </a:prstGeom>
        </p:spPr>
        <p:txBody>
          <a:bodyPr/>
          <a:lstStyle/>
          <a:p>
            <a:pPr>
              <a:defRPr spc="-112" sz="5600"/>
            </a:pPr>
            <a:r>
              <a:t>General Craniotomy considerations</a:t>
            </a:r>
            <a:r>
              <a:rPr baseline="-15500"/>
              <a:t>1</a:t>
            </a:r>
          </a:p>
        </p:txBody>
      </p:sp>
      <p:sp>
        <p:nvSpPr>
          <p:cNvPr id="279" name="Content Placeholder 2"/>
          <p:cNvSpPr txBox="1"/>
          <p:nvPr>
            <p:ph type="body" idx="1"/>
          </p:nvPr>
        </p:nvSpPr>
        <p:spPr>
          <a:xfrm>
            <a:off x="935566" y="2729994"/>
            <a:ext cx="21971001" cy="8256012"/>
          </a:xfrm>
          <a:prstGeom prst="rect">
            <a:avLst/>
          </a:prstGeom>
        </p:spPr>
        <p:txBody>
          <a:bodyPr/>
          <a:lstStyle/>
          <a:p>
            <a:pPr marL="0" indent="0">
              <a:spcBef>
                <a:spcPts val="800"/>
              </a:spcBef>
              <a:defRPr sz="4000"/>
            </a:pPr>
            <a:r>
              <a:t>Pre-op considerations</a:t>
            </a:r>
          </a:p>
          <a:p>
            <a:pPr marL="914400" indent="-914400">
              <a:spcBef>
                <a:spcPts val="800"/>
              </a:spcBef>
              <a:defRPr sz="4000"/>
            </a:pPr>
            <a:r>
              <a:t>Intracranial HTN, CT/MRI-brain edema, mid-line shift, ventricular size </a:t>
            </a:r>
            <a:r>
              <a:rPr>
                <a:latin typeface="Symbol"/>
                <a:ea typeface="Symbol"/>
                <a:cs typeface="Symbol"/>
                <a:sym typeface="Symbol"/>
              </a:rPr>
              <a:t>D</a:t>
            </a:r>
            <a:r>
              <a:t>?</a:t>
            </a:r>
          </a:p>
          <a:p>
            <a:pPr marL="914400" indent="-914400">
              <a:spcBef>
                <a:spcPts val="800"/>
              </a:spcBef>
              <a:defRPr sz="4000"/>
            </a:pPr>
            <a:r>
              <a:t>Pt evaluation—assess baseline LOC, focal neuro deficits &amp; document</a:t>
            </a:r>
          </a:p>
          <a:p>
            <a:pPr lvl="1" marL="1314450" indent="-914400">
              <a:spcBef>
                <a:spcPts val="600"/>
              </a:spcBef>
              <a:defRPr sz="3200"/>
            </a:pPr>
            <a:r>
              <a:t>Are there acute or chronic </a:t>
            </a:r>
            <a:r>
              <a:rPr>
                <a:latin typeface="Symbol"/>
                <a:ea typeface="Symbol"/>
                <a:cs typeface="Symbol"/>
                <a:sym typeface="Symbol"/>
              </a:rPr>
              <a:t>D</a:t>
            </a:r>
            <a:r>
              <a:t> s?  Acute potentially more sensitive to anesthetic effects</a:t>
            </a:r>
            <a:endParaRPr sz="5600"/>
          </a:p>
          <a:p>
            <a:pPr marL="914400" indent="-914400">
              <a:spcBef>
                <a:spcPts val="800"/>
              </a:spcBef>
              <a:defRPr sz="4000"/>
            </a:pPr>
            <a:r>
              <a:t>Access &amp; monitors—2 IVs, fluid warmer, A line, central line?, nerve stim on feet, foley</a:t>
            </a:r>
          </a:p>
          <a:p>
            <a:pPr marL="914400" indent="-914400">
              <a:spcBef>
                <a:spcPts val="800"/>
              </a:spcBef>
              <a:defRPr sz="4000"/>
            </a:pPr>
            <a:r>
              <a:t>Talk to surgeon—pt position, head securement device, BP range, brain protection meds to have ready</a:t>
            </a:r>
          </a:p>
          <a:p>
            <a:pPr marL="914400" indent="-914400">
              <a:spcBef>
                <a:spcPts val="800"/>
              </a:spcBef>
              <a:defRPr sz="4000"/>
            </a:pPr>
            <a:r>
              <a:t>Bed will be turned—extensions on tubing, secured connections</a:t>
            </a:r>
          </a:p>
          <a:p>
            <a:pPr marL="914400" indent="-914400">
              <a:spcBef>
                <a:spcPts val="800"/>
              </a:spcBef>
              <a:defRPr sz="4000"/>
            </a:pPr>
            <a:r>
              <a:t>Head may be turned to one side &amp; flexed—reinforced ETT?</a:t>
            </a:r>
          </a:p>
          <a:p>
            <a:pPr marL="914400" indent="-914400">
              <a:spcBef>
                <a:spcPts val="800"/>
              </a:spcBef>
              <a:defRPr sz="4000"/>
            </a:pPr>
            <a:r>
              <a:t>Will any type of evoked potential monitoring be used (SSEP, BAEP, MEP); if so what is anesthetic plan?  0.5 MAC with propofol &amp;/or remi gtt?</a:t>
            </a:r>
          </a:p>
          <a:p>
            <a:pPr marL="914400" indent="-914400">
              <a:spcBef>
                <a:spcPts val="800"/>
              </a:spcBef>
              <a:defRPr sz="4000"/>
            </a:pPr>
            <a:r>
              <a:t>Check labs—lytes, CBC, anticonvulsant levels</a:t>
            </a:r>
          </a:p>
          <a:p>
            <a:pPr marL="914400" indent="-914400">
              <a:spcBef>
                <a:spcPts val="800"/>
              </a:spcBef>
              <a:defRPr sz="4000"/>
            </a:pPr>
            <a:r>
              <a:t>Already intubated?  Usually go back to ICU intubated; no PACU</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Title 1"/>
          <p:cNvSpPr txBox="1"/>
          <p:nvPr>
            <p:ph type="title"/>
          </p:nvPr>
        </p:nvSpPr>
        <p:spPr>
          <a:prstGeom prst="rect">
            <a:avLst/>
          </a:prstGeom>
        </p:spPr>
        <p:txBody>
          <a:bodyPr/>
          <a:lstStyle/>
          <a:p>
            <a:pPr>
              <a:defRPr spc="-112" sz="5600"/>
            </a:pPr>
            <a:r>
              <a:t>General Craniotomy considerations</a:t>
            </a:r>
            <a:r>
              <a:rPr baseline="-15500"/>
              <a:t>2</a:t>
            </a:r>
          </a:p>
        </p:txBody>
      </p:sp>
      <p:sp>
        <p:nvSpPr>
          <p:cNvPr id="282" name="Content Placeholder 2"/>
          <p:cNvSpPr txBox="1"/>
          <p:nvPr>
            <p:ph type="body" idx="1"/>
          </p:nvPr>
        </p:nvSpPr>
        <p:spPr>
          <a:prstGeom prst="rect">
            <a:avLst/>
          </a:prstGeom>
        </p:spPr>
        <p:txBody>
          <a:bodyPr/>
          <a:lstStyle/>
          <a:p>
            <a:pPr marL="0" indent="0" defTabSz="699515">
              <a:spcBef>
                <a:spcPts val="700"/>
              </a:spcBef>
              <a:defRPr sz="3059"/>
            </a:pPr>
            <a:r>
              <a:t>Med considerations</a:t>
            </a:r>
          </a:p>
          <a:p>
            <a:pPr marL="699515" indent="-699515" defTabSz="699515">
              <a:spcBef>
                <a:spcPts val="700"/>
              </a:spcBef>
              <a:defRPr sz="3059"/>
            </a:pPr>
            <a:r>
              <a:t>Pt on meds to control ICP &amp; seizure activity?</a:t>
            </a:r>
          </a:p>
          <a:p>
            <a:pPr marL="699515" indent="-699515" defTabSz="699515">
              <a:spcBef>
                <a:spcPts val="700"/>
              </a:spcBef>
              <a:defRPr sz="3059"/>
            </a:pPr>
            <a:r>
              <a:t>Best to avoid opioids &amp; benzos if </a:t>
            </a:r>
            <a:r>
              <a:rPr>
                <a:latin typeface="Symbol"/>
                <a:ea typeface="Symbol"/>
                <a:cs typeface="Symbol"/>
                <a:sym typeface="Symbol"/>
              </a:rPr>
              <a:t>­</a:t>
            </a:r>
            <a:r>
              <a:t> ICP concern</a:t>
            </a:r>
          </a:p>
          <a:p>
            <a:pPr lvl="1" marL="1005553" indent="-699515" defTabSz="699515">
              <a:spcBef>
                <a:spcPts val="500"/>
              </a:spcBef>
              <a:defRPr sz="2340"/>
            </a:pPr>
            <a:r>
              <a:t>Sedation </a:t>
            </a:r>
            <a:r>
              <a:rPr>
                <a:latin typeface="Symbol"/>
                <a:ea typeface="Symbol"/>
                <a:cs typeface="Symbol"/>
                <a:sym typeface="Symbol"/>
              </a:rPr>
              <a:t>®</a:t>
            </a:r>
            <a:r>
              <a:t>  hypoventilation &amp; hypercapnia dilates cerebral vessels </a:t>
            </a:r>
            <a:endParaRPr sz="4140"/>
          </a:p>
          <a:p>
            <a:pPr marL="699515" indent="-699515" defTabSz="699515">
              <a:spcBef>
                <a:spcPts val="700"/>
              </a:spcBef>
              <a:defRPr sz="3059"/>
            </a:pPr>
            <a:r>
              <a:t>Is pt on steroids?  May be hypoadrenal </a:t>
            </a:r>
            <a:r>
              <a:rPr>
                <a:latin typeface="Symbol"/>
                <a:ea typeface="Symbol"/>
                <a:cs typeface="Symbol"/>
                <a:sym typeface="Symbol"/>
              </a:rPr>
              <a:t>®</a:t>
            </a:r>
            <a:r>
              <a:t>  refractory hypotension</a:t>
            </a:r>
          </a:p>
          <a:p>
            <a:pPr marL="0" indent="0" defTabSz="699515">
              <a:spcBef>
                <a:spcPts val="700"/>
              </a:spcBef>
              <a:defRPr sz="3059"/>
            </a:pPr>
            <a:r>
              <a:t>	(may need vasopressin)</a:t>
            </a:r>
          </a:p>
          <a:p>
            <a:pPr marL="699515" indent="-699515" defTabSz="699515">
              <a:spcBef>
                <a:spcPts val="700"/>
              </a:spcBef>
              <a:defRPr sz="3059"/>
            </a:pPr>
            <a:r>
              <a:t>NDMR duration of action reduced by many anticonvulsants (not nimbex)</a:t>
            </a:r>
          </a:p>
          <a:p>
            <a:pPr marL="699515" indent="-699515" defTabSz="699515">
              <a:spcBef>
                <a:spcPts val="700"/>
              </a:spcBef>
              <a:defRPr sz="3059"/>
            </a:pPr>
            <a:r>
              <a:t>Anectine increases ICP but not as much as hypoxia &amp; hypercarbia</a:t>
            </a:r>
          </a:p>
          <a:p>
            <a:pPr marL="699515" indent="-699515" defTabSz="699515">
              <a:spcBef>
                <a:spcPts val="700"/>
              </a:spcBef>
              <a:defRPr sz="3059"/>
            </a:pPr>
            <a:r>
              <a:t>Mannitol, lasix &amp;/or steroids might be requested intra-op by surgeon</a:t>
            </a:r>
          </a:p>
          <a:p>
            <a:pPr marL="699515" indent="-699515" defTabSz="699515">
              <a:spcBef>
                <a:spcPts val="1000"/>
              </a:spcBef>
              <a:defRPr sz="1079"/>
            </a:pPr>
          </a:p>
          <a:p>
            <a:pPr marL="699515" indent="-699515" defTabSz="699515">
              <a:spcBef>
                <a:spcPts val="1000"/>
              </a:spcBef>
              <a:defRPr sz="1079"/>
            </a:pPr>
          </a:p>
          <a:p>
            <a:pPr marL="0" indent="0" defTabSz="699515">
              <a:spcBef>
                <a:spcPts val="1000"/>
              </a:spcBef>
              <a:defRPr sz="1079"/>
            </a:pPr>
          </a:p>
          <a:p>
            <a:pPr marL="0" indent="0" defTabSz="699515">
              <a:spcBef>
                <a:spcPts val="1000"/>
              </a:spcBef>
              <a:defRPr sz="1079"/>
            </a:pPr>
          </a:p>
          <a:p>
            <a:pPr marL="0" indent="0" defTabSz="699515">
              <a:spcBef>
                <a:spcPts val="1000"/>
              </a:spcBef>
              <a:defRPr sz="1079"/>
            </a:pPr>
          </a:p>
          <a:p>
            <a:pPr marL="0" indent="0" defTabSz="699515">
              <a:spcBef>
                <a:spcPts val="1000"/>
              </a:spcBef>
              <a:defRPr sz="1079"/>
            </a:pPr>
          </a:p>
          <a:p>
            <a:pPr marL="0" indent="0" defTabSz="699515">
              <a:spcBef>
                <a:spcPts val="1000"/>
              </a:spcBef>
              <a:defRPr sz="1079"/>
            </a:pPr>
          </a:p>
          <a:p>
            <a:pPr marL="0" indent="0" defTabSz="699515">
              <a:spcBef>
                <a:spcPts val="1000"/>
              </a:spcBef>
              <a:defRPr sz="1079"/>
            </a:pPr>
          </a:p>
          <a:p>
            <a:pPr marL="0" indent="0" defTabSz="699515">
              <a:spcBef>
                <a:spcPts val="1000"/>
              </a:spcBef>
              <a:defRPr sz="1079"/>
            </a:pPr>
          </a:p>
          <a:p>
            <a:pPr marL="0" indent="0" defTabSz="699515">
              <a:spcBef>
                <a:spcPts val="1000"/>
              </a:spcBef>
              <a:defRPr sz="1079"/>
            </a:pPr>
          </a:p>
          <a:p>
            <a:pPr marL="0" indent="0" defTabSz="699515">
              <a:spcBef>
                <a:spcPts val="1000"/>
              </a:spcBef>
              <a:defRPr sz="1079"/>
            </a:pPr>
          </a:p>
          <a:p>
            <a:pPr marL="0" indent="0" defTabSz="699515">
              <a:spcBef>
                <a:spcPts val="1000"/>
              </a:spcBef>
              <a:defRPr sz="1079"/>
            </a:pPr>
          </a:p>
          <a:p>
            <a:pPr marL="0" indent="0" defTabSz="699515">
              <a:spcBef>
                <a:spcPts val="100"/>
              </a:spcBef>
              <a:defRPr sz="1079"/>
            </a:pPr>
            <a:r>
              <a:t>http://www.diytrade.com/china/pd/12325301/Reinforced_endotracheal_tube_with_cuff.html</a:t>
            </a:r>
          </a:p>
          <a:p>
            <a:pPr marL="699515" indent="-699515" defTabSz="699515">
              <a:spcBef>
                <a:spcPts val="100"/>
              </a:spcBef>
              <a:defRPr sz="1079"/>
            </a:pPr>
            <a:r>
              <a:t>https://www.google.com/search?hl=en&amp;tbm=isch&amp;source=hp&amp;biw=1094&amp;bih=746&amp;ei=LDlzWseAI8HEjAP88ZyAAg&amp;q=oral+rae+endotracheal+tube&amp;oq=oral+rae&amp;gs_l=img.1.2.0l4j0i30k1l2j0i24k1l2.1493.6189.0.10815.10.8.1.1.1.0.121.900.0j8.8.0....0...1ac.1.64.img..0.10.915....0.V7jspcsZEEk#imgrc=X3Dx4smYTOkq4M:</a:t>
            </a:r>
          </a:p>
        </p:txBody>
      </p:sp>
      <p:pic>
        <p:nvPicPr>
          <p:cNvPr id="283" name="Picture 4" descr="Picture 4"/>
          <p:cNvPicPr>
            <a:picLocks noChangeAspect="1"/>
          </p:cNvPicPr>
          <p:nvPr/>
        </p:nvPicPr>
        <p:blipFill>
          <a:blip r:embed="rId2">
            <a:extLst/>
          </a:blip>
          <a:stretch>
            <a:fillRect/>
          </a:stretch>
        </p:blipFill>
        <p:spPr>
          <a:xfrm>
            <a:off x="14531754" y="8856080"/>
            <a:ext cx="5248961" cy="3931655"/>
          </a:xfrm>
          <a:prstGeom prst="rect">
            <a:avLst/>
          </a:prstGeom>
          <a:ln w="12700">
            <a:miter lim="400000"/>
          </a:ln>
        </p:spPr>
      </p:pic>
      <p:pic>
        <p:nvPicPr>
          <p:cNvPr id="284" name="Picture 3" descr="Picture 3"/>
          <p:cNvPicPr>
            <a:picLocks noChangeAspect="1"/>
          </p:cNvPicPr>
          <p:nvPr/>
        </p:nvPicPr>
        <p:blipFill>
          <a:blip r:embed="rId3">
            <a:extLst/>
          </a:blip>
          <a:stretch>
            <a:fillRect/>
          </a:stretch>
        </p:blipFill>
        <p:spPr>
          <a:xfrm>
            <a:off x="7519683" y="8856080"/>
            <a:ext cx="4672317" cy="4374571"/>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Title 1"/>
          <p:cNvSpPr txBox="1"/>
          <p:nvPr>
            <p:ph type="title"/>
          </p:nvPr>
        </p:nvSpPr>
        <p:spPr>
          <a:prstGeom prst="rect">
            <a:avLst/>
          </a:prstGeom>
        </p:spPr>
        <p:txBody>
          <a:bodyPr/>
          <a:lstStyle/>
          <a:p>
            <a:pPr>
              <a:defRPr spc="-112" sz="5600"/>
            </a:pPr>
            <a:r>
              <a:t>General Craniotomy considerations</a:t>
            </a:r>
            <a:r>
              <a:rPr baseline="-15500"/>
              <a:t>3</a:t>
            </a:r>
          </a:p>
        </p:txBody>
      </p:sp>
      <p:sp>
        <p:nvSpPr>
          <p:cNvPr id="287" name="Content Placeholder 2"/>
          <p:cNvSpPr txBox="1"/>
          <p:nvPr>
            <p:ph type="body" idx="1"/>
          </p:nvPr>
        </p:nvSpPr>
        <p:spPr>
          <a:prstGeom prst="rect">
            <a:avLst/>
          </a:prstGeom>
        </p:spPr>
        <p:txBody>
          <a:bodyPr/>
          <a:lstStyle/>
          <a:p>
            <a:pPr marL="0" indent="0">
              <a:spcBef>
                <a:spcPts val="800"/>
              </a:spcBef>
              <a:defRPr sz="4000"/>
            </a:pPr>
            <a:r>
              <a:t>Med combinations used for 0.5 MAC &amp; monitoring</a:t>
            </a:r>
          </a:p>
          <a:p>
            <a:pPr marL="914400" indent="-914400">
              <a:spcBef>
                <a:spcPts val="800"/>
              </a:spcBef>
              <a:defRPr sz="4000"/>
            </a:pPr>
            <a:r>
              <a:t>Fentanyl or remi bolus for induction</a:t>
            </a:r>
          </a:p>
          <a:p>
            <a:pPr lvl="1" marL="1314450" indent="-914400">
              <a:spcBef>
                <a:spcPts val="600"/>
              </a:spcBef>
              <a:defRPr sz="3200"/>
            </a:pPr>
            <a:r>
              <a:t>Fent 5-10 mcg/kg or remi 1-3 mcg/kg given over 1 minute</a:t>
            </a:r>
            <a:endParaRPr sz="5600"/>
          </a:p>
          <a:p>
            <a:pPr marL="914400" indent="-914400">
              <a:spcBef>
                <a:spcPts val="800"/>
              </a:spcBef>
              <a:defRPr sz="4000"/>
            </a:pPr>
            <a:r>
              <a:t>Remi gtt 0.5-1 mcg/kg/min maintenance</a:t>
            </a:r>
          </a:p>
          <a:p>
            <a:pPr marL="914400" indent="-914400">
              <a:spcBef>
                <a:spcPts val="800"/>
              </a:spcBef>
              <a:defRPr sz="4000"/>
            </a:pPr>
            <a:r>
              <a:t>Propofol 50-150 mcg/kg/min maintenance</a:t>
            </a:r>
          </a:p>
          <a:p>
            <a:pPr marL="914400" indent="-914400">
              <a:spcBef>
                <a:spcPts val="800"/>
              </a:spcBef>
              <a:defRPr sz="4000"/>
            </a:pPr>
            <a:r>
              <a:t>Precedex gtt</a:t>
            </a:r>
          </a:p>
          <a:p>
            <a:pPr marL="0" indent="0">
              <a:defRPr sz="4000"/>
            </a:pPr>
          </a:p>
          <a:p>
            <a:pPr marL="0" indent="0">
              <a:spcBef>
                <a:spcPts val="800"/>
              </a:spcBef>
              <a:defRPr sz="4000"/>
            </a:pPr>
            <a:r>
              <a:t>Neuro monitoring general guidelines</a:t>
            </a:r>
          </a:p>
          <a:p>
            <a:pPr marL="914400" indent="-914400">
              <a:spcBef>
                <a:spcPts val="800"/>
              </a:spcBef>
              <a:defRPr sz="4000"/>
            </a:pPr>
            <a:r>
              <a:t>SSEP  &lt;0.5 MAC is best, OK to paralyze</a:t>
            </a:r>
          </a:p>
          <a:p>
            <a:pPr marL="914400" indent="-914400">
              <a:spcBef>
                <a:spcPts val="800"/>
              </a:spcBef>
              <a:defRPr sz="4000"/>
            </a:pPr>
            <a:r>
              <a:t>MEP &lt;0.5 MAC is best, don’t paralyze</a:t>
            </a:r>
          </a:p>
          <a:p>
            <a:pPr marL="914400" indent="-914400">
              <a:spcBef>
                <a:spcPts val="800"/>
              </a:spcBef>
              <a:defRPr sz="4000"/>
            </a:pPr>
            <a:r>
              <a:t>EMG full MAC ok, don’t paralyze</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Title 1"/>
          <p:cNvSpPr txBox="1"/>
          <p:nvPr>
            <p:ph type="title"/>
          </p:nvPr>
        </p:nvSpPr>
        <p:spPr>
          <a:prstGeom prst="rect">
            <a:avLst/>
          </a:prstGeom>
        </p:spPr>
        <p:txBody>
          <a:bodyPr/>
          <a:lstStyle/>
          <a:p>
            <a:pPr>
              <a:defRPr spc="-112" sz="5600"/>
            </a:pPr>
            <a:r>
              <a:t>General Craniotomy considerations</a:t>
            </a:r>
            <a:r>
              <a:rPr baseline="-15500"/>
              <a:t>4</a:t>
            </a:r>
          </a:p>
        </p:txBody>
      </p:sp>
      <p:sp>
        <p:nvSpPr>
          <p:cNvPr id="290" name="Content Placeholder 2"/>
          <p:cNvSpPr txBox="1"/>
          <p:nvPr>
            <p:ph type="body" idx="1"/>
          </p:nvPr>
        </p:nvSpPr>
        <p:spPr>
          <a:xfrm>
            <a:off x="833966" y="2729994"/>
            <a:ext cx="21971001" cy="9751304"/>
          </a:xfrm>
          <a:prstGeom prst="rect">
            <a:avLst/>
          </a:prstGeom>
        </p:spPr>
        <p:txBody>
          <a:bodyPr/>
          <a:lstStyle/>
          <a:p>
            <a:pPr marL="0" indent="0" defTabSz="711035">
              <a:spcBef>
                <a:spcPts val="600"/>
              </a:spcBef>
              <a:defRPr sz="4212"/>
            </a:pPr>
            <a:r>
              <a:t>Intra-op considerations</a:t>
            </a:r>
          </a:p>
          <a:p>
            <a:pPr marL="711035" indent="-711035" defTabSz="711035">
              <a:spcBef>
                <a:spcPts val="600"/>
              </a:spcBef>
              <a:defRPr sz="4212"/>
            </a:pPr>
            <a:r>
              <a:t>Smooth &amp; gentle induction &amp; intubation; don’t want hypotension or HTN; have neo, nitroglycerine gtt &amp; stick available; beta-blocker ready</a:t>
            </a:r>
          </a:p>
          <a:p>
            <a:pPr marL="711035" indent="-711035" defTabSz="711035">
              <a:spcBef>
                <a:spcPts val="600"/>
              </a:spcBef>
              <a:defRPr sz="4212"/>
            </a:pPr>
            <a:r>
              <a:t>Bed will be turned &amp; you’ll have minimal access to pt—plan &amp; get ready for turn; once surgeon is in room things will move quickly</a:t>
            </a:r>
          </a:p>
          <a:p>
            <a:pPr marL="711035" indent="-711035" defTabSz="711035">
              <a:spcBef>
                <a:spcPts val="600"/>
              </a:spcBef>
              <a:defRPr sz="4212"/>
            </a:pPr>
            <a:r>
              <a:t>Get baseline ABG before incision; check EtCO</a:t>
            </a:r>
            <a:r>
              <a:rPr baseline="-14927"/>
              <a:t>2</a:t>
            </a:r>
            <a:r>
              <a:t> on vent vs. PaCO</a:t>
            </a:r>
            <a:r>
              <a:rPr baseline="-14927"/>
              <a:t>2</a:t>
            </a:r>
          </a:p>
          <a:p>
            <a:pPr marL="711035" indent="-711035" defTabSz="711035">
              <a:spcBef>
                <a:spcPts val="600"/>
              </a:spcBef>
              <a:defRPr sz="4212"/>
            </a:pPr>
            <a:r>
              <a:t>Does surgeon want hyperventilation to relax brain?  N</a:t>
            </a:r>
            <a:r>
              <a:rPr baseline="-14927"/>
              <a:t>2</a:t>
            </a:r>
            <a:r>
              <a:t>O not a good idea</a:t>
            </a:r>
          </a:p>
          <a:p>
            <a:pPr marL="711035" indent="-711035" defTabSz="711035">
              <a:spcBef>
                <a:spcPts val="600"/>
              </a:spcBef>
              <a:defRPr sz="4212"/>
            </a:pPr>
            <a:r>
              <a:t>Vent TV 6-8 mL/kg;  Mild hyperventilation to EtCO</a:t>
            </a:r>
            <a:r>
              <a:rPr baseline="-14927"/>
              <a:t>2</a:t>
            </a:r>
            <a:r>
              <a:t> 30-35</a:t>
            </a:r>
          </a:p>
          <a:p>
            <a:pPr marL="711035" indent="-711035" defTabSz="711035">
              <a:spcBef>
                <a:spcPts val="600"/>
              </a:spcBef>
              <a:defRPr sz="4212"/>
            </a:pPr>
            <a:r>
              <a:t>OVER-ventilation </a:t>
            </a:r>
            <a:r>
              <a:rPr>
                <a:latin typeface="Symbol"/>
                <a:ea typeface="Symbol"/>
                <a:cs typeface="Symbol"/>
                <a:sym typeface="Symbol"/>
              </a:rPr>
              <a:t>®</a:t>
            </a:r>
            <a:r>
              <a:t>  hypocarbia &amp; </a:t>
            </a:r>
            <a:r>
              <a:rPr>
                <a:latin typeface="Symbol"/>
                <a:ea typeface="Symbol"/>
                <a:cs typeface="Symbol"/>
                <a:sym typeface="Symbol"/>
              </a:rPr>
              <a:t>¯</a:t>
            </a:r>
            <a:r>
              <a:t> CPP</a:t>
            </a:r>
          </a:p>
          <a:p>
            <a:pPr marL="711035" indent="-711035" defTabSz="711035">
              <a:spcBef>
                <a:spcPts val="600"/>
              </a:spcBef>
              <a:defRPr sz="4212"/>
            </a:pPr>
            <a:r>
              <a:t>Avoid PEEP &gt; 10 </a:t>
            </a:r>
            <a:r>
              <a:rPr>
                <a:latin typeface="Symbol"/>
                <a:ea typeface="Symbol"/>
                <a:cs typeface="Symbol"/>
                <a:sym typeface="Symbol"/>
              </a:rPr>
              <a:t>®  ¯</a:t>
            </a:r>
            <a:r>
              <a:t>  venous drainage &amp; </a:t>
            </a:r>
            <a:r>
              <a:rPr>
                <a:latin typeface="Symbol"/>
                <a:ea typeface="Symbol"/>
                <a:cs typeface="Symbol"/>
                <a:sym typeface="Symbol"/>
              </a:rPr>
              <a:t>­ </a:t>
            </a:r>
            <a:r>
              <a:t>ICP</a:t>
            </a:r>
          </a:p>
          <a:p>
            <a:pPr marL="711035" indent="-711035" defTabSz="711035">
              <a:spcBef>
                <a:spcPts val="600"/>
              </a:spcBef>
              <a:defRPr sz="4212"/>
            </a:pPr>
            <a:r>
              <a:t>Positive pressure ventilation (PPV) generally used to allow PaCO</a:t>
            </a:r>
            <a:r>
              <a:rPr baseline="-14927"/>
              <a:t>2</a:t>
            </a:r>
            <a:r>
              <a:t> control</a:t>
            </a:r>
          </a:p>
          <a:p>
            <a:pPr marL="711035" indent="-711035" defTabSz="711035">
              <a:spcBef>
                <a:spcPts val="3600"/>
              </a:spcBef>
              <a:defRPr sz="4212"/>
            </a:pPr>
          </a:p>
          <a:p>
            <a:pPr marL="0" indent="0" defTabSz="711035">
              <a:spcBef>
                <a:spcPts val="600"/>
              </a:spcBef>
              <a:defRPr sz="4212"/>
            </a:pPr>
            <a:r>
              <a:t>If you haven’t noticed yet, everything is all connected &amp; a good anesthetic </a:t>
            </a:r>
          </a:p>
          <a:p>
            <a:pPr marL="0" indent="0" defTabSz="711035">
              <a:spcBef>
                <a:spcPts val="600"/>
              </a:spcBef>
              <a:defRPr sz="4212"/>
            </a:pPr>
            <a:r>
              <a:t>technique is all about BALANCE &amp; vigilance!</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Title 1"/>
          <p:cNvSpPr txBox="1"/>
          <p:nvPr>
            <p:ph type="title"/>
          </p:nvPr>
        </p:nvSpPr>
        <p:spPr>
          <a:prstGeom prst="rect">
            <a:avLst/>
          </a:prstGeom>
        </p:spPr>
        <p:txBody>
          <a:bodyPr/>
          <a:lstStyle/>
          <a:p>
            <a:pPr>
              <a:defRPr spc="-112" sz="5600"/>
            </a:pPr>
            <a:r>
              <a:t>General Craniotomy considerations</a:t>
            </a:r>
            <a:r>
              <a:rPr baseline="-15500"/>
              <a:t>5</a:t>
            </a:r>
          </a:p>
        </p:txBody>
      </p:sp>
      <p:sp>
        <p:nvSpPr>
          <p:cNvPr id="293" name="Content Placeholder 2"/>
          <p:cNvSpPr txBox="1"/>
          <p:nvPr>
            <p:ph type="body" idx="1"/>
          </p:nvPr>
        </p:nvSpPr>
        <p:spPr>
          <a:prstGeom prst="rect">
            <a:avLst/>
          </a:prstGeom>
        </p:spPr>
        <p:txBody>
          <a:bodyPr/>
          <a:lstStyle/>
          <a:p>
            <a:pPr marL="0" indent="0">
              <a:spcBef>
                <a:spcPts val="800"/>
              </a:spcBef>
              <a:defRPr sz="4000"/>
            </a:pPr>
            <a:r>
              <a:t>Intra-op considerations</a:t>
            </a:r>
          </a:p>
          <a:p>
            <a:pPr marL="914400" indent="-914400">
              <a:spcBef>
                <a:spcPts val="800"/>
              </a:spcBef>
              <a:defRPr sz="4000"/>
            </a:pPr>
            <a:r>
              <a:t>Communication with surgeon is critical!</a:t>
            </a:r>
          </a:p>
          <a:p>
            <a:pPr marL="914400" indent="-914400">
              <a:spcBef>
                <a:spcPts val="800"/>
              </a:spcBef>
              <a:defRPr sz="4000"/>
            </a:pPr>
            <a:r>
              <a:t>Brain has no pain receptors, so anesthetic requirements </a:t>
            </a:r>
            <a:r>
              <a:rPr>
                <a:latin typeface="Symbol"/>
                <a:ea typeface="Symbol"/>
                <a:cs typeface="Symbol"/>
                <a:sym typeface="Symbol"/>
              </a:rPr>
              <a:t>¯</a:t>
            </a:r>
            <a:r>
              <a:t> after dura opened</a:t>
            </a:r>
          </a:p>
          <a:p>
            <a:pPr marL="914400" indent="-914400">
              <a:spcBef>
                <a:spcPts val="800"/>
              </a:spcBef>
              <a:defRPr sz="4000"/>
            </a:pPr>
            <a:r>
              <a:t>Fluid management (adequate volume vs. </a:t>
            </a:r>
            <a:r>
              <a:rPr>
                <a:latin typeface="Symbol"/>
                <a:ea typeface="Symbol"/>
                <a:cs typeface="Symbol"/>
                <a:sym typeface="Symbol"/>
              </a:rPr>
              <a:t>­</a:t>
            </a:r>
            <a:r>
              <a:t> cerebral ischemia &amp; ICP)—keep pt isovolemic, isotonic &amp; iso-oncotic</a:t>
            </a:r>
          </a:p>
          <a:p>
            <a:pPr lvl="1" marL="1314450" indent="-914400">
              <a:spcBef>
                <a:spcPts val="600"/>
              </a:spcBef>
              <a:defRPr sz="3200"/>
            </a:pPr>
            <a:r>
              <a:t>Don’t use crystalloids to correct hypotension</a:t>
            </a:r>
            <a:endParaRPr sz="5600"/>
          </a:p>
          <a:p>
            <a:pPr marL="914400" indent="-914400">
              <a:spcBef>
                <a:spcPts val="800"/>
              </a:spcBef>
              <a:defRPr sz="4000"/>
            </a:pPr>
            <a:r>
              <a:t>Maintain hematocrit 25-30%</a:t>
            </a:r>
          </a:p>
          <a:p>
            <a:pPr marL="914400" indent="-914400">
              <a:spcBef>
                <a:spcPts val="800"/>
              </a:spcBef>
              <a:defRPr sz="4000"/>
            </a:pPr>
            <a:r>
              <a:t>Paralytics</a:t>
            </a:r>
          </a:p>
          <a:p>
            <a:pPr marL="914400" indent="-914400">
              <a:spcBef>
                <a:spcPts val="800"/>
              </a:spcBef>
              <a:defRPr sz="4000"/>
            </a:pPr>
            <a:r>
              <a:t>PONV very common &amp; should be avoided through meds</a:t>
            </a:r>
          </a:p>
          <a:p>
            <a:pPr marL="914400" indent="-914400">
              <a:spcBef>
                <a:spcPts val="800"/>
              </a:spcBef>
              <a:defRPr sz="4000"/>
            </a:pPr>
            <a:r>
              <a:t>Monitor &amp; maintain adequate UOP</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Title 1"/>
          <p:cNvSpPr txBox="1"/>
          <p:nvPr>
            <p:ph type="title"/>
          </p:nvPr>
        </p:nvSpPr>
        <p:spPr>
          <a:prstGeom prst="rect">
            <a:avLst/>
          </a:prstGeom>
        </p:spPr>
        <p:txBody>
          <a:bodyPr/>
          <a:lstStyle/>
          <a:p>
            <a:pPr>
              <a:defRPr spc="-112" sz="5600"/>
            </a:pPr>
            <a:r>
              <a:t>General Craniotomy considerations</a:t>
            </a:r>
            <a:r>
              <a:rPr baseline="-15500"/>
              <a:t>6</a:t>
            </a:r>
          </a:p>
        </p:txBody>
      </p:sp>
      <p:sp>
        <p:nvSpPr>
          <p:cNvPr id="296" name="Content Placeholder 2"/>
          <p:cNvSpPr txBox="1"/>
          <p:nvPr>
            <p:ph type="body" idx="1"/>
          </p:nvPr>
        </p:nvSpPr>
        <p:spPr>
          <a:xfrm>
            <a:off x="1206500" y="3145059"/>
            <a:ext cx="21971000" cy="9852773"/>
          </a:xfrm>
          <a:prstGeom prst="rect">
            <a:avLst/>
          </a:prstGeom>
        </p:spPr>
        <p:txBody>
          <a:bodyPr/>
          <a:lstStyle/>
          <a:p>
            <a:pPr marL="0" indent="0">
              <a:spcBef>
                <a:spcPts val="800"/>
              </a:spcBef>
              <a:defRPr sz="4000"/>
            </a:pPr>
            <a:r>
              <a:t>Towards the end of the case</a:t>
            </a:r>
          </a:p>
          <a:p>
            <a:pPr marL="914400" indent="-914400">
              <a:spcBef>
                <a:spcPts val="800"/>
              </a:spcBef>
              <a:defRPr sz="4000"/>
            </a:pPr>
            <a:r>
              <a:t>Planning for turning off gtts &amp; smooth wake-up</a:t>
            </a:r>
          </a:p>
          <a:p>
            <a:pPr lvl="1" marL="1314450" indent="-914400">
              <a:spcBef>
                <a:spcPts val="600"/>
              </a:spcBef>
              <a:defRPr sz="3200"/>
            </a:pPr>
            <a:r>
              <a:t>When should propofol gtt be turned off &amp; what should you have ready for too-early wake-up?</a:t>
            </a:r>
            <a:endParaRPr sz="5600"/>
          </a:p>
          <a:p>
            <a:pPr lvl="1" marL="1314450" indent="-914400">
              <a:spcBef>
                <a:spcPts val="600"/>
              </a:spcBef>
              <a:defRPr sz="3200"/>
            </a:pPr>
            <a:r>
              <a:t>If using remi gtt, what about pain control after gtt off?</a:t>
            </a:r>
            <a:endParaRPr sz="5600"/>
          </a:p>
          <a:p>
            <a:pPr marL="914400" indent="-914400">
              <a:spcBef>
                <a:spcPts val="800"/>
              </a:spcBef>
              <a:defRPr sz="4000"/>
            </a:pPr>
            <a:r>
              <a:t>Deep vs. awake extubation</a:t>
            </a:r>
          </a:p>
          <a:p>
            <a:pPr marL="914400" indent="-914400">
              <a:spcBef>
                <a:spcPts val="800"/>
              </a:spcBef>
              <a:defRPr sz="4000"/>
            </a:pPr>
            <a:r>
              <a:t>Don’t reverse paralytic until dressing on</a:t>
            </a:r>
          </a:p>
          <a:p>
            <a:pPr marL="914400" indent="-914400">
              <a:defRPr sz="4000"/>
            </a:pPr>
          </a:p>
          <a:p>
            <a:pPr marL="0" indent="0">
              <a:spcBef>
                <a:spcPts val="800"/>
              </a:spcBef>
              <a:defRPr sz="4000"/>
            </a:pPr>
            <a:r>
              <a:t>Emergence</a:t>
            </a:r>
          </a:p>
          <a:p>
            <a:pPr marL="914400" indent="-914400">
              <a:spcBef>
                <a:spcPts val="800"/>
              </a:spcBef>
              <a:defRPr sz="4000"/>
            </a:pPr>
            <a:r>
              <a:t>Pt has compromised BBB—want smooth, controlled emergence</a:t>
            </a:r>
          </a:p>
          <a:p>
            <a:pPr marL="914400" indent="-914400">
              <a:spcBef>
                <a:spcPts val="800"/>
              </a:spcBef>
              <a:defRPr sz="4000"/>
            </a:pPr>
            <a:r>
              <a:t>Also want quick emergence from anesthesia to access neuro function</a:t>
            </a:r>
          </a:p>
          <a:p>
            <a:pPr marL="914400" indent="-914400">
              <a:spcBef>
                <a:spcPts val="800"/>
              </a:spcBef>
              <a:defRPr sz="4000"/>
            </a:pPr>
            <a:r>
              <a:t>Control BP, ICP &amp; CBF</a:t>
            </a:r>
          </a:p>
          <a:p>
            <a:pPr lvl="1" marL="1314450" indent="-914400">
              <a:spcBef>
                <a:spcPts val="600"/>
              </a:spcBef>
              <a:defRPr sz="3200"/>
            </a:pPr>
            <a:r>
              <a:t>BP should be at baseline; have beta-blocker available</a:t>
            </a:r>
            <a:endParaRPr sz="5600"/>
          </a:p>
          <a:p>
            <a:pPr marL="914400" indent="-914400">
              <a:spcBef>
                <a:spcPts val="800"/>
              </a:spcBef>
              <a:defRPr sz="4000"/>
            </a:pPr>
            <a:r>
              <a:t>Prevent bucking &amp; coughing ( consider lidocaine 1.5 mg/kg 1-2 mins prior to suctioning &amp; extubation)</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Title 1"/>
          <p:cNvSpPr txBox="1"/>
          <p:nvPr>
            <p:ph type="title"/>
          </p:nvPr>
        </p:nvSpPr>
        <p:spPr>
          <a:prstGeom prst="rect">
            <a:avLst/>
          </a:prstGeom>
        </p:spPr>
        <p:txBody>
          <a:bodyPr/>
          <a:lstStyle/>
          <a:p>
            <a:pPr>
              <a:defRPr spc="-112" sz="5600"/>
            </a:pPr>
            <a:r>
              <a:t>General Craniotomy considerations</a:t>
            </a:r>
            <a:r>
              <a:rPr baseline="-15500"/>
              <a:t>7</a:t>
            </a:r>
          </a:p>
        </p:txBody>
      </p:sp>
      <p:sp>
        <p:nvSpPr>
          <p:cNvPr id="299" name="Content Placeholder 2"/>
          <p:cNvSpPr txBox="1"/>
          <p:nvPr>
            <p:ph type="body" idx="1"/>
          </p:nvPr>
        </p:nvSpPr>
        <p:spPr>
          <a:xfrm>
            <a:off x="1206500" y="4660990"/>
            <a:ext cx="21971000" cy="6825542"/>
          </a:xfrm>
          <a:prstGeom prst="rect">
            <a:avLst/>
          </a:prstGeom>
        </p:spPr>
        <p:txBody>
          <a:bodyPr/>
          <a:lstStyle/>
          <a:p>
            <a:pPr marL="0" indent="0">
              <a:spcBef>
                <a:spcPts val="800"/>
              </a:spcBef>
              <a:defRPr sz="4000"/>
            </a:pPr>
            <a:r>
              <a:t>Possible reasons for slow wake-ups:</a:t>
            </a:r>
          </a:p>
          <a:p>
            <a:pPr marL="914400" indent="-914400">
              <a:spcBef>
                <a:spcPts val="800"/>
              </a:spcBef>
              <a:defRPr sz="4000"/>
            </a:pPr>
            <a:r>
              <a:t>Elevated ICP</a:t>
            </a:r>
          </a:p>
          <a:p>
            <a:pPr marL="914400" indent="-914400">
              <a:spcBef>
                <a:spcPts val="800"/>
              </a:spcBef>
              <a:defRPr sz="4000"/>
            </a:pPr>
            <a:r>
              <a:t>Residual anesthesia or too much opioid</a:t>
            </a:r>
          </a:p>
          <a:p>
            <a:pPr lvl="1" marL="1314450" indent="-914400">
              <a:spcBef>
                <a:spcPts val="600"/>
              </a:spcBef>
              <a:defRPr sz="3200"/>
            </a:pPr>
            <a:r>
              <a:t>Narcan administration—titrate very slowly, allow the drug to work &amp; re-assess frequently</a:t>
            </a:r>
          </a:p>
          <a:p>
            <a:pPr marL="914400" indent="-914400">
              <a:spcBef>
                <a:spcPts val="800"/>
              </a:spcBef>
              <a:defRPr sz="4000"/>
            </a:pPr>
            <a:r>
              <a:t>Residual paralytic—does pt need more or different reversal?</a:t>
            </a:r>
          </a:p>
          <a:p>
            <a:pPr marL="914400" indent="-914400">
              <a:spcBef>
                <a:spcPts val="800"/>
              </a:spcBef>
              <a:defRPr sz="4000"/>
            </a:pPr>
            <a:r>
              <a:t>CO</a:t>
            </a:r>
            <a:r>
              <a:rPr baseline="-15500"/>
              <a:t>2</a:t>
            </a:r>
            <a:r>
              <a:t> narcosis, hypoxia, or hypercarbia</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Title 1"/>
          <p:cNvSpPr txBox="1"/>
          <p:nvPr>
            <p:ph type="title"/>
          </p:nvPr>
        </p:nvSpPr>
        <p:spPr>
          <a:prstGeom prst="rect">
            <a:avLst/>
          </a:prstGeom>
        </p:spPr>
        <p:txBody>
          <a:bodyPr/>
          <a:lstStyle>
            <a:lvl1pPr>
              <a:defRPr spc="-112" sz="5600"/>
            </a:lvl1pPr>
          </a:lstStyle>
          <a:p>
            <a:pPr/>
            <a:r>
              <a:t>Posterior Fossa (infratentorial) Procedures</a:t>
            </a:r>
          </a:p>
        </p:txBody>
      </p:sp>
      <p:sp>
        <p:nvSpPr>
          <p:cNvPr id="302" name="Content Placeholder 2"/>
          <p:cNvSpPr txBox="1"/>
          <p:nvPr>
            <p:ph type="body" idx="1"/>
          </p:nvPr>
        </p:nvSpPr>
        <p:spPr>
          <a:xfrm>
            <a:off x="1206500" y="3487959"/>
            <a:ext cx="21971000" cy="9016557"/>
          </a:xfrm>
          <a:prstGeom prst="rect">
            <a:avLst/>
          </a:prstGeom>
        </p:spPr>
        <p:txBody>
          <a:bodyPr/>
          <a:lstStyle/>
          <a:p>
            <a:pPr marL="0" indent="0">
              <a:spcBef>
                <a:spcPts val="800"/>
              </a:spcBef>
              <a:defRPr sz="4000"/>
            </a:pPr>
            <a:r>
              <a:t>S &amp; S—cerebellar dysfunction (HA, ataxia, nystagmus, dysarthria) &amp; brainstem compression (CN palsies, altered LOC, abnormal gag reflex, dysphagia, laryngeal irregularities, abnormal respirations); can obstruct CSF outflow (hydrocephalus)</a:t>
            </a:r>
          </a:p>
          <a:p>
            <a:pPr marL="0" indent="0">
              <a:spcBef>
                <a:spcPts val="800"/>
              </a:spcBef>
              <a:defRPr sz="4000"/>
            </a:pPr>
            <a:r>
              <a:t>Special concerns:  blood loss, cardiac arrhythmias, BP variation, VAE, damage to cranial nerves, brainstem, reticular activating system</a:t>
            </a:r>
          </a:p>
          <a:p>
            <a:pPr marL="0" indent="0">
              <a:defRPr sz="4000"/>
            </a:pPr>
          </a:p>
          <a:p>
            <a:pPr marL="0" indent="0">
              <a:spcBef>
                <a:spcPts val="800"/>
              </a:spcBef>
              <a:defRPr sz="4000"/>
            </a:pPr>
            <a:r>
              <a:t>Atropine at the ready—retraction on brainstem </a:t>
            </a:r>
            <a:r>
              <a:rPr>
                <a:latin typeface="Symbol"/>
                <a:ea typeface="Symbol"/>
                <a:cs typeface="Symbol"/>
                <a:sym typeface="Symbol"/>
              </a:rPr>
              <a:t>®</a:t>
            </a:r>
            <a:r>
              <a:t>  ischemic loss of function of nuclei that control hemodynamics &amp; ventilation  </a:t>
            </a:r>
            <a:r>
              <a:rPr>
                <a:latin typeface="Symbol"/>
                <a:ea typeface="Symbol"/>
                <a:cs typeface="Symbol"/>
                <a:sym typeface="Symbol"/>
              </a:rPr>
              <a:t>®</a:t>
            </a:r>
            <a:r>
              <a:t> sudden brady</a:t>
            </a:r>
          </a:p>
          <a:p>
            <a:pPr lvl="1" marL="1314450" indent="-914400">
              <a:spcBef>
                <a:spcPts val="600"/>
              </a:spcBef>
              <a:defRPr sz="3200"/>
            </a:pPr>
            <a:r>
              <a:t>Notify surgeon &amp; may need to give atropine</a:t>
            </a:r>
            <a:endParaRPr sz="5600"/>
          </a:p>
          <a:p>
            <a:pPr lvl="1" marL="1314450" indent="-914400">
              <a:spcBef>
                <a:spcPts val="600"/>
              </a:spcBef>
              <a:defRPr sz="3200"/>
            </a:pPr>
            <a:r>
              <a:t>Vagus nerve stim can also cause bradycardia</a:t>
            </a:r>
            <a:endParaRPr sz="5600"/>
          </a:p>
          <a:p>
            <a:pPr lvl="1" marL="1314450" indent="-914400">
              <a:spcBef>
                <a:spcPts val="1200"/>
              </a:spcBef>
              <a:defRPr sz="3200"/>
            </a:pPr>
          </a:p>
          <a:p>
            <a:pPr marL="0" indent="0">
              <a:spcBef>
                <a:spcPts val="800"/>
              </a:spcBef>
              <a:defRPr sz="4000"/>
            </a:pPr>
            <a:r>
              <a:t>Sudden HTN d/t stimulation of 4</a:t>
            </a:r>
            <a:r>
              <a:rPr baseline="31000"/>
              <a:t>th</a:t>
            </a:r>
            <a:r>
              <a:t> ventricle, medullary reticular formation or</a:t>
            </a:r>
          </a:p>
          <a:p>
            <a:pPr marL="0" indent="0">
              <a:spcBef>
                <a:spcPts val="800"/>
              </a:spcBef>
              <a:defRPr sz="4000"/>
            </a:pPr>
            <a:r>
              <a:t>trigeminal nerve</a:t>
            </a:r>
          </a:p>
          <a:p>
            <a:pPr lvl="1" marL="1314450" indent="-914400">
              <a:spcBef>
                <a:spcPts val="600"/>
              </a:spcBef>
              <a:defRPr sz="3200"/>
            </a:pPr>
            <a:r>
              <a:t>Usually abrupt &amp; resolved by time treatment given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Title 1"/>
          <p:cNvSpPr txBox="1"/>
          <p:nvPr>
            <p:ph type="title"/>
          </p:nvPr>
        </p:nvSpPr>
        <p:spPr>
          <a:prstGeom prst="rect">
            <a:avLst/>
          </a:prstGeom>
        </p:spPr>
        <p:txBody>
          <a:bodyPr/>
          <a:lstStyle>
            <a:lvl1pPr>
              <a:defRPr spc="-112" sz="5600"/>
            </a:lvl1pPr>
          </a:lstStyle>
          <a:p>
            <a:pPr/>
            <a:r>
              <a:t>CBF, CPP &amp; Autoregulation</a:t>
            </a:r>
          </a:p>
        </p:txBody>
      </p:sp>
      <p:sp>
        <p:nvSpPr>
          <p:cNvPr id="161" name="Content Placeholder 2"/>
          <p:cNvSpPr txBox="1"/>
          <p:nvPr>
            <p:ph type="body" idx="1"/>
          </p:nvPr>
        </p:nvSpPr>
        <p:spPr>
          <a:prstGeom prst="rect">
            <a:avLst/>
          </a:prstGeom>
        </p:spPr>
        <p:txBody>
          <a:bodyPr/>
          <a:lstStyle/>
          <a:p>
            <a:pPr marL="362102" indent="-362102" defTabSz="482802">
              <a:spcBef>
                <a:spcPts val="2400"/>
              </a:spcBef>
              <a:defRPr sz="2090"/>
            </a:pPr>
          </a:p>
          <a:p>
            <a:pPr marL="362102" indent="-362102" defTabSz="482802">
              <a:spcBef>
                <a:spcPts val="2400"/>
              </a:spcBef>
              <a:defRPr sz="2090"/>
            </a:pPr>
          </a:p>
          <a:p>
            <a:pPr marL="362102" indent="-362102" defTabSz="482802">
              <a:spcBef>
                <a:spcPts val="2400"/>
              </a:spcBef>
              <a:defRPr sz="2090"/>
            </a:pPr>
          </a:p>
          <a:p>
            <a:pPr marL="362102" indent="-362102" defTabSz="482802">
              <a:spcBef>
                <a:spcPts val="2400"/>
              </a:spcBef>
              <a:defRPr sz="2090"/>
            </a:pPr>
          </a:p>
          <a:p>
            <a:pPr marL="362102" indent="-362102" defTabSz="482802">
              <a:spcBef>
                <a:spcPts val="2400"/>
              </a:spcBef>
              <a:defRPr sz="2090"/>
            </a:pPr>
          </a:p>
          <a:p>
            <a:pPr marL="362102" indent="-362102" defTabSz="482802">
              <a:spcBef>
                <a:spcPts val="2400"/>
              </a:spcBef>
              <a:defRPr sz="2090"/>
            </a:pPr>
          </a:p>
          <a:p>
            <a:pPr marL="362102" indent="-362102" defTabSz="482802">
              <a:spcBef>
                <a:spcPts val="400"/>
              </a:spcBef>
              <a:defRPr sz="3850"/>
            </a:pPr>
            <a:r>
              <a:t>Choroid plexus produces CSF; 150 mL volume in system</a:t>
            </a:r>
          </a:p>
          <a:p>
            <a:pPr marL="362102" indent="-362102" defTabSz="482802">
              <a:spcBef>
                <a:spcPts val="400"/>
              </a:spcBef>
              <a:defRPr sz="3850"/>
            </a:pPr>
            <a:r>
              <a:t>With normal vasculature</a:t>
            </a:r>
            <a:r>
              <a:rPr b="1">
                <a:latin typeface="Helvetica"/>
                <a:ea typeface="Helvetica"/>
                <a:cs typeface="Helvetica"/>
                <a:sym typeface="Helvetica"/>
              </a:rPr>
              <a:t>, CBF avg 750 mL/min </a:t>
            </a:r>
            <a:r>
              <a:t>in adults (15-20% CO) in adults</a:t>
            </a:r>
            <a:r>
              <a:rPr baseline="-15766"/>
              <a:t> </a:t>
            </a:r>
            <a:r>
              <a:t>&amp; has redundancy via circle of Willis </a:t>
            </a:r>
          </a:p>
          <a:p>
            <a:pPr marL="362102" indent="-362102" defTabSz="482802">
              <a:spcBef>
                <a:spcPts val="400"/>
              </a:spcBef>
              <a:defRPr sz="3850"/>
            </a:pPr>
            <a:r>
              <a:t>Cerebral metabolic rate &amp; CBF tightly coupled</a:t>
            </a:r>
          </a:p>
          <a:p>
            <a:pPr marL="362102" indent="-362102" defTabSz="482802">
              <a:spcBef>
                <a:spcPts val="400"/>
              </a:spcBef>
              <a:defRPr sz="3850"/>
            </a:pPr>
            <a:r>
              <a:t>Monro-Kellie doctrine—BV, CSF &amp; brain tissue must be in equilibrium</a:t>
            </a:r>
          </a:p>
          <a:p>
            <a:pPr marL="362102" indent="-362102" defTabSz="482802">
              <a:spcBef>
                <a:spcPts val="400"/>
              </a:spcBef>
              <a:defRPr sz="3850"/>
            </a:pPr>
            <a:r>
              <a:t>Autoregulation 60-150 mmHg &amp; is highly variable per individual</a:t>
            </a:r>
          </a:p>
          <a:p>
            <a:pPr marL="362102" indent="-362102" defTabSz="482802">
              <a:spcBef>
                <a:spcPts val="400"/>
              </a:spcBef>
              <a:defRPr sz="3850"/>
            </a:pPr>
            <a:r>
              <a:t>Chronic HTN shifts both upper &amp; lower limits </a:t>
            </a:r>
            <a:r>
              <a:rPr>
                <a:latin typeface="Symbol"/>
                <a:ea typeface="Symbol"/>
                <a:cs typeface="Symbol"/>
                <a:sym typeface="Symbol"/>
              </a:rPr>
              <a:t>®</a:t>
            </a:r>
            <a:r>
              <a:t>  R and CBF requires higher MAP</a:t>
            </a:r>
          </a:p>
          <a:p>
            <a:pPr marL="362102" indent="-362102" defTabSz="482802">
              <a:spcBef>
                <a:spcPts val="400"/>
              </a:spcBef>
              <a:defRPr sz="3850"/>
            </a:pPr>
            <a:r>
              <a:t>Brain is only 2% of body wt yet accounts for 20% resting O</a:t>
            </a:r>
            <a:r>
              <a:rPr baseline="-15766"/>
              <a:t>2</a:t>
            </a:r>
            <a:r>
              <a:t> consumption!</a:t>
            </a:r>
          </a:p>
        </p:txBody>
      </p:sp>
      <p:grpSp>
        <p:nvGrpSpPr>
          <p:cNvPr id="164" name="Picture 4"/>
          <p:cNvGrpSpPr/>
          <p:nvPr/>
        </p:nvGrpSpPr>
        <p:grpSpPr>
          <a:xfrm>
            <a:off x="11642865" y="1117871"/>
            <a:ext cx="10105237" cy="6663139"/>
            <a:chOff x="0" y="0"/>
            <a:chExt cx="10105235" cy="6663138"/>
          </a:xfrm>
        </p:grpSpPr>
        <p:pic>
          <p:nvPicPr>
            <p:cNvPr id="163" name="Picture 4" descr="Picture 4"/>
            <p:cNvPicPr>
              <a:picLocks noChangeAspect="1"/>
            </p:cNvPicPr>
            <p:nvPr/>
          </p:nvPicPr>
          <p:blipFill>
            <a:blip r:embed="rId3">
              <a:extLst/>
            </a:blip>
            <a:stretch>
              <a:fillRect/>
            </a:stretch>
          </p:blipFill>
          <p:spPr>
            <a:xfrm>
              <a:off x="127000" y="88900"/>
              <a:ext cx="9851236" cy="6332939"/>
            </a:xfrm>
            <a:prstGeom prst="rect">
              <a:avLst/>
            </a:prstGeom>
            <a:ln>
              <a:noFill/>
            </a:ln>
            <a:effectLst/>
          </p:spPr>
        </p:pic>
        <p:pic>
          <p:nvPicPr>
            <p:cNvPr id="162" name="Picture 4" descr="Picture 4"/>
            <p:cNvPicPr>
              <a:picLocks noChangeAspect="0"/>
            </p:cNvPicPr>
            <p:nvPr/>
          </p:nvPicPr>
          <p:blipFill>
            <a:blip r:embed="rId4">
              <a:extLst/>
            </a:blip>
            <a:stretch>
              <a:fillRect/>
            </a:stretch>
          </p:blipFill>
          <p:spPr>
            <a:xfrm>
              <a:off x="0" y="0"/>
              <a:ext cx="10105236" cy="6663139"/>
            </a:xfrm>
            <a:prstGeom prst="rect">
              <a:avLst/>
            </a:prstGeom>
            <a:effectLst/>
          </p:spPr>
        </p:pic>
      </p:gr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Title 1"/>
          <p:cNvSpPr txBox="1"/>
          <p:nvPr>
            <p:ph type="title"/>
          </p:nvPr>
        </p:nvSpPr>
        <p:spPr>
          <a:prstGeom prst="rect">
            <a:avLst/>
          </a:prstGeom>
        </p:spPr>
        <p:txBody>
          <a:bodyPr/>
          <a:lstStyle>
            <a:lvl1pPr>
              <a:defRPr spc="-112" sz="5600"/>
            </a:lvl1pPr>
          </a:lstStyle>
          <a:p>
            <a:pPr/>
            <a:r>
              <a:t>Supratentorial Mass Considerations</a:t>
            </a:r>
          </a:p>
        </p:txBody>
      </p:sp>
      <p:sp>
        <p:nvSpPr>
          <p:cNvPr id="305" name="Content Placeholder 2"/>
          <p:cNvSpPr txBox="1"/>
          <p:nvPr>
            <p:ph type="body" idx="1"/>
          </p:nvPr>
        </p:nvSpPr>
        <p:spPr>
          <a:prstGeom prst="rect">
            <a:avLst/>
          </a:prstGeom>
        </p:spPr>
        <p:txBody>
          <a:bodyPr/>
          <a:lstStyle/>
          <a:p>
            <a:pPr marL="685800" indent="-685800">
              <a:spcBef>
                <a:spcPts val="800"/>
              </a:spcBef>
              <a:defRPr sz="4000"/>
            </a:pPr>
            <a:r>
              <a:t>Supratentorial area largest of brain; contains cerebrum</a:t>
            </a:r>
          </a:p>
          <a:p>
            <a:pPr marL="685800" indent="-685800">
              <a:spcBef>
                <a:spcPts val="800"/>
              </a:spcBef>
              <a:defRPr sz="4000"/>
            </a:pPr>
            <a:r>
              <a:t>Cerebrum divided into R &amp; L hemisphere </a:t>
            </a:r>
            <a:r>
              <a:rPr>
                <a:latin typeface="Symbol"/>
                <a:ea typeface="Symbol"/>
                <a:cs typeface="Symbol"/>
                <a:sym typeface="Symbol"/>
              </a:rPr>
              <a:t>®</a:t>
            </a:r>
            <a:r>
              <a:t> frontal, temporal, parietal &amp; occipital lobes</a:t>
            </a:r>
          </a:p>
          <a:p>
            <a:pPr marL="685800" indent="-685800">
              <a:spcBef>
                <a:spcPts val="800"/>
              </a:spcBef>
              <a:defRPr sz="4000"/>
            </a:pPr>
            <a:r>
              <a:t>Cerebrum functions:  initiation &amp; coordination of movement, temp, touch, vision, hearing, judgment, emotion, reasoning, problem-solving &amp; learning</a:t>
            </a:r>
          </a:p>
          <a:p>
            <a:pPr marL="685800" indent="-685800">
              <a:spcBef>
                <a:spcPts val="800"/>
              </a:spcBef>
              <a:defRPr sz="4000"/>
            </a:pPr>
            <a:r>
              <a:t>S &amp; S—HA, seizures, hemiplegia, aphasia</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Title 1"/>
          <p:cNvSpPr txBox="1"/>
          <p:nvPr>
            <p:ph type="title"/>
          </p:nvPr>
        </p:nvSpPr>
        <p:spPr>
          <a:prstGeom prst="rect">
            <a:avLst/>
          </a:prstGeom>
        </p:spPr>
        <p:txBody>
          <a:bodyPr/>
          <a:lstStyle>
            <a:lvl1pPr>
              <a:defRPr spc="-112" sz="5600"/>
            </a:lvl1pPr>
          </a:lstStyle>
          <a:p>
            <a:pPr/>
            <a:r>
              <a:t>Sitting Craniotomy</a:t>
            </a:r>
          </a:p>
        </p:txBody>
      </p:sp>
      <p:sp>
        <p:nvSpPr>
          <p:cNvPr id="308" name="Rectangle"/>
          <p:cNvSpPr txBox="1"/>
          <p:nvPr>
            <p:ph type="body" idx="13"/>
          </p:nvPr>
        </p:nvSpPr>
        <p:spPr>
          <a:prstGeom prst="rect">
            <a:avLst/>
          </a:prstGeom>
        </p:spPr>
        <p:txBody>
          <a:bodyPr/>
          <a:lstStyle/>
          <a:p>
            <a:pPr marL="0" indent="0" defTabSz="825500">
              <a:lnSpc>
                <a:spcPct val="100000"/>
              </a:lnSpc>
              <a:spcBef>
                <a:spcPts val="0"/>
              </a:spcBef>
              <a:buSzTx/>
              <a:buNone/>
              <a:defRPr b="1" sz="5500"/>
            </a:pPr>
          </a:p>
        </p:txBody>
      </p:sp>
      <p:sp>
        <p:nvSpPr>
          <p:cNvPr id="309" name="Content Placeholder 2"/>
          <p:cNvSpPr txBox="1"/>
          <p:nvPr>
            <p:ph type="body" idx="1"/>
          </p:nvPr>
        </p:nvSpPr>
        <p:spPr>
          <a:prstGeom prst="rect">
            <a:avLst/>
          </a:prstGeom>
        </p:spPr>
        <p:txBody>
          <a:bodyPr/>
          <a:lstStyle/>
          <a:p>
            <a:pPr marL="0" indent="0" defTabSz="665683">
              <a:spcBef>
                <a:spcPts val="1000"/>
              </a:spcBef>
              <a:defRPr sz="2912"/>
            </a:pPr>
          </a:p>
          <a:p>
            <a:pPr marL="0" indent="0" defTabSz="665683">
              <a:spcBef>
                <a:spcPts val="1000"/>
              </a:spcBef>
              <a:defRPr sz="2912"/>
            </a:pPr>
          </a:p>
          <a:p>
            <a:pPr marL="0" indent="0" defTabSz="665683">
              <a:spcBef>
                <a:spcPts val="1000"/>
              </a:spcBef>
              <a:defRPr sz="2912"/>
            </a:pPr>
          </a:p>
          <a:p>
            <a:pPr marL="0" indent="0" defTabSz="665683">
              <a:spcBef>
                <a:spcPts val="1000"/>
              </a:spcBef>
              <a:defRPr sz="2912"/>
            </a:pPr>
          </a:p>
          <a:p>
            <a:pPr marL="0" indent="0" defTabSz="665683">
              <a:spcBef>
                <a:spcPts val="1000"/>
              </a:spcBef>
              <a:defRPr sz="2912"/>
            </a:pPr>
          </a:p>
          <a:p>
            <a:pPr marL="0" indent="0" defTabSz="665683">
              <a:spcBef>
                <a:spcPts val="1000"/>
              </a:spcBef>
              <a:defRPr sz="2912"/>
            </a:pPr>
          </a:p>
          <a:p>
            <a:pPr marL="0" indent="0" defTabSz="665683">
              <a:spcBef>
                <a:spcPts val="1000"/>
              </a:spcBef>
              <a:defRPr sz="2912"/>
            </a:pPr>
          </a:p>
          <a:p>
            <a:pPr marL="0" indent="0" defTabSz="665683">
              <a:spcBef>
                <a:spcPts val="1000"/>
              </a:spcBef>
              <a:defRPr sz="1092"/>
            </a:pPr>
          </a:p>
          <a:p>
            <a:pPr marL="0" indent="0" defTabSz="665683">
              <a:spcBef>
                <a:spcPts val="1000"/>
              </a:spcBef>
              <a:defRPr sz="1092"/>
            </a:pPr>
          </a:p>
          <a:p>
            <a:pPr marL="0" indent="0" defTabSz="665683">
              <a:spcBef>
                <a:spcPts val="1000"/>
              </a:spcBef>
              <a:defRPr sz="1092"/>
            </a:pPr>
          </a:p>
          <a:p>
            <a:pPr marL="0" indent="0" defTabSz="665683">
              <a:spcBef>
                <a:spcPts val="1000"/>
              </a:spcBef>
              <a:defRPr sz="1092"/>
            </a:pPr>
          </a:p>
          <a:p>
            <a:pPr marL="0" indent="0" defTabSz="665683">
              <a:spcBef>
                <a:spcPts val="1000"/>
              </a:spcBef>
              <a:defRPr sz="1092"/>
            </a:pPr>
          </a:p>
          <a:p>
            <a:pPr marL="0" indent="0" defTabSz="665683">
              <a:spcBef>
                <a:spcPts val="1000"/>
              </a:spcBef>
              <a:defRPr sz="1092"/>
            </a:pPr>
          </a:p>
          <a:p>
            <a:pPr marL="0" indent="0" defTabSz="665683">
              <a:spcBef>
                <a:spcPts val="1000"/>
              </a:spcBef>
              <a:defRPr sz="1092"/>
            </a:pPr>
          </a:p>
          <a:p>
            <a:pPr marL="0" indent="0" defTabSz="665683">
              <a:spcBef>
                <a:spcPts val="1000"/>
              </a:spcBef>
              <a:defRPr sz="1092"/>
            </a:pPr>
          </a:p>
          <a:p>
            <a:pPr marL="0" indent="0" defTabSz="665683">
              <a:spcBef>
                <a:spcPts val="1000"/>
              </a:spcBef>
              <a:defRPr sz="1092"/>
            </a:pPr>
          </a:p>
          <a:p>
            <a:pPr marL="0" indent="0" defTabSz="665683">
              <a:spcBef>
                <a:spcPts val="1000"/>
              </a:spcBef>
              <a:defRPr sz="1092"/>
            </a:pPr>
          </a:p>
          <a:p>
            <a:pPr marL="0" indent="0" defTabSz="665683">
              <a:spcBef>
                <a:spcPts val="1000"/>
              </a:spcBef>
              <a:defRPr sz="1092"/>
            </a:pPr>
          </a:p>
          <a:p>
            <a:pPr marL="0" indent="0" defTabSz="665683">
              <a:spcBef>
                <a:spcPts val="1000"/>
              </a:spcBef>
              <a:defRPr sz="1092"/>
            </a:pPr>
          </a:p>
          <a:p>
            <a:pPr marL="0" indent="0" defTabSz="665683">
              <a:spcBef>
                <a:spcPts val="1000"/>
              </a:spcBef>
              <a:defRPr sz="1092"/>
            </a:pPr>
          </a:p>
          <a:p>
            <a:pPr marL="0" indent="0" defTabSz="665683">
              <a:spcBef>
                <a:spcPts val="1000"/>
              </a:spcBef>
              <a:defRPr sz="1092"/>
            </a:pPr>
          </a:p>
          <a:p>
            <a:pPr marL="0" indent="0" defTabSz="665683">
              <a:spcBef>
                <a:spcPts val="1000"/>
              </a:spcBef>
              <a:defRPr sz="1092"/>
            </a:pPr>
          </a:p>
          <a:p>
            <a:pPr marL="0" indent="0" defTabSz="665683">
              <a:spcBef>
                <a:spcPts val="100"/>
              </a:spcBef>
              <a:defRPr sz="1092"/>
            </a:pPr>
            <a:r>
              <a:t>By Allurimd (talk) - I (Allurimd (talk)) created this work entirely by myself., CC BY-SA 3.0, https://en.wikipedia.org/w/index.php?curid=28499803</a:t>
            </a:r>
          </a:p>
        </p:txBody>
      </p:sp>
      <p:pic>
        <p:nvPicPr>
          <p:cNvPr id="310" name="Picture 3" descr="Picture 3"/>
          <p:cNvPicPr>
            <a:picLocks noChangeAspect="1"/>
          </p:cNvPicPr>
          <p:nvPr/>
        </p:nvPicPr>
        <p:blipFill>
          <a:blip r:embed="rId2">
            <a:extLst/>
          </a:blip>
          <a:stretch>
            <a:fillRect/>
          </a:stretch>
        </p:blipFill>
        <p:spPr>
          <a:xfrm>
            <a:off x="1026154" y="2377690"/>
            <a:ext cx="11947488" cy="896062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Title 1"/>
          <p:cNvSpPr txBox="1"/>
          <p:nvPr>
            <p:ph type="title"/>
          </p:nvPr>
        </p:nvSpPr>
        <p:spPr>
          <a:prstGeom prst="rect">
            <a:avLst/>
          </a:prstGeom>
        </p:spPr>
        <p:txBody>
          <a:bodyPr/>
          <a:lstStyle/>
          <a:p>
            <a:pPr>
              <a:defRPr spc="-112" sz="5600"/>
            </a:pPr>
            <a:r>
              <a:t>Sitting Craniotomy</a:t>
            </a:r>
            <a:r>
              <a:rPr baseline="-15500"/>
              <a:t>1</a:t>
            </a:r>
          </a:p>
        </p:txBody>
      </p:sp>
      <p:sp>
        <p:nvSpPr>
          <p:cNvPr id="313" name="Content Placeholder 2"/>
          <p:cNvSpPr txBox="1"/>
          <p:nvPr>
            <p:ph type="body" idx="1"/>
          </p:nvPr>
        </p:nvSpPr>
        <p:spPr>
          <a:xfrm>
            <a:off x="1206500" y="3502114"/>
            <a:ext cx="21971000" cy="9002402"/>
          </a:xfrm>
          <a:prstGeom prst="rect">
            <a:avLst/>
          </a:prstGeom>
        </p:spPr>
        <p:txBody>
          <a:bodyPr/>
          <a:lstStyle/>
          <a:p>
            <a:pPr marL="0" indent="0">
              <a:spcBef>
                <a:spcPts val="1000"/>
              </a:spcBef>
              <a:defRPr sz="4200"/>
            </a:pPr>
            <a:r>
              <a:t>Pre-OP considerations:  CV or pulm concerns, PFO?, assess &amp; document pt condition</a:t>
            </a:r>
          </a:p>
          <a:p>
            <a:pPr marL="914400" indent="-914400">
              <a:spcBef>
                <a:spcPts val="1000"/>
              </a:spcBef>
              <a:defRPr sz="4200"/>
            </a:pPr>
            <a:r>
              <a:t>What monitors/access do you want—TEE, central line, art line, IVs</a:t>
            </a:r>
          </a:p>
          <a:p>
            <a:pPr marL="914400" indent="-914400">
              <a:spcBef>
                <a:spcPts val="1000"/>
              </a:spcBef>
              <a:defRPr sz="4200"/>
            </a:pPr>
            <a:r>
              <a:t>Pt typed &amp; screened</a:t>
            </a:r>
          </a:p>
          <a:p>
            <a:pPr marL="0" indent="0">
              <a:defRPr sz="4200"/>
            </a:pPr>
          </a:p>
          <a:p>
            <a:pPr marL="0" indent="0">
              <a:spcBef>
                <a:spcPts val="1000"/>
              </a:spcBef>
              <a:defRPr sz="4200"/>
            </a:pPr>
            <a:r>
              <a:t>Prep in OR:  Bed will be turned away from you (maybe even 180</a:t>
            </a:r>
            <a:r>
              <a:rPr baseline="31000"/>
              <a:t>o</a:t>
            </a:r>
            <a:r>
              <a:t>) &amp; you will have limited access to pt</a:t>
            </a:r>
          </a:p>
          <a:p>
            <a:pPr marL="914400" indent="-914400">
              <a:spcBef>
                <a:spcPts val="1000"/>
              </a:spcBef>
              <a:defRPr sz="4200"/>
            </a:pPr>
            <a:r>
              <a:t>2  good IVs with extensions on tubing; fluid warmer, consider rapid infuser</a:t>
            </a:r>
          </a:p>
          <a:p>
            <a:pPr marL="914400" indent="-914400">
              <a:spcBef>
                <a:spcPts val="1000"/>
              </a:spcBef>
              <a:defRPr sz="4200"/>
            </a:pPr>
            <a:r>
              <a:t>Other equipment—glucometer or ISTAT (ABGs)</a:t>
            </a:r>
          </a:p>
          <a:p>
            <a:pPr marL="914400" indent="-914400">
              <a:spcBef>
                <a:spcPts val="1000"/>
              </a:spcBef>
              <a:defRPr sz="4200"/>
            </a:pPr>
            <a:r>
              <a:t>BP control—neo &amp; nitro ready to go</a:t>
            </a:r>
          </a:p>
          <a:p>
            <a:pPr marL="914400" indent="-914400">
              <a:spcBef>
                <a:spcPts val="1000"/>
              </a:spcBef>
              <a:defRPr sz="4200"/>
            </a:pPr>
            <a:r>
              <a:t>Pt will be paralyzed—where are you going to check TOF?</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Title 1"/>
          <p:cNvSpPr txBox="1"/>
          <p:nvPr>
            <p:ph type="title"/>
          </p:nvPr>
        </p:nvSpPr>
        <p:spPr>
          <a:prstGeom prst="rect">
            <a:avLst/>
          </a:prstGeom>
        </p:spPr>
        <p:txBody>
          <a:bodyPr/>
          <a:lstStyle/>
          <a:p>
            <a:pPr>
              <a:defRPr spc="-112" sz="5600"/>
            </a:pPr>
            <a:r>
              <a:t>Sitting Craniotomy</a:t>
            </a:r>
            <a:r>
              <a:rPr baseline="-15500"/>
              <a:t>2</a:t>
            </a:r>
          </a:p>
        </p:txBody>
      </p:sp>
      <p:sp>
        <p:nvSpPr>
          <p:cNvPr id="316" name="Content Placeholder 2"/>
          <p:cNvSpPr txBox="1"/>
          <p:nvPr>
            <p:ph type="body" idx="1"/>
          </p:nvPr>
        </p:nvSpPr>
        <p:spPr>
          <a:xfrm>
            <a:off x="1206500" y="2882593"/>
            <a:ext cx="21971000" cy="9621923"/>
          </a:xfrm>
          <a:prstGeom prst="rect">
            <a:avLst/>
          </a:prstGeom>
        </p:spPr>
        <p:txBody>
          <a:bodyPr/>
          <a:lstStyle/>
          <a:p>
            <a:pPr marL="0" indent="0" defTabSz="2389572">
              <a:lnSpc>
                <a:spcPct val="80000"/>
              </a:lnSpc>
              <a:spcBef>
                <a:spcPts val="700"/>
              </a:spcBef>
              <a:defRPr sz="3724"/>
            </a:pPr>
            <a:r>
              <a:t>Positioning:</a:t>
            </a:r>
            <a:endParaRPr sz="5684"/>
          </a:p>
          <a:p>
            <a:pPr marL="896111" indent="-896111" defTabSz="2389572">
              <a:lnSpc>
                <a:spcPct val="80000"/>
              </a:lnSpc>
              <a:spcBef>
                <a:spcPts val="700"/>
              </a:spcBef>
              <a:defRPr sz="3528"/>
            </a:pPr>
            <a:r>
              <a:t>Pt will be put in tongs—this is very stimulating—have propofol stick, narcotic or increase MAC before surgeon places tongs! (Communication is key with this and most surgeons will ask you if the patient is ready). </a:t>
            </a:r>
            <a:endParaRPr sz="5684"/>
          </a:p>
          <a:p>
            <a:pPr marL="896111" indent="-896111" defTabSz="2389572">
              <a:lnSpc>
                <a:spcPct val="80000"/>
              </a:lnSpc>
              <a:spcBef>
                <a:spcPts val="700"/>
              </a:spcBef>
              <a:defRPr sz="3528"/>
            </a:pPr>
            <a:r>
              <a:t>Protect &amp; pad pt; does pt need soft bite block?</a:t>
            </a:r>
            <a:endParaRPr sz="5684"/>
          </a:p>
          <a:p>
            <a:pPr marL="896111" indent="-896111" defTabSz="2389572">
              <a:lnSpc>
                <a:spcPct val="80000"/>
              </a:lnSpc>
              <a:spcBef>
                <a:spcPts val="700"/>
              </a:spcBef>
              <a:defRPr sz="3528"/>
            </a:pPr>
            <a:r>
              <a:t>Head in neutral position?</a:t>
            </a:r>
            <a:endParaRPr sz="5684"/>
          </a:p>
          <a:p>
            <a:pPr marL="896111" indent="-896111" defTabSz="2389572">
              <a:lnSpc>
                <a:spcPct val="80000"/>
              </a:lnSpc>
              <a:spcBef>
                <a:spcPts val="700"/>
              </a:spcBef>
              <a:defRPr sz="3528"/>
            </a:pPr>
            <a:r>
              <a:t>Make sure ETT &amp; tube securely connected; no elbow</a:t>
            </a:r>
            <a:endParaRPr sz="5684"/>
          </a:p>
          <a:p>
            <a:pPr marL="896111" indent="-896111" defTabSz="2389572">
              <a:lnSpc>
                <a:spcPct val="80000"/>
              </a:lnSpc>
              <a:spcBef>
                <a:spcPts val="700"/>
              </a:spcBef>
              <a:defRPr sz="3528"/>
            </a:pPr>
            <a:r>
              <a:t>Run all tubings on top of blankets &amp; down the bed (preparing for turn)</a:t>
            </a:r>
            <a:endParaRPr sz="5684"/>
          </a:p>
          <a:p>
            <a:pPr marL="896111" indent="-896111" defTabSz="2389572">
              <a:lnSpc>
                <a:spcPct val="80000"/>
              </a:lnSpc>
              <a:spcBef>
                <a:spcPts val="700"/>
              </a:spcBef>
              <a:defRPr sz="3528"/>
            </a:pPr>
            <a:r>
              <a:t>YOU are in charge of when bed gets turned, disconnect circuit before turn, communicate with OR team. </a:t>
            </a:r>
            <a:endParaRPr sz="5684"/>
          </a:p>
          <a:p>
            <a:pPr marL="896111" indent="-896111" defTabSz="2389572">
              <a:lnSpc>
                <a:spcPct val="80000"/>
              </a:lnSpc>
              <a:spcBef>
                <a:spcPts val="1100"/>
              </a:spcBef>
              <a:defRPr sz="3920"/>
            </a:pPr>
          </a:p>
          <a:p>
            <a:pPr marL="0" indent="0" defTabSz="2389572">
              <a:lnSpc>
                <a:spcPct val="80000"/>
              </a:lnSpc>
              <a:spcBef>
                <a:spcPts val="1100"/>
              </a:spcBef>
              <a:defRPr sz="4116"/>
            </a:pPr>
          </a:p>
          <a:p>
            <a:pPr marL="0" indent="0" defTabSz="2389572">
              <a:lnSpc>
                <a:spcPct val="80000"/>
              </a:lnSpc>
              <a:spcBef>
                <a:spcPts val="700"/>
              </a:spcBef>
              <a:defRPr sz="3724"/>
            </a:pPr>
            <a:r>
              <a:t>Other things to keep in mind</a:t>
            </a:r>
            <a:endParaRPr sz="5684"/>
          </a:p>
          <a:p>
            <a:pPr marL="896111" indent="-896111" defTabSz="2389572">
              <a:lnSpc>
                <a:spcPct val="80000"/>
              </a:lnSpc>
              <a:spcBef>
                <a:spcPts val="700"/>
              </a:spcBef>
              <a:defRPr sz="3724"/>
            </a:pPr>
            <a:r>
              <a:t>Keep pt paralyzed when in tongs</a:t>
            </a:r>
            <a:endParaRPr sz="5684"/>
          </a:p>
          <a:p>
            <a:pPr marL="896111" indent="-896111" defTabSz="2389572">
              <a:lnSpc>
                <a:spcPct val="80000"/>
              </a:lnSpc>
              <a:spcBef>
                <a:spcPts val="700"/>
              </a:spcBef>
              <a:defRPr sz="3724"/>
            </a:pPr>
            <a:r>
              <a:t>2  good IVs with extensions on tubing; fluid warmer, consider rapid infuser</a:t>
            </a:r>
            <a:endParaRPr sz="5684"/>
          </a:p>
          <a:p>
            <a:pPr marL="896111" indent="-896111" defTabSz="2389572">
              <a:lnSpc>
                <a:spcPct val="80000"/>
              </a:lnSpc>
              <a:spcBef>
                <a:spcPts val="700"/>
              </a:spcBef>
              <a:defRPr sz="3724"/>
            </a:pPr>
            <a:r>
              <a:t>Other equipment—glucometer, ISTAT (ABG)</a:t>
            </a:r>
            <a:endParaRPr sz="4116"/>
          </a:p>
          <a:p>
            <a:pPr marL="896111" indent="-896111" defTabSz="2389572">
              <a:lnSpc>
                <a:spcPct val="80000"/>
              </a:lnSpc>
              <a:spcBef>
                <a:spcPts val="700"/>
              </a:spcBef>
              <a:defRPr sz="3724"/>
            </a:pPr>
            <a:r>
              <a:t>BP control—neo &amp; nitro (this med may change at different facilities) ready to go</a:t>
            </a:r>
            <a:endParaRPr sz="5684"/>
          </a:p>
          <a:p>
            <a:pPr marL="896111" indent="-896111" defTabSz="2389572">
              <a:lnSpc>
                <a:spcPct val="80000"/>
              </a:lnSpc>
              <a:spcBef>
                <a:spcPts val="700"/>
              </a:spcBef>
              <a:defRPr sz="3724"/>
            </a:pPr>
            <a:r>
              <a:t>Pt will be paralyzed—where are you going to check TOF?</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Title 1"/>
          <p:cNvSpPr txBox="1"/>
          <p:nvPr>
            <p:ph type="title"/>
          </p:nvPr>
        </p:nvSpPr>
        <p:spPr>
          <a:prstGeom prst="rect">
            <a:avLst/>
          </a:prstGeom>
        </p:spPr>
        <p:txBody>
          <a:bodyPr/>
          <a:lstStyle>
            <a:lvl1pPr>
              <a:defRPr spc="-112" sz="5600"/>
            </a:lvl1pPr>
          </a:lstStyle>
          <a:p>
            <a:pPr/>
            <a:r>
              <a:t>CPP consideration with Sitting Crani</a:t>
            </a:r>
          </a:p>
        </p:txBody>
      </p:sp>
      <p:sp>
        <p:nvSpPr>
          <p:cNvPr id="319" name="Content Placeholder 2"/>
          <p:cNvSpPr txBox="1"/>
          <p:nvPr>
            <p:ph type="body" idx="1"/>
          </p:nvPr>
        </p:nvSpPr>
        <p:spPr>
          <a:prstGeom prst="rect">
            <a:avLst/>
          </a:prstGeom>
        </p:spPr>
        <p:txBody>
          <a:bodyPr/>
          <a:lstStyle/>
          <a:p>
            <a:pPr marL="685800" indent="-685800">
              <a:spcBef>
                <a:spcPts val="800"/>
              </a:spcBef>
              <a:defRPr sz="4000"/>
            </a:pPr>
            <a:r>
              <a:t>Maintain CPP at all times.</a:t>
            </a:r>
          </a:p>
          <a:p>
            <a:pPr marL="685800" indent="-685800">
              <a:spcBef>
                <a:spcPts val="800"/>
              </a:spcBef>
              <a:defRPr sz="4000"/>
            </a:pPr>
            <a:r>
              <a:t>Autoregulation continues from MAP 50-60 through 150-160 mmHg in normotensive individuals, higher in hypertensive individuals</a:t>
            </a:r>
          </a:p>
          <a:p>
            <a:pPr marL="685800" indent="-685800">
              <a:spcBef>
                <a:spcPts val="800"/>
              </a:spcBef>
              <a:defRPr sz="4000"/>
            </a:pPr>
            <a:r>
              <a:t>MAP </a:t>
            </a:r>
            <a:r>
              <a:rPr u="sng"/>
              <a:t>decreases</a:t>
            </a:r>
            <a:r>
              <a:t> 0.7 mm Hg/cm above heart (or approx 1.5 mm Hg/inch)  </a:t>
            </a:r>
          </a:p>
          <a:p>
            <a:pPr marL="685800" indent="-685800">
              <a:spcBef>
                <a:spcPts val="800"/>
              </a:spcBef>
              <a:defRPr sz="4000"/>
            </a:pPr>
            <a:r>
              <a:t>In sitting procedures </a:t>
            </a:r>
            <a:r>
              <a:rPr u="sng"/>
              <a:t>MAP at head level is most important</a:t>
            </a:r>
            <a:r>
              <a:t>!</a:t>
            </a:r>
          </a:p>
          <a:p>
            <a:pPr marL="685800" indent="-685800">
              <a:spcBef>
                <a:spcPts val="800"/>
              </a:spcBef>
              <a:defRPr sz="4000"/>
            </a:pPr>
            <a:r>
              <a:t>Many practitioners place A line transducer at head level instead of heart &amp; make a note in chart to make sure cerebral perfusion remains adequate</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Title 1"/>
          <p:cNvSpPr txBox="1"/>
          <p:nvPr>
            <p:ph type="title"/>
          </p:nvPr>
        </p:nvSpPr>
        <p:spPr>
          <a:prstGeom prst="rect">
            <a:avLst/>
          </a:prstGeom>
        </p:spPr>
        <p:txBody>
          <a:bodyPr/>
          <a:lstStyle/>
          <a:p>
            <a:pPr>
              <a:defRPr spc="-112" sz="5600"/>
            </a:pPr>
            <a:r>
              <a:t>Venous Air Embolus (VAE)</a:t>
            </a:r>
            <a:r>
              <a:rPr baseline="-15500"/>
              <a:t>1</a:t>
            </a:r>
            <a:br>
              <a:rPr baseline="-15500"/>
            </a:br>
            <a:r>
              <a:rPr spc="-48" sz="2400"/>
              <a:t>(Reference material Vargo Anesthesia Mega App)</a:t>
            </a:r>
          </a:p>
        </p:txBody>
      </p:sp>
      <p:sp>
        <p:nvSpPr>
          <p:cNvPr id="322" name="Content Placeholder 2"/>
          <p:cNvSpPr txBox="1"/>
          <p:nvPr>
            <p:ph type="body" idx="1"/>
          </p:nvPr>
        </p:nvSpPr>
        <p:spPr>
          <a:xfrm>
            <a:off x="1206500" y="3503438"/>
            <a:ext cx="21971000" cy="8256011"/>
          </a:xfrm>
          <a:prstGeom prst="rect">
            <a:avLst/>
          </a:prstGeom>
        </p:spPr>
        <p:txBody>
          <a:bodyPr/>
          <a:lstStyle/>
          <a:p>
            <a:pPr marL="914400" indent="-914400">
              <a:spcBef>
                <a:spcPts val="800"/>
              </a:spcBef>
              <a:defRPr sz="4000"/>
            </a:pPr>
            <a:r>
              <a:t>In sitting position IV pressure above heart is negative relative to atmospheric pressure</a:t>
            </a:r>
          </a:p>
          <a:p>
            <a:pPr marL="914400" indent="-914400">
              <a:spcBef>
                <a:spcPts val="800"/>
              </a:spcBef>
              <a:defRPr sz="4000"/>
            </a:pPr>
            <a:r>
              <a:t>Excision of non-collapsible vein (in skull bone or dura) allows air to be pulled into venous system  </a:t>
            </a:r>
            <a:r>
              <a:rPr>
                <a:latin typeface="Symbol"/>
                <a:ea typeface="Symbol"/>
                <a:cs typeface="Symbol"/>
                <a:sym typeface="Symbol"/>
              </a:rPr>
              <a:t>®</a:t>
            </a:r>
            <a:r>
              <a:t>  travels to R atrium</a:t>
            </a:r>
          </a:p>
          <a:p>
            <a:pPr marL="914400" indent="-914400">
              <a:spcBef>
                <a:spcPts val="800"/>
              </a:spcBef>
              <a:defRPr sz="4000"/>
            </a:pPr>
            <a:r>
              <a:t>Reported 20-40% incidence rate in sitting cranis vs. other positions</a:t>
            </a:r>
          </a:p>
          <a:p>
            <a:pPr marL="914400" indent="-914400">
              <a:spcBef>
                <a:spcPts val="800"/>
              </a:spcBef>
              <a:defRPr sz="4000"/>
            </a:pPr>
            <a:r>
              <a:t>Consequences for pt depend on</a:t>
            </a:r>
          </a:p>
          <a:p>
            <a:pPr lvl="1" marL="1314450" indent="-914400">
              <a:spcBef>
                <a:spcPts val="600"/>
              </a:spcBef>
              <a:defRPr sz="3200"/>
            </a:pPr>
            <a:r>
              <a:t>Volume &amp; rate of air entry</a:t>
            </a:r>
            <a:endParaRPr sz="5600"/>
          </a:p>
          <a:p>
            <a:pPr lvl="1" marL="1314450" indent="-914400">
              <a:spcBef>
                <a:spcPts val="600"/>
              </a:spcBef>
              <a:defRPr sz="3200"/>
            </a:pPr>
            <a:r>
              <a:t>Presence of R-to-L intracardiac shunt (10-25% incidence of PFO) which can facilitate air into arterial circulation (paradoxical air embolus)</a:t>
            </a:r>
            <a:endParaRPr sz="5600"/>
          </a:p>
          <a:p>
            <a:pPr lvl="1" marL="1314450" indent="-914400">
              <a:spcBef>
                <a:spcPts val="600"/>
              </a:spcBef>
              <a:defRPr sz="3200"/>
            </a:pPr>
            <a:r>
              <a:t>Ability of pt to clear embolized air from pulmonary system (pre-existing CV or pulm)</a:t>
            </a:r>
            <a:endParaRPr sz="5600"/>
          </a:p>
          <a:p>
            <a:pPr marL="914400" indent="-914400">
              <a:spcBef>
                <a:spcPts val="800"/>
              </a:spcBef>
              <a:defRPr sz="4000"/>
            </a:pPr>
            <a:r>
              <a:t>N</a:t>
            </a:r>
            <a:r>
              <a:rPr baseline="-15500"/>
              <a:t>2</a:t>
            </a:r>
            <a:r>
              <a:t>O can markedly accentuate effects of even small amounts of air so do not use N2O</a:t>
            </a:r>
          </a:p>
          <a:p>
            <a:pPr marL="914400" indent="-914400">
              <a:spcBef>
                <a:spcPts val="800"/>
              </a:spcBef>
              <a:defRPr sz="4000"/>
            </a:pPr>
            <a:r>
              <a:t>Monitoring TEE (most sensitive)** or pre-cordial doppler (most sensitive non-invasive</a:t>
            </a:r>
          </a:p>
          <a:p>
            <a:pPr marL="914400" indent="-914400">
              <a:spcBef>
                <a:spcPts val="800"/>
              </a:spcBef>
              <a:defRPr sz="4000"/>
            </a:pPr>
            <a:r>
              <a:t>Pre-cordial doppler placed L sternal border, 2 &amp; 4</a:t>
            </a:r>
            <a:r>
              <a:rPr baseline="31000"/>
              <a:t>th</a:t>
            </a:r>
            <a:r>
              <a:t> intercostal space</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Rectangle"/>
          <p:cNvSpPr txBox="1"/>
          <p:nvPr>
            <p:ph type="body" idx="13"/>
          </p:nvPr>
        </p:nvSpPr>
        <p:spPr>
          <a:prstGeom prst="rect">
            <a:avLst/>
          </a:prstGeom>
        </p:spPr>
        <p:txBody>
          <a:bodyPr/>
          <a:lstStyle/>
          <a:p>
            <a:pPr marL="0" indent="0" defTabSz="825500">
              <a:lnSpc>
                <a:spcPct val="100000"/>
              </a:lnSpc>
              <a:spcBef>
                <a:spcPts val="0"/>
              </a:spcBef>
              <a:buSzTx/>
              <a:buNone/>
              <a:defRPr b="1" sz="5500"/>
            </a:pPr>
          </a:p>
        </p:txBody>
      </p:sp>
      <p:sp>
        <p:nvSpPr>
          <p:cNvPr id="327" name="Body"/>
          <p:cNvSpPr txBox="1"/>
          <p:nvPr>
            <p:ph type="body" idx="1"/>
          </p:nvPr>
        </p:nvSpPr>
        <p:spPr>
          <a:prstGeom prst="rect">
            <a:avLst/>
          </a:prstGeom>
        </p:spPr>
        <p:txBody>
          <a:bodyPr/>
          <a:lstStyle/>
          <a:p>
            <a:pPr/>
          </a:p>
        </p:txBody>
      </p:sp>
      <p:sp>
        <p:nvSpPr>
          <p:cNvPr id="328" name="Date Placeholder 3"/>
          <p:cNvSpPr txBox="1"/>
          <p:nvPr/>
        </p:nvSpPr>
        <p:spPr>
          <a:xfrm>
            <a:off x="3429000" y="13002363"/>
            <a:ext cx="4572000" cy="589077"/>
          </a:xfrm>
          <a:prstGeom prst="rect">
            <a:avLst/>
          </a:prstGeom>
          <a:ln w="12700">
            <a:miter lim="400000"/>
          </a:ln>
          <a:extLst>
            <a:ext uri="{C572A759-6A51-4108-AA02-DFA0A04FC94B}">
              <ma14:wrappingTextBoxFlag xmlns:ma14="http://schemas.microsoft.com/office/mac/drawingml/2011/main" val="1"/>
            </a:ext>
          </a:extLst>
        </p:spPr>
        <p:txBody>
          <a:bodyPr lIns="127000" tIns="127000" rIns="127000" bIns="127000" anchor="ctr">
            <a:spAutoFit/>
          </a:bodyPr>
          <a:lstStyle>
            <a:lvl1pPr>
              <a:defRPr sz="2200">
                <a:solidFill>
                  <a:srgbClr val="999999"/>
                </a:solidFill>
              </a:defRPr>
            </a:lvl1pPr>
          </a:lstStyle>
          <a:p>
            <a:pPr/>
            <a:r>
              <a:t>Date of download:  1/21/2018</a:t>
            </a:r>
          </a:p>
        </p:txBody>
      </p:sp>
      <p:sp>
        <p:nvSpPr>
          <p:cNvPr id="329" name="Footer Placeholder 4"/>
          <p:cNvSpPr txBox="1"/>
          <p:nvPr/>
        </p:nvSpPr>
        <p:spPr>
          <a:xfrm>
            <a:off x="7997190" y="13088086"/>
            <a:ext cx="10443847" cy="4366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200">
                <a:solidFill>
                  <a:srgbClr val="999999"/>
                </a:solidFill>
              </a:defRPr>
            </a:lvl1pPr>
          </a:lstStyle>
          <a:p>
            <a:pPr/>
            <a:r>
              <a:t>Copyright © 2018 American Society of Anesthesiologists. All rights reserved.</a:t>
            </a:r>
          </a:p>
        </p:txBody>
      </p:sp>
      <p:sp>
        <p:nvSpPr>
          <p:cNvPr id="330" name="Straight Connector 8"/>
          <p:cNvSpPr/>
          <p:nvPr/>
        </p:nvSpPr>
        <p:spPr>
          <a:xfrm flipV="1">
            <a:off x="3048000" y="12861928"/>
            <a:ext cx="18288003" cy="15873"/>
          </a:xfrm>
          <a:prstGeom prst="line">
            <a:avLst/>
          </a:prstGeom>
          <a:ln w="25400">
            <a:solidFill>
              <a:srgbClr val="999999"/>
            </a:solidFill>
          </a:ln>
        </p:spPr>
        <p:txBody>
          <a:bodyPr lIns="50800" tIns="50800" rIns="50800" bIns="50800" anchor="ctr"/>
          <a:lstStyle/>
          <a:p>
            <a:pPr/>
          </a:p>
        </p:txBody>
      </p:sp>
      <p:pic>
        <p:nvPicPr>
          <p:cNvPr id="331" name="Picture 12" descr="Picture 12"/>
          <p:cNvPicPr>
            <a:picLocks noChangeAspect="1"/>
          </p:cNvPicPr>
          <p:nvPr/>
        </p:nvPicPr>
        <p:blipFill>
          <a:blip r:embed="rId2">
            <a:extLst/>
          </a:blip>
          <a:stretch>
            <a:fillRect/>
          </a:stretch>
        </p:blipFill>
        <p:spPr>
          <a:xfrm>
            <a:off x="1244600" y="926513"/>
            <a:ext cx="12242800" cy="1355729"/>
          </a:xfrm>
          <a:prstGeom prst="rect">
            <a:avLst/>
          </a:prstGeom>
          <a:ln w="12700">
            <a:miter lim="400000"/>
          </a:ln>
        </p:spPr>
      </p:pic>
      <p:pic>
        <p:nvPicPr>
          <p:cNvPr id="332" name="Picture 13" descr="Picture 13"/>
          <p:cNvPicPr>
            <a:picLocks noChangeAspect="1"/>
          </p:cNvPicPr>
          <p:nvPr/>
        </p:nvPicPr>
        <p:blipFill>
          <a:blip r:embed="rId3">
            <a:extLst/>
          </a:blip>
          <a:stretch>
            <a:fillRect/>
          </a:stretch>
        </p:blipFill>
        <p:spPr>
          <a:xfrm>
            <a:off x="1134563" y="2513533"/>
            <a:ext cx="14697306" cy="10104403"/>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Title 1"/>
          <p:cNvSpPr txBox="1"/>
          <p:nvPr>
            <p:ph type="title"/>
          </p:nvPr>
        </p:nvSpPr>
        <p:spPr>
          <a:prstGeom prst="rect">
            <a:avLst/>
          </a:prstGeom>
        </p:spPr>
        <p:txBody>
          <a:bodyPr/>
          <a:lstStyle/>
          <a:p>
            <a:pPr>
              <a:defRPr spc="-112" sz="5600"/>
            </a:pPr>
            <a:r>
              <a:t>Venous Air Embolus (VAE)</a:t>
            </a:r>
            <a:r>
              <a:rPr baseline="-15500"/>
              <a:t>2</a:t>
            </a:r>
            <a:br>
              <a:rPr baseline="-15500"/>
            </a:br>
            <a:r>
              <a:rPr spc="-48" sz="2400"/>
              <a:t>(Reference material Vargo Anesthesia Mega App)</a:t>
            </a:r>
          </a:p>
        </p:txBody>
      </p:sp>
      <p:sp>
        <p:nvSpPr>
          <p:cNvPr id="335" name="Content Placeholder 2"/>
          <p:cNvSpPr txBox="1"/>
          <p:nvPr>
            <p:ph type="body" idx="1"/>
          </p:nvPr>
        </p:nvSpPr>
        <p:spPr>
          <a:xfrm>
            <a:off x="1206500" y="3361621"/>
            <a:ext cx="21971000" cy="9142895"/>
          </a:xfrm>
          <a:prstGeom prst="rect">
            <a:avLst/>
          </a:prstGeom>
        </p:spPr>
        <p:txBody>
          <a:bodyPr/>
          <a:lstStyle/>
          <a:p>
            <a:pPr marL="0" indent="0">
              <a:spcBef>
                <a:spcPts val="800"/>
              </a:spcBef>
              <a:defRPr sz="4000"/>
            </a:pPr>
            <a:r>
              <a:t>Early S &amp; S</a:t>
            </a:r>
          </a:p>
          <a:p>
            <a:pPr marL="914400" indent="-914400">
              <a:spcBef>
                <a:spcPts val="800"/>
              </a:spcBef>
              <a:defRPr sz="4000"/>
            </a:pPr>
            <a:r>
              <a:t>**</a:t>
            </a:r>
            <a:r>
              <a:t>Sudden drop in EtCO</a:t>
            </a:r>
            <a:r>
              <a:rPr baseline="-15500"/>
              <a:t>2.  </a:t>
            </a:r>
          </a:p>
          <a:p>
            <a:pPr marL="914400" indent="-914400">
              <a:spcBef>
                <a:spcPts val="800"/>
              </a:spcBef>
              <a:defRPr sz="4000"/>
            </a:pPr>
            <a:r>
              <a:t> </a:t>
            </a:r>
            <a:r>
              <a:rPr>
                <a:latin typeface="Symbol"/>
                <a:ea typeface="Symbol"/>
                <a:cs typeface="Symbol"/>
                <a:sym typeface="Symbol"/>
              </a:rPr>
              <a:t>­</a:t>
            </a:r>
            <a:r>
              <a:t> end tidal N</a:t>
            </a:r>
            <a:r>
              <a:rPr baseline="-15500"/>
              <a:t>2</a:t>
            </a:r>
          </a:p>
          <a:p>
            <a:pPr marL="914400" indent="-914400">
              <a:spcBef>
                <a:spcPts val="800"/>
              </a:spcBef>
              <a:defRPr sz="4000"/>
            </a:pPr>
            <a:r>
              <a:t>Air seen on TEE </a:t>
            </a:r>
          </a:p>
          <a:p>
            <a:pPr marL="914400" indent="-914400">
              <a:spcBef>
                <a:spcPts val="800"/>
              </a:spcBef>
              <a:defRPr sz="4000">
                <a:latin typeface="Symbol"/>
                <a:ea typeface="Symbol"/>
                <a:cs typeface="Symbol"/>
                <a:sym typeface="Symbol"/>
              </a:defRPr>
            </a:pPr>
            <a:r>
              <a:t>­</a:t>
            </a:r>
            <a:r>
              <a:rPr>
                <a:latin typeface="Calibri"/>
                <a:ea typeface="Calibri"/>
                <a:cs typeface="Calibri"/>
                <a:sym typeface="Calibri"/>
              </a:rPr>
              <a:t> PAP </a:t>
            </a:r>
          </a:p>
          <a:p>
            <a:pPr marL="914400" indent="-914400">
              <a:defRPr sz="4000"/>
            </a:pPr>
          </a:p>
          <a:p>
            <a:pPr marL="0" indent="0">
              <a:spcBef>
                <a:spcPts val="800"/>
              </a:spcBef>
              <a:defRPr sz="4000"/>
            </a:pPr>
            <a:r>
              <a:t>Late S &amp; S</a:t>
            </a:r>
          </a:p>
          <a:p>
            <a:pPr marL="914400" indent="-914400">
              <a:spcBef>
                <a:spcPts val="800"/>
              </a:spcBef>
              <a:defRPr sz="4000">
                <a:latin typeface="Symbol"/>
                <a:ea typeface="Symbol"/>
                <a:cs typeface="Symbol"/>
                <a:sym typeface="Symbol"/>
              </a:defRPr>
            </a:pPr>
            <a:r>
              <a:t>­</a:t>
            </a:r>
            <a:r>
              <a:rPr>
                <a:latin typeface="Calibri"/>
                <a:ea typeface="Calibri"/>
                <a:cs typeface="Calibri"/>
                <a:sym typeface="Calibri"/>
              </a:rPr>
              <a:t> CVP</a:t>
            </a:r>
          </a:p>
          <a:p>
            <a:pPr marL="914400" indent="-914400">
              <a:spcBef>
                <a:spcPts val="800"/>
              </a:spcBef>
              <a:defRPr sz="4000"/>
            </a:pPr>
            <a:r>
              <a:t>Hypotension</a:t>
            </a:r>
          </a:p>
          <a:p>
            <a:pPr marL="914400" indent="-914400">
              <a:spcBef>
                <a:spcPts val="800"/>
              </a:spcBef>
              <a:defRPr sz="4000"/>
            </a:pPr>
            <a:r>
              <a:t>Hypoxemia</a:t>
            </a:r>
          </a:p>
          <a:p>
            <a:pPr marL="914400" indent="-914400">
              <a:spcBef>
                <a:spcPts val="800"/>
              </a:spcBef>
              <a:defRPr sz="4000"/>
            </a:pPr>
            <a:r>
              <a:t>Ventricular ectopy</a:t>
            </a:r>
          </a:p>
          <a:p>
            <a:pPr marL="914400" indent="-914400">
              <a:spcBef>
                <a:spcPts val="800"/>
              </a:spcBef>
              <a:defRPr sz="4000"/>
            </a:pPr>
            <a:r>
              <a:t>“mill wheel” murmur on precordial doppler</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Title 1"/>
          <p:cNvSpPr txBox="1"/>
          <p:nvPr>
            <p:ph type="title"/>
          </p:nvPr>
        </p:nvSpPr>
        <p:spPr>
          <a:prstGeom prst="rect">
            <a:avLst/>
          </a:prstGeom>
        </p:spPr>
        <p:txBody>
          <a:bodyPr/>
          <a:lstStyle/>
          <a:p>
            <a:pPr>
              <a:defRPr spc="-112" sz="5600"/>
            </a:pPr>
            <a:r>
              <a:t>Venous Air Embolus (VAE)</a:t>
            </a:r>
            <a:r>
              <a:rPr baseline="-15500"/>
              <a:t>3</a:t>
            </a:r>
            <a:br>
              <a:rPr baseline="-15500"/>
            </a:br>
            <a:r>
              <a:rPr spc="-48" sz="2400"/>
              <a:t>(Reference material Vargo Anesthesia Mega App)</a:t>
            </a:r>
          </a:p>
        </p:txBody>
      </p:sp>
      <p:sp>
        <p:nvSpPr>
          <p:cNvPr id="338" name="Content Placeholder 2"/>
          <p:cNvSpPr txBox="1"/>
          <p:nvPr>
            <p:ph type="body" idx="1"/>
          </p:nvPr>
        </p:nvSpPr>
        <p:spPr>
          <a:xfrm>
            <a:off x="1206500" y="3103917"/>
            <a:ext cx="21971000" cy="9400599"/>
          </a:xfrm>
          <a:prstGeom prst="rect">
            <a:avLst/>
          </a:prstGeom>
        </p:spPr>
        <p:txBody>
          <a:bodyPr/>
          <a:lstStyle/>
          <a:p>
            <a:pPr marL="0" indent="0">
              <a:spcBef>
                <a:spcPts val="800"/>
              </a:spcBef>
              <a:defRPr sz="4000"/>
            </a:pPr>
            <a:r>
              <a:t>Treatment goals</a:t>
            </a:r>
          </a:p>
          <a:p>
            <a:pPr marL="0" indent="0">
              <a:spcBef>
                <a:spcPts val="800"/>
              </a:spcBef>
              <a:defRPr sz="4000"/>
            </a:pPr>
            <a:r>
              <a:t>Main goal:  Stop entrainment of air!</a:t>
            </a:r>
          </a:p>
          <a:p>
            <a:pPr marL="914400" indent="-914400">
              <a:spcBef>
                <a:spcPts val="800"/>
              </a:spcBef>
              <a:defRPr sz="4000"/>
            </a:pPr>
            <a:r>
              <a:t>*</a:t>
            </a:r>
            <a:r>
              <a:t>Notify surgeon; flood field with NS</a:t>
            </a:r>
          </a:p>
          <a:p>
            <a:pPr marL="914400" indent="-914400">
              <a:spcBef>
                <a:spcPts val="800"/>
              </a:spcBef>
              <a:defRPr sz="4000"/>
            </a:pPr>
            <a:r>
              <a:t>Call for help/code cart; give **100% O</a:t>
            </a:r>
            <a:r>
              <a:rPr baseline="-15500"/>
              <a:t>2 </a:t>
            </a:r>
          </a:p>
          <a:p>
            <a:pPr marL="914400" indent="-914400">
              <a:spcBef>
                <a:spcPts val="800"/>
              </a:spcBef>
              <a:defRPr sz="4000"/>
            </a:pPr>
            <a:r>
              <a:t>Control BP</a:t>
            </a:r>
          </a:p>
          <a:p>
            <a:pPr marL="914400" indent="-914400">
              <a:spcBef>
                <a:spcPts val="800"/>
              </a:spcBef>
              <a:defRPr sz="4000"/>
            </a:pPr>
            <a:r>
              <a:t>*</a:t>
            </a:r>
            <a:r>
              <a:t>Place pt in L lateral position with head down (Durant maneuver) or locate suspected air entry site below level of heart</a:t>
            </a:r>
          </a:p>
          <a:p>
            <a:pPr marL="914400" indent="-914400">
              <a:spcBef>
                <a:spcPts val="800"/>
              </a:spcBef>
              <a:defRPr sz="4000"/>
            </a:pPr>
            <a:r>
              <a:t>*</a:t>
            </a:r>
            <a:r>
              <a:t>If central line, aspirate air from R atrium </a:t>
            </a:r>
          </a:p>
          <a:p>
            <a:pPr marL="914400" indent="-914400">
              <a:defRPr sz="4000"/>
            </a:pPr>
          </a:p>
          <a:p>
            <a:pPr marL="0" indent="0">
              <a:spcBef>
                <a:spcPts val="600"/>
              </a:spcBef>
              <a:defRPr sz="3200"/>
            </a:pPr>
            <a:r>
              <a:t>Air in R side of heart—occurs “often” &amp; goes unnoticed (air in venous system, R heart &amp; pulm)</a:t>
            </a:r>
          </a:p>
          <a:p>
            <a:pPr marL="914400" indent="-914400">
              <a:spcBef>
                <a:spcPts val="600"/>
              </a:spcBef>
              <a:defRPr sz="3200"/>
            </a:pPr>
            <a:r>
              <a:t>rarely does a massive VAE cause RV air lock </a:t>
            </a:r>
            <a:r>
              <a:rPr>
                <a:latin typeface="Symbol"/>
                <a:ea typeface="Symbol"/>
                <a:cs typeface="Symbol"/>
                <a:sym typeface="Symbol"/>
              </a:rPr>
              <a:t>®</a:t>
            </a:r>
            <a:r>
              <a:t> RV outflow obstruction</a:t>
            </a:r>
          </a:p>
          <a:p>
            <a:pPr marL="914400" indent="-914400">
              <a:spcBef>
                <a:spcPts val="600"/>
              </a:spcBef>
              <a:defRPr sz="3200"/>
            </a:pPr>
            <a:r>
              <a:t>Obstruction of small pulm arteries &amp; arterioles causes release of endogenous vasoactive agents </a:t>
            </a:r>
            <a:r>
              <a:rPr>
                <a:latin typeface="Symbol"/>
                <a:ea typeface="Symbol"/>
                <a:cs typeface="Symbol"/>
                <a:sym typeface="Symbol"/>
              </a:rPr>
              <a:t>®</a:t>
            </a:r>
            <a:r>
              <a:t>  </a:t>
            </a:r>
            <a:r>
              <a:rPr>
                <a:latin typeface="Symbol"/>
                <a:ea typeface="Symbol"/>
                <a:cs typeface="Symbol"/>
                <a:sym typeface="Symbol"/>
              </a:rPr>
              <a:t>­</a:t>
            </a:r>
            <a:r>
              <a:t>  PVR, RV afterload, PAP &amp; CVP  </a:t>
            </a:r>
            <a:r>
              <a:rPr>
                <a:latin typeface="Symbol"/>
                <a:ea typeface="Symbol"/>
                <a:cs typeface="Symbol"/>
                <a:sym typeface="Symbol"/>
              </a:rPr>
              <a:t>®</a:t>
            </a:r>
            <a:r>
              <a:t> RV failure </a:t>
            </a:r>
            <a:r>
              <a:rPr>
                <a:latin typeface="Symbol"/>
                <a:ea typeface="Symbol"/>
                <a:cs typeface="Symbol"/>
                <a:sym typeface="Symbol"/>
              </a:rPr>
              <a:t>®</a:t>
            </a:r>
            <a:r>
              <a:t>  hypotension &amp; </a:t>
            </a:r>
            <a:r>
              <a:rPr>
                <a:latin typeface="Symbol"/>
                <a:ea typeface="Symbol"/>
                <a:cs typeface="Symbol"/>
                <a:sym typeface="Symbol"/>
              </a:rPr>
              <a:t>¯</a:t>
            </a:r>
            <a:r>
              <a:t> CO</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Title 1"/>
          <p:cNvSpPr txBox="1"/>
          <p:nvPr>
            <p:ph type="title"/>
          </p:nvPr>
        </p:nvSpPr>
        <p:spPr>
          <a:prstGeom prst="rect">
            <a:avLst/>
          </a:prstGeom>
        </p:spPr>
        <p:txBody>
          <a:bodyPr/>
          <a:lstStyle/>
          <a:p>
            <a:pPr>
              <a:defRPr spc="-112" sz="5600"/>
            </a:pPr>
            <a:r>
              <a:t>Paradoxical Air Embolus </a:t>
            </a:r>
            <a:br/>
            <a:r>
              <a:rPr spc="-52" sz="2600"/>
              <a:t>(Reference material Vargo Anesthesia Mega App)</a:t>
            </a:r>
          </a:p>
        </p:txBody>
      </p:sp>
      <p:sp>
        <p:nvSpPr>
          <p:cNvPr id="341" name="Content Placeholder 2"/>
          <p:cNvSpPr txBox="1"/>
          <p:nvPr>
            <p:ph type="body" idx="1"/>
          </p:nvPr>
        </p:nvSpPr>
        <p:spPr>
          <a:prstGeom prst="rect">
            <a:avLst/>
          </a:prstGeom>
        </p:spPr>
        <p:txBody>
          <a:bodyPr/>
          <a:lstStyle/>
          <a:p>
            <a:pPr marL="0" indent="0">
              <a:spcBef>
                <a:spcPts val="1000"/>
              </a:spcBef>
              <a:defRPr sz="4400"/>
            </a:pPr>
            <a:r>
              <a:t>Paradoxical Air Embolus (i.e. Air in arterial system)</a:t>
            </a:r>
          </a:p>
          <a:p>
            <a:pPr marL="914400" indent="-914400">
              <a:spcBef>
                <a:spcPts val="1000"/>
              </a:spcBef>
              <a:defRPr sz="4400"/>
            </a:pPr>
            <a:r>
              <a:t>R </a:t>
            </a:r>
            <a:r>
              <a:rPr>
                <a:latin typeface="Symbol"/>
                <a:ea typeface="Symbol"/>
                <a:cs typeface="Symbol"/>
                <a:sym typeface="Symbol"/>
              </a:rPr>
              <a:t>®</a:t>
            </a:r>
            <a:r>
              <a:t> L shunt through septal defect, PFO or AV shunts in lungs</a:t>
            </a:r>
          </a:p>
          <a:p>
            <a:pPr marL="914400" indent="-914400">
              <a:spcBef>
                <a:spcPts val="1000"/>
              </a:spcBef>
              <a:defRPr sz="4400"/>
            </a:pPr>
            <a:r>
              <a:t>20-25% pop has residual PFO that’s functionally closed if </a:t>
            </a:r>
          </a:p>
          <a:p>
            <a:pPr marL="0" indent="0">
              <a:spcBef>
                <a:spcPts val="1000"/>
              </a:spcBef>
              <a:defRPr sz="4400"/>
            </a:pPr>
            <a:r>
              <a:t>	LAP &gt; RAP</a:t>
            </a:r>
          </a:p>
          <a:p>
            <a:pPr marL="914400" indent="-914400">
              <a:spcBef>
                <a:spcPts val="1000"/>
              </a:spcBef>
              <a:defRPr sz="4400"/>
            </a:pPr>
            <a:r>
              <a:t>In sitting position, combo of air in RA, (+) pressure &amp; PEEP vent settings will increase RAP, which may be enough to open PFO</a:t>
            </a:r>
          </a:p>
          <a:p>
            <a:pPr marL="914400" indent="-914400">
              <a:spcBef>
                <a:spcPts val="1000"/>
              </a:spcBef>
              <a:defRPr sz="4400"/>
            </a:pPr>
            <a:r>
              <a:t>This allows entrained air to travel to L side of heart </a:t>
            </a:r>
            <a:r>
              <a:rPr>
                <a:latin typeface="Symbol"/>
                <a:ea typeface="Symbol"/>
                <a:cs typeface="Symbol"/>
                <a:sym typeface="Symbol"/>
              </a:rPr>
              <a:t>®</a:t>
            </a:r>
            <a:r>
              <a:t> arterial embolism  </a:t>
            </a:r>
            <a:r>
              <a:rPr>
                <a:latin typeface="Symbol"/>
                <a:ea typeface="Symbol"/>
                <a:cs typeface="Symbol"/>
                <a:sym typeface="Symbol"/>
              </a:rPr>
              <a:t>®</a:t>
            </a:r>
            <a:r>
              <a:t> obstruction of coronary vessels &amp; cerebral vasculation  </a:t>
            </a:r>
            <a:r>
              <a:rPr>
                <a:latin typeface="Symbol"/>
                <a:ea typeface="Symbol"/>
                <a:cs typeface="Symbol"/>
                <a:sym typeface="Symbol"/>
              </a:rPr>
              <a:t>®</a:t>
            </a:r>
            <a:r>
              <a:t> </a:t>
            </a:r>
          </a:p>
        </p:txBody>
      </p:sp>
      <p:pic>
        <p:nvPicPr>
          <p:cNvPr id="342" name="Picture 3" descr="Picture 3"/>
          <p:cNvPicPr>
            <a:picLocks noChangeAspect="1"/>
          </p:cNvPicPr>
          <p:nvPr/>
        </p:nvPicPr>
        <p:blipFill>
          <a:blip r:embed="rId2">
            <a:extLst/>
          </a:blip>
          <a:stretch>
            <a:fillRect/>
          </a:stretch>
        </p:blipFill>
        <p:spPr>
          <a:xfrm>
            <a:off x="8944869" y="9598104"/>
            <a:ext cx="763553" cy="76355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prstGeom prst="rect">
            <a:avLst/>
          </a:prstGeom>
        </p:spPr>
        <p:txBody>
          <a:bodyPr/>
          <a:lstStyle/>
          <a:p>
            <a:pPr/>
            <a:r>
              <a:t>CSF Production</a:t>
            </a:r>
          </a:p>
        </p:txBody>
      </p:sp>
      <p:sp>
        <p:nvSpPr>
          <p:cNvPr id="169" name="Content Placeholder 2"/>
          <p:cNvSpPr txBox="1"/>
          <p:nvPr>
            <p:ph type="body" idx="1"/>
          </p:nvPr>
        </p:nvSpPr>
        <p:spPr>
          <a:prstGeom prst="rect">
            <a:avLst/>
          </a:prstGeom>
        </p:spPr>
        <p:txBody>
          <a:bodyPr/>
          <a:lstStyle/>
          <a:p>
            <a:pPr marL="685800" indent="-685800">
              <a:spcBef>
                <a:spcPts val="800"/>
              </a:spcBef>
              <a:defRPr sz="4000"/>
            </a:pPr>
            <a:r>
              <a:t>Produced by choroid plexus in lateral &amp; 3</a:t>
            </a:r>
            <a:r>
              <a:rPr baseline="31000"/>
              <a:t>rd</a:t>
            </a:r>
            <a:r>
              <a:t> ventricle </a:t>
            </a:r>
            <a:r>
              <a:rPr>
                <a:latin typeface="Symbol"/>
                <a:ea typeface="Symbol"/>
                <a:cs typeface="Symbol"/>
                <a:sym typeface="Symbol"/>
              </a:rPr>
              <a:t>® </a:t>
            </a:r>
            <a:r>
              <a:t>4</a:t>
            </a:r>
            <a:r>
              <a:rPr baseline="31000"/>
              <a:t>th</a:t>
            </a:r>
            <a:r>
              <a:t> ventricle via aqueduct of Sylvius</a:t>
            </a:r>
            <a:r>
              <a:rPr>
                <a:latin typeface="Symbol"/>
                <a:ea typeface="Symbol"/>
                <a:cs typeface="Symbol"/>
                <a:sym typeface="Symbol"/>
              </a:rPr>
              <a:t> ® </a:t>
            </a:r>
            <a:r>
              <a:t>cranium subarachnoid spaces via foramen of Magendie &amp; lateral foramina of Luschka</a:t>
            </a:r>
          </a:p>
          <a:p>
            <a:pPr marL="685800" indent="-685800">
              <a:spcBef>
                <a:spcPts val="800"/>
              </a:spcBef>
              <a:defRPr sz="4000"/>
            </a:pPr>
            <a:r>
              <a:t>Some CSF moves into spinal cord subarachnoid spaces via foramen magnum  (hint—make yourself a note card with the diagram &amp; circulation)</a:t>
            </a:r>
          </a:p>
          <a:p>
            <a:pPr marL="685800" indent="-685800">
              <a:spcBef>
                <a:spcPts val="800"/>
              </a:spcBef>
              <a:defRPr sz="4000"/>
            </a:pPr>
            <a:r>
              <a:t>Rate of production 15-20 mL/hour; total volume ~ 150 mL</a:t>
            </a:r>
          </a:p>
        </p:txBody>
      </p:sp>
      <p:pic>
        <p:nvPicPr>
          <p:cNvPr id="170" name="a9440e01a1cb594784a3dcbabcd37fa6.jpg" descr="a9440e01a1cb594784a3dcbabcd37fa6.jpg"/>
          <p:cNvPicPr>
            <a:picLocks noChangeAspect="1"/>
          </p:cNvPicPr>
          <p:nvPr/>
        </p:nvPicPr>
        <p:blipFill>
          <a:blip r:embed="rId2">
            <a:extLst/>
          </a:blip>
          <a:stretch>
            <a:fillRect/>
          </a:stretch>
        </p:blipFill>
        <p:spPr>
          <a:xfrm>
            <a:off x="8420679" y="7583917"/>
            <a:ext cx="5543319" cy="5543319"/>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Title 1"/>
          <p:cNvSpPr txBox="1"/>
          <p:nvPr>
            <p:ph type="title"/>
          </p:nvPr>
        </p:nvSpPr>
        <p:spPr>
          <a:prstGeom prst="rect">
            <a:avLst/>
          </a:prstGeom>
        </p:spPr>
        <p:txBody>
          <a:bodyPr/>
          <a:lstStyle>
            <a:lvl1pPr>
              <a:defRPr spc="-112" sz="5600"/>
            </a:lvl1pPr>
          </a:lstStyle>
          <a:p>
            <a:pPr/>
            <a:r>
              <a:t>Pneumocephalus</a:t>
            </a:r>
          </a:p>
        </p:txBody>
      </p:sp>
      <p:sp>
        <p:nvSpPr>
          <p:cNvPr id="345" name="Content Placeholder 2"/>
          <p:cNvSpPr txBox="1"/>
          <p:nvPr>
            <p:ph type="body" idx="1"/>
          </p:nvPr>
        </p:nvSpPr>
        <p:spPr>
          <a:prstGeom prst="rect">
            <a:avLst/>
          </a:prstGeom>
        </p:spPr>
        <p:txBody>
          <a:bodyPr/>
          <a:lstStyle/>
          <a:p>
            <a:pPr marL="914400" indent="-914400">
              <a:spcBef>
                <a:spcPts val="1000"/>
              </a:spcBef>
            </a:pPr>
            <a:r>
              <a:t>Sitting position also increases likelihood of air &amp;/or gas introduction into cranial cavity (subarachnoid space)</a:t>
            </a:r>
          </a:p>
          <a:p>
            <a:pPr lvl="1" marL="1314450" indent="-914400">
              <a:spcBef>
                <a:spcPts val="800"/>
              </a:spcBef>
              <a:defRPr sz="4000">
                <a:latin typeface="Symbol"/>
                <a:ea typeface="Symbol"/>
                <a:cs typeface="Symbol"/>
                <a:sym typeface="Symbol"/>
              </a:defRPr>
            </a:pPr>
            <a:r>
              <a:t>¯</a:t>
            </a:r>
            <a:r>
              <a:rPr>
                <a:latin typeface="Calibri"/>
                <a:ea typeface="Calibri"/>
                <a:cs typeface="Calibri"/>
                <a:sym typeface="Calibri"/>
              </a:rPr>
              <a:t> Intracranial volume d/t hypocapnia, venous drainage, osmotic diuresis, loss of CSF at surgical site</a:t>
            </a:r>
            <a:endParaRPr sz="4800"/>
          </a:p>
          <a:p>
            <a:pPr marL="914400" indent="-914400">
              <a:spcBef>
                <a:spcPts val="1000"/>
              </a:spcBef>
            </a:pPr>
            <a:r>
              <a:t>If cerebral atrophy present, there’s CSF loss with potential of air replacing CSF on brain surface &amp; in lateral ventricles</a:t>
            </a:r>
          </a:p>
          <a:p>
            <a:pPr marL="914400" indent="-914400">
              <a:spcBef>
                <a:spcPts val="1000"/>
              </a:spcBef>
            </a:pPr>
            <a:r>
              <a:t>Once dura closed &amp; pt placed supine, CSF, venous blood &amp; extracellular fluid returns </a:t>
            </a:r>
            <a:r>
              <a:rPr>
                <a:latin typeface="Symbol"/>
                <a:ea typeface="Symbol"/>
                <a:cs typeface="Symbol"/>
                <a:sym typeface="Symbol"/>
              </a:rPr>
              <a:t>®</a:t>
            </a:r>
            <a:r>
              <a:t>  pneumo becomes unyielding mass awaiting absorption </a:t>
            </a:r>
            <a:r>
              <a:rPr>
                <a:latin typeface="Symbol"/>
                <a:ea typeface="Symbol"/>
                <a:cs typeface="Symbol"/>
                <a:sym typeface="Symbol"/>
              </a:rPr>
              <a:t>®</a:t>
            </a:r>
            <a:r>
              <a:t> brain compression</a:t>
            </a:r>
          </a:p>
          <a:p>
            <a:pPr marL="914400" indent="-914400">
              <a:spcBef>
                <a:spcPts val="1000"/>
              </a:spcBef>
            </a:pPr>
            <a:r>
              <a:t>Can cause delayed awakening &amp; impaired neuro function </a:t>
            </a:r>
          </a:p>
          <a:p>
            <a:pPr marL="914400" indent="-914400">
              <a:spcBef>
                <a:spcPts val="1000"/>
              </a:spcBef>
              <a:defRPr>
                <a:latin typeface="Symbol"/>
                <a:ea typeface="Symbol"/>
                <a:cs typeface="Symbol"/>
                <a:sym typeface="Symbol"/>
              </a:defRPr>
            </a:pPr>
            <a:r>
              <a:t> Don’t use </a:t>
            </a:r>
            <a:r>
              <a:rPr>
                <a:latin typeface="Calibri"/>
                <a:ea typeface="Calibri"/>
                <a:cs typeface="Calibri"/>
                <a:sym typeface="Calibri"/>
              </a:rPr>
              <a:t>N</a:t>
            </a:r>
            <a:r>
              <a:rPr baseline="-15500">
                <a:latin typeface="Calibri"/>
                <a:ea typeface="Calibri"/>
                <a:cs typeface="Calibri"/>
                <a:sym typeface="Calibri"/>
              </a:rPr>
              <a:t>2</a:t>
            </a:r>
            <a:r>
              <a:rPr>
                <a:latin typeface="Calibri"/>
                <a:ea typeface="Calibri"/>
                <a:cs typeface="Calibri"/>
                <a:sym typeface="Calibri"/>
              </a:rPr>
              <a:t>O!</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Title 1"/>
          <p:cNvSpPr txBox="1"/>
          <p:nvPr>
            <p:ph type="title"/>
          </p:nvPr>
        </p:nvSpPr>
        <p:spPr>
          <a:prstGeom prst="rect">
            <a:avLst/>
          </a:prstGeom>
        </p:spPr>
        <p:txBody>
          <a:bodyPr/>
          <a:lstStyle>
            <a:lvl1pPr>
              <a:defRPr spc="-112" sz="5600"/>
            </a:lvl1pPr>
          </a:lstStyle>
          <a:p>
            <a:pPr/>
            <a:r>
              <a:t>Postoperative Visual Loss (POVL)</a:t>
            </a:r>
          </a:p>
        </p:txBody>
      </p:sp>
      <p:sp>
        <p:nvSpPr>
          <p:cNvPr id="348" name="Content Placeholder 2"/>
          <p:cNvSpPr txBox="1"/>
          <p:nvPr>
            <p:ph type="body" idx="1"/>
          </p:nvPr>
        </p:nvSpPr>
        <p:spPr>
          <a:xfrm>
            <a:off x="1206500" y="2693284"/>
            <a:ext cx="21971000" cy="9811232"/>
          </a:xfrm>
          <a:prstGeom prst="rect">
            <a:avLst/>
          </a:prstGeom>
        </p:spPr>
        <p:txBody>
          <a:bodyPr/>
          <a:lstStyle/>
          <a:p>
            <a:pPr marL="914400" indent="-914400">
              <a:spcBef>
                <a:spcPts val="800"/>
              </a:spcBef>
              <a:defRPr sz="3600"/>
            </a:pPr>
            <a:r>
              <a:t>Particular concern in PRONE SPINAL surgeries, but can occur in other settings</a:t>
            </a:r>
            <a:endParaRPr sz="5800"/>
          </a:p>
          <a:p>
            <a:pPr marL="914400" indent="-914400">
              <a:spcBef>
                <a:spcPts val="800"/>
              </a:spcBef>
              <a:defRPr sz="3600"/>
            </a:pPr>
            <a:r>
              <a:t>Occurs at rate as often as 2:1,000; associated with eye compression &amp;/or head rotation </a:t>
            </a:r>
            <a:r>
              <a:rPr>
                <a:latin typeface="Symbol"/>
                <a:ea typeface="Symbol"/>
                <a:cs typeface="Symbol"/>
                <a:sym typeface="Symbol"/>
              </a:rPr>
              <a:t>®</a:t>
            </a:r>
            <a:r>
              <a:t> jugular or carotid compression</a:t>
            </a:r>
            <a:endParaRPr sz="4000"/>
          </a:p>
          <a:p>
            <a:pPr marL="914400" indent="-914400">
              <a:spcBef>
                <a:spcPts val="800"/>
              </a:spcBef>
              <a:defRPr sz="3600"/>
            </a:pPr>
            <a:r>
              <a:t>Anterior ischemic optic neuropathy (AION) more common in cardiac surgical pts; Posterior ischemic optic neuropathy (PION) more common in spine &amp; neck procedures</a:t>
            </a:r>
            <a:endParaRPr sz="5800"/>
          </a:p>
          <a:p>
            <a:pPr marL="914400" indent="-914400">
              <a:spcBef>
                <a:spcPts val="800"/>
              </a:spcBef>
              <a:defRPr sz="3600"/>
            </a:pPr>
            <a:r>
              <a:t>Risks factors include long surgical duration in prone position, excessive blood loss, hypovolemia, hypotension, anemia, male gender, obesity, hypoxia, excessive fluid replacement, use of vasoconstricting agents, elevated venous pressure, head positioning and pt-specifc vascular susceptibility that may be anatomic or physiologic </a:t>
            </a:r>
            <a:endParaRPr sz="5800"/>
          </a:p>
          <a:p>
            <a:pPr marL="0" indent="0">
              <a:spcBef>
                <a:spcPts val="800"/>
              </a:spcBef>
              <a:defRPr sz="3600"/>
            </a:pPr>
            <a:r>
              <a:t>Prevention:</a:t>
            </a:r>
            <a:endParaRPr sz="5800"/>
          </a:p>
          <a:p>
            <a:pPr marL="914400" indent="-914400">
              <a:spcBef>
                <a:spcPts val="800"/>
              </a:spcBef>
              <a:defRPr sz="3600"/>
            </a:pPr>
            <a:r>
              <a:t>Arterial line &amp; prompt tx of hypotension; CVP for high risk; monitor Hct</a:t>
            </a:r>
            <a:endParaRPr sz="4000"/>
          </a:p>
          <a:p>
            <a:pPr marL="914400" indent="-914400">
              <a:spcBef>
                <a:spcPts val="800"/>
              </a:spcBef>
              <a:defRPr sz="3600"/>
            </a:pPr>
            <a:r>
              <a:t>Use of 3-pin head holder (mayfield tongs) vs. prone pillow</a:t>
            </a:r>
            <a:endParaRPr sz="5800"/>
          </a:p>
          <a:p>
            <a:pPr marL="914400" indent="-914400">
              <a:spcBef>
                <a:spcPts val="800"/>
              </a:spcBef>
              <a:defRPr sz="3600"/>
            </a:pPr>
            <a:r>
              <a:t>Head elevation 10</a:t>
            </a:r>
            <a:r>
              <a:rPr baseline="31000"/>
              <a:t>o</a:t>
            </a:r>
            <a:r>
              <a:t> from horizontal  (at level of heart or higher)</a:t>
            </a:r>
            <a:endParaRPr sz="5800"/>
          </a:p>
          <a:p>
            <a:pPr marL="914400" indent="-914400">
              <a:spcBef>
                <a:spcPts val="1200"/>
              </a:spcBef>
              <a:defRPr sz="1600"/>
            </a:pPr>
          </a:p>
          <a:p>
            <a:pPr marL="0" indent="0">
              <a:spcBef>
                <a:spcPts val="200"/>
              </a:spcBef>
              <a:defRPr sz="1400"/>
            </a:pPr>
            <a:r>
              <a:t>https://www.ncbi.nlm.nih.gov/pmc/articles/PMC4879842/</a:t>
            </a:r>
            <a:endParaRPr sz="4000"/>
          </a:p>
          <a:p>
            <a:pPr marL="0" indent="0">
              <a:spcBef>
                <a:spcPts val="200"/>
              </a:spcBef>
              <a:defRPr sz="1600"/>
            </a:pPr>
            <a:r>
              <a:t>https://www.ncbi.nlm.nih.gov/pubmed/18358851</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Title 1"/>
          <p:cNvSpPr txBox="1"/>
          <p:nvPr>
            <p:ph type="title"/>
          </p:nvPr>
        </p:nvSpPr>
        <p:spPr>
          <a:prstGeom prst="rect">
            <a:avLst/>
          </a:prstGeom>
        </p:spPr>
        <p:txBody>
          <a:bodyPr/>
          <a:lstStyle>
            <a:lvl1pPr>
              <a:defRPr spc="-112" sz="5600"/>
            </a:lvl1pPr>
          </a:lstStyle>
          <a:p>
            <a:pPr/>
            <a:r>
              <a:t>Stereotactic Brain Procedures</a:t>
            </a:r>
          </a:p>
        </p:txBody>
      </p:sp>
      <p:sp>
        <p:nvSpPr>
          <p:cNvPr id="351" name="Content Placeholder 2"/>
          <p:cNvSpPr txBox="1"/>
          <p:nvPr>
            <p:ph type="body" idx="1"/>
          </p:nvPr>
        </p:nvSpPr>
        <p:spPr>
          <a:prstGeom prst="rect">
            <a:avLst/>
          </a:prstGeom>
        </p:spPr>
        <p:txBody>
          <a:bodyPr/>
          <a:lstStyle/>
          <a:p>
            <a:pPr/>
          </a:p>
        </p:txBody>
      </p:sp>
      <p:pic>
        <p:nvPicPr>
          <p:cNvPr id="352" name="Unknown.jpeg" descr="Unknown.jpeg"/>
          <p:cNvPicPr>
            <a:picLocks noChangeAspect="1"/>
          </p:cNvPicPr>
          <p:nvPr/>
        </p:nvPicPr>
        <p:blipFill>
          <a:blip r:embed="rId2">
            <a:extLst/>
          </a:blip>
          <a:stretch>
            <a:fillRect/>
          </a:stretch>
        </p:blipFill>
        <p:spPr>
          <a:xfrm>
            <a:off x="543116" y="4355239"/>
            <a:ext cx="12085785" cy="8042542"/>
          </a:xfrm>
          <a:prstGeom prst="rect">
            <a:avLst/>
          </a:prstGeom>
          <a:ln w="12700">
            <a:miter lim="400000"/>
          </a:ln>
        </p:spPr>
      </p:pic>
      <p:pic>
        <p:nvPicPr>
          <p:cNvPr id="353" name="Unknown.jpeg" descr="Unknown.jpeg"/>
          <p:cNvPicPr>
            <a:picLocks noChangeAspect="1"/>
          </p:cNvPicPr>
          <p:nvPr/>
        </p:nvPicPr>
        <p:blipFill>
          <a:blip r:embed="rId3">
            <a:extLst/>
          </a:blip>
          <a:stretch>
            <a:fillRect/>
          </a:stretch>
        </p:blipFill>
        <p:spPr>
          <a:xfrm>
            <a:off x="12836265" y="4987719"/>
            <a:ext cx="10757419" cy="5179499"/>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Title 1"/>
          <p:cNvSpPr txBox="1"/>
          <p:nvPr>
            <p:ph type="title"/>
          </p:nvPr>
        </p:nvSpPr>
        <p:spPr>
          <a:prstGeom prst="rect">
            <a:avLst/>
          </a:prstGeom>
        </p:spPr>
        <p:txBody>
          <a:bodyPr/>
          <a:lstStyle/>
          <a:p>
            <a:pPr>
              <a:defRPr spc="-112" sz="5600"/>
            </a:pPr>
            <a:r>
              <a:t>Stereotactic Brain Procedures</a:t>
            </a:r>
            <a:r>
              <a:rPr baseline="-15500"/>
              <a:t>1</a:t>
            </a:r>
          </a:p>
        </p:txBody>
      </p:sp>
      <p:sp>
        <p:nvSpPr>
          <p:cNvPr id="356" name="Content Placeholder 2"/>
          <p:cNvSpPr txBox="1"/>
          <p:nvPr>
            <p:ph type="body" idx="1"/>
          </p:nvPr>
        </p:nvSpPr>
        <p:spPr>
          <a:xfrm>
            <a:off x="1206500" y="3089365"/>
            <a:ext cx="21971000" cy="9415151"/>
          </a:xfrm>
          <a:prstGeom prst="rect">
            <a:avLst/>
          </a:prstGeom>
        </p:spPr>
        <p:txBody>
          <a:bodyPr/>
          <a:lstStyle/>
          <a:p>
            <a:pPr marL="914400" indent="-914400">
              <a:defRPr sz="4000"/>
            </a:pPr>
          </a:p>
          <a:p>
            <a:pPr marL="914400" indent="-914400">
              <a:spcBef>
                <a:spcPts val="800"/>
              </a:spcBef>
              <a:defRPr sz="4000"/>
            </a:pPr>
            <a:r>
              <a:t>Real-time, 3-D system used to locate structures/locations within the brain</a:t>
            </a:r>
          </a:p>
          <a:p>
            <a:pPr marL="914400" indent="-914400">
              <a:spcBef>
                <a:spcPts val="800"/>
              </a:spcBef>
              <a:defRPr sz="4000"/>
            </a:pPr>
            <a:r>
              <a:t>Minimally invasive</a:t>
            </a:r>
          </a:p>
          <a:p>
            <a:pPr marL="914400" indent="-914400">
              <a:spcBef>
                <a:spcPts val="800"/>
              </a:spcBef>
              <a:defRPr sz="4000"/>
            </a:pPr>
            <a:r>
              <a:t>Similar to GPS; uses MRI imagining &amp; computer program to generate 3-D image of patient’s brain; location equipment used in OR</a:t>
            </a:r>
          </a:p>
          <a:p>
            <a:pPr marL="914400" indent="-914400">
              <a:spcBef>
                <a:spcPts val="800"/>
              </a:spcBef>
              <a:defRPr sz="4000"/>
            </a:pPr>
            <a:r>
              <a:t>Can be used with frame or without; frameless becoming more popular</a:t>
            </a:r>
          </a:p>
          <a:p>
            <a:pPr marL="914400" indent="-914400">
              <a:spcBef>
                <a:spcPts val="800"/>
              </a:spcBef>
              <a:defRPr sz="4000"/>
            </a:pPr>
            <a:r>
              <a:t>Used to treat involuntary movement disorders, intractable pain &amp; epilepsy or to dx &amp; tx brain tumors; can be with or without frame</a:t>
            </a:r>
          </a:p>
          <a:p>
            <a:pPr marL="914400" indent="-914400">
              <a:spcBef>
                <a:spcPts val="800"/>
              </a:spcBef>
              <a:defRPr sz="4000"/>
            </a:pPr>
            <a:r>
              <a:t>Thorough pt assessment prior to going to OR &amp; document</a:t>
            </a:r>
          </a:p>
          <a:p>
            <a:pPr marL="914400" indent="-914400">
              <a:spcBef>
                <a:spcPts val="800"/>
              </a:spcBef>
              <a:defRPr sz="4000"/>
            </a:pPr>
            <a:r>
              <a:t>Often performed as Asleep-Awake-Asleep to allow for cortical mapping &amp; pt evaluation</a:t>
            </a:r>
          </a:p>
          <a:p>
            <a:pPr marL="0" indent="0">
              <a:defRPr sz="4000"/>
            </a:pPr>
          </a:p>
          <a:p>
            <a:pPr marL="0" indent="0">
              <a:spcBef>
                <a:spcPts val="800"/>
              </a:spcBef>
              <a:defRPr sz="4000"/>
            </a:pPr>
            <a:r>
              <a:t>DO NOT touch pt once they’ve been positioned (unless an emergency)</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Title 1"/>
          <p:cNvSpPr txBox="1"/>
          <p:nvPr>
            <p:ph type="title"/>
          </p:nvPr>
        </p:nvSpPr>
        <p:spPr>
          <a:prstGeom prst="rect">
            <a:avLst/>
          </a:prstGeom>
        </p:spPr>
        <p:txBody>
          <a:bodyPr/>
          <a:lstStyle/>
          <a:p>
            <a:pPr>
              <a:defRPr spc="-112" sz="5600"/>
            </a:pPr>
            <a:r>
              <a:t>Surgery to control seizures</a:t>
            </a:r>
            <a:r>
              <a:rPr baseline="-15500"/>
              <a:t>1</a:t>
            </a:r>
          </a:p>
        </p:txBody>
      </p:sp>
      <p:sp>
        <p:nvSpPr>
          <p:cNvPr id="359" name="Content Placeholder 2"/>
          <p:cNvSpPr txBox="1"/>
          <p:nvPr>
            <p:ph type="body" idx="1"/>
          </p:nvPr>
        </p:nvSpPr>
        <p:spPr>
          <a:xfrm>
            <a:off x="1206500" y="3439276"/>
            <a:ext cx="21971000" cy="9065240"/>
          </a:xfrm>
          <a:prstGeom prst="rect">
            <a:avLst/>
          </a:prstGeom>
        </p:spPr>
        <p:txBody>
          <a:bodyPr/>
          <a:lstStyle/>
          <a:p>
            <a:pPr marL="0" indent="0">
              <a:spcBef>
                <a:spcPts val="800"/>
              </a:spcBef>
              <a:defRPr sz="4000"/>
            </a:pPr>
            <a:r>
              <a:t>Epilepsy</a:t>
            </a:r>
          </a:p>
          <a:p>
            <a:pPr marL="914400" indent="-914400">
              <a:spcBef>
                <a:spcPts val="800"/>
              </a:spcBef>
              <a:defRPr sz="4000"/>
            </a:pPr>
            <a:r>
              <a:t>Present in 0.5-2% population; 20% pts refractory to anti-seizure meds</a:t>
            </a:r>
          </a:p>
          <a:p>
            <a:pPr marL="914400" indent="-914400">
              <a:spcBef>
                <a:spcPts val="800"/>
              </a:spcBef>
              <a:defRPr sz="4000"/>
            </a:pPr>
            <a:r>
              <a:t>High correlation between epilepsy &amp; OSA</a:t>
            </a:r>
          </a:p>
          <a:p>
            <a:pPr marL="914400" indent="-914400">
              <a:spcBef>
                <a:spcPts val="800"/>
              </a:spcBef>
              <a:defRPr sz="4000"/>
            </a:pPr>
            <a:r>
              <a:t>Long-term therapy (excluding levetiracetam) may alter metabolism of many anesthesia drugs d/t inducement of cytochrome p450 system (muscle relaxants &amp; narcotic)</a:t>
            </a:r>
          </a:p>
          <a:p>
            <a:pPr lvl="1" marL="1314450" indent="-914400">
              <a:spcBef>
                <a:spcPts val="600"/>
              </a:spcBef>
              <a:defRPr sz="3200"/>
            </a:pPr>
            <a:r>
              <a:t>Can also cause liver damage</a:t>
            </a:r>
            <a:endParaRPr sz="5600"/>
          </a:p>
          <a:p>
            <a:pPr marL="0" indent="0">
              <a:spcBef>
                <a:spcPts val="800"/>
              </a:spcBef>
              <a:defRPr sz="4000"/>
            </a:pPr>
            <a:r>
              <a:t>Specific anesthesia meds:</a:t>
            </a:r>
          </a:p>
          <a:p>
            <a:pPr marL="914400" indent="-914400">
              <a:spcBef>
                <a:spcPts val="800"/>
              </a:spcBef>
              <a:defRPr sz="4000"/>
            </a:pPr>
            <a:r>
              <a:t>Benzos potential anti-convulsants &amp; suppress EEG; effective control of status epilepticus</a:t>
            </a:r>
          </a:p>
          <a:p>
            <a:pPr marL="914400" indent="-914400">
              <a:spcBef>
                <a:spcPts val="800"/>
              </a:spcBef>
              <a:defRPr sz="4000"/>
            </a:pPr>
            <a:r>
              <a:t>Propofol has anti-convulsant properties but can activate epileptogenic foci with bolus dose; useful in status epilepticus</a:t>
            </a:r>
          </a:p>
          <a:p>
            <a:pPr marL="914400" indent="-914400">
              <a:spcBef>
                <a:spcPts val="800"/>
              </a:spcBef>
              <a:defRPr sz="4000"/>
            </a:pPr>
            <a:r>
              <a:t>Etomidate shows pro &amp; anti-convulsant effects; dose &amp; rate of admin determines effect</a:t>
            </a:r>
          </a:p>
          <a:p>
            <a:pPr marL="914400" indent="-914400">
              <a:spcBef>
                <a:spcPts val="800"/>
              </a:spcBef>
              <a:defRPr sz="4000"/>
            </a:pPr>
            <a:r>
              <a:t>Ketamine activates epileptogenic focus &amp; best avoided</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Title 1"/>
          <p:cNvSpPr txBox="1"/>
          <p:nvPr>
            <p:ph type="title"/>
          </p:nvPr>
        </p:nvSpPr>
        <p:spPr>
          <a:prstGeom prst="rect">
            <a:avLst/>
          </a:prstGeom>
        </p:spPr>
        <p:txBody>
          <a:bodyPr/>
          <a:lstStyle/>
          <a:p>
            <a:pPr>
              <a:defRPr spc="-112" sz="5600"/>
            </a:pPr>
            <a:r>
              <a:t>Surgery to control seizures</a:t>
            </a:r>
            <a:r>
              <a:rPr baseline="-15500"/>
              <a:t>2</a:t>
            </a:r>
          </a:p>
        </p:txBody>
      </p:sp>
      <p:sp>
        <p:nvSpPr>
          <p:cNvPr id="364" name="Content Placeholder 2"/>
          <p:cNvSpPr txBox="1"/>
          <p:nvPr>
            <p:ph type="body" idx="1"/>
          </p:nvPr>
        </p:nvSpPr>
        <p:spPr>
          <a:prstGeom prst="rect">
            <a:avLst/>
          </a:prstGeom>
        </p:spPr>
        <p:txBody>
          <a:bodyPr/>
          <a:lstStyle/>
          <a:p>
            <a:pPr marL="0" indent="0">
              <a:spcBef>
                <a:spcPts val="800"/>
              </a:spcBef>
              <a:defRPr sz="4000"/>
            </a:pPr>
            <a:r>
              <a:t>Specific anesthesia meds:</a:t>
            </a:r>
          </a:p>
          <a:p>
            <a:pPr marL="914400" indent="-914400">
              <a:spcBef>
                <a:spcPts val="800"/>
              </a:spcBef>
              <a:defRPr sz="4000"/>
            </a:pPr>
            <a:r>
              <a:t>Muscle relaxants– none shown to cause seizure activity; same with anticholinesterases &amp; anticholinergics </a:t>
            </a:r>
          </a:p>
          <a:p>
            <a:pPr marL="914400" indent="-914400">
              <a:spcBef>
                <a:spcPts val="800"/>
              </a:spcBef>
              <a:defRPr sz="4000"/>
            </a:pPr>
            <a:r>
              <a:t>Volatile gases—only sevo produces epileptiform EEG in pts with epilepsy</a:t>
            </a:r>
          </a:p>
          <a:p>
            <a:pPr marL="914400" indent="-914400">
              <a:spcBef>
                <a:spcPts val="800"/>
              </a:spcBef>
              <a:defRPr sz="4000"/>
            </a:pPr>
            <a:r>
              <a:t>Opioids—large doses of fent/sufenta (CABG procedures) product cortical seizure activity in animal models; usual doses do not</a:t>
            </a:r>
          </a:p>
          <a:p>
            <a:pPr marL="914400" indent="-914400">
              <a:spcBef>
                <a:spcPts val="800"/>
              </a:spcBef>
              <a:defRPr sz="4000"/>
            </a:pPr>
            <a:r>
              <a:t>Meperdine—with repeated or cont admin, metabolite normeperdine </a:t>
            </a:r>
            <a:r>
              <a:rPr>
                <a:latin typeface="Symbol"/>
                <a:ea typeface="Symbol"/>
                <a:cs typeface="Symbol"/>
                <a:sym typeface="Symbol"/>
              </a:rPr>
              <a:t>®</a:t>
            </a:r>
            <a:r>
              <a:t>  neurotoxicity </a:t>
            </a:r>
            <a:r>
              <a:rPr>
                <a:latin typeface="Symbol"/>
                <a:ea typeface="Symbol"/>
                <a:cs typeface="Symbol"/>
                <a:sym typeface="Symbol"/>
              </a:rPr>
              <a:t>®</a:t>
            </a:r>
            <a:r>
              <a:t>  seizures</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Title 1"/>
          <p:cNvSpPr txBox="1"/>
          <p:nvPr>
            <p:ph type="title"/>
          </p:nvPr>
        </p:nvSpPr>
        <p:spPr>
          <a:prstGeom prst="rect">
            <a:avLst/>
          </a:prstGeom>
        </p:spPr>
        <p:txBody>
          <a:bodyPr/>
          <a:lstStyle/>
          <a:p>
            <a:pPr>
              <a:defRPr spc="-112" sz="5600"/>
            </a:pPr>
            <a:r>
              <a:t>Surgery to control seizures</a:t>
            </a:r>
            <a:r>
              <a:rPr baseline="-15500"/>
              <a:t>3</a:t>
            </a:r>
          </a:p>
        </p:txBody>
      </p:sp>
      <p:sp>
        <p:nvSpPr>
          <p:cNvPr id="367" name="Content Placeholder 2"/>
          <p:cNvSpPr txBox="1"/>
          <p:nvPr>
            <p:ph type="body" idx="1"/>
          </p:nvPr>
        </p:nvSpPr>
        <p:spPr>
          <a:prstGeom prst="rect">
            <a:avLst/>
          </a:prstGeom>
        </p:spPr>
        <p:txBody>
          <a:bodyPr/>
          <a:lstStyle/>
          <a:p>
            <a:pPr marL="914400" indent="-914400">
              <a:defRPr sz="4000"/>
            </a:pPr>
          </a:p>
          <a:p>
            <a:pPr marL="0" indent="0">
              <a:spcBef>
                <a:spcPts val="800"/>
              </a:spcBef>
              <a:defRPr sz="4000"/>
            </a:pPr>
            <a:r>
              <a:t>Two types of surgery:  intracranial electrode placement &amp; surgical resection</a:t>
            </a:r>
          </a:p>
          <a:p>
            <a:pPr marL="0" indent="0">
              <a:spcBef>
                <a:spcPts val="800"/>
              </a:spcBef>
              <a:defRPr sz="4000"/>
            </a:pPr>
            <a:r>
              <a:t>considerations</a:t>
            </a:r>
          </a:p>
          <a:p>
            <a:pPr marL="914400" indent="-914400">
              <a:spcBef>
                <a:spcPts val="800"/>
              </a:spcBef>
              <a:defRPr sz="4000"/>
            </a:pPr>
            <a:r>
              <a:t>Anti-convulsant meds, schedule of admin &amp; drug levels</a:t>
            </a:r>
          </a:p>
          <a:p>
            <a:pPr marL="914400" indent="-914400">
              <a:spcBef>
                <a:spcPts val="800"/>
              </a:spcBef>
              <a:defRPr sz="4000"/>
            </a:pPr>
            <a:r>
              <a:t>Hx of seizures, when was last one?</a:t>
            </a:r>
          </a:p>
          <a:p>
            <a:pPr marL="914400" indent="-914400">
              <a:spcBef>
                <a:spcPts val="800"/>
              </a:spcBef>
              <a:defRPr sz="4000"/>
            </a:pPr>
            <a:r>
              <a:t>Positioning requirement</a:t>
            </a:r>
          </a:p>
          <a:p>
            <a:pPr marL="914400" indent="-914400">
              <a:spcBef>
                <a:spcPts val="800"/>
              </a:spcBef>
              <a:defRPr sz="4000"/>
            </a:pPr>
            <a:r>
              <a:t>Type of brain monitoring to be used </a:t>
            </a:r>
          </a:p>
          <a:p>
            <a:pPr lvl="1" marL="1314450" indent="-914400">
              <a:spcBef>
                <a:spcPts val="600"/>
              </a:spcBef>
              <a:defRPr sz="3200"/>
            </a:pPr>
            <a:r>
              <a:t>Electrocorticography—avoid benzos &amp; anticonvulsants</a:t>
            </a:r>
            <a:endParaRPr sz="5600"/>
          </a:p>
          <a:p>
            <a:pPr marL="914400" indent="-914400">
              <a:spcBef>
                <a:spcPts val="800"/>
              </a:spcBef>
              <a:defRPr sz="4000"/>
            </a:pPr>
            <a:r>
              <a:t>Anesthetic plan—GA, monitoring &amp; access (a line, CVP?)</a:t>
            </a:r>
          </a:p>
          <a:p>
            <a:pPr lvl="1" marL="1314450" indent="-914400">
              <a:spcBef>
                <a:spcPts val="600"/>
              </a:spcBef>
              <a:defRPr sz="3200"/>
            </a:pPr>
            <a:r>
              <a:t>Will anesthesia be asked to induce seizure (hyperventilation or methohexital)</a:t>
            </a:r>
            <a:endParaRPr sz="5600"/>
          </a:p>
          <a:p>
            <a:pPr lvl="1" marL="1314450" indent="-914400">
              <a:spcBef>
                <a:spcPts val="600"/>
              </a:spcBef>
              <a:defRPr sz="3200"/>
            </a:pPr>
            <a:r>
              <a:t>Will want quick wake-up for neuro assessment</a:t>
            </a:r>
            <a:endParaRPr sz="5600"/>
          </a:p>
          <a:p>
            <a:pPr marL="914400" indent="-914400">
              <a:spcBef>
                <a:spcPts val="800"/>
              </a:spcBef>
              <a:defRPr sz="4000"/>
            </a:pPr>
            <a:r>
              <a:t>Post-op complications:  seizures, bleeding &amp; cerebral edema</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Title 1"/>
          <p:cNvSpPr txBox="1"/>
          <p:nvPr>
            <p:ph type="title"/>
          </p:nvPr>
        </p:nvSpPr>
        <p:spPr>
          <a:prstGeom prst="rect">
            <a:avLst/>
          </a:prstGeom>
        </p:spPr>
        <p:txBody>
          <a:bodyPr/>
          <a:lstStyle>
            <a:lvl1pPr>
              <a:defRPr spc="-112" sz="5600"/>
            </a:lvl1pPr>
          </a:lstStyle>
          <a:p>
            <a:pPr/>
            <a:r>
              <a:t>Awake Craniotomy Procedures</a:t>
            </a:r>
          </a:p>
        </p:txBody>
      </p:sp>
      <p:sp>
        <p:nvSpPr>
          <p:cNvPr id="370" name="Rectangle 5"/>
          <p:cNvSpPr txBox="1"/>
          <p:nvPr/>
        </p:nvSpPr>
        <p:spPr>
          <a:xfrm>
            <a:off x="4053840" y="-1491701"/>
            <a:ext cx="16276320" cy="666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Calibri"/>
                <a:ea typeface="Calibri"/>
                <a:cs typeface="Calibri"/>
                <a:sym typeface="Calibri"/>
              </a:defRPr>
            </a:pPr>
          </a:p>
          <a:p>
            <a:pPr>
              <a:defRPr>
                <a:latin typeface="Calibri"/>
                <a:ea typeface="Calibri"/>
                <a:cs typeface="Calibri"/>
                <a:sym typeface="Calibri"/>
              </a:defRPr>
            </a:pPr>
          </a:p>
          <a:p>
            <a:pPr>
              <a:defRPr>
                <a:latin typeface="Calibri"/>
                <a:ea typeface="Calibri"/>
                <a:cs typeface="Calibri"/>
                <a:sym typeface="Calibri"/>
              </a:defRPr>
            </a:pPr>
          </a:p>
          <a:p>
            <a:pPr>
              <a:defRPr>
                <a:latin typeface="Calibri"/>
                <a:ea typeface="Calibri"/>
                <a:cs typeface="Calibri"/>
                <a:sym typeface="Calibri"/>
              </a:defRPr>
            </a:pPr>
          </a:p>
          <a:p>
            <a:pPr>
              <a:defRPr>
                <a:latin typeface="Calibri"/>
                <a:ea typeface="Calibri"/>
                <a:cs typeface="Calibri"/>
                <a:sym typeface="Calibri"/>
              </a:defRPr>
            </a:pPr>
          </a:p>
          <a:p>
            <a:pPr>
              <a:defRPr>
                <a:latin typeface="Calibri"/>
                <a:ea typeface="Calibri"/>
                <a:cs typeface="Calibri"/>
                <a:sym typeface="Calibri"/>
              </a:defRPr>
            </a:pPr>
          </a:p>
          <a:p>
            <a:pPr>
              <a:defRPr>
                <a:latin typeface="Calibri"/>
                <a:ea typeface="Calibri"/>
                <a:cs typeface="Calibri"/>
                <a:sym typeface="Calibri"/>
              </a:defRPr>
            </a:pPr>
          </a:p>
          <a:p>
            <a:pPr>
              <a:defRPr>
                <a:latin typeface="Calibri"/>
                <a:ea typeface="Calibri"/>
                <a:cs typeface="Calibri"/>
                <a:sym typeface="Calibri"/>
              </a:defRPr>
            </a:pPr>
          </a:p>
          <a:p>
            <a:pPr>
              <a:defRPr>
                <a:latin typeface="Calibri"/>
                <a:ea typeface="Calibri"/>
                <a:cs typeface="Calibri"/>
                <a:sym typeface="Calibri"/>
              </a:defRPr>
            </a:pPr>
          </a:p>
          <a:p>
            <a:pPr>
              <a:defRPr>
                <a:latin typeface="Calibri"/>
                <a:ea typeface="Calibri"/>
                <a:cs typeface="Calibri"/>
                <a:sym typeface="Calibri"/>
              </a:defRPr>
            </a:pPr>
          </a:p>
        </p:txBody>
      </p:sp>
      <p:pic>
        <p:nvPicPr>
          <p:cNvPr id="371" name="Unknown.jpeg" descr="Unknown.jpeg"/>
          <p:cNvPicPr>
            <a:picLocks noChangeAspect="1"/>
          </p:cNvPicPr>
          <p:nvPr/>
        </p:nvPicPr>
        <p:blipFill>
          <a:blip r:embed="rId2">
            <a:extLst/>
          </a:blip>
          <a:stretch>
            <a:fillRect/>
          </a:stretch>
        </p:blipFill>
        <p:spPr>
          <a:xfrm>
            <a:off x="1610714" y="3839026"/>
            <a:ext cx="9350117" cy="7738028"/>
          </a:xfrm>
          <a:prstGeom prst="rect">
            <a:avLst/>
          </a:prstGeom>
          <a:ln w="12700">
            <a:miter lim="400000"/>
          </a:ln>
        </p:spPr>
      </p:pic>
      <p:pic>
        <p:nvPicPr>
          <p:cNvPr id="372" name="Unknown.jpeg" descr="Unknown.jpeg"/>
          <p:cNvPicPr>
            <a:picLocks noChangeAspect="1"/>
          </p:cNvPicPr>
          <p:nvPr/>
        </p:nvPicPr>
        <p:blipFill>
          <a:blip r:embed="rId3">
            <a:extLst/>
          </a:blip>
          <a:stretch>
            <a:fillRect/>
          </a:stretch>
        </p:blipFill>
        <p:spPr>
          <a:xfrm>
            <a:off x="11957833" y="4171156"/>
            <a:ext cx="11960511" cy="6697886"/>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Title 1"/>
          <p:cNvSpPr txBox="1"/>
          <p:nvPr>
            <p:ph type="title"/>
          </p:nvPr>
        </p:nvSpPr>
        <p:spPr>
          <a:prstGeom prst="rect">
            <a:avLst/>
          </a:prstGeom>
        </p:spPr>
        <p:txBody>
          <a:bodyPr/>
          <a:lstStyle>
            <a:lvl1pPr>
              <a:defRPr spc="-79" sz="4000"/>
            </a:lvl1pPr>
          </a:lstStyle>
          <a:p>
            <a:pPr/>
            <a:r>
              <a:t>AWAKE BRAIN SURGERY (Uncensored) - Resection of Oligodendroglioma, Right Frontal Lobe</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Title 1"/>
          <p:cNvSpPr txBox="1"/>
          <p:nvPr>
            <p:ph type="title"/>
          </p:nvPr>
        </p:nvSpPr>
        <p:spPr>
          <a:prstGeom prst="rect">
            <a:avLst/>
          </a:prstGeom>
        </p:spPr>
        <p:txBody>
          <a:bodyPr/>
          <a:lstStyle/>
          <a:p>
            <a:pPr>
              <a:defRPr spc="-112" sz="5600"/>
            </a:pPr>
            <a:r>
              <a:t>Awake Craniotomies</a:t>
            </a:r>
            <a:r>
              <a:rPr baseline="-15500"/>
              <a:t>1</a:t>
            </a:r>
          </a:p>
        </p:txBody>
      </p:sp>
      <p:sp>
        <p:nvSpPr>
          <p:cNvPr id="377" name="Content Placeholder 2"/>
          <p:cNvSpPr txBox="1"/>
          <p:nvPr>
            <p:ph type="body" idx="1"/>
          </p:nvPr>
        </p:nvSpPr>
        <p:spPr>
          <a:xfrm>
            <a:off x="1206500" y="2842640"/>
            <a:ext cx="21971000" cy="9661876"/>
          </a:xfrm>
          <a:prstGeom prst="rect">
            <a:avLst/>
          </a:prstGeom>
        </p:spPr>
        <p:txBody>
          <a:bodyPr/>
          <a:lstStyle/>
          <a:p>
            <a:pPr marL="0" indent="0" defTabSz="2267655">
              <a:spcBef>
                <a:spcPts val="700"/>
              </a:spcBef>
              <a:defRPr sz="3720"/>
            </a:pPr>
            <a:r>
              <a:t>Indications for awake craniotomy:</a:t>
            </a:r>
          </a:p>
          <a:p>
            <a:pPr marL="850391" indent="-850391" defTabSz="2267655">
              <a:spcBef>
                <a:spcPts val="700"/>
              </a:spcBef>
              <a:defRPr sz="3720"/>
            </a:pPr>
            <a:r>
              <a:t>Supratentorial tumors, eloquent cortex (motor strip cortex, Broca &amp;/or Wernicke area; sensory cortex)</a:t>
            </a:r>
          </a:p>
          <a:p>
            <a:pPr marL="850391" indent="-850391" defTabSz="2267655">
              <a:spcBef>
                <a:spcPts val="700"/>
              </a:spcBef>
              <a:defRPr sz="3720"/>
            </a:pPr>
            <a:r>
              <a:t>Intractable epilepsy; Parkinson’s disease</a:t>
            </a:r>
          </a:p>
          <a:p>
            <a:pPr marL="850391" indent="-850391" defTabSz="2267655">
              <a:spcBef>
                <a:spcPts val="700"/>
              </a:spcBef>
              <a:defRPr sz="3720"/>
            </a:pPr>
            <a:r>
              <a:t>Deep brain nerve stimulator</a:t>
            </a:r>
          </a:p>
          <a:p>
            <a:pPr marL="850391" indent="-850391" defTabSz="2267655">
              <a:spcBef>
                <a:spcPts val="700"/>
              </a:spcBef>
              <a:defRPr sz="3720"/>
            </a:pPr>
            <a:r>
              <a:t>AV malformations</a:t>
            </a:r>
          </a:p>
          <a:p>
            <a:pPr marL="850391" indent="-850391" defTabSz="2267655">
              <a:spcBef>
                <a:spcPts val="700"/>
              </a:spcBef>
              <a:defRPr sz="3720"/>
            </a:pPr>
            <a:r>
              <a:t>Aneurysms</a:t>
            </a:r>
          </a:p>
          <a:p>
            <a:pPr marL="850391" indent="-850391" defTabSz="2267655">
              <a:spcBef>
                <a:spcPts val="4100"/>
              </a:spcBef>
              <a:defRPr sz="3720"/>
            </a:pPr>
          </a:p>
          <a:p>
            <a:pPr marL="0" indent="0" defTabSz="2267655">
              <a:spcBef>
                <a:spcPts val="700"/>
              </a:spcBef>
              <a:defRPr sz="3720"/>
            </a:pPr>
            <a:r>
              <a:t>Benefits</a:t>
            </a:r>
          </a:p>
          <a:p>
            <a:pPr marL="850391" indent="-850391" defTabSz="2267655">
              <a:spcBef>
                <a:spcPts val="700"/>
              </a:spcBef>
              <a:defRPr sz="3720"/>
            </a:pPr>
            <a:r>
              <a:t>Optimal tumor resection</a:t>
            </a:r>
          </a:p>
          <a:p>
            <a:pPr marL="850391" indent="-850391" defTabSz="2267655">
              <a:spcBef>
                <a:spcPts val="700"/>
              </a:spcBef>
              <a:defRPr sz="3720"/>
            </a:pPr>
            <a:r>
              <a:t>Improved tumor diagnosis</a:t>
            </a:r>
          </a:p>
          <a:p>
            <a:pPr marL="850391" indent="-850391" defTabSz="2267655">
              <a:spcBef>
                <a:spcPts val="700"/>
              </a:spcBef>
              <a:defRPr sz="3720"/>
            </a:pPr>
            <a:r>
              <a:t>Resection of non-operable (by open crani) tumors</a:t>
            </a:r>
          </a:p>
          <a:p>
            <a:pPr marL="850391" indent="-850391" defTabSz="2267655">
              <a:spcBef>
                <a:spcPts val="700"/>
              </a:spcBef>
              <a:defRPr sz="3720"/>
            </a:pPr>
            <a:r>
              <a:t>Allows for intra-op speech, motor &amp; sensory testing</a:t>
            </a:r>
          </a:p>
          <a:p>
            <a:pPr marL="0" indent="0" defTabSz="2267655">
              <a:spcBef>
                <a:spcPts val="4100"/>
              </a:spcBef>
              <a:defRPr sz="1860"/>
            </a:pPr>
          </a:p>
          <a:p>
            <a:pPr marL="0" indent="0" defTabSz="2267655">
              <a:spcBef>
                <a:spcPts val="300"/>
              </a:spcBef>
              <a:defRPr sz="1860"/>
            </a:pPr>
            <a:r>
              <a:t>AANA Journal article: Nonopioid Anesthesia for Awake Craniotomy:  a case report </a:t>
            </a:r>
          </a:p>
          <a:p>
            <a:pPr marL="0" indent="0" defTabSz="2267655">
              <a:spcBef>
                <a:spcPts val="300"/>
              </a:spcBef>
              <a:defRPr sz="1860"/>
            </a:pPr>
            <a:r>
              <a:t>http://www.aana.com/newsandjournal/Documents/nonopioidanesthesia_0210_p29-32.pdf</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itle 1"/>
          <p:cNvSpPr txBox="1"/>
          <p:nvPr>
            <p:ph type="title"/>
          </p:nvPr>
        </p:nvSpPr>
        <p:spPr>
          <a:prstGeom prst="rect">
            <a:avLst/>
          </a:prstGeom>
        </p:spPr>
        <p:txBody>
          <a:bodyPr/>
          <a:lstStyle>
            <a:lvl1pPr>
              <a:defRPr spc="-112" sz="5600"/>
            </a:lvl1pPr>
          </a:lstStyle>
          <a:p>
            <a:pPr/>
            <a:r>
              <a:t>Cerebral blood supply</a:t>
            </a:r>
          </a:p>
        </p:txBody>
      </p:sp>
      <p:sp>
        <p:nvSpPr>
          <p:cNvPr id="173" name="Rectangle"/>
          <p:cNvSpPr txBox="1"/>
          <p:nvPr>
            <p:ph type="body" idx="13"/>
          </p:nvPr>
        </p:nvSpPr>
        <p:spPr>
          <a:prstGeom prst="rect">
            <a:avLst/>
          </a:prstGeom>
        </p:spPr>
        <p:txBody>
          <a:bodyPr/>
          <a:lstStyle/>
          <a:p>
            <a:pPr marL="0" indent="0" defTabSz="825500">
              <a:lnSpc>
                <a:spcPct val="100000"/>
              </a:lnSpc>
              <a:spcBef>
                <a:spcPts val="0"/>
              </a:spcBef>
              <a:buSzTx/>
              <a:buNone/>
              <a:defRPr b="1" sz="5500"/>
            </a:pPr>
          </a:p>
        </p:txBody>
      </p:sp>
      <p:sp>
        <p:nvSpPr>
          <p:cNvPr id="174" name="Content Placeholder 2"/>
          <p:cNvSpPr txBox="1"/>
          <p:nvPr>
            <p:ph type="body" idx="1"/>
          </p:nvPr>
        </p:nvSpPr>
        <p:spPr>
          <a:prstGeom prst="rect">
            <a:avLst/>
          </a:prstGeom>
        </p:spPr>
        <p:txBody>
          <a:bodyPr/>
          <a:lstStyle/>
          <a:p>
            <a:pPr marL="0" indent="0" defTabSz="896201">
              <a:spcBef>
                <a:spcPts val="700"/>
              </a:spcBef>
              <a:defRPr sz="3762">
                <a:solidFill>
                  <a:srgbClr val="0433FF"/>
                </a:solidFill>
              </a:defRPr>
            </a:pPr>
            <a:r>
              <a:t>Anterior Circulation</a:t>
            </a:r>
          </a:p>
          <a:p>
            <a:pPr marL="672150" indent="-672150" defTabSz="896201">
              <a:spcBef>
                <a:spcPts val="700"/>
              </a:spcBef>
              <a:defRPr sz="3762"/>
            </a:pPr>
            <a:r>
              <a:t>Anterior &amp; Posterior spinal arteries</a:t>
            </a:r>
          </a:p>
          <a:p>
            <a:pPr lvl="1" marL="1008227" indent="-560126" defTabSz="896201">
              <a:spcBef>
                <a:spcPts val="500"/>
              </a:spcBef>
              <a:defRPr sz="2970"/>
            </a:pPr>
            <a:r>
              <a:t>Anterior cerebral a </a:t>
            </a:r>
            <a:r>
              <a:rPr>
                <a:latin typeface="Symbol"/>
                <a:ea typeface="Symbol"/>
                <a:cs typeface="Symbol"/>
                <a:sym typeface="Symbol"/>
              </a:rPr>
              <a:t>®</a:t>
            </a:r>
            <a:r>
              <a:t> medial surface of cerebral hemispheres</a:t>
            </a:r>
            <a:endParaRPr sz="5346"/>
          </a:p>
          <a:p>
            <a:pPr lvl="1" marL="1008227" indent="-560126" defTabSz="896201">
              <a:spcBef>
                <a:spcPts val="500"/>
              </a:spcBef>
              <a:defRPr sz="2970"/>
            </a:pPr>
            <a:r>
              <a:t>Middle cerebral a </a:t>
            </a:r>
            <a:r>
              <a:rPr>
                <a:latin typeface="Symbol"/>
                <a:ea typeface="Symbol"/>
                <a:cs typeface="Symbol"/>
                <a:sym typeface="Symbol"/>
              </a:rPr>
              <a:t>®</a:t>
            </a:r>
            <a:r>
              <a:t> lateral surface of hemispheres</a:t>
            </a:r>
            <a:endParaRPr sz="5346"/>
          </a:p>
          <a:p>
            <a:pPr lvl="1" marL="1008227" indent="-560126" defTabSz="896201">
              <a:spcBef>
                <a:spcPts val="500"/>
              </a:spcBef>
              <a:defRPr sz="2970"/>
            </a:pPr>
            <a:r>
              <a:t>Striate a (branches of MCA) </a:t>
            </a:r>
            <a:r>
              <a:rPr>
                <a:latin typeface="Symbol"/>
                <a:ea typeface="Symbol"/>
                <a:cs typeface="Symbol"/>
                <a:sym typeface="Symbol"/>
              </a:rPr>
              <a:t>®</a:t>
            </a:r>
            <a:r>
              <a:t>  internal capsule &amp; its motor tracts (CVAs commonly involve striate a)</a:t>
            </a:r>
            <a:endParaRPr sz="5346"/>
          </a:p>
          <a:p>
            <a:pPr lvl="1" marL="1008227" indent="-560126" defTabSz="896201">
              <a:spcBef>
                <a:spcPts val="500"/>
              </a:spcBef>
              <a:defRPr sz="2970"/>
            </a:pPr>
            <a:r>
              <a:t>Anterior communicating a </a:t>
            </a:r>
            <a:r>
              <a:rPr>
                <a:latin typeface="Symbol"/>
                <a:ea typeface="Symbol"/>
                <a:cs typeface="Symbol"/>
                <a:sym typeface="Symbol"/>
              </a:rPr>
              <a:t>®</a:t>
            </a:r>
            <a:r>
              <a:t> connection between each hemisphere’s anterior cerebral a</a:t>
            </a:r>
            <a:endParaRPr sz="5346"/>
          </a:p>
          <a:p>
            <a:pPr lvl="1" marL="1008227" indent="-560126" defTabSz="896201">
              <a:spcBef>
                <a:spcPts val="500"/>
              </a:spcBef>
              <a:defRPr sz="2970"/>
            </a:pPr>
            <a:r>
              <a:t>Posterior communicating a </a:t>
            </a:r>
            <a:r>
              <a:rPr>
                <a:latin typeface="Symbol"/>
                <a:ea typeface="Symbol"/>
                <a:cs typeface="Symbol"/>
                <a:sym typeface="Symbol"/>
              </a:rPr>
              <a:t>®</a:t>
            </a:r>
            <a:r>
              <a:t> connection between middle &amp; posterior a on each side</a:t>
            </a:r>
          </a:p>
          <a:p>
            <a:pPr marL="0" indent="0" defTabSz="896201">
              <a:spcBef>
                <a:spcPts val="4400"/>
              </a:spcBef>
              <a:defRPr sz="3762"/>
            </a:pPr>
          </a:p>
          <a:p>
            <a:pPr marL="0" indent="0" defTabSz="896201">
              <a:spcBef>
                <a:spcPts val="700"/>
              </a:spcBef>
              <a:defRPr sz="3762">
                <a:solidFill>
                  <a:srgbClr val="FF2600"/>
                </a:solidFill>
              </a:defRPr>
            </a:pPr>
            <a:r>
              <a:t>Posterior Circulation</a:t>
            </a:r>
          </a:p>
          <a:p>
            <a:pPr marL="672150" indent="-672150" defTabSz="896201">
              <a:spcBef>
                <a:spcPts val="700"/>
              </a:spcBef>
              <a:defRPr sz="3762"/>
            </a:pPr>
            <a:r>
              <a:t>Receives blood from vertebral (branches of subclavian) arteries; supplies posterior fossa structures</a:t>
            </a:r>
          </a:p>
          <a:p>
            <a:pPr marL="672150" indent="-672150" defTabSz="896201">
              <a:spcBef>
                <a:spcPts val="700"/>
              </a:spcBef>
              <a:defRPr sz="3762"/>
            </a:pPr>
            <a:r>
              <a:t>Verterbral a join to form basilar a</a:t>
            </a:r>
          </a:p>
          <a:p>
            <a:pPr marL="672150" indent="-672150" defTabSz="896201">
              <a:spcBef>
                <a:spcPts val="700"/>
              </a:spcBef>
              <a:defRPr sz="3762"/>
            </a:pPr>
            <a:r>
              <a:t>Vertebral &amp; basilar a supply:</a:t>
            </a:r>
          </a:p>
          <a:p>
            <a:pPr lvl="1" marL="1008227" indent="-560126" defTabSz="896201">
              <a:spcBef>
                <a:spcPts val="500"/>
              </a:spcBef>
              <a:defRPr sz="2970"/>
            </a:pPr>
            <a:r>
              <a:t>Cervical region of SC, brainstem, cerebellum, vestibular apparatus &amp; cochlea of inner ear, parts of diencephalon,  occipital &amp; temporal lobes</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Title 1"/>
          <p:cNvSpPr txBox="1"/>
          <p:nvPr>
            <p:ph type="title"/>
          </p:nvPr>
        </p:nvSpPr>
        <p:spPr>
          <a:prstGeom prst="rect">
            <a:avLst/>
          </a:prstGeom>
        </p:spPr>
        <p:txBody>
          <a:bodyPr/>
          <a:lstStyle/>
          <a:p>
            <a:pPr>
              <a:defRPr spc="-112" sz="5600"/>
            </a:pPr>
            <a:r>
              <a:t>Awake Craniotomies</a:t>
            </a:r>
            <a:r>
              <a:rPr baseline="-15500"/>
              <a:t>2</a:t>
            </a:r>
          </a:p>
        </p:txBody>
      </p:sp>
      <p:graphicFrame>
        <p:nvGraphicFramePr>
          <p:cNvPr id="380" name="Table 3"/>
          <p:cNvGraphicFramePr/>
          <p:nvPr/>
        </p:nvGraphicFramePr>
        <p:xfrm>
          <a:off x="2061716" y="4299284"/>
          <a:ext cx="16138359" cy="743017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7063926"/>
                <a:gridCol w="9064906"/>
              </a:tblGrid>
              <a:tr h="754080">
                <a:tc>
                  <a:txBody>
                    <a:bodyPr/>
                    <a:lstStyle/>
                    <a:p>
                      <a:pPr defTabSz="914400">
                        <a:tabLst>
                          <a:tab pos="1663700" algn="l"/>
                        </a:tabLst>
                        <a:defRPr b="0"/>
                      </a:pPr>
                      <a:r>
                        <a:rPr b="1" sz="3600"/>
                        <a:t>Inclusions</a:t>
                      </a:r>
                    </a:p>
                  </a:txBody>
                  <a:tcPr marL="45720" marR="45720" marT="45720" marB="45720" anchor="ctr" anchorCtr="0" horzOverflow="overflow">
                    <a:lnL w="12700">
                      <a:solidFill>
                        <a:srgbClr val="F69240"/>
                      </a:solidFill>
                    </a:lnL>
                    <a:lnR w="25400">
                      <a:miter lim="400000"/>
                    </a:lnR>
                    <a:lnT w="12700">
                      <a:solidFill>
                        <a:srgbClr val="F69240"/>
                      </a:solidFill>
                    </a:lnT>
                    <a:lnB w="12700">
                      <a:solidFill>
                        <a:srgbClr val="F69240"/>
                      </a:solidFill>
                    </a:lnB>
                    <a:solidFill>
                      <a:srgbClr val="F79646"/>
                    </a:solidFill>
                  </a:tcPr>
                </a:tc>
                <a:tc>
                  <a:txBody>
                    <a:bodyPr/>
                    <a:lstStyle/>
                    <a:p>
                      <a:pPr defTabSz="914400">
                        <a:tabLst>
                          <a:tab pos="1663700" algn="l"/>
                        </a:tabLst>
                        <a:defRPr b="0"/>
                      </a:pPr>
                      <a:r>
                        <a:rPr b="1" sz="3600"/>
                        <a:t>Relative Exclusions</a:t>
                      </a:r>
                    </a:p>
                  </a:txBody>
                  <a:tcPr marL="45720" marR="45720" marT="45720" marB="45720" anchor="ctr" anchorCtr="0" horzOverflow="overflow">
                    <a:lnL w="25400">
                      <a:miter lim="400000"/>
                    </a:lnL>
                    <a:lnR w="12700">
                      <a:solidFill>
                        <a:srgbClr val="F69240"/>
                      </a:solidFill>
                    </a:lnR>
                    <a:lnT w="12700">
                      <a:solidFill>
                        <a:srgbClr val="F69240"/>
                      </a:solidFill>
                    </a:lnT>
                    <a:lnB w="12700">
                      <a:solidFill>
                        <a:srgbClr val="F69240"/>
                      </a:solidFill>
                    </a:lnB>
                    <a:solidFill>
                      <a:srgbClr val="F79646"/>
                    </a:solidFill>
                  </a:tcPr>
                </a:tc>
              </a:tr>
              <a:tr h="740729">
                <a:tc>
                  <a:txBody>
                    <a:bodyPr/>
                    <a:lstStyle/>
                    <a:p>
                      <a:pPr defTabSz="914400"/>
                      <a:r>
                        <a:rPr sz="3600"/>
                        <a:t>Normal airway exam</a:t>
                      </a:r>
                    </a:p>
                  </a:txBody>
                  <a:tcPr marL="45720" marR="45720" marT="45720" marB="45720" anchor="ctr" anchorCtr="0" horzOverflow="overflow">
                    <a:lnL w="12700">
                      <a:solidFill>
                        <a:srgbClr val="F69240"/>
                      </a:solidFill>
                    </a:lnL>
                    <a:lnR w="25400">
                      <a:miter lim="400000"/>
                    </a:lnR>
                    <a:lnT w="12700">
                      <a:solidFill>
                        <a:srgbClr val="F69240"/>
                      </a:solidFill>
                    </a:lnT>
                    <a:lnB w="12700">
                      <a:solidFill>
                        <a:srgbClr val="F69240"/>
                      </a:solidFill>
                    </a:lnB>
                  </a:tcPr>
                </a:tc>
                <a:tc>
                  <a:txBody>
                    <a:bodyPr/>
                    <a:lstStyle/>
                    <a:p>
                      <a:pPr defTabSz="914400">
                        <a:defRPr sz="3600"/>
                      </a:pPr>
                      <a:r>
                        <a:t>Obesity; BMA &gt; 40 kg/m</a:t>
                      </a:r>
                      <a:r>
                        <a:rPr baseline="31000"/>
                        <a:t>2</a:t>
                      </a:r>
                    </a:p>
                  </a:txBody>
                  <a:tcPr marL="45720" marR="45720" marT="45720" marB="45720" anchor="ctr" anchorCtr="0" horzOverflow="overflow">
                    <a:lnL w="25400">
                      <a:miter lim="400000"/>
                    </a:lnL>
                    <a:lnR w="12700">
                      <a:solidFill>
                        <a:srgbClr val="F69240"/>
                      </a:solidFill>
                    </a:lnR>
                    <a:lnT w="12700">
                      <a:solidFill>
                        <a:srgbClr val="F69240"/>
                      </a:solidFill>
                    </a:lnT>
                    <a:lnB w="12700">
                      <a:solidFill>
                        <a:srgbClr val="F69240"/>
                      </a:solidFill>
                    </a:lnB>
                  </a:tcPr>
                </a:tc>
              </a:tr>
              <a:tr h="740729">
                <a:tc>
                  <a:txBody>
                    <a:bodyPr/>
                    <a:lstStyle/>
                    <a:p>
                      <a:pPr defTabSz="914400"/>
                      <a:r>
                        <a:rPr sz="3600"/>
                        <a:t>Able to lie still for extended period</a:t>
                      </a:r>
                    </a:p>
                  </a:txBody>
                  <a:tcPr marL="45720" marR="45720" marT="45720" marB="45720" anchor="ctr" anchorCtr="0" horzOverflow="overflow">
                    <a:lnL w="12700">
                      <a:solidFill>
                        <a:srgbClr val="F69240"/>
                      </a:solidFill>
                    </a:lnL>
                    <a:lnR w="25400">
                      <a:miter lim="400000"/>
                    </a:lnR>
                    <a:lnT w="12700">
                      <a:solidFill>
                        <a:srgbClr val="F69240"/>
                      </a:solidFill>
                    </a:lnT>
                    <a:lnB w="12700">
                      <a:solidFill>
                        <a:srgbClr val="F69240"/>
                      </a:solidFill>
                    </a:lnB>
                  </a:tcPr>
                </a:tc>
                <a:tc>
                  <a:txBody>
                    <a:bodyPr/>
                    <a:lstStyle/>
                    <a:p>
                      <a:pPr defTabSz="914400"/>
                      <a:r>
                        <a:rPr sz="3600"/>
                        <a:t>Obstructive sleep apnea</a:t>
                      </a:r>
                    </a:p>
                  </a:txBody>
                  <a:tcPr marL="45720" marR="45720" marT="45720" marB="45720" anchor="ctr" anchorCtr="0" horzOverflow="overflow">
                    <a:lnL w="25400">
                      <a:miter lim="400000"/>
                    </a:lnL>
                    <a:lnR w="12700">
                      <a:solidFill>
                        <a:srgbClr val="F69240"/>
                      </a:solidFill>
                    </a:lnR>
                    <a:lnT w="12700">
                      <a:solidFill>
                        <a:srgbClr val="F69240"/>
                      </a:solidFill>
                    </a:lnT>
                    <a:lnB w="12700">
                      <a:solidFill>
                        <a:srgbClr val="F69240"/>
                      </a:solidFill>
                    </a:lnB>
                  </a:tcPr>
                </a:tc>
              </a:tr>
              <a:tr h="740729">
                <a:tc>
                  <a:txBody>
                    <a:bodyPr/>
                    <a:lstStyle/>
                    <a:p>
                      <a:pPr defTabSz="914400"/>
                      <a:r>
                        <a:rPr sz="3600"/>
                        <a:t>Cooperative </a:t>
                      </a:r>
                    </a:p>
                  </a:txBody>
                  <a:tcPr marL="45720" marR="45720" marT="45720" marB="45720" anchor="ctr" anchorCtr="0" horzOverflow="overflow">
                    <a:lnL w="12700">
                      <a:solidFill>
                        <a:srgbClr val="F69240"/>
                      </a:solidFill>
                    </a:lnL>
                    <a:lnR w="25400">
                      <a:miter lim="400000"/>
                    </a:lnR>
                    <a:lnT w="12700">
                      <a:solidFill>
                        <a:srgbClr val="F69240"/>
                      </a:solidFill>
                    </a:lnT>
                    <a:lnB w="12700">
                      <a:solidFill>
                        <a:srgbClr val="F69240"/>
                      </a:solidFill>
                    </a:lnB>
                  </a:tcPr>
                </a:tc>
                <a:tc>
                  <a:txBody>
                    <a:bodyPr/>
                    <a:lstStyle/>
                    <a:p>
                      <a:pPr defTabSz="914400"/>
                      <a:r>
                        <a:rPr sz="3600"/>
                        <a:t>Symptomatic GERD</a:t>
                      </a:r>
                    </a:p>
                  </a:txBody>
                  <a:tcPr marL="45720" marR="45720" marT="45720" marB="45720" anchor="ctr" anchorCtr="0" horzOverflow="overflow">
                    <a:lnL w="25400">
                      <a:miter lim="400000"/>
                    </a:lnL>
                    <a:lnR w="12700">
                      <a:solidFill>
                        <a:srgbClr val="F69240"/>
                      </a:solidFill>
                    </a:lnR>
                    <a:lnT w="12700">
                      <a:solidFill>
                        <a:srgbClr val="F69240"/>
                      </a:solidFill>
                    </a:lnT>
                    <a:lnB w="12700">
                      <a:solidFill>
                        <a:srgbClr val="F69240"/>
                      </a:solidFill>
                    </a:lnB>
                  </a:tcPr>
                </a:tc>
              </a:tr>
              <a:tr h="740729">
                <a:tc>
                  <a:txBody>
                    <a:bodyPr/>
                    <a:lstStyle/>
                    <a:p>
                      <a:pPr defTabSz="914400">
                        <a:defRPr sz="3600"/>
                      </a:pPr>
                    </a:p>
                  </a:txBody>
                  <a:tcPr marL="45720" marR="45720" marT="45720" marB="45720" anchor="ctr" anchorCtr="0" horzOverflow="overflow">
                    <a:lnL w="12700">
                      <a:solidFill>
                        <a:srgbClr val="F69240"/>
                      </a:solidFill>
                    </a:lnL>
                    <a:lnR w="25400">
                      <a:miter lim="400000"/>
                    </a:lnR>
                    <a:lnT w="12700">
                      <a:solidFill>
                        <a:srgbClr val="F69240"/>
                      </a:solidFill>
                    </a:lnT>
                    <a:lnB w="12700">
                      <a:solidFill>
                        <a:srgbClr val="F69240"/>
                      </a:solidFill>
                    </a:lnB>
                  </a:tcPr>
                </a:tc>
                <a:tc>
                  <a:txBody>
                    <a:bodyPr/>
                    <a:lstStyle/>
                    <a:p>
                      <a:pPr defTabSz="914400"/>
                      <a:r>
                        <a:rPr sz="3600"/>
                        <a:t>Altered mental status</a:t>
                      </a:r>
                    </a:p>
                  </a:txBody>
                  <a:tcPr marL="45720" marR="45720" marT="45720" marB="45720" anchor="ctr" anchorCtr="0" horzOverflow="overflow">
                    <a:lnL w="25400">
                      <a:miter lim="400000"/>
                    </a:lnL>
                    <a:lnR w="12700">
                      <a:solidFill>
                        <a:srgbClr val="F69240"/>
                      </a:solidFill>
                    </a:lnR>
                    <a:lnT w="12700">
                      <a:solidFill>
                        <a:srgbClr val="F69240"/>
                      </a:solidFill>
                    </a:lnT>
                    <a:lnB w="12700">
                      <a:solidFill>
                        <a:srgbClr val="F69240"/>
                      </a:solidFill>
                    </a:lnB>
                  </a:tcPr>
                </a:tc>
              </a:tr>
              <a:tr h="740729">
                <a:tc>
                  <a:txBody>
                    <a:bodyPr/>
                    <a:lstStyle/>
                    <a:p>
                      <a:pPr defTabSz="914400">
                        <a:defRPr sz="3600"/>
                      </a:pPr>
                    </a:p>
                  </a:txBody>
                  <a:tcPr marL="45720" marR="45720" marT="45720" marB="45720" anchor="ctr" anchorCtr="0" horzOverflow="overflow">
                    <a:lnL w="12700">
                      <a:solidFill>
                        <a:srgbClr val="F69240"/>
                      </a:solidFill>
                    </a:lnL>
                    <a:lnR w="25400">
                      <a:miter lim="400000"/>
                    </a:lnR>
                    <a:lnT w="12700">
                      <a:solidFill>
                        <a:srgbClr val="F69240"/>
                      </a:solidFill>
                    </a:lnT>
                    <a:lnB w="12700">
                      <a:solidFill>
                        <a:srgbClr val="F69240"/>
                      </a:solidFill>
                    </a:lnB>
                  </a:tcPr>
                </a:tc>
                <a:tc>
                  <a:txBody>
                    <a:bodyPr/>
                    <a:lstStyle/>
                    <a:p>
                      <a:pPr defTabSz="914400"/>
                      <a:r>
                        <a:rPr sz="3600"/>
                        <a:t>Communication barrier (language, dysphagia)</a:t>
                      </a:r>
                    </a:p>
                  </a:txBody>
                  <a:tcPr marL="45720" marR="45720" marT="45720" marB="45720" anchor="ctr" anchorCtr="0" horzOverflow="overflow">
                    <a:lnL w="25400">
                      <a:miter lim="400000"/>
                    </a:lnL>
                    <a:lnR w="12700">
                      <a:solidFill>
                        <a:srgbClr val="F69240"/>
                      </a:solidFill>
                    </a:lnR>
                    <a:lnT w="12700">
                      <a:solidFill>
                        <a:srgbClr val="F69240"/>
                      </a:solidFill>
                    </a:lnT>
                    <a:lnB w="12700">
                      <a:solidFill>
                        <a:srgbClr val="F69240"/>
                      </a:solidFill>
                    </a:lnB>
                  </a:tcPr>
                </a:tc>
              </a:tr>
              <a:tr h="740729">
                <a:tc>
                  <a:txBody>
                    <a:bodyPr/>
                    <a:lstStyle/>
                    <a:p>
                      <a:pPr defTabSz="914400">
                        <a:defRPr sz="3600"/>
                      </a:pPr>
                    </a:p>
                  </a:txBody>
                  <a:tcPr marL="45720" marR="45720" marT="45720" marB="45720" anchor="ctr" anchorCtr="0" horzOverflow="overflow">
                    <a:lnL w="12700">
                      <a:solidFill>
                        <a:srgbClr val="F69240"/>
                      </a:solidFill>
                    </a:lnL>
                    <a:lnR w="25400">
                      <a:miter lim="400000"/>
                    </a:lnR>
                    <a:lnT w="12700">
                      <a:solidFill>
                        <a:srgbClr val="F69240"/>
                      </a:solidFill>
                    </a:lnT>
                    <a:lnB w="12700">
                      <a:solidFill>
                        <a:srgbClr val="F69240"/>
                      </a:solidFill>
                    </a:lnB>
                  </a:tcPr>
                </a:tc>
                <a:tc>
                  <a:txBody>
                    <a:bodyPr/>
                    <a:lstStyle/>
                    <a:p>
                      <a:pPr defTabSz="914400"/>
                      <a:r>
                        <a:rPr sz="3600"/>
                        <a:t>Extreme anxiety</a:t>
                      </a:r>
                    </a:p>
                  </a:txBody>
                  <a:tcPr marL="45720" marR="45720" marT="45720" marB="45720" anchor="ctr" anchorCtr="0" horzOverflow="overflow">
                    <a:lnL w="25400">
                      <a:miter lim="400000"/>
                    </a:lnL>
                    <a:lnR w="12700">
                      <a:solidFill>
                        <a:srgbClr val="F69240"/>
                      </a:solidFill>
                    </a:lnR>
                    <a:lnT w="12700">
                      <a:solidFill>
                        <a:srgbClr val="F69240"/>
                      </a:solidFill>
                    </a:lnT>
                    <a:lnB w="12700">
                      <a:solidFill>
                        <a:srgbClr val="F69240"/>
                      </a:solidFill>
                    </a:lnB>
                  </a:tcPr>
                </a:tc>
              </a:tr>
              <a:tr h="740729">
                <a:tc>
                  <a:txBody>
                    <a:bodyPr/>
                    <a:lstStyle/>
                    <a:p>
                      <a:pPr defTabSz="914400">
                        <a:defRPr sz="3600"/>
                      </a:pPr>
                    </a:p>
                  </a:txBody>
                  <a:tcPr marL="45720" marR="45720" marT="45720" marB="45720" anchor="ctr" anchorCtr="0" horzOverflow="overflow">
                    <a:lnL w="12700">
                      <a:solidFill>
                        <a:srgbClr val="F69240"/>
                      </a:solidFill>
                    </a:lnL>
                    <a:lnR w="25400">
                      <a:miter lim="400000"/>
                    </a:lnR>
                    <a:lnT w="12700">
                      <a:solidFill>
                        <a:srgbClr val="F69240"/>
                      </a:solidFill>
                    </a:lnT>
                    <a:lnB w="12700">
                      <a:solidFill>
                        <a:srgbClr val="F69240"/>
                      </a:solidFill>
                    </a:lnB>
                  </a:tcPr>
                </a:tc>
                <a:tc>
                  <a:txBody>
                    <a:bodyPr/>
                    <a:lstStyle/>
                    <a:p>
                      <a:pPr defTabSz="914400"/>
                      <a:r>
                        <a:rPr sz="3600"/>
                        <a:t>Large vascular tumor or substantial dural  involvement</a:t>
                      </a:r>
                    </a:p>
                  </a:txBody>
                  <a:tcPr marL="45720" marR="45720" marT="45720" marB="45720" anchor="ctr" anchorCtr="0" horzOverflow="overflow">
                    <a:lnL w="25400">
                      <a:miter lim="400000"/>
                    </a:lnL>
                    <a:lnR w="12700">
                      <a:solidFill>
                        <a:srgbClr val="F69240"/>
                      </a:solidFill>
                    </a:lnR>
                    <a:lnT w="12700">
                      <a:solidFill>
                        <a:srgbClr val="F69240"/>
                      </a:solidFill>
                    </a:lnT>
                    <a:lnB w="12700">
                      <a:solidFill>
                        <a:srgbClr val="F69240"/>
                      </a:solidFill>
                    </a:lnB>
                  </a:tcPr>
                </a:tc>
              </a:tr>
              <a:tr h="740729">
                <a:tc>
                  <a:txBody>
                    <a:bodyPr/>
                    <a:lstStyle/>
                    <a:p>
                      <a:pPr defTabSz="914400">
                        <a:defRPr sz="3600"/>
                      </a:pPr>
                    </a:p>
                  </a:txBody>
                  <a:tcPr marL="45720" marR="45720" marT="45720" marB="45720" anchor="ctr" anchorCtr="0" horzOverflow="overflow">
                    <a:lnL w="12700">
                      <a:solidFill>
                        <a:srgbClr val="F69240"/>
                      </a:solidFill>
                    </a:lnL>
                    <a:lnR w="25400">
                      <a:miter lim="400000"/>
                    </a:lnR>
                    <a:lnT w="12700">
                      <a:solidFill>
                        <a:srgbClr val="F69240"/>
                      </a:solidFill>
                    </a:lnT>
                    <a:lnB w="12700">
                      <a:solidFill>
                        <a:srgbClr val="F69240"/>
                      </a:solidFill>
                    </a:lnB>
                  </a:tcPr>
                </a:tc>
                <a:tc>
                  <a:txBody>
                    <a:bodyPr/>
                    <a:lstStyle/>
                    <a:p>
                      <a:pPr defTabSz="914400"/>
                      <a:r>
                        <a:rPr sz="3600"/>
                        <a:t>History of substance abuse</a:t>
                      </a:r>
                    </a:p>
                  </a:txBody>
                  <a:tcPr marL="45720" marR="45720" marT="45720" marB="45720" anchor="ctr" anchorCtr="0" horzOverflow="overflow">
                    <a:lnL w="25400">
                      <a:miter lim="400000"/>
                    </a:lnL>
                    <a:lnR w="12700">
                      <a:solidFill>
                        <a:srgbClr val="F69240"/>
                      </a:solidFill>
                    </a:lnR>
                    <a:lnT w="12700">
                      <a:solidFill>
                        <a:srgbClr val="F69240"/>
                      </a:solidFill>
                    </a:lnT>
                    <a:lnB w="12700">
                      <a:solidFill>
                        <a:srgbClr val="F69240"/>
                      </a:solidFill>
                    </a:lnB>
                  </a:tcPr>
                </a:tc>
              </a:tr>
              <a:tr h="740729">
                <a:tc>
                  <a:txBody>
                    <a:bodyPr/>
                    <a:lstStyle/>
                    <a:p>
                      <a:pPr defTabSz="914400">
                        <a:defRPr sz="3600"/>
                      </a:pPr>
                    </a:p>
                  </a:txBody>
                  <a:tcPr marL="45720" marR="45720" marT="45720" marB="45720" anchor="ctr" anchorCtr="0" horzOverflow="overflow">
                    <a:lnL w="12700">
                      <a:solidFill>
                        <a:srgbClr val="F69240"/>
                      </a:solidFill>
                    </a:lnL>
                    <a:lnR w="25400">
                      <a:miter lim="400000"/>
                    </a:lnR>
                    <a:lnT w="12700">
                      <a:solidFill>
                        <a:srgbClr val="F69240"/>
                      </a:solidFill>
                    </a:lnT>
                    <a:lnB w="12700">
                      <a:solidFill>
                        <a:srgbClr val="F69240"/>
                      </a:solidFill>
                    </a:lnB>
                  </a:tcPr>
                </a:tc>
                <a:tc>
                  <a:txBody>
                    <a:bodyPr/>
                    <a:lstStyle/>
                    <a:p>
                      <a:pPr defTabSz="914400"/>
                      <a:r>
                        <a:rPr sz="3600"/>
                        <a:t>History of violent awakenings from anesthesia</a:t>
                      </a:r>
                    </a:p>
                  </a:txBody>
                  <a:tcPr marL="45720" marR="45720" marT="45720" marB="45720" anchor="ctr" anchorCtr="0" horzOverflow="overflow">
                    <a:lnL w="25400">
                      <a:miter lim="400000"/>
                    </a:lnL>
                    <a:lnR w="12700">
                      <a:solidFill>
                        <a:srgbClr val="F69240"/>
                      </a:solidFill>
                    </a:lnR>
                    <a:lnT w="12700">
                      <a:solidFill>
                        <a:srgbClr val="F69240"/>
                      </a:solidFill>
                    </a:lnT>
                    <a:lnB w="12700">
                      <a:solidFill>
                        <a:srgbClr val="F69240"/>
                      </a:solidFill>
                    </a:lnB>
                  </a:tcPr>
                </a:tc>
              </a:tr>
            </a:tbl>
          </a:graphicData>
        </a:graphic>
      </p:graphicFrame>
      <p:sp>
        <p:nvSpPr>
          <p:cNvPr id="381" name="Can the patient tolerate the procedure? Biggest factor."/>
          <p:cNvSpPr txBox="1"/>
          <p:nvPr/>
        </p:nvSpPr>
        <p:spPr>
          <a:xfrm>
            <a:off x="1324718" y="2796700"/>
            <a:ext cx="13245143" cy="6719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Can the patient tolerate the procedure? Biggest factor. </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Title 1"/>
          <p:cNvSpPr txBox="1"/>
          <p:nvPr>
            <p:ph type="title"/>
          </p:nvPr>
        </p:nvSpPr>
        <p:spPr>
          <a:prstGeom prst="rect">
            <a:avLst/>
          </a:prstGeom>
        </p:spPr>
        <p:txBody>
          <a:bodyPr/>
          <a:lstStyle/>
          <a:p>
            <a:pPr>
              <a:defRPr spc="-112" sz="5600"/>
            </a:pPr>
            <a:r>
              <a:t>Awake Craniotomies</a:t>
            </a:r>
            <a:r>
              <a:rPr baseline="-15500"/>
              <a:t>3</a:t>
            </a:r>
          </a:p>
        </p:txBody>
      </p:sp>
      <p:sp>
        <p:nvSpPr>
          <p:cNvPr id="384" name="Content Placeholder 2"/>
          <p:cNvSpPr txBox="1"/>
          <p:nvPr>
            <p:ph type="body" idx="1"/>
          </p:nvPr>
        </p:nvSpPr>
        <p:spPr>
          <a:xfrm>
            <a:off x="1206500" y="3136196"/>
            <a:ext cx="21971000" cy="9368320"/>
          </a:xfrm>
          <a:prstGeom prst="rect">
            <a:avLst/>
          </a:prstGeom>
        </p:spPr>
        <p:txBody>
          <a:bodyPr/>
          <a:lstStyle/>
          <a:p>
            <a:pPr marL="0" indent="0" defTabSz="2121354">
              <a:spcBef>
                <a:spcPts val="600"/>
              </a:spcBef>
              <a:defRPr sz="3480"/>
            </a:pPr>
            <a:r>
              <a:t>Anesthesia goal for procedure:  adequate sedation, analgesia, pt awake &amp; cooperative when needed, control over airway &amp; BP</a:t>
            </a:r>
          </a:p>
          <a:p>
            <a:pPr marL="0" indent="0" defTabSz="2121354">
              <a:spcBef>
                <a:spcPts val="3900"/>
              </a:spcBef>
              <a:defRPr sz="1392"/>
            </a:pPr>
          </a:p>
          <a:p>
            <a:pPr marL="0" indent="0" defTabSz="2121354">
              <a:spcBef>
                <a:spcPts val="600"/>
              </a:spcBef>
              <a:defRPr sz="3480"/>
            </a:pPr>
            <a:r>
              <a:t>Challenges for Anesthetist:</a:t>
            </a:r>
          </a:p>
          <a:p>
            <a:pPr marL="795527" indent="-795527" defTabSz="2121354">
              <a:spcBef>
                <a:spcPts val="600"/>
              </a:spcBef>
              <a:defRPr sz="3480"/>
            </a:pPr>
            <a:r>
              <a:t>Unprotected airway</a:t>
            </a:r>
          </a:p>
          <a:p>
            <a:pPr marL="795527" indent="-795527" defTabSz="2121354">
              <a:spcBef>
                <a:spcPts val="600"/>
              </a:spcBef>
              <a:defRPr sz="3480"/>
            </a:pPr>
            <a:r>
              <a:t>Limited access to pt</a:t>
            </a:r>
          </a:p>
          <a:p>
            <a:pPr marL="795527" indent="-795527" defTabSz="2121354">
              <a:spcBef>
                <a:spcPts val="600"/>
              </a:spcBef>
              <a:defRPr sz="3480"/>
            </a:pPr>
            <a:r>
              <a:t>An awake pt in the OR!</a:t>
            </a:r>
          </a:p>
          <a:p>
            <a:pPr marL="795527" indent="-795527" defTabSz="2121354">
              <a:spcBef>
                <a:spcPts val="3900"/>
              </a:spcBef>
              <a:defRPr sz="1392"/>
            </a:pPr>
          </a:p>
          <a:p>
            <a:pPr marL="0" indent="0" defTabSz="2121354">
              <a:spcBef>
                <a:spcPts val="600"/>
              </a:spcBef>
              <a:defRPr sz="3480"/>
            </a:pPr>
            <a:r>
              <a:t>General plan</a:t>
            </a:r>
          </a:p>
          <a:p>
            <a:pPr marL="795527" indent="-795527" defTabSz="2121354">
              <a:spcBef>
                <a:spcPts val="600"/>
              </a:spcBef>
              <a:buAutoNum type="arabicPeriod" startAt="1"/>
              <a:defRPr sz="3480"/>
            </a:pPr>
            <a:r>
              <a:t>Asleep/sedated for surgical access</a:t>
            </a:r>
          </a:p>
          <a:p>
            <a:pPr marL="795527" indent="-795527" defTabSz="2121354">
              <a:spcBef>
                <a:spcPts val="600"/>
              </a:spcBef>
              <a:buAutoNum type="arabicPeriod" startAt="1"/>
              <a:defRPr sz="3480"/>
            </a:pPr>
            <a:r>
              <a:t>Awake to allow for testing/monitoring during procedure</a:t>
            </a:r>
          </a:p>
          <a:p>
            <a:pPr marL="795527" indent="-795527" defTabSz="2121354">
              <a:spcBef>
                <a:spcPts val="600"/>
              </a:spcBef>
              <a:buAutoNum type="arabicPeriod" startAt="1"/>
              <a:defRPr sz="3480"/>
            </a:pPr>
            <a:r>
              <a:t>Asleep/sedated for closure</a:t>
            </a:r>
          </a:p>
          <a:p>
            <a:pPr marL="795527" indent="-795527" defTabSz="2121354">
              <a:spcBef>
                <a:spcPts val="3900"/>
              </a:spcBef>
              <a:buAutoNum type="arabicPeriod" startAt="1"/>
              <a:defRPr sz="1392"/>
            </a:pPr>
          </a:p>
          <a:p>
            <a:pPr marL="0" indent="0" defTabSz="2121354">
              <a:spcBef>
                <a:spcPts val="600"/>
              </a:spcBef>
              <a:defRPr sz="3480"/>
            </a:pPr>
            <a:r>
              <a:t>Other things to consider</a:t>
            </a:r>
          </a:p>
          <a:p>
            <a:pPr marL="795527" indent="-795527" defTabSz="2121354">
              <a:spcBef>
                <a:spcPts val="600"/>
              </a:spcBef>
              <a:defRPr sz="3480"/>
            </a:pPr>
            <a:r>
              <a:t>Length of procedure—foley, a line?</a:t>
            </a:r>
          </a:p>
          <a:p>
            <a:pPr marL="795527" indent="-795527" defTabSz="2121354">
              <a:spcBef>
                <a:spcPts val="600"/>
              </a:spcBef>
              <a:defRPr sz="3480"/>
            </a:pPr>
            <a:r>
              <a:t>How to keep pt comfortable</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Title 1"/>
          <p:cNvSpPr txBox="1"/>
          <p:nvPr>
            <p:ph type="title"/>
          </p:nvPr>
        </p:nvSpPr>
        <p:spPr>
          <a:prstGeom prst="rect">
            <a:avLst/>
          </a:prstGeom>
        </p:spPr>
        <p:txBody>
          <a:bodyPr/>
          <a:lstStyle/>
          <a:p>
            <a:pPr>
              <a:defRPr spc="-112" sz="5600"/>
            </a:pPr>
            <a:r>
              <a:t>Awake Craniotomies</a:t>
            </a:r>
            <a:r>
              <a:rPr baseline="-15500"/>
              <a:t>4</a:t>
            </a:r>
          </a:p>
        </p:txBody>
      </p:sp>
      <p:sp>
        <p:nvSpPr>
          <p:cNvPr id="387" name="Content Placeholder 2"/>
          <p:cNvSpPr txBox="1"/>
          <p:nvPr>
            <p:ph type="body" idx="1"/>
          </p:nvPr>
        </p:nvSpPr>
        <p:spPr>
          <a:xfrm>
            <a:off x="1206500" y="3077987"/>
            <a:ext cx="21971000" cy="9426529"/>
          </a:xfrm>
          <a:prstGeom prst="rect">
            <a:avLst/>
          </a:prstGeom>
        </p:spPr>
        <p:txBody>
          <a:bodyPr/>
          <a:lstStyle/>
          <a:p>
            <a:pPr marL="914400" indent="-914400">
              <a:spcBef>
                <a:spcPts val="800"/>
              </a:spcBef>
              <a:defRPr sz="4000"/>
            </a:pPr>
            <a:r>
              <a:t>Must be able to quickly convert to general for ventilation control &amp;/or emergent crani so back-up planning includes:</a:t>
            </a:r>
          </a:p>
          <a:p>
            <a:pPr lvl="1" marL="1314450" indent="-914400">
              <a:spcBef>
                <a:spcPts val="600"/>
              </a:spcBef>
              <a:defRPr sz="3200"/>
            </a:pPr>
            <a:r>
              <a:t>Airway (LMA, ETT &amp; possibly fiberoptic), oral/nasal airways</a:t>
            </a:r>
            <a:endParaRPr sz="5600"/>
          </a:p>
          <a:p>
            <a:pPr lvl="1" marL="1314450" indent="-914400">
              <a:spcBef>
                <a:spcPts val="600"/>
              </a:spcBef>
              <a:defRPr sz="3200"/>
            </a:pPr>
            <a:r>
              <a:t>BP control (neo &amp; nitro primed &amp; ready to go), muscle relaxants, analgesia, mannitol/HTS, dexmedetomidine/remi?</a:t>
            </a:r>
            <a:endParaRPr sz="5600"/>
          </a:p>
          <a:p>
            <a:pPr marL="914400" indent="-914400">
              <a:spcBef>
                <a:spcPts val="800"/>
              </a:spcBef>
              <a:defRPr sz="4000"/>
            </a:pPr>
            <a:r>
              <a:t>Pt positioning; access to pt; BP cuffs/IVs on both arms?;  extensions on all tubing, monitors; nerve stim on hands or feet</a:t>
            </a:r>
          </a:p>
          <a:p>
            <a:pPr marL="914400" indent="-914400">
              <a:spcBef>
                <a:spcPts val="800"/>
              </a:spcBef>
              <a:defRPr sz="4000"/>
            </a:pPr>
            <a:r>
              <a:t>N/V prevention</a:t>
            </a:r>
          </a:p>
          <a:p>
            <a:pPr marL="914400" indent="-914400">
              <a:spcBef>
                <a:spcPts val="800"/>
              </a:spcBef>
              <a:defRPr sz="4000"/>
            </a:pPr>
            <a:r>
              <a:t>Don’t touch patient once positioned; speak up when necessary</a:t>
            </a:r>
          </a:p>
          <a:p>
            <a:pPr marL="914400" indent="-914400">
              <a:defRPr sz="4000"/>
            </a:pPr>
          </a:p>
          <a:p>
            <a:pPr marL="0" indent="0">
              <a:spcBef>
                <a:spcPts val="800"/>
              </a:spcBef>
              <a:defRPr sz="4000"/>
            </a:pPr>
            <a:r>
              <a:t>Anesthetic technique options</a:t>
            </a:r>
          </a:p>
          <a:p>
            <a:pPr marL="914400" indent="-914400">
              <a:spcBef>
                <a:spcPts val="800"/>
              </a:spcBef>
              <a:defRPr sz="4000"/>
            </a:pPr>
            <a:r>
              <a:t>Propofol gtt with opioids</a:t>
            </a:r>
          </a:p>
          <a:p>
            <a:pPr marL="914400" indent="-914400">
              <a:spcBef>
                <a:spcPts val="800"/>
              </a:spcBef>
              <a:defRPr sz="4000"/>
            </a:pPr>
            <a:r>
              <a:t>Dexmedetomidine (sedation &amp; analgesia with minimal resp depression), in combo with opioids &amp;/or midazolam and propofol gtt</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Title 1"/>
          <p:cNvSpPr txBox="1"/>
          <p:nvPr>
            <p:ph type="title"/>
          </p:nvPr>
        </p:nvSpPr>
        <p:spPr>
          <a:prstGeom prst="rect">
            <a:avLst/>
          </a:prstGeom>
        </p:spPr>
        <p:txBody>
          <a:bodyPr/>
          <a:lstStyle/>
          <a:p>
            <a:pPr>
              <a:defRPr spc="-112" sz="5600"/>
            </a:pPr>
            <a:r>
              <a:t>Awake Craniotomies</a:t>
            </a:r>
            <a:r>
              <a:rPr baseline="-15500"/>
              <a:t>5</a:t>
            </a:r>
          </a:p>
        </p:txBody>
      </p:sp>
      <p:sp>
        <p:nvSpPr>
          <p:cNvPr id="390" name="Content Placeholder 2"/>
          <p:cNvSpPr txBox="1"/>
          <p:nvPr>
            <p:ph type="body" idx="1"/>
          </p:nvPr>
        </p:nvSpPr>
        <p:spPr>
          <a:prstGeom prst="rect">
            <a:avLst/>
          </a:prstGeom>
        </p:spPr>
        <p:txBody>
          <a:bodyPr/>
          <a:lstStyle/>
          <a:p>
            <a:pPr marL="0" indent="0">
              <a:spcBef>
                <a:spcPts val="800"/>
              </a:spcBef>
              <a:defRPr sz="4000"/>
            </a:pPr>
            <a:r>
              <a:t>AANA Journal Course  Awake Craniotomy:  A Practice Overview</a:t>
            </a:r>
          </a:p>
          <a:p>
            <a:pPr marL="0" indent="0">
              <a:spcBef>
                <a:spcPts val="800"/>
              </a:spcBef>
              <a:defRPr sz="4000"/>
            </a:pPr>
            <a:r>
              <a:t>University of Texas MD Anderson Cancer Center</a:t>
            </a:r>
          </a:p>
          <a:p>
            <a:pPr marL="914400" indent="-914400">
              <a:spcBef>
                <a:spcPts val="800"/>
              </a:spcBef>
              <a:defRPr sz="4000"/>
            </a:pPr>
            <a:r>
              <a:t>Averages 75 awake cranis per year</a:t>
            </a:r>
          </a:p>
          <a:p>
            <a:pPr marL="914400" indent="-914400">
              <a:spcBef>
                <a:spcPts val="800"/>
              </a:spcBef>
              <a:defRPr sz="4000"/>
            </a:pPr>
            <a:r>
              <a:t>Asleep-awake-asleep with LMA most widely used technique</a:t>
            </a:r>
          </a:p>
          <a:p>
            <a:pPr lvl="1" marL="1314450" indent="-914400">
              <a:spcBef>
                <a:spcPts val="600"/>
              </a:spcBef>
              <a:defRPr sz="3200"/>
            </a:pPr>
            <a:r>
              <a:t>LMA allows better control of ventilation, avoiding hypercapnia &amp; hypoventilation; also facilitates deeper plane of anesthesia during painful parts</a:t>
            </a:r>
            <a:endParaRPr sz="5600"/>
          </a:p>
          <a:p>
            <a:pPr marL="0" indent="0">
              <a:spcBef>
                <a:spcPts val="800"/>
              </a:spcBef>
              <a:defRPr sz="4000"/>
            </a:pPr>
          </a:p>
          <a:p>
            <a:pPr marL="0" indent="0">
              <a:spcBef>
                <a:spcPts val="800"/>
              </a:spcBef>
              <a:defRPr sz="4000"/>
            </a:pPr>
            <a:r>
              <a:t>http://www.aana.com/newsandjournal/Documents/jcourse6_0212_p61-68.pdf</a:t>
            </a:r>
          </a:p>
        </p:txBody>
      </p:sp>
      <p:sp>
        <p:nvSpPr>
          <p:cNvPr id="391" name=":"/>
          <p:cNvSpPr txBox="1"/>
          <p:nvPr/>
        </p:nvSpPr>
        <p:spPr>
          <a:xfrm>
            <a:off x="648848" y="9221358"/>
            <a:ext cx="474219"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90000"/>
              </a:lnSpc>
              <a:spcBef>
                <a:spcPts val="800"/>
              </a:spcBef>
              <a:buSzPct val="123000"/>
              <a:buChar char="•"/>
              <a:defRPr sz="4000">
                <a:solidFill>
                  <a:srgbClr val="000000"/>
                </a:solidFill>
              </a:defRPr>
            </a:lvl1pPr>
          </a:lstStyle>
          <a:p>
            <a:pPr/>
            <a:r>
              <a:t>:</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Title 1"/>
          <p:cNvSpPr txBox="1"/>
          <p:nvPr>
            <p:ph type="title"/>
          </p:nvPr>
        </p:nvSpPr>
        <p:spPr>
          <a:prstGeom prst="rect">
            <a:avLst/>
          </a:prstGeom>
        </p:spPr>
        <p:txBody>
          <a:bodyPr/>
          <a:lstStyle>
            <a:lvl1pPr>
              <a:defRPr spc="-112" sz="5600"/>
            </a:lvl1pPr>
          </a:lstStyle>
          <a:p>
            <a:pPr/>
            <a:r>
              <a:t>Pituitary Tumors</a:t>
            </a:r>
          </a:p>
        </p:txBody>
      </p:sp>
      <p:sp>
        <p:nvSpPr>
          <p:cNvPr id="394" name="Content Placeholder 2"/>
          <p:cNvSpPr txBox="1"/>
          <p:nvPr>
            <p:ph type="body" idx="1"/>
          </p:nvPr>
        </p:nvSpPr>
        <p:spPr>
          <a:prstGeom prst="rect">
            <a:avLst/>
          </a:prstGeom>
        </p:spPr>
        <p:txBody>
          <a:bodyPr/>
          <a:lstStyle/>
          <a:p>
            <a:pPr marL="496335" indent="-496335" defTabSz="496335">
              <a:spcBef>
                <a:spcPts val="2600"/>
              </a:spcBef>
              <a:buAutoNum type="arabicPeriod" startAt="1"/>
              <a:defRPr sz="2124"/>
            </a:pPr>
          </a:p>
          <a:p>
            <a:pPr marL="496335" indent="-496335" defTabSz="496335">
              <a:spcBef>
                <a:spcPts val="2600"/>
              </a:spcBef>
              <a:buAutoNum type="arabicPeriod" startAt="2"/>
              <a:defRPr sz="2124"/>
            </a:pPr>
          </a:p>
          <a:p>
            <a:pPr marL="496335" indent="-496335" defTabSz="496335">
              <a:spcBef>
                <a:spcPts val="2600"/>
              </a:spcBef>
              <a:buAutoNum type="arabicPeriod" startAt="3"/>
              <a:defRPr sz="2124"/>
            </a:pPr>
          </a:p>
          <a:p>
            <a:pPr marL="496335" indent="-496335" defTabSz="496335">
              <a:spcBef>
                <a:spcPts val="2600"/>
              </a:spcBef>
              <a:buAutoNum type="arabicPeriod" startAt="4"/>
              <a:defRPr sz="2124"/>
            </a:pPr>
          </a:p>
          <a:p>
            <a:pPr marL="496335" indent="-496335" defTabSz="496335">
              <a:spcBef>
                <a:spcPts val="2600"/>
              </a:spcBef>
              <a:buAutoNum type="arabicPeriod" startAt="5"/>
              <a:defRPr sz="2124"/>
            </a:pPr>
          </a:p>
          <a:p>
            <a:pPr marL="496335" indent="-496335" defTabSz="496335">
              <a:spcBef>
                <a:spcPts val="2600"/>
              </a:spcBef>
              <a:buAutoNum type="arabicPeriod" startAt="6"/>
              <a:defRPr sz="2124"/>
            </a:pPr>
          </a:p>
          <a:p>
            <a:pPr marL="496335" indent="-496335" defTabSz="496335">
              <a:spcBef>
                <a:spcPts val="2600"/>
              </a:spcBef>
              <a:buAutoNum type="arabicPeriod" startAt="7"/>
              <a:defRPr sz="2124"/>
            </a:pPr>
          </a:p>
          <a:p>
            <a:pPr marL="496335" indent="-496335" defTabSz="496335">
              <a:spcBef>
                <a:spcPts val="2600"/>
              </a:spcBef>
              <a:buAutoNum type="arabicPeriod" startAt="8"/>
              <a:defRPr sz="2124"/>
            </a:pPr>
          </a:p>
          <a:p>
            <a:pPr marL="496335" indent="-496335" defTabSz="496335">
              <a:spcBef>
                <a:spcPts val="2600"/>
              </a:spcBef>
              <a:buAutoNum type="arabicPeriod" startAt="9"/>
              <a:defRPr sz="2124"/>
            </a:pPr>
          </a:p>
          <a:p>
            <a:pPr marL="496335" indent="-496335" defTabSz="496335">
              <a:spcBef>
                <a:spcPts val="2600"/>
              </a:spcBef>
              <a:buAutoNum type="arabicPeriod" startAt="10"/>
              <a:defRPr sz="2124"/>
            </a:pPr>
          </a:p>
          <a:p>
            <a:pPr marL="496335" indent="-496335" defTabSz="496335">
              <a:spcBef>
                <a:spcPts val="2600"/>
              </a:spcBef>
              <a:buAutoNum type="arabicPeriod" startAt="11"/>
              <a:defRPr sz="2124"/>
            </a:pPr>
          </a:p>
          <a:p>
            <a:pPr marL="496335" indent="-496335" defTabSz="496335">
              <a:spcBef>
                <a:spcPts val="2600"/>
              </a:spcBef>
              <a:buAutoNum type="arabicPeriod" startAt="12"/>
              <a:defRPr sz="2124"/>
            </a:pPr>
          </a:p>
          <a:p>
            <a:pPr marL="496335" indent="-496335" defTabSz="496335">
              <a:spcBef>
                <a:spcPts val="2600"/>
              </a:spcBef>
              <a:buAutoNum type="arabicPeriod" startAt="13"/>
              <a:defRPr sz="2124"/>
            </a:pPr>
          </a:p>
          <a:p>
            <a:pPr marL="0" indent="0" defTabSz="496335">
              <a:spcBef>
                <a:spcPts val="200"/>
              </a:spcBef>
              <a:defRPr sz="1298"/>
            </a:pPr>
            <a:r>
              <a:t>https://www.giveforward.com/fundraiser/6gg8</a:t>
            </a:r>
          </a:p>
        </p:txBody>
      </p:sp>
      <p:pic>
        <p:nvPicPr>
          <p:cNvPr id="395" name="Picture 3" descr="Picture 3"/>
          <p:cNvPicPr>
            <a:picLocks noChangeAspect="1"/>
          </p:cNvPicPr>
          <p:nvPr/>
        </p:nvPicPr>
        <p:blipFill>
          <a:blip r:embed="rId2">
            <a:extLst/>
          </a:blip>
          <a:stretch>
            <a:fillRect/>
          </a:stretch>
        </p:blipFill>
        <p:spPr>
          <a:xfrm>
            <a:off x="5046133" y="2540000"/>
            <a:ext cx="10972801" cy="8636000"/>
          </a:xfrm>
          <a:prstGeom prst="rect">
            <a:avLst/>
          </a:prstGeom>
          <a:ln w="12700">
            <a:miter lim="400000"/>
          </a:ln>
        </p:spPr>
      </p:pic>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Title 1"/>
          <p:cNvSpPr txBox="1"/>
          <p:nvPr>
            <p:ph type="title"/>
          </p:nvPr>
        </p:nvSpPr>
        <p:spPr>
          <a:prstGeom prst="rect">
            <a:avLst/>
          </a:prstGeom>
        </p:spPr>
        <p:txBody>
          <a:bodyPr/>
          <a:lstStyle>
            <a:lvl1pPr>
              <a:defRPr spc="-112" sz="5600"/>
            </a:lvl1pPr>
          </a:lstStyle>
          <a:p>
            <a:pPr/>
            <a:r>
              <a:t>Pituitary Tumors</a:t>
            </a:r>
          </a:p>
        </p:txBody>
      </p:sp>
      <p:sp>
        <p:nvSpPr>
          <p:cNvPr id="398" name="Content Placeholder 2"/>
          <p:cNvSpPr txBox="1"/>
          <p:nvPr>
            <p:ph type="body" idx="1"/>
          </p:nvPr>
        </p:nvSpPr>
        <p:spPr>
          <a:xfrm>
            <a:off x="1206500" y="2792105"/>
            <a:ext cx="21971000" cy="9712411"/>
          </a:xfrm>
          <a:prstGeom prst="rect">
            <a:avLst/>
          </a:prstGeom>
        </p:spPr>
        <p:txBody>
          <a:bodyPr/>
          <a:lstStyle/>
          <a:p>
            <a:pPr marL="685800" indent="-685800">
              <a:spcBef>
                <a:spcPts val="800"/>
              </a:spcBef>
              <a:defRPr sz="4000"/>
            </a:pPr>
            <a:r>
              <a:t>Tumor frequently confined to sella tucica &amp; usually pituitary in origin</a:t>
            </a:r>
          </a:p>
          <a:p>
            <a:pPr lvl="1" marL="1181100" indent="-571500">
              <a:spcBef>
                <a:spcPts val="600"/>
              </a:spcBef>
              <a:defRPr sz="3200"/>
            </a:pPr>
            <a:r>
              <a:t>Can also be benign (meningioma, craniopharyngioma) &amp; malignant (germ cell, lymphoma)</a:t>
            </a:r>
            <a:endParaRPr sz="5600"/>
          </a:p>
          <a:p>
            <a:pPr marL="685800" indent="-685800">
              <a:spcBef>
                <a:spcPts val="800"/>
              </a:spcBef>
              <a:defRPr sz="4000"/>
            </a:pPr>
            <a:r>
              <a:t>Typically recognized d/t symptoms, such as visual changes or hormonal systemic effects</a:t>
            </a:r>
          </a:p>
          <a:p>
            <a:pPr marL="685800" indent="-685800">
              <a:spcBef>
                <a:spcPts val="800"/>
              </a:spcBef>
              <a:defRPr sz="4000"/>
            </a:pPr>
            <a:r>
              <a:t>Tumor can be secretory (50-80%) or nonsecretory</a:t>
            </a:r>
          </a:p>
          <a:p>
            <a:pPr marL="685800" indent="-685800">
              <a:spcBef>
                <a:spcPts val="800"/>
              </a:spcBef>
              <a:defRPr sz="4000"/>
            </a:pPr>
            <a:r>
              <a:t>Secretory Tumors usually exclusive to anterior pituitary </a:t>
            </a:r>
          </a:p>
          <a:p>
            <a:pPr lvl="1" marL="1181100" indent="-571500">
              <a:spcBef>
                <a:spcPts val="600"/>
              </a:spcBef>
              <a:defRPr sz="3200"/>
            </a:pPr>
            <a:r>
              <a:t>corticotropin (ACTH) </a:t>
            </a:r>
            <a:r>
              <a:rPr>
                <a:latin typeface="Symbol"/>
                <a:ea typeface="Symbol"/>
                <a:cs typeface="Symbol"/>
                <a:sym typeface="Symbol"/>
              </a:rPr>
              <a:t>®</a:t>
            </a:r>
            <a:r>
              <a:t> Cushing disease (HTN, DM, osteoporosis, obesity, friable skin &amp; connective tissue) &amp; “cushingoid” habitus with difficult airway management, intraop hyperglycemia </a:t>
            </a:r>
          </a:p>
          <a:p>
            <a:pPr lvl="1" marL="1181100" indent="-571500">
              <a:spcBef>
                <a:spcPts val="600"/>
              </a:spcBef>
              <a:defRPr sz="3200"/>
            </a:pPr>
            <a:r>
              <a:t>Growth Hormone </a:t>
            </a:r>
            <a:r>
              <a:rPr>
                <a:latin typeface="Symbol"/>
                <a:ea typeface="Symbol"/>
                <a:cs typeface="Symbol"/>
                <a:sym typeface="Symbol"/>
              </a:rPr>
              <a:t>®</a:t>
            </a:r>
            <a:r>
              <a:t> acromegaly </a:t>
            </a:r>
            <a:r>
              <a:rPr>
                <a:latin typeface="Symbol"/>
                <a:ea typeface="Symbol"/>
                <a:cs typeface="Symbol"/>
                <a:sym typeface="Symbol"/>
              </a:rPr>
              <a:t>®</a:t>
            </a:r>
            <a:r>
              <a:t> increased size of bones &amp; soft tissue, especially hands, feet &amp; face;  difficult intubation &amp; </a:t>
            </a:r>
            <a:r>
              <a:rPr>
                <a:latin typeface="Symbol"/>
                <a:ea typeface="Symbol"/>
                <a:cs typeface="Symbol"/>
                <a:sym typeface="Symbol"/>
              </a:rPr>
              <a:t>­</a:t>
            </a:r>
            <a:r>
              <a:t> risk CAD, HTN, cardiomyopathy, osteoporosis &amp; hyperglycemia</a:t>
            </a:r>
          </a:p>
          <a:p>
            <a:pPr lvl="1" marL="1181100" indent="-571500">
              <a:spcBef>
                <a:spcPts val="600"/>
              </a:spcBef>
              <a:defRPr sz="3200"/>
            </a:pPr>
            <a:r>
              <a:t>Prolactin </a:t>
            </a:r>
            <a:endParaRPr sz="5600"/>
          </a:p>
          <a:p>
            <a:pPr lvl="1" marL="1181100" indent="-571500">
              <a:spcBef>
                <a:spcPts val="600"/>
              </a:spcBef>
              <a:defRPr sz="3200"/>
            </a:pPr>
            <a:r>
              <a:t>TSH hypersecretion </a:t>
            </a:r>
            <a:r>
              <a:rPr>
                <a:latin typeface="Symbol"/>
                <a:ea typeface="Symbol"/>
                <a:cs typeface="Symbol"/>
                <a:sym typeface="Symbol"/>
              </a:rPr>
              <a:t>®</a:t>
            </a:r>
            <a:r>
              <a:t>  hyperthyroidism with tachycardia; need to have thyroid meds &amp; beta blockers continued </a:t>
            </a:r>
          </a:p>
          <a:p>
            <a:pPr lvl="1" marL="1181100" indent="-571500">
              <a:spcBef>
                <a:spcPts val="600"/>
              </a:spcBef>
              <a:defRPr sz="3200"/>
            </a:pPr>
            <a:r>
              <a:t> FSH, Luteinizing Hormone</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Title 1"/>
          <p:cNvSpPr txBox="1"/>
          <p:nvPr>
            <p:ph type="title"/>
          </p:nvPr>
        </p:nvSpPr>
        <p:spPr>
          <a:prstGeom prst="rect">
            <a:avLst/>
          </a:prstGeom>
        </p:spPr>
        <p:txBody>
          <a:bodyPr/>
          <a:lstStyle>
            <a:lvl1pPr>
              <a:defRPr spc="-112" sz="5600"/>
            </a:lvl1pPr>
          </a:lstStyle>
          <a:p>
            <a:pPr/>
            <a:r>
              <a:t>Pituitary Tumors</a:t>
            </a:r>
          </a:p>
        </p:txBody>
      </p:sp>
      <p:sp>
        <p:nvSpPr>
          <p:cNvPr id="401" name="Content Placeholder 2"/>
          <p:cNvSpPr txBox="1"/>
          <p:nvPr>
            <p:ph type="body" idx="1"/>
          </p:nvPr>
        </p:nvSpPr>
        <p:spPr>
          <a:xfrm>
            <a:off x="1206500" y="2521172"/>
            <a:ext cx="21971000" cy="9983344"/>
          </a:xfrm>
          <a:prstGeom prst="rect">
            <a:avLst/>
          </a:prstGeom>
        </p:spPr>
        <p:txBody>
          <a:bodyPr/>
          <a:lstStyle/>
          <a:p>
            <a:pPr marL="0" indent="0">
              <a:spcBef>
                <a:spcPts val="800"/>
              </a:spcBef>
              <a:defRPr sz="4000"/>
            </a:pPr>
            <a:r>
              <a:t>Panhypopituitarism—will need hormone replacement continued peri-op </a:t>
            </a:r>
          </a:p>
          <a:p>
            <a:pPr lvl="1" marL="1181100" indent="-571500">
              <a:spcBef>
                <a:spcPts val="600"/>
              </a:spcBef>
              <a:defRPr sz="3200"/>
            </a:pPr>
            <a:r>
              <a:t>Cortisol, levothyroxine &amp; possibly DDAVP</a:t>
            </a:r>
            <a:endParaRPr sz="5600"/>
          </a:p>
          <a:p>
            <a:pPr lvl="1" marL="1181100" indent="-571500">
              <a:spcBef>
                <a:spcPts val="1200"/>
              </a:spcBef>
              <a:defRPr sz="3200"/>
            </a:pPr>
          </a:p>
          <a:p>
            <a:pPr marL="0" indent="0">
              <a:spcBef>
                <a:spcPts val="800"/>
              </a:spcBef>
              <a:defRPr sz="4000"/>
            </a:pPr>
            <a:r>
              <a:t>Diabetes Insipidus</a:t>
            </a:r>
          </a:p>
          <a:p>
            <a:pPr marL="685800" indent="-685800">
              <a:spcBef>
                <a:spcPts val="800"/>
              </a:spcBef>
              <a:defRPr sz="4000"/>
            </a:pPr>
            <a:r>
              <a:t>May be pre-existing or develop d/t loss of antidiuretic hormone ADH production</a:t>
            </a:r>
          </a:p>
          <a:p>
            <a:pPr marL="685800" indent="-685800">
              <a:spcBef>
                <a:spcPts val="800"/>
              </a:spcBef>
              <a:defRPr sz="4000"/>
            </a:pPr>
            <a:r>
              <a:t>Initially suspected on basis of large UOP &amp;  </a:t>
            </a:r>
            <a:r>
              <a:rPr>
                <a:latin typeface="Symbol"/>
                <a:ea typeface="Symbol"/>
                <a:cs typeface="Symbol"/>
                <a:sym typeface="Symbol"/>
              </a:rPr>
              <a:t>­</a:t>
            </a:r>
            <a:r>
              <a:t> serum Na</a:t>
            </a:r>
            <a:r>
              <a:rPr baseline="31000"/>
              <a:t>+</a:t>
            </a:r>
            <a:endParaRPr baseline="31000"/>
          </a:p>
          <a:p>
            <a:pPr marL="685800" indent="-685800">
              <a:defRPr baseline="31000" sz="4000"/>
            </a:pPr>
          </a:p>
          <a:p>
            <a:pPr marL="0" indent="0">
              <a:spcBef>
                <a:spcPts val="800"/>
              </a:spcBef>
              <a:defRPr sz="4000"/>
            </a:pPr>
            <a:r>
              <a:t>Surgical Approaches</a:t>
            </a:r>
          </a:p>
          <a:p>
            <a:pPr marL="685800" indent="-685800">
              <a:spcBef>
                <a:spcPts val="800"/>
              </a:spcBef>
              <a:defRPr sz="4000"/>
            </a:pPr>
            <a:r>
              <a:t>Transsphenoidal—small tumors, decreased M &amp; M d/t </a:t>
            </a:r>
            <a:r>
              <a:rPr>
                <a:latin typeface="Symbol"/>
                <a:ea typeface="Symbol"/>
                <a:cs typeface="Symbol"/>
                <a:sym typeface="Symbol"/>
              </a:rPr>
              <a:t>¯</a:t>
            </a:r>
            <a:r>
              <a:t> blood loss &amp; brain manipulation  </a:t>
            </a:r>
            <a:r>
              <a:rPr>
                <a:latin typeface="Symbol"/>
                <a:ea typeface="Symbol"/>
                <a:cs typeface="Symbol"/>
                <a:sym typeface="Symbol"/>
              </a:rPr>
              <a:t>®</a:t>
            </a:r>
            <a:r>
              <a:t> </a:t>
            </a:r>
            <a:r>
              <a:rPr>
                <a:latin typeface="Symbol"/>
                <a:ea typeface="Symbol"/>
                <a:cs typeface="Symbol"/>
                <a:sym typeface="Symbol"/>
              </a:rPr>
              <a:t>¯</a:t>
            </a:r>
            <a:r>
              <a:t> risk of panhypopituitarism &amp; DI</a:t>
            </a:r>
          </a:p>
          <a:p>
            <a:pPr marL="685800" indent="-685800">
              <a:spcBef>
                <a:spcPts val="800"/>
              </a:spcBef>
              <a:defRPr sz="4000"/>
            </a:pPr>
            <a:r>
              <a:t>Bifrontal intracranial—tumors &gt; 10 mm</a:t>
            </a:r>
          </a:p>
          <a:p>
            <a:pPr marL="685800" indent="-685800">
              <a:spcBef>
                <a:spcPts val="800"/>
              </a:spcBef>
              <a:defRPr sz="4000"/>
            </a:pPr>
            <a:r>
              <a:t>Endoscopic via transnasal approach—less invasive &amp; less risk</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Title 1"/>
          <p:cNvSpPr txBox="1"/>
          <p:nvPr>
            <p:ph type="title"/>
          </p:nvPr>
        </p:nvSpPr>
        <p:spPr>
          <a:prstGeom prst="rect">
            <a:avLst/>
          </a:prstGeom>
        </p:spPr>
        <p:txBody>
          <a:bodyPr/>
          <a:lstStyle>
            <a:lvl1pPr>
              <a:defRPr spc="-112" sz="5600"/>
            </a:lvl1pPr>
          </a:lstStyle>
          <a:p>
            <a:pPr/>
            <a:r>
              <a:t>Transphenoidal Hypophysectomy Procedures</a:t>
            </a:r>
          </a:p>
        </p:txBody>
      </p:sp>
      <p:sp>
        <p:nvSpPr>
          <p:cNvPr id="404" name="Content Placeholder 2"/>
          <p:cNvSpPr txBox="1"/>
          <p:nvPr>
            <p:ph type="body" idx="1"/>
          </p:nvPr>
        </p:nvSpPr>
        <p:spPr>
          <a:prstGeom prst="rect">
            <a:avLst/>
          </a:prstGeom>
        </p:spPr>
        <p:txBody>
          <a:bodyPr/>
          <a:lstStyle/>
          <a:p>
            <a:pPr marL="0" indent="0" defTabSz="496335">
              <a:spcBef>
                <a:spcPts val="2600"/>
              </a:spcBef>
              <a:defRPr sz="2124"/>
            </a:pPr>
          </a:p>
          <a:p>
            <a:pPr marL="0" indent="0" defTabSz="496335">
              <a:spcBef>
                <a:spcPts val="2600"/>
              </a:spcBef>
              <a:defRPr sz="2124"/>
            </a:pPr>
          </a:p>
          <a:p>
            <a:pPr marL="0" indent="0" defTabSz="496335">
              <a:spcBef>
                <a:spcPts val="2600"/>
              </a:spcBef>
              <a:defRPr sz="2124"/>
            </a:pPr>
          </a:p>
          <a:p>
            <a:pPr marL="0" indent="0" defTabSz="496335">
              <a:spcBef>
                <a:spcPts val="2600"/>
              </a:spcBef>
              <a:defRPr sz="2124"/>
            </a:pPr>
          </a:p>
          <a:p>
            <a:pPr marL="0" indent="0" defTabSz="496335">
              <a:spcBef>
                <a:spcPts val="2600"/>
              </a:spcBef>
              <a:defRPr sz="2124"/>
            </a:pPr>
          </a:p>
          <a:p>
            <a:pPr marL="0" indent="0" defTabSz="496335">
              <a:spcBef>
                <a:spcPts val="2600"/>
              </a:spcBef>
              <a:defRPr sz="2124"/>
            </a:pPr>
          </a:p>
          <a:p>
            <a:pPr marL="0" indent="0" defTabSz="496335">
              <a:spcBef>
                <a:spcPts val="2600"/>
              </a:spcBef>
              <a:defRPr sz="2124"/>
            </a:pPr>
          </a:p>
          <a:p>
            <a:pPr marL="0" indent="0" defTabSz="496335">
              <a:spcBef>
                <a:spcPts val="2600"/>
              </a:spcBef>
              <a:defRPr sz="2124"/>
            </a:pPr>
          </a:p>
          <a:p>
            <a:pPr marL="0" indent="0" defTabSz="496335">
              <a:spcBef>
                <a:spcPts val="2600"/>
              </a:spcBef>
              <a:defRPr sz="2124"/>
            </a:pPr>
          </a:p>
          <a:p>
            <a:pPr marL="0" indent="0" defTabSz="496335">
              <a:spcBef>
                <a:spcPts val="2600"/>
              </a:spcBef>
              <a:defRPr sz="2124"/>
            </a:pPr>
          </a:p>
          <a:p>
            <a:pPr marL="0" indent="0" defTabSz="496335">
              <a:spcBef>
                <a:spcPts val="2600"/>
              </a:spcBef>
              <a:defRPr sz="2124"/>
            </a:pPr>
          </a:p>
          <a:p>
            <a:pPr marL="0" indent="0" defTabSz="496335">
              <a:spcBef>
                <a:spcPts val="2600"/>
              </a:spcBef>
              <a:defRPr sz="2124"/>
            </a:pPr>
          </a:p>
          <a:p>
            <a:pPr marL="0" indent="0" defTabSz="496335">
              <a:spcBef>
                <a:spcPts val="2600"/>
              </a:spcBef>
              <a:defRPr sz="2124"/>
            </a:pPr>
          </a:p>
          <a:p>
            <a:pPr marL="0" indent="0" defTabSz="496335">
              <a:spcBef>
                <a:spcPts val="200"/>
              </a:spcBef>
              <a:defRPr sz="1298"/>
            </a:pPr>
            <a:r>
              <a:t>https://biology-forums.com/index.php?action=gallery;sa=view;id=9581</a:t>
            </a:r>
          </a:p>
        </p:txBody>
      </p:sp>
      <p:pic>
        <p:nvPicPr>
          <p:cNvPr id="405" name="Picture 4" descr="Picture 4"/>
          <p:cNvPicPr>
            <a:picLocks noChangeAspect="1"/>
          </p:cNvPicPr>
          <p:nvPr/>
        </p:nvPicPr>
        <p:blipFill>
          <a:blip r:embed="rId2">
            <a:extLst/>
          </a:blip>
          <a:stretch>
            <a:fillRect/>
          </a:stretch>
        </p:blipFill>
        <p:spPr>
          <a:xfrm>
            <a:off x="3851464" y="2888276"/>
            <a:ext cx="9931713" cy="8941787"/>
          </a:xfrm>
          <a:prstGeom prst="rect">
            <a:avLst/>
          </a:prstGeom>
          <a:ln w="12700">
            <a:miter lim="400000"/>
          </a:ln>
        </p:spPr>
      </p:pic>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Title 1"/>
          <p:cNvSpPr txBox="1"/>
          <p:nvPr>
            <p:ph type="title"/>
          </p:nvPr>
        </p:nvSpPr>
        <p:spPr>
          <a:prstGeom prst="rect">
            <a:avLst/>
          </a:prstGeom>
        </p:spPr>
        <p:txBody>
          <a:bodyPr/>
          <a:lstStyle>
            <a:lvl1pPr>
              <a:defRPr spc="-112" sz="5600"/>
            </a:lvl1pPr>
          </a:lstStyle>
          <a:p>
            <a:pPr/>
            <a:r>
              <a:t>Transphenoidal Hypophysectomy Procedures</a:t>
            </a:r>
          </a:p>
        </p:txBody>
      </p:sp>
      <p:sp>
        <p:nvSpPr>
          <p:cNvPr id="408" name="Content Placeholder 2"/>
          <p:cNvSpPr txBox="1"/>
          <p:nvPr>
            <p:ph type="body" idx="1"/>
          </p:nvPr>
        </p:nvSpPr>
        <p:spPr>
          <a:xfrm>
            <a:off x="1206500" y="2193750"/>
            <a:ext cx="21971000" cy="10310766"/>
          </a:xfrm>
          <a:prstGeom prst="rect">
            <a:avLst/>
          </a:prstGeom>
        </p:spPr>
        <p:txBody>
          <a:bodyPr/>
          <a:lstStyle/>
          <a:p>
            <a:pPr marL="0" indent="0" defTabSz="905254">
              <a:lnSpc>
                <a:spcPct val="80000"/>
              </a:lnSpc>
              <a:spcBef>
                <a:spcPts val="600"/>
              </a:spcBef>
              <a:defRPr sz="2600"/>
            </a:pPr>
            <a:r>
              <a:t>Pre-op considerations</a:t>
            </a:r>
            <a:endParaRPr sz="4200"/>
          </a:p>
          <a:p>
            <a:pPr marL="905254" indent="-905254" defTabSz="905254">
              <a:lnSpc>
                <a:spcPct val="80000"/>
              </a:lnSpc>
              <a:spcBef>
                <a:spcPts val="600"/>
              </a:spcBef>
              <a:defRPr sz="2600"/>
            </a:pPr>
            <a:r>
              <a:t>S &amp; S for specific manifestations; appropriate monitoring &amp; tx</a:t>
            </a:r>
            <a:endParaRPr sz="3800"/>
          </a:p>
          <a:p>
            <a:pPr marL="905254" indent="-905254" defTabSz="905254">
              <a:lnSpc>
                <a:spcPct val="80000"/>
              </a:lnSpc>
              <a:spcBef>
                <a:spcPts val="600"/>
              </a:spcBef>
              <a:defRPr sz="2600"/>
            </a:pPr>
            <a:r>
              <a:t>Labs:  CBC, electrolytes, BUN, Cr</a:t>
            </a:r>
            <a:endParaRPr sz="4200"/>
          </a:p>
          <a:p>
            <a:pPr marL="905254" indent="-905254" defTabSz="905254">
              <a:lnSpc>
                <a:spcPct val="80000"/>
              </a:lnSpc>
              <a:spcBef>
                <a:spcPts val="600"/>
              </a:spcBef>
              <a:defRPr sz="2600"/>
            </a:pPr>
            <a:r>
              <a:t>Oral rae ETT</a:t>
            </a:r>
            <a:endParaRPr sz="4200"/>
          </a:p>
          <a:p>
            <a:pPr marL="905254" indent="-905254" defTabSz="905254">
              <a:lnSpc>
                <a:spcPct val="80000"/>
              </a:lnSpc>
              <a:spcBef>
                <a:spcPts val="600"/>
              </a:spcBef>
              <a:defRPr sz="2600"/>
            </a:pPr>
            <a:r>
              <a:t>Bed will be turned—IV access, monitoring, etc</a:t>
            </a:r>
            <a:endParaRPr sz="4200"/>
          </a:p>
          <a:p>
            <a:pPr marL="905254" indent="-905254" defTabSz="905254">
              <a:lnSpc>
                <a:spcPct val="80000"/>
              </a:lnSpc>
              <a:spcBef>
                <a:spcPts val="600"/>
              </a:spcBef>
              <a:defRPr sz="2600"/>
            </a:pPr>
            <a:r>
              <a:t>Risk for massive hemorrhage—be ready!</a:t>
            </a:r>
            <a:endParaRPr sz="4200"/>
          </a:p>
          <a:p>
            <a:pPr marL="0" indent="0" defTabSz="905254">
              <a:lnSpc>
                <a:spcPct val="80000"/>
              </a:lnSpc>
              <a:spcBef>
                <a:spcPts val="1000"/>
              </a:spcBef>
              <a:defRPr sz="3800"/>
            </a:pPr>
          </a:p>
          <a:p>
            <a:pPr marL="0" indent="0" defTabSz="905254">
              <a:lnSpc>
                <a:spcPct val="80000"/>
              </a:lnSpc>
              <a:spcBef>
                <a:spcPts val="600"/>
              </a:spcBef>
              <a:defRPr sz="2600"/>
            </a:pPr>
            <a:r>
              <a:t>Intra-op</a:t>
            </a:r>
            <a:endParaRPr sz="4200"/>
          </a:p>
          <a:p>
            <a:pPr marL="905254" indent="-905254" defTabSz="905254">
              <a:lnSpc>
                <a:spcPct val="80000"/>
              </a:lnSpc>
              <a:spcBef>
                <a:spcPts val="600"/>
              </a:spcBef>
              <a:defRPr sz="2600"/>
            </a:pPr>
            <a:r>
              <a:t>Airway shared with surgeon—final position of ETT (lower L), </a:t>
            </a:r>
            <a:r>
              <a:rPr>
                <a:latin typeface="Symbol"/>
                <a:ea typeface="Symbol"/>
                <a:cs typeface="Symbol"/>
                <a:sym typeface="Symbol"/>
              </a:rPr>
              <a:t>Æ</a:t>
            </a:r>
            <a:r>
              <a:t>  nasal temp probe, make sure all connections secure</a:t>
            </a:r>
            <a:endParaRPr sz="4200"/>
          </a:p>
          <a:p>
            <a:pPr marL="905254" indent="-905254" defTabSz="905254">
              <a:lnSpc>
                <a:spcPct val="80000"/>
              </a:lnSpc>
              <a:spcBef>
                <a:spcPts val="600"/>
              </a:spcBef>
              <a:defRPr sz="2600"/>
            </a:pPr>
            <a:r>
              <a:t>Pt positioning &amp; padding; Eye protection!  (tegaderm/blue goggles over eyes after taping?)</a:t>
            </a:r>
            <a:endParaRPr sz="4200"/>
          </a:p>
          <a:p>
            <a:pPr marL="905254" indent="-905254" defTabSz="905254">
              <a:lnSpc>
                <a:spcPct val="80000"/>
              </a:lnSpc>
              <a:spcBef>
                <a:spcPts val="600"/>
              </a:spcBef>
              <a:defRPr sz="2600"/>
            </a:pPr>
            <a:r>
              <a:t>Admin of robinul to </a:t>
            </a:r>
            <a:r>
              <a:rPr>
                <a:latin typeface="Symbol"/>
                <a:ea typeface="Symbol"/>
                <a:cs typeface="Symbol"/>
                <a:sym typeface="Symbol"/>
              </a:rPr>
              <a:t>¯</a:t>
            </a:r>
            <a:r>
              <a:t> secretions</a:t>
            </a:r>
            <a:endParaRPr sz="3800"/>
          </a:p>
          <a:p>
            <a:pPr marL="905254" indent="-905254" defTabSz="905254">
              <a:lnSpc>
                <a:spcPct val="80000"/>
              </a:lnSpc>
              <a:spcBef>
                <a:spcPts val="600"/>
              </a:spcBef>
              <a:defRPr sz="2600"/>
            </a:pPr>
            <a:r>
              <a:t>Hyperventilation avoided </a:t>
            </a:r>
            <a:r>
              <a:rPr>
                <a:latin typeface="Symbol"/>
                <a:ea typeface="Symbol"/>
                <a:cs typeface="Symbol"/>
                <a:sym typeface="Symbol"/>
              </a:rPr>
              <a:t>®</a:t>
            </a:r>
            <a:r>
              <a:t>  reduced ICP &amp; pituitary retraction</a:t>
            </a:r>
            <a:endParaRPr sz="4200"/>
          </a:p>
          <a:p>
            <a:pPr marL="905254" indent="-905254" defTabSz="905254">
              <a:lnSpc>
                <a:spcPct val="80000"/>
              </a:lnSpc>
              <a:spcBef>
                <a:spcPts val="600"/>
              </a:spcBef>
              <a:defRPr sz="2600"/>
            </a:pPr>
            <a:r>
              <a:t>Avoid HTN—stay within 20% of baseline</a:t>
            </a:r>
            <a:endParaRPr sz="4200"/>
          </a:p>
          <a:p>
            <a:pPr marL="905254" indent="-905254" defTabSz="905254">
              <a:lnSpc>
                <a:spcPct val="80000"/>
              </a:lnSpc>
              <a:spcBef>
                <a:spcPts val="600"/>
              </a:spcBef>
              <a:defRPr sz="2600"/>
            </a:pPr>
            <a:r>
              <a:t>N</a:t>
            </a:r>
            <a:r>
              <a:rPr baseline="-15595"/>
              <a:t>2</a:t>
            </a:r>
            <a:r>
              <a:t>O risk</a:t>
            </a:r>
            <a:endParaRPr sz="4200"/>
          </a:p>
          <a:p>
            <a:pPr marL="905254" indent="-905254" defTabSz="905254">
              <a:lnSpc>
                <a:spcPct val="80000"/>
              </a:lnSpc>
              <a:spcBef>
                <a:spcPts val="600"/>
              </a:spcBef>
              <a:defRPr sz="2600"/>
            </a:pPr>
            <a:r>
              <a:t>Topical application of cocaine or local anesthetic with epi—can lead to HTN &amp; dysrhythmias; may need to increase gas &amp; use beta-blocker (esmolol, labetalol or hydralazine)</a:t>
            </a:r>
            <a:endParaRPr sz="4200"/>
          </a:p>
          <a:p>
            <a:pPr marL="905254" indent="-905254" defTabSz="905254">
              <a:lnSpc>
                <a:spcPct val="80000"/>
              </a:lnSpc>
              <a:spcBef>
                <a:spcPts val="600"/>
              </a:spcBef>
              <a:defRPr sz="2600"/>
            </a:pPr>
            <a:r>
              <a:t>Have NG tube ready to hand to surgeon after throat pack out</a:t>
            </a:r>
            <a:endParaRPr sz="4200"/>
          </a:p>
          <a:p>
            <a:pPr marL="905254" indent="-905254" defTabSz="905254">
              <a:lnSpc>
                <a:spcPct val="80000"/>
              </a:lnSpc>
              <a:spcBef>
                <a:spcPts val="600"/>
              </a:spcBef>
              <a:defRPr sz="2600"/>
            </a:pPr>
            <a:r>
              <a:t>Use flexible suction catheter (</a:t>
            </a:r>
            <a:r>
              <a:rPr>
                <a:latin typeface="Symbol"/>
                <a:ea typeface="Symbol"/>
                <a:cs typeface="Symbol"/>
                <a:sym typeface="Symbol"/>
              </a:rPr>
              <a:t>Æ</a:t>
            </a:r>
            <a:r>
              <a:t> Yankauer) &amp; be gentle when suctioning before extubation</a:t>
            </a:r>
            <a:endParaRPr sz="3800"/>
          </a:p>
          <a:p>
            <a:pPr marL="905254" indent="-905254" defTabSz="905254">
              <a:lnSpc>
                <a:spcPct val="80000"/>
              </a:lnSpc>
              <a:spcBef>
                <a:spcPts val="1000"/>
              </a:spcBef>
              <a:defRPr sz="3800"/>
            </a:pPr>
          </a:p>
          <a:p>
            <a:pPr marL="0" indent="0" defTabSz="905254">
              <a:lnSpc>
                <a:spcPct val="80000"/>
              </a:lnSpc>
              <a:spcBef>
                <a:spcPts val="600"/>
              </a:spcBef>
              <a:defRPr sz="2600"/>
            </a:pPr>
            <a:r>
              <a:t>Work to make wake-up smooth (free of coughing &amp; bucking)– IV lidocaine 1.5 mg/kg 3 min before suctioning &amp; extubation</a:t>
            </a:r>
            <a:endParaRPr sz="3800"/>
          </a:p>
          <a:p>
            <a:pPr marL="905254" indent="-905254" defTabSz="905254">
              <a:lnSpc>
                <a:spcPct val="80000"/>
              </a:lnSpc>
              <a:spcBef>
                <a:spcPts val="600"/>
              </a:spcBef>
              <a:defRPr sz="2600"/>
            </a:pPr>
            <a:r>
              <a:t>Deep extubation?  Some practitioners extubate deep &amp; place LMA which is removed in PACU</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Title 1"/>
          <p:cNvSpPr txBox="1"/>
          <p:nvPr>
            <p:ph type="title"/>
          </p:nvPr>
        </p:nvSpPr>
        <p:spPr>
          <a:prstGeom prst="rect">
            <a:avLst/>
          </a:prstGeom>
        </p:spPr>
        <p:txBody>
          <a:bodyPr/>
          <a:lstStyle/>
          <a:p>
            <a:pPr>
              <a:defRPr spc="-112" sz="5600"/>
            </a:pPr>
            <a:r>
              <a:t>Head Trauma</a:t>
            </a:r>
            <a:r>
              <a:rPr baseline="-15500"/>
              <a:t>1</a:t>
            </a:r>
          </a:p>
        </p:txBody>
      </p:sp>
      <p:sp>
        <p:nvSpPr>
          <p:cNvPr id="411" name="Content Placeholder 2"/>
          <p:cNvSpPr txBox="1"/>
          <p:nvPr>
            <p:ph type="body" idx="1"/>
          </p:nvPr>
        </p:nvSpPr>
        <p:spPr>
          <a:prstGeom prst="rect">
            <a:avLst/>
          </a:prstGeom>
        </p:spPr>
        <p:txBody>
          <a:bodyPr/>
          <a:lstStyle/>
          <a:p>
            <a:pPr marL="914400" indent="-914400">
              <a:spcBef>
                <a:spcPts val="800"/>
              </a:spcBef>
              <a:defRPr sz="4000"/>
            </a:pPr>
            <a:r>
              <a:t>50% of deaths d/t trauma have head injuries as contributing factor</a:t>
            </a:r>
          </a:p>
          <a:p>
            <a:pPr marL="914400" indent="-914400">
              <a:spcBef>
                <a:spcPts val="800"/>
              </a:spcBef>
              <a:defRPr sz="4000"/>
            </a:pPr>
            <a:r>
              <a:t>Head injury outcome depends on extent of neuronal injury but also any 2</a:t>
            </a:r>
            <a:r>
              <a:rPr baseline="31000"/>
              <a:t>o</a:t>
            </a:r>
            <a:r>
              <a:t> insults</a:t>
            </a:r>
          </a:p>
          <a:p>
            <a:pPr marL="914400" indent="-914400">
              <a:spcBef>
                <a:spcPts val="800"/>
              </a:spcBef>
              <a:defRPr sz="4000"/>
            </a:pPr>
            <a:r>
              <a:t>1</a:t>
            </a:r>
            <a:r>
              <a:rPr baseline="31000"/>
              <a:t>o</a:t>
            </a:r>
            <a:r>
              <a:t> result of initial mechanical forces on brain</a:t>
            </a:r>
          </a:p>
          <a:p>
            <a:pPr marL="914400" indent="-914400">
              <a:spcBef>
                <a:spcPts val="800"/>
              </a:spcBef>
              <a:defRPr sz="4000"/>
            </a:pPr>
            <a:r>
              <a:t>2</a:t>
            </a:r>
            <a:r>
              <a:rPr baseline="31000"/>
              <a:t>o</a:t>
            </a:r>
            <a:r>
              <a:t> injury = progression of pathological insults</a:t>
            </a:r>
          </a:p>
          <a:p>
            <a:pPr lvl="1" marL="1314450" indent="-914400">
              <a:spcBef>
                <a:spcPts val="600"/>
              </a:spcBef>
              <a:defRPr sz="3200"/>
            </a:pPr>
            <a:r>
              <a:t>Ischemia, reperfusion &amp; hypoxia</a:t>
            </a:r>
            <a:endParaRPr sz="5600"/>
          </a:p>
          <a:p>
            <a:pPr lvl="1" marL="1314450" indent="-914400">
              <a:spcBef>
                <a:spcPts val="600"/>
              </a:spcBef>
              <a:defRPr sz="3200"/>
            </a:pPr>
            <a:r>
              <a:t>Systemic effects of hypotension, hypoxemia, hypo or hyperglycemia, &amp; hypo or hypercarbia</a:t>
            </a:r>
            <a:endParaRPr sz="5600"/>
          </a:p>
          <a:p>
            <a:pPr lvl="1" marL="1314450" indent="-914400">
              <a:spcBef>
                <a:spcPts val="600"/>
              </a:spcBef>
              <a:defRPr sz="3200"/>
            </a:pPr>
            <a:r>
              <a:t>Formation &amp;/or expansion of epidural, subdural or intracerebral hematoma</a:t>
            </a:r>
            <a:endParaRPr sz="5600"/>
          </a:p>
          <a:p>
            <a:pPr lvl="1" marL="1314450" indent="-914400">
              <a:spcBef>
                <a:spcPts val="600"/>
              </a:spcBef>
              <a:defRPr sz="3200"/>
            </a:pPr>
            <a:r>
              <a:t>Sustained intracranial HTN</a:t>
            </a:r>
            <a:endParaRPr sz="5600"/>
          </a:p>
          <a:p>
            <a:pPr marL="914400" indent="-914400">
              <a:spcBef>
                <a:spcPts val="800"/>
              </a:spcBef>
              <a:defRPr sz="4000"/>
            </a:pPr>
            <a:r>
              <a:t>Glasgow coma scale at scene correlates well with injury severity &amp; outcome</a:t>
            </a:r>
          </a:p>
          <a:p>
            <a:pPr marL="914400" indent="-914400">
              <a:spcBef>
                <a:spcPts val="800"/>
              </a:spcBef>
              <a:defRPr sz="4000"/>
            </a:pPr>
            <a:r>
              <a:t>Increased mortality or morbidity assoc with GCS of 8  and 5 mm midline shift &amp; ventricular compression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itle 1"/>
          <p:cNvSpPr txBox="1"/>
          <p:nvPr>
            <p:ph type="title"/>
          </p:nvPr>
        </p:nvSpPr>
        <p:spPr>
          <a:prstGeom prst="rect">
            <a:avLst/>
          </a:prstGeom>
        </p:spPr>
        <p:txBody>
          <a:bodyPr/>
          <a:lstStyle>
            <a:lvl1pPr>
              <a:defRPr spc="-96" sz="4800"/>
            </a:lvl1pPr>
          </a:lstStyle>
          <a:p>
            <a:pPr/>
            <a:r>
              <a:t>Circle of Willis</a:t>
            </a:r>
          </a:p>
        </p:txBody>
      </p:sp>
      <p:sp>
        <p:nvSpPr>
          <p:cNvPr id="177" name="Content Placeholder 2"/>
          <p:cNvSpPr txBox="1"/>
          <p:nvPr>
            <p:ph type="body" idx="1"/>
          </p:nvPr>
        </p:nvSpPr>
        <p:spPr>
          <a:prstGeom prst="rect">
            <a:avLst/>
          </a:prstGeom>
        </p:spPr>
        <p:txBody>
          <a:bodyPr/>
          <a:lstStyle/>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1000"/>
              </a:spcBef>
              <a:defRPr sz="1200"/>
            </a:pPr>
          </a:p>
          <a:p>
            <a:pPr marL="0" indent="0" defTabSz="694944">
              <a:spcBef>
                <a:spcPts val="200"/>
              </a:spcBef>
              <a:defRPr sz="1200"/>
            </a:pPr>
            <a:r>
              <a:t>https://www.pinterest.com/pin/574138652469825270/</a:t>
            </a:r>
          </a:p>
        </p:txBody>
      </p:sp>
      <p:pic>
        <p:nvPicPr>
          <p:cNvPr id="178" name="Circle-of-willis.jpg" descr="Circle-of-willis.jpg"/>
          <p:cNvPicPr>
            <a:picLocks noChangeAspect="1"/>
          </p:cNvPicPr>
          <p:nvPr/>
        </p:nvPicPr>
        <p:blipFill>
          <a:blip r:embed="rId3">
            <a:extLst/>
          </a:blip>
          <a:stretch>
            <a:fillRect/>
          </a:stretch>
        </p:blipFill>
        <p:spPr>
          <a:xfrm>
            <a:off x="1471155" y="2196287"/>
            <a:ext cx="17488292" cy="10639850"/>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Title 1"/>
          <p:cNvSpPr txBox="1"/>
          <p:nvPr>
            <p:ph type="title"/>
          </p:nvPr>
        </p:nvSpPr>
        <p:spPr>
          <a:prstGeom prst="rect">
            <a:avLst/>
          </a:prstGeom>
        </p:spPr>
        <p:txBody>
          <a:bodyPr/>
          <a:lstStyle/>
          <a:p>
            <a:pPr>
              <a:defRPr spc="-112" sz="5600"/>
            </a:pPr>
            <a:r>
              <a:t>Head Trauma</a:t>
            </a:r>
            <a:r>
              <a:rPr baseline="-15500"/>
              <a:t>2</a:t>
            </a:r>
          </a:p>
        </p:txBody>
      </p:sp>
      <p:sp>
        <p:nvSpPr>
          <p:cNvPr id="414" name="Content Placeholder 2"/>
          <p:cNvSpPr txBox="1"/>
          <p:nvPr>
            <p:ph type="body" idx="1"/>
          </p:nvPr>
        </p:nvSpPr>
        <p:spPr>
          <a:xfrm>
            <a:off x="1206500" y="2650553"/>
            <a:ext cx="21971000" cy="9853963"/>
          </a:xfrm>
          <a:prstGeom prst="rect">
            <a:avLst/>
          </a:prstGeom>
        </p:spPr>
        <p:txBody>
          <a:bodyPr/>
          <a:lstStyle/>
          <a:p>
            <a:pPr marL="0" indent="0">
              <a:spcBef>
                <a:spcPts val="800"/>
              </a:spcBef>
              <a:defRPr sz="4000"/>
            </a:pPr>
            <a:r>
              <a:t>Airway protection is #1</a:t>
            </a:r>
          </a:p>
          <a:p>
            <a:pPr marL="914400" indent="-914400">
              <a:spcBef>
                <a:spcPts val="800"/>
              </a:spcBef>
              <a:defRPr sz="4000"/>
            </a:pPr>
            <a:r>
              <a:t>Always assume c-spine involvement until excluded</a:t>
            </a:r>
          </a:p>
          <a:p>
            <a:pPr marL="914400" indent="-914400">
              <a:spcBef>
                <a:spcPts val="800"/>
              </a:spcBef>
              <a:defRPr sz="4000"/>
            </a:pPr>
            <a:r>
              <a:t>Intubation carried out with in-line neck stabilization (glidescope to minimize neck movement)</a:t>
            </a:r>
          </a:p>
          <a:p>
            <a:pPr marL="914400" indent="-914400">
              <a:spcBef>
                <a:spcPts val="800"/>
              </a:spcBef>
              <a:defRPr sz="4000"/>
            </a:pPr>
            <a:r>
              <a:t>Difficult airway cart &amp; have multiple options available</a:t>
            </a:r>
          </a:p>
          <a:p>
            <a:pPr marL="914400" indent="-914400">
              <a:spcBef>
                <a:spcPts val="800"/>
              </a:spcBef>
              <a:defRPr sz="4000"/>
            </a:pPr>
            <a:r>
              <a:t>RSI for full stomach; cricroid pressure controversial</a:t>
            </a:r>
          </a:p>
          <a:p>
            <a:pPr marL="914400" indent="-914400">
              <a:spcBef>
                <a:spcPts val="800"/>
              </a:spcBef>
              <a:defRPr sz="4000"/>
            </a:pPr>
            <a:r>
              <a:t>Avoid nasal intubation d/t risk of basiliar skull fx; NG placed orally</a:t>
            </a:r>
          </a:p>
        </p:txBody>
      </p:sp>
      <p:pic>
        <p:nvPicPr>
          <p:cNvPr id="415" name="Picture 3" descr="Picture 3"/>
          <p:cNvPicPr>
            <a:picLocks noChangeAspect="1"/>
          </p:cNvPicPr>
          <p:nvPr/>
        </p:nvPicPr>
        <p:blipFill>
          <a:blip r:embed="rId2">
            <a:extLst/>
          </a:blip>
          <a:stretch>
            <a:fillRect/>
          </a:stretch>
        </p:blipFill>
        <p:spPr>
          <a:xfrm>
            <a:off x="6125038" y="7268098"/>
            <a:ext cx="10471890" cy="4939741"/>
          </a:xfrm>
          <a:prstGeom prst="rect">
            <a:avLst/>
          </a:prstGeom>
          <a:ln w="12700">
            <a:miter lim="400000"/>
          </a:ln>
        </p:spPr>
      </p:pic>
      <p:sp>
        <p:nvSpPr>
          <p:cNvPr id="416" name="TextBox 4"/>
          <p:cNvSpPr txBox="1"/>
          <p:nvPr/>
        </p:nvSpPr>
        <p:spPr>
          <a:xfrm>
            <a:off x="4896990" y="11926580"/>
            <a:ext cx="13758749"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latin typeface="Calibri"/>
                <a:ea typeface="Calibri"/>
                <a:cs typeface="Calibri"/>
                <a:sym typeface="Calibri"/>
              </a:defRPr>
            </a:lvl1pPr>
          </a:lstStyle>
          <a:p>
            <a:pPr/>
            <a:r>
              <a:t>https://www.google.com/search?q=nasogastric+tube+in+brain&amp;client=safari&amp;rls=en&amp;source=lnms&amp;tbm=isch&amp;sa=X&amp;ved=0ahUKEwiRq57Sv_PYAhUH1mMKHZ9EB-8Q_AUICigB&amp;biw=1335&amp;bih=779#imgrc=iWhBg8UjXXNRuM:</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Title 1"/>
          <p:cNvSpPr txBox="1"/>
          <p:nvPr>
            <p:ph type="title"/>
          </p:nvPr>
        </p:nvSpPr>
        <p:spPr>
          <a:prstGeom prst="rect">
            <a:avLst/>
          </a:prstGeom>
        </p:spPr>
        <p:txBody>
          <a:bodyPr/>
          <a:lstStyle/>
          <a:p>
            <a:pPr>
              <a:defRPr spc="-112" sz="5600"/>
            </a:pPr>
            <a:r>
              <a:t>Head Trauma</a:t>
            </a:r>
            <a:r>
              <a:rPr baseline="-15500"/>
              <a:t>3</a:t>
            </a:r>
          </a:p>
        </p:txBody>
      </p:sp>
      <p:sp>
        <p:nvSpPr>
          <p:cNvPr id="419" name="Content Placeholder 2"/>
          <p:cNvSpPr txBox="1"/>
          <p:nvPr>
            <p:ph type="body" idx="1"/>
          </p:nvPr>
        </p:nvSpPr>
        <p:spPr>
          <a:xfrm>
            <a:off x="1206500" y="2840392"/>
            <a:ext cx="21971000" cy="9664124"/>
          </a:xfrm>
          <a:prstGeom prst="rect">
            <a:avLst/>
          </a:prstGeom>
        </p:spPr>
        <p:txBody>
          <a:bodyPr/>
          <a:lstStyle/>
          <a:p>
            <a:pPr marL="0" indent="0">
              <a:spcBef>
                <a:spcPts val="800"/>
              </a:spcBef>
              <a:defRPr sz="4000"/>
            </a:pPr>
            <a:r>
              <a:t>Pre-op considerations for TBI</a:t>
            </a:r>
          </a:p>
          <a:p>
            <a:pPr marL="685800" indent="-685800">
              <a:spcBef>
                <a:spcPts val="800"/>
              </a:spcBef>
              <a:defRPr sz="4000"/>
            </a:pPr>
            <a:r>
              <a:t>Most likely hypovolemic &amp; hypotensive</a:t>
            </a:r>
          </a:p>
          <a:p>
            <a:pPr marL="685800" indent="-685800">
              <a:spcBef>
                <a:spcPts val="800"/>
              </a:spcBef>
              <a:defRPr sz="4000"/>
            </a:pPr>
            <a:r>
              <a:t>Fluid resuscitation is important</a:t>
            </a:r>
          </a:p>
          <a:p>
            <a:pPr lvl="1" marL="1181100" indent="-571500">
              <a:spcBef>
                <a:spcPts val="600"/>
              </a:spcBef>
              <a:defRPr sz="3200"/>
            </a:pPr>
            <a:r>
              <a:t>Some evidence of benefit of hypertonic NS, especially in peds</a:t>
            </a:r>
          </a:p>
          <a:p>
            <a:pPr marL="685800" indent="-685800">
              <a:spcBef>
                <a:spcPts val="800"/>
              </a:spcBef>
              <a:defRPr sz="4000"/>
            </a:pPr>
            <a:r>
              <a:t>Have vasopressors ready; avoid corticosteroids in TBI pts</a:t>
            </a:r>
          </a:p>
          <a:p>
            <a:pPr marL="685800" indent="-685800">
              <a:defRPr sz="4000"/>
            </a:pPr>
          </a:p>
          <a:p>
            <a:pPr marL="0" indent="0">
              <a:spcBef>
                <a:spcPts val="800"/>
              </a:spcBef>
              <a:defRPr sz="4000"/>
            </a:pPr>
            <a:r>
              <a:t>Intubation drugs</a:t>
            </a:r>
          </a:p>
          <a:p>
            <a:pPr marL="914400" indent="-914400">
              <a:spcBef>
                <a:spcPts val="800"/>
              </a:spcBef>
              <a:defRPr sz="4000"/>
            </a:pPr>
            <a:r>
              <a:t>Per Barash p. 1017 succs in not contraindicated d/t insignificant effect on ICP; other texts say use only if necessary</a:t>
            </a:r>
          </a:p>
          <a:p>
            <a:pPr marL="914400" indent="-914400">
              <a:spcBef>
                <a:spcPts val="800"/>
              </a:spcBef>
              <a:defRPr sz="4000"/>
            </a:pPr>
            <a:r>
              <a:t>Propofol or etomidate (less hypotension but causes adrenal suppression)</a:t>
            </a:r>
          </a:p>
          <a:p>
            <a:pPr marL="914400" indent="-914400">
              <a:spcBef>
                <a:spcPts val="800"/>
              </a:spcBef>
              <a:defRPr sz="4000"/>
            </a:pPr>
            <a:r>
              <a:t>Neo &amp; ephedrine—important to prevent hypotension</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Title 1"/>
          <p:cNvSpPr txBox="1"/>
          <p:nvPr>
            <p:ph type="title"/>
          </p:nvPr>
        </p:nvSpPr>
        <p:spPr>
          <a:prstGeom prst="rect">
            <a:avLst/>
          </a:prstGeom>
        </p:spPr>
        <p:txBody>
          <a:bodyPr/>
          <a:lstStyle/>
          <a:p>
            <a:pPr>
              <a:defRPr spc="-112" sz="5600"/>
            </a:pPr>
            <a:r>
              <a:t>Head Trauma</a:t>
            </a:r>
            <a:r>
              <a:rPr baseline="-15500"/>
              <a:t>4</a:t>
            </a:r>
          </a:p>
        </p:txBody>
      </p:sp>
      <p:sp>
        <p:nvSpPr>
          <p:cNvPr id="422" name="Content Placeholder 2"/>
          <p:cNvSpPr txBox="1"/>
          <p:nvPr>
            <p:ph type="body" idx="1"/>
          </p:nvPr>
        </p:nvSpPr>
        <p:spPr>
          <a:prstGeom prst="rect">
            <a:avLst/>
          </a:prstGeom>
        </p:spPr>
        <p:txBody>
          <a:bodyPr/>
          <a:lstStyle/>
          <a:p>
            <a:pPr marL="0" indent="0">
              <a:spcBef>
                <a:spcPts val="800"/>
              </a:spcBef>
              <a:defRPr sz="4000"/>
            </a:pPr>
            <a:r>
              <a:t>Intra-op considerations</a:t>
            </a:r>
          </a:p>
          <a:p>
            <a:pPr marL="914400" indent="-914400">
              <a:spcBef>
                <a:spcPts val="800"/>
              </a:spcBef>
              <a:defRPr sz="4000"/>
            </a:pPr>
            <a:r>
              <a:t>Good IV access &amp; Isotonic crystalloids for fluid resuscitation</a:t>
            </a:r>
          </a:p>
          <a:p>
            <a:pPr marL="914400" indent="-914400">
              <a:spcBef>
                <a:spcPts val="800"/>
              </a:spcBef>
              <a:defRPr sz="4000"/>
            </a:pPr>
            <a:r>
              <a:t>If no ICP in place, assume some level of </a:t>
            </a:r>
            <a:r>
              <a:rPr>
                <a:latin typeface="Symbol"/>
                <a:ea typeface="Symbol"/>
                <a:cs typeface="Symbol"/>
                <a:sym typeface="Symbol"/>
              </a:rPr>
              <a:t>­</a:t>
            </a:r>
            <a:r>
              <a:t> exists &amp; use moderate hyperventilation </a:t>
            </a:r>
          </a:p>
          <a:p>
            <a:pPr marL="914400" indent="-914400">
              <a:spcBef>
                <a:spcPts val="800"/>
              </a:spcBef>
              <a:defRPr sz="4000"/>
            </a:pPr>
            <a:r>
              <a:t>BP management is critical!  For TBI maintain MAP &gt; 60 mm Hg (hypertension increases risk of cerebral edema &amp; hemorrhage)</a:t>
            </a:r>
          </a:p>
          <a:p>
            <a:pPr marL="914400" indent="-914400">
              <a:spcBef>
                <a:spcPts val="800"/>
              </a:spcBef>
              <a:defRPr sz="4000"/>
            </a:pPr>
            <a:r>
              <a:t>Cushing response  </a:t>
            </a:r>
            <a:r>
              <a:rPr>
                <a:latin typeface="Symbol"/>
                <a:ea typeface="Symbol"/>
                <a:cs typeface="Symbol"/>
                <a:sym typeface="Symbol"/>
              </a:rPr>
              <a:t>®</a:t>
            </a:r>
            <a:r>
              <a:t>  hypertension, bradycardia &amp; resp changes</a:t>
            </a:r>
          </a:p>
          <a:p>
            <a:pPr marL="914400" indent="-914400">
              <a:spcBef>
                <a:spcPts val="800"/>
              </a:spcBef>
              <a:defRPr sz="4000"/>
            </a:pPr>
            <a:r>
              <a:t>Be prepared for profound hypotension after induction &amp; after bone flap removed </a:t>
            </a:r>
          </a:p>
          <a:p>
            <a:pPr marL="914400" indent="-914400">
              <a:spcBef>
                <a:spcPts val="800"/>
              </a:spcBef>
              <a:defRPr sz="4000"/>
            </a:pPr>
            <a:r>
              <a:t>Avoid hyperthermia</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Title 1"/>
          <p:cNvSpPr txBox="1"/>
          <p:nvPr>
            <p:ph type="title"/>
          </p:nvPr>
        </p:nvSpPr>
        <p:spPr>
          <a:prstGeom prst="rect">
            <a:avLst/>
          </a:prstGeom>
        </p:spPr>
        <p:txBody>
          <a:bodyPr/>
          <a:lstStyle/>
          <a:p>
            <a:pPr>
              <a:defRPr spc="-112" sz="5600"/>
            </a:pPr>
            <a:r>
              <a:t>Head Trauma</a:t>
            </a:r>
            <a:r>
              <a:rPr baseline="-15500"/>
              <a:t>5</a:t>
            </a:r>
          </a:p>
        </p:txBody>
      </p:sp>
      <p:sp>
        <p:nvSpPr>
          <p:cNvPr id="425" name="Content Placeholder 2"/>
          <p:cNvSpPr txBox="1"/>
          <p:nvPr>
            <p:ph type="body" idx="1"/>
          </p:nvPr>
        </p:nvSpPr>
        <p:spPr>
          <a:prstGeom prst="rect">
            <a:avLst/>
          </a:prstGeom>
        </p:spPr>
        <p:txBody>
          <a:bodyPr/>
          <a:lstStyle/>
          <a:p>
            <a:pPr marL="0" indent="0" defTabSz="1828800">
              <a:spcBef>
                <a:spcPts val="1200"/>
              </a:spcBef>
              <a:defRPr sz="4000"/>
            </a:pPr>
            <a:r>
              <a:t>TBI complications</a:t>
            </a:r>
          </a:p>
          <a:p>
            <a:pPr marL="685800" indent="-685800" defTabSz="1828800">
              <a:spcBef>
                <a:spcPts val="1200"/>
              </a:spcBef>
              <a:defRPr sz="4000"/>
            </a:pPr>
            <a:r>
              <a:t>DIC d/t release of brain tissue thromboplastin</a:t>
            </a:r>
          </a:p>
          <a:p>
            <a:pPr marL="685800" indent="-685800" defTabSz="1828800">
              <a:spcBef>
                <a:spcPts val="1200"/>
              </a:spcBef>
              <a:defRPr sz="4000"/>
            </a:pPr>
            <a:r>
              <a:t>ARDS or neurogenic pulmonary edema</a:t>
            </a:r>
          </a:p>
          <a:p>
            <a:pPr marL="685800" indent="-685800" defTabSz="1828800">
              <a:spcBef>
                <a:spcPts val="1200"/>
              </a:spcBef>
              <a:defRPr sz="4000"/>
            </a:pPr>
            <a:r>
              <a:t>Seizures</a:t>
            </a:r>
          </a:p>
          <a:p>
            <a:pPr marL="685800" indent="-685800" defTabSz="1828800">
              <a:spcBef>
                <a:spcPts val="1200"/>
              </a:spcBef>
              <a:defRPr sz="4000"/>
            </a:pPr>
            <a:r>
              <a:t>Intracranial hemorrhage</a:t>
            </a:r>
          </a:p>
          <a:p>
            <a:pPr marL="685800" indent="-685800" defTabSz="1828800">
              <a:spcBef>
                <a:spcPts val="1200"/>
              </a:spcBef>
              <a:defRPr sz="4000"/>
            </a:pPr>
            <a:r>
              <a:t>Sudden &amp; profound hypotension following large hematoma decompression</a:t>
            </a:r>
          </a:p>
          <a:p>
            <a:pPr marL="685800" indent="-685800" defTabSz="1828800">
              <a:spcBef>
                <a:spcPts val="1200"/>
              </a:spcBef>
              <a:defRPr sz="4000"/>
            </a:pPr>
            <a:r>
              <a:t>Cerebral edema</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itle 1"/>
          <p:cNvSpPr txBox="1"/>
          <p:nvPr>
            <p:ph type="title"/>
          </p:nvPr>
        </p:nvSpPr>
        <p:spPr>
          <a:prstGeom prst="rect">
            <a:avLst/>
          </a:prstGeom>
        </p:spPr>
        <p:txBody>
          <a:bodyPr/>
          <a:lstStyle>
            <a:lvl1pPr>
              <a:defRPr spc="-112" sz="5600"/>
            </a:lvl1pPr>
          </a:lstStyle>
          <a:p>
            <a:pPr/>
            <a:r>
              <a:t>Spinal Cord blood supply</a:t>
            </a:r>
          </a:p>
        </p:txBody>
      </p:sp>
      <p:sp>
        <p:nvSpPr>
          <p:cNvPr id="183" name="Content Placeholder 2"/>
          <p:cNvSpPr txBox="1"/>
          <p:nvPr>
            <p:ph type="body" idx="1"/>
          </p:nvPr>
        </p:nvSpPr>
        <p:spPr>
          <a:xfrm>
            <a:off x="1206500" y="2729994"/>
            <a:ext cx="21971000" cy="8256012"/>
          </a:xfrm>
          <a:prstGeom prst="rect">
            <a:avLst/>
          </a:prstGeom>
        </p:spPr>
        <p:txBody>
          <a:bodyPr/>
          <a:lstStyle/>
          <a:p>
            <a:pPr marL="0" indent="0" defTabSz="2413955">
              <a:spcBef>
                <a:spcPts val="4400"/>
              </a:spcBef>
              <a:defRPr sz="3959"/>
            </a:pPr>
          </a:p>
          <a:p>
            <a:pPr marL="0" indent="0" defTabSz="2413955">
              <a:spcBef>
                <a:spcPts val="700"/>
              </a:spcBef>
              <a:defRPr sz="4950"/>
            </a:pPr>
            <a:r>
              <a:t>Receives blood from 2 arterial sources (redundancy good!)</a:t>
            </a:r>
          </a:p>
          <a:p>
            <a:pPr marL="678942" indent="-678942" defTabSz="2413955">
              <a:spcBef>
                <a:spcPts val="700"/>
              </a:spcBef>
              <a:defRPr sz="4950"/>
            </a:pPr>
            <a:r>
              <a:t>Anterior &amp; Posterior spinal a—branches of vertebral a</a:t>
            </a:r>
          </a:p>
          <a:p>
            <a:pPr marL="678942" indent="-678942" defTabSz="2413955">
              <a:spcBef>
                <a:spcPts val="700"/>
              </a:spcBef>
              <a:defRPr sz="4950"/>
            </a:pPr>
            <a:r>
              <a:t>Radicular a—branches of segmental vessels (cervical, intercostal &amp; lumbar)</a:t>
            </a:r>
          </a:p>
          <a:p>
            <a:pPr marL="678942" indent="-678942" defTabSz="2413955">
              <a:spcBef>
                <a:spcPts val="700"/>
              </a:spcBef>
              <a:defRPr sz="4950"/>
            </a:pPr>
            <a:r>
              <a:t>SC blood supply not continuous along its length, with blood being delivered preferentially by one supply source</a:t>
            </a:r>
          </a:p>
          <a:p>
            <a:pPr lvl="1" marL="1169288" indent="-565784" defTabSz="2413955">
              <a:spcBef>
                <a:spcPts val="500"/>
              </a:spcBef>
              <a:defRPr sz="4950"/>
            </a:pPr>
            <a:r>
              <a:t>Cervical cord </a:t>
            </a:r>
            <a:r>
              <a:rPr>
                <a:latin typeface="Symbol"/>
                <a:ea typeface="Symbol"/>
                <a:cs typeface="Symbol"/>
                <a:sym typeface="Symbol"/>
              </a:rPr>
              <a:t>®</a:t>
            </a:r>
            <a:r>
              <a:t> vertebral &amp; radicular a</a:t>
            </a:r>
          </a:p>
          <a:p>
            <a:pPr lvl="1" marL="1169288" indent="-565784" defTabSz="2413955">
              <a:spcBef>
                <a:spcPts val="500"/>
              </a:spcBef>
              <a:defRPr sz="4950"/>
            </a:pPr>
            <a:r>
              <a:t>Thoracic &amp; lumbar cord </a:t>
            </a:r>
            <a:r>
              <a:rPr>
                <a:latin typeface="Symbol"/>
                <a:ea typeface="Symbol"/>
                <a:cs typeface="Symbol"/>
                <a:sym typeface="Symbol"/>
              </a:rPr>
              <a:t>®</a:t>
            </a:r>
            <a:r>
              <a:t> intercostal &amp; lumbar radicular a from respective area</a:t>
            </a:r>
          </a:p>
          <a:p>
            <a:pPr lvl="1" marL="1169288" indent="-565784" defTabSz="2413955">
              <a:spcBef>
                <a:spcPts val="500"/>
              </a:spcBef>
              <a:defRPr sz="4950"/>
            </a:pPr>
            <a:r>
              <a:t>Artery of Adamkiewicz—radicular a which enters SC at ~ T7 &amp; supplies lumbosacral section.  Interruption of flow from this artery = paraplegia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itle 1"/>
          <p:cNvSpPr txBox="1"/>
          <p:nvPr>
            <p:ph type="title"/>
          </p:nvPr>
        </p:nvSpPr>
        <p:spPr>
          <a:xfrm>
            <a:off x="1206500" y="1079500"/>
            <a:ext cx="10632811" cy="1433163"/>
          </a:xfrm>
          <a:prstGeom prst="rect">
            <a:avLst/>
          </a:prstGeom>
        </p:spPr>
        <p:txBody>
          <a:bodyPr/>
          <a:lstStyle/>
          <a:p>
            <a:pPr/>
            <a:r>
              <a:t>Spinal Cord Blood Supply</a:t>
            </a:r>
          </a:p>
        </p:txBody>
      </p:sp>
      <p:pic>
        <p:nvPicPr>
          <p:cNvPr id="186" name="An-Overview-of-Blood-Supply-to-the-Spinal-Cord-The-spinal-cord-predominantly-receives.png" descr="An-Overview-of-Blood-Supply-to-the-Spinal-Cord-The-spinal-cord-predominantly-receives.png"/>
          <p:cNvPicPr>
            <a:picLocks noChangeAspect="1"/>
          </p:cNvPicPr>
          <p:nvPr/>
        </p:nvPicPr>
        <p:blipFill>
          <a:blip r:embed="rId2">
            <a:extLst/>
          </a:blip>
          <a:stretch>
            <a:fillRect/>
          </a:stretch>
        </p:blipFill>
        <p:spPr>
          <a:xfrm>
            <a:off x="12636670" y="129548"/>
            <a:ext cx="10485097" cy="1397601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39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39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