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notesSlides/notesSlide67.xml" ContentType="application/vnd.openxmlformats-officedocument.presentationml.notesSlide+xml"/>
  <Override PartName="/ppt/tags/tag67.xml" ContentType="application/vnd.openxmlformats-officedocument.presentationml.tags+xml"/>
  <Override PartName="/ppt/notesSlides/notesSlide68.xml" ContentType="application/vnd.openxmlformats-officedocument.presentationml.notesSlide+xml"/>
  <Override PartName="/ppt/tags/tag68.xml" ContentType="application/vnd.openxmlformats-officedocument.presentationml.tags+xml"/>
  <Override PartName="/ppt/notesSlides/notesSlide69.xml" ContentType="application/vnd.openxmlformats-officedocument.presentationml.notesSlide+xml"/>
  <Override PartName="/ppt/tags/tag69.xml" ContentType="application/vnd.openxmlformats-officedocument.presentationml.tags+xml"/>
  <Override PartName="/ppt/notesSlides/notesSlide70.xml" ContentType="application/vnd.openxmlformats-officedocument.presentationml.notesSlide+xml"/>
  <Override PartName="/ppt/tags/tag70.xml" ContentType="application/vnd.openxmlformats-officedocument.presentationml.tags+xml"/>
  <Override PartName="/ppt/notesSlides/notesSlide71.xml" ContentType="application/vnd.openxmlformats-officedocument.presentationml.notesSlide+xml"/>
  <Override PartName="/ppt/tags/tag71.xml" ContentType="application/vnd.openxmlformats-officedocument.presentationml.tags+xml"/>
  <Override PartName="/ppt/notesSlides/notesSlide72.xml" ContentType="application/vnd.openxmlformats-officedocument.presentationml.notesSlide+xml"/>
  <Override PartName="/ppt/tags/tag72.xml" ContentType="application/vnd.openxmlformats-officedocument.presentationml.tags+xml"/>
  <Override PartName="/ppt/notesSlides/notesSlide73.xml" ContentType="application/vnd.openxmlformats-officedocument.presentationml.notesSlide+xml"/>
  <Override PartName="/ppt/tags/tag73.xml" ContentType="application/vnd.openxmlformats-officedocument.presentationml.tags+xml"/>
  <Override PartName="/ppt/notesSlides/notesSlide74.xml" ContentType="application/vnd.openxmlformats-officedocument.presentationml.notesSlide+xml"/>
  <Override PartName="/ppt/tags/tag74.xml" ContentType="application/vnd.openxmlformats-officedocument.presentationml.tags+xml"/>
  <Override PartName="/ppt/notesSlides/notesSlide75.xml" ContentType="application/vnd.openxmlformats-officedocument.presentationml.notesSlide+xml"/>
  <Override PartName="/ppt/tags/tag75.xml" ContentType="application/vnd.openxmlformats-officedocument.presentationml.tags+xml"/>
  <Override PartName="/ppt/notesSlides/notesSlide76.xml" ContentType="application/vnd.openxmlformats-officedocument.presentationml.notesSlide+xml"/>
  <Override PartName="/ppt/tags/tag76.xml" ContentType="application/vnd.openxmlformats-officedocument.presentationml.tags+xml"/>
  <Override PartName="/ppt/notesSlides/notesSlide77.xml" ContentType="application/vnd.openxmlformats-officedocument.presentationml.notesSlide+xml"/>
  <Override PartName="/ppt/tags/tag77.xml" ContentType="application/vnd.openxmlformats-officedocument.presentationml.tags+xml"/>
  <Override PartName="/ppt/notesSlides/notesSlide78.xml" ContentType="application/vnd.openxmlformats-officedocument.presentationml.notesSlide+xml"/>
  <Override PartName="/ppt/tags/tag78.xml" ContentType="application/vnd.openxmlformats-officedocument.presentationml.tags+xml"/>
  <Override PartName="/ppt/notesSlides/notesSlide79.xml" ContentType="application/vnd.openxmlformats-officedocument.presentationml.notesSlide+xml"/>
  <Override PartName="/ppt/tags/tag79.xml" ContentType="application/vnd.openxmlformats-officedocument.presentationml.tags+xml"/>
  <Override PartName="/ppt/notesSlides/notesSlide80.xml" ContentType="application/vnd.openxmlformats-officedocument.presentationml.notesSlide+xml"/>
  <Override PartName="/ppt/tags/tag80.xml" ContentType="application/vnd.openxmlformats-officedocument.presentationml.tags+xml"/>
  <Override PartName="/ppt/notesSlides/notesSlide81.xml" ContentType="application/vnd.openxmlformats-officedocument.presentationml.notesSlide+xml"/>
  <Override PartName="/ppt/tags/tag81.xml" ContentType="application/vnd.openxmlformats-officedocument.presentationml.tags+xml"/>
  <Override PartName="/ppt/notesSlides/notesSlide82.xml" ContentType="application/vnd.openxmlformats-officedocument.presentationml.notesSlide+xml"/>
  <Override PartName="/ppt/tags/tag82.xml" ContentType="application/vnd.openxmlformats-officedocument.presentationml.tags+xml"/>
  <Override PartName="/ppt/notesSlides/notesSlide83.xml" ContentType="application/vnd.openxmlformats-officedocument.presentationml.notesSlide+xml"/>
  <Override PartName="/ppt/tags/tag83.xml" ContentType="application/vnd.openxmlformats-officedocument.presentationml.tags+xml"/>
  <Override PartName="/ppt/notesSlides/notesSlide84.xml" ContentType="application/vnd.openxmlformats-officedocument.presentationml.notesSlide+xml"/>
  <Override PartName="/ppt/tags/tag84.xml" ContentType="application/vnd.openxmlformats-officedocument.presentationml.tags+xml"/>
  <Override PartName="/ppt/notesSlides/notesSlide85.xml" ContentType="application/vnd.openxmlformats-officedocument.presentationml.notesSlide+xml"/>
  <Override PartName="/ppt/tags/tag85.xml" ContentType="application/vnd.openxmlformats-officedocument.presentationml.tags+xml"/>
  <Override PartName="/ppt/notesSlides/notesSlide86.xml" ContentType="application/vnd.openxmlformats-officedocument.presentationml.notesSlide+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8"/>
  </p:notesMasterIdLst>
  <p:handoutMasterIdLst>
    <p:handoutMasterId r:id="rId8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1" autoAdjust="0"/>
    <p:restoredTop sz="86435" autoAdjust="0"/>
  </p:normalViewPr>
  <p:slideViewPr>
    <p:cSldViewPr snapToGrid="0" snapToObjects="1">
      <p:cViewPr varScale="1">
        <p:scale>
          <a:sx n="82" d="100"/>
          <a:sy n="82" d="100"/>
        </p:scale>
        <p:origin x="-2152" y="-112"/>
      </p:cViewPr>
      <p:guideLst>
        <p:guide orient="horz" pos="2160"/>
        <p:guide pos="2880"/>
      </p:guideLst>
    </p:cSldViewPr>
  </p:slideViewPr>
  <p:outlineViewPr>
    <p:cViewPr>
      <p:scale>
        <a:sx n="33" d="100"/>
        <a:sy n="33" d="100"/>
      </p:scale>
      <p:origin x="0" y="3070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F7401-53AB-2C4B-BD89-D35BCE009895}" type="datetimeFigureOut">
              <a:rPr lang="en-US" smtClean="0"/>
              <a:t>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F723B3-CA4B-BF40-AFF3-5ADA6F9FC639}" type="slidenum">
              <a:rPr lang="en-US" smtClean="0"/>
              <a:t>‹#›</a:t>
            </a:fld>
            <a:endParaRPr lang="en-US"/>
          </a:p>
        </p:txBody>
      </p:sp>
    </p:spTree>
    <p:extLst>
      <p:ext uri="{BB962C8B-B14F-4D97-AF65-F5344CB8AC3E}">
        <p14:creationId xmlns:p14="http://schemas.microsoft.com/office/powerpoint/2010/main" val="425119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9A25A-A74B-44CF-8084-D95675A7A32E}" type="datetimeFigureOut">
              <a:rPr lang="en-US" smtClean="0"/>
              <a:t>1/8/22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B9DCA-3E55-49A6-9D6B-7FD7A5B36C5F}" type="slidenum">
              <a:rPr lang="en-US" smtClean="0"/>
              <a:t>‹#›</a:t>
            </a:fld>
            <a:endParaRPr lang="en-US"/>
          </a:p>
        </p:txBody>
      </p:sp>
    </p:spTree>
    <p:extLst>
      <p:ext uri="{BB962C8B-B14F-4D97-AF65-F5344CB8AC3E}">
        <p14:creationId xmlns:p14="http://schemas.microsoft.com/office/powerpoint/2010/main" val="356655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notesMaster" Target="../notesMasters/notesMaster1.xml"/><Relationship Id="rId3"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notesMaster" Target="../notesMasters/notesMaster1.xml"/><Relationship Id="rId3"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notesMaster" Target="../notesMasters/notesMaster1.xml"/><Relationship Id="rId3"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notesMaster" Target="../notesMasters/notesMaster1.xml"/><Relationship Id="rId3"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notesMaster" Target="../notesMasters/notesMaster1.xml"/><Relationship Id="rId3"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notesMaster" Target="../notesMasters/notesMaster1.xml"/><Relationship Id="rId3"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notesMaster" Target="../notesMasters/notesMaster1.xml"/><Relationship Id="rId3"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notesMaster" Target="../notesMasters/notesMaster1.xml"/><Relationship Id="rId3"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notesMaster" Target="../notesMasters/notesMaster1.xml"/><Relationship Id="rId3"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notesMaster" Target="../notesMasters/notesMaster1.xml"/><Relationship Id="rId3"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notesMaster" Target="../notesMasters/notesMaster1.xml"/><Relationship Id="rId3"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notesMaster" Target="../notesMasters/notesMaster1.xml"/><Relationship Id="rId3"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notesMaster" Target="../notesMasters/notesMaster1.xml"/><Relationship Id="rId3"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notesMaster" Target="../notesMasters/notesMaster1.xml"/><Relationship Id="rId3"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notesMaster" Target="../notesMasters/notesMaster1.xml"/><Relationship Id="rId3"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notesMaster" Target="../notesMasters/notesMaster1.xml"/><Relationship Id="rId3"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notesMaster" Target="../notesMasters/notesMaster1.xml"/><Relationship Id="rId3"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notesMaster" Target="../notesMasters/notesMaster1.xml"/><Relationship Id="rId3"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notesMaster" Target="../notesMasters/notesMaster1.xml"/><Relationship Id="rId3"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notesMaster" Target="../notesMasters/notesMaster1.xml"/><Relationship Id="rId3"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notesMaster" Target="../notesMasters/notesMaster1.xml"/><Relationship Id="rId3"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notesMaster" Target="../notesMasters/notesMaster1.xml"/><Relationship Id="rId3"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notesMaster" Target="../notesMasters/notesMaster1.xml"/><Relationship Id="rId3"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notesMaster" Target="../notesMasters/notesMaster1.xml"/><Relationship Id="rId3"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notesMaster" Target="../notesMasters/notesMaster1.xml"/><Relationship Id="rId3"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notesMaster" Target="../notesMasters/notesMaster1.xml"/><Relationship Id="rId3"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notesMaster" Target="../notesMasters/notesMaster1.xml"/><Relationship Id="rId3"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notesMaster" Target="../notesMasters/notesMaster1.xml"/><Relationship Id="rId3"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notesMaster" Target="../notesMasters/notesMaster1.xml"/><Relationship Id="rId3"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notesMaster" Target="../notesMasters/notesMaster1.xml"/><Relationship Id="rId3"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notesMaster" Target="../notesMasters/notesMaster1.xml"/><Relationship Id="rId3"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notesMaster" Target="../notesMasters/notesMaster1.xml"/><Relationship Id="rId3"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notesMaster" Target="../notesMasters/notesMaster1.xml"/><Relationship Id="rId3"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notesMaster" Target="../notesMasters/notesMaster1.xml"/><Relationship Id="rId3"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notesMaster" Target="../notesMasters/notesMaster1.xml"/><Relationship Id="rId3"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notesMaster" Target="../notesMasters/notesMaster1.xml"/><Relationship Id="rId3"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notesMaster" Target="../notesMasters/notesMaster1.xml"/><Relationship Id="rId3"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notesMaster" Target="../notesMasters/notesMaster1.xml"/><Relationship Id="rId3"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notesMaster" Target="../notesMasters/notesMaster1.xml"/><Relationship Id="rId3"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notesMaster" Target="../notesMasters/notesMaster1.xml"/><Relationship Id="rId3"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notesMaster" Target="../notesMasters/notesMaster1.xml"/><Relationship Id="rId3"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notesMaster" Target="../notesMasters/notesMaster1.xml"/><Relationship Id="rId3"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tags" Target="../tags/tag69.xml"/><Relationship Id="rId2" Type="http://schemas.openxmlformats.org/officeDocument/2006/relationships/notesMaster" Target="../notesMasters/notesMaster1.xml"/><Relationship Id="rId3"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tags" Target="../tags/tag70.xml"/><Relationship Id="rId2" Type="http://schemas.openxmlformats.org/officeDocument/2006/relationships/notesMaster" Target="../notesMasters/notesMaster1.xml"/><Relationship Id="rId3"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notesMaster" Target="../notesMasters/notesMaster1.xml"/><Relationship Id="rId3"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tags" Target="../tags/tag72.xml"/><Relationship Id="rId2" Type="http://schemas.openxmlformats.org/officeDocument/2006/relationships/notesMaster" Target="../notesMasters/notesMaster1.xml"/><Relationship Id="rId3"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tags" Target="../tags/tag73.xml"/><Relationship Id="rId2" Type="http://schemas.openxmlformats.org/officeDocument/2006/relationships/notesMaster" Target="../notesMasters/notesMaster1.xml"/><Relationship Id="rId3"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tags" Target="../tags/tag74.xml"/><Relationship Id="rId2" Type="http://schemas.openxmlformats.org/officeDocument/2006/relationships/notesMaster" Target="../notesMasters/notesMaster1.xml"/><Relationship Id="rId3"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tags" Target="../tags/tag75.xml"/><Relationship Id="rId2" Type="http://schemas.openxmlformats.org/officeDocument/2006/relationships/notesMaster" Target="../notesMasters/notesMaster1.xml"/><Relationship Id="rId3"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tags" Target="../tags/tag76.xml"/><Relationship Id="rId2" Type="http://schemas.openxmlformats.org/officeDocument/2006/relationships/notesMaster" Target="../notesMasters/notesMaster1.xml"/><Relationship Id="rId3"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tags" Target="../tags/tag77.xml"/><Relationship Id="rId2" Type="http://schemas.openxmlformats.org/officeDocument/2006/relationships/notesMaster" Target="../notesMasters/notesMaster1.xml"/><Relationship Id="rId3"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tags" Target="../tags/tag78.xml"/><Relationship Id="rId2" Type="http://schemas.openxmlformats.org/officeDocument/2006/relationships/notesMaster" Target="../notesMasters/notesMaster1.xml"/><Relationship Id="rId3"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tags" Target="../tags/tag79.xml"/><Relationship Id="rId2" Type="http://schemas.openxmlformats.org/officeDocument/2006/relationships/notesMaster" Target="../notesMasters/notesMaster1.xml"/><Relationship Id="rId3"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tags" Target="../tags/tag80.xml"/><Relationship Id="rId2" Type="http://schemas.openxmlformats.org/officeDocument/2006/relationships/notesMaster" Target="../notesMasters/notesMaster1.xml"/><Relationship Id="rId3"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notesMaster" Target="../notesMasters/notesMaster1.xml"/><Relationship Id="rId3"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tags" Target="../tags/tag82.xml"/><Relationship Id="rId2" Type="http://schemas.openxmlformats.org/officeDocument/2006/relationships/notesMaster" Target="../notesMasters/notesMaster1.xml"/><Relationship Id="rId3"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tags" Target="../tags/tag83.xml"/><Relationship Id="rId2" Type="http://schemas.openxmlformats.org/officeDocument/2006/relationships/notesMaster" Target="../notesMasters/notesMaster1.xml"/><Relationship Id="rId3"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tags" Target="../tags/tag84.xml"/><Relationship Id="rId2" Type="http://schemas.openxmlformats.org/officeDocument/2006/relationships/notesMaster" Target="../notesMasters/notesMaster1.xml"/><Relationship Id="rId3"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tags" Target="../tags/tag85.xml"/><Relationship Id="rId2" Type="http://schemas.openxmlformats.org/officeDocument/2006/relationships/notesMaster" Target="../notesMasters/notesMaster1.xml"/><Relationship Id="rId3"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tags" Target="../tags/tag86.xml"/><Relationship Id="rId2" Type="http://schemas.openxmlformats.org/officeDocument/2006/relationships/notesMaster" Target="../notesMasters/notesMaster1.xml"/><Relationship Id="rId3" Type="http://schemas.openxmlformats.org/officeDocument/2006/relationships/slide" Target="../slides/slide86.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a:t>
            </a:fld>
            <a:endParaRPr lang="en-US"/>
          </a:p>
        </p:txBody>
      </p:sp>
    </p:spTree>
    <p:extLst>
      <p:ext uri="{BB962C8B-B14F-4D97-AF65-F5344CB8AC3E}">
        <p14:creationId xmlns:p14="http://schemas.microsoft.com/office/powerpoint/2010/main" val="144456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10</a:t>
            </a:fld>
            <a:endParaRPr lang="en-US"/>
          </a:p>
        </p:txBody>
      </p:sp>
    </p:spTree>
    <p:extLst>
      <p:ext uri="{BB962C8B-B14F-4D97-AF65-F5344CB8AC3E}">
        <p14:creationId xmlns:p14="http://schemas.microsoft.com/office/powerpoint/2010/main" val="143355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11</a:t>
            </a:fld>
            <a:endParaRPr lang="en-US"/>
          </a:p>
        </p:txBody>
      </p:sp>
    </p:spTree>
    <p:extLst>
      <p:ext uri="{BB962C8B-B14F-4D97-AF65-F5344CB8AC3E}">
        <p14:creationId xmlns:p14="http://schemas.microsoft.com/office/powerpoint/2010/main" val="67676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12</a:t>
            </a:fld>
            <a:endParaRPr lang="en-US"/>
          </a:p>
        </p:txBody>
      </p:sp>
    </p:spTree>
    <p:extLst>
      <p:ext uri="{BB962C8B-B14F-4D97-AF65-F5344CB8AC3E}">
        <p14:creationId xmlns:p14="http://schemas.microsoft.com/office/powerpoint/2010/main" val="1492530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13</a:t>
            </a:fld>
            <a:endParaRPr lang="en-US"/>
          </a:p>
        </p:txBody>
      </p:sp>
    </p:spTree>
    <p:extLst>
      <p:ext uri="{BB962C8B-B14F-4D97-AF65-F5344CB8AC3E}">
        <p14:creationId xmlns:p14="http://schemas.microsoft.com/office/powerpoint/2010/main" val="4167396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14</a:t>
            </a:fld>
            <a:endParaRPr lang="en-US"/>
          </a:p>
        </p:txBody>
      </p:sp>
    </p:spTree>
    <p:extLst>
      <p:ext uri="{BB962C8B-B14F-4D97-AF65-F5344CB8AC3E}">
        <p14:creationId xmlns:p14="http://schemas.microsoft.com/office/powerpoint/2010/main" val="82411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15</a:t>
            </a:fld>
            <a:endParaRPr lang="en-US"/>
          </a:p>
        </p:txBody>
      </p:sp>
    </p:spTree>
    <p:extLst>
      <p:ext uri="{BB962C8B-B14F-4D97-AF65-F5344CB8AC3E}">
        <p14:creationId xmlns:p14="http://schemas.microsoft.com/office/powerpoint/2010/main" val="13644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16</a:t>
            </a:fld>
            <a:endParaRPr lang="en-US"/>
          </a:p>
        </p:txBody>
      </p:sp>
    </p:spTree>
    <p:extLst>
      <p:ext uri="{BB962C8B-B14F-4D97-AF65-F5344CB8AC3E}">
        <p14:creationId xmlns:p14="http://schemas.microsoft.com/office/powerpoint/2010/main" val="233148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17</a:t>
            </a:fld>
            <a:endParaRPr lang="en-US"/>
          </a:p>
        </p:txBody>
      </p:sp>
    </p:spTree>
    <p:extLst>
      <p:ext uri="{BB962C8B-B14F-4D97-AF65-F5344CB8AC3E}">
        <p14:creationId xmlns:p14="http://schemas.microsoft.com/office/powerpoint/2010/main" val="2347123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18</a:t>
            </a:fld>
            <a:endParaRPr lang="en-US"/>
          </a:p>
        </p:txBody>
      </p:sp>
    </p:spTree>
    <p:extLst>
      <p:ext uri="{BB962C8B-B14F-4D97-AF65-F5344CB8AC3E}">
        <p14:creationId xmlns:p14="http://schemas.microsoft.com/office/powerpoint/2010/main" val="171301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19</a:t>
            </a:fld>
            <a:endParaRPr lang="en-US"/>
          </a:p>
        </p:txBody>
      </p:sp>
    </p:spTree>
    <p:extLst>
      <p:ext uri="{BB962C8B-B14F-4D97-AF65-F5344CB8AC3E}">
        <p14:creationId xmlns:p14="http://schemas.microsoft.com/office/powerpoint/2010/main" val="92474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a:t>
            </a:fld>
            <a:endParaRPr lang="en-US"/>
          </a:p>
        </p:txBody>
      </p:sp>
    </p:spTree>
    <p:extLst>
      <p:ext uri="{BB962C8B-B14F-4D97-AF65-F5344CB8AC3E}">
        <p14:creationId xmlns:p14="http://schemas.microsoft.com/office/powerpoint/2010/main" val="35856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20</a:t>
            </a:fld>
            <a:endParaRPr lang="en-US"/>
          </a:p>
        </p:txBody>
      </p:sp>
    </p:spTree>
    <p:extLst>
      <p:ext uri="{BB962C8B-B14F-4D97-AF65-F5344CB8AC3E}">
        <p14:creationId xmlns:p14="http://schemas.microsoft.com/office/powerpoint/2010/main" val="4265510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21</a:t>
            </a:fld>
            <a:endParaRPr lang="en-US"/>
          </a:p>
        </p:txBody>
      </p:sp>
    </p:spTree>
    <p:extLst>
      <p:ext uri="{BB962C8B-B14F-4D97-AF65-F5344CB8AC3E}">
        <p14:creationId xmlns:p14="http://schemas.microsoft.com/office/powerpoint/2010/main" val="1135734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22</a:t>
            </a:fld>
            <a:endParaRPr lang="en-US"/>
          </a:p>
        </p:txBody>
      </p:sp>
    </p:spTree>
    <p:extLst>
      <p:ext uri="{BB962C8B-B14F-4D97-AF65-F5344CB8AC3E}">
        <p14:creationId xmlns:p14="http://schemas.microsoft.com/office/powerpoint/2010/main" val="2102319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23</a:t>
            </a:fld>
            <a:endParaRPr lang="en-US"/>
          </a:p>
        </p:txBody>
      </p:sp>
    </p:spTree>
    <p:extLst>
      <p:ext uri="{BB962C8B-B14F-4D97-AF65-F5344CB8AC3E}">
        <p14:creationId xmlns:p14="http://schemas.microsoft.com/office/powerpoint/2010/main" val="34750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24</a:t>
            </a:fld>
            <a:endParaRPr lang="en-US"/>
          </a:p>
        </p:txBody>
      </p:sp>
    </p:spTree>
    <p:extLst>
      <p:ext uri="{BB962C8B-B14F-4D97-AF65-F5344CB8AC3E}">
        <p14:creationId xmlns:p14="http://schemas.microsoft.com/office/powerpoint/2010/main" val="991265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25</a:t>
            </a:fld>
            <a:endParaRPr lang="en-US"/>
          </a:p>
        </p:txBody>
      </p:sp>
    </p:spTree>
    <p:extLst>
      <p:ext uri="{BB962C8B-B14F-4D97-AF65-F5344CB8AC3E}">
        <p14:creationId xmlns:p14="http://schemas.microsoft.com/office/powerpoint/2010/main" val="3121799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26</a:t>
            </a:fld>
            <a:endParaRPr lang="en-US"/>
          </a:p>
        </p:txBody>
      </p:sp>
    </p:spTree>
    <p:extLst>
      <p:ext uri="{BB962C8B-B14F-4D97-AF65-F5344CB8AC3E}">
        <p14:creationId xmlns:p14="http://schemas.microsoft.com/office/powerpoint/2010/main" val="177423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27</a:t>
            </a:fld>
            <a:endParaRPr lang="en-US"/>
          </a:p>
        </p:txBody>
      </p:sp>
    </p:spTree>
    <p:extLst>
      <p:ext uri="{BB962C8B-B14F-4D97-AF65-F5344CB8AC3E}">
        <p14:creationId xmlns:p14="http://schemas.microsoft.com/office/powerpoint/2010/main" val="3299616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28</a:t>
            </a:fld>
            <a:endParaRPr lang="en-US"/>
          </a:p>
        </p:txBody>
      </p:sp>
    </p:spTree>
    <p:extLst>
      <p:ext uri="{BB962C8B-B14F-4D97-AF65-F5344CB8AC3E}">
        <p14:creationId xmlns:p14="http://schemas.microsoft.com/office/powerpoint/2010/main" val="137030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29</a:t>
            </a:fld>
            <a:endParaRPr lang="en-US"/>
          </a:p>
        </p:txBody>
      </p:sp>
    </p:spTree>
    <p:extLst>
      <p:ext uri="{BB962C8B-B14F-4D97-AF65-F5344CB8AC3E}">
        <p14:creationId xmlns:p14="http://schemas.microsoft.com/office/powerpoint/2010/main" val="360836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a:t>
            </a:fld>
            <a:endParaRPr lang="en-US"/>
          </a:p>
        </p:txBody>
      </p:sp>
    </p:spTree>
    <p:extLst>
      <p:ext uri="{BB962C8B-B14F-4D97-AF65-F5344CB8AC3E}">
        <p14:creationId xmlns:p14="http://schemas.microsoft.com/office/powerpoint/2010/main" val="1276167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30</a:t>
            </a:fld>
            <a:endParaRPr lang="en-US"/>
          </a:p>
        </p:txBody>
      </p:sp>
    </p:spTree>
    <p:extLst>
      <p:ext uri="{BB962C8B-B14F-4D97-AF65-F5344CB8AC3E}">
        <p14:creationId xmlns:p14="http://schemas.microsoft.com/office/powerpoint/2010/main" val="3891774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31</a:t>
            </a:fld>
            <a:endParaRPr lang="en-US"/>
          </a:p>
        </p:txBody>
      </p:sp>
    </p:spTree>
    <p:extLst>
      <p:ext uri="{BB962C8B-B14F-4D97-AF65-F5344CB8AC3E}">
        <p14:creationId xmlns:p14="http://schemas.microsoft.com/office/powerpoint/2010/main" val="3108735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32</a:t>
            </a:fld>
            <a:endParaRPr lang="en-US"/>
          </a:p>
        </p:txBody>
      </p:sp>
    </p:spTree>
    <p:extLst>
      <p:ext uri="{BB962C8B-B14F-4D97-AF65-F5344CB8AC3E}">
        <p14:creationId xmlns:p14="http://schemas.microsoft.com/office/powerpoint/2010/main" val="591552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33</a:t>
            </a:fld>
            <a:endParaRPr lang="en-US"/>
          </a:p>
        </p:txBody>
      </p:sp>
    </p:spTree>
    <p:extLst>
      <p:ext uri="{BB962C8B-B14F-4D97-AF65-F5344CB8AC3E}">
        <p14:creationId xmlns:p14="http://schemas.microsoft.com/office/powerpoint/2010/main" val="3269146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34</a:t>
            </a:fld>
            <a:endParaRPr lang="en-US"/>
          </a:p>
        </p:txBody>
      </p:sp>
    </p:spTree>
    <p:extLst>
      <p:ext uri="{BB962C8B-B14F-4D97-AF65-F5344CB8AC3E}">
        <p14:creationId xmlns:p14="http://schemas.microsoft.com/office/powerpoint/2010/main" val="2340163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35</a:t>
            </a:fld>
            <a:endParaRPr lang="en-US"/>
          </a:p>
        </p:txBody>
      </p:sp>
    </p:spTree>
    <p:extLst>
      <p:ext uri="{BB962C8B-B14F-4D97-AF65-F5344CB8AC3E}">
        <p14:creationId xmlns:p14="http://schemas.microsoft.com/office/powerpoint/2010/main" val="298713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36</a:t>
            </a:fld>
            <a:endParaRPr lang="en-US"/>
          </a:p>
        </p:txBody>
      </p:sp>
    </p:spTree>
    <p:extLst>
      <p:ext uri="{BB962C8B-B14F-4D97-AF65-F5344CB8AC3E}">
        <p14:creationId xmlns:p14="http://schemas.microsoft.com/office/powerpoint/2010/main" val="2944660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37</a:t>
            </a:fld>
            <a:endParaRPr lang="en-US"/>
          </a:p>
        </p:txBody>
      </p:sp>
    </p:spTree>
    <p:extLst>
      <p:ext uri="{BB962C8B-B14F-4D97-AF65-F5344CB8AC3E}">
        <p14:creationId xmlns:p14="http://schemas.microsoft.com/office/powerpoint/2010/main" val="1096347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38</a:t>
            </a:fld>
            <a:endParaRPr lang="en-US"/>
          </a:p>
        </p:txBody>
      </p:sp>
    </p:spTree>
    <p:extLst>
      <p:ext uri="{BB962C8B-B14F-4D97-AF65-F5344CB8AC3E}">
        <p14:creationId xmlns:p14="http://schemas.microsoft.com/office/powerpoint/2010/main" val="3423575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39</a:t>
            </a:fld>
            <a:endParaRPr lang="en-US"/>
          </a:p>
        </p:txBody>
      </p:sp>
    </p:spTree>
    <p:extLst>
      <p:ext uri="{BB962C8B-B14F-4D97-AF65-F5344CB8AC3E}">
        <p14:creationId xmlns:p14="http://schemas.microsoft.com/office/powerpoint/2010/main" val="419044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a:t>
            </a:fld>
            <a:endParaRPr lang="en-US"/>
          </a:p>
        </p:txBody>
      </p:sp>
    </p:spTree>
    <p:extLst>
      <p:ext uri="{BB962C8B-B14F-4D97-AF65-F5344CB8AC3E}">
        <p14:creationId xmlns:p14="http://schemas.microsoft.com/office/powerpoint/2010/main" val="3559076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40</a:t>
            </a:fld>
            <a:endParaRPr lang="en-US"/>
          </a:p>
        </p:txBody>
      </p:sp>
    </p:spTree>
    <p:extLst>
      <p:ext uri="{BB962C8B-B14F-4D97-AF65-F5344CB8AC3E}">
        <p14:creationId xmlns:p14="http://schemas.microsoft.com/office/powerpoint/2010/main" val="3433890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41</a:t>
            </a:fld>
            <a:endParaRPr lang="en-US"/>
          </a:p>
        </p:txBody>
      </p:sp>
    </p:spTree>
    <p:extLst>
      <p:ext uri="{BB962C8B-B14F-4D97-AF65-F5344CB8AC3E}">
        <p14:creationId xmlns:p14="http://schemas.microsoft.com/office/powerpoint/2010/main" val="2876273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42</a:t>
            </a:fld>
            <a:endParaRPr lang="en-US"/>
          </a:p>
        </p:txBody>
      </p:sp>
    </p:spTree>
    <p:extLst>
      <p:ext uri="{BB962C8B-B14F-4D97-AF65-F5344CB8AC3E}">
        <p14:creationId xmlns:p14="http://schemas.microsoft.com/office/powerpoint/2010/main" val="1250955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43</a:t>
            </a:fld>
            <a:endParaRPr lang="en-US"/>
          </a:p>
        </p:txBody>
      </p:sp>
    </p:spTree>
    <p:extLst>
      <p:ext uri="{BB962C8B-B14F-4D97-AF65-F5344CB8AC3E}">
        <p14:creationId xmlns:p14="http://schemas.microsoft.com/office/powerpoint/2010/main" val="1145255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44</a:t>
            </a:fld>
            <a:endParaRPr lang="en-US"/>
          </a:p>
        </p:txBody>
      </p:sp>
    </p:spTree>
    <p:extLst>
      <p:ext uri="{BB962C8B-B14F-4D97-AF65-F5344CB8AC3E}">
        <p14:creationId xmlns:p14="http://schemas.microsoft.com/office/powerpoint/2010/main" val="1368859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45</a:t>
            </a:fld>
            <a:endParaRPr lang="en-US"/>
          </a:p>
        </p:txBody>
      </p:sp>
    </p:spTree>
    <p:extLst>
      <p:ext uri="{BB962C8B-B14F-4D97-AF65-F5344CB8AC3E}">
        <p14:creationId xmlns:p14="http://schemas.microsoft.com/office/powerpoint/2010/main" val="2857288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46</a:t>
            </a:fld>
            <a:endParaRPr lang="en-US"/>
          </a:p>
        </p:txBody>
      </p:sp>
    </p:spTree>
    <p:extLst>
      <p:ext uri="{BB962C8B-B14F-4D97-AF65-F5344CB8AC3E}">
        <p14:creationId xmlns:p14="http://schemas.microsoft.com/office/powerpoint/2010/main" val="228642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47</a:t>
            </a:fld>
            <a:endParaRPr lang="en-US"/>
          </a:p>
        </p:txBody>
      </p:sp>
    </p:spTree>
    <p:extLst>
      <p:ext uri="{BB962C8B-B14F-4D97-AF65-F5344CB8AC3E}">
        <p14:creationId xmlns:p14="http://schemas.microsoft.com/office/powerpoint/2010/main" val="2916781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48</a:t>
            </a:fld>
            <a:endParaRPr lang="en-US"/>
          </a:p>
        </p:txBody>
      </p:sp>
    </p:spTree>
    <p:extLst>
      <p:ext uri="{BB962C8B-B14F-4D97-AF65-F5344CB8AC3E}">
        <p14:creationId xmlns:p14="http://schemas.microsoft.com/office/powerpoint/2010/main" val="4054588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49</a:t>
            </a:fld>
            <a:endParaRPr lang="en-US"/>
          </a:p>
        </p:txBody>
      </p:sp>
    </p:spTree>
    <p:extLst>
      <p:ext uri="{BB962C8B-B14F-4D97-AF65-F5344CB8AC3E}">
        <p14:creationId xmlns:p14="http://schemas.microsoft.com/office/powerpoint/2010/main" val="265249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a:t>
            </a:fld>
            <a:endParaRPr lang="en-US"/>
          </a:p>
        </p:txBody>
      </p:sp>
    </p:spTree>
    <p:extLst>
      <p:ext uri="{BB962C8B-B14F-4D97-AF65-F5344CB8AC3E}">
        <p14:creationId xmlns:p14="http://schemas.microsoft.com/office/powerpoint/2010/main" val="2427731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50</a:t>
            </a:fld>
            <a:endParaRPr lang="en-US"/>
          </a:p>
        </p:txBody>
      </p:sp>
    </p:spTree>
    <p:extLst>
      <p:ext uri="{BB962C8B-B14F-4D97-AF65-F5344CB8AC3E}">
        <p14:creationId xmlns:p14="http://schemas.microsoft.com/office/powerpoint/2010/main" val="13917946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51</a:t>
            </a:fld>
            <a:endParaRPr lang="en-US"/>
          </a:p>
        </p:txBody>
      </p:sp>
    </p:spTree>
    <p:extLst>
      <p:ext uri="{BB962C8B-B14F-4D97-AF65-F5344CB8AC3E}">
        <p14:creationId xmlns:p14="http://schemas.microsoft.com/office/powerpoint/2010/main" val="3494684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52</a:t>
            </a:fld>
            <a:endParaRPr lang="en-US"/>
          </a:p>
        </p:txBody>
      </p:sp>
    </p:spTree>
    <p:extLst>
      <p:ext uri="{BB962C8B-B14F-4D97-AF65-F5344CB8AC3E}">
        <p14:creationId xmlns:p14="http://schemas.microsoft.com/office/powerpoint/2010/main" val="15399350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53</a:t>
            </a:fld>
            <a:endParaRPr lang="en-US"/>
          </a:p>
        </p:txBody>
      </p:sp>
    </p:spTree>
    <p:extLst>
      <p:ext uri="{BB962C8B-B14F-4D97-AF65-F5344CB8AC3E}">
        <p14:creationId xmlns:p14="http://schemas.microsoft.com/office/powerpoint/2010/main" val="2934062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54</a:t>
            </a:fld>
            <a:endParaRPr lang="en-US"/>
          </a:p>
        </p:txBody>
      </p:sp>
    </p:spTree>
    <p:extLst>
      <p:ext uri="{BB962C8B-B14F-4D97-AF65-F5344CB8AC3E}">
        <p14:creationId xmlns:p14="http://schemas.microsoft.com/office/powerpoint/2010/main" val="3712324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55</a:t>
            </a:fld>
            <a:endParaRPr lang="en-US"/>
          </a:p>
        </p:txBody>
      </p:sp>
    </p:spTree>
    <p:extLst>
      <p:ext uri="{BB962C8B-B14F-4D97-AF65-F5344CB8AC3E}">
        <p14:creationId xmlns:p14="http://schemas.microsoft.com/office/powerpoint/2010/main" val="1206511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56</a:t>
            </a:fld>
            <a:endParaRPr lang="en-US"/>
          </a:p>
        </p:txBody>
      </p:sp>
    </p:spTree>
    <p:extLst>
      <p:ext uri="{BB962C8B-B14F-4D97-AF65-F5344CB8AC3E}">
        <p14:creationId xmlns:p14="http://schemas.microsoft.com/office/powerpoint/2010/main" val="2620896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57</a:t>
            </a:fld>
            <a:endParaRPr lang="en-US"/>
          </a:p>
        </p:txBody>
      </p:sp>
    </p:spTree>
    <p:extLst>
      <p:ext uri="{BB962C8B-B14F-4D97-AF65-F5344CB8AC3E}">
        <p14:creationId xmlns:p14="http://schemas.microsoft.com/office/powerpoint/2010/main" val="845268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58</a:t>
            </a:fld>
            <a:endParaRPr lang="en-US"/>
          </a:p>
        </p:txBody>
      </p:sp>
    </p:spTree>
    <p:extLst>
      <p:ext uri="{BB962C8B-B14F-4D97-AF65-F5344CB8AC3E}">
        <p14:creationId xmlns:p14="http://schemas.microsoft.com/office/powerpoint/2010/main" val="4053296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59</a:t>
            </a:fld>
            <a:endParaRPr lang="en-US"/>
          </a:p>
        </p:txBody>
      </p:sp>
    </p:spTree>
    <p:extLst>
      <p:ext uri="{BB962C8B-B14F-4D97-AF65-F5344CB8AC3E}">
        <p14:creationId xmlns:p14="http://schemas.microsoft.com/office/powerpoint/2010/main" val="278005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a:t>
            </a:fld>
            <a:endParaRPr lang="en-US"/>
          </a:p>
        </p:txBody>
      </p:sp>
    </p:spTree>
    <p:extLst>
      <p:ext uri="{BB962C8B-B14F-4D97-AF65-F5344CB8AC3E}">
        <p14:creationId xmlns:p14="http://schemas.microsoft.com/office/powerpoint/2010/main" val="1851084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60</a:t>
            </a:fld>
            <a:endParaRPr lang="en-US"/>
          </a:p>
        </p:txBody>
      </p:sp>
    </p:spTree>
    <p:extLst>
      <p:ext uri="{BB962C8B-B14F-4D97-AF65-F5344CB8AC3E}">
        <p14:creationId xmlns:p14="http://schemas.microsoft.com/office/powerpoint/2010/main" val="22533580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61</a:t>
            </a:fld>
            <a:endParaRPr lang="en-US"/>
          </a:p>
        </p:txBody>
      </p:sp>
    </p:spTree>
    <p:extLst>
      <p:ext uri="{BB962C8B-B14F-4D97-AF65-F5344CB8AC3E}">
        <p14:creationId xmlns:p14="http://schemas.microsoft.com/office/powerpoint/2010/main" val="1162113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62</a:t>
            </a:fld>
            <a:endParaRPr lang="en-US"/>
          </a:p>
        </p:txBody>
      </p:sp>
    </p:spTree>
    <p:extLst>
      <p:ext uri="{BB962C8B-B14F-4D97-AF65-F5344CB8AC3E}">
        <p14:creationId xmlns:p14="http://schemas.microsoft.com/office/powerpoint/2010/main" val="423424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63</a:t>
            </a:fld>
            <a:endParaRPr lang="en-US"/>
          </a:p>
        </p:txBody>
      </p:sp>
    </p:spTree>
    <p:extLst>
      <p:ext uri="{BB962C8B-B14F-4D97-AF65-F5344CB8AC3E}">
        <p14:creationId xmlns:p14="http://schemas.microsoft.com/office/powerpoint/2010/main" val="39248911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64</a:t>
            </a:fld>
            <a:endParaRPr lang="en-US"/>
          </a:p>
        </p:txBody>
      </p:sp>
    </p:spTree>
    <p:extLst>
      <p:ext uri="{BB962C8B-B14F-4D97-AF65-F5344CB8AC3E}">
        <p14:creationId xmlns:p14="http://schemas.microsoft.com/office/powerpoint/2010/main" val="11044804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65</a:t>
            </a:fld>
            <a:endParaRPr lang="en-US"/>
          </a:p>
        </p:txBody>
      </p:sp>
    </p:spTree>
    <p:extLst>
      <p:ext uri="{BB962C8B-B14F-4D97-AF65-F5344CB8AC3E}">
        <p14:creationId xmlns:p14="http://schemas.microsoft.com/office/powerpoint/2010/main" val="1828591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66</a:t>
            </a:fld>
            <a:endParaRPr lang="en-US"/>
          </a:p>
        </p:txBody>
      </p:sp>
    </p:spTree>
    <p:extLst>
      <p:ext uri="{BB962C8B-B14F-4D97-AF65-F5344CB8AC3E}">
        <p14:creationId xmlns:p14="http://schemas.microsoft.com/office/powerpoint/2010/main" val="1570166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67</a:t>
            </a:fld>
            <a:endParaRPr lang="en-US"/>
          </a:p>
        </p:txBody>
      </p:sp>
    </p:spTree>
    <p:extLst>
      <p:ext uri="{BB962C8B-B14F-4D97-AF65-F5344CB8AC3E}">
        <p14:creationId xmlns:p14="http://schemas.microsoft.com/office/powerpoint/2010/main" val="16988374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68</a:t>
            </a:fld>
            <a:endParaRPr lang="en-US"/>
          </a:p>
        </p:txBody>
      </p:sp>
    </p:spTree>
    <p:extLst>
      <p:ext uri="{BB962C8B-B14F-4D97-AF65-F5344CB8AC3E}">
        <p14:creationId xmlns:p14="http://schemas.microsoft.com/office/powerpoint/2010/main" val="26295632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69</a:t>
            </a:fld>
            <a:endParaRPr lang="en-US"/>
          </a:p>
        </p:txBody>
      </p:sp>
    </p:spTree>
    <p:extLst>
      <p:ext uri="{BB962C8B-B14F-4D97-AF65-F5344CB8AC3E}">
        <p14:creationId xmlns:p14="http://schemas.microsoft.com/office/powerpoint/2010/main" val="360482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a:t>
            </a:fld>
            <a:endParaRPr lang="en-US"/>
          </a:p>
        </p:txBody>
      </p:sp>
    </p:spTree>
    <p:extLst>
      <p:ext uri="{BB962C8B-B14F-4D97-AF65-F5344CB8AC3E}">
        <p14:creationId xmlns:p14="http://schemas.microsoft.com/office/powerpoint/2010/main" val="1912766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70</a:t>
            </a:fld>
            <a:endParaRPr lang="en-US"/>
          </a:p>
        </p:txBody>
      </p:sp>
    </p:spTree>
    <p:extLst>
      <p:ext uri="{BB962C8B-B14F-4D97-AF65-F5344CB8AC3E}">
        <p14:creationId xmlns:p14="http://schemas.microsoft.com/office/powerpoint/2010/main" val="40932336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71</a:t>
            </a:fld>
            <a:endParaRPr lang="en-US"/>
          </a:p>
        </p:txBody>
      </p:sp>
    </p:spTree>
    <p:extLst>
      <p:ext uri="{BB962C8B-B14F-4D97-AF65-F5344CB8AC3E}">
        <p14:creationId xmlns:p14="http://schemas.microsoft.com/office/powerpoint/2010/main" val="37716433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72</a:t>
            </a:fld>
            <a:endParaRPr lang="en-US"/>
          </a:p>
        </p:txBody>
      </p:sp>
    </p:spTree>
    <p:extLst>
      <p:ext uri="{BB962C8B-B14F-4D97-AF65-F5344CB8AC3E}">
        <p14:creationId xmlns:p14="http://schemas.microsoft.com/office/powerpoint/2010/main" val="6275893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73</a:t>
            </a:fld>
            <a:endParaRPr lang="en-US"/>
          </a:p>
        </p:txBody>
      </p:sp>
    </p:spTree>
    <p:extLst>
      <p:ext uri="{BB962C8B-B14F-4D97-AF65-F5344CB8AC3E}">
        <p14:creationId xmlns:p14="http://schemas.microsoft.com/office/powerpoint/2010/main" val="29592326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74</a:t>
            </a:fld>
            <a:endParaRPr lang="en-US"/>
          </a:p>
        </p:txBody>
      </p:sp>
    </p:spTree>
    <p:extLst>
      <p:ext uri="{BB962C8B-B14F-4D97-AF65-F5344CB8AC3E}">
        <p14:creationId xmlns:p14="http://schemas.microsoft.com/office/powerpoint/2010/main" val="24641521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75</a:t>
            </a:fld>
            <a:endParaRPr lang="en-US"/>
          </a:p>
        </p:txBody>
      </p:sp>
    </p:spTree>
    <p:extLst>
      <p:ext uri="{BB962C8B-B14F-4D97-AF65-F5344CB8AC3E}">
        <p14:creationId xmlns:p14="http://schemas.microsoft.com/office/powerpoint/2010/main" val="20669946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76</a:t>
            </a:fld>
            <a:endParaRPr lang="en-US"/>
          </a:p>
        </p:txBody>
      </p:sp>
    </p:spTree>
    <p:extLst>
      <p:ext uri="{BB962C8B-B14F-4D97-AF65-F5344CB8AC3E}">
        <p14:creationId xmlns:p14="http://schemas.microsoft.com/office/powerpoint/2010/main" val="37901594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77</a:t>
            </a:fld>
            <a:endParaRPr lang="en-US"/>
          </a:p>
        </p:txBody>
      </p:sp>
    </p:spTree>
    <p:extLst>
      <p:ext uri="{BB962C8B-B14F-4D97-AF65-F5344CB8AC3E}">
        <p14:creationId xmlns:p14="http://schemas.microsoft.com/office/powerpoint/2010/main" val="21657624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78</a:t>
            </a:fld>
            <a:endParaRPr lang="en-US"/>
          </a:p>
        </p:txBody>
      </p:sp>
    </p:spTree>
    <p:extLst>
      <p:ext uri="{BB962C8B-B14F-4D97-AF65-F5344CB8AC3E}">
        <p14:creationId xmlns:p14="http://schemas.microsoft.com/office/powerpoint/2010/main" val="16683071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79</a:t>
            </a:fld>
            <a:endParaRPr lang="en-US"/>
          </a:p>
        </p:txBody>
      </p:sp>
    </p:spTree>
    <p:extLst>
      <p:ext uri="{BB962C8B-B14F-4D97-AF65-F5344CB8AC3E}">
        <p14:creationId xmlns:p14="http://schemas.microsoft.com/office/powerpoint/2010/main" val="266470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a:t>
            </a:fld>
            <a:endParaRPr lang="en-US"/>
          </a:p>
        </p:txBody>
      </p:sp>
    </p:spTree>
    <p:extLst>
      <p:ext uri="{BB962C8B-B14F-4D97-AF65-F5344CB8AC3E}">
        <p14:creationId xmlns:p14="http://schemas.microsoft.com/office/powerpoint/2010/main" val="12112387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80</a:t>
            </a:fld>
            <a:endParaRPr lang="en-US"/>
          </a:p>
        </p:txBody>
      </p:sp>
    </p:spTree>
    <p:extLst>
      <p:ext uri="{BB962C8B-B14F-4D97-AF65-F5344CB8AC3E}">
        <p14:creationId xmlns:p14="http://schemas.microsoft.com/office/powerpoint/2010/main" val="10522585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81</a:t>
            </a:fld>
            <a:endParaRPr lang="en-US"/>
          </a:p>
        </p:txBody>
      </p:sp>
    </p:spTree>
    <p:extLst>
      <p:ext uri="{BB962C8B-B14F-4D97-AF65-F5344CB8AC3E}">
        <p14:creationId xmlns:p14="http://schemas.microsoft.com/office/powerpoint/2010/main" val="40243982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82</a:t>
            </a:fld>
            <a:endParaRPr lang="en-US"/>
          </a:p>
        </p:txBody>
      </p:sp>
    </p:spTree>
    <p:extLst>
      <p:ext uri="{BB962C8B-B14F-4D97-AF65-F5344CB8AC3E}">
        <p14:creationId xmlns:p14="http://schemas.microsoft.com/office/powerpoint/2010/main" val="34751239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83</a:t>
            </a:fld>
            <a:endParaRPr lang="en-US"/>
          </a:p>
        </p:txBody>
      </p:sp>
    </p:spTree>
    <p:extLst>
      <p:ext uri="{BB962C8B-B14F-4D97-AF65-F5344CB8AC3E}">
        <p14:creationId xmlns:p14="http://schemas.microsoft.com/office/powerpoint/2010/main" val="1577916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84</a:t>
            </a:fld>
            <a:endParaRPr lang="en-US"/>
          </a:p>
        </p:txBody>
      </p:sp>
    </p:spTree>
    <p:extLst>
      <p:ext uri="{BB962C8B-B14F-4D97-AF65-F5344CB8AC3E}">
        <p14:creationId xmlns:p14="http://schemas.microsoft.com/office/powerpoint/2010/main" val="23836313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85</a:t>
            </a:fld>
            <a:endParaRPr lang="en-US"/>
          </a:p>
        </p:txBody>
      </p:sp>
    </p:spTree>
    <p:extLst>
      <p:ext uri="{BB962C8B-B14F-4D97-AF65-F5344CB8AC3E}">
        <p14:creationId xmlns:p14="http://schemas.microsoft.com/office/powerpoint/2010/main" val="14671355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86</a:t>
            </a:fld>
            <a:endParaRPr lang="en-US"/>
          </a:p>
        </p:txBody>
      </p:sp>
    </p:spTree>
    <p:extLst>
      <p:ext uri="{BB962C8B-B14F-4D97-AF65-F5344CB8AC3E}">
        <p14:creationId xmlns:p14="http://schemas.microsoft.com/office/powerpoint/2010/main" val="373721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22B9DCA-3E55-49A6-9D6B-7FD7A5B36C5F}" type="slidenum">
              <a:rPr lang="en-US" smtClean="0"/>
              <a:t>9</a:t>
            </a:fld>
            <a:endParaRPr lang="en-US"/>
          </a:p>
        </p:txBody>
      </p:sp>
    </p:spTree>
    <p:extLst>
      <p:ext uri="{BB962C8B-B14F-4D97-AF65-F5344CB8AC3E}">
        <p14:creationId xmlns:p14="http://schemas.microsoft.com/office/powerpoint/2010/main" val="39993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2621E90-B4DE-3643-B7E3-EEA848DFB7D8}"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4812-F948-4840-8D8E-74DCC4ECFD7F}"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21E90-B4DE-3643-B7E3-EEA848DFB7D8}" type="datetimeFigureOut">
              <a:rPr lang="en-US" smtClean="0"/>
              <a:pPr/>
              <a:t>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74812-F948-4840-8D8E-74DCC4ECFD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2621E90-B4DE-3643-B7E3-EEA848DFB7D8}"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4812-F948-4840-8D8E-74DCC4ECFD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2621E90-B4DE-3643-B7E3-EEA848DFB7D8}"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4812-F948-4840-8D8E-74DCC4ECFD7F}"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2621E90-B4DE-3643-B7E3-EEA848DFB7D8}"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4812-F948-4840-8D8E-74DCC4ECFD7F}"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621E90-B4DE-3643-B7E3-EEA848DFB7D8}"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4812-F948-4840-8D8E-74DCC4ECFD7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621E90-B4DE-3643-B7E3-EEA848DFB7D8}"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4812-F948-4840-8D8E-74DCC4ECFD7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621E90-B4DE-3643-B7E3-EEA848DFB7D8}" type="datetimeFigureOut">
              <a:rPr lang="en-US" smtClean="0"/>
              <a:pPr/>
              <a:t>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74812-F948-4840-8D8E-74DCC4ECFD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621E90-B4DE-3643-B7E3-EEA848DFB7D8}" type="datetimeFigureOut">
              <a:rPr lang="en-US" smtClean="0"/>
              <a:pPr/>
              <a:t>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74812-F948-4840-8D8E-74DCC4ECFD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2621E90-B4DE-3643-B7E3-EEA848DFB7D8}" type="datetimeFigureOut">
              <a:rPr lang="en-US" smtClean="0"/>
              <a:pPr/>
              <a:t>1/8/22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3774812-F948-4840-8D8E-74DCC4ECFD7F}"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621E90-B4DE-3643-B7E3-EEA848DFB7D8}"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4812-F948-4840-8D8E-74DCC4ECFD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2621E90-B4DE-3643-B7E3-EEA848DFB7D8}" type="datetimeFigureOut">
              <a:rPr lang="en-US" smtClean="0"/>
              <a:pPr/>
              <a:t>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74812-F948-4840-8D8E-74DCC4ECFD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621E90-B4DE-3643-B7E3-EEA848DFB7D8}"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4812-F948-4840-8D8E-74DCC4ECFD7F}"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621E90-B4DE-3643-B7E3-EEA848DFB7D8}"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4812-F948-4840-8D8E-74DCC4ECFD7F}"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2621E90-B4DE-3643-B7E3-EEA848DFB7D8}" type="datetimeFigureOut">
              <a:rPr lang="en-US" smtClean="0"/>
              <a:pPr/>
              <a:t>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74812-F948-4840-8D8E-74DCC4ECFD7F}"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621E90-B4DE-3643-B7E3-EEA848DFB7D8}" type="datetimeFigureOut">
              <a:rPr lang="en-US" smtClean="0"/>
              <a:pPr/>
              <a:t>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74812-F948-4840-8D8E-74DCC4ECFD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92621E90-B4DE-3643-B7E3-EEA848DFB7D8}" type="datetimeFigureOut">
              <a:rPr lang="en-US" smtClean="0"/>
              <a:pPr/>
              <a:t>1/8/22</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53774812-F948-4840-8D8E-74DCC4ECFD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2343"/>
            <a:ext cx="8229600" cy="1934721"/>
          </a:xfrm>
        </p:spPr>
        <p:txBody>
          <a:bodyPr>
            <a:normAutofit/>
          </a:bodyPr>
          <a:lstStyle/>
          <a:p>
            <a:r>
              <a:rPr lang="en-US" dirty="0" smtClean="0"/>
              <a:t>Spinal Cord, Abdominal, and Orthopedic Injuries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Assessment</a:t>
            </a:r>
            <a:endParaRPr lang="en-US" dirty="0"/>
          </a:p>
        </p:txBody>
      </p:sp>
      <p:sp>
        <p:nvSpPr>
          <p:cNvPr id="3" name="Content Placeholder 2"/>
          <p:cNvSpPr>
            <a:spLocks noGrp="1"/>
          </p:cNvSpPr>
          <p:nvPr>
            <p:ph idx="1"/>
          </p:nvPr>
        </p:nvSpPr>
        <p:spPr/>
        <p:txBody>
          <a:bodyPr/>
          <a:lstStyle/>
          <a:p>
            <a:pPr marL="609600" indent="-609600">
              <a:lnSpc>
                <a:spcPct val="90000"/>
              </a:lnSpc>
            </a:pPr>
            <a:r>
              <a:rPr lang="en-US" dirty="0" smtClean="0"/>
              <a:t>Includes an evaluation of motor and sensory responses. </a:t>
            </a:r>
          </a:p>
          <a:p>
            <a:pPr marL="609600" indent="-609600">
              <a:lnSpc>
                <a:spcPct val="90000"/>
              </a:lnSpc>
            </a:pPr>
            <a:r>
              <a:rPr lang="en-US" dirty="0" smtClean="0"/>
              <a:t>Assessment in the patient with an altered LOC is more difficult.  </a:t>
            </a:r>
          </a:p>
          <a:p>
            <a:pPr marL="609600" indent="-609600">
              <a:lnSpc>
                <a:spcPct val="90000"/>
              </a:lnSpc>
            </a:pPr>
            <a:r>
              <a:rPr lang="en-US" dirty="0" smtClean="0"/>
              <a:t>Presence of spontaneous movement and response to painful stimuli are helpful but their absence may be due to head injury rather than spinal cord injury (SCI).   </a:t>
            </a:r>
          </a:p>
          <a:p>
            <a:pPr marL="609600" indent="-609600">
              <a:lnSpc>
                <a:spcPct val="90000"/>
              </a:lnSpc>
            </a:pPr>
            <a:r>
              <a:rPr lang="en-US" dirty="0" smtClean="0"/>
              <a:t>The evaluation should include a rectal exam.</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a:t>
            </a:r>
            <a:r>
              <a:rPr lang="en-US" dirty="0" err="1"/>
              <a:t>S</a:t>
            </a:r>
            <a:r>
              <a:rPr lang="en-US" dirty="0" err="1" smtClean="0"/>
              <a:t>equelae</a:t>
            </a:r>
            <a:r>
              <a:rPr lang="en-US" dirty="0" smtClean="0"/>
              <a:t> of Acute SCI </a:t>
            </a:r>
            <a:endParaRPr lang="en-US" dirty="0"/>
          </a:p>
        </p:txBody>
      </p:sp>
      <p:sp>
        <p:nvSpPr>
          <p:cNvPr id="3" name="Content Placeholder 2"/>
          <p:cNvSpPr>
            <a:spLocks noGrp="1"/>
          </p:cNvSpPr>
          <p:nvPr>
            <p:ph idx="1"/>
          </p:nvPr>
        </p:nvSpPr>
        <p:spPr/>
        <p:txBody>
          <a:bodyPr/>
          <a:lstStyle/>
          <a:p>
            <a:pPr>
              <a:lnSpc>
                <a:spcPct val="80000"/>
              </a:lnSpc>
            </a:pPr>
            <a:r>
              <a:rPr lang="en-US" dirty="0" smtClean="0"/>
              <a:t>The major cause of death in patients with acute SCI is respiratory failure secondary to paralysis of the respiratory muscles.  The level of the SCI dictates the degree of </a:t>
            </a:r>
            <a:r>
              <a:rPr lang="en-US" dirty="0" err="1" smtClean="0"/>
              <a:t>ventilatory</a:t>
            </a:r>
            <a:r>
              <a:rPr lang="en-US" dirty="0" smtClean="0"/>
              <a:t> compromise. </a:t>
            </a:r>
          </a:p>
          <a:p>
            <a:pPr lvl="1">
              <a:lnSpc>
                <a:spcPct val="80000"/>
              </a:lnSpc>
            </a:pPr>
            <a:r>
              <a:rPr lang="en-US" dirty="0" err="1" smtClean="0"/>
              <a:t>Pentaplegia</a:t>
            </a:r>
            <a:endParaRPr lang="en-US" dirty="0" smtClean="0"/>
          </a:p>
          <a:p>
            <a:pPr lvl="1">
              <a:lnSpc>
                <a:spcPct val="80000"/>
              </a:lnSpc>
            </a:pPr>
            <a:r>
              <a:rPr lang="en-US" dirty="0" smtClean="0"/>
              <a:t>Respiratory quadriplegia </a:t>
            </a:r>
          </a:p>
          <a:p>
            <a:pPr lvl="1">
              <a:lnSpc>
                <a:spcPct val="80000"/>
              </a:lnSpc>
            </a:pPr>
            <a:r>
              <a:rPr lang="en-US" dirty="0" smtClean="0"/>
              <a:t>Cervical lesions below C4 </a:t>
            </a:r>
          </a:p>
          <a:p>
            <a:pPr lvl="1">
              <a:lnSpc>
                <a:spcPct val="80000"/>
              </a:lnSpc>
            </a:pPr>
            <a:r>
              <a:rPr lang="en-US" dirty="0" smtClean="0"/>
              <a:t>Cervical lesions at or below C6 </a:t>
            </a:r>
          </a:p>
          <a:p>
            <a:pPr lvl="1">
              <a:lnSpc>
                <a:spcPct val="80000"/>
              </a:lnSpc>
            </a:pPr>
            <a:r>
              <a:rPr lang="en-US" dirty="0" err="1" smtClean="0"/>
              <a:t>Ondine’s</a:t>
            </a:r>
            <a:r>
              <a:rPr lang="en-US" dirty="0" smtClean="0"/>
              <a:t> curse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Pentaplegia</a:t>
            </a:r>
            <a:endParaRPr lang="en-US" dirty="0"/>
          </a:p>
        </p:txBody>
      </p:sp>
      <p:sp>
        <p:nvSpPr>
          <p:cNvPr id="3" name="Content Placeholder 2"/>
          <p:cNvSpPr>
            <a:spLocks noGrp="1"/>
          </p:cNvSpPr>
          <p:nvPr>
            <p:ph idx="1"/>
          </p:nvPr>
        </p:nvSpPr>
        <p:spPr/>
        <p:txBody>
          <a:bodyPr/>
          <a:lstStyle/>
          <a:p>
            <a:r>
              <a:rPr lang="en-US" dirty="0" smtClean="0"/>
              <a:t>Describes a state of SCI at the junction of the brain stem and spinal cord.  </a:t>
            </a:r>
          </a:p>
          <a:p>
            <a:r>
              <a:rPr lang="en-US" dirty="0" smtClean="0"/>
              <a:t>Voluntary diaphragmatic contraction is not possible because of </a:t>
            </a:r>
            <a:r>
              <a:rPr lang="en-US" dirty="0" err="1" smtClean="0"/>
              <a:t>phrenic</a:t>
            </a:r>
            <a:r>
              <a:rPr lang="en-US" dirty="0" smtClean="0"/>
              <a:t> nerve paralysis.</a:t>
            </a:r>
          </a:p>
          <a:p>
            <a:r>
              <a:rPr lang="en-US" dirty="0" smtClean="0"/>
              <a:t>In addition, accessory muscles of respiration are no longer under voluntary control.  </a:t>
            </a:r>
          </a:p>
          <a:p>
            <a:r>
              <a:rPr lang="en-US" dirty="0" smtClean="0"/>
              <a:t>The patient is chronically ventilator dependant.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Quadriplegia</a:t>
            </a:r>
            <a:endParaRPr lang="en-US" dirty="0"/>
          </a:p>
        </p:txBody>
      </p:sp>
      <p:sp>
        <p:nvSpPr>
          <p:cNvPr id="3" name="Content Placeholder 2"/>
          <p:cNvSpPr>
            <a:spLocks noGrp="1"/>
          </p:cNvSpPr>
          <p:nvPr>
            <p:ph idx="1"/>
          </p:nvPr>
        </p:nvSpPr>
        <p:spPr/>
        <p:txBody>
          <a:bodyPr/>
          <a:lstStyle/>
          <a:p>
            <a:r>
              <a:rPr lang="en-US" dirty="0" smtClean="0"/>
              <a:t>Results from cervical lesions at approximately C2-C3, sparing the cranial upper most cervical nerves.  </a:t>
            </a:r>
          </a:p>
          <a:p>
            <a:r>
              <a:rPr lang="en-US" dirty="0" smtClean="0"/>
              <a:t>Paralysis of the </a:t>
            </a:r>
            <a:r>
              <a:rPr lang="en-US" dirty="0" err="1" smtClean="0"/>
              <a:t>phrenic</a:t>
            </a:r>
            <a:r>
              <a:rPr lang="en-US" dirty="0" smtClean="0"/>
              <a:t> nerves and the nerves that innervate the accessory muscles of respiration.</a:t>
            </a:r>
          </a:p>
          <a:p>
            <a:r>
              <a:rPr lang="en-US" dirty="0" smtClean="0"/>
              <a:t>This condition also results in chronic ventilator dependence.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Lesions Below C4</a:t>
            </a:r>
            <a:endParaRPr lang="en-US" dirty="0"/>
          </a:p>
        </p:txBody>
      </p:sp>
      <p:sp>
        <p:nvSpPr>
          <p:cNvPr id="3" name="Content Placeholder 2"/>
          <p:cNvSpPr>
            <a:spLocks noGrp="1"/>
          </p:cNvSpPr>
          <p:nvPr>
            <p:ph idx="1"/>
          </p:nvPr>
        </p:nvSpPr>
        <p:spPr/>
        <p:txBody>
          <a:bodyPr/>
          <a:lstStyle/>
          <a:p>
            <a:r>
              <a:rPr lang="en-US" dirty="0" smtClean="0"/>
              <a:t>Permit partial functioning of the </a:t>
            </a:r>
            <a:r>
              <a:rPr lang="en-US" dirty="0" err="1" smtClean="0"/>
              <a:t>phrenic</a:t>
            </a:r>
            <a:r>
              <a:rPr lang="en-US" dirty="0" smtClean="0"/>
              <a:t> nerve, resulting in at least some degree of voluntary control of respiration.  </a:t>
            </a:r>
          </a:p>
          <a:p>
            <a:r>
              <a:rPr lang="en-US" dirty="0" smtClean="0"/>
              <a:t>Vital capacities, however, are approximately 20-25% of normal.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Lesions at or Below C6</a:t>
            </a:r>
            <a:endParaRPr lang="en-US" dirty="0"/>
          </a:p>
        </p:txBody>
      </p:sp>
      <p:sp>
        <p:nvSpPr>
          <p:cNvPr id="3" name="Content Placeholder 2"/>
          <p:cNvSpPr>
            <a:spLocks noGrp="1"/>
          </p:cNvSpPr>
          <p:nvPr>
            <p:ph idx="1"/>
          </p:nvPr>
        </p:nvSpPr>
        <p:spPr/>
        <p:txBody>
          <a:bodyPr/>
          <a:lstStyle/>
          <a:p>
            <a:r>
              <a:rPr lang="en-US" dirty="0" smtClean="0"/>
              <a:t>Allow full diaphragmatic control.  </a:t>
            </a:r>
          </a:p>
          <a:p>
            <a:r>
              <a:rPr lang="en-US" dirty="0" smtClean="0"/>
              <a:t>However, accessory muscles of respiration are affected, depending on the level of the SCI.</a:t>
            </a:r>
          </a:p>
          <a:p>
            <a:r>
              <a:rPr lang="en-US" dirty="0" smtClean="0"/>
              <a:t>Expansion of the rib cage via the accessory muscles contributes to approximately 60% of tidal volume in healthy people.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Ondine’s</a:t>
            </a:r>
            <a:r>
              <a:rPr lang="en-US" dirty="0" smtClean="0"/>
              <a:t> Curse</a:t>
            </a:r>
            <a:endParaRPr lang="en-US" dirty="0"/>
          </a:p>
        </p:txBody>
      </p:sp>
      <p:sp>
        <p:nvSpPr>
          <p:cNvPr id="3" name="Content Placeholder 2"/>
          <p:cNvSpPr>
            <a:spLocks noGrp="1"/>
          </p:cNvSpPr>
          <p:nvPr>
            <p:ph idx="1"/>
          </p:nvPr>
        </p:nvSpPr>
        <p:spPr/>
        <p:txBody>
          <a:bodyPr/>
          <a:lstStyle/>
          <a:p>
            <a:pPr>
              <a:lnSpc>
                <a:spcPct val="90000"/>
              </a:lnSpc>
            </a:pPr>
            <a:r>
              <a:rPr lang="en-US" dirty="0" smtClean="0"/>
              <a:t>Also called idiopathic or primary alveolar hypoventilation syndrome may occur after surgical or traumatic injury to the brain stem and high cervical regions of the spinal cord (C2-C4).  </a:t>
            </a:r>
          </a:p>
          <a:p>
            <a:pPr>
              <a:lnSpc>
                <a:spcPct val="90000"/>
              </a:lnSpc>
            </a:pPr>
            <a:r>
              <a:rPr lang="en-US" dirty="0" smtClean="0"/>
              <a:t>This “curse” is a condition in which spontaneous ventilation occurs only with voluntary effort and ceases during periods of inattention to breathing or sleep.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Hemodynamic Changes with Acute SCI</a:t>
            </a:r>
            <a:br>
              <a:rPr lang="en-US" dirty="0" smtClean="0"/>
            </a:br>
            <a:r>
              <a:rPr lang="en-US" dirty="0" smtClean="0"/>
              <a:t>“Spinal Shock” </a:t>
            </a:r>
            <a:endParaRPr lang="en-US" dirty="0"/>
          </a:p>
        </p:txBody>
      </p:sp>
      <p:sp>
        <p:nvSpPr>
          <p:cNvPr id="3" name="Content Placeholder 2"/>
          <p:cNvSpPr>
            <a:spLocks noGrp="1"/>
          </p:cNvSpPr>
          <p:nvPr>
            <p:ph idx="1"/>
          </p:nvPr>
        </p:nvSpPr>
        <p:spPr/>
        <p:txBody>
          <a:bodyPr/>
          <a:lstStyle/>
          <a:p>
            <a:r>
              <a:rPr lang="en-US" dirty="0" smtClean="0"/>
              <a:t>May persist for 1-3 weeks after acute injury.  </a:t>
            </a:r>
          </a:p>
          <a:p>
            <a:r>
              <a:rPr lang="en-US" dirty="0" smtClean="0"/>
              <a:t>Profound systemic </a:t>
            </a:r>
            <a:r>
              <a:rPr lang="en-US" b="1" dirty="0" smtClean="0"/>
              <a:t>hypotension</a:t>
            </a:r>
            <a:r>
              <a:rPr lang="en-US" dirty="0" smtClean="0"/>
              <a:t> may result from loss of vascular tone and consequent diminished preload.  </a:t>
            </a:r>
          </a:p>
          <a:p>
            <a:r>
              <a:rPr lang="en-US" dirty="0" smtClean="0"/>
              <a:t>Extent of hypotension is directly related to the level of the SCI and is more pronounced in cervical lesions.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Hemodynamic Changes With Acute SCI</a:t>
            </a:r>
            <a:endParaRPr lang="en-US" dirty="0"/>
          </a:p>
        </p:txBody>
      </p:sp>
      <p:sp>
        <p:nvSpPr>
          <p:cNvPr id="3" name="Content Placeholder 2"/>
          <p:cNvSpPr>
            <a:spLocks noGrp="1"/>
          </p:cNvSpPr>
          <p:nvPr>
            <p:ph idx="1"/>
          </p:nvPr>
        </p:nvSpPr>
        <p:spPr/>
        <p:txBody>
          <a:bodyPr>
            <a:normAutofit/>
          </a:bodyPr>
          <a:lstStyle/>
          <a:p>
            <a:r>
              <a:rPr lang="en-US" dirty="0" smtClean="0"/>
              <a:t>Broad spectrum of cardiac </a:t>
            </a:r>
            <a:r>
              <a:rPr lang="en-US" dirty="0" err="1" smtClean="0"/>
              <a:t>dysrhythmias</a:t>
            </a:r>
            <a:r>
              <a:rPr lang="en-US" dirty="0" smtClean="0"/>
              <a:t> observed including sinus </a:t>
            </a:r>
            <a:r>
              <a:rPr lang="en-US" dirty="0" err="1" smtClean="0"/>
              <a:t>bradycardia</a:t>
            </a:r>
            <a:r>
              <a:rPr lang="en-US" dirty="0" smtClean="0"/>
              <a:t>, P-wave changes, </a:t>
            </a:r>
            <a:r>
              <a:rPr lang="en-US" dirty="0" err="1" smtClean="0">
                <a:latin typeface="Wingdings" charset="2"/>
                <a:ea typeface="Wingdings" charset="2"/>
                <a:cs typeface="Wingdings" charset="2"/>
              </a:rPr>
              <a:t></a:t>
            </a:r>
            <a:r>
              <a:rPr lang="en-US" dirty="0" smtClean="0"/>
              <a:t> P-R intervals, ectopic beats, and complete heart block.  </a:t>
            </a:r>
          </a:p>
          <a:p>
            <a:r>
              <a:rPr lang="en-US" dirty="0" err="1" smtClean="0"/>
              <a:t>Bradycardia</a:t>
            </a:r>
            <a:r>
              <a:rPr lang="en-US" dirty="0" smtClean="0"/>
              <a:t> is noted in cervical lesions because of predominance of </a:t>
            </a:r>
            <a:r>
              <a:rPr lang="en-US" dirty="0" err="1" smtClean="0"/>
              <a:t>vagal</a:t>
            </a:r>
            <a:r>
              <a:rPr lang="en-US" dirty="0" smtClean="0"/>
              <a:t> tone at the SA node.  </a:t>
            </a:r>
          </a:p>
          <a:p>
            <a:r>
              <a:rPr lang="en-US" dirty="0" smtClean="0"/>
              <a:t>Results from lack of sympathetic input to the heart (</a:t>
            </a:r>
            <a:r>
              <a:rPr lang="en-US" dirty="0" err="1" smtClean="0"/>
              <a:t>cardioaccelerator</a:t>
            </a:r>
            <a:r>
              <a:rPr lang="en-US" dirty="0" smtClean="0"/>
              <a:t> fibers T1-T4).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Hemodynamic Changes With Acute SCI</a:t>
            </a:r>
            <a:endParaRPr lang="en-US" dirty="0"/>
          </a:p>
        </p:txBody>
      </p:sp>
      <p:sp>
        <p:nvSpPr>
          <p:cNvPr id="3" name="Content Placeholder 2"/>
          <p:cNvSpPr>
            <a:spLocks noGrp="1"/>
          </p:cNvSpPr>
          <p:nvPr>
            <p:ph idx="1"/>
          </p:nvPr>
        </p:nvSpPr>
        <p:spPr/>
        <p:txBody>
          <a:bodyPr/>
          <a:lstStyle/>
          <a:p>
            <a:r>
              <a:rPr lang="en-US" dirty="0" smtClean="0"/>
              <a:t>Hypotension</a:t>
            </a:r>
          </a:p>
          <a:p>
            <a:r>
              <a:rPr lang="en-US" dirty="0" err="1" smtClean="0"/>
              <a:t>Bradycardia</a:t>
            </a:r>
            <a:endParaRPr lang="en-US" dirty="0" smtClean="0"/>
          </a:p>
          <a:p>
            <a:r>
              <a:rPr lang="en-US" dirty="0" smtClean="0"/>
              <a:t>Irregular respirations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Spinal Cord Injuries</a:t>
            </a:r>
            <a:endParaRPr lang="en-US" dirty="0"/>
          </a:p>
        </p:txBody>
      </p:sp>
      <p:sp>
        <p:nvSpPr>
          <p:cNvPr id="4" name="Content Placeholder 3"/>
          <p:cNvSpPr>
            <a:spLocks noGrp="1"/>
          </p:cNvSpPr>
          <p:nvPr>
            <p:ph idx="1"/>
          </p:nvPr>
        </p:nvSpPr>
        <p:spPr/>
        <p:txBody>
          <a:bodyPr/>
          <a:lstStyle/>
          <a:p>
            <a:r>
              <a:rPr lang="en-US" dirty="0" smtClean="0"/>
              <a:t>Approx. 10,000 spinal cord injuries each yr in U.S.</a:t>
            </a:r>
          </a:p>
          <a:p>
            <a:r>
              <a:rPr lang="en-US" dirty="0" smtClean="0"/>
              <a:t>Median age at injury is 25 yrs</a:t>
            </a:r>
          </a:p>
          <a:p>
            <a:r>
              <a:rPr lang="en-US" dirty="0" smtClean="0"/>
              <a:t>Leading cause of death – aspiration pneumonia.</a:t>
            </a:r>
          </a:p>
          <a:p>
            <a:r>
              <a:rPr lang="en-US" dirty="0" smtClean="0"/>
              <a:t>Sustained from falls, MVA, assaults, diving injuries, other sports injuries.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Anesthetic Concerns in the SCI Patient </a:t>
            </a:r>
            <a:endParaRPr lang="en-US" dirty="0"/>
          </a:p>
        </p:txBody>
      </p:sp>
      <p:sp>
        <p:nvSpPr>
          <p:cNvPr id="3" name="Content Placeholder 2"/>
          <p:cNvSpPr>
            <a:spLocks noGrp="1"/>
          </p:cNvSpPr>
          <p:nvPr>
            <p:ph idx="1"/>
          </p:nvPr>
        </p:nvSpPr>
        <p:spPr/>
        <p:txBody>
          <a:bodyPr/>
          <a:lstStyle/>
          <a:p>
            <a:r>
              <a:rPr lang="en-US" dirty="0" smtClean="0"/>
              <a:t>Airway management  </a:t>
            </a:r>
          </a:p>
          <a:p>
            <a:r>
              <a:rPr lang="en-US" dirty="0" smtClean="0"/>
              <a:t>Cardiovascular status </a:t>
            </a:r>
          </a:p>
          <a:p>
            <a:r>
              <a:rPr lang="en-US" dirty="0" smtClean="0"/>
              <a:t>Ventilation</a:t>
            </a:r>
          </a:p>
          <a:p>
            <a:r>
              <a:rPr lang="en-US" dirty="0" smtClean="0"/>
              <a:t>Temperature regulation </a:t>
            </a:r>
          </a:p>
          <a:p>
            <a:r>
              <a:rPr lang="en-US" dirty="0" smtClean="0"/>
              <a:t>Gastric distention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Management</a:t>
            </a:r>
            <a:endParaRPr lang="en-US" dirty="0"/>
          </a:p>
        </p:txBody>
      </p:sp>
      <p:sp>
        <p:nvSpPr>
          <p:cNvPr id="3" name="Content Placeholder 2"/>
          <p:cNvSpPr>
            <a:spLocks noGrp="1"/>
          </p:cNvSpPr>
          <p:nvPr>
            <p:ph idx="1"/>
          </p:nvPr>
        </p:nvSpPr>
        <p:spPr/>
        <p:txBody>
          <a:bodyPr/>
          <a:lstStyle/>
          <a:p>
            <a:pPr marL="609600" indent="-609600"/>
            <a:r>
              <a:rPr lang="en-US" dirty="0" smtClean="0"/>
              <a:t>All severely injured patients are considered to have a C-spine injury until proven otherwise.  </a:t>
            </a:r>
          </a:p>
          <a:p>
            <a:pPr marL="609600" indent="-609600"/>
            <a:r>
              <a:rPr lang="en-US" dirty="0" smtClean="0"/>
              <a:t>If possible, intubation is avoided until X-ray and neurologic exams have been completed and a traction device has been applied.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Management</a:t>
            </a:r>
            <a:endParaRPr lang="en-US" dirty="0"/>
          </a:p>
        </p:txBody>
      </p:sp>
      <p:sp>
        <p:nvSpPr>
          <p:cNvPr id="3" name="Content Placeholder 2"/>
          <p:cNvSpPr>
            <a:spLocks noGrp="1"/>
          </p:cNvSpPr>
          <p:nvPr>
            <p:ph idx="1"/>
          </p:nvPr>
        </p:nvSpPr>
        <p:spPr/>
        <p:txBody>
          <a:bodyPr/>
          <a:lstStyle/>
          <a:p>
            <a:pPr marL="609600" indent="-609600"/>
            <a:r>
              <a:rPr lang="en-US" dirty="0" smtClean="0"/>
              <a:t>Awake blind nasal intubation after good topical anesthesia has been achieved.</a:t>
            </a:r>
          </a:p>
          <a:p>
            <a:pPr marL="609600" indent="-609600"/>
            <a:r>
              <a:rPr lang="en-US" dirty="0" smtClean="0"/>
              <a:t>Awake OETT (with topical anesthesia) under direct vision is an alternative, but it is not as well tolerated by the patient and may be difficult to accomplish with some traction devices in place.</a:t>
            </a:r>
          </a:p>
          <a:p>
            <a:pPr marL="609600" indent="-609600"/>
            <a:r>
              <a:rPr lang="en-US" dirty="0" err="1" smtClean="0"/>
              <a:t>Glidescope</a:t>
            </a: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Management</a:t>
            </a:r>
            <a:endParaRPr lang="en-US" dirty="0"/>
          </a:p>
        </p:txBody>
      </p:sp>
      <p:sp>
        <p:nvSpPr>
          <p:cNvPr id="3" name="Content Placeholder 2"/>
          <p:cNvSpPr>
            <a:spLocks noGrp="1"/>
          </p:cNvSpPr>
          <p:nvPr>
            <p:ph idx="1"/>
          </p:nvPr>
        </p:nvSpPr>
        <p:spPr/>
        <p:txBody>
          <a:bodyPr>
            <a:normAutofit/>
          </a:bodyPr>
          <a:lstStyle/>
          <a:p>
            <a:pPr marL="990600" lvl="1" indent="-533400"/>
            <a:r>
              <a:rPr lang="en-US" dirty="0" smtClean="0"/>
              <a:t>Use of the </a:t>
            </a:r>
            <a:r>
              <a:rPr lang="en-US" dirty="0" err="1" smtClean="0"/>
              <a:t>fiberoptic</a:t>
            </a:r>
            <a:r>
              <a:rPr lang="en-US" dirty="0" smtClean="0"/>
              <a:t> (FO) bronchoscope can facilitate both oral or  nasal intubation in either awake or anesthetized patients</a:t>
            </a:r>
            <a:r>
              <a:rPr lang="en-US" sz="2400" dirty="0" smtClean="0"/>
              <a:t>.</a:t>
            </a:r>
          </a:p>
          <a:p>
            <a:pPr marL="990600" lvl="1" indent="-533400"/>
            <a:r>
              <a:rPr lang="en-US" dirty="0" smtClean="0"/>
              <a:t>If patient is uncooperative, intubation should be done under general anesthesia using a rapid sequence technique.    </a:t>
            </a:r>
          </a:p>
          <a:p>
            <a:pPr marL="990600" lvl="1" indent="-533400"/>
            <a:r>
              <a:rPr lang="en-US" dirty="0" err="1" smtClean="0"/>
              <a:t>Succinylcholine</a:t>
            </a:r>
            <a:r>
              <a:rPr lang="en-US" dirty="0" smtClean="0"/>
              <a:t> is probably safe in the 4-7 days after injury.  </a:t>
            </a:r>
          </a:p>
          <a:p>
            <a:pPr marL="990600" lvl="1" indent="-533400"/>
            <a:r>
              <a:rPr lang="en-US" dirty="0" smtClean="0"/>
              <a:t>However, probably best to avoid in the paraplegic patient. Use </a:t>
            </a:r>
            <a:r>
              <a:rPr lang="en-US" dirty="0" err="1" smtClean="0"/>
              <a:t>rocuronium</a:t>
            </a:r>
            <a:r>
              <a:rPr lang="en-US" dirty="0" smtClean="0"/>
              <a:t> for RSI.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Management</a:t>
            </a:r>
            <a:endParaRPr lang="en-US" dirty="0"/>
          </a:p>
        </p:txBody>
      </p:sp>
      <p:sp>
        <p:nvSpPr>
          <p:cNvPr id="3" name="Content Placeholder 2"/>
          <p:cNvSpPr>
            <a:spLocks noGrp="1"/>
          </p:cNvSpPr>
          <p:nvPr>
            <p:ph idx="1"/>
          </p:nvPr>
        </p:nvSpPr>
        <p:spPr/>
        <p:txBody>
          <a:bodyPr/>
          <a:lstStyle/>
          <a:p>
            <a:pPr lvl="1"/>
            <a:r>
              <a:rPr lang="en-US" dirty="0" smtClean="0"/>
              <a:t>In the patient with facial injuries, intubation should be done under direct vision to avoid pushing bone fragment, tissue, or teeth into the trachea.</a:t>
            </a:r>
          </a:p>
          <a:p>
            <a:pPr lvl="1"/>
            <a:r>
              <a:rPr lang="en-US" dirty="0" smtClean="0"/>
              <a:t>In extreme emergencies (e.g., apnea, obstruction, cardiac arrest), it will be necessary to establish an airway immediately by what ever means possible.  </a:t>
            </a:r>
          </a:p>
          <a:p>
            <a:pPr lvl="1"/>
            <a:r>
              <a:rPr lang="en-US" dirty="0" smtClean="0"/>
              <a:t>In these situations, the risk of spinal cord damage becomes secondary.</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3847"/>
          </a:xfrm>
        </p:spPr>
        <p:txBody>
          <a:bodyPr/>
          <a:lstStyle/>
          <a:p>
            <a:r>
              <a:rPr lang="en-US" dirty="0" smtClean="0"/>
              <a:t>Airway Management</a:t>
            </a:r>
            <a:endParaRPr lang="en-US" dirty="0"/>
          </a:p>
        </p:txBody>
      </p:sp>
      <p:sp>
        <p:nvSpPr>
          <p:cNvPr id="3" name="Content Placeholder 2"/>
          <p:cNvSpPr>
            <a:spLocks noGrp="1"/>
          </p:cNvSpPr>
          <p:nvPr>
            <p:ph idx="1"/>
          </p:nvPr>
        </p:nvSpPr>
        <p:spPr>
          <a:xfrm>
            <a:off x="457200" y="2478328"/>
            <a:ext cx="8229600" cy="3976259"/>
          </a:xfrm>
        </p:spPr>
        <p:txBody>
          <a:bodyPr>
            <a:normAutofit/>
          </a:bodyPr>
          <a:lstStyle/>
          <a:p>
            <a:pPr>
              <a:lnSpc>
                <a:spcPct val="80000"/>
              </a:lnSpc>
            </a:pPr>
            <a:r>
              <a:rPr lang="en-US" dirty="0" smtClean="0"/>
              <a:t>Regardless of the method of intubation, one person should be responsible for holding the head in a neutral position if traction is not in place.  </a:t>
            </a:r>
          </a:p>
          <a:p>
            <a:pPr>
              <a:lnSpc>
                <a:spcPct val="80000"/>
              </a:lnSpc>
            </a:pPr>
            <a:r>
              <a:rPr lang="en-US" dirty="0" smtClean="0"/>
              <a:t>If the patient has only a partial or no </a:t>
            </a:r>
            <a:r>
              <a:rPr lang="en-US" dirty="0" err="1" smtClean="0"/>
              <a:t>neuro</a:t>
            </a:r>
            <a:r>
              <a:rPr lang="en-US" dirty="0" smtClean="0"/>
              <a:t> deficit, awake intubation is desirable so the patient’s neurologic function can be reassessed after the intubation is complete.  </a:t>
            </a:r>
          </a:p>
          <a:p>
            <a:pPr>
              <a:lnSpc>
                <a:spcPct val="80000"/>
              </a:lnSpc>
            </a:pPr>
            <a:r>
              <a:rPr lang="en-US" dirty="0" smtClean="0"/>
              <a:t>Prepare for the unexpected:  have FO, </a:t>
            </a:r>
            <a:r>
              <a:rPr lang="en-US" dirty="0" err="1" smtClean="0"/>
              <a:t>Glidescope</a:t>
            </a:r>
            <a:r>
              <a:rPr lang="en-US" dirty="0" smtClean="0"/>
              <a:t>, and other anesthesia providers close by to assist. </a:t>
            </a:r>
          </a:p>
          <a:p>
            <a:pPr>
              <a:lnSpc>
                <a:spcPct val="80000"/>
              </a:lnSpc>
            </a:pPr>
            <a:r>
              <a:rPr lang="en-US" dirty="0" smtClean="0"/>
              <a:t> Always use in-line stabilization and maintain the head in a neutral position.  Never extend the neck to get a better view—get better equipment.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Status </a:t>
            </a:r>
            <a:endParaRPr lang="en-US" dirty="0"/>
          </a:p>
        </p:txBody>
      </p:sp>
      <p:sp>
        <p:nvSpPr>
          <p:cNvPr id="3" name="Content Placeholder 2"/>
          <p:cNvSpPr>
            <a:spLocks noGrp="1"/>
          </p:cNvSpPr>
          <p:nvPr>
            <p:ph idx="1"/>
          </p:nvPr>
        </p:nvSpPr>
        <p:spPr>
          <a:xfrm>
            <a:off x="457200" y="2540287"/>
            <a:ext cx="8229600" cy="3585876"/>
          </a:xfrm>
        </p:spPr>
        <p:txBody>
          <a:bodyPr>
            <a:normAutofit lnSpcReduction="10000"/>
          </a:bodyPr>
          <a:lstStyle/>
          <a:p>
            <a:r>
              <a:rPr lang="en-US" dirty="0" smtClean="0"/>
              <a:t>Physiologic </a:t>
            </a:r>
            <a:r>
              <a:rPr lang="en-US" dirty="0" err="1" smtClean="0"/>
              <a:t>transection</a:t>
            </a:r>
            <a:r>
              <a:rPr lang="en-US" dirty="0" smtClean="0"/>
              <a:t> of the cord results in hypotension, which usually begins to resolve within 48 hours.  </a:t>
            </a:r>
          </a:p>
          <a:p>
            <a:r>
              <a:rPr lang="en-US" dirty="0" smtClean="0"/>
              <a:t>Maintaining adequate systolic pressure is important in preserving blood flow to the injured cord.  </a:t>
            </a:r>
          </a:p>
          <a:p>
            <a:r>
              <a:rPr lang="en-US" dirty="0" err="1" smtClean="0"/>
              <a:t>Sympathectomy</a:t>
            </a:r>
            <a:r>
              <a:rPr lang="en-US" dirty="0" smtClean="0"/>
              <a:t> results in </a:t>
            </a:r>
            <a:r>
              <a:rPr lang="en-US" dirty="0" err="1" smtClean="0"/>
              <a:t>bradycardia</a:t>
            </a:r>
            <a:r>
              <a:rPr lang="en-US" dirty="0" smtClean="0"/>
              <a:t>, which can contribute to hypotension.  </a:t>
            </a:r>
          </a:p>
          <a:p>
            <a:r>
              <a:rPr lang="en-US" dirty="0" smtClean="0"/>
              <a:t>Most profound episodes of </a:t>
            </a:r>
            <a:r>
              <a:rPr lang="en-US" dirty="0" err="1" smtClean="0"/>
              <a:t>bradycardia</a:t>
            </a:r>
            <a:r>
              <a:rPr lang="en-US" dirty="0" smtClean="0"/>
              <a:t> tend to occur on the 3rd to 5th post injury days, and can lead to cardiac arrest, especially during tracheal suctioning in the presence of hypoxia.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Status</a:t>
            </a:r>
            <a:endParaRPr lang="en-US" dirty="0"/>
          </a:p>
        </p:txBody>
      </p:sp>
      <p:sp>
        <p:nvSpPr>
          <p:cNvPr id="3" name="Content Placeholder 2"/>
          <p:cNvSpPr>
            <a:spLocks noGrp="1"/>
          </p:cNvSpPr>
          <p:nvPr>
            <p:ph idx="1"/>
          </p:nvPr>
        </p:nvSpPr>
        <p:spPr/>
        <p:txBody>
          <a:bodyPr/>
          <a:lstStyle/>
          <a:p>
            <a:pPr marL="660400" indent="-660400"/>
            <a:r>
              <a:rPr lang="en-US" dirty="0" smtClean="0"/>
              <a:t>Treat hypotension with fluids and, if necessary, </a:t>
            </a:r>
            <a:r>
              <a:rPr lang="en-US" dirty="0" err="1" smtClean="0"/>
              <a:t>vasopressors</a:t>
            </a:r>
            <a:r>
              <a:rPr lang="en-US" dirty="0" smtClean="0"/>
              <a:t>.</a:t>
            </a:r>
          </a:p>
          <a:p>
            <a:pPr marL="660400" indent="-660400"/>
            <a:r>
              <a:rPr lang="en-US" dirty="0" err="1" smtClean="0"/>
              <a:t>Bradycardia</a:t>
            </a:r>
            <a:r>
              <a:rPr lang="en-US" dirty="0" smtClean="0"/>
              <a:t> should be treated with </a:t>
            </a:r>
            <a:r>
              <a:rPr lang="en-US" dirty="0" err="1" smtClean="0"/>
              <a:t>robinul</a:t>
            </a:r>
            <a:r>
              <a:rPr lang="en-US" dirty="0" smtClean="0"/>
              <a:t> or atropine.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Status</a:t>
            </a:r>
            <a:endParaRPr lang="en-US" dirty="0"/>
          </a:p>
        </p:txBody>
      </p:sp>
      <p:sp>
        <p:nvSpPr>
          <p:cNvPr id="3" name="Content Placeholder 2"/>
          <p:cNvSpPr>
            <a:spLocks noGrp="1"/>
          </p:cNvSpPr>
          <p:nvPr>
            <p:ph idx="1"/>
          </p:nvPr>
        </p:nvSpPr>
        <p:spPr/>
        <p:txBody>
          <a:bodyPr/>
          <a:lstStyle/>
          <a:p>
            <a:pPr marL="660400" indent="-660400"/>
            <a:r>
              <a:rPr lang="en-US" dirty="0" smtClean="0"/>
              <a:t>Careful fluid administration to prevent fluid overload, which can precipitate pulmonary edema.  </a:t>
            </a:r>
          </a:p>
          <a:p>
            <a:pPr marL="660400" indent="-660400"/>
            <a:r>
              <a:rPr lang="en-US" dirty="0" smtClean="0"/>
              <a:t>Monitor with CVP or PA catheter.  The patient should also have an arterial line.</a:t>
            </a:r>
          </a:p>
          <a:p>
            <a:pPr marL="660400" indent="-660400"/>
            <a:r>
              <a:rPr lang="en-US" dirty="0" smtClean="0"/>
              <a:t>Avoid abrupt changes in position, especially under general or regional anesthesia, since these may result in hypotension.</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 </a:t>
            </a:r>
            <a:endParaRPr lang="en-US" dirty="0"/>
          </a:p>
        </p:txBody>
      </p:sp>
      <p:sp>
        <p:nvSpPr>
          <p:cNvPr id="3" name="Content Placeholder 2"/>
          <p:cNvSpPr>
            <a:spLocks noGrp="1"/>
          </p:cNvSpPr>
          <p:nvPr>
            <p:ph idx="1"/>
          </p:nvPr>
        </p:nvSpPr>
        <p:spPr/>
        <p:txBody>
          <a:bodyPr/>
          <a:lstStyle/>
          <a:p>
            <a:r>
              <a:rPr lang="en-US" dirty="0" smtClean="0"/>
              <a:t>Lesions at C4 and above will abolish </a:t>
            </a:r>
            <a:r>
              <a:rPr lang="en-US" dirty="0" err="1" smtClean="0"/>
              <a:t>phrenic</a:t>
            </a:r>
            <a:r>
              <a:rPr lang="en-US" dirty="0" smtClean="0"/>
              <a:t> nerve function and these patients will require mechanical ventilation.  </a:t>
            </a:r>
          </a:p>
          <a:p>
            <a:r>
              <a:rPr lang="en-US" dirty="0" smtClean="0"/>
              <a:t>Although patients with C3-C4 lesions can frequently be weaned from </a:t>
            </a:r>
            <a:r>
              <a:rPr lang="en-US" dirty="0" err="1" smtClean="0"/>
              <a:t>ventilatory</a:t>
            </a:r>
            <a:r>
              <a:rPr lang="en-US" dirty="0" smtClean="0"/>
              <a:t> support, they may be prone to sleep apnea, which can be enhanced by suppressant drugs.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Injuries</a:t>
            </a:r>
            <a:endParaRPr lang="en-US" dirty="0"/>
          </a:p>
        </p:txBody>
      </p:sp>
      <p:sp>
        <p:nvSpPr>
          <p:cNvPr id="3" name="Content Placeholder 2"/>
          <p:cNvSpPr>
            <a:spLocks noGrp="1"/>
          </p:cNvSpPr>
          <p:nvPr>
            <p:ph idx="1"/>
          </p:nvPr>
        </p:nvSpPr>
        <p:spPr>
          <a:xfrm>
            <a:off x="457200" y="2447350"/>
            <a:ext cx="8229600" cy="3948984"/>
          </a:xfrm>
        </p:spPr>
        <p:txBody>
          <a:bodyPr>
            <a:normAutofit fontScale="77500" lnSpcReduction="20000"/>
          </a:bodyPr>
          <a:lstStyle/>
          <a:p>
            <a:r>
              <a:rPr lang="en-US" dirty="0" smtClean="0"/>
              <a:t>Should be ruled out in any patient with trauma.</a:t>
            </a:r>
          </a:p>
          <a:p>
            <a:r>
              <a:rPr lang="en-US" dirty="0" smtClean="0"/>
              <a:t>Mechanism of injury helps predict injuries.</a:t>
            </a:r>
          </a:p>
          <a:p>
            <a:pPr>
              <a:buNone/>
            </a:pPr>
            <a:r>
              <a:rPr lang="en-US" dirty="0" smtClean="0"/>
              <a:t>Six conditions highly correlated with SCI</a:t>
            </a:r>
          </a:p>
          <a:p>
            <a:r>
              <a:rPr lang="en-US" sz="2000" dirty="0" smtClean="0"/>
              <a:t>Paralysis</a:t>
            </a:r>
          </a:p>
          <a:p>
            <a:r>
              <a:rPr lang="en-US" sz="2000" dirty="0" smtClean="0"/>
              <a:t>Pain</a:t>
            </a:r>
          </a:p>
          <a:p>
            <a:r>
              <a:rPr lang="en-US" sz="2000" dirty="0" smtClean="0"/>
              <a:t>Position</a:t>
            </a:r>
          </a:p>
          <a:p>
            <a:r>
              <a:rPr lang="en-US" sz="2000" dirty="0" err="1" smtClean="0"/>
              <a:t>Paresthesias</a:t>
            </a:r>
            <a:endParaRPr lang="en-US" sz="2000" dirty="0" smtClean="0"/>
          </a:p>
          <a:p>
            <a:r>
              <a:rPr lang="en-US" sz="2000" dirty="0" err="1" smtClean="0"/>
              <a:t>Ptosis</a:t>
            </a:r>
            <a:endParaRPr lang="en-US" sz="2000" dirty="0" smtClean="0"/>
          </a:p>
          <a:p>
            <a:r>
              <a:rPr lang="en-US" sz="2000" dirty="0" err="1" smtClean="0"/>
              <a:t>Priapism</a:t>
            </a:r>
            <a:endParaRPr lang="en-US" sz="2000"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sp>
        <p:nvSpPr>
          <p:cNvPr id="3" name="Content Placeholder 2"/>
          <p:cNvSpPr>
            <a:spLocks noGrp="1"/>
          </p:cNvSpPr>
          <p:nvPr>
            <p:ph idx="1"/>
          </p:nvPr>
        </p:nvSpPr>
        <p:spPr/>
        <p:txBody>
          <a:bodyPr>
            <a:normAutofit fontScale="92500"/>
          </a:bodyPr>
          <a:lstStyle/>
          <a:p>
            <a:r>
              <a:rPr lang="en-US" dirty="0" smtClean="0"/>
              <a:t>Lesions above T1 abolish all abdominal and </a:t>
            </a:r>
            <a:r>
              <a:rPr lang="en-US" dirty="0" err="1" smtClean="0"/>
              <a:t>intercostal</a:t>
            </a:r>
            <a:r>
              <a:rPr lang="en-US" dirty="0" smtClean="0"/>
              <a:t> muscle function.  </a:t>
            </a:r>
          </a:p>
          <a:p>
            <a:r>
              <a:rPr lang="en-US" dirty="0" smtClean="0"/>
              <a:t>Vital capacity will be decreased to 35-50% of normal and residual volume, FEV1, and </a:t>
            </a:r>
            <a:r>
              <a:rPr lang="en-US" dirty="0" err="1" smtClean="0"/>
              <a:t>inspiratory</a:t>
            </a:r>
            <a:r>
              <a:rPr lang="en-US" dirty="0" smtClean="0"/>
              <a:t> reserve will also be decreased. </a:t>
            </a:r>
          </a:p>
          <a:p>
            <a:r>
              <a:rPr lang="en-US" dirty="0" smtClean="0"/>
              <a:t>Patients will also be unable to cough effectively.  </a:t>
            </a:r>
          </a:p>
          <a:p>
            <a:r>
              <a:rPr lang="en-US" dirty="0" smtClean="0"/>
              <a:t>As a result, these patients are prone to pneumonia, </a:t>
            </a:r>
            <a:r>
              <a:rPr lang="en-US" dirty="0" err="1" smtClean="0"/>
              <a:t>atelectasis</a:t>
            </a:r>
            <a:r>
              <a:rPr lang="en-US" dirty="0" smtClean="0"/>
              <a:t>, and chronic hypoxemia.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a:t>
            </a:r>
            <a:endParaRPr lang="en-US" dirty="0"/>
          </a:p>
        </p:txBody>
      </p:sp>
      <p:sp>
        <p:nvSpPr>
          <p:cNvPr id="3" name="Content Placeholder 2"/>
          <p:cNvSpPr>
            <a:spLocks noGrp="1"/>
          </p:cNvSpPr>
          <p:nvPr>
            <p:ph idx="1"/>
          </p:nvPr>
        </p:nvSpPr>
        <p:spPr/>
        <p:txBody>
          <a:bodyPr/>
          <a:lstStyle/>
          <a:p>
            <a:r>
              <a:rPr lang="en-US" dirty="0" smtClean="0"/>
              <a:t>If the patient is not </a:t>
            </a:r>
            <a:r>
              <a:rPr lang="en-US" dirty="0" err="1" smtClean="0"/>
              <a:t>intubated</a:t>
            </a:r>
            <a:r>
              <a:rPr lang="en-US" dirty="0" smtClean="0"/>
              <a:t> preoperatively, ventilation should be evaluated with </a:t>
            </a:r>
            <a:r>
              <a:rPr lang="en-US" dirty="0" err="1" smtClean="0"/>
              <a:t>spirometry</a:t>
            </a:r>
            <a:r>
              <a:rPr lang="en-US" dirty="0" smtClean="0"/>
              <a:t> and blood gases.</a:t>
            </a:r>
          </a:p>
          <a:p>
            <a:r>
              <a:rPr lang="en-US" dirty="0" smtClean="0"/>
              <a:t>Avoid preoperative narcotics/sedation.</a:t>
            </a:r>
          </a:p>
          <a:p>
            <a:r>
              <a:rPr lang="en-US" dirty="0" smtClean="0"/>
              <a:t>Avoid high </a:t>
            </a:r>
            <a:r>
              <a:rPr lang="en-US" dirty="0" err="1" smtClean="0"/>
              <a:t>inspiratory</a:t>
            </a:r>
            <a:r>
              <a:rPr lang="en-US" dirty="0" smtClean="0"/>
              <a:t> pressure since it can decrease blood pressure due to poor venous return.</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Neurogenic</a:t>
            </a:r>
            <a:r>
              <a:rPr lang="en-US" dirty="0" smtClean="0"/>
              <a:t> Pulmonary Edema</a:t>
            </a:r>
            <a:endParaRPr lang="en-US" dirty="0"/>
          </a:p>
        </p:txBody>
      </p:sp>
      <p:sp>
        <p:nvSpPr>
          <p:cNvPr id="3" name="Content Placeholder 2"/>
          <p:cNvSpPr>
            <a:spLocks noGrp="1"/>
          </p:cNvSpPr>
          <p:nvPr>
            <p:ph idx="1"/>
          </p:nvPr>
        </p:nvSpPr>
        <p:spPr/>
        <p:txBody>
          <a:bodyPr/>
          <a:lstStyle/>
          <a:p>
            <a:r>
              <a:rPr lang="en-US" dirty="0" smtClean="0"/>
              <a:t>A condition seen immediately after SCI, NPE is secondary to central nervous system insult, such as trauma to the spinal cord, stroke, increased intracranial pressure, seizures, tumors, or </a:t>
            </a:r>
            <a:r>
              <a:rPr lang="en-US" dirty="0" err="1" smtClean="0"/>
              <a:t>intracerebral</a:t>
            </a:r>
            <a:r>
              <a:rPr lang="en-US" dirty="0" smtClean="0"/>
              <a:t> hemorrhage. </a:t>
            </a:r>
          </a:p>
          <a:p>
            <a:r>
              <a:rPr lang="en-US" dirty="0" smtClean="0"/>
              <a:t>Cause of NPE is controversial but the outcome is the same - pulmonary alveolar </a:t>
            </a:r>
            <a:r>
              <a:rPr lang="en-US" dirty="0" err="1" smtClean="0"/>
              <a:t>exudate</a:t>
            </a:r>
            <a:r>
              <a:rPr lang="en-US" dirty="0" smtClean="0"/>
              <a:t> and fluid accumulation.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Regulation </a:t>
            </a:r>
            <a:endParaRPr lang="en-US" dirty="0"/>
          </a:p>
        </p:txBody>
      </p:sp>
      <p:sp>
        <p:nvSpPr>
          <p:cNvPr id="3" name="Content Placeholder 2"/>
          <p:cNvSpPr>
            <a:spLocks noGrp="1"/>
          </p:cNvSpPr>
          <p:nvPr>
            <p:ph idx="1"/>
          </p:nvPr>
        </p:nvSpPr>
        <p:spPr/>
        <p:txBody>
          <a:bodyPr/>
          <a:lstStyle/>
          <a:p>
            <a:r>
              <a:rPr lang="en-US" dirty="0" smtClean="0"/>
              <a:t>The patient with a SCI is </a:t>
            </a:r>
            <a:r>
              <a:rPr lang="en-US" dirty="0" err="1" smtClean="0"/>
              <a:t>poikilothermic</a:t>
            </a:r>
            <a:r>
              <a:rPr lang="en-US" dirty="0" smtClean="0"/>
              <a:t> (ambient temp) in the area below the lesion. </a:t>
            </a:r>
          </a:p>
          <a:p>
            <a:r>
              <a:rPr lang="en-US" dirty="0" smtClean="0"/>
              <a:t>Prone to hypothermia in a cold environment because they can not sweat in the area below the lesion.</a:t>
            </a:r>
          </a:p>
          <a:p>
            <a:r>
              <a:rPr lang="en-US" dirty="0" smtClean="0"/>
              <a:t>Monitor core temperature.</a:t>
            </a:r>
          </a:p>
          <a:p>
            <a:r>
              <a:rPr lang="en-US" dirty="0" smtClean="0"/>
              <a:t>Unless the patient is febrile, use active as well as passive warming measures.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Gastric Distention </a:t>
            </a:r>
            <a:endParaRPr lang="en-US" dirty="0"/>
          </a:p>
        </p:txBody>
      </p:sp>
      <p:sp>
        <p:nvSpPr>
          <p:cNvPr id="3" name="Content Placeholder 2"/>
          <p:cNvSpPr>
            <a:spLocks noGrp="1"/>
          </p:cNvSpPr>
          <p:nvPr>
            <p:ph idx="1"/>
          </p:nvPr>
        </p:nvSpPr>
        <p:spPr/>
        <p:txBody>
          <a:bodyPr/>
          <a:lstStyle/>
          <a:p>
            <a:r>
              <a:rPr lang="en-US" dirty="0" smtClean="0"/>
              <a:t>Gastric distention can impair movement of the diaphragm and may also predispose the patient to vomiting and aspiration.  </a:t>
            </a:r>
          </a:p>
          <a:p>
            <a:r>
              <a:rPr lang="en-US" dirty="0" smtClean="0"/>
              <a:t>An NG or OG tube should be place as soon as possible and connected to low continuous suction.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RSI With In-line </a:t>
            </a:r>
            <a:r>
              <a:rPr lang="en-US" dirty="0" err="1" smtClean="0"/>
              <a:t>Stablization</a:t>
            </a:r>
            <a:endParaRPr lang="en-US" dirty="0"/>
          </a:p>
        </p:txBody>
      </p:sp>
      <p:sp>
        <p:nvSpPr>
          <p:cNvPr id="3" name="Content Placeholder 2"/>
          <p:cNvSpPr>
            <a:spLocks noGrp="1"/>
          </p:cNvSpPr>
          <p:nvPr>
            <p:ph idx="1"/>
          </p:nvPr>
        </p:nvSpPr>
        <p:spPr/>
        <p:txBody>
          <a:bodyPr/>
          <a:lstStyle/>
          <a:p>
            <a:r>
              <a:rPr lang="en-US" dirty="0" smtClean="0"/>
              <a:t>Keys to </a:t>
            </a:r>
            <a:r>
              <a:rPr lang="en-US" dirty="0" err="1" smtClean="0"/>
              <a:t>intubating</a:t>
            </a:r>
            <a:r>
              <a:rPr lang="en-US" dirty="0" smtClean="0"/>
              <a:t> C-spine injured patients are:</a:t>
            </a:r>
          </a:p>
          <a:p>
            <a:pPr lvl="1"/>
            <a:r>
              <a:rPr lang="en-US" dirty="0" smtClean="0"/>
              <a:t>Being prepared: have the proper blade, FO, </a:t>
            </a:r>
            <a:r>
              <a:rPr lang="en-US" dirty="0" err="1" smtClean="0"/>
              <a:t>Glidescope</a:t>
            </a:r>
            <a:r>
              <a:rPr lang="en-US" dirty="0" smtClean="0"/>
              <a:t>, and extra anesthesia personnel.</a:t>
            </a:r>
          </a:p>
          <a:p>
            <a:pPr lvl="1"/>
            <a:r>
              <a:rPr lang="en-US" dirty="0" smtClean="0"/>
              <a:t>Using proper technique to maintain head and neck in neutral position.</a:t>
            </a:r>
          </a:p>
          <a:p>
            <a:pPr lvl="1"/>
            <a:r>
              <a:rPr lang="en-US" dirty="0" smtClean="0"/>
              <a:t>Pre-oxygenate well</a:t>
            </a:r>
          </a:p>
          <a:p>
            <a:pPr lvl="1"/>
            <a:r>
              <a:rPr lang="en-US" dirty="0" smtClean="0"/>
              <a:t>Use proper amount of induction agents.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C-spine?</a:t>
            </a:r>
            <a:endParaRPr lang="en-US" dirty="0"/>
          </a:p>
        </p:txBody>
      </p:sp>
      <p:sp>
        <p:nvSpPr>
          <p:cNvPr id="3" name="Content Placeholder 2"/>
          <p:cNvSpPr>
            <a:spLocks noGrp="1"/>
          </p:cNvSpPr>
          <p:nvPr>
            <p:ph idx="1"/>
          </p:nvPr>
        </p:nvSpPr>
        <p:spPr>
          <a:xfrm>
            <a:off x="2224292" y="1600200"/>
            <a:ext cx="4267200" cy="4937125"/>
          </a:xfrm>
        </p:spPr>
        <p:txBody>
          <a:bodyPr/>
          <a:lstStyle/>
          <a:p>
            <a:endParaRPr lang="en-US"/>
          </a:p>
        </p:txBody>
      </p:sp>
      <p:pic>
        <p:nvPicPr>
          <p:cNvPr id="4" name="Picture 3" descr="cspineLAT-nml"/>
          <p:cNvPicPr>
            <a:picLocks noChangeAspect="1" noChangeArrowheads="1"/>
          </p:cNvPicPr>
          <p:nvPr/>
        </p:nvPicPr>
        <p:blipFill>
          <a:blip r:embed="rId3"/>
          <a:srcRect/>
          <a:stretch>
            <a:fillRect/>
          </a:stretch>
        </p:blipFill>
        <p:spPr bwMode="auto">
          <a:xfrm>
            <a:off x="2224292" y="1600200"/>
            <a:ext cx="4267200" cy="4937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C-spine?</a:t>
            </a:r>
            <a:endParaRPr lang="en-US" dirty="0"/>
          </a:p>
        </p:txBody>
      </p:sp>
      <p:sp>
        <p:nvSpPr>
          <p:cNvPr id="3" name="Content Placeholder 2"/>
          <p:cNvSpPr>
            <a:spLocks noGrp="1"/>
          </p:cNvSpPr>
          <p:nvPr>
            <p:ph idx="1"/>
          </p:nvPr>
        </p:nvSpPr>
        <p:spPr>
          <a:xfrm>
            <a:off x="2615358" y="1417638"/>
            <a:ext cx="3508375" cy="4953000"/>
          </a:xfrm>
        </p:spPr>
        <p:txBody>
          <a:bodyPr/>
          <a:lstStyle/>
          <a:p>
            <a:endParaRPr lang="en-US" dirty="0"/>
          </a:p>
        </p:txBody>
      </p:sp>
      <p:pic>
        <p:nvPicPr>
          <p:cNvPr id="4" name="Picture 3" descr="2 ET Tubes"/>
          <p:cNvPicPr>
            <a:picLocks noGrp="1" noChangeAspect="1" noChangeArrowheads="1"/>
          </p:cNvPicPr>
          <p:nvPr/>
        </p:nvPicPr>
        <p:blipFill>
          <a:blip r:embed="rId3"/>
          <a:srcRect/>
          <a:stretch>
            <a:fillRect/>
          </a:stretch>
        </p:blipFill>
        <p:spPr bwMode="auto">
          <a:xfrm>
            <a:off x="2615358" y="1417638"/>
            <a:ext cx="3508375" cy="495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Unifacet</a:t>
            </a:r>
            <a:endParaRPr lang="en-US" dirty="0"/>
          </a:p>
        </p:txBody>
      </p:sp>
      <p:sp>
        <p:nvSpPr>
          <p:cNvPr id="3" name="Content Placeholder 2"/>
          <p:cNvSpPr>
            <a:spLocks noGrp="1"/>
          </p:cNvSpPr>
          <p:nvPr>
            <p:ph idx="1"/>
          </p:nvPr>
        </p:nvSpPr>
        <p:spPr>
          <a:xfrm>
            <a:off x="2544804" y="1600200"/>
            <a:ext cx="4441825" cy="5029200"/>
          </a:xfrm>
        </p:spPr>
        <p:txBody>
          <a:bodyPr/>
          <a:lstStyle/>
          <a:p>
            <a:endParaRPr lang="en-US" dirty="0"/>
          </a:p>
        </p:txBody>
      </p:sp>
      <p:pic>
        <p:nvPicPr>
          <p:cNvPr id="4" name="Picture 3" descr="cspine-unifacet-thumb"/>
          <p:cNvPicPr>
            <a:picLocks noChangeAspect="1" noChangeArrowheads="1"/>
          </p:cNvPicPr>
          <p:nvPr/>
        </p:nvPicPr>
        <p:blipFill>
          <a:blip r:embed="rId3"/>
          <a:srcRect/>
          <a:stretch>
            <a:fillRect/>
          </a:stretch>
        </p:blipFill>
        <p:spPr bwMode="auto">
          <a:xfrm>
            <a:off x="2544804" y="1600200"/>
            <a:ext cx="4441825" cy="502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Bi-Facet</a:t>
            </a:r>
            <a:endParaRPr lang="en-US" dirty="0"/>
          </a:p>
        </p:txBody>
      </p:sp>
      <p:sp>
        <p:nvSpPr>
          <p:cNvPr id="3" name="Content Placeholder 2"/>
          <p:cNvSpPr>
            <a:spLocks noGrp="1"/>
          </p:cNvSpPr>
          <p:nvPr>
            <p:ph idx="1"/>
          </p:nvPr>
        </p:nvSpPr>
        <p:spPr>
          <a:xfrm>
            <a:off x="1631708" y="1600200"/>
            <a:ext cx="5638801" cy="4525963"/>
          </a:xfrm>
        </p:spPr>
        <p:txBody>
          <a:bodyPr/>
          <a:lstStyle/>
          <a:p>
            <a:endParaRPr lang="en-US" dirty="0"/>
          </a:p>
        </p:txBody>
      </p:sp>
      <p:pic>
        <p:nvPicPr>
          <p:cNvPr id="4" name="Picture 3" descr="cspine-bifacet-thumb"/>
          <p:cNvPicPr>
            <a:picLocks noChangeAspect="1" noChangeArrowheads="1"/>
          </p:cNvPicPr>
          <p:nvPr/>
        </p:nvPicPr>
        <p:blipFill>
          <a:blip r:embed="rId3"/>
          <a:srcRect/>
          <a:stretch>
            <a:fillRect/>
          </a:stretch>
        </p:blipFill>
        <p:spPr bwMode="auto">
          <a:xfrm>
            <a:off x="1631709" y="1600200"/>
            <a:ext cx="5638800" cy="449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Injuries</a:t>
            </a:r>
            <a:endParaRPr lang="en-US" dirty="0"/>
          </a:p>
        </p:txBody>
      </p:sp>
      <p:sp>
        <p:nvSpPr>
          <p:cNvPr id="3" name="Content Placeholder 2"/>
          <p:cNvSpPr>
            <a:spLocks noGrp="1"/>
          </p:cNvSpPr>
          <p:nvPr>
            <p:ph idx="1"/>
          </p:nvPr>
        </p:nvSpPr>
        <p:spPr/>
        <p:txBody>
          <a:bodyPr/>
          <a:lstStyle/>
          <a:p>
            <a:r>
              <a:rPr lang="en-US" dirty="0" smtClean="0"/>
              <a:t>There is no way to reverse the initial CNS damage.  </a:t>
            </a:r>
          </a:p>
          <a:p>
            <a:r>
              <a:rPr lang="en-US" dirty="0" smtClean="0"/>
              <a:t>The goal of medical and surgical management is to prevent further damage.  </a:t>
            </a:r>
          </a:p>
          <a:p>
            <a:r>
              <a:rPr lang="en-US" dirty="0" smtClean="0"/>
              <a:t>Most common avoidable complications contributing to further damage are ischemia due to hypoxemia, hypotension, tissue swelling, and delay in treatment.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Spine Injury</a:t>
            </a:r>
            <a:endParaRPr lang="en-US" dirty="0"/>
          </a:p>
        </p:txBody>
      </p:sp>
      <p:sp>
        <p:nvSpPr>
          <p:cNvPr id="3" name="Content Placeholder 2"/>
          <p:cNvSpPr>
            <a:spLocks noGrp="1"/>
          </p:cNvSpPr>
          <p:nvPr>
            <p:ph idx="1"/>
          </p:nvPr>
        </p:nvSpPr>
        <p:spPr>
          <a:xfrm>
            <a:off x="2920502" y="1600200"/>
            <a:ext cx="3667125" cy="4525963"/>
          </a:xfrm>
        </p:spPr>
        <p:txBody>
          <a:bodyPr/>
          <a:lstStyle/>
          <a:p>
            <a:endParaRPr lang="en-US" dirty="0"/>
          </a:p>
        </p:txBody>
      </p:sp>
      <p:pic>
        <p:nvPicPr>
          <p:cNvPr id="4" name="Picture 3" descr="C-spine pre"/>
          <p:cNvPicPr>
            <a:picLocks noGrp="1" noChangeAspect="1" noChangeArrowheads="1"/>
          </p:cNvPicPr>
          <p:nvPr/>
        </p:nvPicPr>
        <p:blipFill>
          <a:blip r:embed="rId3"/>
          <a:srcRect/>
          <a:stretch>
            <a:fillRect/>
          </a:stretch>
        </p:blipFill>
        <p:spPr bwMode="auto">
          <a:xfrm>
            <a:off x="2920502" y="1600200"/>
            <a:ext cx="3667125"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Spine </a:t>
            </a:r>
            <a:r>
              <a:rPr lang="en-US" dirty="0" err="1" smtClean="0"/>
              <a:t>Intubating</a:t>
            </a:r>
            <a:r>
              <a:rPr lang="en-US" dirty="0" smtClean="0"/>
              <a:t> Injury</a:t>
            </a:r>
            <a:endParaRPr lang="en-US" dirty="0"/>
          </a:p>
        </p:txBody>
      </p:sp>
      <p:sp>
        <p:nvSpPr>
          <p:cNvPr id="3" name="Content Placeholder 2"/>
          <p:cNvSpPr>
            <a:spLocks noGrp="1"/>
          </p:cNvSpPr>
          <p:nvPr>
            <p:ph idx="1"/>
          </p:nvPr>
        </p:nvSpPr>
        <p:spPr>
          <a:xfrm>
            <a:off x="2602274" y="1600200"/>
            <a:ext cx="3860800" cy="4525963"/>
          </a:xfrm>
        </p:spPr>
        <p:txBody>
          <a:bodyPr/>
          <a:lstStyle/>
          <a:p>
            <a:endParaRPr lang="en-US" dirty="0"/>
          </a:p>
        </p:txBody>
      </p:sp>
      <p:pic>
        <p:nvPicPr>
          <p:cNvPr id="4" name="Picture 3" descr="C-spine post"/>
          <p:cNvPicPr>
            <a:picLocks noGrp="1" noChangeAspect="1" noChangeArrowheads="1"/>
          </p:cNvPicPr>
          <p:nvPr/>
        </p:nvPicPr>
        <p:blipFill>
          <a:blip r:embed="rId3"/>
          <a:srcRect/>
          <a:stretch>
            <a:fillRect/>
          </a:stretch>
        </p:blipFill>
        <p:spPr bwMode="auto">
          <a:xfrm>
            <a:off x="2602274" y="1600200"/>
            <a:ext cx="3860800"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Trauma</a:t>
            </a:r>
            <a:endParaRPr lang="en-US" dirty="0"/>
          </a:p>
        </p:txBody>
      </p:sp>
      <p:sp>
        <p:nvSpPr>
          <p:cNvPr id="3" name="Content Placeholder 2"/>
          <p:cNvSpPr>
            <a:spLocks noGrp="1"/>
          </p:cNvSpPr>
          <p:nvPr>
            <p:ph idx="1"/>
          </p:nvPr>
        </p:nvSpPr>
        <p:spPr/>
        <p:txBody>
          <a:bodyPr/>
          <a:lstStyle/>
          <a:p>
            <a:r>
              <a:rPr lang="en-US" dirty="0" smtClean="0"/>
              <a:t>Frequently injured following trauma</a:t>
            </a:r>
          </a:p>
          <a:p>
            <a:r>
              <a:rPr lang="en-US" dirty="0" smtClean="0"/>
              <a:t>Major site for post traumatic bleeding</a:t>
            </a:r>
          </a:p>
          <a:p>
            <a:r>
              <a:rPr lang="en-US" dirty="0" smtClean="0"/>
              <a:t>Injuries difficult to evaluate and monitor clinically</a:t>
            </a:r>
          </a:p>
          <a:p>
            <a:r>
              <a:rPr lang="en-US" dirty="0" smtClean="0"/>
              <a:t>Mechanism of injury can suggest potential injuries</a:t>
            </a:r>
          </a:p>
          <a:p>
            <a:r>
              <a:rPr lang="en-US" dirty="0" smtClean="0"/>
              <a:t>Death most commonly results from uncontrolled hemorrhage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Blunt Trauma</a:t>
            </a:r>
            <a:endParaRPr lang="en-US" dirty="0"/>
          </a:p>
        </p:txBody>
      </p:sp>
      <p:sp>
        <p:nvSpPr>
          <p:cNvPr id="3" name="Content Placeholder 2"/>
          <p:cNvSpPr>
            <a:spLocks noGrp="1"/>
          </p:cNvSpPr>
          <p:nvPr>
            <p:ph idx="1"/>
          </p:nvPr>
        </p:nvSpPr>
        <p:spPr>
          <a:xfrm>
            <a:off x="457200" y="2648714"/>
            <a:ext cx="8229600" cy="3477449"/>
          </a:xfrm>
        </p:spPr>
        <p:txBody>
          <a:bodyPr>
            <a:normAutofit/>
          </a:bodyPr>
          <a:lstStyle/>
          <a:p>
            <a:r>
              <a:rPr lang="en-US" dirty="0" smtClean="0"/>
              <a:t>Two types of forces: compression and deceleration</a:t>
            </a:r>
          </a:p>
          <a:p>
            <a:r>
              <a:rPr lang="en-US" dirty="0" smtClean="0"/>
              <a:t>Compression of the abdominal cavity against a fixed object such as a safety belt or steering wheel results in a rapid increase in </a:t>
            </a:r>
            <a:r>
              <a:rPr lang="en-US" dirty="0" err="1" smtClean="0"/>
              <a:t>intraluminal</a:t>
            </a:r>
            <a:r>
              <a:rPr lang="en-US" dirty="0" smtClean="0"/>
              <a:t> pressure.</a:t>
            </a:r>
          </a:p>
          <a:p>
            <a:r>
              <a:rPr lang="en-US" dirty="0" smtClean="0"/>
              <a:t>Deceleration causes shearing and stretching of elements located between fixed and mobile structures.</a:t>
            </a:r>
          </a:p>
          <a:p>
            <a:r>
              <a:rPr lang="en-US" dirty="0" smtClean="0"/>
              <a:t>Solid organs are most commonly injured by blunt trauma.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Blunt Trauma</a:t>
            </a:r>
            <a:endParaRPr lang="en-US" dirty="0"/>
          </a:p>
        </p:txBody>
      </p:sp>
      <p:sp>
        <p:nvSpPr>
          <p:cNvPr id="3" name="Content Placeholder 2"/>
          <p:cNvSpPr>
            <a:spLocks noGrp="1"/>
          </p:cNvSpPr>
          <p:nvPr>
            <p:ph idx="1"/>
          </p:nvPr>
        </p:nvSpPr>
        <p:spPr/>
        <p:txBody>
          <a:bodyPr/>
          <a:lstStyle/>
          <a:p>
            <a:r>
              <a:rPr lang="en-US" dirty="0" smtClean="0"/>
              <a:t>Increased probability of intra-abdominal injury occurs when signs of seat belt trauma are present – abrasions or hematoma of the abdominal wall, or fracture of the lumbar spine.</a:t>
            </a:r>
          </a:p>
          <a:p>
            <a:r>
              <a:rPr lang="en-US" dirty="0" err="1" smtClean="0"/>
              <a:t>Ecchymosis</a:t>
            </a:r>
            <a:r>
              <a:rPr lang="en-US" dirty="0" smtClean="0"/>
              <a:t> and abrasions on the neck and upper chest have been associated with cervical vascular injuries.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Penetrating Trauma</a:t>
            </a:r>
            <a:endParaRPr lang="en-US" dirty="0"/>
          </a:p>
        </p:txBody>
      </p:sp>
      <p:sp>
        <p:nvSpPr>
          <p:cNvPr id="3" name="Content Placeholder 2"/>
          <p:cNvSpPr>
            <a:spLocks noGrp="1"/>
          </p:cNvSpPr>
          <p:nvPr>
            <p:ph idx="1"/>
          </p:nvPr>
        </p:nvSpPr>
        <p:spPr/>
        <p:txBody>
          <a:bodyPr/>
          <a:lstStyle/>
          <a:p>
            <a:r>
              <a:rPr lang="en-US" dirty="0" smtClean="0"/>
              <a:t>Size of the object</a:t>
            </a:r>
          </a:p>
          <a:p>
            <a:r>
              <a:rPr lang="en-US" dirty="0" smtClean="0"/>
              <a:t>Location</a:t>
            </a:r>
          </a:p>
          <a:p>
            <a:r>
              <a:rPr lang="en-US" dirty="0" smtClean="0"/>
              <a:t>Force transmitted to the organs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endParaRPr lang="en-US" dirty="0"/>
          </a:p>
        </p:txBody>
      </p:sp>
      <p:sp>
        <p:nvSpPr>
          <p:cNvPr id="3" name="Content Placeholder 2"/>
          <p:cNvSpPr>
            <a:spLocks noGrp="1"/>
          </p:cNvSpPr>
          <p:nvPr>
            <p:ph idx="1"/>
          </p:nvPr>
        </p:nvSpPr>
        <p:spPr/>
        <p:txBody>
          <a:bodyPr/>
          <a:lstStyle/>
          <a:p>
            <a:pPr>
              <a:buNone/>
            </a:pPr>
            <a:r>
              <a:rPr lang="en-US" dirty="0" smtClean="0"/>
              <a:t>Abdomen divided into 4 compartments</a:t>
            </a:r>
          </a:p>
          <a:p>
            <a:r>
              <a:rPr lang="en-US" dirty="0" smtClean="0"/>
              <a:t>Thoracic</a:t>
            </a:r>
          </a:p>
          <a:p>
            <a:r>
              <a:rPr lang="en-US" dirty="0" smtClean="0"/>
              <a:t>Peritoneal (true abdomen)</a:t>
            </a:r>
          </a:p>
          <a:p>
            <a:r>
              <a:rPr lang="en-US" dirty="0" smtClean="0"/>
              <a:t>Retroperitoneal</a:t>
            </a:r>
          </a:p>
          <a:p>
            <a:r>
              <a:rPr lang="en-US" dirty="0" smtClean="0"/>
              <a:t>Pelvic spaces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Intrathoracic</a:t>
            </a:r>
            <a:r>
              <a:rPr lang="en-US" dirty="0" smtClean="0"/>
              <a:t> Abdomen</a:t>
            </a:r>
            <a:endParaRPr lang="en-US" dirty="0"/>
          </a:p>
        </p:txBody>
      </p:sp>
      <p:sp>
        <p:nvSpPr>
          <p:cNvPr id="3" name="Content Placeholder 2"/>
          <p:cNvSpPr>
            <a:spLocks noGrp="1"/>
          </p:cNvSpPr>
          <p:nvPr>
            <p:ph idx="1"/>
          </p:nvPr>
        </p:nvSpPr>
        <p:spPr/>
        <p:txBody>
          <a:bodyPr/>
          <a:lstStyle/>
          <a:p>
            <a:r>
              <a:rPr lang="en-US" dirty="0" smtClean="0"/>
              <a:t>Lies beneath the rib cage</a:t>
            </a:r>
          </a:p>
          <a:p>
            <a:r>
              <a:rPr lang="en-US" dirty="0" smtClean="0"/>
              <a:t>Includes the diaphragm, liver, spleen, stomach</a:t>
            </a:r>
          </a:p>
          <a:p>
            <a:r>
              <a:rPr lang="en-US" dirty="0" smtClean="0"/>
              <a:t>During exhalation, the diaphragm often ascends to the third thoracic vertebra – high association of intra-abdominal injury occurs with concomitant blunt or penetrating trauma to the lower chest.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Abdomen</a:t>
            </a:r>
            <a:endParaRPr lang="en-US" dirty="0"/>
          </a:p>
        </p:txBody>
      </p:sp>
      <p:sp>
        <p:nvSpPr>
          <p:cNvPr id="3" name="Content Placeholder 2"/>
          <p:cNvSpPr>
            <a:spLocks noGrp="1"/>
          </p:cNvSpPr>
          <p:nvPr>
            <p:ph idx="1"/>
          </p:nvPr>
        </p:nvSpPr>
        <p:spPr/>
        <p:txBody>
          <a:bodyPr/>
          <a:lstStyle/>
          <a:p>
            <a:r>
              <a:rPr lang="en-US" dirty="0" smtClean="0"/>
              <a:t>The hollow viscera (stomach, small and large bowel) almost completely contained within the true abdomen.</a:t>
            </a:r>
          </a:p>
          <a:p>
            <a:r>
              <a:rPr lang="en-US" dirty="0" smtClean="0"/>
              <a:t>Also contains the </a:t>
            </a:r>
            <a:r>
              <a:rPr lang="en-US" dirty="0" err="1" smtClean="0"/>
              <a:t>omentum</a:t>
            </a:r>
            <a:r>
              <a:rPr lang="en-US" dirty="0" smtClean="0"/>
              <a:t>, gravid uterus, and dome of the bladder when full of urine.</a:t>
            </a:r>
          </a:p>
          <a:p>
            <a:r>
              <a:rPr lang="en-US" dirty="0" smtClean="0"/>
              <a:t>At the end of inhalation, liver and spleen pushed inferiorly by the diaphragm into the true abdomen.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Retroperitoneum</a:t>
            </a:r>
            <a:endParaRPr lang="en-US" dirty="0"/>
          </a:p>
        </p:txBody>
      </p:sp>
      <p:sp>
        <p:nvSpPr>
          <p:cNvPr id="3" name="Content Placeholder 2"/>
          <p:cNvSpPr>
            <a:spLocks noGrp="1"/>
          </p:cNvSpPr>
          <p:nvPr>
            <p:ph idx="1"/>
          </p:nvPr>
        </p:nvSpPr>
        <p:spPr/>
        <p:txBody>
          <a:bodyPr>
            <a:normAutofit lnSpcReduction="10000"/>
          </a:bodyPr>
          <a:lstStyle/>
          <a:p>
            <a:r>
              <a:rPr lang="en-US" dirty="0" smtClean="0"/>
              <a:t>Great vessels</a:t>
            </a:r>
          </a:p>
          <a:p>
            <a:r>
              <a:rPr lang="en-US" dirty="0" smtClean="0"/>
              <a:t>Kidneys</a:t>
            </a:r>
          </a:p>
          <a:p>
            <a:r>
              <a:rPr lang="en-US" dirty="0" smtClean="0"/>
              <a:t>Pancreas</a:t>
            </a:r>
          </a:p>
          <a:p>
            <a:r>
              <a:rPr lang="en-US" dirty="0" err="1" smtClean="0"/>
              <a:t>Ureters</a:t>
            </a:r>
            <a:endParaRPr lang="en-US" dirty="0" smtClean="0"/>
          </a:p>
          <a:p>
            <a:r>
              <a:rPr lang="en-US" dirty="0" smtClean="0"/>
              <a:t>Second and third portions of the duodenum</a:t>
            </a:r>
          </a:p>
          <a:p>
            <a:r>
              <a:rPr lang="en-US" dirty="0" smtClean="0"/>
              <a:t>Some segments of the colon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Cord Injuries</a:t>
            </a:r>
            <a:endParaRPr lang="en-US" dirty="0"/>
          </a:p>
        </p:txBody>
      </p:sp>
      <p:sp>
        <p:nvSpPr>
          <p:cNvPr id="3" name="Content Placeholder 2"/>
          <p:cNvSpPr>
            <a:spLocks noGrp="1"/>
          </p:cNvSpPr>
          <p:nvPr>
            <p:ph idx="1"/>
          </p:nvPr>
        </p:nvSpPr>
        <p:spPr/>
        <p:txBody>
          <a:bodyPr/>
          <a:lstStyle/>
          <a:p>
            <a:pPr>
              <a:lnSpc>
                <a:spcPct val="70000"/>
              </a:lnSpc>
            </a:pPr>
            <a:r>
              <a:rPr lang="en-US" dirty="0" smtClean="0"/>
              <a:t>Can involve bony structures, ligaments, and/or the cord.  </a:t>
            </a:r>
          </a:p>
          <a:p>
            <a:pPr>
              <a:lnSpc>
                <a:spcPct val="70000"/>
              </a:lnSpc>
            </a:pPr>
            <a:r>
              <a:rPr lang="en-US" dirty="0" smtClean="0"/>
              <a:t>Can be significant fractures with little or no neurologic impairment.  </a:t>
            </a:r>
          </a:p>
          <a:p>
            <a:pPr>
              <a:lnSpc>
                <a:spcPct val="70000"/>
              </a:lnSpc>
            </a:pPr>
            <a:r>
              <a:rPr lang="en-US" dirty="0" smtClean="0"/>
              <a:t>Stabilization of the spine with a traction device is important to prevent or correct dislocation, and can usually be accomplished under local anesthesia.  </a:t>
            </a:r>
          </a:p>
          <a:p>
            <a:pPr>
              <a:lnSpc>
                <a:spcPct val="70000"/>
              </a:lnSpc>
            </a:pPr>
            <a:r>
              <a:rPr lang="en-US" dirty="0" smtClean="0"/>
              <a:t>Injuries to the cord itself can occur because of penetrating injuries, stretching, compression, or interruption of blood flow.</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Space</a:t>
            </a:r>
            <a:endParaRPr lang="en-US" dirty="0"/>
          </a:p>
        </p:txBody>
      </p:sp>
      <p:sp>
        <p:nvSpPr>
          <p:cNvPr id="3" name="Content Placeholder 2"/>
          <p:cNvSpPr>
            <a:spLocks noGrp="1"/>
          </p:cNvSpPr>
          <p:nvPr>
            <p:ph idx="1"/>
          </p:nvPr>
        </p:nvSpPr>
        <p:spPr/>
        <p:txBody>
          <a:bodyPr/>
          <a:lstStyle/>
          <a:p>
            <a:r>
              <a:rPr lang="en-US" dirty="0" smtClean="0"/>
              <a:t>Pelvic fractures often result in significant retroperitoneal hemorrhage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Diagnosis</a:t>
            </a:r>
            <a:endParaRPr lang="en-US" dirty="0"/>
          </a:p>
        </p:txBody>
      </p:sp>
      <p:sp>
        <p:nvSpPr>
          <p:cNvPr id="3" name="Content Placeholder 2"/>
          <p:cNvSpPr>
            <a:spLocks noGrp="1"/>
          </p:cNvSpPr>
          <p:nvPr>
            <p:ph idx="1"/>
          </p:nvPr>
        </p:nvSpPr>
        <p:spPr/>
        <p:txBody>
          <a:bodyPr>
            <a:normAutofit lnSpcReduction="10000"/>
          </a:bodyPr>
          <a:lstStyle/>
          <a:p>
            <a:r>
              <a:rPr lang="en-US" dirty="0" smtClean="0"/>
              <a:t>Abdominal ultrasound</a:t>
            </a:r>
          </a:p>
          <a:p>
            <a:r>
              <a:rPr lang="en-US" dirty="0" smtClean="0"/>
              <a:t>Peritoneal </a:t>
            </a:r>
            <a:r>
              <a:rPr lang="en-US" dirty="0" err="1" smtClean="0"/>
              <a:t>lavage</a:t>
            </a:r>
            <a:endParaRPr lang="en-US" dirty="0" smtClean="0"/>
          </a:p>
          <a:p>
            <a:r>
              <a:rPr lang="en-US" dirty="0" smtClean="0"/>
              <a:t>Gross blood on rectal exam</a:t>
            </a:r>
          </a:p>
          <a:p>
            <a:r>
              <a:rPr lang="en-US" dirty="0" smtClean="0"/>
              <a:t>CT scan</a:t>
            </a:r>
          </a:p>
          <a:p>
            <a:r>
              <a:rPr lang="en-US" dirty="0" smtClean="0"/>
              <a:t>MRI</a:t>
            </a:r>
          </a:p>
          <a:p>
            <a:r>
              <a:rPr lang="en-US" dirty="0" smtClean="0"/>
              <a:t>Angiography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Indications for Exploratory </a:t>
            </a:r>
            <a:r>
              <a:rPr lang="en-US" dirty="0" err="1" smtClean="0"/>
              <a:t>Laparotomy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Unexplained hypotension or shock</a:t>
            </a:r>
          </a:p>
          <a:p>
            <a:r>
              <a:rPr lang="en-US" dirty="0" smtClean="0"/>
              <a:t>Uncontrolled hemorrhage</a:t>
            </a:r>
          </a:p>
          <a:p>
            <a:r>
              <a:rPr lang="en-US" dirty="0" smtClean="0"/>
              <a:t>Signs of peritonitis</a:t>
            </a:r>
          </a:p>
          <a:p>
            <a:r>
              <a:rPr lang="en-US" dirty="0" smtClean="0"/>
              <a:t>GSW to abdomen</a:t>
            </a:r>
          </a:p>
          <a:p>
            <a:r>
              <a:rPr lang="en-US" dirty="0" smtClean="0"/>
              <a:t>Ruptured diaphragm</a:t>
            </a:r>
          </a:p>
          <a:p>
            <a:r>
              <a:rPr lang="en-US" dirty="0" err="1" smtClean="0"/>
              <a:t>Pneumoperitoneum</a:t>
            </a:r>
            <a:r>
              <a:rPr lang="en-US" dirty="0" smtClean="0"/>
              <a:t> on admission CXR</a:t>
            </a:r>
          </a:p>
          <a:p>
            <a:r>
              <a:rPr lang="en-US" dirty="0" smtClean="0"/>
              <a:t>Evisceration of bowel or </a:t>
            </a:r>
            <a:r>
              <a:rPr lang="en-US" dirty="0" err="1" smtClean="0"/>
              <a:t>omentum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Surgical Priorities During </a:t>
            </a:r>
            <a:r>
              <a:rPr lang="en-US" dirty="0" err="1" smtClean="0"/>
              <a:t>Laparotomy</a:t>
            </a:r>
            <a:endParaRPr lang="en-US" dirty="0"/>
          </a:p>
        </p:txBody>
      </p:sp>
      <p:sp>
        <p:nvSpPr>
          <p:cNvPr id="3" name="Content Placeholder 2"/>
          <p:cNvSpPr>
            <a:spLocks noGrp="1"/>
          </p:cNvSpPr>
          <p:nvPr>
            <p:ph idx="1"/>
          </p:nvPr>
        </p:nvSpPr>
        <p:spPr/>
        <p:txBody>
          <a:bodyPr/>
          <a:lstStyle/>
          <a:p>
            <a:r>
              <a:rPr lang="en-US" dirty="0" smtClean="0"/>
              <a:t>Locate and control hemorrhage</a:t>
            </a:r>
          </a:p>
          <a:p>
            <a:r>
              <a:rPr lang="en-US" dirty="0" smtClean="0"/>
              <a:t>Locate bowel injuries and control fecal contamination</a:t>
            </a:r>
          </a:p>
          <a:p>
            <a:r>
              <a:rPr lang="en-US" dirty="0" smtClean="0"/>
              <a:t>Identify injuries to other abdominal organs and structures</a:t>
            </a:r>
          </a:p>
          <a:p>
            <a:r>
              <a:rPr lang="en-US" dirty="0" smtClean="0"/>
              <a:t>Determine whether temporizing measures are most appropriate </a:t>
            </a:r>
            <a:r>
              <a:rPr lang="en-US" dirty="0" err="1" smtClean="0"/>
              <a:t>vs</a:t>
            </a:r>
            <a:r>
              <a:rPr lang="en-US" dirty="0" smtClean="0"/>
              <a:t> definitive repair of injury should occur.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Liver Injuries</a:t>
            </a:r>
            <a:endParaRPr lang="en-US" dirty="0"/>
          </a:p>
        </p:txBody>
      </p:sp>
      <p:sp>
        <p:nvSpPr>
          <p:cNvPr id="3" name="Content Placeholder 2"/>
          <p:cNvSpPr>
            <a:spLocks noGrp="1"/>
          </p:cNvSpPr>
          <p:nvPr>
            <p:ph idx="1"/>
          </p:nvPr>
        </p:nvSpPr>
        <p:spPr/>
        <p:txBody>
          <a:bodyPr/>
          <a:lstStyle/>
          <a:p>
            <a:r>
              <a:rPr lang="en-US" dirty="0" smtClean="0"/>
              <a:t>Most commonly injured solid organ following penetrating trauma</a:t>
            </a:r>
          </a:p>
          <a:p>
            <a:r>
              <a:rPr lang="en-US" dirty="0" smtClean="0"/>
              <a:t>Second most commonly injured following blunt trauma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Clinical Findings Suggestive of Liver Injury</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Fractures of the right lower ribs</a:t>
            </a:r>
          </a:p>
          <a:p>
            <a:r>
              <a:rPr lang="en-US" dirty="0" smtClean="0"/>
              <a:t>Elevated right </a:t>
            </a:r>
            <a:r>
              <a:rPr lang="en-US" dirty="0" err="1" smtClean="0"/>
              <a:t>hemidiaphragm</a:t>
            </a:r>
            <a:endParaRPr lang="en-US" dirty="0" smtClean="0"/>
          </a:p>
          <a:p>
            <a:r>
              <a:rPr lang="en-US" dirty="0" smtClean="0"/>
              <a:t>Right pleural effusion</a:t>
            </a:r>
          </a:p>
          <a:p>
            <a:r>
              <a:rPr lang="en-US" dirty="0" smtClean="0"/>
              <a:t>Pneumothorax</a:t>
            </a:r>
          </a:p>
          <a:p>
            <a:r>
              <a:rPr lang="en-US" dirty="0" smtClean="0"/>
              <a:t>RUQ tenderness</a:t>
            </a:r>
          </a:p>
          <a:p>
            <a:r>
              <a:rPr lang="en-US" dirty="0" err="1" smtClean="0"/>
              <a:t>Nonoperative</a:t>
            </a:r>
            <a:r>
              <a:rPr lang="en-US" dirty="0" smtClean="0"/>
              <a:t> management is now the initial treatment of choice for </a:t>
            </a:r>
            <a:r>
              <a:rPr lang="en-US" dirty="0" err="1" smtClean="0"/>
              <a:t>hemodynamically</a:t>
            </a:r>
            <a:r>
              <a:rPr lang="en-US" dirty="0" smtClean="0"/>
              <a:t> stable patients with isolated blunt liver trauma.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Spleen</a:t>
            </a:r>
            <a:endParaRPr lang="en-US" dirty="0"/>
          </a:p>
        </p:txBody>
      </p:sp>
      <p:sp>
        <p:nvSpPr>
          <p:cNvPr id="3" name="Content Placeholder 2"/>
          <p:cNvSpPr>
            <a:spLocks noGrp="1"/>
          </p:cNvSpPr>
          <p:nvPr>
            <p:ph idx="1"/>
          </p:nvPr>
        </p:nvSpPr>
        <p:spPr/>
        <p:txBody>
          <a:bodyPr/>
          <a:lstStyle/>
          <a:p>
            <a:r>
              <a:rPr lang="en-US" dirty="0" smtClean="0"/>
              <a:t>Most commonly injured organ following blunt trauma</a:t>
            </a:r>
          </a:p>
          <a:p>
            <a:r>
              <a:rPr lang="en-US" dirty="0" smtClean="0"/>
              <a:t>Frequently injured following penetrating trauma to the left thorax or abdomen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Findings</a:t>
            </a:r>
            <a:endParaRPr lang="en-US" dirty="0"/>
          </a:p>
        </p:txBody>
      </p:sp>
      <p:sp>
        <p:nvSpPr>
          <p:cNvPr id="3" name="Content Placeholder 2"/>
          <p:cNvSpPr>
            <a:spLocks noGrp="1"/>
          </p:cNvSpPr>
          <p:nvPr>
            <p:ph idx="1"/>
          </p:nvPr>
        </p:nvSpPr>
        <p:spPr/>
        <p:txBody>
          <a:bodyPr/>
          <a:lstStyle/>
          <a:p>
            <a:r>
              <a:rPr lang="en-US" dirty="0" smtClean="0"/>
              <a:t>Hypotension from hemorrhage most common initial finding</a:t>
            </a:r>
          </a:p>
          <a:p>
            <a:r>
              <a:rPr lang="en-US" dirty="0" smtClean="0"/>
              <a:t>Suspect </a:t>
            </a:r>
            <a:r>
              <a:rPr lang="en-US" dirty="0" err="1" smtClean="0"/>
              <a:t>splenic</a:t>
            </a:r>
            <a:r>
              <a:rPr lang="en-US" dirty="0" smtClean="0"/>
              <a:t> injury with left lower rib fractures</a:t>
            </a:r>
          </a:p>
          <a:p>
            <a:r>
              <a:rPr lang="en-US" dirty="0" smtClean="0"/>
              <a:t>LUQ tenderness or left shoulder pain</a:t>
            </a:r>
          </a:p>
          <a:p>
            <a:r>
              <a:rPr lang="en-US" dirty="0" smtClean="0"/>
              <a:t>With </a:t>
            </a:r>
            <a:r>
              <a:rPr lang="en-US" dirty="0" err="1" smtClean="0"/>
              <a:t>splenic</a:t>
            </a:r>
            <a:r>
              <a:rPr lang="en-US" dirty="0" smtClean="0"/>
              <a:t> injury, significant incidence of additional intra-abdominal damage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Injury</a:t>
            </a:r>
            <a:endParaRPr lang="en-US" dirty="0"/>
          </a:p>
        </p:txBody>
      </p:sp>
      <p:sp>
        <p:nvSpPr>
          <p:cNvPr id="3" name="Content Placeholder 2"/>
          <p:cNvSpPr>
            <a:spLocks noGrp="1"/>
          </p:cNvSpPr>
          <p:nvPr>
            <p:ph idx="1"/>
          </p:nvPr>
        </p:nvSpPr>
        <p:spPr/>
        <p:txBody>
          <a:bodyPr/>
          <a:lstStyle/>
          <a:p>
            <a:r>
              <a:rPr lang="en-US" dirty="0" smtClean="0"/>
              <a:t>Usually due to an </a:t>
            </a:r>
            <a:r>
              <a:rPr lang="en-US" dirty="0" err="1" smtClean="0"/>
              <a:t>anteroposterior</a:t>
            </a:r>
            <a:r>
              <a:rPr lang="en-US" dirty="0" smtClean="0"/>
              <a:t> compression mechanism that crushes the pancreas against the vertebral column</a:t>
            </a:r>
          </a:p>
          <a:p>
            <a:r>
              <a:rPr lang="en-US" dirty="0" smtClean="0"/>
              <a:t>Burning </a:t>
            </a:r>
            <a:r>
              <a:rPr lang="en-US" dirty="0" err="1" smtClean="0"/>
              <a:t>epigastric</a:t>
            </a:r>
            <a:r>
              <a:rPr lang="en-US" dirty="0" smtClean="0"/>
              <a:t> and back pain, tenderness</a:t>
            </a:r>
          </a:p>
          <a:p>
            <a:r>
              <a:rPr lang="en-US" dirty="0" err="1" smtClean="0"/>
              <a:t>Ileus</a:t>
            </a:r>
            <a:endParaRPr lang="en-US" dirty="0" smtClean="0"/>
          </a:p>
          <a:p>
            <a:r>
              <a:rPr lang="en-US" dirty="0" smtClean="0"/>
              <a:t>Elevated amylase, lipase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a:t>
            </a:r>
            <a:endParaRPr lang="en-US" dirty="0"/>
          </a:p>
        </p:txBody>
      </p:sp>
      <p:sp>
        <p:nvSpPr>
          <p:cNvPr id="3" name="Content Placeholder 2"/>
          <p:cNvSpPr>
            <a:spLocks noGrp="1"/>
          </p:cNvSpPr>
          <p:nvPr>
            <p:ph idx="1"/>
          </p:nvPr>
        </p:nvSpPr>
        <p:spPr/>
        <p:txBody>
          <a:bodyPr/>
          <a:lstStyle/>
          <a:p>
            <a:r>
              <a:rPr lang="en-US" dirty="0" smtClean="0"/>
              <a:t>Commonly injured during deceleration injuries with extensive bleeding into the retroperitoneal space</a:t>
            </a:r>
          </a:p>
          <a:p>
            <a:r>
              <a:rPr lang="en-US" dirty="0" err="1" smtClean="0"/>
              <a:t>Hematuria</a:t>
            </a:r>
            <a:endParaRPr lang="en-US" dirty="0" smtClean="0"/>
          </a:p>
          <a:p>
            <a:r>
              <a:rPr lang="en-US" dirty="0" smtClean="0"/>
              <a:t>Fractures of the lower ribs</a:t>
            </a:r>
          </a:p>
          <a:p>
            <a:r>
              <a:rPr lang="en-US" dirty="0" smtClean="0"/>
              <a:t>Flank pain and tenderness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Injury</a:t>
            </a:r>
            <a:endParaRPr lang="en-US" dirty="0"/>
          </a:p>
        </p:txBody>
      </p:sp>
      <p:sp>
        <p:nvSpPr>
          <p:cNvPr id="3" name="Content Placeholder 2"/>
          <p:cNvSpPr>
            <a:spLocks noGrp="1"/>
          </p:cNvSpPr>
          <p:nvPr>
            <p:ph idx="1"/>
          </p:nvPr>
        </p:nvSpPr>
        <p:spPr>
          <a:xfrm>
            <a:off x="1868817" y="1600200"/>
            <a:ext cx="5257800" cy="4525963"/>
          </a:xfrm>
        </p:spPr>
        <p:txBody>
          <a:bodyPr/>
          <a:lstStyle/>
          <a:p>
            <a:pPr>
              <a:buNone/>
            </a:pPr>
            <a:endParaRPr lang="en-US" dirty="0"/>
          </a:p>
        </p:txBody>
      </p:sp>
      <p:pic>
        <p:nvPicPr>
          <p:cNvPr id="4" name="Picture 3" descr="c-spine injury mech"/>
          <p:cNvPicPr>
            <a:picLocks noGrp="1" noChangeAspect="1" noChangeArrowheads="1"/>
          </p:cNvPicPr>
          <p:nvPr/>
        </p:nvPicPr>
        <p:blipFill>
          <a:blip r:embed="rId3"/>
          <a:srcRect/>
          <a:stretch>
            <a:fillRect/>
          </a:stretch>
        </p:blipFill>
        <p:spPr bwMode="auto">
          <a:xfrm>
            <a:off x="1868817" y="1600199"/>
            <a:ext cx="5257800"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a:t>
            </a:r>
            <a:endParaRPr lang="en-US" dirty="0"/>
          </a:p>
        </p:txBody>
      </p:sp>
      <p:sp>
        <p:nvSpPr>
          <p:cNvPr id="3" name="Content Placeholder 2"/>
          <p:cNvSpPr>
            <a:spLocks noGrp="1"/>
          </p:cNvSpPr>
          <p:nvPr>
            <p:ph idx="1"/>
          </p:nvPr>
        </p:nvSpPr>
        <p:spPr/>
        <p:txBody>
          <a:bodyPr>
            <a:normAutofit lnSpcReduction="10000"/>
          </a:bodyPr>
          <a:lstStyle/>
          <a:p>
            <a:r>
              <a:rPr lang="en-US" dirty="0" smtClean="0"/>
              <a:t>Most common cause – penetrating trauma</a:t>
            </a:r>
          </a:p>
          <a:p>
            <a:r>
              <a:rPr lang="en-US" dirty="0" smtClean="0"/>
              <a:t>Blood via mouth, NG</a:t>
            </a:r>
          </a:p>
          <a:p>
            <a:r>
              <a:rPr lang="en-US" dirty="0" smtClean="0"/>
              <a:t>Rapid onset of </a:t>
            </a:r>
            <a:r>
              <a:rPr lang="en-US" dirty="0" err="1" smtClean="0"/>
              <a:t>epigastric</a:t>
            </a:r>
            <a:r>
              <a:rPr lang="en-US" dirty="0" smtClean="0"/>
              <a:t> pain</a:t>
            </a:r>
          </a:p>
          <a:p>
            <a:r>
              <a:rPr lang="en-US" dirty="0" smtClean="0"/>
              <a:t>Peritonitis due to release of gastric contents into the peritoneum</a:t>
            </a:r>
          </a:p>
          <a:p>
            <a:r>
              <a:rPr lang="en-US" dirty="0" smtClean="0"/>
              <a:t>Radiographic finding of free air, displaced NG, or </a:t>
            </a:r>
            <a:r>
              <a:rPr lang="en-US" dirty="0" err="1" smtClean="0"/>
              <a:t>extravasation</a:t>
            </a:r>
            <a:r>
              <a:rPr lang="en-US" dirty="0" smtClean="0"/>
              <a:t> of oral contrast medium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Bowel</a:t>
            </a:r>
            <a:endParaRPr lang="en-US" dirty="0"/>
          </a:p>
        </p:txBody>
      </p:sp>
      <p:sp>
        <p:nvSpPr>
          <p:cNvPr id="3" name="Content Placeholder 2"/>
          <p:cNvSpPr>
            <a:spLocks noGrp="1"/>
          </p:cNvSpPr>
          <p:nvPr>
            <p:ph idx="1"/>
          </p:nvPr>
        </p:nvSpPr>
        <p:spPr/>
        <p:txBody>
          <a:bodyPr/>
          <a:lstStyle/>
          <a:p>
            <a:r>
              <a:rPr lang="en-US" dirty="0" smtClean="0"/>
              <a:t>Penetrating trauma – most frequent due to its relative volume</a:t>
            </a:r>
          </a:p>
          <a:p>
            <a:r>
              <a:rPr lang="en-US" dirty="0" smtClean="0"/>
              <a:t>May present with only vague generalized pain</a:t>
            </a:r>
          </a:p>
          <a:p>
            <a:r>
              <a:rPr lang="en-US" dirty="0" smtClean="0"/>
              <a:t>Duodenal injury may present with referred pain to the back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a:t>
            </a:r>
            <a:endParaRPr lang="en-US" dirty="0"/>
          </a:p>
        </p:txBody>
      </p:sp>
      <p:sp>
        <p:nvSpPr>
          <p:cNvPr id="3" name="Content Placeholder 2"/>
          <p:cNvSpPr>
            <a:spLocks noGrp="1"/>
          </p:cNvSpPr>
          <p:nvPr>
            <p:ph idx="1"/>
          </p:nvPr>
        </p:nvSpPr>
        <p:spPr/>
        <p:txBody>
          <a:bodyPr/>
          <a:lstStyle/>
          <a:p>
            <a:r>
              <a:rPr lang="en-US" dirty="0" smtClean="0"/>
              <a:t>Common after GSW</a:t>
            </a:r>
          </a:p>
          <a:p>
            <a:r>
              <a:rPr lang="en-US" dirty="0" smtClean="0"/>
              <a:t>Symptoms related to spillage of bowel contents rather than blood loss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Vascular Injuries</a:t>
            </a:r>
            <a:endParaRPr lang="en-US" dirty="0"/>
          </a:p>
        </p:txBody>
      </p:sp>
      <p:sp>
        <p:nvSpPr>
          <p:cNvPr id="3" name="Content Placeholder 2"/>
          <p:cNvSpPr>
            <a:spLocks noGrp="1"/>
          </p:cNvSpPr>
          <p:nvPr>
            <p:ph idx="1"/>
          </p:nvPr>
        </p:nvSpPr>
        <p:spPr/>
        <p:txBody>
          <a:bodyPr>
            <a:normAutofit/>
          </a:bodyPr>
          <a:lstStyle/>
          <a:p>
            <a:r>
              <a:rPr lang="en-US" dirty="0" smtClean="0"/>
              <a:t>Often present with profound hemorrhagic shock</a:t>
            </a:r>
          </a:p>
          <a:p>
            <a:r>
              <a:rPr lang="en-US" dirty="0" smtClean="0"/>
              <a:t>Large bore IVs to upper extremities preferable to avoid fluid loss to the abdomen</a:t>
            </a:r>
          </a:p>
          <a:p>
            <a:r>
              <a:rPr lang="en-US" dirty="0" err="1" smtClean="0"/>
              <a:t>Saphenous</a:t>
            </a:r>
            <a:r>
              <a:rPr lang="en-US" dirty="0" smtClean="0"/>
              <a:t> vein </a:t>
            </a:r>
            <a:r>
              <a:rPr lang="en-US" dirty="0" err="1" smtClean="0"/>
              <a:t>cutdown</a:t>
            </a:r>
            <a:r>
              <a:rPr lang="en-US" dirty="0" smtClean="0"/>
              <a:t> lines or femoral venous catheters must not be relied on in the setting of significant intra-abdominal trauma because of the possibility of inferior vena cava injury, and/or the need for temporary clamping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lstStyle/>
          <a:p>
            <a:r>
              <a:rPr lang="en-US" dirty="0" smtClean="0"/>
              <a:t>Trauma leading cause of </a:t>
            </a:r>
            <a:r>
              <a:rPr lang="en-US" dirty="0" err="1" smtClean="0"/>
              <a:t>nonobstetric</a:t>
            </a:r>
            <a:r>
              <a:rPr lang="en-US" dirty="0" smtClean="0"/>
              <a:t> death in women between the ages of 14 and 44 yrs.</a:t>
            </a:r>
          </a:p>
          <a:p>
            <a:r>
              <a:rPr lang="en-US" dirty="0" smtClean="0"/>
              <a:t>Fetal injury and death following blunt and penetrating abdominal trauma common.</a:t>
            </a:r>
          </a:p>
          <a:p>
            <a:r>
              <a:rPr lang="en-US" dirty="0" smtClean="0"/>
              <a:t>Aggressive maternal resuscitation remains best chance for fetal survival.</a:t>
            </a:r>
          </a:p>
          <a:p>
            <a:r>
              <a:rPr lang="en-US" dirty="0" smtClean="0"/>
              <a:t>Fetal mortality approaches 80% in cases of maternal shock.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lstStyle/>
          <a:p>
            <a:r>
              <a:rPr lang="en-US" dirty="0" smtClean="0"/>
              <a:t>Major cause of fetal death is complete or incomplete placental separation</a:t>
            </a:r>
          </a:p>
          <a:p>
            <a:r>
              <a:rPr lang="en-US" dirty="0" smtClean="0"/>
              <a:t>Other causes of fetal demise and </a:t>
            </a:r>
            <a:r>
              <a:rPr lang="en-US" dirty="0" err="1" smtClean="0"/>
              <a:t>peripartum</a:t>
            </a:r>
            <a:r>
              <a:rPr lang="en-US" dirty="0" smtClean="0"/>
              <a:t> hemorrhage include uterine rupture, direct trauma to the fetus, amniotic fluid embolism, and DIC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normAutofit lnSpcReduction="10000"/>
          </a:bodyPr>
          <a:lstStyle/>
          <a:p>
            <a:r>
              <a:rPr lang="en-US" dirty="0" smtClean="0"/>
              <a:t>If cardiac arrest occurs in the first half of gestation, the purpose of CPR is to resuscitate the mother; delivery of the fetus in this period may not improve mother’s chances of survival.</a:t>
            </a:r>
          </a:p>
          <a:p>
            <a:r>
              <a:rPr lang="en-US" dirty="0" smtClean="0"/>
              <a:t>After 24 weeks, data suggest that delivery may improve maternal survival.</a:t>
            </a:r>
          </a:p>
          <a:p>
            <a:r>
              <a:rPr lang="en-US" dirty="0" smtClean="0"/>
              <a:t>Delivery of the baby by C section should be started within 4 minutes of CPR and baby delivered by the fifth minute.</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Anesthesia for Trauma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Hypotension at induction of anesthesia for trauma is common and should be avoided.</a:t>
            </a:r>
          </a:p>
          <a:p>
            <a:r>
              <a:rPr lang="en-US" dirty="0" err="1" smtClean="0"/>
              <a:t>Peri</a:t>
            </a:r>
            <a:r>
              <a:rPr lang="en-US" dirty="0" smtClean="0"/>
              <a:t>-induction hypotension can be triggered by numerous processes directly attributable to anesthesia:</a:t>
            </a:r>
          </a:p>
          <a:p>
            <a:r>
              <a:rPr lang="en-US" dirty="0" smtClean="0"/>
              <a:t>Suppression of endogenous </a:t>
            </a:r>
            <a:r>
              <a:rPr lang="en-US" dirty="0" err="1" smtClean="0"/>
              <a:t>catecholamines</a:t>
            </a:r>
            <a:endParaRPr lang="en-US" dirty="0" smtClean="0"/>
          </a:p>
          <a:p>
            <a:r>
              <a:rPr lang="en-US" dirty="0" smtClean="0"/>
              <a:t>Direct myocardial effects and/or vasodilator effects of certain induction drugs</a:t>
            </a:r>
          </a:p>
          <a:p>
            <a:r>
              <a:rPr lang="en-US" dirty="0" smtClean="0"/>
              <a:t>Initiation of positive-pressure ventilation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Complications</a:t>
            </a:r>
            <a:endParaRPr lang="en-US" dirty="0"/>
          </a:p>
        </p:txBody>
      </p:sp>
      <p:sp>
        <p:nvSpPr>
          <p:cNvPr id="3" name="Content Placeholder 2"/>
          <p:cNvSpPr>
            <a:spLocks noGrp="1"/>
          </p:cNvSpPr>
          <p:nvPr>
            <p:ph idx="1"/>
          </p:nvPr>
        </p:nvSpPr>
        <p:spPr/>
        <p:txBody>
          <a:bodyPr>
            <a:normAutofit/>
          </a:bodyPr>
          <a:lstStyle/>
          <a:p>
            <a:r>
              <a:rPr lang="en-US" dirty="0" smtClean="0"/>
              <a:t>Following induction, abdominal incision itself can cause hypotension by release of </a:t>
            </a:r>
            <a:r>
              <a:rPr lang="en-US" dirty="0" err="1" smtClean="0"/>
              <a:t>tamponaded</a:t>
            </a:r>
            <a:r>
              <a:rPr lang="en-US" dirty="0" smtClean="0"/>
              <a:t> abdominal bleeding.</a:t>
            </a:r>
          </a:p>
          <a:p>
            <a:r>
              <a:rPr lang="en-US" dirty="0" smtClean="0"/>
              <a:t>Venous air embolism: results from pulmonary vascular or </a:t>
            </a:r>
            <a:r>
              <a:rPr lang="en-US" dirty="0" err="1" smtClean="0"/>
              <a:t>hepatobiliary</a:t>
            </a:r>
            <a:r>
              <a:rPr lang="en-US" dirty="0" smtClean="0"/>
              <a:t> injury</a:t>
            </a:r>
          </a:p>
          <a:p>
            <a:r>
              <a:rPr lang="en-US" dirty="0" smtClean="0"/>
              <a:t>Minimize risk by maintaining adequate fluid volume</a:t>
            </a:r>
          </a:p>
          <a:p>
            <a:r>
              <a:rPr lang="en-US" dirty="0" smtClean="0"/>
              <a:t>Early signs of VAE: hypotension, changes in ETCO2</a:t>
            </a:r>
          </a:p>
        </p:txBody>
      </p:sp>
      <p:sp>
        <p:nvSpPr>
          <p:cNvPr id="5" name="TextBox 4"/>
          <p:cNvSpPr txBox="1"/>
          <p:nvPr/>
        </p:nvSpPr>
        <p:spPr>
          <a:xfrm>
            <a:off x="-1479537" y="4962639"/>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dirty="0" smtClean="0"/>
              <a:t>Goals of GA for Abdominal Trauma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Injury</a:t>
            </a:r>
            <a:endParaRPr lang="en-US" dirty="0"/>
          </a:p>
        </p:txBody>
      </p:sp>
      <p:sp>
        <p:nvSpPr>
          <p:cNvPr id="3" name="Content Placeholder 2"/>
          <p:cNvSpPr>
            <a:spLocks noGrp="1"/>
          </p:cNvSpPr>
          <p:nvPr>
            <p:ph idx="1"/>
          </p:nvPr>
        </p:nvSpPr>
        <p:spPr>
          <a:xfrm>
            <a:off x="1666666" y="1600200"/>
            <a:ext cx="6070341" cy="4525963"/>
          </a:xfrm>
        </p:spPr>
        <p:txBody>
          <a:bodyPr/>
          <a:lstStyle/>
          <a:p>
            <a:pPr>
              <a:buNone/>
            </a:pPr>
            <a:endParaRPr lang="en-US" dirty="0"/>
          </a:p>
        </p:txBody>
      </p:sp>
      <p:pic>
        <p:nvPicPr>
          <p:cNvPr id="4" name="Picture 3" descr="kinematics of mvc0002"/>
          <p:cNvPicPr>
            <a:picLocks noGrp="1" noChangeAspect="1" noChangeArrowheads="1"/>
          </p:cNvPicPr>
          <p:nvPr/>
        </p:nvPicPr>
        <p:blipFill>
          <a:blip r:embed="rId3"/>
          <a:srcRect/>
          <a:stretch>
            <a:fillRect/>
          </a:stretch>
        </p:blipFill>
        <p:spPr bwMode="auto">
          <a:xfrm>
            <a:off x="1666666" y="1600200"/>
            <a:ext cx="5638800"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Re-establish and Maintain Normal </a:t>
            </a:r>
            <a:r>
              <a:rPr lang="en-US" dirty="0" err="1" smtClean="0"/>
              <a:t>Hemodynamics</a:t>
            </a:r>
            <a:endParaRPr lang="en-US" dirty="0"/>
          </a:p>
        </p:txBody>
      </p:sp>
      <p:sp>
        <p:nvSpPr>
          <p:cNvPr id="4" name="Content Placeholder 3"/>
          <p:cNvSpPr>
            <a:spLocks noGrp="1"/>
          </p:cNvSpPr>
          <p:nvPr>
            <p:ph idx="1"/>
          </p:nvPr>
        </p:nvSpPr>
        <p:spPr/>
        <p:txBody>
          <a:bodyPr/>
          <a:lstStyle/>
          <a:p>
            <a:r>
              <a:rPr lang="en-US" dirty="0" smtClean="0"/>
              <a:t>For hypotension, fluids first, then </a:t>
            </a:r>
            <a:r>
              <a:rPr lang="en-US" dirty="0" err="1" smtClean="0"/>
              <a:t>vasopressors</a:t>
            </a:r>
            <a:endParaRPr lang="en-US" dirty="0" smtClean="0"/>
          </a:p>
          <a:p>
            <a:r>
              <a:rPr lang="en-US" dirty="0" smtClean="0"/>
              <a:t>Frequent evaluation of base deficit, </a:t>
            </a:r>
            <a:r>
              <a:rPr lang="en-US" dirty="0" err="1" smtClean="0"/>
              <a:t>hematocrit</a:t>
            </a:r>
            <a:r>
              <a:rPr lang="en-US" dirty="0" smtClean="0"/>
              <a:t>, UO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Surgical Exposure</a:t>
            </a:r>
            <a:endParaRPr lang="en-US" dirty="0"/>
          </a:p>
        </p:txBody>
      </p:sp>
      <p:sp>
        <p:nvSpPr>
          <p:cNvPr id="3" name="Content Placeholder 2"/>
          <p:cNvSpPr>
            <a:spLocks noGrp="1"/>
          </p:cNvSpPr>
          <p:nvPr>
            <p:ph idx="1"/>
          </p:nvPr>
        </p:nvSpPr>
        <p:spPr/>
        <p:txBody>
          <a:bodyPr/>
          <a:lstStyle/>
          <a:p>
            <a:r>
              <a:rPr lang="en-US" dirty="0" smtClean="0"/>
              <a:t>Limit fluids according to need (minimize bowel edema)</a:t>
            </a:r>
          </a:p>
          <a:p>
            <a:r>
              <a:rPr lang="en-US" dirty="0" smtClean="0"/>
              <a:t>Limit blood loss</a:t>
            </a:r>
          </a:p>
          <a:p>
            <a:r>
              <a:rPr lang="en-US" dirty="0" smtClean="0"/>
              <a:t>Muscle relaxation should be optimized</a:t>
            </a:r>
          </a:p>
          <a:p>
            <a:r>
              <a:rPr lang="en-US" dirty="0" smtClean="0"/>
              <a:t>NG/OG to decompress bowel</a:t>
            </a:r>
          </a:p>
          <a:p>
            <a:r>
              <a:rPr lang="en-US" dirty="0" smtClean="0"/>
              <a:t>Avoid N2O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Hypothermia</a:t>
            </a:r>
            <a:endParaRPr lang="en-US" dirty="0"/>
          </a:p>
        </p:txBody>
      </p:sp>
      <p:sp>
        <p:nvSpPr>
          <p:cNvPr id="3" name="Content Placeholder 2"/>
          <p:cNvSpPr>
            <a:spLocks noGrp="1"/>
          </p:cNvSpPr>
          <p:nvPr>
            <p:ph idx="1"/>
          </p:nvPr>
        </p:nvSpPr>
        <p:spPr/>
        <p:txBody>
          <a:bodyPr/>
          <a:lstStyle/>
          <a:p>
            <a:r>
              <a:rPr lang="en-US" dirty="0" smtClean="0"/>
              <a:t>Monitor core temperature</a:t>
            </a:r>
          </a:p>
          <a:p>
            <a:r>
              <a:rPr lang="en-US" dirty="0" smtClean="0"/>
              <a:t>Warm IV fluids and blood</a:t>
            </a:r>
          </a:p>
          <a:p>
            <a:r>
              <a:rPr lang="en-US" dirty="0" smtClean="0"/>
              <a:t>Keep patient covered and room warm</a:t>
            </a:r>
          </a:p>
          <a:p>
            <a:r>
              <a:rPr lang="en-US" dirty="0" smtClean="0"/>
              <a:t>Apply convective warming blanket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 Limit Blood Loss and </a:t>
            </a:r>
            <a:r>
              <a:rPr lang="en-US" dirty="0" err="1" smtClean="0"/>
              <a:t>Coagulopathy</a:t>
            </a:r>
            <a:endParaRPr lang="en-US" dirty="0"/>
          </a:p>
        </p:txBody>
      </p:sp>
      <p:sp>
        <p:nvSpPr>
          <p:cNvPr id="3" name="Content Placeholder 2"/>
          <p:cNvSpPr>
            <a:spLocks noGrp="1"/>
          </p:cNvSpPr>
          <p:nvPr>
            <p:ph idx="1"/>
          </p:nvPr>
        </p:nvSpPr>
        <p:spPr/>
        <p:txBody>
          <a:bodyPr/>
          <a:lstStyle/>
          <a:p>
            <a:r>
              <a:rPr lang="en-US" dirty="0" smtClean="0"/>
              <a:t>Encourage surgeon to stop and pack if blood loss excessive</a:t>
            </a:r>
          </a:p>
          <a:p>
            <a:r>
              <a:rPr lang="en-US" dirty="0" smtClean="0"/>
              <a:t>Frequently monitor HCT, ionized Ca, </a:t>
            </a:r>
            <a:r>
              <a:rPr lang="en-US" dirty="0" err="1" smtClean="0"/>
              <a:t>coags</a:t>
            </a:r>
            <a:endParaRPr lang="en-US" dirty="0" smtClean="0"/>
          </a:p>
          <a:p>
            <a:r>
              <a:rPr lang="en-US" dirty="0" smtClean="0"/>
              <a:t>Provide calcium for large citrated product administration</a:t>
            </a:r>
          </a:p>
          <a:p>
            <a:r>
              <a:rPr lang="en-US" dirty="0" smtClean="0"/>
              <a:t>Administer plasma, </a:t>
            </a:r>
            <a:r>
              <a:rPr lang="en-US" dirty="0" err="1" smtClean="0"/>
              <a:t>plts</a:t>
            </a:r>
            <a:r>
              <a:rPr lang="en-US" dirty="0" smtClean="0"/>
              <a:t>, </a:t>
            </a:r>
            <a:r>
              <a:rPr lang="en-US" dirty="0" err="1" smtClean="0"/>
              <a:t>cryo</a:t>
            </a:r>
            <a:r>
              <a:rPr lang="en-US" dirty="0" smtClean="0"/>
              <a:t>, and </a:t>
            </a:r>
            <a:r>
              <a:rPr lang="en-US" dirty="0" err="1" smtClean="0"/>
              <a:t>rFVIIa</a:t>
            </a:r>
            <a:r>
              <a:rPr lang="en-US" dirty="0" smtClean="0"/>
              <a:t> as clinically indicated</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 Complications to Other Systems</a:t>
            </a:r>
            <a:endParaRPr lang="en-US" dirty="0"/>
          </a:p>
        </p:txBody>
      </p:sp>
      <p:sp>
        <p:nvSpPr>
          <p:cNvPr id="3" name="Content Placeholder 2"/>
          <p:cNvSpPr>
            <a:spLocks noGrp="1"/>
          </p:cNvSpPr>
          <p:nvPr>
            <p:ph idx="1"/>
          </p:nvPr>
        </p:nvSpPr>
        <p:spPr/>
        <p:txBody>
          <a:bodyPr/>
          <a:lstStyle/>
          <a:p>
            <a:r>
              <a:rPr lang="en-US" dirty="0" smtClean="0"/>
              <a:t>Monitor ICP, maintain cerebral perfusion pressure &gt; 70 mmHg</a:t>
            </a:r>
          </a:p>
          <a:p>
            <a:r>
              <a:rPr lang="en-US" dirty="0" smtClean="0"/>
              <a:t>Monitor peak airway pressures and TV</a:t>
            </a:r>
          </a:p>
          <a:p>
            <a:r>
              <a:rPr lang="en-US" dirty="0" smtClean="0"/>
              <a:t>Be vigilant for PTX</a:t>
            </a:r>
          </a:p>
          <a:p>
            <a:r>
              <a:rPr lang="en-US" dirty="0" smtClean="0"/>
              <a:t>Measure UO</a:t>
            </a:r>
          </a:p>
          <a:p>
            <a:r>
              <a:rPr lang="en-US" dirty="0" smtClean="0"/>
              <a:t>Monitor peripheral pulses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Injuries</a:t>
            </a:r>
            <a:endParaRPr lang="en-US" dirty="0"/>
          </a:p>
        </p:txBody>
      </p:sp>
      <p:sp>
        <p:nvSpPr>
          <p:cNvPr id="3" name="Content Placeholder 2"/>
          <p:cNvSpPr>
            <a:spLocks noGrp="1"/>
          </p:cNvSpPr>
          <p:nvPr>
            <p:ph idx="1"/>
          </p:nvPr>
        </p:nvSpPr>
        <p:spPr/>
        <p:txBody>
          <a:bodyPr/>
          <a:lstStyle/>
          <a:p>
            <a:r>
              <a:rPr lang="en-US" dirty="0" smtClean="0"/>
              <a:t>Not usually life-threatening</a:t>
            </a:r>
          </a:p>
          <a:p>
            <a:r>
              <a:rPr lang="en-US" dirty="0" smtClean="0"/>
              <a:t>Can be associated with significant blood loss – can lose liter with femur fracture</a:t>
            </a:r>
          </a:p>
          <a:p>
            <a:r>
              <a:rPr lang="en-US" dirty="0" smtClean="0"/>
              <a:t>Pelvic injuries – can predict tearing of many blood vessels, possibly arterial tears.  Nerve damage.  Consider force necessary to cause these fractures – bladder rupture, vaginal damage, damage to bowel.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176" y="0"/>
            <a:ext cx="8229600" cy="2560638"/>
          </a:xfrm>
        </p:spPr>
        <p:txBody>
          <a:bodyPr/>
          <a:lstStyle/>
          <a:p>
            <a:r>
              <a:rPr lang="en-US" dirty="0" smtClean="0"/>
              <a:t>Anesthetic Considerations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Airway Considerations</a:t>
            </a:r>
            <a:endParaRPr lang="en-US" dirty="0"/>
          </a:p>
        </p:txBody>
      </p:sp>
      <p:sp>
        <p:nvSpPr>
          <p:cNvPr id="4" name="Content Placeholder 3"/>
          <p:cNvSpPr>
            <a:spLocks noGrp="1"/>
          </p:cNvSpPr>
          <p:nvPr>
            <p:ph idx="1"/>
          </p:nvPr>
        </p:nvSpPr>
        <p:spPr/>
        <p:txBody>
          <a:bodyPr/>
          <a:lstStyle/>
          <a:p>
            <a:r>
              <a:rPr lang="en-US" dirty="0" smtClean="0"/>
              <a:t>RSI</a:t>
            </a:r>
          </a:p>
          <a:p>
            <a:r>
              <a:rPr lang="en-US" dirty="0" smtClean="0"/>
              <a:t>Maintain C Spine stabilization</a:t>
            </a:r>
          </a:p>
          <a:p>
            <a:r>
              <a:rPr lang="en-US" dirty="0" smtClean="0"/>
              <a:t>Careful positioning</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p:txBody>
          <a:bodyPr/>
          <a:lstStyle/>
          <a:p>
            <a:pPr>
              <a:buNone/>
            </a:pPr>
            <a:r>
              <a:rPr lang="en-US" dirty="0" smtClean="0"/>
              <a:t>Fracture tables</a:t>
            </a:r>
          </a:p>
          <a:p>
            <a:r>
              <a:rPr lang="en-US" dirty="0" smtClean="0"/>
              <a:t>Useful for hip, femur, or pelvic fractures</a:t>
            </a:r>
          </a:p>
          <a:p>
            <a:r>
              <a:rPr lang="en-US" dirty="0" smtClean="0"/>
              <a:t>Usually put patient to sleep on bed then move to fracture table.</a:t>
            </a:r>
          </a:p>
          <a:p>
            <a:r>
              <a:rPr lang="en-US" dirty="0" smtClean="0"/>
              <a:t>Advantages: constant traction on limb, easy C-arm access.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 Table</a:t>
            </a:r>
            <a:endParaRPr lang="en-US" dirty="0"/>
          </a:p>
        </p:txBody>
      </p:sp>
      <p:sp>
        <p:nvSpPr>
          <p:cNvPr id="3" name="Content Placeholder 2"/>
          <p:cNvSpPr>
            <a:spLocks noGrp="1"/>
          </p:cNvSpPr>
          <p:nvPr>
            <p:ph idx="1"/>
          </p:nvPr>
        </p:nvSpPr>
        <p:spPr/>
        <p:txBody>
          <a:bodyPr>
            <a:normAutofit/>
          </a:bodyPr>
          <a:lstStyle/>
          <a:p>
            <a:r>
              <a:rPr lang="en-US" dirty="0" smtClean="0"/>
              <a:t>Arms crossed and secured across chest or one arm opposite (opposite of affected limb) on arm board while other arm secured across chest.</a:t>
            </a:r>
          </a:p>
          <a:p>
            <a:r>
              <a:rPr lang="en-US" dirty="0" smtClean="0"/>
              <a:t>Pad peritoneal post – can have severe pressure on pelvis, damage to genitalia and </a:t>
            </a:r>
            <a:r>
              <a:rPr lang="en-US" dirty="0" err="1" smtClean="0"/>
              <a:t>pudendal</a:t>
            </a:r>
            <a:r>
              <a:rPr lang="en-US" dirty="0" smtClean="0"/>
              <a:t> nerves.  </a:t>
            </a:r>
          </a:p>
          <a:p>
            <a:r>
              <a:rPr lang="en-US" dirty="0" smtClean="0"/>
              <a:t>Unaffected limb, being elevated, risk </a:t>
            </a:r>
            <a:r>
              <a:rPr lang="en-US" dirty="0" err="1" smtClean="0"/>
              <a:t>hypoperfusion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Diagnosis</a:t>
            </a:r>
            <a:endParaRPr lang="en-US" dirty="0"/>
          </a:p>
        </p:txBody>
      </p:sp>
      <p:sp>
        <p:nvSpPr>
          <p:cNvPr id="3" name="Content Placeholder 2"/>
          <p:cNvSpPr>
            <a:spLocks noGrp="1"/>
          </p:cNvSpPr>
          <p:nvPr>
            <p:ph idx="1"/>
          </p:nvPr>
        </p:nvSpPr>
        <p:spPr/>
        <p:txBody>
          <a:bodyPr/>
          <a:lstStyle/>
          <a:p>
            <a:r>
              <a:rPr lang="en-US" dirty="0" smtClean="0"/>
              <a:t>When time permits, complete neurologic assessment should be carried out prior to any manipulation of the head and neck.</a:t>
            </a:r>
          </a:p>
          <a:p>
            <a:pPr lvl="1"/>
            <a:r>
              <a:rPr lang="en-US" dirty="0" smtClean="0"/>
              <a:t>Radiological assessment </a:t>
            </a:r>
          </a:p>
          <a:p>
            <a:pPr lvl="1"/>
            <a:r>
              <a:rPr lang="en-US" dirty="0" smtClean="0"/>
              <a:t>Neurologic assessment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p:txBody>
          <a:bodyPr/>
          <a:lstStyle/>
          <a:p>
            <a:r>
              <a:rPr lang="en-US" dirty="0" smtClean="0"/>
              <a:t>Prone</a:t>
            </a:r>
          </a:p>
          <a:p>
            <a:r>
              <a:rPr lang="en-US" dirty="0" smtClean="0"/>
              <a:t>Sitting</a:t>
            </a:r>
          </a:p>
          <a:p>
            <a:r>
              <a:rPr lang="en-US" dirty="0" smtClean="0"/>
              <a:t>Lateral</a:t>
            </a:r>
          </a:p>
          <a:p>
            <a:r>
              <a:rPr lang="en-US" dirty="0" smtClean="0"/>
              <a:t>Supine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Product Replacement</a:t>
            </a:r>
            <a:endParaRPr lang="en-US" dirty="0"/>
          </a:p>
        </p:txBody>
      </p:sp>
      <p:sp>
        <p:nvSpPr>
          <p:cNvPr id="3" name="Content Placeholder 2"/>
          <p:cNvSpPr>
            <a:spLocks noGrp="1"/>
          </p:cNvSpPr>
          <p:nvPr>
            <p:ph idx="1"/>
          </p:nvPr>
        </p:nvSpPr>
        <p:spPr/>
        <p:txBody>
          <a:bodyPr/>
          <a:lstStyle/>
          <a:p>
            <a:r>
              <a:rPr lang="en-US" dirty="0" smtClean="0"/>
              <a:t>Procedures often associated with major blood loss.</a:t>
            </a:r>
          </a:p>
          <a:p>
            <a:pPr>
              <a:buNone/>
            </a:pPr>
            <a:r>
              <a:rPr lang="en-US" dirty="0" smtClean="0"/>
              <a:t>Management</a:t>
            </a:r>
          </a:p>
          <a:p>
            <a:r>
              <a:rPr lang="en-US" dirty="0" smtClean="0"/>
              <a:t>Cell saver</a:t>
            </a:r>
          </a:p>
          <a:p>
            <a:r>
              <a:rPr lang="en-US" dirty="0" smtClean="0"/>
              <a:t>Colloid</a:t>
            </a:r>
          </a:p>
          <a:p>
            <a:r>
              <a:rPr lang="en-US" dirty="0" smtClean="0"/>
              <a:t>Banked blood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 Control</a:t>
            </a:r>
            <a:endParaRPr lang="en-US" dirty="0"/>
          </a:p>
        </p:txBody>
      </p:sp>
      <p:sp>
        <p:nvSpPr>
          <p:cNvPr id="3" name="Content Placeholder 2"/>
          <p:cNvSpPr>
            <a:spLocks noGrp="1"/>
          </p:cNvSpPr>
          <p:nvPr>
            <p:ph idx="1"/>
          </p:nvPr>
        </p:nvSpPr>
        <p:spPr/>
        <p:txBody>
          <a:bodyPr/>
          <a:lstStyle/>
          <a:p>
            <a:r>
              <a:rPr lang="en-US" dirty="0" smtClean="0"/>
              <a:t>Surgeon will want </a:t>
            </a:r>
            <a:r>
              <a:rPr lang="en-US" dirty="0" err="1" smtClean="0"/>
              <a:t>preop</a:t>
            </a:r>
            <a:r>
              <a:rPr lang="en-US" dirty="0" smtClean="0"/>
              <a:t> antibiotics</a:t>
            </a:r>
          </a:p>
          <a:p>
            <a:r>
              <a:rPr lang="en-US" dirty="0" smtClean="0"/>
              <a:t>May repeat every 4 hrs depending on antibiotic, </a:t>
            </a:r>
            <a:r>
              <a:rPr lang="en-US" dirty="0" err="1" smtClean="0"/>
              <a:t>redosing</a:t>
            </a:r>
            <a:r>
              <a:rPr lang="en-US" dirty="0" smtClean="0"/>
              <a:t> every 3 </a:t>
            </a:r>
            <a:r>
              <a:rPr lang="en-US" dirty="0" err="1" smtClean="0"/>
              <a:t>hrs</a:t>
            </a:r>
            <a:r>
              <a:rPr lang="en-US" dirty="0" smtClean="0"/>
              <a:t> at some facilities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Emboli</a:t>
            </a:r>
            <a:endParaRPr lang="en-US" dirty="0"/>
          </a:p>
        </p:txBody>
      </p:sp>
      <p:sp>
        <p:nvSpPr>
          <p:cNvPr id="3" name="Content Placeholder 2"/>
          <p:cNvSpPr>
            <a:spLocks noGrp="1"/>
          </p:cNvSpPr>
          <p:nvPr>
            <p:ph idx="1"/>
          </p:nvPr>
        </p:nvSpPr>
        <p:spPr/>
        <p:txBody>
          <a:bodyPr/>
          <a:lstStyle/>
          <a:p>
            <a:pPr>
              <a:buNone/>
            </a:pPr>
            <a:r>
              <a:rPr lang="en-US" dirty="0" smtClean="0"/>
              <a:t>Risks</a:t>
            </a:r>
          </a:p>
          <a:p>
            <a:r>
              <a:rPr lang="en-US" dirty="0" smtClean="0"/>
              <a:t>Usually occurs within 72 hours of trauma</a:t>
            </a:r>
          </a:p>
          <a:p>
            <a:r>
              <a:rPr lang="en-US" dirty="0" smtClean="0"/>
              <a:t>Trauma to long bones (femur biggest culprit)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Emboli</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Signs and Symptoms</a:t>
            </a:r>
          </a:p>
          <a:p>
            <a:r>
              <a:rPr lang="en-US" dirty="0" smtClean="0"/>
              <a:t>Change in </a:t>
            </a:r>
            <a:r>
              <a:rPr lang="en-US" dirty="0" err="1" smtClean="0"/>
              <a:t>mentation</a:t>
            </a:r>
            <a:endParaRPr lang="en-US" dirty="0" smtClean="0"/>
          </a:p>
          <a:p>
            <a:r>
              <a:rPr lang="en-US" dirty="0" err="1" smtClean="0"/>
              <a:t>Petechiae</a:t>
            </a:r>
            <a:endParaRPr lang="en-US" dirty="0" smtClean="0"/>
          </a:p>
          <a:p>
            <a:r>
              <a:rPr lang="en-US" dirty="0" smtClean="0"/>
              <a:t>Fat in urine or sputum, increased serum triglycerides</a:t>
            </a:r>
          </a:p>
          <a:p>
            <a:r>
              <a:rPr lang="en-US" dirty="0" smtClean="0"/>
              <a:t>Increased lipase, anemia, thrombocytopenia</a:t>
            </a:r>
          </a:p>
          <a:p>
            <a:r>
              <a:rPr lang="en-US" dirty="0" smtClean="0"/>
              <a:t>Late in course – stiff lungs with decreased vital capacity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Emboli</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Treatment</a:t>
            </a:r>
          </a:p>
          <a:p>
            <a:r>
              <a:rPr lang="en-US" dirty="0" smtClean="0"/>
              <a:t>Supportive</a:t>
            </a:r>
          </a:p>
          <a:p>
            <a:r>
              <a:rPr lang="en-US" dirty="0" smtClean="0"/>
              <a:t>Increase FiO2</a:t>
            </a:r>
          </a:p>
          <a:p>
            <a:r>
              <a:rPr lang="en-US" dirty="0" smtClean="0"/>
              <a:t>Intubation</a:t>
            </a:r>
          </a:p>
          <a:p>
            <a:r>
              <a:rPr lang="en-US" dirty="0" smtClean="0"/>
              <a:t>PEEP</a:t>
            </a:r>
          </a:p>
          <a:p>
            <a:r>
              <a:rPr lang="en-US" dirty="0" smtClean="0"/>
              <a:t>Steroids, heparin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Reductions</a:t>
            </a:r>
            <a:endParaRPr lang="en-US" dirty="0"/>
          </a:p>
        </p:txBody>
      </p:sp>
      <p:sp>
        <p:nvSpPr>
          <p:cNvPr id="3" name="Content Placeholder 2"/>
          <p:cNvSpPr>
            <a:spLocks noGrp="1"/>
          </p:cNvSpPr>
          <p:nvPr>
            <p:ph idx="1"/>
          </p:nvPr>
        </p:nvSpPr>
        <p:spPr/>
        <p:txBody>
          <a:bodyPr/>
          <a:lstStyle/>
          <a:p>
            <a:r>
              <a:rPr lang="en-US" dirty="0" smtClean="0"/>
              <a:t>Emergent when involves joint dislocations</a:t>
            </a:r>
          </a:p>
          <a:p>
            <a:r>
              <a:rPr lang="en-US" dirty="0" smtClean="0"/>
              <a:t>Full stomach – RSI</a:t>
            </a:r>
          </a:p>
          <a:p>
            <a:r>
              <a:rPr lang="en-US" dirty="0" smtClean="0"/>
              <a:t>Will require analgesia and near complete muscle relaxation</a:t>
            </a:r>
          </a:p>
          <a:p>
            <a:r>
              <a:rPr lang="en-US" dirty="0" smtClean="0"/>
              <a:t>Tend to be short procedures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Radiological Assessment</a:t>
            </a:r>
            <a:endParaRPr lang="en-US" dirty="0"/>
          </a:p>
        </p:txBody>
      </p:sp>
      <p:sp>
        <p:nvSpPr>
          <p:cNvPr id="3" name="Content Placeholder 2"/>
          <p:cNvSpPr>
            <a:spLocks noGrp="1"/>
          </p:cNvSpPr>
          <p:nvPr>
            <p:ph idx="1"/>
          </p:nvPr>
        </p:nvSpPr>
        <p:spPr/>
        <p:txBody>
          <a:bodyPr/>
          <a:lstStyle/>
          <a:p>
            <a:pPr marL="609600" indent="-609600"/>
            <a:r>
              <a:rPr lang="en-US" dirty="0" smtClean="0"/>
              <a:t>Radiological assessment should include lateral and AP </a:t>
            </a:r>
            <a:r>
              <a:rPr lang="en-US" dirty="0"/>
              <a:t>C</a:t>
            </a:r>
            <a:r>
              <a:rPr lang="en-US" dirty="0" smtClean="0"/>
              <a:t>-spine, and open mouth X-rays, </a:t>
            </a:r>
            <a:r>
              <a:rPr lang="en-US" dirty="0"/>
              <a:t>T</a:t>
            </a:r>
            <a:r>
              <a:rPr lang="en-US" dirty="0" smtClean="0"/>
              <a:t>-spines, </a:t>
            </a:r>
            <a:r>
              <a:rPr lang="en-US" dirty="0"/>
              <a:t>L</a:t>
            </a:r>
            <a:r>
              <a:rPr lang="en-US" dirty="0" smtClean="0"/>
              <a:t>-spines.</a:t>
            </a:r>
          </a:p>
          <a:p>
            <a:pPr marL="609600" indent="-609600"/>
            <a:r>
              <a:rPr lang="en-US" dirty="0" smtClean="0"/>
              <a:t>A swimmers view may be necessary if C7 can not be visualized on the lateral </a:t>
            </a:r>
            <a:r>
              <a:rPr lang="en-US" dirty="0" err="1" smtClean="0"/>
              <a:t>c</a:t>
            </a:r>
            <a:r>
              <a:rPr lang="en-US" dirty="0" smtClean="0"/>
              <a:t>-spine.</a:t>
            </a:r>
          </a:p>
          <a:p>
            <a:pPr marL="609600" indent="-609600"/>
            <a:r>
              <a:rPr lang="en-US" dirty="0" smtClean="0"/>
              <a:t>CT</a:t>
            </a:r>
          </a:p>
          <a:p>
            <a:pPr marL="609600" indent="-609600"/>
            <a:r>
              <a:rPr lang="en-US" dirty="0" smtClean="0"/>
              <a:t>MRI</a:t>
            </a:r>
            <a:endParaRPr lang="en-US" b="1"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3171</Words>
  <Application>Microsoft Macintosh PowerPoint</Application>
  <PresentationFormat>On-screen Show (4:3)</PresentationFormat>
  <Paragraphs>449</Paragraphs>
  <Slides>86</Slides>
  <Notes>86</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Genesis</vt:lpstr>
      <vt:lpstr>Spinal Cord, Abdominal, and Orthopedic Injuries</vt:lpstr>
      <vt:lpstr>Spinal Cord Injuries</vt:lpstr>
      <vt:lpstr>Spinal Cord Injuries</vt:lpstr>
      <vt:lpstr>Spinal Cord Injuries</vt:lpstr>
      <vt:lpstr>Spinal Cord Injuries</vt:lpstr>
      <vt:lpstr>Mechanism of Injury</vt:lpstr>
      <vt:lpstr>Mechanism of Injury</vt:lpstr>
      <vt:lpstr>Assessment and Diagnosis</vt:lpstr>
      <vt:lpstr>Radiological Assessment</vt:lpstr>
      <vt:lpstr>Neurological Assessment</vt:lpstr>
      <vt:lpstr>Respiratory Sequelae of Acute SCI </vt:lpstr>
      <vt:lpstr>Pentaplegia</vt:lpstr>
      <vt:lpstr>Respiratory Quadriplegia</vt:lpstr>
      <vt:lpstr>Cervical Lesions Below C4</vt:lpstr>
      <vt:lpstr>Cervical Lesions at or Below C6</vt:lpstr>
      <vt:lpstr>Ondine’s Curse</vt:lpstr>
      <vt:lpstr>Hemodynamic Changes with Acute SCI “Spinal Shock” </vt:lpstr>
      <vt:lpstr>Hemodynamic Changes With Acute SCI</vt:lpstr>
      <vt:lpstr>Hemodynamic Changes With Acute SCI</vt:lpstr>
      <vt:lpstr>Anesthetic Concerns in the SCI Patient </vt:lpstr>
      <vt:lpstr>Airway Management</vt:lpstr>
      <vt:lpstr>Airway Management</vt:lpstr>
      <vt:lpstr>Airway Management</vt:lpstr>
      <vt:lpstr>Airway Management</vt:lpstr>
      <vt:lpstr>Airway Management</vt:lpstr>
      <vt:lpstr>Cardiovascular Status </vt:lpstr>
      <vt:lpstr>Cardiovascular Status</vt:lpstr>
      <vt:lpstr>Cardiovascular Status</vt:lpstr>
      <vt:lpstr>Ventilation </vt:lpstr>
      <vt:lpstr>Ventilation</vt:lpstr>
      <vt:lpstr>Ventilation</vt:lpstr>
      <vt:lpstr>Neurogenic Pulmonary Edema</vt:lpstr>
      <vt:lpstr>Temperature Regulation </vt:lpstr>
      <vt:lpstr>Gastric Distention </vt:lpstr>
      <vt:lpstr>RSI With In-line Stablization</vt:lpstr>
      <vt:lpstr>Normal C-spine?</vt:lpstr>
      <vt:lpstr>Normal C-spine?</vt:lpstr>
      <vt:lpstr>Unifacet</vt:lpstr>
      <vt:lpstr>Bi-Facet</vt:lpstr>
      <vt:lpstr>Cervical Spine Injury</vt:lpstr>
      <vt:lpstr>Cervical Spine Intubating Injury</vt:lpstr>
      <vt:lpstr>Abdominal Trauma</vt:lpstr>
      <vt:lpstr>Blunt Trauma</vt:lpstr>
      <vt:lpstr>Blunt Trauma</vt:lpstr>
      <vt:lpstr>Penetrating Trauma</vt:lpstr>
      <vt:lpstr>Anatomy</vt:lpstr>
      <vt:lpstr>Intrathoracic Abdomen</vt:lpstr>
      <vt:lpstr>True Abdomen</vt:lpstr>
      <vt:lpstr>Retroperitoneum</vt:lpstr>
      <vt:lpstr>Pelvic Space</vt:lpstr>
      <vt:lpstr>Diagnosis</vt:lpstr>
      <vt:lpstr>Indications for Exploratory Laparotomy</vt:lpstr>
      <vt:lpstr>Surgical Priorities During Laparotomy</vt:lpstr>
      <vt:lpstr>Liver Injuries</vt:lpstr>
      <vt:lpstr>Clinical Findings Suggestive of Liver Injury</vt:lpstr>
      <vt:lpstr>Spleen</vt:lpstr>
      <vt:lpstr>Clinical Findings</vt:lpstr>
      <vt:lpstr>Pancreatic Injury</vt:lpstr>
      <vt:lpstr>Kidney</vt:lpstr>
      <vt:lpstr>Stomach</vt:lpstr>
      <vt:lpstr>Small Bowel</vt:lpstr>
      <vt:lpstr>Colon</vt:lpstr>
      <vt:lpstr>Abdominal Vascular Injuries</vt:lpstr>
      <vt:lpstr>Pregnancy</vt:lpstr>
      <vt:lpstr>Pregnancy</vt:lpstr>
      <vt:lpstr>Pregnancy</vt:lpstr>
      <vt:lpstr>General Anesthesia for Trauma</vt:lpstr>
      <vt:lpstr>Possible Complications</vt:lpstr>
      <vt:lpstr>Goals of GA for Abdominal Trauma</vt:lpstr>
      <vt:lpstr>Re-establish and Maintain Normal Hemodynamics</vt:lpstr>
      <vt:lpstr>Maximize Surgical Exposure</vt:lpstr>
      <vt:lpstr>Limit Hypothermia</vt:lpstr>
      <vt:lpstr>Help Limit Blood Loss and Coagulopathy</vt:lpstr>
      <vt:lpstr>Limit Complications to Other Systems</vt:lpstr>
      <vt:lpstr>Orthopedic Injuries</vt:lpstr>
      <vt:lpstr>Anesthetic Considerations</vt:lpstr>
      <vt:lpstr>Airway Considerations</vt:lpstr>
      <vt:lpstr>Positioning</vt:lpstr>
      <vt:lpstr>Fracture Table</vt:lpstr>
      <vt:lpstr>Positioning</vt:lpstr>
      <vt:lpstr>Blood Product Replacement</vt:lpstr>
      <vt:lpstr>Infection Control</vt:lpstr>
      <vt:lpstr>Fat Emboli</vt:lpstr>
      <vt:lpstr>Fat Emboli</vt:lpstr>
      <vt:lpstr>Fat Emboli</vt:lpstr>
      <vt:lpstr>Closed Reductions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Hunter</dc:creator>
  <cp:lastModifiedBy>Harold Rayford</cp:lastModifiedBy>
  <cp:revision>23</cp:revision>
  <cp:lastPrinted>2014-07-15T13:20:37Z</cp:lastPrinted>
  <dcterms:created xsi:type="dcterms:W3CDTF">2014-07-15T13:17:57Z</dcterms:created>
  <dcterms:modified xsi:type="dcterms:W3CDTF">2022-01-09T00:37:21Z</dcterms:modified>
</cp:coreProperties>
</file>