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49"/>
  </p:notesMasterIdLst>
  <p:sldIdLst>
    <p:sldId id="256" r:id="rId2"/>
    <p:sldId id="257" r:id="rId3"/>
    <p:sldId id="258" r:id="rId4"/>
    <p:sldId id="260" r:id="rId5"/>
    <p:sldId id="415" r:id="rId6"/>
    <p:sldId id="386" r:id="rId7"/>
    <p:sldId id="261" r:id="rId8"/>
    <p:sldId id="262" r:id="rId9"/>
    <p:sldId id="427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416" r:id="rId26"/>
    <p:sldId id="278" r:id="rId27"/>
    <p:sldId id="279" r:id="rId28"/>
    <p:sldId id="280" r:id="rId29"/>
    <p:sldId id="281" r:id="rId30"/>
    <p:sldId id="389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417" r:id="rId41"/>
    <p:sldId id="291" r:id="rId42"/>
    <p:sldId id="387" r:id="rId43"/>
    <p:sldId id="293" r:id="rId44"/>
    <p:sldId id="292" r:id="rId45"/>
    <p:sldId id="388" r:id="rId46"/>
    <p:sldId id="384" r:id="rId47"/>
    <p:sldId id="294" r:id="rId48"/>
    <p:sldId id="298" r:id="rId49"/>
    <p:sldId id="300" r:id="rId50"/>
    <p:sldId id="303" r:id="rId51"/>
    <p:sldId id="301" r:id="rId52"/>
    <p:sldId id="302" r:id="rId53"/>
    <p:sldId id="299" r:id="rId54"/>
    <p:sldId id="304" r:id="rId55"/>
    <p:sldId id="365" r:id="rId56"/>
    <p:sldId id="295" r:id="rId57"/>
    <p:sldId id="296" r:id="rId58"/>
    <p:sldId id="297" r:id="rId59"/>
    <p:sldId id="306" r:id="rId60"/>
    <p:sldId id="307" r:id="rId61"/>
    <p:sldId id="418" r:id="rId62"/>
    <p:sldId id="419" r:id="rId63"/>
    <p:sldId id="420" r:id="rId64"/>
    <p:sldId id="421" r:id="rId65"/>
    <p:sldId id="422" r:id="rId66"/>
    <p:sldId id="430" r:id="rId67"/>
    <p:sldId id="423" r:id="rId68"/>
    <p:sldId id="309" r:id="rId69"/>
    <p:sldId id="310" r:id="rId70"/>
    <p:sldId id="312" r:id="rId71"/>
    <p:sldId id="313" r:id="rId72"/>
    <p:sldId id="315" r:id="rId73"/>
    <p:sldId id="316" r:id="rId74"/>
    <p:sldId id="317" r:id="rId75"/>
    <p:sldId id="319" r:id="rId76"/>
    <p:sldId id="321" r:id="rId77"/>
    <p:sldId id="322" r:id="rId78"/>
    <p:sldId id="323" r:id="rId79"/>
    <p:sldId id="424" r:id="rId80"/>
    <p:sldId id="374" r:id="rId81"/>
    <p:sldId id="375" r:id="rId82"/>
    <p:sldId id="376" r:id="rId83"/>
    <p:sldId id="377" r:id="rId84"/>
    <p:sldId id="378" r:id="rId85"/>
    <p:sldId id="431" r:id="rId86"/>
    <p:sldId id="432" r:id="rId87"/>
    <p:sldId id="380" r:id="rId88"/>
    <p:sldId id="379" r:id="rId89"/>
    <p:sldId id="381" r:id="rId90"/>
    <p:sldId id="382" r:id="rId91"/>
    <p:sldId id="383" r:id="rId92"/>
    <p:sldId id="398" r:id="rId93"/>
    <p:sldId id="401" r:id="rId94"/>
    <p:sldId id="402" r:id="rId95"/>
    <p:sldId id="425" r:id="rId96"/>
    <p:sldId id="399" r:id="rId97"/>
    <p:sldId id="400" r:id="rId98"/>
    <p:sldId id="403" r:id="rId99"/>
    <p:sldId id="408" r:id="rId100"/>
    <p:sldId id="406" r:id="rId101"/>
    <p:sldId id="407" r:id="rId102"/>
    <p:sldId id="404" r:id="rId103"/>
    <p:sldId id="405" r:id="rId104"/>
    <p:sldId id="412" r:id="rId105"/>
    <p:sldId id="411" r:id="rId106"/>
    <p:sldId id="325" r:id="rId107"/>
    <p:sldId id="326" r:id="rId108"/>
    <p:sldId id="397" r:id="rId109"/>
    <p:sldId id="327" r:id="rId110"/>
    <p:sldId id="328" r:id="rId111"/>
    <p:sldId id="329" r:id="rId112"/>
    <p:sldId id="330" r:id="rId113"/>
    <p:sldId id="331" r:id="rId114"/>
    <p:sldId id="332" r:id="rId115"/>
    <p:sldId id="333" r:id="rId116"/>
    <p:sldId id="334" r:id="rId117"/>
    <p:sldId id="335" r:id="rId118"/>
    <p:sldId id="336" r:id="rId119"/>
    <p:sldId id="337" r:id="rId120"/>
    <p:sldId id="338" r:id="rId121"/>
    <p:sldId id="339" r:id="rId122"/>
    <p:sldId id="340" r:id="rId123"/>
    <p:sldId id="372" r:id="rId124"/>
    <p:sldId id="366" r:id="rId125"/>
    <p:sldId id="391" r:id="rId126"/>
    <p:sldId id="370" r:id="rId127"/>
    <p:sldId id="392" r:id="rId128"/>
    <p:sldId id="342" r:id="rId129"/>
    <p:sldId id="346" r:id="rId130"/>
    <p:sldId id="344" r:id="rId131"/>
    <p:sldId id="348" r:id="rId132"/>
    <p:sldId id="347" r:id="rId133"/>
    <p:sldId id="394" r:id="rId134"/>
    <p:sldId id="396" r:id="rId135"/>
    <p:sldId id="395" r:id="rId136"/>
    <p:sldId id="352" r:id="rId137"/>
    <p:sldId id="355" r:id="rId138"/>
    <p:sldId id="357" r:id="rId139"/>
    <p:sldId id="358" r:id="rId140"/>
    <p:sldId id="359" r:id="rId141"/>
    <p:sldId id="360" r:id="rId142"/>
    <p:sldId id="361" r:id="rId143"/>
    <p:sldId id="433" r:id="rId144"/>
    <p:sldId id="429" r:id="rId145"/>
    <p:sldId id="434" r:id="rId146"/>
    <p:sldId id="426" r:id="rId147"/>
    <p:sldId id="435" r:id="rId14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9D6E94-ADAB-42F4-986B-CC26FDE425EB}" v="3" dt="2022-01-02T19:20:58.70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2258" autoAdjust="0"/>
  </p:normalViewPr>
  <p:slideViewPr>
    <p:cSldViewPr>
      <p:cViewPr varScale="1">
        <p:scale>
          <a:sx n="77" d="100"/>
          <a:sy n="77" d="100"/>
        </p:scale>
        <p:origin x="1430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microsoft.com/office/2015/10/relationships/revisionInfo" Target="revisionInfo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B361B-7A55-A045-AD48-5177D5D55A9B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BD7C5-7161-3F43-AA7F-1E6CE3D1A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5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BD7C5-7161-3F43-AA7F-1E6CE3D1A6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96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BD7C5-7161-3F43-AA7F-1E6CE3D1A644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7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04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9361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80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08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67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8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6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3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2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05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19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83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6754" y="685800"/>
            <a:ext cx="6735064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3600" dirty="0"/>
              <a:t>Anesthesia Care for Patients with Endocrine Disorders</a:t>
            </a:r>
            <a:endParaRPr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57BA0A-1FE5-4A35-AE0D-AD26F4DDC6D5}"/>
              </a:ext>
            </a:extLst>
          </p:cNvPr>
          <p:cNvSpPr txBox="1"/>
          <p:nvPr/>
        </p:nvSpPr>
        <p:spPr>
          <a:xfrm>
            <a:off x="1206754" y="3200400"/>
            <a:ext cx="6735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Todd Walter DrAP, APRN, CRNA</a:t>
            </a:r>
          </a:p>
          <a:p>
            <a:pPr algn="ctr"/>
            <a:r>
              <a:rPr lang="en-US" sz="2400" dirty="0"/>
              <a:t>todwal@msn.com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6377940" cy="951301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1997710" algn="ctr">
              <a:lnSpc>
                <a:spcPct val="100000"/>
              </a:lnSpc>
            </a:pPr>
            <a:r>
              <a:rPr sz="4400" dirty="0"/>
              <a:t>Horm</a:t>
            </a:r>
            <a:r>
              <a:rPr sz="4400" spc="-20" dirty="0"/>
              <a:t>o</a:t>
            </a:r>
            <a:r>
              <a:rPr sz="4400" dirty="0"/>
              <a:t>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257" y="1789937"/>
            <a:ext cx="7825105" cy="35994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899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Carr</a:t>
            </a:r>
            <a:r>
              <a:rPr sz="3200" spc="1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ed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ci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cu</a:t>
            </a:r>
            <a:r>
              <a:rPr sz="3200" spc="5" dirty="0">
                <a:latin typeface="Calibri"/>
                <a:cs typeface="Calibri"/>
              </a:rPr>
              <a:t>l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lls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ou</a:t>
            </a:r>
            <a:r>
              <a:rPr sz="3200" spc="-15" dirty="0">
                <a:latin typeface="Calibri"/>
                <a:cs typeface="Calibri"/>
              </a:rPr>
              <a:t>g</a:t>
            </a:r>
            <a:r>
              <a:rPr sz="3200" spc="-5" dirty="0">
                <a:latin typeface="Calibri"/>
                <a:cs typeface="Calibri"/>
              </a:rPr>
              <a:t>hout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d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whe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they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bin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with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15" dirty="0">
                <a:latin typeface="Calibri"/>
                <a:cs typeface="Calibri"/>
              </a:rPr>
              <a:t>p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&amp;</a:t>
            </a:r>
            <a:r>
              <a:rPr sz="3200" dirty="0">
                <a:latin typeface="Calibri"/>
                <a:cs typeface="Calibri"/>
              </a:rPr>
              <a:t> ini</a:t>
            </a:r>
            <a:r>
              <a:rPr sz="3200" spc="1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ia</a:t>
            </a:r>
            <a:r>
              <a:rPr sz="3200" spc="-4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m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65" dirty="0">
                <a:latin typeface="Calibri"/>
                <a:cs typeface="Calibri"/>
              </a:rPr>
              <a:t>n</a:t>
            </a:r>
            <a:r>
              <a:rPr sz="3200" spc="-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ions.</a:t>
            </a:r>
          </a:p>
          <a:p>
            <a:pPr>
              <a:lnSpc>
                <a:spcPct val="100000"/>
              </a:lnSpc>
              <a:spcBef>
                <a:spcPts val="22"/>
              </a:spcBef>
              <a:buFont typeface="Arial"/>
              <a:buChar char="•"/>
            </a:pPr>
            <a:endParaRPr sz="40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spc="5" dirty="0">
                <a:latin typeface="Calibri"/>
                <a:cs typeface="Calibri"/>
              </a:rPr>
              <a:t>Hormone effect can be general</a:t>
            </a:r>
            <a:r>
              <a:rPr lang="en-US" sz="3200" dirty="0">
                <a:latin typeface="Calibri"/>
                <a:cs typeface="Calibri"/>
              </a:rPr>
              <a:t> or tissue-specific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"/>
              </a:spcBef>
              <a:buFont typeface="Arial"/>
              <a:buChar char="•"/>
            </a:pPr>
            <a:endParaRPr sz="43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/>
          <a:lstStyle/>
          <a:p>
            <a:pPr algn="ctr"/>
            <a:r>
              <a:rPr lang="en-US" dirty="0"/>
              <a:t>Combination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200000"/>
              </a:lnSpc>
            </a:pPr>
            <a:r>
              <a:rPr lang="en-US" dirty="0"/>
              <a:t>Metformin/glyburide (</a:t>
            </a:r>
            <a:r>
              <a:rPr lang="en-US" dirty="0" err="1"/>
              <a:t>Glucovance</a:t>
            </a:r>
            <a:r>
              <a:rPr lang="en-US" dirty="0"/>
              <a:t>)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Metformin/</a:t>
            </a:r>
            <a:r>
              <a:rPr lang="en-US" dirty="0" err="1"/>
              <a:t>sitagliptin</a:t>
            </a:r>
            <a:r>
              <a:rPr lang="en-US" dirty="0"/>
              <a:t> (</a:t>
            </a:r>
            <a:r>
              <a:rPr lang="en-US" dirty="0" err="1"/>
              <a:t>Janumet</a:t>
            </a:r>
            <a:r>
              <a:rPr lang="en-US" dirty="0"/>
              <a:t>)</a:t>
            </a:r>
          </a:p>
          <a:p>
            <a:pPr lvl="1">
              <a:lnSpc>
                <a:spcPct val="200000"/>
              </a:lnSpc>
            </a:pPr>
            <a:r>
              <a:rPr lang="en-US" dirty="0" err="1"/>
              <a:t>Liraglutide</a:t>
            </a:r>
            <a:r>
              <a:rPr lang="en-US" dirty="0"/>
              <a:t>/insulin </a:t>
            </a:r>
            <a:r>
              <a:rPr lang="en-US" dirty="0" err="1"/>
              <a:t>degludec</a:t>
            </a:r>
            <a:r>
              <a:rPr lang="en-US" dirty="0"/>
              <a:t> (</a:t>
            </a:r>
            <a:r>
              <a:rPr lang="en-US" dirty="0" err="1"/>
              <a:t>Xultophy</a:t>
            </a:r>
            <a:r>
              <a:rPr lang="en-US" dirty="0"/>
              <a:t>)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Metformin/glipizide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Metformin/</a:t>
            </a:r>
            <a:r>
              <a:rPr lang="en-US" dirty="0" err="1"/>
              <a:t>canagliflozin</a:t>
            </a:r>
            <a:r>
              <a:rPr lang="en-US" dirty="0"/>
              <a:t> (</a:t>
            </a:r>
            <a:r>
              <a:rPr lang="en-US" dirty="0" err="1"/>
              <a:t>Invokamet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74155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/>
          <a:lstStyle/>
          <a:p>
            <a:pPr algn="ctr"/>
            <a:r>
              <a:rPr lang="en-US" dirty="0"/>
              <a:t>Future potential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T1DM vaccine aiming to stimulates the immune system to lower the levels of an inflammatory protein that is thought to be involved in multiple autoimmune diseases.</a:t>
            </a:r>
          </a:p>
          <a:p>
            <a:r>
              <a:rPr lang="en-US" dirty="0"/>
              <a:t>Oral GLP-1 agonists (Stage 3 trials)</a:t>
            </a:r>
          </a:p>
          <a:p>
            <a:r>
              <a:rPr lang="en-US" dirty="0"/>
              <a:t>Drugs aimed at increasing the microbiome diversity as a treatment for type 2 diabetes.</a:t>
            </a:r>
          </a:p>
          <a:p>
            <a:r>
              <a:rPr lang="en-US" dirty="0"/>
              <a:t>Drug that simultaneously targets the pancreas, the liver and the muscles to reduce blood sugar.</a:t>
            </a:r>
          </a:p>
          <a:p>
            <a:r>
              <a:rPr lang="en-US" dirty="0"/>
              <a:t>Designer drugs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397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64373"/>
            <a:ext cx="7482840" cy="1293028"/>
          </a:xfrm>
        </p:spPr>
        <p:txBody>
          <a:bodyPr/>
          <a:lstStyle/>
          <a:p>
            <a:pPr algn="ctr"/>
            <a:r>
              <a:rPr lang="en-US" dirty="0"/>
              <a:t>Types of Insulin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353" y="1828800"/>
            <a:ext cx="8491647" cy="4439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5850" y="6324600"/>
            <a:ext cx="6934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https://www.rn.com/nursing-news/understanding-insulin-administration/</a:t>
            </a:r>
          </a:p>
        </p:txBody>
      </p:sp>
    </p:spTree>
    <p:extLst>
      <p:ext uri="{BB962C8B-B14F-4D97-AF65-F5344CB8AC3E}">
        <p14:creationId xmlns:p14="http://schemas.microsoft.com/office/powerpoint/2010/main" val="27048376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4373"/>
            <a:ext cx="7559040" cy="1293028"/>
          </a:xfrm>
        </p:spPr>
        <p:txBody>
          <a:bodyPr/>
          <a:lstStyle/>
          <a:p>
            <a:pPr algn="ctr"/>
            <a:r>
              <a:rPr lang="en-US" dirty="0"/>
              <a:t>Duration of insulin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05000"/>
            <a:ext cx="7620000" cy="3933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6172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http://tmedweb.tulane.edu/pharmwiki/doku.php/insulin_regimens</a:t>
            </a:r>
          </a:p>
        </p:txBody>
      </p:sp>
    </p:spTree>
    <p:extLst>
      <p:ext uri="{BB962C8B-B14F-4D97-AF65-F5344CB8AC3E}">
        <p14:creationId xmlns:p14="http://schemas.microsoft.com/office/powerpoint/2010/main" val="41165607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4373"/>
            <a:ext cx="7787640" cy="1293028"/>
          </a:xfrm>
        </p:spPr>
        <p:txBody>
          <a:bodyPr/>
          <a:lstStyle/>
          <a:p>
            <a:pPr algn="ctr"/>
            <a:r>
              <a:rPr lang="en-US" dirty="0"/>
              <a:t>Insulin Surgical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Regular or rapid acting insulins (e.g. </a:t>
            </a:r>
            <a:r>
              <a:rPr lang="en-US" dirty="0" err="1"/>
              <a:t>Novolog</a:t>
            </a:r>
            <a:r>
              <a:rPr lang="en-US" dirty="0"/>
              <a:t>, Humalog)</a:t>
            </a:r>
          </a:p>
          <a:p>
            <a:pPr lvl="1"/>
            <a:r>
              <a:rPr lang="en-US" dirty="0"/>
              <a:t>Hold day of surgery or procedure.</a:t>
            </a:r>
          </a:p>
          <a:p>
            <a:pPr lvl="1"/>
            <a:r>
              <a:rPr lang="en-US" dirty="0"/>
              <a:t>Only IV preparation </a:t>
            </a:r>
          </a:p>
          <a:p>
            <a:r>
              <a:rPr lang="en-US" dirty="0"/>
              <a:t>NPH Insulin (</a:t>
            </a:r>
            <a:r>
              <a:rPr lang="en-US" dirty="0" err="1"/>
              <a:t>Novolin</a:t>
            </a:r>
            <a:r>
              <a:rPr lang="en-US" dirty="0"/>
              <a:t> N or </a:t>
            </a:r>
            <a:r>
              <a:rPr lang="en-US" dirty="0" err="1"/>
              <a:t>Humulin</a:t>
            </a:r>
            <a:r>
              <a:rPr lang="en-US" dirty="0"/>
              <a:t> N) </a:t>
            </a:r>
          </a:p>
          <a:p>
            <a:pPr lvl="1"/>
            <a:r>
              <a:rPr lang="en-US" dirty="0"/>
              <a:t>Give 50-75% of the usual dose the morning of surgery or procedure.*</a:t>
            </a:r>
          </a:p>
          <a:p>
            <a:r>
              <a:rPr lang="en-US" dirty="0"/>
              <a:t>Long-Acting Insulin (e.g. Lantus, </a:t>
            </a:r>
            <a:r>
              <a:rPr lang="en-US" dirty="0" err="1"/>
              <a:t>Levemir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Give 60-100% of the usual dose the evening prior or morning of surgery or procedure</a:t>
            </a:r>
          </a:p>
          <a:p>
            <a:r>
              <a:rPr lang="en-US" b="1" dirty="0"/>
              <a:t>High risk of hypoglycemia </a:t>
            </a:r>
            <a:r>
              <a:rPr lang="en-US" dirty="0"/>
              <a:t>- Be aware of glucose needs operatively.  Monitor for need of D50 or insulin </a:t>
            </a:r>
            <a:r>
              <a:rPr lang="en-US" dirty="0" err="1"/>
              <a:t>gtt</a:t>
            </a:r>
            <a:r>
              <a:rPr lang="en-US" dirty="0"/>
              <a:t> needs. </a:t>
            </a:r>
          </a:p>
        </p:txBody>
      </p:sp>
    </p:spTree>
    <p:extLst>
      <p:ext uri="{BB962C8B-B14F-4D97-AF65-F5344CB8AC3E}">
        <p14:creationId xmlns:p14="http://schemas.microsoft.com/office/powerpoint/2010/main" val="38923709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4373"/>
            <a:ext cx="8168640" cy="1293028"/>
          </a:xfrm>
        </p:spPr>
        <p:txBody>
          <a:bodyPr/>
          <a:lstStyle/>
          <a:p>
            <a:pPr algn="ctr"/>
            <a:r>
              <a:rPr lang="en-US" dirty="0"/>
              <a:t>Monitoring Devices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51539"/>
            <a:ext cx="4109073" cy="2301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051539"/>
            <a:ext cx="3009900" cy="300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5639786"/>
            <a:ext cx="3499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www.google.com/url?sa=i&amp;url=https%3A%2F%2Fwww.change.org%2Fp%2Fprime-minister-of-australia-we-need-government-rebates-for-life-saving-diabetes-equipment-this-petition-is-supported-by-diabetes-australia&amp;psig=AOvVaw2UUU0ujuRLnCu0F_UvuA3Y&amp;ust=1578009408279000&amp;source=images&amp;cd=vfe&amp;ved=0CA0QjhxqFwoTCKjN8KPN4-YCFQAAAAAdAAAAABAM</a:t>
            </a:r>
          </a:p>
        </p:txBody>
      </p:sp>
    </p:spTree>
    <p:extLst>
      <p:ext uri="{BB962C8B-B14F-4D97-AF65-F5344CB8AC3E}">
        <p14:creationId xmlns:p14="http://schemas.microsoft.com/office/powerpoint/2010/main" val="35011319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1380" y="375841"/>
            <a:ext cx="541020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6000" dirty="0"/>
              <a:t>Ad</a:t>
            </a:r>
            <a:r>
              <a:rPr sz="6000" spc="-50" dirty="0"/>
              <a:t>r</a:t>
            </a:r>
            <a:r>
              <a:rPr sz="6000" spc="-5" dirty="0"/>
              <a:t>ena</a:t>
            </a:r>
            <a:r>
              <a:rPr sz="6000" dirty="0"/>
              <a:t>l</a:t>
            </a:r>
            <a:r>
              <a:rPr sz="6000" spc="15" dirty="0"/>
              <a:t> </a:t>
            </a:r>
            <a:r>
              <a:rPr sz="6000" spc="-10" dirty="0"/>
              <a:t>Gland</a:t>
            </a:r>
            <a:r>
              <a:rPr lang="en-US" sz="6000" spc="-10" dirty="0"/>
              <a:t>s</a:t>
            </a:r>
            <a:endParaRPr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362200"/>
            <a:ext cx="4165600" cy="344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9900" y="5943600"/>
            <a:ext cx="571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www.md-health.com</a:t>
            </a:r>
            <a:r>
              <a:rPr lang="en-US" sz="1000" dirty="0"/>
              <a:t>/Adrenal-Gland-</a:t>
            </a:r>
            <a:r>
              <a:rPr lang="en-US" sz="1000" dirty="0" err="1"/>
              <a:t>Cancer.html</a:t>
            </a:r>
            <a:endParaRPr lang="en-US" sz="10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6096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427355" algn="ctr">
              <a:lnSpc>
                <a:spcPct val="100000"/>
              </a:lnSpc>
            </a:pPr>
            <a:r>
              <a:rPr sz="4400" dirty="0"/>
              <a:t>Ad</a:t>
            </a:r>
            <a:r>
              <a:rPr sz="4400" spc="-55" dirty="0"/>
              <a:t>r</a:t>
            </a:r>
            <a:r>
              <a:rPr sz="4400" spc="-5" dirty="0"/>
              <a:t>ena</a:t>
            </a:r>
            <a:r>
              <a:rPr sz="4400" dirty="0"/>
              <a:t>l</a:t>
            </a:r>
            <a:r>
              <a:rPr sz="4400" spc="10" dirty="0"/>
              <a:t> </a:t>
            </a:r>
            <a:r>
              <a:rPr sz="4400" spc="-20" dirty="0"/>
              <a:t>G</a:t>
            </a:r>
            <a:r>
              <a:rPr sz="4400" spc="-5" dirty="0"/>
              <a:t>land </a:t>
            </a:r>
            <a:r>
              <a:rPr sz="4400" dirty="0"/>
              <a:t>An</a:t>
            </a:r>
            <a:r>
              <a:rPr sz="4400" spc="-50" dirty="0"/>
              <a:t>a</a:t>
            </a:r>
            <a:r>
              <a:rPr sz="4400" spc="-55" dirty="0"/>
              <a:t>t</a:t>
            </a:r>
            <a:r>
              <a:rPr sz="4400" dirty="0"/>
              <a:t>o</a:t>
            </a:r>
            <a:r>
              <a:rPr sz="4400" spc="-95" dirty="0"/>
              <a:t>m</a:t>
            </a:r>
            <a:r>
              <a:rPr sz="4400" spc="-5" dirty="0"/>
              <a:t>y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66800" y="3124200"/>
            <a:ext cx="7955280" cy="2185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L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 </a:t>
            </a:r>
            <a:r>
              <a:rPr sz="2800" spc="-5" dirty="0">
                <a:latin typeface="Calibri"/>
                <a:cs typeface="Calibri"/>
              </a:rPr>
              <a:t>sup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rior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pole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 ea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kidn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y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spc="-145" dirty="0">
                <a:latin typeface="Calibri"/>
                <a:cs typeface="Calibri"/>
              </a:rPr>
              <a:t>T</a:t>
            </a:r>
            <a:r>
              <a:rPr sz="2800" spc="-30" dirty="0">
                <a:latin typeface="Calibri"/>
                <a:cs typeface="Calibri"/>
              </a:rPr>
              <a:t>w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 d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nc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ana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omi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</a:t>
            </a:r>
            <a:r>
              <a:rPr sz="2800" spc="-70" dirty="0">
                <a:latin typeface="Calibri"/>
                <a:cs typeface="Calibri"/>
              </a:rPr>
              <a:t>h</a:t>
            </a:r>
            <a:r>
              <a:rPr sz="2800" spc="-35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ol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gic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es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Ad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dull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lang="en-US" sz="2800" spc="30" dirty="0">
                <a:latin typeface="Calibri"/>
                <a:cs typeface="Calibri"/>
              </a:rPr>
              <a:t>—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ompri</a:t>
            </a:r>
            <a:r>
              <a:rPr sz="2800" spc="1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0" dirty="0">
                <a:latin typeface="Calibri"/>
                <a:cs typeface="Calibri"/>
              </a:rPr>
              <a:t>e</a:t>
            </a:r>
            <a:r>
              <a:rPr sz="2800" spc="-2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2</a:t>
            </a:r>
            <a:r>
              <a:rPr sz="2800" dirty="0">
                <a:latin typeface="Calibri"/>
                <a:cs typeface="Calibri"/>
              </a:rPr>
              <a:t>0</a:t>
            </a:r>
            <a:r>
              <a:rPr sz="2800" spc="-5" dirty="0">
                <a:latin typeface="Calibri"/>
                <a:cs typeface="Calibri"/>
              </a:rPr>
              <a:t>%</a:t>
            </a:r>
            <a:endParaRPr sz="2800" dirty="0">
              <a:latin typeface="Calibri"/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4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x</a:t>
            </a:r>
            <a:r>
              <a:rPr lang="en-US" sz="2800" spc="-5" dirty="0">
                <a:latin typeface="Calibri"/>
                <a:cs typeface="Calibri"/>
              </a:rPr>
              <a:t>—</a:t>
            </a:r>
            <a:r>
              <a:rPr sz="2800" spc="-5" dirty="0">
                <a:latin typeface="Calibri"/>
                <a:cs typeface="Calibri"/>
              </a:rPr>
              <a:t>ou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pa</a:t>
            </a:r>
            <a:r>
              <a:rPr sz="2800" spc="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t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gland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667" y="533400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Adrenal Gland Hormones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369313" y="6500533"/>
            <a:ext cx="5845429" cy="307777"/>
          </a:xfrm>
        </p:spPr>
        <p:txBody>
          <a:bodyPr>
            <a:normAutofit fontScale="92500" lnSpcReduction="20000"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www.dreamstime.com</a:t>
            </a:r>
            <a:r>
              <a:rPr lang="en-US" sz="1000" dirty="0"/>
              <a:t>/stock-illustration-adrenal-gland-hormone-secretion-glands-sit-atop-kidneys-composed-outer-cortex-inner-medulla-which-image58867427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7772400" cy="51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21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52237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268095" algn="ctr">
              <a:lnSpc>
                <a:spcPct val="100000"/>
              </a:lnSpc>
            </a:pPr>
            <a:r>
              <a:rPr sz="4400" dirty="0"/>
              <a:t>Ad</a:t>
            </a:r>
            <a:r>
              <a:rPr sz="4400" spc="-50" dirty="0"/>
              <a:t>r</a:t>
            </a:r>
            <a:r>
              <a:rPr sz="4400" spc="-5" dirty="0"/>
              <a:t>en</a:t>
            </a:r>
            <a:r>
              <a:rPr sz="4400" spc="10" dirty="0"/>
              <a:t>a</a:t>
            </a:r>
            <a:r>
              <a:rPr sz="4400" spc="-5" dirty="0"/>
              <a:t>l</a:t>
            </a:r>
            <a:r>
              <a:rPr sz="4400" dirty="0"/>
              <a:t> </a:t>
            </a:r>
            <a:r>
              <a:rPr sz="4400" spc="-20" dirty="0"/>
              <a:t>M</a:t>
            </a:r>
            <a:r>
              <a:rPr sz="4400" spc="-5" dirty="0"/>
              <a:t>edulla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4400" y="2438400"/>
            <a:ext cx="7548245" cy="38241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9720" algn="l"/>
              </a:tabLst>
            </a:pP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20%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and</a:t>
            </a:r>
          </a:p>
          <a:p>
            <a:pPr marL="698500" lvl="1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oduc</a:t>
            </a:r>
            <a:r>
              <a:rPr lang="en-US" sz="2400" spc="-5" dirty="0">
                <a:latin typeface="Calibri"/>
                <a:cs typeface="Calibri"/>
              </a:rPr>
              <a:t>es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ep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nephr</a:t>
            </a:r>
            <a:r>
              <a:rPr sz="2400" spc="1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e </a:t>
            </a:r>
            <a:r>
              <a:rPr lang="en-US" sz="2400" dirty="0">
                <a:latin typeface="Calibri"/>
                <a:cs typeface="Calibri"/>
              </a:rPr>
              <a:t>&amp;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ep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nephr</a:t>
            </a:r>
            <a:r>
              <a:rPr sz="2400" spc="1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ne</a:t>
            </a:r>
            <a:endParaRPr sz="2400" dirty="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699135" algn="l"/>
              </a:tabLst>
            </a:pPr>
            <a:r>
              <a:rPr sz="2400" dirty="0">
                <a:latin typeface="Calibri"/>
                <a:cs typeface="Calibri"/>
              </a:rPr>
              <a:t>Made in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om</a:t>
            </a:r>
            <a:r>
              <a:rPr sz="2400" spc="-35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</a:t>
            </a:r>
            <a:r>
              <a:rPr sz="2400" spc="5" dirty="0">
                <a:latin typeface="Calibri"/>
                <a:cs typeface="Calibri"/>
              </a:rPr>
              <a:t>ell</a:t>
            </a:r>
            <a:r>
              <a:rPr sz="2400" dirty="0">
                <a:latin typeface="Calibri"/>
                <a:cs typeface="Calibri"/>
              </a:rPr>
              <a:t>s</a:t>
            </a:r>
          </a:p>
          <a:p>
            <a:pPr marL="698500" lvl="1" indent="-2286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699135" algn="l"/>
              </a:tabLst>
            </a:pPr>
            <a:r>
              <a:rPr sz="2400" spc="-10" dirty="0">
                <a:latin typeface="Calibri"/>
                <a:cs typeface="Calibri"/>
              </a:rPr>
              <a:t>La</a:t>
            </a:r>
            <a:r>
              <a:rPr sz="2400" spc="-5" dirty="0">
                <a:latin typeface="Calibri"/>
                <a:cs typeface="Calibri"/>
              </a:rPr>
              <a:t>c</a:t>
            </a:r>
            <a:r>
              <a:rPr sz="2400" spc="-1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 d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spc="-10" dirty="0">
                <a:latin typeface="Calibri"/>
                <a:cs typeface="Calibri"/>
              </a:rPr>
              <a:t>sc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yn</a:t>
            </a:r>
            <a:r>
              <a:rPr sz="2400" spc="-20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p</a:t>
            </a:r>
            <a:r>
              <a:rPr sz="2400" spc="-10" dirty="0">
                <a:latin typeface="Calibri"/>
                <a:cs typeface="Calibri"/>
              </a:rPr>
              <a:t>ses</a:t>
            </a:r>
            <a:endParaRPr sz="2400" dirty="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500"/>
              </a:spcBef>
              <a:buFont typeface="Arial"/>
              <a:buChar char="–"/>
              <a:tabLst>
                <a:tab pos="1156335" algn="l"/>
              </a:tabLst>
            </a:pPr>
            <a:r>
              <a:rPr sz="2000" spc="-5" dirty="0">
                <a:latin typeface="Calibri"/>
                <a:cs typeface="Calibri"/>
              </a:rPr>
              <a:t>Sec</a:t>
            </a:r>
            <a:r>
              <a:rPr sz="2000" spc="-20" dirty="0">
                <a:latin typeface="Calibri"/>
                <a:cs typeface="Calibri"/>
              </a:rPr>
              <a:t>re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5" dirty="0">
                <a:latin typeface="Calibri"/>
                <a:cs typeface="Calibri"/>
              </a:rPr>
              <a:t> n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1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5" dirty="0">
                <a:latin typeface="Calibri"/>
                <a:cs typeface="Calibri"/>
              </a:rPr>
              <a:t>ph</a:t>
            </a:r>
            <a:r>
              <a:rPr sz="2000" dirty="0">
                <a:latin typeface="Calibri"/>
                <a:cs typeface="Calibri"/>
              </a:rPr>
              <a:t>ri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spc="-70" dirty="0">
                <a:latin typeface="Calibri"/>
                <a:cs typeface="Calibri"/>
              </a:rPr>
              <a:t>&amp;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5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5" dirty="0">
                <a:latin typeface="Calibri"/>
                <a:cs typeface="Calibri"/>
              </a:rPr>
              <a:t>ph</a:t>
            </a:r>
            <a:r>
              <a:rPr sz="2000" dirty="0">
                <a:latin typeface="Calibri"/>
                <a:cs typeface="Calibri"/>
              </a:rPr>
              <a:t>ri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2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ectly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-1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b</a:t>
            </a:r>
            <a:r>
              <a:rPr sz="2000" dirty="0">
                <a:latin typeface="Calibri"/>
                <a:cs typeface="Calibri"/>
              </a:rPr>
              <a:t>lood</a:t>
            </a:r>
          </a:p>
          <a:p>
            <a:pPr marL="1155700" lvl="2" indent="-228600">
              <a:lnSpc>
                <a:spcPct val="100000"/>
              </a:lnSpc>
              <a:spcBef>
                <a:spcPts val="480"/>
              </a:spcBef>
              <a:buFont typeface="Arial"/>
              <a:buChar char="–"/>
              <a:tabLst>
                <a:tab pos="1156335" algn="l"/>
              </a:tabLst>
            </a:pPr>
            <a:r>
              <a:rPr sz="2000" spc="-5" dirty="0">
                <a:latin typeface="Calibri"/>
                <a:cs typeface="Calibri"/>
              </a:rPr>
              <a:t>2</a:t>
            </a:r>
            <a:r>
              <a:rPr sz="2000" spc="0" dirty="0">
                <a:latin typeface="Calibri"/>
                <a:cs typeface="Calibri"/>
              </a:rPr>
              <a:t>0</a:t>
            </a:r>
            <a:r>
              <a:rPr sz="2000" spc="-5" dirty="0">
                <a:latin typeface="Calibri"/>
                <a:cs typeface="Calibri"/>
              </a:rPr>
              <a:t>%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10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10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ri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&amp;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8</a:t>
            </a:r>
            <a:r>
              <a:rPr sz="2000" spc="0" dirty="0">
                <a:latin typeface="Calibri"/>
                <a:cs typeface="Calibri"/>
              </a:rPr>
              <a:t>0</a:t>
            </a:r>
            <a:r>
              <a:rPr sz="2000" spc="-5" dirty="0">
                <a:latin typeface="Calibri"/>
                <a:cs typeface="Calibri"/>
              </a:rPr>
              <a:t>%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10" dirty="0">
                <a:latin typeface="Calibri"/>
                <a:cs typeface="Calibri"/>
              </a:rPr>
              <a:t>p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10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ri</a:t>
            </a:r>
            <a:r>
              <a:rPr sz="2000" spc="5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e</a:t>
            </a:r>
            <a:endParaRPr lang="en-US" sz="2000" spc="-5" dirty="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80"/>
              </a:spcBef>
              <a:buFont typeface="Arial"/>
              <a:buChar char="–"/>
              <a:tabLst>
                <a:tab pos="1156335" algn="l"/>
              </a:tabLst>
            </a:pP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  <a:tabLst>
                <a:tab pos="299720" algn="l"/>
              </a:tabLst>
            </a:pP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ecei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5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ut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C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 p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50" dirty="0">
                <a:latin typeface="Calibri"/>
                <a:cs typeface="Calibri"/>
              </a:rPr>
              <a:t>g</a:t>
            </a:r>
            <a:r>
              <a:rPr sz="2800" spc="-1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spc="5" dirty="0">
                <a:latin typeface="Calibri"/>
                <a:cs typeface="Calibri"/>
              </a:rPr>
              <a:t>li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10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c f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be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ori</a:t>
            </a:r>
            <a:r>
              <a:rPr sz="2800" spc="-10" dirty="0">
                <a:latin typeface="Calibri"/>
                <a:cs typeface="Calibri"/>
              </a:rPr>
              <a:t>g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spc="-3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ting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h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10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spin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spc="35" dirty="0">
                <a:latin typeface="Calibri"/>
                <a:cs typeface="Calibri"/>
              </a:rPr>
              <a:t>5</a:t>
            </a:r>
            <a:r>
              <a:rPr sz="2800" dirty="0">
                <a:latin typeface="Calibri"/>
                <a:cs typeface="Calibri"/>
              </a:rPr>
              <a:t>-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11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352790"/>
            <a:ext cx="6377940" cy="1628410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805815" algn="ctr">
              <a:lnSpc>
                <a:spcPct val="100000"/>
              </a:lnSpc>
            </a:pPr>
            <a:r>
              <a:rPr sz="4400" spc="-5" dirty="0"/>
              <a:t>Classe</a:t>
            </a:r>
            <a:r>
              <a:rPr sz="4400" dirty="0"/>
              <a:t>s</a:t>
            </a:r>
            <a:r>
              <a:rPr sz="4400" spc="-10" dirty="0"/>
              <a:t> </a:t>
            </a:r>
            <a:r>
              <a:rPr sz="4400" dirty="0"/>
              <a:t>of</a:t>
            </a:r>
            <a:r>
              <a:rPr sz="4400" spc="-20" dirty="0"/>
              <a:t> </a:t>
            </a:r>
            <a:r>
              <a:rPr sz="4400" dirty="0"/>
              <a:t>Horm</a:t>
            </a:r>
            <a:r>
              <a:rPr sz="4400" spc="-20" dirty="0"/>
              <a:t>o</a:t>
            </a:r>
            <a:r>
              <a:rPr sz="4400" dirty="0"/>
              <a:t>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2819400"/>
            <a:ext cx="6600190" cy="178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36576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P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pol</a:t>
            </a:r>
            <a:r>
              <a:rPr sz="3200" spc="-10" dirty="0">
                <a:latin typeface="Calibri"/>
                <a:cs typeface="Calibri"/>
              </a:rPr>
              <a:t>y</a:t>
            </a:r>
            <a:r>
              <a:rPr sz="3200" spc="-5" dirty="0">
                <a:latin typeface="Calibri"/>
                <a:cs typeface="Calibri"/>
              </a:rPr>
              <a:t>pe</a:t>
            </a:r>
            <a:r>
              <a:rPr sz="3200" spc="-15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des</a:t>
            </a:r>
            <a:endParaRPr sz="4650" dirty="0">
              <a:latin typeface="Times New Roman"/>
              <a:cs typeface="Times New Roman"/>
            </a:endParaRPr>
          </a:p>
          <a:p>
            <a:pPr marL="457200" indent="-36576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S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oids</a:t>
            </a:r>
            <a:endParaRPr sz="4650" dirty="0">
              <a:latin typeface="Times New Roman"/>
              <a:cs typeface="Times New Roman"/>
            </a:endParaRPr>
          </a:p>
          <a:p>
            <a:pPr marL="457200" indent="-36576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Deri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0" dirty="0">
                <a:latin typeface="Calibri"/>
                <a:cs typeface="Calibri"/>
              </a:rPr>
              <a:t>v</a:t>
            </a:r>
            <a:r>
              <a:rPr sz="3200" spc="-5" dirty="0">
                <a:latin typeface="Calibri"/>
                <a:cs typeface="Calibri"/>
              </a:rPr>
              <a:t>es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f 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mino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spc="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id</a:t>
            </a:r>
            <a:r>
              <a:rPr sz="3200" spc="-5" dirty="0">
                <a:latin typeface="Calibri"/>
                <a:cs typeface="Calibri"/>
              </a:rPr>
              <a:t> ty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osine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334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594995" algn="ctr">
              <a:lnSpc>
                <a:spcPct val="100000"/>
              </a:lnSpc>
            </a:pPr>
            <a:r>
              <a:rPr sz="4400" spc="-60" dirty="0"/>
              <a:t>R</a:t>
            </a:r>
            <a:r>
              <a:rPr sz="4400" spc="-15" dirty="0"/>
              <a:t>e</a:t>
            </a:r>
            <a:r>
              <a:rPr sz="4400" spc="-5" dirty="0"/>
              <a:t>vi</a:t>
            </a:r>
            <a:r>
              <a:rPr sz="4400" spc="-25" dirty="0"/>
              <a:t>e</a:t>
            </a:r>
            <a:r>
              <a:rPr sz="4400" dirty="0"/>
              <a:t>w</a:t>
            </a:r>
            <a:r>
              <a:rPr sz="4400" spc="-15" dirty="0"/>
              <a:t> </a:t>
            </a:r>
            <a:r>
              <a:rPr sz="4400" dirty="0"/>
              <a:t>of</a:t>
            </a:r>
            <a:r>
              <a:rPr sz="4400" spc="-20" dirty="0"/>
              <a:t> </a:t>
            </a:r>
            <a:r>
              <a:rPr sz="4400" spc="-5" dirty="0"/>
              <a:t>Ep</a:t>
            </a:r>
            <a:r>
              <a:rPr sz="4400" spc="-25" dirty="0"/>
              <a:t>i</a:t>
            </a:r>
            <a:r>
              <a:rPr sz="4400" dirty="0"/>
              <a:t>nephri</a:t>
            </a:r>
            <a:r>
              <a:rPr sz="4400" spc="-25" dirty="0"/>
              <a:t>n</a:t>
            </a:r>
            <a:r>
              <a:rPr sz="4400"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70941" y="2743200"/>
            <a:ext cx="7973059" cy="393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G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ea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f</a:t>
            </a:r>
            <a:r>
              <a:rPr sz="2800" spc="-80" dirty="0">
                <a:latin typeface="Calibri"/>
                <a:cs typeface="Calibri"/>
              </a:rPr>
              <a:t>f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35" dirty="0">
                <a:latin typeface="Calibri"/>
                <a:cs typeface="Calibri"/>
              </a:rPr>
              <a:t> 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mul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g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135" dirty="0">
                <a:latin typeface="Calibri"/>
                <a:cs typeface="Calibri"/>
              </a:rPr>
              <a:t>W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k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spc="-4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tr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ion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 </a:t>
            </a:r>
            <a:r>
              <a:rPr sz="2800" spc="-5" dirty="0">
                <a:latin typeface="Calibri"/>
                <a:cs typeface="Calibri"/>
              </a:rPr>
              <a:t>bl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ls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mus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le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5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10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mes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greater </a:t>
            </a:r>
            <a:r>
              <a:rPr sz="2800" spc="-5" dirty="0">
                <a:latin typeface="Calibri"/>
                <a:cs typeface="Calibri"/>
              </a:rPr>
              <a:t>m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abolic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f</a:t>
            </a:r>
            <a:r>
              <a:rPr sz="2800" spc="-8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</a:t>
            </a:r>
          </a:p>
          <a:p>
            <a:pPr marL="35496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2800" spc="-5" dirty="0">
                <a:latin typeface="Calibri"/>
                <a:cs typeface="Calibri"/>
              </a:rPr>
              <a:t>no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epine</a:t>
            </a:r>
            <a:r>
              <a:rPr sz="2800" spc="-5" dirty="0">
                <a:latin typeface="Calibri"/>
                <a:cs typeface="Calibri"/>
              </a:rPr>
              <a:t>phrine</a:t>
            </a:r>
            <a:endParaRPr sz="28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sym typeface="Symbol"/>
              </a:rPr>
              <a:t>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gl</a:t>
            </a:r>
            <a:r>
              <a:rPr sz="2800" spc="-55" dirty="0">
                <a:latin typeface="Calibri"/>
                <a:cs typeface="Calibri"/>
              </a:rPr>
              <a:t>y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enol</a:t>
            </a:r>
            <a:r>
              <a:rPr sz="2800" spc="-30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li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er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mu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 </a:t>
            </a:r>
            <a:endParaRPr lang="en-US" sz="2800" spc="-2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sym typeface="Symbol"/>
              </a:rPr>
              <a:t>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glu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os</a:t>
            </a:r>
            <a:r>
              <a:rPr sz="2800" dirty="0">
                <a:latin typeface="Calibri"/>
                <a:cs typeface="Calibri"/>
              </a:rPr>
              <a:t>e 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i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 </a:t>
            </a:r>
            <a:r>
              <a:rPr sz="2800" spc="-5" dirty="0">
                <a:latin typeface="Calibri"/>
                <a:cs typeface="Calibri"/>
              </a:rPr>
              <a:t>blo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d</a:t>
            </a:r>
            <a:endParaRPr lang="en-US" sz="28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latin typeface="Calibri"/>
                <a:cs typeface="Calibri"/>
              </a:rPr>
              <a:t>Greater affinity for </a:t>
            </a:r>
            <a:r>
              <a:rPr lang="el-GR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 receptors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5334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58115" algn="ctr">
              <a:lnSpc>
                <a:spcPct val="100000"/>
              </a:lnSpc>
            </a:pPr>
            <a:r>
              <a:rPr sz="4400" spc="-60" dirty="0"/>
              <a:t>R</a:t>
            </a:r>
            <a:r>
              <a:rPr sz="4400" spc="-5" dirty="0"/>
              <a:t>ev</a:t>
            </a:r>
            <a:r>
              <a:rPr sz="4400" spc="-15" dirty="0"/>
              <a:t>i</a:t>
            </a:r>
            <a:r>
              <a:rPr sz="4400" spc="-5" dirty="0"/>
              <a:t>e</a:t>
            </a:r>
            <a:r>
              <a:rPr sz="4400" dirty="0"/>
              <a:t>w</a:t>
            </a:r>
            <a:r>
              <a:rPr sz="4400" spc="-25" dirty="0"/>
              <a:t> </a:t>
            </a:r>
            <a:r>
              <a:rPr sz="4400" dirty="0"/>
              <a:t>of</a:t>
            </a:r>
            <a:r>
              <a:rPr sz="4400" spc="-5" dirty="0"/>
              <a:t> </a:t>
            </a:r>
            <a:r>
              <a:rPr sz="4400" dirty="0"/>
              <a:t>N</a:t>
            </a:r>
            <a:r>
              <a:rPr sz="4400" spc="-15" dirty="0"/>
              <a:t>o</a:t>
            </a:r>
            <a:r>
              <a:rPr sz="4400" spc="-45" dirty="0"/>
              <a:t>r</a:t>
            </a:r>
            <a:r>
              <a:rPr sz="4400" spc="-5" dirty="0"/>
              <a:t>epinephrine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90600" y="2667000"/>
            <a:ext cx="7320915" cy="36317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S</a:t>
            </a:r>
            <a:r>
              <a:rPr lang="en-US" sz="280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imula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⍺  and 𝜷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s</a:t>
            </a: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Caus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 </a:t>
            </a:r>
            <a:r>
              <a:rPr sz="2800" spc="-1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spc="-4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tr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ion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 es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10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all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blo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d 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spc="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ls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–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lang="en-US" sz="2800" dirty="0">
                <a:sym typeface="Symbol"/>
              </a:rPr>
              <a:t>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dirty="0">
                <a:latin typeface="Calibri"/>
                <a:cs typeface="Calibri"/>
              </a:rPr>
              <a:t> ele</a:t>
            </a:r>
            <a:r>
              <a:rPr sz="2800" spc="-55" dirty="0">
                <a:latin typeface="Calibri"/>
                <a:cs typeface="Calibri"/>
              </a:rPr>
              <a:t>v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</a:t>
            </a:r>
            <a:r>
              <a:rPr sz="2800" spc="-2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er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su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sym typeface="Symbol"/>
              </a:rPr>
              <a:t>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vity 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he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rt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Inhibi</a:t>
            </a:r>
            <a:r>
              <a:rPr sz="2800" spc="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vity 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GI </a:t>
            </a:r>
            <a:r>
              <a:rPr sz="2800" spc="0" dirty="0">
                <a:latin typeface="Calibri"/>
                <a:cs typeface="Calibri"/>
              </a:rPr>
              <a:t>t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t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Dil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pupils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914400"/>
            <a:ext cx="6377940" cy="964125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474470" algn="ctr">
              <a:lnSpc>
                <a:spcPct val="100000"/>
              </a:lnSpc>
            </a:pPr>
            <a:r>
              <a:rPr sz="4400" dirty="0"/>
              <a:t>Ad</a:t>
            </a:r>
            <a:r>
              <a:rPr sz="4400" spc="-55" dirty="0"/>
              <a:t>r</a:t>
            </a:r>
            <a:r>
              <a:rPr sz="4400" spc="-5" dirty="0"/>
              <a:t>ena</a:t>
            </a:r>
            <a:r>
              <a:rPr sz="4400" dirty="0"/>
              <a:t>l</a:t>
            </a:r>
            <a:r>
              <a:rPr sz="4400" spc="10" dirty="0"/>
              <a:t> </a:t>
            </a:r>
            <a:r>
              <a:rPr sz="4400" spc="-25" dirty="0"/>
              <a:t>C</a:t>
            </a:r>
            <a:r>
              <a:rPr sz="4400" dirty="0"/>
              <a:t>or</a:t>
            </a:r>
            <a:r>
              <a:rPr sz="4400" spc="-85" dirty="0"/>
              <a:t>t</a:t>
            </a:r>
            <a:r>
              <a:rPr sz="4400" spc="-55" dirty="0"/>
              <a:t>e</a:t>
            </a:r>
            <a:r>
              <a:rPr sz="4400" dirty="0"/>
              <a:t>x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3000" y="2209800"/>
            <a:ext cx="7632065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All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10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orm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nes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40" dirty="0">
                <a:latin typeface="Calibri"/>
                <a:cs typeface="Calibri"/>
              </a:rPr>
              <a:t>te</a:t>
            </a:r>
            <a:r>
              <a:rPr sz="2800" dirty="0">
                <a:latin typeface="Calibri"/>
                <a:cs typeface="Calibri"/>
              </a:rPr>
              <a:t>x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h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oi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tr</a:t>
            </a:r>
            <a:r>
              <a:rPr sz="2800" spc="10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ctu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 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om</a:t>
            </a:r>
            <a:r>
              <a:rPr sz="2800" spc="10" dirty="0">
                <a:latin typeface="Calibri"/>
                <a:cs typeface="Calibri"/>
              </a:rPr>
              <a:t>m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ch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le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ol </a:t>
            </a:r>
            <a:r>
              <a:rPr sz="2800" dirty="0">
                <a:latin typeface="Calibri"/>
                <a:cs typeface="Calibri"/>
              </a:rPr>
              <a:t>backb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ne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Th</a:t>
            </a:r>
            <a:r>
              <a:rPr sz="2800" spc="-3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</a:t>
            </a:r>
            <a:r>
              <a:rPr sz="2800" spc="-60" dirty="0">
                <a:latin typeface="Calibri"/>
                <a:cs typeface="Calibri"/>
              </a:rPr>
              <a:t>a</a:t>
            </a:r>
            <a:r>
              <a:rPr sz="2800" spc="-55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:</a:t>
            </a:r>
            <a:endParaRPr sz="2800" dirty="0">
              <a:latin typeface="Calibri"/>
              <a:cs typeface="Calibri"/>
            </a:endParaRPr>
          </a:p>
          <a:p>
            <a:pPr marL="756285" lvl="1" indent="-34226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756920" algn="l"/>
              </a:tabLst>
            </a:pPr>
            <a:r>
              <a:rPr sz="2400" spc="-45" dirty="0">
                <a:latin typeface="Calibri"/>
                <a:cs typeface="Calibri"/>
              </a:rPr>
              <a:t>Z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1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omerulosa</a:t>
            </a:r>
            <a:r>
              <a:rPr lang="en-US" sz="2400" dirty="0">
                <a:latin typeface="Calibri"/>
                <a:cs typeface="Calibri"/>
              </a:rPr>
              <a:t>--</a:t>
            </a:r>
            <a:r>
              <a:rPr sz="2400" spc="5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2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r</a:t>
            </a:r>
            <a:r>
              <a:rPr sz="2400" spc="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oi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(Al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25" dirty="0">
                <a:latin typeface="Calibri"/>
                <a:cs typeface="Calibri"/>
              </a:rPr>
              <a:t>s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e)</a:t>
            </a:r>
            <a:endParaRPr sz="2400" dirty="0">
              <a:latin typeface="Calibri"/>
              <a:cs typeface="Calibri"/>
            </a:endParaRPr>
          </a:p>
          <a:p>
            <a:pPr marL="756285" lvl="1" indent="-34226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756920" algn="l"/>
              </a:tabLst>
            </a:pPr>
            <a:r>
              <a:rPr sz="2400" spc="-45" dirty="0">
                <a:latin typeface="Calibri"/>
                <a:cs typeface="Calibri"/>
              </a:rPr>
              <a:t>Z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65" dirty="0">
                <a:latin typeface="Calibri"/>
                <a:cs typeface="Calibri"/>
              </a:rPr>
              <a:t>F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cu</a:t>
            </a:r>
            <a:r>
              <a:rPr sz="2400" spc="5" dirty="0">
                <a:latin typeface="Calibri"/>
                <a:cs typeface="Calibri"/>
              </a:rPr>
              <a:t>l</a:t>
            </a:r>
            <a:r>
              <a:rPr sz="2400" spc="-35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lang="en-US" sz="2400" dirty="0">
                <a:latin typeface="Calibri"/>
                <a:cs typeface="Calibri"/>
              </a:rPr>
              <a:t>--</a:t>
            </a:r>
            <a:r>
              <a:rPr sz="2400" spc="-5" dirty="0">
                <a:latin typeface="Calibri"/>
                <a:cs typeface="Calibri"/>
              </a:rPr>
              <a:t>Cor</a:t>
            </a:r>
            <a:r>
              <a:rPr sz="2400" spc="1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isol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&amp;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Gl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r</a:t>
            </a:r>
            <a:r>
              <a:rPr sz="2400" spc="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oi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s</a:t>
            </a:r>
          </a:p>
          <a:p>
            <a:pPr marL="756285" lvl="1" indent="-34226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756920" algn="l"/>
              </a:tabLst>
            </a:pPr>
            <a:r>
              <a:rPr sz="2400" spc="-45" dirty="0">
                <a:latin typeface="Calibri"/>
                <a:cs typeface="Calibri"/>
              </a:rPr>
              <a:t>Z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ticu</a:t>
            </a:r>
            <a:r>
              <a:rPr sz="2400" spc="10" dirty="0">
                <a:latin typeface="Calibri"/>
                <a:cs typeface="Calibri"/>
              </a:rPr>
              <a:t>l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r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lang="en-US" sz="2400" dirty="0">
                <a:latin typeface="Calibri"/>
                <a:cs typeface="Calibri"/>
              </a:rPr>
              <a:t>--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nd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3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400" y="609600"/>
            <a:ext cx="480060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45440" algn="ctr">
              <a:lnSpc>
                <a:spcPct val="100000"/>
              </a:lnSpc>
            </a:pPr>
            <a:r>
              <a:rPr sz="4000" spc="-5" dirty="0"/>
              <a:t>A</a:t>
            </a:r>
            <a:r>
              <a:rPr sz="4000" spc="-20" dirty="0"/>
              <a:t>d</a:t>
            </a:r>
            <a:r>
              <a:rPr sz="4000" spc="-45" dirty="0"/>
              <a:t>r</a:t>
            </a:r>
            <a:r>
              <a:rPr sz="4000" spc="-10" dirty="0"/>
              <a:t>ena</a:t>
            </a:r>
            <a:r>
              <a:rPr sz="4000" spc="-5" dirty="0"/>
              <a:t>l</a:t>
            </a:r>
            <a:r>
              <a:rPr sz="4000" spc="20" dirty="0"/>
              <a:t> </a:t>
            </a:r>
            <a:r>
              <a:rPr sz="4000" spc="-5" dirty="0"/>
              <a:t>C</a:t>
            </a:r>
            <a:r>
              <a:rPr sz="4000" spc="5" dirty="0"/>
              <a:t>o</a:t>
            </a:r>
            <a:r>
              <a:rPr sz="4000" spc="-5" dirty="0"/>
              <a:t>r</a:t>
            </a:r>
            <a:r>
              <a:rPr sz="4000" spc="-50" dirty="0"/>
              <a:t>t</a:t>
            </a:r>
            <a:r>
              <a:rPr sz="4000" spc="-55" dirty="0"/>
              <a:t>e</a:t>
            </a:r>
            <a:r>
              <a:rPr sz="4000" dirty="0"/>
              <a:t>x </a:t>
            </a:r>
            <a:r>
              <a:rPr sz="4000" spc="-50" dirty="0"/>
              <a:t>Z</a:t>
            </a:r>
            <a:r>
              <a:rPr sz="4000" spc="-5" dirty="0"/>
              <a:t>ona Glo</a:t>
            </a:r>
            <a:r>
              <a:rPr sz="4000" spc="15" dirty="0"/>
              <a:t>m</a:t>
            </a:r>
            <a:r>
              <a:rPr sz="4000" spc="-5" dirty="0"/>
              <a:t>e</a:t>
            </a:r>
            <a:r>
              <a:rPr sz="4000" spc="5" dirty="0"/>
              <a:t>r</a:t>
            </a:r>
            <a:r>
              <a:rPr sz="4000" spc="-5" dirty="0"/>
              <a:t>ulosa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1219200" y="3200400"/>
            <a:ext cx="7202805" cy="26161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-5" dirty="0">
                <a:latin typeface="Calibri"/>
                <a:cs typeface="Calibri"/>
              </a:rPr>
              <a:t>Cell l</a:t>
            </a:r>
            <a:r>
              <a:rPr sz="2800" spc="-60" dirty="0">
                <a:latin typeface="Calibri"/>
                <a:cs typeface="Calibri"/>
              </a:rPr>
              <a:t>a</a:t>
            </a:r>
            <a:r>
              <a:rPr sz="2800" spc="-50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ju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 </a:t>
            </a:r>
            <a:r>
              <a:rPr sz="2800" spc="-5" dirty="0">
                <a:latin typeface="Calibri"/>
                <a:cs typeface="Calibri"/>
              </a:rPr>
              <a:t>undern</a:t>
            </a:r>
            <a:r>
              <a:rPr sz="2800" spc="10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th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su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e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15%</a:t>
            </a:r>
            <a:r>
              <a:rPr sz="2800" spc="-5" dirty="0">
                <a:latin typeface="Calibri"/>
                <a:cs typeface="Calibri"/>
              </a:rPr>
              <a:t> 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 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or</a:t>
            </a:r>
            <a:r>
              <a:rPr sz="2800" spc="-40" dirty="0">
                <a:latin typeface="Calibri"/>
                <a:cs typeface="Calibri"/>
              </a:rPr>
              <a:t>te</a:t>
            </a:r>
            <a:r>
              <a:rPr sz="2800" dirty="0">
                <a:latin typeface="Calibri"/>
                <a:cs typeface="Calibri"/>
              </a:rPr>
              <a:t>x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gnifica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5" dirty="0">
                <a:latin typeface="Calibri"/>
                <a:cs typeface="Calibri"/>
              </a:rPr>
              <a:t>ou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mine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alc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oi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aldo</a:t>
            </a:r>
            <a:r>
              <a:rPr sz="2800" spc="-35" dirty="0">
                <a:latin typeface="Calibri"/>
                <a:cs typeface="Calibri"/>
              </a:rPr>
              <a:t>st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one</a:t>
            </a:r>
            <a:endParaRPr sz="2800" dirty="0">
              <a:latin typeface="Calibri"/>
              <a:cs typeface="Calibri"/>
            </a:endParaRPr>
          </a:p>
          <a:p>
            <a:pPr marL="355600" marR="780415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olle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b</a:t>
            </a:r>
            <a:r>
              <a:rPr sz="2800" spc="-5" dirty="0">
                <a:latin typeface="Calibri"/>
                <a:cs typeface="Calibri"/>
              </a:rPr>
              <a:t>y </a:t>
            </a:r>
            <a:r>
              <a:rPr sz="2800" dirty="0">
                <a:latin typeface="Calibri"/>
                <a:cs typeface="Calibri"/>
              </a:rPr>
              <a:t>angio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lang="en-US" sz="2800" spc="10" dirty="0">
                <a:latin typeface="Calibri"/>
                <a:cs typeface="Calibri"/>
              </a:rPr>
              <a:t> II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K</a:t>
            </a:r>
            <a:r>
              <a:rPr lang="en-US" sz="2800" spc="-5" baseline="30000" dirty="0">
                <a:latin typeface="Calibri"/>
                <a:cs typeface="Calibri"/>
              </a:rPr>
              <a:t>+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200" y="990600"/>
            <a:ext cx="457200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4925" algn="ctr">
              <a:lnSpc>
                <a:spcPct val="100000"/>
              </a:lnSpc>
            </a:pPr>
            <a:r>
              <a:rPr sz="4000" spc="-5" dirty="0"/>
              <a:t>A</a:t>
            </a:r>
            <a:r>
              <a:rPr sz="4000" spc="-20" dirty="0"/>
              <a:t>d</a:t>
            </a:r>
            <a:r>
              <a:rPr sz="4000" spc="-45" dirty="0"/>
              <a:t>r</a:t>
            </a:r>
            <a:r>
              <a:rPr sz="4000" spc="-10" dirty="0"/>
              <a:t>ena</a:t>
            </a:r>
            <a:r>
              <a:rPr sz="4000" spc="-5" dirty="0"/>
              <a:t>l</a:t>
            </a:r>
            <a:r>
              <a:rPr sz="4000" spc="20" dirty="0"/>
              <a:t> </a:t>
            </a:r>
            <a:r>
              <a:rPr sz="4000" spc="-5" dirty="0"/>
              <a:t>C</a:t>
            </a:r>
            <a:r>
              <a:rPr sz="4000" spc="5" dirty="0"/>
              <a:t>o</a:t>
            </a:r>
            <a:r>
              <a:rPr sz="4000" spc="-5" dirty="0"/>
              <a:t>r</a:t>
            </a:r>
            <a:r>
              <a:rPr sz="4000" spc="-50" dirty="0"/>
              <a:t>t</a:t>
            </a:r>
            <a:r>
              <a:rPr sz="4000" spc="-55" dirty="0"/>
              <a:t>e</a:t>
            </a:r>
            <a:r>
              <a:rPr sz="4000" dirty="0"/>
              <a:t>x </a:t>
            </a:r>
            <a:r>
              <a:rPr sz="4000" spc="-55" dirty="0"/>
              <a:t>Z</a:t>
            </a:r>
            <a:r>
              <a:rPr sz="4000" spc="-5" dirty="0"/>
              <a:t>ona </a:t>
            </a:r>
            <a:r>
              <a:rPr sz="4000" spc="-100" dirty="0"/>
              <a:t>F</a:t>
            </a:r>
            <a:r>
              <a:rPr sz="4000" spc="-5" dirty="0"/>
              <a:t>asi</a:t>
            </a:r>
            <a:r>
              <a:rPr sz="4000" dirty="0"/>
              <a:t>c</a:t>
            </a:r>
            <a:r>
              <a:rPr sz="4000" spc="-5" dirty="0"/>
              <a:t>u</a:t>
            </a:r>
            <a:r>
              <a:rPr sz="4000" spc="-20" dirty="0"/>
              <a:t>l</a:t>
            </a:r>
            <a:r>
              <a:rPr sz="4000" spc="-40" dirty="0"/>
              <a:t>a</a:t>
            </a:r>
            <a:r>
              <a:rPr sz="4000" spc="-55" dirty="0"/>
              <a:t>t</a:t>
            </a:r>
            <a:r>
              <a:rPr sz="4000" spc="-5" dirty="0"/>
              <a:t>a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85800" y="2743200"/>
            <a:ext cx="8056245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Middle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thickest</a:t>
            </a:r>
            <a:r>
              <a:rPr sz="2800" dirty="0">
                <a:latin typeface="Calibri"/>
                <a:cs typeface="Calibri"/>
              </a:rPr>
              <a:t> l</a:t>
            </a:r>
            <a:r>
              <a:rPr sz="2800" spc="-50" dirty="0">
                <a:latin typeface="Calibri"/>
                <a:cs typeface="Calibri"/>
              </a:rPr>
              <a:t>ay</a:t>
            </a:r>
            <a:r>
              <a:rPr sz="2800" spc="-5" dirty="0">
                <a:latin typeface="Calibri"/>
                <a:cs typeface="Calibri"/>
              </a:rPr>
              <a:t>er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latin typeface="Calibri"/>
                <a:cs typeface="Calibri"/>
              </a:rPr>
              <a:t>Comprises </a:t>
            </a:r>
            <a:r>
              <a:rPr sz="2800" dirty="0">
                <a:latin typeface="Calibri"/>
                <a:cs typeface="Calibri"/>
              </a:rPr>
              <a:t>75%</a:t>
            </a:r>
            <a:r>
              <a:rPr sz="2800" spc="-5" dirty="0">
                <a:latin typeface="Calibri"/>
                <a:cs typeface="Calibri"/>
              </a:rPr>
              <a:t> 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 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or</a:t>
            </a:r>
            <a:r>
              <a:rPr sz="2800" spc="-40" dirty="0">
                <a:latin typeface="Calibri"/>
                <a:cs typeface="Calibri"/>
              </a:rPr>
              <a:t>te</a:t>
            </a:r>
            <a:r>
              <a:rPr sz="2800" dirty="0">
                <a:latin typeface="Calibri"/>
                <a:cs typeface="Calibri"/>
              </a:rPr>
              <a:t>x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glu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ortic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ids</a:t>
            </a:r>
            <a:r>
              <a:rPr lang="en-US" sz="2800" spc="-20" dirty="0">
                <a:latin typeface="Calibri"/>
                <a:cs typeface="Calibri"/>
              </a:rPr>
              <a:t>, 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orti</a:t>
            </a:r>
            <a:r>
              <a:rPr sz="2800" spc="1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small</a:t>
            </a:r>
            <a:r>
              <a:rPr lang="en-US" sz="2800" dirty="0">
                <a:latin typeface="Calibri"/>
                <a:cs typeface="Calibri"/>
              </a:rPr>
              <a:t>         </a:t>
            </a:r>
            <a:r>
              <a:rPr sz="2800" dirty="0">
                <a:latin typeface="Calibri"/>
                <a:cs typeface="Calibri"/>
              </a:rPr>
              <a:t>amou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ens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3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ens</a:t>
            </a: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olle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yp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th</a:t>
            </a:r>
            <a:r>
              <a:rPr sz="2800" spc="10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mi</a:t>
            </a:r>
            <a:r>
              <a:rPr sz="2800" spc="4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-</a:t>
            </a:r>
            <a:r>
              <a:rPr sz="2800" spc="-5" dirty="0">
                <a:latin typeface="Calibri"/>
                <a:cs typeface="Calibri"/>
              </a:rPr>
              <a:t>pi</a:t>
            </a:r>
            <a:r>
              <a:rPr sz="2800" spc="1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ui</a:t>
            </a:r>
            <a:r>
              <a:rPr sz="2800" spc="-2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y </a:t>
            </a:r>
            <a:r>
              <a:rPr lang="en-US" sz="2800" spc="-5" dirty="0">
                <a:latin typeface="Calibri"/>
                <a:cs typeface="Calibri"/>
              </a:rPr>
              <a:t>       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xi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via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TH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200" y="1219200"/>
            <a:ext cx="480060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5085" algn="ctr">
              <a:lnSpc>
                <a:spcPct val="100000"/>
              </a:lnSpc>
            </a:pPr>
            <a:r>
              <a:rPr sz="4000" spc="-5" dirty="0"/>
              <a:t>A</a:t>
            </a:r>
            <a:r>
              <a:rPr sz="4000" spc="-20" dirty="0"/>
              <a:t>d</a:t>
            </a:r>
            <a:r>
              <a:rPr sz="4000" spc="-45" dirty="0"/>
              <a:t>r</a:t>
            </a:r>
            <a:r>
              <a:rPr sz="4000" spc="-10" dirty="0"/>
              <a:t>ena</a:t>
            </a:r>
            <a:r>
              <a:rPr sz="4000" spc="-5" dirty="0"/>
              <a:t>l</a:t>
            </a:r>
            <a:r>
              <a:rPr sz="4000" spc="20" dirty="0"/>
              <a:t> </a:t>
            </a:r>
            <a:r>
              <a:rPr sz="4000" spc="-5" dirty="0"/>
              <a:t>C</a:t>
            </a:r>
            <a:r>
              <a:rPr sz="4000" spc="5" dirty="0"/>
              <a:t>o</a:t>
            </a:r>
            <a:r>
              <a:rPr sz="4000" spc="-5" dirty="0"/>
              <a:t>r</a:t>
            </a:r>
            <a:r>
              <a:rPr sz="4000" spc="-50" dirty="0"/>
              <a:t>t</a:t>
            </a:r>
            <a:r>
              <a:rPr sz="4000" spc="-55" dirty="0"/>
              <a:t>e</a:t>
            </a:r>
            <a:r>
              <a:rPr sz="4000" dirty="0"/>
              <a:t>x </a:t>
            </a:r>
            <a:r>
              <a:rPr sz="4000" spc="-55" dirty="0"/>
              <a:t>Z</a:t>
            </a:r>
            <a:r>
              <a:rPr sz="4000" spc="-5" dirty="0"/>
              <a:t>ona </a:t>
            </a:r>
            <a:r>
              <a:rPr sz="4000" spc="-45" dirty="0"/>
              <a:t>r</a:t>
            </a:r>
            <a:r>
              <a:rPr sz="4000" spc="-15" dirty="0"/>
              <a:t>e</a:t>
            </a:r>
            <a:r>
              <a:rPr sz="4000" spc="-5" dirty="0"/>
              <a:t>t</a:t>
            </a:r>
            <a:r>
              <a:rPr sz="4000" spc="-20" dirty="0"/>
              <a:t>i</a:t>
            </a:r>
            <a:r>
              <a:rPr sz="4000" spc="-10" dirty="0"/>
              <a:t>cularis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3099644"/>
            <a:ext cx="7962265" cy="26161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Deepe</a:t>
            </a:r>
            <a:r>
              <a:rPr sz="2800" spc="-2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55" dirty="0">
                <a:latin typeface="Calibri"/>
                <a:cs typeface="Calibri"/>
              </a:rPr>
              <a:t>a</a:t>
            </a:r>
            <a:r>
              <a:rPr sz="2800" spc="-50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er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Se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sm</a:t>
            </a:r>
            <a:r>
              <a:rPr sz="2800" spc="10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ll a</a:t>
            </a:r>
            <a:r>
              <a:rPr sz="2800" spc="5" dirty="0">
                <a:latin typeface="Calibri"/>
                <a:cs typeface="Calibri"/>
              </a:rPr>
              <a:t>m</a:t>
            </a:r>
            <a:r>
              <a:rPr sz="2800" spc="-5" dirty="0">
                <a:latin typeface="Calibri"/>
                <a:cs typeface="Calibri"/>
              </a:rPr>
              <a:t>ou</a:t>
            </a:r>
            <a:r>
              <a:rPr sz="2800" spc="-3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lang="en-US" sz="2800" dirty="0">
                <a:latin typeface="Calibri"/>
                <a:cs typeface="Calibri"/>
              </a:rPr>
              <a:t>f e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lang="en-US" sz="2800" spc="-5" dirty="0">
                <a:latin typeface="Calibri"/>
                <a:cs typeface="Calibri"/>
              </a:rPr>
              <a:t> &amp; </a:t>
            </a:r>
            <a:r>
              <a:rPr sz="2800" spc="-5" dirty="0">
                <a:latin typeface="Calibri"/>
                <a:cs typeface="Calibri"/>
              </a:rPr>
              <a:t>som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lu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ortic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ids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H a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egul</a:t>
            </a:r>
            <a:r>
              <a:rPr sz="2800" spc="-20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lls</a:t>
            </a:r>
            <a:endParaRPr lang="en-US"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922" y="914400"/>
            <a:ext cx="7124700" cy="964125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174115" algn="ctr">
              <a:lnSpc>
                <a:spcPct val="100000"/>
              </a:lnSpc>
            </a:pPr>
            <a:r>
              <a:rPr sz="4400" spc="-5" dirty="0"/>
              <a:t>Min</a:t>
            </a:r>
            <a:r>
              <a:rPr sz="4400" dirty="0"/>
              <a:t>e</a:t>
            </a:r>
            <a:r>
              <a:rPr sz="4400" spc="-110" dirty="0"/>
              <a:t>r</a:t>
            </a:r>
            <a:r>
              <a:rPr sz="4400" dirty="0"/>
              <a:t>al</a:t>
            </a:r>
            <a:r>
              <a:rPr sz="4400" spc="-20" dirty="0"/>
              <a:t>c</a:t>
            </a:r>
            <a:r>
              <a:rPr sz="4400" dirty="0"/>
              <a:t>or</a:t>
            </a:r>
            <a:r>
              <a:rPr sz="4400" spc="-20" dirty="0"/>
              <a:t>t</a:t>
            </a:r>
            <a:r>
              <a:rPr sz="4400" dirty="0"/>
              <a:t>i</a:t>
            </a:r>
            <a:r>
              <a:rPr sz="4400" spc="-25" dirty="0"/>
              <a:t>c</a:t>
            </a:r>
            <a:r>
              <a:rPr sz="4400" spc="-5" dirty="0"/>
              <a:t>oids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92137" y="2743200"/>
            <a:ext cx="7959725" cy="3299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Aldo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dirty="0">
                <a:latin typeface="Calibri"/>
                <a:cs typeface="Calibri"/>
              </a:rPr>
              <a:t>e m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 </a:t>
            </a:r>
            <a:r>
              <a:rPr sz="2800" spc="-5" dirty="0">
                <a:latin typeface="Calibri"/>
                <a:cs typeface="Calibri"/>
              </a:rPr>
              <a:t>po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 min</a:t>
            </a:r>
            <a:r>
              <a:rPr sz="2800" spc="10" dirty="0">
                <a:latin typeface="Calibri"/>
                <a:cs typeface="Calibri"/>
              </a:rPr>
              <a:t>e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alc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oid</a:t>
            </a:r>
            <a:r>
              <a:rPr lang="en-US" sz="2800" spc="-5" dirty="0">
                <a:latin typeface="Calibri"/>
                <a:cs typeface="Calibri"/>
              </a:rPr>
              <a:t>;      release controlled by renin-angiotensin system         &amp; </a:t>
            </a:r>
            <a:r>
              <a:rPr lang="en-US" sz="2800" spc="-5" dirty="0">
                <a:cs typeface="Calibri"/>
              </a:rPr>
              <a:t>s</a:t>
            </a:r>
            <a:r>
              <a:rPr lang="en-US" sz="2800" spc="10" dirty="0">
                <a:cs typeface="Calibri"/>
              </a:rPr>
              <a:t>e</a:t>
            </a:r>
            <a:r>
              <a:rPr lang="en-US" sz="2800" dirty="0">
                <a:cs typeface="Calibri"/>
              </a:rPr>
              <a:t>rum </a:t>
            </a:r>
            <a:r>
              <a:rPr lang="en-US" sz="2800" spc="-5" dirty="0">
                <a:cs typeface="Calibri"/>
              </a:rPr>
              <a:t>K</a:t>
            </a:r>
            <a:r>
              <a:rPr lang="en-US" sz="2800" spc="-5" baseline="30000" dirty="0">
                <a:cs typeface="Calibri"/>
              </a:rPr>
              <a:t>+</a:t>
            </a:r>
            <a:endParaRPr sz="2800" dirty="0">
              <a:latin typeface="Calibri"/>
              <a:cs typeface="Calibri"/>
            </a:endParaRPr>
          </a:p>
          <a:p>
            <a:pPr marL="355600" marR="5080" indent="-342900">
              <a:lnSpc>
                <a:spcPct val="899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Binds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p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spc="-35" dirty="0">
                <a:latin typeface="Calibri"/>
                <a:cs typeface="Calibri"/>
              </a:rPr>
              <a:t>w</a:t>
            </a:r>
            <a:r>
              <a:rPr sz="2800" spc="-5" dirty="0">
                <a:latin typeface="Calibri"/>
                <a:cs typeface="Calibri"/>
              </a:rPr>
              <a:t>eat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glands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im</a:t>
            </a:r>
            <a:r>
              <a:rPr sz="2800" spc="0" dirty="0">
                <a:latin typeface="Calibri"/>
                <a:cs typeface="Calibri"/>
              </a:rPr>
              <a:t>e</a:t>
            </a:r>
            <a:r>
              <a:rPr sz="2800" spc="-25" dirty="0">
                <a:latin typeface="Calibri"/>
                <a:cs typeface="Calibri"/>
              </a:rPr>
              <a:t>n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y </a:t>
            </a:r>
            <a:r>
              <a:rPr lang="en-US" sz="2800" spc="-5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t,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 kidney </a:t>
            </a:r>
            <a:r>
              <a:rPr sz="2800" spc="-5" dirty="0">
                <a:latin typeface="Calibri"/>
                <a:cs typeface="Calibri"/>
              </a:rPr>
              <a:t>di</a:t>
            </a:r>
            <a:r>
              <a:rPr sz="2800" spc="-30" dirty="0">
                <a:latin typeface="Calibri"/>
                <a:cs typeface="Calibri"/>
              </a:rPr>
              <a:t>s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al c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65" dirty="0">
                <a:latin typeface="Calibri"/>
                <a:cs typeface="Calibri"/>
              </a:rPr>
              <a:t>n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olu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tubule</a:t>
            </a:r>
          </a:p>
          <a:p>
            <a:pPr marL="355600" indent="-342900">
              <a:lnSpc>
                <a:spcPts val="364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latin typeface="Calibri"/>
                <a:cs typeface="Calibri"/>
              </a:rPr>
              <a:t>Aldosterone is m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j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egul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xt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lul</a:t>
            </a:r>
            <a:r>
              <a:rPr sz="2800" spc="1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olum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nd</a:t>
            </a:r>
            <a:r>
              <a:rPr lang="en-US" sz="2800" dirty="0">
                <a:latin typeface="Calibri"/>
                <a:cs typeface="Calibri"/>
              </a:rPr>
              <a:t>  </a:t>
            </a:r>
            <a:r>
              <a:rPr sz="2800" spc="-5" dirty="0">
                <a:latin typeface="Calibri"/>
                <a:cs typeface="Calibri"/>
              </a:rPr>
              <a:t>po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u</a:t>
            </a:r>
            <a:r>
              <a:rPr lang="en-US" sz="2800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meo</a:t>
            </a:r>
            <a:r>
              <a:rPr sz="2800" spc="-35" dirty="0">
                <a:latin typeface="Calibri"/>
                <a:cs typeface="Calibri"/>
              </a:rPr>
              <a:t>st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is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566580"/>
            <a:ext cx="6377940" cy="964125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786889" algn="ctr">
              <a:lnSpc>
                <a:spcPct val="100000"/>
              </a:lnSpc>
            </a:pPr>
            <a:r>
              <a:rPr sz="4400" dirty="0"/>
              <a:t>Al</a:t>
            </a:r>
            <a:r>
              <a:rPr sz="4400" spc="-10" dirty="0"/>
              <a:t>d</a:t>
            </a:r>
            <a:r>
              <a:rPr sz="4400" dirty="0"/>
              <a:t>o</a:t>
            </a:r>
            <a:r>
              <a:rPr sz="4400" spc="-45" dirty="0"/>
              <a:t>s</a:t>
            </a:r>
            <a:r>
              <a:rPr sz="4400" spc="-70" dirty="0"/>
              <a:t>t</a:t>
            </a:r>
            <a:r>
              <a:rPr sz="4400" spc="-5" dirty="0"/>
              <a:t>e</a:t>
            </a:r>
            <a:r>
              <a:rPr sz="4400" spc="-60" dirty="0"/>
              <a:t>r</a:t>
            </a:r>
            <a:r>
              <a:rPr sz="4400" dirty="0"/>
              <a:t>one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752600"/>
            <a:ext cx="7870825" cy="4842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Sec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 is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mul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ed 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5" dirty="0">
                <a:latin typeface="Calibri"/>
                <a:cs typeface="Calibri"/>
              </a:rPr>
              <a:t>y:</a:t>
            </a:r>
            <a:endParaRPr sz="28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tabLst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Hyper</a:t>
            </a:r>
            <a:r>
              <a:rPr sz="2400" spc="-5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alemia</a:t>
            </a: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tabLst>
                <a:tab pos="756920" algn="l"/>
              </a:tabLst>
            </a:pPr>
            <a:r>
              <a:rPr sz="2400" spc="-20" dirty="0">
                <a:latin typeface="Calibri"/>
                <a:cs typeface="Calibri"/>
              </a:rPr>
              <a:t> </a:t>
            </a:r>
            <a:r>
              <a:rPr lang="en-US" sz="2400" dirty="0">
                <a:sym typeface="Symbol"/>
              </a:rPr>
              <a:t> </a:t>
            </a:r>
            <a:r>
              <a:rPr sz="2400" dirty="0">
                <a:latin typeface="Calibri"/>
                <a:cs typeface="Calibri"/>
              </a:rPr>
              <a:t>activi</a:t>
            </a:r>
            <a:r>
              <a:rPr sz="2400" spc="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enin-a</a:t>
            </a:r>
            <a:r>
              <a:rPr sz="2400" spc="-1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gi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ensin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y</a:t>
            </a:r>
            <a:r>
              <a:rPr sz="2400" spc="-20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em</a:t>
            </a: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tabLst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Hypon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mia</a:t>
            </a: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tabLst>
                <a:tab pos="756920" algn="l"/>
              </a:tabLst>
            </a:pP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TH</a:t>
            </a:r>
            <a:endParaRPr lang="en-US" sz="2400" dirty="0">
              <a:latin typeface="Calibri"/>
              <a:cs typeface="Calibri"/>
            </a:endParaRPr>
          </a:p>
          <a:p>
            <a:pPr marL="12700">
              <a:spcBef>
                <a:spcPts val="600"/>
              </a:spcBef>
              <a:spcAft>
                <a:spcPts val="600"/>
              </a:spcAft>
              <a:tabLst>
                <a:tab pos="756920" algn="l"/>
              </a:tabLst>
            </a:pPr>
            <a:r>
              <a:rPr sz="2800" spc="-21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spc="-30" dirty="0">
                <a:latin typeface="Calibri"/>
                <a:cs typeface="Calibri"/>
              </a:rPr>
              <a:t>g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</a:t>
            </a: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5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v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lu</a:t>
            </a:r>
            <a:r>
              <a:rPr sz="2800" spc="-2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u</a:t>
            </a:r>
            <a:r>
              <a:rPr sz="2800" spc="-15" dirty="0">
                <a:latin typeface="Calibri"/>
                <a:cs typeface="Calibri"/>
              </a:rPr>
              <a:t>b</a:t>
            </a:r>
            <a:r>
              <a:rPr sz="2800" spc="-5" dirty="0">
                <a:latin typeface="Calibri"/>
                <a:cs typeface="Calibri"/>
              </a:rPr>
              <a:t>ule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u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es </a:t>
            </a:r>
            <a:r>
              <a:rPr lang="en-US" sz="2800" dirty="0">
                <a:latin typeface="Calibri"/>
                <a:cs typeface="Calibri"/>
              </a:rPr>
              <a:t>Na</a:t>
            </a:r>
            <a:r>
              <a:rPr lang="en-US" sz="2800" baseline="30000" dirty="0">
                <a:latin typeface="Calibri"/>
                <a:cs typeface="Calibri"/>
              </a:rPr>
              <a:t>+ 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ea</a:t>
            </a:r>
            <a:r>
              <a:rPr sz="2800" spc="-30" dirty="0">
                <a:latin typeface="Calibri"/>
                <a:cs typeface="Calibri"/>
              </a:rPr>
              <a:t>b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-35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ti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e</a:t>
            </a:r>
            <a:r>
              <a:rPr sz="2800" spc="-70" dirty="0">
                <a:latin typeface="Calibri"/>
                <a:cs typeface="Calibri"/>
              </a:rPr>
              <a:t>x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ti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 H+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>
                <a:sym typeface="Symbol"/>
              </a:rPr>
              <a:t> 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lang="en-US" sz="2800" dirty="0">
                <a:sym typeface="Symbol"/>
              </a:rPr>
              <a:t>   </a:t>
            </a:r>
            <a:r>
              <a:rPr sz="2800" spc="-55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v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lume,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 </a:t>
            </a:r>
            <a:r>
              <a:rPr lang="en-US" sz="2800" dirty="0">
                <a:sym typeface="Symbol"/>
              </a:rPr>
              <a:t> 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blo</a:t>
            </a:r>
            <a:r>
              <a:rPr sz="2800" spc="1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olume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lang="en-US" sz="2800" dirty="0">
                <a:sym typeface="Symbol"/>
              </a:rPr>
              <a:t> 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blo</a:t>
            </a:r>
            <a:r>
              <a:rPr sz="2800" spc="1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su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endParaRPr sz="2800" dirty="0">
              <a:latin typeface="Calibri"/>
              <a:cs typeface="Calibri"/>
            </a:endParaRPr>
          </a:p>
          <a:p>
            <a:pPr marL="756285" lvl="1" indent="-286385">
              <a:lnSpc>
                <a:spcPts val="281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tabLst>
                <a:tab pos="756920" algn="l"/>
              </a:tabLst>
            </a:pPr>
            <a:r>
              <a:rPr sz="2800" dirty="0">
                <a:latin typeface="Calibri"/>
                <a:cs typeface="Calibri"/>
              </a:rPr>
              <a:t>Mo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2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eg</a:t>
            </a:r>
            <a:r>
              <a:rPr sz="2800" spc="-10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3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K+</a:t>
            </a:r>
            <a:r>
              <a:rPr sz="2800" spc="-25" dirty="0">
                <a:latin typeface="Calibri"/>
                <a:cs typeface="Calibri"/>
              </a:rPr>
              <a:t> c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nce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t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spc="-30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lang="en-US" sz="2800" spc="-5" dirty="0">
                <a:latin typeface="Calibri"/>
                <a:cs typeface="Calibri"/>
              </a:rPr>
              <a:t> &amp;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eni</a:t>
            </a:r>
            <a:r>
              <a:rPr sz="2800" spc="3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-a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giotensin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spc="-25" dirty="0">
                <a:latin typeface="Calibri"/>
                <a:cs typeface="Calibri"/>
              </a:rPr>
              <a:t>y</a:t>
            </a:r>
            <a:r>
              <a:rPr sz="2800" spc="-20" dirty="0">
                <a:latin typeface="Calibri"/>
                <a:cs typeface="Calibri"/>
              </a:rPr>
              <a:t>ste</a:t>
            </a:r>
            <a:r>
              <a:rPr sz="2800" spc="-5" dirty="0">
                <a:latin typeface="Calibri"/>
                <a:cs typeface="Calibri"/>
              </a:rPr>
              <a:t>m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1109" y="5334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78435" algn="ctr">
              <a:lnSpc>
                <a:spcPct val="100000"/>
              </a:lnSpc>
            </a:pPr>
            <a:r>
              <a:rPr sz="4400" spc="-60" dirty="0"/>
              <a:t>R</a:t>
            </a:r>
            <a:r>
              <a:rPr sz="4400" spc="-5" dirty="0"/>
              <a:t>eni</a:t>
            </a:r>
            <a:r>
              <a:rPr sz="4400" dirty="0"/>
              <a:t>n</a:t>
            </a:r>
            <a:r>
              <a:rPr sz="4400" spc="-10" dirty="0"/>
              <a:t>-</a:t>
            </a:r>
            <a:r>
              <a:rPr sz="4400" dirty="0"/>
              <a:t>An</a:t>
            </a:r>
            <a:r>
              <a:rPr sz="4400" spc="-20" dirty="0"/>
              <a:t>g</a:t>
            </a:r>
            <a:r>
              <a:rPr sz="4400" spc="-5" dirty="0"/>
              <a:t>io</a:t>
            </a:r>
            <a:r>
              <a:rPr sz="4400" spc="-85" dirty="0"/>
              <a:t>t</a:t>
            </a:r>
            <a:r>
              <a:rPr sz="4400" spc="-5" dirty="0"/>
              <a:t>ensi</a:t>
            </a:r>
            <a:r>
              <a:rPr sz="4400" dirty="0"/>
              <a:t>n</a:t>
            </a:r>
            <a:r>
              <a:rPr sz="4400" spc="15" dirty="0"/>
              <a:t> </a:t>
            </a:r>
            <a:r>
              <a:rPr sz="4400" spc="-70" dirty="0"/>
              <a:t>S</a:t>
            </a:r>
            <a:r>
              <a:rPr sz="4400" spc="-30" dirty="0"/>
              <a:t>y</a:t>
            </a:r>
            <a:r>
              <a:rPr sz="4400" spc="-35" dirty="0"/>
              <a:t>s</a:t>
            </a:r>
            <a:r>
              <a:rPr sz="4400" spc="-70" dirty="0"/>
              <a:t>t</a:t>
            </a:r>
            <a:r>
              <a:rPr sz="4400" spc="-5" dirty="0"/>
              <a:t>em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879629" y="2743200"/>
            <a:ext cx="8067040" cy="3323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enin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el</a:t>
            </a:r>
            <a:r>
              <a:rPr sz="2800" spc="1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ju</a:t>
            </a:r>
            <a:r>
              <a:rPr sz="2800" spc="-15" dirty="0">
                <a:latin typeface="Calibri"/>
                <a:cs typeface="Calibri"/>
              </a:rPr>
              <a:t>x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aglomerul</a:t>
            </a:r>
            <a:r>
              <a:rPr sz="2800" spc="1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lls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lang="en-US" sz="2800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kidney</a:t>
            </a:r>
            <a:r>
              <a:rPr lang="en-US" sz="2800" dirty="0">
                <a:latin typeface="Calibri"/>
                <a:cs typeface="Calibri"/>
              </a:rPr>
              <a:t>s</a:t>
            </a: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-20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cts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angio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ino</a:t>
            </a:r>
            <a:r>
              <a:rPr sz="2800" spc="-3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f</a:t>
            </a:r>
            <a:r>
              <a:rPr sz="2800" spc="-10" dirty="0">
                <a:latin typeface="Calibri"/>
                <a:cs typeface="Calibri"/>
              </a:rPr>
              <a:t>orm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angio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lang="en-US" sz="2800" spc="5" dirty="0">
                <a:latin typeface="Calibri"/>
                <a:cs typeface="Calibri"/>
              </a:rPr>
              <a:t>I</a:t>
            </a: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5" dirty="0">
                <a:latin typeface="Calibri"/>
                <a:cs typeface="Calibri"/>
              </a:rPr>
              <a:t>Angiotensin I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5" dirty="0">
                <a:latin typeface="Calibri"/>
                <a:cs typeface="Calibri"/>
              </a:rPr>
              <a:t> 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b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1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ngi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4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-</a:t>
            </a:r>
            <a:r>
              <a:rPr lang="en-US" sz="2800" dirty="0">
                <a:latin typeface="Calibri"/>
                <a:cs typeface="Calibri"/>
              </a:rPr>
              <a:t>     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75" dirty="0">
                <a:latin typeface="Calibri"/>
                <a:cs typeface="Calibri"/>
              </a:rPr>
              <a:t>n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er</a:t>
            </a:r>
            <a:r>
              <a:rPr sz="2800" spc="1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ing en</a:t>
            </a:r>
            <a:r>
              <a:rPr sz="2800" spc="-30" dirty="0">
                <a:latin typeface="Calibri"/>
                <a:cs typeface="Calibri"/>
              </a:rPr>
              <a:t>z</a:t>
            </a:r>
            <a:r>
              <a:rPr sz="2800" spc="-10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me </a:t>
            </a:r>
            <a:r>
              <a:rPr lang="en-US" sz="2800" dirty="0">
                <a:latin typeface="Calibri"/>
                <a:cs typeface="Calibri"/>
              </a:rPr>
              <a:t>(ACE) 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or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angio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lang="en-US" sz="2800" spc="30" dirty="0">
                <a:latin typeface="Calibri"/>
                <a:cs typeface="Calibri"/>
              </a:rPr>
              <a:t>        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po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 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ri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mulus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or </a:t>
            </a:r>
            <a:r>
              <a:rPr lang="en-US" sz="2800" spc="-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aldo</a:t>
            </a:r>
            <a:r>
              <a:rPr sz="2800" spc="-35" dirty="0">
                <a:latin typeface="Calibri"/>
                <a:cs typeface="Calibri"/>
              </a:rPr>
              <a:t>st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dirty="0">
                <a:latin typeface="Calibri"/>
                <a:cs typeface="Calibri"/>
              </a:rPr>
              <a:t>e </a:t>
            </a:r>
            <a:r>
              <a:rPr sz="2800" spc="-5" dirty="0">
                <a:latin typeface="Calibri"/>
                <a:cs typeface="Calibri"/>
              </a:rPr>
              <a:t>se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307975" algn="ctr">
              <a:lnSpc>
                <a:spcPct val="100000"/>
              </a:lnSpc>
            </a:pPr>
            <a:r>
              <a:rPr sz="4400" dirty="0"/>
              <a:t>Ad</a:t>
            </a:r>
            <a:r>
              <a:rPr sz="4400" spc="-55" dirty="0"/>
              <a:t>r</a:t>
            </a:r>
            <a:r>
              <a:rPr sz="4400" spc="-5" dirty="0"/>
              <a:t>ena</a:t>
            </a:r>
            <a:r>
              <a:rPr sz="4400" dirty="0"/>
              <a:t>l</a:t>
            </a:r>
            <a:r>
              <a:rPr sz="4400" spc="10" dirty="0"/>
              <a:t> </a:t>
            </a:r>
            <a:r>
              <a:rPr sz="4400" spc="-25" dirty="0"/>
              <a:t>C</a:t>
            </a:r>
            <a:r>
              <a:rPr sz="4400" dirty="0"/>
              <a:t>or</a:t>
            </a:r>
            <a:r>
              <a:rPr sz="4400" spc="-85" dirty="0"/>
              <a:t>t</a:t>
            </a:r>
            <a:r>
              <a:rPr sz="4400" spc="-55" dirty="0"/>
              <a:t>e</a:t>
            </a:r>
            <a:r>
              <a:rPr sz="4400" dirty="0"/>
              <a:t>x</a:t>
            </a:r>
            <a:r>
              <a:rPr sz="4400" spc="20" dirty="0"/>
              <a:t> </a:t>
            </a:r>
            <a:r>
              <a:rPr sz="4400" spc="-5" dirty="0"/>
              <a:t>Diso</a:t>
            </a:r>
            <a:r>
              <a:rPr sz="4400" spc="-60" dirty="0"/>
              <a:t>r</a:t>
            </a:r>
            <a:r>
              <a:rPr sz="4400" dirty="0"/>
              <a:t>de</a:t>
            </a:r>
            <a:r>
              <a:rPr sz="4400" spc="-70" dirty="0"/>
              <a:t>r</a:t>
            </a:r>
            <a:r>
              <a:rPr sz="4400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52600" y="2971800"/>
            <a:ext cx="5334000" cy="2185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Insu</a:t>
            </a:r>
            <a:r>
              <a:rPr sz="2800" spc="-45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fi</a:t>
            </a:r>
            <a:r>
              <a:rPr sz="2800" spc="1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ien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y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Cris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Cushin</a:t>
            </a:r>
            <a:r>
              <a:rPr sz="2800" spc="114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lang="en-US" sz="2800" spc="40" dirty="0">
                <a:latin typeface="Calibri"/>
                <a:cs typeface="Calibri"/>
              </a:rPr>
              <a:t>Disease/</a:t>
            </a:r>
            <a:r>
              <a:rPr sz="2800" spc="-3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yn</a:t>
            </a:r>
            <a:r>
              <a:rPr sz="2800" spc="-10" dirty="0">
                <a:latin typeface="Calibri"/>
                <a:cs typeface="Calibri"/>
              </a:rPr>
              <a:t>d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ome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Aldo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onism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209304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78435" algn="ctr">
              <a:lnSpc>
                <a:spcPct val="100000"/>
              </a:lnSpc>
            </a:pPr>
            <a:r>
              <a:rPr sz="4400" spc="-5" dirty="0"/>
              <a:t>P</a:t>
            </a:r>
            <a:r>
              <a:rPr sz="4400" spc="-70" dirty="0"/>
              <a:t>r</a:t>
            </a:r>
            <a:r>
              <a:rPr sz="4400" spc="-5" dirty="0"/>
              <a:t>o</a:t>
            </a:r>
            <a:r>
              <a:rPr sz="4400" spc="-80" dirty="0"/>
              <a:t>t</a:t>
            </a:r>
            <a:r>
              <a:rPr sz="4400" spc="-5" dirty="0"/>
              <a:t>ein</a:t>
            </a:r>
            <a:r>
              <a:rPr sz="4400" dirty="0"/>
              <a:t>s</a:t>
            </a:r>
            <a:r>
              <a:rPr sz="4400" spc="10" dirty="0"/>
              <a:t> </a:t>
            </a:r>
            <a:r>
              <a:rPr sz="4400" spc="-5" dirty="0"/>
              <a:t>and </a:t>
            </a:r>
            <a:r>
              <a:rPr sz="4400" spc="-80" dirty="0"/>
              <a:t>P</a:t>
            </a:r>
            <a:r>
              <a:rPr sz="4400" spc="-5" dirty="0"/>
              <a:t>ol</a:t>
            </a:r>
            <a:r>
              <a:rPr sz="4400" spc="-25" dirty="0"/>
              <a:t>y</a:t>
            </a:r>
            <a:r>
              <a:rPr sz="4400" dirty="0"/>
              <a:t>pe</a:t>
            </a:r>
            <a:r>
              <a:rPr sz="4400" spc="-25" dirty="0"/>
              <a:t>p</a:t>
            </a:r>
            <a:r>
              <a:rPr sz="4400" spc="-5" dirty="0"/>
              <a:t>ti</a:t>
            </a:r>
            <a:r>
              <a:rPr sz="4400" spc="-20" dirty="0"/>
              <a:t>d</a:t>
            </a:r>
            <a:r>
              <a:rPr sz="4400" spc="-5" dirty="0"/>
              <a:t>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70230" y="2209800"/>
            <a:ext cx="8003540" cy="4078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342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3000" spc="-15" dirty="0">
                <a:latin typeface="Calibri"/>
                <a:cs typeface="Calibri"/>
              </a:rPr>
              <a:t>L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spc="-15" dirty="0">
                <a:latin typeface="Calibri"/>
                <a:cs typeface="Calibri"/>
              </a:rPr>
              <a:t>g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lang="en-US" sz="3000" spc="-25" dirty="0">
                <a:latin typeface="Calibri"/>
                <a:cs typeface="Calibri"/>
              </a:rPr>
              <a:t>class </a:t>
            </a:r>
            <a:r>
              <a:rPr lang="en-US" sz="3000" dirty="0">
                <a:latin typeface="Calibri"/>
                <a:cs typeface="Calibri"/>
              </a:rPr>
              <a:t>of </a:t>
            </a:r>
            <a:r>
              <a:rPr sz="3000" spc="-5" dirty="0">
                <a:latin typeface="Calibri"/>
                <a:cs typeface="Calibri"/>
              </a:rPr>
              <a:t>hormone</a:t>
            </a:r>
            <a:r>
              <a:rPr sz="3000" dirty="0">
                <a:latin typeface="Calibri"/>
                <a:cs typeface="Calibri"/>
              </a:rPr>
              <a:t>s</a:t>
            </a:r>
            <a:r>
              <a:rPr sz="3000" spc="10" dirty="0">
                <a:latin typeface="Calibri"/>
                <a:cs typeface="Calibri"/>
              </a:rPr>
              <a:t> </a:t>
            </a:r>
            <a:endParaRPr sz="3000" dirty="0">
              <a:latin typeface="Calibri"/>
              <a:cs typeface="Calibri"/>
            </a:endParaRPr>
          </a:p>
          <a:p>
            <a:pPr marL="355600" indent="-342900">
              <a:lnSpc>
                <a:spcPts val="342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3000" spc="-45" dirty="0">
                <a:latin typeface="Calibri"/>
                <a:cs typeface="Calibri"/>
              </a:rPr>
              <a:t>Produced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lang="en-US" sz="3000" spc="-5" dirty="0">
                <a:latin typeface="Calibri"/>
                <a:cs typeface="Calibri"/>
              </a:rPr>
              <a:t>in endocrine cell on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oug</a:t>
            </a:r>
            <a:r>
              <a:rPr sz="3000" dirty="0">
                <a:latin typeface="Calibri"/>
                <a:cs typeface="Calibri"/>
              </a:rPr>
              <a:t>h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end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f 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en</a:t>
            </a:r>
            <a:r>
              <a:rPr sz="3000" spc="5" dirty="0">
                <a:latin typeface="Calibri"/>
                <a:cs typeface="Calibri"/>
              </a:rPr>
              <a:t>d</a:t>
            </a:r>
            <a:r>
              <a:rPr sz="3000" spc="-5" dirty="0">
                <a:latin typeface="Calibri"/>
                <a:cs typeface="Calibri"/>
              </a:rPr>
              <a:t>op</a:t>
            </a:r>
            <a:r>
              <a:rPr sz="3000" spc="-10" dirty="0">
                <a:latin typeface="Calibri"/>
                <a:cs typeface="Calibri"/>
              </a:rPr>
              <a:t>l</a:t>
            </a:r>
            <a:r>
              <a:rPr sz="3000" dirty="0">
                <a:latin typeface="Calibri"/>
                <a:cs typeface="Calibri"/>
              </a:rPr>
              <a:t>asmic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spc="-2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ic</a:t>
            </a:r>
            <a:r>
              <a:rPr sz="3000" spc="-5" dirty="0">
                <a:latin typeface="Calibri"/>
                <a:cs typeface="Calibri"/>
              </a:rPr>
              <a:t>ulu</a:t>
            </a:r>
            <a:r>
              <a:rPr sz="3000" dirty="0">
                <a:latin typeface="Calibri"/>
                <a:cs typeface="Calibri"/>
              </a:rPr>
              <a:t>m</a:t>
            </a:r>
          </a:p>
          <a:p>
            <a:pPr marL="355600" marR="18415" indent="-342900">
              <a:lnSpc>
                <a:spcPts val="324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  <a:tab pos="3855085" algn="l"/>
              </a:tabLst>
            </a:pPr>
            <a:r>
              <a:rPr sz="3000" spc="-4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y</a:t>
            </a:r>
            <a:r>
              <a:rPr sz="3000" spc="-20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thesi</a:t>
            </a:r>
            <a:r>
              <a:rPr sz="3000" spc="-70" dirty="0">
                <a:latin typeface="Calibri"/>
                <a:cs typeface="Calibri"/>
              </a:rPr>
              <a:t>z</a:t>
            </a:r>
            <a:r>
              <a:rPr sz="3000" dirty="0">
                <a:latin typeface="Calibri"/>
                <a:cs typeface="Calibri"/>
              </a:rPr>
              <a:t>ed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fi</a:t>
            </a:r>
            <a:r>
              <a:rPr sz="3000" spc="-75" dirty="0">
                <a:latin typeface="Calibri"/>
                <a:cs typeface="Calibri"/>
              </a:rPr>
              <a:t>r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t as la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spc="-15" dirty="0">
                <a:latin typeface="Calibri"/>
                <a:cs typeface="Calibri"/>
              </a:rPr>
              <a:t>g</a:t>
            </a:r>
            <a:r>
              <a:rPr sz="3000" spc="-5" dirty="0">
                <a:latin typeface="Calibri"/>
                <a:cs typeface="Calibri"/>
              </a:rPr>
              <a:t>er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p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5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eins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</a:t>
            </a:r>
            <a:r>
              <a:rPr sz="3000" spc="-20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not bio</a:t>
            </a:r>
            <a:r>
              <a:rPr sz="3000" spc="-15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ogi</a:t>
            </a:r>
            <a:r>
              <a:rPr sz="3000" spc="-30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al</a:t>
            </a:r>
            <a:r>
              <a:rPr sz="3000" spc="-15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sz="3000" spc="4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ac</a:t>
            </a:r>
            <a:r>
              <a:rPr sz="3000" spc="-20" dirty="0">
                <a:latin typeface="Calibri"/>
                <a:cs typeface="Calibri"/>
              </a:rPr>
              <a:t>t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20" dirty="0">
                <a:latin typeface="Calibri"/>
                <a:cs typeface="Calibri"/>
              </a:rPr>
              <a:t>v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lang="en-US" sz="2800" dirty="0">
                <a:sym typeface="Symbol"/>
              </a:rPr>
              <a:t></a:t>
            </a:r>
            <a:r>
              <a:rPr sz="3000" spc="-15" dirty="0">
                <a:latin typeface="Calibri"/>
                <a:cs typeface="Calibri"/>
              </a:rPr>
              <a:t> c</a:t>
            </a:r>
            <a:r>
              <a:rPr sz="3000" spc="-10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60" dirty="0">
                <a:latin typeface="Calibri"/>
                <a:cs typeface="Calibri"/>
              </a:rPr>
              <a:t>a</a:t>
            </a:r>
            <a:r>
              <a:rPr sz="3000" spc="-20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ed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2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o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5" dirty="0">
                <a:latin typeface="Calibri"/>
                <a:cs typeface="Calibri"/>
              </a:rPr>
              <a:t>f</a:t>
            </a:r>
            <a:r>
              <a:rPr sz="3000" spc="-10" dirty="0">
                <a:latin typeface="Calibri"/>
                <a:cs typeface="Calibri"/>
              </a:rPr>
              <a:t>orm</a:t>
            </a:r>
            <a:r>
              <a:rPr sz="3000" spc="-5" dirty="0">
                <a:latin typeface="Calibri"/>
                <a:cs typeface="Calibri"/>
              </a:rPr>
              <a:t> smal</a:t>
            </a:r>
            <a:r>
              <a:rPr sz="3000" spc="-10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er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lang="en-US" sz="300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p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lang="en-US" sz="3000" spc="-5" dirty="0">
                <a:latin typeface="Calibri"/>
                <a:cs typeface="Calibri"/>
              </a:rPr>
              <a:t>-</a:t>
            </a:r>
            <a:r>
              <a:rPr sz="3000" spc="-5" dirty="0">
                <a:latin typeface="Calibri"/>
                <a:cs typeface="Calibri"/>
              </a:rPr>
              <a:t>horm</a:t>
            </a:r>
            <a:r>
              <a:rPr sz="3000" spc="-10" dirty="0">
                <a:latin typeface="Calibri"/>
                <a:cs typeface="Calibri"/>
              </a:rPr>
              <a:t>o</a:t>
            </a:r>
            <a:r>
              <a:rPr sz="3000" spc="-5" dirty="0">
                <a:latin typeface="Calibri"/>
                <a:cs typeface="Calibri"/>
              </a:rPr>
              <a:t>ne</a:t>
            </a:r>
            <a:r>
              <a:rPr sz="3000" dirty="0">
                <a:latin typeface="Calibri"/>
                <a:cs typeface="Calibri"/>
              </a:rPr>
              <a:t>s</a:t>
            </a:r>
            <a:r>
              <a:rPr lang="en-US" sz="3000" dirty="0">
                <a:latin typeface="Calibri"/>
                <a:cs typeface="Calibri"/>
              </a:rPr>
              <a:t> (still in </a:t>
            </a:r>
            <a:r>
              <a:rPr sz="3000" dirty="0">
                <a:latin typeface="Calibri"/>
                <a:cs typeface="Calibri"/>
              </a:rPr>
              <a:t>en</a:t>
            </a:r>
            <a:r>
              <a:rPr sz="3000" spc="5" dirty="0">
                <a:latin typeface="Calibri"/>
                <a:cs typeface="Calibri"/>
              </a:rPr>
              <a:t>d</a:t>
            </a:r>
            <a:r>
              <a:rPr sz="3000" spc="-5" dirty="0">
                <a:latin typeface="Calibri"/>
                <a:cs typeface="Calibri"/>
              </a:rPr>
              <a:t>op</a:t>
            </a:r>
            <a:r>
              <a:rPr sz="3000" spc="-10" dirty="0">
                <a:latin typeface="Calibri"/>
                <a:cs typeface="Calibri"/>
              </a:rPr>
              <a:t>l</a:t>
            </a:r>
            <a:r>
              <a:rPr sz="3000" dirty="0">
                <a:latin typeface="Calibri"/>
                <a:cs typeface="Calibri"/>
              </a:rPr>
              <a:t>asmic </a:t>
            </a:r>
            <a:r>
              <a:rPr lang="en-US" sz="3000" dirty="0">
                <a:latin typeface="Calibri"/>
                <a:cs typeface="Calibri"/>
              </a:rPr>
              <a:t>reticulum)</a:t>
            </a:r>
            <a:endParaRPr sz="3000" dirty="0">
              <a:latin typeface="Calibri"/>
              <a:cs typeface="Calibri"/>
            </a:endParaRPr>
          </a:p>
          <a:p>
            <a:pPr marL="3556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3000" spc="-5" dirty="0">
                <a:latin typeface="Calibri"/>
                <a:cs typeface="Calibri"/>
              </a:rPr>
              <a:t>Next t</a:t>
            </a:r>
            <a:r>
              <a:rPr sz="3000" spc="-7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ans</a:t>
            </a:r>
            <a:r>
              <a:rPr sz="3000" spc="-90" dirty="0">
                <a:latin typeface="Calibri"/>
                <a:cs typeface="Calibri"/>
              </a:rPr>
              <a:t>f</a:t>
            </a:r>
            <a:r>
              <a:rPr sz="3000" spc="-5" dirty="0">
                <a:latin typeface="Calibri"/>
                <a:cs typeface="Calibri"/>
              </a:rPr>
              <a:t>er</a:t>
            </a:r>
            <a:r>
              <a:rPr sz="3000" spc="-6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ed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o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Golgi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ap</a:t>
            </a:r>
            <a:r>
              <a:rPr sz="3000" spc="5" dirty="0">
                <a:latin typeface="Calibri"/>
                <a:cs typeface="Calibri"/>
              </a:rPr>
              <a:t>p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65" dirty="0">
                <a:latin typeface="Calibri"/>
                <a:cs typeface="Calibri"/>
              </a:rPr>
              <a:t>r</a:t>
            </a:r>
            <a:r>
              <a:rPr sz="3000" spc="-20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tus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spc="-60" dirty="0">
                <a:latin typeface="Calibri"/>
                <a:cs typeface="Calibri"/>
              </a:rPr>
              <a:t>f</a:t>
            </a:r>
            <a:r>
              <a:rPr sz="3000" spc="-5" dirty="0">
                <a:latin typeface="Calibri"/>
                <a:cs typeface="Calibri"/>
              </a:rPr>
              <a:t>or</a:t>
            </a:r>
            <a:r>
              <a:rPr lang="en-US"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pac</a:t>
            </a:r>
            <a:r>
              <a:rPr sz="3000" spc="-70" dirty="0">
                <a:latin typeface="Calibri"/>
                <a:cs typeface="Calibri"/>
              </a:rPr>
              <a:t>k</a:t>
            </a:r>
            <a:r>
              <a:rPr sz="3000" spc="-5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g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g</a:t>
            </a:r>
            <a:r>
              <a:rPr sz="3000" spc="-10" dirty="0">
                <a:latin typeface="Calibri"/>
                <a:cs typeface="Calibri"/>
              </a:rPr>
              <a:t> i</a:t>
            </a:r>
            <a:r>
              <a:rPr sz="3000" spc="-20" dirty="0">
                <a:latin typeface="Calibri"/>
                <a:cs typeface="Calibri"/>
              </a:rPr>
              <a:t>n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o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s</a:t>
            </a:r>
            <a:r>
              <a:rPr sz="3000" spc="0" dirty="0">
                <a:latin typeface="Calibri"/>
                <a:cs typeface="Calibri"/>
              </a:rPr>
              <a:t>e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spc="-20" dirty="0">
                <a:latin typeface="Calibri"/>
                <a:cs typeface="Calibri"/>
              </a:rPr>
              <a:t>e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spc="-10" dirty="0">
                <a:latin typeface="Calibri"/>
                <a:cs typeface="Calibri"/>
              </a:rPr>
              <a:t>o</a:t>
            </a:r>
            <a:r>
              <a:rPr sz="3000" spc="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sz="3000" spc="-20" dirty="0">
                <a:latin typeface="Calibri"/>
                <a:cs typeface="Calibri"/>
              </a:rPr>
              <a:t> v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s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10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es</a:t>
            </a:r>
            <a:endParaRPr sz="3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2052" y="5334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290195" algn="ctr">
              <a:lnSpc>
                <a:spcPct val="100000"/>
              </a:lnSpc>
            </a:pPr>
            <a:r>
              <a:rPr sz="4400" dirty="0"/>
              <a:t>Ad</a:t>
            </a:r>
            <a:r>
              <a:rPr sz="4400" spc="-55" dirty="0"/>
              <a:t>r</a:t>
            </a:r>
            <a:r>
              <a:rPr sz="4400" spc="-5" dirty="0"/>
              <a:t>ena</a:t>
            </a:r>
            <a:r>
              <a:rPr sz="4400" dirty="0"/>
              <a:t>l</a:t>
            </a:r>
            <a:r>
              <a:rPr sz="4400" spc="10" dirty="0"/>
              <a:t> </a:t>
            </a:r>
            <a:r>
              <a:rPr sz="4400" dirty="0"/>
              <a:t>Insufficiency</a:t>
            </a:r>
            <a:r>
              <a:rPr sz="4400" spc="-80" dirty="0"/>
              <a:t> </a:t>
            </a:r>
            <a:r>
              <a:rPr sz="4400" spc="-5" dirty="0"/>
              <a:t>(AI)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685800" y="2743200"/>
            <a:ext cx="7669530" cy="3477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Pr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ma</a:t>
            </a:r>
            <a:r>
              <a:rPr sz="2800" spc="2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Dise</a:t>
            </a:r>
            <a:r>
              <a:rPr sz="2800" spc="1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se</a:t>
            </a:r>
            <a:r>
              <a:rPr lang="en-US" sz="2800" dirty="0">
                <a:latin typeface="Calibri"/>
                <a:cs typeface="Calibri"/>
              </a:rPr>
              <a:t>—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dd</a:t>
            </a:r>
            <a:r>
              <a:rPr sz="2800" dirty="0">
                <a:latin typeface="Calibri"/>
                <a:cs typeface="Calibri"/>
              </a:rPr>
              <a:t>iso</a:t>
            </a:r>
            <a:r>
              <a:rPr sz="2800" spc="10" dirty="0">
                <a:latin typeface="Calibri"/>
                <a:cs typeface="Calibri"/>
              </a:rPr>
              <a:t>n</a:t>
            </a:r>
            <a:r>
              <a:rPr sz="2800" spc="-180" dirty="0">
                <a:latin typeface="Calibri"/>
                <a:cs typeface="Calibri"/>
              </a:rPr>
              <a:t>’</a:t>
            </a:r>
            <a:r>
              <a:rPr sz="2800" dirty="0">
                <a:latin typeface="Calibri"/>
                <a:cs typeface="Calibri"/>
              </a:rPr>
              <a:t>s </a:t>
            </a:r>
            <a:r>
              <a:rPr sz="2800" spc="-5" dirty="0">
                <a:latin typeface="Calibri"/>
                <a:cs typeface="Calibri"/>
              </a:rPr>
              <a:t>Disea</a:t>
            </a:r>
            <a:r>
              <a:rPr sz="2800" spc="1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ec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nda</a:t>
            </a:r>
            <a:r>
              <a:rPr sz="2800" spc="3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Dis</a:t>
            </a:r>
            <a:r>
              <a:rPr sz="2800" spc="1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—2 main causes</a:t>
            </a:r>
          </a:p>
          <a:p>
            <a:pPr marL="5270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355600" algn="l"/>
              </a:tabLst>
            </a:pPr>
            <a:r>
              <a:rPr lang="en-US" sz="2800" spc="-65" dirty="0">
                <a:latin typeface="Calibri"/>
                <a:cs typeface="Calibri"/>
              </a:rPr>
              <a:t>Hypothalamic-pituitary-adrenal (HPA) suppression from exogenous glucocorticoid therapy</a:t>
            </a:r>
          </a:p>
          <a:p>
            <a:pPr marL="5270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355600" algn="l"/>
              </a:tabLst>
            </a:pPr>
            <a:r>
              <a:rPr lang="en-US" sz="2800" spc="-65" dirty="0">
                <a:latin typeface="Calibri"/>
                <a:cs typeface="Calibri"/>
              </a:rPr>
              <a:t>ACTH deficiency 2</a:t>
            </a:r>
            <a:r>
              <a:rPr lang="en-US" sz="2800" spc="-65" baseline="30000" dirty="0">
                <a:latin typeface="Calibri"/>
                <a:cs typeface="Calibri"/>
              </a:rPr>
              <a:t>o </a:t>
            </a:r>
            <a:r>
              <a:rPr lang="en-US" sz="2800" spc="-65" dirty="0">
                <a:latin typeface="Calibri"/>
                <a:cs typeface="Calibri"/>
              </a:rPr>
              <a:t>hypothalamus or pituitary gland dysfunction (tumor, infection, surgical or radiologic ablation)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764977"/>
            <a:ext cx="637794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21435" marR="5080" indent="-330200" algn="ctr">
              <a:lnSpc>
                <a:spcPct val="100000"/>
              </a:lnSpc>
            </a:pPr>
            <a:r>
              <a:rPr lang="en-US" sz="4000" spc="-5" dirty="0"/>
              <a:t>AI</a:t>
            </a:r>
            <a:br>
              <a:rPr lang="en-US" sz="4000" spc="-5" dirty="0"/>
            </a:br>
            <a:r>
              <a:rPr sz="4000" dirty="0">
                <a:latin typeface="Calibri"/>
                <a:cs typeface="Calibri"/>
              </a:rPr>
              <a:t>Ad</a:t>
            </a:r>
            <a:r>
              <a:rPr sz="4000" spc="-15" dirty="0">
                <a:latin typeface="Calibri"/>
                <a:cs typeface="Calibri"/>
              </a:rPr>
              <a:t>d</a:t>
            </a:r>
            <a:r>
              <a:rPr sz="4000" dirty="0">
                <a:latin typeface="Calibri"/>
                <a:cs typeface="Calibri"/>
              </a:rPr>
              <a:t>is</a:t>
            </a:r>
            <a:r>
              <a:rPr sz="4000" spc="10" dirty="0">
                <a:latin typeface="Calibri"/>
                <a:cs typeface="Calibri"/>
              </a:rPr>
              <a:t>o</a:t>
            </a:r>
            <a:r>
              <a:rPr sz="4000" dirty="0">
                <a:latin typeface="Calibri"/>
                <a:cs typeface="Calibri"/>
              </a:rPr>
              <a:t>n</a:t>
            </a:r>
            <a:r>
              <a:rPr sz="4000" spc="-220" dirty="0">
                <a:latin typeface="Calibri"/>
                <a:cs typeface="Calibri"/>
              </a:rPr>
              <a:t>’</a:t>
            </a:r>
            <a:r>
              <a:rPr sz="4000" dirty="0">
                <a:latin typeface="Calibri"/>
                <a:cs typeface="Calibri"/>
              </a:rPr>
              <a:t>s</a:t>
            </a:r>
            <a:r>
              <a:rPr sz="4000" spc="20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Dis</a:t>
            </a:r>
            <a:r>
              <a:rPr sz="4000" spc="15" dirty="0">
                <a:latin typeface="Calibri"/>
                <a:cs typeface="Calibri"/>
              </a:rPr>
              <a:t>e</a:t>
            </a:r>
            <a:r>
              <a:rPr sz="4000" dirty="0">
                <a:latin typeface="Calibri"/>
                <a:cs typeface="Calibri"/>
              </a:rPr>
              <a:t>a</a:t>
            </a:r>
            <a:r>
              <a:rPr sz="4000" spc="5" dirty="0">
                <a:latin typeface="Calibri"/>
                <a:cs typeface="Calibri"/>
              </a:rPr>
              <a:t>s</a:t>
            </a:r>
            <a:r>
              <a:rPr sz="4000" dirty="0">
                <a:latin typeface="Calibri"/>
                <a:cs typeface="Calibri"/>
              </a:rPr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200" y="2581294"/>
            <a:ext cx="7972425" cy="39456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marR="592455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dirty="0">
                <a:latin typeface="Calibri"/>
                <a:cs typeface="Calibri"/>
              </a:rPr>
              <a:t>Absence of cortisol &amp; aldosterone d/t adrenal cortex destruction</a:t>
            </a:r>
            <a:endParaRPr sz="2400" dirty="0">
              <a:latin typeface="Calibri"/>
              <a:cs typeface="Calibri"/>
            </a:endParaRPr>
          </a:p>
          <a:p>
            <a:pPr marL="457200" indent="-342900">
              <a:lnSpc>
                <a:spcPts val="292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15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4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 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ommo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au</a:t>
            </a:r>
            <a:r>
              <a:rPr sz="2400" spc="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lang="en-US" sz="2400" spc="-40" dirty="0">
                <a:latin typeface="Calibri"/>
                <a:cs typeface="Calibri"/>
              </a:rPr>
              <a:t>in US </a:t>
            </a:r>
            <a:r>
              <a:rPr lang="en-US" sz="2400" spc="-5" dirty="0">
                <a:latin typeface="Calibri"/>
                <a:cs typeface="Calibri"/>
              </a:rPr>
              <a:t>are autoimmune dysfunction (DM1, Hashimoto thyroiditis, congenital AI, sarcoidosis, HIV, adrenal hemorrhage, malignancy or trauma)</a:t>
            </a:r>
          </a:p>
          <a:p>
            <a:pPr marL="457200" marR="508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spc="-50" dirty="0">
                <a:latin typeface="Calibri" panose="020F0502020204030204" pitchFamily="34" charset="0"/>
                <a:cs typeface="Calibri" panose="020F0502020204030204" pitchFamily="34" charset="0"/>
              </a:rPr>
              <a:t>S/S:  weakness &amp; fatigue,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 appetite &amp;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wt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loss,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abd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 pain, N/V, diarrhea, hypotension, hypoglycemia, hyponatremia, hypovolemia, hyperkalemia, mucosal &amp; skin pigmentation &amp; asthenia</a:t>
            </a:r>
            <a:endParaRPr lang="en-US" sz="2400" spc="-50" dirty="0">
              <a:latin typeface="Calibri" panose="020F0502020204030204" pitchFamily="34" charset="0"/>
              <a:cs typeface="Calibri" panose="020F0502020204030204" pitchFamily="34" charset="0"/>
              <a:sym typeface="Symbol"/>
            </a:endParaRPr>
          </a:p>
          <a:p>
            <a:pPr marL="457200" marR="508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spc="-5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Adrenal-pituitary axis intact with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Symbol"/>
              </a:rPr>
              <a:t> [ACTH] d/t   cortisol production</a:t>
            </a:r>
            <a:endParaRPr lang="en-US" sz="2400" spc="-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533400"/>
            <a:ext cx="6405372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2135" marR="5080" indent="309880" algn="ctr">
              <a:lnSpc>
                <a:spcPct val="100000"/>
              </a:lnSpc>
            </a:pPr>
            <a:r>
              <a:rPr sz="4000" dirty="0">
                <a:latin typeface="Calibri"/>
                <a:cs typeface="Calibri"/>
              </a:rPr>
              <a:t>A</a:t>
            </a:r>
            <a:r>
              <a:rPr sz="4000" spc="-15" dirty="0">
                <a:latin typeface="Calibri"/>
                <a:cs typeface="Calibri"/>
              </a:rPr>
              <a:t>d</a:t>
            </a:r>
            <a:r>
              <a:rPr sz="4000" dirty="0">
                <a:latin typeface="Calibri"/>
                <a:cs typeface="Calibri"/>
              </a:rPr>
              <a:t>d</a:t>
            </a:r>
            <a:r>
              <a:rPr sz="4000" spc="-15" dirty="0">
                <a:latin typeface="Calibri"/>
                <a:cs typeface="Calibri"/>
              </a:rPr>
              <a:t>i</a:t>
            </a:r>
            <a:r>
              <a:rPr sz="4000" dirty="0">
                <a:latin typeface="Calibri"/>
                <a:cs typeface="Calibri"/>
              </a:rPr>
              <a:t>s</a:t>
            </a:r>
            <a:r>
              <a:rPr sz="4000" spc="5" dirty="0">
                <a:latin typeface="Calibri"/>
                <a:cs typeface="Calibri"/>
              </a:rPr>
              <a:t>o</a:t>
            </a:r>
            <a:r>
              <a:rPr sz="4000" dirty="0">
                <a:latin typeface="Calibri"/>
                <a:cs typeface="Calibri"/>
              </a:rPr>
              <a:t>n</a:t>
            </a:r>
            <a:r>
              <a:rPr sz="4000" spc="-220" dirty="0">
                <a:latin typeface="Calibri"/>
                <a:cs typeface="Calibri"/>
              </a:rPr>
              <a:t>’</a:t>
            </a:r>
            <a:r>
              <a:rPr sz="4000" dirty="0">
                <a:latin typeface="Calibri"/>
                <a:cs typeface="Calibri"/>
              </a:rPr>
              <a:t>s</a:t>
            </a:r>
            <a:r>
              <a:rPr sz="4000" spc="3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Dise</a:t>
            </a:r>
            <a:r>
              <a:rPr sz="4000" spc="5" dirty="0">
                <a:latin typeface="Calibri"/>
                <a:cs typeface="Calibri"/>
              </a:rPr>
              <a:t>a</a:t>
            </a:r>
            <a:r>
              <a:rPr sz="4000" dirty="0">
                <a:latin typeface="Calibri"/>
                <a:cs typeface="Calibri"/>
              </a:rPr>
              <a:t>se </a:t>
            </a:r>
            <a:r>
              <a:rPr sz="4000" spc="-10" dirty="0"/>
              <a:t>Diagnosi</a:t>
            </a:r>
            <a:r>
              <a:rPr sz="4000" spc="-5" dirty="0"/>
              <a:t>s</a:t>
            </a:r>
            <a:r>
              <a:rPr sz="4000" spc="50" dirty="0"/>
              <a:t> </a:t>
            </a:r>
            <a:r>
              <a:rPr lang="en-US" sz="4000" spc="-5" dirty="0"/>
              <a:t>&amp; Treatment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2514600"/>
            <a:ext cx="7749540" cy="415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4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Dx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b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li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plasm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1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so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&lt;2</a:t>
            </a:r>
            <a:r>
              <a:rPr sz="2800" dirty="0">
                <a:latin typeface="Calibri"/>
                <a:cs typeface="Calibri"/>
              </a:rPr>
              <a:t>0 mc</a:t>
            </a:r>
            <a:r>
              <a:rPr sz="2800" spc="95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/d</a:t>
            </a:r>
            <a:r>
              <a:rPr sz="2800" dirty="0">
                <a:latin typeface="Calibri"/>
                <a:cs typeface="Calibri"/>
              </a:rPr>
              <a:t>l </a:t>
            </a:r>
            <a:r>
              <a:rPr lang="en-US" sz="2800" dirty="0">
                <a:latin typeface="Calibri"/>
                <a:cs typeface="Calibri"/>
              </a:rPr>
              <a:t>&amp; </a:t>
            </a:r>
            <a:r>
              <a:rPr sz="2800" spc="-3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or</a:t>
            </a:r>
            <a:r>
              <a:rPr sz="2800" spc="-10" dirty="0">
                <a:latin typeface="Calibri"/>
                <a:cs typeface="Calibri"/>
              </a:rPr>
              <a:t>ti</a:t>
            </a:r>
            <a:r>
              <a:rPr sz="2800" spc="-5" dirty="0">
                <a:latin typeface="Calibri"/>
                <a:cs typeface="Calibri"/>
              </a:rPr>
              <a:t>so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lang="en-US" sz="2800" spc="15" dirty="0">
                <a:latin typeface="Calibri"/>
                <a:cs typeface="Calibri"/>
              </a:rPr>
              <a:t>      	   </a:t>
            </a:r>
            <a:r>
              <a:rPr sz="2800" spc="-10" dirty="0">
                <a:latin typeface="Calibri"/>
                <a:cs typeface="Calibri"/>
              </a:rPr>
              <a:t>l</a:t>
            </a:r>
            <a:r>
              <a:rPr sz="2800" spc="-20" dirty="0">
                <a:latin typeface="Calibri"/>
                <a:cs typeface="Calibri"/>
              </a:rPr>
              <a:t>ev</a:t>
            </a:r>
            <a:r>
              <a:rPr sz="2800" dirty="0">
                <a:latin typeface="Calibri"/>
                <a:cs typeface="Calibri"/>
              </a:rPr>
              <a:t>el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&lt;2</a:t>
            </a:r>
            <a:r>
              <a:rPr sz="2800" spc="-5" dirty="0">
                <a:latin typeface="Calibri"/>
                <a:cs typeface="Calibri"/>
              </a:rPr>
              <a:t>0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mc</a:t>
            </a:r>
            <a:r>
              <a:rPr sz="2800" spc="100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/d</a:t>
            </a:r>
            <a:r>
              <a:rPr sz="2800" dirty="0">
                <a:latin typeface="Calibri"/>
                <a:cs typeface="Calibri"/>
              </a:rPr>
              <a:t>l </a:t>
            </a:r>
            <a:r>
              <a:rPr sz="2800" spc="-2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er </a:t>
            </a:r>
            <a:r>
              <a:rPr sz="2800" spc="-20" dirty="0">
                <a:latin typeface="Calibri"/>
                <a:cs typeface="Calibri"/>
              </a:rPr>
              <a:t>A</a:t>
            </a:r>
            <a:r>
              <a:rPr sz="2800" spc="1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H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mul</a:t>
            </a:r>
            <a:r>
              <a:rPr sz="2800" spc="-20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</a:t>
            </a:r>
            <a:endParaRPr lang="en-US" sz="2800" dirty="0">
              <a:latin typeface="Calibri"/>
              <a:cs typeface="Calibri"/>
            </a:endParaRPr>
          </a:p>
          <a:p>
            <a:pPr marL="12700">
              <a:lnSpc>
                <a:spcPts val="324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lang="en-US" sz="2800" spc="-45" dirty="0" err="1">
                <a:latin typeface="Calibri"/>
                <a:cs typeface="Calibri"/>
              </a:rPr>
              <a:t>Tx</a:t>
            </a:r>
            <a:r>
              <a:rPr lang="en-US" sz="2800" spc="-45" dirty="0">
                <a:latin typeface="Calibri"/>
                <a:cs typeface="Calibri"/>
              </a:rPr>
              <a:t>:  replace both glucocorticoid &amp; mineralocorticoid</a:t>
            </a:r>
          </a:p>
          <a:p>
            <a:pPr marL="355600" indent="-342900">
              <a:lnSpc>
                <a:spcPts val="324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lang="en-US" sz="2800" spc="-45" dirty="0">
                <a:latin typeface="Calibri"/>
                <a:cs typeface="Calibri"/>
              </a:rPr>
              <a:t>Ave adult secretes 15-30 mg cortisol &amp; 50-250 aldosterone daily</a:t>
            </a:r>
          </a:p>
          <a:p>
            <a:pPr marL="355600" indent="-342900">
              <a:lnSpc>
                <a:spcPts val="324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lang="en-US" sz="2800" spc="-45" dirty="0">
                <a:latin typeface="Calibri"/>
                <a:cs typeface="Calibri"/>
              </a:rPr>
              <a:t>Typical PO replacement prednisone 5 mg AM &amp; 2.5 mg PM or prednisone 20 mg AM &amp; 10 mg PM; fludrocortisone 0.02-0.2 mg/day for mineralocorticoid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990600" y="490918"/>
            <a:ext cx="6405372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2135" marR="5080" indent="309880" algn="ctr">
              <a:lnSpc>
                <a:spcPct val="100000"/>
              </a:lnSpc>
            </a:pPr>
            <a:r>
              <a:rPr sz="4000" dirty="0">
                <a:latin typeface="Calibri"/>
                <a:cs typeface="Calibri"/>
              </a:rPr>
              <a:t>A</a:t>
            </a:r>
            <a:r>
              <a:rPr sz="4000" spc="-15" dirty="0">
                <a:latin typeface="Calibri"/>
                <a:cs typeface="Calibri"/>
              </a:rPr>
              <a:t>d</a:t>
            </a:r>
            <a:r>
              <a:rPr sz="4000" dirty="0">
                <a:latin typeface="Calibri"/>
                <a:cs typeface="Calibri"/>
              </a:rPr>
              <a:t>d</a:t>
            </a:r>
            <a:r>
              <a:rPr sz="4000" spc="-15" dirty="0">
                <a:latin typeface="Calibri"/>
                <a:cs typeface="Calibri"/>
              </a:rPr>
              <a:t>i</a:t>
            </a:r>
            <a:r>
              <a:rPr sz="4000" dirty="0">
                <a:latin typeface="Calibri"/>
                <a:cs typeface="Calibri"/>
              </a:rPr>
              <a:t>s</a:t>
            </a:r>
            <a:r>
              <a:rPr sz="4000" spc="5" dirty="0">
                <a:latin typeface="Calibri"/>
                <a:cs typeface="Calibri"/>
              </a:rPr>
              <a:t>o</a:t>
            </a:r>
            <a:r>
              <a:rPr sz="4000" dirty="0">
                <a:latin typeface="Calibri"/>
                <a:cs typeface="Calibri"/>
              </a:rPr>
              <a:t>n</a:t>
            </a:r>
            <a:r>
              <a:rPr sz="4000" spc="-220" dirty="0">
                <a:latin typeface="Calibri"/>
                <a:cs typeface="Calibri"/>
              </a:rPr>
              <a:t>’</a:t>
            </a:r>
            <a:r>
              <a:rPr sz="4000" dirty="0">
                <a:latin typeface="Calibri"/>
                <a:cs typeface="Calibri"/>
              </a:rPr>
              <a:t>s</a:t>
            </a:r>
            <a:r>
              <a:rPr sz="4000" spc="3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Dise</a:t>
            </a:r>
            <a:r>
              <a:rPr sz="4000" spc="5" dirty="0">
                <a:latin typeface="Calibri"/>
                <a:cs typeface="Calibri"/>
              </a:rPr>
              <a:t>a</a:t>
            </a:r>
            <a:r>
              <a:rPr sz="4000" dirty="0">
                <a:latin typeface="Calibri"/>
                <a:cs typeface="Calibri"/>
              </a:rPr>
              <a:t>se </a:t>
            </a:r>
            <a:br>
              <a:rPr lang="en-US" sz="4000" spc="-10" dirty="0"/>
            </a:br>
            <a:r>
              <a:rPr lang="en-US" sz="4000" spc="-10" dirty="0"/>
              <a:t>Anesthetic Considerations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33401" y="2438400"/>
            <a:ext cx="7619999" cy="4502771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800" dirty="0"/>
              <a:t>Requires exogenous corticosteroid supplementation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800" b="1" dirty="0"/>
              <a:t>Avoid etomidate </a:t>
            </a:r>
            <a:r>
              <a:rPr lang="en-US" sz="2800" dirty="0"/>
              <a:t>d/t adrenal suppression</a:t>
            </a:r>
          </a:p>
          <a:p>
            <a:pPr marL="355600" marR="648335" indent="-342900">
              <a:lnSpc>
                <a:spcPct val="799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/>
              <a:t>Pt may be sensitive to myocardial depression </a:t>
            </a:r>
            <a:r>
              <a:rPr lang="en-US" sz="2800" spc="5" dirty="0"/>
              <a:t>H</a:t>
            </a:r>
            <a:r>
              <a:rPr lang="en-US" sz="2800" spc="-20" dirty="0"/>
              <a:t>O</a:t>
            </a:r>
            <a:r>
              <a:rPr lang="en-US" sz="2800" spc="-5" dirty="0"/>
              <a:t>W</a:t>
            </a:r>
            <a:r>
              <a:rPr lang="en-US" sz="2800" spc="5" dirty="0"/>
              <a:t>E</a:t>
            </a:r>
            <a:r>
              <a:rPr lang="en-US" sz="2800" spc="-10" dirty="0"/>
              <a:t>V</a:t>
            </a:r>
            <a:r>
              <a:rPr lang="en-US" sz="2800" spc="-5" dirty="0"/>
              <a:t>E</a:t>
            </a:r>
            <a:r>
              <a:rPr lang="en-US" sz="2800" spc="5" dirty="0"/>
              <a:t>R</a:t>
            </a:r>
            <a:r>
              <a:rPr lang="en-US" sz="2800" spc="-5" dirty="0"/>
              <a:t>,</a:t>
            </a:r>
            <a:r>
              <a:rPr lang="en-US" sz="2800" spc="-10" dirty="0"/>
              <a:t> </a:t>
            </a:r>
            <a:r>
              <a:rPr lang="en-US" sz="2800" spc="5" dirty="0"/>
              <a:t>b</a:t>
            </a:r>
            <a:r>
              <a:rPr lang="en-US" sz="2800" dirty="0"/>
              <a:t>e</a:t>
            </a:r>
            <a:r>
              <a:rPr lang="en-US" sz="2800" spc="5" dirty="0"/>
              <a:t>n</a:t>
            </a:r>
            <a:r>
              <a:rPr lang="en-US" sz="2800" spc="-20" dirty="0"/>
              <a:t>e</a:t>
            </a:r>
            <a:r>
              <a:rPr lang="en-US" sz="2800" spc="5" dirty="0"/>
              <a:t>f</a:t>
            </a:r>
            <a:r>
              <a:rPr lang="en-US" sz="2800" dirty="0"/>
              <a:t>its</a:t>
            </a:r>
            <a:r>
              <a:rPr lang="en-US" sz="2800" spc="-25" dirty="0"/>
              <a:t> </a:t>
            </a:r>
            <a:r>
              <a:rPr lang="en-US" sz="2800" spc="-5" dirty="0"/>
              <a:t>o</a:t>
            </a:r>
            <a:r>
              <a:rPr lang="en-US" sz="2800" dirty="0"/>
              <a:t>f</a:t>
            </a:r>
            <a:r>
              <a:rPr lang="en-US" sz="2800" spc="5" dirty="0"/>
              <a:t> pre-op </a:t>
            </a:r>
            <a:r>
              <a:rPr lang="en-US" sz="2800" spc="-5" dirty="0"/>
              <a:t>t</a:t>
            </a:r>
            <a:r>
              <a:rPr lang="en-US" sz="2800" spc="-30" dirty="0"/>
              <a:t>r</a:t>
            </a:r>
            <a:r>
              <a:rPr lang="en-US" sz="2800" spc="-5" dirty="0"/>
              <a:t>e</a:t>
            </a:r>
            <a:r>
              <a:rPr lang="en-US" sz="2800" spc="-15" dirty="0"/>
              <a:t>a</a:t>
            </a:r>
            <a:r>
              <a:rPr lang="en-US" sz="2800" dirty="0"/>
              <a:t>ting</a:t>
            </a:r>
            <a:r>
              <a:rPr lang="en-US" sz="2800" spc="-35" dirty="0"/>
              <a:t> </a:t>
            </a:r>
            <a:r>
              <a:rPr lang="en-US" sz="2800" spc="5" dirty="0"/>
              <a:t>a</a:t>
            </a:r>
            <a:r>
              <a:rPr lang="en-US" sz="2800" spc="-35" dirty="0"/>
              <a:t>r</a:t>
            </a:r>
            <a:r>
              <a:rPr lang="en-US" sz="2800" spc="-5" dirty="0"/>
              <a:t>e</a:t>
            </a:r>
            <a:r>
              <a:rPr lang="en-US" sz="2800" spc="5" dirty="0"/>
              <a:t> b</a:t>
            </a:r>
            <a:r>
              <a:rPr lang="en-US" sz="2800" dirty="0"/>
              <a:t>el</a:t>
            </a:r>
            <a:r>
              <a:rPr lang="en-US" sz="2800" spc="-10" dirty="0"/>
              <a:t>i</a:t>
            </a:r>
            <a:r>
              <a:rPr lang="en-US" sz="2800" spc="-20" dirty="0"/>
              <a:t>ev</a:t>
            </a:r>
            <a:r>
              <a:rPr lang="en-US" sz="2800" dirty="0"/>
              <a:t>ed</a:t>
            </a:r>
            <a:r>
              <a:rPr lang="en-US" sz="2800" spc="-35" dirty="0"/>
              <a:t> </a:t>
            </a:r>
            <a:r>
              <a:rPr lang="en-US" sz="2800" spc="-20" dirty="0"/>
              <a:t>t</a:t>
            </a:r>
            <a:r>
              <a:rPr lang="en-US" sz="2800" dirty="0"/>
              <a:t>o </a:t>
            </a:r>
            <a:r>
              <a:rPr lang="en-US" sz="2800" spc="-5" dirty="0"/>
              <a:t>ou</a:t>
            </a:r>
            <a:r>
              <a:rPr lang="en-US" sz="2800" spc="5" dirty="0"/>
              <a:t>t</a:t>
            </a:r>
            <a:r>
              <a:rPr lang="en-US" sz="2800" spc="-20" dirty="0"/>
              <a:t>w</a:t>
            </a:r>
            <a:r>
              <a:rPr lang="en-US" sz="2800" dirty="0"/>
              <a:t>eigh</a:t>
            </a:r>
            <a:r>
              <a:rPr lang="en-US" sz="2800" spc="-15" dirty="0"/>
              <a:t> r</a:t>
            </a:r>
            <a:r>
              <a:rPr lang="en-US" sz="2800" dirty="0"/>
              <a:t>is</a:t>
            </a:r>
            <a:r>
              <a:rPr lang="en-US" sz="2800" spc="-30" dirty="0"/>
              <a:t>k</a:t>
            </a:r>
            <a:r>
              <a:rPr lang="en-US" sz="2800" dirty="0"/>
              <a:t>s</a:t>
            </a:r>
            <a:r>
              <a:rPr lang="en-US" sz="2800" spc="-5" dirty="0"/>
              <a:t> o</a:t>
            </a:r>
            <a:r>
              <a:rPr lang="en-US" sz="2800" dirty="0"/>
              <a:t>f</a:t>
            </a:r>
            <a:r>
              <a:rPr lang="en-US" sz="2800" spc="10" dirty="0"/>
              <a:t> </a:t>
            </a:r>
            <a:r>
              <a:rPr lang="en-US" sz="2800" spc="5" dirty="0"/>
              <a:t>a</a:t>
            </a:r>
            <a:r>
              <a:rPr lang="en-US" sz="2800" dirty="0"/>
              <a:t>c</a:t>
            </a:r>
            <a:r>
              <a:rPr lang="en-US" sz="2800" spc="-5" dirty="0"/>
              <a:t>u</a:t>
            </a:r>
            <a:r>
              <a:rPr lang="en-US" sz="2800" spc="-15" dirty="0"/>
              <a:t>t</a:t>
            </a:r>
            <a:r>
              <a:rPr lang="en-US" sz="2800" spc="-5" dirty="0"/>
              <a:t>e</a:t>
            </a:r>
            <a:r>
              <a:rPr lang="en-US" sz="2800" spc="-35" dirty="0"/>
              <a:t> </a:t>
            </a:r>
            <a:r>
              <a:rPr lang="en-US" sz="2800" dirty="0"/>
              <a:t>a</a:t>
            </a:r>
            <a:r>
              <a:rPr lang="en-US" sz="2800" spc="5" dirty="0"/>
              <a:t>d</a:t>
            </a:r>
            <a:r>
              <a:rPr lang="en-US" sz="2800" spc="-35" dirty="0"/>
              <a:t>r</a:t>
            </a:r>
            <a:r>
              <a:rPr lang="en-US" sz="2800" dirty="0"/>
              <a:t>e</a:t>
            </a:r>
            <a:r>
              <a:rPr lang="en-US" sz="2800" spc="5" dirty="0"/>
              <a:t>n</a:t>
            </a:r>
            <a:r>
              <a:rPr lang="en-US" sz="2800" dirty="0"/>
              <a:t>al</a:t>
            </a:r>
            <a:r>
              <a:rPr lang="en-US" sz="2800" spc="-40" dirty="0"/>
              <a:t> </a:t>
            </a:r>
            <a:r>
              <a:rPr lang="en-US" sz="2800" dirty="0"/>
              <a:t>c</a:t>
            </a:r>
            <a:r>
              <a:rPr lang="en-US" sz="2800" spc="-15" dirty="0"/>
              <a:t>r</a:t>
            </a:r>
            <a:r>
              <a:rPr lang="en-US" sz="2800" dirty="0"/>
              <a:t>is</a:t>
            </a:r>
            <a:r>
              <a:rPr lang="en-US" sz="2800" spc="-15" dirty="0"/>
              <a:t>i</a:t>
            </a:r>
            <a:r>
              <a:rPr lang="en-US" sz="2800" spc="-10" dirty="0"/>
              <a:t>s</a:t>
            </a:r>
            <a:r>
              <a:rPr lang="en-US" sz="2800" spc="-5" dirty="0"/>
              <a:t>,</a:t>
            </a:r>
            <a:r>
              <a:rPr lang="en-US" sz="2800" spc="-10" dirty="0"/>
              <a:t> </a:t>
            </a:r>
            <a:r>
              <a:rPr lang="en-US" sz="2800" dirty="0"/>
              <a:t>w</a:t>
            </a:r>
            <a:r>
              <a:rPr lang="en-US" sz="2800" spc="-5" dirty="0"/>
              <a:t>hi</a:t>
            </a:r>
            <a:r>
              <a:rPr lang="en-US" sz="2800" spc="5" dirty="0"/>
              <a:t>c</a:t>
            </a:r>
            <a:r>
              <a:rPr lang="en-US" sz="2800" dirty="0"/>
              <a:t>h</a:t>
            </a:r>
            <a:r>
              <a:rPr lang="en-US" sz="2800" spc="-35" dirty="0"/>
              <a:t> </a:t>
            </a:r>
            <a:r>
              <a:rPr lang="en-US" sz="2800" spc="-20" dirty="0"/>
              <a:t>c</a:t>
            </a:r>
            <a:r>
              <a:rPr lang="en-US" sz="2800" dirty="0"/>
              <a:t>an</a:t>
            </a:r>
            <a:r>
              <a:rPr lang="en-US" sz="2800" spc="-30" dirty="0"/>
              <a:t> </a:t>
            </a:r>
            <a:r>
              <a:rPr lang="en-US" sz="2800" spc="-5" dirty="0"/>
              <a:t>b</a:t>
            </a:r>
            <a:r>
              <a:rPr lang="en-US" sz="2800" dirty="0"/>
              <a:t>e</a:t>
            </a:r>
            <a:r>
              <a:rPr lang="en-US" sz="2800" spc="5" dirty="0"/>
              <a:t> </a:t>
            </a:r>
            <a:r>
              <a:rPr lang="en-US" sz="2800" dirty="0"/>
              <a:t>l</a:t>
            </a:r>
            <a:r>
              <a:rPr lang="en-US" sz="2800" spc="-10" dirty="0"/>
              <a:t>i</a:t>
            </a:r>
            <a:r>
              <a:rPr lang="en-US" sz="2800" spc="-55" dirty="0"/>
              <a:t>f</a:t>
            </a:r>
            <a:r>
              <a:rPr lang="en-US" sz="2800" spc="-5" dirty="0"/>
              <a:t>e </a:t>
            </a:r>
            <a:r>
              <a:rPr lang="en-US" sz="2800" dirty="0"/>
              <a:t>th</a:t>
            </a:r>
            <a:r>
              <a:rPr lang="en-US" sz="2800" spc="-25" dirty="0"/>
              <a:t>r</a:t>
            </a:r>
            <a:r>
              <a:rPr lang="en-US" sz="2800" dirty="0"/>
              <a:t>e</a:t>
            </a:r>
            <a:r>
              <a:rPr lang="en-US" sz="2800" spc="-15" dirty="0"/>
              <a:t>a</a:t>
            </a:r>
            <a:r>
              <a:rPr lang="en-US" sz="2800" spc="-20" dirty="0"/>
              <a:t>t</a:t>
            </a:r>
            <a:r>
              <a:rPr lang="en-US" sz="2800" dirty="0"/>
              <a:t>ening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 err="1"/>
              <a:t>A</a:t>
            </a:r>
            <a:r>
              <a:rPr lang="en-US" sz="2800" spc="5" dirty="0" err="1"/>
              <a:t>d</a:t>
            </a:r>
            <a:r>
              <a:rPr lang="en-US" sz="2800" spc="-5" dirty="0" err="1"/>
              <a:t>disonia</a:t>
            </a:r>
            <a:r>
              <a:rPr lang="en-US" sz="2800" dirty="0" err="1"/>
              <a:t>n</a:t>
            </a:r>
            <a:r>
              <a:rPr lang="en-US" sz="2800" spc="-20" dirty="0"/>
              <a:t> </a:t>
            </a:r>
            <a:r>
              <a:rPr lang="en-US" sz="2800" dirty="0"/>
              <a:t>c</a:t>
            </a:r>
            <a:r>
              <a:rPr lang="en-US" sz="2800" spc="-15" dirty="0"/>
              <a:t>r</a:t>
            </a:r>
            <a:r>
              <a:rPr lang="en-US" sz="2800" dirty="0"/>
              <a:t>ises</a:t>
            </a:r>
            <a:r>
              <a:rPr lang="en-US" sz="2800" spc="-25" dirty="0"/>
              <a:t> </a:t>
            </a:r>
            <a:r>
              <a:rPr lang="en-US" sz="2800" spc="-20" dirty="0"/>
              <a:t>c</a:t>
            </a:r>
            <a:r>
              <a:rPr lang="en-US" sz="2800" dirty="0"/>
              <a:t>an</a:t>
            </a:r>
            <a:r>
              <a:rPr lang="en-US" sz="2800" spc="-30" dirty="0"/>
              <a:t> </a:t>
            </a:r>
            <a:r>
              <a:rPr lang="en-US" sz="2800" spc="-5" dirty="0"/>
              <a:t>h</a:t>
            </a:r>
            <a:r>
              <a:rPr lang="en-US" sz="2800" spc="5" dirty="0"/>
              <a:t>a</a:t>
            </a:r>
            <a:r>
              <a:rPr lang="en-US" sz="2800" spc="-5" dirty="0"/>
              <a:t>p</a:t>
            </a:r>
            <a:r>
              <a:rPr lang="en-US" sz="2800" spc="5" dirty="0"/>
              <a:t>p</a:t>
            </a:r>
            <a:r>
              <a:rPr lang="en-US" sz="2800" dirty="0"/>
              <a:t>en</a:t>
            </a:r>
            <a:r>
              <a:rPr lang="en-US" sz="2800" spc="-35" dirty="0"/>
              <a:t> </a:t>
            </a:r>
            <a:r>
              <a:rPr lang="en-US" sz="2800" dirty="0"/>
              <a:t>in</a:t>
            </a:r>
            <a:r>
              <a:rPr lang="en-US" sz="2800" spc="-20" dirty="0"/>
              <a:t> </a:t>
            </a:r>
            <a:r>
              <a:rPr lang="en-US" sz="2800" dirty="0"/>
              <a:t>all </a:t>
            </a:r>
            <a:r>
              <a:rPr lang="en-US" sz="2800" spc="-35" dirty="0"/>
              <a:t>f</a:t>
            </a:r>
            <a:r>
              <a:rPr lang="en-US" sz="2800" spc="-5" dirty="0"/>
              <a:t>o</a:t>
            </a:r>
            <a:r>
              <a:rPr lang="en-US" sz="2800" spc="-10" dirty="0"/>
              <a:t>r</a:t>
            </a:r>
            <a:r>
              <a:rPr lang="en-US" sz="2800" dirty="0"/>
              <a:t>ms</a:t>
            </a:r>
            <a:r>
              <a:rPr lang="en-US" sz="2800" spc="-5" dirty="0"/>
              <a:t> o</a:t>
            </a:r>
            <a:r>
              <a:rPr lang="en-US" sz="2800" dirty="0"/>
              <a:t>f </a:t>
            </a:r>
            <a:r>
              <a:rPr lang="en-US" sz="2800" spc="5" dirty="0"/>
              <a:t>a</a:t>
            </a:r>
            <a:r>
              <a:rPr lang="en-US" sz="2800" spc="-5" dirty="0"/>
              <a:t>d</a:t>
            </a:r>
            <a:r>
              <a:rPr lang="en-US" sz="2800" spc="-25" dirty="0"/>
              <a:t>r</a:t>
            </a:r>
            <a:r>
              <a:rPr lang="en-US" sz="2800" dirty="0"/>
              <a:t>e</a:t>
            </a:r>
            <a:r>
              <a:rPr lang="en-US" sz="2800" spc="5" dirty="0"/>
              <a:t>n</a:t>
            </a:r>
            <a:r>
              <a:rPr lang="en-US" sz="2800" dirty="0"/>
              <a:t>al</a:t>
            </a:r>
            <a:r>
              <a:rPr lang="en-US" sz="2800" spc="-30" dirty="0"/>
              <a:t> </a:t>
            </a:r>
            <a:r>
              <a:rPr lang="en-US" sz="2800" dirty="0"/>
              <a:t>insu</a:t>
            </a:r>
            <a:r>
              <a:rPr lang="en-US" sz="2800" spc="-15" dirty="0"/>
              <a:t>f</a:t>
            </a:r>
            <a:r>
              <a:rPr lang="en-US" sz="2800" spc="5" dirty="0"/>
              <a:t>f</a:t>
            </a:r>
            <a:r>
              <a:rPr lang="en-US" sz="2800" dirty="0"/>
              <a:t>icienc</a:t>
            </a:r>
            <a:r>
              <a:rPr lang="en-US" sz="2800" spc="-5" dirty="0"/>
              <a:t>y</a:t>
            </a:r>
            <a:endParaRPr lang="en-US" sz="2800" dirty="0"/>
          </a:p>
          <a:p>
            <a:pPr marL="342900" indent="-342900">
              <a:buFont typeface="Arial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23481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314" y="1143000"/>
            <a:ext cx="6405372" cy="10156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Addison’s Disease </a:t>
            </a:r>
            <a:br>
              <a:rPr lang="en-US" dirty="0"/>
            </a:br>
            <a:r>
              <a:rPr lang="en-US" dirty="0"/>
              <a:t>Pre-op Glucocorticoid therapy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955674" y="3048000"/>
            <a:ext cx="6836029" cy="3231654"/>
          </a:xfrm>
        </p:spPr>
        <p:txBody>
          <a:bodyPr>
            <a:normAutofit fontScale="77500" lnSpcReduction="20000"/>
          </a:bodyPr>
          <a:lstStyle/>
          <a:p>
            <a:pPr marL="12700">
              <a:lnSpc>
                <a:spcPts val="238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lang="en-US" sz="2800" spc="-5" dirty="0"/>
              <a:t>  P</a:t>
            </a:r>
            <a:r>
              <a:rPr lang="en-US" sz="2800" spc="-30" dirty="0"/>
              <a:t>r</a:t>
            </a:r>
            <a:r>
              <a:rPr lang="en-US" sz="2800" dirty="0"/>
              <a:t>eo</a:t>
            </a:r>
            <a:r>
              <a:rPr lang="en-US" sz="2800" spc="5" dirty="0"/>
              <a:t>p</a:t>
            </a:r>
            <a:r>
              <a:rPr lang="en-US" sz="2800" spc="-5" dirty="0"/>
              <a:t>e</a:t>
            </a:r>
            <a:r>
              <a:rPr lang="en-US" sz="2800" spc="-50" dirty="0"/>
              <a:t>r</a:t>
            </a:r>
            <a:r>
              <a:rPr lang="en-US" sz="2800" spc="-15" dirty="0"/>
              <a:t>a</a:t>
            </a:r>
            <a:r>
              <a:rPr lang="en-US" sz="2800" dirty="0"/>
              <a:t>ti</a:t>
            </a:r>
            <a:r>
              <a:rPr lang="en-US" sz="2800" spc="-20" dirty="0"/>
              <a:t>v</a:t>
            </a:r>
            <a:r>
              <a:rPr lang="en-US" sz="2800" spc="-5" dirty="0"/>
              <a:t>e</a:t>
            </a:r>
            <a:r>
              <a:rPr lang="en-US" sz="2800" spc="-35" dirty="0"/>
              <a:t> </a:t>
            </a:r>
            <a:r>
              <a:rPr lang="en-US" sz="2800" dirty="0"/>
              <a:t>glu</a:t>
            </a:r>
            <a:r>
              <a:rPr lang="en-US" sz="2800" spc="-10" dirty="0"/>
              <a:t>c</a:t>
            </a:r>
            <a:r>
              <a:rPr lang="en-US" sz="2800" spc="-5" dirty="0"/>
              <a:t>o</a:t>
            </a:r>
            <a:r>
              <a:rPr lang="en-US" sz="2800" spc="-15" dirty="0"/>
              <a:t>c</a:t>
            </a:r>
            <a:r>
              <a:rPr lang="en-US" sz="2800" spc="-5" dirty="0"/>
              <a:t>o</a:t>
            </a:r>
            <a:r>
              <a:rPr lang="en-US" sz="2800" spc="-10" dirty="0"/>
              <a:t>r</a:t>
            </a:r>
            <a:r>
              <a:rPr lang="en-US" sz="2800" dirty="0"/>
              <a:t>ti</a:t>
            </a:r>
            <a:r>
              <a:rPr lang="en-US" sz="2800" spc="-15" dirty="0"/>
              <a:t>c</a:t>
            </a:r>
            <a:r>
              <a:rPr lang="en-US" sz="2800" spc="-5" dirty="0"/>
              <a:t>oi</a:t>
            </a:r>
            <a:r>
              <a:rPr lang="en-US" sz="2800" dirty="0"/>
              <a:t>d</a:t>
            </a:r>
            <a:r>
              <a:rPr lang="en-US" sz="2800" spc="-55" dirty="0"/>
              <a:t> </a:t>
            </a:r>
            <a:r>
              <a:rPr lang="en-US" sz="2800" spc="-20" dirty="0"/>
              <a:t>c</a:t>
            </a:r>
            <a:r>
              <a:rPr lang="en-US" sz="2800" spc="-5" dirty="0"/>
              <a:t>o</a:t>
            </a:r>
            <a:r>
              <a:rPr lang="en-US" sz="2800" spc="-15" dirty="0"/>
              <a:t>v</a:t>
            </a:r>
            <a:r>
              <a:rPr lang="en-US" sz="2800" spc="-5" dirty="0"/>
              <a:t>e</a:t>
            </a:r>
            <a:r>
              <a:rPr lang="en-US" sz="2800" spc="-50" dirty="0"/>
              <a:t>r</a:t>
            </a:r>
            <a:r>
              <a:rPr lang="en-US" sz="2800" spc="-5" dirty="0"/>
              <a:t>a</a:t>
            </a:r>
            <a:r>
              <a:rPr lang="en-US" sz="2800" spc="-20" dirty="0"/>
              <a:t>g</a:t>
            </a:r>
            <a:r>
              <a:rPr lang="en-US" sz="2800" spc="-5" dirty="0"/>
              <a:t>e</a:t>
            </a:r>
            <a:r>
              <a:rPr lang="en-US" sz="2800" spc="-35" dirty="0"/>
              <a:t> f</a:t>
            </a:r>
            <a:r>
              <a:rPr lang="en-US" sz="2800" spc="-5" dirty="0"/>
              <a:t>o</a:t>
            </a:r>
            <a:r>
              <a:rPr lang="en-US" sz="2800" dirty="0"/>
              <a:t>r</a:t>
            </a:r>
            <a:r>
              <a:rPr lang="en-US" sz="2800" spc="-25" dirty="0"/>
              <a:t> </a:t>
            </a:r>
            <a:r>
              <a:rPr lang="en-US" sz="2800" dirty="0"/>
              <a:t>all 	</a:t>
            </a:r>
            <a:r>
              <a:rPr lang="en-US" sz="2800" spc="-5" dirty="0"/>
              <a:t>AI</a:t>
            </a:r>
            <a:r>
              <a:rPr lang="en-US" sz="2800" spc="-15" dirty="0"/>
              <a:t> </a:t>
            </a:r>
            <a:r>
              <a:rPr lang="en-US" sz="2800" spc="-10" dirty="0"/>
              <a:t>(</a:t>
            </a:r>
            <a:r>
              <a:rPr lang="en-US" sz="2800" spc="-15" dirty="0"/>
              <a:t>k</a:t>
            </a:r>
            <a:r>
              <a:rPr lang="en-US" sz="2800" spc="-5" dirty="0"/>
              <a:t>no</a:t>
            </a:r>
            <a:r>
              <a:rPr lang="en-US" sz="2800" spc="10" dirty="0"/>
              <a:t>w</a:t>
            </a:r>
            <a:r>
              <a:rPr lang="en-US" sz="2800" dirty="0"/>
              <a:t>n</a:t>
            </a:r>
            <a:r>
              <a:rPr lang="en-US" sz="2800" spc="-15" dirty="0"/>
              <a:t> </a:t>
            </a:r>
            <a:r>
              <a:rPr lang="en-US" sz="2800" spc="-5" dirty="0"/>
              <a:t>or</a:t>
            </a:r>
            <a:r>
              <a:rPr lang="en-US" sz="2800" dirty="0"/>
              <a:t> </a:t>
            </a:r>
            <a:r>
              <a:rPr lang="en-US" sz="2800" spc="-5" dirty="0"/>
              <a:t>susp</a:t>
            </a:r>
            <a:r>
              <a:rPr lang="en-US" sz="2800" spc="5" dirty="0"/>
              <a:t>ec</a:t>
            </a:r>
            <a:r>
              <a:rPr lang="en-US" sz="2800" spc="-20" dirty="0"/>
              <a:t>t</a:t>
            </a:r>
            <a:r>
              <a:rPr lang="en-US" sz="2800" dirty="0"/>
              <a:t>ed)</a:t>
            </a:r>
          </a:p>
          <a:p>
            <a:pPr marL="355600" indent="-342900">
              <a:lnSpc>
                <a:spcPts val="237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10" dirty="0"/>
              <a:t>P</a:t>
            </a:r>
            <a:r>
              <a:rPr lang="en-US" sz="2800" dirty="0"/>
              <a:t>ts with history of</a:t>
            </a:r>
            <a:r>
              <a:rPr lang="en-US" sz="2800" spc="5" dirty="0"/>
              <a:t> </a:t>
            </a:r>
            <a:r>
              <a:rPr lang="en-US" sz="2800" dirty="0"/>
              <a:t>glu</a:t>
            </a:r>
            <a:r>
              <a:rPr lang="en-US" sz="2800" spc="-15" dirty="0"/>
              <a:t>c</a:t>
            </a:r>
            <a:r>
              <a:rPr lang="en-US" sz="2800" spc="-5" dirty="0"/>
              <a:t>o</a:t>
            </a:r>
            <a:r>
              <a:rPr lang="en-US" sz="2800" spc="-15" dirty="0"/>
              <a:t>c</a:t>
            </a:r>
            <a:r>
              <a:rPr lang="en-US" sz="2800" spc="-5" dirty="0"/>
              <a:t>o</a:t>
            </a:r>
            <a:r>
              <a:rPr lang="en-US" sz="2800" spc="-10" dirty="0"/>
              <a:t>r</a:t>
            </a:r>
            <a:r>
              <a:rPr lang="en-US" sz="2800" dirty="0"/>
              <a:t>ti</a:t>
            </a:r>
            <a:r>
              <a:rPr lang="en-US" sz="2800" spc="-15" dirty="0"/>
              <a:t>c</a:t>
            </a:r>
            <a:r>
              <a:rPr lang="en-US" sz="2800" spc="-5" dirty="0"/>
              <a:t>oi</a:t>
            </a:r>
            <a:r>
              <a:rPr lang="en-US" sz="2800" dirty="0"/>
              <a:t>d</a:t>
            </a:r>
            <a:r>
              <a:rPr lang="en-US" sz="2800" spc="-55" dirty="0"/>
              <a:t> </a:t>
            </a:r>
            <a:r>
              <a:rPr lang="en-US" sz="2800" spc="-5" dirty="0"/>
              <a:t>dos</a:t>
            </a:r>
            <a:r>
              <a:rPr lang="en-US" sz="2800" spc="5" dirty="0"/>
              <a:t>a</a:t>
            </a:r>
            <a:r>
              <a:rPr lang="en-US" sz="2800" spc="-20" dirty="0"/>
              <a:t>g</a:t>
            </a:r>
            <a:r>
              <a:rPr lang="en-US" sz="2800" spc="-5" dirty="0"/>
              <a:t>es</a:t>
            </a:r>
            <a:r>
              <a:rPr lang="en-US" sz="2800" spc="-15" dirty="0"/>
              <a:t> </a:t>
            </a:r>
            <a:r>
              <a:rPr lang="en-US" sz="2800" spc="-5" dirty="0"/>
              <a:t>o</a:t>
            </a:r>
            <a:r>
              <a:rPr lang="en-US" sz="2800" dirty="0"/>
              <a:t>f</a:t>
            </a:r>
            <a:r>
              <a:rPr lang="en-US" sz="2800" spc="5" dirty="0"/>
              <a:t> </a:t>
            </a:r>
            <a:r>
              <a:rPr lang="en-US" sz="2800" spc="-5" dirty="0"/>
              <a:t>20</a:t>
            </a:r>
            <a:r>
              <a:rPr lang="en-US" sz="2800" spc="-15" dirty="0"/>
              <a:t> </a:t>
            </a:r>
            <a:r>
              <a:rPr lang="en-US" sz="2800" spc="-5" dirty="0"/>
              <a:t>m</a:t>
            </a:r>
            <a:r>
              <a:rPr lang="en-US" sz="2800" spc="75" dirty="0"/>
              <a:t>g</a:t>
            </a:r>
            <a:r>
              <a:rPr lang="en-US" sz="2800" spc="-10" dirty="0"/>
              <a:t>/</a:t>
            </a:r>
            <a:r>
              <a:rPr lang="en-US" sz="2800" spc="-5" dirty="0"/>
              <a:t>d</a:t>
            </a:r>
            <a:r>
              <a:rPr lang="en-US" sz="2800" spc="-30" dirty="0"/>
              <a:t>a</a:t>
            </a:r>
            <a:r>
              <a:rPr lang="en-US" sz="2800" spc="-5" dirty="0"/>
              <a:t>y</a:t>
            </a:r>
            <a:r>
              <a:rPr lang="en-US" sz="2800" dirty="0"/>
              <a:t> </a:t>
            </a:r>
            <a:r>
              <a:rPr lang="en-US" sz="2800" spc="-25" dirty="0"/>
              <a:t>f</a:t>
            </a:r>
            <a:r>
              <a:rPr lang="en-US" sz="2800" spc="-5" dirty="0"/>
              <a:t>o</a:t>
            </a:r>
            <a:r>
              <a:rPr lang="en-US" sz="2800" dirty="0"/>
              <a:t>r</a:t>
            </a:r>
            <a:r>
              <a:rPr lang="en-US" sz="2800" spc="-25" dirty="0"/>
              <a:t> </a:t>
            </a:r>
            <a:r>
              <a:rPr lang="en-US" sz="2800" dirty="0"/>
              <a:t>&gt; </a:t>
            </a:r>
            <a:r>
              <a:rPr lang="en-US" sz="2800" spc="-5" dirty="0"/>
              <a:t>3</a:t>
            </a:r>
            <a:r>
              <a:rPr lang="en-US" sz="2800" dirty="0"/>
              <a:t> </a:t>
            </a:r>
            <a:r>
              <a:rPr lang="en-US" sz="2800" spc="-5" dirty="0"/>
              <a:t>wee</a:t>
            </a:r>
            <a:r>
              <a:rPr lang="en-US" sz="2800" spc="-30" dirty="0"/>
              <a:t>k</a:t>
            </a:r>
            <a:r>
              <a:rPr lang="en-US" sz="2800" dirty="0"/>
              <a:t>s</a:t>
            </a:r>
            <a:r>
              <a:rPr lang="en-US" sz="2800" spc="-5" dirty="0"/>
              <a:t> </a:t>
            </a:r>
            <a:r>
              <a:rPr lang="en-US" sz="2800" dirty="0"/>
              <a:t>within</a:t>
            </a:r>
            <a:r>
              <a:rPr lang="en-US" sz="2800" spc="-25" dirty="0"/>
              <a:t> </a:t>
            </a:r>
            <a:r>
              <a:rPr lang="en-US" sz="2800" spc="-5" dirty="0"/>
              <a:t>p</a:t>
            </a:r>
            <a:r>
              <a:rPr lang="en-US" sz="2800" spc="5" dirty="0"/>
              <a:t>a</a:t>
            </a:r>
            <a:r>
              <a:rPr lang="en-US" sz="2800" spc="-25" dirty="0"/>
              <a:t>s</a:t>
            </a:r>
            <a:r>
              <a:rPr lang="en-US" sz="2800" dirty="0"/>
              <a:t>t</a:t>
            </a:r>
            <a:r>
              <a:rPr lang="en-US" sz="2800" spc="-15" dirty="0"/>
              <a:t> </a:t>
            </a:r>
            <a:r>
              <a:rPr lang="en-US" sz="2800" spc="-20" dirty="0"/>
              <a:t>y</a:t>
            </a:r>
            <a:r>
              <a:rPr lang="en-US" sz="2800" dirty="0"/>
              <a:t>e</a:t>
            </a:r>
            <a:r>
              <a:rPr lang="en-US" sz="2800" spc="5" dirty="0"/>
              <a:t>a</a:t>
            </a:r>
            <a:r>
              <a:rPr lang="en-US" sz="2800" dirty="0"/>
              <a:t>r</a:t>
            </a:r>
            <a:r>
              <a:rPr lang="en-US" sz="2800" spc="-25" dirty="0"/>
              <a:t> </a:t>
            </a:r>
            <a:r>
              <a:rPr lang="en-US" sz="2800" spc="-5" dirty="0"/>
              <a:t>shoul</a:t>
            </a:r>
            <a:r>
              <a:rPr lang="en-US" sz="2800" dirty="0"/>
              <a:t>d</a:t>
            </a:r>
            <a:r>
              <a:rPr lang="en-US" sz="2800" spc="-15" dirty="0"/>
              <a:t> </a:t>
            </a:r>
            <a:r>
              <a:rPr lang="en-US" sz="2800" spc="-30" dirty="0"/>
              <a:t>r</a:t>
            </a:r>
            <a:r>
              <a:rPr lang="en-US" sz="2800" dirty="0"/>
              <a:t>e</a:t>
            </a:r>
            <a:r>
              <a:rPr lang="en-US" sz="2800" spc="5" dirty="0"/>
              <a:t>c</a:t>
            </a:r>
            <a:r>
              <a:rPr lang="en-US" sz="2800" dirty="0"/>
              <a:t>ei</a:t>
            </a:r>
            <a:r>
              <a:rPr lang="en-US" sz="2800" spc="-20" dirty="0"/>
              <a:t>v</a:t>
            </a:r>
            <a:r>
              <a:rPr lang="en-US" sz="2800" dirty="0"/>
              <a:t>e</a:t>
            </a:r>
            <a:r>
              <a:rPr lang="en-US" sz="2800" spc="-35" dirty="0"/>
              <a:t> </a:t>
            </a:r>
            <a:r>
              <a:rPr lang="en-US" sz="2800" spc="-5" dirty="0"/>
              <a:t>p</a:t>
            </a:r>
            <a:r>
              <a:rPr lang="en-US" sz="2800" spc="-25" dirty="0"/>
              <a:t>r</a:t>
            </a:r>
            <a:r>
              <a:rPr lang="en-US" sz="2800" dirty="0"/>
              <a:t>e-op</a:t>
            </a:r>
            <a:r>
              <a:rPr lang="en-US" sz="2800" spc="-15" dirty="0"/>
              <a:t> </a:t>
            </a:r>
            <a:r>
              <a:rPr lang="en-US" sz="2800" dirty="0"/>
              <a:t>glu</a:t>
            </a:r>
            <a:r>
              <a:rPr lang="en-US" sz="2800" spc="-15" dirty="0"/>
              <a:t>c</a:t>
            </a:r>
            <a:r>
              <a:rPr lang="en-US" sz="2800" spc="-5" dirty="0"/>
              <a:t>o</a:t>
            </a:r>
            <a:r>
              <a:rPr lang="en-US" sz="2800" spc="-15" dirty="0"/>
              <a:t>c</a:t>
            </a:r>
            <a:r>
              <a:rPr lang="en-US" sz="2800" spc="-5" dirty="0"/>
              <a:t>o</a:t>
            </a:r>
            <a:r>
              <a:rPr lang="en-US" sz="2800" spc="-10" dirty="0"/>
              <a:t>r</a:t>
            </a:r>
            <a:r>
              <a:rPr lang="en-US" sz="2800" dirty="0"/>
              <a:t>ti</a:t>
            </a:r>
            <a:r>
              <a:rPr lang="en-US" sz="2800" spc="-15" dirty="0"/>
              <a:t>c</a:t>
            </a:r>
            <a:r>
              <a:rPr lang="en-US" sz="2800" spc="-5" dirty="0"/>
              <a:t>o</a:t>
            </a:r>
            <a:r>
              <a:rPr lang="en-US" sz="2800" spc="-10" dirty="0"/>
              <a:t>i</a:t>
            </a:r>
            <a:r>
              <a:rPr lang="en-US" sz="2800" dirty="0"/>
              <a:t>d</a:t>
            </a:r>
            <a:r>
              <a:rPr lang="en-US" sz="2800" spc="-60" dirty="0"/>
              <a:t> </a:t>
            </a:r>
            <a:r>
              <a:rPr lang="en-US" sz="2800" spc="-15" dirty="0"/>
              <a:t>c</a:t>
            </a:r>
            <a:r>
              <a:rPr lang="en-US" sz="2800" spc="-5" dirty="0"/>
              <a:t>o</a:t>
            </a:r>
            <a:r>
              <a:rPr lang="en-US" sz="2800" spc="-15" dirty="0"/>
              <a:t>v</a:t>
            </a:r>
            <a:r>
              <a:rPr lang="en-US" sz="2800" dirty="0"/>
              <a:t>e</a:t>
            </a:r>
            <a:r>
              <a:rPr lang="en-US" sz="2800" spc="-50" dirty="0"/>
              <a:t>r</a:t>
            </a:r>
            <a:r>
              <a:rPr lang="en-US" sz="2800" dirty="0"/>
              <a:t>a</a:t>
            </a:r>
            <a:r>
              <a:rPr lang="en-US" sz="2800" spc="-15" dirty="0"/>
              <a:t>g</a:t>
            </a:r>
            <a:r>
              <a:rPr lang="en-US" sz="2800" dirty="0"/>
              <a:t>e</a:t>
            </a:r>
          </a:p>
          <a:p>
            <a:pPr marL="355600" marR="781050" indent="-342900">
              <a:lnSpc>
                <a:spcPts val="212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10" dirty="0"/>
              <a:t>P</a:t>
            </a:r>
            <a:r>
              <a:rPr lang="en-US" sz="2800" dirty="0"/>
              <a:t>ts</a:t>
            </a:r>
            <a:r>
              <a:rPr lang="en-US" sz="2800" spc="-15" dirty="0"/>
              <a:t> </a:t>
            </a:r>
            <a:r>
              <a:rPr lang="en-US" sz="2800" spc="-35" dirty="0"/>
              <a:t>r</a:t>
            </a:r>
            <a:r>
              <a:rPr lang="en-US" sz="2800" spc="-5" dirty="0"/>
              <a:t>e</a:t>
            </a:r>
            <a:r>
              <a:rPr lang="en-US" sz="2800" dirty="0"/>
              <a:t>ceiving</a:t>
            </a:r>
            <a:r>
              <a:rPr lang="en-US" sz="2800" spc="-35" dirty="0"/>
              <a:t> </a:t>
            </a:r>
            <a:r>
              <a:rPr lang="en-US" sz="2800" spc="-5" dirty="0"/>
              <a:t>p</a:t>
            </a:r>
            <a:r>
              <a:rPr lang="en-US" sz="2800" spc="-25" dirty="0"/>
              <a:t>r</a:t>
            </a:r>
            <a:r>
              <a:rPr lang="en-US" sz="2800" dirty="0"/>
              <a:t>e</a:t>
            </a:r>
            <a:r>
              <a:rPr lang="en-US" sz="2800" spc="5" dirty="0"/>
              <a:t>d</a:t>
            </a:r>
            <a:r>
              <a:rPr lang="en-US" sz="2800" spc="-5" dirty="0"/>
              <a:t>nison</a:t>
            </a:r>
            <a:r>
              <a:rPr lang="en-US" sz="2800" dirty="0"/>
              <a:t>e</a:t>
            </a:r>
            <a:r>
              <a:rPr lang="en-US" sz="2800" spc="-30" dirty="0"/>
              <a:t> </a:t>
            </a:r>
            <a:r>
              <a:rPr lang="en-US" sz="2800" dirty="0"/>
              <a:t>&lt; </a:t>
            </a:r>
            <a:r>
              <a:rPr lang="en-US" sz="2800" spc="-5" dirty="0"/>
              <a:t>5mg</a:t>
            </a:r>
            <a:r>
              <a:rPr lang="en-US" sz="2800" spc="-15" dirty="0"/>
              <a:t> </a:t>
            </a:r>
            <a:r>
              <a:rPr lang="en-US" sz="2800" spc="-5" dirty="0"/>
              <a:t>d</a:t>
            </a:r>
            <a:r>
              <a:rPr lang="en-US" sz="2800" spc="5" dirty="0"/>
              <a:t>a</a:t>
            </a:r>
            <a:r>
              <a:rPr lang="en-US" sz="2800" dirty="0"/>
              <a:t>i</a:t>
            </a:r>
            <a:r>
              <a:rPr lang="en-US" sz="2800" spc="-10" dirty="0"/>
              <a:t>l</a:t>
            </a:r>
            <a:r>
              <a:rPr lang="en-US" sz="2800" spc="-5" dirty="0"/>
              <a:t>y,</a:t>
            </a:r>
            <a:r>
              <a:rPr lang="en-US" sz="2800" spc="5" dirty="0"/>
              <a:t> </a:t>
            </a:r>
            <a:r>
              <a:rPr lang="en-US" sz="2800" spc="-20" dirty="0"/>
              <a:t>ev</a:t>
            </a:r>
            <a:r>
              <a:rPr lang="en-US" sz="2800" dirty="0"/>
              <a:t>en</a:t>
            </a:r>
            <a:r>
              <a:rPr lang="en-US" sz="2800" spc="-15" dirty="0"/>
              <a:t> </a:t>
            </a:r>
            <a:r>
              <a:rPr lang="en-US" sz="2800" spc="-35" dirty="0"/>
              <a:t>f</a:t>
            </a:r>
            <a:r>
              <a:rPr lang="en-US" sz="2800" spc="-5" dirty="0"/>
              <a:t>o</a:t>
            </a:r>
            <a:r>
              <a:rPr lang="en-US" sz="2800" dirty="0"/>
              <a:t>r</a:t>
            </a:r>
            <a:r>
              <a:rPr lang="en-US" sz="2800" spc="-10" dirty="0"/>
              <a:t> </a:t>
            </a:r>
            <a:r>
              <a:rPr lang="en-US" sz="2800" spc="-20" dirty="0"/>
              <a:t>y</a:t>
            </a:r>
            <a:r>
              <a:rPr lang="en-US" sz="2800" spc="-5" dirty="0"/>
              <a:t>e</a:t>
            </a:r>
            <a:r>
              <a:rPr lang="en-US" sz="2800" dirty="0"/>
              <a:t>a</a:t>
            </a:r>
            <a:r>
              <a:rPr lang="en-US" sz="2800" spc="-55" dirty="0"/>
              <a:t>r</a:t>
            </a:r>
            <a:r>
              <a:rPr lang="en-US" sz="2800" dirty="0"/>
              <a:t>s</a:t>
            </a:r>
            <a:r>
              <a:rPr lang="en-US" sz="2800" spc="-20" dirty="0"/>
              <a:t> </a:t>
            </a:r>
            <a:r>
              <a:rPr lang="en-US" sz="2800" spc="-5" dirty="0"/>
              <a:t>d</a:t>
            </a:r>
            <a:r>
              <a:rPr lang="en-US" sz="2800" dirty="0"/>
              <a:t>o</a:t>
            </a:r>
            <a:r>
              <a:rPr lang="en-US" sz="2800" spc="5" dirty="0"/>
              <a:t> </a:t>
            </a:r>
            <a:r>
              <a:rPr lang="en-US" sz="2800" spc="-5" dirty="0"/>
              <a:t>not d</a:t>
            </a:r>
            <a:r>
              <a:rPr lang="en-US" sz="2800" spc="5" dirty="0"/>
              <a:t>e</a:t>
            </a:r>
            <a:r>
              <a:rPr lang="en-US" sz="2800" dirty="0"/>
              <a:t>mon</a:t>
            </a:r>
            <a:r>
              <a:rPr lang="en-US" sz="2800" spc="-20" dirty="0"/>
              <a:t>s</a:t>
            </a:r>
            <a:r>
              <a:rPr lang="en-US" sz="2800" spc="-5" dirty="0"/>
              <a:t>t</a:t>
            </a:r>
            <a:r>
              <a:rPr lang="en-US" sz="2800" spc="-50" dirty="0"/>
              <a:t>r</a:t>
            </a:r>
            <a:r>
              <a:rPr lang="en-US" sz="2800" spc="-15" dirty="0"/>
              <a:t>a</a:t>
            </a:r>
            <a:r>
              <a:rPr lang="en-US" sz="2800" spc="-20" dirty="0"/>
              <a:t>t</a:t>
            </a:r>
            <a:r>
              <a:rPr lang="en-US" sz="2800" spc="-5" dirty="0"/>
              <a:t>e</a:t>
            </a:r>
            <a:r>
              <a:rPr lang="en-US" sz="2800" spc="-35" dirty="0"/>
              <a:t> </a:t>
            </a:r>
            <a:r>
              <a:rPr lang="en-US" sz="2800" spc="5" dirty="0"/>
              <a:t>H</a:t>
            </a:r>
            <a:r>
              <a:rPr lang="en-US" sz="2800" spc="-165" dirty="0"/>
              <a:t>P</a:t>
            </a:r>
            <a:r>
              <a:rPr lang="en-US" sz="2800" spc="-5" dirty="0"/>
              <a:t>A</a:t>
            </a:r>
            <a:r>
              <a:rPr lang="en-US" sz="2800" spc="-15" dirty="0"/>
              <a:t> </a:t>
            </a:r>
            <a:r>
              <a:rPr lang="en-US" sz="2800" spc="-5" dirty="0"/>
              <a:t>su</a:t>
            </a:r>
            <a:r>
              <a:rPr lang="en-US" sz="2800" spc="5" dirty="0"/>
              <a:t>p</a:t>
            </a:r>
            <a:r>
              <a:rPr lang="en-US" sz="2800" spc="-5" dirty="0"/>
              <a:t>p</a:t>
            </a:r>
            <a:r>
              <a:rPr lang="en-US" sz="2800" spc="-25" dirty="0"/>
              <a:t>r</a:t>
            </a:r>
            <a:r>
              <a:rPr lang="en-US" sz="2800" dirty="0"/>
              <a:t>ession</a:t>
            </a:r>
            <a:r>
              <a:rPr lang="en-US" sz="2800" spc="-25" dirty="0"/>
              <a:t> </a:t>
            </a:r>
            <a:r>
              <a:rPr lang="en-US" sz="2800" dirty="0"/>
              <a:t>a</a:t>
            </a:r>
            <a:r>
              <a:rPr lang="en-US" sz="2800" spc="5" dirty="0"/>
              <a:t>n</a:t>
            </a:r>
            <a:r>
              <a:rPr lang="en-US" sz="2800" dirty="0"/>
              <a:t>d</a:t>
            </a:r>
            <a:r>
              <a:rPr lang="en-US" sz="2800" spc="-35" dirty="0"/>
              <a:t> </a:t>
            </a:r>
            <a:r>
              <a:rPr lang="en-US" sz="2800" spc="-5" dirty="0"/>
              <a:t>d</a:t>
            </a:r>
            <a:r>
              <a:rPr lang="en-US" sz="2800" dirty="0"/>
              <a:t>o</a:t>
            </a:r>
            <a:r>
              <a:rPr lang="en-US" sz="2800" spc="5" dirty="0"/>
              <a:t> </a:t>
            </a:r>
            <a:r>
              <a:rPr lang="en-US" sz="2800" spc="-5" dirty="0"/>
              <a:t>no</a:t>
            </a:r>
            <a:r>
              <a:rPr lang="en-US" sz="2800" dirty="0"/>
              <a:t>t</a:t>
            </a:r>
            <a:r>
              <a:rPr lang="en-US" sz="2800" spc="-15" dirty="0"/>
              <a:t> </a:t>
            </a:r>
            <a:r>
              <a:rPr lang="en-US" sz="2800" spc="-5" dirty="0"/>
              <a:t>n</a:t>
            </a:r>
            <a:r>
              <a:rPr lang="en-US" sz="2800" spc="5" dirty="0"/>
              <a:t>e</a:t>
            </a:r>
            <a:r>
              <a:rPr lang="en-US" sz="2800" dirty="0"/>
              <a:t>ed</a:t>
            </a:r>
            <a:r>
              <a:rPr lang="en-US" sz="2800" spc="-15" dirty="0"/>
              <a:t> </a:t>
            </a:r>
            <a:r>
              <a:rPr lang="en-US" sz="2800" spc="-5" dirty="0"/>
              <a:t>p</a:t>
            </a:r>
            <a:r>
              <a:rPr lang="en-US" sz="2800" spc="5" dirty="0"/>
              <a:t>e</a:t>
            </a:r>
            <a:r>
              <a:rPr lang="en-US" sz="2800" spc="-15" dirty="0"/>
              <a:t>r</a:t>
            </a:r>
            <a:r>
              <a:rPr lang="en-US" sz="2800" dirty="0"/>
              <a:t>iope</a:t>
            </a:r>
            <a:r>
              <a:rPr lang="en-US" sz="2800" spc="-50" dirty="0"/>
              <a:t>r</a:t>
            </a:r>
            <a:r>
              <a:rPr lang="en-US" sz="2800" spc="-15" dirty="0"/>
              <a:t>a</a:t>
            </a:r>
            <a:r>
              <a:rPr lang="en-US" sz="2800" dirty="0"/>
              <a:t>ti</a:t>
            </a:r>
            <a:r>
              <a:rPr lang="en-US" sz="2800" spc="-20" dirty="0"/>
              <a:t>v</a:t>
            </a:r>
            <a:r>
              <a:rPr lang="en-US" sz="2800" spc="-5" dirty="0"/>
              <a:t>e sup</a:t>
            </a:r>
            <a:r>
              <a:rPr lang="en-US" sz="2800" dirty="0"/>
              <a:t>pleme</a:t>
            </a:r>
            <a:r>
              <a:rPr lang="en-US" sz="2800" spc="-20" dirty="0"/>
              <a:t>nta</a:t>
            </a:r>
            <a:r>
              <a:rPr lang="en-US" sz="2800" dirty="0"/>
              <a:t>tion</a:t>
            </a:r>
          </a:p>
        </p:txBody>
      </p:sp>
    </p:spTree>
    <p:extLst>
      <p:ext uri="{BB962C8B-B14F-4D97-AF65-F5344CB8AC3E}">
        <p14:creationId xmlns:p14="http://schemas.microsoft.com/office/powerpoint/2010/main" val="133811499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314" y="914400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Exogenous Glucocorticoid Therapy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62000" y="1905000"/>
            <a:ext cx="7162799" cy="6217087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Important to understand purpose of steroid (anti-inflammatory vs mineralocorticoid activity)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Major consequence is hypothalamic-pituitary axis (HPA) suppression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Unlikely if dosing &lt; 1 week lower dose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Pts receiving &gt; </a:t>
            </a:r>
            <a:r>
              <a:rPr lang="en-US" b="1" dirty="0"/>
              <a:t>1-3 weeks </a:t>
            </a:r>
            <a:r>
              <a:rPr lang="en-US" dirty="0"/>
              <a:t>should be considered to have HPA suppression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b="1" dirty="0"/>
              <a:t>6-9 months </a:t>
            </a:r>
            <a:r>
              <a:rPr lang="en-US" dirty="0"/>
              <a:t>for levels to normalize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Supplementation for pts receiving </a:t>
            </a:r>
            <a:r>
              <a:rPr lang="en-US" sz="2000" b="1" dirty="0"/>
              <a:t>≤ 5 mg/day not usually required</a:t>
            </a:r>
            <a:r>
              <a:rPr lang="en-US" sz="2000" dirty="0"/>
              <a:t> if normal daily dose taken pre-op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Consider surgical stress in </a:t>
            </a:r>
            <a:r>
              <a:rPr lang="en-US" sz="2000" dirty="0" err="1"/>
              <a:t>peri</a:t>
            </a:r>
            <a:r>
              <a:rPr lang="en-US" sz="2000" dirty="0"/>
              <a:t>-op dosing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High risk </a:t>
            </a:r>
            <a:r>
              <a:rPr lang="en-US" dirty="0">
                <a:sym typeface="Symbol"/>
              </a:rPr>
              <a:t> 300 mg hydrocortisone divided into 3 doses over 24 hours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Symbol"/>
              </a:rPr>
              <a:t>Low risk  25 mg @ induction with 100 mg over next 24 hours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360532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313" y="609966"/>
            <a:ext cx="6405372" cy="10156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Table of comparative </a:t>
            </a:r>
            <a:br>
              <a:rPr lang="en-US" dirty="0"/>
            </a:br>
            <a:r>
              <a:rPr lang="en-US" dirty="0"/>
              <a:t>Corticosteroid Pharmacology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990599" y="6400800"/>
            <a:ext cx="7162800" cy="215444"/>
          </a:xfrm>
        </p:spPr>
        <p:txBody>
          <a:bodyPr>
            <a:normAutofit fontScale="77500" lnSpcReduction="20000"/>
          </a:bodyPr>
          <a:lstStyle/>
          <a:p>
            <a:r>
              <a:rPr lang="en-US" sz="1400" dirty="0"/>
              <a:t>Handbook of Anesthesia, John J </a:t>
            </a:r>
            <a:r>
              <a:rPr lang="en-US" sz="1400" dirty="0" err="1"/>
              <a:t>Nagelhout</a:t>
            </a:r>
            <a:r>
              <a:rPr lang="en-US" sz="1400" dirty="0"/>
              <a:t> &amp; Karen L. </a:t>
            </a:r>
            <a:r>
              <a:rPr lang="en-US" sz="1400" dirty="0" err="1"/>
              <a:t>Plaus</a:t>
            </a:r>
            <a:r>
              <a:rPr lang="en-US" sz="1400" dirty="0"/>
              <a:t>, 2014, p. 60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828800"/>
          <a:ext cx="8159908" cy="441923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181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6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8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99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baseline="0" dirty="0"/>
                        <a:t>Glucocorticoid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baseline="0" dirty="0" err="1"/>
                        <a:t>Mineralo</a:t>
                      </a:r>
                      <a:r>
                        <a:rPr lang="en-US" sz="1400" b="0" i="0" baseline="0" dirty="0"/>
                        <a:t>-corticoid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baseline="0" dirty="0"/>
                        <a:t>~ equivalent</a:t>
                      </a:r>
                    </a:p>
                    <a:p>
                      <a:r>
                        <a:rPr lang="en-US" sz="1400" b="0" i="0" baseline="0" dirty="0"/>
                        <a:t>Dose (mg)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baseline="0" dirty="0"/>
                        <a:t>Duration of action (</a:t>
                      </a:r>
                      <a:r>
                        <a:rPr lang="en-US" sz="1400" b="0" i="0" baseline="0" dirty="0" err="1"/>
                        <a:t>hr</a:t>
                      </a:r>
                      <a:r>
                        <a:rPr lang="en-US" sz="1400" b="0" i="0" baseline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343">
                <a:tc>
                  <a:txBody>
                    <a:bodyPr/>
                    <a:lstStyle/>
                    <a:p>
                      <a:r>
                        <a:rPr lang="en-US" sz="1600" dirty="0"/>
                        <a:t>Cortisol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731">
                <a:tc>
                  <a:txBody>
                    <a:bodyPr/>
                    <a:lstStyle/>
                    <a:p>
                      <a:r>
                        <a:rPr lang="en-US" sz="1600" dirty="0"/>
                        <a:t>Cortisone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8-36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731">
                <a:tc>
                  <a:txBody>
                    <a:bodyPr/>
                    <a:lstStyle/>
                    <a:p>
                      <a:r>
                        <a:rPr lang="en-US" sz="1600" dirty="0"/>
                        <a:t>Prednisolone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12-36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731">
                <a:tc>
                  <a:txBody>
                    <a:bodyPr/>
                    <a:lstStyle/>
                    <a:p>
                      <a:r>
                        <a:rPr lang="en-US" sz="1600" dirty="0"/>
                        <a:t>Prednisone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12-36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731">
                <a:tc>
                  <a:txBody>
                    <a:bodyPr/>
                    <a:lstStyle/>
                    <a:p>
                      <a:r>
                        <a:rPr lang="en-US" sz="1600" dirty="0"/>
                        <a:t>Methylprednisolone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12-36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731">
                <a:tc>
                  <a:txBody>
                    <a:bodyPr/>
                    <a:lstStyle/>
                    <a:p>
                      <a:r>
                        <a:rPr lang="en-US" sz="1600" dirty="0"/>
                        <a:t>Betamethasone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36-54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676">
                <a:tc>
                  <a:txBody>
                    <a:bodyPr/>
                    <a:lstStyle/>
                    <a:p>
                      <a:r>
                        <a:rPr lang="en-US" sz="1600" dirty="0"/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36-54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 dirty="0"/>
                        <a:t>Triamcinolone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12-36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600" dirty="0"/>
                        <a:t>Fludrocortisone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5000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555" y="463834"/>
            <a:ext cx="6326885" cy="6155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Glucocorticoid Preparations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66800" y="5388978"/>
            <a:ext cx="79998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altLang="x-non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Relative milligram comparisons with cortisol. The glucocorticoid and mineralocorticoid properties of cortisol</a:t>
            </a:r>
            <a:r>
              <a:rPr kumimoji="0" lang="x-none" altLang="x-non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300814"/>
              </p:ext>
            </p:extLst>
          </p:nvPr>
        </p:nvGraphicFramePr>
        <p:xfrm>
          <a:off x="685800" y="1295400"/>
          <a:ext cx="7772400" cy="4419895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1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dirty="0">
                          <a:solidFill>
                            <a:srgbClr val="007581"/>
                          </a:solidFill>
                          <a:effectLst/>
                          <a:latin typeface="SourceSansPro-Regular" charset="0"/>
                        </a:rPr>
                        <a:t>Generic Name</a:t>
                      </a:r>
                    </a:p>
                  </a:txBody>
                  <a:tcPr marL="80953" marR="40477" marT="40477" marB="4047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EC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dirty="0">
                          <a:solidFill>
                            <a:srgbClr val="007581"/>
                          </a:solidFill>
                          <a:effectLst/>
                          <a:latin typeface="SourceSansPro-Regular" charset="0"/>
                        </a:rPr>
                        <a:t>Anti-inflammatory</a:t>
                      </a:r>
                    </a:p>
                  </a:txBody>
                  <a:tcPr marL="80953" marR="40477" marT="40477" marB="4047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EC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>
                          <a:solidFill>
                            <a:srgbClr val="007581"/>
                          </a:solidFill>
                          <a:effectLst/>
                          <a:latin typeface="SourceSansPro-Regular" charset="0"/>
                        </a:rPr>
                        <a:t>Mineralocorticoid</a:t>
                      </a:r>
                    </a:p>
                  </a:txBody>
                  <a:tcPr marL="80953" marR="40477" marT="40477" marB="4047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EC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>
                          <a:solidFill>
                            <a:srgbClr val="007581"/>
                          </a:solidFill>
                          <a:effectLst/>
                          <a:latin typeface="SourceSansPro-Regular" charset="0"/>
                        </a:rPr>
                        <a:t>Approximate Equivalent Dose (mg)</a:t>
                      </a:r>
                    </a:p>
                  </a:txBody>
                  <a:tcPr marL="80953" marR="40477" marT="40477" marB="40477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673"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100" b="1" i="1">
                          <a:effectLst/>
                          <a:latin typeface="SourceSansPro-Regular" charset="0"/>
                        </a:rPr>
                        <a:t>Short-acting</a:t>
                      </a:r>
                      <a:endParaRPr lang="en-US" sz="1100">
                        <a:effectLst/>
                        <a:latin typeface="SourceSansPro-Regular" charset="0"/>
                      </a:endParaRP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67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effectLst/>
                          <a:latin typeface="SourceSansPro-Regular" charset="0"/>
                        </a:rPr>
                        <a:t>Hydrocortisone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dirty="0">
                          <a:effectLst/>
                          <a:latin typeface="SourceSansPro-Regular" charset="0"/>
                        </a:rPr>
                        <a:t>  1.0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100" dirty="0">
                          <a:effectLst/>
                          <a:latin typeface="SourceSansPro-Regular" charset="0"/>
                        </a:rPr>
                        <a:t>1.0 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100">
                          <a:effectLst/>
                          <a:latin typeface="SourceSansPro-Regular" charset="0"/>
                        </a:rPr>
                        <a:t>20.0 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67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effectLst/>
                          <a:latin typeface="SourceSansPro-Regular" charset="0"/>
                        </a:rPr>
                        <a:t>Cortisone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>
                          <a:effectLst/>
                          <a:latin typeface="SourceSansPro-Regular" charset="0"/>
                        </a:rPr>
                        <a:t>  0.8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100">
                          <a:effectLst/>
                          <a:latin typeface="SourceSansPro-Regular" charset="0"/>
                        </a:rPr>
                        <a:t>0.8 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100">
                          <a:effectLst/>
                          <a:latin typeface="SourceSansPro-Regular" charset="0"/>
                        </a:rPr>
                        <a:t>25.0 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67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effectLst/>
                          <a:latin typeface="SourceSansPro-Regular" charset="0"/>
                        </a:rPr>
                        <a:t>Prednisone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dirty="0">
                          <a:effectLst/>
                          <a:latin typeface="SourceSansPro-Regular" charset="0"/>
                        </a:rPr>
                        <a:t>  4.0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100" dirty="0">
                          <a:effectLst/>
                          <a:latin typeface="SourceSansPro-Regular" charset="0"/>
                        </a:rPr>
                        <a:t>0.25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100">
                          <a:effectLst/>
                          <a:latin typeface="SourceSansPro-Regular" charset="0"/>
                        </a:rPr>
                        <a:t>5.0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67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dirty="0">
                          <a:effectLst/>
                          <a:latin typeface="SourceSansPro-Regular" charset="0"/>
                        </a:rPr>
                        <a:t>Prednisolone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dirty="0">
                          <a:effectLst/>
                          <a:latin typeface="SourceSansPro-Regular" charset="0"/>
                        </a:rPr>
                        <a:t>  4.0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100">
                          <a:effectLst/>
                          <a:latin typeface="SourceSansPro-Regular" charset="0"/>
                        </a:rPr>
                        <a:t>0.25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100">
                          <a:effectLst/>
                          <a:latin typeface="SourceSansPro-Regular" charset="0"/>
                        </a:rPr>
                        <a:t>5.0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170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effectLst/>
                          <a:latin typeface="SourceSansPro-Regular" charset="0"/>
                        </a:rPr>
                        <a:t>Methylprednisolone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>
                          <a:effectLst/>
                          <a:latin typeface="SourceSansPro-Regular" charset="0"/>
                        </a:rPr>
                        <a:t>  5.0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>
                          <a:effectLst/>
                          <a:latin typeface="SourceSansPro-Regular" charset="0"/>
                        </a:rPr>
                        <a:t>—  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>
                          <a:effectLst/>
                          <a:latin typeface="SourceSansPro-Regular" charset="0"/>
                        </a:rPr>
                        <a:t>4.0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673"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100" b="1" i="1">
                          <a:effectLst/>
                          <a:latin typeface="SourceSansPro-Regular" charset="0"/>
                        </a:rPr>
                        <a:t>Intermediate-acting</a:t>
                      </a:r>
                      <a:endParaRPr lang="en-US" sz="1100">
                        <a:effectLst/>
                        <a:latin typeface="SourceSansPro-Regular" charset="0"/>
                      </a:endParaRP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67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effectLst/>
                          <a:latin typeface="SourceSansPro-Regular" charset="0"/>
                        </a:rPr>
                        <a:t>Triamcinolone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>
                          <a:effectLst/>
                          <a:latin typeface="SourceSansPro-Regular" charset="0"/>
                        </a:rPr>
                        <a:t>  5.0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>
                          <a:effectLst/>
                          <a:latin typeface="SourceSansPro-Regular" charset="0"/>
                        </a:rPr>
                        <a:t>—  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hr-HR" sz="1100">
                          <a:effectLst/>
                          <a:latin typeface="SourceSansPro-Regular" charset="0"/>
                        </a:rPr>
                        <a:t>4.0</a:t>
                      </a:r>
                    </a:p>
                  </a:txBody>
                  <a:tcPr marL="161906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673">
                <a:tc gridSpan="4">
                  <a:txBody>
                    <a:bodyPr/>
                    <a:lstStyle/>
                    <a:p>
                      <a:pPr algn="l" fontAlgn="t"/>
                      <a:r>
                        <a:rPr lang="en-US" sz="1100" b="1" i="1">
                          <a:effectLst/>
                          <a:latin typeface="SourceSansPro-Regular" charset="0"/>
                        </a:rPr>
                        <a:t>Long-acting</a:t>
                      </a:r>
                      <a:endParaRPr lang="en-US" sz="1100">
                        <a:effectLst/>
                        <a:latin typeface="SourceSansPro-Regular" charset="0"/>
                      </a:endParaRPr>
                    </a:p>
                  </a:txBody>
                  <a:tcPr marL="80953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673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>
                          <a:effectLst/>
                          <a:latin typeface="SourceSansPro-Regular" charset="0"/>
                        </a:rPr>
                        <a:t>Dexamethasone</a:t>
                      </a:r>
                    </a:p>
                  </a:txBody>
                  <a:tcPr marL="80953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100">
                          <a:effectLst/>
                          <a:latin typeface="SourceSansPro-Regular" charset="0"/>
                        </a:rPr>
                        <a:t>30.0</a:t>
                      </a:r>
                    </a:p>
                  </a:txBody>
                  <a:tcPr marL="80953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>
                          <a:effectLst/>
                          <a:latin typeface="SourceSansPro-Regular" charset="0"/>
                        </a:rPr>
                        <a:t>—  </a:t>
                      </a:r>
                    </a:p>
                  </a:txBody>
                  <a:tcPr marL="80953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100" dirty="0">
                          <a:effectLst/>
                          <a:latin typeface="SourceSansPro-Regular" charset="0"/>
                        </a:rPr>
                        <a:t>   0.75</a:t>
                      </a:r>
                    </a:p>
                  </a:txBody>
                  <a:tcPr marL="80953" marR="40477" marT="40477" marB="4047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flipH="1">
            <a:off x="1173755" y="6424018"/>
            <a:ext cx="6583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Apexanesthesia.com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34CF9-C2BE-4C89-8930-709DC2DD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28642"/>
            <a:ext cx="8914299" cy="440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1322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990600" y="2514600"/>
            <a:ext cx="7391400" cy="403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400" spc="-200" dirty="0">
                <a:latin typeface="Calibri"/>
                <a:cs typeface="Calibri"/>
              </a:rPr>
              <a:t>T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eatme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 </a:t>
            </a:r>
            <a:r>
              <a:rPr sz="2400" spc="-5" dirty="0">
                <a:latin typeface="Calibri"/>
                <a:cs typeface="Calibri"/>
              </a:rPr>
              <a:t>AI periope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10" dirty="0">
                <a:latin typeface="Calibri"/>
                <a:cs typeface="Calibri"/>
              </a:rPr>
              <a:t>i</a:t>
            </a:r>
            <a:r>
              <a:rPr sz="2400" spc="-5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</a:p>
          <a:p>
            <a:pPr marL="927100" marR="5080" lvl="1" indent="-457200">
              <a:lnSpc>
                <a:spcPts val="304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756920" algn="l"/>
              </a:tabLst>
            </a:pPr>
            <a:r>
              <a:rPr lang="en-US" sz="2400" dirty="0">
                <a:cs typeface="Calibri"/>
              </a:rPr>
              <a:t>Minim</a:t>
            </a:r>
            <a:r>
              <a:rPr lang="en-US" sz="2400" spc="15" dirty="0">
                <a:cs typeface="Calibri"/>
              </a:rPr>
              <a:t>a</a:t>
            </a:r>
            <a:r>
              <a:rPr lang="en-US" sz="2400" dirty="0">
                <a:cs typeface="Calibri"/>
              </a:rPr>
              <a:t>l </a:t>
            </a:r>
            <a:r>
              <a:rPr lang="en-US" sz="2400" spc="-5" dirty="0">
                <a:cs typeface="Calibri"/>
              </a:rPr>
              <a:t>dose</a:t>
            </a:r>
            <a:r>
              <a:rPr lang="en-US" sz="2400" dirty="0">
                <a:cs typeface="Calibri"/>
              </a:rPr>
              <a:t>s</a:t>
            </a:r>
            <a:r>
              <a:rPr lang="en-US" sz="2400" spc="10" dirty="0">
                <a:cs typeface="Calibri"/>
              </a:rPr>
              <a:t> </a:t>
            </a:r>
            <a:r>
              <a:rPr lang="en-US" sz="2400" spc="-15" dirty="0">
                <a:cs typeface="Calibri"/>
              </a:rPr>
              <a:t>o</a:t>
            </a:r>
            <a:r>
              <a:rPr lang="en-US" sz="2400" dirty="0">
                <a:cs typeface="Calibri"/>
              </a:rPr>
              <a:t>f ane</a:t>
            </a:r>
            <a:r>
              <a:rPr lang="en-US" sz="2400" spc="-25" dirty="0">
                <a:cs typeface="Calibri"/>
              </a:rPr>
              <a:t>s</a:t>
            </a:r>
            <a:r>
              <a:rPr lang="en-US" sz="2400" dirty="0">
                <a:cs typeface="Calibri"/>
              </a:rPr>
              <a:t>thetic</a:t>
            </a:r>
            <a:r>
              <a:rPr lang="en-US" sz="2400" spc="-4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a</a:t>
            </a:r>
            <a:r>
              <a:rPr lang="en-US" sz="2400" spc="-25" dirty="0">
                <a:cs typeface="Calibri"/>
              </a:rPr>
              <a:t>g</a:t>
            </a:r>
            <a:r>
              <a:rPr lang="en-US" sz="2400" dirty="0">
                <a:cs typeface="Calibri"/>
              </a:rPr>
              <a:t>e</a:t>
            </a:r>
            <a:r>
              <a:rPr lang="en-US" sz="2400" spc="-20" dirty="0">
                <a:cs typeface="Calibri"/>
              </a:rPr>
              <a:t>n</a:t>
            </a:r>
            <a:r>
              <a:rPr lang="en-US" sz="2400" dirty="0">
                <a:cs typeface="Calibri"/>
              </a:rPr>
              <a:t>ts</a:t>
            </a:r>
            <a:r>
              <a:rPr lang="en-US" sz="2400" spc="-1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and</a:t>
            </a:r>
            <a:r>
              <a:rPr lang="en-US" sz="2400" spc="10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drugs d/</a:t>
            </a:r>
            <a:r>
              <a:rPr lang="en-US" sz="2400" dirty="0">
                <a:cs typeface="Calibri"/>
              </a:rPr>
              <a:t>t</a:t>
            </a:r>
            <a:r>
              <a:rPr lang="en-US" sz="2400" spc="10" dirty="0">
                <a:cs typeface="Calibri"/>
              </a:rPr>
              <a:t> </a:t>
            </a:r>
            <a:r>
              <a:rPr lang="en-US" sz="2400" spc="-70" dirty="0">
                <a:cs typeface="Calibri"/>
              </a:rPr>
              <a:t>m</a:t>
            </a:r>
            <a:r>
              <a:rPr lang="en-US" sz="2400" spc="-55" dirty="0">
                <a:cs typeface="Calibri"/>
              </a:rPr>
              <a:t>y</a:t>
            </a:r>
            <a:r>
              <a:rPr lang="en-US" sz="2400" spc="-5" dirty="0">
                <a:cs typeface="Calibri"/>
              </a:rPr>
              <a:t>o</a:t>
            </a:r>
            <a:r>
              <a:rPr lang="en-US" sz="2400" spc="-20" dirty="0">
                <a:cs typeface="Calibri"/>
              </a:rPr>
              <a:t>c</a:t>
            </a:r>
            <a:r>
              <a:rPr lang="en-US" sz="2400" spc="-5" dirty="0">
                <a:cs typeface="Calibri"/>
              </a:rPr>
              <a:t>a</a:t>
            </a:r>
            <a:r>
              <a:rPr lang="en-US" sz="2400" spc="-35" dirty="0">
                <a:cs typeface="Calibri"/>
              </a:rPr>
              <a:t>r</a:t>
            </a:r>
            <a:r>
              <a:rPr lang="en-US" sz="2400" spc="-5" dirty="0">
                <a:cs typeface="Calibri"/>
              </a:rPr>
              <a:t>di</a:t>
            </a:r>
            <a:r>
              <a:rPr lang="en-US" sz="2400" spc="5" dirty="0">
                <a:cs typeface="Calibri"/>
              </a:rPr>
              <a:t>a</a:t>
            </a:r>
            <a:r>
              <a:rPr lang="en-US" sz="2400" dirty="0">
                <a:cs typeface="Calibri"/>
              </a:rPr>
              <a:t>l </a:t>
            </a:r>
            <a:r>
              <a:rPr lang="en-US" sz="2400" spc="-5" dirty="0">
                <a:cs typeface="Calibri"/>
              </a:rPr>
              <a:t>dep</a:t>
            </a:r>
            <a:r>
              <a:rPr lang="en-US" sz="2400" spc="-25" dirty="0">
                <a:cs typeface="Calibri"/>
              </a:rPr>
              <a:t>r</a:t>
            </a:r>
            <a:r>
              <a:rPr lang="en-US" sz="2400" spc="-5" dirty="0">
                <a:cs typeface="Calibri"/>
              </a:rPr>
              <a:t>e</a:t>
            </a:r>
            <a:r>
              <a:rPr lang="en-US" sz="2400" dirty="0">
                <a:cs typeface="Calibri"/>
              </a:rPr>
              <a:t>s</a:t>
            </a:r>
            <a:r>
              <a:rPr lang="en-US" sz="2400" spc="-5" dirty="0">
                <a:cs typeface="Calibri"/>
              </a:rPr>
              <a:t>s</a:t>
            </a:r>
            <a:r>
              <a:rPr lang="en-US" sz="2400" spc="10" dirty="0">
                <a:cs typeface="Calibri"/>
              </a:rPr>
              <a:t>i</a:t>
            </a:r>
            <a:r>
              <a:rPr lang="en-US" sz="2400" spc="-5" dirty="0">
                <a:cs typeface="Calibri"/>
              </a:rPr>
              <a:t>o</a:t>
            </a:r>
            <a:r>
              <a:rPr lang="en-US" sz="2400" dirty="0">
                <a:cs typeface="Calibri"/>
              </a:rPr>
              <a:t>n</a:t>
            </a:r>
            <a:r>
              <a:rPr lang="en-US" sz="2400" spc="-3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&amp;</a:t>
            </a:r>
            <a:r>
              <a:rPr lang="en-US" sz="2400" spc="20" dirty="0">
                <a:cs typeface="Calibri"/>
              </a:rPr>
              <a:t> </a:t>
            </a:r>
            <a:r>
              <a:rPr lang="en-US" sz="2400" spc="-10" dirty="0">
                <a:cs typeface="Calibri"/>
              </a:rPr>
              <a:t>s</a:t>
            </a:r>
            <a:r>
              <a:rPr lang="en-US" sz="2400" spc="-90" dirty="0">
                <a:cs typeface="Calibri"/>
              </a:rPr>
              <a:t>k</a:t>
            </a:r>
            <a:r>
              <a:rPr lang="en-US" sz="2400" dirty="0">
                <a:cs typeface="Calibri"/>
              </a:rPr>
              <a:t>e</a:t>
            </a:r>
            <a:r>
              <a:rPr lang="en-US" sz="2400" spc="5" dirty="0">
                <a:cs typeface="Calibri"/>
              </a:rPr>
              <a:t>l</a:t>
            </a:r>
            <a:r>
              <a:rPr lang="en-US" sz="2400" spc="-20" dirty="0">
                <a:cs typeface="Calibri"/>
              </a:rPr>
              <a:t>e</a:t>
            </a:r>
            <a:r>
              <a:rPr lang="en-US" sz="2400" spc="-40" dirty="0">
                <a:cs typeface="Calibri"/>
              </a:rPr>
              <a:t>t</a:t>
            </a:r>
            <a:r>
              <a:rPr lang="en-US" sz="2400" dirty="0">
                <a:cs typeface="Calibri"/>
              </a:rPr>
              <a:t>al</a:t>
            </a:r>
            <a:r>
              <a:rPr lang="en-US" sz="2400" spc="-6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mu</a:t>
            </a:r>
            <a:r>
              <a:rPr lang="en-US" sz="2400" spc="5" dirty="0">
                <a:cs typeface="Calibri"/>
              </a:rPr>
              <a:t>s</a:t>
            </a:r>
            <a:r>
              <a:rPr lang="en-US" sz="2400" dirty="0">
                <a:cs typeface="Calibri"/>
              </a:rPr>
              <a:t>c</a:t>
            </a:r>
            <a:r>
              <a:rPr lang="en-US" sz="2400" spc="5" dirty="0">
                <a:cs typeface="Calibri"/>
              </a:rPr>
              <a:t>l</a:t>
            </a:r>
            <a:r>
              <a:rPr lang="en-US" sz="2400" spc="-5" dirty="0">
                <a:cs typeface="Calibri"/>
              </a:rPr>
              <a:t>e </a:t>
            </a:r>
            <a:r>
              <a:rPr lang="en-US" sz="2400" spc="-35" dirty="0">
                <a:cs typeface="Calibri"/>
              </a:rPr>
              <a:t>w</a:t>
            </a:r>
            <a:r>
              <a:rPr lang="en-US" sz="2400" spc="-5" dirty="0">
                <a:cs typeface="Calibri"/>
              </a:rPr>
              <a:t>e</a:t>
            </a:r>
            <a:r>
              <a:rPr lang="en-US" sz="2400" dirty="0">
                <a:cs typeface="Calibri"/>
              </a:rPr>
              <a:t>a</a:t>
            </a:r>
            <a:r>
              <a:rPr lang="en-US" sz="2400" spc="-5" dirty="0">
                <a:cs typeface="Calibri"/>
              </a:rPr>
              <a:t>kn</a:t>
            </a:r>
            <a:r>
              <a:rPr lang="en-US" sz="2400" dirty="0">
                <a:cs typeface="Calibri"/>
              </a:rPr>
              <a:t>e</a:t>
            </a:r>
            <a:r>
              <a:rPr lang="en-US" sz="2400" spc="-5" dirty="0">
                <a:cs typeface="Calibri"/>
              </a:rPr>
              <a:t>ss</a:t>
            </a:r>
            <a:endParaRPr lang="en-US" sz="2400" dirty="0">
              <a:latin typeface="Calibri"/>
              <a:cs typeface="Calibri"/>
            </a:endParaRPr>
          </a:p>
          <a:p>
            <a:pPr marL="927100" marR="5080" lvl="1" indent="-457200">
              <a:lnSpc>
                <a:spcPts val="304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756920" algn="l"/>
              </a:tabLst>
            </a:pPr>
            <a:r>
              <a:rPr lang="en-US" sz="240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lu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or</a:t>
            </a:r>
            <a:r>
              <a:rPr sz="2400" spc="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oi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ment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fl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ids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&amp;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Na</a:t>
            </a:r>
            <a:r>
              <a:rPr lang="en-US" sz="2400" spc="-5" baseline="30000" dirty="0">
                <a:latin typeface="Calibri"/>
                <a:cs typeface="Calibri"/>
              </a:rPr>
              <a:t>+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ficits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aso</a:t>
            </a:r>
            <a:r>
              <a:rPr sz="2400" spc="10" dirty="0">
                <a:latin typeface="Calibri"/>
                <a:cs typeface="Calibri"/>
              </a:rPr>
              <a:t>p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10" dirty="0">
                <a:latin typeface="Calibri"/>
                <a:cs typeface="Calibri"/>
              </a:rPr>
              <a:t>u</a:t>
            </a:r>
            <a:r>
              <a:rPr sz="2400" spc="5" dirty="0">
                <a:latin typeface="Calibri"/>
                <a:cs typeface="Calibri"/>
              </a:rPr>
              <a:t>pp</a:t>
            </a:r>
            <a:r>
              <a:rPr sz="2400" spc="-5" dirty="0">
                <a:latin typeface="Calibri"/>
                <a:cs typeface="Calibri"/>
              </a:rPr>
              <a:t>ort</a:t>
            </a:r>
            <a:endParaRPr lang="en-US" sz="2400" dirty="0">
              <a:latin typeface="Calibri"/>
              <a:cs typeface="Calibri"/>
            </a:endParaRPr>
          </a:p>
          <a:p>
            <a:pPr marL="927100" marR="5080" lvl="1" indent="-457200">
              <a:lnSpc>
                <a:spcPts val="304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756920" algn="l"/>
              </a:tabLst>
            </a:pPr>
            <a:r>
              <a:rPr lang="en-US" sz="2400" spc="-10" dirty="0">
                <a:latin typeface="Calibri"/>
                <a:cs typeface="Calibri"/>
              </a:rPr>
              <a:t>Isotonic IV fluids</a:t>
            </a:r>
            <a:endParaRPr lang="en-US" sz="2400" dirty="0">
              <a:latin typeface="Calibri"/>
              <a:cs typeface="Calibri"/>
            </a:endParaRPr>
          </a:p>
          <a:p>
            <a:pPr marL="927100" marR="5080" lvl="1" indent="-457200">
              <a:lnSpc>
                <a:spcPts val="304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756920" algn="l"/>
              </a:tabLst>
            </a:pPr>
            <a:r>
              <a:rPr sz="2400" b="1" spc="-70" dirty="0">
                <a:latin typeface="Calibri"/>
                <a:cs typeface="Calibri"/>
              </a:rPr>
              <a:t>A</a:t>
            </a:r>
            <a:r>
              <a:rPr sz="2400" b="1" spc="-30" dirty="0">
                <a:latin typeface="Calibri"/>
                <a:cs typeface="Calibri"/>
              </a:rPr>
              <a:t>v</a:t>
            </a:r>
            <a:r>
              <a:rPr sz="2400" b="1" spc="-5" dirty="0">
                <a:latin typeface="Calibri"/>
                <a:cs typeface="Calibri"/>
              </a:rPr>
              <a:t>oi</a:t>
            </a:r>
            <a:r>
              <a:rPr sz="2400" b="1" dirty="0">
                <a:latin typeface="Calibri"/>
                <a:cs typeface="Calibri"/>
              </a:rPr>
              <a:t>d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e</a:t>
            </a:r>
            <a:r>
              <a:rPr sz="2400" b="1" spc="-30" dirty="0">
                <a:latin typeface="Calibri"/>
                <a:cs typeface="Calibri"/>
              </a:rPr>
              <a:t>t</a:t>
            </a:r>
            <a:r>
              <a:rPr sz="2400" b="1" spc="-5" dirty="0">
                <a:latin typeface="Calibri"/>
                <a:cs typeface="Calibri"/>
              </a:rPr>
              <a:t>omi</a:t>
            </a:r>
            <a:r>
              <a:rPr sz="2400" b="1" spc="10" dirty="0">
                <a:latin typeface="Calibri"/>
                <a:cs typeface="Calibri"/>
              </a:rPr>
              <a:t>d</a:t>
            </a:r>
            <a:r>
              <a:rPr sz="2400" b="1" spc="-25" dirty="0">
                <a:latin typeface="Calibri"/>
                <a:cs typeface="Calibri"/>
              </a:rPr>
              <a:t>a</a:t>
            </a:r>
            <a:r>
              <a:rPr sz="2400" b="1" spc="-45" dirty="0">
                <a:latin typeface="Calibri"/>
                <a:cs typeface="Calibri"/>
              </a:rPr>
              <a:t>t</a:t>
            </a:r>
            <a:r>
              <a:rPr sz="2400" b="1" spc="-5" dirty="0">
                <a:latin typeface="Calibri"/>
                <a:cs typeface="Calibri"/>
              </a:rPr>
              <a:t>e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10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ibits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60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yn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5" dirty="0">
                <a:latin typeface="Calibri"/>
                <a:cs typeface="Calibri"/>
              </a:rPr>
              <a:t>h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sis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lang="en-US" sz="2400" spc="-1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or</a:t>
            </a:r>
            <a:r>
              <a:rPr sz="2400" spc="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isol 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6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-5" dirty="0">
                <a:latin typeface="Calibri"/>
                <a:cs typeface="Calibri"/>
              </a:rPr>
              <a:t>siently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00200" y="990600"/>
            <a:ext cx="6405372" cy="10156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Addison’s Disease</a:t>
            </a:r>
            <a:br>
              <a:rPr lang="en-US" dirty="0"/>
            </a:br>
            <a:r>
              <a:rPr lang="en-US" dirty="0"/>
              <a:t>Anesthetic Management 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400" y="304800"/>
            <a:ext cx="640537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66040" algn="ctr">
              <a:lnSpc>
                <a:spcPct val="100000"/>
              </a:lnSpc>
            </a:pPr>
            <a:r>
              <a:rPr lang="en-US" sz="4000" spc="-5" dirty="0"/>
              <a:t>Intra-Op </a:t>
            </a:r>
            <a:r>
              <a:rPr sz="4000" spc="-5" dirty="0"/>
              <a:t>A</a:t>
            </a:r>
            <a:r>
              <a:rPr sz="4000" spc="-20" dirty="0"/>
              <a:t>d</a:t>
            </a:r>
            <a:r>
              <a:rPr sz="4000" spc="-45" dirty="0"/>
              <a:t>r</a:t>
            </a:r>
            <a:r>
              <a:rPr sz="4000" spc="-10" dirty="0"/>
              <a:t>ena</a:t>
            </a:r>
            <a:r>
              <a:rPr sz="4000" spc="-5" dirty="0"/>
              <a:t>l</a:t>
            </a:r>
            <a:r>
              <a:rPr sz="4000" spc="20" dirty="0"/>
              <a:t> </a:t>
            </a:r>
            <a:r>
              <a:rPr sz="4000" spc="-5" dirty="0"/>
              <a:t>Crisis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1295400" y="1483472"/>
            <a:ext cx="7696200" cy="5316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lang="en-US" sz="2400" spc="-5" dirty="0">
                <a:cs typeface="Calibri"/>
              </a:rPr>
              <a:t>C</a:t>
            </a:r>
            <a:r>
              <a:rPr lang="en-US" sz="2400" spc="-20" dirty="0">
                <a:cs typeface="Calibri"/>
              </a:rPr>
              <a:t>o</a:t>
            </a:r>
            <a:r>
              <a:rPr lang="en-US" sz="2400" spc="-5" dirty="0">
                <a:cs typeface="Calibri"/>
              </a:rPr>
              <a:t>ns</a:t>
            </a:r>
            <a:r>
              <a:rPr lang="en-US" sz="2400" spc="5" dirty="0">
                <a:cs typeface="Calibri"/>
              </a:rPr>
              <a:t>i</a:t>
            </a:r>
            <a:r>
              <a:rPr lang="en-US" sz="2400" spc="-5" dirty="0">
                <a:cs typeface="Calibri"/>
              </a:rPr>
              <a:t>de</a:t>
            </a:r>
            <a:r>
              <a:rPr lang="en-US" sz="2400" dirty="0">
                <a:cs typeface="Calibri"/>
              </a:rPr>
              <a:t>r</a:t>
            </a:r>
            <a:r>
              <a:rPr lang="en-US" sz="2400" spc="5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adrenal crisis as</a:t>
            </a:r>
            <a:r>
              <a:rPr lang="en-US" sz="2400" spc="-5" dirty="0">
                <a:cs typeface="Calibri"/>
              </a:rPr>
              <a:t> di</a:t>
            </a:r>
            <a:r>
              <a:rPr lang="en-US" sz="2400" spc="-35" dirty="0">
                <a:cs typeface="Calibri"/>
              </a:rPr>
              <a:t>f</a:t>
            </a:r>
            <a:r>
              <a:rPr lang="en-US" sz="2400" spc="-80" dirty="0">
                <a:cs typeface="Calibri"/>
              </a:rPr>
              <a:t>f</a:t>
            </a:r>
            <a:r>
              <a:rPr lang="en-US" sz="2400" spc="-5" dirty="0">
                <a:cs typeface="Calibri"/>
              </a:rPr>
              <a:t>e</a:t>
            </a:r>
            <a:r>
              <a:rPr lang="en-US" sz="2400" spc="-40" dirty="0">
                <a:cs typeface="Calibri"/>
              </a:rPr>
              <a:t>r</a:t>
            </a:r>
            <a:r>
              <a:rPr lang="en-US" sz="2400" dirty="0">
                <a:cs typeface="Calibri"/>
              </a:rPr>
              <a:t>e</a:t>
            </a:r>
            <a:r>
              <a:rPr lang="en-US" sz="2400" spc="-20" dirty="0">
                <a:cs typeface="Calibri"/>
              </a:rPr>
              <a:t>n</a:t>
            </a:r>
            <a:r>
              <a:rPr lang="en-US" sz="2400" dirty="0">
                <a:cs typeface="Calibri"/>
              </a:rPr>
              <a:t>t</a:t>
            </a:r>
            <a:r>
              <a:rPr lang="en-US" sz="2400" spc="5" dirty="0">
                <a:cs typeface="Calibri"/>
              </a:rPr>
              <a:t>i</a:t>
            </a:r>
            <a:r>
              <a:rPr lang="en-US" sz="2400" dirty="0">
                <a:cs typeface="Calibri"/>
              </a:rPr>
              <a:t>al</a:t>
            </a:r>
            <a:r>
              <a:rPr lang="en-US" sz="2400" spc="-35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diagnosi</a:t>
            </a:r>
            <a:r>
              <a:rPr lang="en-US" sz="2400" dirty="0">
                <a:cs typeface="Calibri"/>
              </a:rPr>
              <a:t>s</a:t>
            </a:r>
            <a:r>
              <a:rPr lang="en-US" sz="2400" spc="25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with </a:t>
            </a:r>
            <a:r>
              <a:rPr lang="en-US" sz="2400" spc="-10" dirty="0">
                <a:cs typeface="Calibri"/>
              </a:rPr>
              <a:t>he</a:t>
            </a:r>
            <a:r>
              <a:rPr lang="en-US" sz="2400" dirty="0">
                <a:cs typeface="Calibri"/>
              </a:rPr>
              <a:t>m</a:t>
            </a:r>
            <a:r>
              <a:rPr lang="en-US" sz="2400" spc="-5" dirty="0">
                <a:cs typeface="Calibri"/>
              </a:rPr>
              <a:t>od</a:t>
            </a:r>
            <a:r>
              <a:rPr lang="en-US" sz="2400" spc="-15" dirty="0">
                <a:cs typeface="Calibri"/>
              </a:rPr>
              <a:t>y</a:t>
            </a:r>
            <a:r>
              <a:rPr lang="en-US" sz="2400" spc="-5" dirty="0">
                <a:cs typeface="Calibri"/>
              </a:rPr>
              <a:t>na</a:t>
            </a:r>
            <a:r>
              <a:rPr lang="en-US" sz="2400" spc="5" dirty="0">
                <a:cs typeface="Calibri"/>
              </a:rPr>
              <a:t>m</a:t>
            </a:r>
            <a:r>
              <a:rPr lang="en-US" sz="2400" dirty="0">
                <a:cs typeface="Calibri"/>
              </a:rPr>
              <a:t>ic</a:t>
            </a:r>
            <a:r>
              <a:rPr lang="en-US" sz="2400" spc="15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in</a:t>
            </a:r>
            <a:r>
              <a:rPr lang="en-US" sz="2400" spc="-35" dirty="0">
                <a:cs typeface="Calibri"/>
              </a:rPr>
              <a:t>s</a:t>
            </a:r>
            <a:r>
              <a:rPr lang="en-US" sz="2400" spc="-40" dirty="0">
                <a:cs typeface="Calibri"/>
              </a:rPr>
              <a:t>t</a:t>
            </a:r>
            <a:r>
              <a:rPr lang="en-US" sz="2400" dirty="0">
                <a:cs typeface="Calibri"/>
              </a:rPr>
              <a:t>ab</a:t>
            </a:r>
            <a:r>
              <a:rPr lang="en-US" sz="2400" spc="5" dirty="0">
                <a:cs typeface="Calibri"/>
              </a:rPr>
              <a:t>i</a:t>
            </a:r>
            <a:r>
              <a:rPr lang="en-US" sz="2400" dirty="0">
                <a:cs typeface="Calibri"/>
              </a:rPr>
              <a:t>li</a:t>
            </a:r>
            <a:r>
              <a:rPr lang="en-US" sz="2400" spc="10" dirty="0">
                <a:cs typeface="Calibri"/>
              </a:rPr>
              <a:t>t</a:t>
            </a:r>
            <a:r>
              <a:rPr lang="en-US" sz="2400" spc="-235" dirty="0">
                <a:cs typeface="Calibri"/>
              </a:rPr>
              <a:t>y</a:t>
            </a:r>
            <a:r>
              <a:rPr lang="en-US" sz="2400" spc="-5" dirty="0">
                <a:cs typeface="Calibri"/>
              </a:rPr>
              <a:t>,</a:t>
            </a:r>
            <a:r>
              <a:rPr lang="en-US" sz="2400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e</a:t>
            </a:r>
            <a:r>
              <a:rPr lang="en-US" sz="2400" dirty="0">
                <a:cs typeface="Calibri"/>
              </a:rPr>
              <a:t>s</a:t>
            </a:r>
            <a:r>
              <a:rPr lang="en-US" sz="2400" spc="-10" dirty="0">
                <a:cs typeface="Calibri"/>
              </a:rPr>
              <a:t>pe</a:t>
            </a:r>
            <a:r>
              <a:rPr lang="en-US" sz="2400" dirty="0">
                <a:cs typeface="Calibri"/>
              </a:rPr>
              <a:t>ci</a:t>
            </a:r>
            <a:r>
              <a:rPr lang="en-US" sz="2400" spc="5" dirty="0">
                <a:cs typeface="Calibri"/>
              </a:rPr>
              <a:t>a</a:t>
            </a:r>
            <a:r>
              <a:rPr lang="en-US" sz="2400" dirty="0">
                <a:cs typeface="Calibri"/>
              </a:rPr>
              <a:t>lly</a:t>
            </a:r>
            <a:r>
              <a:rPr lang="en-US" sz="2400" spc="-5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when</a:t>
            </a:r>
            <a:r>
              <a:rPr lang="en-US" sz="2400" spc="-5" dirty="0">
                <a:cs typeface="Calibri"/>
              </a:rPr>
              <a:t> un</a:t>
            </a:r>
            <a:r>
              <a:rPr lang="en-US" sz="2400" spc="-45" dirty="0">
                <a:cs typeface="Calibri"/>
              </a:rPr>
              <a:t>r</a:t>
            </a:r>
            <a:r>
              <a:rPr lang="en-US" sz="2400" dirty="0">
                <a:cs typeface="Calibri"/>
              </a:rPr>
              <a:t>e</a:t>
            </a:r>
            <a:r>
              <a:rPr lang="en-US" sz="2400" spc="5" dirty="0">
                <a:cs typeface="Calibri"/>
              </a:rPr>
              <a:t>s</a:t>
            </a:r>
            <a:r>
              <a:rPr lang="en-US" sz="2400" spc="-5" dirty="0">
                <a:cs typeface="Calibri"/>
              </a:rPr>
              <a:t>po</a:t>
            </a:r>
            <a:r>
              <a:rPr lang="en-US" sz="2400" spc="-15" dirty="0">
                <a:cs typeface="Calibri"/>
              </a:rPr>
              <a:t>n</a:t>
            </a:r>
            <a:r>
              <a:rPr lang="en-US" sz="2400" spc="-5" dirty="0">
                <a:cs typeface="Calibri"/>
              </a:rPr>
              <a:t>s</a:t>
            </a:r>
            <a:r>
              <a:rPr lang="en-US" sz="2400" spc="10" dirty="0">
                <a:cs typeface="Calibri"/>
              </a:rPr>
              <a:t>i</a:t>
            </a:r>
            <a:r>
              <a:rPr lang="en-US" sz="2400" spc="-50" dirty="0">
                <a:cs typeface="Calibri"/>
              </a:rPr>
              <a:t>v</a:t>
            </a:r>
            <a:r>
              <a:rPr lang="en-US" sz="2400" spc="-5" dirty="0">
                <a:cs typeface="Calibri"/>
              </a:rPr>
              <a:t>e </a:t>
            </a:r>
            <a:r>
              <a:rPr lang="en-US" sz="2400" spc="-35" dirty="0">
                <a:cs typeface="Calibri"/>
              </a:rPr>
              <a:t>t</a:t>
            </a:r>
            <a:r>
              <a:rPr lang="en-US" sz="2400" dirty="0">
                <a:cs typeface="Calibri"/>
              </a:rPr>
              <a:t>o</a:t>
            </a:r>
            <a:r>
              <a:rPr lang="en-US" sz="2400" spc="-5" dirty="0">
                <a:cs typeface="Calibri"/>
              </a:rPr>
              <a:t> u</a:t>
            </a:r>
            <a:r>
              <a:rPr lang="en-US" sz="2400" spc="10" dirty="0">
                <a:cs typeface="Calibri"/>
              </a:rPr>
              <a:t>s</a:t>
            </a:r>
            <a:r>
              <a:rPr lang="en-US" sz="2400" spc="-5" dirty="0">
                <a:cs typeface="Calibri"/>
              </a:rPr>
              <a:t>ua</a:t>
            </a:r>
            <a:r>
              <a:rPr lang="en-US" sz="2400" dirty="0">
                <a:cs typeface="Calibri"/>
              </a:rPr>
              <a:t>l</a:t>
            </a:r>
            <a:r>
              <a:rPr lang="en-US" sz="2400" spc="5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i</a:t>
            </a:r>
            <a:r>
              <a:rPr lang="en-US" sz="2400" spc="-15" dirty="0">
                <a:cs typeface="Calibri"/>
              </a:rPr>
              <a:t>n</a:t>
            </a:r>
            <a:r>
              <a:rPr lang="en-US" sz="2400" spc="-35" dirty="0">
                <a:cs typeface="Calibri"/>
              </a:rPr>
              <a:t>t</a:t>
            </a:r>
            <a:r>
              <a:rPr lang="en-US" sz="2400" spc="-5" dirty="0">
                <a:cs typeface="Calibri"/>
              </a:rPr>
              <a:t>e</a:t>
            </a:r>
            <a:r>
              <a:rPr lang="en-US" sz="2400" spc="20" dirty="0">
                <a:cs typeface="Calibri"/>
              </a:rPr>
              <a:t>r</a:t>
            </a:r>
            <a:r>
              <a:rPr lang="en-US" sz="2400" spc="-50" dirty="0">
                <a:cs typeface="Calibri"/>
              </a:rPr>
              <a:t>v</a:t>
            </a:r>
            <a:r>
              <a:rPr lang="en-US" sz="2400" dirty="0">
                <a:cs typeface="Calibri"/>
              </a:rPr>
              <a:t>e</a:t>
            </a:r>
            <a:r>
              <a:rPr lang="en-US" sz="2400" spc="-20" dirty="0">
                <a:cs typeface="Calibri"/>
              </a:rPr>
              <a:t>n</a:t>
            </a:r>
            <a:r>
              <a:rPr lang="en-US" sz="2400" dirty="0">
                <a:cs typeface="Calibri"/>
              </a:rPr>
              <a:t>t</a:t>
            </a:r>
            <a:r>
              <a:rPr lang="en-US" sz="2400" spc="5" dirty="0">
                <a:cs typeface="Calibri"/>
              </a:rPr>
              <a:t>i</a:t>
            </a:r>
            <a:r>
              <a:rPr lang="en-US" sz="2400" spc="-5" dirty="0">
                <a:cs typeface="Calibri"/>
              </a:rPr>
              <a:t>ons</a:t>
            </a:r>
            <a:endParaRPr lang="en-US" sz="2400" dirty="0">
              <a:cs typeface="Calibri"/>
            </a:endParaRPr>
          </a:p>
          <a:p>
            <a:pPr marL="12700"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400" spc="-1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emodynamic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spc="-35" dirty="0">
                <a:latin typeface="Calibri"/>
                <a:cs typeface="Calibri"/>
              </a:rPr>
              <a:t>s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abi</a:t>
            </a:r>
            <a:r>
              <a:rPr sz="2400" spc="-15" dirty="0">
                <a:latin typeface="Calibri"/>
                <a:cs typeface="Calibri"/>
              </a:rPr>
              <a:t>li</a:t>
            </a:r>
            <a:r>
              <a:rPr sz="2400" dirty="0">
                <a:latin typeface="Calibri"/>
                <a:cs typeface="Calibri"/>
              </a:rPr>
              <a:t>ty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>
                <a:sym typeface="Symbol"/>
              </a:rPr>
              <a:t>  </a:t>
            </a:r>
            <a:r>
              <a:rPr lang="en-US" sz="2400" dirty="0">
                <a:cs typeface="Calibri"/>
                <a:sym typeface="Symbol"/>
              </a:rPr>
              <a:t>CV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spc="-10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p</a:t>
            </a:r>
            <a:r>
              <a:rPr sz="2400" spc="-10" dirty="0">
                <a:latin typeface="Calibri"/>
                <a:cs typeface="Calibri"/>
              </a:rPr>
              <a:t>se</a:t>
            </a:r>
            <a:endParaRPr lang="en-US" sz="2400" dirty="0">
              <a:latin typeface="Calibri"/>
              <a:cs typeface="Calibri"/>
            </a:endParaRPr>
          </a:p>
          <a:p>
            <a:pPr marL="12700"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Su</a:t>
            </a:r>
            <a:r>
              <a:rPr sz="2400" spc="5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pec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f </a:t>
            </a:r>
            <a:r>
              <a:rPr sz="2400" spc="-1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t </a:t>
            </a:r>
            <a:r>
              <a:rPr sz="2400" spc="-5" dirty="0">
                <a:latin typeface="Calibri"/>
                <a:cs typeface="Calibri"/>
              </a:rPr>
              <a:t>has:</a:t>
            </a:r>
            <a:endParaRPr sz="24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–"/>
              <a:tabLst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Hyper</a:t>
            </a:r>
            <a:r>
              <a:rPr sz="2400" spc="-1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igme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3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</a:p>
          <a:p>
            <a:pPr marL="756285" lvl="1" indent="-28638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–"/>
              <a:tabLst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Hypon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mia</a:t>
            </a:r>
          </a:p>
          <a:p>
            <a:pPr marL="756285" lvl="1" indent="-28638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–"/>
              <a:tabLst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Hyper</a:t>
            </a:r>
            <a:r>
              <a:rPr sz="2400" spc="-5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alemia</a:t>
            </a:r>
          </a:p>
          <a:p>
            <a:pPr marL="756285" lvl="1" indent="-28638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–"/>
              <a:tabLst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Hi</a:t>
            </a:r>
            <a:r>
              <a:rPr sz="2400" spc="-15" dirty="0">
                <a:latin typeface="Calibri"/>
                <a:cs typeface="Calibri"/>
              </a:rPr>
              <a:t>s</a:t>
            </a:r>
            <a:r>
              <a:rPr sz="2400" spc="-20" dirty="0">
                <a:latin typeface="Calibri"/>
                <a:cs typeface="Calibri"/>
              </a:rPr>
              <a:t>t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spc="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y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u</a:t>
            </a:r>
            <a:r>
              <a:rPr sz="2400" spc="-20" dirty="0">
                <a:latin typeface="Calibri"/>
                <a:cs typeface="Calibri"/>
              </a:rPr>
              <a:t>t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immune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disease</a:t>
            </a:r>
            <a:endParaRPr sz="2400" dirty="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>
                <a:tab pos="1156335" algn="l"/>
              </a:tabLst>
            </a:pPr>
            <a:r>
              <a:rPr sz="2400" spc="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5" dirty="0">
                <a:latin typeface="Calibri"/>
                <a:cs typeface="Calibri"/>
              </a:rPr>
              <a:t>ot</a:t>
            </a:r>
            <a:r>
              <a:rPr sz="2400" spc="-35" dirty="0">
                <a:latin typeface="Calibri"/>
                <a:cs typeface="Calibri"/>
              </a:rPr>
              <a:t>h</a:t>
            </a:r>
            <a:r>
              <a:rPr sz="2400" spc="-5" dirty="0">
                <a:latin typeface="Calibri"/>
                <a:cs typeface="Calibri"/>
              </a:rPr>
              <a:t>y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oidism</a:t>
            </a:r>
            <a:endParaRPr sz="2400" dirty="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  <a:tabLst>
                <a:tab pos="1156335" algn="l"/>
              </a:tabLst>
            </a:pPr>
            <a:r>
              <a:rPr sz="2400" spc="-5" dirty="0">
                <a:latin typeface="Calibri"/>
                <a:cs typeface="Calibri"/>
              </a:rPr>
              <a:t>Dia</a:t>
            </a:r>
            <a:r>
              <a:rPr sz="2400" spc="5" dirty="0">
                <a:latin typeface="Calibri"/>
                <a:cs typeface="Calibri"/>
              </a:rPr>
              <a:t>b</a:t>
            </a:r>
            <a:r>
              <a:rPr sz="2400" spc="-20" dirty="0">
                <a:latin typeface="Calibri"/>
                <a:cs typeface="Calibri"/>
              </a:rPr>
              <a:t>et</a:t>
            </a:r>
            <a:r>
              <a:rPr sz="2400" dirty="0">
                <a:latin typeface="Calibri"/>
                <a:cs typeface="Calibri"/>
              </a:rPr>
              <a:t>es</a:t>
            </a:r>
          </a:p>
          <a:p>
            <a:pPr marL="756285" lvl="1" indent="-28638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–"/>
              <a:tabLst>
                <a:tab pos="756920" algn="l"/>
              </a:tabLst>
            </a:pP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ec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3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us</a:t>
            </a:r>
            <a:r>
              <a:rPr sz="2400" dirty="0">
                <a:latin typeface="Calibri"/>
                <a:cs typeface="Calibri"/>
              </a:rPr>
              <a:t>e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20" dirty="0">
                <a:latin typeface="Calibri"/>
                <a:cs typeface="Calibri"/>
              </a:rPr>
              <a:t> st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1524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78435" algn="ctr">
              <a:lnSpc>
                <a:spcPct val="100000"/>
              </a:lnSpc>
            </a:pPr>
            <a:r>
              <a:rPr sz="4400" spc="-5" dirty="0"/>
              <a:t>P</a:t>
            </a:r>
            <a:r>
              <a:rPr sz="4400" spc="-70" dirty="0"/>
              <a:t>r</a:t>
            </a:r>
            <a:r>
              <a:rPr sz="4400" spc="-5" dirty="0"/>
              <a:t>o</a:t>
            </a:r>
            <a:r>
              <a:rPr sz="4400" spc="-80" dirty="0"/>
              <a:t>t</a:t>
            </a:r>
            <a:r>
              <a:rPr sz="4400" spc="-5" dirty="0"/>
              <a:t>ein</a:t>
            </a:r>
            <a:r>
              <a:rPr sz="4400" dirty="0"/>
              <a:t>s</a:t>
            </a:r>
            <a:r>
              <a:rPr sz="4400" spc="10" dirty="0"/>
              <a:t> </a:t>
            </a:r>
            <a:r>
              <a:rPr sz="4400" spc="-5" dirty="0"/>
              <a:t>and </a:t>
            </a:r>
            <a:r>
              <a:rPr sz="4400" spc="-80" dirty="0"/>
              <a:t>P</a:t>
            </a:r>
            <a:r>
              <a:rPr sz="4400" spc="-5" dirty="0"/>
              <a:t>ol</a:t>
            </a:r>
            <a:r>
              <a:rPr sz="4400" spc="-25" dirty="0"/>
              <a:t>y</a:t>
            </a:r>
            <a:r>
              <a:rPr sz="4400" dirty="0"/>
              <a:t>pe</a:t>
            </a:r>
            <a:r>
              <a:rPr sz="4400" spc="-25" dirty="0"/>
              <a:t>p</a:t>
            </a:r>
            <a:r>
              <a:rPr sz="4400" spc="-5" dirty="0"/>
              <a:t>ti</a:t>
            </a:r>
            <a:r>
              <a:rPr sz="4400" spc="-20" dirty="0"/>
              <a:t>d</a:t>
            </a:r>
            <a:r>
              <a:rPr sz="4400" spc="-5" dirty="0"/>
              <a:t>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2209800"/>
            <a:ext cx="7959725" cy="3995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47320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En</a:t>
            </a:r>
            <a:r>
              <a:rPr sz="3000" spc="-30" dirty="0">
                <a:latin typeface="Calibri"/>
                <a:cs typeface="Calibri"/>
              </a:rPr>
              <a:t>z</a:t>
            </a:r>
            <a:r>
              <a:rPr sz="3000" dirty="0">
                <a:latin typeface="Calibri"/>
                <a:cs typeface="Calibri"/>
              </a:rPr>
              <a:t>ymes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n</a:t>
            </a:r>
            <a:r>
              <a:rPr lang="en-US" sz="3000" spc="-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5" dirty="0">
                <a:latin typeface="Calibri"/>
                <a:cs typeface="Calibri"/>
              </a:rPr>
              <a:t>s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10" dirty="0">
                <a:latin typeface="Calibri"/>
                <a:cs typeface="Calibri"/>
              </a:rPr>
              <a:t>c</a:t>
            </a:r>
            <a:r>
              <a:rPr sz="3000" spc="-15" dirty="0">
                <a:latin typeface="Calibri"/>
                <a:cs typeface="Calibri"/>
              </a:rPr>
              <a:t>l</a:t>
            </a:r>
            <a:r>
              <a:rPr sz="3000" dirty="0">
                <a:latin typeface="Calibri"/>
                <a:cs typeface="Calibri"/>
              </a:rPr>
              <a:t>es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c</a:t>
            </a:r>
            <a:r>
              <a:rPr sz="3000" spc="-15" dirty="0">
                <a:latin typeface="Calibri"/>
                <a:cs typeface="Calibri"/>
              </a:rPr>
              <a:t>l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55" dirty="0">
                <a:latin typeface="Calibri"/>
                <a:cs typeface="Calibri"/>
              </a:rPr>
              <a:t>a</a:t>
            </a:r>
            <a:r>
              <a:rPr sz="3000" spc="-20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lang="en-US" sz="3000" spc="-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p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ohorm</a:t>
            </a:r>
            <a:r>
              <a:rPr sz="3000" spc="-10" dirty="0">
                <a:latin typeface="Calibri"/>
                <a:cs typeface="Calibri"/>
              </a:rPr>
              <a:t>o</a:t>
            </a:r>
            <a:r>
              <a:rPr sz="3000" spc="-5" dirty="0">
                <a:latin typeface="Calibri"/>
                <a:cs typeface="Calibri"/>
              </a:rPr>
              <a:t>nes 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o</a:t>
            </a:r>
            <a:r>
              <a:rPr sz="3000" spc="-5" dirty="0">
                <a:latin typeface="Calibri"/>
                <a:cs typeface="Calibri"/>
              </a:rPr>
              <a:t> p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oduc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</a:t>
            </a:r>
            <a:r>
              <a:rPr sz="3000" spc="5" dirty="0">
                <a:latin typeface="Calibri"/>
                <a:cs typeface="Calibri"/>
              </a:rPr>
              <a:t>m</a:t>
            </a:r>
            <a:r>
              <a:rPr sz="3000" dirty="0">
                <a:latin typeface="Calibri"/>
                <a:cs typeface="Calibri"/>
              </a:rPr>
              <a:t>al</a:t>
            </a:r>
            <a:r>
              <a:rPr sz="3000" spc="-15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27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,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bio</a:t>
            </a:r>
            <a:r>
              <a:rPr sz="3000" spc="-15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ogi</a:t>
            </a:r>
            <a:r>
              <a:rPr sz="3000" spc="-30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al</a:t>
            </a:r>
            <a:r>
              <a:rPr sz="3000" spc="-15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lang="en-US" sz="3000" spc="40" dirty="0">
                <a:latin typeface="Calibri"/>
                <a:cs typeface="Calibri"/>
              </a:rPr>
              <a:t>-</a:t>
            </a:r>
            <a:r>
              <a:rPr sz="3000" spc="-5" dirty="0">
                <a:latin typeface="Calibri"/>
                <a:cs typeface="Calibri"/>
              </a:rPr>
              <a:t>ac</a:t>
            </a:r>
            <a:r>
              <a:rPr sz="3000" spc="-20" dirty="0">
                <a:latin typeface="Calibri"/>
                <a:cs typeface="Calibri"/>
              </a:rPr>
              <a:t>t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20" dirty="0">
                <a:latin typeface="Calibri"/>
                <a:cs typeface="Calibri"/>
              </a:rPr>
              <a:t>v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hormon</a:t>
            </a:r>
            <a:r>
              <a:rPr sz="3000" spc="1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s </a:t>
            </a:r>
            <a:r>
              <a:rPr lang="en-US" sz="3000" dirty="0">
                <a:latin typeface="Calibri"/>
                <a:cs typeface="Calibri"/>
              </a:rPr>
              <a:t>&amp;</a:t>
            </a:r>
            <a:r>
              <a:rPr sz="3000" spc="-15" dirty="0">
                <a:latin typeface="Calibri"/>
                <a:cs typeface="Calibri"/>
              </a:rPr>
              <a:t> i</a:t>
            </a:r>
            <a:r>
              <a:rPr sz="3000" spc="-5" dirty="0">
                <a:latin typeface="Calibri"/>
                <a:cs typeface="Calibri"/>
              </a:rPr>
              <a:t>nac</a:t>
            </a:r>
            <a:r>
              <a:rPr sz="3000" spc="-1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20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f</a:t>
            </a:r>
            <a:r>
              <a:rPr sz="3000" spc="-6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agm</a:t>
            </a:r>
            <a:r>
              <a:rPr sz="3000" spc="10" dirty="0">
                <a:latin typeface="Calibri"/>
                <a:cs typeface="Calibri"/>
              </a:rPr>
              <a:t>e</a:t>
            </a:r>
            <a:r>
              <a:rPr sz="3000" spc="-20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ts.</a:t>
            </a:r>
          </a:p>
          <a:p>
            <a:pPr marL="355600" marR="5080" indent="-342900">
              <a:lnSpc>
                <a:spcPct val="90000"/>
              </a:lnSpc>
              <a:spcBef>
                <a:spcPts val="72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3000" spc="-5" dirty="0">
                <a:latin typeface="Calibri"/>
                <a:cs typeface="Calibri"/>
              </a:rPr>
              <a:t>V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s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10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es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a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spc="-10" dirty="0">
                <a:latin typeface="Calibri"/>
                <a:cs typeface="Calibri"/>
              </a:rPr>
              <a:t>o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ed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w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th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n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5" dirty="0">
                <a:latin typeface="Calibri"/>
                <a:cs typeface="Calibri"/>
              </a:rPr>
              <a:t>y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oplasm</a:t>
            </a:r>
            <a:r>
              <a:rPr sz="3000" dirty="0">
                <a:latin typeface="Calibri"/>
                <a:cs typeface="Calibri"/>
              </a:rPr>
              <a:t>,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lang="en-US" sz="3000" dirty="0">
                <a:latin typeface="Calibri"/>
                <a:cs typeface="Calibri"/>
              </a:rPr>
              <a:t>with </a:t>
            </a:r>
            <a:r>
              <a:rPr sz="3000" dirty="0">
                <a:latin typeface="Calibri"/>
                <a:cs typeface="Calibri"/>
              </a:rPr>
              <a:t>ma</a:t>
            </a:r>
            <a:r>
              <a:rPr sz="3000" spc="-60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y </a:t>
            </a:r>
            <a:r>
              <a:rPr sz="3000" spc="-5" dirty="0">
                <a:latin typeface="Calibri"/>
                <a:cs typeface="Calibri"/>
              </a:rPr>
              <a:t>boun</a:t>
            </a:r>
            <a:r>
              <a:rPr sz="3000" dirty="0">
                <a:latin typeface="Calibri"/>
                <a:cs typeface="Calibri"/>
              </a:rPr>
              <a:t>d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o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ell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mem</a:t>
            </a:r>
            <a:r>
              <a:rPr sz="3000" spc="5" dirty="0">
                <a:latin typeface="Calibri"/>
                <a:cs typeface="Calibri"/>
              </a:rPr>
              <a:t>b</a:t>
            </a:r>
            <a:r>
              <a:rPr sz="3000" spc="-7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ane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u</a:t>
            </a:r>
            <a:r>
              <a:rPr sz="3000" spc="-1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l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</a:t>
            </a:r>
            <a:r>
              <a:rPr sz="3000" spc="-1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y </a:t>
            </a:r>
            <a:r>
              <a:rPr sz="3000" spc="-5" dirty="0">
                <a:latin typeface="Calibri"/>
                <a:cs typeface="Calibri"/>
              </a:rPr>
              <a:t>a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spc="5" dirty="0">
                <a:latin typeface="Calibri"/>
                <a:cs typeface="Calibri"/>
              </a:rPr>
              <a:t>n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0" dirty="0">
                <a:latin typeface="Calibri"/>
                <a:cs typeface="Calibri"/>
              </a:rPr>
              <a:t>e</a:t>
            </a:r>
            <a:r>
              <a:rPr sz="3000" spc="-5" dirty="0">
                <a:latin typeface="Calibri"/>
                <a:cs typeface="Calibri"/>
              </a:rPr>
              <a:t>d</a:t>
            </a:r>
            <a:r>
              <a:rPr sz="3000" spc="10" dirty="0">
                <a:latin typeface="Calibri"/>
                <a:cs typeface="Calibri"/>
              </a:rPr>
              <a:t>e</a:t>
            </a:r>
            <a:r>
              <a:rPr sz="3000" spc="-5" dirty="0">
                <a:latin typeface="Calibri"/>
                <a:cs typeface="Calibri"/>
              </a:rPr>
              <a:t>d.</a:t>
            </a:r>
            <a:endParaRPr sz="3000" dirty="0">
              <a:latin typeface="Calibri"/>
              <a:cs typeface="Calibri"/>
            </a:endParaRPr>
          </a:p>
          <a:p>
            <a:pPr marL="355600" marR="43815" indent="-342900">
              <a:lnSpc>
                <a:spcPct val="90000"/>
              </a:lnSpc>
              <a:spcBef>
                <a:spcPts val="72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3000" spc="-5" dirty="0">
                <a:latin typeface="Calibri"/>
                <a:cs typeface="Calibri"/>
              </a:rPr>
              <a:t>Hormone s</a:t>
            </a:r>
            <a:r>
              <a:rPr sz="3000" spc="-5" dirty="0">
                <a:latin typeface="Calibri"/>
                <a:cs typeface="Calibri"/>
              </a:rPr>
              <a:t>ec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1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n </a:t>
            </a:r>
            <a:r>
              <a:rPr sz="3000" spc="-5" dirty="0">
                <a:latin typeface="Calibri"/>
                <a:cs typeface="Calibri"/>
              </a:rPr>
              <a:t>oc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5" dirty="0">
                <a:latin typeface="Calibri"/>
                <a:cs typeface="Calibri"/>
              </a:rPr>
              <a:t>u</a:t>
            </a:r>
            <a:r>
              <a:rPr sz="3000" spc="-6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s</a:t>
            </a:r>
            <a:r>
              <a:rPr sz="3000" spc="2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when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v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s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10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es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f</a:t>
            </a:r>
            <a:r>
              <a:rPr sz="3000" dirty="0">
                <a:latin typeface="Calibri"/>
                <a:cs typeface="Calibri"/>
              </a:rPr>
              <a:t>u</a:t>
            </a:r>
            <a:r>
              <a:rPr sz="3000" spc="-10" dirty="0">
                <a:latin typeface="Calibri"/>
                <a:cs typeface="Calibri"/>
              </a:rPr>
              <a:t>s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w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th</a:t>
            </a:r>
            <a:r>
              <a:rPr sz="3000" spc="1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ell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m</a:t>
            </a:r>
            <a:r>
              <a:rPr sz="3000" spc="0" dirty="0">
                <a:latin typeface="Calibri"/>
                <a:cs typeface="Calibri"/>
              </a:rPr>
              <a:t>e</a:t>
            </a:r>
            <a:r>
              <a:rPr sz="3000" spc="-5" dirty="0">
                <a:latin typeface="Calibri"/>
                <a:cs typeface="Calibri"/>
              </a:rPr>
              <a:t>mb</a:t>
            </a:r>
            <a:r>
              <a:rPr sz="3000" spc="-7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ane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lang="en-US" sz="3000" dirty="0">
                <a:latin typeface="Calibri"/>
                <a:cs typeface="Calibri"/>
              </a:rPr>
              <a:t>&amp;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spc="-30" dirty="0">
                <a:latin typeface="Calibri"/>
                <a:cs typeface="Calibri"/>
              </a:rPr>
              <a:t>c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20" dirty="0">
                <a:latin typeface="Calibri"/>
                <a:cs typeface="Calibri"/>
              </a:rPr>
              <a:t>n</a:t>
            </a:r>
            <a:r>
              <a:rPr sz="3000" spc="-4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ts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 </a:t>
            </a:r>
            <a:r>
              <a:rPr sz="3000" spc="-30" dirty="0">
                <a:latin typeface="Calibri"/>
                <a:cs typeface="Calibri"/>
              </a:rPr>
              <a:t>e</a:t>
            </a:r>
            <a:r>
              <a:rPr sz="3000" spc="-5" dirty="0">
                <a:latin typeface="Calibri"/>
                <a:cs typeface="Calibri"/>
              </a:rPr>
              <a:t>xt</a:t>
            </a:r>
            <a:r>
              <a:rPr sz="3000" spc="-1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ud</a:t>
            </a:r>
            <a:r>
              <a:rPr sz="3000" spc="1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d</a:t>
            </a:r>
            <a:r>
              <a:rPr sz="3000" spc="-4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20" dirty="0">
                <a:latin typeface="Calibri"/>
                <a:cs typeface="Calibri"/>
              </a:rPr>
              <a:t>n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o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20" dirty="0">
                <a:latin typeface="Calibri"/>
                <a:cs typeface="Calibri"/>
              </a:rPr>
              <a:t>n</a:t>
            </a:r>
            <a:r>
              <a:rPr sz="3000" spc="-45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70" dirty="0">
                <a:latin typeface="Calibri"/>
                <a:cs typeface="Calibri"/>
              </a:rPr>
              <a:t>r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al</a:t>
            </a:r>
            <a:r>
              <a:rPr sz="3000" spc="3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flu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d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or di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ect</a:t>
            </a:r>
            <a:r>
              <a:rPr sz="3000" spc="-20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sz="3000" dirty="0">
                <a:latin typeface="Calibri"/>
                <a:cs typeface="Calibri"/>
              </a:rPr>
              <a:t> i</a:t>
            </a:r>
            <a:r>
              <a:rPr sz="3000" spc="-25" dirty="0">
                <a:latin typeface="Calibri"/>
                <a:cs typeface="Calibri"/>
              </a:rPr>
              <a:t>n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o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bloo</a:t>
            </a:r>
            <a:r>
              <a:rPr sz="3000" dirty="0">
                <a:latin typeface="Calibri"/>
                <a:cs typeface="Calibri"/>
              </a:rPr>
              <a:t>d</a:t>
            </a:r>
            <a:r>
              <a:rPr sz="3000" spc="5" dirty="0">
                <a:latin typeface="Calibri"/>
                <a:cs typeface="Calibri"/>
              </a:rPr>
              <a:t> 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spc="-5" dirty="0">
                <a:latin typeface="Calibri"/>
                <a:cs typeface="Calibri"/>
              </a:rPr>
              <a:t>t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5" dirty="0">
                <a:latin typeface="Calibri"/>
                <a:cs typeface="Calibri"/>
              </a:rPr>
              <a:t>m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b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sz="3000" spc="-35" dirty="0">
                <a:latin typeface="Calibri"/>
                <a:cs typeface="Calibri"/>
              </a:rPr>
              <a:t>e</a:t>
            </a:r>
            <a:r>
              <a:rPr sz="3000" spc="-80" dirty="0">
                <a:latin typeface="Calibri"/>
                <a:cs typeface="Calibri"/>
              </a:rPr>
              <a:t>x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10" dirty="0">
                <a:latin typeface="Calibri"/>
                <a:cs typeface="Calibri"/>
              </a:rPr>
              <a:t>c</a:t>
            </a:r>
            <a:r>
              <a:rPr sz="3000" spc="5" dirty="0">
                <a:latin typeface="Calibri"/>
                <a:cs typeface="Calibri"/>
              </a:rPr>
              <a:t>y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osis.</a:t>
            </a:r>
            <a:endParaRPr sz="3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6377940" cy="964125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621790" algn="ctr">
              <a:lnSpc>
                <a:spcPct val="100000"/>
              </a:lnSpc>
            </a:pPr>
            <a:r>
              <a:rPr sz="4400" dirty="0"/>
              <a:t>Ad</a:t>
            </a:r>
            <a:r>
              <a:rPr sz="4400" spc="-55" dirty="0"/>
              <a:t>r</a:t>
            </a:r>
            <a:r>
              <a:rPr sz="4400" spc="-5" dirty="0"/>
              <a:t>ena</a:t>
            </a:r>
            <a:r>
              <a:rPr sz="4400" dirty="0"/>
              <a:t>l</a:t>
            </a:r>
            <a:r>
              <a:rPr sz="4400" spc="10" dirty="0"/>
              <a:t> </a:t>
            </a:r>
            <a:r>
              <a:rPr sz="4400" spc="-25" dirty="0"/>
              <a:t>C</a:t>
            </a:r>
            <a:r>
              <a:rPr sz="4400" spc="-5" dirty="0"/>
              <a:t>risis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4400" y="2209800"/>
            <a:ext cx="7846695" cy="40216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udde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e</a:t>
            </a:r>
            <a:r>
              <a:rPr sz="2800" spc="-70" dirty="0">
                <a:latin typeface="Calibri"/>
                <a:cs typeface="Calibri"/>
              </a:rPr>
              <a:t>x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erbation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 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nse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 </a:t>
            </a:r>
            <a:r>
              <a:rPr sz="2800" spc="-5" dirty="0">
                <a:latin typeface="Calibri"/>
                <a:cs typeface="Calibri"/>
              </a:rPr>
              <a:t>se</a:t>
            </a:r>
            <a:r>
              <a:rPr sz="2800" spc="-55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</a:t>
            </a:r>
            <a:r>
              <a:rPr sz="2800" spc="-3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l in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u</a:t>
            </a:r>
            <a:r>
              <a:rPr sz="2800" spc="-4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fi</a:t>
            </a:r>
            <a:r>
              <a:rPr sz="2800" spc="1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ncy</a:t>
            </a:r>
            <a:endParaRPr lang="en-US" sz="2800" spc="-1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-10" dirty="0">
                <a:latin typeface="Calibri"/>
                <a:cs typeface="Calibri"/>
              </a:rPr>
              <a:t>S/S:  </a:t>
            </a:r>
            <a:r>
              <a:rPr lang="en-US" sz="2800" spc="-135" dirty="0">
                <a:cs typeface="Calibri"/>
              </a:rPr>
              <a:t>W</a:t>
            </a:r>
            <a:r>
              <a:rPr lang="en-US" sz="2800" dirty="0">
                <a:cs typeface="Calibri"/>
              </a:rPr>
              <a:t>e</a:t>
            </a:r>
            <a:r>
              <a:rPr lang="en-US" sz="2800" spc="5" dirty="0">
                <a:cs typeface="Calibri"/>
              </a:rPr>
              <a:t>a</a:t>
            </a:r>
            <a:r>
              <a:rPr lang="en-US" sz="2800" dirty="0">
                <a:cs typeface="Calibri"/>
              </a:rPr>
              <a:t>kne</a:t>
            </a:r>
            <a:r>
              <a:rPr lang="en-US" sz="2800" spc="10" dirty="0">
                <a:cs typeface="Calibri"/>
              </a:rPr>
              <a:t>s</a:t>
            </a:r>
            <a:r>
              <a:rPr lang="en-US" sz="2800" dirty="0">
                <a:cs typeface="Calibri"/>
              </a:rPr>
              <a:t>s, nausea, hypotension, fever &amp; decreased</a:t>
            </a:r>
            <a:r>
              <a:rPr lang="en-US" sz="2800" spc="-35" dirty="0">
                <a:cs typeface="Calibri"/>
              </a:rPr>
              <a:t> LOC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Cau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b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8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dirty="0">
                <a:latin typeface="Calibri"/>
                <a:cs typeface="Calibri"/>
              </a:rPr>
              <a:t>,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u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i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ln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s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 </a:t>
            </a:r>
            <a:r>
              <a:rPr sz="2800" spc="-5" dirty="0">
                <a:latin typeface="Calibri"/>
                <a:cs typeface="Calibri"/>
              </a:rPr>
              <a:t>se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s</a:t>
            </a:r>
          </a:p>
          <a:p>
            <a:pPr marL="355600" indent="-342900">
              <a:lnSpc>
                <a:spcPts val="384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R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 with</a:t>
            </a:r>
            <a:r>
              <a:rPr sz="2800" spc="-5" dirty="0">
                <a:latin typeface="Calibri"/>
                <a:cs typeface="Calibri"/>
              </a:rPr>
              <a:t> h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gh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morbidi</a:t>
            </a:r>
            <a:r>
              <a:rPr sz="2800" spc="1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lang="en-US" sz="2800" spc="10" dirty="0">
                <a:latin typeface="Calibri"/>
                <a:cs typeface="Calibri"/>
              </a:rPr>
              <a:t>&amp; </a:t>
            </a:r>
            <a:r>
              <a:rPr sz="2800" spc="-5" dirty="0">
                <a:latin typeface="Calibri"/>
                <a:cs typeface="Calibri"/>
              </a:rPr>
              <a:t>mor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if</a:t>
            </a:r>
            <a:r>
              <a:rPr sz="2800" spc="-5" dirty="0">
                <a:latin typeface="Calibri"/>
                <a:cs typeface="Calibri"/>
              </a:rPr>
              <a:t> u</a:t>
            </a:r>
            <a:r>
              <a:rPr sz="2800" spc="-2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ea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 </a:t>
            </a:r>
            <a:r>
              <a:rPr sz="2800" spc="-15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ec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g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85" dirty="0">
                <a:latin typeface="Calibri"/>
                <a:cs typeface="Calibri"/>
              </a:rPr>
              <a:t>z</a:t>
            </a:r>
            <a:r>
              <a:rPr sz="2800" dirty="0">
                <a:latin typeface="Calibri"/>
                <a:cs typeface="Calibri"/>
              </a:rPr>
              <a:t>ed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685800"/>
            <a:ext cx="640537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" marR="5080" indent="-342900" algn="ctr">
              <a:lnSpc>
                <a:spcPct val="100000"/>
              </a:lnSpc>
            </a:pPr>
            <a:r>
              <a:rPr sz="4000" spc="-5" dirty="0"/>
              <a:t>A</a:t>
            </a:r>
            <a:r>
              <a:rPr sz="4000" spc="-20" dirty="0"/>
              <a:t>d</a:t>
            </a:r>
            <a:r>
              <a:rPr sz="4000" spc="-45" dirty="0"/>
              <a:t>r</a:t>
            </a:r>
            <a:r>
              <a:rPr sz="4000" spc="-10" dirty="0"/>
              <a:t>ena</a:t>
            </a:r>
            <a:r>
              <a:rPr sz="4000" spc="-5" dirty="0"/>
              <a:t>l</a:t>
            </a:r>
            <a:r>
              <a:rPr sz="4000" spc="20" dirty="0"/>
              <a:t> </a:t>
            </a:r>
            <a:r>
              <a:rPr sz="4000" spc="-5" dirty="0"/>
              <a:t>Crisis </a:t>
            </a:r>
            <a:r>
              <a:rPr sz="4000" spc="-204" dirty="0"/>
              <a:t>T</a:t>
            </a:r>
            <a:r>
              <a:rPr sz="4000" spc="-45" dirty="0"/>
              <a:t>r</a:t>
            </a:r>
            <a:r>
              <a:rPr sz="4000" spc="-5" dirty="0"/>
              <a:t>e</a:t>
            </a:r>
            <a:r>
              <a:rPr sz="4000" spc="-30" dirty="0"/>
              <a:t>a</a:t>
            </a:r>
            <a:r>
              <a:rPr sz="4000" dirty="0"/>
              <a:t>tme</a:t>
            </a:r>
            <a:r>
              <a:rPr sz="4000" spc="-45" dirty="0"/>
              <a:t>n</a:t>
            </a:r>
            <a:r>
              <a:rPr sz="4000" spc="-5" dirty="0"/>
              <a:t>t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1066800" y="2667000"/>
            <a:ext cx="7315200" cy="3293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Med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al eme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ency</a:t>
            </a:r>
            <a:r>
              <a:rPr lang="en-US" sz="2400" dirty="0">
                <a:latin typeface="Calibri"/>
                <a:cs typeface="Calibri"/>
              </a:rPr>
              <a:t> requiring a</a:t>
            </a:r>
            <a:r>
              <a:rPr sz="2400" spc="20" dirty="0">
                <a:latin typeface="Calibri"/>
                <a:cs typeface="Calibri"/>
              </a:rPr>
              <a:t>g</a:t>
            </a:r>
            <a:r>
              <a:rPr sz="2400" spc="-5" dirty="0">
                <a:latin typeface="Calibri"/>
                <a:cs typeface="Calibri"/>
              </a:rPr>
              <a:t>g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si</a:t>
            </a:r>
            <a:r>
              <a:rPr sz="2400" spc="-20" dirty="0">
                <a:latin typeface="Calibri"/>
                <a:cs typeface="Calibri"/>
              </a:rPr>
              <a:t>v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2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tme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te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oid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ins</a:t>
            </a:r>
            <a:r>
              <a:rPr sz="2400" spc="-15" dirty="0">
                <a:latin typeface="Calibri"/>
                <a:cs typeface="Calibri"/>
              </a:rPr>
              <a:t>uf</a:t>
            </a:r>
            <a:r>
              <a:rPr sz="2400" spc="-5" dirty="0">
                <a:latin typeface="Calibri"/>
                <a:cs typeface="Calibri"/>
              </a:rPr>
              <a:t>fic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ency</a:t>
            </a:r>
            <a:r>
              <a:rPr lang="en-US" sz="2400" dirty="0">
                <a:latin typeface="Calibri"/>
                <a:cs typeface="Calibri"/>
              </a:rPr>
              <a:t>, e</a:t>
            </a:r>
            <a:r>
              <a:rPr sz="2400" dirty="0">
                <a:latin typeface="Calibri"/>
                <a:cs typeface="Calibri"/>
              </a:rPr>
              <a:t>lec</a:t>
            </a:r>
            <a:r>
              <a:rPr sz="2400" spc="1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20" dirty="0">
                <a:latin typeface="Calibri"/>
                <a:cs typeface="Calibri"/>
              </a:rPr>
              <a:t>y</a:t>
            </a:r>
            <a:r>
              <a:rPr sz="2400" spc="-2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imbal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nce</a:t>
            </a:r>
            <a:r>
              <a:rPr lang="en-US" sz="2400" dirty="0">
                <a:latin typeface="Calibri"/>
                <a:cs typeface="Calibri"/>
              </a:rPr>
              <a:t> &amp; v</a:t>
            </a:r>
            <a:r>
              <a:rPr sz="2400" dirty="0">
                <a:latin typeface="Calibri"/>
                <a:cs typeface="Calibri"/>
              </a:rPr>
              <a:t>olume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</a:t>
            </a:r>
            <a:r>
              <a:rPr sz="2400" spc="-10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</a:p>
          <a:p>
            <a:pPr marL="355600" indent="-342900">
              <a:lnSpc>
                <a:spcPts val="359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6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ar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y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og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lang="en-US" sz="2400" spc="5" dirty="0">
                <a:latin typeface="Calibri"/>
                <a:cs typeface="Calibri"/>
              </a:rPr>
              <a:t>&amp;</a:t>
            </a:r>
            <a:r>
              <a:rPr sz="2400" dirty="0">
                <a:latin typeface="Calibri"/>
                <a:cs typeface="Calibri"/>
              </a:rPr>
              <a:t> i</a:t>
            </a:r>
            <a:r>
              <a:rPr sz="2400" spc="-30" dirty="0">
                <a:latin typeface="Calibri"/>
                <a:cs typeface="Calibri"/>
              </a:rPr>
              <a:t>n</a:t>
            </a:r>
            <a:r>
              <a:rPr sz="2400" spc="-5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ru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lang="en-US" sz="2400" dirty="0">
                <a:latin typeface="Calibri"/>
                <a:cs typeface="Calibri"/>
              </a:rPr>
              <a:t>!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Ini</a:t>
            </a:r>
            <a:r>
              <a:rPr sz="2400" spc="-1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al 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he</a:t>
            </a:r>
            <a:r>
              <a:rPr sz="2400" spc="-6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lang="en-US" sz="2400" dirty="0">
                <a:latin typeface="Calibri"/>
                <a:cs typeface="Calibri"/>
              </a:rPr>
              <a:t>—fluid resuscitation &amp; steroids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dirty="0">
                <a:latin typeface="Calibri"/>
                <a:cs typeface="Calibri"/>
              </a:rPr>
              <a:t>Invasive monitoring helpful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dirty="0">
                <a:latin typeface="Calibri"/>
                <a:cs typeface="Calibri"/>
              </a:rPr>
              <a:t>Frequent monitoring of glucose &amp; electrolytes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1143000"/>
            <a:ext cx="640537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66040" algn="ctr">
              <a:lnSpc>
                <a:spcPct val="100000"/>
              </a:lnSpc>
            </a:pPr>
            <a:r>
              <a:rPr lang="en-US" sz="4000" dirty="0"/>
              <a:t>Etomidate &amp; AI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2667000"/>
            <a:ext cx="7797800" cy="2092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</a:t>
            </a:r>
            <a:r>
              <a:rPr sz="2800" spc="-45" dirty="0">
                <a:latin typeface="Calibri"/>
                <a:cs typeface="Calibri"/>
              </a:rPr>
              <a:t>w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ene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 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omid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ad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supp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</a:t>
            </a:r>
            <a:endParaRPr sz="2800" dirty="0">
              <a:latin typeface="Calibri"/>
              <a:cs typeface="Calibri"/>
            </a:endParaRPr>
          </a:p>
          <a:p>
            <a:pPr marL="756285" marR="868680" lvl="1" indent="-2863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tabLst>
                <a:tab pos="756920" algn="l"/>
              </a:tabLst>
            </a:pP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gle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au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 </a:t>
            </a:r>
            <a:r>
              <a:rPr sz="2800" dirty="0">
                <a:latin typeface="Calibri"/>
                <a:cs typeface="Calibri"/>
              </a:rPr>
              <a:t>acu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or</a:t>
            </a:r>
            <a:r>
              <a:rPr sz="2800" spc="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al in</a:t>
            </a:r>
            <a:r>
              <a:rPr sz="2800" spc="5" dirty="0">
                <a:latin typeface="Calibri"/>
                <a:cs typeface="Calibri"/>
              </a:rPr>
              <a:t>su</a:t>
            </a:r>
            <a:r>
              <a:rPr sz="2800" spc="-15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ficie</a:t>
            </a:r>
            <a:r>
              <a:rPr sz="2800" spc="1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cy</a:t>
            </a:r>
            <a:endParaRPr sz="28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tabLst>
                <a:tab pos="756920" algn="l"/>
              </a:tabLst>
            </a:pPr>
            <a:r>
              <a:rPr sz="2800" spc="-70" dirty="0">
                <a:latin typeface="Calibri"/>
                <a:cs typeface="Calibri"/>
              </a:rPr>
              <a:t>A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oi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tients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sceptibl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AI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1628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Cushing’s Syndrome (glucocorticoid </a:t>
            </a:r>
            <a:r>
              <a:rPr lang="en-US" dirty="0" err="1"/>
              <a:t>xs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1" y="1752600"/>
            <a:ext cx="7467599" cy="5724644"/>
          </a:xfrm>
        </p:spPr>
        <p:txBody>
          <a:bodyPr>
            <a:normAutofit/>
          </a:bodyPr>
          <a:lstStyle/>
          <a:p>
            <a:r>
              <a:rPr lang="en-US" dirty="0"/>
              <a:t>Caused by overproduction of cortisol by adrenal cortex or exogenous glucocorticoid treatment</a:t>
            </a:r>
          </a:p>
          <a:p>
            <a:pPr marL="800100" lvl="1" indent="-342900">
              <a:buFont typeface="Symbol" charset="2"/>
              <a:buChar char="®"/>
            </a:pPr>
            <a:r>
              <a:rPr lang="en-US" sz="2200" dirty="0">
                <a:sym typeface="Symbol"/>
              </a:rPr>
              <a:t>Majority cases d/t bilateral adrenal hyperplasia 2</a:t>
            </a:r>
            <a:r>
              <a:rPr lang="en-US" sz="2200" baseline="30000" dirty="0">
                <a:sym typeface="Symbol"/>
              </a:rPr>
              <a:t>o</a:t>
            </a:r>
            <a:r>
              <a:rPr lang="en-US" sz="2200" dirty="0">
                <a:sym typeface="Symbol"/>
              </a:rPr>
              <a:t> </a:t>
            </a:r>
            <a:r>
              <a:rPr lang="mr-IN" sz="2200" dirty="0">
                <a:sym typeface="Symbol"/>
              </a:rPr>
              <a:t></a:t>
            </a:r>
            <a:r>
              <a:rPr lang="en-US" sz="2200" dirty="0">
                <a:sym typeface="Symbol"/>
              </a:rPr>
              <a:t> ACTH production by anterior pituitary microadenoma or nonendocrine tumor</a:t>
            </a:r>
            <a:endParaRPr lang="en-US" sz="2200" dirty="0"/>
          </a:p>
          <a:p>
            <a:r>
              <a:rPr lang="en-US" dirty="0"/>
              <a:t>Signs &amp; symptoms include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Truncal obesity &amp; fat redistribution (moon face)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Hypertension &amp; fluid retention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/>
              <a:t>Hyperglycemia, hypokalemia and alkalosis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sym typeface="Symbol"/>
              </a:rPr>
              <a:t>Muscle weakness &amp; wasting and fatigue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sym typeface="Symbol"/>
              </a:rPr>
              <a:t>Osteoporosis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sym typeface="Symbol"/>
              </a:rPr>
              <a:t>Emotional lability (all the way to psychosis!)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sym typeface="Symbol"/>
              </a:rPr>
              <a:t>Increased susceptibility to infections &amp; poor healing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66855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61189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Cushing’s Syndrome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455781" y="1583279"/>
            <a:ext cx="6302628" cy="804485"/>
          </a:xfrm>
        </p:spPr>
        <p:txBody>
          <a:bodyPr/>
          <a:lstStyle/>
          <a:p>
            <a:r>
              <a:rPr lang="en-US" dirty="0"/>
              <a:t>Cushing’s Disease = Cushing Syndrome caused by pituitary tumor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514600"/>
            <a:ext cx="34544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0699" y="6083259"/>
            <a:ext cx="556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www.mayoclinic.org</a:t>
            </a:r>
            <a:r>
              <a:rPr lang="en-US" sz="1000" dirty="0"/>
              <a:t>/diseases-conditions/</a:t>
            </a:r>
            <a:r>
              <a:rPr lang="en-US" sz="1000" dirty="0" err="1"/>
              <a:t>cushing</a:t>
            </a:r>
            <a:r>
              <a:rPr lang="en-US" sz="1000" dirty="0"/>
              <a:t>-syndrome/symptoms-causes/syc-20351310</a:t>
            </a:r>
          </a:p>
        </p:txBody>
      </p:sp>
    </p:spTree>
    <p:extLst>
      <p:ext uri="{BB962C8B-B14F-4D97-AF65-F5344CB8AC3E}">
        <p14:creationId xmlns:p14="http://schemas.microsoft.com/office/powerpoint/2010/main" val="8525836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113" y="990600"/>
            <a:ext cx="6405372" cy="10156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Cushing’s Syndrome </a:t>
            </a:r>
            <a:br>
              <a:rPr lang="en-US" dirty="0"/>
            </a:br>
            <a:r>
              <a:rPr lang="en-US" dirty="0"/>
              <a:t>Anesthesia Considerations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7619999" cy="5304016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Treating &amp; optimizing hypertension, DM, volume status &amp; correcting electrolyte imbalances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Careful positioning d/t osteoporosis &amp; </a:t>
            </a:r>
            <a:r>
              <a:rPr lang="mr-IN" dirty="0">
                <a:sym typeface="Symbol"/>
              </a:rPr>
              <a:t></a:t>
            </a:r>
            <a:r>
              <a:rPr lang="en-US" dirty="0">
                <a:sym typeface="Symbol"/>
              </a:rPr>
              <a:t> </a:t>
            </a:r>
            <a:r>
              <a:rPr lang="en-US" dirty="0" err="1">
                <a:sym typeface="Symbol"/>
              </a:rPr>
              <a:t>fx</a:t>
            </a:r>
            <a:r>
              <a:rPr lang="en-US" dirty="0">
                <a:sym typeface="Symbol"/>
              </a:rPr>
              <a:t> risk</a:t>
            </a:r>
            <a:endParaRPr lang="en-US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General vs regional anesthesia—literature doesn’t   support a superior approach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Judicious use of muscle relaxants—any time you hear muscle weakness or muscle wasting!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/>
              <a:t>Etomidate has been used specifically for adrenal suppression to moderate steroid production</a:t>
            </a: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dirty="0"/>
              <a:t>M</a:t>
            </a:r>
            <a:r>
              <a:rPr lang="en-US" spc="-50" dirty="0"/>
              <a:t>a</a:t>
            </a:r>
            <a:r>
              <a:rPr lang="en-US" spc="-5" dirty="0"/>
              <a:t>y</a:t>
            </a:r>
            <a:r>
              <a:rPr lang="en-US" dirty="0"/>
              <a:t> </a:t>
            </a:r>
            <a:r>
              <a:rPr lang="en-US" spc="-5" dirty="0"/>
              <a:t>b</a:t>
            </a:r>
            <a:r>
              <a:rPr lang="en-US" spc="5" dirty="0"/>
              <a:t>l</a:t>
            </a:r>
            <a:r>
              <a:rPr lang="en-US" spc="-5" dirty="0"/>
              <a:t>e</a:t>
            </a:r>
            <a:r>
              <a:rPr lang="en-US" dirty="0"/>
              <a:t>ed</a:t>
            </a:r>
            <a:r>
              <a:rPr lang="en-US" spc="-25" dirty="0"/>
              <a:t> </a:t>
            </a:r>
            <a:r>
              <a:rPr lang="en-US" spc="-5" dirty="0"/>
              <a:t>mo</a:t>
            </a:r>
            <a:r>
              <a:rPr lang="en-US" spc="-45" dirty="0"/>
              <a:t>r</a:t>
            </a:r>
            <a:r>
              <a:rPr lang="en-US" spc="-5" dirty="0"/>
              <a:t>e</a:t>
            </a:r>
            <a:r>
              <a:rPr lang="en-US" dirty="0"/>
              <a:t> ea</a:t>
            </a:r>
            <a:r>
              <a:rPr lang="en-US" spc="10" dirty="0"/>
              <a:t>s</a:t>
            </a:r>
            <a:r>
              <a:rPr lang="en-US" dirty="0"/>
              <a:t>ily</a:t>
            </a:r>
            <a:r>
              <a:rPr lang="en-US" spc="-30" dirty="0"/>
              <a:t> </a:t>
            </a:r>
            <a:r>
              <a:rPr lang="en-US" dirty="0"/>
              <a:t>and</a:t>
            </a:r>
            <a:r>
              <a:rPr lang="en-US" spc="20" dirty="0"/>
              <a:t> </a:t>
            </a:r>
            <a:r>
              <a:rPr lang="en-US" spc="-5" dirty="0"/>
              <a:t>h</a:t>
            </a:r>
            <a:r>
              <a:rPr lang="en-US" spc="-55" dirty="0"/>
              <a:t>a</a:t>
            </a:r>
            <a:r>
              <a:rPr lang="en-US" spc="-50" dirty="0"/>
              <a:t>v</a:t>
            </a:r>
            <a:r>
              <a:rPr lang="en-US" spc="-5" dirty="0"/>
              <a:t>e</a:t>
            </a:r>
            <a:r>
              <a:rPr lang="en-US" spc="20" dirty="0"/>
              <a:t> </a:t>
            </a:r>
            <a:r>
              <a:rPr lang="en-US" spc="-5" dirty="0"/>
              <a:t>highe</a:t>
            </a:r>
            <a:r>
              <a:rPr lang="en-US" dirty="0"/>
              <a:t>r</a:t>
            </a:r>
            <a:r>
              <a:rPr lang="en-US" spc="30" dirty="0"/>
              <a:t> </a:t>
            </a:r>
            <a:r>
              <a:rPr lang="en-US" spc="-5" dirty="0"/>
              <a:t>CV</a:t>
            </a:r>
            <a:r>
              <a:rPr lang="en-US" spc="-400" dirty="0"/>
              <a:t>P</a:t>
            </a:r>
            <a:r>
              <a:rPr lang="en-US" spc="-5" dirty="0"/>
              <a:t>,</a:t>
            </a:r>
            <a:endParaRPr lang="en-US" dirty="0"/>
          </a:p>
          <a:p>
            <a:pPr marL="354965">
              <a:lnSpc>
                <a:spcPct val="100000"/>
              </a:lnSpc>
            </a:pPr>
            <a:r>
              <a:rPr lang="en-US" spc="-100" dirty="0"/>
              <a:t>k</a:t>
            </a:r>
            <a:r>
              <a:rPr lang="en-US" spc="-5" dirty="0"/>
              <a:t>e</a:t>
            </a:r>
            <a:r>
              <a:rPr lang="en-US" dirty="0"/>
              <a:t>ep</a:t>
            </a:r>
            <a:r>
              <a:rPr lang="en-US" spc="-30" dirty="0"/>
              <a:t> </a:t>
            </a:r>
            <a:r>
              <a:rPr lang="en-US" spc="-5" dirty="0"/>
              <a:t>CV</a:t>
            </a:r>
            <a:r>
              <a:rPr lang="en-US" dirty="0"/>
              <a:t>P </a:t>
            </a:r>
            <a:r>
              <a:rPr lang="en-US" spc="-15" dirty="0"/>
              <a:t>o</a:t>
            </a:r>
            <a:r>
              <a:rPr lang="en-US" dirty="0"/>
              <a:t>n</a:t>
            </a:r>
            <a:r>
              <a:rPr lang="en-US" spc="10" dirty="0"/>
              <a:t> </a:t>
            </a:r>
            <a:r>
              <a:rPr lang="en-US" dirty="0"/>
              <a:t>l</a:t>
            </a:r>
            <a:r>
              <a:rPr lang="en-US" spc="-30" dirty="0"/>
              <a:t>o</a:t>
            </a:r>
            <a:r>
              <a:rPr lang="en-US" dirty="0"/>
              <a:t>w end</a:t>
            </a:r>
            <a:r>
              <a:rPr lang="en-US" spc="-10" dirty="0"/>
              <a:t> </a:t>
            </a:r>
            <a:r>
              <a:rPr lang="en-US" spc="-5" dirty="0"/>
              <a:t>o</a:t>
            </a:r>
            <a:r>
              <a:rPr lang="en-US" dirty="0"/>
              <a:t>f</a:t>
            </a:r>
            <a:r>
              <a:rPr lang="en-US" spc="5" dirty="0"/>
              <a:t> </a:t>
            </a:r>
            <a:r>
              <a:rPr lang="en-US" spc="-5" dirty="0"/>
              <a:t>norma</a:t>
            </a:r>
            <a:r>
              <a:rPr lang="en-US" dirty="0"/>
              <a:t>l</a:t>
            </a:r>
            <a:r>
              <a:rPr lang="en-US" spc="10" dirty="0"/>
              <a:t> </a:t>
            </a:r>
            <a:r>
              <a:rPr lang="en-US" spc="5" dirty="0"/>
              <a:t>(</a:t>
            </a:r>
            <a:r>
              <a:rPr lang="en-US" dirty="0"/>
              <a:t>Mil</a:t>
            </a:r>
            <a:r>
              <a:rPr lang="en-US" spc="10" dirty="0"/>
              <a:t>l</a:t>
            </a:r>
            <a:r>
              <a:rPr lang="en-US" dirty="0"/>
              <a:t>er)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45798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914400"/>
            <a:ext cx="637794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06295" marR="5080" indent="-1021715" algn="ctr">
              <a:lnSpc>
                <a:spcPct val="100000"/>
              </a:lnSpc>
            </a:pPr>
            <a:r>
              <a:rPr lang="en-US" sz="4000" dirty="0">
                <a:latin typeface="Calibri"/>
                <a:cs typeface="Calibri"/>
              </a:rPr>
              <a:t>    </a:t>
            </a:r>
            <a:r>
              <a:rPr dirty="0">
                <a:latin typeface="Calibri"/>
                <a:cs typeface="Calibri"/>
              </a:rPr>
              <a:t>Cush</a:t>
            </a:r>
            <a:r>
              <a:rPr spc="-15" dirty="0">
                <a:latin typeface="Calibri"/>
                <a:cs typeface="Calibri"/>
              </a:rPr>
              <a:t>i</a:t>
            </a:r>
            <a:r>
              <a:rPr dirty="0">
                <a:latin typeface="Calibri"/>
                <a:cs typeface="Calibri"/>
              </a:rPr>
              <a:t>n</a:t>
            </a:r>
            <a:r>
              <a:rPr spc="130" dirty="0">
                <a:latin typeface="Calibri"/>
                <a:cs typeface="Calibri"/>
              </a:rPr>
              <a:t>g</a:t>
            </a:r>
            <a:r>
              <a:rPr spc="-215" dirty="0">
                <a:latin typeface="Calibri"/>
                <a:cs typeface="Calibri"/>
              </a:rPr>
              <a:t>’</a:t>
            </a:r>
            <a:r>
              <a:rPr dirty="0">
                <a:latin typeface="Calibri"/>
                <a:cs typeface="Calibri"/>
              </a:rPr>
              <a:t>s</a:t>
            </a:r>
            <a:r>
              <a:rPr spc="15" dirty="0">
                <a:latin typeface="Calibri"/>
                <a:cs typeface="Calibri"/>
              </a:rPr>
              <a:t> </a:t>
            </a:r>
            <a:r>
              <a:rPr spc="-55" dirty="0">
                <a:latin typeface="Calibri"/>
                <a:cs typeface="Calibri"/>
              </a:rPr>
              <a:t>S</a:t>
            </a:r>
            <a:r>
              <a:rPr dirty="0">
                <a:latin typeface="Calibri"/>
                <a:cs typeface="Calibri"/>
              </a:rPr>
              <a:t>yn</a:t>
            </a:r>
            <a:r>
              <a:rPr spc="-15" dirty="0">
                <a:latin typeface="Calibri"/>
                <a:cs typeface="Calibri"/>
              </a:rPr>
              <a:t>d</a:t>
            </a:r>
            <a:r>
              <a:rPr spc="-4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o</a:t>
            </a:r>
            <a:r>
              <a:rPr spc="15" dirty="0">
                <a:latin typeface="Calibri"/>
                <a:cs typeface="Calibri"/>
              </a:rPr>
              <a:t>m</a:t>
            </a:r>
            <a:r>
              <a:rPr dirty="0">
                <a:latin typeface="Calibri"/>
                <a:cs typeface="Calibri"/>
              </a:rPr>
              <a:t>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spc="-204" dirty="0"/>
              <a:t>T</a:t>
            </a:r>
            <a:r>
              <a:rPr spc="-45" dirty="0"/>
              <a:t>r</a:t>
            </a:r>
            <a:r>
              <a:rPr spc="-5" dirty="0"/>
              <a:t>e</a:t>
            </a:r>
            <a:r>
              <a:rPr spc="-30" dirty="0"/>
              <a:t>a</a:t>
            </a:r>
            <a:r>
              <a:rPr dirty="0"/>
              <a:t>tme</a:t>
            </a:r>
            <a:r>
              <a:rPr spc="-45" dirty="0"/>
              <a:t>n</a:t>
            </a:r>
            <a:r>
              <a:rPr spc="-5" dirty="0"/>
              <a:t>t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52830" y="2590800"/>
            <a:ext cx="7038340" cy="3221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spc="-200" dirty="0">
                <a:latin typeface="Calibri"/>
                <a:cs typeface="Calibri"/>
              </a:rPr>
              <a:t>T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an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phenoida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mi</a:t>
            </a:r>
            <a:r>
              <a:rPr sz="2800" spc="10" dirty="0">
                <a:latin typeface="Calibri"/>
                <a:cs typeface="Calibri"/>
              </a:rPr>
              <a:t>c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oadenomec</a:t>
            </a:r>
            <a:r>
              <a:rPr sz="2800" spc="-2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70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y </a:t>
            </a:r>
            <a:r>
              <a:rPr sz="2800" spc="5" dirty="0">
                <a:latin typeface="Calibri"/>
                <a:cs typeface="Calibri"/>
              </a:rPr>
              <a:t>(</a:t>
            </a:r>
            <a:r>
              <a:rPr sz="2800" dirty="0">
                <a:latin typeface="Calibri"/>
                <a:cs typeface="Calibri"/>
              </a:rPr>
              <a:t>mi</a:t>
            </a:r>
            <a:r>
              <a:rPr sz="2800" spc="10" dirty="0">
                <a:latin typeface="Calibri"/>
                <a:cs typeface="Calibri"/>
              </a:rPr>
              <a:t>c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oadenom</a:t>
            </a:r>
            <a:r>
              <a:rPr sz="2800" spc="10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)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rior </a:t>
            </a:r>
            <a:r>
              <a:rPr sz="2800" spc="-5" dirty="0">
                <a:latin typeface="Calibri"/>
                <a:cs typeface="Calibri"/>
              </a:rPr>
              <a:t>pi</a:t>
            </a:r>
            <a:r>
              <a:rPr sz="2800" spc="1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ui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y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Pi</a:t>
            </a:r>
            <a:r>
              <a:rPr sz="2800" spc="1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ui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2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ir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adiation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bila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al</a:t>
            </a:r>
          </a:p>
          <a:p>
            <a:pPr marL="354965">
              <a:lnSpc>
                <a:spcPct val="100000"/>
              </a:lnSpc>
            </a:pPr>
            <a:r>
              <a:rPr sz="2800" dirty="0">
                <a:latin typeface="Calibri"/>
                <a:cs typeface="Calibri"/>
              </a:rPr>
              <a:t>ad</a:t>
            </a:r>
            <a:r>
              <a:rPr sz="2800" spc="-3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65" dirty="0">
                <a:latin typeface="Calibri"/>
                <a:cs typeface="Calibri"/>
              </a:rPr>
              <a:t>m</a:t>
            </a:r>
            <a:r>
              <a:rPr sz="2800" spc="-5" dirty="0">
                <a:latin typeface="Calibri"/>
                <a:cs typeface="Calibri"/>
              </a:rPr>
              <a:t>y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Ad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enale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70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6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 ad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ad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nom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or</a:t>
            </a:r>
            <a:endParaRPr sz="2800" dirty="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noma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347586" cy="18220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Prima</a:t>
            </a:r>
            <a:r>
              <a:rPr sz="3200" spc="1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3200"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Hyp</a:t>
            </a:r>
            <a:r>
              <a:rPr sz="3200" spc="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3200" spc="-8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aldo</a:t>
            </a:r>
            <a:r>
              <a:rPr sz="3200" spc="-5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3200" spc="-6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3200" spc="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3200" spc="-4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onism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sz="3200" dirty="0">
                <a:latin typeface="Calibri" panose="020F0502020204030204" pitchFamily="34" charset="0"/>
                <a:cs typeface="Calibri" panose="020F0502020204030204" pitchFamily="34" charset="0"/>
              </a:rPr>
              <a:t>Conn</a:t>
            </a:r>
            <a:r>
              <a:rPr sz="3200" spc="-185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sz="32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sz="3200" spc="-4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3200" dirty="0">
                <a:latin typeface="Calibri" panose="020F0502020204030204" pitchFamily="34" charset="0"/>
                <a:cs typeface="Calibri" panose="020F0502020204030204" pitchFamily="34" charset="0"/>
              </a:rPr>
              <a:t>ynd</a:t>
            </a:r>
            <a:r>
              <a:rPr sz="3200" spc="-4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3200" dirty="0">
                <a:latin typeface="Calibri" panose="020F0502020204030204" pitchFamily="34" charset="0"/>
                <a:cs typeface="Calibri" panose="020F0502020204030204" pitchFamily="34" charset="0"/>
              </a:rPr>
              <a:t>ome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(Min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spc="-8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3200" spc="-3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ori</a:t>
            </a:r>
            <a:r>
              <a:rPr lang="en-US" sz="3200" spc="-3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oid</a:t>
            </a:r>
            <a:r>
              <a:rPr lang="en-US" sz="32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spc="-75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spc="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spc="-5" dirty="0">
                <a:latin typeface="Calibri" panose="020F0502020204030204" pitchFamily="34" charset="0"/>
                <a:cs typeface="Calibri" panose="020F0502020204030204" pitchFamily="34" charset="0"/>
              </a:rPr>
              <a:t>ss)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8561" y="1905000"/>
            <a:ext cx="7546878" cy="5098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Pr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ma</a:t>
            </a:r>
            <a:r>
              <a:rPr sz="2400" spc="2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40" dirty="0">
                <a:latin typeface="Calibri"/>
                <a:cs typeface="Calibri"/>
              </a:rPr>
              <a:t>e</a:t>
            </a:r>
            <a:r>
              <a:rPr sz="2400" spc="-90" dirty="0">
                <a:latin typeface="Calibri"/>
                <a:cs typeface="Calibri"/>
              </a:rPr>
              <a:t>x</a:t>
            </a:r>
            <a:r>
              <a:rPr sz="2400" dirty="0">
                <a:latin typeface="Calibri"/>
                <a:cs typeface="Calibri"/>
              </a:rPr>
              <a:t>c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45" dirty="0">
                <a:latin typeface="Calibri"/>
                <a:cs typeface="Calibri"/>
              </a:rPr>
              <a:t>v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1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c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one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fun</a:t>
            </a:r>
            <a:r>
              <a:rPr sz="2400" spc="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1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ona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umor</a:t>
            </a:r>
            <a:r>
              <a:rPr lang="en-US" sz="2400" dirty="0">
                <a:latin typeface="Calibri"/>
                <a:cs typeface="Calibri"/>
              </a:rPr>
              <a:t>--m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om</a:t>
            </a:r>
            <a:r>
              <a:rPr sz="2400" spc="1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w</a:t>
            </a:r>
            <a:r>
              <a:rPr sz="2400" spc="-10" dirty="0">
                <a:latin typeface="Calibri"/>
                <a:cs typeface="Calibri"/>
              </a:rPr>
              <a:t>om</a:t>
            </a:r>
            <a:r>
              <a:rPr sz="2400" spc="0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6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child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en</a:t>
            </a:r>
          </a:p>
          <a:p>
            <a:pPr marL="355600" marR="4699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Sec</a:t>
            </a:r>
            <a:r>
              <a:rPr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nda</a:t>
            </a:r>
            <a:r>
              <a:rPr sz="2400" spc="2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spc="-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sz="2400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400" spc="-4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spc="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spc="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inc</a:t>
            </a:r>
            <a:r>
              <a:rPr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spc="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d c</a:t>
            </a:r>
            <a:r>
              <a:rPr sz="2400" spc="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cu</a:t>
            </a:r>
            <a:r>
              <a:rPr sz="2400" spc="5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once</a:t>
            </a:r>
            <a:r>
              <a:rPr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spc="-5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400" spc="-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f </a:t>
            </a:r>
            <a:r>
              <a:rPr sz="2400" spc="-5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sz="2400" spc="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spc="-4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mula</a:t>
            </a:r>
            <a:r>
              <a:rPr sz="2400" spc="-4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aldo</a:t>
            </a:r>
            <a:r>
              <a:rPr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spc="-5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sz="2400" spc="-5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400" spc="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4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spc="-2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oms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6285" lvl="1" indent="-286385">
              <a:lnSpc>
                <a:spcPct val="100000"/>
              </a:lnSpc>
              <a:spcBef>
                <a:spcPts val="700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Som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tients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6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mp</a:t>
            </a:r>
            <a:r>
              <a:rPr lang="en-US"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om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tic</a:t>
            </a:r>
          </a:p>
          <a:p>
            <a:pPr marL="756285" marR="5080" lvl="1" indent="-286385">
              <a:lnSpc>
                <a:spcPct val="100000"/>
              </a:lnSpc>
              <a:spcBef>
                <a:spcPts val="660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sio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sec</a:t>
            </a:r>
            <a:r>
              <a:rPr lang="en-US" sz="2400" spc="-4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tion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ibi</a:t>
            </a:r>
            <a:r>
              <a:rPr lang="en-US" sz="2400" spc="-4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US" sz="2400" spc="-55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5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ald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ism)</a:t>
            </a:r>
          </a:p>
          <a:p>
            <a:pPr marL="756285" lvl="1" indent="-286385">
              <a:lnSpc>
                <a:spcPct val="100000"/>
              </a:lnSpc>
              <a:spcBef>
                <a:spcPts val="680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alemic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oli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US" sz="2400" spc="-4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alosis</a:t>
            </a:r>
          </a:p>
          <a:p>
            <a:pPr marL="756285" lvl="1" indent="-286385">
              <a:lnSpc>
                <a:spcPct val="100000"/>
              </a:lnSpc>
              <a:spcBef>
                <a:spcPts val="660"/>
              </a:spcBef>
              <a:buFont typeface="Arial"/>
              <a:buChar char="–"/>
              <a:tabLst>
                <a:tab pos="756920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scl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25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eak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pPr marL="355600" marR="4699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670560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9855" marR="5080" indent="-958215" algn="ctr">
              <a:lnSpc>
                <a:spcPct val="100000"/>
              </a:lnSpc>
            </a:pPr>
            <a:r>
              <a:rPr sz="4000" spc="-5" dirty="0">
                <a:latin typeface="Calibri" panose="020F0502020204030204" pitchFamily="34" charset="0"/>
                <a:cs typeface="Calibri" panose="020F0502020204030204" pitchFamily="34" charset="0"/>
              </a:rPr>
              <a:t>Pr</a:t>
            </a:r>
            <a:r>
              <a:rPr sz="4000" spc="-1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4000" spc="-5" dirty="0"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sz="4000" spc="2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4000" spc="-5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4000" dirty="0">
                <a:latin typeface="Calibri" panose="020F0502020204030204" pitchFamily="34" charset="0"/>
                <a:cs typeface="Calibri" panose="020F0502020204030204" pitchFamily="34" charset="0"/>
              </a:rPr>
              <a:t> Hype</a:t>
            </a:r>
            <a:r>
              <a:rPr sz="4000" spc="-8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4000" spc="-5" dirty="0">
                <a:latin typeface="Calibri" panose="020F0502020204030204" pitchFamily="34" charset="0"/>
                <a:cs typeface="Calibri" panose="020F0502020204030204" pitchFamily="34" charset="0"/>
              </a:rPr>
              <a:t>aldo</a:t>
            </a:r>
            <a:r>
              <a:rPr sz="4000" spc="-4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4000" spc="-5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40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4000" spc="-3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4000" spc="-5" dirty="0">
                <a:latin typeface="Calibri" panose="020F0502020204030204" pitchFamily="34" charset="0"/>
                <a:cs typeface="Calibri" panose="020F0502020204030204" pitchFamily="34" charset="0"/>
              </a:rPr>
              <a:t>one </a:t>
            </a:r>
            <a:r>
              <a:rPr sz="4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4000" spc="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40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4000" spc="-2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4000" spc="-215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sz="4000" dirty="0"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sz="4000" spc="-5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4000" dirty="0"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sz="4000" spc="-1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sz="4000" spc="-4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4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4000" spc="1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sz="4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3400" y="2380059"/>
            <a:ext cx="6884670" cy="5304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Diag</a:t>
            </a:r>
            <a:r>
              <a:rPr sz="2400" spc="-1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osis</a:t>
            </a:r>
            <a:endParaRPr lang="en-US" sz="2400" dirty="0">
              <a:latin typeface="Calibri"/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spc="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alemia</a:t>
            </a:r>
            <a:r>
              <a:rPr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sz="2400" spc="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spc="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sio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ug</a:t>
            </a:r>
            <a:r>
              <a:rPr sz="2400" spc="-25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400" spc="-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asma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ald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ce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spc="-6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2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tion  &lt; 9.5 ng/dL r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rima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ald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ism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With se</a:t>
            </a:r>
            <a:r>
              <a:rPr lang="en-US" sz="2400" spc="-2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-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5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5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ald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ism</a:t>
            </a:r>
            <a:r>
              <a:rPr lang="en-US"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las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4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15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act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ty is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igh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ic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tion</a:t>
            </a:r>
            <a:r>
              <a:rPr lang="en-US"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oric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 m</a:t>
            </a:r>
            <a:r>
              <a:rPr lang="en-US" sz="2400" spc="-6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spc="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sent</a:t>
            </a:r>
            <a:r>
              <a:rPr lang="en-US" sz="2400" spc="-6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spc="-55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</a:t>
            </a:r>
            <a:r>
              <a:rPr lang="en-US" sz="2400" spc="-5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aldo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4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ism</a:t>
            </a:r>
            <a:r>
              <a:rPr lang="en-US" sz="2400" spc="-6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spc="-55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sio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2400" spc="-1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5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spc="-3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alemi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a, s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400" spc="5" dirty="0">
                <a:latin typeface="Calibri" panose="020F0502020204030204" pitchFamily="34" charset="0"/>
                <a:cs typeface="Calibri" panose="020F0502020204030204" pitchFamily="34" charset="0"/>
              </a:rPr>
              <a:t>pp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sio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2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spc="25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-angio</a:t>
            </a:r>
            <a:r>
              <a:rPr lang="en-US" sz="2400" spc="-4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1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6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spc="-35" dirty="0">
                <a:latin typeface="Calibri" panose="020F0502020204030204" pitchFamily="34" charset="0"/>
                <a:cs typeface="Calibri" panose="020F0502020204030204" pitchFamily="34" charset="0"/>
              </a:rPr>
              <a:t>ys</a:t>
            </a:r>
            <a:r>
              <a:rPr lang="en-US" sz="2400" spc="-45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spc="-5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</a:p>
          <a:p>
            <a:pPr>
              <a:lnSpc>
                <a:spcPct val="100000"/>
              </a:lnSpc>
            </a:pPr>
            <a:endParaRPr lang="en-US" sz="2400" dirty="0">
              <a:cs typeface="Calibri"/>
            </a:endParaRPr>
          </a:p>
          <a:p>
            <a:pPr marL="469265">
              <a:spcBef>
                <a:spcPts val="700"/>
              </a:spcBef>
            </a:pPr>
            <a:endParaRPr lang="en-US" sz="2400" dirty="0">
              <a:cs typeface="Calibri"/>
            </a:endParaRPr>
          </a:p>
          <a:p>
            <a:pPr marL="469265">
              <a:lnSpc>
                <a:spcPct val="100000"/>
              </a:lnSpc>
              <a:spcBef>
                <a:spcPts val="700"/>
              </a:spcBef>
            </a:pP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6656705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9855" marR="5080" indent="-958215" algn="ctr">
              <a:lnSpc>
                <a:spcPct val="100000"/>
              </a:lnSpc>
            </a:pPr>
            <a:r>
              <a:rPr sz="4000" spc="-5" dirty="0"/>
              <a:t>Pr</a:t>
            </a:r>
            <a:r>
              <a:rPr sz="4000" spc="-15" dirty="0"/>
              <a:t>i</a:t>
            </a:r>
            <a:r>
              <a:rPr sz="4000" spc="-5" dirty="0"/>
              <a:t>ma</a:t>
            </a:r>
            <a:r>
              <a:rPr sz="4000" spc="25" dirty="0"/>
              <a:t>r</a:t>
            </a:r>
            <a:r>
              <a:rPr sz="4000" spc="-5" dirty="0"/>
              <a:t>y</a:t>
            </a:r>
            <a:r>
              <a:rPr sz="4000" dirty="0"/>
              <a:t> Hype</a:t>
            </a:r>
            <a:r>
              <a:rPr sz="4000" spc="-85" dirty="0"/>
              <a:t>r</a:t>
            </a:r>
            <a:r>
              <a:rPr sz="4000" spc="-5" dirty="0"/>
              <a:t>aldo</a:t>
            </a:r>
            <a:r>
              <a:rPr sz="4000" spc="-45" dirty="0"/>
              <a:t>s</a:t>
            </a:r>
            <a:r>
              <a:rPr sz="4000" spc="-55" dirty="0"/>
              <a:t>t</a:t>
            </a:r>
            <a:r>
              <a:rPr sz="4000" spc="-5" dirty="0"/>
              <a:t>e</a:t>
            </a:r>
            <a:r>
              <a:rPr sz="4000" spc="-35" dirty="0"/>
              <a:t>r</a:t>
            </a:r>
            <a:r>
              <a:rPr sz="4000" spc="-5" dirty="0"/>
              <a:t>one </a:t>
            </a:r>
            <a:r>
              <a:rPr sz="4000" dirty="0">
                <a:latin typeface="Calibri"/>
                <a:cs typeface="Calibri"/>
              </a:rPr>
              <a:t>C</a:t>
            </a:r>
            <a:r>
              <a:rPr sz="4000" spc="5" dirty="0">
                <a:latin typeface="Calibri"/>
                <a:cs typeface="Calibri"/>
              </a:rPr>
              <a:t>o</a:t>
            </a:r>
            <a:r>
              <a:rPr sz="4000" dirty="0">
                <a:latin typeface="Calibri"/>
                <a:cs typeface="Calibri"/>
              </a:rPr>
              <a:t>n</a:t>
            </a:r>
            <a:r>
              <a:rPr sz="4000" spc="-20" dirty="0">
                <a:latin typeface="Calibri"/>
                <a:cs typeface="Calibri"/>
              </a:rPr>
              <a:t>n</a:t>
            </a:r>
            <a:r>
              <a:rPr sz="4000" spc="-215" dirty="0">
                <a:latin typeface="Calibri"/>
                <a:cs typeface="Calibri"/>
              </a:rPr>
              <a:t>’</a:t>
            </a:r>
            <a:r>
              <a:rPr sz="4000" dirty="0">
                <a:latin typeface="Calibri"/>
                <a:cs typeface="Calibri"/>
              </a:rPr>
              <a:t>s </a:t>
            </a:r>
            <a:r>
              <a:rPr sz="4000" spc="-55" dirty="0">
                <a:latin typeface="Calibri"/>
                <a:cs typeface="Calibri"/>
              </a:rPr>
              <a:t>S</a:t>
            </a:r>
            <a:r>
              <a:rPr sz="4000" dirty="0">
                <a:latin typeface="Calibri"/>
                <a:cs typeface="Calibri"/>
              </a:rPr>
              <a:t>yn</a:t>
            </a:r>
            <a:r>
              <a:rPr sz="4000" spc="-15" dirty="0">
                <a:latin typeface="Calibri"/>
                <a:cs typeface="Calibri"/>
              </a:rPr>
              <a:t>d</a:t>
            </a:r>
            <a:r>
              <a:rPr sz="4000" spc="-40" dirty="0">
                <a:latin typeface="Calibri"/>
                <a:cs typeface="Calibri"/>
              </a:rPr>
              <a:t>r</a:t>
            </a:r>
            <a:r>
              <a:rPr sz="4000" dirty="0">
                <a:latin typeface="Calibri"/>
                <a:cs typeface="Calibri"/>
              </a:rPr>
              <a:t>o</a:t>
            </a:r>
            <a:r>
              <a:rPr sz="4000" spc="10" dirty="0">
                <a:latin typeface="Calibri"/>
                <a:cs typeface="Calibri"/>
              </a:rPr>
              <a:t>m</a:t>
            </a:r>
            <a:r>
              <a:rPr sz="4000" dirty="0">
                <a:latin typeface="Calibri"/>
                <a:cs typeface="Calibri"/>
              </a:rPr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43647" y="3124200"/>
            <a:ext cx="6656705" cy="2677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400" spc="-200" dirty="0">
                <a:latin typeface="Calibri"/>
                <a:cs typeface="Calibri"/>
              </a:rPr>
              <a:t>T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eatme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</a:t>
            </a:r>
            <a:endParaRPr lang="en-US" sz="2400" dirty="0">
              <a:latin typeface="Calibri"/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Su</a:t>
            </a:r>
            <a:r>
              <a:rPr sz="2400" spc="10" dirty="0">
                <a:latin typeface="Calibri"/>
                <a:cs typeface="Calibri"/>
              </a:rPr>
              <a:t>p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5" dirty="0">
                <a:latin typeface="Calibri"/>
                <a:cs typeface="Calibri"/>
              </a:rPr>
              <a:t>lem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n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75" dirty="0">
                <a:latin typeface="Calibri"/>
                <a:cs typeface="Calibri"/>
              </a:rPr>
              <a:t>P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ium</a:t>
            </a:r>
            <a:endParaRPr lang="en-US" sz="2400" dirty="0">
              <a:latin typeface="Calibri"/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Spi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olac</a:t>
            </a:r>
            <a:r>
              <a:rPr sz="2400" spc="-2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om</a:t>
            </a:r>
            <a:r>
              <a:rPr sz="2400" spc="10" dirty="0">
                <a:latin typeface="Calibri"/>
                <a:cs typeface="Calibri"/>
              </a:rPr>
              <a:t>p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titi</a:t>
            </a:r>
            <a:r>
              <a:rPr sz="2400" spc="-30" dirty="0">
                <a:latin typeface="Calibri"/>
                <a:cs typeface="Calibri"/>
              </a:rPr>
              <a:t>v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ald</a:t>
            </a:r>
            <a:r>
              <a:rPr sz="2400" spc="5" dirty="0">
                <a:latin typeface="Calibri"/>
                <a:cs typeface="Calibri"/>
              </a:rPr>
              <a:t>o</a:t>
            </a:r>
            <a:r>
              <a:rPr sz="2400" spc="-35" dirty="0">
                <a:latin typeface="Calibri"/>
                <a:cs typeface="Calibri"/>
              </a:rPr>
              <a:t>s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e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5" dirty="0">
                <a:latin typeface="Calibri"/>
                <a:cs typeface="Calibri"/>
              </a:rPr>
              <a:t>n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g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t)</a:t>
            </a:r>
            <a:endParaRPr lang="en-US" sz="2400" dirty="0">
              <a:latin typeface="Calibri"/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D</a:t>
            </a:r>
            <a:r>
              <a:rPr sz="2400" spc="-25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fi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iti</a:t>
            </a:r>
            <a:r>
              <a:rPr sz="2400" spc="-35" dirty="0">
                <a:latin typeface="Calibri"/>
                <a:cs typeface="Calibri"/>
              </a:rPr>
              <a:t>v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tm</a:t>
            </a:r>
            <a:r>
              <a:rPr sz="2400" spc="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s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gi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40" dirty="0">
                <a:latin typeface="Calibri"/>
                <a:cs typeface="Calibri"/>
              </a:rPr>
              <a:t>e</a:t>
            </a:r>
            <a:r>
              <a:rPr sz="2400" spc="-55" dirty="0">
                <a:latin typeface="Calibri"/>
                <a:cs typeface="Calibri"/>
              </a:rPr>
              <a:t>x</a:t>
            </a:r>
            <a:r>
              <a:rPr sz="2400" dirty="0">
                <a:latin typeface="Calibri"/>
                <a:cs typeface="Calibri"/>
              </a:rPr>
              <a:t>cision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</a:t>
            </a:r>
            <a:r>
              <a:rPr sz="2400" dirty="0">
                <a:latin typeface="Calibri"/>
                <a:cs typeface="Calibri"/>
              </a:rPr>
              <a:t>ad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alec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60" dirty="0">
                <a:latin typeface="Calibri"/>
                <a:cs typeface="Calibri"/>
              </a:rPr>
              <a:t>m</a:t>
            </a:r>
            <a:r>
              <a:rPr sz="2400" spc="-210" dirty="0">
                <a:latin typeface="Calibri"/>
                <a:cs typeface="Calibri"/>
              </a:rPr>
              <a:t>y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-6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bi</a:t>
            </a:r>
            <a:r>
              <a:rPr sz="2400" spc="-10" dirty="0">
                <a:latin typeface="Calibri"/>
                <a:cs typeface="Calibri"/>
              </a:rPr>
              <a:t>l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4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al)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1524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78435" algn="ctr">
              <a:lnSpc>
                <a:spcPct val="100000"/>
              </a:lnSpc>
            </a:pPr>
            <a:r>
              <a:rPr sz="4400" spc="-5" dirty="0"/>
              <a:t>P</a:t>
            </a:r>
            <a:r>
              <a:rPr sz="4400" spc="-70" dirty="0"/>
              <a:t>r</a:t>
            </a:r>
            <a:r>
              <a:rPr sz="4400" spc="-5" dirty="0"/>
              <a:t>o</a:t>
            </a:r>
            <a:r>
              <a:rPr sz="4400" spc="-80" dirty="0"/>
              <a:t>t</a:t>
            </a:r>
            <a:r>
              <a:rPr sz="4400" spc="-5" dirty="0"/>
              <a:t>ein</a:t>
            </a:r>
            <a:r>
              <a:rPr sz="4400" dirty="0"/>
              <a:t>s</a:t>
            </a:r>
            <a:r>
              <a:rPr sz="4400" spc="10" dirty="0"/>
              <a:t> </a:t>
            </a:r>
            <a:r>
              <a:rPr sz="4400" spc="-5" dirty="0"/>
              <a:t>and </a:t>
            </a:r>
            <a:r>
              <a:rPr sz="4400" spc="-80" dirty="0"/>
              <a:t>P</a:t>
            </a:r>
            <a:r>
              <a:rPr sz="4400" spc="-5" dirty="0"/>
              <a:t>ol</a:t>
            </a:r>
            <a:r>
              <a:rPr sz="4400" spc="-25" dirty="0"/>
              <a:t>y</a:t>
            </a:r>
            <a:r>
              <a:rPr sz="4400" dirty="0"/>
              <a:t>pe</a:t>
            </a:r>
            <a:r>
              <a:rPr sz="4400" spc="-25" dirty="0"/>
              <a:t>p</a:t>
            </a:r>
            <a:r>
              <a:rPr sz="4400" spc="-5" dirty="0"/>
              <a:t>ti</a:t>
            </a:r>
            <a:r>
              <a:rPr sz="4400" spc="-20" dirty="0"/>
              <a:t>d</a:t>
            </a:r>
            <a:r>
              <a:rPr sz="4400" spc="-5" dirty="0"/>
              <a:t>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609600" y="2438400"/>
            <a:ext cx="8040370" cy="3872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81610" indent="-342900">
              <a:lnSpc>
                <a:spcPct val="100000"/>
              </a:lnSpc>
              <a:buFont typeface="Arial"/>
              <a:buChar char="•"/>
              <a:tabLst>
                <a:tab pos="457200" algn="l"/>
              </a:tabLst>
            </a:pPr>
            <a:r>
              <a:rPr lang="en-US" sz="3000" spc="-5" dirty="0">
                <a:latin typeface="Calibri"/>
                <a:cs typeface="Calibri"/>
              </a:rPr>
              <a:t>Exocytosis s</a:t>
            </a:r>
            <a:r>
              <a:rPr sz="3000" spc="-5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mulus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lang="en-US" sz="3000" spc="-55" dirty="0">
                <a:latin typeface="Calibri"/>
                <a:cs typeface="Calibri"/>
              </a:rPr>
              <a:t>=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c</a:t>
            </a:r>
            <a:r>
              <a:rPr sz="3000" spc="10" dirty="0">
                <a:latin typeface="Calibri"/>
                <a:cs typeface="Calibri"/>
              </a:rPr>
              <a:t>y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oso</a:t>
            </a:r>
            <a:r>
              <a:rPr sz="3000" spc="-10" dirty="0">
                <a:latin typeface="Calibri"/>
                <a:cs typeface="Calibri"/>
              </a:rPr>
              <a:t>l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c </a:t>
            </a:r>
            <a:r>
              <a:rPr lang="en-US" sz="3000" spc="-35" dirty="0">
                <a:latin typeface="Calibri"/>
                <a:cs typeface="Calibri"/>
              </a:rPr>
              <a:t>Ca</a:t>
            </a:r>
            <a:r>
              <a:rPr lang="en-US" sz="3000" spc="-35" baseline="30000" dirty="0">
                <a:latin typeface="Calibri"/>
                <a:cs typeface="Calibri"/>
              </a:rPr>
              <a:t>2+</a:t>
            </a:r>
            <a:r>
              <a:rPr lang="en-US" sz="3000" spc="5" dirty="0">
                <a:latin typeface="Calibri"/>
                <a:cs typeface="Calibri"/>
              </a:rPr>
              <a:t>	</a:t>
            </a:r>
            <a:r>
              <a:rPr sz="3000" spc="-35" dirty="0">
                <a:latin typeface="Calibri"/>
                <a:cs typeface="Calibri"/>
              </a:rPr>
              <a:t>c</a:t>
            </a:r>
            <a:r>
              <a:rPr sz="3000" spc="-5" dirty="0">
                <a:latin typeface="Calibri"/>
                <a:cs typeface="Calibri"/>
              </a:rPr>
              <a:t>once</a:t>
            </a:r>
            <a:r>
              <a:rPr sz="3000" spc="-15" dirty="0">
                <a:latin typeface="Calibri"/>
                <a:cs typeface="Calibri"/>
              </a:rPr>
              <a:t>n</a:t>
            </a:r>
            <a:r>
              <a:rPr sz="3000" spc="-5" dirty="0">
                <a:latin typeface="Calibri"/>
                <a:cs typeface="Calibri"/>
              </a:rPr>
              <a:t>t</a:t>
            </a:r>
            <a:r>
              <a:rPr sz="3000" spc="-80" dirty="0">
                <a:latin typeface="Calibri"/>
                <a:cs typeface="Calibri"/>
              </a:rPr>
              <a:t>r</a:t>
            </a:r>
            <a:r>
              <a:rPr sz="3000" spc="-20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n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35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au</a:t>
            </a:r>
            <a:r>
              <a:rPr sz="3000" spc="10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ed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b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lang="en-US" sz="3000" dirty="0">
                <a:latin typeface="Calibri"/>
                <a:cs typeface="Calibri"/>
              </a:rPr>
              <a:t>plasma membrane 	</a:t>
            </a:r>
            <a:r>
              <a:rPr sz="3000" spc="-5" dirty="0">
                <a:latin typeface="Calibri"/>
                <a:cs typeface="Calibri"/>
              </a:rPr>
              <a:t>d</a:t>
            </a:r>
            <a:r>
              <a:rPr sz="3000" spc="10" dirty="0">
                <a:latin typeface="Calibri"/>
                <a:cs typeface="Calibri"/>
              </a:rPr>
              <a:t>e</a:t>
            </a:r>
            <a:r>
              <a:rPr lang="en-US" sz="3000" spc="10" dirty="0">
                <a:latin typeface="Calibri"/>
                <a:cs typeface="Calibri"/>
              </a:rPr>
              <a:t>polarization</a:t>
            </a:r>
            <a:r>
              <a:rPr sz="3000" dirty="0">
                <a:latin typeface="Calibri"/>
                <a:cs typeface="Calibri"/>
              </a:rPr>
              <a:t>	</a:t>
            </a:r>
            <a:r>
              <a:rPr lang="en-US" sz="3000" dirty="0">
                <a:latin typeface="Calibri"/>
                <a:cs typeface="Calibri"/>
              </a:rPr>
              <a:t>        </a:t>
            </a:r>
            <a:r>
              <a:rPr sz="3000" b="1" spc="-5" dirty="0">
                <a:latin typeface="Calibri"/>
                <a:cs typeface="Calibri"/>
              </a:rPr>
              <a:t>OR</a:t>
            </a:r>
            <a:endParaRPr sz="3000" b="1" dirty="0">
              <a:latin typeface="Calibri"/>
              <a:cs typeface="Calibri"/>
            </a:endParaRPr>
          </a:p>
          <a:p>
            <a:pPr marL="355600" marR="15494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457200" algn="l"/>
              </a:tabLst>
            </a:pPr>
            <a:r>
              <a:rPr sz="3000" spc="-5" dirty="0">
                <a:latin typeface="Calibri"/>
                <a:cs typeface="Calibri"/>
              </a:rPr>
              <a:t>St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mul</a:t>
            </a:r>
            <a:r>
              <a:rPr sz="3000" spc="-25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n 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f en</a:t>
            </a:r>
            <a:r>
              <a:rPr sz="3000" spc="5" dirty="0">
                <a:latin typeface="Calibri"/>
                <a:cs typeface="Calibri"/>
              </a:rPr>
              <a:t>d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r</a:t>
            </a:r>
            <a:r>
              <a:rPr sz="3000" spc="-20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0" dirty="0">
                <a:latin typeface="Calibri"/>
                <a:cs typeface="Calibri"/>
              </a:rPr>
              <a:t> c</a:t>
            </a:r>
            <a:r>
              <a:rPr sz="3000" dirty="0">
                <a:latin typeface="Calibri"/>
                <a:cs typeface="Calibri"/>
              </a:rPr>
              <a:t>ell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</a:t>
            </a:r>
            <a:r>
              <a:rPr sz="3000" spc="5" dirty="0">
                <a:latin typeface="Calibri"/>
                <a:cs typeface="Calibri"/>
              </a:rPr>
              <a:t>u</a:t>
            </a:r>
            <a:r>
              <a:rPr sz="3000" dirty="0">
                <a:latin typeface="Calibri"/>
                <a:cs typeface="Calibri"/>
              </a:rPr>
              <a:t>r</a:t>
            </a:r>
            <a:r>
              <a:rPr sz="3000" spc="-65" dirty="0">
                <a:latin typeface="Calibri"/>
                <a:cs typeface="Calibri"/>
              </a:rPr>
              <a:t>f</a:t>
            </a:r>
            <a:r>
              <a:rPr sz="3000" dirty="0">
                <a:latin typeface="Calibri"/>
                <a:cs typeface="Calibri"/>
              </a:rPr>
              <a:t>ace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ece</a:t>
            </a:r>
            <a:r>
              <a:rPr sz="3000" spc="-20" dirty="0">
                <a:latin typeface="Calibri"/>
                <a:cs typeface="Calibri"/>
              </a:rPr>
              <a:t>p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or </a:t>
            </a:r>
            <a:r>
              <a:rPr lang="en-US" sz="3000" dirty="0">
                <a:sym typeface="Symbol"/>
              </a:rPr>
              <a:t>   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5" dirty="0">
                <a:latin typeface="Calibri"/>
                <a:cs typeface="Calibri"/>
              </a:rPr>
              <a:t>AMP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lang="en-US" sz="3000" dirty="0">
                <a:latin typeface="Calibri"/>
                <a:cs typeface="Calibri"/>
              </a:rPr>
              <a:t>&amp;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</a:t>
            </a:r>
            <a:r>
              <a:rPr sz="3000" spc="5" dirty="0">
                <a:latin typeface="Calibri"/>
                <a:cs typeface="Calibri"/>
              </a:rPr>
              <a:t>u</a:t>
            </a:r>
            <a:r>
              <a:rPr sz="3000" spc="-20" dirty="0">
                <a:latin typeface="Calibri"/>
                <a:cs typeface="Calibri"/>
              </a:rPr>
              <a:t>b</a:t>
            </a:r>
            <a:r>
              <a:rPr sz="3000" spc="-10" dirty="0">
                <a:latin typeface="Calibri"/>
                <a:cs typeface="Calibri"/>
              </a:rPr>
              <a:t>s</a:t>
            </a:r>
            <a:r>
              <a:rPr sz="3000" spc="0" dirty="0">
                <a:latin typeface="Calibri"/>
                <a:cs typeface="Calibri"/>
              </a:rPr>
              <a:t>e</a:t>
            </a:r>
            <a:r>
              <a:rPr sz="3000" spc="-5" dirty="0">
                <a:latin typeface="Calibri"/>
                <a:cs typeface="Calibri"/>
              </a:rPr>
              <a:t>q</a:t>
            </a:r>
            <a:r>
              <a:rPr sz="3000" dirty="0">
                <a:latin typeface="Calibri"/>
                <a:cs typeface="Calibri"/>
              </a:rPr>
              <a:t>ue</a:t>
            </a:r>
            <a:r>
              <a:rPr sz="3000" spc="-1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t </a:t>
            </a:r>
            <a:r>
              <a:rPr sz="3000" spc="-5" dirty="0">
                <a:latin typeface="Calibri"/>
                <a:cs typeface="Calibri"/>
              </a:rPr>
              <a:t>p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5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ein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k</a:t>
            </a:r>
            <a:r>
              <a:rPr sz="3000" spc="-20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na</a:t>
            </a:r>
            <a:r>
              <a:rPr sz="3000" spc="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es</a:t>
            </a:r>
            <a:r>
              <a:rPr lang="en-US" sz="3000" dirty="0">
                <a:latin typeface="Calibri"/>
                <a:cs typeface="Calibri"/>
              </a:rPr>
              <a:t> activation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th</a:t>
            </a:r>
            <a:r>
              <a:rPr sz="3000" spc="-25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ni</a:t>
            </a:r>
            <a:r>
              <a:rPr sz="3000" spc="-1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20" dirty="0">
                <a:latin typeface="Calibri"/>
                <a:cs typeface="Calibri"/>
              </a:rPr>
              <a:t>a</a:t>
            </a:r>
            <a:r>
              <a:rPr sz="3000" spc="-4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lang="en-US" sz="3000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 </a:t>
            </a:r>
            <a:r>
              <a:rPr lang="en-US" sz="3000" dirty="0">
                <a:latin typeface="Calibri"/>
                <a:cs typeface="Calibri"/>
              </a:rPr>
              <a:t>hormone </a:t>
            </a:r>
            <a:r>
              <a:rPr sz="3000" spc="-10" dirty="0">
                <a:latin typeface="Calibri"/>
                <a:cs typeface="Calibri"/>
              </a:rPr>
              <a:t>s</a:t>
            </a:r>
            <a:r>
              <a:rPr sz="3000" spc="0" dirty="0">
                <a:latin typeface="Calibri"/>
                <a:cs typeface="Calibri"/>
              </a:rPr>
              <a:t>e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spc="-2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n</a:t>
            </a:r>
            <a:endParaRPr lang="en-US" sz="3000" spc="-5" dirty="0">
              <a:latin typeface="Calibri"/>
              <a:cs typeface="Calibri"/>
            </a:endParaRPr>
          </a:p>
          <a:p>
            <a:pPr marL="355600" marR="15494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457200" algn="l"/>
              </a:tabLst>
            </a:pPr>
            <a:r>
              <a:rPr sz="3000" dirty="0">
                <a:latin typeface="Calibri"/>
                <a:cs typeface="Calibri"/>
              </a:rPr>
              <a:t> </a:t>
            </a:r>
            <a:r>
              <a:rPr sz="3000" spc="-75" dirty="0">
                <a:latin typeface="Calibri"/>
                <a:cs typeface="Calibri"/>
              </a:rPr>
              <a:t>P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5" dirty="0">
                <a:latin typeface="Calibri"/>
                <a:cs typeface="Calibri"/>
              </a:rPr>
              <a:t>p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d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hormone</a:t>
            </a:r>
            <a:r>
              <a:rPr sz="3000" dirty="0">
                <a:latin typeface="Calibri"/>
                <a:cs typeface="Calibri"/>
              </a:rPr>
              <a:t>s</a:t>
            </a:r>
            <a:r>
              <a:rPr sz="3000" spc="15" dirty="0">
                <a:latin typeface="Calibri"/>
                <a:cs typeface="Calibri"/>
              </a:rPr>
              <a:t> </a:t>
            </a:r>
            <a:r>
              <a:rPr sz="3000" spc="5" dirty="0">
                <a:latin typeface="Calibri"/>
                <a:cs typeface="Calibri"/>
              </a:rPr>
              <a:t>a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0" dirty="0">
                <a:latin typeface="Calibri"/>
                <a:cs typeface="Calibri"/>
              </a:rPr>
              <a:t>w</a:t>
            </a:r>
            <a:r>
              <a:rPr sz="3000" spc="-20" dirty="0">
                <a:latin typeface="Calibri"/>
                <a:cs typeface="Calibri"/>
              </a:rPr>
              <a:t>a</a:t>
            </a:r>
            <a:r>
              <a:rPr sz="3000" spc="-45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er</a:t>
            </a:r>
            <a:r>
              <a:rPr sz="3000" spc="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solub</a:t>
            </a:r>
            <a:r>
              <a:rPr sz="3000" spc="-10" dirty="0">
                <a:latin typeface="Calibri"/>
                <a:cs typeface="Calibri"/>
              </a:rPr>
              <a:t>l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lang="en-US" sz="3000" dirty="0">
                <a:latin typeface="Calibri"/>
                <a:cs typeface="Calibri"/>
              </a:rPr>
              <a:t>= </a:t>
            </a:r>
            <a:r>
              <a:rPr lang="en-US" sz="3000" spc="-15" dirty="0">
                <a:latin typeface="Calibri"/>
                <a:cs typeface="Calibri"/>
              </a:rPr>
              <a:t>easy 	entry into 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5" dirty="0">
                <a:latin typeface="Calibri"/>
                <a:cs typeface="Calibri"/>
              </a:rPr>
              <a:t>ul</a:t>
            </a:r>
            <a:r>
              <a:rPr sz="3000" spc="-20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n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7717" y="900601"/>
            <a:ext cx="5028565" cy="19943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45" algn="ctr"/>
            <a:r>
              <a:rPr sz="3600" dirty="0">
                <a:latin typeface="+mn-lt"/>
                <a:cs typeface="Calibri"/>
              </a:rPr>
              <a:t>Conn</a:t>
            </a:r>
            <a:r>
              <a:rPr sz="3600" spc="-204" dirty="0">
                <a:latin typeface="+mn-lt"/>
                <a:cs typeface="Calibri"/>
              </a:rPr>
              <a:t>’</a:t>
            </a:r>
            <a:r>
              <a:rPr sz="3600" dirty="0">
                <a:latin typeface="+mn-lt"/>
                <a:cs typeface="Calibri"/>
              </a:rPr>
              <a:t>s</a:t>
            </a:r>
            <a:r>
              <a:rPr sz="3600" spc="-10" dirty="0">
                <a:latin typeface="+mn-lt"/>
                <a:cs typeface="Calibri"/>
              </a:rPr>
              <a:t> </a:t>
            </a:r>
            <a:r>
              <a:rPr sz="3600" spc="-65" dirty="0">
                <a:latin typeface="+mn-lt"/>
              </a:rPr>
              <a:t>S</a:t>
            </a:r>
            <a:r>
              <a:rPr sz="3600" dirty="0">
                <a:latin typeface="+mn-lt"/>
              </a:rPr>
              <a:t>ynd</a:t>
            </a:r>
            <a:r>
              <a:rPr sz="3600" spc="-40" dirty="0">
                <a:latin typeface="+mn-lt"/>
              </a:rPr>
              <a:t>r</a:t>
            </a:r>
            <a:r>
              <a:rPr sz="3600" dirty="0">
                <a:latin typeface="+mn-lt"/>
              </a:rPr>
              <a:t>ome</a:t>
            </a:r>
            <a:br>
              <a:rPr lang="en-US" sz="3600" dirty="0"/>
            </a:br>
            <a:r>
              <a:rPr lang="en-US" sz="3600" dirty="0"/>
              <a:t>An</a:t>
            </a:r>
            <a:r>
              <a:rPr lang="en-US" sz="3600" spc="10" dirty="0"/>
              <a:t>e</a:t>
            </a:r>
            <a:r>
              <a:rPr lang="en-US" sz="3600" spc="-45" dirty="0"/>
              <a:t>s</a:t>
            </a:r>
            <a:r>
              <a:rPr lang="en-US" sz="3600" spc="-5" dirty="0"/>
              <a:t>th</a:t>
            </a:r>
            <a:r>
              <a:rPr lang="en-US" sz="3600" spc="-25" dirty="0"/>
              <a:t>e</a:t>
            </a:r>
            <a:r>
              <a:rPr lang="en-US" sz="3600" spc="-5" dirty="0"/>
              <a:t>t</a:t>
            </a:r>
            <a:r>
              <a:rPr lang="en-US" sz="3600" spc="-20" dirty="0"/>
              <a:t>i</a:t>
            </a:r>
            <a:r>
              <a:rPr lang="en-US" sz="3600" dirty="0"/>
              <a:t>c</a:t>
            </a:r>
            <a:r>
              <a:rPr lang="en-US" sz="3600" spc="15" dirty="0"/>
              <a:t> </a:t>
            </a:r>
            <a:r>
              <a:rPr lang="en-US" sz="3600" spc="-5" dirty="0"/>
              <a:t>Mana</a:t>
            </a:r>
            <a:r>
              <a:rPr lang="en-US" sz="3600" spc="-45" dirty="0"/>
              <a:t>g</a:t>
            </a:r>
            <a:r>
              <a:rPr lang="en-US" sz="3600" spc="-5" dirty="0"/>
              <a:t>em</a:t>
            </a:r>
            <a:r>
              <a:rPr lang="en-US" sz="3600" spc="5" dirty="0"/>
              <a:t>e</a:t>
            </a:r>
            <a:r>
              <a:rPr lang="en-US" sz="3600" spc="-40" dirty="0"/>
              <a:t>n</a:t>
            </a:r>
            <a:r>
              <a:rPr lang="en-US" sz="3600" spc="-5" dirty="0"/>
              <a:t>t</a:t>
            </a:r>
            <a:br>
              <a:rPr lang="en-US" sz="3600" dirty="0"/>
            </a:b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000" y="2971800"/>
            <a:ext cx="7191375" cy="314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321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Co</a:t>
            </a:r>
            <a:r>
              <a:rPr sz="2400" spc="-15" dirty="0">
                <a:latin typeface="Calibri"/>
                <a:cs typeface="Calibri"/>
              </a:rPr>
              <a:t>r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ect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60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ypo</a:t>
            </a:r>
            <a:r>
              <a:rPr sz="2400" spc="-7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alem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a and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60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yper</a:t>
            </a:r>
            <a:r>
              <a:rPr sz="2400" spc="-5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5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on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ts val="324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65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v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60" dirty="0">
                <a:latin typeface="Calibri"/>
                <a:cs typeface="Calibri"/>
              </a:rPr>
              <a:t>h</a:t>
            </a:r>
            <a:r>
              <a:rPr sz="2400" spc="-5" dirty="0">
                <a:latin typeface="Calibri"/>
                <a:cs typeface="Calibri"/>
              </a:rPr>
              <a:t>yp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0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spc="-10" dirty="0">
                <a:latin typeface="Calibri"/>
                <a:cs typeface="Calibri"/>
              </a:rPr>
              <a:t>l</a:t>
            </a:r>
            <a:r>
              <a:rPr sz="2400" spc="-2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10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spc="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plas</a:t>
            </a:r>
            <a:r>
              <a:rPr sz="2400" spc="10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spc="-5" dirty="0">
                <a:latin typeface="Calibri"/>
                <a:cs typeface="Calibri"/>
              </a:rPr>
              <a:t>K</a:t>
            </a:r>
            <a:r>
              <a:rPr lang="en-US" sz="2400" spc="-5" baseline="30000" dirty="0">
                <a:latin typeface="Calibri"/>
                <a:cs typeface="Calibri"/>
              </a:rPr>
              <a:t>+</a:t>
            </a:r>
            <a:r>
              <a:rPr sz="2400" dirty="0">
                <a:latin typeface="Calibri"/>
                <a:cs typeface="Calibri"/>
              </a:rPr>
              <a:t> </a:t>
            </a:r>
            <a:endParaRPr lang="en-US" sz="2400" dirty="0">
              <a:latin typeface="Calibri"/>
              <a:cs typeface="Calibri"/>
            </a:endParaRPr>
          </a:p>
          <a:p>
            <a:pPr marL="355600" indent="-342900">
              <a:lnSpc>
                <a:spcPts val="324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Mon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spc="-30" dirty="0">
                <a:latin typeface="Calibri"/>
                <a:cs typeface="Calibri"/>
              </a:rPr>
              <a:t>t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r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a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dia</a:t>
            </a:r>
            <a:r>
              <a:rPr sz="2400" dirty="0">
                <a:latin typeface="Calibri"/>
                <a:cs typeface="Calibri"/>
              </a:rPr>
              <a:t>c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fi</a:t>
            </a:r>
            <a:r>
              <a:rPr sz="2400" spc="-10" dirty="0">
                <a:latin typeface="Calibri"/>
                <a:cs typeface="Calibri"/>
              </a:rPr>
              <a:t>lli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a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diac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spc="-60" dirty="0">
                <a:latin typeface="Calibri"/>
                <a:cs typeface="Calibri"/>
              </a:rPr>
              <a:t>n</a:t>
            </a:r>
            <a:r>
              <a:rPr sz="2400" spc="-20" dirty="0">
                <a:latin typeface="Calibri"/>
                <a:cs typeface="Calibri"/>
              </a:rPr>
              <a:t>v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spc="-2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em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</a:t>
            </a:r>
          </a:p>
          <a:p>
            <a:pPr marL="355600" marR="570230" indent="-3429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70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os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5" dirty="0">
                <a:latin typeface="Calibri"/>
                <a:cs typeface="Calibri"/>
              </a:rPr>
              <a:t>ect</a:t>
            </a:r>
            <a:r>
              <a:rPr sz="2400" spc="-20" dirty="0">
                <a:latin typeface="Calibri"/>
                <a:cs typeface="Calibri"/>
              </a:rPr>
              <a:t>iv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 s</a:t>
            </a:r>
            <a:r>
              <a:rPr sz="2400" dirty="0">
                <a:latin typeface="Calibri"/>
                <a:cs typeface="Calibri"/>
              </a:rPr>
              <a:t>tudy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spc="-20" dirty="0">
                <a:latin typeface="Calibri"/>
                <a:cs typeface="Calibri"/>
              </a:rPr>
              <a:t>o</a:t>
            </a:r>
            <a:r>
              <a:rPr sz="2400" spc="-30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ed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mo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s</a:t>
            </a:r>
            <a:r>
              <a:rPr sz="2400" spc="-5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able </a:t>
            </a:r>
            <a:r>
              <a:rPr sz="2400" spc="-5" dirty="0">
                <a:latin typeface="Calibri"/>
                <a:cs typeface="Calibri"/>
              </a:rPr>
              <a:t>he</a:t>
            </a:r>
            <a:r>
              <a:rPr sz="2400" spc="5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odynami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f </a:t>
            </a:r>
            <a:r>
              <a:rPr sz="2400" spc="5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P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&amp;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ele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spc="15" dirty="0">
                <a:latin typeface="Calibri"/>
                <a:cs typeface="Calibri"/>
              </a:rPr>
              <a:t>y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es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spc="-10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ed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eop</a:t>
            </a:r>
          </a:p>
          <a:p>
            <a:pPr marL="355600" indent="-342900">
              <a:lnSpc>
                <a:spcPts val="324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Bi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spc="-2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7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al ad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ena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ec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60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-6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ed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7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aop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or</a:t>
            </a:r>
            <a:r>
              <a:rPr sz="2400" spc="-1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sol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701933"/>
            <a:ext cx="76200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27760" algn="ctr">
              <a:lnSpc>
                <a:spcPct val="100000"/>
              </a:lnSpc>
            </a:pPr>
            <a:r>
              <a:rPr lang="en-US" sz="3600" spc="-5" dirty="0"/>
              <a:t>h</a:t>
            </a:r>
            <a:r>
              <a:rPr sz="3600" spc="-5" dirty="0"/>
              <a:t>ypoaldo</a:t>
            </a:r>
            <a:r>
              <a:rPr sz="3600" spc="-30" dirty="0"/>
              <a:t>s</a:t>
            </a:r>
            <a:r>
              <a:rPr sz="3600" spc="-55" dirty="0"/>
              <a:t>t</a:t>
            </a:r>
            <a:r>
              <a:rPr sz="3600" spc="-5" dirty="0"/>
              <a:t>e</a:t>
            </a:r>
            <a:r>
              <a:rPr sz="3600" spc="-35" dirty="0"/>
              <a:t>r</a:t>
            </a:r>
            <a:r>
              <a:rPr sz="3600" spc="-5" dirty="0"/>
              <a:t>onism</a:t>
            </a:r>
            <a:r>
              <a:rPr lang="en-US" sz="3600" spc="-5" dirty="0"/>
              <a:t>     	</a:t>
            </a:r>
            <a:r>
              <a:rPr sz="3600" spc="-5" dirty="0"/>
              <a:t>(Mi</a:t>
            </a:r>
            <a:r>
              <a:rPr sz="3600" spc="-20" dirty="0"/>
              <a:t>n</a:t>
            </a:r>
            <a:r>
              <a:rPr sz="3600" spc="-5" dirty="0"/>
              <a:t>e</a:t>
            </a:r>
            <a:r>
              <a:rPr sz="3600" spc="-75" dirty="0"/>
              <a:t>r</a:t>
            </a:r>
            <a:r>
              <a:rPr sz="3600" spc="-5" dirty="0"/>
              <a:t>alocorti</a:t>
            </a:r>
            <a:r>
              <a:rPr sz="3600" spc="-35" dirty="0"/>
              <a:t>c</a:t>
            </a:r>
            <a:r>
              <a:rPr sz="3600" spc="-5" dirty="0"/>
              <a:t>oid</a:t>
            </a:r>
            <a:r>
              <a:rPr sz="3600" spc="5" dirty="0"/>
              <a:t> </a:t>
            </a:r>
            <a:r>
              <a:rPr lang="en-US" sz="3600" spc="5" dirty="0"/>
              <a:t>	</a:t>
            </a:r>
            <a:r>
              <a:rPr sz="3600" spc="-5" dirty="0"/>
              <a:t>De</a:t>
            </a:r>
            <a:r>
              <a:rPr sz="3600" spc="-15" dirty="0"/>
              <a:t>f</a:t>
            </a:r>
            <a:r>
              <a:rPr sz="3600" spc="-5" dirty="0"/>
              <a:t>iciency)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914400" y="2971800"/>
            <a:ext cx="7007543" cy="32013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Les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omm</a:t>
            </a:r>
            <a:r>
              <a:rPr sz="2400" spc="-1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spc="-1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ion</a:t>
            </a:r>
          </a:p>
          <a:p>
            <a:pPr marL="355600" marR="5080" indent="-342900">
              <a:lnSpc>
                <a:spcPct val="899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Pl</a:t>
            </a:r>
            <a:r>
              <a:rPr sz="2400" spc="1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10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 a</a:t>
            </a:r>
            <a:r>
              <a:rPr sz="2400" dirty="0">
                <a:latin typeface="Calibri"/>
                <a:cs typeface="Calibri"/>
              </a:rPr>
              <a:t>ct</a:t>
            </a:r>
            <a:r>
              <a:rPr sz="2400" spc="1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vity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be</a:t>
            </a:r>
            <a:r>
              <a:rPr sz="2400" spc="10" dirty="0">
                <a:latin typeface="Calibri"/>
                <a:cs typeface="Calibri"/>
              </a:rPr>
              <a:t>l</a:t>
            </a:r>
            <a:r>
              <a:rPr sz="2400" spc="-30" dirty="0">
                <a:latin typeface="Calibri"/>
                <a:cs typeface="Calibri"/>
              </a:rPr>
              <a:t>o</a:t>
            </a:r>
            <a:r>
              <a:rPr sz="2400" spc="-5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norm</a:t>
            </a:r>
            <a:r>
              <a:rPr sz="2400" spc="1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&amp;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doe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no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sodiu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3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tr</a:t>
            </a:r>
            <a:r>
              <a:rPr sz="2400" spc="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c</a:t>
            </a:r>
            <a:r>
              <a:rPr sz="2400" spc="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or diu</a:t>
            </a:r>
            <a:r>
              <a:rPr sz="2400" spc="-30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1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c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drugs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Cau</a:t>
            </a:r>
            <a:r>
              <a:rPr sz="2400" spc="5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:</a:t>
            </a:r>
            <a:endParaRPr sz="24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359"/>
              </a:spcBef>
              <a:buFont typeface="Arial"/>
              <a:buChar char="–"/>
              <a:tabLst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al</a:t>
            </a:r>
          </a:p>
          <a:p>
            <a:pPr marL="756285" lvl="1" indent="-286385">
              <a:lnSpc>
                <a:spcPct val="100000"/>
              </a:lnSpc>
              <a:spcBef>
                <a:spcPts val="320"/>
              </a:spcBef>
              <a:buFont typeface="Arial"/>
              <a:buChar char="–"/>
              <a:tabLst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Occu</a:t>
            </a:r>
            <a:r>
              <a:rPr sz="2400" spc="1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rin</a:t>
            </a:r>
            <a:r>
              <a:rPr sz="2400" spc="-5" dirty="0">
                <a:latin typeface="Calibri"/>
                <a:cs typeface="Calibri"/>
              </a:rPr>
              <a:t>g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er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un</a:t>
            </a:r>
            <a:r>
              <a:rPr sz="2400" dirty="0">
                <a:latin typeface="Calibri"/>
                <a:cs typeface="Calibri"/>
              </a:rPr>
              <a:t>il</a:t>
            </a:r>
            <a:r>
              <a:rPr sz="2400" spc="-3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lang="en-US" sz="2400" spc="-5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lec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55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y</a:t>
            </a:r>
            <a:endParaRPr sz="2400" dirty="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P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olo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2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admi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tion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</a:t>
            </a:r>
            <a:r>
              <a:rPr sz="2400" spc="10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arin</a:t>
            </a:r>
          </a:p>
          <a:p>
            <a:pPr marL="756285" lvl="1" indent="-286385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g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s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an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ing</a:t>
            </a:r>
            <a:r>
              <a:rPr sz="2400" spc="-5" dirty="0">
                <a:latin typeface="Calibri"/>
                <a:cs typeface="Calibri"/>
              </a:rPr>
              <a:t> dia</a:t>
            </a:r>
            <a:r>
              <a:rPr sz="2400" spc="5" dirty="0">
                <a:latin typeface="Calibri"/>
                <a:cs typeface="Calibri"/>
              </a:rPr>
              <a:t>b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&amp; 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lang="en-US" sz="2400" spc="-90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ai</a:t>
            </a:r>
            <a:r>
              <a:rPr sz="2400" spc="-10" dirty="0">
                <a:latin typeface="Calibri"/>
                <a:cs typeface="Calibri"/>
              </a:rPr>
              <a:t>l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7641" y="990600"/>
            <a:ext cx="7227570" cy="951301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942975" algn="ctr">
              <a:lnSpc>
                <a:spcPct val="100000"/>
              </a:lnSpc>
            </a:pPr>
            <a:r>
              <a:rPr sz="4400" dirty="0"/>
              <a:t>Hyp</a:t>
            </a:r>
            <a:r>
              <a:rPr sz="4400" spc="-15" dirty="0"/>
              <a:t>o</a:t>
            </a:r>
            <a:r>
              <a:rPr sz="4400" spc="-5" dirty="0"/>
              <a:t>aldo</a:t>
            </a:r>
            <a:r>
              <a:rPr sz="4400" spc="-55" dirty="0"/>
              <a:t>s</a:t>
            </a:r>
            <a:r>
              <a:rPr sz="4400" spc="-70" dirty="0"/>
              <a:t>t</a:t>
            </a:r>
            <a:r>
              <a:rPr sz="4400" spc="-5" dirty="0"/>
              <a:t>e</a:t>
            </a:r>
            <a:r>
              <a:rPr sz="4400" spc="-60" dirty="0"/>
              <a:t>r</a:t>
            </a:r>
            <a:r>
              <a:rPr sz="4400" spc="-5" dirty="0"/>
              <a:t>on</a:t>
            </a:r>
            <a:r>
              <a:rPr sz="4400" spc="-25" dirty="0"/>
              <a:t>i</a:t>
            </a:r>
            <a:r>
              <a:rPr sz="4400" dirty="0"/>
              <a:t>sm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400" y="2819400"/>
            <a:ext cx="7774305" cy="35086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Signs</a:t>
            </a:r>
            <a:r>
              <a:rPr lang="en-US" sz="2400" dirty="0">
                <a:latin typeface="Calibri"/>
                <a:cs typeface="Calibri"/>
              </a:rPr>
              <a:t> &amp; Symptoms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H</a:t>
            </a:r>
            <a:r>
              <a:rPr sz="2400" spc="-20" dirty="0">
                <a:latin typeface="Calibri"/>
                <a:cs typeface="Calibri"/>
              </a:rPr>
              <a:t>y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r</a:t>
            </a:r>
            <a:r>
              <a:rPr sz="2400" spc="-4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alemia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5" dirty="0">
                <a:latin typeface="Calibri"/>
                <a:cs typeface="Calibri"/>
              </a:rPr>
              <a:t>ou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5" dirty="0">
                <a:latin typeface="Calibri"/>
                <a:cs typeface="Calibri"/>
              </a:rPr>
              <a:t>su</a:t>
            </a:r>
            <a:r>
              <a:rPr sz="2400" spc="-15" dirty="0">
                <a:latin typeface="Calibri"/>
                <a:cs typeface="Calibri"/>
              </a:rPr>
              <a:t>f</a:t>
            </a:r>
            <a:r>
              <a:rPr sz="2400" spc="-5" dirty="0">
                <a:latin typeface="Calibri"/>
                <a:cs typeface="Calibri"/>
              </a:rPr>
              <a:t>ficie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cy</a:t>
            </a:r>
            <a:endParaRPr lang="en-US" sz="2400" dirty="0">
              <a:latin typeface="Calibri"/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H</a:t>
            </a:r>
            <a:r>
              <a:rPr sz="2400" spc="-20" dirty="0">
                <a:latin typeface="Calibri"/>
                <a:cs typeface="Calibri"/>
              </a:rPr>
              <a:t>y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chlo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mic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ab</a:t>
            </a:r>
            <a:r>
              <a:rPr sz="2400" spc="-5" dirty="0">
                <a:latin typeface="Calibri"/>
                <a:cs typeface="Calibri"/>
              </a:rPr>
              <a:t>oli</a:t>
            </a:r>
            <a:r>
              <a:rPr sz="2400" dirty="0">
                <a:latin typeface="Calibri"/>
                <a:cs typeface="Calibri"/>
              </a:rPr>
              <a:t>c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is</a:t>
            </a:r>
            <a:endParaRPr lang="en-US" sz="2400" dirty="0">
              <a:latin typeface="Calibri"/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Heartbloc</a:t>
            </a:r>
            <a:r>
              <a:rPr sz="2400" dirty="0">
                <a:latin typeface="Calibri"/>
                <a:cs typeface="Calibri"/>
              </a:rPr>
              <a:t>k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se</a:t>
            </a:r>
            <a:r>
              <a:rPr sz="2400" spc="-2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da</a:t>
            </a:r>
            <a:r>
              <a:rPr sz="2400" spc="1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5" dirty="0">
                <a:latin typeface="Calibri"/>
                <a:cs typeface="Calibri"/>
              </a:rPr>
              <a:t>h</a:t>
            </a:r>
            <a:r>
              <a:rPr sz="2400" spc="-10" dirty="0">
                <a:latin typeface="Calibri"/>
                <a:cs typeface="Calibri"/>
              </a:rPr>
              <a:t>y</a:t>
            </a:r>
            <a:r>
              <a:rPr sz="2400" dirty="0">
                <a:latin typeface="Calibri"/>
                <a:cs typeface="Calibri"/>
              </a:rPr>
              <a:t>per</a:t>
            </a:r>
            <a:r>
              <a:rPr sz="2400" spc="-3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alemia</a:t>
            </a:r>
            <a:endParaRPr lang="en-US" sz="2400" dirty="0">
              <a:latin typeface="Calibri"/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rt</a:t>
            </a:r>
            <a:r>
              <a:rPr sz="2400" spc="5" dirty="0">
                <a:latin typeface="Calibri"/>
                <a:cs typeface="Calibri"/>
              </a:rPr>
              <a:t>h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35" dirty="0">
                <a:latin typeface="Calibri"/>
                <a:cs typeface="Calibri"/>
              </a:rPr>
              <a:t>s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tic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5" dirty="0">
                <a:latin typeface="Calibri"/>
                <a:cs typeface="Calibri"/>
              </a:rPr>
              <a:t>h</a:t>
            </a:r>
            <a:r>
              <a:rPr sz="2400" spc="-15" dirty="0">
                <a:latin typeface="Calibri"/>
                <a:cs typeface="Calibri"/>
              </a:rPr>
              <a:t>y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sion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400" spc="-55" dirty="0">
                <a:latin typeface="Calibri"/>
                <a:cs typeface="Calibri"/>
              </a:rPr>
              <a:t>A</a:t>
            </a:r>
            <a:r>
              <a:rPr sz="2400" spc="-30" dirty="0">
                <a:latin typeface="Calibri"/>
                <a:cs typeface="Calibri"/>
              </a:rPr>
              <a:t>v</a:t>
            </a:r>
            <a:r>
              <a:rPr sz="2400" spc="-5" dirty="0">
                <a:latin typeface="Calibri"/>
                <a:cs typeface="Calibri"/>
              </a:rPr>
              <a:t>oi</a:t>
            </a:r>
            <a:r>
              <a:rPr sz="2400" dirty="0">
                <a:latin typeface="Calibri"/>
                <a:cs typeface="Calibri"/>
              </a:rPr>
              <a:t>d 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AI</a:t>
            </a:r>
            <a:r>
              <a:rPr sz="2400" spc="-15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-5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e</a:t>
            </a:r>
            <a:r>
              <a:rPr sz="2400" spc="-70" dirty="0">
                <a:latin typeface="Calibri"/>
                <a:cs typeface="Calibri"/>
              </a:rPr>
              <a:t>x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1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erba</a:t>
            </a:r>
            <a:r>
              <a:rPr sz="2400" spc="-5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spc="-1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ion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400" spc="-200" dirty="0">
                <a:latin typeface="Calibri"/>
                <a:cs typeface="Calibri"/>
              </a:rPr>
              <a:t>T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eatme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incl</a:t>
            </a:r>
            <a:r>
              <a:rPr sz="2400" spc="-5" dirty="0">
                <a:latin typeface="Calibri"/>
                <a:cs typeface="Calibri"/>
              </a:rPr>
              <a:t>ude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lib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6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sodiu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3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90" dirty="0">
                <a:latin typeface="Calibri"/>
                <a:cs typeface="Calibri"/>
              </a:rPr>
              <a:t>k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&amp; 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flud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orti</a:t>
            </a:r>
            <a:r>
              <a:rPr sz="2400" spc="15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one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D44C0-92C7-439C-9413-8B133A3B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533400"/>
            <a:ext cx="6377940" cy="1293028"/>
          </a:xfrm>
        </p:spPr>
        <p:txBody>
          <a:bodyPr/>
          <a:lstStyle/>
          <a:p>
            <a:pPr algn="ctr"/>
            <a:r>
              <a:rPr lang="en-US" sz="4000" dirty="0"/>
              <a:t>Adrenal Medulla disorders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0A0F32-69B9-49D6-AD93-DAA18AE41928}"/>
              </a:ext>
            </a:extLst>
          </p:cNvPr>
          <p:cNvSpPr txBox="1"/>
          <p:nvPr/>
        </p:nvSpPr>
        <p:spPr>
          <a:xfrm>
            <a:off x="762000" y="1905000"/>
            <a:ext cx="8153400" cy="445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Pheochromocytoma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Very rare – 2-8 cases/million people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Catecholamine secreting tumors of medulla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May mimic thyroid crisis or MH during </a:t>
            </a:r>
            <a:r>
              <a:rPr lang="en-US" sz="2000" dirty="0" err="1"/>
              <a:t>anesth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Triad of symptoms in a hypertensive patient indicative of </a:t>
            </a:r>
            <a:r>
              <a:rPr lang="en-US" sz="2000" dirty="0" err="1"/>
              <a:t>Pheo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Diaphoresis, Tachycardia, and Headache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Other symptoms – pallor, nausea, tremor, weakness, anxiety, chest pain, dyspnea, etc.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Spells may last 15 min to several hours</a:t>
            </a:r>
          </a:p>
        </p:txBody>
      </p:sp>
    </p:spTree>
    <p:extLst>
      <p:ext uri="{BB962C8B-B14F-4D97-AF65-F5344CB8AC3E}">
        <p14:creationId xmlns:p14="http://schemas.microsoft.com/office/powerpoint/2010/main" val="366381530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AB951-3B31-4C2B-837D-E65BB5413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04801"/>
            <a:ext cx="73152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Pheochromocytoma cont.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E449E7-06B8-414D-A024-3D3D1198C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990601"/>
            <a:ext cx="8305800" cy="5562599"/>
          </a:xfrm>
        </p:spPr>
        <p:txBody>
          <a:bodyPr>
            <a:normAutofit/>
          </a:bodyPr>
          <a:lstStyle/>
          <a:p>
            <a:r>
              <a:rPr lang="en-US" sz="2400" dirty="0"/>
              <a:t>Treatment – surgical removal is best</a:t>
            </a:r>
          </a:p>
          <a:p>
            <a:r>
              <a:rPr lang="en-US" sz="2400" dirty="0"/>
              <a:t>Anesthetic management – 3 primary considerations</a:t>
            </a:r>
          </a:p>
          <a:p>
            <a:r>
              <a:rPr lang="en-US" sz="2400" dirty="0"/>
              <a:t>	1. Use meds that do not stimulate 	catecholamine release</a:t>
            </a:r>
          </a:p>
          <a:p>
            <a:r>
              <a:rPr lang="en-US" sz="2400" dirty="0"/>
              <a:t>	2. Invasive monitoring to quickly detect attack</a:t>
            </a:r>
          </a:p>
          <a:p>
            <a:r>
              <a:rPr lang="en-US" sz="2400" dirty="0"/>
              <a:t>	3. React quickly to cardiovascular changes</a:t>
            </a:r>
          </a:p>
          <a:p>
            <a:r>
              <a:rPr lang="en-US" sz="2400" dirty="0"/>
              <a:t>3 critical periods</a:t>
            </a:r>
          </a:p>
          <a:p>
            <a:r>
              <a:rPr lang="en-US" sz="2400" dirty="0"/>
              <a:t>	1. Induction and intubation – HTN </a:t>
            </a:r>
          </a:p>
          <a:p>
            <a:r>
              <a:rPr lang="en-US" sz="2400" dirty="0"/>
              <a:t>	2. Surgical manipulation of tumor – HTN </a:t>
            </a:r>
          </a:p>
          <a:p>
            <a:r>
              <a:rPr lang="en-US" sz="2400" dirty="0"/>
              <a:t>	3. Ligation of tumor’s venous drainage - 			hypotension </a:t>
            </a:r>
          </a:p>
          <a:p>
            <a:r>
              <a:rPr lang="en-US" sz="2400" dirty="0"/>
              <a:t>Most agents are good, avoid morphine and ?</a:t>
            </a:r>
            <a:r>
              <a:rPr lang="en-US" sz="2400" dirty="0" err="1"/>
              <a:t>succ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549011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7176C-E1EB-450B-8EC0-F0FC26E2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092440" cy="988227"/>
          </a:xfrm>
        </p:spPr>
        <p:txBody>
          <a:bodyPr/>
          <a:lstStyle/>
          <a:p>
            <a:r>
              <a:rPr lang="en-US" sz="4000" dirty="0"/>
              <a:t>Pheochromocytoma cont.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263D0-78BF-4741-A4F8-DDDF27BC3943}"/>
              </a:ext>
            </a:extLst>
          </p:cNvPr>
          <p:cNvSpPr txBox="1"/>
          <p:nvPr/>
        </p:nvSpPr>
        <p:spPr>
          <a:xfrm>
            <a:off x="533400" y="1905000"/>
            <a:ext cx="830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Treatment – surgical removal is best</a:t>
            </a:r>
          </a:p>
          <a:p>
            <a:r>
              <a:rPr lang="en-US" sz="2400" dirty="0"/>
              <a:t>Anesthetic management – 3 primary considerations</a:t>
            </a:r>
          </a:p>
          <a:p>
            <a:r>
              <a:rPr lang="en-US" sz="2400" dirty="0"/>
              <a:t>	1. Use meds that do not stimulate 	catecholamine 	release</a:t>
            </a:r>
          </a:p>
          <a:p>
            <a:r>
              <a:rPr lang="en-US" sz="2400" dirty="0"/>
              <a:t>	2. Invasive monitoring to quickly detect attack</a:t>
            </a:r>
          </a:p>
          <a:p>
            <a:r>
              <a:rPr lang="en-US" sz="2400" dirty="0"/>
              <a:t>	3. React quickly to cardiovascular changes</a:t>
            </a:r>
          </a:p>
          <a:p>
            <a:r>
              <a:rPr lang="en-US" sz="2400" dirty="0"/>
              <a:t>3 critical periods</a:t>
            </a:r>
          </a:p>
          <a:p>
            <a:r>
              <a:rPr lang="en-US" sz="2400" dirty="0"/>
              <a:t>	1. Induction and intubation – HTN </a:t>
            </a:r>
          </a:p>
          <a:p>
            <a:r>
              <a:rPr lang="en-US" sz="2400" dirty="0"/>
              <a:t>	2. Surgical manipulation of tumor – HTN </a:t>
            </a:r>
          </a:p>
          <a:p>
            <a:r>
              <a:rPr lang="en-US" sz="2400" dirty="0"/>
              <a:t>	3. Ligation of tumor’s venous drainage - 			hypotension </a:t>
            </a:r>
          </a:p>
          <a:p>
            <a:r>
              <a:rPr lang="en-US" sz="2400" dirty="0"/>
              <a:t>Most agents are good, avoid morphine and ?</a:t>
            </a:r>
            <a:r>
              <a:rPr lang="en-US" sz="2400" dirty="0" err="1"/>
              <a:t>succ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591280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4D7C-3F72-4FA2-915E-89A6D0B5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524000"/>
            <a:ext cx="6377940" cy="1293028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3060757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DB2D-30FF-41AA-819C-E173D4FE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030" y="685800"/>
            <a:ext cx="6377940" cy="114062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E4F15-DFBA-487B-8281-91AD729D0560}"/>
              </a:ext>
            </a:extLst>
          </p:cNvPr>
          <p:cNvSpPr txBox="1"/>
          <p:nvPr/>
        </p:nvSpPr>
        <p:spPr>
          <a:xfrm>
            <a:off x="685800" y="1905000"/>
            <a:ext cx="74676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Hines, R. L. &amp; </a:t>
            </a:r>
            <a:r>
              <a:rPr lang="en-US" sz="24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Marschall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, K. E. (2018) </a:t>
            </a:r>
            <a:r>
              <a:rPr lang="en-US" sz="24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Stoelting’s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 Anesthesia and Co-existing Disease. (7</a:t>
            </a:r>
            <a:r>
              <a:rPr lang="en-US" sz="2400" cap="non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 ed.). Elsevier.</a:t>
            </a:r>
          </a:p>
          <a:p>
            <a:pPr marL="342900" indent="-342900">
              <a:buFont typeface="+mj-lt"/>
              <a:buAutoNum type="arabicPeriod"/>
            </a:pPr>
            <a:endParaRPr lang="en-US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Nagelhout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, J. J. &amp; Elisha, S. (2018). Nurse Anesthesia (6</a:t>
            </a:r>
            <a:r>
              <a:rPr lang="en-US" sz="2400" cap="none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 ed.). Elsevier.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cap="none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Barash, P. G., Cullen, B. F.,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Stoelting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R. K.,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Cahalan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M. 	K., Stock, M. C., Ortega, R.,     Sharer, S. R. &amp; Holt, N. F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	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2017). Clinical Anesthesia (8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ed.). Wolters Kluwer.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85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291386"/>
            <a:ext cx="6377940" cy="1628410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178435" algn="ctr">
              <a:lnSpc>
                <a:spcPct val="100000"/>
              </a:lnSpc>
            </a:pPr>
            <a:r>
              <a:rPr sz="4400" spc="-5" dirty="0"/>
              <a:t>P</a:t>
            </a:r>
            <a:r>
              <a:rPr sz="4400" spc="-70" dirty="0"/>
              <a:t>r</a:t>
            </a:r>
            <a:r>
              <a:rPr sz="4400" spc="-5" dirty="0"/>
              <a:t>o</a:t>
            </a:r>
            <a:r>
              <a:rPr sz="4400" spc="-80" dirty="0"/>
              <a:t>t</a:t>
            </a:r>
            <a:r>
              <a:rPr sz="4400" spc="-5" dirty="0"/>
              <a:t>ein</a:t>
            </a:r>
            <a:r>
              <a:rPr sz="4400" dirty="0"/>
              <a:t>s</a:t>
            </a:r>
            <a:r>
              <a:rPr sz="4400" spc="10" dirty="0"/>
              <a:t> </a:t>
            </a:r>
            <a:r>
              <a:rPr sz="4400" spc="-5" dirty="0"/>
              <a:t>and </a:t>
            </a:r>
            <a:r>
              <a:rPr sz="4400" spc="-80" dirty="0"/>
              <a:t>P</a:t>
            </a:r>
            <a:r>
              <a:rPr sz="4400" spc="-5" dirty="0"/>
              <a:t>ol</a:t>
            </a:r>
            <a:r>
              <a:rPr sz="4400" spc="-25" dirty="0"/>
              <a:t>y</a:t>
            </a:r>
            <a:r>
              <a:rPr sz="4400" dirty="0"/>
              <a:t>pe</a:t>
            </a:r>
            <a:r>
              <a:rPr sz="4400" spc="-25" dirty="0"/>
              <a:t>p</a:t>
            </a:r>
            <a:r>
              <a:rPr sz="4400" spc="-5" dirty="0"/>
              <a:t>ti</a:t>
            </a:r>
            <a:r>
              <a:rPr sz="4400" spc="-20" dirty="0"/>
              <a:t>d</a:t>
            </a:r>
            <a:r>
              <a:rPr sz="4400" spc="-5" dirty="0"/>
              <a:t>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90600" y="2667000"/>
            <a:ext cx="7464743" cy="3467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A</a:t>
            </a:r>
            <a:r>
              <a:rPr sz="3200" spc="-15" dirty="0">
                <a:latin typeface="Calibri"/>
                <a:cs typeface="Calibri"/>
              </a:rPr>
              <a:t>n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rior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Pi</a:t>
            </a:r>
            <a:r>
              <a:rPr sz="3200" spc="1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ui</a:t>
            </a:r>
            <a:r>
              <a:rPr sz="3200" spc="-3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spc="2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y</a:t>
            </a:r>
            <a:endParaRPr sz="3200" dirty="0">
              <a:latin typeface="Calibri"/>
              <a:cs typeface="Calibri"/>
            </a:endParaRPr>
          </a:p>
          <a:p>
            <a:pPr marL="78168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782320" algn="l"/>
              </a:tabLst>
            </a:pPr>
            <a:r>
              <a:rPr sz="3200" dirty="0">
                <a:latin typeface="Calibri"/>
                <a:cs typeface="Calibri"/>
              </a:rPr>
              <a:t>g</a:t>
            </a:r>
            <a:r>
              <a:rPr sz="3200" spc="-70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o</a:t>
            </a:r>
            <a:r>
              <a:rPr sz="3200" spc="-10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th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horm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ne</a:t>
            </a:r>
            <a:endParaRPr sz="3200" dirty="0">
              <a:latin typeface="Calibri"/>
              <a:cs typeface="Calibri"/>
            </a:endParaRPr>
          </a:p>
          <a:p>
            <a:pPr marL="781685" lvl="1" indent="-215265">
              <a:lnSpc>
                <a:spcPct val="100000"/>
              </a:lnSpc>
              <a:spcBef>
                <a:spcPts val="780"/>
              </a:spcBef>
              <a:buChar char="-"/>
              <a:tabLst>
                <a:tab pos="782320" algn="l"/>
              </a:tabLst>
            </a:pPr>
            <a:r>
              <a:rPr sz="3200" dirty="0">
                <a:latin typeface="Calibri"/>
                <a:cs typeface="Calibri"/>
              </a:rPr>
              <a:t>ad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eno</a:t>
            </a:r>
            <a:r>
              <a:rPr sz="3200" spc="-2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ortic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opi</a:t>
            </a:r>
            <a:r>
              <a:rPr sz="3200" dirty="0">
                <a:latin typeface="Calibri"/>
                <a:cs typeface="Calibri"/>
              </a:rPr>
              <a:t>c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horm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ne</a:t>
            </a:r>
            <a:r>
              <a:rPr lang="en-US" sz="3200" spc="-5" dirty="0">
                <a:latin typeface="Calibri"/>
                <a:cs typeface="Calibri"/>
              </a:rPr>
              <a:t> (ACTH)</a:t>
            </a:r>
            <a:endParaRPr sz="3200" dirty="0">
              <a:latin typeface="Calibri"/>
              <a:cs typeface="Calibri"/>
            </a:endParaRPr>
          </a:p>
          <a:p>
            <a:pPr marL="78168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782320" algn="l"/>
              </a:tabLst>
            </a:pPr>
            <a:r>
              <a:rPr sz="3200" spc="-5" dirty="0">
                <a:latin typeface="Calibri"/>
                <a:cs typeface="Calibri"/>
              </a:rPr>
              <a:t>p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ola</a:t>
            </a:r>
            <a:r>
              <a:rPr sz="3200" spc="1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n</a:t>
            </a:r>
          </a:p>
          <a:p>
            <a:pPr marL="78168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782320" algn="l"/>
              </a:tabLst>
            </a:pPr>
            <a:r>
              <a:rPr sz="3200" spc="-35" dirty="0">
                <a:latin typeface="Calibri"/>
                <a:cs typeface="Calibri"/>
              </a:rPr>
              <a:t>F</a:t>
            </a:r>
            <a:r>
              <a:rPr sz="3200" dirty="0">
                <a:latin typeface="Calibri"/>
                <a:cs typeface="Calibri"/>
              </a:rPr>
              <a:t>SH</a:t>
            </a:r>
          </a:p>
          <a:p>
            <a:pPr marL="781685" lvl="1" indent="-215265">
              <a:lnSpc>
                <a:spcPct val="100000"/>
              </a:lnSpc>
              <a:spcBef>
                <a:spcPts val="780"/>
              </a:spcBef>
              <a:buChar char="-"/>
              <a:tabLst>
                <a:tab pos="782320" algn="l"/>
              </a:tabLst>
            </a:pPr>
            <a:r>
              <a:rPr sz="3200" spc="-10" dirty="0">
                <a:latin typeface="Calibri"/>
                <a:cs typeface="Calibri"/>
              </a:rPr>
              <a:t>LH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13504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78435" algn="ctr">
              <a:lnSpc>
                <a:spcPct val="100000"/>
              </a:lnSpc>
            </a:pPr>
            <a:r>
              <a:rPr sz="4400" spc="-5" dirty="0"/>
              <a:t>P</a:t>
            </a:r>
            <a:r>
              <a:rPr sz="4400" spc="-70" dirty="0"/>
              <a:t>r</a:t>
            </a:r>
            <a:r>
              <a:rPr sz="4400" spc="-5" dirty="0"/>
              <a:t>o</a:t>
            </a:r>
            <a:r>
              <a:rPr sz="4400" spc="-80" dirty="0"/>
              <a:t>t</a:t>
            </a:r>
            <a:r>
              <a:rPr sz="4400" spc="-5" dirty="0"/>
              <a:t>ein</a:t>
            </a:r>
            <a:r>
              <a:rPr sz="4400" dirty="0"/>
              <a:t>s</a:t>
            </a:r>
            <a:r>
              <a:rPr sz="4400" spc="10" dirty="0"/>
              <a:t> </a:t>
            </a:r>
            <a:r>
              <a:rPr sz="4400" spc="-5" dirty="0"/>
              <a:t>and </a:t>
            </a:r>
            <a:r>
              <a:rPr sz="4400" spc="-80" dirty="0"/>
              <a:t>P</a:t>
            </a:r>
            <a:r>
              <a:rPr sz="4400" spc="-5" dirty="0"/>
              <a:t>ol</a:t>
            </a:r>
            <a:r>
              <a:rPr sz="4400" spc="-25" dirty="0"/>
              <a:t>y</a:t>
            </a:r>
            <a:r>
              <a:rPr sz="4400" dirty="0"/>
              <a:t>pe</a:t>
            </a:r>
            <a:r>
              <a:rPr sz="4400" spc="-25" dirty="0"/>
              <a:t>p</a:t>
            </a:r>
            <a:r>
              <a:rPr sz="4400" spc="-5" dirty="0"/>
              <a:t>ti</a:t>
            </a:r>
            <a:r>
              <a:rPr sz="4400" spc="-20" dirty="0"/>
              <a:t>d</a:t>
            </a:r>
            <a:r>
              <a:rPr sz="4400" spc="-5" dirty="0"/>
              <a:t>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90600" y="2286000"/>
            <a:ext cx="7540944" cy="3806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2800" spc="-55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er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Pi</a:t>
            </a:r>
            <a:r>
              <a:rPr sz="2800" spc="1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ui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2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y</a:t>
            </a:r>
          </a:p>
          <a:p>
            <a:pPr marL="781685" lvl="1" indent="-215265">
              <a:lnSpc>
                <a:spcPct val="100000"/>
              </a:lnSpc>
              <a:spcBef>
                <a:spcPts val="380"/>
              </a:spcBef>
              <a:buChar char="-"/>
              <a:tabLst>
                <a:tab pos="782320" algn="l"/>
              </a:tabLst>
            </a:pPr>
            <a:r>
              <a:rPr sz="2800" dirty="0">
                <a:latin typeface="Calibri"/>
                <a:cs typeface="Calibri"/>
              </a:rPr>
              <a:t>A</a:t>
            </a:r>
            <a:r>
              <a:rPr lang="en-US" sz="2800" dirty="0">
                <a:latin typeface="Calibri"/>
                <a:cs typeface="Calibri"/>
              </a:rPr>
              <a:t>ntidiuretic hormone (ADH/</a:t>
            </a:r>
            <a:r>
              <a:rPr lang="en-US"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op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n)</a:t>
            </a:r>
            <a:endParaRPr sz="2800" dirty="0">
              <a:latin typeface="Calibri"/>
              <a:cs typeface="Calibri"/>
            </a:endParaRPr>
          </a:p>
          <a:p>
            <a:pPr marL="781685" lvl="1" indent="-215265">
              <a:lnSpc>
                <a:spcPct val="100000"/>
              </a:lnSpc>
              <a:spcBef>
                <a:spcPts val="380"/>
              </a:spcBef>
              <a:buChar char="-"/>
              <a:tabLst>
                <a:tab pos="782320" algn="l"/>
              </a:tabLst>
            </a:pPr>
            <a:r>
              <a:rPr sz="2800" spc="-70" dirty="0">
                <a:latin typeface="Calibri"/>
                <a:cs typeface="Calibri"/>
              </a:rPr>
              <a:t>o</a:t>
            </a:r>
            <a:r>
              <a:rPr sz="2800" spc="-10" dirty="0">
                <a:latin typeface="Calibri"/>
                <a:cs typeface="Calibri"/>
              </a:rPr>
              <a:t>xy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ocin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65" dirty="0">
                <a:latin typeface="Calibri"/>
                <a:cs typeface="Calibri"/>
              </a:rPr>
              <a:t>h</a:t>
            </a:r>
            <a:r>
              <a:rPr sz="2800" spc="-10" dirty="0">
                <a:latin typeface="Calibri"/>
                <a:cs typeface="Calibri"/>
              </a:rPr>
              <a:t>y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oid</a:t>
            </a:r>
            <a:endParaRPr sz="2800" dirty="0">
              <a:latin typeface="Calibri"/>
              <a:cs typeface="Calibri"/>
            </a:endParaRPr>
          </a:p>
          <a:p>
            <a:pPr marL="566420">
              <a:lnSpc>
                <a:spcPct val="100000"/>
              </a:lnSpc>
              <a:spcBef>
                <a:spcPts val="380"/>
              </a:spcBef>
            </a:pPr>
            <a:r>
              <a:rPr sz="2800" dirty="0">
                <a:latin typeface="Calibri"/>
                <a:cs typeface="Calibri"/>
              </a:rPr>
              <a:t>-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onin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  <a:tabLst>
                <a:tab pos="355600" algn="l"/>
              </a:tabLst>
            </a:pPr>
            <a:r>
              <a:rPr sz="2800" spc="-55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an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s</a:t>
            </a:r>
          </a:p>
          <a:p>
            <a:pPr marL="781685" lvl="1" indent="-215265">
              <a:lnSpc>
                <a:spcPct val="100000"/>
              </a:lnSpc>
              <a:spcBef>
                <a:spcPts val="400"/>
              </a:spcBef>
              <a:buChar char="-"/>
              <a:tabLst>
                <a:tab pos="782320" algn="l"/>
              </a:tabLst>
            </a:pPr>
            <a:r>
              <a:rPr sz="2800" dirty="0">
                <a:latin typeface="Calibri"/>
                <a:cs typeface="Calibri"/>
              </a:rPr>
              <a:t>ins</a:t>
            </a:r>
            <a:r>
              <a:rPr sz="2800" spc="-5" dirty="0">
                <a:latin typeface="Calibri"/>
                <a:cs typeface="Calibri"/>
              </a:rPr>
              <a:t>uli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15" dirty="0">
                <a:latin typeface="Calibri"/>
                <a:cs typeface="Calibri"/>
              </a:rPr>
              <a:t>(</a:t>
            </a:r>
            <a:r>
              <a:rPr sz="2800" dirty="0">
                <a:latin typeface="Symbol"/>
                <a:cs typeface="Symbol"/>
              </a:rPr>
              <a:t>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ll</a:t>
            </a:r>
            <a:r>
              <a:rPr sz="2800" spc="1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)</a:t>
            </a:r>
          </a:p>
          <a:p>
            <a:pPr marL="781685" lvl="1" indent="-215265">
              <a:lnSpc>
                <a:spcPct val="100000"/>
              </a:lnSpc>
              <a:spcBef>
                <a:spcPts val="400"/>
              </a:spcBef>
              <a:buChar char="-"/>
              <a:tabLst>
                <a:tab pos="782320" algn="l"/>
              </a:tabLst>
            </a:pPr>
            <a:r>
              <a:rPr sz="2800" dirty="0">
                <a:latin typeface="Calibri"/>
                <a:cs typeface="Calibri"/>
              </a:rPr>
              <a:t>glu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25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15" dirty="0">
                <a:latin typeface="Calibri"/>
                <a:cs typeface="Calibri"/>
              </a:rPr>
              <a:t>(</a:t>
            </a:r>
            <a:r>
              <a:rPr sz="2800" dirty="0">
                <a:latin typeface="Symbol"/>
                <a:cs typeface="Symbol"/>
              </a:rPr>
              <a:t>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ll</a:t>
            </a:r>
            <a:r>
              <a:rPr sz="2800" spc="1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152400"/>
            <a:ext cx="6377940" cy="1628410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178435" algn="ctr">
              <a:lnSpc>
                <a:spcPct val="100000"/>
              </a:lnSpc>
            </a:pPr>
            <a:r>
              <a:rPr sz="4400" spc="-5" dirty="0"/>
              <a:t>P</a:t>
            </a:r>
            <a:r>
              <a:rPr sz="4400" spc="-70" dirty="0"/>
              <a:t>r</a:t>
            </a:r>
            <a:r>
              <a:rPr sz="4400" spc="-5" dirty="0"/>
              <a:t>o</a:t>
            </a:r>
            <a:r>
              <a:rPr sz="4400" spc="-80" dirty="0"/>
              <a:t>t</a:t>
            </a:r>
            <a:r>
              <a:rPr sz="4400" spc="-5" dirty="0"/>
              <a:t>ein</a:t>
            </a:r>
            <a:r>
              <a:rPr sz="4400" dirty="0"/>
              <a:t>s</a:t>
            </a:r>
            <a:r>
              <a:rPr sz="4400" spc="10" dirty="0"/>
              <a:t> </a:t>
            </a:r>
            <a:r>
              <a:rPr sz="4400" spc="-5" dirty="0"/>
              <a:t>and </a:t>
            </a:r>
            <a:r>
              <a:rPr sz="4400" spc="-80" dirty="0"/>
              <a:t>P</a:t>
            </a:r>
            <a:r>
              <a:rPr sz="4400" spc="-5" dirty="0"/>
              <a:t>ol</a:t>
            </a:r>
            <a:r>
              <a:rPr sz="4400" spc="-25" dirty="0"/>
              <a:t>y</a:t>
            </a:r>
            <a:r>
              <a:rPr sz="4400" dirty="0"/>
              <a:t>pe</a:t>
            </a:r>
            <a:r>
              <a:rPr sz="4400" spc="-25" dirty="0"/>
              <a:t>p</a:t>
            </a:r>
            <a:r>
              <a:rPr sz="4400" spc="-5" dirty="0"/>
              <a:t>ti</a:t>
            </a:r>
            <a:r>
              <a:rPr sz="4400" spc="-20" dirty="0"/>
              <a:t>d</a:t>
            </a:r>
            <a:r>
              <a:rPr sz="4400" spc="-5" dirty="0"/>
              <a:t>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219200" y="2133600"/>
            <a:ext cx="6530340" cy="40523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000" spc="-80" dirty="0">
                <a:latin typeface="Calibri"/>
                <a:cs typeface="Calibri"/>
              </a:rPr>
              <a:t>P</a:t>
            </a:r>
            <a:r>
              <a:rPr sz="3000" spc="-5" dirty="0">
                <a:latin typeface="Calibri"/>
                <a:cs typeface="Calibri"/>
              </a:rPr>
              <a:t>a</a:t>
            </a:r>
            <a:r>
              <a:rPr sz="3000" spc="-70" dirty="0">
                <a:latin typeface="Calibri"/>
                <a:cs typeface="Calibri"/>
              </a:rPr>
              <a:t>r</a:t>
            </a:r>
            <a:r>
              <a:rPr sz="3000" spc="-20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65" dirty="0">
                <a:latin typeface="Calibri"/>
                <a:cs typeface="Calibri"/>
              </a:rPr>
              <a:t>h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d</a:t>
            </a:r>
          </a:p>
          <a:p>
            <a:pPr marL="728980" lvl="1" indent="-200660">
              <a:lnSpc>
                <a:spcPct val="100000"/>
              </a:lnSpc>
              <a:spcBef>
                <a:spcPts val="359"/>
              </a:spcBef>
              <a:buChar char="-"/>
              <a:tabLst>
                <a:tab pos="728980" algn="l"/>
              </a:tabLst>
            </a:pPr>
            <a:r>
              <a:rPr sz="3000" spc="-5" dirty="0">
                <a:latin typeface="Calibri"/>
                <a:cs typeface="Calibri"/>
              </a:rPr>
              <a:t>pa</a:t>
            </a:r>
            <a:r>
              <a:rPr sz="3000" spc="-65" dirty="0">
                <a:latin typeface="Calibri"/>
                <a:cs typeface="Calibri"/>
              </a:rPr>
              <a:t>r</a:t>
            </a:r>
            <a:r>
              <a:rPr sz="3000" spc="-20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65" dirty="0">
                <a:latin typeface="Calibri"/>
                <a:cs typeface="Calibri"/>
              </a:rPr>
              <a:t>h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d</a:t>
            </a:r>
            <a:r>
              <a:rPr sz="3000" spc="-5" dirty="0">
                <a:latin typeface="Calibri"/>
                <a:cs typeface="Calibri"/>
              </a:rPr>
              <a:t> hormon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(</a:t>
            </a:r>
            <a:r>
              <a:rPr sz="3000" spc="-35" dirty="0">
                <a:latin typeface="Calibri"/>
                <a:cs typeface="Calibri"/>
              </a:rPr>
              <a:t>P</a:t>
            </a:r>
            <a:r>
              <a:rPr sz="3000" spc="-5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H</a:t>
            </a:r>
            <a:r>
              <a:rPr sz="3000" dirty="0">
                <a:latin typeface="Calibri"/>
                <a:cs typeface="Calibri"/>
              </a:rPr>
              <a:t>)</a:t>
            </a:r>
          </a:p>
          <a:p>
            <a:pPr marL="12700">
              <a:lnSpc>
                <a:spcPct val="100000"/>
              </a:lnSpc>
              <a:spcBef>
                <a:spcPts val="360"/>
              </a:spcBef>
              <a:tabLst>
                <a:tab pos="355600" algn="l"/>
              </a:tabLst>
            </a:pPr>
            <a:r>
              <a:rPr sz="3000" spc="-20" dirty="0">
                <a:latin typeface="Calibri"/>
                <a:cs typeface="Calibri"/>
              </a:rPr>
              <a:t>P</a:t>
            </a:r>
            <a:r>
              <a:rPr sz="3000" spc="-10" dirty="0">
                <a:latin typeface="Calibri"/>
                <a:cs typeface="Calibri"/>
              </a:rPr>
              <a:t>l</a:t>
            </a:r>
            <a:r>
              <a:rPr sz="3000" spc="-5" dirty="0">
                <a:latin typeface="Calibri"/>
                <a:cs typeface="Calibri"/>
              </a:rPr>
              <a:t>ace</a:t>
            </a:r>
            <a:r>
              <a:rPr sz="3000" spc="-20" dirty="0">
                <a:latin typeface="Calibri"/>
                <a:cs typeface="Calibri"/>
              </a:rPr>
              <a:t>n</a:t>
            </a:r>
            <a:r>
              <a:rPr sz="3000" spc="-5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a</a:t>
            </a:r>
          </a:p>
          <a:p>
            <a:pPr marL="728980" lvl="1" indent="-200660">
              <a:lnSpc>
                <a:spcPct val="100000"/>
              </a:lnSpc>
              <a:spcBef>
                <a:spcPts val="360"/>
              </a:spcBef>
              <a:buChar char="-"/>
              <a:tabLst>
                <a:tab pos="728980" algn="l"/>
              </a:tabLst>
            </a:pPr>
            <a:r>
              <a:rPr sz="3000" spc="-5" dirty="0">
                <a:latin typeface="Calibri"/>
                <a:cs typeface="Calibri"/>
              </a:rPr>
              <a:t>hum</a:t>
            </a:r>
            <a:r>
              <a:rPr sz="3000" spc="5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n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c</a:t>
            </a:r>
            <a:r>
              <a:rPr sz="3000" spc="-5" dirty="0">
                <a:latin typeface="Calibri"/>
                <a:cs typeface="Calibri"/>
              </a:rPr>
              <a:t>hor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on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c</a:t>
            </a:r>
            <a:r>
              <a:rPr sz="3000" spc="1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g</a:t>
            </a:r>
            <a:r>
              <a:rPr sz="3000" spc="-5" dirty="0">
                <a:latin typeface="Calibri"/>
                <a:cs typeface="Calibri"/>
              </a:rPr>
              <a:t>onadot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op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n</a:t>
            </a:r>
            <a:r>
              <a:rPr sz="3000" spc="-5" dirty="0">
                <a:latin typeface="Calibri"/>
                <a:cs typeface="Calibri"/>
              </a:rPr>
              <a:t> (</a:t>
            </a:r>
            <a:r>
              <a:rPr sz="3000" spc="-20" dirty="0">
                <a:latin typeface="Calibri"/>
                <a:cs typeface="Calibri"/>
              </a:rPr>
              <a:t>H</a:t>
            </a:r>
            <a:r>
              <a:rPr sz="3000" spc="-25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G)</a:t>
            </a:r>
          </a:p>
          <a:p>
            <a:pPr marL="728980" lvl="1" indent="-200660">
              <a:lnSpc>
                <a:spcPct val="100000"/>
              </a:lnSpc>
              <a:spcBef>
                <a:spcPts val="360"/>
              </a:spcBef>
              <a:buChar char="-"/>
              <a:tabLst>
                <a:tab pos="728980" algn="l"/>
              </a:tabLst>
            </a:pPr>
            <a:r>
              <a:rPr sz="3000" spc="-5" dirty="0">
                <a:latin typeface="Calibri"/>
                <a:cs typeface="Calibri"/>
              </a:rPr>
              <a:t>h</a:t>
            </a:r>
            <a:r>
              <a:rPr sz="3000" dirty="0">
                <a:latin typeface="Calibri"/>
                <a:cs typeface="Calibri"/>
              </a:rPr>
              <a:t>uman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so</a:t>
            </a:r>
            <a:r>
              <a:rPr sz="3000" spc="5" dirty="0">
                <a:latin typeface="Calibri"/>
                <a:cs typeface="Calibri"/>
              </a:rPr>
              <a:t>m</a:t>
            </a:r>
            <a:r>
              <a:rPr sz="3000" spc="-20" dirty="0">
                <a:latin typeface="Calibri"/>
                <a:cs typeface="Calibri"/>
              </a:rPr>
              <a:t>a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spc="-10" dirty="0">
                <a:latin typeface="Calibri"/>
                <a:cs typeface="Calibri"/>
              </a:rPr>
              <a:t>omam</a:t>
            </a:r>
            <a:r>
              <a:rPr sz="3000" spc="0" dirty="0">
                <a:latin typeface="Calibri"/>
                <a:cs typeface="Calibri"/>
              </a:rPr>
              <a:t>m</a:t>
            </a:r>
            <a:r>
              <a:rPr sz="3000" spc="-10" dirty="0">
                <a:latin typeface="Calibri"/>
                <a:cs typeface="Calibri"/>
              </a:rPr>
              <a:t>ot</a:t>
            </a:r>
            <a:r>
              <a:rPr sz="3000" spc="-6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opin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  <a:tabLst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K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d</a:t>
            </a:r>
            <a:r>
              <a:rPr sz="3000" dirty="0">
                <a:latin typeface="Calibri"/>
                <a:cs typeface="Calibri"/>
              </a:rPr>
              <a:t>n</a:t>
            </a:r>
            <a:r>
              <a:rPr sz="3000" spc="-20" dirty="0">
                <a:latin typeface="Calibri"/>
                <a:cs typeface="Calibri"/>
              </a:rPr>
              <a:t>e</a:t>
            </a:r>
            <a:r>
              <a:rPr sz="3000" spc="-5" dirty="0">
                <a:latin typeface="Calibri"/>
                <a:cs typeface="Calibri"/>
              </a:rPr>
              <a:t>y</a:t>
            </a:r>
            <a:endParaRPr sz="3000" dirty="0">
              <a:latin typeface="Calibri"/>
              <a:cs typeface="Calibri"/>
            </a:endParaRPr>
          </a:p>
          <a:p>
            <a:pPr marL="728980" lvl="1" indent="-200660">
              <a:lnSpc>
                <a:spcPct val="100000"/>
              </a:lnSpc>
              <a:spcBef>
                <a:spcPts val="360"/>
              </a:spcBef>
              <a:buChar char="-"/>
              <a:tabLst>
                <a:tab pos="728980" algn="l"/>
              </a:tabLst>
            </a:pP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enin</a:t>
            </a:r>
          </a:p>
          <a:p>
            <a:pPr marL="728980" lvl="1" indent="-200660">
              <a:lnSpc>
                <a:spcPct val="100000"/>
              </a:lnSpc>
              <a:spcBef>
                <a:spcPts val="360"/>
              </a:spcBef>
              <a:buChar char="-"/>
              <a:tabLst>
                <a:tab pos="728980" algn="l"/>
              </a:tabLst>
            </a:pP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5" dirty="0">
                <a:latin typeface="Calibri"/>
                <a:cs typeface="Calibri"/>
              </a:rPr>
              <a:t>ry</a:t>
            </a:r>
            <a:r>
              <a:rPr sz="3000" dirty="0">
                <a:latin typeface="Calibri"/>
                <a:cs typeface="Calibri"/>
              </a:rPr>
              <a:t>th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opoi</a:t>
            </a:r>
            <a:r>
              <a:rPr sz="3000" spc="-2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228600"/>
            <a:ext cx="6377940" cy="1628410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178435" algn="ctr">
              <a:lnSpc>
                <a:spcPct val="100000"/>
              </a:lnSpc>
            </a:pPr>
            <a:r>
              <a:rPr sz="4400" spc="-5" dirty="0"/>
              <a:t>P</a:t>
            </a:r>
            <a:r>
              <a:rPr sz="4400" spc="-70" dirty="0"/>
              <a:t>r</a:t>
            </a:r>
            <a:r>
              <a:rPr sz="4400" spc="-5" dirty="0"/>
              <a:t>o</a:t>
            </a:r>
            <a:r>
              <a:rPr sz="4400" spc="-80" dirty="0"/>
              <a:t>t</a:t>
            </a:r>
            <a:r>
              <a:rPr sz="4400" spc="-5" dirty="0"/>
              <a:t>ein</a:t>
            </a:r>
            <a:r>
              <a:rPr sz="4400" dirty="0"/>
              <a:t>s</a:t>
            </a:r>
            <a:r>
              <a:rPr sz="4400" spc="10" dirty="0"/>
              <a:t> </a:t>
            </a:r>
            <a:r>
              <a:rPr sz="4400" spc="-5" dirty="0"/>
              <a:t>and </a:t>
            </a:r>
            <a:r>
              <a:rPr sz="4400" spc="-80" dirty="0"/>
              <a:t>P</a:t>
            </a:r>
            <a:r>
              <a:rPr sz="4400" spc="-5" dirty="0"/>
              <a:t>ol</a:t>
            </a:r>
            <a:r>
              <a:rPr sz="4400" spc="-25" dirty="0"/>
              <a:t>y</a:t>
            </a:r>
            <a:r>
              <a:rPr sz="4400" dirty="0"/>
              <a:t>pe</a:t>
            </a:r>
            <a:r>
              <a:rPr sz="4400" spc="-25" dirty="0"/>
              <a:t>p</a:t>
            </a:r>
            <a:r>
              <a:rPr sz="4400" spc="-5" dirty="0"/>
              <a:t>ti</a:t>
            </a:r>
            <a:r>
              <a:rPr sz="4400" spc="-20" dirty="0"/>
              <a:t>d</a:t>
            </a:r>
            <a:r>
              <a:rPr sz="4400" spc="-5" dirty="0"/>
              <a:t>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143000" y="2362200"/>
            <a:ext cx="5970270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H</a:t>
            </a:r>
            <a:r>
              <a:rPr sz="3200" spc="0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t</a:t>
            </a:r>
            <a:endParaRPr sz="3200" dirty="0">
              <a:latin typeface="Calibri"/>
              <a:cs typeface="Calibri"/>
            </a:endParaRPr>
          </a:p>
          <a:p>
            <a:pPr marL="87312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873760" algn="l"/>
              </a:tabLst>
            </a:pP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ri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riu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pe</a:t>
            </a:r>
            <a:r>
              <a:rPr sz="3200" spc="-15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d</a:t>
            </a:r>
            <a:r>
              <a:rPr sz="3200" dirty="0">
                <a:latin typeface="Calibri"/>
                <a:cs typeface="Calibri"/>
              </a:rPr>
              <a:t>e </a:t>
            </a:r>
            <a:r>
              <a:rPr sz="3200" spc="5" dirty="0">
                <a:latin typeface="Calibri"/>
                <a:cs typeface="Calibri"/>
              </a:rPr>
              <a:t>(</a:t>
            </a:r>
            <a:r>
              <a:rPr sz="3200" spc="-5" dirty="0">
                <a:latin typeface="Calibri"/>
                <a:cs typeface="Calibri"/>
              </a:rPr>
              <a:t>ANP)</a:t>
            </a:r>
            <a:endParaRPr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S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omach</a:t>
            </a:r>
            <a:endParaRPr sz="3200" dirty="0">
              <a:latin typeface="Calibri"/>
              <a:cs typeface="Calibri"/>
            </a:endParaRPr>
          </a:p>
          <a:p>
            <a:pPr marL="87312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873760" algn="l"/>
              </a:tabLst>
            </a:pPr>
            <a:r>
              <a:rPr sz="3200" spc="-75" dirty="0">
                <a:latin typeface="Calibri"/>
                <a:cs typeface="Calibri"/>
              </a:rPr>
              <a:t>g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30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rin</a:t>
            </a:r>
          </a:p>
          <a:p>
            <a:pPr marL="12700">
              <a:lnSpc>
                <a:spcPct val="100000"/>
              </a:lnSpc>
              <a:spcBef>
                <a:spcPts val="760"/>
              </a:spcBef>
              <a:tabLst>
                <a:tab pos="355600" algn="l"/>
              </a:tabLst>
            </a:pPr>
            <a:r>
              <a:rPr sz="3200" spc="5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m</a:t>
            </a:r>
            <a:r>
              <a:rPr sz="3200" dirty="0">
                <a:latin typeface="Calibri"/>
                <a:cs typeface="Calibri"/>
              </a:rPr>
              <a:t>all i</a:t>
            </a:r>
            <a:r>
              <a:rPr sz="3200" spc="-15" dirty="0">
                <a:latin typeface="Calibri"/>
                <a:cs typeface="Calibri"/>
              </a:rPr>
              <a:t>n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3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ne</a:t>
            </a:r>
            <a:endParaRPr sz="3200" dirty="0">
              <a:latin typeface="Calibri"/>
              <a:cs typeface="Calibri"/>
            </a:endParaRPr>
          </a:p>
          <a:p>
            <a:pPr marL="781685" lvl="1" indent="-215265">
              <a:lnSpc>
                <a:spcPct val="100000"/>
              </a:lnSpc>
              <a:spcBef>
                <a:spcPts val="780"/>
              </a:spcBef>
              <a:buChar char="-"/>
              <a:tabLst>
                <a:tab pos="782320" algn="l"/>
              </a:tabLst>
            </a:pP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c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n</a:t>
            </a:r>
          </a:p>
          <a:p>
            <a:pPr marL="78168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782320" algn="l"/>
              </a:tabLst>
            </a:pPr>
            <a:r>
              <a:rPr sz="3200" dirty="0">
                <a:latin typeface="Calibri"/>
                <a:cs typeface="Calibri"/>
              </a:rPr>
              <a:t>chol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-30" dirty="0">
                <a:latin typeface="Calibri"/>
                <a:cs typeface="Calibri"/>
              </a:rPr>
              <a:t>y</a:t>
            </a:r>
            <a:r>
              <a:rPr sz="3200" spc="-35" dirty="0">
                <a:latin typeface="Calibri"/>
                <a:cs typeface="Calibri"/>
              </a:rPr>
              <a:t>s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okini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(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-1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K)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6377940" cy="951301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1179195" algn="ctr">
              <a:lnSpc>
                <a:spcPct val="100000"/>
              </a:lnSpc>
            </a:pPr>
            <a:r>
              <a:rPr sz="4400" dirty="0"/>
              <a:t>Amine</a:t>
            </a:r>
            <a:r>
              <a:rPr sz="4400" spc="-15" dirty="0"/>
              <a:t> </a:t>
            </a:r>
            <a:r>
              <a:rPr sz="4400" dirty="0"/>
              <a:t>Hormones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8200" y="2133600"/>
            <a:ext cx="6324600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200" spc="-10" dirty="0">
                <a:latin typeface="Calibri"/>
                <a:cs typeface="Calibri"/>
              </a:rPr>
              <a:t>Deri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ed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f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m </a:t>
            </a:r>
            <a:r>
              <a:rPr sz="3200" spc="-5" dirty="0">
                <a:latin typeface="Calibri"/>
                <a:cs typeface="Calibri"/>
              </a:rPr>
              <a:t>ty</a:t>
            </a:r>
            <a:r>
              <a:rPr sz="3200" spc="-7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osin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– 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spc="-25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g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ou</a:t>
            </a:r>
            <a:r>
              <a:rPr sz="3200" spc="-25" dirty="0">
                <a:latin typeface="Calibri"/>
                <a:cs typeface="Calibri"/>
              </a:rPr>
              <a:t>p</a:t>
            </a:r>
            <a:r>
              <a:rPr sz="3200" spc="5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:</a:t>
            </a:r>
            <a:endParaRPr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T</a:t>
            </a:r>
            <a:r>
              <a:rPr sz="3200" spc="-65" dirty="0">
                <a:latin typeface="Calibri"/>
                <a:cs typeface="Calibri"/>
              </a:rPr>
              <a:t>h</a:t>
            </a:r>
            <a:r>
              <a:rPr sz="3200" spc="-10" dirty="0">
                <a:latin typeface="Calibri"/>
                <a:cs typeface="Calibri"/>
              </a:rPr>
              <a:t>y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oid</a:t>
            </a:r>
            <a:endParaRPr sz="3200" dirty="0">
              <a:latin typeface="Calibri"/>
              <a:cs typeface="Calibri"/>
            </a:endParaRPr>
          </a:p>
          <a:p>
            <a:pPr marL="781685" lvl="1" indent="-215265">
              <a:lnSpc>
                <a:spcPct val="100000"/>
              </a:lnSpc>
              <a:spcBef>
                <a:spcPts val="780"/>
              </a:spcBef>
              <a:buChar char="-"/>
              <a:tabLst>
                <a:tab pos="782320" algn="l"/>
              </a:tabLst>
            </a:pPr>
            <a:r>
              <a:rPr sz="3200" dirty="0">
                <a:latin typeface="Calibri"/>
                <a:cs typeface="Calibri"/>
              </a:rPr>
              <a:t>t</a:t>
            </a:r>
            <a:r>
              <a:rPr sz="3200" spc="-60" dirty="0">
                <a:latin typeface="Calibri"/>
                <a:cs typeface="Calibri"/>
              </a:rPr>
              <a:t>h</a:t>
            </a:r>
            <a:r>
              <a:rPr sz="3200" spc="-10" dirty="0">
                <a:latin typeface="Calibri"/>
                <a:cs typeface="Calibri"/>
              </a:rPr>
              <a:t>y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7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xin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(</a:t>
            </a:r>
            <a:r>
              <a:rPr sz="3200" spc="10" dirty="0">
                <a:latin typeface="Calibri"/>
                <a:cs typeface="Calibri"/>
              </a:rPr>
              <a:t>T</a:t>
            </a:r>
            <a:r>
              <a:rPr sz="3225" spc="-22" baseline="-20671" dirty="0">
                <a:latin typeface="Calibri"/>
                <a:cs typeface="Calibri"/>
              </a:rPr>
              <a:t>4</a:t>
            </a:r>
            <a:r>
              <a:rPr sz="3200" dirty="0">
                <a:latin typeface="Calibri"/>
                <a:cs typeface="Calibri"/>
              </a:rPr>
              <a:t>)</a:t>
            </a:r>
          </a:p>
          <a:p>
            <a:pPr marL="78168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782320" algn="l"/>
              </a:tabLst>
            </a:pPr>
            <a:r>
              <a:rPr sz="3200" spc="-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riiodot</a:t>
            </a:r>
            <a:r>
              <a:rPr sz="3200" spc="-70" dirty="0">
                <a:latin typeface="Calibri"/>
                <a:cs typeface="Calibri"/>
              </a:rPr>
              <a:t>h</a:t>
            </a:r>
            <a:r>
              <a:rPr sz="3200" spc="-5" dirty="0">
                <a:latin typeface="Calibri"/>
                <a:cs typeface="Calibri"/>
              </a:rPr>
              <a:t>y</a:t>
            </a:r>
            <a:r>
              <a:rPr sz="3200" spc="-7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onin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(</a:t>
            </a:r>
            <a:r>
              <a:rPr sz="3200" spc="20" dirty="0">
                <a:latin typeface="Calibri"/>
                <a:cs typeface="Calibri"/>
              </a:rPr>
              <a:t>T</a:t>
            </a:r>
            <a:r>
              <a:rPr sz="3150" spc="15" baseline="-21164" dirty="0">
                <a:latin typeface="Calibri"/>
                <a:cs typeface="Calibri"/>
              </a:rPr>
              <a:t>3)</a:t>
            </a:r>
            <a:endParaRPr sz="3150" baseline="-21164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Ad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enal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medul</a:t>
            </a:r>
            <a:r>
              <a:rPr sz="3200" spc="5" dirty="0">
                <a:latin typeface="Calibri"/>
                <a:cs typeface="Calibri"/>
              </a:rPr>
              <a:t>l</a:t>
            </a:r>
            <a:r>
              <a:rPr sz="3200" dirty="0">
                <a:latin typeface="Calibri"/>
                <a:cs typeface="Calibri"/>
              </a:rPr>
              <a:t>a</a:t>
            </a:r>
          </a:p>
          <a:p>
            <a:pPr marL="781685" lvl="1" indent="-215265">
              <a:lnSpc>
                <a:spcPct val="100000"/>
              </a:lnSpc>
              <a:spcBef>
                <a:spcPts val="780"/>
              </a:spcBef>
              <a:buChar char="-"/>
              <a:tabLst>
                <a:tab pos="782320" algn="l"/>
              </a:tabLst>
            </a:pPr>
            <a:r>
              <a:rPr sz="3200" spc="-5" dirty="0">
                <a:latin typeface="Calibri"/>
                <a:cs typeface="Calibri"/>
              </a:rPr>
              <a:t>no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epine</a:t>
            </a:r>
            <a:r>
              <a:rPr sz="3200" spc="-5" dirty="0">
                <a:latin typeface="Calibri"/>
                <a:cs typeface="Calibri"/>
              </a:rPr>
              <a:t>phrine</a:t>
            </a:r>
            <a:endParaRPr sz="3200" dirty="0">
              <a:latin typeface="Calibri"/>
              <a:cs typeface="Calibri"/>
            </a:endParaRPr>
          </a:p>
          <a:p>
            <a:pPr marL="78168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782320" algn="l"/>
              </a:tabLst>
            </a:pPr>
            <a:r>
              <a:rPr sz="3200" dirty="0">
                <a:latin typeface="Calibri"/>
                <a:cs typeface="Calibri"/>
              </a:rPr>
              <a:t>ep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nephr</a:t>
            </a:r>
            <a:r>
              <a:rPr sz="3200" spc="1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ne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57" y="-61335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762635" algn="ctr">
              <a:lnSpc>
                <a:spcPct val="100000"/>
              </a:lnSpc>
            </a:pPr>
            <a:r>
              <a:rPr sz="4400" spc="-5" dirty="0"/>
              <a:t>En</a:t>
            </a:r>
            <a:r>
              <a:rPr sz="4400" spc="-25" dirty="0"/>
              <a:t>d</a:t>
            </a:r>
            <a:r>
              <a:rPr sz="4400" dirty="0"/>
              <a:t>ocr</a:t>
            </a:r>
            <a:r>
              <a:rPr sz="4400" spc="-20" dirty="0"/>
              <a:t>i</a:t>
            </a:r>
            <a:r>
              <a:rPr sz="4400" dirty="0"/>
              <a:t>ne</a:t>
            </a:r>
            <a:r>
              <a:rPr sz="4400" spc="-5" dirty="0"/>
              <a:t> Objecti</a:t>
            </a:r>
            <a:r>
              <a:rPr sz="4400" spc="-40" dirty="0"/>
              <a:t>v</a:t>
            </a:r>
            <a:r>
              <a:rPr sz="4400" spc="-5" dirty="0"/>
              <a:t>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36257" y="2057400"/>
            <a:ext cx="8018145" cy="43704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tabLst>
                <a:tab pos="640080" algn="l"/>
              </a:tabLst>
            </a:pPr>
            <a:r>
              <a:rPr lang="en-US" sz="2000" dirty="0"/>
              <a:t>1.      Integrate factors that are unique to the patient with  		endocrine disorders into the preoperative assessment.</a:t>
            </a:r>
          </a:p>
          <a:p>
            <a:pPr>
              <a:tabLst>
                <a:tab pos="640080" algn="l"/>
              </a:tabLst>
            </a:pPr>
            <a:endParaRPr lang="en-US" sz="2000" dirty="0"/>
          </a:p>
          <a:p>
            <a:pPr>
              <a:tabLst>
                <a:tab pos="640080" algn="l"/>
              </a:tabLst>
            </a:pPr>
            <a:r>
              <a:rPr lang="en-US" sz="2000" dirty="0"/>
              <a:t>2.      Derive a care plan for the patient with the following 	endocrine disorders: adrenal gland dysfunction, pituitary 	gland dysfunction and diabetes.</a:t>
            </a:r>
          </a:p>
          <a:p>
            <a:pPr>
              <a:tabLst>
                <a:tab pos="640080" algn="l"/>
              </a:tabLst>
            </a:pPr>
            <a:r>
              <a:rPr lang="en-US" sz="2000" dirty="0"/>
              <a:t> </a:t>
            </a:r>
          </a:p>
          <a:p>
            <a:pPr>
              <a:tabLst>
                <a:tab pos="640080" algn="l"/>
              </a:tabLst>
            </a:pPr>
            <a:r>
              <a:rPr lang="en-US" sz="2000" dirty="0"/>
              <a:t>3.      Discuss the interactions of the patient’s chronic 	medications with anesthetic agents and adjuncts.</a:t>
            </a:r>
          </a:p>
          <a:p>
            <a:pPr>
              <a:tabLst>
                <a:tab pos="640080" algn="l"/>
              </a:tabLst>
            </a:pPr>
            <a:endParaRPr lang="en-US" sz="2000" dirty="0"/>
          </a:p>
          <a:p>
            <a:pPr>
              <a:tabLst>
                <a:tab pos="640080" algn="l"/>
              </a:tabLst>
            </a:pPr>
            <a:r>
              <a:rPr lang="en-US" sz="2000" dirty="0"/>
              <a:t>4.      Discuss the rationale and methodology for glucocorticoid 	replacement in steroid dependent patients.</a:t>
            </a:r>
          </a:p>
          <a:p>
            <a:pPr>
              <a:tabLst>
                <a:tab pos="640080" algn="l"/>
              </a:tabLst>
            </a:pPr>
            <a:endParaRPr lang="en-US" sz="2000" dirty="0"/>
          </a:p>
          <a:p>
            <a:pPr>
              <a:tabLst>
                <a:tab pos="640080" algn="l"/>
              </a:tabLst>
            </a:pP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651545"/>
            <a:ext cx="6405372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79195" algn="ctr">
              <a:lnSpc>
                <a:spcPct val="100000"/>
              </a:lnSpc>
            </a:pPr>
            <a:r>
              <a:rPr lang="en-US" dirty="0"/>
              <a:t>Thyroid </a:t>
            </a:r>
            <a:r>
              <a:rPr dirty="0"/>
              <a:t>Hormones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200" y="1408447"/>
            <a:ext cx="8032750" cy="49428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90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T</a:t>
            </a:r>
            <a:r>
              <a:rPr sz="2700" spc="-55" dirty="0">
                <a:latin typeface="Calibri"/>
                <a:cs typeface="Calibri"/>
              </a:rPr>
              <a:t>h</a:t>
            </a:r>
            <a:r>
              <a:rPr sz="2700" spc="-5" dirty="0">
                <a:latin typeface="Calibri"/>
                <a:cs typeface="Calibri"/>
              </a:rPr>
              <a:t>y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oi</a:t>
            </a:r>
            <a:r>
              <a:rPr sz="2700" dirty="0">
                <a:latin typeface="Calibri"/>
                <a:cs typeface="Calibri"/>
              </a:rPr>
              <a:t>d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Hormon</a:t>
            </a:r>
            <a:r>
              <a:rPr sz="2700" spc="-15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s</a:t>
            </a:r>
            <a:r>
              <a:rPr sz="2700" spc="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–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lang="en-US" sz="2700" spc="5" dirty="0">
                <a:latin typeface="Calibri"/>
                <a:cs typeface="Calibri"/>
              </a:rPr>
              <a:t>s</a:t>
            </a:r>
            <a:r>
              <a:rPr sz="2700" dirty="0">
                <a:latin typeface="Calibri"/>
                <a:cs typeface="Calibri"/>
              </a:rPr>
              <a:t>y</a:t>
            </a:r>
            <a:r>
              <a:rPr sz="2700" spc="-20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thesi</a:t>
            </a:r>
            <a:r>
              <a:rPr sz="2700" spc="-65" dirty="0">
                <a:latin typeface="Calibri"/>
                <a:cs typeface="Calibri"/>
              </a:rPr>
              <a:t>z</a:t>
            </a:r>
            <a:r>
              <a:rPr sz="2700" dirty="0">
                <a:latin typeface="Calibri"/>
                <a:cs typeface="Calibri"/>
              </a:rPr>
              <a:t>ed</a:t>
            </a:r>
            <a:r>
              <a:rPr sz="2700" spc="-55" dirty="0">
                <a:latin typeface="Calibri"/>
                <a:cs typeface="Calibri"/>
              </a:rPr>
              <a:t> </a:t>
            </a:r>
            <a:r>
              <a:rPr sz="2700" spc="5" dirty="0">
                <a:latin typeface="Calibri"/>
                <a:cs typeface="Calibri"/>
              </a:rPr>
              <a:t>a</a:t>
            </a:r>
            <a:r>
              <a:rPr sz="2700" spc="-5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d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-40" dirty="0">
                <a:latin typeface="Calibri"/>
                <a:cs typeface="Calibri"/>
              </a:rPr>
              <a:t>s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spc="-10" dirty="0">
                <a:latin typeface="Calibri"/>
                <a:cs typeface="Calibri"/>
              </a:rPr>
              <a:t>o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ed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70" dirty="0">
                <a:latin typeface="Calibri"/>
                <a:cs typeface="Calibri"/>
              </a:rPr>
              <a:t>h</a:t>
            </a:r>
            <a:r>
              <a:rPr sz="2700" dirty="0">
                <a:latin typeface="Calibri"/>
                <a:cs typeface="Calibri"/>
              </a:rPr>
              <a:t>y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oi</a:t>
            </a:r>
            <a:r>
              <a:rPr sz="2700" dirty="0">
                <a:latin typeface="Calibri"/>
                <a:cs typeface="Calibri"/>
              </a:rPr>
              <a:t>d </a:t>
            </a:r>
            <a:r>
              <a:rPr sz="2700" spc="5" dirty="0">
                <a:latin typeface="Calibri"/>
                <a:cs typeface="Calibri"/>
              </a:rPr>
              <a:t>g</a:t>
            </a:r>
            <a:r>
              <a:rPr sz="2700" dirty="0">
                <a:latin typeface="Calibri"/>
                <a:cs typeface="Calibri"/>
              </a:rPr>
              <a:t>land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lang="en-US" sz="2700" dirty="0">
                <a:latin typeface="Calibri"/>
                <a:cs typeface="Calibri"/>
              </a:rPr>
              <a:t>&amp;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30" dirty="0">
                <a:latin typeface="Calibri"/>
                <a:cs typeface="Calibri"/>
              </a:rPr>
              <a:t>c</a:t>
            </a:r>
            <a:r>
              <a:rPr sz="2700" spc="-5" dirty="0">
                <a:latin typeface="Calibri"/>
                <a:cs typeface="Calibri"/>
              </a:rPr>
              <a:t>orp</a:t>
            </a:r>
            <a:r>
              <a:rPr sz="2700" spc="-10" dirty="0">
                <a:latin typeface="Calibri"/>
                <a:cs typeface="Calibri"/>
              </a:rPr>
              <a:t>o</a:t>
            </a:r>
            <a:r>
              <a:rPr sz="2700" spc="-70" dirty="0">
                <a:latin typeface="Calibri"/>
                <a:cs typeface="Calibri"/>
              </a:rPr>
              <a:t>r</a:t>
            </a:r>
            <a:r>
              <a:rPr sz="2700" spc="-15" dirty="0">
                <a:latin typeface="Calibri"/>
                <a:cs typeface="Calibri"/>
              </a:rPr>
              <a:t>a</a:t>
            </a:r>
            <a:r>
              <a:rPr sz="2700" spc="-2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ed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</a:t>
            </a:r>
            <a:r>
              <a:rPr sz="2700" spc="-25" dirty="0">
                <a:latin typeface="Calibri"/>
                <a:cs typeface="Calibri"/>
              </a:rPr>
              <a:t>nt</a:t>
            </a:r>
            <a:r>
              <a:rPr sz="2700" dirty="0">
                <a:latin typeface="Calibri"/>
                <a:cs typeface="Calibri"/>
              </a:rPr>
              <a:t>o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lang="en-US" sz="2700" spc="-20" dirty="0">
                <a:latin typeface="Calibri"/>
                <a:cs typeface="Calibri"/>
              </a:rPr>
              <a:t>thryoglobulin </a:t>
            </a:r>
            <a:r>
              <a:rPr sz="2700" dirty="0">
                <a:latin typeface="Calibri"/>
                <a:cs typeface="Calibri"/>
              </a:rPr>
              <a:t>mac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omo</a:t>
            </a:r>
            <a:r>
              <a:rPr sz="2700" spc="-10" dirty="0">
                <a:latin typeface="Calibri"/>
                <a:cs typeface="Calibri"/>
              </a:rPr>
              <a:t>l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-10" dirty="0">
                <a:latin typeface="Calibri"/>
                <a:cs typeface="Calibri"/>
              </a:rPr>
              <a:t>c</a:t>
            </a:r>
            <a:r>
              <a:rPr sz="2700" spc="-5" dirty="0">
                <a:latin typeface="Calibri"/>
                <a:cs typeface="Calibri"/>
              </a:rPr>
              <a:t>ule</a:t>
            </a:r>
            <a:r>
              <a:rPr sz="2700" dirty="0">
                <a:latin typeface="Calibri"/>
                <a:cs typeface="Calibri"/>
              </a:rPr>
              <a:t>s</a:t>
            </a:r>
            <a:r>
              <a:rPr sz="2700" spc="-10" dirty="0">
                <a:latin typeface="Calibri"/>
                <a:cs typeface="Calibri"/>
              </a:rPr>
              <a:t> </a:t>
            </a:r>
            <a:endParaRPr sz="3650" dirty="0">
              <a:latin typeface="Times New Roman"/>
              <a:cs typeface="Times New Roman"/>
            </a:endParaRPr>
          </a:p>
          <a:p>
            <a:pPr marL="355600" marR="54610" indent="-342900">
              <a:lnSpc>
                <a:spcPts val="292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700" spc="-10" dirty="0">
                <a:latin typeface="Calibri"/>
                <a:cs typeface="Calibri"/>
              </a:rPr>
              <a:t>Hormone se</a:t>
            </a:r>
            <a:r>
              <a:rPr sz="2700" spc="-10" dirty="0">
                <a:latin typeface="Calibri"/>
                <a:cs typeface="Calibri"/>
              </a:rPr>
              <a:t>c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30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ti</a:t>
            </a:r>
            <a:r>
              <a:rPr sz="2700" spc="-10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n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occu</a:t>
            </a:r>
            <a:r>
              <a:rPr sz="2700" spc="-4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s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w</a:t>
            </a:r>
            <a:r>
              <a:rPr sz="2700" spc="-5" dirty="0">
                <a:latin typeface="Calibri"/>
                <a:cs typeface="Calibri"/>
              </a:rPr>
              <a:t>he</a:t>
            </a:r>
            <a:r>
              <a:rPr sz="2700" dirty="0">
                <a:latin typeface="Calibri"/>
                <a:cs typeface="Calibri"/>
              </a:rPr>
              <a:t>n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the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spc="5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mines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a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e spli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f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m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70" dirty="0">
                <a:latin typeface="Calibri"/>
                <a:cs typeface="Calibri"/>
              </a:rPr>
              <a:t>h</a:t>
            </a:r>
            <a:r>
              <a:rPr sz="2700" dirty="0">
                <a:latin typeface="Calibri"/>
                <a:cs typeface="Calibri"/>
              </a:rPr>
              <a:t>y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oglobuli</a:t>
            </a:r>
            <a:r>
              <a:rPr sz="2700" dirty="0">
                <a:latin typeface="Calibri"/>
                <a:cs typeface="Calibri"/>
              </a:rPr>
              <a:t>n</a:t>
            </a:r>
            <a:r>
              <a:rPr sz="2700" spc="15" dirty="0">
                <a:latin typeface="Calibri"/>
                <a:cs typeface="Calibri"/>
              </a:rPr>
              <a:t> </a:t>
            </a:r>
            <a:r>
              <a:rPr lang="en-US" sz="2700" spc="10" dirty="0">
                <a:latin typeface="Calibri"/>
                <a:cs typeface="Calibri"/>
              </a:rPr>
              <a:t>&amp;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f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ee</a:t>
            </a:r>
            <a:r>
              <a:rPr sz="2700" spc="-5" dirty="0">
                <a:latin typeface="Calibri"/>
                <a:cs typeface="Calibri"/>
              </a:rPr>
              <a:t> horm</a:t>
            </a:r>
            <a:r>
              <a:rPr sz="2700" spc="-10" dirty="0">
                <a:latin typeface="Calibri"/>
                <a:cs typeface="Calibri"/>
              </a:rPr>
              <a:t>o</a:t>
            </a:r>
            <a:r>
              <a:rPr sz="2700" spc="-5" dirty="0">
                <a:latin typeface="Calibri"/>
                <a:cs typeface="Calibri"/>
              </a:rPr>
              <a:t>ne</a:t>
            </a:r>
            <a:r>
              <a:rPr sz="2700" dirty="0">
                <a:latin typeface="Calibri"/>
                <a:cs typeface="Calibri"/>
              </a:rPr>
              <a:t>s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 then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el</a:t>
            </a:r>
            <a:r>
              <a:rPr sz="2700" spc="-15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5" dirty="0">
                <a:latin typeface="Calibri"/>
                <a:cs typeface="Calibri"/>
              </a:rPr>
              <a:t>s</a:t>
            </a:r>
            <a:r>
              <a:rPr sz="2700" dirty="0">
                <a:latin typeface="Calibri"/>
                <a:cs typeface="Calibri"/>
              </a:rPr>
              <a:t>ed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</a:t>
            </a:r>
            <a:r>
              <a:rPr sz="2700" spc="-20" dirty="0">
                <a:latin typeface="Calibri"/>
                <a:cs typeface="Calibri"/>
              </a:rPr>
              <a:t>n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o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bloo</a:t>
            </a:r>
            <a:r>
              <a:rPr sz="2700" dirty="0">
                <a:latin typeface="Calibri"/>
                <a:cs typeface="Calibri"/>
              </a:rPr>
              <a:t>d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30" dirty="0">
                <a:latin typeface="Calibri"/>
                <a:cs typeface="Calibri"/>
              </a:rPr>
              <a:t>s</a:t>
            </a:r>
            <a:r>
              <a:rPr sz="2700" spc="-5" dirty="0">
                <a:latin typeface="Calibri"/>
                <a:cs typeface="Calibri"/>
              </a:rPr>
              <a:t>t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eam</a:t>
            </a:r>
            <a:endParaRPr sz="3600" dirty="0">
              <a:latin typeface="Times New Roman"/>
              <a:cs typeface="Times New Roman"/>
            </a:endParaRPr>
          </a:p>
          <a:p>
            <a:pPr marL="355600" marR="245745" indent="-342900">
              <a:lnSpc>
                <a:spcPct val="901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Onc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ci</a:t>
            </a:r>
            <a:r>
              <a:rPr sz="2700" spc="-4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cul</a:t>
            </a:r>
            <a:r>
              <a:rPr sz="2700" spc="-15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ti</a:t>
            </a:r>
            <a:r>
              <a:rPr sz="2700" spc="-10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n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mo</a:t>
            </a:r>
            <a:r>
              <a:rPr sz="2700" spc="-45" dirty="0">
                <a:latin typeface="Calibri"/>
                <a:cs typeface="Calibri"/>
              </a:rPr>
              <a:t>s</a:t>
            </a:r>
            <a:r>
              <a:rPr sz="2700" spc="-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f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65" dirty="0">
                <a:latin typeface="Calibri"/>
                <a:cs typeface="Calibri"/>
              </a:rPr>
              <a:t>h</a:t>
            </a:r>
            <a:r>
              <a:rPr sz="2700" spc="-5" dirty="0">
                <a:latin typeface="Calibri"/>
                <a:cs typeface="Calibri"/>
              </a:rPr>
              <a:t>y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oi</a:t>
            </a:r>
            <a:r>
              <a:rPr sz="2700" dirty="0">
                <a:latin typeface="Calibri"/>
                <a:cs typeface="Calibri"/>
              </a:rPr>
              <a:t>d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hormone </a:t>
            </a:r>
            <a:r>
              <a:rPr sz="2700" spc="-30" dirty="0">
                <a:latin typeface="Calibri"/>
                <a:cs typeface="Calibri"/>
              </a:rPr>
              <a:t>c</a:t>
            </a:r>
            <a:r>
              <a:rPr sz="2700" spc="-5" dirty="0">
                <a:latin typeface="Calibri"/>
                <a:cs typeface="Calibri"/>
              </a:rPr>
              <a:t>ombine</a:t>
            </a:r>
            <a:r>
              <a:rPr sz="2700" dirty="0">
                <a:latin typeface="Calibri"/>
                <a:cs typeface="Calibri"/>
              </a:rPr>
              <a:t>s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with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pl</a:t>
            </a:r>
            <a:r>
              <a:rPr sz="2700" spc="5" dirty="0">
                <a:latin typeface="Calibri"/>
                <a:cs typeface="Calibri"/>
              </a:rPr>
              <a:t>a</a:t>
            </a:r>
            <a:r>
              <a:rPr sz="2700" spc="-5" dirty="0">
                <a:latin typeface="Calibri"/>
                <a:cs typeface="Calibri"/>
              </a:rPr>
              <a:t>sm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p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eins,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especially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65" dirty="0">
                <a:latin typeface="Calibri"/>
                <a:cs typeface="Calibri"/>
              </a:rPr>
              <a:t>h</a:t>
            </a:r>
            <a:r>
              <a:rPr sz="2700" spc="-5" dirty="0">
                <a:latin typeface="Calibri"/>
                <a:cs typeface="Calibri"/>
              </a:rPr>
              <a:t>y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65" dirty="0">
                <a:latin typeface="Calibri"/>
                <a:cs typeface="Calibri"/>
              </a:rPr>
              <a:t>o</a:t>
            </a:r>
            <a:r>
              <a:rPr sz="2700" spc="-10" dirty="0">
                <a:latin typeface="Calibri"/>
                <a:cs typeface="Calibri"/>
              </a:rPr>
              <a:t>x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10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- </a:t>
            </a:r>
            <a:r>
              <a:rPr sz="2700" spc="-5" dirty="0">
                <a:latin typeface="Calibri"/>
                <a:cs typeface="Calibri"/>
              </a:rPr>
              <a:t>bindin</a:t>
            </a:r>
            <a:r>
              <a:rPr sz="2700" dirty="0">
                <a:latin typeface="Calibri"/>
                <a:cs typeface="Calibri"/>
              </a:rPr>
              <a:t>g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globulin,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which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sl</a:t>
            </a:r>
            <a:r>
              <a:rPr sz="2700" spc="-20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wly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el</a:t>
            </a:r>
            <a:r>
              <a:rPr sz="2700" spc="-15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5" dirty="0">
                <a:latin typeface="Calibri"/>
                <a:cs typeface="Calibri"/>
              </a:rPr>
              <a:t>s</a:t>
            </a:r>
            <a:r>
              <a:rPr sz="2700" spc="-5" dirty="0">
                <a:latin typeface="Calibri"/>
                <a:cs typeface="Calibri"/>
              </a:rPr>
              <a:t>es hormones 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o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t</a:t>
            </a:r>
            <a:r>
              <a:rPr sz="2700" spc="-5" dirty="0">
                <a:latin typeface="Calibri"/>
                <a:cs typeface="Calibri"/>
              </a:rPr>
              <a:t>a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spc="-15" dirty="0">
                <a:latin typeface="Calibri"/>
                <a:cs typeface="Calibri"/>
              </a:rPr>
              <a:t>g</a:t>
            </a:r>
            <a:r>
              <a:rPr sz="2700" spc="-30" dirty="0">
                <a:latin typeface="Calibri"/>
                <a:cs typeface="Calibri"/>
              </a:rPr>
              <a:t>e</a:t>
            </a:r>
            <a:r>
              <a:rPr sz="2700" spc="-5" dirty="0">
                <a:latin typeface="Calibri"/>
                <a:cs typeface="Calibri"/>
              </a:rPr>
              <a:t>t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tissues</a:t>
            </a:r>
            <a:endParaRPr lang="en-US" sz="2700" dirty="0">
              <a:latin typeface="Calibri"/>
              <a:cs typeface="Calibri"/>
            </a:endParaRPr>
          </a:p>
          <a:p>
            <a:pPr marL="355600" marR="245745" indent="-342900">
              <a:lnSpc>
                <a:spcPct val="901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700" dirty="0">
                <a:latin typeface="Calibri"/>
                <a:cs typeface="Calibri"/>
              </a:rPr>
              <a:t>Sudden surge of Thyroid hormones may cause Thyroid Storm </a:t>
            </a:r>
            <a:r>
              <a:rPr lang="en-US" sz="2400" b="1" dirty="0">
                <a:latin typeface="Calibri"/>
                <a:cs typeface="Calibri"/>
              </a:rPr>
              <a:t>(   temp, </a:t>
            </a:r>
            <a:r>
              <a:rPr lang="en-US" sz="2400" b="1" dirty="0" err="1">
                <a:latin typeface="Calibri"/>
                <a:cs typeface="Calibri"/>
              </a:rPr>
              <a:t>tachycard</a:t>
            </a:r>
            <a:r>
              <a:rPr lang="en-US" sz="2400" b="1" dirty="0">
                <a:latin typeface="Calibri"/>
                <a:cs typeface="Calibri"/>
              </a:rPr>
              <a:t>, HTN, </a:t>
            </a:r>
            <a:r>
              <a:rPr lang="en-US" sz="2400" b="1" dirty="0" err="1">
                <a:latin typeface="Calibri"/>
                <a:cs typeface="Calibri"/>
              </a:rPr>
              <a:t>dysrythmias</a:t>
            </a:r>
            <a:r>
              <a:rPr lang="en-US" sz="2400" b="1" dirty="0">
                <a:latin typeface="Calibri"/>
                <a:cs typeface="Calibri"/>
              </a:rPr>
              <a:t>)</a:t>
            </a:r>
            <a:endParaRPr sz="2400" b="1" dirty="0">
              <a:latin typeface="Calibri"/>
              <a:cs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88C2D8-607F-4FFD-A561-CDC50664C999}"/>
              </a:ext>
            </a:extLst>
          </p:cNvPr>
          <p:cNvCxnSpPr/>
          <p:nvPr/>
        </p:nvCxnSpPr>
        <p:spPr>
          <a:xfrm flipV="1">
            <a:off x="3124200" y="5943600"/>
            <a:ext cx="0" cy="2628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457200"/>
            <a:ext cx="6377940" cy="964125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179195" algn="ctr">
              <a:lnSpc>
                <a:spcPct val="100000"/>
              </a:lnSpc>
            </a:pPr>
            <a:r>
              <a:rPr sz="4400" dirty="0"/>
              <a:t>Amine</a:t>
            </a:r>
            <a:r>
              <a:rPr sz="4400" spc="-15" dirty="0"/>
              <a:t> </a:t>
            </a:r>
            <a:r>
              <a:rPr sz="4400" dirty="0"/>
              <a:t>Hormones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3400" y="1828800"/>
            <a:ext cx="7842884" cy="4304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364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Epinephrin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no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epine</a:t>
            </a:r>
            <a:r>
              <a:rPr sz="3200" spc="-5" dirty="0">
                <a:latin typeface="Calibri"/>
                <a:cs typeface="Calibri"/>
              </a:rPr>
              <a:t>phrin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3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ormed</a:t>
            </a:r>
            <a:endParaRPr sz="3200" dirty="0">
              <a:latin typeface="Calibri"/>
              <a:cs typeface="Calibri"/>
            </a:endParaRPr>
          </a:p>
          <a:p>
            <a:pPr marL="354965">
              <a:lnSpc>
                <a:spcPts val="3640"/>
              </a:lnSpc>
            </a:pPr>
            <a:r>
              <a:rPr sz="3200" dirty="0">
                <a:latin typeface="Calibri"/>
                <a:cs typeface="Calibri"/>
              </a:rPr>
              <a:t>in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ad</a:t>
            </a:r>
            <a:r>
              <a:rPr sz="3200" spc="-3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en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l </a:t>
            </a:r>
            <a:r>
              <a:rPr sz="3200" spc="-5" dirty="0">
                <a:latin typeface="Calibri"/>
                <a:cs typeface="Calibri"/>
              </a:rPr>
              <a:t>m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dulla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ts val="3640"/>
              </a:lnSpc>
              <a:spcBef>
                <a:spcPts val="40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6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90" dirty="0">
                <a:latin typeface="Calibri"/>
                <a:cs typeface="Calibri"/>
              </a:rPr>
              <a:t>k</a:t>
            </a:r>
            <a:r>
              <a:rPr sz="3200" dirty="0">
                <a:latin typeface="Calibri"/>
                <a:cs typeface="Calibri"/>
              </a:rPr>
              <a:t>en</a:t>
            </a:r>
            <a:r>
              <a:rPr sz="3200" spc="-5" dirty="0">
                <a:latin typeface="Calibri"/>
                <a:cs typeface="Calibri"/>
              </a:rPr>
              <a:t> u</a:t>
            </a:r>
            <a:r>
              <a:rPr sz="3200" dirty="0">
                <a:latin typeface="Calibri"/>
                <a:cs typeface="Calibri"/>
              </a:rPr>
              <a:t>p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</a:t>
            </a:r>
            <a:r>
              <a:rPr sz="3200" spc="-40" dirty="0">
                <a:latin typeface="Calibri"/>
                <a:cs typeface="Calibri"/>
              </a:rPr>
              <a:t>r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lang="en-US" sz="3200" spc="-20" dirty="0">
                <a:latin typeface="Calibri"/>
                <a:cs typeface="Calibri"/>
              </a:rPr>
              <a:t>-</a:t>
            </a:r>
            <a:r>
              <a:rPr sz="3200" spc="-60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orme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0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ic</a:t>
            </a:r>
            <a:r>
              <a:rPr sz="3200" spc="10" dirty="0">
                <a:latin typeface="Calibri"/>
                <a:cs typeface="Calibri"/>
              </a:rPr>
              <a:t>l</a:t>
            </a:r>
            <a:r>
              <a:rPr sz="3200" dirty="0">
                <a:latin typeface="Calibri"/>
                <a:cs typeface="Calibri"/>
              </a:rPr>
              <a:t>es</a:t>
            </a:r>
            <a:r>
              <a:rPr lang="en-US" sz="3200" spc="-35" dirty="0">
                <a:latin typeface="Calibri"/>
                <a:cs typeface="Calibri"/>
              </a:rPr>
              <a:t> &amp;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st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ed</a:t>
            </a:r>
          </a:p>
          <a:p>
            <a:pPr marL="354965">
              <a:lnSpc>
                <a:spcPts val="3640"/>
              </a:lnSpc>
            </a:pPr>
            <a:r>
              <a:rPr sz="3200" spc="-5" dirty="0">
                <a:latin typeface="Calibri"/>
                <a:cs typeface="Calibri"/>
              </a:rPr>
              <a:t>u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l </a:t>
            </a:r>
            <a:r>
              <a:rPr sz="3200" spc="5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0" dirty="0">
                <a:latin typeface="Calibri"/>
                <a:cs typeface="Calibri"/>
              </a:rPr>
              <a:t>c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ed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ts val="3640"/>
              </a:lnSpc>
              <a:spcBef>
                <a:spcPts val="40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5" dirty="0">
                <a:latin typeface="Calibri"/>
                <a:cs typeface="Calibri"/>
              </a:rPr>
              <a:t>l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10" dirty="0">
                <a:latin typeface="Calibri"/>
                <a:cs typeface="Calibri"/>
              </a:rPr>
              <a:t>s</a:t>
            </a:r>
            <a:r>
              <a:rPr sz="3200" spc="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f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m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ad</a:t>
            </a:r>
            <a:r>
              <a:rPr sz="3200" spc="-3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en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medu</a:t>
            </a:r>
            <a:r>
              <a:rPr sz="3200" spc="5" dirty="0">
                <a:latin typeface="Calibri"/>
                <a:cs typeface="Calibri"/>
              </a:rPr>
              <a:t>l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spc="1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y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lls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b</a:t>
            </a:r>
            <a:r>
              <a:rPr sz="3200" spc="-5" dirty="0">
                <a:latin typeface="Calibri"/>
                <a:cs typeface="Calibri"/>
              </a:rPr>
              <a:t>y</a:t>
            </a:r>
            <a:endParaRPr sz="3200" dirty="0">
              <a:latin typeface="Calibri"/>
              <a:cs typeface="Calibri"/>
            </a:endParaRPr>
          </a:p>
          <a:p>
            <a:pPr marL="354965">
              <a:lnSpc>
                <a:spcPts val="3640"/>
              </a:lnSpc>
            </a:pPr>
            <a:r>
              <a:rPr sz="3200" spc="-40" dirty="0">
                <a:latin typeface="Calibri"/>
                <a:cs typeface="Calibri"/>
              </a:rPr>
              <a:t>e</a:t>
            </a:r>
            <a:r>
              <a:rPr sz="3200" spc="-90" dirty="0">
                <a:latin typeface="Calibri"/>
                <a:cs typeface="Calibri"/>
              </a:rPr>
              <a:t>x</a:t>
            </a:r>
            <a:r>
              <a:rPr sz="3200" spc="-5" dirty="0">
                <a:latin typeface="Calibri"/>
                <a:cs typeface="Calibri"/>
              </a:rPr>
              <a:t>ocy</a:t>
            </a:r>
            <a:r>
              <a:rPr sz="3200" spc="-2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osis</a:t>
            </a:r>
            <a:endParaRPr sz="3200" dirty="0">
              <a:latin typeface="Calibri"/>
              <a:cs typeface="Calibri"/>
            </a:endParaRPr>
          </a:p>
          <a:p>
            <a:pPr marL="355600" marR="5080" indent="-342900">
              <a:lnSpc>
                <a:spcPct val="89900"/>
              </a:lnSpc>
              <a:spcBef>
                <a:spcPts val="79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Onc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lang="en-US" sz="3200" spc="-5" dirty="0">
                <a:latin typeface="Calibri"/>
                <a:cs typeface="Calibri"/>
              </a:rPr>
              <a:t>in </a:t>
            </a:r>
            <a:r>
              <a:rPr sz="3200" dirty="0">
                <a:latin typeface="Calibri"/>
                <a:cs typeface="Calibri"/>
              </a:rPr>
              <a:t>c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cu</a:t>
            </a:r>
            <a:r>
              <a:rPr sz="3200" spc="5" dirty="0">
                <a:latin typeface="Calibri"/>
                <a:cs typeface="Calibri"/>
              </a:rPr>
              <a:t>l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lang="en-US" sz="3200" dirty="0">
                <a:latin typeface="Calibri"/>
                <a:cs typeface="Calibri"/>
              </a:rPr>
              <a:t>/plasma,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they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an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xi</a:t>
            </a:r>
            <a:r>
              <a:rPr sz="3200" spc="-35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 in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f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ee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or</a:t>
            </a:r>
            <a:r>
              <a:rPr sz="3200" dirty="0">
                <a:latin typeface="Calibri"/>
                <a:cs typeface="Calibri"/>
              </a:rPr>
              <a:t>m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 in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on</a:t>
            </a:r>
            <a:r>
              <a:rPr sz="3200" spc="-20" dirty="0">
                <a:latin typeface="Calibri"/>
                <a:cs typeface="Calibri"/>
              </a:rPr>
              <a:t>j</a:t>
            </a:r>
            <a:r>
              <a:rPr sz="3200" spc="-5" dirty="0">
                <a:latin typeface="Calibri"/>
                <a:cs typeface="Calibri"/>
              </a:rPr>
              <a:t>u</a:t>
            </a:r>
            <a:r>
              <a:rPr sz="3200" spc="-70" dirty="0">
                <a:latin typeface="Calibri"/>
                <a:cs typeface="Calibri"/>
              </a:rPr>
              <a:t>g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on </a:t>
            </a:r>
            <a:r>
              <a:rPr sz="3200" dirty="0">
                <a:latin typeface="Calibri"/>
                <a:cs typeface="Calibri"/>
              </a:rPr>
              <a:t>with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othe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su</a:t>
            </a:r>
            <a:r>
              <a:rPr sz="3200" spc="-15" dirty="0">
                <a:latin typeface="Calibri"/>
                <a:cs typeface="Calibri"/>
              </a:rPr>
              <a:t>b</a:t>
            </a:r>
            <a:r>
              <a:rPr sz="3200" spc="-35" dirty="0">
                <a:latin typeface="Calibri"/>
                <a:cs typeface="Calibri"/>
              </a:rPr>
              <a:t>s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an</a:t>
            </a:r>
            <a:r>
              <a:rPr sz="3200" spc="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es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637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05535" algn="ctr">
              <a:lnSpc>
                <a:spcPct val="100000"/>
              </a:lnSpc>
            </a:pPr>
            <a:r>
              <a:rPr spc="-5" dirty="0"/>
              <a:t>S</a:t>
            </a:r>
            <a:r>
              <a:rPr spc="-70" dirty="0"/>
              <a:t>t</a:t>
            </a:r>
            <a:r>
              <a:rPr spc="-5" dirty="0"/>
              <a:t>e</a:t>
            </a:r>
            <a:r>
              <a:rPr spc="-55" dirty="0"/>
              <a:t>r</a:t>
            </a:r>
            <a:r>
              <a:rPr spc="-5" dirty="0"/>
              <a:t>oid</a:t>
            </a:r>
            <a:r>
              <a:rPr lang="en-US" spc="-5" dirty="0"/>
              <a:t> </a:t>
            </a:r>
            <a:r>
              <a:rPr dirty="0"/>
              <a:t>Hormo</a:t>
            </a:r>
            <a:r>
              <a:rPr spc="-15" dirty="0"/>
              <a:t>n</a:t>
            </a:r>
            <a:r>
              <a:rPr spc="-5" dirty="0"/>
              <a:t>es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1752600"/>
            <a:ext cx="7007543" cy="4788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Ad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al</a:t>
            </a:r>
            <a:r>
              <a:rPr sz="3000" spc="-25" dirty="0">
                <a:latin typeface="Calibri"/>
                <a:cs typeface="Calibri"/>
              </a:rPr>
              <a:t> </a:t>
            </a:r>
            <a:r>
              <a:rPr sz="3000" spc="-35" dirty="0">
                <a:latin typeface="Calibri"/>
                <a:cs typeface="Calibri"/>
              </a:rPr>
              <a:t>c</a:t>
            </a:r>
            <a:r>
              <a:rPr sz="3000" spc="-5" dirty="0">
                <a:latin typeface="Calibri"/>
                <a:cs typeface="Calibri"/>
              </a:rPr>
              <a:t>or</a:t>
            </a:r>
            <a:r>
              <a:rPr sz="3000" spc="-55" dirty="0">
                <a:latin typeface="Calibri"/>
                <a:cs typeface="Calibri"/>
              </a:rPr>
              <a:t>t</a:t>
            </a:r>
            <a:r>
              <a:rPr sz="3000" spc="-4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x</a:t>
            </a:r>
          </a:p>
          <a:p>
            <a:pPr marL="728980" lvl="1" indent="-200660">
              <a:lnSpc>
                <a:spcPct val="100000"/>
              </a:lnSpc>
              <a:buChar char="-"/>
              <a:tabLst>
                <a:tab pos="728980" algn="l"/>
              </a:tabLst>
            </a:pPr>
            <a:r>
              <a:rPr sz="3000" spc="-30" dirty="0">
                <a:latin typeface="Calibri"/>
                <a:cs typeface="Calibri"/>
              </a:rPr>
              <a:t>c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10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sol</a:t>
            </a:r>
            <a:endParaRPr sz="3000" dirty="0">
              <a:latin typeface="Calibri"/>
              <a:cs typeface="Calibri"/>
            </a:endParaRPr>
          </a:p>
          <a:p>
            <a:pPr marL="728980" lvl="1" indent="-200660">
              <a:lnSpc>
                <a:spcPct val="100000"/>
              </a:lnSpc>
              <a:buChar char="-"/>
              <a:tabLst>
                <a:tab pos="728980" algn="l"/>
              </a:tabLst>
            </a:pPr>
            <a:r>
              <a:rPr sz="3000" dirty="0">
                <a:latin typeface="Calibri"/>
                <a:cs typeface="Calibri"/>
              </a:rPr>
              <a:t>aldo</a:t>
            </a:r>
            <a:r>
              <a:rPr sz="3000" spc="-40" dirty="0">
                <a:latin typeface="Calibri"/>
                <a:cs typeface="Calibri"/>
              </a:rPr>
              <a:t>s</a:t>
            </a:r>
            <a:r>
              <a:rPr sz="3000" spc="-5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one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000" spc="-26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spc="-4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es</a:t>
            </a:r>
          </a:p>
          <a:p>
            <a:pPr marL="728980" lvl="1" indent="-200660">
              <a:lnSpc>
                <a:spcPct val="100000"/>
              </a:lnSpc>
              <a:buChar char="-"/>
              <a:tabLst>
                <a:tab pos="728980" algn="l"/>
              </a:tabLst>
            </a:pPr>
            <a:r>
              <a:rPr sz="3000" spc="-5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spc="-3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spc="-5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one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45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ar</a:t>
            </a:r>
            <a:r>
              <a:rPr sz="3000" spc="-20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es</a:t>
            </a:r>
            <a:r>
              <a:rPr lang="en-US" sz="3000" dirty="0">
                <a:latin typeface="Calibri"/>
                <a:cs typeface="Calibri"/>
              </a:rPr>
              <a:t>/Placenta</a:t>
            </a:r>
            <a:endParaRPr sz="3000" dirty="0">
              <a:latin typeface="Calibri"/>
              <a:cs typeface="Calibri"/>
            </a:endParaRPr>
          </a:p>
          <a:p>
            <a:pPr marL="728980" lvl="1" indent="-200660">
              <a:lnSpc>
                <a:spcPct val="100000"/>
              </a:lnSpc>
              <a:buChar char="-"/>
              <a:tabLst>
                <a:tab pos="728980" algn="l"/>
              </a:tabLst>
            </a:pP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spc="-5" dirty="0">
                <a:latin typeface="Calibri"/>
                <a:cs typeface="Calibri"/>
              </a:rPr>
              <a:t>t</a:t>
            </a:r>
            <a:r>
              <a:rPr sz="3000" spc="-5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15" dirty="0">
                <a:latin typeface="Calibri"/>
                <a:cs typeface="Calibri"/>
              </a:rPr>
              <a:t>g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s</a:t>
            </a:r>
          </a:p>
          <a:p>
            <a:pPr marL="728980" lvl="1" indent="-200660">
              <a:lnSpc>
                <a:spcPct val="100000"/>
              </a:lnSpc>
              <a:buChar char="-"/>
              <a:tabLst>
                <a:tab pos="728980" algn="l"/>
              </a:tabLst>
            </a:pPr>
            <a:r>
              <a:rPr sz="3000" spc="-5" dirty="0">
                <a:latin typeface="Calibri"/>
                <a:cs typeface="Calibri"/>
              </a:rPr>
              <a:t>p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15" dirty="0">
                <a:latin typeface="Calibri"/>
                <a:cs typeface="Calibri"/>
              </a:rPr>
              <a:t>g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spc="-45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one</a:t>
            </a:r>
            <a:endParaRPr sz="3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K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dney</a:t>
            </a:r>
            <a:endParaRPr sz="3000" dirty="0">
              <a:latin typeface="Calibri"/>
              <a:cs typeface="Calibri"/>
            </a:endParaRPr>
          </a:p>
          <a:p>
            <a:pPr marL="728980" lvl="1" indent="-200660">
              <a:lnSpc>
                <a:spcPct val="100000"/>
              </a:lnSpc>
              <a:buChar char="-"/>
              <a:tabLst>
                <a:tab pos="728980" algn="l"/>
              </a:tabLst>
            </a:pPr>
            <a:r>
              <a:rPr sz="3000" spc="-5" dirty="0">
                <a:latin typeface="Calibri"/>
                <a:cs typeface="Calibri"/>
              </a:rPr>
              <a:t>1</a:t>
            </a:r>
            <a:r>
              <a:rPr sz="3000" spc="-20" dirty="0">
                <a:latin typeface="Calibri"/>
                <a:cs typeface="Calibri"/>
              </a:rPr>
              <a:t>,</a:t>
            </a:r>
            <a:r>
              <a:rPr sz="3000" spc="-5" dirty="0">
                <a:latin typeface="Calibri"/>
                <a:cs typeface="Calibri"/>
              </a:rPr>
              <a:t>25</a:t>
            </a:r>
            <a:r>
              <a:rPr sz="3000" spc="2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-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di</a:t>
            </a:r>
            <a:r>
              <a:rPr sz="3000" spc="-60" dirty="0">
                <a:latin typeface="Calibri"/>
                <a:cs typeface="Calibri"/>
              </a:rPr>
              <a:t>h</a:t>
            </a:r>
            <a:r>
              <a:rPr sz="3000" spc="-45" dirty="0">
                <a:latin typeface="Calibri"/>
                <a:cs typeface="Calibri"/>
              </a:rPr>
              <a:t>y</a:t>
            </a:r>
            <a:r>
              <a:rPr sz="3000" spc="-5" dirty="0">
                <a:latin typeface="Calibri"/>
                <a:cs typeface="Calibri"/>
              </a:rPr>
              <a:t>d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spc="-65" dirty="0">
                <a:latin typeface="Calibri"/>
                <a:cs typeface="Calibri"/>
              </a:rPr>
              <a:t>o</a:t>
            </a:r>
            <a:r>
              <a:rPr sz="3000" spc="-10" dirty="0">
                <a:latin typeface="Calibri"/>
                <a:cs typeface="Calibri"/>
              </a:rPr>
              <a:t>x</a:t>
            </a:r>
            <a:r>
              <a:rPr sz="3000" spc="-45" dirty="0">
                <a:latin typeface="Calibri"/>
                <a:cs typeface="Calibri"/>
              </a:rPr>
              <a:t>y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5" dirty="0">
                <a:latin typeface="Calibri"/>
                <a:cs typeface="Calibri"/>
              </a:rPr>
              <a:t>hole</a:t>
            </a:r>
            <a:r>
              <a:rPr sz="3000" spc="-25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al</a:t>
            </a:r>
            <a:r>
              <a:rPr sz="3000" spc="-15" dirty="0">
                <a:latin typeface="Calibri"/>
                <a:cs typeface="Calibri"/>
              </a:rPr>
              <a:t>c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80" dirty="0">
                <a:latin typeface="Calibri"/>
                <a:cs typeface="Calibri"/>
              </a:rPr>
              <a:t>f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ol</a:t>
            </a:r>
            <a:endParaRPr sz="3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80425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105535" algn="ctr">
              <a:lnSpc>
                <a:spcPct val="100000"/>
              </a:lnSpc>
            </a:pPr>
            <a:r>
              <a:rPr sz="4400" spc="-5" dirty="0"/>
              <a:t>S</a:t>
            </a:r>
            <a:r>
              <a:rPr sz="4400" spc="-70" dirty="0"/>
              <a:t>t</a:t>
            </a:r>
            <a:r>
              <a:rPr sz="4400" spc="-5" dirty="0"/>
              <a:t>e</a:t>
            </a:r>
            <a:r>
              <a:rPr sz="4400" spc="-55" dirty="0"/>
              <a:t>r</a:t>
            </a:r>
            <a:r>
              <a:rPr sz="4400" spc="-5" dirty="0"/>
              <a:t>oid </a:t>
            </a:r>
            <a:r>
              <a:rPr sz="4400" dirty="0"/>
              <a:t>Hormo</a:t>
            </a:r>
            <a:r>
              <a:rPr sz="4400" spc="-15" dirty="0"/>
              <a:t>n</a:t>
            </a:r>
            <a:r>
              <a:rPr sz="4400" spc="-5" dirty="0"/>
              <a:t>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33400" y="2743200"/>
            <a:ext cx="7691755" cy="256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Chemi</a:t>
            </a:r>
            <a:r>
              <a:rPr sz="3200" spc="-1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al </a:t>
            </a:r>
            <a:r>
              <a:rPr sz="3200" spc="-3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tru</a:t>
            </a:r>
            <a:r>
              <a:rPr sz="3200" spc="5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tu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mil</a:t>
            </a:r>
            <a:r>
              <a:rPr sz="3200" spc="10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r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hole</a:t>
            </a:r>
            <a:r>
              <a:rPr sz="3200" spc="-30" dirty="0">
                <a:latin typeface="Calibri"/>
                <a:cs typeface="Calibri"/>
              </a:rPr>
              <a:t>s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ol</a:t>
            </a:r>
            <a:r>
              <a:rPr lang="en-US" sz="3200" spc="-5" dirty="0">
                <a:latin typeface="Calibri"/>
                <a:cs typeface="Calibri"/>
              </a:rPr>
              <a:t> &amp; are usually synthesized from cholesterol</a:t>
            </a:r>
            <a:endParaRPr sz="32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Lipi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solubl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–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onc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5" dirty="0">
                <a:latin typeface="Calibri"/>
                <a:cs typeface="Calibri"/>
              </a:rPr>
              <a:t>s</a:t>
            </a:r>
            <a:r>
              <a:rPr sz="3200" spc="-10" dirty="0">
                <a:latin typeface="Calibri"/>
                <a:cs typeface="Calibri"/>
              </a:rPr>
              <a:t>y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th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90" dirty="0">
                <a:latin typeface="Calibri"/>
                <a:cs typeface="Calibri"/>
              </a:rPr>
              <a:t>z</a:t>
            </a:r>
            <a:r>
              <a:rPr sz="3200" dirty="0">
                <a:latin typeface="Calibri"/>
                <a:cs typeface="Calibri"/>
              </a:rPr>
              <a:t>ed</a:t>
            </a:r>
            <a:r>
              <a:rPr sz="3200" spc="-5" dirty="0">
                <a:latin typeface="Calibri"/>
                <a:cs typeface="Calibri"/>
              </a:rPr>
              <a:t> horm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nes s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mply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di</a:t>
            </a:r>
            <a:r>
              <a:rPr sz="3200" spc="-30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fu</a:t>
            </a:r>
            <a:r>
              <a:rPr sz="3200" spc="5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spc="0" dirty="0">
                <a:latin typeface="Calibri"/>
                <a:cs typeface="Calibri"/>
              </a:rPr>
              <a:t>c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os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ell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me</a:t>
            </a:r>
            <a:r>
              <a:rPr sz="3200" spc="0" dirty="0">
                <a:latin typeface="Calibri"/>
                <a:cs typeface="Calibri"/>
              </a:rPr>
              <a:t>m</a:t>
            </a:r>
            <a:r>
              <a:rPr sz="3200" spc="-5" dirty="0">
                <a:latin typeface="Calibri"/>
                <a:cs typeface="Calibri"/>
              </a:rPr>
              <a:t>b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ane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 e</a:t>
            </a:r>
            <a:r>
              <a:rPr sz="3200" spc="-20" dirty="0">
                <a:latin typeface="Calibri"/>
                <a:cs typeface="Calibri"/>
              </a:rPr>
              <a:t>n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er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-3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al </a:t>
            </a:r>
            <a:r>
              <a:rPr sz="3200" spc="-5" dirty="0">
                <a:latin typeface="Calibri"/>
                <a:cs typeface="Calibri"/>
              </a:rPr>
              <a:t>f</a:t>
            </a:r>
            <a:r>
              <a:rPr sz="3200" spc="10" dirty="0">
                <a:latin typeface="Calibri"/>
                <a:cs typeface="Calibri"/>
              </a:rPr>
              <a:t>l</a:t>
            </a:r>
            <a:r>
              <a:rPr sz="3200" spc="-5" dirty="0">
                <a:latin typeface="Calibri"/>
                <a:cs typeface="Calibri"/>
              </a:rPr>
              <a:t>ui</a:t>
            </a:r>
            <a:r>
              <a:rPr sz="3200" dirty="0">
                <a:latin typeface="Calibri"/>
                <a:cs typeface="Calibri"/>
              </a:rPr>
              <a:t>d </a:t>
            </a:r>
            <a:r>
              <a:rPr lang="en-US" sz="3200" dirty="0">
                <a:sym typeface="Symbol"/>
              </a:rPr>
              <a:t>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blo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821809"/>
            <a:ext cx="7738109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spc="-60" dirty="0"/>
              <a:t>R</a:t>
            </a:r>
            <a:r>
              <a:rPr sz="4400" spc="-5" dirty="0"/>
              <a:t>egul</a:t>
            </a:r>
            <a:r>
              <a:rPr sz="4400" spc="-35" dirty="0"/>
              <a:t>a</a:t>
            </a:r>
            <a:r>
              <a:rPr sz="4400" spc="-5" dirty="0"/>
              <a:t>ti</a:t>
            </a:r>
            <a:r>
              <a:rPr sz="4400" spc="-25" dirty="0"/>
              <a:t>o</a:t>
            </a:r>
            <a:r>
              <a:rPr sz="4400" spc="-5" dirty="0"/>
              <a:t>n</a:t>
            </a:r>
            <a:r>
              <a:rPr sz="4400" spc="-20" dirty="0"/>
              <a:t> </a:t>
            </a:r>
            <a:r>
              <a:rPr sz="4400" dirty="0"/>
              <a:t>of</a:t>
            </a:r>
            <a:r>
              <a:rPr sz="4400" spc="-5" dirty="0"/>
              <a:t> </a:t>
            </a:r>
            <a:r>
              <a:rPr sz="4400" dirty="0"/>
              <a:t>Hormo</a:t>
            </a:r>
            <a:r>
              <a:rPr sz="4400" spc="-20" dirty="0"/>
              <a:t>n</a:t>
            </a:r>
            <a:r>
              <a:rPr sz="4400" dirty="0"/>
              <a:t>e</a:t>
            </a:r>
            <a:r>
              <a:rPr sz="4400" spc="-5" dirty="0"/>
              <a:t> </a:t>
            </a:r>
            <a:r>
              <a:rPr sz="4400" dirty="0"/>
              <a:t>Sec</a:t>
            </a:r>
            <a:r>
              <a:rPr sz="4400" spc="-60" dirty="0"/>
              <a:t>r</a:t>
            </a:r>
            <a:r>
              <a:rPr sz="4400" spc="-40" dirty="0"/>
              <a:t>e</a:t>
            </a:r>
            <a:r>
              <a:rPr sz="4400" spc="-5" dirty="0"/>
              <a:t>ti</a:t>
            </a:r>
            <a:r>
              <a:rPr sz="4400" spc="-25" dirty="0"/>
              <a:t>o</a:t>
            </a:r>
            <a:r>
              <a:rPr sz="4400" spc="-5" dirty="0"/>
              <a:t>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2819400" y="2971800"/>
            <a:ext cx="3242945" cy="2784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Neu</a:t>
            </a:r>
            <a:r>
              <a:rPr sz="3200" spc="-7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al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-20" dirty="0">
                <a:latin typeface="Calibri"/>
                <a:cs typeface="Calibri"/>
              </a:rPr>
              <a:t>o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ol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7"/>
              </a:spcBef>
              <a:buFont typeface="Arial"/>
              <a:buChar char="•"/>
            </a:pPr>
            <a:endParaRPr sz="46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Bior</a:t>
            </a:r>
            <a:r>
              <a:rPr sz="3200" spc="-65" dirty="0">
                <a:latin typeface="Calibri"/>
                <a:cs typeface="Calibri"/>
              </a:rPr>
              <a:t>h</a:t>
            </a:r>
            <a:r>
              <a:rPr sz="3200" dirty="0">
                <a:latin typeface="Calibri"/>
                <a:cs typeface="Calibri"/>
              </a:rPr>
              <a:t>yth</a:t>
            </a:r>
            <a:r>
              <a:rPr sz="3200" spc="5" dirty="0">
                <a:latin typeface="Calibri"/>
                <a:cs typeface="Calibri"/>
              </a:rPr>
              <a:t>m</a:t>
            </a:r>
            <a:r>
              <a:rPr sz="3200" dirty="0">
                <a:latin typeface="Calibri"/>
                <a:cs typeface="Calibri"/>
              </a:rPr>
              <a:t>s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46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35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dbac</a:t>
            </a:r>
            <a:r>
              <a:rPr sz="3200" dirty="0">
                <a:latin typeface="Calibri"/>
                <a:cs typeface="Calibri"/>
              </a:rPr>
              <a:t>k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-20" dirty="0">
                <a:latin typeface="Calibri"/>
                <a:cs typeface="Calibri"/>
              </a:rPr>
              <a:t>o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ol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4B781-8E67-4398-9FF2-E32263C2C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677194"/>
            <a:ext cx="8115300" cy="909896"/>
          </a:xfrm>
        </p:spPr>
        <p:txBody>
          <a:bodyPr>
            <a:normAutofit/>
          </a:bodyPr>
          <a:lstStyle/>
          <a:p>
            <a:r>
              <a:rPr lang="en-US" sz="3800"/>
              <a:t>Feedback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C02E81-7A9D-413C-9A52-C2D375506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1589732"/>
            <a:ext cx="8115300" cy="602995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0AE57C-30AD-4D4E-9855-B5FBEAD66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60126"/>
            <a:ext cx="9144000" cy="2497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DBB98-0CBE-4525-ABCA-DE981EA41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8" y="1534983"/>
            <a:ext cx="7348332" cy="4645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88C7DB-721E-4D02-B710-4FEC62EC966D}"/>
              </a:ext>
            </a:extLst>
          </p:cNvPr>
          <p:cNvSpPr txBox="1"/>
          <p:nvPr/>
        </p:nvSpPr>
        <p:spPr>
          <a:xfrm>
            <a:off x="609600" y="6400800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Apexanesthesia.com</a:t>
            </a:r>
          </a:p>
        </p:txBody>
      </p:sp>
    </p:spTree>
    <p:extLst>
      <p:ext uri="{BB962C8B-B14F-4D97-AF65-F5344CB8AC3E}">
        <p14:creationId xmlns:p14="http://schemas.microsoft.com/office/powerpoint/2010/main" val="1006711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56413"/>
            <a:ext cx="6377940" cy="889746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965835" algn="ctr">
              <a:lnSpc>
                <a:spcPct val="100000"/>
              </a:lnSpc>
            </a:pPr>
            <a:r>
              <a:rPr spc="-5" dirty="0"/>
              <a:t>Th</a:t>
            </a:r>
            <a:r>
              <a:rPr dirty="0"/>
              <a:t>e </a:t>
            </a:r>
            <a:r>
              <a:rPr spc="-10" dirty="0"/>
              <a:t>Pitui</a:t>
            </a:r>
            <a:r>
              <a:rPr spc="-55" dirty="0"/>
              <a:t>t</a:t>
            </a:r>
            <a:r>
              <a:rPr dirty="0"/>
              <a:t>a</a:t>
            </a:r>
            <a:r>
              <a:rPr spc="15" dirty="0"/>
              <a:t>r</a:t>
            </a:r>
            <a:r>
              <a:rPr spc="-5" dirty="0"/>
              <a:t>y</a:t>
            </a:r>
            <a:r>
              <a:rPr dirty="0"/>
              <a:t> </a:t>
            </a:r>
            <a:r>
              <a:rPr spc="-5" dirty="0"/>
              <a:t>Gland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143000" y="1396187"/>
            <a:ext cx="6553200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57" y="636878"/>
            <a:ext cx="6377940" cy="951301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1459230" algn="ctr">
              <a:lnSpc>
                <a:spcPct val="100000"/>
              </a:lnSpc>
            </a:pPr>
            <a:r>
              <a:rPr sz="4400" spc="-5" dirty="0"/>
              <a:t>Pit</a:t>
            </a:r>
            <a:r>
              <a:rPr sz="4400" spc="-15" dirty="0"/>
              <a:t>u</a:t>
            </a:r>
            <a:r>
              <a:rPr sz="4400" spc="-5" dirty="0"/>
              <a:t>i</a:t>
            </a:r>
            <a:r>
              <a:rPr sz="4400" spc="-60" dirty="0"/>
              <a:t>t</a:t>
            </a:r>
            <a:r>
              <a:rPr sz="4400" dirty="0"/>
              <a:t>a</a:t>
            </a:r>
            <a:r>
              <a:rPr sz="4400" spc="15" dirty="0"/>
              <a:t>r</a:t>
            </a:r>
            <a:r>
              <a:rPr sz="4400" spc="-5" dirty="0"/>
              <a:t>y</a:t>
            </a:r>
            <a:r>
              <a:rPr sz="4400" dirty="0"/>
              <a:t> </a:t>
            </a:r>
            <a:r>
              <a:rPr sz="4400" spc="-5" dirty="0"/>
              <a:t>Gland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36257" y="1990597"/>
            <a:ext cx="7880350" cy="3754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A</a:t>
            </a:r>
            <a:r>
              <a:rPr sz="3200" spc="5" dirty="0">
                <a:latin typeface="Calibri"/>
                <a:cs typeface="Calibri"/>
              </a:rPr>
              <a:t>l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5" dirty="0">
                <a:latin typeface="Calibri"/>
                <a:cs typeface="Calibri"/>
              </a:rPr>
              <a:t>l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65" dirty="0">
                <a:latin typeface="Calibri"/>
                <a:cs typeface="Calibri"/>
              </a:rPr>
              <a:t>h</a:t>
            </a:r>
            <a:r>
              <a:rPr sz="3200" dirty="0">
                <a:latin typeface="Calibri"/>
                <a:cs typeface="Calibri"/>
              </a:rPr>
              <a:t>yp</a:t>
            </a:r>
            <a:r>
              <a:rPr sz="3200" spc="-2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p</a:t>
            </a:r>
            <a:r>
              <a:rPr sz="3200" spc="-65" dirty="0">
                <a:latin typeface="Calibri"/>
                <a:cs typeface="Calibri"/>
              </a:rPr>
              <a:t>h</a:t>
            </a:r>
            <a:r>
              <a:rPr sz="3200" spc="-35" dirty="0">
                <a:latin typeface="Calibri"/>
                <a:cs typeface="Calibri"/>
              </a:rPr>
              <a:t>y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(</a:t>
            </a:r>
            <a:r>
              <a:rPr sz="3200" dirty="0">
                <a:latin typeface="Calibri"/>
                <a:cs typeface="Calibri"/>
              </a:rPr>
              <a:t>M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s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er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Gl</a:t>
            </a:r>
            <a:r>
              <a:rPr sz="3200" spc="10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nd)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3200" dirty="0">
                <a:latin typeface="Calibri"/>
                <a:cs typeface="Calibri"/>
              </a:rPr>
              <a:t>~ </a:t>
            </a:r>
            <a:r>
              <a:rPr sz="3200" dirty="0">
                <a:latin typeface="Calibri"/>
                <a:cs typeface="Calibri"/>
              </a:rPr>
              <a:t>1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cm in</a:t>
            </a:r>
            <a:r>
              <a:rPr sz="3200" spc="-5" dirty="0">
                <a:latin typeface="Calibri"/>
                <a:cs typeface="Calibri"/>
              </a:rPr>
              <a:t> dia</a:t>
            </a:r>
            <a:r>
              <a:rPr sz="3200" spc="10" dirty="0">
                <a:latin typeface="Calibri"/>
                <a:cs typeface="Calibri"/>
              </a:rPr>
              <a:t>m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er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&amp;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eighs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0.5</a:t>
            </a:r>
            <a:r>
              <a:rPr lang="en-US" sz="3200" spc="15" dirty="0">
                <a:latin typeface="Calibri"/>
                <a:cs typeface="Calibri"/>
              </a:rPr>
              <a:t>-</a:t>
            </a:r>
            <a:r>
              <a:rPr sz="3200" dirty="0">
                <a:latin typeface="Calibri"/>
                <a:cs typeface="Calibri"/>
              </a:rPr>
              <a:t>1</a:t>
            </a:r>
            <a:r>
              <a:rPr lang="en-US" sz="3200" dirty="0">
                <a:latin typeface="Calibri"/>
                <a:cs typeface="Calibri"/>
              </a:rPr>
              <a:t> g</a:t>
            </a:r>
            <a:endParaRPr sz="3200" dirty="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(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80" dirty="0">
                <a:latin typeface="Calibri"/>
                <a:cs typeface="Calibri"/>
              </a:rPr>
              <a:t>z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f a </a:t>
            </a:r>
            <a:r>
              <a:rPr sz="3200" spc="-5" dirty="0">
                <a:latin typeface="Calibri"/>
                <a:cs typeface="Calibri"/>
              </a:rPr>
              <a:t>pe</a:t>
            </a:r>
            <a:r>
              <a:rPr sz="3200" spc="1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)</a:t>
            </a:r>
          </a:p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Lie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bo</a:t>
            </a:r>
            <a:r>
              <a:rPr sz="3200" spc="-70" dirty="0">
                <a:latin typeface="Calibri"/>
                <a:cs typeface="Calibri"/>
              </a:rPr>
              <a:t>n</a:t>
            </a:r>
            <a:r>
              <a:rPr sz="3200" spc="-5" dirty="0">
                <a:latin typeface="Calibri"/>
                <a:cs typeface="Calibri"/>
              </a:rPr>
              <a:t>y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c</a:t>
            </a:r>
            <a:r>
              <a:rPr sz="3200" spc="-55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vity </a:t>
            </a:r>
            <a:r>
              <a:rPr sz="3200" spc="-20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ba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f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–</a:t>
            </a:r>
          </a:p>
          <a:p>
            <a:pPr marL="354965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lla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tu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cica</a:t>
            </a: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nne</a:t>
            </a:r>
            <a:r>
              <a:rPr sz="3200" spc="10" dirty="0">
                <a:latin typeface="Calibri"/>
                <a:cs typeface="Calibri"/>
              </a:rPr>
              <a:t>c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ed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70" dirty="0">
                <a:latin typeface="Calibri"/>
                <a:cs typeface="Calibri"/>
              </a:rPr>
              <a:t>h</a:t>
            </a:r>
            <a:r>
              <a:rPr sz="3200" dirty="0">
                <a:latin typeface="Calibri"/>
                <a:cs typeface="Calibri"/>
              </a:rPr>
              <a:t>yp</a:t>
            </a:r>
            <a:r>
              <a:rPr sz="3200" spc="-20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th</a:t>
            </a:r>
            <a:r>
              <a:rPr sz="3200" spc="10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mus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b</a:t>
            </a:r>
            <a:r>
              <a:rPr sz="3200" spc="-5" dirty="0">
                <a:latin typeface="Calibri"/>
                <a:cs typeface="Calibri"/>
              </a:rPr>
              <a:t>y</a:t>
            </a:r>
            <a:r>
              <a:rPr lang="en-US"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pitu</a:t>
            </a:r>
            <a:r>
              <a:rPr sz="3200" spc="15" dirty="0">
                <a:latin typeface="Calibri"/>
                <a:cs typeface="Calibri"/>
              </a:rPr>
              <a:t>i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2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r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65" dirty="0">
                <a:latin typeface="Calibri"/>
                <a:cs typeface="Calibri"/>
              </a:rPr>
              <a:t>h</a:t>
            </a:r>
            <a:r>
              <a:rPr sz="3200" spc="-10" dirty="0">
                <a:latin typeface="Calibri"/>
                <a:cs typeface="Calibri"/>
              </a:rPr>
              <a:t>y</a:t>
            </a:r>
            <a:r>
              <a:rPr sz="3200" spc="-5" dirty="0">
                <a:latin typeface="Calibri"/>
                <a:cs typeface="Calibri"/>
              </a:rPr>
              <a:t>po</a:t>
            </a:r>
            <a:r>
              <a:rPr sz="3200" spc="-15" dirty="0">
                <a:latin typeface="Calibri"/>
                <a:cs typeface="Calibri"/>
              </a:rPr>
              <a:t>p</a:t>
            </a:r>
            <a:r>
              <a:rPr sz="3200" spc="-65" dirty="0">
                <a:latin typeface="Calibri"/>
                <a:cs typeface="Calibri"/>
              </a:rPr>
              <a:t>h</a:t>
            </a:r>
            <a:r>
              <a:rPr sz="3200" spc="-35" dirty="0">
                <a:latin typeface="Calibri"/>
                <a:cs typeface="Calibri"/>
              </a:rPr>
              <a:t>y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al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st</a:t>
            </a:r>
            <a:r>
              <a:rPr sz="3200" dirty="0">
                <a:latin typeface="Calibri"/>
                <a:cs typeface="Calibri"/>
              </a:rPr>
              <a:t>alk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155538"/>
            <a:ext cx="6377940" cy="951301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1459230" algn="ctr">
              <a:lnSpc>
                <a:spcPct val="100000"/>
              </a:lnSpc>
            </a:pPr>
            <a:r>
              <a:rPr sz="4400" spc="-5" dirty="0"/>
              <a:t>Pit</a:t>
            </a:r>
            <a:r>
              <a:rPr sz="4400" spc="-15" dirty="0"/>
              <a:t>u</a:t>
            </a:r>
            <a:r>
              <a:rPr sz="4400" spc="-5" dirty="0"/>
              <a:t>i</a:t>
            </a:r>
            <a:r>
              <a:rPr sz="4400" spc="-60" dirty="0"/>
              <a:t>t</a:t>
            </a:r>
            <a:r>
              <a:rPr sz="4400" dirty="0"/>
              <a:t>a</a:t>
            </a:r>
            <a:r>
              <a:rPr sz="4400" spc="15" dirty="0"/>
              <a:t>r</a:t>
            </a:r>
            <a:r>
              <a:rPr sz="4400" spc="-5" dirty="0"/>
              <a:t>y</a:t>
            </a:r>
            <a:r>
              <a:rPr sz="4400" dirty="0"/>
              <a:t> </a:t>
            </a:r>
            <a:r>
              <a:rPr sz="4400" spc="-5" dirty="0"/>
              <a:t>Gland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381000" y="1219200"/>
            <a:ext cx="8521700" cy="5262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200" spc="-140" dirty="0">
                <a:latin typeface="Calibri"/>
                <a:cs typeface="Calibri"/>
              </a:rPr>
              <a:t>T</a:t>
            </a:r>
            <a:r>
              <a:rPr sz="3200" spc="-35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di</a:t>
            </a:r>
            <a:r>
              <a:rPr sz="3200" spc="-3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nc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portions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A</a:t>
            </a:r>
            <a:r>
              <a:rPr sz="3200" spc="-15" dirty="0">
                <a:latin typeface="Calibri"/>
                <a:cs typeface="Calibri"/>
              </a:rPr>
              <a:t>n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rior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lobe</a:t>
            </a:r>
          </a:p>
          <a:p>
            <a:pPr marL="469265">
              <a:lnSpc>
                <a:spcPct val="100000"/>
              </a:lnSpc>
              <a:spcBef>
                <a:spcPts val="700"/>
              </a:spcBef>
            </a:pPr>
            <a:r>
              <a:rPr sz="2800" dirty="0">
                <a:latin typeface="Arial"/>
                <a:cs typeface="Arial"/>
              </a:rPr>
              <a:t>–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Calibri"/>
                <a:cs typeface="Calibri"/>
              </a:rPr>
              <a:t>Ad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50" dirty="0">
                <a:latin typeface="Calibri"/>
                <a:cs typeface="Calibri"/>
              </a:rPr>
              <a:t>h</a:t>
            </a:r>
            <a:r>
              <a:rPr sz="2800" spc="-10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p</a:t>
            </a:r>
            <a:r>
              <a:rPr sz="2800" spc="-55" dirty="0">
                <a:latin typeface="Calibri"/>
                <a:cs typeface="Calibri"/>
              </a:rPr>
              <a:t>h</a:t>
            </a:r>
            <a:r>
              <a:rPr sz="2800" spc="-30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sis</a:t>
            </a:r>
            <a:endParaRPr sz="2800" dirty="0">
              <a:latin typeface="Calibri"/>
              <a:cs typeface="Calibri"/>
            </a:endParaRPr>
          </a:p>
          <a:p>
            <a:pPr marL="566420">
              <a:lnSpc>
                <a:spcPct val="100000"/>
              </a:lnSpc>
              <a:spcBef>
                <a:spcPts val="740"/>
              </a:spcBef>
            </a:pPr>
            <a:r>
              <a:rPr sz="2800" dirty="0">
                <a:latin typeface="Calibri"/>
                <a:cs typeface="Calibri"/>
              </a:rPr>
              <a:t>-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upe</a:t>
            </a:r>
            <a:r>
              <a:rPr sz="2800" spc="1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ior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5" dirty="0">
                <a:latin typeface="Calibri"/>
                <a:cs typeface="Calibri"/>
              </a:rPr>
              <a:t>/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midd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60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yp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p</a:t>
            </a:r>
            <a:r>
              <a:rPr sz="2800" spc="-65" dirty="0">
                <a:latin typeface="Calibri"/>
                <a:cs typeface="Calibri"/>
              </a:rPr>
              <a:t>h</a:t>
            </a:r>
            <a:r>
              <a:rPr sz="2800" spc="-35" dirty="0">
                <a:latin typeface="Calibri"/>
                <a:cs typeface="Calibri"/>
              </a:rPr>
              <a:t>y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spc="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y</a:t>
            </a:r>
            <a:endParaRPr lang="en-US" sz="2800" spc="-5" dirty="0">
              <a:latin typeface="Calibri"/>
              <a:cs typeface="Calibri"/>
            </a:endParaRPr>
          </a:p>
          <a:p>
            <a:pPr marL="566420">
              <a:lnSpc>
                <a:spcPct val="100000"/>
              </a:lnSpc>
              <a:spcBef>
                <a:spcPts val="740"/>
              </a:spcBef>
            </a:pPr>
            <a:r>
              <a:rPr lang="en-US" sz="2800" spc="-5" dirty="0">
                <a:latin typeface="Calibri"/>
                <a:cs typeface="Calibri"/>
              </a:rPr>
              <a:t>- </a:t>
            </a:r>
            <a:r>
              <a:rPr lang="en-US" sz="2800" b="1" spc="-5" dirty="0">
                <a:latin typeface="Calibri"/>
                <a:cs typeface="Calibri"/>
              </a:rPr>
              <a:t>Communicates with Hypothalamus by vasculature</a:t>
            </a:r>
            <a:endParaRPr sz="2800" b="1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60" dirty="0">
                <a:latin typeface="Calibri"/>
                <a:cs typeface="Calibri"/>
              </a:rPr>
              <a:t>P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st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rior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lobe</a:t>
            </a:r>
          </a:p>
          <a:p>
            <a:pPr marL="469265">
              <a:lnSpc>
                <a:spcPct val="100000"/>
              </a:lnSpc>
              <a:spcBef>
                <a:spcPts val="680"/>
              </a:spcBef>
            </a:pPr>
            <a:r>
              <a:rPr sz="2800" dirty="0">
                <a:latin typeface="Arial"/>
                <a:cs typeface="Arial"/>
              </a:rPr>
              <a:t>–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u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50" dirty="0">
                <a:latin typeface="Calibri"/>
                <a:cs typeface="Calibri"/>
              </a:rPr>
              <a:t>h</a:t>
            </a:r>
            <a:r>
              <a:rPr sz="2800" spc="-10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p</a:t>
            </a:r>
            <a:r>
              <a:rPr sz="2800" spc="-55" dirty="0">
                <a:latin typeface="Calibri"/>
                <a:cs typeface="Calibri"/>
              </a:rPr>
              <a:t>h</a:t>
            </a:r>
            <a:r>
              <a:rPr sz="2800" spc="-30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sis</a:t>
            </a:r>
            <a:endParaRPr sz="2800" dirty="0">
              <a:latin typeface="Calibri"/>
              <a:cs typeface="Calibri"/>
            </a:endParaRPr>
          </a:p>
          <a:p>
            <a:pPr marL="566420">
              <a:lnSpc>
                <a:spcPct val="100000"/>
              </a:lnSpc>
              <a:spcBef>
                <a:spcPts val="760"/>
              </a:spcBef>
            </a:pPr>
            <a:r>
              <a:rPr sz="2800" dirty="0">
                <a:latin typeface="Calibri"/>
                <a:cs typeface="Calibri"/>
              </a:rPr>
              <a:t>-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8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rior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yp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p</a:t>
            </a:r>
            <a:r>
              <a:rPr sz="2800" spc="-65" dirty="0">
                <a:latin typeface="Calibri"/>
                <a:cs typeface="Calibri"/>
              </a:rPr>
              <a:t>h</a:t>
            </a:r>
            <a:r>
              <a:rPr sz="2800" spc="-35" dirty="0">
                <a:latin typeface="Calibri"/>
                <a:cs typeface="Calibri"/>
              </a:rPr>
              <a:t>y</a:t>
            </a:r>
            <a:r>
              <a:rPr sz="2800" spc="-10" dirty="0">
                <a:latin typeface="Calibri"/>
                <a:cs typeface="Calibri"/>
              </a:rPr>
              <a:t>s</a:t>
            </a:r>
            <a:r>
              <a:rPr sz="2800" spc="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y</a:t>
            </a:r>
            <a:endParaRPr lang="en-US" sz="2800" spc="-5" dirty="0">
              <a:latin typeface="Calibri"/>
              <a:cs typeface="Calibri"/>
            </a:endParaRPr>
          </a:p>
          <a:p>
            <a:pPr marL="566420">
              <a:lnSpc>
                <a:spcPct val="100000"/>
              </a:lnSpc>
              <a:spcBef>
                <a:spcPts val="760"/>
              </a:spcBef>
            </a:pPr>
            <a:r>
              <a:rPr lang="en-US" sz="2800" spc="-5" dirty="0">
                <a:latin typeface="Calibri"/>
                <a:cs typeface="Calibri"/>
              </a:rPr>
              <a:t>- </a:t>
            </a:r>
            <a:r>
              <a:rPr lang="en-US" sz="2800" b="1" spc="-5" dirty="0">
                <a:latin typeface="Calibri"/>
                <a:cs typeface="Calibri"/>
              </a:rPr>
              <a:t>Communicates with Hypothalamus by Neural        	pathways</a:t>
            </a:r>
            <a:endParaRPr sz="2800" b="1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172649"/>
            <a:ext cx="6377940" cy="951301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1459230" algn="ctr">
              <a:lnSpc>
                <a:spcPct val="100000"/>
              </a:lnSpc>
            </a:pPr>
            <a:r>
              <a:rPr sz="4400" spc="-5" dirty="0"/>
              <a:t>Pit</a:t>
            </a:r>
            <a:r>
              <a:rPr sz="4400" spc="-15" dirty="0"/>
              <a:t>u</a:t>
            </a:r>
            <a:r>
              <a:rPr sz="4400" spc="-5" dirty="0"/>
              <a:t>i</a:t>
            </a:r>
            <a:r>
              <a:rPr sz="4400" spc="-60" dirty="0"/>
              <a:t>t</a:t>
            </a:r>
            <a:r>
              <a:rPr sz="4400" dirty="0"/>
              <a:t>a</a:t>
            </a:r>
            <a:r>
              <a:rPr sz="4400" spc="15" dirty="0"/>
              <a:t>r</a:t>
            </a:r>
            <a:r>
              <a:rPr sz="4400" spc="-5" dirty="0"/>
              <a:t>y</a:t>
            </a:r>
            <a:r>
              <a:rPr sz="4400" dirty="0"/>
              <a:t> </a:t>
            </a:r>
            <a:r>
              <a:rPr sz="4400" spc="-5" dirty="0"/>
              <a:t>Gland</a:t>
            </a:r>
            <a:endParaRPr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66800"/>
            <a:ext cx="70104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6096000"/>
            <a:ext cx="647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biology.stackexchange.com</a:t>
            </a:r>
            <a:r>
              <a:rPr lang="en-US" sz="1000" dirty="0"/>
              <a:t>/questions/36453/why-is-the-pituitary-gland-located-in-the-brain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6257" y="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762635" algn="ctr">
              <a:lnSpc>
                <a:spcPct val="100000"/>
              </a:lnSpc>
            </a:pPr>
            <a:r>
              <a:rPr sz="4400" spc="-5" dirty="0"/>
              <a:t>En</a:t>
            </a:r>
            <a:r>
              <a:rPr sz="4400" spc="-25" dirty="0"/>
              <a:t>d</a:t>
            </a:r>
            <a:r>
              <a:rPr sz="4400" dirty="0"/>
              <a:t>ocr</a:t>
            </a:r>
            <a:r>
              <a:rPr sz="4400" spc="-20" dirty="0"/>
              <a:t>i</a:t>
            </a:r>
            <a:r>
              <a:rPr sz="4400" dirty="0"/>
              <a:t>ne</a:t>
            </a:r>
            <a:r>
              <a:rPr sz="4400" spc="-5" dirty="0"/>
              <a:t> Objecti</a:t>
            </a:r>
            <a:r>
              <a:rPr sz="4400" spc="-40" dirty="0"/>
              <a:t>v</a:t>
            </a:r>
            <a:r>
              <a:rPr sz="4400" spc="-5" dirty="0"/>
              <a:t>es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36257" y="1697985"/>
            <a:ext cx="7833995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tabLst>
                <a:tab pos="640080" algn="l"/>
              </a:tabLst>
            </a:pPr>
            <a:endParaRPr lang="en-US" sz="2000" dirty="0"/>
          </a:p>
          <a:p>
            <a:pPr>
              <a:tabLst>
                <a:tab pos="640080" algn="l"/>
              </a:tabLst>
            </a:pPr>
            <a:r>
              <a:rPr lang="en-US" sz="2000" dirty="0"/>
              <a:t>5.      Conduct a patient assessment in consideration of the 	systemic effects and complications of diabetes</a:t>
            </a:r>
          </a:p>
          <a:p>
            <a:pPr>
              <a:tabLst>
                <a:tab pos="640080" algn="l"/>
              </a:tabLst>
            </a:pPr>
            <a:endParaRPr lang="en-US" sz="2000" dirty="0"/>
          </a:p>
          <a:p>
            <a:pPr>
              <a:tabLst>
                <a:tab pos="640080" algn="l"/>
              </a:tabLst>
            </a:pPr>
            <a:r>
              <a:rPr lang="en-US" sz="2000" dirty="0"/>
              <a:t>6.	Devise an anesthetic care plan taking diabetes into 	consideration</a:t>
            </a:r>
          </a:p>
          <a:p>
            <a:pPr>
              <a:tabLst>
                <a:tab pos="640080" algn="l"/>
              </a:tabLst>
            </a:pPr>
            <a:r>
              <a:rPr lang="en-US" sz="2000" dirty="0"/>
              <a:t> </a:t>
            </a:r>
          </a:p>
          <a:p>
            <a:pPr>
              <a:tabLst>
                <a:tab pos="640080" algn="l"/>
              </a:tabLst>
            </a:pPr>
            <a:r>
              <a:rPr lang="en-US" sz="2000" dirty="0"/>
              <a:t>7.      Describe interactions between insulin and other 	medications commonly used as anesthetic adjuncts. </a:t>
            </a:r>
          </a:p>
          <a:p>
            <a:pPr>
              <a:tabLst>
                <a:tab pos="640080" algn="l"/>
              </a:tabLst>
            </a:pPr>
            <a:endParaRPr lang="en-US" sz="2000" dirty="0"/>
          </a:p>
          <a:p>
            <a:pPr>
              <a:tabLst>
                <a:tab pos="640080" algn="l"/>
              </a:tabLst>
            </a:pPr>
            <a:r>
              <a:rPr lang="en-US" sz="2000" dirty="0"/>
              <a:t>8.  	List the surgical and anesthetic events that could impact 	a patient’s insulin requirements</a:t>
            </a:r>
          </a:p>
          <a:p>
            <a:pPr>
              <a:tabLst>
                <a:tab pos="640080" algn="l"/>
              </a:tabLst>
            </a:pPr>
            <a:endParaRPr lang="en-US" sz="2000" dirty="0"/>
          </a:p>
          <a:p>
            <a:pPr>
              <a:tabLst>
                <a:tab pos="640080" algn="l"/>
              </a:tabLst>
            </a:pPr>
            <a:r>
              <a:rPr lang="en-US" sz="2000" dirty="0"/>
              <a:t>9.  	Outline intraoperative glucose management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499" y="457200"/>
            <a:ext cx="72390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Anterior vs. Posterior Pituitary hormones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43000"/>
            <a:ext cx="8077199" cy="5188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4369" y="6373933"/>
            <a:ext cx="6326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www.flickr.com</a:t>
            </a:r>
            <a:r>
              <a:rPr lang="en-US" sz="1000" dirty="0"/>
              <a:t>/photos/archives-poet-</a:t>
            </a:r>
            <a:r>
              <a:rPr lang="en-US" sz="1000" dirty="0" err="1"/>
              <a:t>em</a:t>
            </a:r>
            <a:r>
              <a:rPr lang="en-US" sz="1000" dirty="0"/>
              <a:t>/13283391033</a:t>
            </a:r>
          </a:p>
        </p:txBody>
      </p:sp>
    </p:spTree>
    <p:extLst>
      <p:ext uri="{BB962C8B-B14F-4D97-AF65-F5344CB8AC3E}">
        <p14:creationId xmlns:p14="http://schemas.microsoft.com/office/powerpoint/2010/main" val="1108252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381000"/>
            <a:ext cx="6377940" cy="1518123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551815" algn="ctr">
              <a:lnSpc>
                <a:spcPct val="100000"/>
              </a:lnSpc>
            </a:pPr>
            <a:r>
              <a:rPr dirty="0"/>
              <a:t>A</a:t>
            </a:r>
            <a:r>
              <a:rPr spc="-55" dirty="0"/>
              <a:t>n</a:t>
            </a:r>
            <a:r>
              <a:rPr spc="-70" dirty="0"/>
              <a:t>t</a:t>
            </a:r>
            <a:r>
              <a:rPr spc="-5" dirty="0"/>
              <a:t>erio</a:t>
            </a:r>
            <a:r>
              <a:rPr dirty="0"/>
              <a:t>r</a:t>
            </a:r>
            <a:r>
              <a:rPr spc="20" dirty="0"/>
              <a:t> </a:t>
            </a:r>
            <a:r>
              <a:rPr spc="-5" dirty="0"/>
              <a:t>Pit</a:t>
            </a:r>
            <a:r>
              <a:rPr spc="-15" dirty="0"/>
              <a:t>u</a:t>
            </a:r>
            <a:r>
              <a:rPr spc="-5" dirty="0"/>
              <a:t>i</a:t>
            </a:r>
            <a:r>
              <a:rPr spc="-60" dirty="0"/>
              <a:t>t</a:t>
            </a:r>
            <a:r>
              <a:rPr dirty="0"/>
              <a:t>a</a:t>
            </a:r>
            <a:r>
              <a:rPr spc="15" dirty="0"/>
              <a:t>r</a:t>
            </a:r>
            <a:r>
              <a:rPr spc="-5" dirty="0"/>
              <a:t>y</a:t>
            </a:r>
            <a:r>
              <a:rPr dirty="0"/>
              <a:t> Lo</a:t>
            </a:r>
            <a:r>
              <a:rPr spc="-15" dirty="0"/>
              <a:t>b</a:t>
            </a:r>
            <a:r>
              <a:rPr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3390" y="2743200"/>
            <a:ext cx="7757159" cy="31598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447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spc="-5" dirty="0">
                <a:latin typeface="Calibri"/>
                <a:cs typeface="Calibri"/>
              </a:rPr>
              <a:t>Normally only </a:t>
            </a:r>
            <a:r>
              <a:rPr sz="3200" spc="-5" dirty="0">
                <a:latin typeface="Calibri"/>
                <a:cs typeface="Calibri"/>
              </a:rPr>
              <a:t>on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ll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type </a:t>
            </a:r>
            <a:r>
              <a:rPr sz="3200" spc="-65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ch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major </a:t>
            </a:r>
            <a:r>
              <a:rPr sz="3200" spc="-5" dirty="0">
                <a:latin typeface="Calibri"/>
                <a:cs typeface="Calibri"/>
              </a:rPr>
              <a:t>hormon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5" dirty="0">
                <a:latin typeface="Calibri"/>
                <a:cs typeface="Calibri"/>
              </a:rPr>
              <a:t>f</a:t>
            </a:r>
            <a:r>
              <a:rPr sz="3200" spc="-10" dirty="0">
                <a:latin typeface="Calibri"/>
                <a:cs typeface="Calibri"/>
              </a:rPr>
              <a:t>orme</a:t>
            </a:r>
            <a:r>
              <a:rPr sz="3200" spc="-5" dirty="0">
                <a:latin typeface="Calibri"/>
                <a:cs typeface="Calibri"/>
              </a:rPr>
              <a:t>d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here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Pl</a:t>
            </a:r>
            <a:r>
              <a:rPr sz="3200" spc="-45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major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ol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3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f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</a:t>
            </a:r>
            <a:r>
              <a:rPr sz="3200" spc="-15" dirty="0">
                <a:latin typeface="Calibri"/>
                <a:cs typeface="Calibri"/>
              </a:rPr>
              <a:t>e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abolic</a:t>
            </a:r>
          </a:p>
          <a:p>
            <a:pPr marL="354965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fun</a:t>
            </a:r>
            <a:r>
              <a:rPr sz="3200" spc="5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on</a:t>
            </a:r>
            <a:r>
              <a:rPr sz="3200" dirty="0">
                <a:latin typeface="Calibri"/>
                <a:cs typeface="Calibri"/>
              </a:rPr>
              <a:t>s th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ou</a:t>
            </a:r>
            <a:r>
              <a:rPr sz="3200" spc="-15" dirty="0">
                <a:latin typeface="Calibri"/>
                <a:cs typeface="Calibri"/>
              </a:rPr>
              <a:t>g</a:t>
            </a:r>
            <a:r>
              <a:rPr sz="3200" spc="-5" dirty="0">
                <a:latin typeface="Calibri"/>
                <a:cs typeface="Calibri"/>
              </a:rPr>
              <a:t>hou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dy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Se</a:t>
            </a:r>
            <a:r>
              <a:rPr sz="3200" spc="5" dirty="0">
                <a:latin typeface="Calibri"/>
                <a:cs typeface="Calibri"/>
              </a:rPr>
              <a:t>c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es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6 imp</a:t>
            </a:r>
            <a:r>
              <a:rPr sz="3200" spc="-20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2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 </a:t>
            </a:r>
            <a:r>
              <a:rPr sz="3200" spc="-5" dirty="0">
                <a:latin typeface="Calibri"/>
                <a:cs typeface="Calibri"/>
              </a:rPr>
              <a:t>horm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ne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plu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5" dirty="0">
                <a:latin typeface="Calibri"/>
                <a:cs typeface="Calibri"/>
              </a:rPr>
              <a:t> s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spc="-50" dirty="0">
                <a:latin typeface="Calibri"/>
                <a:cs typeface="Calibri"/>
              </a:rPr>
              <a:t>v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al</a:t>
            </a:r>
          </a:p>
          <a:p>
            <a:pPr marL="354965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l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impor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15" dirty="0">
                <a:latin typeface="Calibri"/>
                <a:cs typeface="Calibri"/>
              </a:rPr>
              <a:t>n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ones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00390"/>
            <a:ext cx="6377940" cy="1628410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1174115" algn="ctr">
              <a:lnSpc>
                <a:spcPct val="100000"/>
              </a:lnSpc>
            </a:pPr>
            <a:r>
              <a:rPr sz="4400" dirty="0"/>
              <a:t>A</a:t>
            </a:r>
            <a:r>
              <a:rPr sz="4400" spc="-50" dirty="0"/>
              <a:t>n</a:t>
            </a:r>
            <a:r>
              <a:rPr sz="4400" spc="-70" dirty="0"/>
              <a:t>t</a:t>
            </a:r>
            <a:r>
              <a:rPr sz="4400" spc="-5" dirty="0"/>
              <a:t>erio</a:t>
            </a:r>
            <a:r>
              <a:rPr sz="4400" dirty="0"/>
              <a:t>r</a:t>
            </a:r>
            <a:r>
              <a:rPr sz="4400" spc="25" dirty="0"/>
              <a:t> </a:t>
            </a:r>
            <a:r>
              <a:rPr sz="4400" spc="-5" dirty="0"/>
              <a:t>Pitui</a:t>
            </a:r>
            <a:r>
              <a:rPr sz="4400" spc="-55" dirty="0"/>
              <a:t>t</a:t>
            </a:r>
            <a:r>
              <a:rPr sz="4400" dirty="0"/>
              <a:t>a</a:t>
            </a:r>
            <a:r>
              <a:rPr sz="4400" spc="15" dirty="0"/>
              <a:t>r</a:t>
            </a:r>
            <a:r>
              <a:rPr sz="4400" spc="-5" dirty="0"/>
              <a:t>y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66800" y="2057400"/>
            <a:ext cx="6188710" cy="393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lang="en-US" sz="3200" dirty="0">
                <a:latin typeface="Calibri"/>
                <a:cs typeface="Calibri"/>
              </a:rPr>
              <a:t>FLAT </a:t>
            </a:r>
            <a:r>
              <a:rPr lang="en-US" sz="3200" dirty="0" err="1">
                <a:latin typeface="Calibri"/>
                <a:cs typeface="Calibri"/>
              </a:rPr>
              <a:t>PiG</a:t>
            </a:r>
            <a:endParaRPr lang="en-US" sz="32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3200" b="1" dirty="0">
                <a:latin typeface="Calibri"/>
                <a:cs typeface="Calibri"/>
              </a:rPr>
              <a:t>F</a:t>
            </a:r>
            <a:r>
              <a:rPr lang="en-US" sz="3200" dirty="0">
                <a:latin typeface="Calibri"/>
                <a:cs typeface="Calibri"/>
              </a:rPr>
              <a:t>ollicle stimulating hormone</a:t>
            </a: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3200" b="1" dirty="0">
                <a:latin typeface="Calibri"/>
                <a:cs typeface="Calibri"/>
              </a:rPr>
              <a:t>L</a:t>
            </a:r>
            <a:r>
              <a:rPr lang="en-US" sz="3200" dirty="0">
                <a:latin typeface="Calibri"/>
                <a:cs typeface="Calibri"/>
              </a:rPr>
              <a:t>uteinizing hormone</a:t>
            </a: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3200" b="1" dirty="0">
                <a:latin typeface="Calibri"/>
                <a:cs typeface="Calibri"/>
              </a:rPr>
              <a:t>A</a:t>
            </a:r>
            <a:r>
              <a:rPr lang="en-US" sz="3200" dirty="0">
                <a:latin typeface="Calibri"/>
                <a:cs typeface="Calibri"/>
              </a:rPr>
              <a:t>drenocorticotropin</a:t>
            </a: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3200" b="1" dirty="0">
                <a:latin typeface="Calibri"/>
                <a:cs typeface="Calibri"/>
              </a:rPr>
              <a:t>T</a:t>
            </a:r>
            <a:r>
              <a:rPr lang="en-US" sz="3200" dirty="0">
                <a:latin typeface="Calibri"/>
                <a:cs typeface="Calibri"/>
              </a:rPr>
              <a:t>hyroid stimulating hormone</a:t>
            </a: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3200" b="1" dirty="0">
                <a:latin typeface="Calibri"/>
                <a:cs typeface="Calibri"/>
              </a:rPr>
              <a:t>P</a:t>
            </a:r>
            <a:r>
              <a:rPr lang="en-US" sz="3200" dirty="0">
                <a:latin typeface="Calibri"/>
                <a:cs typeface="Calibri"/>
              </a:rPr>
              <a:t>rolactin</a:t>
            </a: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3200" dirty="0">
                <a:latin typeface="Calibri"/>
                <a:cs typeface="Calibri"/>
              </a:rPr>
              <a:t>ignore</a:t>
            </a: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3200" b="1" dirty="0">
                <a:latin typeface="Calibri"/>
                <a:cs typeface="Calibri"/>
              </a:rPr>
              <a:t>G</a:t>
            </a:r>
            <a:r>
              <a:rPr lang="en-US" sz="3200" dirty="0">
                <a:latin typeface="Calibri"/>
                <a:cs typeface="Calibri"/>
              </a:rPr>
              <a:t>rowth hormone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187566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174115" algn="ctr">
              <a:lnSpc>
                <a:spcPct val="100000"/>
              </a:lnSpc>
            </a:pPr>
            <a:r>
              <a:rPr sz="4400" dirty="0"/>
              <a:t>A</a:t>
            </a:r>
            <a:r>
              <a:rPr sz="4400" spc="-50" dirty="0"/>
              <a:t>n</a:t>
            </a:r>
            <a:r>
              <a:rPr sz="4400" spc="-70" dirty="0"/>
              <a:t>t</a:t>
            </a:r>
            <a:r>
              <a:rPr sz="4400" spc="-5" dirty="0"/>
              <a:t>erio</a:t>
            </a:r>
            <a:r>
              <a:rPr sz="4400" dirty="0"/>
              <a:t>r</a:t>
            </a:r>
            <a:r>
              <a:rPr sz="4400" spc="25" dirty="0"/>
              <a:t> </a:t>
            </a:r>
            <a:r>
              <a:rPr sz="4400" spc="-5" dirty="0"/>
              <a:t>Pitui</a:t>
            </a:r>
            <a:r>
              <a:rPr sz="4400" spc="-55" dirty="0"/>
              <a:t>t</a:t>
            </a:r>
            <a:r>
              <a:rPr sz="4400" dirty="0"/>
              <a:t>a</a:t>
            </a:r>
            <a:r>
              <a:rPr sz="4400" spc="15" dirty="0"/>
              <a:t>r</a:t>
            </a:r>
            <a:r>
              <a:rPr sz="4400" spc="-5" dirty="0"/>
              <a:t>y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2667000"/>
            <a:ext cx="7381240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3200" spc="-35" dirty="0">
                <a:latin typeface="Calibri"/>
                <a:cs typeface="Calibri"/>
              </a:rPr>
              <a:t>Hypothalamus controls s</a:t>
            </a:r>
            <a:r>
              <a:rPr sz="3200" spc="-10" dirty="0">
                <a:latin typeface="Calibri"/>
                <a:cs typeface="Calibri"/>
              </a:rPr>
              <a:t>y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th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f a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er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pitu</a:t>
            </a:r>
            <a:r>
              <a:rPr sz="3200" spc="15" dirty="0">
                <a:latin typeface="Calibri"/>
                <a:cs typeface="Calibri"/>
              </a:rPr>
              <a:t>i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2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rmones</a:t>
            </a:r>
            <a:endParaRPr sz="46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3200" spc="-6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1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h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70" dirty="0">
                <a:latin typeface="Calibri"/>
                <a:cs typeface="Calibri"/>
              </a:rPr>
              <a:t>h</a:t>
            </a:r>
            <a:r>
              <a:rPr sz="3200" spc="-10" dirty="0">
                <a:latin typeface="Calibri"/>
                <a:cs typeface="Calibri"/>
              </a:rPr>
              <a:t>y</a:t>
            </a:r>
            <a:r>
              <a:rPr sz="3200" spc="-5" dirty="0">
                <a:latin typeface="Calibri"/>
                <a:cs typeface="Calibri"/>
              </a:rPr>
              <a:t>pothal</a:t>
            </a:r>
            <a:r>
              <a:rPr sz="3200" spc="1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mic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neu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oh</a:t>
            </a:r>
            <a:r>
              <a:rPr sz="3200" spc="-20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rmone </a:t>
            </a:r>
            <a:r>
              <a:rPr sz="3200" spc="-5" dirty="0">
                <a:latin typeface="Calibri"/>
                <a:cs typeface="Calibri"/>
              </a:rPr>
              <a:t>ha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lang="en-US" sz="3200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g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ll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-5" dirty="0">
                <a:latin typeface="Calibri"/>
                <a:cs typeface="Calibri"/>
              </a:rPr>
              <a:t> AP</a:t>
            </a:r>
            <a:endParaRPr lang="en-US" sz="3200" spc="-5" dirty="0">
              <a:latin typeface="Calibri"/>
              <a:cs typeface="Calibri"/>
            </a:endParaRPr>
          </a:p>
          <a:p>
            <a:pPr marL="812165" lvl="1">
              <a:spcBef>
                <a:spcPts val="600"/>
              </a:spcBef>
              <a:spcAft>
                <a:spcPts val="600"/>
              </a:spcAft>
            </a:pPr>
            <a:r>
              <a:rPr lang="en-US" sz="3200" spc="-5" dirty="0">
                <a:latin typeface="Calibri"/>
                <a:cs typeface="Calibri"/>
              </a:rPr>
              <a:t>Hormones are tissue-specific</a:t>
            </a:r>
            <a:endParaRPr sz="46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9784" y="838200"/>
            <a:ext cx="750443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spc="-120" dirty="0"/>
              <a:t>F</a:t>
            </a:r>
            <a:r>
              <a:rPr sz="4400" dirty="0"/>
              <a:t>ac</a:t>
            </a:r>
            <a:r>
              <a:rPr sz="4400" spc="-50" dirty="0"/>
              <a:t>t</a:t>
            </a:r>
            <a:r>
              <a:rPr sz="4400" dirty="0"/>
              <a:t>o</a:t>
            </a:r>
            <a:r>
              <a:rPr sz="4400" spc="-75" dirty="0"/>
              <a:t>r</a:t>
            </a:r>
            <a:r>
              <a:rPr sz="4400" dirty="0"/>
              <a:t>s </a:t>
            </a:r>
            <a:r>
              <a:rPr sz="4400" spc="-5" dirty="0"/>
              <a:t>Th</a:t>
            </a:r>
            <a:r>
              <a:rPr sz="4400" spc="-30" dirty="0"/>
              <a:t>a</a:t>
            </a:r>
            <a:r>
              <a:rPr sz="4400" spc="-5" dirty="0"/>
              <a:t>t</a:t>
            </a:r>
            <a:r>
              <a:rPr sz="4400" dirty="0"/>
              <a:t> </a:t>
            </a:r>
            <a:r>
              <a:rPr sz="4400" spc="-5" dirty="0"/>
              <a:t>St</a:t>
            </a:r>
            <a:r>
              <a:rPr sz="4400" spc="-25" dirty="0"/>
              <a:t>i</a:t>
            </a:r>
            <a:r>
              <a:rPr sz="4400" spc="-5" dirty="0"/>
              <a:t>mul</a:t>
            </a:r>
            <a:r>
              <a:rPr sz="4400" spc="-35" dirty="0"/>
              <a:t>a</a:t>
            </a:r>
            <a:r>
              <a:rPr sz="4400" spc="-70" dirty="0"/>
              <a:t>t</a:t>
            </a:r>
            <a:r>
              <a:rPr sz="4400" dirty="0"/>
              <a:t>e</a:t>
            </a:r>
            <a:r>
              <a:rPr sz="4400" spc="-5" dirty="0"/>
              <a:t> </a:t>
            </a:r>
            <a:r>
              <a:rPr sz="4400" dirty="0"/>
              <a:t>Sec</a:t>
            </a:r>
            <a:r>
              <a:rPr sz="4400" spc="-60" dirty="0"/>
              <a:t>r</a:t>
            </a:r>
            <a:r>
              <a:rPr sz="4400" spc="-40" dirty="0"/>
              <a:t>e</a:t>
            </a:r>
            <a:r>
              <a:rPr sz="4400" spc="-5" dirty="0"/>
              <a:t>ti</a:t>
            </a:r>
            <a:r>
              <a:rPr sz="4400" spc="-25" dirty="0"/>
              <a:t>o</a:t>
            </a:r>
            <a:r>
              <a:rPr sz="4400" spc="-5" dirty="0"/>
              <a:t>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141095" y="2306746"/>
            <a:ext cx="6861809" cy="42986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dirty="0">
                <a:sym typeface="Symbol"/>
              </a:rPr>
              <a:t> </a:t>
            </a:r>
            <a:r>
              <a:rPr sz="3200" spc="-5" dirty="0">
                <a:latin typeface="Calibri"/>
                <a:cs typeface="Calibri"/>
              </a:rPr>
              <a:t>pla</a:t>
            </a:r>
            <a:r>
              <a:rPr sz="3200" spc="1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ma glu</a:t>
            </a:r>
            <a:r>
              <a:rPr sz="3200" spc="-20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ose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3200" dirty="0">
                <a:sym typeface="Symbol"/>
              </a:rPr>
              <a:t>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pl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0" dirty="0">
                <a:latin typeface="Calibri"/>
                <a:cs typeface="Calibri"/>
              </a:rPr>
              <a:t>m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10" dirty="0">
                <a:latin typeface="Calibri"/>
                <a:cs typeface="Calibri"/>
              </a:rPr>
              <a:t>f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ee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5" dirty="0">
                <a:latin typeface="Calibri"/>
                <a:cs typeface="Calibri"/>
              </a:rPr>
              <a:t>f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ty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spc="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ids</a:t>
            </a: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5" dirty="0">
                <a:latin typeface="Calibri"/>
                <a:cs typeface="Calibri"/>
              </a:rPr>
              <a:t>S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spc="20" dirty="0">
                <a:latin typeface="Calibri"/>
                <a:cs typeface="Calibri"/>
              </a:rPr>
              <a:t>r</a:t>
            </a:r>
            <a:r>
              <a:rPr sz="3200" spc="-50" dirty="0">
                <a:latin typeface="Calibri"/>
                <a:cs typeface="Calibri"/>
              </a:rPr>
              <a:t>v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r </a:t>
            </a:r>
            <a:r>
              <a:rPr sz="3200" spc="-65" dirty="0">
                <a:latin typeface="Calibri"/>
                <a:cs typeface="Calibri"/>
              </a:rPr>
              <a:t>f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3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n</a:t>
            </a:r>
            <a:r>
              <a:rPr sz="3200" spc="25" dirty="0">
                <a:latin typeface="Calibri"/>
                <a:cs typeface="Calibri"/>
              </a:rPr>
              <a:t>g</a:t>
            </a:r>
            <a:r>
              <a:rPr sz="3200" spc="-5" dirty="0">
                <a:latin typeface="Calibri"/>
                <a:cs typeface="Calibri"/>
              </a:rPr>
              <a:t>,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</a:t>
            </a:r>
            <a:r>
              <a:rPr sz="3200" spc="-15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fi</a:t>
            </a:r>
            <a:r>
              <a:rPr sz="3200" spc="1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-10" dirty="0">
                <a:latin typeface="Calibri"/>
                <a:cs typeface="Calibri"/>
              </a:rPr>
              <a:t>ncy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0" dirty="0">
                <a:latin typeface="Calibri"/>
                <a:cs typeface="Calibri"/>
              </a:rPr>
              <a:t>T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aum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,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5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e</a:t>
            </a:r>
            <a:r>
              <a:rPr sz="3200" spc="-90" dirty="0">
                <a:latin typeface="Calibri"/>
                <a:cs typeface="Calibri"/>
              </a:rPr>
              <a:t>x</a:t>
            </a:r>
            <a:r>
              <a:rPr sz="3200" dirty="0">
                <a:latin typeface="Calibri"/>
                <a:cs typeface="Calibri"/>
              </a:rPr>
              <a:t>ci</a:t>
            </a:r>
            <a:r>
              <a:rPr sz="3200" spc="-2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em</a:t>
            </a:r>
            <a:r>
              <a:rPr sz="3200" spc="10" dirty="0">
                <a:latin typeface="Calibri"/>
                <a:cs typeface="Calibri"/>
              </a:rPr>
              <a:t>e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</a:t>
            </a: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90" dirty="0">
                <a:latin typeface="Calibri"/>
                <a:cs typeface="Calibri"/>
              </a:rPr>
              <a:t>x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4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c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10" dirty="0">
                <a:latin typeface="Calibri"/>
                <a:cs typeface="Calibri"/>
              </a:rPr>
              <a:t>se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8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s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s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one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35" dirty="0">
                <a:latin typeface="Calibri"/>
                <a:cs typeface="Calibri"/>
              </a:rPr>
              <a:t>g</a:t>
            </a:r>
            <a:r>
              <a:rPr sz="3200" dirty="0">
                <a:latin typeface="Calibri"/>
                <a:cs typeface="Calibri"/>
              </a:rPr>
              <a:t>en</a:t>
            </a: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Dee</a:t>
            </a:r>
            <a:r>
              <a:rPr sz="3200" dirty="0">
                <a:latin typeface="Calibri"/>
                <a:cs typeface="Calibri"/>
              </a:rPr>
              <a:t>p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sl</a:t>
            </a:r>
            <a:r>
              <a:rPr sz="3200" spc="1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ep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(</a:t>
            </a:r>
            <a:r>
              <a:rPr sz="3200" spc="-35" dirty="0">
                <a:latin typeface="Calibri"/>
                <a:cs typeface="Calibri"/>
              </a:rPr>
              <a:t>st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25" dirty="0">
                <a:latin typeface="Calibri"/>
                <a:cs typeface="Calibri"/>
              </a:rPr>
              <a:t>g</a:t>
            </a:r>
            <a:r>
              <a:rPr sz="3200" dirty="0">
                <a:latin typeface="Calibri"/>
                <a:cs typeface="Calibri"/>
              </a:rPr>
              <a:t>es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II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IV)</a:t>
            </a: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G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wth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hormon</a:t>
            </a:r>
            <a:r>
              <a:rPr sz="3200" spc="1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-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5" dirty="0">
                <a:latin typeface="Calibri"/>
                <a:cs typeface="Calibri"/>
              </a:rPr>
              <a:t>l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g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hormone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2845" y="609600"/>
            <a:ext cx="6798309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spc="-120" dirty="0"/>
              <a:t>F</a:t>
            </a:r>
            <a:r>
              <a:rPr sz="4400" dirty="0"/>
              <a:t>ac</a:t>
            </a:r>
            <a:r>
              <a:rPr sz="4400" spc="-50" dirty="0"/>
              <a:t>t</a:t>
            </a:r>
            <a:r>
              <a:rPr sz="4400" dirty="0"/>
              <a:t>o</a:t>
            </a:r>
            <a:r>
              <a:rPr sz="4400" spc="-75" dirty="0"/>
              <a:t>r</a:t>
            </a:r>
            <a:r>
              <a:rPr sz="4400" dirty="0"/>
              <a:t>s </a:t>
            </a:r>
            <a:r>
              <a:rPr sz="4400" spc="-5" dirty="0"/>
              <a:t>Th</a:t>
            </a:r>
            <a:r>
              <a:rPr sz="4400" spc="-30" dirty="0"/>
              <a:t>a</a:t>
            </a:r>
            <a:r>
              <a:rPr sz="4400" spc="-5" dirty="0"/>
              <a:t>t</a:t>
            </a:r>
            <a:r>
              <a:rPr sz="4400" dirty="0"/>
              <a:t> </a:t>
            </a:r>
            <a:r>
              <a:rPr sz="4400" spc="-5" dirty="0"/>
              <a:t>Inhi</a:t>
            </a:r>
            <a:r>
              <a:rPr sz="4400" spc="-20" dirty="0"/>
              <a:t>b</a:t>
            </a:r>
            <a:r>
              <a:rPr sz="4400" spc="-5" dirty="0"/>
              <a:t>it</a:t>
            </a:r>
            <a:r>
              <a:rPr sz="4400" dirty="0"/>
              <a:t> Sec</a:t>
            </a:r>
            <a:r>
              <a:rPr sz="4400" spc="-55" dirty="0"/>
              <a:t>r</a:t>
            </a:r>
            <a:r>
              <a:rPr sz="4400" spc="-40" dirty="0"/>
              <a:t>e</a:t>
            </a:r>
            <a:r>
              <a:rPr sz="4400" spc="-5" dirty="0"/>
              <a:t>ti</a:t>
            </a:r>
            <a:r>
              <a:rPr sz="4400" spc="-25" dirty="0"/>
              <a:t>o</a:t>
            </a:r>
            <a:r>
              <a:rPr sz="4400" spc="-5" dirty="0"/>
              <a:t>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33082" y="2209800"/>
            <a:ext cx="7439659" cy="4211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dirty="0">
                <a:sym typeface="Symbol"/>
              </a:rPr>
              <a:t> </a:t>
            </a:r>
            <a:r>
              <a:rPr sz="3200" spc="-5" dirty="0">
                <a:latin typeface="Calibri"/>
                <a:cs typeface="Calibri"/>
              </a:rPr>
              <a:t>blo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glu</a:t>
            </a:r>
            <a:r>
              <a:rPr sz="3200" spc="-2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ose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3200" dirty="0">
                <a:sym typeface="Symbol"/>
              </a:rPr>
              <a:t> </a:t>
            </a:r>
            <a:r>
              <a:rPr sz="3200" spc="-5" dirty="0">
                <a:latin typeface="Calibri"/>
                <a:cs typeface="Calibri"/>
              </a:rPr>
              <a:t>bloo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5" dirty="0">
                <a:latin typeface="Calibri"/>
                <a:cs typeface="Calibri"/>
              </a:rPr>
              <a:t> f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ee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5" dirty="0">
                <a:latin typeface="Calibri"/>
                <a:cs typeface="Calibri"/>
              </a:rPr>
              <a:t>f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ty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spc="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ids</a:t>
            </a: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Aging</a:t>
            </a: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Obe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y</a:t>
            </a:r>
          </a:p>
          <a:p>
            <a:pPr marL="355600" indent="-342900">
              <a:lnSpc>
                <a:spcPts val="365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G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wth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hormon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inhibi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spc="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hormone</a:t>
            </a:r>
            <a:endParaRPr sz="3200" dirty="0">
              <a:latin typeface="Calibri"/>
              <a:cs typeface="Calibri"/>
            </a:endParaRPr>
          </a:p>
          <a:p>
            <a:pPr marL="354965">
              <a:lnSpc>
                <a:spcPts val="3650"/>
              </a:lnSpc>
            </a:pPr>
            <a:r>
              <a:rPr sz="3200" spc="5" dirty="0">
                <a:latin typeface="Calibri"/>
                <a:cs typeface="Calibri"/>
              </a:rPr>
              <a:t>(</a:t>
            </a:r>
            <a:r>
              <a:rPr sz="3200" spc="-5" dirty="0">
                <a:latin typeface="Calibri"/>
                <a:cs typeface="Calibri"/>
              </a:rPr>
              <a:t>som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s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n)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G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wth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hormon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(</a:t>
            </a:r>
            <a:r>
              <a:rPr sz="3200" spc="-40" dirty="0">
                <a:latin typeface="Calibri"/>
                <a:cs typeface="Calibri"/>
              </a:rPr>
              <a:t>e</a:t>
            </a:r>
            <a:r>
              <a:rPr sz="3200" spc="-90" dirty="0">
                <a:latin typeface="Calibri"/>
                <a:cs typeface="Calibri"/>
              </a:rPr>
              <a:t>x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35" dirty="0">
                <a:latin typeface="Calibri"/>
                <a:cs typeface="Calibri"/>
              </a:rPr>
              <a:t>g</a:t>
            </a:r>
            <a:r>
              <a:rPr sz="3200" dirty="0">
                <a:latin typeface="Calibri"/>
                <a:cs typeface="Calibri"/>
              </a:rPr>
              <a:t>enous)</a:t>
            </a:r>
          </a:p>
          <a:p>
            <a:pPr marL="355600" indent="-3429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5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om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omedin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(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nsu</a:t>
            </a:r>
            <a:r>
              <a:rPr sz="3200" spc="10" dirty="0">
                <a:latin typeface="Calibri"/>
                <a:cs typeface="Calibri"/>
              </a:rPr>
              <a:t>l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2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-li</a:t>
            </a:r>
            <a:r>
              <a:rPr sz="3200" spc="-85" dirty="0">
                <a:latin typeface="Calibri"/>
                <a:cs typeface="Calibri"/>
              </a:rPr>
              <a:t>k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g</a:t>
            </a:r>
            <a:r>
              <a:rPr sz="3200" spc="-70" dirty="0">
                <a:latin typeface="Calibri"/>
                <a:cs typeface="Calibri"/>
              </a:rPr>
              <a:t>r</a:t>
            </a:r>
            <a:r>
              <a:rPr sz="3200" spc="-2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wth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55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spc="0" dirty="0">
                <a:latin typeface="Calibri"/>
                <a:cs typeface="Calibri"/>
              </a:rPr>
              <a:t>c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s)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381000"/>
            <a:ext cx="6377940" cy="1466570"/>
          </a:xfrm>
          <a:prstGeom prst="rect">
            <a:avLst/>
          </a:prstGeom>
        </p:spPr>
        <p:txBody>
          <a:bodyPr vert="horz" wrap="square" lIns="0" tIns="111267" rIns="0" bIns="0" rtlCol="0">
            <a:spAutoFit/>
          </a:bodyPr>
          <a:lstStyle/>
          <a:p>
            <a:pPr marL="1166495" algn="ctr">
              <a:lnSpc>
                <a:spcPct val="100000"/>
              </a:lnSpc>
            </a:pPr>
            <a:r>
              <a:rPr sz="4400" spc="-5" dirty="0"/>
              <a:t>G</a:t>
            </a:r>
            <a:r>
              <a:rPr sz="4400" spc="-70" dirty="0"/>
              <a:t>r</a:t>
            </a:r>
            <a:r>
              <a:rPr sz="4400" dirty="0"/>
              <a:t>o</a:t>
            </a:r>
            <a:r>
              <a:rPr sz="4400" spc="10" dirty="0"/>
              <a:t>w</a:t>
            </a:r>
            <a:r>
              <a:rPr sz="4400" spc="-5" dirty="0"/>
              <a:t>th</a:t>
            </a:r>
            <a:r>
              <a:rPr sz="4400" dirty="0"/>
              <a:t> Hormone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400" y="2514600"/>
            <a:ext cx="7493000" cy="3754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P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om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es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-95" dirty="0">
                <a:latin typeface="Calibri"/>
                <a:cs typeface="Calibri"/>
              </a:rPr>
              <a:t>k</a:t>
            </a:r>
            <a:r>
              <a:rPr sz="3200" dirty="0">
                <a:latin typeface="Calibri"/>
                <a:cs typeface="Calibri"/>
              </a:rPr>
              <a:t>ele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al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</a:t>
            </a:r>
            <a:r>
              <a:rPr sz="3200" spc="-15" dirty="0">
                <a:latin typeface="Calibri"/>
                <a:cs typeface="Calibri"/>
              </a:rPr>
              <a:t>e</a:t>
            </a:r>
            <a:r>
              <a:rPr sz="3200" spc="-50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elopme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lang="en-US" sz="3200" dirty="0">
                <a:latin typeface="Calibri"/>
                <a:cs typeface="Calibri"/>
              </a:rPr>
              <a:t> &amp; body growth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egul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&amp;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bo</a:t>
            </a:r>
            <a:r>
              <a:rPr sz="3200" spc="-70" dirty="0">
                <a:latin typeface="Calibri"/>
                <a:cs typeface="Calibri"/>
              </a:rPr>
              <a:t>h</a:t>
            </a:r>
            <a:r>
              <a:rPr sz="3200" spc="-55" dirty="0">
                <a:latin typeface="Calibri"/>
                <a:cs typeface="Calibri"/>
              </a:rPr>
              <a:t>y</a:t>
            </a:r>
            <a:r>
              <a:rPr sz="3200" spc="-5" dirty="0">
                <a:latin typeface="Calibri"/>
                <a:cs typeface="Calibri"/>
              </a:rPr>
              <a:t>d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</a:t>
            </a:r>
            <a:endParaRPr sz="3200" dirty="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m</a:t>
            </a:r>
            <a:r>
              <a:rPr sz="3200" spc="-15" dirty="0">
                <a:latin typeface="Calibri"/>
                <a:cs typeface="Calibri"/>
              </a:rPr>
              <a:t>e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aboli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m</a:t>
            </a: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3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-3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th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85" dirty="0">
                <a:latin typeface="Calibri"/>
                <a:cs typeface="Calibri"/>
              </a:rPr>
              <a:t>z</a:t>
            </a:r>
            <a:r>
              <a:rPr sz="3200" dirty="0">
                <a:latin typeface="Calibri"/>
                <a:cs typeface="Calibri"/>
              </a:rPr>
              <a:t>ed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b</a:t>
            </a:r>
            <a:r>
              <a:rPr sz="3200" spc="-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om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10" dirty="0">
                <a:latin typeface="Calibri"/>
                <a:cs typeface="Calibri"/>
              </a:rPr>
              <a:t>ot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ophs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90" dirty="0">
                <a:latin typeface="Calibri"/>
                <a:cs typeface="Calibri"/>
              </a:rPr>
              <a:t>x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rts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-20" dirty="0">
                <a:latin typeface="Calibri"/>
                <a:cs typeface="Calibri"/>
              </a:rPr>
              <a:t> e</a:t>
            </a:r>
            <a:r>
              <a:rPr sz="3200" spc="-40" dirty="0">
                <a:latin typeface="Calibri"/>
                <a:cs typeface="Calibri"/>
              </a:rPr>
              <a:t>f</a:t>
            </a:r>
            <a:r>
              <a:rPr sz="3200" spc="-80" dirty="0">
                <a:latin typeface="Calibri"/>
                <a:cs typeface="Calibri"/>
              </a:rPr>
              <a:t>f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ts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di</a:t>
            </a:r>
            <a:r>
              <a:rPr sz="3200" spc="-3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0" dirty="0">
                <a:latin typeface="Calibri"/>
                <a:cs typeface="Calibri"/>
              </a:rPr>
              <a:t>c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l</a:t>
            </a:r>
            <a:r>
              <a:rPr sz="3200" spc="-5" dirty="0">
                <a:latin typeface="Calibri"/>
                <a:cs typeface="Calibri"/>
              </a:rPr>
              <a:t>y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lang="en-US" sz="3200" spc="5" dirty="0">
                <a:latin typeface="Calibri"/>
                <a:cs typeface="Calibri"/>
              </a:rPr>
              <a:t>almost 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ll</a:t>
            </a:r>
          </a:p>
          <a:p>
            <a:pPr marL="354965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c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lls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198" y="457200"/>
            <a:ext cx="6860285" cy="1518123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64135" algn="ctr">
              <a:lnSpc>
                <a:spcPct val="100000"/>
              </a:lnSpc>
            </a:pPr>
            <a:r>
              <a:rPr dirty="0"/>
              <a:t>Ad</a:t>
            </a:r>
            <a:r>
              <a:rPr spc="-50" dirty="0"/>
              <a:t>r</a:t>
            </a:r>
            <a:r>
              <a:rPr spc="-5" dirty="0"/>
              <a:t>eno</a:t>
            </a:r>
            <a:r>
              <a:rPr spc="-15" dirty="0"/>
              <a:t>c</a:t>
            </a:r>
            <a:r>
              <a:rPr dirty="0"/>
              <a:t>or</a:t>
            </a:r>
            <a:r>
              <a:rPr spc="-20" dirty="0"/>
              <a:t>t</a:t>
            </a:r>
            <a:r>
              <a:rPr dirty="0"/>
              <a:t>i</a:t>
            </a:r>
            <a:r>
              <a:rPr spc="-25" dirty="0"/>
              <a:t>c</a:t>
            </a:r>
            <a:r>
              <a:rPr spc="-5" dirty="0"/>
              <a:t>o</a:t>
            </a:r>
            <a:r>
              <a:rPr spc="-20" dirty="0"/>
              <a:t>t</a:t>
            </a:r>
            <a:r>
              <a:rPr spc="-65" dirty="0"/>
              <a:t>r</a:t>
            </a:r>
            <a:r>
              <a:rPr spc="-5" dirty="0"/>
              <a:t>opin</a:t>
            </a:r>
            <a:r>
              <a:rPr spc="-10" dirty="0"/>
              <a:t> </a:t>
            </a:r>
            <a:r>
              <a:rPr lang="en-US" spc="-10" dirty="0"/>
              <a:t>(</a:t>
            </a:r>
            <a:r>
              <a:rPr spc="-70" dirty="0"/>
              <a:t>A</a:t>
            </a:r>
            <a:r>
              <a:rPr spc="-5" dirty="0"/>
              <a:t>CTH</a:t>
            </a:r>
            <a:r>
              <a:rPr lang="en-US" spc="-5" dirty="0"/>
              <a:t>)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52969" y="2438400"/>
            <a:ext cx="7992745" cy="3365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dirty="0">
                <a:latin typeface="Calibri"/>
                <a:cs typeface="Calibri"/>
              </a:rPr>
              <a:t>Ad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eno</a:t>
            </a:r>
            <a:r>
              <a:rPr sz="3200" spc="-2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ortic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5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op</a:t>
            </a:r>
            <a:r>
              <a:rPr sz="3200" spc="-15" dirty="0">
                <a:latin typeface="Calibri"/>
                <a:cs typeface="Calibri"/>
              </a:rPr>
              <a:t>h</a:t>
            </a:r>
            <a:r>
              <a:rPr sz="3200" dirty="0">
                <a:latin typeface="Calibri"/>
                <a:cs typeface="Calibri"/>
              </a:rPr>
              <a:t>ic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pe</a:t>
            </a:r>
            <a:r>
              <a:rPr sz="3200" spc="-15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d</a:t>
            </a:r>
            <a:r>
              <a:rPr sz="3200" spc="1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-</a:t>
            </a:r>
            <a:r>
              <a:rPr sz="3200" spc="-5" dirty="0">
                <a:latin typeface="Calibri"/>
                <a:cs typeface="Calibri"/>
              </a:rPr>
              <a:t>ba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ed</a:t>
            </a:r>
            <a:r>
              <a:rPr sz="3200" spc="-5" dirty="0">
                <a:latin typeface="Calibri"/>
                <a:cs typeface="Calibri"/>
              </a:rPr>
              <a:t> hormone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egul</a:t>
            </a:r>
            <a:r>
              <a:rPr sz="3200" spc="-20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es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adrenal cortex </a:t>
            </a:r>
            <a:r>
              <a:rPr sz="3200" spc="-15" dirty="0">
                <a:latin typeface="Calibri"/>
                <a:cs typeface="Calibri"/>
              </a:rPr>
              <a:t>g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o</a:t>
            </a:r>
            <a:r>
              <a:rPr sz="3200" spc="-10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th</a:t>
            </a:r>
          </a:p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egul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es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orti</a:t>
            </a:r>
            <a:r>
              <a:rPr sz="3200" spc="15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(</a:t>
            </a:r>
            <a:r>
              <a:rPr sz="3200" spc="-35" dirty="0">
                <a:latin typeface="Calibri"/>
                <a:cs typeface="Calibri"/>
              </a:rPr>
              <a:t>s</a:t>
            </a:r>
            <a:r>
              <a:rPr sz="3200" spc="-4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oid</a:t>
            </a:r>
            <a:r>
              <a:rPr sz="3200" dirty="0">
                <a:latin typeface="Calibri"/>
                <a:cs typeface="Calibri"/>
              </a:rPr>
              <a:t>)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&amp;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35" dirty="0">
                <a:latin typeface="Calibri"/>
                <a:cs typeface="Calibri"/>
              </a:rPr>
              <a:t>g</a:t>
            </a:r>
            <a:r>
              <a:rPr sz="3200" dirty="0">
                <a:latin typeface="Calibri"/>
                <a:cs typeface="Calibri"/>
              </a:rPr>
              <a:t>enic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horm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ne</a:t>
            </a:r>
            <a:r>
              <a:rPr lang="en-US" sz="3200" spc="-5" dirty="0">
                <a:latin typeface="Calibri"/>
                <a:cs typeface="Calibri"/>
              </a:rPr>
              <a:t> release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3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-3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th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85" dirty="0">
                <a:latin typeface="Calibri"/>
                <a:cs typeface="Calibri"/>
              </a:rPr>
              <a:t>z</a:t>
            </a:r>
            <a:r>
              <a:rPr sz="3200" dirty="0">
                <a:latin typeface="Calibri"/>
                <a:cs typeface="Calibri"/>
              </a:rPr>
              <a:t>ed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b</a:t>
            </a:r>
            <a:r>
              <a:rPr sz="3200" spc="-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 c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ti</a:t>
            </a:r>
            <a:r>
              <a:rPr sz="3200" spc="-10" dirty="0">
                <a:latin typeface="Calibri"/>
                <a:cs typeface="Calibri"/>
              </a:rPr>
              <a:t>c</a:t>
            </a:r>
            <a:r>
              <a:rPr sz="3200" spc="-5" dirty="0">
                <a:latin typeface="Calibri"/>
                <a:cs typeface="Calibri"/>
              </a:rPr>
              <a:t>ot</a:t>
            </a:r>
            <a:r>
              <a:rPr sz="3200" spc="-5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opes</a:t>
            </a:r>
            <a:endParaRPr sz="32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6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g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30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=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spc="-5" dirty="0">
                <a:latin typeface="Calibri"/>
                <a:cs typeface="Calibri"/>
              </a:rPr>
              <a:t>d</a:t>
            </a:r>
            <a:r>
              <a:rPr sz="3200" spc="-4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en</a:t>
            </a:r>
            <a:r>
              <a:rPr sz="3200" spc="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l gland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457200"/>
            <a:ext cx="6377940" cy="1628410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10795" algn="ctr">
              <a:lnSpc>
                <a:spcPct val="100000"/>
              </a:lnSpc>
            </a:pPr>
            <a:r>
              <a:rPr sz="4400" dirty="0"/>
              <a:t>A</a:t>
            </a:r>
            <a:r>
              <a:rPr sz="4400" spc="-50" dirty="0"/>
              <a:t>n</a:t>
            </a:r>
            <a:r>
              <a:rPr sz="4400" spc="-70" dirty="0"/>
              <a:t>t</a:t>
            </a:r>
            <a:r>
              <a:rPr sz="4400" spc="-5" dirty="0"/>
              <a:t>erio</a:t>
            </a:r>
            <a:r>
              <a:rPr sz="4400" dirty="0"/>
              <a:t>r</a:t>
            </a:r>
            <a:r>
              <a:rPr sz="4400" spc="25" dirty="0"/>
              <a:t> </a:t>
            </a:r>
            <a:r>
              <a:rPr sz="4400" spc="-5" dirty="0"/>
              <a:t>Pitui</a:t>
            </a:r>
            <a:r>
              <a:rPr sz="4400" spc="-55" dirty="0"/>
              <a:t>t</a:t>
            </a:r>
            <a:r>
              <a:rPr sz="4400" dirty="0"/>
              <a:t>a</a:t>
            </a:r>
            <a:r>
              <a:rPr sz="4400" spc="20" dirty="0"/>
              <a:t>r</a:t>
            </a:r>
            <a:r>
              <a:rPr sz="4400" spc="-5" dirty="0"/>
              <a:t>y</a:t>
            </a:r>
            <a:r>
              <a:rPr sz="4400" dirty="0"/>
              <a:t> </a:t>
            </a:r>
            <a:r>
              <a:rPr sz="4400" spc="-5" dirty="0"/>
              <a:t>Diso</a:t>
            </a:r>
            <a:r>
              <a:rPr sz="4400" spc="-55" dirty="0"/>
              <a:t>r</a:t>
            </a:r>
            <a:r>
              <a:rPr sz="4400" dirty="0"/>
              <a:t>de</a:t>
            </a:r>
            <a:r>
              <a:rPr sz="4400" spc="-65" dirty="0"/>
              <a:t>r</a:t>
            </a:r>
            <a:r>
              <a:rPr sz="4400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4997" y="2667000"/>
            <a:ext cx="7586345" cy="4062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Hyp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spc="-10" dirty="0">
                <a:latin typeface="Calibri"/>
                <a:cs typeface="Calibri"/>
              </a:rPr>
              <a:t>s</a:t>
            </a:r>
            <a:r>
              <a:rPr sz="3200" spc="0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spc="-2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on</a:t>
            </a:r>
            <a:endParaRPr sz="3200" dirty="0">
              <a:latin typeface="Calibri"/>
              <a:cs typeface="Calibri"/>
            </a:endParaRPr>
          </a:p>
          <a:p>
            <a:pPr marL="87312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873760" algn="l"/>
              </a:tabLst>
            </a:pPr>
            <a:r>
              <a:rPr sz="3200" spc="-5" dirty="0">
                <a:latin typeface="Calibri"/>
                <a:cs typeface="Calibri"/>
              </a:rPr>
              <a:t>La</a:t>
            </a:r>
            <a:r>
              <a:rPr sz="3200" spc="-35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g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pitu</a:t>
            </a:r>
            <a:r>
              <a:rPr sz="3200" spc="15" dirty="0">
                <a:latin typeface="Calibri"/>
                <a:cs typeface="Calibri"/>
              </a:rPr>
              <a:t>i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2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tumo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s</a:t>
            </a:r>
          </a:p>
          <a:p>
            <a:pPr marL="873125" lvl="1" indent="-215265">
              <a:lnSpc>
                <a:spcPct val="100000"/>
              </a:lnSpc>
              <a:spcBef>
                <a:spcPts val="780"/>
              </a:spcBef>
              <a:buFont typeface="Calibri"/>
              <a:buChar char="-"/>
              <a:tabLst>
                <a:tab pos="873760" algn="l"/>
              </a:tabLst>
            </a:pPr>
            <a:r>
              <a:rPr sz="3200" spc="-55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tp</a:t>
            </a:r>
            <a:r>
              <a:rPr sz="3200" spc="10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um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shock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(</a:t>
            </a:r>
            <a:r>
              <a:rPr sz="3200" spc="1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he</a:t>
            </a:r>
            <a:r>
              <a:rPr sz="3200" spc="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han</a:t>
            </a:r>
            <a:r>
              <a:rPr sz="3200" spc="-195" dirty="0">
                <a:latin typeface="Calibri"/>
                <a:cs typeface="Calibri"/>
              </a:rPr>
              <a:t>’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yn</a:t>
            </a:r>
            <a:r>
              <a:rPr sz="3200" spc="-10" dirty="0">
                <a:latin typeface="Calibri"/>
                <a:cs typeface="Calibri"/>
              </a:rPr>
              <a:t>d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ome)</a:t>
            </a:r>
          </a:p>
          <a:p>
            <a:pPr marL="87312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873760" algn="l"/>
              </a:tabLst>
            </a:pPr>
            <a:r>
              <a:rPr sz="3200" spc="-5" dirty="0">
                <a:latin typeface="Calibri"/>
                <a:cs typeface="Calibri"/>
              </a:rPr>
              <a:t>Ir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ad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1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on</a:t>
            </a:r>
            <a:endParaRPr sz="3200" dirty="0">
              <a:latin typeface="Calibri"/>
              <a:cs typeface="Calibri"/>
            </a:endParaRPr>
          </a:p>
          <a:p>
            <a:pPr marL="873125" lvl="1" indent="-215265">
              <a:lnSpc>
                <a:spcPct val="100000"/>
              </a:lnSpc>
              <a:spcBef>
                <a:spcPts val="760"/>
              </a:spcBef>
              <a:buChar char="-"/>
              <a:tabLst>
                <a:tab pos="873760" algn="l"/>
              </a:tabLst>
            </a:pPr>
            <a:r>
              <a:rPr sz="3200" spc="-200" dirty="0">
                <a:latin typeface="Calibri"/>
                <a:cs typeface="Calibri"/>
              </a:rPr>
              <a:t>T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auma</a:t>
            </a:r>
          </a:p>
          <a:p>
            <a:pPr marL="873125" lvl="1" indent="-215265">
              <a:lnSpc>
                <a:spcPct val="100000"/>
              </a:lnSpc>
              <a:spcBef>
                <a:spcPts val="780"/>
              </a:spcBef>
              <a:buChar char="-"/>
              <a:tabLst>
                <a:tab pos="873760" algn="l"/>
              </a:tabLst>
            </a:pPr>
            <a:r>
              <a:rPr sz="3200" spc="-5" dirty="0">
                <a:latin typeface="Calibri"/>
                <a:cs typeface="Calibri"/>
              </a:rPr>
              <a:t>Hyp</a:t>
            </a:r>
            <a:r>
              <a:rPr sz="3200" spc="-15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p</a:t>
            </a:r>
            <a:r>
              <a:rPr sz="3200" spc="-65" dirty="0">
                <a:latin typeface="Calibri"/>
                <a:cs typeface="Calibri"/>
              </a:rPr>
              <a:t>h</a:t>
            </a:r>
            <a:r>
              <a:rPr sz="3200" spc="-35" dirty="0">
                <a:latin typeface="Calibri"/>
                <a:cs typeface="Calibri"/>
              </a:rPr>
              <a:t>y</a:t>
            </a:r>
            <a:r>
              <a:rPr sz="3200" spc="-10" dirty="0">
                <a:latin typeface="Calibri"/>
                <a:cs typeface="Calibri"/>
              </a:rPr>
              <a:t>s</a:t>
            </a:r>
            <a:r>
              <a:rPr sz="3200" spc="0" dirty="0">
                <a:latin typeface="Calibri"/>
                <a:cs typeface="Calibri"/>
              </a:rPr>
              <a:t>e</a:t>
            </a:r>
            <a:r>
              <a:rPr sz="3200" spc="-5" dirty="0">
                <a:latin typeface="Calibri"/>
                <a:cs typeface="Calibri"/>
              </a:rPr>
              <a:t>c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</a:t>
            </a:r>
            <a:r>
              <a:rPr sz="3200" spc="-65" dirty="0">
                <a:latin typeface="Calibri"/>
                <a:cs typeface="Calibri"/>
              </a:rPr>
              <a:t>m</a:t>
            </a:r>
            <a:r>
              <a:rPr sz="3200" spc="-5" dirty="0">
                <a:latin typeface="Calibri"/>
                <a:cs typeface="Calibri"/>
              </a:rPr>
              <a:t>y</a:t>
            </a:r>
            <a:endParaRPr lang="en-US" sz="3200" spc="-5" dirty="0">
              <a:latin typeface="Calibri"/>
              <a:cs typeface="Calibri"/>
            </a:endParaRPr>
          </a:p>
          <a:p>
            <a:pPr marL="873125" lvl="1" indent="-215265">
              <a:lnSpc>
                <a:spcPct val="100000"/>
              </a:lnSpc>
              <a:spcBef>
                <a:spcPts val="780"/>
              </a:spcBef>
              <a:buChar char="-"/>
              <a:tabLst>
                <a:tab pos="873760" algn="l"/>
              </a:tabLst>
            </a:pPr>
            <a:r>
              <a:rPr lang="en-US" sz="3200" spc="-5" dirty="0">
                <a:latin typeface="Calibri"/>
                <a:cs typeface="Calibri"/>
              </a:rPr>
              <a:t>Infiltrative disorders (Sarcoidosis etc.)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394335" algn="ctr">
              <a:lnSpc>
                <a:spcPct val="100000"/>
              </a:lnSpc>
            </a:pPr>
            <a:r>
              <a:rPr sz="4400" spc="-130" dirty="0"/>
              <a:t>E</a:t>
            </a:r>
            <a:r>
              <a:rPr sz="4400" spc="-5" dirty="0"/>
              <a:t>f</a:t>
            </a:r>
            <a:r>
              <a:rPr sz="4400" spc="-65" dirty="0"/>
              <a:t>f</a:t>
            </a:r>
            <a:r>
              <a:rPr sz="4400" spc="-5" dirty="0"/>
              <a:t>ect</a:t>
            </a:r>
            <a:r>
              <a:rPr sz="4400" dirty="0"/>
              <a:t>s</a:t>
            </a:r>
            <a:r>
              <a:rPr sz="4400" spc="-5" dirty="0"/>
              <a:t> </a:t>
            </a:r>
            <a:r>
              <a:rPr sz="4400" dirty="0"/>
              <a:t>of</a:t>
            </a:r>
            <a:r>
              <a:rPr sz="4400" spc="-20" dirty="0"/>
              <a:t> </a:t>
            </a:r>
            <a:r>
              <a:rPr sz="4400" dirty="0"/>
              <a:t>Hyp</a:t>
            </a:r>
            <a:r>
              <a:rPr sz="4400" spc="-15" dirty="0"/>
              <a:t>o</a:t>
            </a:r>
            <a:r>
              <a:rPr sz="4400" dirty="0"/>
              <a:t>sec</a:t>
            </a:r>
            <a:r>
              <a:rPr sz="4400" spc="-45" dirty="0"/>
              <a:t>r</a:t>
            </a:r>
            <a:r>
              <a:rPr sz="4400" spc="-40" dirty="0"/>
              <a:t>e</a:t>
            </a:r>
            <a:r>
              <a:rPr sz="4400" spc="-5" dirty="0"/>
              <a:t>ti</a:t>
            </a:r>
            <a:r>
              <a:rPr sz="4400" spc="-25" dirty="0"/>
              <a:t>o</a:t>
            </a:r>
            <a:r>
              <a:rPr sz="4400" spc="-5" dirty="0"/>
              <a:t>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066800" y="2209800"/>
            <a:ext cx="7844155" cy="44294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Dec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ease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55" dirty="0">
                <a:latin typeface="Calibri"/>
                <a:cs typeface="Calibri"/>
              </a:rPr>
              <a:t>h</a:t>
            </a:r>
            <a:r>
              <a:rPr sz="2800" spc="-10" dirty="0">
                <a:latin typeface="Calibri"/>
                <a:cs typeface="Calibri"/>
              </a:rPr>
              <a:t>y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oi</a:t>
            </a:r>
            <a:r>
              <a:rPr sz="2800" dirty="0">
                <a:latin typeface="Calibri"/>
                <a:cs typeface="Calibri"/>
              </a:rPr>
              <a:t>d </a:t>
            </a:r>
            <a:r>
              <a:rPr sz="2800" spc="-5" dirty="0">
                <a:latin typeface="Calibri"/>
                <a:cs typeface="Calibri"/>
              </a:rPr>
              <a:t>fu</a:t>
            </a:r>
            <a:r>
              <a:rPr sz="2800" spc="1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ct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glu</a:t>
            </a:r>
            <a:r>
              <a:rPr sz="2800" spc="-2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2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orti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oid </a:t>
            </a:r>
            <a:r>
              <a:rPr sz="2800" spc="5" dirty="0">
                <a:latin typeface="Calibri"/>
                <a:cs typeface="Calibri"/>
              </a:rPr>
              <a:t>p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10" dirty="0">
                <a:latin typeface="Calibri"/>
                <a:cs typeface="Calibri"/>
              </a:rPr>
              <a:t>d</a:t>
            </a:r>
            <a:r>
              <a:rPr sz="2800" spc="5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ction,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and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u</a:t>
            </a:r>
            <a:r>
              <a:rPr sz="2800" spc="5" dirty="0">
                <a:latin typeface="Calibri"/>
                <a:cs typeface="Calibri"/>
              </a:rPr>
              <a:t>pp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sio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-10" dirty="0">
                <a:latin typeface="Calibri"/>
                <a:cs typeface="Calibri"/>
              </a:rPr>
              <a:t> s</a:t>
            </a:r>
            <a:r>
              <a:rPr sz="2800" spc="-35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x</a:t>
            </a:r>
            <a:r>
              <a:rPr sz="2800" spc="5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lang="en-US" sz="2800" spc="-40" dirty="0">
                <a:latin typeface="Calibri"/>
                <a:cs typeface="Calibri"/>
              </a:rPr>
              <a:t>       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elo</a:t>
            </a:r>
            <a:r>
              <a:rPr sz="2800" spc="1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 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p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uct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10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nct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Font typeface="Arial"/>
              <a:buChar char="•"/>
            </a:pPr>
            <a:endParaRPr sz="4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Calibri"/>
                <a:cs typeface="Calibri"/>
              </a:rPr>
              <a:t>La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25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mo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s</a:t>
            </a: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Ex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800" spc="-65" dirty="0">
                <a:latin typeface="Calibri"/>
                <a:cs typeface="Calibri"/>
              </a:rPr>
              <a:t>/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om</a:t>
            </a:r>
            <a:r>
              <a:rPr sz="2800" spc="10" dirty="0">
                <a:latin typeface="Calibri"/>
                <a:cs typeface="Calibri"/>
              </a:rPr>
              <a:t>p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ss</a:t>
            </a:r>
            <a:r>
              <a:rPr sz="2800" spc="-5" dirty="0">
                <a:latin typeface="Calibri"/>
                <a:cs typeface="Calibri"/>
              </a:rPr>
              <a:t> su</a:t>
            </a:r>
            <a:r>
              <a:rPr sz="2800" spc="5" dirty="0">
                <a:latin typeface="Calibri"/>
                <a:cs typeface="Calibri"/>
              </a:rPr>
              <a:t>r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10" dirty="0">
                <a:latin typeface="Calibri"/>
                <a:cs typeface="Calibri"/>
              </a:rPr>
              <a:t>u</a:t>
            </a:r>
            <a:r>
              <a:rPr sz="2800" spc="5" dirty="0">
                <a:latin typeface="Calibri"/>
                <a:cs typeface="Calibri"/>
              </a:rPr>
              <a:t>nd</a:t>
            </a:r>
            <a:r>
              <a:rPr sz="2800" dirty="0">
                <a:latin typeface="Calibri"/>
                <a:cs typeface="Calibri"/>
              </a:rPr>
              <a:t>ing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b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ain t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5" dirty="0">
                <a:latin typeface="Calibri"/>
                <a:cs typeface="Calibri"/>
              </a:rPr>
              <a:t>su</a:t>
            </a:r>
            <a:r>
              <a:rPr sz="2800" spc="-5" dirty="0">
                <a:latin typeface="Calibri"/>
                <a:cs typeface="Calibri"/>
              </a:rPr>
              <a:t>e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Diplo</a:t>
            </a:r>
            <a:r>
              <a:rPr sz="2800" spc="10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ia</a:t>
            </a: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isual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lo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s</a:t>
            </a: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90" dirty="0">
                <a:latin typeface="Calibri"/>
                <a:cs typeface="Calibri"/>
              </a:rPr>
              <a:t>F</a:t>
            </a:r>
            <a:r>
              <a:rPr sz="2800" dirty="0">
                <a:latin typeface="Calibri"/>
                <a:cs typeface="Calibri"/>
              </a:rPr>
              <a:t>ac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al </a:t>
            </a:r>
            <a:r>
              <a:rPr sz="2800" spc="5" dirty="0">
                <a:latin typeface="Calibri"/>
                <a:cs typeface="Calibri"/>
              </a:rPr>
              <a:t>nu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10" dirty="0">
                <a:latin typeface="Calibri"/>
                <a:cs typeface="Calibri"/>
              </a:rPr>
              <a:t>b</a:t>
            </a:r>
            <a:r>
              <a:rPr sz="2800" spc="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ss</a:t>
            </a:r>
            <a:r>
              <a:rPr sz="2800" spc="-5" dirty="0">
                <a:latin typeface="Calibri"/>
                <a:cs typeface="Calibri"/>
              </a:rPr>
              <a:t> o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ain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81000" y="305655"/>
            <a:ext cx="8536686" cy="964125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108075" algn="ctr">
              <a:lnSpc>
                <a:spcPct val="100000"/>
              </a:lnSpc>
            </a:pPr>
            <a:r>
              <a:rPr lang="en-US" sz="4400" spc="-5" dirty="0"/>
              <a:t>Gene</a:t>
            </a:r>
            <a:r>
              <a:rPr lang="en-US" sz="4400" spc="-95" dirty="0"/>
              <a:t>r</a:t>
            </a:r>
            <a:r>
              <a:rPr lang="en-US" sz="4400" spc="-5" dirty="0"/>
              <a:t>al</a:t>
            </a:r>
            <a:r>
              <a:rPr lang="en-US" sz="4400" dirty="0"/>
              <a:t> </a:t>
            </a:r>
            <a:r>
              <a:rPr lang="en-US" sz="4400" spc="-5" dirty="0"/>
              <a:t>Pr</a:t>
            </a:r>
            <a:r>
              <a:rPr lang="en-US" sz="4400" spc="-20" dirty="0"/>
              <a:t>i</a:t>
            </a:r>
            <a:r>
              <a:rPr lang="en-US" sz="4400" dirty="0"/>
              <a:t>nciples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0486" y="1346835"/>
            <a:ext cx="731520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cs typeface="Calibri"/>
              </a:rPr>
              <a:t>Bo</a:t>
            </a:r>
            <a:r>
              <a:rPr lang="en-US" sz="2000" spc="5" dirty="0">
                <a:cs typeface="Calibri"/>
              </a:rPr>
              <a:t>d</a:t>
            </a:r>
            <a:r>
              <a:rPr lang="en-US" sz="2000" spc="-5" dirty="0">
                <a:cs typeface="Calibri"/>
              </a:rPr>
              <a:t>y</a:t>
            </a:r>
            <a:r>
              <a:rPr lang="en-US" sz="200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Homeo</a:t>
            </a:r>
            <a:r>
              <a:rPr lang="en-US" sz="2000" spc="-30" dirty="0">
                <a:cs typeface="Calibri"/>
              </a:rPr>
              <a:t>s</a:t>
            </a:r>
            <a:r>
              <a:rPr lang="en-US" sz="2000" spc="-55" dirty="0">
                <a:cs typeface="Calibri"/>
              </a:rPr>
              <a:t>t</a:t>
            </a:r>
            <a:r>
              <a:rPr lang="en-US" sz="2000" dirty="0">
                <a:cs typeface="Calibri"/>
              </a:rPr>
              <a:t>as</a:t>
            </a:r>
            <a:r>
              <a:rPr lang="en-US" sz="2000" spc="5" dirty="0">
                <a:cs typeface="Calibri"/>
              </a:rPr>
              <a:t>i</a:t>
            </a:r>
            <a:r>
              <a:rPr lang="en-US" sz="2000" dirty="0">
                <a:cs typeface="Calibri"/>
              </a:rPr>
              <a:t>s</a:t>
            </a:r>
            <a:r>
              <a:rPr lang="en-US" sz="2000" spc="-6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is</a:t>
            </a:r>
            <a:r>
              <a:rPr lang="en-US" sz="2000" spc="5" dirty="0">
                <a:cs typeface="Calibri"/>
              </a:rPr>
              <a:t> </a:t>
            </a:r>
            <a:r>
              <a:rPr lang="en-US" sz="2000" spc="-30" dirty="0">
                <a:cs typeface="Calibri"/>
              </a:rPr>
              <a:t>c</a:t>
            </a:r>
            <a:r>
              <a:rPr lang="en-US" sz="2000" spc="-5" dirty="0">
                <a:cs typeface="Calibri"/>
              </a:rPr>
              <a:t>o</a:t>
            </a:r>
            <a:r>
              <a:rPr lang="en-US" sz="2000" spc="-35" dirty="0">
                <a:cs typeface="Calibri"/>
              </a:rPr>
              <a:t>n</a:t>
            </a:r>
            <a:r>
              <a:rPr lang="en-US" sz="2000" spc="-5" dirty="0">
                <a:cs typeface="Calibri"/>
              </a:rPr>
              <a:t>t</a:t>
            </a:r>
            <a:r>
              <a:rPr lang="en-US" sz="2000" spc="-60" dirty="0">
                <a:cs typeface="Calibri"/>
              </a:rPr>
              <a:t>r</a:t>
            </a:r>
            <a:r>
              <a:rPr lang="en-US" sz="2000" spc="-5" dirty="0">
                <a:cs typeface="Calibri"/>
              </a:rPr>
              <a:t>olle</a:t>
            </a:r>
            <a:r>
              <a:rPr lang="en-US" sz="2000" dirty="0">
                <a:cs typeface="Calibri"/>
              </a:rPr>
              <a:t>d </a:t>
            </a:r>
            <a:r>
              <a:rPr lang="en-US" sz="2000" spc="-15" dirty="0">
                <a:cs typeface="Calibri"/>
              </a:rPr>
              <a:t>b</a:t>
            </a:r>
            <a:r>
              <a:rPr lang="en-US" sz="2000" spc="-5" dirty="0">
                <a:cs typeface="Calibri"/>
              </a:rPr>
              <a:t>y</a:t>
            </a:r>
            <a:r>
              <a:rPr lang="en-US" sz="200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t</a:t>
            </a:r>
            <a:r>
              <a:rPr lang="en-US" sz="2000" spc="-55" dirty="0">
                <a:cs typeface="Calibri"/>
              </a:rPr>
              <a:t>w</a:t>
            </a:r>
            <a:r>
              <a:rPr lang="en-US" sz="2000" dirty="0">
                <a:cs typeface="Calibri"/>
              </a:rPr>
              <a:t>o maj</a:t>
            </a:r>
            <a:r>
              <a:rPr lang="en-US" sz="2000" spc="-15" dirty="0">
                <a:cs typeface="Calibri"/>
              </a:rPr>
              <a:t>o</a:t>
            </a:r>
            <a:r>
              <a:rPr lang="en-US" sz="2000" spc="-5" dirty="0">
                <a:cs typeface="Calibri"/>
              </a:rPr>
              <a:t>r</a:t>
            </a:r>
            <a:r>
              <a:rPr lang="en-US" sz="2000" dirty="0">
                <a:cs typeface="Calibri"/>
              </a:rPr>
              <a:t> </a:t>
            </a:r>
            <a:r>
              <a:rPr lang="en-US" sz="2000" spc="-50" dirty="0">
                <a:cs typeface="Calibri"/>
              </a:rPr>
              <a:t>s</a:t>
            </a:r>
            <a:r>
              <a:rPr lang="en-US" sz="2000" spc="-40" dirty="0">
                <a:cs typeface="Calibri"/>
              </a:rPr>
              <a:t>y</a:t>
            </a:r>
            <a:r>
              <a:rPr lang="en-US" sz="2000" spc="-30" dirty="0">
                <a:cs typeface="Calibri"/>
              </a:rPr>
              <a:t>s</a:t>
            </a:r>
            <a:r>
              <a:rPr lang="en-US" sz="2000" spc="-50" dirty="0">
                <a:cs typeface="Calibri"/>
              </a:rPr>
              <a:t>t</a:t>
            </a:r>
            <a:r>
              <a:rPr lang="en-US" sz="2000" dirty="0">
                <a:cs typeface="Calibri"/>
              </a:rPr>
              <a:t>em</a:t>
            </a:r>
            <a:r>
              <a:rPr lang="en-US" sz="2000" spc="5" dirty="0">
                <a:cs typeface="Calibri"/>
              </a:rPr>
              <a:t>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cs typeface="Times New Roman"/>
              </a:rPr>
              <a:t>Nervous system - Wired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cs typeface="Times New Roman"/>
              </a:rPr>
              <a:t>Via neurotransmitters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cs typeface="Times New Roman"/>
              </a:rPr>
              <a:t>Quick, short response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cs typeface="Times New Roman"/>
              </a:rPr>
              <a:t>Endocrine or hormonal system - Wireless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cs typeface="Times New Roman"/>
              </a:rPr>
              <a:t>Via hormones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cs typeface="Times New Roman"/>
              </a:rPr>
              <a:t>Slow, prolonged response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cs typeface="Times New Roman"/>
              </a:rPr>
              <a:t>Endocrine Glands/organs—secrete hormone directly into circulation</a:t>
            </a:r>
          </a:p>
          <a:p>
            <a:pPr marL="457200" lvl="2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cs typeface="Calibri"/>
              </a:rPr>
              <a:t>Pur</a:t>
            </a:r>
            <a:r>
              <a:rPr lang="en-US" sz="2000" spc="10" dirty="0">
                <a:cs typeface="Calibri"/>
              </a:rPr>
              <a:t>p</a:t>
            </a:r>
            <a:r>
              <a:rPr lang="en-US" sz="2000" spc="-5" dirty="0">
                <a:cs typeface="Calibri"/>
              </a:rPr>
              <a:t>ose</a:t>
            </a:r>
            <a:r>
              <a:rPr lang="en-US" sz="2000" dirty="0">
                <a:cs typeface="Calibri"/>
              </a:rPr>
              <a:t>:</a:t>
            </a:r>
            <a:r>
              <a:rPr lang="en-US" sz="2000" spc="-35" dirty="0">
                <a:cs typeface="Calibri"/>
              </a:rPr>
              <a:t> </a:t>
            </a:r>
            <a:r>
              <a:rPr lang="en-US" sz="2000" spc="-40" dirty="0">
                <a:cs typeface="Calibri"/>
              </a:rPr>
              <a:t>r</a:t>
            </a:r>
            <a:r>
              <a:rPr lang="en-US" sz="2000" dirty="0">
                <a:cs typeface="Calibri"/>
              </a:rPr>
              <a:t>eg</a:t>
            </a:r>
            <a:r>
              <a:rPr lang="en-US" sz="2000" spc="10" dirty="0">
                <a:cs typeface="Calibri"/>
              </a:rPr>
              <a:t>u</a:t>
            </a:r>
            <a:r>
              <a:rPr lang="en-US" sz="2000" dirty="0">
                <a:cs typeface="Calibri"/>
              </a:rPr>
              <a:t>l</a:t>
            </a:r>
            <a:r>
              <a:rPr lang="en-US" sz="2000" spc="-55" dirty="0">
                <a:cs typeface="Calibri"/>
              </a:rPr>
              <a:t>a</a:t>
            </a:r>
            <a:r>
              <a:rPr lang="en-US" sz="2000" dirty="0">
                <a:cs typeface="Calibri"/>
              </a:rPr>
              <a:t>t</a:t>
            </a:r>
            <a:r>
              <a:rPr lang="en-US" sz="2000" spc="-15" dirty="0">
                <a:cs typeface="Calibri"/>
              </a:rPr>
              <a:t>i</a:t>
            </a:r>
            <a:r>
              <a:rPr lang="en-US" sz="2000" spc="-5" dirty="0">
                <a:cs typeface="Calibri"/>
              </a:rPr>
              <a:t>o</a:t>
            </a:r>
            <a:r>
              <a:rPr lang="en-US" sz="2000" dirty="0">
                <a:cs typeface="Calibri"/>
              </a:rPr>
              <a:t>n</a:t>
            </a:r>
            <a:r>
              <a:rPr lang="en-US" sz="2000" spc="-25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o</a:t>
            </a:r>
            <a:r>
              <a:rPr lang="en-US" sz="2000" dirty="0">
                <a:cs typeface="Calibri"/>
              </a:rPr>
              <a:t>f </a:t>
            </a:r>
            <a:r>
              <a:rPr lang="en-US" sz="2000" spc="10" dirty="0">
                <a:cs typeface="Calibri"/>
              </a:rPr>
              <a:t>b</a:t>
            </a:r>
            <a:r>
              <a:rPr lang="en-US" sz="2000" dirty="0">
                <a:cs typeface="Calibri"/>
              </a:rPr>
              <a:t>e</a:t>
            </a:r>
            <a:r>
              <a:rPr lang="en-US" sz="2000" spc="5" dirty="0">
                <a:cs typeface="Calibri"/>
              </a:rPr>
              <a:t>h</a:t>
            </a:r>
            <a:r>
              <a:rPr lang="en-US" sz="2000" spc="-65" dirty="0">
                <a:cs typeface="Calibri"/>
              </a:rPr>
              <a:t>a</a:t>
            </a:r>
            <a:r>
              <a:rPr lang="en-US" sz="2000" dirty="0">
                <a:cs typeface="Calibri"/>
              </a:rPr>
              <a:t>v</a:t>
            </a:r>
            <a:r>
              <a:rPr lang="en-US" sz="2000" spc="-20" dirty="0">
                <a:cs typeface="Calibri"/>
              </a:rPr>
              <a:t>i</a:t>
            </a:r>
            <a:r>
              <a:rPr lang="en-US" sz="2000" spc="-5" dirty="0">
                <a:cs typeface="Calibri"/>
              </a:rPr>
              <a:t>o</a:t>
            </a:r>
            <a:r>
              <a:rPr lang="en-US" sz="2000" spc="-300" dirty="0">
                <a:cs typeface="Calibri"/>
              </a:rPr>
              <a:t>r</a:t>
            </a:r>
            <a:r>
              <a:rPr lang="en-US" sz="2000" spc="-5" dirty="0">
                <a:cs typeface="Calibri"/>
              </a:rPr>
              <a:t>,</a:t>
            </a:r>
            <a:r>
              <a:rPr lang="en-US" sz="2000" spc="-55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g</a:t>
            </a:r>
            <a:r>
              <a:rPr lang="en-US" sz="2000" spc="-60" dirty="0">
                <a:cs typeface="Calibri"/>
              </a:rPr>
              <a:t>r</a:t>
            </a:r>
            <a:r>
              <a:rPr lang="en-US" sz="2000" spc="-20" dirty="0">
                <a:cs typeface="Calibri"/>
              </a:rPr>
              <a:t>o</a:t>
            </a:r>
            <a:r>
              <a:rPr lang="en-US" sz="2000" dirty="0">
                <a:cs typeface="Calibri"/>
              </a:rPr>
              <a:t>wth, m</a:t>
            </a:r>
            <a:r>
              <a:rPr lang="en-US" sz="2000" spc="-10" dirty="0">
                <a:cs typeface="Calibri"/>
              </a:rPr>
              <a:t>e</a:t>
            </a:r>
            <a:r>
              <a:rPr lang="en-US" sz="2000" spc="-50" dirty="0">
                <a:cs typeface="Calibri"/>
              </a:rPr>
              <a:t>t</a:t>
            </a:r>
            <a:r>
              <a:rPr lang="en-US" sz="2000" dirty="0">
                <a:cs typeface="Calibri"/>
              </a:rPr>
              <a:t>abol</a:t>
            </a:r>
            <a:r>
              <a:rPr lang="en-US" sz="2000" spc="-10" dirty="0">
                <a:cs typeface="Calibri"/>
              </a:rPr>
              <a:t>i</a:t>
            </a:r>
            <a:r>
              <a:rPr lang="en-US" sz="2000" spc="-5" dirty="0">
                <a:cs typeface="Calibri"/>
              </a:rPr>
              <a:t>sm</a:t>
            </a:r>
            <a:r>
              <a:rPr lang="en-US" sz="2000" dirty="0">
                <a:cs typeface="Calibri"/>
              </a:rPr>
              <a:t>,</a:t>
            </a:r>
            <a:r>
              <a:rPr lang="en-US" sz="2000" spc="-2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flui</a:t>
            </a:r>
            <a:r>
              <a:rPr lang="en-US" sz="2000" dirty="0">
                <a:cs typeface="Calibri"/>
              </a:rPr>
              <a:t>d</a:t>
            </a:r>
            <a:r>
              <a:rPr lang="en-US" sz="2000" spc="-10" dirty="0">
                <a:cs typeface="Calibri"/>
              </a:rPr>
              <a:t> </a:t>
            </a:r>
            <a:r>
              <a:rPr lang="en-US" sz="2000" spc="-50" dirty="0">
                <a:cs typeface="Calibri"/>
              </a:rPr>
              <a:t>sta</a:t>
            </a:r>
            <a:r>
              <a:rPr lang="en-US" sz="2000" dirty="0">
                <a:cs typeface="Calibri"/>
              </a:rPr>
              <a:t>tus,</a:t>
            </a:r>
            <a:r>
              <a:rPr lang="en-US" sz="2000" spc="1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de</a:t>
            </a:r>
            <a:r>
              <a:rPr lang="en-US" sz="2000" spc="-50" dirty="0">
                <a:cs typeface="Calibri"/>
              </a:rPr>
              <a:t>v</a:t>
            </a:r>
            <a:r>
              <a:rPr lang="en-US" sz="2000" dirty="0">
                <a:cs typeface="Calibri"/>
              </a:rPr>
              <a:t>elopm</a:t>
            </a:r>
            <a:r>
              <a:rPr lang="en-US" sz="2000" spc="5" dirty="0">
                <a:cs typeface="Calibri"/>
              </a:rPr>
              <a:t>e</a:t>
            </a:r>
            <a:r>
              <a:rPr lang="en-US" sz="2000" spc="-35" dirty="0">
                <a:cs typeface="Calibri"/>
              </a:rPr>
              <a:t>n</a:t>
            </a:r>
            <a:r>
              <a:rPr lang="en-US" sz="2000" spc="-5" dirty="0">
                <a:cs typeface="Calibri"/>
              </a:rPr>
              <a:t>t &amp; </a:t>
            </a:r>
            <a:r>
              <a:rPr lang="en-US" sz="2000" spc="-40" dirty="0">
                <a:cs typeface="Calibri"/>
              </a:rPr>
              <a:t>r</a:t>
            </a:r>
            <a:r>
              <a:rPr lang="en-US" sz="2000" spc="-5" dirty="0">
                <a:cs typeface="Calibri"/>
              </a:rPr>
              <a:t>e</a:t>
            </a:r>
            <a:r>
              <a:rPr lang="en-US" sz="2000" dirty="0">
                <a:cs typeface="Calibri"/>
              </a:rPr>
              <a:t>p</a:t>
            </a:r>
            <a:r>
              <a:rPr lang="en-US" sz="2000" spc="-65" dirty="0">
                <a:cs typeface="Calibri"/>
              </a:rPr>
              <a:t>r</a:t>
            </a:r>
            <a:r>
              <a:rPr lang="en-US" sz="2000" spc="-5" dirty="0">
                <a:cs typeface="Calibri"/>
              </a:rPr>
              <a:t>oduct</a:t>
            </a:r>
            <a:r>
              <a:rPr lang="en-US" sz="2000" spc="-10" dirty="0">
                <a:cs typeface="Calibri"/>
              </a:rPr>
              <a:t>i</a:t>
            </a:r>
            <a:r>
              <a:rPr lang="en-US" sz="2000" spc="-5" dirty="0">
                <a:cs typeface="Calibri"/>
              </a:rPr>
              <a:t>on</a:t>
            </a:r>
            <a:endParaRPr lang="en-US" sz="2000" dirty="0">
              <a:cs typeface="Calibri"/>
            </a:endParaRP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98F9-2430-4A72-8477-67B05BC56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677194"/>
            <a:ext cx="8115300" cy="909896"/>
          </a:xfrm>
        </p:spPr>
        <p:txBody>
          <a:bodyPr>
            <a:normAutofit/>
          </a:bodyPr>
          <a:lstStyle/>
          <a:p>
            <a:r>
              <a:rPr lang="en-US" sz="2900"/>
              <a:t>Pituitary hormones and associated diseases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E11EF-DEF8-479A-9081-1236E3C49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1589732"/>
            <a:ext cx="8115300" cy="602995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0AE57C-30AD-4D4E-9855-B5FBEAD66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60126"/>
            <a:ext cx="9144000" cy="2497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2ECF7-10F1-4999-BE8A-C86982E83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9" y="1537053"/>
            <a:ext cx="8326167" cy="4787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EDA1C3-17AB-4E27-8FEE-F5F126F793C5}"/>
              </a:ext>
            </a:extLst>
          </p:cNvPr>
          <p:cNvSpPr txBox="1"/>
          <p:nvPr/>
        </p:nvSpPr>
        <p:spPr>
          <a:xfrm>
            <a:off x="500995" y="6324600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Apexanesthesia.com</a:t>
            </a:r>
          </a:p>
        </p:txBody>
      </p:sp>
    </p:spTree>
    <p:extLst>
      <p:ext uri="{BB962C8B-B14F-4D97-AF65-F5344CB8AC3E}">
        <p14:creationId xmlns:p14="http://schemas.microsoft.com/office/powerpoint/2010/main" val="2013602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3382" y="838200"/>
            <a:ext cx="6906895" cy="902570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spc="-225" dirty="0"/>
              <a:t>T</a:t>
            </a:r>
            <a:r>
              <a:rPr sz="4000" spc="-50" dirty="0"/>
              <a:t>r</a:t>
            </a:r>
            <a:r>
              <a:rPr sz="4000" spc="-5" dirty="0"/>
              <a:t>e</a:t>
            </a:r>
            <a:r>
              <a:rPr sz="4000" spc="-30" dirty="0"/>
              <a:t>a</a:t>
            </a:r>
            <a:r>
              <a:rPr sz="4000" dirty="0"/>
              <a:t>tme</a:t>
            </a:r>
            <a:r>
              <a:rPr sz="4000" spc="-50" dirty="0"/>
              <a:t>n</a:t>
            </a:r>
            <a:r>
              <a:rPr sz="4000" spc="-5" dirty="0"/>
              <a:t>t</a:t>
            </a:r>
            <a:r>
              <a:rPr lang="en-US" sz="4000" spc="-5" dirty="0"/>
              <a:t> of pituitary tumor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1133382" y="2565550"/>
            <a:ext cx="7135495" cy="3588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latin typeface="Calibri"/>
                <a:cs typeface="Calibri"/>
              </a:rPr>
              <a:t>S</a:t>
            </a:r>
            <a:r>
              <a:rPr sz="3600" spc="5" dirty="0">
                <a:latin typeface="Calibri"/>
                <a:cs typeface="Calibri"/>
              </a:rPr>
              <a:t>u</a:t>
            </a:r>
            <a:r>
              <a:rPr sz="3600" spc="-40" dirty="0">
                <a:latin typeface="Calibri"/>
                <a:cs typeface="Calibri"/>
              </a:rPr>
              <a:t>r</a:t>
            </a:r>
            <a:r>
              <a:rPr sz="3600" dirty="0">
                <a:latin typeface="Calibri"/>
                <a:cs typeface="Calibri"/>
              </a:rPr>
              <a:t>gi</a:t>
            </a:r>
            <a:r>
              <a:rPr sz="3600" spc="-50" dirty="0">
                <a:latin typeface="Calibri"/>
                <a:cs typeface="Calibri"/>
              </a:rPr>
              <a:t>c</a:t>
            </a:r>
            <a:r>
              <a:rPr sz="3600" dirty="0">
                <a:latin typeface="Calibri"/>
                <a:cs typeface="Calibri"/>
              </a:rPr>
              <a:t>al</a:t>
            </a:r>
            <a:r>
              <a:rPr sz="3600" spc="-3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I</a:t>
            </a:r>
            <a:r>
              <a:rPr sz="3600" spc="-45" dirty="0">
                <a:latin typeface="Calibri"/>
                <a:cs typeface="Calibri"/>
              </a:rPr>
              <a:t>n</a:t>
            </a:r>
            <a:r>
              <a:rPr sz="3600" spc="-50" dirty="0">
                <a:latin typeface="Calibri"/>
                <a:cs typeface="Calibri"/>
              </a:rPr>
              <a:t>t</a:t>
            </a:r>
            <a:r>
              <a:rPr sz="3600" spc="-5" dirty="0">
                <a:latin typeface="Calibri"/>
                <a:cs typeface="Calibri"/>
              </a:rPr>
              <a:t>e</a:t>
            </a:r>
            <a:r>
              <a:rPr sz="3600" spc="35" dirty="0">
                <a:latin typeface="Calibri"/>
                <a:cs typeface="Calibri"/>
              </a:rPr>
              <a:t>r</a:t>
            </a:r>
            <a:r>
              <a:rPr sz="3600" spc="-50" dirty="0">
                <a:latin typeface="Calibri"/>
                <a:cs typeface="Calibri"/>
              </a:rPr>
              <a:t>v</a:t>
            </a:r>
            <a:r>
              <a:rPr sz="3600" dirty="0">
                <a:latin typeface="Calibri"/>
                <a:cs typeface="Calibri"/>
              </a:rPr>
              <a:t>e</a:t>
            </a:r>
            <a:r>
              <a:rPr sz="3600" spc="-30" dirty="0">
                <a:latin typeface="Calibri"/>
                <a:cs typeface="Calibri"/>
              </a:rPr>
              <a:t>n</a:t>
            </a:r>
            <a:r>
              <a:rPr sz="3600" dirty="0">
                <a:latin typeface="Calibri"/>
                <a:cs typeface="Calibri"/>
              </a:rPr>
              <a:t>t</a:t>
            </a:r>
            <a:r>
              <a:rPr sz="3600" spc="-15" dirty="0">
                <a:latin typeface="Calibri"/>
                <a:cs typeface="Calibri"/>
              </a:rPr>
              <a:t>i</a:t>
            </a:r>
            <a:r>
              <a:rPr sz="3600" spc="-5" dirty="0">
                <a:latin typeface="Calibri"/>
                <a:cs typeface="Calibri"/>
              </a:rPr>
              <a:t>on</a:t>
            </a:r>
            <a:endParaRPr sz="36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2800" spc="-5" dirty="0" err="1">
                <a:latin typeface="Calibri"/>
                <a:cs typeface="Calibri"/>
              </a:rPr>
              <a:t>T</a:t>
            </a:r>
            <a:r>
              <a:rPr sz="2800" spc="-55" dirty="0" err="1">
                <a:latin typeface="Calibri"/>
                <a:cs typeface="Calibri"/>
              </a:rPr>
              <a:t>r</a:t>
            </a:r>
            <a:r>
              <a:rPr sz="2800" dirty="0" err="1">
                <a:latin typeface="Calibri"/>
                <a:cs typeface="Calibri"/>
              </a:rPr>
              <a:t>an</a:t>
            </a:r>
            <a:r>
              <a:rPr sz="2800" spc="-5" dirty="0" err="1">
                <a:latin typeface="Calibri"/>
                <a:cs typeface="Calibri"/>
              </a:rPr>
              <a:t>s</a:t>
            </a:r>
            <a:r>
              <a:rPr lang="en-US" sz="2800" spc="-5" dirty="0" err="1">
                <a:latin typeface="Calibri"/>
                <a:cs typeface="Calibri"/>
              </a:rPr>
              <a:t>s</a:t>
            </a:r>
            <a:r>
              <a:rPr sz="2800" spc="10" dirty="0" err="1">
                <a:latin typeface="Calibri"/>
                <a:cs typeface="Calibri"/>
              </a:rPr>
              <a:t>p</a:t>
            </a:r>
            <a:r>
              <a:rPr sz="2800" spc="5" dirty="0" err="1">
                <a:latin typeface="Calibri"/>
                <a:cs typeface="Calibri"/>
              </a:rPr>
              <a:t>h</a:t>
            </a:r>
            <a:r>
              <a:rPr sz="2800" dirty="0" err="1">
                <a:latin typeface="Calibri"/>
                <a:cs typeface="Calibri"/>
              </a:rPr>
              <a:t>e</a:t>
            </a:r>
            <a:r>
              <a:rPr sz="2800" spc="10" dirty="0" err="1">
                <a:latin typeface="Calibri"/>
                <a:cs typeface="Calibri"/>
              </a:rPr>
              <a:t>n</a:t>
            </a:r>
            <a:r>
              <a:rPr sz="2800" spc="-5" dirty="0" err="1">
                <a:latin typeface="Calibri"/>
                <a:cs typeface="Calibri"/>
              </a:rPr>
              <a:t>oi</a:t>
            </a:r>
            <a:r>
              <a:rPr sz="2800" spc="5" dirty="0" err="1">
                <a:latin typeface="Calibri"/>
                <a:cs typeface="Calibri"/>
              </a:rPr>
              <a:t>d</a:t>
            </a:r>
            <a:r>
              <a:rPr sz="2800" dirty="0" err="1">
                <a:latin typeface="Calibri"/>
                <a:cs typeface="Calibri"/>
              </a:rPr>
              <a:t>al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lang="en-US" sz="2800" spc="-60" dirty="0">
                <a:latin typeface="Calibri"/>
                <a:cs typeface="Calibri"/>
              </a:rPr>
              <a:t>usual </a:t>
            </a:r>
            <a:r>
              <a:rPr sz="2800" dirty="0">
                <a:latin typeface="Calibri"/>
                <a:cs typeface="Calibri"/>
              </a:rPr>
              <a:t>ap</a:t>
            </a:r>
            <a:r>
              <a:rPr sz="2800" spc="5" dirty="0">
                <a:latin typeface="Calibri"/>
                <a:cs typeface="Calibri"/>
              </a:rPr>
              <a:t>p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oach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ting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15" dirty="0">
                <a:latin typeface="Calibri"/>
                <a:cs typeface="Calibri"/>
              </a:rPr>
              <a:t>f</a:t>
            </a:r>
            <a:r>
              <a:rPr sz="2800" dirty="0">
                <a:latin typeface="Calibri"/>
                <a:cs typeface="Calibri"/>
              </a:rPr>
              <a:t>-</a:t>
            </a:r>
            <a:r>
              <a:rPr sz="2800" spc="-5" dirty="0">
                <a:latin typeface="Calibri"/>
                <a:cs typeface="Calibri"/>
              </a:rPr>
              <a:t>si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ting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ition</a:t>
            </a:r>
            <a:r>
              <a:rPr sz="2800" spc="-15" dirty="0">
                <a:latin typeface="Calibri"/>
                <a:cs typeface="Calibri"/>
              </a:rPr>
              <a:t> (</a:t>
            </a:r>
            <a:r>
              <a:rPr sz="2800" dirty="0">
                <a:latin typeface="Calibri"/>
                <a:cs typeface="Calibri"/>
              </a:rPr>
              <a:t>lim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ed ac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lang="en-US" sz="2800" spc="5" dirty="0">
                <a:latin typeface="Calibri"/>
                <a:cs typeface="Calibri"/>
              </a:rPr>
              <a:t>  </a:t>
            </a:r>
            <a:r>
              <a:rPr sz="2800" spc="-2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ai</a:t>
            </a:r>
            <a:r>
              <a:rPr sz="2800" spc="10" dirty="0">
                <a:latin typeface="Calibri"/>
                <a:cs typeface="Calibri"/>
              </a:rPr>
              <a:t>r</a:t>
            </a:r>
            <a:r>
              <a:rPr sz="2800" spc="-45" dirty="0">
                <a:latin typeface="Calibri"/>
                <a:cs typeface="Calibri"/>
              </a:rPr>
              <a:t>w</a:t>
            </a:r>
            <a:r>
              <a:rPr sz="2800" spc="-65" dirty="0">
                <a:latin typeface="Calibri"/>
                <a:cs typeface="Calibri"/>
              </a:rPr>
              <a:t>a</a:t>
            </a:r>
            <a:r>
              <a:rPr sz="2800" spc="-210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1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ent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6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 </a:t>
            </a:r>
            <a:r>
              <a:rPr sz="2800" spc="-16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)</a:t>
            </a: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g</a:t>
            </a:r>
            <a:r>
              <a:rPr sz="2800" spc="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ifi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ential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 </a:t>
            </a:r>
            <a:r>
              <a:rPr sz="2800" spc="-5" dirty="0">
                <a:latin typeface="Calibri"/>
                <a:cs typeface="Calibri"/>
              </a:rPr>
              <a:t>blo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loss</a:t>
            </a:r>
          </a:p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Epin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phrine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 </a:t>
            </a:r>
            <a:r>
              <a:rPr sz="2800" spc="-3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2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aine</a:t>
            </a:r>
            <a:r>
              <a:rPr lang="en-US" sz="2800" dirty="0">
                <a:latin typeface="Calibri"/>
                <a:cs typeface="Calibri"/>
              </a:rPr>
              <a:t>-</a:t>
            </a:r>
            <a:r>
              <a:rPr sz="2800" spc="-5" dirty="0">
                <a:latin typeface="Calibri"/>
                <a:cs typeface="Calibri"/>
              </a:rPr>
              <a:t>soa</a:t>
            </a:r>
            <a:r>
              <a:rPr sz="2800" spc="-100" dirty="0">
                <a:latin typeface="Calibri"/>
                <a:cs typeface="Calibri"/>
              </a:rPr>
              <a:t>k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5" dirty="0">
                <a:latin typeface="Calibri"/>
                <a:cs typeface="Calibri"/>
              </a:rPr>
              <a:t> s</a:t>
            </a:r>
            <a:r>
              <a:rPr sz="2800" spc="10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es</a:t>
            </a: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asal </a:t>
            </a:r>
            <a:r>
              <a:rPr sz="2800" spc="10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acking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282" y="528065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Transsphenoidal</a:t>
            </a:r>
            <a:r>
              <a:rPr lang="en-US" dirty="0"/>
              <a:t> Approach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4655"/>
            <a:ext cx="8305799" cy="5047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60501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www.google.com</a:t>
            </a:r>
            <a:r>
              <a:rPr lang="en-US" sz="800" dirty="0"/>
              <a:t>/</a:t>
            </a:r>
            <a:r>
              <a:rPr lang="en-US" sz="800" dirty="0" err="1"/>
              <a:t>search?hl</a:t>
            </a:r>
            <a:r>
              <a:rPr lang="en-US" sz="800" dirty="0"/>
              <a:t>=</a:t>
            </a:r>
            <a:r>
              <a:rPr lang="en-US" sz="800" dirty="0" err="1"/>
              <a:t>en&amp;biw</a:t>
            </a:r>
            <a:r>
              <a:rPr lang="en-US" sz="800" dirty="0"/>
              <a:t>=976&amp;bih=775&amp;tbm=</a:t>
            </a:r>
            <a:r>
              <a:rPr lang="en-US" sz="800" dirty="0" err="1"/>
              <a:t>isch&amp;sa</a:t>
            </a:r>
            <a:r>
              <a:rPr lang="en-US" sz="800" dirty="0"/>
              <a:t>=1&amp;ei=S2BbWpu7BNHQjwPUkqvwBw&amp;q=</a:t>
            </a:r>
            <a:r>
              <a:rPr lang="en-US" sz="800" dirty="0" err="1"/>
              <a:t>pituitary+adenoma+transsphenoidal+surgery&amp;oq</a:t>
            </a:r>
            <a:r>
              <a:rPr lang="en-US" sz="800" dirty="0"/>
              <a:t>=</a:t>
            </a:r>
            <a:r>
              <a:rPr lang="en-US" sz="800" dirty="0" err="1"/>
              <a:t>transphenoidal+su&amp;gs_l</a:t>
            </a:r>
            <a:r>
              <a:rPr lang="en-US" sz="800" dirty="0"/>
              <a:t>=psy-ab.1.4.0i13k1l3j0i13i5i30k1l5j0i8i13i30k1l2.14037.27806.0.34103.38.28.1.1.1.0.200.2813.4j17j1.22.0....0...1c.1.64.psy-ab..20.11.1207...0j0i67k1j0i30k1j0i5i30k1.0.baajC6DfLKg#imgrc=</a:t>
            </a:r>
            <a:r>
              <a:rPr lang="en-US" sz="800" dirty="0" err="1"/>
              <a:t>zFSK-rpOGY_kbM</a:t>
            </a:r>
            <a:r>
              <a:rPr lang="en-US" sz="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99669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9314" y="-76200"/>
            <a:ext cx="6405372" cy="1382188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330835" algn="ctr">
              <a:lnSpc>
                <a:spcPct val="100000"/>
              </a:lnSpc>
            </a:pPr>
            <a:r>
              <a:rPr lang="en-US" sz="3600" dirty="0"/>
              <a:t>Pituitary vs. Major Vessels</a:t>
            </a:r>
            <a:endParaRPr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38825"/>
            <a:ext cx="7848600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8089" y="6400800"/>
            <a:ext cx="5562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www.pinterest.com</a:t>
            </a:r>
            <a:r>
              <a:rPr lang="en-US" sz="800" dirty="0"/>
              <a:t>/pin/247486941997948892/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470188"/>
            <a:ext cx="6377940" cy="1133402"/>
          </a:xfrm>
          <a:prstGeom prst="rect">
            <a:avLst/>
          </a:prstGeom>
        </p:spPr>
        <p:txBody>
          <a:bodyPr vert="horz" wrap="square" lIns="0" tIns="103901" rIns="0" bIns="0" rtlCol="0">
            <a:spAutoFit/>
          </a:bodyPr>
          <a:lstStyle/>
          <a:p>
            <a:pPr marL="1865630" algn="ctr">
              <a:lnSpc>
                <a:spcPct val="100000"/>
              </a:lnSpc>
            </a:pPr>
            <a:r>
              <a:rPr sz="4400" dirty="0"/>
              <a:t>Beach</a:t>
            </a:r>
            <a:r>
              <a:rPr sz="4400" spc="-15" dirty="0"/>
              <a:t> </a:t>
            </a:r>
            <a:r>
              <a:rPr sz="4400" spc="-5" dirty="0"/>
              <a:t>chair</a:t>
            </a:r>
            <a:endParaRPr sz="4400" dirty="0"/>
          </a:p>
          <a:p>
            <a:pPr marL="1852930" algn="ctr">
              <a:lnSpc>
                <a:spcPct val="100000"/>
              </a:lnSpc>
              <a:spcBef>
                <a:spcPts val="140"/>
              </a:spcBef>
            </a:pPr>
            <a:r>
              <a:rPr sz="2200" dirty="0"/>
              <a:t>(</a:t>
            </a:r>
            <a:r>
              <a:rPr sz="2200" spc="-35" dirty="0"/>
              <a:t>e</a:t>
            </a:r>
            <a:r>
              <a:rPr sz="2200" spc="-25" dirty="0"/>
              <a:t>v</a:t>
            </a:r>
            <a:r>
              <a:rPr sz="2200" spc="-10" dirty="0"/>
              <a:t>e</a:t>
            </a:r>
            <a:r>
              <a:rPr sz="2200" spc="-5" dirty="0"/>
              <a:t>r</a:t>
            </a:r>
            <a:r>
              <a:rPr sz="2200" dirty="0"/>
              <a:t>y</a:t>
            </a:r>
            <a:r>
              <a:rPr sz="2200" spc="55" dirty="0"/>
              <a:t> </a:t>
            </a:r>
            <a:r>
              <a:rPr sz="2200" spc="-5" dirty="0"/>
              <a:t>inch</a:t>
            </a:r>
            <a:r>
              <a:rPr sz="2200" spc="-25" dirty="0"/>
              <a:t> </a:t>
            </a:r>
            <a:r>
              <a:rPr sz="2200" spc="-5" dirty="0"/>
              <a:t>is 2</a:t>
            </a:r>
            <a:r>
              <a:rPr sz="2200" spc="5" dirty="0"/>
              <a:t> </a:t>
            </a:r>
            <a:r>
              <a:rPr sz="2200" spc="-5" dirty="0"/>
              <a:t>m</a:t>
            </a:r>
            <a:r>
              <a:rPr sz="2200" dirty="0"/>
              <a:t>m</a:t>
            </a:r>
            <a:r>
              <a:rPr sz="2200" spc="-20" dirty="0"/>
              <a:t> </a:t>
            </a:r>
            <a:r>
              <a:rPr sz="2200" dirty="0"/>
              <a:t>H</a:t>
            </a:r>
            <a:r>
              <a:rPr sz="2200" spc="-10" dirty="0"/>
              <a:t>g</a:t>
            </a:r>
            <a:r>
              <a:rPr sz="2200" spc="-5" dirty="0"/>
              <a:t>)</a:t>
            </a:r>
            <a:endParaRPr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752601"/>
            <a:ext cx="6174485" cy="4220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6271281"/>
            <a:ext cx="701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www.cambridge.org</a:t>
            </a:r>
            <a:r>
              <a:rPr lang="en-US" sz="800" dirty="0"/>
              <a:t>/core/books/anesthesia-for-</a:t>
            </a:r>
            <a:r>
              <a:rPr lang="en-US" sz="800" dirty="0" err="1"/>
              <a:t>otolaryngologic</a:t>
            </a:r>
            <a:r>
              <a:rPr lang="en-US" sz="800" dirty="0"/>
              <a:t>-surgery/anesthesia-for-</a:t>
            </a:r>
            <a:r>
              <a:rPr lang="en-US" sz="800" dirty="0" err="1"/>
              <a:t>transsphenoidal</a:t>
            </a:r>
            <a:r>
              <a:rPr lang="en-US" sz="800" dirty="0"/>
              <a:t>-pituitary-surgery/2721D3048C7B8AE8C4D346BCC72D2B37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85800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Notice where the anesthetist is!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36" y="1752600"/>
            <a:ext cx="6351328" cy="4337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62484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www.cambridge.org</a:t>
            </a:r>
            <a:r>
              <a:rPr lang="en-US" sz="1000" dirty="0"/>
              <a:t>/core/books/anesthesia-for-</a:t>
            </a:r>
            <a:r>
              <a:rPr lang="en-US" sz="1000" dirty="0" err="1"/>
              <a:t>otolaryngologic</a:t>
            </a:r>
            <a:r>
              <a:rPr lang="en-US" sz="1000" dirty="0"/>
              <a:t>-surgery/anesthesia-for-</a:t>
            </a:r>
            <a:r>
              <a:rPr lang="en-US" sz="1000" dirty="0" err="1"/>
              <a:t>transsphenoidal</a:t>
            </a:r>
            <a:r>
              <a:rPr lang="en-US" sz="1000" dirty="0"/>
              <a:t>-pituitary-surgery/2721D3048C7B8AE8C4D346BCC72D2B37</a:t>
            </a:r>
          </a:p>
        </p:txBody>
      </p:sp>
    </p:spTree>
    <p:extLst>
      <p:ext uri="{BB962C8B-B14F-4D97-AF65-F5344CB8AC3E}">
        <p14:creationId xmlns:p14="http://schemas.microsoft.com/office/powerpoint/2010/main" val="1210223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73649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Venous Air Embolism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64560" y="3352800"/>
            <a:ext cx="7047855" cy="1931551"/>
          </a:xfrm>
        </p:spPr>
        <p:txBody>
          <a:bodyPr/>
          <a:lstStyle/>
          <a:p>
            <a:r>
              <a:rPr lang="en-US" dirty="0"/>
              <a:t>Be aware of this very serious potential complication.</a:t>
            </a:r>
          </a:p>
        </p:txBody>
      </p:sp>
    </p:spTree>
    <p:extLst>
      <p:ext uri="{BB962C8B-B14F-4D97-AF65-F5344CB8AC3E}">
        <p14:creationId xmlns:p14="http://schemas.microsoft.com/office/powerpoint/2010/main" val="8008494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9314" y="533400"/>
            <a:ext cx="6405372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351155" algn="ctr">
              <a:lnSpc>
                <a:spcPct val="100000"/>
              </a:lnSpc>
            </a:pPr>
            <a:r>
              <a:rPr sz="4400" dirty="0"/>
              <a:t>Ane</a:t>
            </a:r>
            <a:r>
              <a:rPr sz="4400" spc="-45" dirty="0"/>
              <a:t>s</a:t>
            </a:r>
            <a:r>
              <a:rPr sz="4400" dirty="0"/>
              <a:t>th</a:t>
            </a:r>
            <a:r>
              <a:rPr sz="4400" spc="-50" dirty="0"/>
              <a:t>e</a:t>
            </a:r>
            <a:r>
              <a:rPr sz="4400" dirty="0"/>
              <a:t>tic</a:t>
            </a:r>
            <a:r>
              <a:rPr sz="4400" spc="-35" dirty="0"/>
              <a:t> </a:t>
            </a:r>
            <a:r>
              <a:rPr sz="4400" spc="-5" dirty="0"/>
              <a:t>Mana</a:t>
            </a:r>
            <a:r>
              <a:rPr sz="4400" spc="-45" dirty="0"/>
              <a:t>g</a:t>
            </a:r>
            <a:r>
              <a:rPr sz="4400" spc="-5" dirty="0"/>
              <a:t>eme</a:t>
            </a:r>
            <a:r>
              <a:rPr sz="4400" spc="-30" dirty="0"/>
              <a:t>n</a:t>
            </a:r>
            <a:r>
              <a:rPr sz="4400" spc="-5" dirty="0"/>
              <a:t>t</a:t>
            </a:r>
            <a:r>
              <a:rPr lang="en-US" sz="4400" spc="-5" dirty="0"/>
              <a:t> 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33400" y="2743200"/>
            <a:ext cx="7785734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165" indent="-4572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sz="2800" spc="-70" dirty="0">
                <a:latin typeface="Calibri"/>
                <a:cs typeface="Calibri"/>
              </a:rPr>
              <a:t>P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tie</a:t>
            </a:r>
            <a:r>
              <a:rPr sz="2800" spc="-1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6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q</a:t>
            </a:r>
            <a:r>
              <a:rPr sz="2800" dirty="0">
                <a:latin typeface="Calibri"/>
                <a:cs typeface="Calibri"/>
              </a:rPr>
              <a:t>ui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lang="en-US" sz="2800" spc="-10" dirty="0">
                <a:cs typeface="Calibri"/>
              </a:rPr>
              <a:t> peri-op </a:t>
            </a:r>
            <a:r>
              <a:rPr lang="en-US" sz="2800" spc="-30" dirty="0">
                <a:cs typeface="Calibri"/>
              </a:rPr>
              <a:t>c</a:t>
            </a:r>
            <a:r>
              <a:rPr lang="en-US" sz="2800" spc="-5" dirty="0">
                <a:cs typeface="Calibri"/>
              </a:rPr>
              <a:t>or</a:t>
            </a:r>
            <a:r>
              <a:rPr lang="en-US" sz="2800" spc="5" dirty="0">
                <a:cs typeface="Calibri"/>
              </a:rPr>
              <a:t>t</a:t>
            </a:r>
            <a:r>
              <a:rPr lang="en-US" sz="2800" dirty="0">
                <a:cs typeface="Calibri"/>
              </a:rPr>
              <a:t>i</a:t>
            </a:r>
            <a:r>
              <a:rPr lang="en-US" sz="2800" spc="-30" dirty="0">
                <a:cs typeface="Calibri"/>
              </a:rPr>
              <a:t>c</a:t>
            </a:r>
            <a:r>
              <a:rPr lang="en-US" sz="2800" spc="-5" dirty="0">
                <a:cs typeface="Calibri"/>
              </a:rPr>
              <a:t>o</a:t>
            </a:r>
            <a:r>
              <a:rPr lang="en-US" sz="2800" spc="-35" dirty="0">
                <a:cs typeface="Calibri"/>
              </a:rPr>
              <a:t>s</a:t>
            </a:r>
            <a:r>
              <a:rPr lang="en-US" sz="2800" spc="-45" dirty="0">
                <a:cs typeface="Calibri"/>
              </a:rPr>
              <a:t>t</a:t>
            </a:r>
            <a:r>
              <a:rPr lang="en-US" sz="2800" spc="-5" dirty="0">
                <a:cs typeface="Calibri"/>
              </a:rPr>
              <a:t>e</a:t>
            </a:r>
            <a:r>
              <a:rPr lang="en-US" sz="2800" spc="-35" dirty="0">
                <a:cs typeface="Calibri"/>
              </a:rPr>
              <a:t>r</a:t>
            </a:r>
            <a:r>
              <a:rPr lang="en-US" sz="2800" spc="-5" dirty="0">
                <a:cs typeface="Calibri"/>
              </a:rPr>
              <a:t>oi</a:t>
            </a:r>
            <a:r>
              <a:rPr lang="en-US" sz="2800" dirty="0">
                <a:cs typeface="Calibri"/>
              </a:rPr>
              <a:t>d</a:t>
            </a:r>
            <a:r>
              <a:rPr lang="en-US" sz="2800" spc="-5" dirty="0">
                <a:cs typeface="Calibri"/>
              </a:rPr>
              <a:t> </a:t>
            </a:r>
            <a:r>
              <a:rPr lang="en-US" sz="2800" spc="-30" dirty="0">
                <a:cs typeface="Calibri"/>
              </a:rPr>
              <a:t>c</a:t>
            </a:r>
            <a:r>
              <a:rPr lang="en-US" sz="2800" spc="-20" dirty="0">
                <a:cs typeface="Calibri"/>
              </a:rPr>
              <a:t>o</a:t>
            </a:r>
            <a:r>
              <a:rPr lang="en-US" sz="2800" spc="-30" dirty="0">
                <a:cs typeface="Calibri"/>
              </a:rPr>
              <a:t>v</a:t>
            </a:r>
            <a:r>
              <a:rPr lang="en-US" sz="2800" spc="-5" dirty="0">
                <a:cs typeface="Calibri"/>
              </a:rPr>
              <a:t>e</a:t>
            </a:r>
            <a:r>
              <a:rPr lang="en-US" sz="2800" spc="-55" dirty="0">
                <a:cs typeface="Calibri"/>
              </a:rPr>
              <a:t>r</a:t>
            </a:r>
            <a:r>
              <a:rPr lang="en-US" sz="2800" spc="-5" dirty="0">
                <a:cs typeface="Calibri"/>
              </a:rPr>
              <a:t>a</a:t>
            </a:r>
            <a:r>
              <a:rPr lang="en-US" sz="2800" spc="-25" dirty="0">
                <a:cs typeface="Calibri"/>
              </a:rPr>
              <a:t>g</a:t>
            </a:r>
            <a:r>
              <a:rPr lang="en-US" sz="2800" spc="-5" dirty="0">
                <a:cs typeface="Calibri"/>
              </a:rPr>
              <a:t>e</a:t>
            </a:r>
            <a:r>
              <a:rPr lang="en-US" sz="2800" spc="-30" dirty="0">
                <a:cs typeface="Calibri"/>
              </a:rPr>
              <a:t> </a:t>
            </a:r>
            <a:r>
              <a:rPr lang="en-US" sz="2800" dirty="0">
                <a:cs typeface="Calibri"/>
              </a:rPr>
              <a:t>&amp; </a:t>
            </a:r>
            <a:r>
              <a:rPr lang="en-US" sz="2800" spc="-50" dirty="0">
                <a:latin typeface="Calibri"/>
                <a:cs typeface="Calibri"/>
              </a:rPr>
              <a:t>long-term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horm</a:t>
            </a:r>
            <a:r>
              <a:rPr sz="2800" spc="1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la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em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If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iab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ipid</a:t>
            </a:r>
            <a:r>
              <a:rPr sz="2800" spc="5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occu</a:t>
            </a:r>
            <a:r>
              <a:rPr sz="2800" spc="-3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–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aso</a:t>
            </a:r>
            <a:r>
              <a:rPr sz="2800" spc="10" dirty="0">
                <a:latin typeface="Calibri"/>
                <a:cs typeface="Calibri"/>
              </a:rPr>
              <a:t>p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sin</a:t>
            </a:r>
            <a:endParaRPr sz="4050" dirty="0">
              <a:latin typeface="Times New Roman"/>
              <a:cs typeface="Times New Roman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nit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s</a:t>
            </a:r>
            <a:endParaRPr sz="4100" dirty="0">
              <a:latin typeface="Times New Roman"/>
              <a:cs typeface="Times New Roman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An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h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tic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h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10" dirty="0">
                <a:latin typeface="Calibri"/>
                <a:cs typeface="Calibri"/>
              </a:rPr>
              <a:t>l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25" dirty="0">
                <a:latin typeface="Calibri"/>
                <a:cs typeface="Calibri"/>
              </a:rPr>
              <a:t>w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6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 </a:t>
            </a:r>
            <a:r>
              <a:rPr sz="2800" spc="-5" dirty="0">
                <a:latin typeface="Calibri"/>
                <a:cs typeface="Calibri"/>
              </a:rPr>
              <a:t>smoot</a:t>
            </a:r>
            <a:r>
              <a:rPr sz="2800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xt</a:t>
            </a:r>
            <a:r>
              <a:rPr sz="2800" spc="10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b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tion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 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apid</a:t>
            </a:r>
            <a:r>
              <a:rPr sz="2800" spc="-5" dirty="0">
                <a:latin typeface="Calibri"/>
                <a:cs typeface="Calibri"/>
              </a:rPr>
              <a:t> n</a:t>
            </a:r>
            <a:r>
              <a:rPr sz="2800" spc="5" dirty="0">
                <a:latin typeface="Calibri"/>
                <a:cs typeface="Calibri"/>
              </a:rPr>
              <a:t>eu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sm</a:t>
            </a:r>
            <a:r>
              <a:rPr sz="2800" spc="0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si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ed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0795" algn="ctr">
              <a:lnSpc>
                <a:spcPct val="100000"/>
              </a:lnSpc>
            </a:pPr>
            <a:r>
              <a:rPr sz="4400" dirty="0"/>
              <a:t>A</a:t>
            </a:r>
            <a:r>
              <a:rPr sz="4400" spc="-50" dirty="0"/>
              <a:t>n</a:t>
            </a:r>
            <a:r>
              <a:rPr sz="4400" spc="-70" dirty="0"/>
              <a:t>t</a:t>
            </a:r>
            <a:r>
              <a:rPr sz="4400" spc="-5" dirty="0"/>
              <a:t>erio</a:t>
            </a:r>
            <a:r>
              <a:rPr sz="4400" dirty="0"/>
              <a:t>r</a:t>
            </a:r>
            <a:r>
              <a:rPr sz="4400" spc="25" dirty="0"/>
              <a:t> </a:t>
            </a:r>
            <a:r>
              <a:rPr sz="4400" spc="-5" dirty="0"/>
              <a:t>Pitui</a:t>
            </a:r>
            <a:r>
              <a:rPr sz="4400" spc="-55" dirty="0"/>
              <a:t>t</a:t>
            </a:r>
            <a:r>
              <a:rPr sz="4400" dirty="0"/>
              <a:t>a</a:t>
            </a:r>
            <a:r>
              <a:rPr sz="4400" spc="20" dirty="0"/>
              <a:t>r</a:t>
            </a:r>
            <a:r>
              <a:rPr sz="4400" spc="-5" dirty="0"/>
              <a:t>y</a:t>
            </a:r>
            <a:r>
              <a:rPr sz="4400" dirty="0"/>
              <a:t> </a:t>
            </a:r>
            <a:r>
              <a:rPr sz="4400" spc="-5" dirty="0"/>
              <a:t>Diso</a:t>
            </a:r>
            <a:r>
              <a:rPr sz="4400" spc="-55" dirty="0"/>
              <a:t>r</a:t>
            </a:r>
            <a:r>
              <a:rPr sz="4400" dirty="0"/>
              <a:t>de</a:t>
            </a:r>
            <a:r>
              <a:rPr sz="4400" spc="-65" dirty="0"/>
              <a:t>r</a:t>
            </a:r>
            <a:r>
              <a:rPr sz="4400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200" y="2667000"/>
            <a:ext cx="8023859" cy="3105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Hyp</a:t>
            </a:r>
            <a:r>
              <a:rPr sz="3200" spc="-10" dirty="0">
                <a:latin typeface="Calibri"/>
                <a:cs typeface="Calibri"/>
              </a:rPr>
              <a:t>e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sz="3200" spc="-1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c</a:t>
            </a:r>
            <a:r>
              <a:rPr sz="3200" spc="-40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on</a:t>
            </a:r>
            <a:endParaRPr sz="3200" dirty="0">
              <a:latin typeface="Calibri"/>
              <a:cs typeface="Calibri"/>
            </a:endParaRPr>
          </a:p>
          <a:p>
            <a:pPr marL="355600" marR="5080" indent="-342900">
              <a:lnSpc>
                <a:spcPct val="901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Usua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10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secondary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yperfu</a:t>
            </a:r>
            <a:r>
              <a:rPr sz="2800" spc="-2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ct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oning p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tu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2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1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denom</a:t>
            </a:r>
            <a:r>
              <a:rPr sz="2800" dirty="0">
                <a:latin typeface="Calibri"/>
                <a:cs typeface="Calibri"/>
              </a:rPr>
              <a:t>a </a:t>
            </a:r>
            <a:r>
              <a:rPr sz="2800" spc="-5" dirty="0">
                <a:latin typeface="Calibri"/>
                <a:cs typeface="Calibri"/>
              </a:rPr>
              <a:t>(m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5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10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3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 </a:t>
            </a:r>
            <a:r>
              <a:rPr sz="2800" dirty="0">
                <a:latin typeface="Calibri"/>
                <a:cs typeface="Calibri"/>
              </a:rPr>
              <a:t>those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 </a:t>
            </a:r>
            <a:r>
              <a:rPr sz="2800" spc="-5" dirty="0">
                <a:latin typeface="Calibri"/>
                <a:cs typeface="Calibri"/>
              </a:rPr>
              <a:t>p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oduc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lang="en-US" sz="2800" dirty="0">
                <a:sym typeface="Symbol"/>
              </a:rPr>
              <a:t> </a:t>
            </a:r>
            <a:r>
              <a:rPr sz="2800" spc="-5" dirty="0">
                <a:latin typeface="Calibri"/>
                <a:cs typeface="Calibri"/>
              </a:rPr>
              <a:t>p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olact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, </a:t>
            </a:r>
            <a:r>
              <a:rPr sz="2800" spc="-30" dirty="0">
                <a:latin typeface="Calibri"/>
                <a:cs typeface="Calibri"/>
              </a:rPr>
              <a:t>A</a:t>
            </a:r>
            <a:r>
              <a:rPr sz="2800" spc="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TH</a:t>
            </a:r>
            <a:r>
              <a:rPr lang="en-US" sz="2800" dirty="0">
                <a:latin typeface="Calibri"/>
                <a:cs typeface="Calibri"/>
              </a:rPr>
              <a:t> &amp;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g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w</a:t>
            </a:r>
            <a:r>
              <a:rPr sz="2800" dirty="0">
                <a:latin typeface="Calibri"/>
                <a:cs typeface="Calibri"/>
              </a:rPr>
              <a:t>th</a:t>
            </a:r>
            <a:r>
              <a:rPr sz="2800" spc="-5" dirty="0">
                <a:latin typeface="Calibri"/>
                <a:cs typeface="Calibri"/>
              </a:rPr>
              <a:t> ho</a:t>
            </a:r>
            <a:r>
              <a:rPr sz="2800" spc="1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ne)</a:t>
            </a:r>
            <a:endParaRPr sz="2800" dirty="0">
              <a:latin typeface="Calibri"/>
              <a:cs typeface="Calibri"/>
            </a:endParaRPr>
          </a:p>
          <a:p>
            <a:pPr marL="355600" marR="112395" indent="-342900">
              <a:lnSpc>
                <a:spcPct val="899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225" dirty="0">
                <a:latin typeface="Calibri"/>
                <a:cs typeface="Calibri"/>
              </a:rPr>
              <a:t>T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tme</a:t>
            </a:r>
            <a:r>
              <a:rPr sz="2800" spc="-5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9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ocuse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ol</a:t>
            </a:r>
            <a:r>
              <a:rPr sz="2800" spc="-10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g ho</a:t>
            </a:r>
            <a:r>
              <a:rPr sz="2800" spc="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mone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eas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g tumor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85" dirty="0">
                <a:latin typeface="Calibri"/>
                <a:cs typeface="Calibri"/>
              </a:rPr>
              <a:t>z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lang="en-US" sz="2800" spc="-5" dirty="0">
                <a:latin typeface="Calibri"/>
                <a:cs typeface="Calibri"/>
              </a:rPr>
              <a:t> &amp;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s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g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no</a:t>
            </a:r>
            <a:r>
              <a:rPr sz="2800" spc="1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m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spc="1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da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-20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nct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265" y="533400"/>
            <a:ext cx="642747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spc="-5" dirty="0"/>
              <a:t>G</a:t>
            </a:r>
            <a:r>
              <a:rPr sz="4400" spc="-70" dirty="0"/>
              <a:t>r</a:t>
            </a:r>
            <a:r>
              <a:rPr sz="4400" dirty="0"/>
              <a:t>o</a:t>
            </a:r>
            <a:r>
              <a:rPr sz="4400" spc="10" dirty="0"/>
              <a:t>w</a:t>
            </a:r>
            <a:r>
              <a:rPr sz="4400" spc="-5" dirty="0"/>
              <a:t>th</a:t>
            </a:r>
            <a:r>
              <a:rPr sz="4400" dirty="0"/>
              <a:t> Hormone</a:t>
            </a:r>
            <a:r>
              <a:rPr sz="4400" spc="-10" dirty="0"/>
              <a:t> </a:t>
            </a:r>
            <a:r>
              <a:rPr sz="4400" spc="-5" dirty="0"/>
              <a:t>Diso</a:t>
            </a:r>
            <a:r>
              <a:rPr sz="4400" spc="-55" dirty="0"/>
              <a:t>r</a:t>
            </a:r>
            <a:r>
              <a:rPr sz="4400" dirty="0"/>
              <a:t>de</a:t>
            </a:r>
            <a:r>
              <a:rPr sz="4400" spc="-65" dirty="0"/>
              <a:t>r</a:t>
            </a:r>
            <a:r>
              <a:rPr sz="4400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400" y="2044421"/>
            <a:ext cx="8052434" cy="4524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2400" b="1" spc="-5" dirty="0">
                <a:latin typeface="Calibri"/>
                <a:cs typeface="Calibri"/>
              </a:rPr>
              <a:t>Hyp</a:t>
            </a:r>
            <a:r>
              <a:rPr sz="2400" b="1" spc="0" dirty="0">
                <a:latin typeface="Calibri"/>
                <a:cs typeface="Calibri"/>
              </a:rPr>
              <a:t>e</a:t>
            </a:r>
            <a:r>
              <a:rPr sz="2400" b="1" spc="-45" dirty="0">
                <a:latin typeface="Calibri"/>
                <a:cs typeface="Calibri"/>
              </a:rPr>
              <a:t>r</a:t>
            </a:r>
            <a:r>
              <a:rPr sz="2400" b="1" dirty="0">
                <a:latin typeface="Calibri"/>
                <a:cs typeface="Calibri"/>
              </a:rPr>
              <a:t>s</a:t>
            </a:r>
            <a:r>
              <a:rPr sz="2400" b="1" spc="5" dirty="0">
                <a:latin typeface="Calibri"/>
                <a:cs typeface="Calibri"/>
              </a:rPr>
              <a:t>e</a:t>
            </a:r>
            <a:r>
              <a:rPr sz="2400" b="1" spc="-5" dirty="0">
                <a:latin typeface="Calibri"/>
                <a:cs typeface="Calibri"/>
              </a:rPr>
              <a:t>c</a:t>
            </a:r>
            <a:r>
              <a:rPr sz="2400" b="1" spc="-45" dirty="0">
                <a:latin typeface="Calibri"/>
                <a:cs typeface="Calibri"/>
              </a:rPr>
              <a:t>r</a:t>
            </a:r>
            <a:r>
              <a:rPr sz="2400" b="1" spc="-15" dirty="0">
                <a:latin typeface="Calibri"/>
                <a:cs typeface="Calibri"/>
              </a:rPr>
              <a:t>e</a:t>
            </a:r>
            <a:r>
              <a:rPr sz="2400" b="1" spc="-5" dirty="0">
                <a:latin typeface="Calibri"/>
                <a:cs typeface="Calibri"/>
              </a:rPr>
              <a:t>t</a:t>
            </a:r>
            <a:r>
              <a:rPr sz="2400" b="1" spc="-20" dirty="0">
                <a:latin typeface="Calibri"/>
                <a:cs typeface="Calibri"/>
              </a:rPr>
              <a:t>i</a:t>
            </a:r>
            <a:r>
              <a:rPr sz="2400" b="1" spc="-5" dirty="0">
                <a:latin typeface="Calibri"/>
                <a:cs typeface="Calibri"/>
              </a:rPr>
              <a:t>on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Ac</a:t>
            </a:r>
            <a:r>
              <a:rPr sz="2400" b="1" spc="-50" dirty="0">
                <a:latin typeface="Calibri"/>
                <a:cs typeface="Calibri"/>
              </a:rPr>
              <a:t>r</a:t>
            </a:r>
            <a:r>
              <a:rPr sz="2400" b="1" dirty="0">
                <a:latin typeface="Calibri"/>
                <a:cs typeface="Calibri"/>
              </a:rPr>
              <a:t>ome</a:t>
            </a:r>
            <a:r>
              <a:rPr sz="2400" b="1" spc="-70" dirty="0">
                <a:latin typeface="Calibri"/>
                <a:cs typeface="Calibri"/>
              </a:rPr>
              <a:t>g</a:t>
            </a:r>
            <a:r>
              <a:rPr sz="2400" b="1" spc="-5" dirty="0">
                <a:latin typeface="Calibri"/>
                <a:cs typeface="Calibri"/>
              </a:rPr>
              <a:t>aly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ts val="324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110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el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spc="-4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al </a:t>
            </a:r>
            <a:r>
              <a:rPr sz="2400" spc="-35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v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2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w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-5" dirty="0">
                <a:latin typeface="Calibri"/>
                <a:cs typeface="Calibri"/>
              </a:rPr>
              <a:t> (enla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ed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ha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&amp;</a:t>
            </a:r>
            <a:r>
              <a:rPr lang="en-US" sz="2400" spc="-15" dirty="0">
                <a:latin typeface="Calibri"/>
                <a:cs typeface="Calibri"/>
              </a:rPr>
              <a:t> </a:t>
            </a:r>
            <a:r>
              <a:rPr sz="2400" spc="-80" dirty="0">
                <a:latin typeface="Calibri"/>
                <a:cs typeface="Calibri"/>
              </a:rPr>
              <a:t>f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t,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omine</a:t>
            </a:r>
            <a:r>
              <a:rPr sz="2400" spc="-1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t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</a:t>
            </a: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dible)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ts val="324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Sof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2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5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v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5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2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w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</a:t>
            </a:r>
            <a:r>
              <a:rPr sz="2400" dirty="0">
                <a:latin typeface="Calibri"/>
                <a:cs typeface="Calibri"/>
              </a:rPr>
              <a:t>enla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li</a:t>
            </a:r>
            <a:r>
              <a:rPr sz="2400" spc="-20" dirty="0">
                <a:latin typeface="Calibri"/>
                <a:cs typeface="Calibri"/>
              </a:rPr>
              <a:t>p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ong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lang="en-US" sz="2400" spc="-5" dirty="0">
                <a:latin typeface="Calibri"/>
                <a:cs typeface="Calibri"/>
              </a:rPr>
              <a:t>, 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5" dirty="0">
                <a:latin typeface="Calibri"/>
                <a:cs typeface="Calibri"/>
              </a:rPr>
              <a:t>p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glo</a:t>
            </a:r>
            <a:r>
              <a:rPr sz="2400" spc="-5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s)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spc="-5" dirty="0">
                <a:latin typeface="Calibri"/>
                <a:cs typeface="Calibri"/>
              </a:rPr>
              <a:t>Organ</a:t>
            </a:r>
            <a:r>
              <a:rPr sz="2400" spc="-5" dirty="0">
                <a:latin typeface="Calibri"/>
                <a:cs typeface="Calibri"/>
              </a:rPr>
              <a:t>ome</a:t>
            </a:r>
            <a:r>
              <a:rPr sz="2400" spc="-50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aly</a:t>
            </a:r>
            <a:r>
              <a:rPr lang="en-US" sz="2400" dirty="0">
                <a:latin typeface="Calibri"/>
                <a:cs typeface="Calibri"/>
              </a:rPr>
              <a:t> (Cardiomyopathy </a:t>
            </a:r>
            <a:r>
              <a:rPr lang="en-US" sz="2400">
                <a:latin typeface="Calibri"/>
                <a:cs typeface="Calibri"/>
              </a:rPr>
              <a:t>most serious)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40" dirty="0">
                <a:latin typeface="Calibri"/>
                <a:cs typeface="Calibri"/>
              </a:rPr>
              <a:t>s</a:t>
            </a:r>
            <a:r>
              <a:rPr sz="2400" spc="-5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eoarthr</a:t>
            </a:r>
            <a:r>
              <a:rPr sz="2400" spc="-2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Glu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os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30" dirty="0">
                <a:latin typeface="Calibri"/>
                <a:cs typeface="Calibri"/>
              </a:rPr>
              <a:t>t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7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ance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80" dirty="0">
                <a:latin typeface="Calibri"/>
                <a:cs typeface="Calibri"/>
              </a:rPr>
              <a:t>P</a:t>
            </a:r>
            <a:r>
              <a:rPr sz="2400" spc="-5" dirty="0">
                <a:latin typeface="Calibri"/>
                <a:cs typeface="Calibri"/>
              </a:rPr>
              <a:t>er</a:t>
            </a:r>
            <a:r>
              <a:rPr sz="2400" spc="-20" dirty="0">
                <a:latin typeface="Calibri"/>
                <a:cs typeface="Calibri"/>
              </a:rPr>
              <a:t>i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h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6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al </a:t>
            </a:r>
            <a:r>
              <a:rPr sz="2400" spc="-5" dirty="0">
                <a:latin typeface="Calibri"/>
                <a:cs typeface="Calibri"/>
              </a:rPr>
              <a:t>ne</a:t>
            </a:r>
            <a:r>
              <a:rPr sz="2400" spc="10" dirty="0">
                <a:latin typeface="Calibri"/>
                <a:cs typeface="Calibri"/>
              </a:rPr>
              <a:t>u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op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65" dirty="0">
                <a:latin typeface="Calibri"/>
                <a:cs typeface="Calibri"/>
              </a:rPr>
              <a:t>h</a:t>
            </a:r>
            <a:r>
              <a:rPr sz="2400" spc="-5" dirty="0">
                <a:latin typeface="Calibri"/>
                <a:cs typeface="Calibri"/>
              </a:rPr>
              <a:t>y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105" dirty="0">
                <a:latin typeface="Calibri"/>
                <a:cs typeface="Calibri"/>
              </a:rPr>
              <a:t>k</a:t>
            </a:r>
            <a:r>
              <a:rPr sz="2400" spc="-5" dirty="0">
                <a:latin typeface="Calibri"/>
                <a:cs typeface="Calibri"/>
              </a:rPr>
              <a:t>el</a:t>
            </a:r>
            <a:r>
              <a:rPr sz="2400" spc="-25" dirty="0">
                <a:latin typeface="Calibri"/>
                <a:cs typeface="Calibri"/>
              </a:rPr>
              <a:t>e</a:t>
            </a:r>
            <a:r>
              <a:rPr sz="2400" spc="-5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al mus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spc="-10" dirty="0">
                <a:latin typeface="Calibri"/>
                <a:cs typeface="Calibri"/>
              </a:rPr>
              <a:t>l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w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kne</a:t>
            </a:r>
            <a:r>
              <a:rPr sz="2400" dirty="0">
                <a:latin typeface="Calibri"/>
                <a:cs typeface="Calibri"/>
              </a:rPr>
              <a:t>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5AD5C-A26F-4873-A3C6-A42C23425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800"/>
            <a:ext cx="7315200" cy="990600"/>
          </a:xfrm>
        </p:spPr>
        <p:txBody>
          <a:bodyPr>
            <a:normAutofit/>
          </a:bodyPr>
          <a:lstStyle/>
          <a:p>
            <a:r>
              <a:rPr lang="en-US" sz="4000" dirty="0"/>
              <a:t>General principles </a:t>
            </a:r>
            <a:r>
              <a:rPr lang="en-US" sz="2800" dirty="0"/>
              <a:t>(cont.)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2AD7D-1D64-475F-AC89-8F5A067F0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7315200" cy="4343400"/>
          </a:xfrm>
        </p:spPr>
        <p:txBody>
          <a:bodyPr/>
          <a:lstStyle/>
          <a:p>
            <a:r>
              <a:rPr lang="en-US" dirty="0"/>
              <a:t>Functions: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Paracrine:  Acts at sites adjacent to origin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Endocrine:  Hormone enters blood stream to act at distant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Autocrine:  Hormone acts at site of origin.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Receptors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Ion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G-proteins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Enzymes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Gene activation</a:t>
            </a:r>
          </a:p>
        </p:txBody>
      </p:sp>
    </p:spTree>
    <p:extLst>
      <p:ext uri="{BB962C8B-B14F-4D97-AF65-F5344CB8AC3E}">
        <p14:creationId xmlns:p14="http://schemas.microsoft.com/office/powerpoint/2010/main" val="4190636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9313" y="330834"/>
            <a:ext cx="6405372" cy="889746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247015" algn="ctr">
              <a:lnSpc>
                <a:spcPct val="100000"/>
              </a:lnSpc>
            </a:pPr>
            <a:r>
              <a:rPr lang="en-US" sz="4000" dirty="0"/>
              <a:t>Andre the Giant!</a:t>
            </a:r>
            <a:endParaRPr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99869"/>
            <a:ext cx="2667000" cy="2506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592929"/>
            <a:ext cx="3048000" cy="241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349" y="4267200"/>
            <a:ext cx="37973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228600"/>
            <a:ext cx="6405372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417195" algn="ctr">
              <a:lnSpc>
                <a:spcPct val="100000"/>
              </a:lnSpc>
            </a:pPr>
            <a:r>
              <a:rPr sz="4400" dirty="0"/>
              <a:t>Ac</a:t>
            </a:r>
            <a:r>
              <a:rPr sz="4400" spc="-75" dirty="0"/>
              <a:t>r</a:t>
            </a:r>
            <a:r>
              <a:rPr sz="4400" dirty="0"/>
              <a:t>ome</a:t>
            </a:r>
            <a:r>
              <a:rPr sz="4400" spc="-100" dirty="0"/>
              <a:t>g</a:t>
            </a:r>
            <a:r>
              <a:rPr sz="4400" spc="-5" dirty="0"/>
              <a:t>aly</a:t>
            </a:r>
            <a:r>
              <a:rPr sz="4400" spc="15" dirty="0"/>
              <a:t> </a:t>
            </a:r>
            <a:r>
              <a:rPr sz="4400" spc="-220" dirty="0"/>
              <a:t>T</a:t>
            </a:r>
            <a:r>
              <a:rPr sz="4400" spc="-45" dirty="0"/>
              <a:t>r</a:t>
            </a:r>
            <a:r>
              <a:rPr sz="4400" spc="-5" dirty="0"/>
              <a:t>e</a:t>
            </a:r>
            <a:r>
              <a:rPr sz="4400" spc="-25" dirty="0"/>
              <a:t>a</a:t>
            </a:r>
            <a:r>
              <a:rPr sz="4400" dirty="0"/>
              <a:t>tme</a:t>
            </a:r>
            <a:r>
              <a:rPr sz="4400" spc="-45" dirty="0"/>
              <a:t>n</a:t>
            </a:r>
            <a:r>
              <a:rPr sz="4400" spc="-5" dirty="0"/>
              <a:t>t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839628" y="2590800"/>
            <a:ext cx="7464743" cy="2739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P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8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mi</a:t>
            </a:r>
            <a:r>
              <a:rPr sz="2800" spc="10" dirty="0">
                <a:latin typeface="Calibri"/>
                <a:cs typeface="Calibri"/>
              </a:rPr>
              <a:t>c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osu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gi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em</a:t>
            </a:r>
            <a:r>
              <a:rPr sz="2800" spc="-25" dirty="0">
                <a:latin typeface="Calibri"/>
                <a:cs typeface="Calibri"/>
              </a:rPr>
              <a:t>o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al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tu</a:t>
            </a:r>
            <a:r>
              <a:rPr sz="2800" spc="5" dirty="0">
                <a:latin typeface="Calibri"/>
                <a:cs typeface="Calibri"/>
              </a:rPr>
              <a:t>m</a:t>
            </a:r>
            <a:r>
              <a:rPr sz="2800" spc="-5" dirty="0">
                <a:latin typeface="Calibri"/>
                <a:cs typeface="Calibri"/>
              </a:rPr>
              <a:t>or</a:t>
            </a:r>
            <a:endParaRPr sz="2800" dirty="0">
              <a:latin typeface="Times New Roman"/>
              <a:cs typeface="Times New Roman"/>
            </a:endParaRPr>
          </a:p>
          <a:p>
            <a:pPr marL="355600" marR="207645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10" dirty="0">
                <a:cs typeface="Calibri"/>
              </a:rPr>
              <a:t>T</a:t>
            </a:r>
            <a:r>
              <a:rPr lang="en-US" sz="2800" spc="-35" dirty="0">
                <a:cs typeface="Calibri"/>
              </a:rPr>
              <a:t>r</a:t>
            </a:r>
            <a:r>
              <a:rPr lang="en-US" sz="2800" dirty="0">
                <a:cs typeface="Calibri"/>
              </a:rPr>
              <a:t>eatme</a:t>
            </a:r>
            <a:r>
              <a:rPr lang="en-US" sz="2800" spc="-25" dirty="0">
                <a:cs typeface="Calibri"/>
              </a:rPr>
              <a:t>n</a:t>
            </a:r>
            <a:r>
              <a:rPr lang="en-US" sz="2800" dirty="0">
                <a:cs typeface="Calibri"/>
              </a:rPr>
              <a:t>t</a:t>
            </a:r>
            <a:r>
              <a:rPr lang="en-US" sz="2800" spc="-70" dirty="0">
                <a:cs typeface="Calibri"/>
              </a:rPr>
              <a:t> options </a:t>
            </a:r>
            <a:r>
              <a:rPr lang="en-US" sz="2800" spc="-60" dirty="0">
                <a:cs typeface="Calibri"/>
              </a:rPr>
              <a:t>f</a:t>
            </a:r>
            <a:r>
              <a:rPr lang="en-US" sz="2800" spc="-5" dirty="0">
                <a:cs typeface="Calibri"/>
              </a:rPr>
              <a:t>o</a:t>
            </a:r>
            <a:r>
              <a:rPr lang="en-US" sz="2800" dirty="0">
                <a:cs typeface="Calibri"/>
              </a:rPr>
              <a:t>r non-surgical </a:t>
            </a:r>
            <a:r>
              <a:rPr lang="en-US" sz="2800" spc="-15" dirty="0">
                <a:cs typeface="Calibri"/>
              </a:rPr>
              <a:t>p</a:t>
            </a:r>
            <a:r>
              <a:rPr lang="en-US" sz="2800" dirty="0">
                <a:cs typeface="Calibri"/>
              </a:rPr>
              <a:t>ts</a:t>
            </a:r>
            <a:r>
              <a:rPr lang="en-US" sz="2800" spc="-35" dirty="0">
                <a:cs typeface="Calibri"/>
              </a:rPr>
              <a:t> </a:t>
            </a:r>
            <a:r>
              <a:rPr lang="en-US" sz="2800" spc="-10" dirty="0">
                <a:cs typeface="Calibri"/>
              </a:rPr>
              <a:t>include </a:t>
            </a:r>
            <a:r>
              <a:rPr lang="en-US" sz="2800" spc="-1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dmini</a:t>
            </a:r>
            <a:r>
              <a:rPr sz="2800" spc="-3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800" spc="-5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800" spc="-15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2800" spc="5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sz="2800" spc="-5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2800" spc="-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 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t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eotide</a:t>
            </a:r>
            <a:r>
              <a:rPr lang="en-US" sz="2800" spc="-5" dirty="0">
                <a:latin typeface="Calibri"/>
                <a:cs typeface="Calibri"/>
              </a:rPr>
              <a:t> (</a:t>
            </a:r>
            <a:r>
              <a:rPr sz="2800" dirty="0">
                <a:latin typeface="Calibri"/>
                <a:cs typeface="Calibri"/>
              </a:rPr>
              <a:t>long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ng soma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40" dirty="0">
                <a:latin typeface="Calibri"/>
                <a:cs typeface="Calibri"/>
              </a:rPr>
              <a:t>st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n</a:t>
            </a:r>
            <a:r>
              <a:rPr lang="en-US" sz="2800" spc="-5" dirty="0">
                <a:latin typeface="Calibri"/>
                <a:cs typeface="Calibri"/>
              </a:rPr>
              <a:t>)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 </a:t>
            </a:r>
            <a:r>
              <a:rPr sz="2800" spc="-5" dirty="0">
                <a:latin typeface="Calibri"/>
                <a:cs typeface="Calibri"/>
              </a:rPr>
              <a:t>b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omocri</a:t>
            </a:r>
            <a:r>
              <a:rPr sz="2800" spc="-10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ne</a:t>
            </a:r>
            <a:r>
              <a:rPr lang="en-US" sz="2800" spc="-5" dirty="0">
                <a:latin typeface="Calibri"/>
                <a:cs typeface="Calibri"/>
              </a:rPr>
              <a:t> &amp;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gland ir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adiation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609600"/>
            <a:ext cx="6405372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ctr">
              <a:lnSpc>
                <a:spcPct val="100000"/>
              </a:lnSpc>
            </a:pPr>
            <a:r>
              <a:rPr lang="en-US" sz="4000" spc="-5" dirty="0"/>
              <a:t>Acromegaly </a:t>
            </a:r>
            <a:br>
              <a:rPr lang="en-US" sz="4000" spc="-5" dirty="0"/>
            </a:br>
            <a:r>
              <a:rPr lang="en-US" sz="4000" spc="-5" dirty="0"/>
              <a:t>Anesthetic Implications</a:t>
            </a:r>
            <a:br>
              <a:rPr lang="en-US" sz="4000" spc="-5" dirty="0"/>
            </a:b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685800" y="2262694"/>
            <a:ext cx="7458075" cy="4570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Ca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10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lang="en-US" sz="2800" spc="-60" dirty="0">
                <a:latin typeface="Calibri"/>
                <a:cs typeface="Calibri"/>
              </a:rPr>
              <a:t>airway </a:t>
            </a:r>
            <a:r>
              <a:rPr sz="2800" spc="-40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x</a:t>
            </a:r>
            <a:r>
              <a:rPr sz="2800" dirty="0">
                <a:latin typeface="Calibri"/>
                <a:cs typeface="Calibri"/>
              </a:rPr>
              <a:t>am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&amp; careful consideration of mask &amp; ETT size 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-5" dirty="0">
                <a:latin typeface="Calibri"/>
                <a:cs typeface="Calibri"/>
              </a:rPr>
              <a:t>Anticipate </a:t>
            </a:r>
            <a:r>
              <a:rPr lang="en-US" sz="2800" b="1" spc="-5" dirty="0">
                <a:latin typeface="Calibri"/>
                <a:cs typeface="Calibri"/>
              </a:rPr>
              <a:t>potential difficult intubation </a:t>
            </a:r>
            <a:r>
              <a:rPr lang="en-US" sz="2800" spc="-5" dirty="0">
                <a:latin typeface="Calibri"/>
                <a:cs typeface="Calibri"/>
              </a:rPr>
              <a:t>d/t large &amp; thick tongue s</a:t>
            </a:r>
            <a:r>
              <a:rPr sz="2800" spc="-5" dirty="0">
                <a:latin typeface="Calibri"/>
                <a:cs typeface="Calibri"/>
              </a:rPr>
              <a:t>u</a:t>
            </a:r>
            <a:r>
              <a:rPr sz="2800" spc="10" dirty="0">
                <a:latin typeface="Calibri"/>
                <a:cs typeface="Calibri"/>
              </a:rPr>
              <a:t>b</a:t>
            </a:r>
            <a:r>
              <a:rPr sz="2800" dirty="0">
                <a:latin typeface="Calibri"/>
                <a:cs typeface="Calibri"/>
              </a:rPr>
              <a:t>glo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tic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ar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wing</a:t>
            </a:r>
            <a:r>
              <a:rPr lang="en-US" sz="2800" spc="-30" dirty="0">
                <a:latin typeface="Calibri"/>
                <a:cs typeface="Calibri"/>
              </a:rPr>
              <a:t> &amp;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al 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la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25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ment </a:t>
            </a:r>
            <a:r>
              <a:rPr lang="en-US" sz="2800" dirty="0">
                <a:sym typeface="Symbol"/>
              </a:rPr>
              <a:t>  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6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10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ic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smalle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2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T</a:t>
            </a:r>
            <a:endParaRPr lang="en-US"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latin typeface="Calibri"/>
                <a:cs typeface="Calibri"/>
              </a:rPr>
              <a:t>Avoid nasal intubation – enlarged </a:t>
            </a:r>
            <a:r>
              <a:rPr lang="en-US" sz="2800" dirty="0" err="1">
                <a:latin typeface="Calibri"/>
                <a:cs typeface="Calibri"/>
              </a:rPr>
              <a:t>turbinates</a:t>
            </a:r>
            <a:endParaRPr sz="40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Ca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iac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60" dirty="0">
                <a:latin typeface="Calibri"/>
                <a:cs typeface="Calibri"/>
              </a:rPr>
              <a:t>x</a:t>
            </a:r>
            <a:r>
              <a:rPr sz="2800" spc="-5" dirty="0">
                <a:latin typeface="Calibri"/>
                <a:cs typeface="Calibri"/>
              </a:rPr>
              <a:t>am</a:t>
            </a:r>
            <a:endParaRPr sz="41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G</a:t>
            </a:r>
            <a:r>
              <a:rPr sz="2800" spc="-10" dirty="0">
                <a:latin typeface="Calibri"/>
                <a:cs typeface="Calibri"/>
              </a:rPr>
              <a:t>l</a:t>
            </a:r>
            <a:r>
              <a:rPr sz="2800" spc="5" dirty="0">
                <a:latin typeface="Calibri"/>
                <a:cs typeface="Calibri"/>
              </a:rPr>
              <a:t>u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and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elect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ol</a:t>
            </a:r>
            <a:r>
              <a:rPr sz="2800" spc="10" dirty="0">
                <a:latin typeface="Calibri"/>
                <a:cs typeface="Calibri"/>
              </a:rPr>
              <a:t>y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</a:t>
            </a:r>
            <a:r>
              <a:rPr sz="2800" spc="1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2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ori</a:t>
            </a:r>
            <a:r>
              <a:rPr sz="2800" spc="1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g</a:t>
            </a:r>
            <a:endParaRPr lang="en-US" sz="2800" spc="-5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265" y="914400"/>
            <a:ext cx="642747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spc="-5" dirty="0"/>
              <a:t>G</a:t>
            </a:r>
            <a:r>
              <a:rPr sz="4400" spc="-70" dirty="0"/>
              <a:t>r</a:t>
            </a:r>
            <a:r>
              <a:rPr sz="4400" dirty="0"/>
              <a:t>o</a:t>
            </a:r>
            <a:r>
              <a:rPr sz="4400" spc="10" dirty="0"/>
              <a:t>w</a:t>
            </a:r>
            <a:r>
              <a:rPr sz="4400" spc="-5" dirty="0"/>
              <a:t>th</a:t>
            </a:r>
            <a:r>
              <a:rPr sz="4400" dirty="0"/>
              <a:t> Hormone</a:t>
            </a:r>
            <a:r>
              <a:rPr sz="4400" spc="-10" dirty="0"/>
              <a:t> </a:t>
            </a:r>
            <a:r>
              <a:rPr sz="4400" spc="-5" dirty="0"/>
              <a:t>Diso</a:t>
            </a:r>
            <a:r>
              <a:rPr sz="4400" spc="-55" dirty="0"/>
              <a:t>r</a:t>
            </a:r>
            <a:r>
              <a:rPr sz="4400" dirty="0"/>
              <a:t>de</a:t>
            </a:r>
            <a:r>
              <a:rPr sz="4400" spc="-65" dirty="0"/>
              <a:t>r</a:t>
            </a:r>
            <a:r>
              <a:rPr sz="4400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3565" y="3276600"/>
            <a:ext cx="7976870" cy="22518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3600" spc="-5" dirty="0">
                <a:latin typeface="Calibri"/>
                <a:cs typeface="Calibri"/>
              </a:rPr>
              <a:t>H</a:t>
            </a:r>
            <a:r>
              <a:rPr sz="3600" spc="-20" dirty="0">
                <a:latin typeface="Calibri"/>
                <a:cs typeface="Calibri"/>
              </a:rPr>
              <a:t>y</a:t>
            </a:r>
            <a:r>
              <a:rPr sz="3600" spc="-5" dirty="0">
                <a:latin typeface="Calibri"/>
                <a:cs typeface="Calibri"/>
              </a:rPr>
              <a:t>posec</a:t>
            </a:r>
            <a:r>
              <a:rPr sz="3600" spc="-25" dirty="0">
                <a:latin typeface="Calibri"/>
                <a:cs typeface="Calibri"/>
              </a:rPr>
              <a:t>r</a:t>
            </a:r>
            <a:r>
              <a:rPr sz="3600" spc="-20" dirty="0">
                <a:latin typeface="Calibri"/>
                <a:cs typeface="Calibri"/>
              </a:rPr>
              <a:t>e</a:t>
            </a:r>
            <a:r>
              <a:rPr sz="3600" dirty="0">
                <a:latin typeface="Calibri"/>
                <a:cs typeface="Calibri"/>
              </a:rPr>
              <a:t>t</a:t>
            </a:r>
            <a:r>
              <a:rPr sz="3600" spc="-15" dirty="0">
                <a:latin typeface="Calibri"/>
                <a:cs typeface="Calibri"/>
              </a:rPr>
              <a:t>i</a:t>
            </a:r>
            <a:r>
              <a:rPr sz="3600" spc="-5" dirty="0">
                <a:latin typeface="Calibri"/>
                <a:cs typeface="Calibri"/>
              </a:rPr>
              <a:t>on</a:t>
            </a:r>
            <a:endParaRPr sz="4600" dirty="0">
              <a:latin typeface="Times New Roman"/>
              <a:cs typeface="Times New Roman"/>
            </a:endParaRPr>
          </a:p>
          <a:p>
            <a:pPr marL="355600" indent="-342900">
              <a:lnSpc>
                <a:spcPts val="345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Ca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e</a:t>
            </a:r>
            <a:r>
              <a:rPr sz="3200" spc="0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ul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-5" dirty="0">
                <a:latin typeface="Calibri"/>
                <a:cs typeface="Calibri"/>
              </a:rPr>
              <a:t> d</a:t>
            </a:r>
            <a:r>
              <a:rPr sz="3200" spc="-50" dirty="0">
                <a:latin typeface="Calibri"/>
                <a:cs typeface="Calibri"/>
              </a:rPr>
              <a:t>w</a:t>
            </a:r>
            <a:r>
              <a:rPr sz="3200" spc="-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-5" dirty="0">
                <a:latin typeface="Calibri"/>
                <a:cs typeface="Calibri"/>
              </a:rPr>
              <a:t>fi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m,</a:t>
            </a:r>
            <a:r>
              <a:rPr sz="3200" dirty="0">
                <a:latin typeface="Calibri"/>
                <a:cs typeface="Calibri"/>
              </a:rPr>
              <a:t> mi</a:t>
            </a:r>
            <a:r>
              <a:rPr sz="3200" spc="10" dirty="0">
                <a:latin typeface="Calibri"/>
                <a:cs typeface="Calibri"/>
              </a:rPr>
              <a:t>l</a:t>
            </a:r>
            <a:r>
              <a:rPr sz="3200" dirty="0">
                <a:latin typeface="Calibri"/>
                <a:cs typeface="Calibri"/>
              </a:rPr>
              <a:t>d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obes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5" dirty="0">
                <a:latin typeface="Calibri"/>
                <a:cs typeface="Calibri"/>
              </a:rPr>
              <a:t>t</a:t>
            </a:r>
            <a:r>
              <a:rPr sz="3200" spc="-225" dirty="0">
                <a:latin typeface="Calibri"/>
                <a:cs typeface="Calibri"/>
              </a:rPr>
              <a:t>y</a:t>
            </a:r>
            <a:r>
              <a:rPr sz="3200" spc="-5" dirty="0">
                <a:latin typeface="Calibri"/>
                <a:cs typeface="Calibri"/>
              </a:rPr>
              <a:t>,</a:t>
            </a:r>
            <a:r>
              <a:rPr lang="en-US" sz="3200" dirty="0">
                <a:sym typeface="Symbol"/>
              </a:rPr>
              <a:t>  </a:t>
            </a:r>
            <a:r>
              <a:rPr sz="3200" dirty="0">
                <a:latin typeface="Calibri"/>
                <a:cs typeface="Calibri"/>
              </a:rPr>
              <a:t>le</a:t>
            </a:r>
            <a:r>
              <a:rPr sz="3200" spc="10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n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bo</a:t>
            </a:r>
            <a:r>
              <a:rPr sz="3200" spc="-15" dirty="0">
                <a:latin typeface="Calibri"/>
                <a:cs typeface="Calibri"/>
              </a:rPr>
              <a:t>d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ma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spc="-5" dirty="0">
                <a:latin typeface="Calibri"/>
                <a:cs typeface="Calibri"/>
              </a:rPr>
              <a:t>s</a:t>
            </a:r>
            <a:r>
              <a:rPr lang="en-US" sz="3200" dirty="0">
                <a:latin typeface="Calibri"/>
                <a:cs typeface="Calibri"/>
              </a:rPr>
              <a:t> &amp;</a:t>
            </a:r>
            <a:r>
              <a:rPr sz="3200" spc="-65" dirty="0">
                <a:latin typeface="Calibri"/>
                <a:cs typeface="Calibri"/>
              </a:rPr>
              <a:t>h</a:t>
            </a:r>
            <a:r>
              <a:rPr sz="3200" spc="-10" dirty="0">
                <a:latin typeface="Calibri"/>
                <a:cs typeface="Calibri"/>
              </a:rPr>
              <a:t>y</a:t>
            </a:r>
            <a:r>
              <a:rPr sz="3200" spc="-5" dirty="0">
                <a:latin typeface="Calibri"/>
                <a:cs typeface="Calibri"/>
              </a:rPr>
              <a:t>po</a:t>
            </a:r>
            <a:r>
              <a:rPr sz="3200" spc="-15" dirty="0">
                <a:latin typeface="Calibri"/>
                <a:cs typeface="Calibri"/>
              </a:rPr>
              <a:t>g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-50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cl</a:t>
            </a:r>
            <a:r>
              <a:rPr sz="3200" spc="10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mia</a:t>
            </a:r>
            <a:endParaRPr sz="33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3200" spc="-200" dirty="0">
                <a:latin typeface="Calibri"/>
                <a:cs typeface="Calibri"/>
              </a:rPr>
              <a:t>T</a:t>
            </a:r>
            <a:r>
              <a:rPr sz="3200" spc="-45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eatme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h</a:t>
            </a:r>
            <a:r>
              <a:rPr sz="3200" spc="-5" dirty="0">
                <a:latin typeface="Calibri"/>
                <a:cs typeface="Calibri"/>
              </a:rPr>
              <a:t> bi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spc="-55" dirty="0">
                <a:latin typeface="Calibri"/>
                <a:cs typeface="Calibri"/>
              </a:rPr>
              <a:t>s</a:t>
            </a:r>
            <a:r>
              <a:rPr sz="3200" spc="-10" dirty="0">
                <a:latin typeface="Calibri"/>
                <a:cs typeface="Calibri"/>
              </a:rPr>
              <a:t>y</a:t>
            </a:r>
            <a:r>
              <a:rPr sz="3200" spc="-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thetic g</a:t>
            </a:r>
            <a:r>
              <a:rPr sz="3200" spc="-65" dirty="0">
                <a:latin typeface="Calibri"/>
                <a:cs typeface="Calibri"/>
              </a:rPr>
              <a:t>r</a:t>
            </a:r>
            <a:r>
              <a:rPr sz="3200" spc="-30" dirty="0">
                <a:latin typeface="Calibri"/>
                <a:cs typeface="Calibri"/>
              </a:rPr>
              <a:t>o</a:t>
            </a:r>
            <a:r>
              <a:rPr sz="3200" spc="-10" dirty="0">
                <a:latin typeface="Calibri"/>
                <a:cs typeface="Calibri"/>
              </a:rPr>
              <a:t>w</a:t>
            </a:r>
            <a:r>
              <a:rPr sz="3200" dirty="0">
                <a:latin typeface="Calibri"/>
                <a:cs typeface="Calibri"/>
              </a:rPr>
              <a:t>th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horm</a:t>
            </a:r>
            <a:r>
              <a:rPr sz="3200" spc="-10" dirty="0">
                <a:latin typeface="Calibri"/>
                <a:cs typeface="Calibri"/>
              </a:rPr>
              <a:t>o</a:t>
            </a:r>
            <a:r>
              <a:rPr sz="3200" spc="-5" dirty="0">
                <a:latin typeface="Calibri"/>
                <a:cs typeface="Calibri"/>
              </a:rPr>
              <a:t>ne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6096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467995" algn="ctr">
              <a:lnSpc>
                <a:spcPct val="100000"/>
              </a:lnSpc>
            </a:pPr>
            <a:r>
              <a:rPr sz="4400" spc="-85" dirty="0"/>
              <a:t>P</a:t>
            </a:r>
            <a:r>
              <a:rPr sz="4400" dirty="0"/>
              <a:t>o</a:t>
            </a:r>
            <a:r>
              <a:rPr sz="4400" spc="-45" dirty="0"/>
              <a:t>s</a:t>
            </a:r>
            <a:r>
              <a:rPr sz="4400" spc="-70" dirty="0"/>
              <a:t>t</a:t>
            </a:r>
            <a:r>
              <a:rPr sz="4400" spc="-5" dirty="0"/>
              <a:t>erio</a:t>
            </a:r>
            <a:r>
              <a:rPr sz="4400" dirty="0"/>
              <a:t>r</a:t>
            </a:r>
            <a:r>
              <a:rPr sz="4400" spc="10" dirty="0"/>
              <a:t> </a:t>
            </a:r>
            <a:r>
              <a:rPr sz="4400" spc="-5" dirty="0"/>
              <a:t>Pi</a:t>
            </a:r>
            <a:r>
              <a:rPr sz="4400" spc="-15" dirty="0"/>
              <a:t>t</a:t>
            </a:r>
            <a:r>
              <a:rPr sz="4400" spc="-5" dirty="0"/>
              <a:t>ui</a:t>
            </a:r>
            <a:r>
              <a:rPr sz="4400" spc="-60" dirty="0"/>
              <a:t>t</a:t>
            </a:r>
            <a:r>
              <a:rPr sz="4400" dirty="0"/>
              <a:t>a</a:t>
            </a:r>
            <a:r>
              <a:rPr sz="4400" spc="15" dirty="0"/>
              <a:t>r</a:t>
            </a:r>
            <a:r>
              <a:rPr sz="4400" spc="-5" dirty="0"/>
              <a:t>y</a:t>
            </a:r>
            <a:r>
              <a:rPr sz="4400" dirty="0"/>
              <a:t> Lo</a:t>
            </a:r>
            <a:r>
              <a:rPr sz="4400" spc="-15" dirty="0"/>
              <a:t>b</a:t>
            </a:r>
            <a:r>
              <a:rPr sz="4400"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19200" y="3124200"/>
            <a:ext cx="7238428" cy="2826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-145" dirty="0">
                <a:latin typeface="Calibri"/>
                <a:cs typeface="Calibri"/>
              </a:rPr>
              <a:t>Secretes 2 hormones:  </a:t>
            </a:r>
            <a:r>
              <a:rPr sz="2800" dirty="0">
                <a:latin typeface="Calibri"/>
                <a:cs typeface="Calibri"/>
              </a:rPr>
              <a:t>ADH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70" dirty="0">
                <a:latin typeface="Calibri"/>
                <a:cs typeface="Calibri"/>
              </a:rPr>
              <a:t>o</a:t>
            </a:r>
            <a:r>
              <a:rPr sz="2800" spc="-10" dirty="0">
                <a:latin typeface="Calibri"/>
                <a:cs typeface="Calibri"/>
              </a:rPr>
              <a:t>xy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ocin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ADH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ol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5" dirty="0">
                <a:latin typeface="Calibri"/>
                <a:cs typeface="Calibri"/>
              </a:rPr>
              <a:t>w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40" dirty="0">
                <a:latin typeface="Calibri"/>
                <a:cs typeface="Calibri"/>
              </a:rPr>
              <a:t>e</a:t>
            </a:r>
            <a:r>
              <a:rPr sz="2800" spc="-90" dirty="0">
                <a:latin typeface="Calibri"/>
                <a:cs typeface="Calibri"/>
              </a:rPr>
              <a:t>x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-35" dirty="0">
                <a:latin typeface="Calibri"/>
                <a:cs typeface="Calibri"/>
              </a:rPr>
              <a:t>r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spc="-4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urine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ts val="384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10" dirty="0">
                <a:latin typeface="Calibri"/>
                <a:cs typeface="Calibri"/>
              </a:rPr>
              <a:t>xy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oci</a:t>
            </a:r>
            <a:r>
              <a:rPr sz="2800" dirty="0">
                <a:latin typeface="Calibri"/>
                <a:cs typeface="Calibri"/>
              </a:rPr>
              <a:t>n </a:t>
            </a:r>
            <a:r>
              <a:rPr sz="2800" spc="-3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ti</a:t>
            </a:r>
            <a:r>
              <a:rPr sz="2800" spc="10" dirty="0">
                <a:latin typeface="Calibri"/>
                <a:cs typeface="Calibri"/>
              </a:rPr>
              <a:t>m</a:t>
            </a:r>
            <a:r>
              <a:rPr sz="2800" spc="-5" dirty="0">
                <a:latin typeface="Calibri"/>
                <a:cs typeface="Calibri"/>
              </a:rPr>
              <a:t>ula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1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-25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tion</a:t>
            </a:r>
            <a:r>
              <a:rPr lang="en-US" sz="2800" dirty="0">
                <a:latin typeface="Calibri"/>
                <a:cs typeface="Calibri"/>
              </a:rPr>
              <a:t> &amp; </a:t>
            </a:r>
            <a:r>
              <a:rPr sz="2800" spc="-5" dirty="0">
                <a:latin typeface="Calibri"/>
                <a:cs typeface="Calibri"/>
              </a:rPr>
              <a:t>u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ine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smoot</a:t>
            </a:r>
            <a:r>
              <a:rPr sz="2800" dirty="0">
                <a:latin typeface="Calibri"/>
                <a:cs typeface="Calibri"/>
              </a:rPr>
              <a:t>h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mus</a:t>
            </a:r>
            <a:r>
              <a:rPr sz="2800" spc="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le</a:t>
            </a:r>
            <a:r>
              <a:rPr sz="2800" spc="-20" dirty="0">
                <a:latin typeface="Calibri"/>
                <a:cs typeface="Calibri"/>
              </a:rPr>
              <a:t> 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latin typeface="Calibri"/>
                <a:cs typeface="Calibri"/>
              </a:rPr>
              <a:t>Both are s</a:t>
            </a:r>
            <a:r>
              <a:rPr sz="2800" spc="-10" dirty="0">
                <a:latin typeface="Calibri"/>
                <a:cs typeface="Calibri"/>
              </a:rPr>
              <a:t>y</a:t>
            </a:r>
            <a:r>
              <a:rPr sz="2800" spc="-2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th</a:t>
            </a:r>
            <a:r>
              <a:rPr sz="2800" spc="5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90" dirty="0">
                <a:latin typeface="Calibri"/>
                <a:cs typeface="Calibri"/>
              </a:rPr>
              <a:t>z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h</a:t>
            </a:r>
            <a:r>
              <a:rPr sz="2800" spc="-10" dirty="0">
                <a:latin typeface="Calibri"/>
                <a:cs typeface="Calibri"/>
              </a:rPr>
              <a:t>y</a:t>
            </a:r>
            <a:r>
              <a:rPr sz="2800" spc="-5" dirty="0">
                <a:latin typeface="Calibri"/>
                <a:cs typeface="Calibri"/>
              </a:rPr>
              <a:t>pothal</a:t>
            </a:r>
            <a:r>
              <a:rPr sz="2800" spc="1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mus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50" y="738253"/>
            <a:ext cx="6405372" cy="5539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ADH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369313" y="1143000"/>
            <a:ext cx="7088887" cy="4422749"/>
          </a:xfrm>
        </p:spPr>
        <p:txBody>
          <a:bodyPr>
            <a:normAutofit fontScale="85000" lnSpcReduction="20000"/>
          </a:bodyPr>
          <a:lstStyle/>
          <a:p>
            <a:pPr marL="355600" marR="5080" indent="-342900">
              <a:lnSpc>
                <a:spcPct val="798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Acts</a:t>
            </a:r>
            <a:r>
              <a:rPr lang="en-US" sz="2400" spc="-5" dirty="0">
                <a:solidFill>
                  <a:srgbClr val="000000"/>
                </a:solidFill>
              </a:rPr>
              <a:t> o</a:t>
            </a:r>
            <a:r>
              <a:rPr lang="en-US" sz="2400" dirty="0">
                <a:solidFill>
                  <a:srgbClr val="000000"/>
                </a:solidFill>
              </a:rPr>
              <a:t>n</a:t>
            </a:r>
            <a:r>
              <a:rPr lang="en-US" sz="2400" spc="10" dirty="0">
                <a:solidFill>
                  <a:srgbClr val="000000"/>
                </a:solidFill>
              </a:rPr>
              <a:t> </a:t>
            </a:r>
            <a:r>
              <a:rPr lang="en-US" sz="2400" spc="-35" dirty="0">
                <a:solidFill>
                  <a:srgbClr val="000000"/>
                </a:solidFill>
              </a:rPr>
              <a:t>r</a:t>
            </a:r>
            <a:r>
              <a:rPr lang="en-US" sz="2400" dirty="0">
                <a:solidFill>
                  <a:srgbClr val="000000"/>
                </a:solidFill>
              </a:rPr>
              <a:t>e</a:t>
            </a:r>
            <a:r>
              <a:rPr lang="en-US" sz="2400" spc="10" dirty="0">
                <a:solidFill>
                  <a:srgbClr val="000000"/>
                </a:solidFill>
              </a:rPr>
              <a:t>n</a:t>
            </a:r>
            <a:r>
              <a:rPr lang="en-US" sz="2400" dirty="0">
                <a:solidFill>
                  <a:srgbClr val="000000"/>
                </a:solidFill>
              </a:rPr>
              <a:t>al</a:t>
            </a:r>
            <a:r>
              <a:rPr lang="en-US" sz="2400" spc="-40" dirty="0">
                <a:solidFill>
                  <a:srgbClr val="000000"/>
                </a:solidFill>
              </a:rPr>
              <a:t> </a:t>
            </a:r>
            <a:r>
              <a:rPr lang="en-US" sz="2400" spc="-25" dirty="0">
                <a:solidFill>
                  <a:srgbClr val="000000"/>
                </a:solidFill>
              </a:rPr>
              <a:t>c</a:t>
            </a:r>
            <a:r>
              <a:rPr lang="en-US" sz="2400" spc="-5" dirty="0">
                <a:solidFill>
                  <a:srgbClr val="000000"/>
                </a:solidFill>
              </a:rPr>
              <a:t>ollecti</a:t>
            </a:r>
            <a:r>
              <a:rPr lang="en-US" sz="2400" dirty="0">
                <a:solidFill>
                  <a:srgbClr val="000000"/>
                </a:solidFill>
              </a:rPr>
              <a:t>ng</a:t>
            </a:r>
            <a:r>
              <a:rPr lang="en-US" sz="2400" spc="-15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ducts</a:t>
            </a:r>
            <a:r>
              <a:rPr lang="en-US" sz="2400" spc="-5" dirty="0">
                <a:solidFill>
                  <a:srgbClr val="000000"/>
                </a:solidFill>
              </a:rPr>
              <a:t> </a:t>
            </a:r>
            <a:r>
              <a:rPr lang="en-US" sz="2400" spc="-15" dirty="0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o a</a:t>
            </a:r>
            <a:r>
              <a:rPr lang="en-US" sz="2400" spc="-15" dirty="0">
                <a:solidFill>
                  <a:srgbClr val="000000"/>
                </a:solidFill>
              </a:rPr>
              <a:t>b</a:t>
            </a:r>
            <a:r>
              <a:rPr lang="en-US" sz="2400" spc="-5" dirty="0">
                <a:solidFill>
                  <a:srgbClr val="000000"/>
                </a:solidFill>
              </a:rPr>
              <a:t>s</a:t>
            </a:r>
            <a:r>
              <a:rPr lang="en-US" sz="2400" dirty="0">
                <a:solidFill>
                  <a:srgbClr val="000000"/>
                </a:solidFill>
              </a:rPr>
              <a:t>orpt</a:t>
            </a:r>
            <a:r>
              <a:rPr lang="en-US" sz="2400" spc="-10" dirty="0">
                <a:solidFill>
                  <a:srgbClr val="000000"/>
                </a:solidFill>
              </a:rPr>
              <a:t>i</a:t>
            </a:r>
            <a:r>
              <a:rPr lang="en-US" sz="2400" spc="-5" dirty="0">
                <a:solidFill>
                  <a:srgbClr val="000000"/>
                </a:solidFill>
              </a:rPr>
              <a:t>o</a:t>
            </a:r>
            <a:r>
              <a:rPr lang="en-US" sz="2400" dirty="0">
                <a:solidFill>
                  <a:srgbClr val="000000"/>
                </a:solidFill>
              </a:rPr>
              <a:t>n</a:t>
            </a:r>
            <a:r>
              <a:rPr lang="en-US" sz="2400" spc="-5" dirty="0">
                <a:solidFill>
                  <a:srgbClr val="000000"/>
                </a:solidFill>
              </a:rPr>
              <a:t> o</a:t>
            </a:r>
            <a:r>
              <a:rPr lang="en-US" sz="2400" dirty="0">
                <a:solidFill>
                  <a:srgbClr val="000000"/>
                </a:solidFill>
              </a:rPr>
              <a:t>f</a:t>
            </a:r>
            <a:r>
              <a:rPr lang="en-US" sz="2400" spc="-10" dirty="0">
                <a:solidFill>
                  <a:srgbClr val="000000"/>
                </a:solidFill>
              </a:rPr>
              <a:t> </a:t>
            </a:r>
            <a:r>
              <a:rPr lang="en-US" sz="2400" spc="-5" dirty="0">
                <a:solidFill>
                  <a:srgbClr val="000000"/>
                </a:solidFill>
              </a:rPr>
              <a:t>s</a:t>
            </a:r>
            <a:r>
              <a:rPr lang="en-US" sz="2400" dirty="0">
                <a:solidFill>
                  <a:srgbClr val="000000"/>
                </a:solidFill>
              </a:rPr>
              <a:t>olu</a:t>
            </a:r>
            <a:r>
              <a:rPr lang="en-US" sz="2400" spc="-35" dirty="0">
                <a:solidFill>
                  <a:srgbClr val="000000"/>
                </a:solidFill>
              </a:rPr>
              <a:t>t</a:t>
            </a:r>
            <a:r>
              <a:rPr lang="en-US" sz="2400" spc="-5" dirty="0">
                <a:solidFill>
                  <a:srgbClr val="000000"/>
                </a:solidFill>
              </a:rPr>
              <a:t>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spc="-10" dirty="0">
                <a:solidFill>
                  <a:srgbClr val="000000"/>
                </a:solidFill>
              </a:rPr>
              <a:t>f</a:t>
            </a:r>
            <a:r>
              <a:rPr lang="en-US" sz="2400" spc="-45" dirty="0">
                <a:solidFill>
                  <a:srgbClr val="000000"/>
                </a:solidFill>
              </a:rPr>
              <a:t>r</a:t>
            </a:r>
            <a:r>
              <a:rPr lang="en-US" sz="2400" spc="-5" dirty="0">
                <a:solidFill>
                  <a:srgbClr val="000000"/>
                </a:solidFill>
              </a:rPr>
              <a:t>ee</a:t>
            </a:r>
            <a:r>
              <a:rPr lang="en-US" sz="2400" spc="-25" dirty="0">
                <a:solidFill>
                  <a:srgbClr val="000000"/>
                </a:solidFill>
              </a:rPr>
              <a:t> </a:t>
            </a:r>
            <a:r>
              <a:rPr lang="en-US" sz="2400" spc="-50" dirty="0">
                <a:solidFill>
                  <a:srgbClr val="000000"/>
                </a:solidFill>
              </a:rPr>
              <a:t>w</a:t>
            </a:r>
            <a:r>
              <a:rPr lang="en-US" sz="2400" spc="-25" dirty="0">
                <a:solidFill>
                  <a:srgbClr val="000000"/>
                </a:solidFill>
              </a:rPr>
              <a:t>a</a:t>
            </a:r>
            <a:r>
              <a:rPr lang="en-US" sz="2400" spc="-45" dirty="0">
                <a:solidFill>
                  <a:srgbClr val="000000"/>
                </a:solidFill>
              </a:rPr>
              <a:t>t</a:t>
            </a:r>
            <a:r>
              <a:rPr lang="en-US" sz="2400" spc="-5" dirty="0">
                <a:solidFill>
                  <a:srgbClr val="000000"/>
                </a:solidFill>
              </a:rPr>
              <a:t>er</a:t>
            </a:r>
            <a:r>
              <a:rPr lang="en-US" sz="2400" spc="-10" dirty="0">
                <a:solidFill>
                  <a:srgbClr val="000000"/>
                </a:solidFill>
              </a:rPr>
              <a:t> f</a:t>
            </a:r>
            <a:r>
              <a:rPr lang="en-US" sz="2400" spc="-35" dirty="0">
                <a:solidFill>
                  <a:srgbClr val="000000"/>
                </a:solidFill>
              </a:rPr>
              <a:t>r</a:t>
            </a:r>
            <a:r>
              <a:rPr lang="en-US" sz="2400" spc="-5" dirty="0">
                <a:solidFill>
                  <a:srgbClr val="000000"/>
                </a:solidFill>
              </a:rPr>
              <a:t>o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  <a:r>
              <a:rPr lang="en-US" sz="2400" spc="-5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t</a:t>
            </a:r>
            <a:r>
              <a:rPr lang="en-US" sz="2400" spc="5" dirty="0">
                <a:solidFill>
                  <a:srgbClr val="000000"/>
                </a:solidFill>
              </a:rPr>
              <a:t>ubu</a:t>
            </a:r>
            <a:r>
              <a:rPr lang="en-US" sz="2400" dirty="0">
                <a:solidFill>
                  <a:srgbClr val="000000"/>
                </a:solidFill>
              </a:rPr>
              <a:t>les</a:t>
            </a:r>
          </a:p>
          <a:p>
            <a:pPr marL="355600" marR="508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spc="-5" dirty="0"/>
              <a:t>Primary actions: </a:t>
            </a:r>
            <a:r>
              <a:rPr lang="en-US" sz="2400" dirty="0">
                <a:sym typeface="Symbol"/>
              </a:rPr>
              <a:t></a:t>
            </a:r>
            <a:r>
              <a:rPr lang="en-US" sz="2400" dirty="0"/>
              <a:t> </a:t>
            </a:r>
            <a:r>
              <a:rPr lang="en-US" sz="2400" spc="-5" dirty="0"/>
              <a:t>uri</a:t>
            </a:r>
            <a:r>
              <a:rPr lang="en-US" sz="2400" spc="10" dirty="0"/>
              <a:t>n</a:t>
            </a:r>
            <a:r>
              <a:rPr lang="en-US" sz="2400" spc="-5" dirty="0"/>
              <a:t>e</a:t>
            </a:r>
            <a:r>
              <a:rPr lang="en-US" sz="2400" spc="-30" dirty="0"/>
              <a:t> </a:t>
            </a:r>
            <a:r>
              <a:rPr lang="en-US" sz="2400" spc="-5" dirty="0"/>
              <a:t>o</a:t>
            </a:r>
            <a:r>
              <a:rPr lang="en-US" sz="2400" spc="5" dirty="0"/>
              <a:t>s</a:t>
            </a:r>
            <a:r>
              <a:rPr lang="en-US" sz="2400" dirty="0"/>
              <a:t>molarit</a:t>
            </a:r>
            <a:r>
              <a:rPr lang="en-US" sz="2400" spc="-215" dirty="0"/>
              <a:t>y</a:t>
            </a:r>
            <a:r>
              <a:rPr lang="en-US" sz="2400" spc="-5" dirty="0"/>
              <a:t>,</a:t>
            </a:r>
            <a:r>
              <a:rPr lang="en-US" sz="2400" spc="-15" dirty="0"/>
              <a:t> </a:t>
            </a:r>
            <a:r>
              <a:rPr lang="en-US" sz="2400" dirty="0">
                <a:sym typeface="Symbol"/>
              </a:rPr>
              <a:t></a:t>
            </a:r>
            <a:r>
              <a:rPr lang="en-US" sz="2400" spc="-5" dirty="0"/>
              <a:t> </a:t>
            </a:r>
            <a:r>
              <a:rPr lang="en-US" sz="2400" spc="-10" dirty="0"/>
              <a:t>s</a:t>
            </a:r>
            <a:r>
              <a:rPr lang="en-US" sz="2400" dirty="0"/>
              <a:t>er</a:t>
            </a:r>
            <a:r>
              <a:rPr lang="en-US" sz="2400" spc="10" dirty="0"/>
              <a:t>u</a:t>
            </a:r>
            <a:r>
              <a:rPr lang="en-US" sz="2400" spc="-5" dirty="0"/>
              <a:t>m</a:t>
            </a:r>
            <a:r>
              <a:rPr lang="en-US" sz="2400" spc="-15" dirty="0"/>
              <a:t> </a:t>
            </a:r>
            <a:r>
              <a:rPr lang="en-US" sz="2400" spc="-5" dirty="0"/>
              <a:t>o</a:t>
            </a:r>
            <a:r>
              <a:rPr lang="en-US" sz="2400" spc="5" dirty="0"/>
              <a:t>s</a:t>
            </a:r>
            <a:r>
              <a:rPr lang="en-US" sz="2400" dirty="0"/>
              <a:t>molarity</a:t>
            </a:r>
            <a:r>
              <a:rPr lang="en-US" sz="2400" spc="-45" dirty="0"/>
              <a:t> </a:t>
            </a:r>
            <a:r>
              <a:rPr lang="en-US" sz="2400" dirty="0"/>
              <a:t>&amp; </a:t>
            </a:r>
            <a:r>
              <a:rPr lang="en-US" sz="2400" dirty="0">
                <a:sym typeface="Symbol"/>
              </a:rPr>
              <a:t> </a:t>
            </a:r>
            <a:r>
              <a:rPr lang="en-US" sz="2400" dirty="0"/>
              <a:t>i</a:t>
            </a:r>
            <a:r>
              <a:rPr lang="en-US" sz="2400" spc="10" dirty="0"/>
              <a:t>n</a:t>
            </a:r>
            <a:r>
              <a:rPr lang="en-US" sz="2400" spc="-5" dirty="0"/>
              <a:t>c</a:t>
            </a:r>
            <a:r>
              <a:rPr lang="en-US" sz="2400" spc="-50" dirty="0"/>
              <a:t>r</a:t>
            </a:r>
            <a:r>
              <a:rPr lang="en-US" sz="2400" spc="-5" dirty="0"/>
              <a:t>ease</a:t>
            </a:r>
            <a:r>
              <a:rPr lang="en-US" sz="2400" spc="-30" dirty="0"/>
              <a:t> </a:t>
            </a:r>
            <a:r>
              <a:rPr lang="en-US" sz="2400" spc="5" dirty="0"/>
              <a:t>b</a:t>
            </a:r>
            <a:r>
              <a:rPr lang="en-US" sz="2400" dirty="0"/>
              <a:t>lood</a:t>
            </a:r>
            <a:r>
              <a:rPr lang="en-US" sz="2400" spc="-10" dirty="0"/>
              <a:t> </a:t>
            </a:r>
            <a:r>
              <a:rPr lang="en-US" sz="2400" spc="-30" dirty="0"/>
              <a:t>v</a:t>
            </a:r>
            <a:r>
              <a:rPr lang="en-US" sz="2400" spc="-5" dirty="0"/>
              <a:t>ol</a:t>
            </a:r>
            <a:r>
              <a:rPr lang="en-US" sz="2400" spc="5" dirty="0"/>
              <a:t>u</a:t>
            </a:r>
            <a:r>
              <a:rPr lang="en-US" sz="2400" spc="-5" dirty="0"/>
              <a:t>me</a:t>
            </a:r>
            <a:endParaRPr lang="en-US" sz="2400" dirty="0"/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spc="-5" dirty="0"/>
              <a:t>H</a:t>
            </a:r>
            <a:r>
              <a:rPr lang="en-US" sz="2400" spc="-10" dirty="0"/>
              <a:t>i</a:t>
            </a:r>
            <a:r>
              <a:rPr lang="en-US" sz="2400" dirty="0"/>
              <a:t>gh</a:t>
            </a:r>
            <a:r>
              <a:rPr lang="en-US" sz="2400" spc="5" dirty="0"/>
              <a:t> </a:t>
            </a:r>
            <a:r>
              <a:rPr lang="en-US" sz="2400" dirty="0"/>
              <a:t>l</a:t>
            </a:r>
            <a:r>
              <a:rPr lang="en-US" sz="2400" spc="-15" dirty="0"/>
              <a:t>e</a:t>
            </a:r>
            <a:r>
              <a:rPr lang="en-US" sz="2400" spc="-30" dirty="0"/>
              <a:t>v</a:t>
            </a:r>
            <a:r>
              <a:rPr lang="en-US" sz="2400" dirty="0"/>
              <a:t>els</a:t>
            </a:r>
            <a:r>
              <a:rPr lang="en-US" sz="2400" spc="-30" dirty="0"/>
              <a:t> </a:t>
            </a:r>
            <a:r>
              <a:rPr lang="en-US" sz="2400" spc="-25" dirty="0"/>
              <a:t>c</a:t>
            </a:r>
            <a:r>
              <a:rPr lang="en-US" sz="2400" dirty="0"/>
              <a:t>au</a:t>
            </a:r>
            <a:r>
              <a:rPr lang="en-US" sz="2400" spc="5" dirty="0"/>
              <a:t>s</a:t>
            </a:r>
            <a:r>
              <a:rPr lang="en-US" sz="2400" dirty="0"/>
              <a:t>e</a:t>
            </a:r>
            <a:r>
              <a:rPr lang="en-US" sz="2400" spc="-10" dirty="0"/>
              <a:t> </a:t>
            </a:r>
            <a:r>
              <a:rPr lang="en-US" sz="2400" dirty="0"/>
              <a:t>p</a:t>
            </a:r>
            <a:r>
              <a:rPr lang="en-US" sz="2400" spc="-5" dirty="0"/>
              <a:t>o</a:t>
            </a:r>
            <a:r>
              <a:rPr lang="en-US" sz="2400" spc="-40" dirty="0"/>
              <a:t>t</a:t>
            </a:r>
            <a:r>
              <a:rPr lang="en-US" sz="2400" dirty="0"/>
              <a:t>ent</a:t>
            </a:r>
            <a:r>
              <a:rPr lang="en-US" sz="2400" spc="-25" dirty="0"/>
              <a:t> </a:t>
            </a:r>
            <a:r>
              <a:rPr lang="en-US" sz="2400" spc="-60" dirty="0"/>
              <a:t>s</a:t>
            </a:r>
            <a:r>
              <a:rPr lang="en-US" sz="2400" spc="-30" dirty="0"/>
              <a:t>y</a:t>
            </a:r>
            <a:r>
              <a:rPr lang="en-US" sz="2400" spc="-40" dirty="0"/>
              <a:t>st</a:t>
            </a:r>
            <a:r>
              <a:rPr lang="en-US" sz="2400" dirty="0"/>
              <a:t>emic</a:t>
            </a:r>
            <a:r>
              <a:rPr lang="en-US" sz="2400" spc="-5" dirty="0"/>
              <a:t> </a:t>
            </a:r>
            <a:r>
              <a:rPr lang="en-US" sz="2400" spc="-45" dirty="0"/>
              <a:t>v</a:t>
            </a:r>
            <a:r>
              <a:rPr lang="en-US" sz="2400" dirty="0"/>
              <a:t>aso</a:t>
            </a:r>
            <a:r>
              <a:rPr lang="en-US" sz="2400" spc="-25" dirty="0"/>
              <a:t>c</a:t>
            </a:r>
            <a:r>
              <a:rPr lang="en-US" sz="2400" spc="-5" dirty="0"/>
              <a:t>o</a:t>
            </a:r>
            <a:r>
              <a:rPr lang="en-US" sz="2400" spc="5" dirty="0"/>
              <a:t>n</a:t>
            </a:r>
            <a:r>
              <a:rPr lang="en-US" sz="2400" spc="-40" dirty="0"/>
              <a:t>s</a:t>
            </a:r>
            <a:r>
              <a:rPr lang="en-US" sz="2400" dirty="0"/>
              <a:t>trict</a:t>
            </a:r>
            <a:r>
              <a:rPr lang="en-US" sz="2400" spc="-10" dirty="0"/>
              <a:t>i</a:t>
            </a:r>
            <a:r>
              <a:rPr lang="en-US" sz="2400" spc="-5" dirty="0"/>
              <a:t>on</a:t>
            </a:r>
            <a:endParaRPr lang="en-US" sz="2400" dirty="0"/>
          </a:p>
          <a:p>
            <a:pPr marL="355600" indent="-342900">
              <a:lnSpc>
                <a:spcPts val="302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spc="-5" dirty="0"/>
              <a:t>P</a:t>
            </a:r>
            <a:r>
              <a:rPr lang="en-US" sz="2400" spc="-50" dirty="0"/>
              <a:t>r</a:t>
            </a:r>
            <a:r>
              <a:rPr lang="en-US" sz="2400" spc="-5" dirty="0"/>
              <a:t>om</a:t>
            </a:r>
            <a:r>
              <a:rPr lang="en-US" sz="2400" spc="5" dirty="0"/>
              <a:t>o</a:t>
            </a:r>
            <a:r>
              <a:rPr lang="en-US" sz="2400" spc="-45" dirty="0"/>
              <a:t>t</a:t>
            </a:r>
            <a:r>
              <a:rPr lang="en-US" sz="2400" spc="-5" dirty="0"/>
              <a:t>es</a:t>
            </a:r>
            <a:r>
              <a:rPr lang="en-US" sz="2400" spc="-10" dirty="0"/>
              <a:t> </a:t>
            </a:r>
            <a:r>
              <a:rPr lang="en-US" sz="2400" spc="5" dirty="0"/>
              <a:t>h</a:t>
            </a:r>
            <a:r>
              <a:rPr lang="en-US" sz="2400" spc="-5" dirty="0"/>
              <a:t>e</a:t>
            </a:r>
            <a:r>
              <a:rPr lang="en-US" sz="2400" dirty="0"/>
              <a:t>m</a:t>
            </a:r>
            <a:r>
              <a:rPr lang="en-US" sz="2400" spc="-5" dirty="0"/>
              <a:t>o</a:t>
            </a:r>
            <a:r>
              <a:rPr lang="en-US" sz="2400" spc="-35" dirty="0"/>
              <a:t>s</a:t>
            </a:r>
            <a:r>
              <a:rPr lang="en-US" sz="2400" spc="-45" dirty="0"/>
              <a:t>t</a:t>
            </a:r>
            <a:r>
              <a:rPr lang="en-US" sz="2400" dirty="0"/>
              <a:t>asis </a:t>
            </a:r>
            <a:r>
              <a:rPr lang="en-US" sz="2400" spc="-20" dirty="0"/>
              <a:t>b</a:t>
            </a:r>
            <a:r>
              <a:rPr lang="en-US" sz="2400" spc="-5" dirty="0"/>
              <a:t>y</a:t>
            </a:r>
            <a:r>
              <a:rPr lang="en-US" sz="2400" spc="-10" dirty="0"/>
              <a:t> </a:t>
            </a:r>
            <a:r>
              <a:rPr lang="en-US" sz="2400" dirty="0">
                <a:sym typeface="Symbol"/>
              </a:rPr>
              <a:t></a:t>
            </a:r>
            <a:r>
              <a:rPr lang="en-US" sz="2400" dirty="0"/>
              <a:t> ci</a:t>
            </a:r>
            <a:r>
              <a:rPr lang="en-US" sz="2400" spc="-45" dirty="0"/>
              <a:t>r</a:t>
            </a:r>
            <a:r>
              <a:rPr lang="en-US" sz="2400" dirty="0"/>
              <a:t>cul</a:t>
            </a:r>
            <a:r>
              <a:rPr lang="en-US" sz="2400" spc="-25" dirty="0"/>
              <a:t>a</a:t>
            </a:r>
            <a:r>
              <a:rPr lang="en-US" sz="2400" dirty="0"/>
              <a:t>ting</a:t>
            </a:r>
            <a:r>
              <a:rPr lang="en-US" sz="2400" spc="-10" dirty="0"/>
              <a:t> </a:t>
            </a:r>
            <a:r>
              <a:rPr lang="en-US" sz="2400" dirty="0"/>
              <a:t>l</a:t>
            </a:r>
            <a:r>
              <a:rPr lang="en-US" sz="2400" spc="-20" dirty="0"/>
              <a:t>e</a:t>
            </a:r>
            <a:r>
              <a:rPr lang="en-US" sz="2400" spc="-30" dirty="0"/>
              <a:t>v</a:t>
            </a:r>
            <a:r>
              <a:rPr lang="en-US" sz="2400" dirty="0"/>
              <a:t>els </a:t>
            </a:r>
            <a:r>
              <a:rPr lang="en-US" sz="2400" spc="-5" dirty="0"/>
              <a:t>o</a:t>
            </a:r>
            <a:r>
              <a:rPr lang="en-US" sz="2400" dirty="0"/>
              <a:t>f </a:t>
            </a:r>
            <a:r>
              <a:rPr lang="en-US" sz="2400" spc="-30" dirty="0"/>
              <a:t>v</a:t>
            </a:r>
            <a:r>
              <a:rPr lang="en-US" sz="2400" spc="-5" dirty="0"/>
              <a:t>o</a:t>
            </a:r>
            <a:r>
              <a:rPr lang="en-US" sz="2400" dirty="0"/>
              <a:t>n</a:t>
            </a:r>
            <a:r>
              <a:rPr lang="en-US" sz="2400" spc="-10" dirty="0"/>
              <a:t> </a:t>
            </a:r>
            <a:r>
              <a:rPr lang="en-US" sz="2400" dirty="0"/>
              <a:t>Willeb</a:t>
            </a:r>
            <a:r>
              <a:rPr lang="en-US" sz="2400" spc="-55" dirty="0"/>
              <a:t>r</a:t>
            </a:r>
            <a:r>
              <a:rPr lang="en-US" sz="2400" dirty="0"/>
              <a:t>and</a:t>
            </a:r>
            <a:r>
              <a:rPr lang="en-US" sz="2400" spc="-25" dirty="0"/>
              <a:t> </a:t>
            </a:r>
            <a:r>
              <a:rPr lang="en-US" sz="2400" spc="-60" dirty="0"/>
              <a:t>f</a:t>
            </a:r>
            <a:r>
              <a:rPr lang="en-US" sz="2400" dirty="0"/>
              <a:t>ac</a:t>
            </a:r>
            <a:r>
              <a:rPr lang="en-US" sz="2400" spc="-30" dirty="0"/>
              <a:t>t</a:t>
            </a:r>
            <a:r>
              <a:rPr lang="en-US" sz="2400" spc="-5" dirty="0"/>
              <a:t>o</a:t>
            </a:r>
            <a:r>
              <a:rPr lang="en-US" sz="2400" dirty="0"/>
              <a:t>r</a:t>
            </a:r>
            <a:r>
              <a:rPr lang="en-US" sz="2400" spc="-30" dirty="0"/>
              <a:t> </a:t>
            </a:r>
            <a:r>
              <a:rPr lang="en-US" sz="2400" dirty="0"/>
              <a:t>&amp;</a:t>
            </a:r>
            <a:r>
              <a:rPr lang="en-US" sz="2400" spc="5" dirty="0"/>
              <a:t> </a:t>
            </a:r>
            <a:r>
              <a:rPr lang="en-US" sz="2400" spc="-50" dirty="0"/>
              <a:t>f</a:t>
            </a:r>
            <a:r>
              <a:rPr lang="en-US" sz="2400" dirty="0"/>
              <a:t>ac</a:t>
            </a:r>
            <a:r>
              <a:rPr lang="en-US" sz="2400" spc="-30" dirty="0"/>
              <a:t>t</a:t>
            </a:r>
            <a:r>
              <a:rPr lang="en-US" sz="2400" spc="-5" dirty="0"/>
              <a:t>o</a:t>
            </a:r>
            <a:r>
              <a:rPr lang="en-US" sz="2400" dirty="0"/>
              <a:t>r </a:t>
            </a:r>
            <a:r>
              <a:rPr lang="en-US" sz="2400" spc="-20" dirty="0"/>
              <a:t>V</a:t>
            </a:r>
            <a:r>
              <a:rPr lang="en-US" sz="2400" dirty="0"/>
              <a:t>I</a:t>
            </a:r>
            <a:r>
              <a:rPr lang="en-US" sz="2400" spc="-15" dirty="0"/>
              <a:t>I</a:t>
            </a:r>
            <a:r>
              <a:rPr lang="en-US" sz="2400" dirty="0"/>
              <a:t>I</a:t>
            </a:r>
          </a:p>
          <a:p>
            <a:pPr marL="355600" marR="1524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spc="-5" dirty="0"/>
              <a:t>De</a:t>
            </a:r>
            <a:r>
              <a:rPr lang="en-US" sz="2400" spc="5" dirty="0"/>
              <a:t>s</a:t>
            </a:r>
            <a:r>
              <a:rPr lang="en-US" sz="2400" dirty="0"/>
              <a:t>mo</a:t>
            </a:r>
            <a:r>
              <a:rPr lang="en-US" sz="2400" spc="10" dirty="0"/>
              <a:t>p</a:t>
            </a:r>
            <a:r>
              <a:rPr lang="en-US" sz="2400" spc="-45" dirty="0"/>
              <a:t>r</a:t>
            </a:r>
            <a:r>
              <a:rPr lang="en-US" sz="2400" spc="-5" dirty="0"/>
              <a:t>e</a:t>
            </a:r>
            <a:r>
              <a:rPr lang="en-US" sz="2400" dirty="0"/>
              <a:t>s</a:t>
            </a:r>
            <a:r>
              <a:rPr lang="en-US" sz="2400" spc="-5" dirty="0"/>
              <a:t>si</a:t>
            </a:r>
            <a:r>
              <a:rPr lang="en-US" sz="2400" dirty="0"/>
              <a:t>n</a:t>
            </a:r>
            <a:r>
              <a:rPr lang="en-US" sz="2400" spc="-25" dirty="0"/>
              <a:t> </a:t>
            </a:r>
            <a:r>
              <a:rPr lang="en-US" sz="2400" spc="-10" dirty="0"/>
              <a:t>(</a:t>
            </a:r>
            <a:r>
              <a:rPr lang="en-US" sz="2400" spc="-5" dirty="0"/>
              <a:t>D</a:t>
            </a:r>
            <a:r>
              <a:rPr lang="en-US" sz="2400" spc="-50" dirty="0"/>
              <a:t>D</a:t>
            </a:r>
            <a:r>
              <a:rPr lang="en-US" sz="2400" spc="-125" dirty="0"/>
              <a:t>A</a:t>
            </a:r>
            <a:r>
              <a:rPr lang="en-US" sz="2400" spc="-5" dirty="0"/>
              <a:t>V</a:t>
            </a:r>
            <a:r>
              <a:rPr lang="en-US" sz="2400" spc="-15" dirty="0"/>
              <a:t>P</a:t>
            </a:r>
            <a:r>
              <a:rPr lang="en-US" sz="2400" dirty="0"/>
              <a:t>)</a:t>
            </a:r>
            <a:r>
              <a:rPr lang="en-US" sz="2400" spc="35" dirty="0"/>
              <a:t> </a:t>
            </a:r>
            <a:r>
              <a:rPr lang="en-US" sz="2400" dirty="0"/>
              <a:t>an </a:t>
            </a:r>
            <a:r>
              <a:rPr lang="en-US" sz="2400" spc="-5" dirty="0"/>
              <a:t>a</a:t>
            </a:r>
            <a:r>
              <a:rPr lang="en-US" sz="2400" spc="-35" dirty="0"/>
              <a:t>r</a:t>
            </a:r>
            <a:r>
              <a:rPr lang="en-US" sz="2400" dirty="0"/>
              <a:t>gini</a:t>
            </a:r>
            <a:r>
              <a:rPr lang="en-US" sz="2400" spc="5" dirty="0"/>
              <a:t>n</a:t>
            </a:r>
            <a:r>
              <a:rPr lang="en-US" sz="2400" spc="-5" dirty="0"/>
              <a:t>e</a:t>
            </a:r>
            <a:r>
              <a:rPr lang="en-US" sz="2400" spc="-50" dirty="0"/>
              <a:t> </a:t>
            </a:r>
            <a:r>
              <a:rPr lang="en-US" sz="2400" dirty="0"/>
              <a:t>analog</a:t>
            </a:r>
            <a:r>
              <a:rPr lang="en-US" sz="2400" spc="5" dirty="0"/>
              <a:t>u</a:t>
            </a:r>
            <a:r>
              <a:rPr lang="en-US" sz="2400" spc="-5" dirty="0"/>
              <a:t>e</a:t>
            </a:r>
            <a:r>
              <a:rPr lang="en-US" sz="2400" spc="-30" dirty="0"/>
              <a:t> </a:t>
            </a:r>
            <a:r>
              <a:rPr lang="en-US" sz="2400" spc="-5" dirty="0"/>
              <a:t>o</a:t>
            </a:r>
            <a:r>
              <a:rPr lang="en-US" sz="2400" dirty="0"/>
              <a:t>f</a:t>
            </a:r>
            <a:r>
              <a:rPr lang="en-US" sz="2400" spc="-10" dirty="0"/>
              <a:t> </a:t>
            </a:r>
            <a:r>
              <a:rPr lang="en-US" sz="2400" dirty="0"/>
              <a:t>ADH is</a:t>
            </a:r>
            <a:r>
              <a:rPr lang="en-US" sz="2400" spc="-5" dirty="0"/>
              <a:t> </a:t>
            </a:r>
            <a:r>
              <a:rPr lang="en-US" sz="2400" spc="10" dirty="0"/>
              <a:t>u</a:t>
            </a:r>
            <a:r>
              <a:rPr lang="en-US" sz="2400" spc="-5" dirty="0"/>
              <a:t>s</a:t>
            </a:r>
            <a:r>
              <a:rPr lang="en-US" sz="2400" spc="5" dirty="0"/>
              <a:t>e</a:t>
            </a:r>
            <a:r>
              <a:rPr lang="en-US" sz="2400" dirty="0"/>
              <a:t>d</a:t>
            </a:r>
            <a:r>
              <a:rPr lang="en-US" sz="2400" spc="-10" dirty="0"/>
              <a:t> </a:t>
            </a:r>
            <a:r>
              <a:rPr lang="en-US" sz="2400" spc="-20" dirty="0"/>
              <a:t>t</a:t>
            </a:r>
            <a:r>
              <a:rPr lang="en-US" sz="2400" dirty="0"/>
              <a:t>o</a:t>
            </a:r>
            <a:r>
              <a:rPr lang="en-US" sz="2400" spc="-15" dirty="0"/>
              <a:t> </a:t>
            </a:r>
            <a:r>
              <a:rPr lang="en-US" sz="2400" spc="-45" dirty="0"/>
              <a:t>r</a:t>
            </a:r>
            <a:r>
              <a:rPr lang="en-US" sz="2400" spc="-20" dirty="0"/>
              <a:t>e</a:t>
            </a:r>
            <a:r>
              <a:rPr lang="en-US" sz="2400" spc="-30" dirty="0"/>
              <a:t>v</a:t>
            </a:r>
            <a:r>
              <a:rPr lang="en-US" sz="2400" dirty="0"/>
              <a:t>e</a:t>
            </a:r>
            <a:r>
              <a:rPr lang="en-US" sz="2400" spc="-35" dirty="0"/>
              <a:t>r</a:t>
            </a:r>
            <a:r>
              <a:rPr lang="en-US" sz="2400" spc="-5" dirty="0"/>
              <a:t>s</a:t>
            </a:r>
            <a:r>
              <a:rPr lang="en-US" sz="2400" dirty="0"/>
              <a:t>e</a:t>
            </a:r>
            <a:r>
              <a:rPr lang="en-US" sz="2400" spc="-50" dirty="0"/>
              <a:t> </a:t>
            </a:r>
            <a:r>
              <a:rPr lang="en-US" sz="2400" spc="-25" dirty="0"/>
              <a:t>c</a:t>
            </a:r>
            <a:r>
              <a:rPr lang="en-US" sz="2400" spc="-5" dirty="0"/>
              <a:t>oag</a:t>
            </a:r>
            <a:r>
              <a:rPr lang="en-US" sz="2400" spc="5" dirty="0"/>
              <a:t>u</a:t>
            </a:r>
            <a:r>
              <a:rPr lang="en-US" sz="2400" dirty="0"/>
              <a:t>lop</a:t>
            </a:r>
            <a:r>
              <a:rPr lang="en-US" sz="2400" spc="-20" dirty="0"/>
              <a:t>a</a:t>
            </a:r>
            <a:r>
              <a:rPr lang="en-US" sz="2400" dirty="0"/>
              <a:t>t</a:t>
            </a:r>
            <a:r>
              <a:rPr lang="en-US" sz="2400" spc="-55" dirty="0"/>
              <a:t>h</a:t>
            </a:r>
            <a:r>
              <a:rPr lang="en-US" sz="2400" dirty="0"/>
              <a:t>y</a:t>
            </a:r>
            <a:r>
              <a:rPr lang="en-US" sz="2400" spc="-45" dirty="0"/>
              <a:t> </a:t>
            </a:r>
            <a:r>
              <a:rPr lang="en-US" sz="2400" dirty="0"/>
              <a:t>assoc</a:t>
            </a:r>
            <a:r>
              <a:rPr lang="en-US" sz="2400" spc="-10" dirty="0"/>
              <a:t>i</a:t>
            </a:r>
            <a:r>
              <a:rPr lang="en-US" sz="2400" spc="-25" dirty="0"/>
              <a:t>a</a:t>
            </a:r>
            <a:r>
              <a:rPr lang="en-US" sz="2400" spc="-40" dirty="0"/>
              <a:t>t</a:t>
            </a:r>
            <a:r>
              <a:rPr lang="en-US" sz="2400" dirty="0"/>
              <a:t>ed</a:t>
            </a:r>
            <a:r>
              <a:rPr lang="en-US" sz="2400" spc="-5" dirty="0"/>
              <a:t> </a:t>
            </a:r>
            <a:r>
              <a:rPr lang="en-US" sz="2400" dirty="0"/>
              <a:t>with </a:t>
            </a:r>
            <a:r>
              <a:rPr lang="en-US" sz="2400" spc="5" dirty="0"/>
              <a:t>p</a:t>
            </a:r>
            <a:r>
              <a:rPr lang="en-US" sz="2400" dirty="0"/>
              <a:t>l</a:t>
            </a:r>
            <a:r>
              <a:rPr lang="en-US" sz="2400" spc="-30" dirty="0"/>
              <a:t>a</a:t>
            </a:r>
            <a:r>
              <a:rPr lang="en-US" sz="2400" spc="-45" dirty="0"/>
              <a:t>t</a:t>
            </a:r>
            <a:r>
              <a:rPr lang="en-US" sz="2400" spc="-5" dirty="0"/>
              <a:t>el</a:t>
            </a:r>
            <a:r>
              <a:rPr lang="en-US" sz="2400" spc="-20" dirty="0"/>
              <a:t>e</a:t>
            </a:r>
            <a:r>
              <a:rPr lang="en-US" sz="2400" spc="-5" dirty="0"/>
              <a:t>t</a:t>
            </a:r>
            <a:r>
              <a:rPr lang="en-US" sz="2400" spc="-35" dirty="0"/>
              <a:t> </a:t>
            </a:r>
            <a:r>
              <a:rPr lang="en-US" sz="2400" dirty="0"/>
              <a:t>ad</a:t>
            </a:r>
            <a:r>
              <a:rPr lang="en-US" sz="2400" spc="5" dirty="0"/>
              <a:t>h</a:t>
            </a:r>
            <a:r>
              <a:rPr lang="en-US" sz="2400" spc="-5" dirty="0"/>
              <a:t>e</a:t>
            </a:r>
            <a:r>
              <a:rPr lang="en-US" sz="2400" dirty="0"/>
              <a:t>sion</a:t>
            </a:r>
            <a:r>
              <a:rPr lang="en-US" sz="2400" spc="-30" dirty="0"/>
              <a:t> </a:t>
            </a:r>
            <a:r>
              <a:rPr lang="en-US" sz="2400" spc="5" dirty="0"/>
              <a:t>d</a:t>
            </a:r>
            <a:r>
              <a:rPr lang="en-US" sz="2400" spc="-20" dirty="0"/>
              <a:t>e</a:t>
            </a:r>
            <a:r>
              <a:rPr lang="en-US" sz="2400" spc="-55" dirty="0"/>
              <a:t>f</a:t>
            </a:r>
            <a:r>
              <a:rPr lang="en-US" sz="2400" spc="-5" dirty="0"/>
              <a:t>ects</a:t>
            </a:r>
          </a:p>
          <a:p>
            <a:pPr marL="355600" marR="1524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spc="-5" dirty="0"/>
              <a:t>Release triggered by 1-4% rise in plasma osmolarity and/or 15-25% drop in BP or </a:t>
            </a:r>
            <a:r>
              <a:rPr lang="en-US" sz="2400" spc="-5" dirty="0" err="1"/>
              <a:t>Bld</a:t>
            </a:r>
            <a:r>
              <a:rPr lang="en-US" sz="2400" spc="-5" dirty="0"/>
              <a:t> vol.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909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118646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087755" algn="ctr">
              <a:lnSpc>
                <a:spcPct val="100000"/>
              </a:lnSpc>
            </a:pPr>
            <a:r>
              <a:rPr sz="4400" spc="-5" dirty="0"/>
              <a:t>Diab</a:t>
            </a:r>
            <a:r>
              <a:rPr sz="4400" spc="-20" dirty="0"/>
              <a:t>e</a:t>
            </a:r>
            <a:r>
              <a:rPr sz="4400" spc="-70" dirty="0"/>
              <a:t>t</a:t>
            </a:r>
            <a:r>
              <a:rPr sz="4400" spc="-5" dirty="0"/>
              <a:t>e</a:t>
            </a:r>
            <a:r>
              <a:rPr sz="4400" dirty="0"/>
              <a:t>s </a:t>
            </a:r>
            <a:r>
              <a:rPr sz="4400" spc="-5" dirty="0"/>
              <a:t>Insipi</a:t>
            </a:r>
            <a:r>
              <a:rPr sz="4400" spc="-25" dirty="0"/>
              <a:t>d</a:t>
            </a:r>
            <a:r>
              <a:rPr sz="4400" dirty="0"/>
              <a:t>us</a:t>
            </a:r>
            <a:r>
              <a:rPr lang="en-US" sz="4400" dirty="0"/>
              <a:t> (DI)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66420" y="2057400"/>
            <a:ext cx="8011159" cy="40267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292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700" dirty="0">
                <a:latin typeface="Calibri"/>
                <a:cs typeface="Calibri"/>
              </a:rPr>
              <a:t>I</a:t>
            </a:r>
            <a:r>
              <a:rPr sz="2700" dirty="0">
                <a:latin typeface="Calibri"/>
                <a:cs typeface="Calibri"/>
              </a:rPr>
              <a:t>nability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2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o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p</a:t>
            </a:r>
            <a:r>
              <a:rPr sz="2700" spc="-45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oduc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r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el</a:t>
            </a:r>
            <a:r>
              <a:rPr sz="2700" spc="-15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5" dirty="0">
                <a:latin typeface="Calibri"/>
                <a:cs typeface="Calibri"/>
              </a:rPr>
              <a:t>s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ADH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f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m </a:t>
            </a:r>
            <a:r>
              <a:rPr sz="2700" spc="-5" dirty="0">
                <a:latin typeface="Calibri"/>
                <a:cs typeface="Calibri"/>
              </a:rPr>
              <a:t>po</a:t>
            </a:r>
            <a:r>
              <a:rPr sz="2700" spc="-40" dirty="0">
                <a:latin typeface="Calibri"/>
                <a:cs typeface="Calibri"/>
              </a:rPr>
              <a:t>s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eri</a:t>
            </a:r>
            <a:r>
              <a:rPr sz="2700" spc="-15" dirty="0">
                <a:latin typeface="Calibri"/>
                <a:cs typeface="Calibri"/>
              </a:rPr>
              <a:t>o</a:t>
            </a:r>
            <a:r>
              <a:rPr sz="2700" spc="-5" dirty="0">
                <a:latin typeface="Calibri"/>
                <a:cs typeface="Calibri"/>
              </a:rPr>
              <a:t>r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pitui</a:t>
            </a:r>
            <a:r>
              <a:rPr sz="2700" spc="-40" dirty="0">
                <a:latin typeface="Calibri"/>
                <a:cs typeface="Calibri"/>
              </a:rPr>
              <a:t>t</a:t>
            </a:r>
            <a:r>
              <a:rPr sz="2700" spc="-5" dirty="0">
                <a:latin typeface="Calibri"/>
                <a:cs typeface="Calibri"/>
              </a:rPr>
              <a:t>a</a:t>
            </a:r>
            <a:r>
              <a:rPr sz="2700" spc="1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y</a:t>
            </a:r>
            <a:r>
              <a:rPr lang="en-US" sz="2700" spc="-5" dirty="0">
                <a:latin typeface="Calibri"/>
                <a:cs typeface="Calibri"/>
              </a:rPr>
              <a:t> - Hyposecretion</a:t>
            </a:r>
            <a:endParaRPr sz="2700" dirty="0">
              <a:latin typeface="Calibri"/>
              <a:cs typeface="Calibri"/>
            </a:endParaRPr>
          </a:p>
          <a:p>
            <a:pPr marL="355600" indent="-342900">
              <a:lnSpc>
                <a:spcPts val="291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700" dirty="0">
                <a:latin typeface="Calibri"/>
                <a:cs typeface="Calibri"/>
              </a:rPr>
              <a:t>Neurogenic DI—</a:t>
            </a:r>
            <a:r>
              <a:rPr sz="2700" spc="-5" dirty="0">
                <a:latin typeface="Calibri"/>
                <a:cs typeface="Calibri"/>
              </a:rPr>
              <a:t>d</a:t>
            </a:r>
            <a:r>
              <a:rPr sz="2700" dirty="0">
                <a:latin typeface="Calibri"/>
                <a:cs typeface="Calibri"/>
              </a:rPr>
              <a:t>u</a:t>
            </a:r>
            <a:r>
              <a:rPr sz="2700" spc="-5" dirty="0">
                <a:latin typeface="Calibri"/>
                <a:cs typeface="Calibri"/>
              </a:rPr>
              <a:t>e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o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lang="en-US" sz="2700" spc="-15" dirty="0">
                <a:latin typeface="Calibri"/>
                <a:cs typeface="Calibri"/>
              </a:rPr>
              <a:t>posterior pituitary </a:t>
            </a:r>
            <a:r>
              <a:rPr sz="2700" spc="-5" dirty="0">
                <a:latin typeface="Calibri"/>
                <a:cs typeface="Calibri"/>
              </a:rPr>
              <a:t>de</a:t>
            </a:r>
            <a:r>
              <a:rPr sz="2700" spc="-40" dirty="0">
                <a:latin typeface="Calibri"/>
                <a:cs typeface="Calibri"/>
              </a:rPr>
              <a:t>s</a:t>
            </a:r>
            <a:r>
              <a:rPr sz="2700" spc="-5" dirty="0">
                <a:latin typeface="Calibri"/>
                <a:cs typeface="Calibri"/>
              </a:rPr>
              <a:t>truc</a:t>
            </a:r>
            <a:r>
              <a:rPr sz="2700" spc="-1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ion</a:t>
            </a:r>
            <a:r>
              <a:rPr sz="2700" spc="-20" dirty="0">
                <a:latin typeface="Calibri"/>
                <a:cs typeface="Calibri"/>
              </a:rPr>
              <a:t> </a:t>
            </a:r>
            <a:endParaRPr lang="en-US" sz="2700" spc="-20" dirty="0">
              <a:latin typeface="Calibri"/>
              <a:cs typeface="Calibri"/>
            </a:endParaRPr>
          </a:p>
          <a:p>
            <a:pPr marL="355600" indent="-342900">
              <a:lnSpc>
                <a:spcPts val="291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700" spc="-20" dirty="0">
                <a:latin typeface="Calibri"/>
                <a:cs typeface="Calibri"/>
              </a:rPr>
              <a:t>Nephrogenic DI—failure of renal tubules to respond to ADH </a:t>
            </a:r>
            <a:r>
              <a:rPr lang="en-US" sz="2700" dirty="0">
                <a:sym typeface="Symbol"/>
              </a:rPr>
              <a:t></a:t>
            </a:r>
            <a:r>
              <a:rPr lang="en-US" sz="2700" dirty="0">
                <a:latin typeface="Calibri"/>
                <a:cs typeface="Calibri"/>
                <a:sym typeface="Symbol"/>
              </a:rPr>
              <a:t> </a:t>
            </a:r>
            <a:r>
              <a:rPr sz="2700" spc="-5" dirty="0">
                <a:latin typeface="Calibri"/>
                <a:cs typeface="Calibri"/>
              </a:rPr>
              <a:t>di</a:t>
            </a:r>
            <a:r>
              <a:rPr sz="2700" spc="-40" dirty="0">
                <a:latin typeface="Calibri"/>
                <a:cs typeface="Calibri"/>
              </a:rPr>
              <a:t>s</a:t>
            </a:r>
            <a:r>
              <a:rPr sz="2700" spc="-5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al </a:t>
            </a:r>
            <a:r>
              <a:rPr sz="2700" spc="-15" dirty="0">
                <a:latin typeface="Calibri"/>
                <a:cs typeface="Calibri"/>
              </a:rPr>
              <a:t>t</a:t>
            </a:r>
            <a:r>
              <a:rPr sz="2700" spc="-5" dirty="0">
                <a:latin typeface="Calibri"/>
                <a:cs typeface="Calibri"/>
              </a:rPr>
              <a:t>ubul</a:t>
            </a:r>
            <a:r>
              <a:rPr sz="2700" spc="10" dirty="0">
                <a:latin typeface="Calibri"/>
                <a:cs typeface="Calibri"/>
              </a:rPr>
              <a:t>a</a:t>
            </a:r>
            <a:r>
              <a:rPr sz="2700" spc="-5" dirty="0">
                <a:latin typeface="Calibri"/>
                <a:cs typeface="Calibri"/>
              </a:rPr>
              <a:t>r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seg</a:t>
            </a:r>
            <a:r>
              <a:rPr sz="2700" spc="0" dirty="0">
                <a:latin typeface="Calibri"/>
                <a:cs typeface="Calibri"/>
              </a:rPr>
              <a:t>m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-25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ts</a:t>
            </a:r>
            <a:r>
              <a:rPr sz="2700" spc="-35" dirty="0">
                <a:latin typeface="Calibri"/>
                <a:cs typeface="Calibri"/>
              </a:rPr>
              <a:t> c</a:t>
            </a:r>
            <a:r>
              <a:rPr sz="2700" dirty="0">
                <a:latin typeface="Calibri"/>
                <a:cs typeface="Calibri"/>
              </a:rPr>
              <a:t>an</a:t>
            </a:r>
            <a:r>
              <a:rPr sz="2700" spc="-5" dirty="0">
                <a:latin typeface="Calibri"/>
                <a:cs typeface="Calibri"/>
              </a:rPr>
              <a:t>not</a:t>
            </a:r>
            <a:r>
              <a:rPr lang="en-US" sz="2700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ea</a:t>
            </a:r>
            <a:r>
              <a:rPr sz="2700" spc="-25" dirty="0">
                <a:latin typeface="Calibri"/>
                <a:cs typeface="Calibri"/>
              </a:rPr>
              <a:t>b</a:t>
            </a:r>
            <a:r>
              <a:rPr sz="2700" spc="-5" dirty="0">
                <a:latin typeface="Calibri"/>
                <a:cs typeface="Calibri"/>
              </a:rPr>
              <a:t>sor</a:t>
            </a:r>
            <a:r>
              <a:rPr sz="2700" dirty="0">
                <a:latin typeface="Calibri"/>
                <a:cs typeface="Calibri"/>
              </a:rPr>
              <a:t>b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lang="en-US" sz="2700" spc="-35" dirty="0">
                <a:latin typeface="Calibri"/>
                <a:cs typeface="Calibri"/>
              </a:rPr>
              <a:t>H</a:t>
            </a:r>
            <a:r>
              <a:rPr lang="en-US" sz="2700" spc="-35" baseline="-25000" dirty="0">
                <a:latin typeface="Calibri"/>
                <a:cs typeface="Calibri"/>
              </a:rPr>
              <a:t>2</a:t>
            </a:r>
            <a:r>
              <a:rPr lang="en-US" sz="2700" spc="-35" dirty="0">
                <a:latin typeface="Calibri"/>
                <a:cs typeface="Calibri"/>
              </a:rPr>
              <a:t>O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lang="en-US" sz="2700" spc="-4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-15" dirty="0">
                <a:latin typeface="Calibri"/>
                <a:cs typeface="Calibri"/>
              </a:rPr>
              <a:t>b</a:t>
            </a:r>
            <a:r>
              <a:rPr sz="2700" spc="-5" dirty="0">
                <a:latin typeface="Calibri"/>
                <a:cs typeface="Calibri"/>
              </a:rPr>
              <a:t>senc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-6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f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ADH</a:t>
            </a:r>
            <a:r>
              <a:rPr lang="en-US" sz="2700" dirty="0">
                <a:latin typeface="Calibri"/>
                <a:cs typeface="Calibri"/>
              </a:rPr>
              <a:t> </a:t>
            </a:r>
            <a:r>
              <a:rPr lang="en-US" sz="2700" dirty="0">
                <a:sym typeface="Symbol"/>
              </a:rPr>
              <a:t></a:t>
            </a:r>
            <a:r>
              <a:rPr lang="en-US" sz="2700" dirty="0">
                <a:latin typeface="Calibri"/>
                <a:cs typeface="Calibri"/>
                <a:sym typeface="Symbol"/>
              </a:rPr>
              <a:t>  </a:t>
            </a:r>
            <a:r>
              <a:rPr sz="2700" dirty="0">
                <a:latin typeface="Calibri"/>
                <a:cs typeface="Calibri"/>
              </a:rPr>
              <a:t>la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spc="-15" dirty="0">
                <a:latin typeface="Calibri"/>
                <a:cs typeface="Calibri"/>
              </a:rPr>
              <a:t>g</a:t>
            </a:r>
            <a:r>
              <a:rPr sz="2700" spc="-5" dirty="0">
                <a:latin typeface="Calibri"/>
                <a:cs typeface="Calibri"/>
              </a:rPr>
              <a:t>e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30" dirty="0">
                <a:latin typeface="Calibri"/>
                <a:cs typeface="Calibri"/>
              </a:rPr>
              <a:t>v</a:t>
            </a:r>
            <a:r>
              <a:rPr sz="2700" spc="-5" dirty="0">
                <a:latin typeface="Calibri"/>
                <a:cs typeface="Calibri"/>
              </a:rPr>
              <a:t>olum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f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dilu</a:t>
            </a:r>
            <a:r>
              <a:rPr sz="2700" spc="-20" dirty="0">
                <a:latin typeface="Calibri"/>
                <a:cs typeface="Calibri"/>
              </a:rPr>
              <a:t>t</a:t>
            </a:r>
            <a:r>
              <a:rPr sz="2700" spc="-5" dirty="0">
                <a:latin typeface="Calibri"/>
                <a:cs typeface="Calibri"/>
              </a:rPr>
              <a:t>e urine</a:t>
            </a:r>
            <a:endParaRPr sz="2700" dirty="0">
              <a:latin typeface="Calibri"/>
              <a:cs typeface="Calibri"/>
            </a:endParaRPr>
          </a:p>
          <a:p>
            <a:pPr marL="355600" indent="-342900">
              <a:lnSpc>
                <a:spcPts val="307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700" spc="-5" dirty="0">
                <a:latin typeface="Calibri"/>
                <a:cs typeface="Calibri"/>
              </a:rPr>
              <a:t>Polyuria: </a:t>
            </a:r>
            <a:r>
              <a:rPr sz="2700" spc="-5" dirty="0">
                <a:latin typeface="Calibri"/>
                <a:cs typeface="Calibri"/>
              </a:rPr>
              <a:t>Urine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30" dirty="0">
                <a:latin typeface="Calibri"/>
                <a:cs typeface="Calibri"/>
              </a:rPr>
              <a:t>v</a:t>
            </a:r>
            <a:r>
              <a:rPr sz="2700" spc="-5" dirty="0">
                <a:latin typeface="Calibri"/>
                <a:cs typeface="Calibri"/>
              </a:rPr>
              <a:t>olume</a:t>
            </a:r>
            <a:r>
              <a:rPr sz="2700" dirty="0">
                <a:latin typeface="Calibri"/>
                <a:cs typeface="Calibri"/>
              </a:rPr>
              <a:t>s </a:t>
            </a:r>
            <a:r>
              <a:rPr sz="2700" spc="-30" dirty="0">
                <a:latin typeface="Calibri"/>
                <a:cs typeface="Calibri"/>
              </a:rPr>
              <a:t>c</a:t>
            </a:r>
            <a:r>
              <a:rPr sz="2700" dirty="0">
                <a:latin typeface="Calibri"/>
                <a:cs typeface="Calibri"/>
              </a:rPr>
              <a:t>an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e</a:t>
            </a:r>
            <a:r>
              <a:rPr sz="2700" spc="-75" dirty="0">
                <a:latin typeface="Calibri"/>
                <a:cs typeface="Calibri"/>
              </a:rPr>
              <a:t>x</a:t>
            </a:r>
            <a:r>
              <a:rPr sz="2700" spc="-5" dirty="0">
                <a:latin typeface="Calibri"/>
                <a:cs typeface="Calibri"/>
              </a:rPr>
              <a:t>ce</a:t>
            </a:r>
            <a:r>
              <a:rPr sz="2700" spc="-15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d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spc="-25" dirty="0">
                <a:latin typeface="Calibri"/>
                <a:cs typeface="Calibri"/>
              </a:rPr>
              <a:t>1</a:t>
            </a:r>
            <a:r>
              <a:rPr sz="2700" spc="-15" dirty="0">
                <a:latin typeface="Calibri"/>
                <a:cs typeface="Calibri"/>
              </a:rPr>
              <a:t>5</a:t>
            </a:r>
            <a:r>
              <a:rPr sz="2700" spc="-5" dirty="0">
                <a:latin typeface="Calibri"/>
                <a:cs typeface="Calibri"/>
              </a:rPr>
              <a:t>L/d</a:t>
            </a:r>
            <a:r>
              <a:rPr sz="2700" spc="-50" dirty="0">
                <a:latin typeface="Calibri"/>
                <a:cs typeface="Calibri"/>
              </a:rPr>
              <a:t>a</a:t>
            </a:r>
            <a:r>
              <a:rPr sz="2700" spc="-210" dirty="0">
                <a:latin typeface="Calibri"/>
                <a:cs typeface="Calibri"/>
              </a:rPr>
              <a:t>y</a:t>
            </a:r>
            <a:r>
              <a:rPr sz="2700" spc="-5" dirty="0">
                <a:latin typeface="Calibri"/>
                <a:cs typeface="Calibri"/>
              </a:rPr>
              <a:t>,</a:t>
            </a:r>
            <a:r>
              <a:rPr sz="2700" spc="-55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g</a:t>
            </a:r>
            <a:r>
              <a:rPr sz="2700" spc="-45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e</a:t>
            </a:r>
            <a:r>
              <a:rPr sz="2700" spc="-30" dirty="0">
                <a:latin typeface="Calibri"/>
                <a:cs typeface="Calibri"/>
              </a:rPr>
              <a:t>a</a:t>
            </a:r>
            <a:r>
              <a:rPr sz="2700" spc="-25" dirty="0">
                <a:latin typeface="Calibri"/>
                <a:cs typeface="Calibri"/>
              </a:rPr>
              <a:t>t</a:t>
            </a:r>
            <a:r>
              <a:rPr sz="2700" spc="-5" dirty="0">
                <a:latin typeface="Calibri"/>
                <a:cs typeface="Calibri"/>
              </a:rPr>
              <a:t>er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</a:t>
            </a:r>
            <a:r>
              <a:rPr sz="2700" spc="-20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n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50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m</a:t>
            </a:r>
            <a:r>
              <a:rPr sz="2700" spc="5" dirty="0">
                <a:latin typeface="Calibri"/>
                <a:cs typeface="Calibri"/>
              </a:rPr>
              <a:t>l</a:t>
            </a:r>
            <a:r>
              <a:rPr sz="2700" spc="-10" dirty="0">
                <a:latin typeface="Calibri"/>
                <a:cs typeface="Calibri"/>
              </a:rPr>
              <a:t>/kg</a:t>
            </a:r>
            <a:endParaRPr sz="2700" dirty="0">
              <a:latin typeface="Calibri"/>
              <a:cs typeface="Calibri"/>
            </a:endParaRPr>
          </a:p>
          <a:p>
            <a:pPr marL="354965" marR="125730">
              <a:lnSpc>
                <a:spcPts val="1540"/>
              </a:lnSpc>
              <a:spcBef>
                <a:spcPts val="600"/>
              </a:spcBef>
              <a:spcAft>
                <a:spcPts val="600"/>
              </a:spcAft>
            </a:pPr>
            <a:r>
              <a:rPr sz="1600" spc="-5" dirty="0">
                <a:latin typeface="Calibri"/>
                <a:cs typeface="Calibri"/>
              </a:rPr>
              <a:t>(</a:t>
            </a:r>
            <a:r>
              <a:rPr lang="en-US" sz="1600" spc="-5" dirty="0">
                <a:latin typeface="Calibri"/>
                <a:cs typeface="Calibri"/>
              </a:rPr>
              <a:t>E</a:t>
            </a:r>
            <a:r>
              <a:rPr sz="1600" spc="5" dirty="0">
                <a:latin typeface="Calibri"/>
                <a:cs typeface="Calibri"/>
              </a:rPr>
              <a:t>x</a:t>
            </a:r>
            <a:r>
              <a:rPr sz="1600" spc="-10" dirty="0">
                <a:latin typeface="Calibri"/>
                <a:cs typeface="Calibri"/>
              </a:rPr>
              <a:t>pe</a:t>
            </a:r>
            <a:r>
              <a:rPr sz="1600" spc="5" dirty="0">
                <a:latin typeface="Calibri"/>
                <a:cs typeface="Calibri"/>
              </a:rPr>
              <a:t>c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spc="-5" dirty="0">
                <a:latin typeface="Calibri"/>
                <a:cs typeface="Calibri"/>
              </a:rPr>
              <a:t>ed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lang="en-US" sz="1600" spc="-25" dirty="0">
                <a:latin typeface="Calibri"/>
                <a:cs typeface="Calibri"/>
              </a:rPr>
              <a:t>adult </a:t>
            </a:r>
            <a:r>
              <a:rPr sz="1600" spc="-5" dirty="0">
                <a:latin typeface="Calibri"/>
                <a:cs typeface="Calibri"/>
              </a:rPr>
              <a:t>urin</a:t>
            </a:r>
            <a:r>
              <a:rPr sz="1600" dirty="0">
                <a:latin typeface="Calibri"/>
                <a:cs typeface="Calibri"/>
              </a:rPr>
              <a:t>e </a:t>
            </a:r>
            <a:r>
              <a:rPr sz="1600" spc="-5" dirty="0">
                <a:latin typeface="Calibri"/>
                <a:cs typeface="Calibri"/>
              </a:rPr>
              <a:t>outp</a:t>
            </a:r>
            <a:r>
              <a:rPr lang="en-US" sz="1600" spc="-5" dirty="0">
                <a:latin typeface="Calibri"/>
                <a:cs typeface="Calibri"/>
              </a:rPr>
              <a:t>ut ~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0</a:t>
            </a:r>
            <a:r>
              <a:rPr sz="1600" spc="-5" dirty="0">
                <a:latin typeface="Calibri"/>
                <a:cs typeface="Calibri"/>
              </a:rPr>
              <a:t>.</a:t>
            </a:r>
            <a:r>
              <a:rPr sz="1600" dirty="0">
                <a:latin typeface="Calibri"/>
                <a:cs typeface="Calibri"/>
              </a:rPr>
              <a:t>5m</a:t>
            </a:r>
            <a:r>
              <a:rPr sz="1600" spc="-10" dirty="0">
                <a:latin typeface="Calibri"/>
                <a:cs typeface="Calibri"/>
              </a:rPr>
              <a:t>l/k</a:t>
            </a:r>
            <a:r>
              <a:rPr sz="1600" spc="55" dirty="0">
                <a:latin typeface="Calibri"/>
                <a:cs typeface="Calibri"/>
              </a:rPr>
              <a:t>g</a:t>
            </a:r>
            <a:r>
              <a:rPr sz="1600" spc="-5" dirty="0">
                <a:latin typeface="Calibri"/>
                <a:cs typeface="Calibri"/>
              </a:rPr>
              <a:t>/h</a:t>
            </a:r>
            <a:r>
              <a:rPr sz="1600" spc="-160" dirty="0">
                <a:latin typeface="Calibri"/>
                <a:cs typeface="Calibri"/>
              </a:rPr>
              <a:t>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>
                <a:sym typeface="Symbol"/>
              </a:rPr>
              <a:t> </a:t>
            </a:r>
            <a:r>
              <a:rPr sz="1600" dirty="0">
                <a:latin typeface="Calibri"/>
                <a:cs typeface="Calibri"/>
              </a:rPr>
              <a:t>3</a:t>
            </a:r>
            <a:r>
              <a:rPr sz="1600" spc="25" dirty="0">
                <a:latin typeface="Calibri"/>
                <a:cs typeface="Calibri"/>
              </a:rPr>
              <a:t>0</a:t>
            </a:r>
            <a:r>
              <a:rPr sz="1600" spc="10" dirty="0">
                <a:latin typeface="Calibri"/>
                <a:cs typeface="Calibri"/>
              </a:rPr>
              <a:t>-</a:t>
            </a:r>
            <a:r>
              <a:rPr sz="1600" dirty="0">
                <a:latin typeface="Calibri"/>
                <a:cs typeface="Calibri"/>
              </a:rPr>
              <a:t>40ml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per </a:t>
            </a:r>
            <a:r>
              <a:rPr sz="1600" spc="-5" dirty="0">
                <a:latin typeface="Calibri"/>
                <a:cs typeface="Calibri"/>
              </a:rPr>
              <a:t>hou</a:t>
            </a:r>
            <a:r>
              <a:rPr sz="1600" dirty="0">
                <a:latin typeface="Calibri"/>
                <a:cs typeface="Calibri"/>
              </a:rPr>
              <a:t>r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av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20" dirty="0">
                <a:latin typeface="Calibri"/>
                <a:cs typeface="Calibri"/>
              </a:rPr>
              <a:t>g</a:t>
            </a:r>
            <a:r>
              <a:rPr sz="1600" spc="-5" dirty="0">
                <a:latin typeface="Calibri"/>
                <a:cs typeface="Calibri"/>
              </a:rPr>
              <a:t>e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spc="-35" dirty="0">
                <a:latin typeface="Calibri"/>
                <a:cs typeface="Calibri"/>
              </a:rPr>
              <a:t>z</a:t>
            </a:r>
            <a:r>
              <a:rPr sz="1600" dirty="0">
                <a:latin typeface="Calibri"/>
                <a:cs typeface="Calibri"/>
              </a:rPr>
              <a:t>ed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adu</a:t>
            </a:r>
            <a:r>
              <a:rPr sz="1600" spc="-1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t.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F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dirty="0">
                <a:latin typeface="Calibri"/>
                <a:cs typeface="Calibri"/>
              </a:rPr>
              <a:t>r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ch</a:t>
            </a:r>
            <a:r>
              <a:rPr sz="1600" spc="-5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l</a:t>
            </a:r>
            <a:r>
              <a:rPr sz="1600" spc="-5" dirty="0">
                <a:latin typeface="Calibri"/>
                <a:cs typeface="Calibri"/>
              </a:rPr>
              <a:t>d</a:t>
            </a:r>
            <a:r>
              <a:rPr sz="1600" spc="-20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en,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</a:t>
            </a:r>
            <a:r>
              <a:rPr sz="1600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l</a:t>
            </a:r>
            <a:r>
              <a:rPr sz="1600" spc="-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er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o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1m</a:t>
            </a:r>
            <a:r>
              <a:rPr sz="1600" spc="-10" dirty="0">
                <a:latin typeface="Calibri"/>
                <a:cs typeface="Calibri"/>
              </a:rPr>
              <a:t>l/k</a:t>
            </a:r>
            <a:r>
              <a:rPr sz="1600" spc="55" dirty="0">
                <a:latin typeface="Calibri"/>
                <a:cs typeface="Calibri"/>
              </a:rPr>
              <a:t>g</a:t>
            </a:r>
            <a:r>
              <a:rPr sz="1600" spc="-5" dirty="0">
                <a:latin typeface="Calibri"/>
                <a:cs typeface="Calibri"/>
              </a:rPr>
              <a:t>/h</a:t>
            </a:r>
            <a:r>
              <a:rPr sz="1600" spc="-135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.)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228600"/>
            <a:ext cx="6377940" cy="964125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1087755" algn="ctr">
              <a:lnSpc>
                <a:spcPct val="100000"/>
              </a:lnSpc>
            </a:pPr>
            <a:r>
              <a:rPr sz="4400" spc="-5" dirty="0"/>
              <a:t>Di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33400" y="1447800"/>
            <a:ext cx="8458200" cy="46474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  <a:tab pos="5020945" algn="l"/>
              </a:tabLst>
            </a:pPr>
            <a:r>
              <a:rPr lang="en-US" sz="2800" spc="-5" dirty="0">
                <a:latin typeface="Calibri"/>
                <a:cs typeface="Calibri"/>
              </a:rPr>
              <a:t>Labs:  </a:t>
            </a:r>
            <a:r>
              <a:rPr lang="en-US" sz="2800" dirty="0">
                <a:sym typeface="Symbol"/>
              </a:rPr>
              <a:t> </a:t>
            </a:r>
            <a:r>
              <a:rPr lang="en-US" sz="2800" spc="-5" dirty="0">
                <a:cs typeface="Calibri"/>
              </a:rPr>
              <a:t>urin</a:t>
            </a:r>
            <a:r>
              <a:rPr lang="en-US" sz="2800" dirty="0">
                <a:cs typeface="Calibri"/>
              </a:rPr>
              <a:t>e</a:t>
            </a:r>
            <a:r>
              <a:rPr lang="en-US" sz="2800" spc="10" dirty="0">
                <a:cs typeface="Calibri"/>
              </a:rPr>
              <a:t> </a:t>
            </a:r>
            <a:r>
              <a:rPr lang="en-US" sz="2800" spc="-5" dirty="0">
                <a:cs typeface="Calibri"/>
              </a:rPr>
              <a:t>osmola</a:t>
            </a:r>
            <a:r>
              <a:rPr lang="en-US" sz="2800" spc="10" dirty="0">
                <a:cs typeface="Calibri"/>
              </a:rPr>
              <a:t>r</a:t>
            </a:r>
            <a:r>
              <a:rPr lang="en-US" sz="2800" dirty="0">
                <a:cs typeface="Calibri"/>
              </a:rPr>
              <a:t>i</a:t>
            </a:r>
            <a:r>
              <a:rPr lang="en-US" sz="2800" spc="5" dirty="0">
                <a:cs typeface="Calibri"/>
              </a:rPr>
              <a:t>t</a:t>
            </a:r>
            <a:r>
              <a:rPr lang="en-US" sz="2800" dirty="0">
                <a:cs typeface="Calibri"/>
              </a:rPr>
              <a:t>y </a:t>
            </a:r>
            <a:r>
              <a:rPr lang="en-US" sz="2800" spc="-5" dirty="0">
                <a:cs typeface="Calibri"/>
              </a:rPr>
              <a:t>(</a:t>
            </a:r>
            <a:r>
              <a:rPr lang="en-US" sz="2800" dirty="0">
                <a:cs typeface="Calibri"/>
              </a:rPr>
              <a:t>&lt; 290 </a:t>
            </a:r>
            <a:r>
              <a:rPr lang="en-US" sz="2000" spc="5" dirty="0" err="1">
                <a:cs typeface="Calibri"/>
              </a:rPr>
              <a:t>m</a:t>
            </a:r>
            <a:r>
              <a:rPr lang="en-US" sz="2000" spc="-5" dirty="0" err="1">
                <a:cs typeface="Calibri"/>
              </a:rPr>
              <a:t>Osmo</a:t>
            </a:r>
            <a:r>
              <a:rPr lang="en-US" sz="2000" spc="-5" dirty="0">
                <a:cs typeface="Calibri"/>
              </a:rPr>
              <a:t>/L</a:t>
            </a:r>
            <a:r>
              <a:rPr lang="en-US" sz="2800" spc="-5" dirty="0">
                <a:cs typeface="Calibri"/>
              </a:rPr>
              <a:t>)</a:t>
            </a:r>
            <a:endParaRPr lang="en-US" sz="2800" dirty="0">
              <a:cs typeface="Calibri"/>
            </a:endParaRPr>
          </a:p>
          <a:p>
            <a:pPr marL="927100" lvl="2">
              <a:spcBef>
                <a:spcPts val="600"/>
              </a:spcBef>
              <a:spcAft>
                <a:spcPts val="600"/>
              </a:spcAft>
              <a:tabLst>
                <a:tab pos="355600" algn="l"/>
                <a:tab pos="5020945" algn="l"/>
              </a:tabLst>
            </a:pPr>
            <a:r>
              <a:rPr lang="en-US" sz="2800" dirty="0">
                <a:sym typeface="Symbol"/>
              </a:rPr>
              <a:t>    </a:t>
            </a:r>
            <a:r>
              <a:rPr lang="en-US" sz="2800" spc="-5" dirty="0">
                <a:cs typeface="Calibri"/>
              </a:rPr>
              <a:t>serum</a:t>
            </a:r>
            <a:r>
              <a:rPr lang="en-US" sz="2800" spc="30" dirty="0">
                <a:cs typeface="Calibri"/>
              </a:rPr>
              <a:t> </a:t>
            </a:r>
            <a:r>
              <a:rPr lang="en-US" sz="2800" spc="-5" dirty="0">
                <a:cs typeface="Calibri"/>
              </a:rPr>
              <a:t>osmol</a:t>
            </a:r>
            <a:r>
              <a:rPr lang="en-US" sz="2800" spc="10" dirty="0">
                <a:cs typeface="Calibri"/>
              </a:rPr>
              <a:t>a</a:t>
            </a:r>
            <a:r>
              <a:rPr lang="en-US" sz="2800" dirty="0">
                <a:cs typeface="Calibri"/>
              </a:rPr>
              <a:t>ri</a:t>
            </a:r>
            <a:r>
              <a:rPr lang="en-US" sz="2800" spc="10" dirty="0">
                <a:cs typeface="Calibri"/>
              </a:rPr>
              <a:t>t</a:t>
            </a:r>
            <a:r>
              <a:rPr lang="en-US" sz="2800" spc="-5" dirty="0">
                <a:cs typeface="Calibri"/>
              </a:rPr>
              <a:t>y</a:t>
            </a:r>
            <a:r>
              <a:rPr lang="en-US" sz="2800" spc="-15" dirty="0">
                <a:cs typeface="Calibri"/>
              </a:rPr>
              <a:t> </a:t>
            </a:r>
            <a:r>
              <a:rPr lang="en-US" sz="2800" spc="5" dirty="0">
                <a:cs typeface="Calibri"/>
              </a:rPr>
              <a:t>(</a:t>
            </a:r>
            <a:r>
              <a:rPr lang="en-US" sz="2800" spc="25" dirty="0">
                <a:cs typeface="Calibri"/>
              </a:rPr>
              <a:t>&gt;290 </a:t>
            </a:r>
            <a:r>
              <a:rPr lang="en-US" sz="2000" spc="25" dirty="0" err="1">
                <a:cs typeface="Calibri"/>
              </a:rPr>
              <a:t>mOsm</a:t>
            </a:r>
            <a:r>
              <a:rPr lang="en-US" sz="2000" spc="25" dirty="0">
                <a:cs typeface="Calibri"/>
              </a:rPr>
              <a:t>/L</a:t>
            </a:r>
            <a:r>
              <a:rPr lang="en-US" sz="2800" dirty="0">
                <a:cs typeface="Calibri"/>
              </a:rPr>
              <a:t>)</a:t>
            </a:r>
          </a:p>
          <a:p>
            <a:pPr marL="927100" lvl="2">
              <a:spcBef>
                <a:spcPts val="600"/>
              </a:spcBef>
              <a:spcAft>
                <a:spcPts val="600"/>
              </a:spcAft>
              <a:tabLst>
                <a:tab pos="355600" algn="l"/>
                <a:tab pos="5020945" algn="l"/>
              </a:tabLst>
            </a:pPr>
            <a:r>
              <a:rPr lang="en-US" sz="2800" dirty="0">
                <a:cs typeface="Calibri"/>
              </a:rPr>
              <a:t>    High serum sodium levels (&gt;145 </a:t>
            </a:r>
            <a:r>
              <a:rPr lang="en-US" sz="2000" dirty="0" err="1">
                <a:cs typeface="Calibri"/>
              </a:rPr>
              <a:t>mEq</a:t>
            </a:r>
            <a:r>
              <a:rPr lang="en-US" sz="2000" dirty="0">
                <a:cs typeface="Calibri"/>
              </a:rPr>
              <a:t>/L</a:t>
            </a:r>
            <a:r>
              <a:rPr lang="en-US" sz="2800" dirty="0">
                <a:cs typeface="Calibri"/>
              </a:rPr>
              <a:t>)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200" dirty="0">
                <a:latin typeface="Calibri"/>
                <a:cs typeface="Calibri"/>
              </a:rPr>
              <a:t>T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eatme</a:t>
            </a:r>
            <a:r>
              <a:rPr sz="2800" spc="-2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op</a:t>
            </a:r>
            <a:r>
              <a:rPr sz="2800" spc="-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lang="en-US" sz="2800" dirty="0">
                <a:latin typeface="Calibri"/>
                <a:cs typeface="Calibri"/>
              </a:rPr>
              <a:t> 5-10 U IV/SC max 60 U/day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lang="en-US" sz="2800" spc="-25" dirty="0">
                <a:latin typeface="Calibri"/>
                <a:cs typeface="Calibri"/>
              </a:rPr>
              <a:t>                                         </a:t>
            </a:r>
            <a:r>
              <a:rPr lang="en-US" sz="2800" spc="5" dirty="0">
                <a:latin typeface="Calibri"/>
                <a:cs typeface="Calibri"/>
              </a:rPr>
              <a:t>or </a:t>
            </a:r>
            <a:r>
              <a:rPr sz="2800" b="1" spc="-5" dirty="0">
                <a:latin typeface="Calibri"/>
                <a:cs typeface="Calibri"/>
              </a:rPr>
              <a:t>D</a:t>
            </a:r>
            <a:r>
              <a:rPr sz="2800" b="1" spc="-60" dirty="0">
                <a:latin typeface="Calibri"/>
                <a:cs typeface="Calibri"/>
              </a:rPr>
              <a:t>D</a:t>
            </a:r>
            <a:r>
              <a:rPr sz="2800" b="1" spc="-135" dirty="0">
                <a:latin typeface="Calibri"/>
                <a:cs typeface="Calibri"/>
              </a:rPr>
              <a:t>A</a:t>
            </a:r>
            <a:r>
              <a:rPr sz="2800" b="1" spc="-5" dirty="0">
                <a:latin typeface="Calibri"/>
                <a:cs typeface="Calibri"/>
              </a:rPr>
              <a:t>V</a:t>
            </a:r>
            <a:r>
              <a:rPr sz="2800" b="1" spc="40" dirty="0">
                <a:latin typeface="Calibri"/>
                <a:cs typeface="Calibri"/>
              </a:rPr>
              <a:t>P</a:t>
            </a:r>
            <a:r>
              <a:rPr lang="en-US" sz="2800" spc="40" dirty="0">
                <a:latin typeface="Calibri"/>
                <a:cs typeface="Calibri"/>
              </a:rPr>
              <a:t> (</a:t>
            </a:r>
            <a:r>
              <a:rPr lang="en-US" sz="2800" spc="40" dirty="0" err="1">
                <a:latin typeface="Calibri"/>
                <a:cs typeface="Calibri"/>
              </a:rPr>
              <a:t>Desmopresin</a:t>
            </a:r>
            <a:r>
              <a:rPr lang="en-US" sz="2800" spc="40" dirty="0">
                <a:latin typeface="Calibri"/>
                <a:cs typeface="Calibri"/>
              </a:rPr>
              <a:t>) 1-2 mcg IV/SC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 d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elo</a:t>
            </a:r>
            <a:r>
              <a:rPr sz="2800" spc="-25" dirty="0">
                <a:latin typeface="Calibri"/>
                <a:cs typeface="Calibri"/>
              </a:rPr>
              <a:t>p</a:t>
            </a:r>
            <a:r>
              <a:rPr lang="en-US" sz="2800" dirty="0">
                <a:latin typeface="Calibri"/>
                <a:cs typeface="Calibri"/>
              </a:rPr>
              <a:t>ing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durin</a:t>
            </a:r>
            <a:r>
              <a:rPr sz="2800" dirty="0">
                <a:latin typeface="Calibri"/>
                <a:cs typeface="Calibri"/>
              </a:rPr>
              <a:t>g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 immedi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ely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pi</a:t>
            </a:r>
            <a:r>
              <a:rPr sz="2800" spc="1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ui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su</a:t>
            </a:r>
            <a:r>
              <a:rPr sz="2800" spc="-30" dirty="0">
                <a:latin typeface="Calibri"/>
                <a:cs typeface="Calibri"/>
              </a:rPr>
              <a:t>rg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lang="en-US" sz="2800" spc="-5" dirty="0">
                <a:latin typeface="Calibri"/>
                <a:cs typeface="Calibri"/>
              </a:rPr>
              <a:t> usually d/t reversible post pituitary trauma &amp; is usually transient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-5" dirty="0">
                <a:latin typeface="Calibri"/>
                <a:cs typeface="Calibri"/>
              </a:rPr>
              <a:t>Thiazide diuretics cause antidiuretic action in DI pts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81000" y="484949"/>
            <a:ext cx="6377940" cy="964125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2388870" algn="ctr">
              <a:lnSpc>
                <a:spcPct val="100000"/>
              </a:lnSpc>
            </a:pPr>
            <a:r>
              <a:rPr sz="4400" spc="-5" dirty="0"/>
              <a:t>D</a:t>
            </a:r>
            <a:r>
              <a:rPr sz="4400" spc="-90" dirty="0"/>
              <a:t>D</a:t>
            </a:r>
            <a:r>
              <a:rPr sz="4400" spc="-225" dirty="0"/>
              <a:t>A</a:t>
            </a:r>
            <a:r>
              <a:rPr sz="4400" spc="-5" dirty="0"/>
              <a:t>VP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592772" y="1981200"/>
            <a:ext cx="7958455" cy="39097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308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700" spc="-45" dirty="0">
                <a:latin typeface="Calibri"/>
                <a:cs typeface="Calibri"/>
              </a:rPr>
              <a:t>S</a:t>
            </a:r>
            <a:r>
              <a:rPr sz="2700" dirty="0">
                <a:latin typeface="Calibri"/>
                <a:cs typeface="Calibri"/>
              </a:rPr>
              <a:t>y</a:t>
            </a:r>
            <a:r>
              <a:rPr sz="2700" spc="-30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th</a:t>
            </a:r>
            <a:r>
              <a:rPr sz="2700" spc="-30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tic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an</a:t>
            </a:r>
            <a:r>
              <a:rPr sz="2700" spc="5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logue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f</a:t>
            </a:r>
            <a:r>
              <a:rPr sz="2700" spc="-5" dirty="0">
                <a:latin typeface="Calibri"/>
                <a:cs typeface="Calibri"/>
              </a:rPr>
              <a:t> n</a:t>
            </a:r>
            <a:r>
              <a:rPr sz="2700" spc="-15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tu</a:t>
            </a:r>
            <a:r>
              <a:rPr sz="2700" spc="-7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al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pitui</a:t>
            </a:r>
            <a:r>
              <a:rPr sz="2700" spc="-5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2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y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horm</a:t>
            </a:r>
            <a:r>
              <a:rPr sz="2700" spc="-10" dirty="0">
                <a:latin typeface="Calibri"/>
                <a:cs typeface="Calibri"/>
              </a:rPr>
              <a:t>o</a:t>
            </a:r>
            <a:r>
              <a:rPr sz="2700" spc="-5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20" dirty="0">
                <a:latin typeface="Calibri"/>
                <a:cs typeface="Calibri"/>
              </a:rPr>
              <a:t>8</a:t>
            </a:r>
            <a:r>
              <a:rPr sz="2700" dirty="0">
                <a:latin typeface="Calibri"/>
                <a:cs typeface="Calibri"/>
              </a:rPr>
              <a:t>-</a:t>
            </a:r>
            <a:r>
              <a:rPr sz="2700" spc="-5" dirty="0">
                <a:latin typeface="Calibri"/>
                <a:cs typeface="Calibri"/>
              </a:rPr>
              <a:t>a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ginine</a:t>
            </a:r>
            <a:r>
              <a:rPr sz="2700" spc="-45" dirty="0">
                <a:latin typeface="Calibri"/>
                <a:cs typeface="Calibri"/>
              </a:rPr>
              <a:t> v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5" dirty="0">
                <a:latin typeface="Calibri"/>
                <a:cs typeface="Calibri"/>
              </a:rPr>
              <a:t>s</a:t>
            </a:r>
            <a:r>
              <a:rPr sz="2700" spc="-5" dirty="0">
                <a:latin typeface="Calibri"/>
                <a:cs typeface="Calibri"/>
              </a:rPr>
              <a:t>op</a:t>
            </a:r>
            <a:r>
              <a:rPr sz="2700" spc="-4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essin</a:t>
            </a:r>
          </a:p>
          <a:p>
            <a:pPr marL="355600" marR="5715" indent="-342900">
              <a:lnSpc>
                <a:spcPct val="90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700" dirty="0">
                <a:latin typeface="Calibri"/>
                <a:cs typeface="Calibri"/>
              </a:rPr>
              <a:t>Indi</a:t>
            </a:r>
            <a:r>
              <a:rPr sz="2700" spc="-25" dirty="0">
                <a:latin typeface="Calibri"/>
                <a:cs typeface="Calibri"/>
              </a:rPr>
              <a:t>c</a:t>
            </a:r>
            <a:r>
              <a:rPr sz="2700" spc="-15" dirty="0">
                <a:latin typeface="Calibri"/>
                <a:cs typeface="Calibri"/>
              </a:rPr>
              <a:t>a</a:t>
            </a:r>
            <a:r>
              <a:rPr sz="2700" spc="-2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ed</a:t>
            </a:r>
            <a:r>
              <a:rPr sz="2700" spc="-6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as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lang="en-US" sz="2700" dirty="0">
                <a:latin typeface="Calibri"/>
                <a:cs typeface="Calibri"/>
              </a:rPr>
              <a:t>ADH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eplac</a:t>
            </a:r>
            <a:r>
              <a:rPr sz="2700" spc="-15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me</a:t>
            </a:r>
            <a:r>
              <a:rPr sz="2700" spc="-25" dirty="0">
                <a:latin typeface="Calibri"/>
                <a:cs typeface="Calibri"/>
              </a:rPr>
              <a:t>n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th</a:t>
            </a:r>
            <a:r>
              <a:rPr sz="2700" spc="-15" dirty="0">
                <a:latin typeface="Calibri"/>
                <a:cs typeface="Calibri"/>
              </a:rPr>
              <a:t>e</a:t>
            </a:r>
            <a:r>
              <a:rPr sz="2700" spc="-7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-15" dirty="0">
                <a:latin typeface="Calibri"/>
                <a:cs typeface="Calibri"/>
              </a:rPr>
              <a:t>p</a:t>
            </a:r>
            <a:r>
              <a:rPr sz="2700" dirty="0">
                <a:latin typeface="Calibri"/>
                <a:cs typeface="Calibri"/>
              </a:rPr>
              <a:t>y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 </a:t>
            </a:r>
            <a:r>
              <a:rPr sz="2700" spc="-5" dirty="0">
                <a:latin typeface="Calibri"/>
                <a:cs typeface="Calibri"/>
              </a:rPr>
              <a:t>m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-5" dirty="0">
                <a:latin typeface="Calibri"/>
                <a:cs typeface="Calibri"/>
              </a:rPr>
              <a:t>n</a:t>
            </a:r>
            <a:r>
              <a:rPr sz="2700" spc="5" dirty="0">
                <a:latin typeface="Calibri"/>
                <a:cs typeface="Calibri"/>
              </a:rPr>
              <a:t>a</a:t>
            </a:r>
            <a:r>
              <a:rPr sz="2700" spc="-15" dirty="0">
                <a:latin typeface="Calibri"/>
                <a:cs typeface="Calibri"/>
              </a:rPr>
              <a:t>g</a:t>
            </a:r>
            <a:r>
              <a:rPr sz="2700" spc="-5" dirty="0">
                <a:latin typeface="Calibri"/>
                <a:cs typeface="Calibri"/>
              </a:rPr>
              <a:t>eme</a:t>
            </a:r>
            <a:r>
              <a:rPr sz="2700" spc="-35" dirty="0">
                <a:latin typeface="Calibri"/>
                <a:cs typeface="Calibri"/>
              </a:rPr>
              <a:t>n</a:t>
            </a:r>
            <a:r>
              <a:rPr sz="2700" spc="-5" dirty="0">
                <a:latin typeface="Calibri"/>
                <a:cs typeface="Calibri"/>
              </a:rPr>
              <a:t>t</a:t>
            </a:r>
            <a:r>
              <a:rPr sz="2700" spc="-5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f </a:t>
            </a:r>
            <a:r>
              <a:rPr sz="2700" spc="-30" dirty="0">
                <a:latin typeface="Calibri"/>
                <a:cs typeface="Calibri"/>
              </a:rPr>
              <a:t>t</a:t>
            </a:r>
            <a:r>
              <a:rPr sz="2700" spc="-5" dirty="0">
                <a:latin typeface="Calibri"/>
                <a:cs typeface="Calibri"/>
              </a:rPr>
              <a:t>empo</a:t>
            </a:r>
            <a:r>
              <a:rPr sz="2700" spc="-75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a</a:t>
            </a:r>
            <a:r>
              <a:rPr sz="2700" spc="1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y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polyuri</a:t>
            </a:r>
            <a:r>
              <a:rPr sz="2700" dirty="0">
                <a:latin typeface="Calibri"/>
                <a:cs typeface="Calibri"/>
              </a:rPr>
              <a:t>a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lang="en-US" sz="2700" dirty="0">
                <a:latin typeface="Calibri"/>
                <a:cs typeface="Calibri"/>
              </a:rPr>
              <a:t>&amp;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pol</a:t>
            </a:r>
            <a:r>
              <a:rPr sz="2700" spc="-40" dirty="0">
                <a:latin typeface="Calibri"/>
                <a:cs typeface="Calibri"/>
              </a:rPr>
              <a:t>y</a:t>
            </a:r>
            <a:r>
              <a:rPr sz="2700" spc="-5" dirty="0">
                <a:latin typeface="Calibri"/>
                <a:cs typeface="Calibri"/>
              </a:rPr>
              <a:t>di</a:t>
            </a:r>
            <a:r>
              <a:rPr sz="2700" spc="-15" dirty="0">
                <a:latin typeface="Calibri"/>
                <a:cs typeface="Calibri"/>
              </a:rPr>
              <a:t>p</a:t>
            </a:r>
            <a:r>
              <a:rPr sz="2700" spc="-5" dirty="0">
                <a:latin typeface="Calibri"/>
                <a:cs typeface="Calibri"/>
              </a:rPr>
              <a:t>sia </a:t>
            </a:r>
            <a:r>
              <a:rPr sz="2700" spc="-70" dirty="0">
                <a:latin typeface="Calibri"/>
                <a:cs typeface="Calibri"/>
              </a:rPr>
              <a:t>f</a:t>
            </a:r>
            <a:r>
              <a:rPr sz="2700" spc="-5" dirty="0">
                <a:latin typeface="Calibri"/>
                <a:cs typeface="Calibri"/>
              </a:rPr>
              <a:t>oll</a:t>
            </a:r>
            <a:r>
              <a:rPr sz="2700" spc="-2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wing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hea</a:t>
            </a:r>
            <a:r>
              <a:rPr sz="2700" dirty="0">
                <a:latin typeface="Calibri"/>
                <a:cs typeface="Calibri"/>
              </a:rPr>
              <a:t>d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t</a:t>
            </a:r>
            <a:r>
              <a:rPr sz="2700" spc="-7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au</a:t>
            </a:r>
            <a:r>
              <a:rPr sz="2700" spc="-5" dirty="0">
                <a:latin typeface="Calibri"/>
                <a:cs typeface="Calibri"/>
              </a:rPr>
              <a:t>ma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r </a:t>
            </a:r>
            <a:r>
              <a:rPr lang="en-US" sz="2700" dirty="0">
                <a:latin typeface="Calibri"/>
                <a:cs typeface="Calibri"/>
              </a:rPr>
              <a:t>pituitary </a:t>
            </a:r>
            <a:r>
              <a:rPr sz="2700" spc="5" dirty="0">
                <a:latin typeface="Calibri"/>
                <a:cs typeface="Calibri"/>
              </a:rPr>
              <a:t>s</a:t>
            </a:r>
            <a:r>
              <a:rPr sz="2700" spc="-5" dirty="0">
                <a:latin typeface="Calibri"/>
                <a:cs typeface="Calibri"/>
              </a:rPr>
              <a:t>u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spc="-15" dirty="0">
                <a:latin typeface="Calibri"/>
                <a:cs typeface="Calibri"/>
              </a:rPr>
              <a:t>g</a:t>
            </a:r>
            <a:r>
              <a:rPr sz="2700" spc="-5" dirty="0">
                <a:latin typeface="Calibri"/>
                <a:cs typeface="Calibri"/>
              </a:rPr>
              <a:t>e</a:t>
            </a:r>
            <a:r>
              <a:rPr sz="2700" spc="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y</a:t>
            </a:r>
            <a:r>
              <a:rPr sz="2700" spc="-35" dirty="0">
                <a:latin typeface="Calibri"/>
                <a:cs typeface="Calibri"/>
              </a:rPr>
              <a:t> </a:t>
            </a:r>
            <a:endParaRPr lang="en-US" sz="2700" spc="10" dirty="0">
              <a:latin typeface="Calibri"/>
              <a:cs typeface="Calibri"/>
            </a:endParaRPr>
          </a:p>
          <a:p>
            <a:pPr marL="355600" marR="729615" indent="-342900">
              <a:lnSpc>
                <a:spcPts val="292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700" spc="-10" dirty="0">
                <a:latin typeface="Calibri"/>
                <a:cs typeface="Calibri"/>
              </a:rPr>
              <a:t>M</a:t>
            </a:r>
            <a:r>
              <a:rPr sz="2700" spc="-5" dirty="0">
                <a:latin typeface="Calibri"/>
                <a:cs typeface="Calibri"/>
              </a:rPr>
              <a:t>oni</a:t>
            </a:r>
            <a:r>
              <a:rPr sz="2700" spc="-25" dirty="0">
                <a:latin typeface="Calibri"/>
                <a:cs typeface="Calibri"/>
              </a:rPr>
              <a:t>t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r </a:t>
            </a:r>
            <a:r>
              <a:rPr sz="2700" spc="5" dirty="0">
                <a:latin typeface="Calibri"/>
                <a:cs typeface="Calibri"/>
              </a:rPr>
              <a:t>s</a:t>
            </a:r>
            <a:r>
              <a:rPr sz="2700" spc="-65" dirty="0">
                <a:latin typeface="Calibri"/>
                <a:cs typeface="Calibri"/>
              </a:rPr>
              <a:t>/</a:t>
            </a:r>
            <a:r>
              <a:rPr sz="2700" dirty="0">
                <a:latin typeface="Calibri"/>
                <a:cs typeface="Calibri"/>
              </a:rPr>
              <a:t>s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f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spc="-55" dirty="0">
                <a:latin typeface="Calibri"/>
                <a:cs typeface="Calibri"/>
              </a:rPr>
              <a:t>h</a:t>
            </a:r>
            <a:r>
              <a:rPr sz="2700" dirty="0">
                <a:latin typeface="Calibri"/>
                <a:cs typeface="Calibri"/>
              </a:rPr>
              <a:t>ypon</a:t>
            </a:r>
            <a:r>
              <a:rPr sz="2700" spc="-20" dirty="0">
                <a:latin typeface="Calibri"/>
                <a:cs typeface="Calibri"/>
              </a:rPr>
              <a:t>a</a:t>
            </a:r>
            <a:r>
              <a:rPr sz="2700" spc="-5" dirty="0">
                <a:latin typeface="Calibri"/>
                <a:cs typeface="Calibri"/>
              </a:rPr>
              <a:t>t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emia: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H</a:t>
            </a:r>
            <a:r>
              <a:rPr sz="2700" spc="0" dirty="0">
                <a:latin typeface="Calibri"/>
                <a:cs typeface="Calibri"/>
              </a:rPr>
              <a:t>A</a:t>
            </a:r>
            <a:r>
              <a:rPr sz="2700" spc="-5" dirty="0">
                <a:latin typeface="Calibri"/>
                <a:cs typeface="Calibri"/>
              </a:rPr>
              <a:t>,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N/</a:t>
            </a:r>
            <a:r>
              <a:rPr sz="2700" spc="-220" dirty="0">
                <a:latin typeface="Calibri"/>
                <a:cs typeface="Calibri"/>
              </a:rPr>
              <a:t>V</a:t>
            </a:r>
            <a:r>
              <a:rPr sz="2700" spc="-5" dirty="0">
                <a:latin typeface="Calibri"/>
                <a:cs typeface="Calibri"/>
              </a:rPr>
              <a:t>,</a:t>
            </a:r>
            <a:r>
              <a:rPr sz="2700" dirty="0">
                <a:latin typeface="Calibri"/>
                <a:cs typeface="Calibri"/>
              </a:rPr>
              <a:t> </a:t>
            </a:r>
            <a:r>
              <a:rPr lang="en-US" sz="2800" dirty="0">
                <a:sym typeface="Symbol"/>
              </a:rPr>
              <a:t></a:t>
            </a:r>
            <a:r>
              <a:rPr sz="2700" spc="-5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seru</a:t>
            </a:r>
            <a:r>
              <a:rPr sz="2700" spc="-5" dirty="0">
                <a:latin typeface="Calibri"/>
                <a:cs typeface="Calibri"/>
              </a:rPr>
              <a:t>m</a:t>
            </a:r>
            <a:r>
              <a:rPr sz="2700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N</a:t>
            </a:r>
            <a:r>
              <a:rPr sz="2700" spc="-5" dirty="0">
                <a:latin typeface="Calibri"/>
                <a:cs typeface="Calibri"/>
              </a:rPr>
              <a:t>a</a:t>
            </a:r>
            <a:r>
              <a:rPr lang="en-US" sz="2700" spc="-5" baseline="30000" dirty="0">
                <a:latin typeface="Calibri"/>
                <a:cs typeface="Calibri"/>
              </a:rPr>
              <a:t>+</a:t>
            </a:r>
            <a:r>
              <a:rPr sz="2700" spc="-5" dirty="0">
                <a:latin typeface="Calibri"/>
                <a:cs typeface="Calibri"/>
              </a:rPr>
              <a:t>,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e</a:t>
            </a:r>
            <a:r>
              <a:rPr sz="2700" spc="-50" dirty="0">
                <a:latin typeface="Calibri"/>
                <a:cs typeface="Calibri"/>
              </a:rPr>
              <a:t>s</a:t>
            </a:r>
            <a:r>
              <a:rPr sz="2700" dirty="0">
                <a:latin typeface="Calibri"/>
                <a:cs typeface="Calibri"/>
              </a:rPr>
              <a:t>tl</a:t>
            </a:r>
            <a:r>
              <a:rPr sz="2700" spc="-10" dirty="0">
                <a:latin typeface="Calibri"/>
                <a:cs typeface="Calibri"/>
              </a:rPr>
              <a:t>e</a:t>
            </a:r>
            <a:r>
              <a:rPr sz="2700" spc="-5" dirty="0">
                <a:latin typeface="Calibri"/>
                <a:cs typeface="Calibri"/>
              </a:rPr>
              <a:t>s</a:t>
            </a:r>
            <a:r>
              <a:rPr sz="2700" spc="5" dirty="0">
                <a:latin typeface="Calibri"/>
                <a:cs typeface="Calibri"/>
              </a:rPr>
              <a:t>s</a:t>
            </a:r>
            <a:r>
              <a:rPr sz="2700" spc="-10" dirty="0">
                <a:latin typeface="Calibri"/>
                <a:cs typeface="Calibri"/>
              </a:rPr>
              <a:t>ness</a:t>
            </a:r>
            <a:r>
              <a:rPr sz="2700" spc="-5" dirty="0">
                <a:latin typeface="Calibri"/>
                <a:cs typeface="Calibri"/>
              </a:rPr>
              <a:t>,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disorie</a:t>
            </a:r>
            <a:r>
              <a:rPr sz="2700" spc="-15" dirty="0">
                <a:latin typeface="Calibri"/>
                <a:cs typeface="Calibri"/>
              </a:rPr>
              <a:t>n</a:t>
            </a:r>
            <a:r>
              <a:rPr sz="2700" spc="-50" dirty="0">
                <a:latin typeface="Calibri"/>
                <a:cs typeface="Calibri"/>
              </a:rPr>
              <a:t>t</a:t>
            </a:r>
            <a:r>
              <a:rPr sz="2700" spc="-15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ti</a:t>
            </a:r>
            <a:r>
              <a:rPr sz="2700" spc="-10" dirty="0">
                <a:latin typeface="Calibri"/>
                <a:cs typeface="Calibri"/>
              </a:rPr>
              <a:t>on</a:t>
            </a:r>
            <a:r>
              <a:rPr sz="2700" dirty="0">
                <a:latin typeface="Calibri"/>
                <a:cs typeface="Calibri"/>
              </a:rPr>
              <a:t>,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dep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essed</a:t>
            </a:r>
            <a:r>
              <a:rPr sz="2700" dirty="0">
                <a:latin typeface="Calibri"/>
                <a:cs typeface="Calibri"/>
              </a:rPr>
              <a:t> 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spc="-30" dirty="0">
                <a:latin typeface="Calibri"/>
                <a:cs typeface="Calibri"/>
              </a:rPr>
              <a:t>e</a:t>
            </a:r>
            <a:r>
              <a:rPr sz="2700" spc="-5" dirty="0">
                <a:latin typeface="Calibri"/>
                <a:cs typeface="Calibri"/>
              </a:rPr>
              <a:t>fl</a:t>
            </a:r>
            <a:r>
              <a:rPr sz="2700" spc="-50" dirty="0">
                <a:latin typeface="Calibri"/>
                <a:cs typeface="Calibri"/>
              </a:rPr>
              <a:t>e</a:t>
            </a:r>
            <a:r>
              <a:rPr sz="2700" spc="-90" dirty="0">
                <a:latin typeface="Calibri"/>
                <a:cs typeface="Calibri"/>
              </a:rPr>
              <a:t>x</a:t>
            </a:r>
            <a:r>
              <a:rPr sz="2700" dirty="0">
                <a:latin typeface="Calibri"/>
                <a:cs typeface="Calibri"/>
              </a:rPr>
              <a:t>es,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al</a:t>
            </a:r>
            <a:r>
              <a:rPr sz="2700" spc="-2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e</a:t>
            </a:r>
            <a:r>
              <a:rPr sz="2700" spc="-5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ed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60" dirty="0">
                <a:latin typeface="Calibri"/>
                <a:cs typeface="Calibri"/>
              </a:rPr>
              <a:t>L</a:t>
            </a:r>
            <a:r>
              <a:rPr sz="2700" spc="-10" dirty="0">
                <a:latin typeface="Calibri"/>
                <a:cs typeface="Calibri"/>
              </a:rPr>
              <a:t>O</a:t>
            </a:r>
            <a:r>
              <a:rPr sz="2700" spc="-25" dirty="0">
                <a:latin typeface="Calibri"/>
                <a:cs typeface="Calibri"/>
              </a:rPr>
              <a:t>C</a:t>
            </a:r>
            <a:r>
              <a:rPr sz="2700" spc="-5" dirty="0">
                <a:latin typeface="Calibri"/>
                <a:cs typeface="Calibri"/>
              </a:rPr>
              <a:t>,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muscle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w</a:t>
            </a:r>
            <a:r>
              <a:rPr sz="2700" dirty="0">
                <a:latin typeface="Calibri"/>
                <a:cs typeface="Calibri"/>
              </a:rPr>
              <a:t>ea</a:t>
            </a:r>
            <a:r>
              <a:rPr sz="2700" spc="-15" dirty="0">
                <a:latin typeface="Calibri"/>
                <a:cs typeface="Calibri"/>
              </a:rPr>
              <a:t>k</a:t>
            </a:r>
            <a:r>
              <a:rPr sz="2700" spc="-5" dirty="0">
                <a:latin typeface="Calibri"/>
                <a:cs typeface="Calibri"/>
              </a:rPr>
              <a:t>ness</a:t>
            </a:r>
            <a:r>
              <a:rPr sz="2700" dirty="0">
                <a:latin typeface="Calibri"/>
                <a:cs typeface="Calibri"/>
              </a:rPr>
              <a:t>,</a:t>
            </a:r>
            <a:r>
              <a:rPr sz="2700" spc="-3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sei</a:t>
            </a:r>
            <a:r>
              <a:rPr sz="2700" spc="-30" dirty="0">
                <a:latin typeface="Calibri"/>
                <a:cs typeface="Calibri"/>
              </a:rPr>
              <a:t>z</a:t>
            </a:r>
            <a:r>
              <a:rPr sz="2700" spc="-5" dirty="0">
                <a:latin typeface="Calibri"/>
                <a:cs typeface="Calibri"/>
              </a:rPr>
              <a:t>u</a:t>
            </a:r>
            <a:r>
              <a:rPr sz="2700" spc="-4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D</a:t>
            </a:r>
            <a:r>
              <a:rPr sz="2700" spc="-45" dirty="0">
                <a:latin typeface="Calibri"/>
                <a:cs typeface="Calibri"/>
              </a:rPr>
              <a:t>D</a:t>
            </a:r>
            <a:r>
              <a:rPr sz="2700" spc="-130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V</a:t>
            </a:r>
            <a:r>
              <a:rPr sz="2700" spc="-5" dirty="0">
                <a:latin typeface="Calibri"/>
                <a:cs typeface="Calibri"/>
              </a:rPr>
              <a:t>P</a:t>
            </a:r>
            <a:r>
              <a:rPr sz="2700" spc="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doe</a:t>
            </a:r>
            <a:r>
              <a:rPr sz="2700" dirty="0">
                <a:latin typeface="Calibri"/>
                <a:cs typeface="Calibri"/>
              </a:rPr>
              <a:t>s</a:t>
            </a:r>
            <a:r>
              <a:rPr sz="2700" spc="-1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no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15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w</a:t>
            </a:r>
            <a:r>
              <a:rPr sz="2700" spc="-10" dirty="0">
                <a:latin typeface="Calibri"/>
                <a:cs typeface="Calibri"/>
              </a:rPr>
              <a:t>or</a:t>
            </a:r>
            <a:r>
              <a:rPr sz="2700" spc="-5" dirty="0">
                <a:latin typeface="Calibri"/>
                <a:cs typeface="Calibri"/>
              </a:rPr>
              <a:t>k</a:t>
            </a:r>
            <a:r>
              <a:rPr sz="2700" spc="-2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neph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spc="-15" dirty="0">
                <a:latin typeface="Calibri"/>
                <a:cs typeface="Calibri"/>
              </a:rPr>
              <a:t>g</a:t>
            </a:r>
            <a:r>
              <a:rPr sz="2700" dirty="0">
                <a:latin typeface="Calibri"/>
                <a:cs typeface="Calibri"/>
              </a:rPr>
              <a:t>enic</a:t>
            </a:r>
            <a:r>
              <a:rPr sz="2700" spc="-6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DI</a:t>
            </a:r>
            <a:endParaRPr sz="2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00" y="3810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498475" algn="ctr">
              <a:lnSpc>
                <a:spcPct val="100000"/>
              </a:lnSpc>
            </a:pPr>
            <a:r>
              <a:rPr sz="4400" dirty="0"/>
              <a:t>Hype</a:t>
            </a:r>
            <a:r>
              <a:rPr sz="4400" spc="-70" dirty="0"/>
              <a:t>r</a:t>
            </a:r>
            <a:r>
              <a:rPr sz="4400" dirty="0"/>
              <a:t>sec</a:t>
            </a:r>
            <a:r>
              <a:rPr sz="4400" spc="-45" dirty="0"/>
              <a:t>r</a:t>
            </a:r>
            <a:r>
              <a:rPr sz="4400" spc="-40" dirty="0"/>
              <a:t>e</a:t>
            </a:r>
            <a:r>
              <a:rPr sz="4400" spc="-5" dirty="0"/>
              <a:t>ti</a:t>
            </a:r>
            <a:r>
              <a:rPr sz="4400" spc="-25" dirty="0"/>
              <a:t>o</a:t>
            </a:r>
            <a:r>
              <a:rPr sz="4400" spc="-5" dirty="0"/>
              <a:t>n</a:t>
            </a:r>
            <a:r>
              <a:rPr sz="4400" spc="-10" dirty="0"/>
              <a:t> </a:t>
            </a:r>
            <a:r>
              <a:rPr sz="4400" dirty="0"/>
              <a:t>-</a:t>
            </a:r>
            <a:r>
              <a:rPr sz="4400" spc="15" dirty="0"/>
              <a:t> </a:t>
            </a:r>
            <a:r>
              <a:rPr sz="4400" dirty="0"/>
              <a:t>SIADH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4400" y="2209800"/>
            <a:ext cx="7543800" cy="4508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cs typeface="Calibri"/>
              </a:rPr>
              <a:t>Hig</a:t>
            </a:r>
            <a:r>
              <a:rPr sz="2800" dirty="0">
                <a:cs typeface="Calibri"/>
              </a:rPr>
              <a:t>h</a:t>
            </a:r>
            <a:r>
              <a:rPr sz="2800" spc="15" dirty="0">
                <a:cs typeface="Calibri"/>
              </a:rPr>
              <a:t> </a:t>
            </a:r>
            <a:r>
              <a:rPr sz="2800" dirty="0">
                <a:cs typeface="Calibri"/>
              </a:rPr>
              <a:t>ci</a:t>
            </a:r>
            <a:r>
              <a:rPr sz="2800" spc="-30" dirty="0">
                <a:cs typeface="Calibri"/>
              </a:rPr>
              <a:t>r</a:t>
            </a:r>
            <a:r>
              <a:rPr sz="2800" dirty="0">
                <a:cs typeface="Calibri"/>
              </a:rPr>
              <a:t>culating</a:t>
            </a:r>
            <a:r>
              <a:rPr sz="2800" spc="-35" dirty="0">
                <a:cs typeface="Calibri"/>
              </a:rPr>
              <a:t> </a:t>
            </a:r>
            <a:r>
              <a:rPr sz="2800" b="1" spc="-50" dirty="0">
                <a:cs typeface="Calibri"/>
              </a:rPr>
              <a:t>v</a:t>
            </a:r>
            <a:r>
              <a:rPr sz="2800" b="1" dirty="0">
                <a:cs typeface="Calibri"/>
              </a:rPr>
              <a:t>a</a:t>
            </a:r>
            <a:r>
              <a:rPr sz="2800" b="1" spc="5" dirty="0">
                <a:cs typeface="Calibri"/>
              </a:rPr>
              <a:t>s</a:t>
            </a:r>
            <a:r>
              <a:rPr sz="2800" b="1" spc="-5" dirty="0">
                <a:cs typeface="Calibri"/>
              </a:rPr>
              <a:t>op</a:t>
            </a:r>
            <a:r>
              <a:rPr sz="2800" b="1" spc="-50" dirty="0">
                <a:cs typeface="Calibri"/>
              </a:rPr>
              <a:t>r</a:t>
            </a:r>
            <a:r>
              <a:rPr sz="2800" b="1" dirty="0">
                <a:cs typeface="Calibri"/>
              </a:rPr>
              <a:t>e</a:t>
            </a:r>
            <a:r>
              <a:rPr sz="2800" b="1" spc="5" dirty="0">
                <a:cs typeface="Calibri"/>
              </a:rPr>
              <a:t>s</a:t>
            </a:r>
            <a:r>
              <a:rPr sz="2800" b="1" spc="-5" dirty="0">
                <a:cs typeface="Calibri"/>
              </a:rPr>
              <a:t>s</a:t>
            </a:r>
            <a:r>
              <a:rPr sz="2800" b="1" spc="10" dirty="0">
                <a:cs typeface="Calibri"/>
              </a:rPr>
              <a:t>i</a:t>
            </a:r>
            <a:r>
              <a:rPr sz="2800" b="1" dirty="0">
                <a:cs typeface="Calibri"/>
              </a:rPr>
              <a:t>n</a:t>
            </a:r>
            <a:r>
              <a:rPr sz="2800" spc="-50" dirty="0">
                <a:cs typeface="Calibri"/>
              </a:rPr>
              <a:t> </a:t>
            </a:r>
            <a:r>
              <a:rPr sz="2800" dirty="0">
                <a:cs typeface="Calibri"/>
              </a:rPr>
              <a:t>l</a:t>
            </a:r>
            <a:r>
              <a:rPr sz="2800" spc="-15" dirty="0">
                <a:cs typeface="Calibri"/>
              </a:rPr>
              <a:t>e</a:t>
            </a:r>
            <a:r>
              <a:rPr sz="2800" spc="-50" dirty="0">
                <a:cs typeface="Calibri"/>
              </a:rPr>
              <a:t>v</a:t>
            </a:r>
            <a:r>
              <a:rPr sz="2800" dirty="0">
                <a:cs typeface="Calibri"/>
              </a:rPr>
              <a:t>els</a:t>
            </a:r>
            <a:r>
              <a:rPr sz="2800" spc="10" dirty="0">
                <a:cs typeface="Calibri"/>
              </a:rPr>
              <a:t> </a:t>
            </a:r>
            <a:r>
              <a:rPr lang="en-US" sz="2800" dirty="0">
                <a:sym typeface="Symbol"/>
              </a:rPr>
              <a:t> excess H2O aborption by kidneys  </a:t>
            </a:r>
          </a:p>
          <a:p>
            <a:pPr marL="3556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sym typeface="Symbol"/>
              </a:rPr>
              <a:t>Leads to serum Na</a:t>
            </a:r>
            <a:r>
              <a:rPr lang="en-US" sz="2800" baseline="30000" dirty="0">
                <a:sym typeface="Symbol"/>
              </a:rPr>
              <a:t>+ </a:t>
            </a:r>
            <a:r>
              <a:rPr lang="en-US" sz="2800" dirty="0">
                <a:sym typeface="Symbol"/>
              </a:rPr>
              <a:t>dilution,  serum osmolality &amp; concentrated urine</a:t>
            </a:r>
            <a:endParaRPr lang="en-US" sz="2800" dirty="0"/>
          </a:p>
          <a:p>
            <a:pPr marL="355600" indent="-342900">
              <a:lnSpc>
                <a:spcPts val="382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cs typeface="Calibri"/>
              </a:rPr>
              <a:t>Kidn</a:t>
            </a:r>
            <a:r>
              <a:rPr sz="2800" spc="-20" dirty="0">
                <a:cs typeface="Calibri"/>
              </a:rPr>
              <a:t>e</a:t>
            </a:r>
            <a:r>
              <a:rPr sz="2800" spc="-35" dirty="0">
                <a:cs typeface="Calibri"/>
              </a:rPr>
              <a:t>y</a:t>
            </a:r>
            <a:r>
              <a:rPr sz="2800" dirty="0">
                <a:cs typeface="Calibri"/>
              </a:rPr>
              <a:t>s</a:t>
            </a:r>
            <a:r>
              <a:rPr sz="2800" spc="-5" dirty="0">
                <a:cs typeface="Calibri"/>
              </a:rPr>
              <a:t> </a:t>
            </a:r>
            <a:r>
              <a:rPr sz="2800" dirty="0">
                <a:cs typeface="Calibri"/>
              </a:rPr>
              <a:t>c</a:t>
            </a:r>
            <a:r>
              <a:rPr sz="2800" spc="-20" dirty="0">
                <a:cs typeface="Calibri"/>
              </a:rPr>
              <a:t>o</a:t>
            </a:r>
            <a:r>
              <a:rPr sz="2800" spc="-25" dirty="0">
                <a:cs typeface="Calibri"/>
              </a:rPr>
              <a:t>n</a:t>
            </a:r>
            <a:r>
              <a:rPr sz="2800" dirty="0">
                <a:cs typeface="Calibri"/>
              </a:rPr>
              <a:t>t</a:t>
            </a:r>
            <a:r>
              <a:rPr sz="2800" spc="10" dirty="0">
                <a:cs typeface="Calibri"/>
              </a:rPr>
              <a:t>i</a:t>
            </a:r>
            <a:r>
              <a:rPr sz="2800" spc="-5" dirty="0">
                <a:cs typeface="Calibri"/>
              </a:rPr>
              <a:t>nu</a:t>
            </a:r>
            <a:r>
              <a:rPr sz="2800" dirty="0">
                <a:cs typeface="Calibri"/>
              </a:rPr>
              <a:t>e</a:t>
            </a:r>
            <a:r>
              <a:rPr sz="2800" spc="-15" dirty="0">
                <a:cs typeface="Calibri"/>
              </a:rPr>
              <a:t> </a:t>
            </a:r>
            <a:r>
              <a:rPr sz="2800" spc="-40" dirty="0">
                <a:cs typeface="Calibri"/>
              </a:rPr>
              <a:t>t</a:t>
            </a:r>
            <a:r>
              <a:rPr sz="2800" dirty="0">
                <a:cs typeface="Calibri"/>
              </a:rPr>
              <a:t>o</a:t>
            </a:r>
            <a:r>
              <a:rPr sz="2800" spc="5" dirty="0">
                <a:cs typeface="Calibri"/>
              </a:rPr>
              <a:t> </a:t>
            </a:r>
            <a:r>
              <a:rPr sz="2800" dirty="0">
                <a:cs typeface="Calibri"/>
              </a:rPr>
              <a:t>a</a:t>
            </a:r>
            <a:r>
              <a:rPr sz="2800" spc="-15" dirty="0">
                <a:cs typeface="Calibri"/>
              </a:rPr>
              <a:t>b</a:t>
            </a:r>
            <a:r>
              <a:rPr sz="2800" spc="-5" dirty="0">
                <a:cs typeface="Calibri"/>
              </a:rPr>
              <a:t>sor</a:t>
            </a:r>
            <a:r>
              <a:rPr sz="2800" dirty="0">
                <a:cs typeface="Calibri"/>
              </a:rPr>
              <a:t>b</a:t>
            </a:r>
            <a:r>
              <a:rPr sz="2800" spc="15" dirty="0">
                <a:cs typeface="Calibri"/>
              </a:rPr>
              <a:t> </a:t>
            </a:r>
            <a:r>
              <a:rPr sz="2800" spc="-55" dirty="0">
                <a:cs typeface="Calibri"/>
              </a:rPr>
              <a:t>w</a:t>
            </a:r>
            <a:r>
              <a:rPr sz="2800" spc="-15" dirty="0">
                <a:cs typeface="Calibri"/>
              </a:rPr>
              <a:t>a</a:t>
            </a:r>
            <a:r>
              <a:rPr sz="2800" spc="-40" dirty="0">
                <a:cs typeface="Calibri"/>
              </a:rPr>
              <a:t>t</a:t>
            </a:r>
            <a:r>
              <a:rPr sz="2800" spc="-5" dirty="0">
                <a:cs typeface="Calibri"/>
              </a:rPr>
              <a:t>er</a:t>
            </a:r>
            <a:r>
              <a:rPr sz="2800" spc="-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de</a:t>
            </a:r>
            <a:r>
              <a:rPr sz="2800" spc="15" dirty="0">
                <a:cs typeface="Calibri"/>
              </a:rPr>
              <a:t>s</a:t>
            </a:r>
            <a:r>
              <a:rPr sz="2800" spc="-5" dirty="0">
                <a:cs typeface="Calibri"/>
              </a:rPr>
              <a:t>pi</a:t>
            </a:r>
            <a:r>
              <a:rPr sz="2800" spc="-30" dirty="0">
                <a:cs typeface="Calibri"/>
              </a:rPr>
              <a:t>t</a:t>
            </a:r>
            <a:r>
              <a:rPr sz="2800" spc="-5" dirty="0">
                <a:cs typeface="Calibri"/>
              </a:rPr>
              <a:t>e</a:t>
            </a:r>
            <a:r>
              <a:rPr sz="2800" spc="-15" dirty="0">
                <a:cs typeface="Calibri"/>
              </a:rPr>
              <a:t> </a:t>
            </a:r>
            <a:r>
              <a:rPr lang="en-US" sz="2800" spc="-15" dirty="0">
                <a:cs typeface="Calibri"/>
              </a:rPr>
              <a:t>        </a:t>
            </a:r>
            <a:r>
              <a:rPr sz="2800" spc="-5" dirty="0">
                <a:cs typeface="Calibri"/>
              </a:rPr>
              <a:t>N</a:t>
            </a:r>
            <a:r>
              <a:rPr sz="2800" spc="20" dirty="0">
                <a:cs typeface="Calibri"/>
              </a:rPr>
              <a:t>a</a:t>
            </a:r>
            <a:r>
              <a:rPr lang="en-US" sz="2800" baseline="30000" dirty="0">
                <a:cs typeface="Symbol"/>
              </a:rPr>
              <a:t>+</a:t>
            </a:r>
            <a:r>
              <a:rPr sz="2800" dirty="0">
                <a:cs typeface="Calibri"/>
              </a:rPr>
              <a:t>&lt; 13</a:t>
            </a:r>
            <a:r>
              <a:rPr lang="en-US" sz="2800" spc="-10" dirty="0">
                <a:cs typeface="Calibri"/>
              </a:rPr>
              <a:t>0 </a:t>
            </a:r>
            <a:r>
              <a:rPr lang="en-US" sz="2000" spc="-10" dirty="0" err="1">
                <a:cs typeface="Calibri"/>
              </a:rPr>
              <a:t>mEq</a:t>
            </a:r>
            <a:r>
              <a:rPr lang="en-US" sz="2000" spc="-10" dirty="0">
                <a:cs typeface="Calibri"/>
              </a:rPr>
              <a:t>/L</a:t>
            </a:r>
            <a:r>
              <a:rPr sz="2800" spc="-5" dirty="0">
                <a:cs typeface="Calibri"/>
              </a:rPr>
              <a:t>;</a:t>
            </a:r>
            <a:r>
              <a:rPr sz="2800" spc="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Os</a:t>
            </a:r>
            <a:r>
              <a:rPr sz="2800" dirty="0">
                <a:cs typeface="Calibri"/>
              </a:rPr>
              <a:t>m</a:t>
            </a:r>
            <a:r>
              <a:rPr sz="2800" spc="20" dirty="0">
                <a:cs typeface="Calibri"/>
              </a:rPr>
              <a:t> </a:t>
            </a:r>
            <a:r>
              <a:rPr sz="2800" dirty="0">
                <a:cs typeface="Calibri"/>
              </a:rPr>
              <a:t>&lt; 27</a:t>
            </a:r>
            <a:r>
              <a:rPr lang="en-US" sz="2800" dirty="0">
                <a:cs typeface="Calibri"/>
              </a:rPr>
              <a:t>0 </a:t>
            </a:r>
            <a:r>
              <a:rPr lang="en-US" sz="2000" dirty="0" err="1">
                <a:cs typeface="Calibri"/>
              </a:rPr>
              <a:t>mOsm</a:t>
            </a:r>
            <a:r>
              <a:rPr lang="en-US" sz="2000" dirty="0">
                <a:cs typeface="Calibri"/>
              </a:rPr>
              <a:t>/L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>
                <a:sym typeface="Symbol"/>
              </a:rPr>
              <a:t>  w</a:t>
            </a:r>
            <a:r>
              <a:rPr sz="2800" spc="-15" dirty="0">
                <a:cs typeface="Calibri"/>
              </a:rPr>
              <a:t>a</a:t>
            </a:r>
            <a:r>
              <a:rPr sz="2800" spc="-40" dirty="0">
                <a:cs typeface="Calibri"/>
              </a:rPr>
              <a:t>t</a:t>
            </a:r>
            <a:r>
              <a:rPr sz="2800" spc="-5" dirty="0">
                <a:cs typeface="Calibri"/>
              </a:rPr>
              <a:t>er</a:t>
            </a:r>
            <a:r>
              <a:rPr sz="2800" spc="5" dirty="0">
                <a:cs typeface="Calibri"/>
              </a:rPr>
              <a:t> </a:t>
            </a:r>
            <a:r>
              <a:rPr sz="2800" dirty="0">
                <a:cs typeface="Calibri"/>
              </a:rPr>
              <a:t>i</a:t>
            </a:r>
            <a:r>
              <a:rPr sz="2800" spc="-25" dirty="0">
                <a:cs typeface="Calibri"/>
              </a:rPr>
              <a:t>n</a:t>
            </a:r>
            <a:r>
              <a:rPr sz="2800" spc="-40" dirty="0">
                <a:cs typeface="Calibri"/>
              </a:rPr>
              <a:t>t</a:t>
            </a:r>
            <a:r>
              <a:rPr sz="2800" spc="-70" dirty="0">
                <a:cs typeface="Calibri"/>
              </a:rPr>
              <a:t>o</a:t>
            </a:r>
            <a:r>
              <a:rPr sz="2800" spc="-5" dirty="0">
                <a:cs typeface="Calibri"/>
              </a:rPr>
              <a:t>xi</a:t>
            </a:r>
            <a:r>
              <a:rPr sz="2800" spc="-15" dirty="0">
                <a:cs typeface="Calibri"/>
              </a:rPr>
              <a:t>ca</a:t>
            </a:r>
            <a:r>
              <a:rPr sz="2800" dirty="0">
                <a:cs typeface="Calibri"/>
              </a:rPr>
              <a:t>t</a:t>
            </a:r>
            <a:r>
              <a:rPr sz="2800" spc="10" dirty="0">
                <a:cs typeface="Calibri"/>
              </a:rPr>
              <a:t>i</a:t>
            </a:r>
            <a:r>
              <a:rPr sz="2800" spc="-5" dirty="0">
                <a:cs typeface="Calibri"/>
              </a:rPr>
              <a:t>on</a:t>
            </a:r>
            <a:r>
              <a:rPr lang="en-US" sz="2800" spc="-5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( Na &lt;135, </a:t>
            </a:r>
            <a:r>
              <a:rPr lang="en-US" sz="2000" spc="-5" dirty="0" err="1">
                <a:cs typeface="Calibri"/>
              </a:rPr>
              <a:t>Osm</a:t>
            </a:r>
            <a:r>
              <a:rPr lang="en-US" sz="2000" spc="-5" dirty="0">
                <a:cs typeface="Calibri"/>
              </a:rPr>
              <a:t> &lt;275 per Apex)</a:t>
            </a:r>
            <a:endParaRPr sz="2800" dirty="0"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cs typeface="Calibri"/>
              </a:rPr>
              <a:t>Thi</a:t>
            </a:r>
            <a:r>
              <a:rPr sz="2800" dirty="0">
                <a:cs typeface="Calibri"/>
              </a:rPr>
              <a:t>s</a:t>
            </a:r>
            <a:r>
              <a:rPr sz="2800" spc="10" dirty="0">
                <a:cs typeface="Calibri"/>
              </a:rPr>
              <a:t> </a:t>
            </a:r>
            <a:r>
              <a:rPr sz="2800" dirty="0">
                <a:cs typeface="Calibri"/>
              </a:rPr>
              <a:t>tr</a:t>
            </a:r>
            <a:r>
              <a:rPr sz="2800" spc="10" dirty="0">
                <a:cs typeface="Calibri"/>
              </a:rPr>
              <a:t>i</a:t>
            </a:r>
            <a:r>
              <a:rPr sz="2800" spc="0" dirty="0">
                <a:cs typeface="Calibri"/>
              </a:rPr>
              <a:t>g</a:t>
            </a:r>
            <a:r>
              <a:rPr sz="2800" spc="-30" dirty="0">
                <a:cs typeface="Calibri"/>
              </a:rPr>
              <a:t>g</a:t>
            </a:r>
            <a:r>
              <a:rPr sz="2800" spc="-5" dirty="0">
                <a:cs typeface="Calibri"/>
              </a:rPr>
              <a:t>e</a:t>
            </a:r>
            <a:r>
              <a:rPr sz="2800" spc="-55" dirty="0">
                <a:cs typeface="Calibri"/>
              </a:rPr>
              <a:t>r</a:t>
            </a:r>
            <a:r>
              <a:rPr sz="2800" dirty="0">
                <a:cs typeface="Calibri"/>
              </a:rPr>
              <a:t>s</a:t>
            </a:r>
            <a:r>
              <a:rPr sz="2800" spc="-5" dirty="0">
                <a:cs typeface="Calibri"/>
              </a:rPr>
              <a:t> </a:t>
            </a:r>
            <a:r>
              <a:rPr sz="2800" dirty="0">
                <a:cs typeface="Calibri"/>
              </a:rPr>
              <a:t>letha</a:t>
            </a:r>
            <a:r>
              <a:rPr sz="2800" spc="-45" dirty="0">
                <a:cs typeface="Calibri"/>
              </a:rPr>
              <a:t>r</a:t>
            </a:r>
            <a:r>
              <a:rPr sz="2800" spc="-5" dirty="0">
                <a:cs typeface="Calibri"/>
              </a:rPr>
              <a:t>g</a:t>
            </a:r>
            <a:r>
              <a:rPr sz="2800" spc="-245" dirty="0">
                <a:cs typeface="Calibri"/>
              </a:rPr>
              <a:t>y</a:t>
            </a:r>
            <a:r>
              <a:rPr sz="2800" spc="-5" dirty="0">
                <a:cs typeface="Calibri"/>
              </a:rPr>
              <a:t>,</a:t>
            </a:r>
            <a:r>
              <a:rPr sz="280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he</a:t>
            </a:r>
            <a:r>
              <a:rPr sz="2800" spc="5" dirty="0">
                <a:cs typeface="Calibri"/>
              </a:rPr>
              <a:t>a</a:t>
            </a:r>
            <a:r>
              <a:rPr sz="2800" spc="-5" dirty="0">
                <a:cs typeface="Calibri"/>
              </a:rPr>
              <a:t>da</a:t>
            </a:r>
            <a:r>
              <a:rPr sz="2800" spc="10" dirty="0">
                <a:cs typeface="Calibri"/>
              </a:rPr>
              <a:t>c</a:t>
            </a:r>
            <a:r>
              <a:rPr sz="2800" spc="-10" dirty="0">
                <a:cs typeface="Calibri"/>
              </a:rPr>
              <a:t>he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5" dirty="0">
                <a:cs typeface="Calibri"/>
              </a:rPr>
              <a:t>&amp; </a:t>
            </a:r>
            <a:r>
              <a:rPr sz="2800" spc="-1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b</a:t>
            </a:r>
            <a:r>
              <a:rPr sz="2800" spc="-60" dirty="0">
                <a:cs typeface="Calibri"/>
              </a:rPr>
              <a:t>r</a:t>
            </a:r>
            <a:r>
              <a:rPr sz="2800" dirty="0">
                <a:cs typeface="Calibri"/>
              </a:rPr>
              <a:t>a</a:t>
            </a:r>
            <a:r>
              <a:rPr sz="2800" spc="5" dirty="0">
                <a:cs typeface="Calibri"/>
              </a:rPr>
              <a:t>i</a:t>
            </a:r>
            <a:r>
              <a:rPr sz="2800" dirty="0">
                <a:cs typeface="Calibri"/>
              </a:rPr>
              <a:t>n</a:t>
            </a:r>
            <a:r>
              <a:rPr sz="2800" spc="-5" dirty="0">
                <a:cs typeface="Calibri"/>
              </a:rPr>
              <a:t> ed</a:t>
            </a:r>
            <a:r>
              <a:rPr sz="2800" dirty="0">
                <a:cs typeface="Calibri"/>
              </a:rPr>
              <a:t>e</a:t>
            </a:r>
            <a:r>
              <a:rPr sz="2800" spc="-5" dirty="0">
                <a:cs typeface="Calibri"/>
              </a:rPr>
              <a:t>ma</a:t>
            </a:r>
            <a:endParaRPr lang="en-US" sz="2800" spc="-5" dirty="0"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722" y="468897"/>
            <a:ext cx="6405372" cy="4616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" dirty="0"/>
              <a:t>Endocrine Response to Stress/Surgery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0722" y="1447800"/>
            <a:ext cx="7924799" cy="4862870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General activation of neuroendocrine system </a:t>
            </a:r>
            <a:r>
              <a:rPr lang="en-US" sz="2200" dirty="0">
                <a:sym typeface="Symbol"/>
              </a:rPr>
              <a:t>   plasma levels of catecholamines, vasopressin, cortisol &amp; glucagon</a:t>
            </a:r>
          </a:p>
          <a:p>
            <a:endParaRPr lang="en-US" sz="2200" dirty="0">
              <a:sym typeface="Symbol"/>
            </a:endParaRPr>
          </a:p>
          <a:p>
            <a:r>
              <a:rPr lang="en-US" sz="2200" dirty="0">
                <a:sym typeface="Symbol"/>
              </a:rPr>
              <a:t> hypertension, tachycardia, fluid retention &amp; hyperglycemia</a:t>
            </a:r>
          </a:p>
          <a:p>
            <a:endParaRPr lang="en-US" sz="2200" dirty="0">
              <a:sym typeface="Symbol"/>
            </a:endParaRPr>
          </a:p>
          <a:p>
            <a:r>
              <a:rPr lang="en-US" sz="2200" dirty="0">
                <a:sym typeface="Symbol"/>
              </a:rPr>
              <a:t>At same time, endogenous endorphins released to counteract stress response, pain &amp; hyperadrenergic effects</a:t>
            </a:r>
          </a:p>
          <a:p>
            <a:endParaRPr lang="en-US" sz="2200" dirty="0">
              <a:sym typeface="Symbol"/>
            </a:endParaRPr>
          </a:p>
          <a:p>
            <a:r>
              <a:rPr lang="en-US" sz="2200" dirty="0">
                <a:sym typeface="Symbol"/>
              </a:rPr>
              <a:t>General &amp; regional anesthesia can blunt some effects peri-op, along with adequate pain control</a:t>
            </a:r>
          </a:p>
          <a:p>
            <a:endParaRPr lang="en-US" sz="2200" dirty="0">
              <a:sym typeface="Symbol"/>
            </a:endParaRPr>
          </a:p>
          <a:p>
            <a:r>
              <a:rPr lang="en-US" sz="2200" dirty="0">
                <a:sym typeface="Symbol"/>
              </a:rPr>
              <a:t>Insulin resistance may be present for up to 10-14 days</a:t>
            </a:r>
            <a:endParaRPr lang="en-US" sz="2200" dirty="0"/>
          </a:p>
          <a:p>
            <a:endParaRPr lang="en-US" sz="1800" dirty="0">
              <a:sym typeface="Symbol"/>
            </a:endParaRP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99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4518" y="381000"/>
            <a:ext cx="7088885" cy="1518123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351155" algn="ctr">
              <a:lnSpc>
                <a:spcPct val="100000"/>
              </a:lnSpc>
            </a:pPr>
            <a:r>
              <a:rPr lang="en-US" sz="4000" dirty="0"/>
              <a:t>SIADH </a:t>
            </a:r>
            <a:r>
              <a:rPr sz="4000" dirty="0"/>
              <a:t>Ane</a:t>
            </a:r>
            <a:r>
              <a:rPr sz="4000" spc="-45" dirty="0"/>
              <a:t>s</a:t>
            </a:r>
            <a:r>
              <a:rPr sz="4000" dirty="0"/>
              <a:t>th</a:t>
            </a:r>
            <a:r>
              <a:rPr sz="4000" spc="-50" dirty="0"/>
              <a:t>e</a:t>
            </a:r>
            <a:r>
              <a:rPr sz="4000" dirty="0"/>
              <a:t>tic</a:t>
            </a:r>
            <a:r>
              <a:rPr sz="4000" spc="-35" dirty="0"/>
              <a:t> </a:t>
            </a:r>
            <a:r>
              <a:rPr sz="4000" spc="-5" dirty="0"/>
              <a:t>Mana</a:t>
            </a:r>
            <a:r>
              <a:rPr sz="4000" spc="-45" dirty="0"/>
              <a:t>g</a:t>
            </a:r>
            <a:r>
              <a:rPr sz="4000" spc="-5" dirty="0"/>
              <a:t>eme</a:t>
            </a:r>
            <a:r>
              <a:rPr sz="4000" spc="-30" dirty="0"/>
              <a:t>n</a:t>
            </a:r>
            <a:r>
              <a:rPr sz="4000" spc="-5" dirty="0"/>
              <a:t>t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555492" y="2514600"/>
            <a:ext cx="7793990" cy="3323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cs typeface="Calibri"/>
              </a:rPr>
              <a:t>S</a:t>
            </a:r>
            <a:r>
              <a:rPr sz="2400" spc="-5" dirty="0">
                <a:cs typeface="Calibri"/>
              </a:rPr>
              <a:t>u</a:t>
            </a:r>
            <a:r>
              <a:rPr sz="2400" spc="-40" dirty="0">
                <a:cs typeface="Calibri"/>
              </a:rPr>
              <a:t>r</a:t>
            </a:r>
            <a:r>
              <a:rPr sz="2400" dirty="0">
                <a:cs typeface="Calibri"/>
              </a:rPr>
              <a:t>gi</a:t>
            </a:r>
            <a:r>
              <a:rPr sz="2400" spc="-20" dirty="0">
                <a:cs typeface="Calibri"/>
              </a:rPr>
              <a:t>c</a:t>
            </a:r>
            <a:r>
              <a:rPr sz="2400" dirty="0">
                <a:cs typeface="Calibri"/>
              </a:rPr>
              <a:t>al</a:t>
            </a:r>
            <a:r>
              <a:rPr sz="2400" spc="10" dirty="0">
                <a:cs typeface="Calibri"/>
              </a:rPr>
              <a:t>/</a:t>
            </a:r>
            <a:r>
              <a:rPr sz="2400" dirty="0">
                <a:cs typeface="Calibri"/>
              </a:rPr>
              <a:t>medical</a:t>
            </a:r>
            <a:r>
              <a:rPr sz="2400" spc="-45" dirty="0">
                <a:cs typeface="Calibri"/>
              </a:rPr>
              <a:t> </a:t>
            </a:r>
            <a:r>
              <a:rPr sz="2400" dirty="0">
                <a:cs typeface="Calibri"/>
              </a:rPr>
              <a:t>t</a:t>
            </a:r>
            <a:r>
              <a:rPr sz="2400" spc="-35" dirty="0">
                <a:cs typeface="Calibri"/>
              </a:rPr>
              <a:t>r</a:t>
            </a:r>
            <a:r>
              <a:rPr sz="2400" dirty="0">
                <a:cs typeface="Calibri"/>
              </a:rPr>
              <a:t>eatme</a:t>
            </a:r>
            <a:r>
              <a:rPr sz="2400" spc="-25" dirty="0">
                <a:cs typeface="Calibri"/>
              </a:rPr>
              <a:t>n</a:t>
            </a:r>
            <a:r>
              <a:rPr sz="2400" dirty="0">
                <a:cs typeface="Calibri"/>
              </a:rPr>
              <a:t>t</a:t>
            </a:r>
            <a:r>
              <a:rPr sz="2400" spc="-60" dirty="0">
                <a:cs typeface="Calibri"/>
              </a:rPr>
              <a:t> </a:t>
            </a:r>
            <a:r>
              <a:rPr sz="2400" spc="-5" dirty="0">
                <a:cs typeface="Calibri"/>
              </a:rPr>
              <a:t>depend</a:t>
            </a:r>
            <a:r>
              <a:rPr sz="2400" dirty="0">
                <a:cs typeface="Calibri"/>
              </a:rPr>
              <a:t>s</a:t>
            </a:r>
            <a:r>
              <a:rPr sz="2400" spc="15" dirty="0">
                <a:cs typeface="Calibri"/>
              </a:rPr>
              <a:t> </a:t>
            </a:r>
            <a:r>
              <a:rPr sz="2400" spc="-15" dirty="0">
                <a:cs typeface="Calibri"/>
              </a:rPr>
              <a:t>o</a:t>
            </a:r>
            <a:r>
              <a:rPr sz="2400" dirty="0">
                <a:cs typeface="Calibri"/>
              </a:rPr>
              <a:t>n</a:t>
            </a:r>
          </a:p>
          <a:p>
            <a:pPr marL="354965">
              <a:lnSpc>
                <a:spcPct val="100000"/>
              </a:lnSpc>
            </a:pPr>
            <a:r>
              <a:rPr lang="en-US" sz="2400" spc="-5" dirty="0">
                <a:cs typeface="Calibri"/>
              </a:rPr>
              <a:t>Na</a:t>
            </a:r>
            <a:r>
              <a:rPr lang="en-US" sz="2400" spc="-5" baseline="30000" dirty="0">
                <a:cs typeface="Calibri"/>
              </a:rPr>
              <a:t>+</a:t>
            </a:r>
            <a:r>
              <a:rPr sz="2400" spc="20" dirty="0">
                <a:cs typeface="Calibri"/>
              </a:rPr>
              <a:t> </a:t>
            </a:r>
            <a:r>
              <a:rPr sz="2400" dirty="0">
                <a:cs typeface="Calibri"/>
              </a:rPr>
              <a:t>l</a:t>
            </a:r>
            <a:r>
              <a:rPr sz="2400" spc="-10" dirty="0">
                <a:cs typeface="Calibri"/>
              </a:rPr>
              <a:t>e</a:t>
            </a:r>
            <a:r>
              <a:rPr sz="2400" spc="-50" dirty="0">
                <a:cs typeface="Calibri"/>
              </a:rPr>
              <a:t>v</a:t>
            </a:r>
            <a:r>
              <a:rPr sz="2400" dirty="0">
                <a:cs typeface="Calibri"/>
              </a:rPr>
              <a:t>el</a:t>
            </a:r>
            <a:r>
              <a:rPr lang="en-US" sz="2400" dirty="0">
                <a:cs typeface="Calibri"/>
              </a:rPr>
              <a:t>; may </a:t>
            </a:r>
            <a:r>
              <a:rPr lang="en-US" sz="2400" spc="-5" dirty="0">
                <a:cs typeface="Calibri"/>
              </a:rPr>
              <a:t>include fluid restriction, NS or hypertonic Saline, diuresis, correct Na</a:t>
            </a:r>
            <a:r>
              <a:rPr lang="en-US" sz="2400" spc="-5" baseline="30000" dirty="0">
                <a:cs typeface="Calibri"/>
              </a:rPr>
              <a:t>+</a:t>
            </a:r>
            <a:r>
              <a:rPr lang="en-US" sz="2400" spc="-5" dirty="0">
                <a:cs typeface="Calibri"/>
              </a:rPr>
              <a:t> imbalance slowly</a:t>
            </a:r>
            <a:endParaRPr lang="en-US" sz="24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2400" dirty="0"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cs typeface="Calibri"/>
              </a:rPr>
              <a:t>Del</a:t>
            </a:r>
            <a:r>
              <a:rPr sz="2400" spc="-50" dirty="0">
                <a:cs typeface="Calibri"/>
              </a:rPr>
              <a:t>ay</a:t>
            </a:r>
            <a:r>
              <a:rPr sz="2400" dirty="0">
                <a:cs typeface="Calibri"/>
              </a:rPr>
              <a:t>ed</a:t>
            </a:r>
            <a:r>
              <a:rPr sz="2400" spc="-5" dirty="0">
                <a:cs typeface="Calibri"/>
              </a:rPr>
              <a:t> </a:t>
            </a:r>
            <a:r>
              <a:rPr sz="2400" dirty="0">
                <a:cs typeface="Calibri"/>
              </a:rPr>
              <a:t>in</a:t>
            </a:r>
            <a:r>
              <a:rPr sz="2400" spc="10" dirty="0">
                <a:cs typeface="Calibri"/>
              </a:rPr>
              <a:t> </a:t>
            </a:r>
            <a:r>
              <a:rPr sz="2400" spc="-15" dirty="0">
                <a:cs typeface="Calibri"/>
              </a:rPr>
              <a:t>a</a:t>
            </a:r>
            <a:r>
              <a:rPr sz="2400" spc="-55" dirty="0">
                <a:cs typeface="Calibri"/>
              </a:rPr>
              <a:t>w</a:t>
            </a:r>
            <a:r>
              <a:rPr sz="2400" dirty="0">
                <a:cs typeface="Calibri"/>
              </a:rPr>
              <a:t>a</a:t>
            </a:r>
            <a:r>
              <a:rPr sz="2400" spc="-90" dirty="0">
                <a:cs typeface="Calibri"/>
              </a:rPr>
              <a:t>k</a:t>
            </a:r>
            <a:r>
              <a:rPr sz="2400" dirty="0">
                <a:cs typeface="Calibri"/>
              </a:rPr>
              <a:t>ening</a:t>
            </a:r>
            <a:r>
              <a:rPr sz="2400" spc="-10" dirty="0">
                <a:cs typeface="Calibri"/>
              </a:rPr>
              <a:t> </a:t>
            </a:r>
            <a:r>
              <a:rPr sz="2400" spc="-5" dirty="0">
                <a:cs typeface="Calibri"/>
              </a:rPr>
              <a:t>f</a:t>
            </a:r>
            <a:r>
              <a:rPr sz="2400" spc="-60" dirty="0">
                <a:cs typeface="Calibri"/>
              </a:rPr>
              <a:t>r</a:t>
            </a:r>
            <a:r>
              <a:rPr sz="2400" spc="-5" dirty="0">
                <a:cs typeface="Calibri"/>
              </a:rPr>
              <a:t>o</a:t>
            </a:r>
            <a:r>
              <a:rPr sz="2400" dirty="0">
                <a:cs typeface="Calibri"/>
              </a:rPr>
              <a:t>m</a:t>
            </a:r>
            <a:r>
              <a:rPr sz="2400" spc="5" dirty="0">
                <a:cs typeface="Calibri"/>
              </a:rPr>
              <a:t> </a:t>
            </a:r>
            <a:r>
              <a:rPr sz="2400" dirty="0">
                <a:cs typeface="Calibri"/>
              </a:rPr>
              <a:t>an</a:t>
            </a:r>
            <a:r>
              <a:rPr sz="2400" spc="5" dirty="0">
                <a:cs typeface="Calibri"/>
              </a:rPr>
              <a:t>e</a:t>
            </a:r>
            <a:r>
              <a:rPr sz="2400" spc="-35" dirty="0">
                <a:cs typeface="Calibri"/>
              </a:rPr>
              <a:t>s</a:t>
            </a:r>
            <a:r>
              <a:rPr sz="2400" dirty="0">
                <a:cs typeface="Calibri"/>
              </a:rPr>
              <a:t>th</a:t>
            </a:r>
            <a:r>
              <a:rPr sz="2400" spc="5" dirty="0">
                <a:cs typeface="Calibri"/>
              </a:rPr>
              <a:t>e</a:t>
            </a:r>
            <a:r>
              <a:rPr sz="2400" spc="-5" dirty="0">
                <a:cs typeface="Calibri"/>
              </a:rPr>
              <a:t>s</a:t>
            </a:r>
            <a:r>
              <a:rPr sz="2400" spc="10" dirty="0">
                <a:cs typeface="Calibri"/>
              </a:rPr>
              <a:t>i</a:t>
            </a:r>
            <a:r>
              <a:rPr sz="2400" dirty="0">
                <a:cs typeface="Calibri"/>
              </a:rPr>
              <a:t>a</a:t>
            </a:r>
          </a:p>
          <a:p>
            <a:pPr>
              <a:lnSpc>
                <a:spcPct val="100000"/>
              </a:lnSpc>
              <a:spcBef>
                <a:spcPts val="17"/>
              </a:spcBef>
              <a:buFont typeface="Arial"/>
              <a:buChar char="•"/>
            </a:pPr>
            <a:endParaRPr sz="2400" dirty="0"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spc="-60" dirty="0">
                <a:cs typeface="Calibri"/>
              </a:rPr>
              <a:t>P</a:t>
            </a:r>
            <a:r>
              <a:rPr sz="2400" spc="-5" dirty="0">
                <a:cs typeface="Calibri"/>
              </a:rPr>
              <a:t>e</a:t>
            </a:r>
            <a:r>
              <a:rPr sz="2400" dirty="0">
                <a:cs typeface="Calibri"/>
              </a:rPr>
              <a:t>r</a:t>
            </a:r>
            <a:r>
              <a:rPr sz="2400" spc="-5" dirty="0">
                <a:cs typeface="Calibri"/>
              </a:rPr>
              <a:t>m</a:t>
            </a:r>
            <a:r>
              <a:rPr sz="2400" dirty="0">
                <a:cs typeface="Calibri"/>
              </a:rPr>
              <a:t>a</a:t>
            </a:r>
            <a:r>
              <a:rPr sz="2400" spc="-5" dirty="0">
                <a:cs typeface="Calibri"/>
              </a:rPr>
              <a:t>ne</a:t>
            </a:r>
            <a:r>
              <a:rPr sz="2400" spc="-15" dirty="0">
                <a:cs typeface="Calibri"/>
              </a:rPr>
              <a:t>n</a:t>
            </a:r>
            <a:r>
              <a:rPr sz="2400" spc="-5" dirty="0">
                <a:cs typeface="Calibri"/>
              </a:rPr>
              <a:t>t</a:t>
            </a:r>
            <a:r>
              <a:rPr sz="2400" spc="-35" dirty="0">
                <a:cs typeface="Calibri"/>
              </a:rPr>
              <a:t> </a:t>
            </a:r>
            <a:r>
              <a:rPr sz="2400" spc="-5" dirty="0">
                <a:cs typeface="Calibri"/>
              </a:rPr>
              <a:t>neu</a:t>
            </a:r>
            <a:r>
              <a:rPr sz="2400" spc="-50" dirty="0">
                <a:cs typeface="Calibri"/>
              </a:rPr>
              <a:t>r</a:t>
            </a:r>
            <a:r>
              <a:rPr sz="2400" spc="-5" dirty="0">
                <a:cs typeface="Calibri"/>
              </a:rPr>
              <a:t>olo</a:t>
            </a:r>
            <a:r>
              <a:rPr sz="2400" spc="-15" dirty="0">
                <a:cs typeface="Calibri"/>
              </a:rPr>
              <a:t>g</a:t>
            </a:r>
            <a:r>
              <a:rPr sz="2400" dirty="0">
                <a:cs typeface="Calibri"/>
              </a:rPr>
              <a:t>i</a:t>
            </a:r>
            <a:r>
              <a:rPr sz="2400" spc="-10" dirty="0">
                <a:cs typeface="Calibri"/>
              </a:rPr>
              <a:t>c</a:t>
            </a:r>
            <a:r>
              <a:rPr sz="2400" dirty="0">
                <a:cs typeface="Calibri"/>
              </a:rPr>
              <a:t>al</a:t>
            </a:r>
            <a:r>
              <a:rPr sz="2400" spc="5" dirty="0">
                <a:cs typeface="Calibri"/>
              </a:rPr>
              <a:t> </a:t>
            </a:r>
            <a:r>
              <a:rPr sz="2400" spc="-5" dirty="0">
                <a:cs typeface="Calibri"/>
              </a:rPr>
              <a:t>dam</a:t>
            </a:r>
            <a:r>
              <a:rPr sz="2400" spc="10" dirty="0">
                <a:cs typeface="Calibri"/>
              </a:rPr>
              <a:t>a</a:t>
            </a:r>
            <a:r>
              <a:rPr sz="2400" spc="-30" dirty="0">
                <a:cs typeface="Calibri"/>
              </a:rPr>
              <a:t>g</a:t>
            </a:r>
            <a:r>
              <a:rPr sz="2400" spc="-5" dirty="0">
                <a:cs typeface="Calibri"/>
              </a:rPr>
              <a:t>e</a:t>
            </a:r>
            <a:r>
              <a:rPr sz="2400" spc="20" dirty="0">
                <a:cs typeface="Calibri"/>
              </a:rPr>
              <a:t> </a:t>
            </a:r>
            <a:r>
              <a:rPr sz="2400" dirty="0">
                <a:cs typeface="Calibri"/>
              </a:rPr>
              <a:t>with</a:t>
            </a:r>
            <a:r>
              <a:rPr sz="2400" spc="-5" dirty="0">
                <a:cs typeface="Calibri"/>
              </a:rPr>
              <a:t> c</a:t>
            </a:r>
            <a:r>
              <a:rPr sz="2400" spc="0" dirty="0">
                <a:cs typeface="Calibri"/>
              </a:rPr>
              <a:t>e</a:t>
            </a:r>
            <a:r>
              <a:rPr sz="2400" spc="-25" dirty="0">
                <a:cs typeface="Calibri"/>
              </a:rPr>
              <a:t>n</a:t>
            </a:r>
            <a:r>
              <a:rPr sz="2400" spc="-5" dirty="0">
                <a:cs typeface="Calibri"/>
              </a:rPr>
              <a:t>t</a:t>
            </a:r>
            <a:r>
              <a:rPr sz="2400" spc="-55" dirty="0">
                <a:cs typeface="Calibri"/>
              </a:rPr>
              <a:t>r</a:t>
            </a:r>
            <a:r>
              <a:rPr sz="2400" dirty="0">
                <a:cs typeface="Calibri"/>
              </a:rPr>
              <a:t>al</a:t>
            </a:r>
          </a:p>
          <a:p>
            <a:pPr marL="354965">
              <a:lnSpc>
                <a:spcPct val="100000"/>
              </a:lnSpc>
            </a:pPr>
            <a:r>
              <a:rPr sz="2400" spc="-5" dirty="0">
                <a:cs typeface="Calibri"/>
              </a:rPr>
              <a:t>po</a:t>
            </a:r>
            <a:r>
              <a:rPr sz="2400" spc="-30" dirty="0">
                <a:cs typeface="Calibri"/>
              </a:rPr>
              <a:t>n</a:t>
            </a:r>
            <a:r>
              <a:rPr sz="2400" dirty="0">
                <a:cs typeface="Calibri"/>
              </a:rPr>
              <a:t>t</a:t>
            </a:r>
            <a:r>
              <a:rPr sz="2400" spc="5" dirty="0">
                <a:cs typeface="Calibri"/>
              </a:rPr>
              <a:t>i</a:t>
            </a:r>
            <a:r>
              <a:rPr sz="2400" spc="-5" dirty="0">
                <a:cs typeface="Calibri"/>
              </a:rPr>
              <a:t>n</a:t>
            </a:r>
            <a:r>
              <a:rPr sz="2400" dirty="0">
                <a:cs typeface="Calibri"/>
              </a:rPr>
              <a:t>e </a:t>
            </a:r>
            <a:r>
              <a:rPr sz="2400" spc="-5" dirty="0">
                <a:cs typeface="Calibri"/>
              </a:rPr>
              <a:t>de</a:t>
            </a:r>
            <a:r>
              <a:rPr sz="2400" spc="-55" dirty="0">
                <a:cs typeface="Calibri"/>
              </a:rPr>
              <a:t>m</a:t>
            </a:r>
            <a:r>
              <a:rPr sz="2400" spc="-50" dirty="0">
                <a:cs typeface="Calibri"/>
              </a:rPr>
              <a:t>y</a:t>
            </a:r>
            <a:r>
              <a:rPr sz="2400" dirty="0">
                <a:cs typeface="Calibri"/>
              </a:rPr>
              <a:t>el</a:t>
            </a:r>
            <a:r>
              <a:rPr sz="2400" spc="10" dirty="0">
                <a:cs typeface="Calibri"/>
              </a:rPr>
              <a:t>i</a:t>
            </a:r>
            <a:r>
              <a:rPr sz="2400" spc="-5" dirty="0">
                <a:cs typeface="Calibri"/>
              </a:rPr>
              <a:t>n</a:t>
            </a:r>
            <a:r>
              <a:rPr sz="2400" spc="-20" dirty="0">
                <a:cs typeface="Calibri"/>
              </a:rPr>
              <a:t>a</a:t>
            </a:r>
            <a:r>
              <a:rPr sz="2400" dirty="0">
                <a:cs typeface="Calibri"/>
              </a:rPr>
              <a:t>t</a:t>
            </a:r>
            <a:r>
              <a:rPr sz="2400" spc="5" dirty="0">
                <a:cs typeface="Calibri"/>
              </a:rPr>
              <a:t>i</a:t>
            </a:r>
            <a:r>
              <a:rPr sz="2400" spc="-5" dirty="0">
                <a:cs typeface="Calibri"/>
              </a:rPr>
              <a:t>o</a:t>
            </a:r>
            <a:r>
              <a:rPr sz="2400" dirty="0">
                <a:cs typeface="Calibri"/>
              </a:rPr>
              <a:t>n</a:t>
            </a:r>
            <a:r>
              <a:rPr sz="2400" spc="-15" dirty="0">
                <a:cs typeface="Calibri"/>
              </a:rPr>
              <a:t> </a:t>
            </a:r>
            <a:r>
              <a:rPr sz="2400" spc="-55" dirty="0">
                <a:cs typeface="Calibri"/>
              </a:rPr>
              <a:t>s</a:t>
            </a:r>
            <a:r>
              <a:rPr sz="2400" spc="-10" dirty="0">
                <a:cs typeface="Calibri"/>
              </a:rPr>
              <a:t>y</a:t>
            </a:r>
            <a:r>
              <a:rPr sz="2400" spc="-5" dirty="0">
                <a:cs typeface="Calibri"/>
              </a:rPr>
              <a:t>nd</a:t>
            </a:r>
            <a:r>
              <a:rPr sz="2400" spc="-60" dirty="0">
                <a:cs typeface="Calibri"/>
              </a:rPr>
              <a:t>r</a:t>
            </a:r>
            <a:r>
              <a:rPr sz="2400" spc="-5" dirty="0">
                <a:cs typeface="Calibri"/>
              </a:rPr>
              <a:t>ome</a:t>
            </a:r>
            <a:endParaRPr sz="2400" dirty="0"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F8ED-F839-4C76-BDC1-150A4DA58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71" y="381000"/>
            <a:ext cx="7955280" cy="770466"/>
          </a:xfrm>
        </p:spPr>
        <p:txBody>
          <a:bodyPr/>
          <a:lstStyle/>
          <a:p>
            <a:pPr algn="ctr"/>
            <a:r>
              <a:rPr lang="en-US" dirty="0"/>
              <a:t>Thyroid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91C75-7417-4E50-A3F2-9892E2E3F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7392" y="4156296"/>
            <a:ext cx="6612249" cy="839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163E59F-8686-43DC-BA30-C1A1FA335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81445"/>
            <a:ext cx="6881813" cy="50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065BB3-FFDF-470C-B849-00852C7C5B7B}"/>
              </a:ext>
            </a:extLst>
          </p:cNvPr>
          <p:cNvSpPr txBox="1"/>
          <p:nvPr/>
        </p:nvSpPr>
        <p:spPr>
          <a:xfrm>
            <a:off x="1371600" y="6477000"/>
            <a:ext cx="6752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https://cdn.thyroid.com.au/wp-content/uploads/2011/12/thyroid-anatomy-detailed.jpg</a:t>
            </a:r>
          </a:p>
        </p:txBody>
      </p:sp>
    </p:spTree>
    <p:extLst>
      <p:ext uri="{BB962C8B-B14F-4D97-AF65-F5344CB8AC3E}">
        <p14:creationId xmlns:p14="http://schemas.microsoft.com/office/powerpoint/2010/main" val="11185088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7D53-7E8A-439B-B28F-95964B640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753535"/>
            <a:ext cx="7955280" cy="770466"/>
          </a:xfrm>
        </p:spPr>
        <p:txBody>
          <a:bodyPr/>
          <a:lstStyle/>
          <a:p>
            <a:pPr algn="ctr"/>
            <a:r>
              <a:rPr lang="en-US" dirty="0"/>
              <a:t>thyroid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E1C86-F610-4CD1-A503-95F73A95A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905000"/>
            <a:ext cx="7955281" cy="28956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Right and Left lobes joined by Isthmus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Recurrent Laryngeal Nerve runs along both sides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Requires Iodine to produce hormones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Stores and secretes: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T4 – Thyroxine (prohormone)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T3 – Triiodothyronine (active)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Calcitonin</a:t>
            </a:r>
          </a:p>
          <a:p>
            <a:pPr lvl="1"/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05CB5-2676-462C-BC3E-B26FF32C9A91}"/>
              </a:ext>
            </a:extLst>
          </p:cNvPr>
          <p:cNvSpPr txBox="1"/>
          <p:nvPr/>
        </p:nvSpPr>
        <p:spPr>
          <a:xfrm>
            <a:off x="595931" y="4673767"/>
            <a:ext cx="7953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Goiter caused by low Thyroid hormone leading to increase in TSH leading to increase in thyroglobulin colloid but unable to make T3 or 4, gland swells. AWAKE INTUBATION</a:t>
            </a:r>
          </a:p>
        </p:txBody>
      </p:sp>
    </p:spTree>
    <p:extLst>
      <p:ext uri="{BB962C8B-B14F-4D97-AF65-F5344CB8AC3E}">
        <p14:creationId xmlns:p14="http://schemas.microsoft.com/office/powerpoint/2010/main" val="40451234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10CD2-CDDB-4087-B540-727F013F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753535"/>
            <a:ext cx="7955280" cy="694266"/>
          </a:xfrm>
        </p:spPr>
        <p:txBody>
          <a:bodyPr/>
          <a:lstStyle/>
          <a:p>
            <a:pPr algn="ctr"/>
            <a:r>
              <a:rPr lang="en-US" dirty="0"/>
              <a:t>thyroid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1AA3C-5F45-4998-98DD-768554B3A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524000"/>
            <a:ext cx="7955281" cy="533400"/>
          </a:xfrm>
        </p:spPr>
        <p:txBody>
          <a:bodyPr/>
          <a:lstStyle/>
          <a:p>
            <a:pPr algn="l"/>
            <a:r>
              <a:rPr lang="en-US" dirty="0"/>
              <a:t>Difference between T3 and T4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EBE0A-C168-4376-9A72-EBA01CC8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19" y="1990510"/>
            <a:ext cx="7770694" cy="434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6D0D15-B384-4159-BA73-DE5476BFC95E}"/>
              </a:ext>
            </a:extLst>
          </p:cNvPr>
          <p:cNvSpPr txBox="1"/>
          <p:nvPr/>
        </p:nvSpPr>
        <p:spPr>
          <a:xfrm>
            <a:off x="762000" y="6336267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Apexanesthesia.com</a:t>
            </a:r>
          </a:p>
        </p:txBody>
      </p:sp>
    </p:spTree>
    <p:extLst>
      <p:ext uri="{BB962C8B-B14F-4D97-AF65-F5344CB8AC3E}">
        <p14:creationId xmlns:p14="http://schemas.microsoft.com/office/powerpoint/2010/main" val="9402806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653E-54F7-4A11-9EC7-B6689240B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753535"/>
            <a:ext cx="7955280" cy="770466"/>
          </a:xfrm>
        </p:spPr>
        <p:txBody>
          <a:bodyPr/>
          <a:lstStyle/>
          <a:p>
            <a:pPr algn="ctr"/>
            <a:r>
              <a:rPr lang="en-US" dirty="0"/>
              <a:t>thyroid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FA8F2-9B0F-4ECB-B0AF-9AF74F2D0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600200"/>
            <a:ext cx="7955281" cy="2438400"/>
          </a:xfrm>
        </p:spPr>
        <p:txBody>
          <a:bodyPr/>
          <a:lstStyle/>
          <a:p>
            <a:pPr algn="l"/>
            <a:r>
              <a:rPr lang="en-US" dirty="0"/>
              <a:t>Hyperthyroidism (Thyrotoxicosis or Graves’ Disease)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Signs – tachycardia, hyperventilation, diarrhea, tremors and weakness.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Diagnosed by abnormally high T3 and 4 plus low TSH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Tx – radioactive iodine or surgery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Be aware of structures around gland for anesthetic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025DA-FAF4-4461-BC9B-11084555F052}"/>
              </a:ext>
            </a:extLst>
          </p:cNvPr>
          <p:cNvSpPr txBox="1"/>
          <p:nvPr/>
        </p:nvSpPr>
        <p:spPr>
          <a:xfrm>
            <a:off x="594360" y="4114799"/>
            <a:ext cx="7955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Thyroid Storm: may be caused by surgery, may not occur until 18 </a:t>
            </a:r>
            <a:r>
              <a:rPr lang="en-US" sz="2000" dirty="0" err="1"/>
              <a:t>hrs</a:t>
            </a:r>
            <a:r>
              <a:rPr lang="en-US" sz="2000" dirty="0"/>
              <a:t> postop</a:t>
            </a:r>
          </a:p>
          <a:p>
            <a:r>
              <a:rPr lang="en-US" sz="2000" dirty="0"/>
              <a:t>Signs:  Temp &gt;38.5, tachycardia, confusion, tremor, weakness, dysrhythmias, N + V, HTN, heart failure, may mimic MH</a:t>
            </a:r>
          </a:p>
          <a:p>
            <a:r>
              <a:rPr lang="en-US" sz="2000" dirty="0"/>
              <a:t>Treatment – Time, hydration, O2, B-blockers (short-acting; Esmolol), glucocorticoids, Tylenol and ice to reduce temp</a:t>
            </a:r>
          </a:p>
        </p:txBody>
      </p:sp>
    </p:spTree>
    <p:extLst>
      <p:ext uri="{BB962C8B-B14F-4D97-AF65-F5344CB8AC3E}">
        <p14:creationId xmlns:p14="http://schemas.microsoft.com/office/powerpoint/2010/main" val="4157780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450D-0588-4DB8-BB44-BF720300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753535"/>
            <a:ext cx="7955280" cy="694266"/>
          </a:xfrm>
        </p:spPr>
        <p:txBody>
          <a:bodyPr/>
          <a:lstStyle/>
          <a:p>
            <a:pPr algn="ctr"/>
            <a:r>
              <a:rPr lang="en-US" dirty="0"/>
              <a:t>thyroid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37127-026C-49E6-BAA1-B30BEFD30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6081"/>
            <a:ext cx="8173342" cy="58131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Comparison of Hyper and Hypothyroid  </a:t>
            </a:r>
            <a:r>
              <a:rPr lang="en-US" sz="1400" dirty="0"/>
              <a:t>(From Apexanesthesia.com)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0018F-0AC7-4702-9DB7-315F3381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819494"/>
            <a:ext cx="8173342" cy="50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24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1BE1D-DCC7-46CF-B793-03AE40349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187" y="685800"/>
            <a:ext cx="7315200" cy="78739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Thyroid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6B35B-5A05-4286-9AFF-F9A20CB0D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1676400"/>
            <a:ext cx="7696200" cy="50292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Hypothyroid – AKA Myxedema</a:t>
            </a:r>
          </a:p>
          <a:p>
            <a:r>
              <a:rPr lang="en-US" sz="2400" dirty="0"/>
              <a:t>	Autoimmune form – Hashimoto’s Thyroiditis</a:t>
            </a:r>
          </a:p>
          <a:p>
            <a:r>
              <a:rPr lang="en-US" sz="2400" dirty="0"/>
              <a:t>	Common cause – surgical thyroidectomy</a:t>
            </a:r>
          </a:p>
          <a:p>
            <a:r>
              <a:rPr lang="en-US" sz="2400" dirty="0"/>
              <a:t>Little concern for anesthesia as long as on supplements</a:t>
            </a:r>
          </a:p>
          <a:p>
            <a:endParaRPr lang="en-US" sz="2400" dirty="0"/>
          </a:p>
          <a:p>
            <a:r>
              <a:rPr lang="en-US" sz="2400" dirty="0"/>
              <a:t>Severe form – Myxedema Coma</a:t>
            </a:r>
          </a:p>
          <a:p>
            <a:r>
              <a:rPr lang="en-US" sz="2400" dirty="0"/>
              <a:t>	Coma, </a:t>
            </a:r>
            <a:r>
              <a:rPr lang="en-US" sz="2400" dirty="0" err="1"/>
              <a:t>hypovent</a:t>
            </a:r>
            <a:r>
              <a:rPr lang="en-US" sz="2400" dirty="0"/>
              <a:t>., hypothermia, 	hypotension, &amp; hyponatremia</a:t>
            </a:r>
          </a:p>
          <a:p>
            <a:r>
              <a:rPr lang="en-US" sz="2400" dirty="0"/>
              <a:t>Medical emergency – Only lifesaving </a:t>
            </a:r>
            <a:r>
              <a:rPr lang="en-US" sz="2400" dirty="0" err="1"/>
              <a:t>sx</a:t>
            </a:r>
            <a:r>
              <a:rPr lang="en-US" sz="2400" dirty="0"/>
              <a:t> allowed</a:t>
            </a:r>
          </a:p>
          <a:p>
            <a:r>
              <a:rPr lang="en-US" sz="2400" dirty="0"/>
              <a:t>	</a:t>
            </a:r>
            <a:r>
              <a:rPr lang="en-US" sz="2400" dirty="0" err="1"/>
              <a:t>tx</a:t>
            </a:r>
            <a:r>
              <a:rPr lang="en-US" sz="2400" dirty="0"/>
              <a:t> – IV T4</a:t>
            </a:r>
          </a:p>
          <a:p>
            <a:r>
              <a:rPr lang="en-US" sz="2400" dirty="0"/>
              <a:t>	T3 may be used but may get card. ischemia</a:t>
            </a:r>
          </a:p>
          <a:p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562749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7ED86-3410-4FFE-838D-A8D8AD3B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753535"/>
            <a:ext cx="7955280" cy="694266"/>
          </a:xfrm>
        </p:spPr>
        <p:txBody>
          <a:bodyPr/>
          <a:lstStyle/>
          <a:p>
            <a:pPr algn="ctr"/>
            <a:r>
              <a:rPr lang="en-US" dirty="0"/>
              <a:t>Parathyroid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A89EC-FB7B-4D6C-80CF-5A9DD0971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59" y="1479060"/>
            <a:ext cx="7955281" cy="4083539"/>
          </a:xfrm>
        </p:spPr>
        <p:txBody>
          <a:bodyPr/>
          <a:lstStyle/>
          <a:p>
            <a:pPr algn="l"/>
            <a:r>
              <a:rPr lang="en-US" dirty="0"/>
              <a:t>Small nodes attached to Thyroid glands</a:t>
            </a:r>
          </a:p>
          <a:p>
            <a:pPr algn="l"/>
            <a:r>
              <a:rPr lang="en-US" dirty="0"/>
              <a:t>Regulates CA levels</a:t>
            </a:r>
          </a:p>
          <a:p>
            <a:pPr algn="l"/>
            <a:r>
              <a:rPr lang="en-US" dirty="0"/>
              <a:t>High CA levels may cause serious arrhythmias</a:t>
            </a:r>
          </a:p>
          <a:p>
            <a:pPr algn="l"/>
            <a:r>
              <a:rPr lang="en-US" dirty="0"/>
              <a:t>	</a:t>
            </a:r>
            <a:r>
              <a:rPr lang="en-US" dirty="0" err="1"/>
              <a:t>Brugada</a:t>
            </a:r>
            <a:r>
              <a:rPr lang="en-US" dirty="0"/>
              <a:t> syndrome</a:t>
            </a:r>
          </a:p>
          <a:p>
            <a:pPr algn="l"/>
            <a:r>
              <a:rPr lang="en-US" dirty="0"/>
              <a:t>Treatment – surgery is most often required</a:t>
            </a:r>
          </a:p>
          <a:p>
            <a:pPr algn="l"/>
            <a:r>
              <a:rPr lang="en-US" dirty="0"/>
              <a:t>	May need to draw labs – 2</a:t>
            </a:r>
            <a:r>
              <a:rPr lang="en-US" baseline="30000" dirty="0"/>
              <a:t>nd</a:t>
            </a:r>
            <a:r>
              <a:rPr lang="en-US" dirty="0"/>
              <a:t> IV or A line</a:t>
            </a:r>
          </a:p>
          <a:p>
            <a:pPr algn="l"/>
            <a:r>
              <a:rPr lang="en-US" dirty="0"/>
              <a:t>	Similar considerations to Thyroid </a:t>
            </a:r>
            <a:r>
              <a:rPr lang="en-US" dirty="0" err="1"/>
              <a:t>sx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285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533400"/>
            <a:ext cx="6377940" cy="951301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2167890" algn="ctr">
              <a:lnSpc>
                <a:spcPct val="100000"/>
              </a:lnSpc>
            </a:pPr>
            <a:r>
              <a:rPr sz="4400" spc="-85" dirty="0"/>
              <a:t>P</a:t>
            </a:r>
            <a:r>
              <a:rPr sz="4400" dirty="0"/>
              <a:t>anc</a:t>
            </a:r>
            <a:r>
              <a:rPr sz="4400" spc="-50" dirty="0"/>
              <a:t>r</a:t>
            </a:r>
            <a:r>
              <a:rPr sz="4400" spc="-5" dirty="0"/>
              <a:t>eas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457200" y="1676400"/>
            <a:ext cx="8305800" cy="4648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7398" y="609600"/>
            <a:ext cx="6377940" cy="951301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2150110" algn="ctr">
              <a:lnSpc>
                <a:spcPct val="100000"/>
              </a:lnSpc>
            </a:pPr>
            <a:r>
              <a:rPr sz="4400" dirty="0"/>
              <a:t>An</a:t>
            </a:r>
            <a:r>
              <a:rPr sz="4400" spc="-45" dirty="0"/>
              <a:t>a</a:t>
            </a:r>
            <a:r>
              <a:rPr sz="4400" spc="-55" dirty="0"/>
              <a:t>t</a:t>
            </a:r>
            <a:r>
              <a:rPr sz="4400" dirty="0"/>
              <a:t>o</a:t>
            </a:r>
            <a:r>
              <a:rPr sz="4400" spc="-90" dirty="0"/>
              <a:t>m</a:t>
            </a:r>
            <a:r>
              <a:rPr sz="4400" spc="-5" dirty="0"/>
              <a:t>y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752600" y="1581326"/>
            <a:ext cx="6629400" cy="58862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5600" algn="l"/>
              </a:tabLst>
            </a:pPr>
            <a:r>
              <a:rPr sz="3200" spc="-5" dirty="0">
                <a:latin typeface="Calibri"/>
                <a:cs typeface="Calibri"/>
              </a:rPr>
              <a:t>L</a:t>
            </a:r>
            <a:r>
              <a:rPr lang="en-US" sz="3200" spc="-5" dirty="0">
                <a:latin typeface="Calibri"/>
                <a:cs typeface="Calibri"/>
              </a:rPr>
              <a:t>arge compound gland which l</a:t>
            </a:r>
            <a:r>
              <a:rPr sz="3200" spc="-5" dirty="0">
                <a:latin typeface="Calibri"/>
                <a:cs typeface="Calibri"/>
              </a:rPr>
              <a:t>ie</a:t>
            </a:r>
            <a:r>
              <a:rPr sz="3200" dirty="0">
                <a:latin typeface="Calibri"/>
                <a:cs typeface="Calibri"/>
              </a:rPr>
              <a:t>s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pa</a:t>
            </a:r>
            <a:r>
              <a:rPr sz="3200" spc="-60" dirty="0">
                <a:latin typeface="Calibri"/>
                <a:cs typeface="Calibri"/>
              </a:rPr>
              <a:t>r</a:t>
            </a:r>
            <a:r>
              <a:rPr sz="3200" dirty="0">
                <a:latin typeface="Calibri"/>
                <a:cs typeface="Calibri"/>
              </a:rPr>
              <a:t>al</a:t>
            </a:r>
            <a:r>
              <a:rPr sz="3200" spc="10" dirty="0">
                <a:latin typeface="Calibri"/>
                <a:cs typeface="Calibri"/>
              </a:rPr>
              <a:t>l</a:t>
            </a:r>
            <a:r>
              <a:rPr sz="3200" dirty="0">
                <a:latin typeface="Calibri"/>
                <a:cs typeface="Calibri"/>
              </a:rPr>
              <a:t>el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&amp;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beneat</a:t>
            </a:r>
            <a:r>
              <a:rPr sz="3200" dirty="0">
                <a:latin typeface="Calibri"/>
                <a:cs typeface="Calibri"/>
              </a:rPr>
              <a:t>h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s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5" dirty="0">
                <a:latin typeface="Calibri"/>
                <a:cs typeface="Calibri"/>
              </a:rPr>
              <a:t>omach</a:t>
            </a:r>
            <a:endParaRPr lang="en-US" sz="3200" spc="-5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endParaRPr lang="en-US" sz="3200" spc="-5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n-US" sz="3200" spc="-5" dirty="0">
                <a:cs typeface="Calibri"/>
              </a:rPr>
              <a:t>Com</a:t>
            </a:r>
            <a:r>
              <a:rPr lang="en-US" sz="3200" spc="5" dirty="0">
                <a:cs typeface="Calibri"/>
              </a:rPr>
              <a:t>p</a:t>
            </a:r>
            <a:r>
              <a:rPr lang="en-US" sz="3200" spc="-5" dirty="0">
                <a:cs typeface="Calibri"/>
              </a:rPr>
              <a:t>ose</a:t>
            </a:r>
            <a:r>
              <a:rPr lang="en-US" sz="3200" dirty="0">
                <a:cs typeface="Calibri"/>
              </a:rPr>
              <a:t>d</a:t>
            </a:r>
            <a:r>
              <a:rPr lang="en-US" sz="3200" spc="-20" dirty="0">
                <a:cs typeface="Calibri"/>
              </a:rPr>
              <a:t> </a:t>
            </a:r>
            <a:r>
              <a:rPr lang="en-US" sz="3200" spc="-5" dirty="0">
                <a:cs typeface="Calibri"/>
              </a:rPr>
              <a:t>o</a:t>
            </a:r>
            <a:r>
              <a:rPr lang="en-US" sz="3200" dirty="0">
                <a:cs typeface="Calibri"/>
              </a:rPr>
              <a:t>f 2 tissue t</a:t>
            </a:r>
            <a:r>
              <a:rPr lang="en-US" sz="3200" spc="-10" dirty="0">
                <a:cs typeface="Calibri"/>
              </a:rPr>
              <a:t>y</a:t>
            </a:r>
            <a:r>
              <a:rPr lang="en-US" sz="3200" spc="-5" dirty="0">
                <a:cs typeface="Calibri"/>
              </a:rPr>
              <a:t>p</a:t>
            </a:r>
            <a:r>
              <a:rPr lang="en-US" sz="3200" spc="10" dirty="0">
                <a:cs typeface="Calibri"/>
              </a:rPr>
              <a:t>e</a:t>
            </a:r>
            <a:r>
              <a:rPr lang="en-US" sz="3200" dirty="0">
                <a:cs typeface="Calibri"/>
              </a:rPr>
              <a:t>s</a:t>
            </a:r>
            <a:endParaRPr lang="en-US" sz="48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dirty="0">
                <a:cs typeface="Calibri"/>
              </a:rPr>
              <a:t>Ac</a:t>
            </a:r>
            <a:r>
              <a:rPr lang="en-US" sz="3200" spc="-10" dirty="0">
                <a:cs typeface="Calibri"/>
              </a:rPr>
              <a:t>i</a:t>
            </a:r>
            <a:r>
              <a:rPr lang="en-US" sz="3200" spc="-5" dirty="0">
                <a:cs typeface="Calibri"/>
              </a:rPr>
              <a:t>na</a:t>
            </a:r>
            <a:r>
              <a:rPr lang="en-US" sz="3200" dirty="0">
                <a:cs typeface="Calibri"/>
              </a:rPr>
              <a:t>r</a:t>
            </a:r>
            <a:r>
              <a:rPr lang="en-US" sz="3200" spc="5" dirty="0">
                <a:cs typeface="Calibri"/>
              </a:rPr>
              <a:t> </a:t>
            </a:r>
            <a:r>
              <a:rPr lang="en-US" sz="3200" dirty="0">
                <a:cs typeface="Calibri"/>
              </a:rPr>
              <a:t>ce</a:t>
            </a:r>
            <a:r>
              <a:rPr lang="en-US" sz="3200" spc="-15" dirty="0">
                <a:cs typeface="Calibri"/>
              </a:rPr>
              <a:t>l</a:t>
            </a:r>
            <a:r>
              <a:rPr lang="en-US" sz="3200" dirty="0">
                <a:cs typeface="Calibri"/>
              </a:rPr>
              <a:t>ls </a:t>
            </a:r>
          </a:p>
          <a:p>
            <a:pPr marL="812800" lvl="1" indent="-34290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2800" dirty="0">
                <a:cs typeface="Calibri"/>
              </a:rPr>
              <a:t>Producing exocrine hormones for digestion</a:t>
            </a:r>
            <a:endParaRPr lang="en-US" sz="2800" dirty="0"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dirty="0">
                <a:cs typeface="Calibri"/>
              </a:rPr>
              <a:t>I</a:t>
            </a:r>
            <a:r>
              <a:rPr lang="en-US" sz="3200" spc="-15" dirty="0">
                <a:cs typeface="Calibri"/>
              </a:rPr>
              <a:t>s</a:t>
            </a:r>
            <a:r>
              <a:rPr lang="en-US" sz="3200" dirty="0">
                <a:cs typeface="Calibri"/>
              </a:rPr>
              <a:t>l</a:t>
            </a:r>
            <a:r>
              <a:rPr lang="en-US" sz="3200" spc="-30" dirty="0">
                <a:cs typeface="Calibri"/>
              </a:rPr>
              <a:t>e</a:t>
            </a:r>
            <a:r>
              <a:rPr lang="en-US" sz="3200" dirty="0">
                <a:cs typeface="Calibri"/>
              </a:rPr>
              <a:t>ts</a:t>
            </a:r>
            <a:r>
              <a:rPr lang="en-US" sz="3200" spc="20" dirty="0">
                <a:cs typeface="Calibri"/>
              </a:rPr>
              <a:t> </a:t>
            </a:r>
            <a:r>
              <a:rPr lang="en-US" sz="3200" spc="-5" dirty="0">
                <a:cs typeface="Calibri"/>
              </a:rPr>
              <a:t>o</a:t>
            </a:r>
            <a:r>
              <a:rPr lang="en-US" sz="3200" dirty="0">
                <a:cs typeface="Calibri"/>
              </a:rPr>
              <a:t>f</a:t>
            </a:r>
            <a:r>
              <a:rPr lang="en-US" sz="3200" spc="-15" dirty="0">
                <a:cs typeface="Calibri"/>
              </a:rPr>
              <a:t> </a:t>
            </a:r>
            <a:r>
              <a:rPr lang="en-US" sz="3200" spc="10" dirty="0">
                <a:cs typeface="Calibri"/>
              </a:rPr>
              <a:t>L</a:t>
            </a:r>
            <a:r>
              <a:rPr lang="en-US" sz="3200" dirty="0">
                <a:cs typeface="Calibri"/>
              </a:rPr>
              <a:t>an</a:t>
            </a:r>
            <a:r>
              <a:rPr lang="en-US" sz="3200" spc="-25" dirty="0">
                <a:cs typeface="Calibri"/>
              </a:rPr>
              <a:t>g</a:t>
            </a:r>
            <a:r>
              <a:rPr lang="en-US" sz="3200" dirty="0">
                <a:cs typeface="Calibri"/>
              </a:rPr>
              <a:t>erhans</a:t>
            </a:r>
          </a:p>
          <a:p>
            <a:pPr marL="812800" lvl="1" indent="-342900"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cs typeface="Calibri"/>
              </a:rPr>
              <a:t>Producing endocrine hormones for metabolism</a:t>
            </a:r>
          </a:p>
          <a:p>
            <a:pPr marL="12700">
              <a:lnSpc>
                <a:spcPct val="100000"/>
              </a:lnSpc>
              <a:tabLst>
                <a:tab pos="355600" algn="l"/>
              </a:tabLst>
            </a:pP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7"/>
              </a:spcBef>
              <a:buFont typeface="Arial"/>
              <a:buChar char="•"/>
            </a:pPr>
            <a:endParaRPr sz="46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137109"/>
            <a:ext cx="6377940" cy="1628410"/>
          </a:xfrm>
          <a:prstGeom prst="rect">
            <a:avLst/>
          </a:prstGeom>
        </p:spPr>
        <p:txBody>
          <a:bodyPr vert="horz" wrap="square" lIns="0" tIns="271541" rIns="0" bIns="0" rtlCol="0">
            <a:spAutoFit/>
          </a:bodyPr>
          <a:lstStyle/>
          <a:p>
            <a:pPr marL="56515" algn="ctr">
              <a:lnSpc>
                <a:spcPct val="100000"/>
              </a:lnSpc>
            </a:pPr>
            <a:r>
              <a:rPr sz="4400" spc="-5" dirty="0"/>
              <a:t>End</a:t>
            </a:r>
            <a:r>
              <a:rPr sz="4400" spc="-20" dirty="0"/>
              <a:t>o</a:t>
            </a:r>
            <a:r>
              <a:rPr sz="4400" spc="-5" dirty="0"/>
              <a:t>crin</a:t>
            </a:r>
            <a:r>
              <a:rPr sz="4400" dirty="0"/>
              <a:t>e</a:t>
            </a:r>
            <a:r>
              <a:rPr sz="4400" spc="10" dirty="0"/>
              <a:t> </a:t>
            </a:r>
            <a:r>
              <a:rPr sz="4400" spc="-5" dirty="0"/>
              <a:t>Gland</a:t>
            </a:r>
            <a:r>
              <a:rPr sz="4400" dirty="0"/>
              <a:t>s</a:t>
            </a:r>
            <a:r>
              <a:rPr sz="4400" spc="15" dirty="0"/>
              <a:t> </a:t>
            </a:r>
            <a:r>
              <a:rPr sz="4400" dirty="0"/>
              <a:t>-</a:t>
            </a:r>
            <a:r>
              <a:rPr sz="4400" spc="-5" dirty="0"/>
              <a:t> Prima</a:t>
            </a:r>
            <a:r>
              <a:rPr sz="4400" spc="15" dirty="0"/>
              <a:t>r</a:t>
            </a:r>
            <a:r>
              <a:rPr sz="4400" spc="-5" dirty="0"/>
              <a:t>y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1765519"/>
            <a:ext cx="6934200" cy="4514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000" spc="-20" dirty="0">
                <a:latin typeface="Calibri"/>
                <a:cs typeface="Calibri"/>
              </a:rPr>
              <a:t>Hypothalamus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000" spc="-20" dirty="0">
                <a:latin typeface="Calibri"/>
                <a:cs typeface="Calibri"/>
              </a:rPr>
              <a:t>P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tu</a:t>
            </a:r>
            <a:r>
              <a:rPr sz="3000" spc="-10" dirty="0">
                <a:latin typeface="Calibri"/>
                <a:cs typeface="Calibri"/>
              </a:rPr>
              <a:t>i</a:t>
            </a:r>
            <a:r>
              <a:rPr sz="3000" spc="-5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a</a:t>
            </a:r>
            <a:r>
              <a:rPr sz="3000" spc="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sz="3000" spc="2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gland</a:t>
            </a:r>
          </a:p>
          <a:p>
            <a:pPr marL="355600" indent="-342900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15" dirty="0">
                <a:latin typeface="Calibri"/>
                <a:cs typeface="Calibri"/>
              </a:rPr>
              <a:t>Pi</a:t>
            </a:r>
            <a:r>
              <a:rPr sz="3000" spc="-5" dirty="0">
                <a:latin typeface="Calibri"/>
                <a:cs typeface="Calibri"/>
              </a:rPr>
              <a:t>ne</a:t>
            </a:r>
            <a:r>
              <a:rPr sz="3000" spc="5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l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gland</a:t>
            </a: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T</a:t>
            </a:r>
            <a:r>
              <a:rPr sz="3000" spc="-60" dirty="0">
                <a:latin typeface="Calibri"/>
                <a:cs typeface="Calibri"/>
              </a:rPr>
              <a:t>h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d</a:t>
            </a:r>
            <a:r>
              <a:rPr sz="3000" spc="2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gland</a:t>
            </a: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75" dirty="0">
                <a:latin typeface="Calibri"/>
                <a:cs typeface="Calibri"/>
              </a:rPr>
              <a:t>P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65" dirty="0">
                <a:latin typeface="Calibri"/>
                <a:cs typeface="Calibri"/>
              </a:rPr>
              <a:t>r</a:t>
            </a:r>
            <a:r>
              <a:rPr sz="3000" spc="-20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65" dirty="0">
                <a:latin typeface="Calibri"/>
                <a:cs typeface="Calibri"/>
              </a:rPr>
              <a:t>h</a:t>
            </a:r>
            <a:r>
              <a:rPr sz="3000" spc="-5" dirty="0">
                <a:latin typeface="Calibri"/>
                <a:cs typeface="Calibri"/>
              </a:rPr>
              <a:t>y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dirty="0">
                <a:latin typeface="Calibri"/>
                <a:cs typeface="Calibri"/>
              </a:rPr>
              <a:t>d</a:t>
            </a:r>
            <a:r>
              <a:rPr sz="3000" spc="-5" dirty="0">
                <a:latin typeface="Calibri"/>
                <a:cs typeface="Calibri"/>
              </a:rPr>
              <a:t> </a:t>
            </a:r>
            <a:r>
              <a:rPr sz="3000" spc="5" dirty="0">
                <a:latin typeface="Calibri"/>
                <a:cs typeface="Calibri"/>
              </a:rPr>
              <a:t>g</a:t>
            </a:r>
            <a:r>
              <a:rPr sz="3000" spc="-15" dirty="0">
                <a:latin typeface="Calibri"/>
                <a:cs typeface="Calibri"/>
              </a:rPr>
              <a:t>l</a:t>
            </a:r>
            <a:r>
              <a:rPr sz="3000" dirty="0">
                <a:latin typeface="Calibri"/>
                <a:cs typeface="Calibri"/>
              </a:rPr>
              <a:t>ands</a:t>
            </a: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T</a:t>
            </a:r>
            <a:r>
              <a:rPr sz="3000" spc="-60" dirty="0">
                <a:latin typeface="Calibri"/>
                <a:cs typeface="Calibri"/>
              </a:rPr>
              <a:t>h</a:t>
            </a:r>
            <a:r>
              <a:rPr sz="3000" dirty="0">
                <a:latin typeface="Calibri"/>
                <a:cs typeface="Calibri"/>
              </a:rPr>
              <a:t>ymus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gland</a:t>
            </a: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80" dirty="0">
                <a:latin typeface="Calibri"/>
                <a:cs typeface="Calibri"/>
              </a:rPr>
              <a:t>P</a:t>
            </a:r>
            <a:r>
              <a:rPr sz="3000" dirty="0">
                <a:latin typeface="Calibri"/>
                <a:cs typeface="Calibri"/>
              </a:rPr>
              <a:t>anc</a:t>
            </a:r>
            <a:r>
              <a:rPr sz="3000" spc="-50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as</a:t>
            </a: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Ad</a:t>
            </a:r>
            <a:r>
              <a:rPr sz="3000" spc="-4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enal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glands</a:t>
            </a: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O</a:t>
            </a:r>
            <a:r>
              <a:rPr sz="3000" spc="-50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ar</a:t>
            </a:r>
            <a:r>
              <a:rPr sz="3000" spc="-15" dirty="0">
                <a:latin typeface="Calibri"/>
                <a:cs typeface="Calibri"/>
              </a:rPr>
              <a:t>i</a:t>
            </a:r>
            <a:r>
              <a:rPr sz="3000" spc="-5" dirty="0">
                <a:latin typeface="Calibri"/>
                <a:cs typeface="Calibri"/>
              </a:rPr>
              <a:t>es</a:t>
            </a:r>
            <a:r>
              <a:rPr lang="en-US" sz="3000" spc="-10" dirty="0">
                <a:latin typeface="Calibri"/>
                <a:cs typeface="Calibri"/>
              </a:rPr>
              <a:t> and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265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e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spc="-50" dirty="0">
                <a:latin typeface="Calibri"/>
                <a:cs typeface="Calibri"/>
              </a:rPr>
              <a:t>t</a:t>
            </a:r>
            <a:r>
              <a:rPr sz="3000" spc="-5" dirty="0">
                <a:latin typeface="Calibri"/>
                <a:cs typeface="Calibri"/>
              </a:rPr>
              <a:t>es</a:t>
            </a:r>
            <a:r>
              <a:rPr lang="en-US" sz="3000" spc="-5" dirty="0">
                <a:latin typeface="Calibri"/>
                <a:cs typeface="Calibri"/>
              </a:rPr>
              <a:t> </a:t>
            </a:r>
            <a:endParaRPr sz="3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339966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912494" algn="ctr">
              <a:lnSpc>
                <a:spcPct val="100000"/>
              </a:lnSpc>
            </a:pPr>
            <a:r>
              <a:rPr sz="4400" dirty="0"/>
              <a:t>Isl</a:t>
            </a:r>
            <a:r>
              <a:rPr sz="4400" spc="-35" dirty="0"/>
              <a:t>e</a:t>
            </a:r>
            <a:r>
              <a:rPr sz="4400" dirty="0"/>
              <a:t>ts</a:t>
            </a:r>
            <a:r>
              <a:rPr sz="4400" spc="-20" dirty="0"/>
              <a:t> </a:t>
            </a:r>
            <a:r>
              <a:rPr sz="4400" dirty="0"/>
              <a:t>of</a:t>
            </a:r>
            <a:r>
              <a:rPr sz="4400" spc="-20" dirty="0"/>
              <a:t> </a:t>
            </a:r>
            <a:r>
              <a:rPr sz="4400" dirty="0"/>
              <a:t>Lan</a:t>
            </a:r>
            <a:r>
              <a:rPr sz="4400" spc="-50" dirty="0"/>
              <a:t>g</a:t>
            </a:r>
            <a:r>
              <a:rPr sz="4400" spc="-5" dirty="0"/>
              <a:t>erhans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447800" y="2590800"/>
            <a:ext cx="6778943" cy="393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1</a:t>
            </a:r>
            <a:r>
              <a:rPr lang="en-US" sz="2800" dirty="0">
                <a:latin typeface="Calibri"/>
                <a:cs typeface="Calibri"/>
              </a:rPr>
              <a:t>-</a:t>
            </a:r>
            <a:r>
              <a:rPr sz="2800" dirty="0">
                <a:latin typeface="Calibri"/>
                <a:cs typeface="Calibri"/>
              </a:rPr>
              <a:t>2 million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isl</a:t>
            </a:r>
            <a:r>
              <a:rPr sz="2800" spc="-2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 </a:t>
            </a:r>
            <a:r>
              <a:rPr sz="2800" spc="-5" dirty="0">
                <a:latin typeface="Calibri"/>
                <a:cs typeface="Calibri"/>
              </a:rPr>
              <a:t>Lan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erhans</a:t>
            </a:r>
            <a:r>
              <a:rPr lang="en-US" sz="2800" dirty="0">
                <a:latin typeface="Calibri"/>
                <a:cs typeface="Calibri"/>
              </a:rPr>
              <a:t> in pancreas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40" dirty="0">
                <a:latin typeface="Calibri"/>
                <a:cs typeface="Calibri"/>
              </a:rPr>
              <a:t>r</a:t>
            </a:r>
            <a:r>
              <a:rPr sz="2800" spc="-60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ani</a:t>
            </a:r>
            <a:r>
              <a:rPr sz="2800" spc="-80" dirty="0">
                <a:latin typeface="Calibri"/>
                <a:cs typeface="Calibri"/>
              </a:rPr>
              <a:t>z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ou</a:t>
            </a:r>
            <a:r>
              <a:rPr sz="2800" spc="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d</a:t>
            </a:r>
            <a:r>
              <a:rPr sz="2800" spc="-5" dirty="0">
                <a:latin typeface="Calibri"/>
                <a:cs typeface="Calibri"/>
              </a:rPr>
              <a:t> smal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apilla</a:t>
            </a:r>
            <a:r>
              <a:rPr sz="2800" spc="1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ies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Co</a:t>
            </a:r>
            <a:r>
              <a:rPr sz="2800" spc="-35" dirty="0">
                <a:latin typeface="Calibri"/>
                <a:cs typeface="Calibri"/>
              </a:rPr>
              <a:t>n</a:t>
            </a:r>
            <a:r>
              <a:rPr sz="2800" spc="-5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ain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4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types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 </a:t>
            </a:r>
            <a:r>
              <a:rPr sz="2800" spc="0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ells</a:t>
            </a:r>
            <a:endParaRPr lang="en-US" sz="2800"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lang="en-US" sz="2800" spc="-5" dirty="0">
                <a:latin typeface="Calibri"/>
                <a:cs typeface="Calibri"/>
              </a:rPr>
              <a:t>⍺ (alpha) (</a:t>
            </a:r>
            <a:r>
              <a:rPr sz="2800" spc="-5" dirty="0">
                <a:latin typeface="Calibri"/>
                <a:cs typeface="Calibri"/>
              </a:rPr>
              <a:t>2</a:t>
            </a:r>
            <a:r>
              <a:rPr sz="2800" spc="0" dirty="0">
                <a:latin typeface="Calibri"/>
                <a:cs typeface="Calibri"/>
              </a:rPr>
              <a:t>5</a:t>
            </a:r>
            <a:r>
              <a:rPr sz="2800" spc="-5" dirty="0">
                <a:latin typeface="Calibri"/>
                <a:cs typeface="Calibri"/>
              </a:rPr>
              <a:t>%</a:t>
            </a:r>
            <a:r>
              <a:rPr lang="en-US" sz="2800" spc="-5" dirty="0">
                <a:latin typeface="Calibri"/>
                <a:cs typeface="Calibri"/>
              </a:rPr>
              <a:t>)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ec</a:t>
            </a:r>
            <a:r>
              <a:rPr sz="2800" spc="-30" dirty="0">
                <a:latin typeface="Calibri"/>
                <a:cs typeface="Calibri"/>
              </a:rPr>
              <a:t>re</a:t>
            </a:r>
            <a:r>
              <a:rPr sz="2800" spc="-5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glu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25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lang="en-US" sz="2800" spc="-5" dirty="0">
                <a:latin typeface="Calibri"/>
                <a:cs typeface="Calibri"/>
              </a:rPr>
              <a:t>n</a:t>
            </a: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lang="en-US" sz="2800" dirty="0">
                <a:latin typeface="Calibri"/>
                <a:cs typeface="Calibri"/>
              </a:rPr>
              <a:t>𝜷 (beta) (6</a:t>
            </a:r>
            <a:r>
              <a:rPr sz="2800" spc="5" dirty="0">
                <a:latin typeface="Calibri"/>
                <a:cs typeface="Calibri"/>
              </a:rPr>
              <a:t>0</a:t>
            </a:r>
            <a:r>
              <a:rPr sz="2800" dirty="0">
                <a:latin typeface="Calibri"/>
                <a:cs typeface="Calibri"/>
              </a:rPr>
              <a:t>%</a:t>
            </a:r>
            <a:r>
              <a:rPr lang="en-US" sz="2800" dirty="0">
                <a:latin typeface="Calibri"/>
                <a:cs typeface="Calibri"/>
              </a:rPr>
              <a:t>) s</a:t>
            </a:r>
            <a:r>
              <a:rPr sz="2800" spc="-5" dirty="0">
                <a:latin typeface="Calibri"/>
                <a:cs typeface="Calibri"/>
              </a:rPr>
              <a:t>ec</a:t>
            </a:r>
            <a:r>
              <a:rPr sz="2800" spc="-25" dirty="0">
                <a:latin typeface="Calibri"/>
                <a:cs typeface="Calibri"/>
              </a:rPr>
              <a:t>r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lang="en-US" sz="2800" dirty="0">
                <a:latin typeface="Calibri"/>
                <a:cs typeface="Calibri"/>
              </a:rPr>
              <a:t> in</a:t>
            </a:r>
            <a:r>
              <a:rPr lang="en-US" sz="2800" spc="10" dirty="0">
                <a:latin typeface="Calibri"/>
                <a:cs typeface="Calibri"/>
              </a:rPr>
              <a:t>s</a:t>
            </a:r>
            <a:r>
              <a:rPr lang="en-US" sz="2800" spc="-5" dirty="0">
                <a:latin typeface="Calibri"/>
                <a:cs typeface="Calibri"/>
              </a:rPr>
              <a:t>uli</a:t>
            </a:r>
            <a:r>
              <a:rPr lang="en-US" sz="2800" dirty="0">
                <a:latin typeface="Calibri"/>
                <a:cs typeface="Calibri"/>
              </a:rPr>
              <a:t>n</a:t>
            </a:r>
            <a:r>
              <a:rPr lang="en-US" sz="2800" spc="15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lang="en-US" sz="2800" spc="-5" dirty="0">
                <a:latin typeface="Calibri"/>
                <a:cs typeface="Calibri"/>
              </a:rPr>
              <a:t> a</a:t>
            </a:r>
            <a:r>
              <a:rPr lang="en-US" sz="2800" spc="-65" dirty="0">
                <a:latin typeface="Calibri"/>
                <a:cs typeface="Calibri"/>
              </a:rPr>
              <a:t>m</a:t>
            </a:r>
            <a:r>
              <a:rPr lang="en-US" sz="2800" dirty="0">
                <a:latin typeface="Calibri"/>
                <a:cs typeface="Calibri"/>
              </a:rPr>
              <a:t>ylin</a:t>
            </a: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lang="en-US" sz="2800" spc="-5" dirty="0">
                <a:latin typeface="Calibri"/>
                <a:cs typeface="Calibri"/>
              </a:rPr>
              <a:t>∆ (delta)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(1</a:t>
            </a:r>
            <a:r>
              <a:rPr sz="2800" spc="0" dirty="0">
                <a:latin typeface="Calibri"/>
                <a:cs typeface="Calibri"/>
              </a:rPr>
              <a:t>0</a:t>
            </a:r>
            <a:r>
              <a:rPr sz="2800" spc="-5" dirty="0">
                <a:latin typeface="Calibri"/>
                <a:cs typeface="Calibri"/>
              </a:rPr>
              <a:t>%</a:t>
            </a:r>
            <a:r>
              <a:rPr lang="en-US" sz="2800" spc="-5" dirty="0">
                <a:latin typeface="Calibri"/>
                <a:cs typeface="Calibri"/>
              </a:rPr>
              <a:t>) s</a:t>
            </a:r>
            <a:r>
              <a:rPr sz="2800" spc="-10" dirty="0">
                <a:latin typeface="Calibri"/>
                <a:cs typeface="Calibri"/>
              </a:rPr>
              <a:t>ec</a:t>
            </a:r>
            <a:r>
              <a:rPr sz="2800" spc="-25" dirty="0">
                <a:latin typeface="Calibri"/>
                <a:cs typeface="Calibri"/>
              </a:rPr>
              <a:t>r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som</a:t>
            </a:r>
            <a:r>
              <a:rPr lang="en-US" sz="2800" spc="-35" dirty="0">
                <a:latin typeface="Calibri"/>
                <a:cs typeface="Calibri"/>
              </a:rPr>
              <a:t>a</a:t>
            </a:r>
            <a:r>
              <a:rPr lang="en-US" sz="2800" spc="-50" dirty="0">
                <a:latin typeface="Calibri"/>
                <a:cs typeface="Calibri"/>
              </a:rPr>
              <a:t>t</a:t>
            </a:r>
            <a:r>
              <a:rPr lang="en-US" sz="2800" spc="-5" dirty="0">
                <a:latin typeface="Calibri"/>
                <a:cs typeface="Calibri"/>
              </a:rPr>
              <a:t>o</a:t>
            </a:r>
            <a:r>
              <a:rPr lang="en-US" sz="2800" spc="-35" dirty="0">
                <a:latin typeface="Calibri"/>
                <a:cs typeface="Calibri"/>
              </a:rPr>
              <a:t>s</a:t>
            </a:r>
            <a:r>
              <a:rPr lang="en-US" sz="2800" spc="-50" dirty="0">
                <a:latin typeface="Calibri"/>
                <a:cs typeface="Calibri"/>
              </a:rPr>
              <a:t>t</a:t>
            </a:r>
            <a:r>
              <a:rPr lang="en-US" sz="2800" spc="-45" dirty="0">
                <a:latin typeface="Calibri"/>
                <a:cs typeface="Calibri"/>
              </a:rPr>
              <a:t>a</a:t>
            </a:r>
            <a:r>
              <a:rPr lang="en-US" sz="2800" dirty="0">
                <a:latin typeface="Calibri"/>
                <a:cs typeface="Calibri"/>
              </a:rPr>
              <a:t>tin</a:t>
            </a: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355600" algn="l"/>
              </a:tabLst>
            </a:pPr>
            <a:r>
              <a:rPr lang="en-US" sz="2800" dirty="0">
                <a:latin typeface="Calibri"/>
                <a:cs typeface="Calibri"/>
              </a:rPr>
              <a:t>PP (pancreatic polypeptide) (5%)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28600" y="482998"/>
            <a:ext cx="6377940" cy="964125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2429510" algn="ctr">
              <a:lnSpc>
                <a:spcPct val="100000"/>
              </a:lnSpc>
            </a:pPr>
            <a:r>
              <a:rPr sz="4400" spc="-5" dirty="0"/>
              <a:t>Insulin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103606" y="1676400"/>
            <a:ext cx="8065134" cy="4801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4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y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thesi</a:t>
            </a:r>
            <a:r>
              <a:rPr sz="2800" spc="-70" dirty="0">
                <a:latin typeface="Calibri"/>
                <a:cs typeface="Calibri"/>
              </a:rPr>
              <a:t>z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pa</a:t>
            </a:r>
            <a:r>
              <a:rPr sz="2800" spc="5" dirty="0">
                <a:latin typeface="Calibri"/>
                <a:cs typeface="Calibri"/>
              </a:rPr>
              <a:t>n</a:t>
            </a:r>
            <a:r>
              <a:rPr sz="2800" spc="-10" dirty="0">
                <a:latin typeface="Calibri"/>
                <a:cs typeface="Calibri"/>
              </a:rPr>
              <a:t>c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eas</a:t>
            </a:r>
            <a:r>
              <a:rPr lang="en-US" sz="2800" dirty="0">
                <a:latin typeface="Calibri"/>
                <a:cs typeface="Calibri"/>
              </a:rPr>
              <a:t> &amp; </a:t>
            </a:r>
            <a:r>
              <a:rPr lang="en-US" sz="2800" spc="-5" dirty="0">
                <a:latin typeface="Calibri"/>
                <a:cs typeface="Calibri"/>
              </a:rPr>
              <a:t>s</a:t>
            </a:r>
            <a:r>
              <a:rPr sz="2800" spc="-2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ed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th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0" dirty="0">
                <a:latin typeface="Symbol"/>
                <a:cs typeface="Symbol"/>
              </a:rPr>
              <a:t></a:t>
            </a:r>
            <a:r>
              <a:rPr sz="2800" dirty="0">
                <a:latin typeface="Calibri"/>
                <a:cs typeface="Calibri"/>
              </a:rPr>
              <a:t>-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ell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</a:t>
            </a:r>
            <a:r>
              <a:rPr sz="2800" spc="0" dirty="0">
                <a:latin typeface="Calibri"/>
                <a:cs typeface="Calibri"/>
              </a:rPr>
              <a:t>y</a:t>
            </a:r>
            <a:r>
              <a:rPr sz="2800" spc="-3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oplasm</a:t>
            </a:r>
            <a:endParaRPr lang="en-US" sz="2800" spc="-5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-5" dirty="0">
                <a:latin typeface="Calibri"/>
                <a:cs typeface="Calibri"/>
              </a:rPr>
              <a:t>Normal release 1 U/</a:t>
            </a:r>
            <a:r>
              <a:rPr lang="en-US" sz="2800" spc="-5" dirty="0" err="1">
                <a:latin typeface="Calibri"/>
                <a:cs typeface="Calibri"/>
              </a:rPr>
              <a:t>hr</a:t>
            </a:r>
            <a:r>
              <a:rPr lang="en-US" sz="2800" spc="-5" dirty="0">
                <a:latin typeface="Calibri"/>
                <a:cs typeface="Calibri"/>
              </a:rPr>
              <a:t>, meals 5-10/</a:t>
            </a:r>
            <a:r>
              <a:rPr lang="en-US" sz="2800" spc="-5" dirty="0" err="1">
                <a:latin typeface="Calibri"/>
                <a:cs typeface="Calibri"/>
              </a:rPr>
              <a:t>hr</a:t>
            </a:r>
            <a:r>
              <a:rPr lang="en-US" sz="2800" spc="-5" dirty="0">
                <a:latin typeface="Calibri"/>
                <a:cs typeface="Calibri"/>
              </a:rPr>
              <a:t>, total 40/day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Calibri"/>
                <a:cs typeface="Calibri"/>
              </a:rPr>
              <a:t>200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ts</a:t>
            </a:r>
            <a:r>
              <a:rPr lang="en-US" sz="2800" spc="-20" dirty="0">
                <a:latin typeface="Calibri"/>
                <a:cs typeface="Calibri"/>
              </a:rPr>
              <a:t> in storage</a:t>
            </a:r>
            <a:endParaRPr sz="28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-1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mul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lang="en-US" sz="2800" spc="5" dirty="0">
                <a:latin typeface="Calibri"/>
                <a:cs typeface="Calibri"/>
              </a:rPr>
              <a:t> causes exocytosis </a:t>
            </a:r>
            <a:r>
              <a:rPr sz="2800" spc="-5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ele</a:t>
            </a:r>
            <a:r>
              <a:rPr sz="2800" spc="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lang="en-US" sz="2800" spc="10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25" dirty="0">
                <a:latin typeface="Calibri"/>
                <a:cs typeface="Calibri"/>
              </a:rPr>
              <a:t>nt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spc="5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oun</a:t>
            </a:r>
            <a:r>
              <a:rPr sz="2800" spc="10" dirty="0">
                <a:latin typeface="Calibri"/>
                <a:cs typeface="Calibri"/>
              </a:rPr>
              <a:t>d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g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c</a:t>
            </a:r>
            <a:r>
              <a:rPr sz="2800" dirty="0">
                <a:latin typeface="Calibri"/>
                <a:cs typeface="Calibri"/>
              </a:rPr>
              <a:t>api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spc="-10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ar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lang="en-US" sz="2800" spc="-5" dirty="0">
                <a:latin typeface="Calibri"/>
                <a:cs typeface="Calibri"/>
              </a:rPr>
              <a:t> ➝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por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al </a:t>
            </a:r>
            <a:r>
              <a:rPr sz="2800" spc="-10" dirty="0">
                <a:latin typeface="Calibri"/>
                <a:cs typeface="Calibri"/>
              </a:rPr>
              <a:t>c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1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ul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on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alf </a:t>
            </a:r>
            <a:r>
              <a:rPr sz="2800" spc="-10" dirty="0">
                <a:latin typeface="Calibri"/>
                <a:cs typeface="Calibri"/>
              </a:rPr>
              <a:t>li</a:t>
            </a:r>
            <a:r>
              <a:rPr sz="2800" spc="-80" dirty="0">
                <a:latin typeface="Calibri"/>
                <a:cs typeface="Calibri"/>
              </a:rPr>
              <a:t>f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~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7</a:t>
            </a:r>
            <a:r>
              <a:rPr sz="2800" dirty="0">
                <a:latin typeface="Calibri"/>
                <a:cs typeface="Calibri"/>
              </a:rPr>
              <a:t> m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u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es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Major</a:t>
            </a:r>
            <a:r>
              <a:rPr sz="2800" spc="-5" dirty="0">
                <a:latin typeface="Calibri"/>
                <a:cs typeface="Calibri"/>
              </a:rPr>
              <a:t> si</a:t>
            </a:r>
            <a:r>
              <a:rPr sz="2800" spc="-5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hormon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</a:t>
            </a:r>
            <a:r>
              <a:rPr sz="2800" spc="10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g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ada</a:t>
            </a:r>
            <a:r>
              <a:rPr sz="2800" spc="-2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–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li</a:t>
            </a:r>
            <a:r>
              <a:rPr sz="2800" spc="-20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endParaRPr sz="2800" dirty="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2800" dirty="0">
                <a:latin typeface="Calibri"/>
                <a:cs typeface="Calibri"/>
              </a:rPr>
              <a:t>k</a:t>
            </a:r>
            <a:r>
              <a:rPr sz="2800" spc="-2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dney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838200"/>
            <a:ext cx="690245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dirty="0"/>
              <a:t>Stim</a:t>
            </a:r>
            <a:r>
              <a:rPr sz="4400" spc="-20" dirty="0"/>
              <a:t>u</a:t>
            </a:r>
            <a:r>
              <a:rPr sz="4400" spc="-5" dirty="0"/>
              <a:t>l</a:t>
            </a:r>
            <a:r>
              <a:rPr sz="4400" spc="-45" dirty="0"/>
              <a:t>a</a:t>
            </a:r>
            <a:r>
              <a:rPr sz="4400" spc="-5" dirty="0"/>
              <a:t>ti</a:t>
            </a:r>
            <a:r>
              <a:rPr sz="4400" spc="-25" dirty="0"/>
              <a:t>o</a:t>
            </a:r>
            <a:r>
              <a:rPr sz="4400" spc="-5" dirty="0"/>
              <a:t>n</a:t>
            </a:r>
            <a:r>
              <a:rPr sz="4400" spc="-20" dirty="0"/>
              <a:t> </a:t>
            </a:r>
            <a:r>
              <a:rPr sz="4400" dirty="0"/>
              <a:t>of</a:t>
            </a:r>
            <a:r>
              <a:rPr sz="4400" spc="-5" dirty="0"/>
              <a:t> Insulin</a:t>
            </a:r>
            <a:r>
              <a:rPr sz="4400" spc="-35" dirty="0"/>
              <a:t> </a:t>
            </a:r>
            <a:r>
              <a:rPr sz="4400" spc="-60" dirty="0"/>
              <a:t>R</a:t>
            </a:r>
            <a:r>
              <a:rPr sz="4400" spc="-5" dirty="0"/>
              <a:t>ele</a:t>
            </a:r>
            <a:r>
              <a:rPr sz="4400" spc="10" dirty="0"/>
              <a:t>a</a:t>
            </a:r>
            <a:r>
              <a:rPr sz="4400" dirty="0"/>
              <a:t>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0600" y="2438400"/>
            <a:ext cx="7726045" cy="37856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sym typeface="Symbol"/>
              </a:rPr>
              <a:t>  plasma </a:t>
            </a:r>
            <a:r>
              <a:rPr lang="en-US" sz="2800" dirty="0">
                <a:latin typeface="Calibri"/>
                <a:cs typeface="Calibri"/>
                <a:sym typeface="Symbol"/>
              </a:rPr>
              <a:t>g</a:t>
            </a:r>
            <a:r>
              <a:rPr sz="2800" dirty="0">
                <a:latin typeface="Calibri"/>
                <a:cs typeface="Calibri"/>
              </a:rPr>
              <a:t>lu</a:t>
            </a:r>
            <a:r>
              <a:rPr sz="2800" spc="-6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ose</a:t>
            </a:r>
            <a:r>
              <a:rPr lang="en-US" sz="2800" dirty="0">
                <a:latin typeface="Calibri"/>
                <a:cs typeface="Calibri"/>
              </a:rPr>
              <a:t> levels (primary factor) (meals)</a:t>
            </a:r>
            <a:endParaRPr sz="2800" dirty="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G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50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oi</a:t>
            </a:r>
            <a:r>
              <a:rPr sz="2800" spc="-45" dirty="0">
                <a:latin typeface="Calibri"/>
                <a:cs typeface="Calibri"/>
              </a:rPr>
              <a:t>n</a:t>
            </a:r>
            <a:r>
              <a:rPr sz="2800" spc="-50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ti</a:t>
            </a:r>
            <a:r>
              <a:rPr sz="2800" spc="-20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al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hormon</a:t>
            </a:r>
            <a:r>
              <a:rPr sz="2800" spc="-1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–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b="1" spc="-80" dirty="0">
                <a:latin typeface="Calibri"/>
                <a:cs typeface="Calibri"/>
              </a:rPr>
              <a:t>g</a:t>
            </a:r>
            <a:r>
              <a:rPr sz="2800" b="1" dirty="0">
                <a:latin typeface="Calibri"/>
                <a:cs typeface="Calibri"/>
              </a:rPr>
              <a:t>a</a:t>
            </a:r>
            <a:r>
              <a:rPr sz="2800" b="1" spc="-55" dirty="0">
                <a:latin typeface="Calibri"/>
                <a:cs typeface="Calibri"/>
              </a:rPr>
              <a:t>s</a:t>
            </a:r>
            <a:r>
              <a:rPr sz="2800" b="1" dirty="0">
                <a:latin typeface="Calibri"/>
                <a:cs typeface="Calibri"/>
              </a:rPr>
              <a:t>tri</a:t>
            </a:r>
            <a:r>
              <a:rPr sz="2800" b="1" spc="-1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, </a:t>
            </a:r>
            <a:r>
              <a:rPr sz="2800" spc="-10" dirty="0">
                <a:latin typeface="Calibri"/>
                <a:cs typeface="Calibri"/>
              </a:rPr>
              <a:t>se</a:t>
            </a:r>
            <a:r>
              <a:rPr sz="2800" spc="-20" dirty="0">
                <a:latin typeface="Calibri"/>
                <a:cs typeface="Calibri"/>
              </a:rPr>
              <a:t>c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spc="-30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tin,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20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olec</a:t>
            </a:r>
            <a:r>
              <a:rPr sz="2800" spc="-50" dirty="0">
                <a:latin typeface="Calibri"/>
                <a:cs typeface="Calibri"/>
              </a:rPr>
              <a:t>ys</a:t>
            </a:r>
            <a:r>
              <a:rPr sz="2800" spc="-5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ok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ni</a:t>
            </a:r>
            <a:r>
              <a:rPr sz="2800" spc="-10" dirty="0">
                <a:latin typeface="Calibri"/>
                <a:cs typeface="Calibri"/>
              </a:rPr>
              <a:t>n</a:t>
            </a:r>
            <a:r>
              <a:rPr lang="en-US" sz="2800" spc="-5" dirty="0">
                <a:latin typeface="Calibri"/>
                <a:cs typeface="Calibri"/>
              </a:rPr>
              <a:t> &amp; </a:t>
            </a:r>
            <a:r>
              <a:rPr sz="2800" spc="-7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tric in</a:t>
            </a:r>
            <a:r>
              <a:rPr sz="2800" spc="-20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ibi</a:t>
            </a:r>
            <a:r>
              <a:rPr sz="2800" spc="-5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2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pe</a:t>
            </a:r>
            <a:r>
              <a:rPr sz="2800" spc="-40" dirty="0">
                <a:latin typeface="Calibri"/>
                <a:cs typeface="Calibri"/>
              </a:rPr>
              <a:t>p</a:t>
            </a:r>
            <a:r>
              <a:rPr sz="2800" dirty="0">
                <a:latin typeface="Calibri"/>
                <a:cs typeface="Calibri"/>
              </a:rPr>
              <a:t>tide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latin typeface="Calibri"/>
                <a:cs typeface="Calibri"/>
              </a:rPr>
              <a:t>⍺ blockade</a:t>
            </a:r>
            <a:endParaRPr lang="en-US" sz="2800" spc="-5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spc="-5" dirty="0">
                <a:latin typeface="Calibri"/>
                <a:cs typeface="Calibri"/>
              </a:rPr>
              <a:t>Autonomic (vagal)</a:t>
            </a:r>
            <a:r>
              <a:rPr lang="en-US" sz="2800" dirty="0">
                <a:latin typeface="Calibri"/>
                <a:cs typeface="Calibri"/>
              </a:rPr>
              <a:t> &amp; </a:t>
            </a:r>
            <a:r>
              <a:rPr sz="2800" b="1" dirty="0">
                <a:latin typeface="Symbol"/>
                <a:cs typeface="Symbol"/>
              </a:rPr>
              <a:t>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-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d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ene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gic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timul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tion</a:t>
            </a:r>
            <a:endParaRPr lang="en-US"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latin typeface="Calibri"/>
                <a:cs typeface="Calibri"/>
              </a:rPr>
              <a:t>Nitric Oxide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latin typeface="Calibri"/>
                <a:cs typeface="Calibri"/>
              </a:rPr>
              <a:t>Acetylcholine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6675" y="694491"/>
            <a:ext cx="647065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spc="-5" dirty="0"/>
              <a:t>Inhib</a:t>
            </a:r>
            <a:r>
              <a:rPr sz="4400" spc="-20" dirty="0"/>
              <a:t>i</a:t>
            </a:r>
            <a:r>
              <a:rPr sz="4400" spc="-5" dirty="0"/>
              <a:t>ti</a:t>
            </a:r>
            <a:r>
              <a:rPr sz="4400" spc="-25" dirty="0"/>
              <a:t>o</a:t>
            </a:r>
            <a:r>
              <a:rPr sz="4400" spc="-5" dirty="0"/>
              <a:t>n</a:t>
            </a:r>
            <a:r>
              <a:rPr sz="4400" dirty="0"/>
              <a:t> of</a:t>
            </a:r>
            <a:r>
              <a:rPr sz="4400" spc="-20" dirty="0"/>
              <a:t> </a:t>
            </a:r>
            <a:r>
              <a:rPr sz="4400" spc="-5" dirty="0"/>
              <a:t>Insulin</a:t>
            </a:r>
            <a:r>
              <a:rPr sz="4400" spc="-10" dirty="0"/>
              <a:t> </a:t>
            </a:r>
            <a:r>
              <a:rPr sz="4400" spc="-70" dirty="0"/>
              <a:t>R</a:t>
            </a:r>
            <a:r>
              <a:rPr sz="4400" spc="-5" dirty="0"/>
              <a:t>ele</a:t>
            </a:r>
            <a:r>
              <a:rPr sz="4400" spc="10" dirty="0"/>
              <a:t>a</a:t>
            </a:r>
            <a:r>
              <a:rPr sz="4400" dirty="0"/>
              <a:t>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85937" y="2254747"/>
            <a:ext cx="5572125" cy="4555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H</a:t>
            </a:r>
            <a:r>
              <a:rPr sz="2400" spc="-20" dirty="0">
                <a:latin typeface="Calibri"/>
                <a:cs typeface="Calibri"/>
              </a:rPr>
              <a:t>y</a:t>
            </a:r>
            <a:r>
              <a:rPr sz="2400" dirty="0">
                <a:latin typeface="Calibri"/>
                <a:cs typeface="Calibri"/>
              </a:rPr>
              <a:t>p</a:t>
            </a:r>
            <a:r>
              <a:rPr sz="2400" spc="-5" dirty="0">
                <a:latin typeface="Calibri"/>
                <a:cs typeface="Calibri"/>
              </a:rPr>
              <a:t>ogl</a:t>
            </a:r>
            <a:r>
              <a:rPr sz="2400" spc="-50" dirty="0">
                <a:latin typeface="Calibri"/>
                <a:cs typeface="Calibri"/>
              </a:rPr>
              <a:t>y</a:t>
            </a:r>
            <a:r>
              <a:rPr sz="2400" dirty="0">
                <a:latin typeface="Calibri"/>
                <a:cs typeface="Calibri"/>
              </a:rPr>
              <a:t>cemia</a:t>
            </a:r>
            <a:r>
              <a:rPr lang="en-US" sz="2400" dirty="0">
                <a:latin typeface="Calibri"/>
                <a:cs typeface="Calibri"/>
              </a:rPr>
              <a:t> &amp; hypokalemia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Som</a:t>
            </a:r>
            <a:r>
              <a:rPr sz="2400" b="1" spc="-20" dirty="0">
                <a:latin typeface="Calibri"/>
                <a:cs typeface="Calibri"/>
              </a:rPr>
              <a:t>a</a:t>
            </a:r>
            <a:r>
              <a:rPr sz="2400" b="1" spc="-25" dirty="0">
                <a:latin typeface="Calibri"/>
                <a:cs typeface="Calibri"/>
              </a:rPr>
              <a:t>t</a:t>
            </a:r>
            <a:r>
              <a:rPr sz="2400" b="1" spc="-5" dirty="0">
                <a:latin typeface="Calibri"/>
                <a:cs typeface="Calibri"/>
              </a:rPr>
              <a:t>o</a:t>
            </a:r>
            <a:r>
              <a:rPr sz="2400" b="1" spc="-35" dirty="0">
                <a:latin typeface="Calibri"/>
                <a:cs typeface="Calibri"/>
              </a:rPr>
              <a:t>s</a:t>
            </a:r>
            <a:r>
              <a:rPr sz="2400" b="1" spc="-45" dirty="0">
                <a:latin typeface="Calibri"/>
                <a:cs typeface="Calibri"/>
              </a:rPr>
              <a:t>t</a:t>
            </a:r>
            <a:r>
              <a:rPr sz="2400" b="1" spc="-25" dirty="0">
                <a:latin typeface="Calibri"/>
                <a:cs typeface="Calibri"/>
              </a:rPr>
              <a:t>a</a:t>
            </a:r>
            <a:r>
              <a:rPr sz="2400" b="1" dirty="0">
                <a:latin typeface="Calibri"/>
                <a:cs typeface="Calibri"/>
              </a:rPr>
              <a:t>tin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β</a:t>
            </a:r>
            <a:r>
              <a:rPr sz="2400" dirty="0">
                <a:latin typeface="Calibri"/>
                <a:cs typeface="Calibri"/>
              </a:rPr>
              <a:t>-bloc</a:t>
            </a:r>
            <a:r>
              <a:rPr sz="2400" spc="-10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Thiazi</a:t>
            </a:r>
            <a:r>
              <a:rPr sz="2400" spc="5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tics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Ins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n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G</a:t>
            </a:r>
            <a:r>
              <a:rPr sz="2400" spc="-10" dirty="0">
                <a:latin typeface="Calibri"/>
                <a:cs typeface="Calibri"/>
              </a:rPr>
              <a:t>l</a:t>
            </a:r>
            <a:r>
              <a:rPr sz="2400" spc="5" dirty="0">
                <a:latin typeface="Calibri"/>
                <a:cs typeface="Calibri"/>
              </a:rPr>
              <a:t>u</a:t>
            </a:r>
            <a:r>
              <a:rPr sz="2400" spc="-3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g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b="1" spc="-30" dirty="0">
                <a:latin typeface="Calibri"/>
                <a:cs typeface="Calibri"/>
              </a:rPr>
              <a:t>c</a:t>
            </a:r>
            <a:r>
              <a:rPr sz="2400" b="1" spc="-5" dirty="0">
                <a:latin typeface="Calibri"/>
                <a:cs typeface="Calibri"/>
              </a:rPr>
              <a:t>or</a:t>
            </a:r>
            <a:r>
              <a:rPr sz="2400" b="1" spc="5" dirty="0">
                <a:latin typeface="Calibri"/>
                <a:cs typeface="Calibri"/>
              </a:rPr>
              <a:t>t</a:t>
            </a:r>
            <a:r>
              <a:rPr sz="2400" b="1" dirty="0">
                <a:latin typeface="Calibri"/>
                <a:cs typeface="Calibri"/>
              </a:rPr>
              <a:t>isol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g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2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wth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5" dirty="0">
                <a:latin typeface="Calibri"/>
                <a:cs typeface="Calibri"/>
              </a:rPr>
              <a:t>h</a:t>
            </a:r>
            <a:r>
              <a:rPr sz="2400" spc="-10" dirty="0">
                <a:latin typeface="Calibri"/>
                <a:cs typeface="Calibri"/>
              </a:rPr>
              <a:t>or</a:t>
            </a:r>
            <a:r>
              <a:rPr sz="2400" spc="0" dirty="0">
                <a:latin typeface="Calibri"/>
                <a:cs typeface="Calibri"/>
              </a:rPr>
              <a:t>m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10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e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10" dirty="0">
                <a:latin typeface="Symbol"/>
                <a:cs typeface="Symbol"/>
              </a:rPr>
              <a:t></a:t>
            </a:r>
            <a:r>
              <a:rPr sz="2400" spc="-5" dirty="0">
                <a:latin typeface="Calibri"/>
                <a:cs typeface="Calibri"/>
              </a:rPr>
              <a:t>2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10" dirty="0">
                <a:latin typeface="Calibri"/>
                <a:cs typeface="Calibri"/>
              </a:rPr>
              <a:t>d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e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gic</a:t>
            </a:r>
            <a:r>
              <a:rPr sz="2400" spc="-35" dirty="0">
                <a:latin typeface="Calibri"/>
                <a:cs typeface="Calibri"/>
              </a:rPr>
              <a:t> s</a:t>
            </a:r>
            <a:r>
              <a:rPr sz="2400" dirty="0">
                <a:latin typeface="Calibri"/>
                <a:cs typeface="Calibri"/>
              </a:rPr>
              <a:t>tim</a:t>
            </a:r>
            <a:r>
              <a:rPr sz="2400" spc="10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l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tion</a:t>
            </a:r>
          </a:p>
          <a:p>
            <a:pPr marL="688340" lvl="1" indent="-190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har char="-"/>
              <a:tabLst>
                <a:tab pos="688340" algn="l"/>
              </a:tabLst>
            </a:pP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5" dirty="0">
                <a:latin typeface="Calibri"/>
                <a:cs typeface="Calibri"/>
              </a:rPr>
              <a:t>eph</a:t>
            </a:r>
            <a:r>
              <a:rPr sz="2400" dirty="0">
                <a:latin typeface="Calibri"/>
                <a:cs typeface="Calibri"/>
              </a:rPr>
              <a:t>rin</a:t>
            </a:r>
            <a:r>
              <a:rPr sz="2400" spc="-5" dirty="0">
                <a:latin typeface="Calibri"/>
                <a:cs typeface="Calibri"/>
              </a:rPr>
              <a:t>e</a:t>
            </a:r>
            <a:endParaRPr sz="2400" dirty="0">
              <a:latin typeface="Calibri"/>
              <a:cs typeface="Calibri"/>
            </a:endParaRPr>
          </a:p>
          <a:p>
            <a:pPr marL="688340" lvl="1" indent="-190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har char="-"/>
              <a:tabLst>
                <a:tab pos="688340" algn="l"/>
              </a:tabLst>
            </a:pPr>
            <a:r>
              <a:rPr sz="2400" spc="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10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5" dirty="0">
                <a:latin typeface="Calibri"/>
                <a:cs typeface="Calibri"/>
              </a:rPr>
              <a:t>eph</a:t>
            </a:r>
            <a:r>
              <a:rPr sz="2400" dirty="0">
                <a:latin typeface="Calibri"/>
                <a:cs typeface="Calibri"/>
              </a:rPr>
              <a:t>rin</a:t>
            </a:r>
            <a:r>
              <a:rPr sz="2400" spc="-5" dirty="0">
                <a:latin typeface="Calibri"/>
                <a:cs typeface="Calibri"/>
              </a:rPr>
              <a:t>e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987623"/>
            <a:ext cx="658177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000" spc="-5" dirty="0"/>
              <a:t>Insulin</a:t>
            </a:r>
            <a:r>
              <a:rPr sz="4000" spc="-40" dirty="0"/>
              <a:t> </a:t>
            </a:r>
            <a:r>
              <a:rPr sz="4000" spc="-5" dirty="0"/>
              <a:t>M</a:t>
            </a:r>
            <a:r>
              <a:rPr sz="4000" spc="-50" dirty="0"/>
              <a:t>e</a:t>
            </a:r>
            <a:r>
              <a:rPr sz="4000" spc="-55" dirty="0"/>
              <a:t>t</a:t>
            </a:r>
            <a:r>
              <a:rPr sz="4000" spc="-5" dirty="0"/>
              <a:t>abol</a:t>
            </a:r>
            <a:r>
              <a:rPr sz="4000" spc="-20" dirty="0"/>
              <a:t>i</a:t>
            </a:r>
            <a:r>
              <a:rPr sz="4000" dirty="0"/>
              <a:t>c</a:t>
            </a:r>
            <a:r>
              <a:rPr sz="4000" spc="-5" dirty="0"/>
              <a:t> </a:t>
            </a:r>
            <a:r>
              <a:rPr sz="4000" spc="-125" dirty="0"/>
              <a:t>E</a:t>
            </a:r>
            <a:r>
              <a:rPr sz="4000" spc="-5" dirty="0"/>
              <a:t>f</a:t>
            </a:r>
            <a:r>
              <a:rPr sz="4000" spc="-65" dirty="0"/>
              <a:t>f</a:t>
            </a:r>
            <a:r>
              <a:rPr sz="4000" spc="-5" dirty="0"/>
              <a:t>ects</a:t>
            </a:r>
            <a:endParaRPr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981200"/>
            <a:ext cx="604837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Liver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000" dirty="0">
                <a:sym typeface="Symbol"/>
              </a:rPr>
              <a:t></a:t>
            </a:r>
            <a:r>
              <a:rPr lang="en-US" sz="2000" dirty="0">
                <a:cs typeface="Calibri"/>
              </a:rPr>
              <a:t> glu</a:t>
            </a:r>
            <a:r>
              <a:rPr lang="en-US" sz="2000" spc="-55" dirty="0">
                <a:cs typeface="Calibri"/>
              </a:rPr>
              <a:t>c</a:t>
            </a:r>
            <a:r>
              <a:rPr lang="en-US" sz="2000" spc="-5" dirty="0">
                <a:cs typeface="Calibri"/>
              </a:rPr>
              <a:t>oneo</a:t>
            </a:r>
            <a:r>
              <a:rPr lang="en-US" sz="2000" spc="-50" dirty="0">
                <a:cs typeface="Calibri"/>
              </a:rPr>
              <a:t>g</a:t>
            </a:r>
            <a:r>
              <a:rPr lang="en-US" sz="2000" dirty="0">
                <a:cs typeface="Calibri"/>
              </a:rPr>
              <a:t>en</a:t>
            </a:r>
            <a:r>
              <a:rPr lang="en-US" sz="2000" spc="10" dirty="0">
                <a:cs typeface="Calibri"/>
              </a:rPr>
              <a:t>e</a:t>
            </a:r>
            <a:r>
              <a:rPr lang="en-US" sz="2000" spc="-5" dirty="0">
                <a:cs typeface="Calibri"/>
              </a:rPr>
              <a:t>sis</a:t>
            </a:r>
            <a:endParaRPr lang="en-US" sz="2000" dirty="0"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000" dirty="0" err="1">
                <a:cs typeface="Calibri"/>
              </a:rPr>
              <a:t>Gl</a:t>
            </a:r>
            <a:r>
              <a:rPr lang="en-US" sz="2000" spc="-40" dirty="0" err="1">
                <a:cs typeface="Calibri"/>
              </a:rPr>
              <a:t>y</a:t>
            </a:r>
            <a:r>
              <a:rPr lang="en-US" sz="2000" spc="-50" dirty="0" err="1">
                <a:cs typeface="Calibri"/>
              </a:rPr>
              <a:t>c</a:t>
            </a:r>
            <a:r>
              <a:rPr lang="en-US" sz="2000" spc="-5" dirty="0" err="1">
                <a:cs typeface="Calibri"/>
              </a:rPr>
              <a:t>o</a:t>
            </a:r>
            <a:r>
              <a:rPr lang="en-US" sz="2000" spc="-55" dirty="0" err="1">
                <a:cs typeface="Calibri"/>
              </a:rPr>
              <a:t>g</a:t>
            </a:r>
            <a:r>
              <a:rPr lang="en-US" sz="2000" dirty="0" err="1">
                <a:cs typeface="Calibri"/>
              </a:rPr>
              <a:t>enol</a:t>
            </a:r>
            <a:r>
              <a:rPr lang="en-US" sz="2000" spc="-50" dirty="0" err="1">
                <a:cs typeface="Calibri"/>
              </a:rPr>
              <a:t>y</a:t>
            </a:r>
            <a:r>
              <a:rPr lang="en-US" sz="2000" spc="-5" dirty="0" err="1">
                <a:cs typeface="Calibri"/>
              </a:rPr>
              <a:t>sis</a:t>
            </a:r>
            <a:endParaRPr lang="en-US" sz="2000" dirty="0"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000" b="1" spc="-65" dirty="0" err="1">
                <a:cs typeface="Calibri"/>
              </a:rPr>
              <a:t>K</a:t>
            </a:r>
            <a:r>
              <a:rPr lang="en-US" sz="2000" b="1" spc="-20" dirty="0" err="1">
                <a:cs typeface="Calibri"/>
              </a:rPr>
              <a:t>e</a:t>
            </a:r>
            <a:r>
              <a:rPr lang="en-US" sz="2000" b="1" spc="-35" dirty="0" err="1">
                <a:cs typeface="Calibri"/>
              </a:rPr>
              <a:t>t</a:t>
            </a:r>
            <a:r>
              <a:rPr lang="en-US" sz="2000" b="1" spc="-5" dirty="0" err="1">
                <a:cs typeface="Calibri"/>
              </a:rPr>
              <a:t>o</a:t>
            </a:r>
            <a:r>
              <a:rPr lang="en-US" sz="2000" b="1" spc="-55" dirty="0" err="1">
                <a:cs typeface="Calibri"/>
              </a:rPr>
              <a:t>g</a:t>
            </a:r>
            <a:r>
              <a:rPr lang="en-US" sz="2000" b="1" dirty="0" err="1">
                <a:cs typeface="Calibri"/>
              </a:rPr>
              <a:t>en</a:t>
            </a:r>
            <a:r>
              <a:rPr lang="en-US" sz="2000" b="1" spc="10" dirty="0" err="1">
                <a:cs typeface="Calibri"/>
              </a:rPr>
              <a:t>e</a:t>
            </a:r>
            <a:r>
              <a:rPr lang="en-US" sz="2000" b="1" spc="-5" dirty="0" err="1">
                <a:cs typeface="Calibri"/>
              </a:rPr>
              <a:t>sis</a:t>
            </a:r>
            <a:endParaRPr lang="en-US" sz="2000" b="1" dirty="0"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000" spc="-50" dirty="0">
                <a:cs typeface="Calibri"/>
              </a:rPr>
              <a:t>S</a:t>
            </a:r>
            <a:r>
              <a:rPr lang="en-US" sz="2000" dirty="0">
                <a:cs typeface="Calibri"/>
              </a:rPr>
              <a:t>y</a:t>
            </a:r>
            <a:r>
              <a:rPr lang="en-US" sz="2000" spc="-40" dirty="0">
                <a:cs typeface="Calibri"/>
              </a:rPr>
              <a:t>n</a:t>
            </a:r>
            <a:r>
              <a:rPr lang="en-US" sz="2000" dirty="0">
                <a:cs typeface="Calibri"/>
              </a:rPr>
              <a:t>t</a:t>
            </a:r>
            <a:r>
              <a:rPr lang="en-US" sz="2000" spc="5" dirty="0">
                <a:cs typeface="Calibri"/>
              </a:rPr>
              <a:t>h</a:t>
            </a:r>
            <a:r>
              <a:rPr lang="en-US" sz="2000" dirty="0">
                <a:cs typeface="Calibri"/>
              </a:rPr>
              <a:t>esis</a:t>
            </a:r>
            <a:r>
              <a:rPr lang="en-US" sz="2000" spc="-1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o</a:t>
            </a:r>
            <a:r>
              <a:rPr lang="en-US" sz="2000" dirty="0">
                <a:cs typeface="Calibri"/>
              </a:rPr>
              <a:t>f</a:t>
            </a:r>
            <a:r>
              <a:rPr lang="en-US" sz="2000" spc="15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glu</a:t>
            </a:r>
            <a:r>
              <a:rPr lang="en-US" sz="2000" spc="-50" dirty="0">
                <a:cs typeface="Calibri"/>
              </a:rPr>
              <a:t>c</a:t>
            </a:r>
            <a:r>
              <a:rPr lang="en-US" sz="2000" spc="-5" dirty="0">
                <a:cs typeface="Calibri"/>
              </a:rPr>
              <a:t>os</a:t>
            </a:r>
            <a:r>
              <a:rPr lang="en-US" sz="2000" dirty="0">
                <a:cs typeface="Calibri"/>
              </a:rPr>
              <a:t>e</a:t>
            </a:r>
            <a:r>
              <a:rPr lang="en-US" sz="2000" spc="2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&amp; </a:t>
            </a:r>
            <a:r>
              <a:rPr lang="en-US" sz="2000" spc="-70" dirty="0">
                <a:cs typeface="Calibri"/>
              </a:rPr>
              <a:t>f</a:t>
            </a:r>
            <a:r>
              <a:rPr lang="en-US" sz="2000" spc="-45" dirty="0">
                <a:cs typeface="Calibri"/>
              </a:rPr>
              <a:t>a</a:t>
            </a:r>
            <a:r>
              <a:rPr lang="en-US" sz="2000" spc="-60" dirty="0">
                <a:cs typeface="Calibri"/>
              </a:rPr>
              <a:t>t</a:t>
            </a:r>
            <a:r>
              <a:rPr lang="en-US" sz="2000" spc="-5" dirty="0">
                <a:cs typeface="Calibri"/>
              </a:rPr>
              <a:t>ty</a:t>
            </a:r>
            <a:r>
              <a:rPr lang="en-US" sz="2000" spc="2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acids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000" dirty="0">
                <a:sym typeface="Symbol"/>
              </a:rPr>
              <a:t></a:t>
            </a:r>
            <a:r>
              <a:rPr lang="en-US" sz="2000" spc="25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glu</a:t>
            </a:r>
            <a:r>
              <a:rPr lang="en-US" sz="2000" spc="-50" dirty="0">
                <a:cs typeface="Calibri"/>
              </a:rPr>
              <a:t>c</a:t>
            </a:r>
            <a:r>
              <a:rPr lang="en-US" sz="2000" spc="-5" dirty="0">
                <a:cs typeface="Calibri"/>
              </a:rPr>
              <a:t>os</a:t>
            </a:r>
            <a:r>
              <a:rPr lang="en-US" sz="2000" dirty="0">
                <a:cs typeface="Calibri"/>
              </a:rPr>
              <a:t>e</a:t>
            </a:r>
            <a:r>
              <a:rPr lang="en-US" sz="2000" spc="20" dirty="0">
                <a:cs typeface="Calibri"/>
              </a:rPr>
              <a:t> </a:t>
            </a:r>
            <a:r>
              <a:rPr lang="en-US" sz="2000" spc="-5" dirty="0">
                <a:cs typeface="Calibri"/>
              </a:rPr>
              <a:t>up</a:t>
            </a:r>
            <a:r>
              <a:rPr lang="en-US" sz="2000" spc="-45" dirty="0">
                <a:cs typeface="Calibri"/>
              </a:rPr>
              <a:t>t</a:t>
            </a:r>
            <a:r>
              <a:rPr lang="en-US" sz="2000" dirty="0">
                <a:cs typeface="Calibri"/>
              </a:rPr>
              <a:t>a</a:t>
            </a:r>
            <a:r>
              <a:rPr lang="en-US" sz="2000" spc="-135" dirty="0">
                <a:cs typeface="Calibri"/>
              </a:rPr>
              <a:t>k</a:t>
            </a:r>
            <a:r>
              <a:rPr lang="en-US" sz="2000" spc="-5" dirty="0">
                <a:cs typeface="Calibri"/>
              </a:rPr>
              <a:t>e</a:t>
            </a:r>
          </a:p>
          <a:p>
            <a:pPr marL="12700"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lang="en-US" sz="2000" spc="-5" dirty="0">
                <a:cs typeface="Calibri"/>
              </a:rPr>
              <a:t>Fat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000" b="1" dirty="0">
                <a:sym typeface="Symbol"/>
              </a:rPr>
              <a:t> </a:t>
            </a:r>
            <a:r>
              <a:rPr lang="en-US" sz="2000" b="1" spc="-5" dirty="0">
                <a:cs typeface="Calibri"/>
              </a:rPr>
              <a:t>glucose uptake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000" spc="-5" dirty="0">
                <a:cs typeface="Calibri"/>
              </a:rPr>
              <a:t>P</a:t>
            </a:r>
            <a:r>
              <a:rPr lang="en-US" sz="2000" spc="-80" dirty="0">
                <a:cs typeface="Calibri"/>
              </a:rPr>
              <a:t>r</a:t>
            </a:r>
            <a:r>
              <a:rPr lang="en-US" sz="2000" spc="-5" dirty="0">
                <a:cs typeface="Calibri"/>
              </a:rPr>
              <a:t>omo</a:t>
            </a:r>
            <a:r>
              <a:rPr lang="en-US" sz="2000" spc="-40" dirty="0">
                <a:cs typeface="Calibri"/>
              </a:rPr>
              <a:t>t</a:t>
            </a:r>
            <a:r>
              <a:rPr lang="en-US" sz="2000" dirty="0">
                <a:cs typeface="Calibri"/>
              </a:rPr>
              <a:t>es</a:t>
            </a:r>
            <a:r>
              <a:rPr lang="en-US" sz="2000" spc="-5" dirty="0">
                <a:cs typeface="Calibri"/>
              </a:rPr>
              <a:t> </a:t>
            </a:r>
            <a:r>
              <a:rPr lang="en-US" sz="2000" spc="-229" dirty="0">
                <a:cs typeface="Calibri"/>
              </a:rPr>
              <a:t>fatty  acid</a:t>
            </a:r>
            <a:r>
              <a:rPr lang="en-US" sz="2000" spc="15" dirty="0">
                <a:cs typeface="Calibri"/>
              </a:rPr>
              <a:t> </a:t>
            </a:r>
            <a:r>
              <a:rPr lang="en-US" sz="2000" spc="-70" dirty="0">
                <a:cs typeface="Calibri"/>
              </a:rPr>
              <a:t>s</a:t>
            </a:r>
            <a:r>
              <a:rPr lang="en-US" sz="2000" dirty="0">
                <a:cs typeface="Calibri"/>
              </a:rPr>
              <a:t>y</a:t>
            </a:r>
            <a:r>
              <a:rPr lang="en-US" sz="2000" spc="-40" dirty="0">
                <a:cs typeface="Calibri"/>
              </a:rPr>
              <a:t>n</a:t>
            </a:r>
            <a:r>
              <a:rPr lang="en-US" sz="2000" dirty="0">
                <a:cs typeface="Calibri"/>
              </a:rPr>
              <a:t>th</a:t>
            </a:r>
            <a:r>
              <a:rPr lang="en-US" sz="2000" spc="10" dirty="0">
                <a:cs typeface="Calibri"/>
              </a:rPr>
              <a:t>e</a:t>
            </a:r>
            <a:r>
              <a:rPr lang="en-US" sz="2000" spc="-5" dirty="0">
                <a:cs typeface="Calibri"/>
              </a:rPr>
              <a:t>sis</a:t>
            </a:r>
            <a:endParaRPr lang="en-US" sz="2000" dirty="0"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000" b="1" spc="-5" dirty="0">
                <a:cs typeface="Calibri"/>
              </a:rPr>
              <a:t>Dec</a:t>
            </a:r>
            <a:r>
              <a:rPr lang="en-US" sz="2000" b="1" spc="-65" dirty="0">
                <a:cs typeface="Calibri"/>
              </a:rPr>
              <a:t>r</a:t>
            </a:r>
            <a:r>
              <a:rPr lang="en-US" sz="2000" b="1" dirty="0">
                <a:cs typeface="Calibri"/>
              </a:rPr>
              <a:t>eased</a:t>
            </a:r>
            <a:r>
              <a:rPr lang="en-US" sz="2000" b="1" spc="-15" dirty="0">
                <a:cs typeface="Calibri"/>
              </a:rPr>
              <a:t> </a:t>
            </a:r>
            <a:r>
              <a:rPr lang="en-US" sz="2000" b="1" dirty="0">
                <a:cs typeface="Calibri"/>
              </a:rPr>
              <a:t>gl</a:t>
            </a:r>
            <a:r>
              <a:rPr lang="en-US" sz="2000" b="1" spc="-40" dirty="0">
                <a:cs typeface="Calibri"/>
              </a:rPr>
              <a:t>y</a:t>
            </a:r>
            <a:r>
              <a:rPr lang="en-US" sz="2000" b="1" spc="-50" dirty="0">
                <a:cs typeface="Calibri"/>
              </a:rPr>
              <a:t>c</a:t>
            </a:r>
            <a:r>
              <a:rPr lang="en-US" sz="2000" b="1" spc="-5" dirty="0">
                <a:cs typeface="Calibri"/>
              </a:rPr>
              <a:t>ol</a:t>
            </a:r>
            <a:r>
              <a:rPr lang="en-US" sz="2000" b="1" spc="-40" dirty="0">
                <a:cs typeface="Calibri"/>
              </a:rPr>
              <a:t>y</a:t>
            </a:r>
            <a:r>
              <a:rPr lang="en-US" sz="2000" b="1" spc="-5" dirty="0">
                <a:cs typeface="Calibri"/>
              </a:rPr>
              <a:t>sis</a:t>
            </a:r>
            <a:endParaRPr lang="en-US" sz="2000" b="1" dirty="0">
              <a:cs typeface="Calibri"/>
            </a:endParaRPr>
          </a:p>
          <a:p>
            <a:endParaRPr lang="en-US" sz="2000" spc="-5" dirty="0">
              <a:cs typeface="Calibri"/>
            </a:endParaRPr>
          </a:p>
          <a:p>
            <a:endParaRPr lang="en-US" sz="2000" dirty="0"/>
          </a:p>
          <a:p>
            <a:endParaRPr lang="en-US" sz="20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9314" y="838200"/>
            <a:ext cx="6405372" cy="870510"/>
          </a:xfrm>
          <a:prstGeom prst="rect">
            <a:avLst/>
          </a:prstGeom>
        </p:spPr>
        <p:txBody>
          <a:bodyPr vert="horz" wrap="square" lIns="0" tIns="252491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5" dirty="0"/>
              <a:t>Insulin</a:t>
            </a:r>
            <a:r>
              <a:rPr lang="en-US" sz="4000" spc="-40" dirty="0"/>
              <a:t> </a:t>
            </a:r>
            <a:r>
              <a:rPr lang="en-US" sz="4000" spc="-5" dirty="0"/>
              <a:t>M</a:t>
            </a:r>
            <a:r>
              <a:rPr lang="en-US" sz="4000" spc="-50" dirty="0"/>
              <a:t>e</a:t>
            </a:r>
            <a:r>
              <a:rPr lang="en-US" sz="4000" spc="-55" dirty="0"/>
              <a:t>t</a:t>
            </a:r>
            <a:r>
              <a:rPr lang="en-US" sz="4000" spc="-5" dirty="0"/>
              <a:t>abol</a:t>
            </a:r>
            <a:r>
              <a:rPr lang="en-US" sz="4000" spc="-20" dirty="0"/>
              <a:t>i</a:t>
            </a:r>
            <a:r>
              <a:rPr lang="en-US" sz="4000" dirty="0"/>
              <a:t>c</a:t>
            </a:r>
            <a:r>
              <a:rPr lang="en-US" sz="4000" spc="-5" dirty="0"/>
              <a:t> </a:t>
            </a:r>
            <a:r>
              <a:rPr lang="en-US" sz="4000" spc="-125" dirty="0"/>
              <a:t>E</a:t>
            </a:r>
            <a:r>
              <a:rPr lang="en-US" sz="4000" spc="-5" dirty="0"/>
              <a:t>f</a:t>
            </a:r>
            <a:r>
              <a:rPr lang="en-US" sz="4000" spc="-65" dirty="0"/>
              <a:t>f</a:t>
            </a:r>
            <a:r>
              <a:rPr lang="en-US" sz="4000" spc="-5" dirty="0"/>
              <a:t>ects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1525428" y="2514600"/>
            <a:ext cx="6093143" cy="2985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tabLst>
                <a:tab pos="355600" algn="l"/>
              </a:tabLst>
            </a:pPr>
            <a:r>
              <a:rPr lang="en-US" sz="2400" dirty="0">
                <a:sym typeface="Symbol"/>
              </a:rPr>
              <a:t>Muscle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dirty="0">
                <a:sym typeface="Symbol"/>
              </a:rPr>
              <a:t>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glu</a:t>
            </a:r>
            <a:r>
              <a:rPr sz="2400" spc="-45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os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u</a:t>
            </a:r>
            <a:r>
              <a:rPr sz="2400" spc="-15" dirty="0">
                <a:latin typeface="Calibri"/>
                <a:cs typeface="Calibri"/>
              </a:rPr>
              <a:t>p</a:t>
            </a:r>
            <a:r>
              <a:rPr sz="2400" spc="-6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45" dirty="0">
                <a:latin typeface="Calibri"/>
                <a:cs typeface="Calibri"/>
              </a:rPr>
              <a:t>k</a:t>
            </a:r>
            <a:r>
              <a:rPr sz="2400" spc="-5" dirty="0">
                <a:latin typeface="Calibri"/>
                <a:cs typeface="Calibri"/>
              </a:rPr>
              <a:t>e</a:t>
            </a:r>
            <a:endParaRPr sz="2400" dirty="0">
              <a:latin typeface="Calibri"/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dirty="0">
                <a:sym typeface="Symbol"/>
              </a:rPr>
              <a:t> </a:t>
            </a:r>
            <a:r>
              <a:rPr sz="2400" dirty="0">
                <a:latin typeface="Calibri"/>
                <a:cs typeface="Calibri"/>
              </a:rPr>
              <a:t>amino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acid </a:t>
            </a:r>
            <a:r>
              <a:rPr sz="2400" spc="-5" dirty="0">
                <a:latin typeface="Calibri"/>
                <a:cs typeface="Calibri"/>
              </a:rPr>
              <a:t>u</a:t>
            </a:r>
            <a:r>
              <a:rPr sz="2400" spc="-20" dirty="0">
                <a:latin typeface="Calibri"/>
                <a:cs typeface="Calibri"/>
              </a:rPr>
              <a:t>p</a:t>
            </a:r>
            <a:r>
              <a:rPr sz="2400" spc="-6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45" dirty="0">
                <a:latin typeface="Calibri"/>
                <a:cs typeface="Calibri"/>
              </a:rPr>
              <a:t>k</a:t>
            </a:r>
            <a:r>
              <a:rPr sz="2400" spc="-5" dirty="0">
                <a:latin typeface="Calibri"/>
                <a:cs typeface="Calibri"/>
              </a:rPr>
              <a:t>e</a:t>
            </a:r>
            <a:endParaRPr sz="2400" dirty="0">
              <a:latin typeface="Calibri"/>
              <a:cs typeface="Calibri"/>
            </a:endParaRP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dirty="0">
                <a:sym typeface="Symbol"/>
              </a:rPr>
              <a:t> </a:t>
            </a:r>
            <a:r>
              <a:rPr sz="2400" dirty="0">
                <a:latin typeface="Calibri"/>
                <a:cs typeface="Calibri"/>
              </a:rPr>
              <a:t>g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spc="-75" dirty="0">
                <a:latin typeface="Calibri"/>
                <a:cs typeface="Calibri"/>
              </a:rPr>
              <a:t>y</a:t>
            </a:r>
            <a:r>
              <a:rPr sz="2400" spc="-4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55" dirty="0">
                <a:latin typeface="Calibri"/>
                <a:cs typeface="Calibri"/>
              </a:rPr>
              <a:t>g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spc="-8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5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thes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s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b="1" dirty="0">
                <a:sym typeface="Symbol"/>
              </a:rPr>
              <a:t> </a:t>
            </a:r>
            <a:r>
              <a:rPr sz="2400" b="1" spc="-5" dirty="0">
                <a:latin typeface="Calibri"/>
                <a:cs typeface="Calibri"/>
              </a:rPr>
              <a:t>p</a:t>
            </a:r>
            <a:r>
              <a:rPr sz="2400" b="1" spc="-60" dirty="0">
                <a:latin typeface="Calibri"/>
                <a:cs typeface="Calibri"/>
              </a:rPr>
              <a:t>r</a:t>
            </a:r>
            <a:r>
              <a:rPr sz="2400" b="1" spc="-5" dirty="0">
                <a:latin typeface="Calibri"/>
                <a:cs typeface="Calibri"/>
              </a:rPr>
              <a:t>o</a:t>
            </a:r>
            <a:r>
              <a:rPr sz="2400" b="1" spc="-50" dirty="0">
                <a:latin typeface="Calibri"/>
                <a:cs typeface="Calibri"/>
              </a:rPr>
              <a:t>t</a:t>
            </a:r>
            <a:r>
              <a:rPr sz="2400" b="1" dirty="0">
                <a:latin typeface="Calibri"/>
                <a:cs typeface="Calibri"/>
              </a:rPr>
              <a:t>ein</a:t>
            </a:r>
            <a:r>
              <a:rPr sz="2400" b="1" spc="-5" dirty="0">
                <a:latin typeface="Calibri"/>
                <a:cs typeface="Calibri"/>
              </a:rPr>
              <a:t> </a:t>
            </a:r>
            <a:r>
              <a:rPr sz="2400" b="1" spc="-90" dirty="0">
                <a:latin typeface="Calibri"/>
                <a:cs typeface="Calibri"/>
              </a:rPr>
              <a:t>s</a:t>
            </a:r>
            <a:r>
              <a:rPr sz="2400" b="1" dirty="0">
                <a:latin typeface="Calibri"/>
                <a:cs typeface="Calibri"/>
              </a:rPr>
              <a:t>y</a:t>
            </a:r>
            <a:r>
              <a:rPr sz="2400" b="1" spc="-50" dirty="0">
                <a:latin typeface="Calibri"/>
                <a:cs typeface="Calibri"/>
              </a:rPr>
              <a:t>n</a:t>
            </a:r>
            <a:r>
              <a:rPr sz="2400" b="1" dirty="0">
                <a:latin typeface="Calibri"/>
                <a:cs typeface="Calibri"/>
              </a:rPr>
              <a:t>thes</a:t>
            </a:r>
            <a:r>
              <a:rPr sz="2400" b="1" spc="-15" dirty="0">
                <a:latin typeface="Calibri"/>
                <a:cs typeface="Calibri"/>
              </a:rPr>
              <a:t>i</a:t>
            </a:r>
            <a:r>
              <a:rPr sz="2400" b="1" dirty="0">
                <a:latin typeface="Calibri"/>
                <a:cs typeface="Calibri"/>
              </a:rPr>
              <a:t>s</a:t>
            </a:r>
          </a:p>
          <a:p>
            <a:pPr marL="8128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dirty="0">
                <a:sym typeface="Symbol"/>
              </a:rPr>
              <a:t>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6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5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ein</a:t>
            </a:r>
            <a:r>
              <a:rPr sz="2400" spc="-5" dirty="0">
                <a:latin typeface="Calibri"/>
                <a:cs typeface="Calibri"/>
              </a:rPr>
              <a:t> b</a:t>
            </a:r>
            <a:r>
              <a:rPr sz="2400" spc="-6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ea</a:t>
            </a:r>
            <a:r>
              <a:rPr sz="2400" spc="-130" dirty="0">
                <a:latin typeface="Calibri"/>
                <a:cs typeface="Calibri"/>
              </a:rPr>
              <a:t>k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spc="-3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w</a:t>
            </a:r>
            <a:r>
              <a:rPr lang="en-US" sz="2400" dirty="0">
                <a:latin typeface="Calibri"/>
                <a:cs typeface="Calibri"/>
              </a:rPr>
              <a:t>n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60960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368935" algn="ctr">
              <a:lnSpc>
                <a:spcPct val="100000"/>
              </a:lnSpc>
            </a:pPr>
            <a:r>
              <a:rPr sz="4400" spc="-5" dirty="0"/>
              <a:t>Insulin</a:t>
            </a:r>
            <a:r>
              <a:rPr sz="4400" spc="-40" dirty="0"/>
              <a:t> </a:t>
            </a:r>
            <a:r>
              <a:rPr sz="4400" spc="-5" dirty="0"/>
              <a:t>M</a:t>
            </a:r>
            <a:r>
              <a:rPr sz="4400" spc="-50" dirty="0"/>
              <a:t>e</a:t>
            </a:r>
            <a:r>
              <a:rPr sz="4400" spc="-55" dirty="0"/>
              <a:t>t</a:t>
            </a:r>
            <a:r>
              <a:rPr sz="4400" spc="-5" dirty="0"/>
              <a:t>abol</a:t>
            </a:r>
            <a:r>
              <a:rPr sz="4400" spc="-20" dirty="0"/>
              <a:t>i</a:t>
            </a:r>
            <a:r>
              <a:rPr sz="4400" dirty="0"/>
              <a:t>c</a:t>
            </a:r>
            <a:r>
              <a:rPr sz="4400" spc="-5" dirty="0"/>
              <a:t> </a:t>
            </a:r>
            <a:r>
              <a:rPr sz="4400" spc="-125" dirty="0"/>
              <a:t>E</a:t>
            </a:r>
            <a:r>
              <a:rPr sz="4400" spc="-5" dirty="0"/>
              <a:t>f</a:t>
            </a:r>
            <a:r>
              <a:rPr sz="4400" spc="-65" dirty="0"/>
              <a:t>f</a:t>
            </a:r>
            <a:r>
              <a:rPr sz="4400" spc="-5" dirty="0"/>
              <a:t>ects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1219200" y="3426781"/>
            <a:ext cx="7371080" cy="16004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An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bolism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Glu</a:t>
            </a:r>
            <a:r>
              <a:rPr sz="2800" spc="-6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os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lang="en-US" sz="2800" dirty="0">
                <a:latin typeface="Calibri"/>
                <a:cs typeface="Calibri"/>
              </a:rPr>
              <a:t>&amp;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K</a:t>
            </a:r>
            <a:r>
              <a:rPr lang="en-US" sz="2800" baseline="30000" dirty="0">
                <a:latin typeface="Calibri"/>
                <a:cs typeface="Calibri"/>
              </a:rPr>
              <a:t>+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5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try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50" dirty="0">
                <a:latin typeface="Calibri"/>
                <a:cs typeface="Calibri"/>
              </a:rPr>
              <a:t>nt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lls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800" dirty="0">
                <a:sym typeface="Symbol"/>
              </a:rPr>
              <a:t>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a</a:t>
            </a:r>
            <a:r>
              <a:rPr sz="2800" spc="-105" dirty="0">
                <a:latin typeface="Calibri"/>
                <a:cs typeface="Calibri"/>
              </a:rPr>
              <a:t>k</a:t>
            </a:r>
            <a:r>
              <a:rPr sz="2800" spc="-5" dirty="0">
                <a:latin typeface="Calibri"/>
                <a:cs typeface="Calibri"/>
              </a:rPr>
              <a:t>d</a:t>
            </a:r>
            <a:r>
              <a:rPr sz="2800" spc="-3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wn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f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gl</a:t>
            </a:r>
            <a:r>
              <a:rPr sz="2800" spc="-45" dirty="0">
                <a:latin typeface="Calibri"/>
                <a:cs typeface="Calibri"/>
              </a:rPr>
              <a:t>y</a:t>
            </a:r>
            <a:r>
              <a:rPr sz="2800" spc="-5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ein</a:t>
            </a:r>
            <a:r>
              <a:rPr lang="en-US" sz="2800" dirty="0">
                <a:latin typeface="Calibri"/>
                <a:cs typeface="Calibri"/>
              </a:rPr>
              <a:t> &amp;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10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ipids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71" y="762000"/>
            <a:ext cx="6377940" cy="964125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2289810" algn="ctr">
              <a:lnSpc>
                <a:spcPct val="100000"/>
              </a:lnSpc>
            </a:pPr>
            <a:r>
              <a:rPr sz="4400" spc="-5" dirty="0"/>
              <a:t>Glu</a:t>
            </a:r>
            <a:r>
              <a:rPr sz="4400" spc="-25" dirty="0"/>
              <a:t>c</a:t>
            </a:r>
            <a:r>
              <a:rPr sz="4400" dirty="0"/>
              <a:t>ose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57571" y="2362200"/>
            <a:ext cx="7919720" cy="3354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Normal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</a:t>
            </a:r>
            <a:r>
              <a:rPr sz="2800" spc="-50" dirty="0">
                <a:latin typeface="Calibri"/>
                <a:cs typeface="Calibri"/>
              </a:rPr>
              <a:t>v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7</a:t>
            </a:r>
            <a:r>
              <a:rPr sz="2800" spc="-5" dirty="0">
                <a:latin typeface="Calibri"/>
                <a:cs typeface="Calibri"/>
              </a:rPr>
              <a:t>0-</a:t>
            </a:r>
            <a:r>
              <a:rPr sz="2800" dirty="0">
                <a:latin typeface="Calibri"/>
                <a:cs typeface="Calibri"/>
              </a:rPr>
              <a:t>1</a:t>
            </a:r>
            <a:r>
              <a:rPr sz="2800" spc="-15" dirty="0">
                <a:latin typeface="Calibri"/>
                <a:cs typeface="Calibri"/>
              </a:rPr>
              <a:t>0</a:t>
            </a:r>
            <a:r>
              <a:rPr sz="2800" dirty="0">
                <a:latin typeface="Calibri"/>
                <a:cs typeface="Calibri"/>
              </a:rPr>
              <a:t>0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125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/dL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latin typeface="Calibri"/>
                <a:cs typeface="Calibri"/>
              </a:rPr>
              <a:t>Normally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inc</a:t>
            </a:r>
            <a:r>
              <a:rPr sz="2800" spc="-7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eases 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mea</a:t>
            </a:r>
            <a:r>
              <a:rPr sz="2800" spc="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s 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1</a:t>
            </a:r>
            <a:r>
              <a:rPr sz="2800" spc="-20" dirty="0">
                <a:latin typeface="Calibri"/>
                <a:cs typeface="Calibri"/>
              </a:rPr>
              <a:t>2</a:t>
            </a:r>
            <a:r>
              <a:rPr sz="2800" spc="15" dirty="0">
                <a:latin typeface="Calibri"/>
                <a:cs typeface="Calibri"/>
              </a:rPr>
              <a:t>0</a:t>
            </a:r>
            <a:r>
              <a:rPr sz="2800" dirty="0">
                <a:latin typeface="Calibri"/>
                <a:cs typeface="Calibri"/>
              </a:rPr>
              <a:t>-</a:t>
            </a:r>
          </a:p>
          <a:p>
            <a:pPr marL="35496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2800" spc="-5" dirty="0">
                <a:latin typeface="Calibri"/>
                <a:cs typeface="Calibri"/>
              </a:rPr>
              <a:t>1</a:t>
            </a:r>
            <a:r>
              <a:rPr sz="2800" spc="-20" dirty="0">
                <a:latin typeface="Calibri"/>
                <a:cs typeface="Calibri"/>
              </a:rPr>
              <a:t>4</a:t>
            </a:r>
            <a:r>
              <a:rPr sz="2800" spc="-5" dirty="0">
                <a:latin typeface="Calibri"/>
                <a:cs typeface="Calibri"/>
              </a:rPr>
              <a:t>0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</a:t>
            </a:r>
            <a:r>
              <a:rPr sz="2800" spc="125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/dL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u</a:t>
            </a:r>
            <a:r>
              <a:rPr sz="2800" dirty="0">
                <a:latin typeface="Calibri"/>
                <a:cs typeface="Calibri"/>
              </a:rPr>
              <a:t>rns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4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 norma</a:t>
            </a:r>
            <a:r>
              <a:rPr sz="2800" dirty="0">
                <a:latin typeface="Calibri"/>
                <a:cs typeface="Calibri"/>
              </a:rPr>
              <a:t>l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</a:t>
            </a:r>
            <a:r>
              <a:rPr sz="2800" spc="10" dirty="0">
                <a:latin typeface="Calibri"/>
                <a:cs typeface="Calibri"/>
              </a:rPr>
              <a:t>i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h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5" dirty="0">
                <a:latin typeface="Calibri"/>
                <a:cs typeface="Calibri"/>
              </a:rPr>
              <a:t> 2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hou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9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ans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5" dirty="0">
                <a:latin typeface="Calibri"/>
                <a:cs typeface="Calibri"/>
              </a:rPr>
              <a:t>h</a:t>
            </a:r>
            <a:r>
              <a:rPr sz="2800" spc="-45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q</a:t>
            </a:r>
            <a:r>
              <a:rPr sz="2800" spc="-5" dirty="0">
                <a:latin typeface="Calibri"/>
                <a:cs typeface="Calibri"/>
              </a:rPr>
              <a:t>ui</a:t>
            </a:r>
            <a:r>
              <a:rPr sz="2800" spc="-5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 glu</a:t>
            </a:r>
            <a:r>
              <a:rPr sz="2800" spc="-4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os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–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</a:t>
            </a:r>
            <a:r>
              <a:rPr sz="2800" spc="-80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ain,</a:t>
            </a:r>
          </a:p>
          <a:p>
            <a:pPr marL="35496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5" dirty="0">
                <a:latin typeface="Calibri"/>
                <a:cs typeface="Calibri"/>
              </a:rPr>
              <a:t>ry</a:t>
            </a:r>
            <a:r>
              <a:rPr sz="2800" dirty="0">
                <a:latin typeface="Calibri"/>
                <a:cs typeface="Calibri"/>
              </a:rPr>
              <a:t>th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y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es,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800" spc="-7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enal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</a:t>
            </a:r>
            <a:r>
              <a:rPr sz="2800" spc="5" dirty="0">
                <a:latin typeface="Calibri"/>
                <a:cs typeface="Calibri"/>
              </a:rPr>
              <a:t>d</a:t>
            </a:r>
            <a:r>
              <a:rPr sz="2800" spc="-5" dirty="0">
                <a:latin typeface="Calibri"/>
                <a:cs typeface="Calibri"/>
              </a:rPr>
              <a:t>ul</a:t>
            </a:r>
            <a:r>
              <a:rPr sz="2800" spc="1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a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6377940" cy="966931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2124710" algn="ctr">
              <a:lnSpc>
                <a:spcPct val="100000"/>
              </a:lnSpc>
            </a:pPr>
            <a:r>
              <a:rPr sz="4400" spc="-10" dirty="0"/>
              <a:t>Glu</a:t>
            </a:r>
            <a:r>
              <a:rPr sz="4400" spc="-25" dirty="0"/>
              <a:t>c</a:t>
            </a:r>
            <a:r>
              <a:rPr sz="4400" spc="-5" dirty="0"/>
              <a:t>a</a:t>
            </a:r>
            <a:r>
              <a:rPr sz="4400" spc="-50" dirty="0"/>
              <a:t>g</a:t>
            </a:r>
            <a:r>
              <a:rPr sz="4400" spc="-5" dirty="0"/>
              <a:t>on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14400" y="1318584"/>
            <a:ext cx="7540943" cy="54168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spc="-20" dirty="0">
                <a:cs typeface="Calibri"/>
              </a:rPr>
              <a:t>P</a:t>
            </a:r>
            <a:r>
              <a:rPr sz="2400" spc="-55" dirty="0">
                <a:cs typeface="Calibri"/>
              </a:rPr>
              <a:t>r</a:t>
            </a:r>
            <a:r>
              <a:rPr sz="2400" spc="-5" dirty="0">
                <a:cs typeface="Calibri"/>
              </a:rPr>
              <a:t>oduce</a:t>
            </a:r>
            <a:r>
              <a:rPr sz="2400" dirty="0">
                <a:cs typeface="Calibri"/>
              </a:rPr>
              <a:t>d</a:t>
            </a:r>
            <a:r>
              <a:rPr sz="2400" spc="-10" dirty="0">
                <a:cs typeface="Calibri"/>
              </a:rPr>
              <a:t> </a:t>
            </a:r>
            <a:r>
              <a:rPr sz="2400" spc="-20" dirty="0">
                <a:cs typeface="Calibri"/>
              </a:rPr>
              <a:t>b</a:t>
            </a:r>
            <a:r>
              <a:rPr sz="2400" spc="-5" dirty="0">
                <a:cs typeface="Calibri"/>
              </a:rPr>
              <a:t>y</a:t>
            </a:r>
            <a:r>
              <a:rPr sz="240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pancreatic islets</a:t>
            </a:r>
            <a:r>
              <a:rPr sz="2400" dirty="0">
                <a:cs typeface="Calibri"/>
              </a:rPr>
              <a:t> </a:t>
            </a:r>
            <a:r>
              <a:rPr lang="en-US" sz="2400" dirty="0">
                <a:latin typeface="Symbol"/>
                <a:cs typeface="Symbol"/>
              </a:rPr>
              <a:t></a:t>
            </a:r>
            <a:r>
              <a:rPr lang="en-US" sz="2400" spc="-85" dirty="0">
                <a:latin typeface="Times New Roman"/>
                <a:cs typeface="Times New Roman"/>
              </a:rPr>
              <a:t> </a:t>
            </a:r>
            <a:r>
              <a:rPr sz="2400" dirty="0">
                <a:cs typeface="Calibri"/>
              </a:rPr>
              <a:t>cel</a:t>
            </a:r>
            <a:r>
              <a:rPr sz="2400" spc="-10" dirty="0">
                <a:cs typeface="Calibri"/>
              </a:rPr>
              <a:t>l</a:t>
            </a:r>
            <a:r>
              <a:rPr sz="2400" dirty="0">
                <a:cs typeface="Calibri"/>
              </a:rPr>
              <a:t>s</a:t>
            </a:r>
            <a:r>
              <a:rPr sz="2400" spc="5" dirty="0">
                <a:latin typeface="Calibri"/>
                <a:cs typeface="Calibri"/>
              </a:rPr>
              <a:t> 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cs typeface="Calibri"/>
              </a:rPr>
              <a:t>Bio</a:t>
            </a:r>
            <a:r>
              <a:rPr sz="2400" spc="-20" dirty="0">
                <a:cs typeface="Calibri"/>
              </a:rPr>
              <a:t>l</a:t>
            </a:r>
            <a:r>
              <a:rPr sz="2400" spc="-5" dirty="0">
                <a:cs typeface="Calibri"/>
              </a:rPr>
              <a:t>ogi</a:t>
            </a:r>
            <a:r>
              <a:rPr sz="2400" dirty="0">
                <a:cs typeface="Calibri"/>
              </a:rPr>
              <a:t>c</a:t>
            </a:r>
            <a:r>
              <a:rPr sz="2400" spc="5" dirty="0">
                <a:cs typeface="Calibri"/>
              </a:rPr>
              <a:t> </a:t>
            </a:r>
            <a:r>
              <a:rPr sz="2400" dirty="0">
                <a:cs typeface="Calibri"/>
              </a:rPr>
              <a:t>a</a:t>
            </a:r>
            <a:r>
              <a:rPr sz="2400" spc="-20" dirty="0">
                <a:cs typeface="Calibri"/>
              </a:rPr>
              <a:t>n</a:t>
            </a:r>
            <a:r>
              <a:rPr sz="2400" spc="-45" dirty="0">
                <a:cs typeface="Calibri"/>
              </a:rPr>
              <a:t>t</a:t>
            </a:r>
            <a:r>
              <a:rPr sz="2400" dirty="0">
                <a:cs typeface="Calibri"/>
              </a:rPr>
              <a:t>a</a:t>
            </a:r>
            <a:r>
              <a:rPr sz="2400" spc="-15" dirty="0">
                <a:cs typeface="Calibri"/>
              </a:rPr>
              <a:t>g</a:t>
            </a:r>
            <a:r>
              <a:rPr sz="2400" spc="-5" dirty="0">
                <a:cs typeface="Calibri"/>
              </a:rPr>
              <a:t>on</a:t>
            </a:r>
            <a:r>
              <a:rPr sz="2400" spc="-10" dirty="0">
                <a:cs typeface="Calibri"/>
              </a:rPr>
              <a:t>i</a:t>
            </a:r>
            <a:r>
              <a:rPr sz="2400" spc="-35" dirty="0">
                <a:cs typeface="Calibri"/>
              </a:rPr>
              <a:t>s</a:t>
            </a:r>
            <a:r>
              <a:rPr sz="2400" dirty="0">
                <a:cs typeface="Calibri"/>
              </a:rPr>
              <a:t>t</a:t>
            </a:r>
            <a:r>
              <a:rPr sz="2400" spc="-25" dirty="0">
                <a:cs typeface="Calibri"/>
              </a:rPr>
              <a:t> </a:t>
            </a:r>
            <a:r>
              <a:rPr sz="2400" spc="-30" dirty="0">
                <a:cs typeface="Calibri"/>
              </a:rPr>
              <a:t>t</a:t>
            </a:r>
            <a:r>
              <a:rPr sz="2400" dirty="0">
                <a:cs typeface="Calibri"/>
              </a:rPr>
              <a:t>o</a:t>
            </a:r>
            <a:r>
              <a:rPr sz="2400" spc="-5" dirty="0">
                <a:cs typeface="Calibri"/>
              </a:rPr>
              <a:t> </a:t>
            </a:r>
            <a:r>
              <a:rPr sz="2400" spc="-15" dirty="0">
                <a:cs typeface="Calibri"/>
              </a:rPr>
              <a:t>i</a:t>
            </a:r>
            <a:r>
              <a:rPr sz="2400" spc="-5" dirty="0">
                <a:cs typeface="Calibri"/>
              </a:rPr>
              <a:t>n</a:t>
            </a:r>
            <a:r>
              <a:rPr sz="2400" spc="5" dirty="0">
                <a:cs typeface="Calibri"/>
              </a:rPr>
              <a:t>s</a:t>
            </a:r>
            <a:r>
              <a:rPr sz="2400" spc="-5" dirty="0">
                <a:cs typeface="Calibri"/>
              </a:rPr>
              <a:t>ul</a:t>
            </a:r>
            <a:r>
              <a:rPr sz="2400" spc="-15" dirty="0">
                <a:cs typeface="Calibri"/>
              </a:rPr>
              <a:t>i</a:t>
            </a:r>
            <a:r>
              <a:rPr sz="2400" dirty="0">
                <a:cs typeface="Calibri"/>
              </a:rPr>
              <a:t>n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cs typeface="Calibri"/>
              </a:rPr>
              <a:t>M</a:t>
            </a:r>
            <a:r>
              <a:rPr sz="2400" spc="-10" dirty="0">
                <a:cs typeface="Calibri"/>
              </a:rPr>
              <a:t>o</a:t>
            </a:r>
            <a:r>
              <a:rPr sz="2400" spc="-35" dirty="0">
                <a:cs typeface="Calibri"/>
              </a:rPr>
              <a:t>s</a:t>
            </a:r>
            <a:r>
              <a:rPr sz="2400" dirty="0">
                <a:cs typeface="Calibri"/>
              </a:rPr>
              <a:t>t </a:t>
            </a:r>
            <a:r>
              <a:rPr sz="2400" spc="-15" dirty="0">
                <a:cs typeface="Calibri"/>
              </a:rPr>
              <a:t>i</a:t>
            </a:r>
            <a:r>
              <a:rPr sz="2400" dirty="0">
                <a:cs typeface="Calibri"/>
              </a:rPr>
              <a:t>mpor</a:t>
            </a:r>
            <a:r>
              <a:rPr sz="2400" spc="-55" dirty="0">
                <a:cs typeface="Calibri"/>
              </a:rPr>
              <a:t>t</a:t>
            </a:r>
            <a:r>
              <a:rPr sz="2400" dirty="0">
                <a:cs typeface="Calibri"/>
              </a:rPr>
              <a:t>a</a:t>
            </a:r>
            <a:r>
              <a:rPr sz="2400" spc="-20" dirty="0">
                <a:cs typeface="Calibri"/>
              </a:rPr>
              <a:t>n</a:t>
            </a:r>
            <a:r>
              <a:rPr sz="2400" dirty="0">
                <a:cs typeface="Calibri"/>
              </a:rPr>
              <a:t>t </a:t>
            </a:r>
            <a:r>
              <a:rPr sz="2400" spc="-55" dirty="0">
                <a:cs typeface="Calibri"/>
              </a:rPr>
              <a:t>r</a:t>
            </a:r>
            <a:r>
              <a:rPr sz="2400" spc="-5" dirty="0">
                <a:cs typeface="Calibri"/>
              </a:rPr>
              <a:t>o</a:t>
            </a:r>
            <a:r>
              <a:rPr sz="2400" spc="-15" dirty="0">
                <a:cs typeface="Calibri"/>
              </a:rPr>
              <a:t>l</a:t>
            </a:r>
            <a:r>
              <a:rPr sz="2400" dirty="0">
                <a:cs typeface="Calibri"/>
              </a:rPr>
              <a:t>e is</a:t>
            </a:r>
            <a:r>
              <a:rPr sz="2400" spc="-5" dirty="0">
                <a:cs typeface="Calibri"/>
              </a:rPr>
              <a:t> </a:t>
            </a:r>
            <a:r>
              <a:rPr sz="2400" spc="-25" dirty="0">
                <a:cs typeface="Calibri"/>
              </a:rPr>
              <a:t>t</a:t>
            </a:r>
            <a:r>
              <a:rPr sz="2400" dirty="0">
                <a:cs typeface="Calibri"/>
              </a:rPr>
              <a:t>o</a:t>
            </a:r>
            <a:r>
              <a:rPr sz="2400" spc="-5" dirty="0">
                <a:cs typeface="Calibri"/>
              </a:rPr>
              <a:t> </a:t>
            </a:r>
            <a:r>
              <a:rPr sz="2400" dirty="0">
                <a:cs typeface="Calibri"/>
              </a:rPr>
              <a:t>en</a:t>
            </a:r>
            <a:r>
              <a:rPr sz="2400" spc="5" dirty="0">
                <a:cs typeface="Calibri"/>
              </a:rPr>
              <a:t>h</a:t>
            </a:r>
            <a:r>
              <a:rPr sz="2400" dirty="0">
                <a:cs typeface="Calibri"/>
              </a:rPr>
              <a:t>ance</a:t>
            </a:r>
            <a:r>
              <a:rPr sz="2400" spc="-40" dirty="0">
                <a:cs typeface="Calibri"/>
              </a:rPr>
              <a:t> </a:t>
            </a:r>
            <a:r>
              <a:rPr sz="2400" spc="-5" dirty="0">
                <a:cs typeface="Calibri"/>
              </a:rPr>
              <a:t>he</a:t>
            </a:r>
            <a:r>
              <a:rPr sz="2400" spc="10" dirty="0">
                <a:cs typeface="Calibri"/>
              </a:rPr>
              <a:t>p</a:t>
            </a:r>
            <a:r>
              <a:rPr sz="2400" spc="-20" dirty="0">
                <a:cs typeface="Calibri"/>
              </a:rPr>
              <a:t>a</a:t>
            </a:r>
            <a:r>
              <a:rPr sz="2400" dirty="0">
                <a:cs typeface="Calibri"/>
              </a:rPr>
              <a:t>t</a:t>
            </a:r>
            <a:r>
              <a:rPr sz="2400" spc="-15" dirty="0">
                <a:cs typeface="Calibri"/>
              </a:rPr>
              <a:t>i</a:t>
            </a:r>
            <a:r>
              <a:rPr sz="2400" dirty="0">
                <a:cs typeface="Calibri"/>
              </a:rPr>
              <a:t>c</a:t>
            </a:r>
            <a:r>
              <a:rPr lang="en-US" sz="2400" dirty="0">
                <a:cs typeface="Calibri"/>
              </a:rPr>
              <a:t> </a:t>
            </a:r>
            <a:r>
              <a:rPr sz="2400" dirty="0">
                <a:cs typeface="Calibri"/>
              </a:rPr>
              <a:t>glu</a:t>
            </a:r>
            <a:r>
              <a:rPr sz="2400" spc="-30" dirty="0">
                <a:cs typeface="Calibri"/>
              </a:rPr>
              <a:t>c</a:t>
            </a:r>
            <a:r>
              <a:rPr sz="2400" spc="-5" dirty="0">
                <a:cs typeface="Calibri"/>
              </a:rPr>
              <a:t>os</a:t>
            </a:r>
            <a:r>
              <a:rPr sz="2400" dirty="0">
                <a:cs typeface="Calibri"/>
              </a:rPr>
              <a:t>e</a:t>
            </a:r>
            <a:r>
              <a:rPr sz="2400" spc="-10" dirty="0">
                <a:cs typeface="Calibri"/>
              </a:rPr>
              <a:t> </a:t>
            </a:r>
            <a:r>
              <a:rPr sz="2400" spc="-5" dirty="0">
                <a:cs typeface="Calibri"/>
              </a:rPr>
              <a:t>outp</a:t>
            </a:r>
            <a:r>
              <a:rPr sz="2400" spc="5" dirty="0">
                <a:cs typeface="Calibri"/>
              </a:rPr>
              <a:t>u</a:t>
            </a:r>
            <a:r>
              <a:rPr sz="2400" spc="-5" dirty="0">
                <a:cs typeface="Calibri"/>
              </a:rPr>
              <a:t>t</a:t>
            </a:r>
            <a:r>
              <a:rPr sz="2400" spc="-25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&amp;</a:t>
            </a:r>
            <a:r>
              <a:rPr sz="2400" spc="-15" dirty="0">
                <a:cs typeface="Calibri"/>
              </a:rPr>
              <a:t> </a:t>
            </a:r>
            <a:r>
              <a:rPr lang="en-US" sz="2400" dirty="0">
                <a:sym typeface="Symbol"/>
              </a:rPr>
              <a:t></a:t>
            </a:r>
            <a:r>
              <a:rPr sz="2400" spc="-10" dirty="0">
                <a:cs typeface="Calibri"/>
              </a:rPr>
              <a:t> </a:t>
            </a:r>
            <a:r>
              <a:rPr sz="2400" spc="-5" dirty="0">
                <a:cs typeface="Calibri"/>
              </a:rPr>
              <a:t>plasm</a:t>
            </a:r>
            <a:r>
              <a:rPr sz="2400" dirty="0">
                <a:cs typeface="Calibri"/>
              </a:rPr>
              <a:t>a</a:t>
            </a:r>
            <a:r>
              <a:rPr sz="2400" spc="15" dirty="0">
                <a:cs typeface="Calibri"/>
              </a:rPr>
              <a:t> </a:t>
            </a:r>
            <a:r>
              <a:rPr sz="2400" dirty="0">
                <a:cs typeface="Calibri"/>
              </a:rPr>
              <a:t>g</a:t>
            </a:r>
            <a:r>
              <a:rPr sz="2400" spc="-10" dirty="0">
                <a:cs typeface="Calibri"/>
              </a:rPr>
              <a:t>l</a:t>
            </a:r>
            <a:r>
              <a:rPr sz="2400" spc="-5" dirty="0">
                <a:cs typeface="Calibri"/>
              </a:rPr>
              <a:t>u</a:t>
            </a:r>
            <a:r>
              <a:rPr sz="2400" spc="-25" dirty="0">
                <a:cs typeface="Calibri"/>
              </a:rPr>
              <a:t>c</a:t>
            </a:r>
            <a:r>
              <a:rPr sz="2400" spc="-5" dirty="0">
                <a:cs typeface="Calibri"/>
              </a:rPr>
              <a:t>ose</a:t>
            </a:r>
            <a:endParaRPr lang="en-US" sz="2400" spc="-5" dirty="0"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spc="-150" dirty="0">
                <a:cs typeface="Calibri"/>
              </a:rPr>
              <a:t>W</a:t>
            </a:r>
            <a:r>
              <a:rPr lang="en-US" sz="2400" spc="-5" dirty="0">
                <a:cs typeface="Calibri"/>
              </a:rPr>
              <a:t>or</a:t>
            </a:r>
            <a:r>
              <a:rPr lang="en-US" sz="2400" spc="-20" dirty="0">
                <a:cs typeface="Calibri"/>
              </a:rPr>
              <a:t>k</a:t>
            </a:r>
            <a:r>
              <a:rPr lang="en-US" sz="2400" dirty="0">
                <a:cs typeface="Calibri"/>
              </a:rPr>
              <a:t>s with</a:t>
            </a:r>
            <a:r>
              <a:rPr lang="en-US" sz="2400" spc="-5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epine</a:t>
            </a:r>
            <a:r>
              <a:rPr lang="en-US" sz="2400" spc="-5" dirty="0">
                <a:cs typeface="Calibri"/>
              </a:rPr>
              <a:t>phrine</a:t>
            </a:r>
            <a:r>
              <a:rPr lang="en-US" sz="2400" dirty="0">
                <a:cs typeface="Calibri"/>
              </a:rPr>
              <a:t>,</a:t>
            </a:r>
            <a:r>
              <a:rPr lang="en-US" sz="2400" spc="15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g</a:t>
            </a:r>
            <a:r>
              <a:rPr lang="en-US" sz="2400" spc="-65" dirty="0">
                <a:cs typeface="Calibri"/>
              </a:rPr>
              <a:t>r</a:t>
            </a:r>
            <a:r>
              <a:rPr lang="en-US" sz="2400" spc="-30" dirty="0">
                <a:cs typeface="Calibri"/>
              </a:rPr>
              <a:t>o</a:t>
            </a:r>
            <a:r>
              <a:rPr lang="en-US" sz="2400" spc="-10" dirty="0">
                <a:cs typeface="Calibri"/>
              </a:rPr>
              <a:t>w</a:t>
            </a:r>
            <a:r>
              <a:rPr lang="en-US" sz="2400" dirty="0">
                <a:cs typeface="Calibri"/>
              </a:rPr>
              <a:t>th</a:t>
            </a:r>
            <a:r>
              <a:rPr lang="en-US" sz="2400" spc="35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horm</a:t>
            </a:r>
            <a:r>
              <a:rPr lang="en-US" sz="2400" spc="-10" dirty="0">
                <a:cs typeface="Calibri"/>
              </a:rPr>
              <a:t>o</a:t>
            </a:r>
            <a:r>
              <a:rPr lang="en-US" sz="2400" spc="-5" dirty="0">
                <a:cs typeface="Calibri"/>
              </a:rPr>
              <a:t>ne &amp;</a:t>
            </a:r>
            <a:r>
              <a:rPr lang="en-US" sz="2400" spc="20" dirty="0">
                <a:cs typeface="Calibri"/>
              </a:rPr>
              <a:t> </a:t>
            </a:r>
            <a:r>
              <a:rPr lang="en-US" sz="2400" spc="-20" dirty="0">
                <a:cs typeface="Calibri"/>
              </a:rPr>
              <a:t>c</a:t>
            </a:r>
            <a:r>
              <a:rPr lang="en-US" sz="2400" spc="-5" dirty="0">
                <a:cs typeface="Calibri"/>
              </a:rPr>
              <a:t>orti</a:t>
            </a:r>
            <a:r>
              <a:rPr lang="en-US" sz="2400" spc="15" dirty="0">
                <a:cs typeface="Calibri"/>
              </a:rPr>
              <a:t>s</a:t>
            </a:r>
            <a:r>
              <a:rPr lang="en-US" sz="2400" spc="-5" dirty="0">
                <a:cs typeface="Calibri"/>
              </a:rPr>
              <a:t>o</a:t>
            </a:r>
            <a:r>
              <a:rPr lang="en-US" sz="2400" dirty="0">
                <a:cs typeface="Calibri"/>
              </a:rPr>
              <a:t>l</a:t>
            </a:r>
            <a:r>
              <a:rPr lang="en-US" sz="2400" spc="-25" dirty="0">
                <a:cs typeface="Calibri"/>
              </a:rPr>
              <a:t> </a:t>
            </a:r>
            <a:r>
              <a:rPr lang="en-US" sz="2400" spc="-40" dirty="0">
                <a:cs typeface="Calibri"/>
              </a:rPr>
              <a:t>t</a:t>
            </a:r>
            <a:r>
              <a:rPr lang="en-US" sz="2400" dirty="0">
                <a:cs typeface="Calibri"/>
              </a:rPr>
              <a:t>o</a:t>
            </a:r>
            <a:r>
              <a:rPr lang="en-US" sz="2400" spc="-15" dirty="0">
                <a:cs typeface="Calibri"/>
              </a:rPr>
              <a:t> </a:t>
            </a:r>
            <a:r>
              <a:rPr lang="en-US" sz="2400" spc="-45" dirty="0">
                <a:cs typeface="Calibri"/>
              </a:rPr>
              <a:t>r</a:t>
            </a:r>
            <a:r>
              <a:rPr lang="en-US" sz="2400" spc="-5" dirty="0">
                <a:cs typeface="Calibri"/>
              </a:rPr>
              <a:t>e</a:t>
            </a:r>
            <a:r>
              <a:rPr lang="en-US" sz="2400" spc="-35" dirty="0">
                <a:cs typeface="Calibri"/>
              </a:rPr>
              <a:t>s</a:t>
            </a:r>
            <a:r>
              <a:rPr lang="en-US" sz="2400" spc="-40" dirty="0">
                <a:cs typeface="Calibri"/>
              </a:rPr>
              <a:t>t</a:t>
            </a:r>
            <a:r>
              <a:rPr lang="en-US" sz="2400" spc="-10" dirty="0">
                <a:cs typeface="Calibri"/>
              </a:rPr>
              <a:t>o</a:t>
            </a:r>
            <a:r>
              <a:rPr lang="en-US" sz="2400" spc="-50" dirty="0">
                <a:cs typeface="Calibri"/>
              </a:rPr>
              <a:t>r</a:t>
            </a:r>
            <a:r>
              <a:rPr lang="en-US" sz="2400" spc="-5" dirty="0">
                <a:cs typeface="Calibri"/>
              </a:rPr>
              <a:t>e</a:t>
            </a:r>
            <a:r>
              <a:rPr lang="en-US" sz="2400" spc="-15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norma</a:t>
            </a:r>
            <a:r>
              <a:rPr lang="en-US" sz="2400" dirty="0">
                <a:cs typeface="Calibri"/>
              </a:rPr>
              <a:t>l</a:t>
            </a:r>
            <a:r>
              <a:rPr lang="en-US" sz="2400" spc="10" dirty="0">
                <a:cs typeface="Calibri"/>
              </a:rPr>
              <a:t> </a:t>
            </a:r>
            <a:r>
              <a:rPr lang="en-US" sz="2400" spc="-15" dirty="0">
                <a:cs typeface="Calibri"/>
              </a:rPr>
              <a:t>g</a:t>
            </a:r>
            <a:r>
              <a:rPr lang="en-US" sz="2400" dirty="0">
                <a:cs typeface="Calibri"/>
              </a:rPr>
              <a:t>lu</a:t>
            </a:r>
            <a:r>
              <a:rPr lang="en-US" sz="2400" spc="-15" dirty="0">
                <a:cs typeface="Calibri"/>
              </a:rPr>
              <a:t>c</a:t>
            </a:r>
            <a:r>
              <a:rPr lang="en-US" sz="2400" spc="-5" dirty="0">
                <a:cs typeface="Calibri"/>
              </a:rPr>
              <a:t>os</a:t>
            </a:r>
            <a:r>
              <a:rPr lang="en-US" sz="2400" dirty="0">
                <a:cs typeface="Calibri"/>
              </a:rPr>
              <a:t>e </a:t>
            </a:r>
            <a:r>
              <a:rPr lang="en-US" sz="2400" spc="5" dirty="0">
                <a:cs typeface="Calibri"/>
              </a:rPr>
              <a:t>l</a:t>
            </a:r>
            <a:r>
              <a:rPr lang="en-US" sz="2400" spc="-20" dirty="0">
                <a:cs typeface="Calibri"/>
              </a:rPr>
              <a:t>e</a:t>
            </a:r>
            <a:r>
              <a:rPr lang="en-US" sz="2400" spc="-50" dirty="0">
                <a:cs typeface="Calibri"/>
              </a:rPr>
              <a:t>v</a:t>
            </a:r>
            <a:r>
              <a:rPr lang="en-US" sz="2400" dirty="0">
                <a:cs typeface="Calibri"/>
              </a:rPr>
              <a:t>e</a:t>
            </a:r>
            <a:r>
              <a:rPr lang="en-US" sz="2400" spc="5" dirty="0">
                <a:cs typeface="Calibri"/>
              </a:rPr>
              <a:t>l</a:t>
            </a:r>
            <a:r>
              <a:rPr lang="en-US" sz="2400" dirty="0">
                <a:cs typeface="Calibri"/>
              </a:rPr>
              <a:t>s </a:t>
            </a:r>
            <a:r>
              <a:rPr lang="en-US" sz="2400" spc="-5" dirty="0">
                <a:cs typeface="Calibri"/>
              </a:rPr>
              <a:t>durin</a:t>
            </a:r>
            <a:r>
              <a:rPr lang="en-US" sz="2400" dirty="0">
                <a:cs typeface="Calibri"/>
              </a:rPr>
              <a:t>g</a:t>
            </a:r>
            <a:r>
              <a:rPr lang="en-US" sz="2400" spc="45" dirty="0">
                <a:cs typeface="Calibri"/>
              </a:rPr>
              <a:t> </a:t>
            </a:r>
            <a:r>
              <a:rPr lang="en-US" sz="2400" spc="-10" dirty="0">
                <a:cs typeface="Calibri"/>
              </a:rPr>
              <a:t>pe</a:t>
            </a:r>
            <a:r>
              <a:rPr lang="en-US" sz="2400" dirty="0">
                <a:cs typeface="Calibri"/>
              </a:rPr>
              <a:t>riods</a:t>
            </a:r>
            <a:r>
              <a:rPr lang="en-US" sz="2400" spc="-30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o</a:t>
            </a:r>
            <a:r>
              <a:rPr lang="en-US" sz="2400" dirty="0">
                <a:cs typeface="Calibri"/>
              </a:rPr>
              <a:t>f</a:t>
            </a:r>
            <a:r>
              <a:rPr lang="en-US" sz="2400" spc="10" dirty="0">
                <a:cs typeface="Calibri"/>
              </a:rPr>
              <a:t> </a:t>
            </a:r>
            <a:r>
              <a:rPr lang="en-US" sz="2400" spc="-65" dirty="0">
                <a:cs typeface="Calibri"/>
              </a:rPr>
              <a:t>h</a:t>
            </a:r>
            <a:r>
              <a:rPr lang="en-US" sz="2400" dirty="0">
                <a:cs typeface="Calibri"/>
              </a:rPr>
              <a:t>yp</a:t>
            </a:r>
            <a:r>
              <a:rPr lang="en-US" sz="2400" spc="-20" dirty="0">
                <a:cs typeface="Calibri"/>
              </a:rPr>
              <a:t>o</a:t>
            </a:r>
            <a:r>
              <a:rPr lang="en-US" sz="2400" spc="-5" dirty="0">
                <a:cs typeface="Calibri"/>
              </a:rPr>
              <a:t>gl</a:t>
            </a:r>
            <a:r>
              <a:rPr lang="en-US" sz="2400" spc="-55" dirty="0">
                <a:cs typeface="Calibri"/>
              </a:rPr>
              <a:t>y</a:t>
            </a:r>
            <a:r>
              <a:rPr lang="en-US" sz="2400" spc="-5" dirty="0">
                <a:cs typeface="Calibri"/>
              </a:rPr>
              <a:t>c</a:t>
            </a:r>
            <a:r>
              <a:rPr lang="en-US" sz="2400" dirty="0">
                <a:cs typeface="Calibri"/>
              </a:rPr>
              <a:t>emic</a:t>
            </a:r>
            <a:r>
              <a:rPr lang="en-US" sz="2400" spc="20" dirty="0">
                <a:cs typeface="Calibri"/>
              </a:rPr>
              <a:t> </a:t>
            </a:r>
            <a:r>
              <a:rPr lang="en-US" sz="2400" spc="-35" dirty="0">
                <a:cs typeface="Calibri"/>
              </a:rPr>
              <a:t>s</a:t>
            </a:r>
            <a:r>
              <a:rPr lang="en-US" sz="2400" spc="-5" dirty="0">
                <a:cs typeface="Calibri"/>
              </a:rPr>
              <a:t>t</a:t>
            </a:r>
            <a:r>
              <a:rPr lang="en-US" sz="2400" spc="-35" dirty="0">
                <a:cs typeface="Calibri"/>
              </a:rPr>
              <a:t>r</a:t>
            </a:r>
            <a:r>
              <a:rPr lang="en-US" sz="2400" spc="-5" dirty="0">
                <a:cs typeface="Calibri"/>
              </a:rPr>
              <a:t>e</a:t>
            </a:r>
            <a:r>
              <a:rPr lang="en-US" sz="2400" dirty="0">
                <a:cs typeface="Calibri"/>
              </a:rPr>
              <a:t>ss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dirty="0">
                <a:cs typeface="Calibri"/>
              </a:rPr>
              <a:t>Inc</a:t>
            </a:r>
            <a:r>
              <a:rPr lang="en-US" sz="2400" spc="-45" dirty="0">
                <a:cs typeface="Calibri"/>
              </a:rPr>
              <a:t>r</a:t>
            </a:r>
            <a:r>
              <a:rPr lang="en-US" sz="2400" dirty="0">
                <a:cs typeface="Calibri"/>
              </a:rPr>
              <a:t>e</a:t>
            </a:r>
            <a:r>
              <a:rPr lang="en-US" sz="2400" spc="5" dirty="0">
                <a:cs typeface="Calibri"/>
              </a:rPr>
              <a:t>a</a:t>
            </a:r>
            <a:r>
              <a:rPr lang="en-US" sz="2400" spc="-5" dirty="0">
                <a:cs typeface="Calibri"/>
              </a:rPr>
              <a:t>s</a:t>
            </a:r>
            <a:r>
              <a:rPr lang="en-US" sz="2400" spc="10" dirty="0">
                <a:cs typeface="Calibri"/>
              </a:rPr>
              <a:t>e</a:t>
            </a:r>
            <a:r>
              <a:rPr lang="en-US" sz="2400" dirty="0">
                <a:cs typeface="Calibri"/>
              </a:rPr>
              <a:t>s</a:t>
            </a:r>
            <a:r>
              <a:rPr lang="en-US" sz="2400" spc="-35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pla</a:t>
            </a:r>
            <a:r>
              <a:rPr lang="en-US" sz="2400" spc="15" dirty="0">
                <a:cs typeface="Calibri"/>
              </a:rPr>
              <a:t>s</a:t>
            </a:r>
            <a:r>
              <a:rPr lang="en-US" sz="2400" dirty="0">
                <a:cs typeface="Calibri"/>
              </a:rPr>
              <a:t>ma </a:t>
            </a:r>
            <a:r>
              <a:rPr lang="en-US" sz="2400" spc="-5" dirty="0">
                <a:cs typeface="Calibri"/>
              </a:rPr>
              <a:t>blo</a:t>
            </a:r>
            <a:r>
              <a:rPr lang="en-US" sz="2400" spc="-10" dirty="0">
                <a:cs typeface="Calibri"/>
              </a:rPr>
              <a:t>o</a:t>
            </a:r>
            <a:r>
              <a:rPr lang="en-US" sz="2400" dirty="0">
                <a:cs typeface="Calibri"/>
              </a:rPr>
              <a:t>d</a:t>
            </a:r>
            <a:r>
              <a:rPr lang="en-US" sz="2400" spc="1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glu</a:t>
            </a:r>
            <a:r>
              <a:rPr lang="en-US" sz="2400" spc="-25" dirty="0">
                <a:cs typeface="Calibri"/>
              </a:rPr>
              <a:t>c</a:t>
            </a:r>
            <a:r>
              <a:rPr lang="en-US" sz="2400" spc="-5" dirty="0">
                <a:cs typeface="Calibri"/>
              </a:rPr>
              <a:t>os</a:t>
            </a:r>
            <a:r>
              <a:rPr lang="en-US" sz="2400" dirty="0">
                <a:cs typeface="Calibri"/>
              </a:rPr>
              <a:t>e</a:t>
            </a:r>
            <a:r>
              <a:rPr lang="en-US" sz="2400" spc="5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l</a:t>
            </a:r>
            <a:r>
              <a:rPr lang="en-US" sz="2400" spc="-10" dirty="0">
                <a:cs typeface="Calibri"/>
              </a:rPr>
              <a:t>e</a:t>
            </a:r>
            <a:r>
              <a:rPr lang="en-US" sz="2400" spc="-50" dirty="0">
                <a:cs typeface="Calibri"/>
              </a:rPr>
              <a:t>v</a:t>
            </a:r>
            <a:r>
              <a:rPr lang="en-US" sz="2400" dirty="0">
                <a:cs typeface="Calibri"/>
              </a:rPr>
              <a:t>els </a:t>
            </a:r>
            <a:r>
              <a:rPr lang="en-US" sz="2400" spc="-10" dirty="0">
                <a:cs typeface="Calibri"/>
              </a:rPr>
              <a:t>in </a:t>
            </a:r>
            <a:r>
              <a:rPr lang="en-US" sz="2400" spc="-5" dirty="0">
                <a:cs typeface="Calibri"/>
              </a:rPr>
              <a:t>nondiabeti</a:t>
            </a:r>
            <a:r>
              <a:rPr lang="en-US" sz="2400" dirty="0">
                <a:cs typeface="Calibri"/>
              </a:rPr>
              <a:t>c</a:t>
            </a:r>
            <a:r>
              <a:rPr lang="en-US" sz="2400" spc="30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su</a:t>
            </a:r>
            <a:r>
              <a:rPr lang="en-US" sz="2400" spc="-30" dirty="0">
                <a:cs typeface="Calibri"/>
              </a:rPr>
              <a:t>r</a:t>
            </a:r>
            <a:r>
              <a:rPr lang="en-US" sz="2400" dirty="0">
                <a:cs typeface="Calibri"/>
              </a:rPr>
              <a:t>gi</a:t>
            </a:r>
            <a:r>
              <a:rPr lang="en-US" sz="2400" spc="-15" dirty="0">
                <a:cs typeface="Calibri"/>
              </a:rPr>
              <a:t>c</a:t>
            </a:r>
            <a:r>
              <a:rPr lang="en-US" sz="2400" dirty="0">
                <a:cs typeface="Calibri"/>
              </a:rPr>
              <a:t>al</a:t>
            </a:r>
            <a:r>
              <a:rPr lang="en-US" sz="2400" spc="-15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p</a:t>
            </a:r>
            <a:r>
              <a:rPr lang="en-US" sz="2400" spc="-15" dirty="0">
                <a:cs typeface="Calibri"/>
              </a:rPr>
              <a:t>a</a:t>
            </a:r>
            <a:r>
              <a:rPr lang="en-US" sz="2400" dirty="0">
                <a:cs typeface="Calibri"/>
              </a:rPr>
              <a:t>t</a:t>
            </a:r>
            <a:r>
              <a:rPr lang="en-US" sz="2400" spc="10" dirty="0">
                <a:cs typeface="Calibri"/>
              </a:rPr>
              <a:t>i</a:t>
            </a:r>
            <a:r>
              <a:rPr lang="en-US" sz="2400" dirty="0">
                <a:cs typeface="Calibri"/>
              </a:rPr>
              <a:t>e</a:t>
            </a:r>
            <a:r>
              <a:rPr lang="en-US" sz="2400" spc="-15" dirty="0">
                <a:cs typeface="Calibri"/>
              </a:rPr>
              <a:t>n</a:t>
            </a:r>
            <a:r>
              <a:rPr lang="en-US" sz="2400" dirty="0">
                <a:cs typeface="Calibri"/>
              </a:rPr>
              <a:t>ts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355600" algn="l"/>
              </a:tabLst>
            </a:pPr>
            <a:r>
              <a:rPr lang="en-US" sz="2400" dirty="0">
                <a:cs typeface="Calibri"/>
              </a:rPr>
              <a:t>Also good for B-blocker OD, CHF, low CO after MI, increasing MAP with anaphylaxis</a:t>
            </a:r>
          </a:p>
          <a:p>
            <a:pPr marL="35496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1CC8A-5A27-4C31-8B0B-04DE107E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753535"/>
            <a:ext cx="7955280" cy="770466"/>
          </a:xfrm>
        </p:spPr>
        <p:txBody>
          <a:bodyPr/>
          <a:lstStyle/>
          <a:p>
            <a:pPr algn="ctr"/>
            <a:r>
              <a:rPr lang="en-US" dirty="0"/>
              <a:t>diabetes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74968-1BBA-49FE-A91E-D3C0639E8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676400"/>
            <a:ext cx="7955281" cy="331946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Comes in 2 types – Type I and Type II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Diagnosis by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Fasting plasma glucose &gt;126mg/dl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Random glucose level &gt;200mg/dl + symptoms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2 hour plasma glucose &gt; 200 during tolerance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A1c </a:t>
            </a:r>
            <a:r>
              <a:rPr lang="en-US" u="sng" dirty="0"/>
              <a:t>&gt; </a:t>
            </a:r>
            <a:r>
              <a:rPr lang="en-US" dirty="0"/>
              <a:t>6.5% (good to know but will not alter anesthetic)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607607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211240"/>
            <a:ext cx="6377940" cy="1641234"/>
          </a:xfrm>
          <a:prstGeom prst="rect">
            <a:avLst/>
          </a:prstGeom>
        </p:spPr>
        <p:txBody>
          <a:bodyPr vert="horz" wrap="square" lIns="0" tIns="284241" rIns="0" bIns="0" rtlCol="0">
            <a:spAutoFit/>
          </a:bodyPr>
          <a:lstStyle/>
          <a:p>
            <a:pPr marL="442595" algn="ctr">
              <a:lnSpc>
                <a:spcPct val="100000"/>
              </a:lnSpc>
            </a:pPr>
            <a:r>
              <a:rPr sz="4400" spc="-5" dirty="0"/>
              <a:t>Othe</a:t>
            </a:r>
            <a:r>
              <a:rPr sz="4400" dirty="0"/>
              <a:t>r</a:t>
            </a:r>
            <a:r>
              <a:rPr sz="4400" spc="5" dirty="0"/>
              <a:t> </a:t>
            </a:r>
            <a:r>
              <a:rPr sz="4400" dirty="0"/>
              <a:t>En</a:t>
            </a:r>
            <a:r>
              <a:rPr sz="4400" spc="-20" dirty="0"/>
              <a:t>d</a:t>
            </a:r>
            <a:r>
              <a:rPr sz="4400" dirty="0"/>
              <a:t>ocr</a:t>
            </a:r>
            <a:r>
              <a:rPr sz="4400" spc="-20" dirty="0"/>
              <a:t>i</a:t>
            </a:r>
            <a:r>
              <a:rPr sz="4400" dirty="0"/>
              <a:t>ne</a:t>
            </a:r>
            <a:r>
              <a:rPr sz="4400" spc="-5" dirty="0"/>
              <a:t> Glands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904043" y="2438400"/>
            <a:ext cx="3088640" cy="3120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600" dirty="0">
                <a:latin typeface="Calibri"/>
                <a:cs typeface="Calibri"/>
              </a:rPr>
              <a:t>P</a:t>
            </a:r>
            <a:r>
              <a:rPr sz="3600" spc="-10" dirty="0">
                <a:latin typeface="Calibri"/>
                <a:cs typeface="Calibri"/>
              </a:rPr>
              <a:t>l</a:t>
            </a:r>
            <a:r>
              <a:rPr sz="3600" dirty="0">
                <a:latin typeface="Calibri"/>
                <a:cs typeface="Calibri"/>
              </a:rPr>
              <a:t>ace</a:t>
            </a:r>
            <a:r>
              <a:rPr sz="3600" spc="-40" dirty="0">
                <a:latin typeface="Calibri"/>
                <a:cs typeface="Calibri"/>
              </a:rPr>
              <a:t>n</a:t>
            </a:r>
            <a:r>
              <a:rPr sz="3600" spc="-50" dirty="0">
                <a:latin typeface="Calibri"/>
                <a:cs typeface="Calibri"/>
              </a:rPr>
              <a:t>t</a:t>
            </a:r>
            <a:r>
              <a:rPr sz="3600" dirty="0">
                <a:latin typeface="Calibri"/>
                <a:cs typeface="Calibri"/>
              </a:rPr>
              <a:t>a</a:t>
            </a:r>
          </a:p>
          <a:p>
            <a:pPr marL="355600" indent="-342900">
              <a:lnSpc>
                <a:spcPct val="100000"/>
              </a:lnSpc>
              <a:spcBef>
                <a:spcPts val="880"/>
              </a:spcBef>
              <a:buFont typeface="Arial"/>
              <a:buChar char="•"/>
              <a:tabLst>
                <a:tab pos="355600" algn="l"/>
              </a:tabLst>
            </a:pPr>
            <a:r>
              <a:rPr sz="3600" dirty="0">
                <a:latin typeface="Calibri"/>
                <a:cs typeface="Calibri"/>
              </a:rPr>
              <a:t>Kid</a:t>
            </a:r>
            <a:r>
              <a:rPr sz="3600" spc="5" dirty="0">
                <a:latin typeface="Calibri"/>
                <a:cs typeface="Calibri"/>
              </a:rPr>
              <a:t>n</a:t>
            </a:r>
            <a:r>
              <a:rPr sz="3600" spc="-20" dirty="0">
                <a:latin typeface="Calibri"/>
                <a:cs typeface="Calibri"/>
              </a:rPr>
              <a:t>e</a:t>
            </a:r>
            <a:r>
              <a:rPr sz="3600" spc="-55" dirty="0">
                <a:latin typeface="Calibri"/>
                <a:cs typeface="Calibri"/>
              </a:rPr>
              <a:t>y</a:t>
            </a:r>
            <a:r>
              <a:rPr sz="3600" dirty="0">
                <a:latin typeface="Calibri"/>
                <a:cs typeface="Calibri"/>
              </a:rPr>
              <a:t>s</a:t>
            </a:r>
          </a:p>
          <a:p>
            <a:pPr marL="355600" indent="-342900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10" dirty="0">
                <a:latin typeface="Calibri"/>
                <a:cs typeface="Calibri"/>
              </a:rPr>
              <a:t>Heart</a:t>
            </a:r>
            <a:endParaRPr sz="36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5" dirty="0">
                <a:latin typeface="Calibri"/>
                <a:cs typeface="Calibri"/>
              </a:rPr>
              <a:t>S</a:t>
            </a:r>
            <a:r>
              <a:rPr sz="3600" spc="-40" dirty="0">
                <a:latin typeface="Calibri"/>
                <a:cs typeface="Calibri"/>
              </a:rPr>
              <a:t>t</a:t>
            </a:r>
            <a:r>
              <a:rPr sz="3600" spc="-5" dirty="0">
                <a:latin typeface="Calibri"/>
                <a:cs typeface="Calibri"/>
              </a:rPr>
              <a:t>omach</a:t>
            </a:r>
            <a:endParaRPr sz="36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5" dirty="0">
                <a:latin typeface="Calibri"/>
                <a:cs typeface="Calibri"/>
              </a:rPr>
              <a:t>S</a:t>
            </a:r>
            <a:r>
              <a:rPr sz="3600" spc="5" dirty="0">
                <a:latin typeface="Calibri"/>
                <a:cs typeface="Calibri"/>
              </a:rPr>
              <a:t>m</a:t>
            </a:r>
            <a:r>
              <a:rPr sz="3600" dirty="0">
                <a:latin typeface="Calibri"/>
                <a:cs typeface="Calibri"/>
              </a:rPr>
              <a:t>a</a:t>
            </a:r>
            <a:r>
              <a:rPr sz="3600" spc="-10" dirty="0">
                <a:latin typeface="Calibri"/>
                <a:cs typeface="Calibri"/>
              </a:rPr>
              <a:t>l</a:t>
            </a:r>
            <a:r>
              <a:rPr sz="3600" dirty="0">
                <a:latin typeface="Calibri"/>
                <a:cs typeface="Calibri"/>
              </a:rPr>
              <a:t>l i</a:t>
            </a:r>
            <a:r>
              <a:rPr sz="3600" spc="-45" dirty="0">
                <a:latin typeface="Calibri"/>
                <a:cs typeface="Calibri"/>
              </a:rPr>
              <a:t>n</a:t>
            </a:r>
            <a:r>
              <a:rPr sz="3600" spc="-55" dirty="0">
                <a:latin typeface="Calibri"/>
                <a:cs typeface="Calibri"/>
              </a:rPr>
              <a:t>t</a:t>
            </a:r>
            <a:r>
              <a:rPr sz="3600" spc="-5" dirty="0">
                <a:latin typeface="Calibri"/>
                <a:cs typeface="Calibri"/>
              </a:rPr>
              <a:t>e</a:t>
            </a:r>
            <a:r>
              <a:rPr sz="3600" spc="-45" dirty="0">
                <a:latin typeface="Calibri"/>
                <a:cs typeface="Calibri"/>
              </a:rPr>
              <a:t>s</a:t>
            </a:r>
            <a:r>
              <a:rPr sz="3600" dirty="0">
                <a:latin typeface="Calibri"/>
                <a:cs typeface="Calibri"/>
              </a:rPr>
              <a:t>t</a:t>
            </a:r>
            <a:r>
              <a:rPr sz="3600" spc="-15" dirty="0">
                <a:latin typeface="Calibri"/>
                <a:cs typeface="Calibri"/>
              </a:rPr>
              <a:t>i</a:t>
            </a:r>
            <a:r>
              <a:rPr sz="3600" spc="-10" dirty="0">
                <a:latin typeface="Calibri"/>
                <a:cs typeface="Calibri"/>
              </a:rPr>
              <a:t>ne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12884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Diabetes Mellitus type 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21386" y="1752600"/>
            <a:ext cx="8001000" cy="4909036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Type 1—d/t pancreatic 𝜷 cell destruction </a:t>
            </a:r>
            <a:r>
              <a:rPr lang="en-US" sz="2400" dirty="0">
                <a:sym typeface="Symbol"/>
              </a:rPr>
              <a:t> absolute insulin deficiency, usually autoimmune dis.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ym typeface="Symbol"/>
              </a:rPr>
              <a:t>5-10 % of all cases; typically earlier onset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ym typeface="Symbol"/>
              </a:rPr>
              <a:t>Pts more likely to have other autoimmune diseases, such as thyroid or Addison’s disease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ym typeface="Symbol"/>
              </a:rPr>
              <a:t>Traditional thought of DM1 only in children &amp; DM2 only is adults no longer true—both forms present in both age groups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ym typeface="Symbol"/>
              </a:rPr>
              <a:t>CANNOT be controlled by diet &amp; PO agents—requires insulin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ym typeface="Symbol"/>
              </a:rPr>
              <a:t>Difficult to maintain optimal </a:t>
            </a:r>
            <a:r>
              <a:rPr lang="en-US" sz="2400" dirty="0" err="1">
                <a:sym typeface="Symbol"/>
              </a:rPr>
              <a:t>gluc</a:t>
            </a:r>
            <a:r>
              <a:rPr lang="en-US" sz="2400" dirty="0">
                <a:sym typeface="Symbol"/>
              </a:rPr>
              <a:t> level; more likely to become </a:t>
            </a:r>
            <a:r>
              <a:rPr lang="en-US" sz="2400" dirty="0" err="1">
                <a:sym typeface="Symbol"/>
              </a:rPr>
              <a:t>ketotic</a:t>
            </a:r>
            <a:r>
              <a:rPr lang="en-US" sz="2400" dirty="0">
                <a:sym typeface="Symbol"/>
              </a:rPr>
              <a:t> &amp; sustain progressive end-organ damage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47122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63769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Diabetes Mellitus type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7619999" cy="483209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Type II—relative insulin resistance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Typical gradual onset later in life d/t progressive loss of insulin secretion and insulin resistance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Pts often obese &amp; may have normal or increased insulin levels initially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Milder disease can be controlled with diet, lifestyle changes &amp; oral agents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Relatively resistant to ketosis &amp; acidosis therefore disease may not be clinically apparent until stress of surgery or illness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Can develop </a:t>
            </a:r>
            <a:r>
              <a:rPr lang="en-US" sz="2400" dirty="0" err="1"/>
              <a:t>nonketotic</a:t>
            </a:r>
            <a:r>
              <a:rPr lang="en-US" sz="2400" dirty="0"/>
              <a:t>, hyperosmolar hyperglycemia</a:t>
            </a:r>
          </a:p>
        </p:txBody>
      </p:sp>
    </p:spTree>
    <p:extLst>
      <p:ext uri="{BB962C8B-B14F-4D97-AF65-F5344CB8AC3E}">
        <p14:creationId xmlns:p14="http://schemas.microsoft.com/office/powerpoint/2010/main" val="10152849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965284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Other type of DM—caused by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49986" y="1981200"/>
            <a:ext cx="7543799" cy="4308872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Diseases that damage pancreas—pancreas surgery, chronic pancreatitis, cystic fibrosis, hemochromatosis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Endocrine diseases like </a:t>
            </a:r>
            <a:r>
              <a:rPr lang="en-US" sz="2400" dirty="0" err="1"/>
              <a:t>glucagonoma</a:t>
            </a:r>
            <a:r>
              <a:rPr lang="en-US" sz="2400" dirty="0"/>
              <a:t>, </a:t>
            </a:r>
            <a:r>
              <a:rPr lang="en-US" sz="2400" dirty="0" err="1"/>
              <a:t>pheochromocytoma</a:t>
            </a:r>
            <a:r>
              <a:rPr lang="en-US" sz="2400" dirty="0"/>
              <a:t> &amp; acromegaly </a:t>
            </a:r>
            <a:r>
              <a:rPr lang="en-US" sz="2400" dirty="0">
                <a:sym typeface="Symbol"/>
              </a:rPr>
              <a:t></a:t>
            </a:r>
            <a:r>
              <a:rPr lang="en-US" sz="2400" dirty="0"/>
              <a:t> risk of developing DM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ym typeface="Symbol"/>
              </a:rPr>
              <a:t> glucocorticoid effects from Cushing’s or steroids, or tacrolimus treatment after organ transplantation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ym typeface="Symbol"/>
              </a:rPr>
              <a:t>Thiazide diuretics &amp; atypical antipsychotics (clozapine, olanzapine, risperidone, ziprasidone, quetiapine)  risk</a:t>
            </a:r>
            <a:endParaRPr lang="en-US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72493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14400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End Organ Complications with DM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7543799" cy="5801588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/>
              <a:t>Atherosclerosis—earlier onset &amp; more widespread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/>
              <a:t>CAD, PVD, </a:t>
            </a:r>
            <a:r>
              <a:rPr lang="en-US" sz="2000" dirty="0" err="1"/>
              <a:t>cerbrovascular</a:t>
            </a:r>
            <a:r>
              <a:rPr lang="en-US" sz="2000" dirty="0"/>
              <a:t> disease, </a:t>
            </a:r>
            <a:r>
              <a:rPr lang="en-US" sz="2000" dirty="0" err="1"/>
              <a:t>renovascular</a:t>
            </a:r>
            <a:r>
              <a:rPr lang="en-US" sz="2000" dirty="0"/>
              <a:t> disease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sym typeface="Symbol"/>
              </a:rPr>
              <a:t> post-op MI &amp; complication rates; silent myocardial ischemia &amp; infarct more common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sym typeface="Symbol"/>
              </a:rPr>
              <a:t>Diabetic neuropathy rate 20-40 % &amp; leading cause of ESRD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sym typeface="Symbol"/>
              </a:rPr>
              <a:t>Cardiovascular neuropathy clinically most important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ym typeface="Symbol"/>
              </a:rPr>
              <a:t>Presents as resting tachycardia, exercise intolerance, orthostatic hypotension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ym typeface="Symbol"/>
              </a:rPr>
              <a:t>Pt at  risk for intra-op hypotension requiring pressor support;  risk of </a:t>
            </a:r>
            <a:r>
              <a:rPr lang="en-US" dirty="0" err="1">
                <a:sym typeface="Symbol"/>
              </a:rPr>
              <a:t>peri</a:t>
            </a:r>
            <a:r>
              <a:rPr lang="en-US" dirty="0">
                <a:sym typeface="Symbol"/>
              </a:rPr>
              <a:t>-op arrest &amp; intra-op hypothermia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43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314" y="889084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End Organ Complications with DM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7543799" cy="3339376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ym typeface="Symbol"/>
              </a:rPr>
              <a:t>GI neuropathies include esophageal enteropathy, gastroparesis ( aspiration risk), constipation, diarrhea &amp; incontinence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ym typeface="Symbol"/>
              </a:rPr>
              <a:t>Stiff joint syndrome with </a:t>
            </a:r>
            <a:r>
              <a:rPr lang="en-US" sz="2400" dirty="0" err="1">
                <a:sym typeface="Symbol"/>
              </a:rPr>
              <a:t>atlanto</a:t>
            </a:r>
            <a:r>
              <a:rPr lang="en-US" sz="2400" dirty="0">
                <a:sym typeface="Symbol"/>
              </a:rPr>
              <a:t>-occipital joint stiffness  risk of difficult intubation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ym typeface="Symbol"/>
              </a:rPr>
              <a:t>DM pts have  risk of cognitive decline, dementia, fractures, cancer, OSA, poor healing &amp; hearing disorders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17868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9FE4-C415-4F5C-BC2E-400E86265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59" y="192565"/>
            <a:ext cx="7955280" cy="770466"/>
          </a:xfrm>
        </p:spPr>
        <p:txBody>
          <a:bodyPr/>
          <a:lstStyle/>
          <a:p>
            <a:pPr algn="l"/>
            <a:r>
              <a:rPr lang="en-US" dirty="0"/>
              <a:t>DM Complications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47013-511B-4A53-9ABC-082DFD59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143000"/>
            <a:ext cx="7955281" cy="3852860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Diabetic Ketoacidosis (DKA)</a:t>
            </a:r>
          </a:p>
          <a:p>
            <a:pPr algn="l"/>
            <a:r>
              <a:rPr lang="en-US" sz="2400" dirty="0"/>
              <a:t>	</a:t>
            </a:r>
            <a:r>
              <a:rPr lang="en-US" sz="2000" dirty="0"/>
              <a:t>Abnormal fat and carb metabolism</a:t>
            </a:r>
          </a:p>
          <a:p>
            <a:pPr algn="l"/>
            <a:r>
              <a:rPr lang="en-US" sz="2000" dirty="0"/>
              <a:t>	Overproduction of Ketoacids by liver</a:t>
            </a:r>
          </a:p>
          <a:p>
            <a:pPr algn="l"/>
            <a:r>
              <a:rPr lang="en-US" sz="2000" dirty="0"/>
              <a:t>See – Serum Glucose </a:t>
            </a:r>
            <a:r>
              <a:rPr lang="en-US" sz="2000" u="sng" dirty="0"/>
              <a:t>&gt; </a:t>
            </a:r>
            <a:r>
              <a:rPr lang="en-US" sz="2000" dirty="0"/>
              <a:t>300 mg/dL</a:t>
            </a:r>
          </a:p>
          <a:p>
            <a:pPr algn="l"/>
            <a:r>
              <a:rPr lang="en-US" sz="2000" dirty="0"/>
              <a:t>	pH </a:t>
            </a:r>
            <a:r>
              <a:rPr lang="en-US" sz="2000" u="sng" dirty="0"/>
              <a:t>&lt; </a:t>
            </a:r>
            <a:r>
              <a:rPr lang="en-US" sz="2000" dirty="0"/>
              <a:t>7.3</a:t>
            </a:r>
          </a:p>
          <a:p>
            <a:pPr algn="l"/>
            <a:r>
              <a:rPr lang="en-US" sz="2000" dirty="0"/>
              <a:t>	HCO</a:t>
            </a:r>
            <a:r>
              <a:rPr lang="en-US" sz="2000" dirty="0">
                <a:cs typeface="Calibri Light" panose="020F0302020204030204" pitchFamily="34" charset="0"/>
              </a:rPr>
              <a:t>₃- </a:t>
            </a:r>
            <a:r>
              <a:rPr lang="en-US" sz="2000" u="sng" dirty="0">
                <a:cs typeface="Calibri Light" panose="020F0302020204030204" pitchFamily="34" charset="0"/>
              </a:rPr>
              <a:t>&lt; </a:t>
            </a:r>
            <a:r>
              <a:rPr lang="en-US" sz="2000" dirty="0">
                <a:cs typeface="Calibri Light" panose="020F0302020204030204" pitchFamily="34" charset="0"/>
              </a:rPr>
              <a:t>18</a:t>
            </a:r>
          </a:p>
          <a:p>
            <a:pPr algn="l"/>
            <a:r>
              <a:rPr lang="en-US" sz="2000" dirty="0">
                <a:cs typeface="Calibri Light" panose="020F0302020204030204" pitchFamily="34" charset="0"/>
              </a:rPr>
              <a:t>	Serum Osmolarity &lt; 320 </a:t>
            </a:r>
            <a:r>
              <a:rPr lang="en-US" sz="2000" dirty="0" err="1">
                <a:cs typeface="Calibri Light" panose="020F0302020204030204" pitchFamily="34" charset="0"/>
              </a:rPr>
              <a:t>mOsm</a:t>
            </a:r>
            <a:r>
              <a:rPr lang="en-US" sz="2000" dirty="0">
                <a:cs typeface="Calibri Light" panose="020F0302020204030204" pitchFamily="34" charset="0"/>
              </a:rPr>
              <a:t>/L</a:t>
            </a:r>
          </a:p>
          <a:p>
            <a:pPr algn="l"/>
            <a:r>
              <a:rPr lang="en-US" sz="2000" dirty="0">
                <a:cs typeface="Calibri Light" panose="020F0302020204030204" pitchFamily="34" charset="0"/>
              </a:rPr>
              <a:t>Treatment – saline bolus, insulin, and electrolytes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30437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B1988-20A1-42B8-B430-54C93FC6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59" y="381000"/>
            <a:ext cx="7955280" cy="770466"/>
          </a:xfrm>
        </p:spPr>
        <p:txBody>
          <a:bodyPr/>
          <a:lstStyle/>
          <a:p>
            <a:pPr algn="l"/>
            <a:r>
              <a:rPr lang="en-US" dirty="0"/>
              <a:t>DM Complications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692D2-BF45-4A5C-B46A-165ACA9D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371600"/>
            <a:ext cx="7955281" cy="4038600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Hyperglycemic Hyperosmolar Syndrome</a:t>
            </a:r>
          </a:p>
          <a:p>
            <a:pPr algn="l"/>
            <a:r>
              <a:rPr lang="en-US" sz="2000" dirty="0"/>
              <a:t>	Severe Hyperglycemia, hyperosmolarity, &amp; dehydration</a:t>
            </a:r>
          </a:p>
          <a:p>
            <a:pPr algn="l"/>
            <a:r>
              <a:rPr lang="en-US" sz="2000" dirty="0"/>
              <a:t>	Usually with an acute illness and evolves over days or 	weeks</a:t>
            </a:r>
          </a:p>
          <a:p>
            <a:pPr algn="l"/>
            <a:r>
              <a:rPr lang="en-US" sz="2000" dirty="0"/>
              <a:t>See – Serum glucose </a:t>
            </a:r>
            <a:r>
              <a:rPr lang="en-US" sz="2000" u="sng" dirty="0"/>
              <a:t>&gt;</a:t>
            </a:r>
            <a:r>
              <a:rPr lang="en-US" sz="2000" dirty="0"/>
              <a:t> 600 mg/dL</a:t>
            </a:r>
          </a:p>
          <a:p>
            <a:pPr algn="l"/>
            <a:r>
              <a:rPr lang="en-US" sz="2000" dirty="0"/>
              <a:t>	pH </a:t>
            </a:r>
            <a:r>
              <a:rPr lang="en-US" sz="2000" u="sng" dirty="0"/>
              <a:t>&gt;</a:t>
            </a:r>
            <a:r>
              <a:rPr lang="en-US" sz="2000" dirty="0"/>
              <a:t> 7.3</a:t>
            </a:r>
          </a:p>
          <a:p>
            <a:pPr algn="l"/>
            <a:r>
              <a:rPr lang="en-US" sz="2000" dirty="0"/>
              <a:t>	HCO</a:t>
            </a:r>
            <a:r>
              <a:rPr lang="en-US" sz="2000" dirty="0">
                <a:cs typeface="Calibri Light" panose="020F0302020204030204" pitchFamily="34" charset="0"/>
              </a:rPr>
              <a:t>₃ </a:t>
            </a:r>
            <a:r>
              <a:rPr lang="en-US" sz="2000" u="sng" dirty="0">
                <a:cs typeface="Calibri Light" panose="020F0302020204030204" pitchFamily="34" charset="0"/>
              </a:rPr>
              <a:t>&gt;</a:t>
            </a:r>
            <a:r>
              <a:rPr lang="en-US" sz="2000" dirty="0">
                <a:cs typeface="Calibri Light" panose="020F0302020204030204" pitchFamily="34" charset="0"/>
              </a:rPr>
              <a:t> 15 </a:t>
            </a:r>
            <a:r>
              <a:rPr lang="en-US" sz="2000" dirty="0" err="1">
                <a:cs typeface="Calibri Light" panose="020F0302020204030204" pitchFamily="34" charset="0"/>
              </a:rPr>
              <a:t>mEq</a:t>
            </a:r>
            <a:r>
              <a:rPr lang="en-US" sz="2000" dirty="0">
                <a:cs typeface="Calibri Light" panose="020F0302020204030204" pitchFamily="34" charset="0"/>
              </a:rPr>
              <a:t>/L</a:t>
            </a:r>
          </a:p>
          <a:p>
            <a:pPr algn="l"/>
            <a:r>
              <a:rPr lang="en-US" sz="2000" dirty="0">
                <a:cs typeface="Calibri Light" panose="020F0302020204030204" pitchFamily="34" charset="0"/>
              </a:rPr>
              <a:t>	Serum Osmolarity </a:t>
            </a:r>
            <a:r>
              <a:rPr lang="en-US" sz="2000" u="sng" dirty="0">
                <a:cs typeface="Calibri Light" panose="020F0302020204030204" pitchFamily="34" charset="0"/>
              </a:rPr>
              <a:t>&gt;</a:t>
            </a:r>
            <a:r>
              <a:rPr lang="en-US" sz="2000" dirty="0">
                <a:cs typeface="Calibri Light" panose="020F0302020204030204" pitchFamily="34" charset="0"/>
              </a:rPr>
              <a:t> 350 </a:t>
            </a:r>
            <a:r>
              <a:rPr lang="en-US" sz="2000" dirty="0" err="1">
                <a:cs typeface="Calibri Light" panose="020F0302020204030204" pitchFamily="34" charset="0"/>
              </a:rPr>
              <a:t>mOsm</a:t>
            </a:r>
            <a:r>
              <a:rPr lang="en-US" sz="2000" dirty="0">
                <a:cs typeface="Calibri Light" panose="020F0302020204030204" pitchFamily="34" charset="0"/>
              </a:rPr>
              <a:t>/L</a:t>
            </a:r>
          </a:p>
          <a:p>
            <a:pPr algn="l"/>
            <a:r>
              <a:rPr lang="en-US" sz="2000" dirty="0"/>
              <a:t>Treatment – hypotonic saline bolus, insulin, &amp; electrolytes</a:t>
            </a:r>
          </a:p>
        </p:txBody>
      </p:sp>
    </p:spTree>
    <p:extLst>
      <p:ext uri="{BB962C8B-B14F-4D97-AF65-F5344CB8AC3E}">
        <p14:creationId xmlns:p14="http://schemas.microsoft.com/office/powerpoint/2010/main" val="17739321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213" y="889084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DM Anesthetic Considerations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7543799" cy="4308872"/>
          </a:xfrm>
        </p:spPr>
        <p:txBody>
          <a:bodyPr>
            <a:normAutofit fontScale="92500"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Most common endocrine disorder you will encounter in surgical pts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Pts predisposed to diseases needing surgical intervention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300" dirty="0"/>
              <a:t>Heart surgeries, cataracts, vascular repair (carotid endarterectomies, fem-pop bypass </a:t>
            </a:r>
            <a:r>
              <a:rPr lang="en-US" sz="2300" dirty="0" err="1"/>
              <a:t>etc</a:t>
            </a:r>
            <a:r>
              <a:rPr lang="en-US" sz="2300" dirty="0"/>
              <a:t>), kidney transplantations, ulcer debridement, getting parts of their feet &amp; legs chopped off!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Have higher M/M in </a:t>
            </a:r>
            <a:r>
              <a:rPr lang="en-US" sz="2400" dirty="0" err="1"/>
              <a:t>peri</a:t>
            </a:r>
            <a:r>
              <a:rPr lang="en-US" sz="2400" dirty="0"/>
              <a:t>-op period than non-DM cohorts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Ischemic heart disease is most common cause of </a:t>
            </a:r>
            <a:r>
              <a:rPr lang="en-US" sz="2400" dirty="0" err="1"/>
              <a:t>peri</a:t>
            </a:r>
            <a:r>
              <a:rPr lang="en-US" sz="2400" dirty="0"/>
              <a:t>-op mortality</a:t>
            </a:r>
          </a:p>
        </p:txBody>
      </p:sp>
    </p:spTree>
    <p:extLst>
      <p:ext uri="{BB962C8B-B14F-4D97-AF65-F5344CB8AC3E}">
        <p14:creationId xmlns:p14="http://schemas.microsoft.com/office/powerpoint/2010/main" val="20055387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313" y="585003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Prayer Sign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94359" y="2458086"/>
            <a:ext cx="7955280" cy="406908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22" y="1447800"/>
            <a:ext cx="8372354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250167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palmreadingperspectives.wordpress.com</a:t>
            </a:r>
            <a:r>
              <a:rPr lang="en-US" sz="1200" dirty="0"/>
              <a:t>/tag/diabetes/</a:t>
            </a:r>
          </a:p>
        </p:txBody>
      </p:sp>
    </p:spTree>
    <p:extLst>
      <p:ext uri="{BB962C8B-B14F-4D97-AF65-F5344CB8AC3E}">
        <p14:creationId xmlns:p14="http://schemas.microsoft.com/office/powerpoint/2010/main" val="8332759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313" y="914400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DM Pre-Op Considerations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71499" y="1905000"/>
            <a:ext cx="8001000" cy="4495800"/>
          </a:xfrm>
        </p:spPr>
        <p:txBody>
          <a:bodyPr>
            <a:normAutofit/>
          </a:bodyPr>
          <a:lstStyle/>
          <a:p>
            <a:r>
              <a:rPr lang="en-US" sz="2000" dirty="0"/>
              <a:t>Assess CV status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baseline BP, </a:t>
            </a:r>
            <a:r>
              <a:rPr lang="en-US" sz="2000" b="1" dirty="0"/>
              <a:t>ECG (in all adult DM pts</a:t>
            </a:r>
            <a:r>
              <a:rPr lang="en-US" sz="2000" dirty="0"/>
              <a:t>), angiogram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/>
          </a:p>
          <a:p>
            <a:r>
              <a:rPr lang="en-US" sz="2000" dirty="0"/>
              <a:t>Assess for autonomic nervous system dysfunction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Anticipate labile BP &amp; exaggerated responses (hypotension, tachycardia)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Delayed gastric emptying </a:t>
            </a:r>
            <a:r>
              <a:rPr lang="en-US" sz="2000" dirty="0">
                <a:sym typeface="Symbol"/>
              </a:rPr>
              <a:t>  risk of aspiration, N/V  Want secure airway!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ym typeface="Symbol"/>
              </a:rPr>
              <a:t>May have impaired response to hypoxia &amp; may be sensitive to respiratory depressant meds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ym typeface="Symbol"/>
              </a:rPr>
              <a:t>Carefully assess &amp; document peripheral neuropathies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ym typeface="Symbol"/>
              </a:rPr>
              <a:t>Anticipate potential difficult intubation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Symbol"/>
              </a:rPr>
              <a:t>Diabetic neuropathy may mask hypoglycemia</a:t>
            </a:r>
            <a:endParaRPr lang="en-US" sz="2000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18209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FA8215-9061-43E3-B586-1D1E82E07210}"/>
              </a:ext>
            </a:extLst>
          </p:cNvPr>
          <p:cNvSpPr txBox="1"/>
          <p:nvPr/>
        </p:nvSpPr>
        <p:spPr>
          <a:xfrm>
            <a:off x="1143001" y="23622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 sure you know the glands, their function and what hormones they secrete!</a:t>
            </a:r>
          </a:p>
          <a:p>
            <a:endParaRPr lang="en-US" sz="2400" dirty="0"/>
          </a:p>
          <a:p>
            <a:r>
              <a:rPr lang="en-US" sz="2400" dirty="0"/>
              <a:t>Know the table in </a:t>
            </a:r>
            <a:r>
              <a:rPr lang="en-US" sz="2400" dirty="0" err="1"/>
              <a:t>Nagelhout</a:t>
            </a:r>
            <a:r>
              <a:rPr lang="en-US" sz="2400" dirty="0"/>
              <a:t> p. 783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8433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85800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DM Pre-Op Considerations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543800" cy="5216813"/>
          </a:xfrm>
        </p:spPr>
        <p:txBody>
          <a:bodyPr>
            <a:normAutofit fontScale="92500" lnSpcReduction="10000"/>
          </a:bodyPr>
          <a:lstStyle/>
          <a:p>
            <a:pPr marL="0" lvl="1"/>
            <a:r>
              <a:rPr lang="en-US" sz="2000" dirty="0"/>
              <a:t>Asses volume &amp; electrolyte status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2000" dirty="0"/>
              <a:t>Sustained hyperglycemia causes osmotic diuresis </a:t>
            </a:r>
            <a:r>
              <a:rPr lang="en-US" sz="2000" dirty="0">
                <a:sym typeface="Symbol"/>
              </a:rPr>
              <a:t> possible electrolyte &amp; fluid deficits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2000" dirty="0" err="1">
                <a:sym typeface="Symbol"/>
              </a:rPr>
              <a:t>Chem</a:t>
            </a:r>
            <a:r>
              <a:rPr lang="en-US" sz="2000" dirty="0">
                <a:sym typeface="Symbol"/>
              </a:rPr>
              <a:t> 8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2000" dirty="0">
                <a:sym typeface="Symbol"/>
              </a:rPr>
              <a:t>Urine output</a:t>
            </a:r>
          </a:p>
          <a:p>
            <a:endParaRPr lang="en-US" sz="2000" dirty="0">
              <a:sym typeface="Symbol"/>
            </a:endParaRPr>
          </a:p>
          <a:p>
            <a:r>
              <a:rPr lang="en-US" sz="2000" dirty="0">
                <a:sym typeface="Symbol"/>
              </a:rPr>
              <a:t>Assess renal function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ym typeface="Symbol"/>
              </a:rPr>
              <a:t>BUN, </a:t>
            </a:r>
            <a:r>
              <a:rPr lang="en-US" sz="2000" b="1" dirty="0">
                <a:sym typeface="Symbol"/>
              </a:rPr>
              <a:t>serum creatinine</a:t>
            </a:r>
            <a:r>
              <a:rPr lang="en-US" sz="2000" dirty="0">
                <a:sym typeface="Symbol"/>
              </a:rPr>
              <a:t>, UA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ym typeface="Symbol"/>
              </a:rPr>
              <a:t>Renal impairment may influence med choice &amp; dosage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ym typeface="Symbol"/>
              </a:rPr>
              <a:t>Avoid nephrotoxic drugs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ym typeface="Symbol"/>
              </a:rPr>
              <a:t>May want an A1c but not typical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>
              <a:sym typeface="Symbol"/>
            </a:endParaRPr>
          </a:p>
          <a:p>
            <a:r>
              <a:rPr lang="en-US" sz="2000" dirty="0">
                <a:sym typeface="Symbol"/>
              </a:rPr>
              <a:t>Assess glycemic control &amp; ensure optimization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ym typeface="Symbol"/>
              </a:rPr>
              <a:t>What glycemic controls meds are they on?  Last dose?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>
                <a:sym typeface="Symbol"/>
              </a:rPr>
              <a:t>Avoid lactate-containing solutions d/t lactate being        converted to glucose</a:t>
            </a:r>
          </a:p>
          <a:p>
            <a:pPr marL="800100" lvl="1" indent="-342900">
              <a:buFont typeface="Arial" charset="0"/>
              <a:buChar char="•"/>
            </a:pPr>
            <a:endParaRPr lang="en-US" sz="2000" dirty="0">
              <a:sym typeface="Symbo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1933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314" y="533400"/>
            <a:ext cx="6405372" cy="5078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DM Intra-op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610600" cy="5410200"/>
          </a:xfrm>
        </p:spPr>
        <p:txBody>
          <a:bodyPr>
            <a:normAutofit/>
          </a:bodyPr>
          <a:lstStyle/>
          <a:p>
            <a:r>
              <a:rPr lang="en-US" dirty="0"/>
              <a:t>Cases should be scheduled early in day</a:t>
            </a:r>
          </a:p>
          <a:p>
            <a:r>
              <a:rPr lang="en-US" dirty="0"/>
              <a:t>No specific anesthetic technique has been found to be superior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GA may induce hormonal changes </a:t>
            </a:r>
            <a:r>
              <a:rPr lang="en-US" dirty="0">
                <a:sym typeface="Symbol"/>
              </a:rPr>
              <a:t>   </a:t>
            </a:r>
            <a:r>
              <a:rPr lang="en-US" dirty="0" err="1">
                <a:sym typeface="Symbol"/>
              </a:rPr>
              <a:t>glycogenolysis</a:t>
            </a:r>
            <a:r>
              <a:rPr lang="en-US" dirty="0">
                <a:sym typeface="Symbol"/>
              </a:rPr>
              <a:t> &amp; </a:t>
            </a:r>
            <a:r>
              <a:rPr lang="en-US" dirty="0" err="1">
                <a:sym typeface="Symbol"/>
              </a:rPr>
              <a:t>glucogenesis</a:t>
            </a:r>
            <a:r>
              <a:rPr lang="en-US" dirty="0">
                <a:sym typeface="Symbol"/>
              </a:rPr>
              <a:t>, making hyperglycemia worse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ym typeface="Symbol"/>
              </a:rPr>
              <a:t>Regional anesthesia may have lesser effect on glucose homeostasis</a:t>
            </a:r>
            <a:endParaRPr lang="en-US" dirty="0"/>
          </a:p>
          <a:p>
            <a:r>
              <a:rPr lang="en-US" dirty="0"/>
              <a:t>Remember that surgical stress </a:t>
            </a:r>
            <a:r>
              <a:rPr lang="en-US" sz="1800" dirty="0">
                <a:sym typeface="Symbol"/>
              </a:rPr>
              <a:t> catecholamines, vasopressin, cortisol &amp; glucagon</a:t>
            </a:r>
          </a:p>
          <a:p>
            <a:r>
              <a:rPr lang="en-US" sz="1800" dirty="0">
                <a:sym typeface="Symbol"/>
              </a:rPr>
              <a:t>Frequent glucose monitoring; individual institutions differ on intra-op glucose monitoring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700" dirty="0">
                <a:sym typeface="Symbol"/>
              </a:rPr>
              <a:t>Most allow mild hyperglycemia (~180 or higher)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700" dirty="0">
                <a:sym typeface="Symbol"/>
              </a:rPr>
              <a:t>Hypoglycemia a much bigger problem! </a:t>
            </a:r>
            <a:r>
              <a:rPr lang="en-US" sz="1700" b="1" dirty="0">
                <a:sym typeface="Symbol"/>
              </a:rPr>
              <a:t>(&lt;70mg/dl or &lt;50 severe, give D50 and recheck in 15 min)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700" dirty="0">
                <a:sym typeface="Symbol"/>
              </a:rPr>
              <a:t>Insulin </a:t>
            </a:r>
            <a:r>
              <a:rPr lang="en-US" sz="1700" dirty="0" err="1">
                <a:sym typeface="Symbol"/>
              </a:rPr>
              <a:t>gtt</a:t>
            </a:r>
            <a:r>
              <a:rPr lang="en-US" sz="1700" dirty="0">
                <a:sym typeface="Symbol"/>
              </a:rPr>
              <a:t> may instituted or continued on pts having major, prolonged surgery, pts with poorly controlled DM or having concurrent serious illness</a:t>
            </a:r>
          </a:p>
          <a:p>
            <a:r>
              <a:rPr lang="en-US" sz="1800" dirty="0">
                <a:sym typeface="Symbol"/>
              </a:rPr>
              <a:t>Careful positioning &amp; padding</a:t>
            </a:r>
          </a:p>
          <a:p>
            <a:endParaRPr lang="en-US" sz="1800" dirty="0">
              <a:sym typeface="Symbol"/>
            </a:endParaRPr>
          </a:p>
          <a:p>
            <a:endParaRPr lang="en-US" sz="1800" dirty="0">
              <a:sym typeface="Symbol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36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/>
          <a:lstStyle/>
          <a:p>
            <a:pPr algn="ctr"/>
            <a:r>
              <a:rPr lang="en-US" dirty="0"/>
              <a:t>DM Medications Considerations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94360" y="2194560"/>
                <a:ext cx="8168640" cy="4069080"/>
              </a:xfrm>
            </p:spPr>
            <p:txBody>
              <a:bodyPr/>
              <a:lstStyle/>
              <a:p>
                <a:r>
                  <a:rPr lang="en-US" dirty="0"/>
                  <a:t>Sulfonylureas</a:t>
                </a:r>
              </a:p>
              <a:p>
                <a:pPr lvl="1"/>
                <a:r>
                  <a:rPr lang="en-US" dirty="0"/>
                  <a:t>Names: Glipizide, Glimepiride, Glyburide</a:t>
                </a:r>
              </a:p>
              <a:p>
                <a:pPr lvl="1"/>
                <a:r>
                  <a:rPr lang="en-US" dirty="0"/>
                  <a:t>Mechanism of Action: Increase insulin release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dirty="0"/>
                  <a:t>-cells in the pancreas &amp; increase peripheral insulin sensitivity</a:t>
                </a:r>
              </a:p>
              <a:p>
                <a:pPr lvl="1"/>
                <a:r>
                  <a:rPr lang="en-US" dirty="0"/>
                  <a:t>Avoid with sulfa allergies </a:t>
                </a:r>
              </a:p>
              <a:p>
                <a:pPr lvl="1"/>
                <a:r>
                  <a:rPr lang="en-US" dirty="0"/>
                  <a:t>Dosing regimens: Once daily oral tablets</a:t>
                </a:r>
              </a:p>
              <a:p>
                <a:pPr lvl="1"/>
                <a:r>
                  <a:rPr lang="en-US" dirty="0"/>
                  <a:t>PK considerations: Liver metabolized and </a:t>
                </a:r>
                <a:r>
                  <a:rPr lang="en-US" dirty="0" err="1"/>
                  <a:t>renally</a:t>
                </a:r>
                <a:r>
                  <a:rPr lang="en-US" dirty="0"/>
                  <a:t> cleared</a:t>
                </a:r>
              </a:p>
              <a:p>
                <a:pPr lvl="1"/>
                <a:r>
                  <a:rPr lang="en-US" dirty="0"/>
                  <a:t>Surgical considerations: </a:t>
                </a:r>
              </a:p>
              <a:p>
                <a:pPr lvl="2"/>
                <a:r>
                  <a:rPr lang="en-US" b="1" dirty="0"/>
                  <a:t>Can cause hypoglycemic events. </a:t>
                </a:r>
              </a:p>
              <a:p>
                <a:pPr lvl="2"/>
                <a:r>
                  <a:rPr lang="en-US" dirty="0"/>
                  <a:t>Short acting versions should be held the night before operation.  </a:t>
                </a:r>
              </a:p>
              <a:p>
                <a:pPr lvl="2"/>
                <a:r>
                  <a:rPr lang="en-US" dirty="0"/>
                  <a:t>Long acting forms should be held 48-72 hours.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4360" y="2194560"/>
                <a:ext cx="8168640" cy="4069080"/>
              </a:xfrm>
              <a:blipFill>
                <a:blip r:embed="rId2"/>
                <a:stretch>
                  <a:fillRect l="-896"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9824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/>
          <a:lstStyle/>
          <a:p>
            <a:pPr algn="ctr"/>
            <a:r>
              <a:rPr lang="en-US" dirty="0"/>
              <a:t>DM Medications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Biguanides</a:t>
            </a:r>
            <a:endParaRPr lang="en-US" dirty="0"/>
          </a:p>
          <a:p>
            <a:pPr lvl="1"/>
            <a:r>
              <a:rPr lang="en-US" dirty="0"/>
              <a:t>Names: Metformin**</a:t>
            </a:r>
          </a:p>
          <a:p>
            <a:pPr lvl="1"/>
            <a:r>
              <a:rPr lang="en-US" dirty="0"/>
              <a:t>Mechanism of action: Decreases hepatic glucose production, decreases intestinal absorption of glucose and improves insulin sensitivity.</a:t>
            </a:r>
          </a:p>
          <a:p>
            <a:pPr lvl="1"/>
            <a:r>
              <a:rPr lang="en-US" dirty="0"/>
              <a:t>Dosing regimens: One to two times daily.  Max dose of 2000 mg daily.</a:t>
            </a:r>
          </a:p>
          <a:p>
            <a:pPr lvl="1"/>
            <a:r>
              <a:rPr lang="en-US" dirty="0"/>
              <a:t>PK considerations: </a:t>
            </a:r>
            <a:r>
              <a:rPr lang="en-US" dirty="0" err="1"/>
              <a:t>Renally</a:t>
            </a:r>
            <a:r>
              <a:rPr lang="en-US" dirty="0"/>
              <a:t> cleared and dose adjusted based on GFR.</a:t>
            </a:r>
          </a:p>
          <a:p>
            <a:pPr lvl="1"/>
            <a:r>
              <a:rPr lang="en-US" dirty="0"/>
              <a:t>Surgical considerations: Hold morning of procedure.  </a:t>
            </a:r>
          </a:p>
          <a:p>
            <a:pPr lvl="1"/>
            <a:r>
              <a:rPr lang="en-US" b="1" dirty="0"/>
              <a:t>Does not cause hypoglycemia</a:t>
            </a:r>
          </a:p>
          <a:p>
            <a:pPr lvl="1"/>
            <a:r>
              <a:rPr lang="en-US" dirty="0"/>
              <a:t>May cause lactic acidosis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037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/>
          <a:lstStyle/>
          <a:p>
            <a:pPr algn="ctr"/>
            <a:r>
              <a:rPr lang="en-US" dirty="0"/>
              <a:t>DM Medications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Thiazolidinediones</a:t>
            </a:r>
            <a:endParaRPr lang="en-US" dirty="0"/>
          </a:p>
          <a:p>
            <a:pPr lvl="1"/>
            <a:r>
              <a:rPr lang="en-US" dirty="0"/>
              <a:t>Names: Pioglitazone (Actos), Rosiglitazone (Avandia)</a:t>
            </a:r>
          </a:p>
          <a:p>
            <a:pPr lvl="1"/>
            <a:r>
              <a:rPr lang="en-US" dirty="0"/>
              <a:t>Mechanism of action: Selective agonist for peroxisome proliferator-activated receptor-gamma (</a:t>
            </a:r>
            <a:r>
              <a:rPr lang="en-US" dirty="0" err="1"/>
              <a:t>PPARgamma</a:t>
            </a:r>
            <a:r>
              <a:rPr lang="en-US" dirty="0"/>
              <a:t>). Decreases liver glucose production, increases insulin sensitivity of adipose, muscle, and liver cells</a:t>
            </a:r>
          </a:p>
          <a:p>
            <a:pPr lvl="1"/>
            <a:r>
              <a:rPr lang="en-US" dirty="0"/>
              <a:t>Dosing regimens: Typically daily dosing</a:t>
            </a:r>
          </a:p>
          <a:p>
            <a:pPr lvl="1"/>
            <a:r>
              <a:rPr lang="en-US" dirty="0"/>
              <a:t>PK considerations: No dosing adjustments </a:t>
            </a:r>
          </a:p>
          <a:p>
            <a:pPr lvl="1"/>
            <a:r>
              <a:rPr lang="en-US" dirty="0"/>
              <a:t>Surgical considerations: Hold dose morning of surgery</a:t>
            </a:r>
          </a:p>
          <a:p>
            <a:pPr lvl="1"/>
            <a:r>
              <a:rPr lang="en-US" dirty="0"/>
              <a:t>Other notes: Actos not on the market in parts of Europe due to bladder cancer concerns, and Avandia was previously off the market in the US for concerns regarding increased CV risk. </a:t>
            </a:r>
            <a:r>
              <a:rPr lang="en-US" b="1" dirty="0"/>
              <a:t>Both exacerbate CHF</a:t>
            </a:r>
            <a:r>
              <a:rPr lang="en-US" dirty="0"/>
              <a:t>.</a:t>
            </a:r>
          </a:p>
          <a:p>
            <a:pPr lvl="1"/>
            <a:r>
              <a:rPr lang="en-US" b="1" dirty="0"/>
              <a:t>Does not cause hypoglycemia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644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/>
          <a:lstStyle/>
          <a:p>
            <a:pPr algn="ctr"/>
            <a:r>
              <a:rPr lang="en-US" dirty="0"/>
              <a:t>DM Medications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Meglitinides</a:t>
            </a:r>
          </a:p>
          <a:p>
            <a:pPr lvl="1"/>
            <a:r>
              <a:rPr lang="en-US" dirty="0"/>
              <a:t>Names: </a:t>
            </a:r>
            <a:r>
              <a:rPr lang="en-US" dirty="0" err="1"/>
              <a:t>Nateglinide</a:t>
            </a:r>
            <a:r>
              <a:rPr lang="en-US" dirty="0"/>
              <a:t> (</a:t>
            </a:r>
            <a:r>
              <a:rPr lang="en-US" dirty="0" err="1"/>
              <a:t>Starlix</a:t>
            </a:r>
            <a:r>
              <a:rPr lang="en-US" dirty="0"/>
              <a:t>), </a:t>
            </a:r>
            <a:r>
              <a:rPr lang="en-US" dirty="0" err="1"/>
              <a:t>Rapaglinide</a:t>
            </a:r>
            <a:r>
              <a:rPr lang="en-US" dirty="0"/>
              <a:t> (</a:t>
            </a:r>
            <a:r>
              <a:rPr lang="en-US" dirty="0" err="1"/>
              <a:t>Prandin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Mechanism of action: Increases insulin production and secretion by B-cells</a:t>
            </a:r>
          </a:p>
          <a:p>
            <a:pPr lvl="1"/>
            <a:r>
              <a:rPr lang="en-US" dirty="0"/>
              <a:t>Dosing regimens: Typically daily dosing</a:t>
            </a:r>
          </a:p>
          <a:p>
            <a:pPr lvl="1"/>
            <a:r>
              <a:rPr lang="en-US" dirty="0"/>
              <a:t>PK considerations: Renal clearance</a:t>
            </a:r>
          </a:p>
          <a:p>
            <a:pPr lvl="1"/>
            <a:r>
              <a:rPr lang="en-US" dirty="0"/>
              <a:t>Surgical considerations: Hold dose morning of surgery</a:t>
            </a:r>
          </a:p>
          <a:p>
            <a:pPr lvl="1"/>
            <a:r>
              <a:rPr lang="en-US" dirty="0"/>
              <a:t>Other notes: May cause cough or even bronchitis. </a:t>
            </a:r>
          </a:p>
          <a:p>
            <a:pPr lvl="1"/>
            <a:r>
              <a:rPr lang="en-US" b="1" dirty="0"/>
              <a:t>May cause hypoglycemia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093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/>
          <a:lstStyle/>
          <a:p>
            <a:pPr algn="ctr"/>
            <a:r>
              <a:rPr lang="en-US" dirty="0"/>
              <a:t>DM Medications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DPP-4 inhibitors (-gliptins)</a:t>
            </a:r>
          </a:p>
          <a:p>
            <a:pPr lvl="1"/>
            <a:r>
              <a:rPr lang="en-US" dirty="0"/>
              <a:t>Names: </a:t>
            </a:r>
            <a:r>
              <a:rPr lang="en-US" dirty="0" err="1"/>
              <a:t>Sitagliptin</a:t>
            </a:r>
            <a:r>
              <a:rPr lang="en-US" dirty="0"/>
              <a:t> (Januvia), </a:t>
            </a:r>
            <a:r>
              <a:rPr lang="en-US" dirty="0" err="1"/>
              <a:t>Linagliptin</a:t>
            </a:r>
            <a:r>
              <a:rPr lang="en-US" dirty="0"/>
              <a:t> (</a:t>
            </a:r>
            <a:r>
              <a:rPr lang="en-US" dirty="0" err="1"/>
              <a:t>Tradjenta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Mechanism of action: Inhibits dipeptidyl peptidase IV resulting in prolonged active </a:t>
            </a:r>
            <a:r>
              <a:rPr lang="en-US" dirty="0" err="1"/>
              <a:t>incretin</a:t>
            </a:r>
            <a:r>
              <a:rPr lang="en-US" dirty="0"/>
              <a:t> levels. </a:t>
            </a:r>
            <a:r>
              <a:rPr lang="en-US" dirty="0" err="1"/>
              <a:t>Incretin</a:t>
            </a:r>
            <a:r>
              <a:rPr lang="en-US" dirty="0"/>
              <a:t> hormones increase insulin synthesis and release from pancreatic beta cells. Decreased glucagon secretion results in decreased hepatic glucose production.</a:t>
            </a:r>
          </a:p>
          <a:p>
            <a:pPr lvl="1"/>
            <a:r>
              <a:rPr lang="en-US" dirty="0"/>
              <a:t>Dosing regimens: Daily dosing </a:t>
            </a:r>
          </a:p>
          <a:p>
            <a:pPr lvl="1"/>
            <a:r>
              <a:rPr lang="en-US" dirty="0"/>
              <a:t>PK considerations: </a:t>
            </a:r>
            <a:r>
              <a:rPr lang="en-US" dirty="0" err="1"/>
              <a:t>Renally</a:t>
            </a:r>
            <a:r>
              <a:rPr lang="en-US" dirty="0"/>
              <a:t> cleared and dose adjusted</a:t>
            </a:r>
          </a:p>
          <a:p>
            <a:pPr lvl="1"/>
            <a:r>
              <a:rPr lang="en-US" dirty="0"/>
              <a:t>Surgical considerations: Hold morning dose prior to surgery. </a:t>
            </a:r>
            <a:r>
              <a:rPr lang="en-US" b="1" dirty="0"/>
              <a:t>May see hypoglycemia.</a:t>
            </a:r>
          </a:p>
        </p:txBody>
      </p:sp>
    </p:spTree>
    <p:extLst>
      <p:ext uri="{BB962C8B-B14F-4D97-AF65-F5344CB8AC3E}">
        <p14:creationId xmlns:p14="http://schemas.microsoft.com/office/powerpoint/2010/main" val="33116904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/>
          <a:lstStyle/>
          <a:p>
            <a:pPr algn="ctr"/>
            <a:r>
              <a:rPr lang="en-US" dirty="0"/>
              <a:t>DM Medications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SGLT2 Inhibitors (-</a:t>
            </a:r>
            <a:r>
              <a:rPr lang="en-US" dirty="0" err="1"/>
              <a:t>flozin</a:t>
            </a:r>
            <a:r>
              <a:rPr lang="en-US" dirty="0"/>
              <a:t>), </a:t>
            </a:r>
          </a:p>
          <a:p>
            <a:pPr lvl="1"/>
            <a:r>
              <a:rPr lang="en-US" dirty="0"/>
              <a:t>Names </a:t>
            </a:r>
            <a:r>
              <a:rPr lang="en-US" dirty="0" err="1"/>
              <a:t>Canagliflozin</a:t>
            </a:r>
            <a:r>
              <a:rPr lang="en-US" dirty="0"/>
              <a:t> (</a:t>
            </a:r>
            <a:r>
              <a:rPr lang="en-US" dirty="0" err="1"/>
              <a:t>Invokana</a:t>
            </a:r>
            <a:r>
              <a:rPr lang="en-US" dirty="0"/>
              <a:t>), </a:t>
            </a:r>
            <a:r>
              <a:rPr lang="en-US" dirty="0" err="1"/>
              <a:t>Dapagliflozin</a:t>
            </a:r>
            <a:r>
              <a:rPr lang="en-US" dirty="0"/>
              <a:t> (</a:t>
            </a:r>
            <a:r>
              <a:rPr lang="en-US" dirty="0" err="1"/>
              <a:t>Farixiga</a:t>
            </a:r>
            <a:r>
              <a:rPr lang="en-US" dirty="0"/>
              <a:t>), and </a:t>
            </a:r>
            <a:r>
              <a:rPr lang="en-US" dirty="0" err="1"/>
              <a:t>Empagliflozin</a:t>
            </a:r>
            <a:r>
              <a:rPr lang="en-US" dirty="0"/>
              <a:t> (Jardiance)***</a:t>
            </a:r>
          </a:p>
          <a:p>
            <a:pPr lvl="1"/>
            <a:r>
              <a:rPr lang="en-US" dirty="0"/>
              <a:t>Mechanism of action: Promote the renal excretion of glucose</a:t>
            </a:r>
          </a:p>
          <a:p>
            <a:pPr lvl="1"/>
            <a:r>
              <a:rPr lang="en-US" dirty="0"/>
              <a:t>Dosing regimens: Once daily dosing </a:t>
            </a:r>
          </a:p>
          <a:p>
            <a:pPr lvl="1"/>
            <a:r>
              <a:rPr lang="en-US" dirty="0"/>
              <a:t>PK considerations: </a:t>
            </a:r>
            <a:r>
              <a:rPr lang="en-US" dirty="0" err="1"/>
              <a:t>Renally</a:t>
            </a:r>
            <a:r>
              <a:rPr lang="en-US" dirty="0"/>
              <a:t> cleared and dose adjusted</a:t>
            </a:r>
          </a:p>
          <a:p>
            <a:pPr lvl="1"/>
            <a:r>
              <a:rPr lang="en-US" dirty="0"/>
              <a:t>Surgical considerations: </a:t>
            </a:r>
          </a:p>
          <a:p>
            <a:pPr lvl="2"/>
            <a:r>
              <a:rPr lang="en-US" dirty="0"/>
              <a:t>Hold morning dose of mediation</a:t>
            </a:r>
          </a:p>
          <a:p>
            <a:pPr lvl="2"/>
            <a:r>
              <a:rPr lang="en-US" dirty="0"/>
              <a:t>Tied to increased risk of UTI, genital infections, necrotizing fasciitis, and hypotension.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473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/>
          <a:lstStyle/>
          <a:p>
            <a:pPr algn="ctr"/>
            <a:r>
              <a:rPr lang="en-US" dirty="0"/>
              <a:t>DM Medications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GLP-1 Receptor Agonists (-tides)</a:t>
            </a:r>
          </a:p>
          <a:p>
            <a:pPr lvl="1"/>
            <a:r>
              <a:rPr lang="en-US" dirty="0"/>
              <a:t>Names </a:t>
            </a:r>
            <a:r>
              <a:rPr lang="en-US" dirty="0" err="1"/>
              <a:t>Exenatide</a:t>
            </a:r>
            <a:r>
              <a:rPr lang="en-US" dirty="0"/>
              <a:t> (</a:t>
            </a:r>
            <a:r>
              <a:rPr lang="en-US" dirty="0" err="1"/>
              <a:t>Byetta</a:t>
            </a:r>
            <a:r>
              <a:rPr lang="en-US" dirty="0"/>
              <a:t>, </a:t>
            </a:r>
            <a:r>
              <a:rPr lang="en-US" dirty="0" err="1"/>
              <a:t>Bydureon</a:t>
            </a:r>
            <a:r>
              <a:rPr lang="en-US" dirty="0"/>
              <a:t>), </a:t>
            </a:r>
            <a:r>
              <a:rPr lang="en-US" dirty="0" err="1"/>
              <a:t>Liraglutide</a:t>
            </a:r>
            <a:r>
              <a:rPr lang="en-US" dirty="0"/>
              <a:t>*** (</a:t>
            </a:r>
            <a:r>
              <a:rPr lang="en-US" dirty="0" err="1"/>
              <a:t>Victoza</a:t>
            </a:r>
            <a:r>
              <a:rPr lang="en-US" dirty="0"/>
              <a:t>, </a:t>
            </a:r>
            <a:r>
              <a:rPr lang="en-US" dirty="0" err="1"/>
              <a:t>Saxenda</a:t>
            </a:r>
            <a:r>
              <a:rPr lang="en-US" dirty="0"/>
              <a:t>), </a:t>
            </a:r>
            <a:r>
              <a:rPr lang="en-US" dirty="0" err="1"/>
              <a:t>Dulaglutide</a:t>
            </a:r>
            <a:r>
              <a:rPr lang="en-US" dirty="0"/>
              <a:t> (</a:t>
            </a:r>
            <a:r>
              <a:rPr lang="en-US" dirty="0" err="1"/>
              <a:t>Trulicity</a:t>
            </a:r>
            <a:r>
              <a:rPr lang="en-US" dirty="0"/>
              <a:t>), and </a:t>
            </a:r>
            <a:r>
              <a:rPr lang="en-US" dirty="0" err="1"/>
              <a:t>Semaglutide</a:t>
            </a:r>
            <a:r>
              <a:rPr lang="en-US" dirty="0"/>
              <a:t> (</a:t>
            </a:r>
            <a:r>
              <a:rPr lang="en-US" dirty="0" err="1"/>
              <a:t>Ozempic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Mechanism of action: </a:t>
            </a:r>
            <a:r>
              <a:rPr lang="en-US" dirty="0" err="1"/>
              <a:t>Incretin</a:t>
            </a:r>
            <a:r>
              <a:rPr lang="en-US" dirty="0"/>
              <a:t> hormone which increases glucose-dependent insulin secretion, decreases glucagon secretion, increases B-cell growth/replication, slows gastric emptying, and decreases food intake</a:t>
            </a:r>
          </a:p>
          <a:p>
            <a:pPr lvl="1"/>
            <a:r>
              <a:rPr lang="en-US" dirty="0"/>
              <a:t>Dosing regimens: SQ from daily to weekly dosing. </a:t>
            </a:r>
          </a:p>
          <a:p>
            <a:pPr lvl="1"/>
            <a:r>
              <a:rPr lang="en-US" dirty="0"/>
              <a:t>PK considerations: Wide variation in drug half lives.</a:t>
            </a:r>
          </a:p>
          <a:p>
            <a:pPr lvl="1"/>
            <a:r>
              <a:rPr lang="en-US" dirty="0"/>
              <a:t>Surgical considerations</a:t>
            </a:r>
          </a:p>
          <a:p>
            <a:pPr lvl="2"/>
            <a:r>
              <a:rPr lang="en-US" dirty="0"/>
              <a:t>Hold morning of procedure</a:t>
            </a:r>
          </a:p>
          <a:p>
            <a:pPr lvl="2"/>
            <a:r>
              <a:rPr lang="en-US" dirty="0"/>
              <a:t>Known to cause pancreatitis</a:t>
            </a:r>
          </a:p>
          <a:p>
            <a:pPr lvl="2"/>
            <a:r>
              <a:rPr lang="en-US" b="1" dirty="0"/>
              <a:t>May cause hypoglycemia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168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64373"/>
            <a:ext cx="7955280" cy="1293028"/>
          </a:xfrm>
        </p:spPr>
        <p:txBody>
          <a:bodyPr/>
          <a:lstStyle/>
          <a:p>
            <a:pPr algn="ctr"/>
            <a:r>
              <a:rPr lang="en-US" dirty="0"/>
              <a:t>DM Medications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Uncommon options</a:t>
            </a:r>
          </a:p>
          <a:p>
            <a:pPr lvl="1"/>
            <a:r>
              <a:rPr lang="en-US" dirty="0"/>
              <a:t>Alpha-glucosidase inhibitors (</a:t>
            </a:r>
            <a:r>
              <a:rPr lang="en-US" dirty="0" err="1"/>
              <a:t>Precose</a:t>
            </a:r>
            <a:r>
              <a:rPr lang="en-US" dirty="0"/>
              <a:t>, Acarbose)(inhibits metabolism of intestinal sucrose)</a:t>
            </a:r>
          </a:p>
          <a:p>
            <a:pPr lvl="2"/>
            <a:r>
              <a:rPr lang="en-US" dirty="0"/>
              <a:t>Taken with first bite of each meal.  Causes significant flatulence, diarrhea, and abdominal pain.</a:t>
            </a:r>
          </a:p>
          <a:p>
            <a:pPr lvl="2"/>
            <a:r>
              <a:rPr lang="en-US" b="1" dirty="0"/>
              <a:t>Does not cause hypoglycemia</a:t>
            </a:r>
          </a:p>
          <a:p>
            <a:pPr lvl="1"/>
            <a:r>
              <a:rPr lang="en-US" dirty="0"/>
              <a:t>Bile Acid Binding Resins </a:t>
            </a:r>
            <a:r>
              <a:rPr lang="en-US" dirty="0" err="1"/>
              <a:t>Colesevelam</a:t>
            </a:r>
            <a:r>
              <a:rPr lang="en-US" dirty="0"/>
              <a:t> (</a:t>
            </a:r>
            <a:r>
              <a:rPr lang="en-US" dirty="0" err="1"/>
              <a:t>Welchol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Can cause constipation and bind to fat soluble vitamins</a:t>
            </a:r>
          </a:p>
          <a:p>
            <a:pPr lvl="1"/>
            <a:r>
              <a:rPr lang="en-US" dirty="0"/>
              <a:t>Dopamine Agonist (</a:t>
            </a:r>
            <a:r>
              <a:rPr lang="en-US" dirty="0" err="1"/>
              <a:t>Cycloset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Can cause hypotension and </a:t>
            </a:r>
            <a:r>
              <a:rPr lang="en-US" dirty="0" err="1"/>
              <a:t>orthostasis</a:t>
            </a:r>
            <a:endParaRPr lang="en-US" dirty="0"/>
          </a:p>
          <a:p>
            <a:pPr lvl="1"/>
            <a:r>
              <a:rPr lang="en-US" dirty="0"/>
              <a:t>Amylin Antagonists(pramlintide)(slows gastric emptying and suppresses glucagon)</a:t>
            </a:r>
          </a:p>
          <a:p>
            <a:pPr lvl="2"/>
            <a:r>
              <a:rPr lang="en-US" dirty="0"/>
              <a:t>SQ injection used in T1DM and T2DM</a:t>
            </a:r>
          </a:p>
          <a:p>
            <a:pPr lvl="2"/>
            <a:r>
              <a:rPr lang="en-US" b="1" dirty="0"/>
              <a:t>May cause hypoglycemia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55401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6864</Words>
  <Application>Microsoft Office PowerPoint</Application>
  <PresentationFormat>On-screen Show (4:3)</PresentationFormat>
  <Paragraphs>1028</Paragraphs>
  <Slides>147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6" baseType="lpstr">
      <vt:lpstr>Arial</vt:lpstr>
      <vt:lpstr>Calibri</vt:lpstr>
      <vt:lpstr>Calibri Light</vt:lpstr>
      <vt:lpstr>Cambria Math</vt:lpstr>
      <vt:lpstr>Century Gothic</vt:lpstr>
      <vt:lpstr>SourceSansPro-Regular</vt:lpstr>
      <vt:lpstr>Symbol</vt:lpstr>
      <vt:lpstr>Times New Roman</vt:lpstr>
      <vt:lpstr>Vapor Trail</vt:lpstr>
      <vt:lpstr>Anesthesia Care for Patients with Endocrine Disorders</vt:lpstr>
      <vt:lpstr>Endocrine Objectives</vt:lpstr>
      <vt:lpstr>Endocrine Objectives</vt:lpstr>
      <vt:lpstr>General Principles</vt:lpstr>
      <vt:lpstr>General principles (cont.)</vt:lpstr>
      <vt:lpstr>Endocrine Response to Stress/Surgery</vt:lpstr>
      <vt:lpstr>Endocrine Glands - Primary</vt:lpstr>
      <vt:lpstr>Other Endocrine Glands</vt:lpstr>
      <vt:lpstr>PowerPoint Presentation</vt:lpstr>
      <vt:lpstr>Hormones</vt:lpstr>
      <vt:lpstr>Classes of Hormones</vt:lpstr>
      <vt:lpstr>Proteins and Polypeptides</vt:lpstr>
      <vt:lpstr>Proteins and Polypeptides</vt:lpstr>
      <vt:lpstr>Proteins and Polypeptides</vt:lpstr>
      <vt:lpstr>Proteins and Polypeptides</vt:lpstr>
      <vt:lpstr>Proteins and Polypeptides</vt:lpstr>
      <vt:lpstr>Proteins and Polypeptides</vt:lpstr>
      <vt:lpstr>Proteins and Polypeptides</vt:lpstr>
      <vt:lpstr>Amine Hormones</vt:lpstr>
      <vt:lpstr>Thyroid Hormones</vt:lpstr>
      <vt:lpstr>Amine Hormones</vt:lpstr>
      <vt:lpstr>Steroid Hormones</vt:lpstr>
      <vt:lpstr>Steroid Hormones</vt:lpstr>
      <vt:lpstr>Regulation of Hormone Secretion</vt:lpstr>
      <vt:lpstr>Feedback control</vt:lpstr>
      <vt:lpstr>The Pituitary Gland</vt:lpstr>
      <vt:lpstr>Pituitary Gland</vt:lpstr>
      <vt:lpstr>Pituitary Gland</vt:lpstr>
      <vt:lpstr>Pituitary Gland</vt:lpstr>
      <vt:lpstr>Anterior vs. Posterior Pituitary hormones</vt:lpstr>
      <vt:lpstr>Anterior Pituitary Lobe</vt:lpstr>
      <vt:lpstr>Anterior Pituitary</vt:lpstr>
      <vt:lpstr>Anterior Pituitary</vt:lpstr>
      <vt:lpstr>Factors That Stimulate Secretion</vt:lpstr>
      <vt:lpstr>Factors That Inhibit Secretion</vt:lpstr>
      <vt:lpstr>Growth Hormone</vt:lpstr>
      <vt:lpstr>Adrenocorticotropin (ACTH)</vt:lpstr>
      <vt:lpstr>Anterior Pituitary Disorders</vt:lpstr>
      <vt:lpstr>Effects of Hyposecretion</vt:lpstr>
      <vt:lpstr>Pituitary hormones and associated diseases</vt:lpstr>
      <vt:lpstr>Treatment of pituitary tumor</vt:lpstr>
      <vt:lpstr>Transsphenoidal Approach</vt:lpstr>
      <vt:lpstr>Pituitary vs. Major Vessels</vt:lpstr>
      <vt:lpstr>Beach chair (every inch is 2 mm Hg)</vt:lpstr>
      <vt:lpstr>Notice where the anesthetist is!</vt:lpstr>
      <vt:lpstr>Venous Air Embolism</vt:lpstr>
      <vt:lpstr>Anesthetic Management </vt:lpstr>
      <vt:lpstr>Anterior Pituitary Disorders</vt:lpstr>
      <vt:lpstr>Growth Hormone Disorders</vt:lpstr>
      <vt:lpstr>Andre the Giant!</vt:lpstr>
      <vt:lpstr>Acromegaly Treatment</vt:lpstr>
      <vt:lpstr>Acromegaly  Anesthetic Implications </vt:lpstr>
      <vt:lpstr>Growth Hormone Disorders</vt:lpstr>
      <vt:lpstr>Posterior Pituitary Lobe</vt:lpstr>
      <vt:lpstr>ADH</vt:lpstr>
      <vt:lpstr>Diabetes Insipidus (DI)</vt:lpstr>
      <vt:lpstr>Di</vt:lpstr>
      <vt:lpstr>DDAVP</vt:lpstr>
      <vt:lpstr>Hypersecretion - SIADH</vt:lpstr>
      <vt:lpstr>SIADH Anesthetic Management</vt:lpstr>
      <vt:lpstr>Thyroid</vt:lpstr>
      <vt:lpstr>thyroid</vt:lpstr>
      <vt:lpstr>thyroid</vt:lpstr>
      <vt:lpstr>thyroid</vt:lpstr>
      <vt:lpstr>thyroid</vt:lpstr>
      <vt:lpstr>Thyroid</vt:lpstr>
      <vt:lpstr>Parathyroid</vt:lpstr>
      <vt:lpstr>Pancreas</vt:lpstr>
      <vt:lpstr>Anatomy</vt:lpstr>
      <vt:lpstr>Islets of Langerhans</vt:lpstr>
      <vt:lpstr>Insulin</vt:lpstr>
      <vt:lpstr>Stimulation of Insulin Release</vt:lpstr>
      <vt:lpstr>Inhibition of Insulin Release</vt:lpstr>
      <vt:lpstr>Insulin Metabolic Effects</vt:lpstr>
      <vt:lpstr>Insulin Metabolic Effects</vt:lpstr>
      <vt:lpstr>Insulin Metabolic Effects</vt:lpstr>
      <vt:lpstr>Glucose</vt:lpstr>
      <vt:lpstr>Glucagon</vt:lpstr>
      <vt:lpstr>diabetes</vt:lpstr>
      <vt:lpstr>Diabetes Mellitus type I</vt:lpstr>
      <vt:lpstr>Diabetes Mellitus type II</vt:lpstr>
      <vt:lpstr>Other type of DM—caused by </vt:lpstr>
      <vt:lpstr>End Organ Complications with DM</vt:lpstr>
      <vt:lpstr>End Organ Complications with DM</vt:lpstr>
      <vt:lpstr>DM Complications</vt:lpstr>
      <vt:lpstr>DM Complications</vt:lpstr>
      <vt:lpstr>DM Anesthetic Considerations</vt:lpstr>
      <vt:lpstr>Prayer Sign</vt:lpstr>
      <vt:lpstr>DM Pre-Op Considerations</vt:lpstr>
      <vt:lpstr>DM Pre-Op Considerations</vt:lpstr>
      <vt:lpstr>DM Intra-op Management</vt:lpstr>
      <vt:lpstr>DM Medications Considerations</vt:lpstr>
      <vt:lpstr>DM Medications Considerations</vt:lpstr>
      <vt:lpstr>DM Medications Considerations</vt:lpstr>
      <vt:lpstr>DM Medications Considerations</vt:lpstr>
      <vt:lpstr>DM Medications Considerations</vt:lpstr>
      <vt:lpstr>DM Medications Considerations</vt:lpstr>
      <vt:lpstr>DM Medications Considerations</vt:lpstr>
      <vt:lpstr>DM Medications Considerations</vt:lpstr>
      <vt:lpstr>Combination Products</vt:lpstr>
      <vt:lpstr>Future potential options</vt:lpstr>
      <vt:lpstr>Types of Insulin</vt:lpstr>
      <vt:lpstr>Duration of insulin</vt:lpstr>
      <vt:lpstr>Insulin Surgical Considerations</vt:lpstr>
      <vt:lpstr>Monitoring Devices</vt:lpstr>
      <vt:lpstr>Adrenal Glands</vt:lpstr>
      <vt:lpstr>Adrenal Gland Anatomy</vt:lpstr>
      <vt:lpstr>Adrenal Gland Hormones</vt:lpstr>
      <vt:lpstr>Adrenal Medulla</vt:lpstr>
      <vt:lpstr>Review of Epinephrine</vt:lpstr>
      <vt:lpstr>Review of Norepinephrine</vt:lpstr>
      <vt:lpstr>Adrenal Cortex</vt:lpstr>
      <vt:lpstr>Adrenal Cortex Zona Glomerulosa</vt:lpstr>
      <vt:lpstr>Adrenal Cortex Zona Fasiculata</vt:lpstr>
      <vt:lpstr>Adrenal Cortex Zona reticularis</vt:lpstr>
      <vt:lpstr>Mineralcorticoids</vt:lpstr>
      <vt:lpstr>Aldosterone</vt:lpstr>
      <vt:lpstr>Renin-Angiotensin System</vt:lpstr>
      <vt:lpstr>Adrenal Cortex Disorders</vt:lpstr>
      <vt:lpstr>Adrenal Insufficiency (AI)</vt:lpstr>
      <vt:lpstr>AI Addison’s Disease</vt:lpstr>
      <vt:lpstr>Addison’s Disease Diagnosis &amp; Treatment</vt:lpstr>
      <vt:lpstr>Addison’s Disease  Anesthetic Considerations</vt:lpstr>
      <vt:lpstr>Addison’s Disease  Pre-op Glucocorticoid therapy</vt:lpstr>
      <vt:lpstr>Exogenous Glucocorticoid Therapy</vt:lpstr>
      <vt:lpstr>Table of comparative  Corticosteroid Pharmacology</vt:lpstr>
      <vt:lpstr>Glucocorticoid Preparations</vt:lpstr>
      <vt:lpstr>Addison’s Disease Anesthetic Management </vt:lpstr>
      <vt:lpstr>Intra-Op Adrenal Crisis</vt:lpstr>
      <vt:lpstr>Adrenal Crisis</vt:lpstr>
      <vt:lpstr>Adrenal Crisis Treatment</vt:lpstr>
      <vt:lpstr>Etomidate &amp; AI</vt:lpstr>
      <vt:lpstr>Cushing’s Syndrome (glucocorticoid xs)</vt:lpstr>
      <vt:lpstr>Cushing’s Syndrome</vt:lpstr>
      <vt:lpstr>Cushing’s Syndrome  Anesthesia Considerations</vt:lpstr>
      <vt:lpstr>    Cushing’s Syndrome Treatment</vt:lpstr>
      <vt:lpstr>Primary Hyperaldosteronism Conn’s Syndrome (Mineralcoricoid Excess) </vt:lpstr>
      <vt:lpstr>Primary Hyperaldosterone Conn’s Syndrome</vt:lpstr>
      <vt:lpstr>Primary Hyperaldosterone Conn’s Syndrome</vt:lpstr>
      <vt:lpstr>Conn’s Syndrome Anesthetic Management </vt:lpstr>
      <vt:lpstr>hypoaldosteronism      (Mineralocorticoid  Deficiency)</vt:lpstr>
      <vt:lpstr>Hypoaldosteronism</vt:lpstr>
      <vt:lpstr>Adrenal Medulla disorders</vt:lpstr>
      <vt:lpstr>Pheochromocytoma cont.</vt:lpstr>
      <vt:lpstr>Pheochromocytoma cont.</vt:lpstr>
      <vt:lpstr>Thank you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WALTER</dc:creator>
  <cp:lastModifiedBy>TODD WALTER</cp:lastModifiedBy>
  <cp:revision>35</cp:revision>
  <dcterms:created xsi:type="dcterms:W3CDTF">2020-11-02T19:56:05Z</dcterms:created>
  <dcterms:modified xsi:type="dcterms:W3CDTF">2022-01-02T19:23:45Z</dcterms:modified>
</cp:coreProperties>
</file>