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7" r:id="rId3"/>
    <p:sldId id="259" r:id="rId4"/>
    <p:sldId id="276" r:id="rId5"/>
    <p:sldId id="277" r:id="rId6"/>
    <p:sldId id="325" r:id="rId7"/>
    <p:sldId id="324" r:id="rId8"/>
    <p:sldId id="278" r:id="rId9"/>
    <p:sldId id="279" r:id="rId10"/>
    <p:sldId id="329" r:id="rId11"/>
    <p:sldId id="330" r:id="rId12"/>
    <p:sldId id="282" r:id="rId13"/>
    <p:sldId id="283" r:id="rId14"/>
    <p:sldId id="284" r:id="rId15"/>
    <p:sldId id="285" r:id="rId16"/>
    <p:sldId id="331" r:id="rId17"/>
    <p:sldId id="332" r:id="rId18"/>
    <p:sldId id="362" r:id="rId19"/>
    <p:sldId id="321" r:id="rId20"/>
    <p:sldId id="334" r:id="rId21"/>
    <p:sldId id="287" r:id="rId22"/>
    <p:sldId id="375" r:id="rId23"/>
    <p:sldId id="261" r:id="rId24"/>
    <p:sldId id="291" r:id="rId25"/>
    <p:sldId id="288" r:id="rId26"/>
    <p:sldId id="290" r:id="rId27"/>
    <p:sldId id="292" r:id="rId28"/>
    <p:sldId id="293" r:id="rId29"/>
    <p:sldId id="322" r:id="rId30"/>
    <p:sldId id="263" r:id="rId31"/>
    <p:sldId id="336" r:id="rId32"/>
    <p:sldId id="281" r:id="rId33"/>
    <p:sldId id="272" r:id="rId34"/>
    <p:sldId id="264" r:id="rId35"/>
    <p:sldId id="295" r:id="rId36"/>
    <p:sldId id="296" r:id="rId37"/>
    <p:sldId id="363" r:id="rId38"/>
    <p:sldId id="265" r:id="rId39"/>
    <p:sldId id="298" r:id="rId40"/>
    <p:sldId id="266" r:id="rId41"/>
    <p:sldId id="368" r:id="rId42"/>
    <p:sldId id="369" r:id="rId43"/>
    <p:sldId id="370" r:id="rId44"/>
    <p:sldId id="371" r:id="rId45"/>
    <p:sldId id="372" r:id="rId46"/>
    <p:sldId id="270" r:id="rId47"/>
    <p:sldId id="345" r:id="rId48"/>
    <p:sldId id="352" r:id="rId49"/>
    <p:sldId id="318" r:id="rId50"/>
    <p:sldId id="311" r:id="rId51"/>
    <p:sldId id="333" r:id="rId52"/>
    <p:sldId id="313" r:id="rId53"/>
    <p:sldId id="360" r:id="rId54"/>
    <p:sldId id="319" r:id="rId55"/>
    <p:sldId id="354" r:id="rId56"/>
    <p:sldId id="312" r:id="rId57"/>
    <p:sldId id="359" r:id="rId58"/>
    <p:sldId id="356" r:id="rId59"/>
    <p:sldId id="358" r:id="rId60"/>
    <p:sldId id="357" r:id="rId61"/>
    <p:sldId id="364" r:id="rId62"/>
    <p:sldId id="310" r:id="rId63"/>
    <p:sldId id="314" r:id="rId64"/>
    <p:sldId id="315" r:id="rId65"/>
    <p:sldId id="268" r:id="rId66"/>
    <p:sldId id="344" r:id="rId67"/>
    <p:sldId id="308" r:id="rId68"/>
    <p:sldId id="365" r:id="rId69"/>
    <p:sldId id="271" r:id="rId70"/>
    <p:sldId id="300" r:id="rId71"/>
    <p:sldId id="301" r:id="rId72"/>
    <p:sldId id="302" r:id="rId73"/>
    <p:sldId id="303" r:id="rId74"/>
    <p:sldId id="304" r:id="rId75"/>
    <p:sldId id="269" r:id="rId76"/>
    <p:sldId id="342" r:id="rId77"/>
    <p:sldId id="309" r:id="rId78"/>
    <p:sldId id="299" r:id="rId79"/>
    <p:sldId id="366" r:id="rId80"/>
    <p:sldId id="317" r:id="rId81"/>
    <p:sldId id="343" r:id="rId82"/>
    <p:sldId id="346" r:id="rId83"/>
    <p:sldId id="347" r:id="rId84"/>
    <p:sldId id="274" r:id="rId85"/>
    <p:sldId id="307" r:id="rId86"/>
    <p:sldId id="275" r:id="rId87"/>
    <p:sldId id="340" r:id="rId88"/>
    <p:sldId id="305" r:id="rId89"/>
    <p:sldId id="339" r:id="rId90"/>
    <p:sldId id="367" r:id="rId91"/>
    <p:sldId id="306" r:id="rId92"/>
    <p:sldId id="341" r:id="rId93"/>
    <p:sldId id="373" r:id="rId94"/>
    <p:sldId id="374" r:id="rId9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92879-CF72-49C6-B047-359B125E8A8B}" v="2" dt="2022-01-02T19:57:30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A9564-1CE7-443F-9CAA-A3AF2B5AE0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0237-5F5D-45F3-98E1-BC07A4B6C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0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84C3A5-344D-5B4E-9D10-67F645F308E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D97C759-AB48-404C-BE8B-53B22AD5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7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the influence of Nitric </a:t>
            </a:r>
            <a:r>
              <a:rPr lang="en-US" dirty="0" err="1"/>
              <a:t>ocise</a:t>
            </a:r>
            <a:r>
              <a:rPr lang="en-US" dirty="0"/>
              <a:t> </a:t>
            </a:r>
            <a:r>
              <a:rPr lang="en-US" dirty="0" err="1"/>
              <a:t>synthetase</a:t>
            </a:r>
            <a:r>
              <a:rPr lang="en-US" dirty="0"/>
              <a:t>, l-arginine is converted to nitric oxide (NO) NO then diffuses</a:t>
            </a:r>
            <a:r>
              <a:rPr lang="en-US" baseline="0" dirty="0"/>
              <a:t> into the muscle cells and activates soluble </a:t>
            </a:r>
            <a:r>
              <a:rPr lang="en-US" baseline="0" dirty="0" err="1"/>
              <a:t>guanylate</a:t>
            </a:r>
            <a:r>
              <a:rPr lang="en-US" baseline="0" dirty="0"/>
              <a:t> </a:t>
            </a:r>
            <a:r>
              <a:rPr lang="en-US" baseline="0" dirty="0" err="1"/>
              <a:t>cyclase</a:t>
            </a:r>
            <a:r>
              <a:rPr lang="en-US" baseline="0" dirty="0"/>
              <a:t>, subsequently producing as </a:t>
            </a:r>
            <a:r>
              <a:rPr lang="en-US" baseline="0" dirty="0" err="1"/>
              <a:t>econd</a:t>
            </a:r>
            <a:r>
              <a:rPr lang="en-US" baseline="0" dirty="0"/>
              <a:t> messenger, cyclic </a:t>
            </a:r>
            <a:r>
              <a:rPr lang="en-US" baseline="0" dirty="0" err="1"/>
              <a:t>guanosine</a:t>
            </a:r>
            <a:r>
              <a:rPr lang="en-US" baseline="0" dirty="0"/>
              <a:t> monophosphate, causing muscle relaxation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7C759-AB48-404C-BE8B-53B22AD5AF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7C759-AB48-404C-BE8B-53B22AD5AF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8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Initiation of clotting </a:t>
            </a:r>
            <a:r>
              <a:rPr lang="en-US" dirty="0" err="1"/>
              <a:t>casade</a:t>
            </a:r>
            <a:r>
              <a:rPr lang="en-US" dirty="0"/>
              <a:t> from injury</a:t>
            </a:r>
            <a:r>
              <a:rPr lang="en-US" baseline="0" dirty="0"/>
              <a:t> inside the cell begins with factor XII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7C759-AB48-404C-BE8B-53B22AD5AF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Lepirudin</a:t>
            </a:r>
            <a:r>
              <a:rPr lang="en-US" dirty="0"/>
              <a:t> in </a:t>
            </a:r>
            <a:r>
              <a:rPr lang="en-US" dirty="0" err="1"/>
              <a:t>metabolizied</a:t>
            </a:r>
            <a:r>
              <a:rPr lang="en-US" dirty="0"/>
              <a:t> by kidney</a:t>
            </a:r>
            <a:r>
              <a:rPr lang="en-US" baseline="0" dirty="0"/>
              <a:t> and will have prolonged effects in those with kidney disease</a:t>
            </a:r>
          </a:p>
          <a:p>
            <a:r>
              <a:rPr lang="en-US" baseline="0" dirty="0" err="1"/>
              <a:t>Bivalirudin</a:t>
            </a:r>
            <a:r>
              <a:rPr lang="en-US" baseline="0" dirty="0"/>
              <a:t> is the shortest acting DTI with quickest onset of action drug of choc for patients with both renal and hepatic dysfunction good agent for cardiopulmonary bypass in those with HIT</a:t>
            </a:r>
          </a:p>
          <a:p>
            <a:r>
              <a:rPr lang="en-US" baseline="0" dirty="0"/>
              <a:t>Clinical effects of DIT with ACT or </a:t>
            </a:r>
            <a:r>
              <a:rPr lang="en-US" baseline="0" dirty="0" err="1"/>
              <a:t>aPTT</a:t>
            </a:r>
            <a:r>
              <a:rPr lang="en-US" baseline="0" dirty="0"/>
              <a:t> but reversal depends on clearance of the drug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7C759-AB48-404C-BE8B-53B22AD5AF3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8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4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67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4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01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0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0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6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7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6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2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chemeClr val="bg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5AC8A2-C63C-49A4-89E9-2E4420D2ECA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5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utube+dealing+with+jehovah%27s+witness+and+blood+tranfusion&amp;view=detail&amp;mid=831BE05926C876AAE8AD831BE05926C876AAE8AD&amp;FORM=VIRE" TargetMode="Externa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815" y="628618"/>
            <a:ext cx="4776644" cy="1564744"/>
          </a:xfrm>
        </p:spPr>
        <p:txBody>
          <a:bodyPr>
            <a:normAutofit/>
          </a:bodyPr>
          <a:lstStyle/>
          <a:p>
            <a:r>
              <a:rPr lang="en-US" sz="4100" dirty="0"/>
              <a:t>Anemia &amp; coagulopathy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815" y="2410994"/>
            <a:ext cx="4192959" cy="1564744"/>
          </a:xfrm>
        </p:spPr>
        <p:txBody>
          <a:bodyPr>
            <a:normAutofit/>
          </a:bodyPr>
          <a:lstStyle/>
          <a:p>
            <a:r>
              <a:rPr lang="en-US" b="1" dirty="0"/>
              <a:t>Todd Walter DrAP, APRN, CRNA</a:t>
            </a:r>
          </a:p>
          <a:p>
            <a:r>
              <a:rPr lang="en-US" b="1" dirty="0"/>
              <a:t>todwal@msn.com</a:t>
            </a:r>
          </a:p>
        </p:txBody>
      </p:sp>
      <p:pic>
        <p:nvPicPr>
          <p:cNvPr id="7" name="Graphic 6" descr="IV">
            <a:extLst>
              <a:ext uri="{FF2B5EF4-FFF2-40B4-BE49-F238E27FC236}">
                <a16:creationId xmlns:a16="http://schemas.microsoft.com/office/drawing/2014/main" id="{F106AF82-2817-467F-990B-F9098DA7FA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74" y="1764977"/>
            <a:ext cx="3003367" cy="3003367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6540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011" y="183453"/>
            <a:ext cx="6571343" cy="1059305"/>
          </a:xfrm>
        </p:spPr>
        <p:txBody>
          <a:bodyPr/>
          <a:lstStyle/>
          <a:p>
            <a:r>
              <a:rPr lang="en-US" dirty="0"/>
              <a:t>Platelets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65" y="2246050"/>
            <a:ext cx="7907337" cy="48863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Do not contain a nucleus, RNA or DNA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Produce thrombin &amp; activate other coagulation factors which influence platelet recruitment to injury site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Store proteins &amp; non-proteins that synthesize prostaglandins which enable platelets to promote vascular &amp; local tissue reactions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Must be adequate in quality &amp; quantity or hemostasis will not be achieved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Inactive unless they become activated by vascular trauma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4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6554867" cy="1524000"/>
          </a:xfrm>
        </p:spPr>
        <p:txBody>
          <a:bodyPr/>
          <a:lstStyle/>
          <a:p>
            <a:r>
              <a:rPr lang="en-US" dirty="0"/>
              <a:t>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47" y="1644311"/>
            <a:ext cx="8035925" cy="4297363"/>
          </a:xfrm>
        </p:spPr>
        <p:txBody>
          <a:bodyPr>
            <a:normAutofit fontScale="92500"/>
          </a:bodyPr>
          <a:lstStyle/>
          <a:p>
            <a:pPr marL="282575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Under influence of </a:t>
            </a:r>
            <a:r>
              <a:rPr lang="en-US" sz="2400" b="1" dirty="0">
                <a:solidFill>
                  <a:schemeClr val="tx1"/>
                </a:solidFill>
              </a:rPr>
              <a:t>tissue factor </a:t>
            </a:r>
            <a:r>
              <a:rPr lang="en-US" sz="2400" dirty="0">
                <a:solidFill>
                  <a:schemeClr val="tx1"/>
                </a:solidFill>
              </a:rPr>
              <a:t>(extrinsic clotting pathway), platelet undergoes a conformational transformation as it becomes activated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   </a:t>
            </a:r>
            <a:r>
              <a:rPr lang="en-US" sz="2400" dirty="0">
                <a:solidFill>
                  <a:schemeClr val="tx1"/>
                </a:solidFill>
              </a:rPr>
              <a:t>Transformer!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Disk-like structure swells and becomes oval &amp; irregular</a:t>
            </a:r>
          </a:p>
          <a:p>
            <a:pPr marL="295275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Next glycoproteins </a:t>
            </a:r>
            <a:r>
              <a:rPr lang="en-US" sz="2600" dirty="0" err="1">
                <a:solidFill>
                  <a:schemeClr val="tx1"/>
                </a:solidFill>
              </a:rPr>
              <a:t>IIa</a:t>
            </a:r>
            <a:r>
              <a:rPr lang="en-US" sz="2600" dirty="0">
                <a:solidFill>
                  <a:schemeClr val="tx1"/>
                </a:solidFill>
              </a:rPr>
              <a:t> &amp; </a:t>
            </a:r>
            <a:r>
              <a:rPr lang="en-US" sz="2600" dirty="0" err="1">
                <a:solidFill>
                  <a:schemeClr val="tx1"/>
                </a:solidFill>
              </a:rPr>
              <a:t>IIIb</a:t>
            </a:r>
            <a:r>
              <a:rPr lang="en-US" sz="2600" dirty="0">
                <a:solidFill>
                  <a:schemeClr val="tx1"/>
                </a:solidFill>
              </a:rPr>
              <a:t> on platelet get activated &amp; project themselves outward</a:t>
            </a:r>
          </a:p>
          <a:p>
            <a:pPr marL="1035050" lvl="2" indent="-457200"/>
            <a:r>
              <a:rPr lang="en-US" sz="2400" dirty="0">
                <a:solidFill>
                  <a:schemeClr val="tx1"/>
                </a:solidFill>
              </a:rPr>
              <a:t>Link other activated platelets to form primary plug </a:t>
            </a:r>
          </a:p>
          <a:p>
            <a:pPr marL="1035050" lvl="2" indent="-457200"/>
            <a:r>
              <a:rPr lang="en-US" sz="2400" dirty="0">
                <a:solidFill>
                  <a:schemeClr val="tx1"/>
                </a:solidFill>
              </a:rPr>
              <a:t>Seals &amp; heals the injury</a:t>
            </a:r>
          </a:p>
        </p:txBody>
      </p:sp>
    </p:spTree>
    <p:extLst>
      <p:ext uri="{BB962C8B-B14F-4D97-AF65-F5344CB8AC3E}">
        <p14:creationId xmlns:p14="http://schemas.microsoft.com/office/powerpoint/2010/main" val="43209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3682"/>
            <a:ext cx="6554867" cy="1524000"/>
          </a:xfrm>
        </p:spPr>
        <p:txBody>
          <a:bodyPr/>
          <a:lstStyle/>
          <a:p>
            <a:r>
              <a:rPr lang="en-US" dirty="0"/>
              <a:t>Adhesion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8777" y="1432893"/>
            <a:ext cx="9037054" cy="4283355"/>
          </a:xfrm>
        </p:spPr>
        <p:txBody>
          <a:bodyPr>
            <a:normAutofit/>
          </a:bodyPr>
          <a:lstStyle/>
          <a:p>
            <a:pPr marL="7397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vWF mobilizes from within endothelial cells &amp; emerges from endothelial lining (remember vWF is responsible for platelet adhesion)</a:t>
            </a:r>
          </a:p>
          <a:p>
            <a:pPr lvl="3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vWF makes platelets “sticky” and allows them to adhere to injury site </a:t>
            </a:r>
          </a:p>
          <a:p>
            <a:pPr marL="7397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Glyoprotein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Ib</a:t>
            </a:r>
            <a:r>
              <a:rPr lang="en-US" sz="2400" dirty="0">
                <a:solidFill>
                  <a:schemeClr val="tx1"/>
                </a:solidFill>
              </a:rPr>
              <a:t> receptors emerge from platelet surface</a:t>
            </a:r>
          </a:p>
          <a:p>
            <a:pPr marL="7397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GIb</a:t>
            </a:r>
            <a:r>
              <a:rPr lang="en-US" sz="2400" dirty="0">
                <a:solidFill>
                  <a:schemeClr val="tx1"/>
                </a:solidFill>
              </a:rPr>
              <a:t> attaches to vWF and attracts platelets to endothelial lining</a:t>
            </a:r>
          </a:p>
          <a:p>
            <a:pPr marL="739775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Nitric Oxide </a:t>
            </a:r>
            <a:r>
              <a:rPr lang="en-US" sz="2400" dirty="0">
                <a:solidFill>
                  <a:schemeClr val="tx1"/>
                </a:solidFill>
              </a:rPr>
              <a:t>inhibits aggregation and adhesion</a:t>
            </a:r>
          </a:p>
        </p:txBody>
      </p:sp>
    </p:spTree>
    <p:extLst>
      <p:ext uri="{BB962C8B-B14F-4D97-AF65-F5344CB8AC3E}">
        <p14:creationId xmlns:p14="http://schemas.microsoft.com/office/powerpoint/2010/main" val="276792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1813"/>
            <a:ext cx="6554867" cy="1524000"/>
          </a:xfrm>
        </p:spPr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14" y="878681"/>
            <a:ext cx="8472487" cy="5100638"/>
          </a:xfrm>
        </p:spPr>
        <p:txBody>
          <a:bodyPr>
            <a:normAutofit/>
          </a:bodyPr>
          <a:lstStyle/>
          <a:p>
            <a:pPr marL="0" indent="-12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With platelet metamorphosis, alpha &amp; dense granules, contractile granules, thrombin, &amp; many important mediators get released into blood to promote pro-coagulation activity</a:t>
            </a:r>
          </a:p>
          <a:p>
            <a:pPr marL="0" indent="-12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These mediators are responsible for primary unstable clot formation </a:t>
            </a:r>
          </a:p>
          <a:p>
            <a:pPr marL="752475" lvl="1" indent="-4572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With small injury, this clot is enough to maintain hemostasis</a:t>
            </a:r>
          </a:p>
          <a:p>
            <a:pPr marL="752475" lvl="1" indent="-4572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With large injury, coagulation cascade is required for permanent repair to stabilize a secondary clot &amp; stop bleeding</a:t>
            </a:r>
          </a:p>
        </p:txBody>
      </p:sp>
    </p:spTree>
    <p:extLst>
      <p:ext uri="{BB962C8B-B14F-4D97-AF65-F5344CB8AC3E}">
        <p14:creationId xmlns:p14="http://schemas.microsoft.com/office/powerpoint/2010/main" val="6970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57" y="175156"/>
            <a:ext cx="6554867" cy="1524000"/>
          </a:xfrm>
        </p:spPr>
        <p:txBody>
          <a:bodyPr>
            <a:normAutofit/>
          </a:bodyPr>
          <a:lstStyle/>
          <a:p>
            <a:r>
              <a:rPr lang="en-US" sz="4400" dirty="0"/>
              <a:t>Coagulation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2" y="1639232"/>
            <a:ext cx="8542420" cy="4935621"/>
          </a:xfrm>
        </p:spPr>
        <p:txBody>
          <a:bodyPr>
            <a:noAutofit/>
          </a:bodyPr>
          <a:lstStyle/>
          <a:p>
            <a:pPr marL="282575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Cofactors are activated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Most cofactors are enzymes, (except factor V &amp; VIII)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Factor VIII is bound to vWF &amp; activated by thrombin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These factors are inactive &amp; circulate until activated to assist in coagulation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Activation occurs from either tissue or organ damage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Process ends when stabilization of hemorrhage occurs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Two separate coagulation pathways—Intrinsic &amp; Extrinsic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Common in both pathways is conversion of prothrombin to thrombin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Thrombin assists in activating factors V, VIII, I, and XIII &amp; influences platelet recruitment to injured area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Enough thrombin must be available to activate adequate fibrin to form a stable clot</a:t>
            </a:r>
          </a:p>
        </p:txBody>
      </p:sp>
    </p:spTree>
    <p:extLst>
      <p:ext uri="{BB962C8B-B14F-4D97-AF65-F5344CB8AC3E}">
        <p14:creationId xmlns:p14="http://schemas.microsoft.com/office/powerpoint/2010/main" val="426664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41" y="2152095"/>
            <a:ext cx="6554867" cy="1524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coagulation cascad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77256" y="535781"/>
            <a:ext cx="3267075" cy="3762375"/>
          </a:xfrm>
        </p:spPr>
      </p:pic>
      <p:sp>
        <p:nvSpPr>
          <p:cNvPr id="5" name="TextBox 4"/>
          <p:cNvSpPr txBox="1"/>
          <p:nvPr/>
        </p:nvSpPr>
        <p:spPr>
          <a:xfrm>
            <a:off x="160421" y="3515895"/>
            <a:ext cx="11630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www.derangedphysiology.com</a:t>
            </a:r>
            <a:r>
              <a:rPr lang="en-US" dirty="0"/>
              <a:t>/</a:t>
            </a:r>
            <a:r>
              <a:rPr lang="en-US" dirty="0" err="1"/>
              <a:t>php</a:t>
            </a:r>
            <a:r>
              <a:rPr lang="en-US" dirty="0"/>
              <a:t>/Pathology%20tests/images/coagulation%20cascade.JPG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0"/>
            <a:ext cx="5967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9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316248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thrombin &amp; </a:t>
            </a:r>
            <a:br>
              <a:rPr lang="en-US" sz="4000" dirty="0"/>
            </a:br>
            <a:r>
              <a:rPr lang="en-US" sz="4000" dirty="0"/>
              <a:t>the common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67" y="1378106"/>
            <a:ext cx="8543925" cy="5029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Thrombin behaves as an anticoagulant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prevents runaway clot formation by releasing tissue plasminogen activator (</a:t>
            </a:r>
            <a:r>
              <a:rPr lang="en-US" dirty="0" err="1">
                <a:solidFill>
                  <a:schemeClr val="tx1"/>
                </a:solidFill>
              </a:rPr>
              <a:t>tPA</a:t>
            </a:r>
            <a:r>
              <a:rPr lang="en-US" dirty="0">
                <a:solidFill>
                  <a:schemeClr val="tx1"/>
                </a:solidFill>
              </a:rPr>
              <a:t>) from endothelial cells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Stimulates protein C &amp; S to inhibit clot formation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Forms relationship with </a:t>
            </a:r>
            <a:r>
              <a:rPr lang="en-US" dirty="0" err="1">
                <a:solidFill>
                  <a:schemeClr val="tx1"/>
                </a:solidFill>
              </a:rPr>
              <a:t>antithrombin</a:t>
            </a:r>
            <a:r>
              <a:rPr lang="en-US" dirty="0">
                <a:solidFill>
                  <a:schemeClr val="tx1"/>
                </a:solidFill>
              </a:rPr>
              <a:t> III to interfere with coagulation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Thrombin activates factor I (fibrinogen) to its active form </a:t>
            </a:r>
            <a:r>
              <a:rPr lang="en-US" sz="2200" dirty="0" err="1">
                <a:solidFill>
                  <a:schemeClr val="tx1"/>
                </a:solidFill>
              </a:rPr>
              <a:t>Ia</a:t>
            </a:r>
            <a:r>
              <a:rPr lang="en-US" sz="2200" dirty="0">
                <a:solidFill>
                  <a:schemeClr val="tx1"/>
                </a:solidFill>
              </a:rPr>
              <a:t> (fibrin)</a:t>
            </a:r>
          </a:p>
          <a:p>
            <a:pPr lvl="2"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</a:rPr>
              <a:t>Factor XIII (fibrin stabilizing factor) is required to ensure platelet plug will hold</a:t>
            </a:r>
          </a:p>
          <a:p>
            <a:pPr lvl="2"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</a:rPr>
              <a:t>Forms a cross-linked mesh to increase strength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6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07885"/>
            <a:ext cx="6554867" cy="1524000"/>
          </a:xfrm>
        </p:spPr>
        <p:txBody>
          <a:bodyPr>
            <a:normAutofit/>
          </a:bodyPr>
          <a:lstStyle/>
          <a:p>
            <a:r>
              <a:rPr lang="en-US" sz="4000" dirty="0"/>
              <a:t>thrombin &amp; </a:t>
            </a:r>
            <a:br>
              <a:rPr lang="en-US" sz="4000" dirty="0"/>
            </a:br>
            <a:r>
              <a:rPr lang="en-US" sz="4000" dirty="0"/>
              <a:t>the common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45" y="2417235"/>
            <a:ext cx="6554867" cy="376767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Fibrin (factor </a:t>
            </a:r>
            <a:r>
              <a:rPr lang="en-US" sz="2200" dirty="0" err="1">
                <a:solidFill>
                  <a:schemeClr val="tx1"/>
                </a:solidFill>
              </a:rPr>
              <a:t>Ia</a:t>
            </a:r>
            <a:r>
              <a:rPr lang="en-US" sz="2200" dirty="0">
                <a:solidFill>
                  <a:schemeClr val="tx1"/>
                </a:solidFill>
              </a:rPr>
              <a:t>) + Factor XIII = </a:t>
            </a:r>
            <a:r>
              <a:rPr lang="en-US" sz="2200" dirty="0" err="1">
                <a:solidFill>
                  <a:schemeClr val="tx1"/>
                </a:solidFill>
              </a:rPr>
              <a:t>stablize</a:t>
            </a:r>
            <a:r>
              <a:rPr lang="en-US" sz="2200" dirty="0">
                <a:solidFill>
                  <a:schemeClr val="tx1"/>
                </a:solidFill>
              </a:rPr>
              <a:t> secondary plug &amp; bleeding stops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Once clot is made, vessel edges are woven together &amp; healed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Common pathway is terminal pathway of coagulation cascade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Factor X has been activated by intrinsic &amp; extrinsic pathways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Factor X requires help of factor V &amp; calcium to convert factor II (prothrombin) to its active state (thrombin </a:t>
            </a:r>
            <a:r>
              <a:rPr lang="en-US" sz="2200" dirty="0" err="1">
                <a:solidFill>
                  <a:schemeClr val="tx1"/>
                </a:solidFill>
              </a:rPr>
              <a:t>IIa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lvl="3">
              <a:spcAft>
                <a:spcPts val="600"/>
              </a:spcAft>
            </a:pPr>
            <a:endParaRPr lang="en-US" sz="2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349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FB95-152D-409D-8D50-CB2865B8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680301"/>
            <a:ext cx="6402468" cy="677160"/>
          </a:xfrm>
        </p:spPr>
        <p:txBody>
          <a:bodyPr/>
          <a:lstStyle/>
          <a:p>
            <a:r>
              <a:rPr lang="en-US" dirty="0"/>
              <a:t>Common pathway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F96DF-37BE-4AA7-8F6E-9817EAC51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6C443-C413-4987-9E50-39703628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21" y="1442301"/>
            <a:ext cx="6833892" cy="4887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02CDE2-3B82-4154-A1C7-7DD9C02C970F}"/>
              </a:ext>
            </a:extLst>
          </p:cNvPr>
          <p:cNvSpPr txBox="1"/>
          <p:nvPr/>
        </p:nvSpPr>
        <p:spPr>
          <a:xfrm>
            <a:off x="1065229" y="6433055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apexanesthesia.com</a:t>
            </a:r>
          </a:p>
        </p:txBody>
      </p:sp>
    </p:spTree>
    <p:extLst>
      <p:ext uri="{BB962C8B-B14F-4D97-AF65-F5344CB8AC3E}">
        <p14:creationId xmlns:p14="http://schemas.microsoft.com/office/powerpoint/2010/main" val="363025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Intrinsic Pathway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Initiated by damage INSIDE vessel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COAGULATION FACTORS </a:t>
            </a:r>
            <a:r>
              <a:rPr lang="en-US" b="1" dirty="0">
                <a:solidFill>
                  <a:schemeClr val="tx1"/>
                </a:solidFill>
              </a:rPr>
              <a:t>XII ,XI, IX, VIII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IF you cannot buy the intrinsic pathway for $12,  you can get it for $11.98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Extrinsic Pathway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Initiated in response to damage OUTSIDE vessel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COGULATION FACTORS </a:t>
            </a:r>
            <a:r>
              <a:rPr lang="en-US" b="1" dirty="0">
                <a:solidFill>
                  <a:schemeClr val="tx1"/>
                </a:solidFill>
              </a:rPr>
              <a:t>III,VII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You can buy the extrinsic pathway for 37 cents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76" y="442912"/>
            <a:ext cx="8649924" cy="707886"/>
          </a:xfrm>
          <a:prstGeom prst="rect">
            <a:avLst/>
          </a:prstGeom>
          <a:noFill/>
          <a:ln w="7620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Intrinsic vs. Extrinsic Pathway</a:t>
            </a:r>
          </a:p>
        </p:txBody>
      </p:sp>
    </p:spTree>
    <p:extLst>
      <p:ext uri="{BB962C8B-B14F-4D97-AF65-F5344CB8AC3E}">
        <p14:creationId xmlns:p14="http://schemas.microsoft.com/office/powerpoint/2010/main" val="59764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1253"/>
            <a:ext cx="6554867" cy="1524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704"/>
            <a:ext cx="6554867" cy="376767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</a:rPr>
              <a:t>Discuss the clinical presentation, anesthetic implications and anesthesia care for patients with hematologic and </a:t>
            </a:r>
            <a:r>
              <a:rPr lang="en-US" dirty="0" err="1">
                <a:solidFill>
                  <a:schemeClr val="tx1"/>
                </a:solidFill>
                <a:effectLst/>
              </a:rPr>
              <a:t>coagulopathic</a:t>
            </a:r>
            <a:r>
              <a:rPr lang="en-US" dirty="0">
                <a:solidFill>
                  <a:schemeClr val="tx1"/>
                </a:solidFill>
                <a:effectLst/>
              </a:rPr>
              <a:t> diseases including:</a:t>
            </a:r>
          </a:p>
          <a:p>
            <a:pPr lvl="2"/>
            <a:r>
              <a:rPr lang="en-US" dirty="0">
                <a:solidFill>
                  <a:schemeClr val="tx1"/>
                </a:solidFill>
                <a:effectLst/>
              </a:rPr>
              <a:t>Acute and chronic anemias</a:t>
            </a:r>
          </a:p>
          <a:p>
            <a:pPr lvl="2"/>
            <a:r>
              <a:rPr lang="en-US" dirty="0">
                <a:solidFill>
                  <a:schemeClr val="tx1"/>
                </a:solidFill>
                <a:effectLst/>
              </a:rPr>
              <a:t>Coagulopathies</a:t>
            </a:r>
          </a:p>
          <a:p>
            <a:pPr lvl="2"/>
            <a:r>
              <a:rPr lang="en-US" dirty="0">
                <a:solidFill>
                  <a:schemeClr val="tx1"/>
                </a:solidFill>
                <a:effectLst/>
              </a:rPr>
              <a:t>Sickle Cell Disease</a:t>
            </a:r>
          </a:p>
          <a:p>
            <a:pPr lvl="2"/>
            <a:r>
              <a:rPr lang="en-US" dirty="0">
                <a:solidFill>
                  <a:schemeClr val="tx1"/>
                </a:solidFill>
                <a:effectLst/>
              </a:rPr>
              <a:t>DIC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</a:rPr>
              <a:t>Discuss criteria and process for safe transfusion of blood and blood products, both autologous and donor.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</a:rPr>
              <a:t>Review laboratory findings associated with anemias and coagulopathies.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53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Common Final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776446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Common final pathway coagulation factors are </a:t>
            </a:r>
            <a:r>
              <a:rPr lang="en-US" sz="2400" b="1" dirty="0">
                <a:solidFill>
                  <a:schemeClr val="tx1"/>
                </a:solidFill>
              </a:rPr>
              <a:t>V, X, II, I, and XIII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“The final common pathway can be purchased at the five (V) and dime (X) for 1 (I) or 2 (II) dollars on the 13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(XIII).”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Other mnemonics found in Apex</a:t>
            </a:r>
          </a:p>
        </p:txBody>
      </p:sp>
    </p:spTree>
    <p:extLst>
      <p:ext uri="{BB962C8B-B14F-4D97-AF65-F5344CB8AC3E}">
        <p14:creationId xmlns:p14="http://schemas.microsoft.com/office/powerpoint/2010/main" val="415797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43396"/>
            <a:ext cx="6554867" cy="1524000"/>
          </a:xfrm>
        </p:spPr>
        <p:txBody>
          <a:bodyPr/>
          <a:lstStyle/>
          <a:p>
            <a:r>
              <a:rPr lang="en-US" dirty="0"/>
              <a:t>Coagulation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868" y="1607598"/>
            <a:ext cx="6554867" cy="376767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Most coagulation proteins are manufactured in liver</a:t>
            </a:r>
          </a:p>
          <a:p>
            <a:r>
              <a:rPr lang="en-US" dirty="0">
                <a:solidFill>
                  <a:schemeClr val="tx1"/>
                </a:solidFill>
              </a:rPr>
              <a:t>Calcium (not a true factor) is needed to “line-up”  factors on platelet surface  </a:t>
            </a:r>
          </a:p>
          <a:p>
            <a:r>
              <a:rPr lang="en-US" b="1" dirty="0">
                <a:solidFill>
                  <a:schemeClr val="tx1"/>
                </a:solidFill>
              </a:rPr>
              <a:t>vWF is synthesized in endothelial cells</a:t>
            </a:r>
          </a:p>
          <a:p>
            <a:r>
              <a:rPr lang="en-US" b="1" dirty="0">
                <a:solidFill>
                  <a:schemeClr val="tx1"/>
                </a:solidFill>
              </a:rPr>
              <a:t>Utilization of Factors II, VII, IX, and X as well as proteins C and S are dependent on vitamin 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01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0A2D-836E-405C-AF24-A0A9324A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799"/>
            <a:ext cx="6402468" cy="693907"/>
          </a:xfrm>
        </p:spPr>
        <p:txBody>
          <a:bodyPr/>
          <a:lstStyle/>
          <a:p>
            <a:r>
              <a:rPr lang="en-US" dirty="0"/>
              <a:t>Cell-based coagulation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EC26F-87A6-46B4-9BD4-744F2C84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2295729"/>
            <a:ext cx="7433553" cy="37240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theory describes hemostasis taking place in three phases:</a:t>
            </a:r>
          </a:p>
          <a:p>
            <a:r>
              <a:rPr lang="en-US" b="1" dirty="0">
                <a:solidFill>
                  <a:schemeClr val="tx1"/>
                </a:solidFill>
              </a:rPr>
              <a:t>Initiation</a:t>
            </a:r>
          </a:p>
          <a:p>
            <a:r>
              <a:rPr lang="en-US" b="1" dirty="0">
                <a:solidFill>
                  <a:schemeClr val="tx1"/>
                </a:solidFill>
              </a:rPr>
              <a:t>Amplification</a:t>
            </a:r>
          </a:p>
          <a:p>
            <a:r>
              <a:rPr lang="en-US" b="1" dirty="0">
                <a:solidFill>
                  <a:schemeClr val="tx1"/>
                </a:solidFill>
              </a:rPr>
              <a:t>Propagation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9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5237"/>
            <a:ext cx="6571343" cy="1059305"/>
          </a:xfrm>
        </p:spPr>
        <p:txBody>
          <a:bodyPr/>
          <a:lstStyle/>
          <a:p>
            <a:r>
              <a:rPr lang="en-US" dirty="0"/>
              <a:t>Cell-based coagulation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8" y="1118681"/>
            <a:ext cx="4345623" cy="48689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Initiation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Injury to the vessel triggers TF (tissue factor) that only some cell surfaces have</a:t>
            </a:r>
          </a:p>
          <a:p>
            <a:r>
              <a:rPr lang="en-US" dirty="0">
                <a:solidFill>
                  <a:schemeClr val="tx1"/>
                </a:solidFill>
              </a:rPr>
              <a:t>TF is exposed and the endothelial surface of the blood vessel changes, becoming acidic, making its phospholipid surface less repellent to platelets</a:t>
            </a:r>
          </a:p>
          <a:p>
            <a:r>
              <a:rPr lang="en-US" dirty="0">
                <a:solidFill>
                  <a:schemeClr val="tx1"/>
                </a:solidFill>
              </a:rPr>
              <a:t>TF down-regulates anticoagulants that reside in the </a:t>
            </a:r>
            <a:r>
              <a:rPr lang="en-US" dirty="0" err="1">
                <a:solidFill>
                  <a:schemeClr val="tx1"/>
                </a:solidFill>
              </a:rPr>
              <a:t>subendothelial</a:t>
            </a:r>
            <a:r>
              <a:rPr lang="en-US" dirty="0">
                <a:solidFill>
                  <a:schemeClr val="tx1"/>
                </a:solidFill>
              </a:rPr>
              <a:t> layer in an effort to promote coagulation</a:t>
            </a:r>
          </a:p>
          <a:p>
            <a:r>
              <a:rPr lang="en-US" dirty="0">
                <a:solidFill>
                  <a:schemeClr val="tx1"/>
                </a:solidFill>
              </a:rPr>
              <a:t>This new vessel enhances the  many enzymatic processes that work to maintain hemostasis by encouraging aggregation and the activation of clotting factors to the site of injury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0864" y="1621446"/>
            <a:ext cx="4347209" cy="538747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TF recruits platelets and activates factor VII</a:t>
            </a:r>
          </a:p>
          <a:p>
            <a:r>
              <a:rPr lang="en-US" dirty="0">
                <a:solidFill>
                  <a:schemeClr val="tx1"/>
                </a:solidFill>
              </a:rPr>
              <a:t>In the cell-based theory, TF/VII reaction results in the activation of factors X (common pathway) and IX (intrinsic pathway)</a:t>
            </a:r>
          </a:p>
          <a:p>
            <a:r>
              <a:rPr lang="en-US" dirty="0">
                <a:solidFill>
                  <a:schemeClr val="tx1"/>
                </a:solidFill>
              </a:rPr>
              <a:t>Factor X forms a complex with factor V, and they generate a small amount of thrombin for clot formation</a:t>
            </a:r>
          </a:p>
          <a:p>
            <a:r>
              <a:rPr lang="en-US" dirty="0">
                <a:solidFill>
                  <a:schemeClr val="tx1"/>
                </a:solidFill>
              </a:rPr>
              <a:t>The activation of factor IX from the TF/VII complex does not participate in this initiation stage because IX does not act on TF bearing cell surfaces</a:t>
            </a:r>
          </a:p>
          <a:p>
            <a:r>
              <a:rPr lang="en-US" dirty="0">
                <a:solidFill>
                  <a:schemeClr val="tx1"/>
                </a:solidFill>
              </a:rPr>
              <a:t>The platelet cell surface is where IX exerts its coagulation contribution to hemostasis</a:t>
            </a:r>
          </a:p>
          <a:p>
            <a:r>
              <a:rPr lang="en-US" dirty="0">
                <a:solidFill>
                  <a:schemeClr val="tx1"/>
                </a:solidFill>
              </a:rPr>
              <a:t>Factor IX attaches to the activated platelet cell surface binding with a receptor; resulting in the activation of factor VIII which in turn activates factor X</a:t>
            </a:r>
          </a:p>
          <a:p>
            <a:r>
              <a:rPr lang="en-US" dirty="0">
                <a:solidFill>
                  <a:schemeClr val="tx1"/>
                </a:solidFill>
              </a:rPr>
              <a:t>Additional thrombin is then produced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8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5237"/>
            <a:ext cx="6571343" cy="1059305"/>
          </a:xfrm>
        </p:spPr>
        <p:txBody>
          <a:bodyPr/>
          <a:lstStyle/>
          <a:p>
            <a:r>
              <a:rPr lang="en-US" dirty="0"/>
              <a:t>Cell-based coagulation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21" y="1532226"/>
            <a:ext cx="4345623" cy="54944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Amplification</a:t>
            </a:r>
          </a:p>
          <a:p>
            <a:r>
              <a:rPr lang="en-US" dirty="0">
                <a:solidFill>
                  <a:schemeClr val="tx1"/>
                </a:solidFill>
              </a:rPr>
              <a:t>As injury perpetuates and TF is expressed, platelets mobilize to the site of injury</a:t>
            </a:r>
          </a:p>
          <a:p>
            <a:r>
              <a:rPr lang="en-US" dirty="0">
                <a:solidFill>
                  <a:schemeClr val="tx1"/>
                </a:solidFill>
              </a:rPr>
              <a:t>Thrombin generation gains momentum and activation of clotting factors persist</a:t>
            </a:r>
          </a:p>
          <a:p>
            <a:r>
              <a:rPr lang="en-US" dirty="0">
                <a:solidFill>
                  <a:schemeClr val="tx1"/>
                </a:solidFill>
              </a:rPr>
              <a:t>Thrombin activates factors V,VIII, and IX</a:t>
            </a:r>
          </a:p>
          <a:p>
            <a:r>
              <a:rPr lang="en-US" dirty="0">
                <a:solidFill>
                  <a:schemeClr val="tx1"/>
                </a:solidFill>
              </a:rPr>
              <a:t>Activated factor XI assists in generating more factor IX on the platelet surface</a:t>
            </a:r>
          </a:p>
          <a:p>
            <a:r>
              <a:rPr lang="en-US" dirty="0">
                <a:solidFill>
                  <a:schemeClr val="tx1"/>
                </a:solidFill>
              </a:rPr>
              <a:t>vWF promotes platelet aggregation through its adhesive properties with GpIb and the expression of the GpIIb-IIIa pseudopods from the surface of platelets facilitates aggregation of additional platelets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0" y="1088342"/>
            <a:ext cx="4347209" cy="4134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Propagation</a:t>
            </a:r>
          </a:p>
          <a:p>
            <a:r>
              <a:rPr lang="en-US" dirty="0">
                <a:solidFill>
                  <a:schemeClr val="tx1"/>
                </a:solidFill>
              </a:rPr>
              <a:t>All coagulation factors are actively influencing one another promoting coagulation and finally activating </a:t>
            </a:r>
            <a:r>
              <a:rPr lang="en-US" dirty="0" err="1">
                <a:solidFill>
                  <a:schemeClr val="tx1"/>
                </a:solidFill>
              </a:rPr>
              <a:t>prothrombin</a:t>
            </a:r>
            <a:r>
              <a:rPr lang="en-US" dirty="0">
                <a:solidFill>
                  <a:schemeClr val="tx1"/>
                </a:solidFill>
              </a:rPr>
              <a:t>, resulting in  a large burst of thrombin</a:t>
            </a:r>
          </a:p>
          <a:p>
            <a:r>
              <a:rPr lang="en-US" dirty="0">
                <a:solidFill>
                  <a:schemeClr val="tx1"/>
                </a:solidFill>
              </a:rPr>
              <a:t>Must have enough thrombin to convert fibrinogen to fibrin in order to form a stable secondary hemostatic clot. The burst facilitates that request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49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odel_hemostasis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4193" y="1196043"/>
            <a:ext cx="6292173" cy="4086075"/>
          </a:xfrm>
        </p:spPr>
      </p:pic>
      <p:sp>
        <p:nvSpPr>
          <p:cNvPr id="10" name="TextBox 9"/>
          <p:cNvSpPr txBox="1"/>
          <p:nvPr/>
        </p:nvSpPr>
        <p:spPr>
          <a:xfrm>
            <a:off x="0" y="182867"/>
            <a:ext cx="8847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cell based theory is another interpretation of coagulation. It explains how cell surfaces do not just express coagulation factors but work with platelets and coagulation cascade to maintain hemostasis.</a:t>
            </a:r>
          </a:p>
        </p:txBody>
      </p:sp>
    </p:spTree>
    <p:extLst>
      <p:ext uri="{BB962C8B-B14F-4D97-AF65-F5344CB8AC3E}">
        <p14:creationId xmlns:p14="http://schemas.microsoft.com/office/powerpoint/2010/main" val="3139955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physiology-of-coagulation-12-6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4" t="19215" r="3374" b="-19215"/>
          <a:stretch/>
        </p:blipFill>
        <p:spPr>
          <a:xfrm>
            <a:off x="650018" y="627959"/>
            <a:ext cx="6938559" cy="67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396148"/>
            <a:ext cx="6571343" cy="887904"/>
          </a:xfrm>
        </p:spPr>
        <p:txBody>
          <a:bodyPr/>
          <a:lstStyle/>
          <a:p>
            <a:r>
              <a:rPr lang="en-US" dirty="0"/>
              <a:t>Fibrinolytic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16" y="1367161"/>
            <a:ext cx="8904169" cy="5029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After injured vessel is sealed, fibrinolytic system works to degrade fibrin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Initially there is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 </a:t>
            </a:r>
            <a:r>
              <a:rPr lang="en-US" dirty="0">
                <a:solidFill>
                  <a:schemeClr val="tx1"/>
                </a:solidFill>
              </a:rPr>
              <a:t>blood flow at injury site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increase in blood flow washes way ADP, thromboxane 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&amp; other </a:t>
            </a:r>
            <a:r>
              <a:rPr lang="en-US" dirty="0" err="1">
                <a:solidFill>
                  <a:schemeClr val="tx1"/>
                </a:solidFill>
              </a:rPr>
              <a:t>procoagulant</a:t>
            </a:r>
            <a:r>
              <a:rPr lang="en-US" dirty="0">
                <a:solidFill>
                  <a:schemeClr val="tx1"/>
                </a:solidFill>
              </a:rPr>
              <a:t> mediators to encourage hemostasis and limit the size of the clot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Thrombin, which initially behaved as a </a:t>
            </a:r>
            <a:r>
              <a:rPr lang="en-US" dirty="0" err="1">
                <a:solidFill>
                  <a:schemeClr val="tx1"/>
                </a:solidFill>
              </a:rPr>
              <a:t>procoagulant</a:t>
            </a:r>
            <a:r>
              <a:rPr lang="en-US" dirty="0">
                <a:solidFill>
                  <a:schemeClr val="tx1"/>
                </a:solidFill>
              </a:rPr>
              <a:t>, now acts as an anticoagulant and activates additional anticoagulant mediators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TFPI (tissue factor plasma inhibitor) stops the action of TF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Protein C and protein S inhibit coagulation factors III,IV and VIII.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Antithrombin</a:t>
            </a:r>
            <a:r>
              <a:rPr lang="en-US" dirty="0">
                <a:solidFill>
                  <a:schemeClr val="tx1"/>
                </a:solidFill>
              </a:rPr>
              <a:t> III inhibits thrombin activity by sequestering factors IX, X,XI, and XII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Antithrombin III is a mediator that gathers some of the factors present in clotting cascade and takes them out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Clot manufacture is now disrupted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0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29817"/>
            <a:ext cx="6571343" cy="1049235"/>
          </a:xfrm>
        </p:spPr>
        <p:txBody>
          <a:bodyPr/>
          <a:lstStyle/>
          <a:p>
            <a:r>
              <a:rPr lang="en-US" dirty="0"/>
              <a:t>Fibrinolytic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37739"/>
            <a:ext cx="9143999" cy="539044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The process of fibrinolysis is highly regulated by plasma proteins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A clot is composed mainly of plasminogen, plasmin, fibrin, and fibrin degradation products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Plasminogen is an enzyme synthesized in the liver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It is stored like clotting factors and is inactive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While the clot is forming plasminogen works itself into the clot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With the body's own </a:t>
            </a:r>
            <a:r>
              <a:rPr lang="en-US" dirty="0" err="1">
                <a:solidFill>
                  <a:schemeClr val="tx1"/>
                </a:solidFill>
              </a:rPr>
              <a:t>tPA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urokinase</a:t>
            </a:r>
            <a:r>
              <a:rPr lang="en-US" dirty="0">
                <a:solidFill>
                  <a:schemeClr val="tx1"/>
                </a:solidFill>
              </a:rPr>
              <a:t>, plasminogen is activated to plasmin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Plasmin</a:t>
            </a:r>
            <a:r>
              <a:rPr lang="en-US" dirty="0">
                <a:solidFill>
                  <a:schemeClr val="tx1"/>
                </a:solidFill>
              </a:rPr>
              <a:t> then acts on the fibrin, causing fibrin to degrade into </a:t>
            </a:r>
            <a:r>
              <a:rPr lang="en-US" b="1" dirty="0">
                <a:solidFill>
                  <a:schemeClr val="tx1"/>
                </a:solidFill>
              </a:rPr>
              <a:t>fibrin degradation products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Circulatory system removes clot waste products </a:t>
            </a:r>
          </a:p>
          <a:p>
            <a:pPr>
              <a:lnSpc>
                <a:spcPct val="100000"/>
              </a:lnSpc>
            </a:pPr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Antiplasmin</a:t>
            </a:r>
            <a:r>
              <a:rPr lang="en-US" dirty="0">
                <a:solidFill>
                  <a:schemeClr val="tx1"/>
                </a:solidFill>
              </a:rPr>
              <a:t> and tissue plasminogen activator inhibitor are important fibrinolytic mediators that stop fibrinolysis process when clot has been digested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94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46" y="-16094"/>
            <a:ext cx="6554867" cy="1524000"/>
          </a:xfrm>
        </p:spPr>
        <p:txBody>
          <a:bodyPr/>
          <a:lstStyle/>
          <a:p>
            <a:r>
              <a:rPr lang="en-US" dirty="0"/>
              <a:t>Fibrinolytic system</a:t>
            </a:r>
          </a:p>
        </p:txBody>
      </p:sp>
      <p:pic>
        <p:nvPicPr>
          <p:cNvPr id="4" name="Content Placeholder 3" descr="untitled1346105260244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9" y="1197000"/>
            <a:ext cx="5839640" cy="3762900"/>
          </a:xfrm>
        </p:spPr>
      </p:pic>
      <p:sp>
        <p:nvSpPr>
          <p:cNvPr id="5" name="TextBox 4"/>
          <p:cNvSpPr txBox="1"/>
          <p:nvPr/>
        </p:nvSpPr>
        <p:spPr>
          <a:xfrm>
            <a:off x="656166" y="5465763"/>
            <a:ext cx="783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http://classconnection.s3.amazonaws.com/804/flashcards/1758804/</a:t>
            </a:r>
            <a:r>
              <a:rPr lang="en-US" dirty="0" err="1"/>
              <a:t>png</a:t>
            </a:r>
            <a:r>
              <a:rPr lang="en-US" dirty="0"/>
              <a:t>/untitled1346105260244.png</a:t>
            </a:r>
          </a:p>
        </p:txBody>
      </p:sp>
    </p:spTree>
    <p:extLst>
      <p:ext uri="{BB962C8B-B14F-4D97-AF65-F5344CB8AC3E}">
        <p14:creationId xmlns:p14="http://schemas.microsoft.com/office/powerpoint/2010/main" val="267251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vessel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4" y="1943794"/>
            <a:ext cx="4471986" cy="4297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Hemostasis- balance the body maintains between bleeding &amp; clotting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Vessel wall injury initiates chain of events that cause bleeding to stop via clot formation, allowing injury site to heal. This event is followed by clot dissolution.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Vessels are cylindrical &amp; consist of 3 layers- the intima, the media, and the adventitia</a:t>
            </a:r>
          </a:p>
          <a:p>
            <a:endParaRPr lang="en-US" dirty="0"/>
          </a:p>
        </p:txBody>
      </p:sp>
      <p:pic>
        <p:nvPicPr>
          <p:cNvPr id="5" name="Content Placeholder 4" descr="Blood-Vessel-1.gif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9500" y="2457685"/>
            <a:ext cx="3125788" cy="2550643"/>
          </a:xfrm>
        </p:spPr>
      </p:pic>
      <p:sp>
        <p:nvSpPr>
          <p:cNvPr id="6" name="TextBox 5"/>
          <p:cNvSpPr txBox="1"/>
          <p:nvPr/>
        </p:nvSpPr>
        <p:spPr>
          <a:xfrm>
            <a:off x="4781038" y="5501520"/>
            <a:ext cx="3425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medicalpicturesinfo.com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-content/uploads/2011/08/Blood-Vessel-1.gif</a:t>
            </a:r>
          </a:p>
        </p:txBody>
      </p:sp>
    </p:spTree>
    <p:extLst>
      <p:ext uri="{BB962C8B-B14F-4D97-AF65-F5344CB8AC3E}">
        <p14:creationId xmlns:p14="http://schemas.microsoft.com/office/powerpoint/2010/main" val="2102780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104" y="275237"/>
            <a:ext cx="6955791" cy="799419"/>
          </a:xfrm>
        </p:spPr>
        <p:txBody>
          <a:bodyPr>
            <a:normAutofit fontScale="90000"/>
          </a:bodyPr>
          <a:lstStyle/>
          <a:p>
            <a:r>
              <a:rPr lang="en-US" dirty="0"/>
              <a:t>Pre-op Anesthetic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605" y="1615847"/>
            <a:ext cx="4224018" cy="496691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Good H&amp;P is best determinant of bleeding during surgery!</a:t>
            </a:r>
          </a:p>
          <a:p>
            <a:r>
              <a:rPr lang="en-US" dirty="0">
                <a:solidFill>
                  <a:schemeClr val="tx1"/>
                </a:solidFill>
              </a:rPr>
              <a:t>Question patient regarding any unusual bleeding or bruising (bleeding gums, nosebleeds etc.)</a:t>
            </a:r>
          </a:p>
          <a:p>
            <a:r>
              <a:rPr lang="en-US" dirty="0">
                <a:solidFill>
                  <a:schemeClr val="tx1"/>
                </a:solidFill>
              </a:rPr>
              <a:t>History of bleeding with dental procedures or previous surgeries?</a:t>
            </a:r>
          </a:p>
          <a:p>
            <a:r>
              <a:rPr lang="en-US" dirty="0">
                <a:solidFill>
                  <a:schemeClr val="tx1"/>
                </a:solidFill>
              </a:rPr>
              <a:t>Familial bleeding history?</a:t>
            </a:r>
          </a:p>
          <a:p>
            <a:r>
              <a:rPr lang="en-US" dirty="0">
                <a:solidFill>
                  <a:schemeClr val="tx1"/>
                </a:solidFill>
              </a:rPr>
              <a:t>Physical assessment: overt signs of bleeding or bruising</a:t>
            </a:r>
          </a:p>
          <a:p>
            <a:r>
              <a:rPr lang="en-US" dirty="0">
                <a:solidFill>
                  <a:schemeClr val="tx1"/>
                </a:solidFill>
              </a:rPr>
              <a:t>Disorders of malnutrition or liver insufficiency suggesting vitamin K deficiency?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Vitamin K created from gut bacteria  is responsible for formation of factors II, VII, IX and X</a:t>
            </a:r>
          </a:p>
          <a:p>
            <a:r>
              <a:rPr lang="en-US" dirty="0">
                <a:solidFill>
                  <a:schemeClr val="tx1"/>
                </a:solidFill>
              </a:rPr>
              <a:t>Absorption problems? Cirrhosis, failure to secrete bile, check further for bleeding/coagulation problems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1074656"/>
            <a:ext cx="4347209" cy="526382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Patients with preexisting inherited disorders of coagulation must undergo an adequate preoperative workup prior to surgery with a hematology consult</a:t>
            </a:r>
          </a:p>
          <a:p>
            <a:r>
              <a:rPr lang="en-US" dirty="0">
                <a:solidFill>
                  <a:schemeClr val="tx1"/>
                </a:solidFill>
              </a:rPr>
              <a:t>Careful with laryngoscopy, orogastric/nasogastric tubes, line placement etc.</a:t>
            </a:r>
          </a:p>
          <a:p>
            <a:r>
              <a:rPr lang="en-US" dirty="0">
                <a:solidFill>
                  <a:schemeClr val="tx1"/>
                </a:solidFill>
              </a:rPr>
              <a:t>Know herbal remedies the patient is on and any other medications that may influence coagulation</a:t>
            </a:r>
          </a:p>
          <a:p>
            <a:r>
              <a:rPr lang="en-US" dirty="0">
                <a:solidFill>
                  <a:schemeClr val="tx1"/>
                </a:solidFill>
              </a:rPr>
              <a:t>Discuss possibility of blood transfusion with patient prior to surgery</a:t>
            </a:r>
          </a:p>
          <a:p>
            <a:r>
              <a:rPr lang="en-US" dirty="0">
                <a:solidFill>
                  <a:schemeClr val="tx1"/>
                </a:solidFill>
              </a:rPr>
              <a:t>Discuss options and risks with patient who declines blood based on religious reasons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Pharmacologic alternatives, erythropoietin hemodilution, cell salvage, recombinant factor VII or VIII and topical coagulants</a:t>
            </a:r>
          </a:p>
        </p:txBody>
      </p:sp>
    </p:spTree>
    <p:extLst>
      <p:ext uri="{BB962C8B-B14F-4D97-AF65-F5344CB8AC3E}">
        <p14:creationId xmlns:p14="http://schemas.microsoft.com/office/powerpoint/2010/main" val="12476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Jehovah’s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233" y="1457880"/>
            <a:ext cx="8021637" cy="46577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Jehovah's Witnesses: Refusal of Blood Transfusions - Bing video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3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58225"/>
            <a:ext cx="6571344" cy="105631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Pre-op Anesthetic considerations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79462" y="1212755"/>
            <a:ext cx="7259961" cy="1016280"/>
          </a:xfrm>
        </p:spPr>
        <p:txBody>
          <a:bodyPr/>
          <a:lstStyle/>
          <a:p>
            <a:r>
              <a:rPr lang="en-US" dirty="0"/>
              <a:t>Frequently encountered Medications that influence coagulation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2393576"/>
            <a:ext cx="4345623" cy="446442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Anticogulants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Heparins, Low-molecular-weight heparins, coumadin derivatives (warfarin), direct thrombin inhibitors</a:t>
            </a:r>
          </a:p>
          <a:p>
            <a:r>
              <a:rPr lang="en-US" dirty="0" err="1">
                <a:solidFill>
                  <a:schemeClr val="tx1"/>
                </a:solidFill>
              </a:rPr>
              <a:t>Procoagulants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Vitamin K</a:t>
            </a:r>
          </a:p>
          <a:p>
            <a:r>
              <a:rPr lang="en-US" dirty="0" err="1">
                <a:solidFill>
                  <a:schemeClr val="tx1"/>
                </a:solidFill>
              </a:rPr>
              <a:t>Antiplatelets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NSAIDS, </a:t>
            </a:r>
            <a:r>
              <a:rPr lang="en-US" dirty="0" err="1">
                <a:solidFill>
                  <a:schemeClr val="tx1"/>
                </a:solidFill>
              </a:rPr>
              <a:t>Persantine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Thienopyridine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plavix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Ticlid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082081" y="2393576"/>
            <a:ext cx="4702050" cy="4464424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Antifibrinolyltics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Amicar,Tranexamic</a:t>
            </a:r>
            <a:r>
              <a:rPr lang="en-US" dirty="0">
                <a:solidFill>
                  <a:schemeClr val="tx1"/>
                </a:solidFill>
              </a:rPr>
              <a:t> acid</a:t>
            </a:r>
          </a:p>
          <a:p>
            <a:r>
              <a:rPr lang="en-US" dirty="0" err="1">
                <a:solidFill>
                  <a:schemeClr val="tx1"/>
                </a:solidFill>
              </a:rPr>
              <a:t>Nonherbal</a:t>
            </a:r>
            <a:r>
              <a:rPr lang="en-US" dirty="0">
                <a:solidFill>
                  <a:schemeClr val="tx1"/>
                </a:solidFill>
              </a:rPr>
              <a:t> Dietary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Vitamin K, Vitamin E, Coenzyme Q10, Zinc, Omega-3 fatty acids</a:t>
            </a:r>
          </a:p>
          <a:p>
            <a:r>
              <a:rPr lang="en-US" dirty="0">
                <a:solidFill>
                  <a:schemeClr val="tx1"/>
                </a:solidFill>
              </a:rPr>
              <a:t>Herbal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Garlic, Ginger, </a:t>
            </a:r>
            <a:r>
              <a:rPr lang="en-US" dirty="0" err="1">
                <a:solidFill>
                  <a:schemeClr val="tx1"/>
                </a:solidFill>
              </a:rPr>
              <a:t>Ginko</a:t>
            </a:r>
            <a:r>
              <a:rPr lang="en-US" dirty="0">
                <a:solidFill>
                  <a:schemeClr val="tx1"/>
                </a:solidFill>
              </a:rPr>
              <a:t>, Feverfew, Fish oil, Flaxseed oil, Black cohosh, Cranberry</a:t>
            </a:r>
          </a:p>
        </p:txBody>
      </p:sp>
    </p:spTree>
    <p:extLst>
      <p:ext uri="{BB962C8B-B14F-4D97-AF65-F5344CB8AC3E}">
        <p14:creationId xmlns:p14="http://schemas.microsoft.com/office/powerpoint/2010/main" val="1452176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18" y="169999"/>
            <a:ext cx="6571343" cy="105930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Procedures that may be performed without warfarin discontinuation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033" y="1065321"/>
            <a:ext cx="4162179" cy="536222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Ophthalmic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Cataracts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Trabeculectomies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Dental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Restorations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Endodontics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Prosthetics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Uncomplicated extractions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Dental hygiene treatment</a:t>
            </a:r>
          </a:p>
          <a:p>
            <a:r>
              <a:rPr lang="en-US" dirty="0">
                <a:solidFill>
                  <a:schemeClr val="tx1"/>
                </a:solidFill>
              </a:rPr>
              <a:t>Dermatologic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Mohs</a:t>
            </a:r>
            <a:r>
              <a:rPr lang="en-US" dirty="0">
                <a:solidFill>
                  <a:schemeClr val="tx1"/>
                </a:solidFill>
              </a:rPr>
              <a:t> micrographic surgery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 excisions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89" y="1393795"/>
            <a:ext cx="4347209" cy="487397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Gastrointestinal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Upper endoscopy and colonoscopy with or without biopsy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ERCP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Biliary stent without </a:t>
            </a:r>
            <a:r>
              <a:rPr lang="en-US" dirty="0" err="1">
                <a:solidFill>
                  <a:schemeClr val="tx1"/>
                </a:solidFill>
              </a:rPr>
              <a:t>sphincterotomy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Endosonography</a:t>
            </a:r>
            <a:r>
              <a:rPr lang="en-US" dirty="0">
                <a:solidFill>
                  <a:schemeClr val="tx1"/>
                </a:solidFill>
              </a:rPr>
              <a:t> without fine needle aspiration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Push </a:t>
            </a:r>
            <a:r>
              <a:rPr lang="en-US" dirty="0" err="1">
                <a:solidFill>
                  <a:schemeClr val="tx1"/>
                </a:solidFill>
              </a:rPr>
              <a:t>enteroscopy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Orthopedic or Podiatric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Joint and soft tissue aspirations and injections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Nail avulsions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Phenol </a:t>
            </a:r>
            <a:r>
              <a:rPr lang="en-US" dirty="0" err="1">
                <a:solidFill>
                  <a:schemeClr val="tx1"/>
                </a:solidFill>
              </a:rPr>
              <a:t>matrixectomies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46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151"/>
            <a:ext cx="6554867" cy="1524000"/>
          </a:xfrm>
        </p:spPr>
        <p:txBody>
          <a:bodyPr/>
          <a:lstStyle/>
          <a:p>
            <a:r>
              <a:rPr lang="en-US" dirty="0"/>
              <a:t>Laboratory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0551"/>
            <a:ext cx="6554867" cy="376767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Determined by type of procedure, patient history &amp; evaluation</a:t>
            </a:r>
          </a:p>
          <a:p>
            <a:r>
              <a:rPr lang="en-US" dirty="0">
                <a:solidFill>
                  <a:schemeClr val="tx1"/>
                </a:solidFill>
              </a:rPr>
              <a:t>Most frequently assessed tests are bleeding time, platelet count, INR, PT &amp; </a:t>
            </a:r>
            <a:r>
              <a:rPr lang="en-US" dirty="0" err="1">
                <a:solidFill>
                  <a:schemeClr val="tx1"/>
                </a:solidFill>
              </a:rPr>
              <a:t>aPTT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Together these tests evaluate vascular contraction, platelet function, coagulation, &amp; fibrinolytic system</a:t>
            </a:r>
          </a:p>
          <a:p>
            <a:r>
              <a:rPr lang="en-US" dirty="0">
                <a:solidFill>
                  <a:schemeClr val="tx1"/>
                </a:solidFill>
              </a:rPr>
              <a:t>If labs fall outside normal range, hemostasis must be corrected prior to going to OR unless surgery is urgent.   If urgent/emergent administer appropriate blood products or vitamin K 4-6 hours before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05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73" y="-105183"/>
            <a:ext cx="7583488" cy="634027"/>
          </a:xfrm>
        </p:spPr>
        <p:txBody>
          <a:bodyPr/>
          <a:lstStyle/>
          <a:p>
            <a:r>
              <a:rPr lang="en-US" sz="2000" dirty="0"/>
              <a:t>Laboratory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65971"/>
              </p:ext>
            </p:extLst>
          </p:nvPr>
        </p:nvGraphicFramePr>
        <p:xfrm>
          <a:off x="18578" y="533400"/>
          <a:ext cx="9106843" cy="564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55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Bleeding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Evaluates the capability of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microvascular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contraction and the function of platelets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79">
                <a:tc>
                  <a:txBody>
                    <a:bodyPr/>
                    <a:lstStyle/>
                    <a:p>
                      <a:r>
                        <a:rPr lang="en-US" sz="1400" dirty="0"/>
                        <a:t>Platelet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Actual</a:t>
                      </a:r>
                      <a:r>
                        <a:rPr lang="en-US" sz="1400" baseline="0" dirty="0"/>
                        <a:t> number of platelets present in blood per cubic millimeter.</a:t>
                      </a:r>
                    </a:p>
                    <a:p>
                      <a:r>
                        <a:rPr lang="en-US" sz="1400" baseline="0" dirty="0"/>
                        <a:t>Normal count does not mean normal function</a:t>
                      </a:r>
                    </a:p>
                    <a:p>
                      <a:r>
                        <a:rPr lang="en-US" sz="1400" baseline="0" dirty="0"/>
                        <a:t>Platelets main role is to maintain vascular integrity, aggregate when a plug is necessary and help initiate the clotting pathways.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979">
                <a:tc>
                  <a:txBody>
                    <a:bodyPr/>
                    <a:lstStyle/>
                    <a:p>
                      <a:r>
                        <a:rPr lang="en-US" sz="1400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</a:t>
                      </a:r>
                      <a:r>
                        <a:rPr lang="en-US" sz="1400" baseline="0" dirty="0"/>
                        <a:t> to evaluate the efficiency of the </a:t>
                      </a:r>
                      <a:r>
                        <a:rPr lang="en-US" sz="1400" b="1" baseline="0" dirty="0"/>
                        <a:t>extrinsic</a:t>
                      </a:r>
                      <a:r>
                        <a:rPr lang="en-US" sz="1400" baseline="0" dirty="0"/>
                        <a:t> factors (III&amp;VII) and common pathway factors (X,V,II,I) if able to generate enough thrombin to form fibrin to create a stable clot. Also used to monitor </a:t>
                      </a:r>
                      <a:r>
                        <a:rPr lang="en-US" sz="1400" baseline="0" dirty="0" err="1"/>
                        <a:t>coumarin</a:t>
                      </a:r>
                      <a:r>
                        <a:rPr lang="en-US" sz="1400" baseline="0" dirty="0"/>
                        <a:t> derivatives) test is not specific to which factor is causing the problem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979">
                <a:tc>
                  <a:txBody>
                    <a:bodyPr/>
                    <a:lstStyle/>
                    <a:p>
                      <a:r>
                        <a:rPr lang="en-US" sz="1400" dirty="0" err="1"/>
                        <a:t>aPTT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to evaluate the efficiency of the </a:t>
                      </a:r>
                      <a:r>
                        <a:rPr lang="en-US" sz="1400" b="1" dirty="0"/>
                        <a:t>intrinsic</a:t>
                      </a:r>
                      <a:r>
                        <a:rPr lang="en-US" sz="1400" dirty="0"/>
                        <a:t> coagulation pathway factors (XII, XI, IX&amp;VIII) and the common</a:t>
                      </a:r>
                      <a:r>
                        <a:rPr lang="en-US" sz="1400" baseline="0" dirty="0"/>
                        <a:t> pathway factors (X,V,II,I &amp; XIII) to form fibrin and a stable clot. Test can identify abnormalities in all factors except III and VII. Also used to monitor patients receiving Heparin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201">
                <a:tc>
                  <a:txBody>
                    <a:bodyPr/>
                    <a:lstStyle/>
                    <a:p>
                      <a:r>
                        <a:rPr lang="en-US" sz="1400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Activated clotting time monitors the bloods ability to clot</a:t>
                      </a:r>
                      <a:r>
                        <a:rPr lang="en-US" sz="1400" baseline="0" dirty="0"/>
                        <a:t> and to regulate heparin therapy. Not a sensitive test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75">
                <a:tc>
                  <a:txBody>
                    <a:bodyPr/>
                    <a:lstStyle/>
                    <a:p>
                      <a:r>
                        <a:rPr lang="en-US" sz="1400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Evaluates the </a:t>
                      </a:r>
                      <a:r>
                        <a:rPr lang="en-US" sz="1400" b="1" dirty="0"/>
                        <a:t>extrinsic</a:t>
                      </a:r>
                      <a:r>
                        <a:rPr lang="en-US" sz="1400" dirty="0"/>
                        <a:t> and </a:t>
                      </a:r>
                      <a:r>
                        <a:rPr lang="en-US" sz="1400" b="1" dirty="0"/>
                        <a:t>common</a:t>
                      </a:r>
                      <a:r>
                        <a:rPr lang="en-US" sz="1400" dirty="0"/>
                        <a:t> pathway Normal is 1.5-2.5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7389">
                <a:tc>
                  <a:txBody>
                    <a:bodyPr/>
                    <a:lstStyle/>
                    <a:p>
                      <a:r>
                        <a:rPr lang="en-US" sz="1400" dirty="0"/>
                        <a:t>TEG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Thromboelastogram</a:t>
                      </a:r>
                      <a:r>
                        <a:rPr lang="en-US" sz="1400" baseline="0" dirty="0"/>
                        <a:t> measures the process of clot formation over time. Evaluates platelet reactions, coagulation, and fibrinolysis. Results can guide blood component therapy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23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12396"/>
            <a:ext cx="6554867" cy="1524000"/>
          </a:xfrm>
        </p:spPr>
        <p:txBody>
          <a:bodyPr>
            <a:normAutofit/>
          </a:bodyPr>
          <a:lstStyle/>
          <a:p>
            <a:r>
              <a:rPr lang="en-US" sz="2400" dirty="0"/>
              <a:t>Laboratory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69304"/>
              </p:ext>
            </p:extLst>
          </p:nvPr>
        </p:nvGraphicFramePr>
        <p:xfrm>
          <a:off x="2" y="1018178"/>
          <a:ext cx="9143998" cy="5306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3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731">
                <a:tc>
                  <a:txBody>
                    <a:bodyPr/>
                    <a:lstStyle/>
                    <a:p>
                      <a:r>
                        <a:rPr lang="en-US" sz="14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945">
                <a:tc>
                  <a:txBody>
                    <a:bodyPr/>
                    <a:lstStyle/>
                    <a:p>
                      <a:r>
                        <a:rPr lang="en-US" sz="1200" dirty="0"/>
                        <a:t>Bleeding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3-7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platelet function; adhesion,</a:t>
                      </a:r>
                      <a:r>
                        <a:rPr lang="en-US" sz="1200" baseline="0" dirty="0"/>
                        <a:t> aggregation. Not considered routine; modest prolongation; does not predict surgical bleeding; altered by aspirin and NSAIDS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192">
                <a:tc>
                  <a:txBody>
                    <a:bodyPr/>
                    <a:lstStyle/>
                    <a:p>
                      <a:r>
                        <a:rPr lang="en-US" sz="1200" dirty="0"/>
                        <a:t>Platelet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150,000-350,000mm</a:t>
                      </a:r>
                      <a:r>
                        <a:rPr lang="en-US" sz="12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Thrombocytopenic:&lt;100,000mm</a:t>
                      </a:r>
                      <a:r>
                        <a:rPr lang="en-US" sz="1200" baseline="30000" dirty="0"/>
                        <a:t>3</a:t>
                      </a:r>
                    </a:p>
                    <a:p>
                      <a:r>
                        <a:rPr lang="en-US" sz="1200" dirty="0"/>
                        <a:t>Surgical risk:&lt;50,000mm</a:t>
                      </a:r>
                      <a:r>
                        <a:rPr lang="en-US" sz="1200" baseline="30000" dirty="0"/>
                        <a:t>3</a:t>
                      </a:r>
                    </a:p>
                    <a:p>
                      <a:r>
                        <a:rPr lang="en-US" sz="1200" dirty="0"/>
                        <a:t>Spontaneous</a:t>
                      </a:r>
                      <a:r>
                        <a:rPr lang="en-US" sz="1200" baseline="0" dirty="0"/>
                        <a:t> bleeding:&lt;20,000mm</a:t>
                      </a:r>
                      <a:r>
                        <a:rPr lang="en-US" sz="1200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628">
                <a:tc>
                  <a:txBody>
                    <a:bodyPr/>
                    <a:lstStyle/>
                    <a:p>
                      <a:r>
                        <a:rPr lang="en-US" sz="1200" dirty="0"/>
                        <a:t>PT(extrinsic and common)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12-14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Prolonged with extrinsic pathway disorder &amp;common pathway</a:t>
                      </a:r>
                      <a:r>
                        <a:rPr lang="en-US" sz="1200" baseline="0" dirty="0"/>
                        <a:t> disorder altered by coumadin derivatives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r>
                        <a:rPr lang="en-US" sz="1200" dirty="0" err="1"/>
                        <a:t>aPTT</a:t>
                      </a:r>
                      <a:r>
                        <a:rPr lang="en-US" sz="1200" dirty="0"/>
                        <a:t>(intrinsic and common)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25-32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Prolonged with intrinsic pathway</a:t>
                      </a:r>
                      <a:r>
                        <a:rPr lang="en-US" sz="1200" baseline="0" dirty="0"/>
                        <a:t> &amp;common pathway disorder; altered by heparin and </a:t>
                      </a:r>
                      <a:r>
                        <a:rPr lang="en-US" sz="1200" baseline="0" dirty="0" err="1"/>
                        <a:t>lovenox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352">
                <a:tc>
                  <a:txBody>
                    <a:bodyPr/>
                    <a:lstStyle/>
                    <a:p>
                      <a:r>
                        <a:rPr lang="en-US" sz="1200" dirty="0"/>
                        <a:t>Thrombin time(common pathway)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8-12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</a:t>
                      </a:r>
                      <a:r>
                        <a:rPr lang="en-US" sz="1200" baseline="0" dirty="0"/>
                        <a:t> fibrinogen to fibrin reaction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43">
                <a:tc>
                  <a:txBody>
                    <a:bodyPr/>
                    <a:lstStyle/>
                    <a:p>
                      <a:r>
                        <a:rPr lang="en-US" sz="1200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80-150</a:t>
                      </a:r>
                      <a:r>
                        <a:rPr lang="en-US" sz="1200" baseline="0" dirty="0"/>
                        <a:t> sec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Guides anticoagulant dosing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r>
                        <a:rPr lang="en-US" sz="1200" dirty="0"/>
                        <a:t>Fibrinogen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&gt;150 mg/dL;200-350mg/mL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fibrinogen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019">
                <a:tc>
                  <a:txBody>
                    <a:bodyPr/>
                    <a:lstStyle/>
                    <a:p>
                      <a:r>
                        <a:rPr lang="en-US" sz="1200" dirty="0"/>
                        <a:t>Fibrinogen degradation products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&lt;10mcg/mL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by-products from clot dissolution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r>
                        <a:rPr lang="en-US" sz="1200" dirty="0"/>
                        <a:t>D-Dimer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&lt;500 mg/mL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degradation</a:t>
                      </a:r>
                      <a:r>
                        <a:rPr lang="en-US" sz="1200" baseline="0" dirty="0"/>
                        <a:t> products secondary to fibrinolysis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2024">
                <a:tc>
                  <a:txBody>
                    <a:bodyPr/>
                    <a:lstStyle/>
                    <a:p>
                      <a:r>
                        <a:rPr lang="en-US" sz="1200" dirty="0" err="1"/>
                        <a:t>Antithrombin</a:t>
                      </a:r>
                      <a:r>
                        <a:rPr lang="en-US" sz="1200" dirty="0"/>
                        <a:t>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80%-120%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antithrombin</a:t>
                      </a:r>
                      <a:r>
                        <a:rPr lang="en-US" sz="1200" baseline="0" dirty="0"/>
                        <a:t> III levels; decreased level may explain sub therapeutic heparin; severely depressed in DIC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083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B237-94CD-4D9A-863D-98E71134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78381"/>
            <a:ext cx="6402468" cy="733721"/>
          </a:xfrm>
        </p:spPr>
        <p:txBody>
          <a:bodyPr>
            <a:normAutofit/>
          </a:bodyPr>
          <a:lstStyle/>
          <a:p>
            <a:r>
              <a:rPr lang="en-US" sz="2400" dirty="0" err="1"/>
              <a:t>Thromboelastogram</a:t>
            </a:r>
            <a:r>
              <a:rPr lang="en-US" sz="2400" dirty="0"/>
              <a:t> (teg)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8D4AE-02CC-4515-B735-CECED1C34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23" y="768328"/>
            <a:ext cx="6402467" cy="49002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Visual diagram of coagulation and fibrinolysis.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BBDC5-2790-482F-848E-5DD0BD7CE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5" y="1156987"/>
            <a:ext cx="4572000" cy="2312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F4130-71DC-4E12-8059-1273EFC5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88" y="78380"/>
            <a:ext cx="4305308" cy="3937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38375-80CB-45E2-97CE-11B9C64A9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67" y="4015794"/>
            <a:ext cx="5010050" cy="2842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F6E76-D755-4545-8B6B-320EEC755C3E}"/>
              </a:ext>
            </a:extLst>
          </p:cNvPr>
          <p:cNvSpPr txBox="1"/>
          <p:nvPr/>
        </p:nvSpPr>
        <p:spPr>
          <a:xfrm>
            <a:off x="301658" y="3569548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apexanesthesia.com</a:t>
            </a:r>
          </a:p>
        </p:txBody>
      </p:sp>
    </p:spTree>
    <p:extLst>
      <p:ext uri="{BB962C8B-B14F-4D97-AF65-F5344CB8AC3E}">
        <p14:creationId xmlns:p14="http://schemas.microsoft.com/office/powerpoint/2010/main" val="197698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78" y="27990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Intra-op Anesthetic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409728"/>
            <a:ext cx="8846090" cy="47802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Recognize &amp; efficiently control blood loss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Frequent evaluation of patients’ clinical status, surgical site, sponges, canisters, &amp; OR floor!!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Communicate with surgeon &amp; circulator – for acute changes in patient VS, find out from surgeon if there is a surgical reason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Transfusions are not without risk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Acute hemolytic transfusion reaction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Transfusion-related acute lung injury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Bacterial, viral &amp; parasitic transmission </a:t>
            </a:r>
          </a:p>
          <a:p>
            <a:pPr marL="282575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Reasons to transfuse in the operating room are to </a:t>
            </a:r>
            <a:r>
              <a:rPr lang="en-US" b="1" dirty="0">
                <a:solidFill>
                  <a:schemeClr val="tx1"/>
                </a:solidFill>
              </a:rPr>
              <a:t>replace coagulation factors and improve oxygen-carrying capacity not necessarily volume.</a:t>
            </a:r>
          </a:p>
        </p:txBody>
      </p:sp>
    </p:spTree>
    <p:extLst>
      <p:ext uri="{BB962C8B-B14F-4D97-AF65-F5344CB8AC3E}">
        <p14:creationId xmlns:p14="http://schemas.microsoft.com/office/powerpoint/2010/main" val="2781504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634027"/>
          </a:xfrm>
        </p:spPr>
        <p:txBody>
          <a:bodyPr/>
          <a:lstStyle/>
          <a:p>
            <a:r>
              <a:rPr lang="en-US" sz="2000" dirty="0"/>
              <a:t>Blood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12103"/>
              </p:ext>
            </p:extLst>
          </p:nvPr>
        </p:nvGraphicFramePr>
        <p:xfrm>
          <a:off x="114617" y="967177"/>
          <a:ext cx="8913180" cy="546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1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Blood Component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Surgical 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457">
                <a:tc>
                  <a:txBody>
                    <a:bodyPr/>
                    <a:lstStyle/>
                    <a:p>
                      <a:r>
                        <a:rPr lang="en-US" sz="1200" dirty="0"/>
                        <a:t>PRBC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Red Blood</a:t>
                      </a:r>
                      <a:r>
                        <a:rPr lang="en-US" sz="1200" baseline="0" dirty="0"/>
                        <a:t> Cells </a:t>
                      </a:r>
                      <a:r>
                        <a:rPr lang="en-US" sz="1200" baseline="0" dirty="0" err="1"/>
                        <a:t>anticoagulated</a:t>
                      </a:r>
                      <a:r>
                        <a:rPr lang="en-US" sz="1200" baseline="0" dirty="0"/>
                        <a:t> in plasma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Bleeding</a:t>
                      </a:r>
                    </a:p>
                    <a:p>
                      <a:r>
                        <a:rPr lang="en-US" sz="1200" dirty="0"/>
                        <a:t>Increase O2</a:t>
                      </a:r>
                      <a:r>
                        <a:rPr lang="en-US" sz="1200" baseline="0" dirty="0"/>
                        <a:t>-carrying capacity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unit increases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Hgb</a:t>
                      </a:r>
                      <a:r>
                        <a:rPr lang="en-US" sz="1200" baseline="0" dirty="0"/>
                        <a:t> by 1g/</a:t>
                      </a:r>
                      <a:r>
                        <a:rPr lang="en-US" sz="1200" baseline="0" dirty="0" err="1"/>
                        <a:t>dL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415">
                <a:tc>
                  <a:txBody>
                    <a:bodyPr/>
                    <a:lstStyle/>
                    <a:p>
                      <a:r>
                        <a:rPr lang="en-US" sz="1200" dirty="0"/>
                        <a:t>FFP</a:t>
                      </a:r>
                    </a:p>
                    <a:p>
                      <a:r>
                        <a:rPr lang="en-US" sz="1200" dirty="0"/>
                        <a:t>All</a:t>
                      </a:r>
                    </a:p>
                    <a:p>
                      <a:r>
                        <a:rPr lang="en-US" sz="1200" dirty="0"/>
                        <a:t>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Plasma separated</a:t>
                      </a:r>
                      <a:r>
                        <a:rPr lang="en-US" sz="1200" baseline="0" dirty="0"/>
                        <a:t> from RBC and platelets </a:t>
                      </a:r>
                    </a:p>
                    <a:p>
                      <a:r>
                        <a:rPr lang="en-US" sz="1200" baseline="0" dirty="0"/>
                        <a:t>Contains ALL clotting factors</a:t>
                      </a:r>
                    </a:p>
                    <a:p>
                      <a:r>
                        <a:rPr lang="en-US" sz="1200" baseline="0" dirty="0"/>
                        <a:t>Contains naturally occurring inhibitors</a:t>
                      </a:r>
                    </a:p>
                    <a:p>
                      <a:r>
                        <a:rPr lang="en-US" sz="1200" baseline="0" dirty="0"/>
                        <a:t>Source of </a:t>
                      </a:r>
                      <a:r>
                        <a:rPr lang="en-US" sz="1200" baseline="0" dirty="0" err="1"/>
                        <a:t>antithrombin</a:t>
                      </a:r>
                      <a:r>
                        <a:rPr lang="en-US" sz="1200" baseline="0" dirty="0"/>
                        <a:t> III</a:t>
                      </a:r>
                    </a:p>
                    <a:p>
                      <a:r>
                        <a:rPr lang="en-US" sz="1200" baseline="0" dirty="0"/>
                        <a:t>One bag =200-250 mL</a:t>
                      </a:r>
                    </a:p>
                    <a:p>
                      <a:r>
                        <a:rPr lang="en-US" sz="1200" baseline="0" dirty="0"/>
                        <a:t>Expires 12 months post-donation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Microvascular</a:t>
                      </a:r>
                      <a:r>
                        <a:rPr lang="en-US" sz="1200" dirty="0"/>
                        <a:t> bleeding</a:t>
                      </a:r>
                    </a:p>
                    <a:p>
                      <a:r>
                        <a:rPr lang="en-US" sz="1200" dirty="0"/>
                        <a:t>Coagulopathy</a:t>
                      </a:r>
                      <a:r>
                        <a:rPr lang="en-US" sz="1200" baseline="0" dirty="0"/>
                        <a:t> due to factor deficiency </a:t>
                      </a:r>
                    </a:p>
                    <a:p>
                      <a:r>
                        <a:rPr lang="en-US" sz="1200" baseline="0" dirty="0"/>
                        <a:t>PT/</a:t>
                      </a:r>
                      <a:r>
                        <a:rPr lang="en-US" sz="1200" baseline="0" dirty="0" err="1"/>
                        <a:t>aPTT</a:t>
                      </a:r>
                      <a:r>
                        <a:rPr lang="en-US" sz="1200" baseline="0" dirty="0"/>
                        <a:t> &gt;1.5 </a:t>
                      </a:r>
                      <a:r>
                        <a:rPr lang="en-US" sz="1200" baseline="0" dirty="0" err="1"/>
                        <a:t>xnormal</a:t>
                      </a:r>
                      <a:endParaRPr lang="en-US" sz="1200" baseline="0" dirty="0"/>
                    </a:p>
                    <a:p>
                      <a:r>
                        <a:rPr lang="en-US" sz="1200" baseline="0" dirty="0"/>
                        <a:t>massive blood transfusion reversal of warfarin</a:t>
                      </a:r>
                    </a:p>
                    <a:p>
                      <a:r>
                        <a:rPr lang="en-US" sz="1200" baseline="0" dirty="0"/>
                        <a:t> acquired coagulopathy </a:t>
                      </a:r>
                      <a:r>
                        <a:rPr lang="en-US" sz="1200" baseline="0" dirty="0" err="1"/>
                        <a:t>vonWillebrand</a:t>
                      </a:r>
                      <a:r>
                        <a:rPr lang="en-US" sz="1200" baseline="0" dirty="0"/>
                        <a:t> disease unresponsive to DDAVP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10-15 mL/kg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796">
                <a:tc>
                  <a:txBody>
                    <a:bodyPr/>
                    <a:lstStyle/>
                    <a:p>
                      <a:r>
                        <a:rPr lang="en-US" sz="1200" dirty="0"/>
                        <a:t>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Obtain from whole blood</a:t>
                      </a:r>
                      <a:r>
                        <a:rPr lang="en-US" sz="1200" baseline="0" dirty="0"/>
                        <a:t> or platelet </a:t>
                      </a:r>
                      <a:r>
                        <a:rPr lang="en-US" sz="1200" baseline="0" dirty="0" err="1"/>
                        <a:t>pheresis</a:t>
                      </a:r>
                      <a:r>
                        <a:rPr lang="en-US" sz="1200" baseline="0" dirty="0"/>
                        <a:t> donations</a:t>
                      </a:r>
                    </a:p>
                    <a:p>
                      <a:r>
                        <a:rPr lang="en-US" sz="1200" baseline="0" dirty="0"/>
                        <a:t>Contain platelets only</a:t>
                      </a:r>
                    </a:p>
                    <a:p>
                      <a:r>
                        <a:rPr lang="en-US" sz="1200" baseline="0" dirty="0"/>
                        <a:t>One bag = random volume</a:t>
                      </a:r>
                    </a:p>
                    <a:p>
                      <a:r>
                        <a:rPr lang="en-US" sz="1200" baseline="0" dirty="0"/>
                        <a:t>One bag </a:t>
                      </a:r>
                      <a:r>
                        <a:rPr lang="en-US" sz="1200" baseline="0" dirty="0" err="1"/>
                        <a:t>pheresis</a:t>
                      </a:r>
                      <a:r>
                        <a:rPr lang="en-US" sz="1200" baseline="0" dirty="0"/>
                        <a:t> =250-300mL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Massive blood</a:t>
                      </a:r>
                      <a:r>
                        <a:rPr lang="en-US" sz="1200" baseline="0" dirty="0"/>
                        <a:t> transfusion</a:t>
                      </a:r>
                    </a:p>
                    <a:p>
                      <a:r>
                        <a:rPr lang="en-US" sz="1200" baseline="0" dirty="0"/>
                        <a:t>Active bleeding:</a:t>
                      </a:r>
                    </a:p>
                    <a:p>
                      <a:r>
                        <a:rPr lang="en-US" sz="1200" baseline="0" dirty="0"/>
                        <a:t>&lt;5000=spontaneous hemorrhage</a:t>
                      </a:r>
                    </a:p>
                    <a:p>
                      <a:r>
                        <a:rPr lang="en-US" sz="1200" baseline="0" dirty="0"/>
                        <a:t>10,000-50,000=variable bleeding risk</a:t>
                      </a:r>
                    </a:p>
                    <a:p>
                      <a:r>
                        <a:rPr lang="en-US" sz="1200" baseline="0" dirty="0"/>
                        <a:t>&gt;50,000=spontaneous bleeding unlikely due to 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unit/10</a:t>
                      </a:r>
                      <a:r>
                        <a:rPr lang="en-US" sz="1200" baseline="0" dirty="0"/>
                        <a:t> kg body weight</a:t>
                      </a:r>
                    </a:p>
                    <a:p>
                      <a:r>
                        <a:rPr lang="en-US" sz="1200" baseline="0" dirty="0"/>
                        <a:t>1 unit increases platelet </a:t>
                      </a:r>
                      <a:r>
                        <a:rPr lang="en-US" sz="1200" baseline="0" dirty="0" err="1"/>
                        <a:t>leve</a:t>
                      </a:r>
                      <a:r>
                        <a:rPr lang="en-US" sz="1200" baseline="0" dirty="0"/>
                        <a:t> 5000-10,000/mm</a:t>
                      </a:r>
                      <a:r>
                        <a:rPr lang="en-US" sz="1200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5018">
                <a:tc>
                  <a:txBody>
                    <a:bodyPr/>
                    <a:lstStyle/>
                    <a:p>
                      <a:r>
                        <a:rPr lang="en-US" sz="1200" dirty="0"/>
                        <a:t>Cryoprecipitate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Protein fraction taken off the top of FFP when being thawed then refrozen</a:t>
                      </a:r>
                      <a:r>
                        <a:rPr lang="en-US" sz="1200" baseline="0" dirty="0"/>
                        <a:t> up to 1 year</a:t>
                      </a:r>
                    </a:p>
                    <a:p>
                      <a:r>
                        <a:rPr lang="en-US" sz="1200" baseline="0" dirty="0"/>
                        <a:t>Contains factors I, vWF, VIII, fibrinogen, XIII</a:t>
                      </a:r>
                    </a:p>
                    <a:p>
                      <a:r>
                        <a:rPr lang="en-US" sz="1200" baseline="0" dirty="0"/>
                        <a:t>One bag = 10-20 mL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Microvascular bleeding</a:t>
                      </a:r>
                    </a:p>
                    <a:p>
                      <a:r>
                        <a:rPr lang="en-US" sz="1200" dirty="0"/>
                        <a:t>von Willebrand disease unresponsive to DDAVP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bag/5 kg body weight</a:t>
                      </a:r>
                    </a:p>
                    <a:p>
                      <a:r>
                        <a:rPr lang="en-US" sz="1200" dirty="0"/>
                        <a:t>1 unit raises fibrinogen by 100 mg/</a:t>
                      </a:r>
                      <a:r>
                        <a:rPr lang="en-US" sz="1200" dirty="0" err="1"/>
                        <a:t>dL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ADC01BB-45B2-4091-A860-EE71697A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" y="810705"/>
            <a:ext cx="8913180" cy="5740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6F3FD-9B23-4AE5-8CBB-41854E116DE9}"/>
              </a:ext>
            </a:extLst>
          </p:cNvPr>
          <p:cNvSpPr txBox="1"/>
          <p:nvPr/>
        </p:nvSpPr>
        <p:spPr>
          <a:xfrm>
            <a:off x="622169" y="6550223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Apexanesthesia.com</a:t>
            </a:r>
          </a:p>
        </p:txBody>
      </p:sp>
    </p:spTree>
    <p:extLst>
      <p:ext uri="{BB962C8B-B14F-4D97-AF65-F5344CB8AC3E}">
        <p14:creationId xmlns:p14="http://schemas.microsoft.com/office/powerpoint/2010/main" val="182036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9524"/>
            <a:ext cx="6554867" cy="1524000"/>
          </a:xfrm>
        </p:spPr>
        <p:txBody>
          <a:bodyPr>
            <a:normAutofit/>
          </a:bodyPr>
          <a:lstStyle/>
          <a:p>
            <a:r>
              <a:rPr lang="en-US" sz="4400" dirty="0"/>
              <a:t>The normal vessel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31" y="1462646"/>
            <a:ext cx="8618537" cy="541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Intima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inner layer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made of endothelial cells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Functions: hemostasis modulation by synthesizing &amp; secreting many procoagulants, anticoagulants, &amp; fibrinolytics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40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67323"/>
            <a:ext cx="6554867" cy="1524000"/>
          </a:xfrm>
        </p:spPr>
        <p:txBody>
          <a:bodyPr/>
          <a:lstStyle/>
          <a:p>
            <a:r>
              <a:rPr lang="en-US" dirty="0"/>
              <a:t>Transfusion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9146"/>
            <a:ext cx="8990050" cy="5118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Different institutions (heck, different surgeons &amp; anesthesiologists also!) have different guidelines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Past literature recommends a hemoglobin as10 g/</a:t>
            </a:r>
            <a:r>
              <a:rPr lang="en-US" dirty="0" err="1">
                <a:solidFill>
                  <a:schemeClr val="tx1"/>
                </a:solidFill>
              </a:rPr>
              <a:t>dL</a:t>
            </a:r>
            <a:r>
              <a:rPr lang="en-US" dirty="0">
                <a:solidFill>
                  <a:schemeClr val="tx1"/>
                </a:solidFill>
              </a:rPr>
              <a:t> as an indicator for RBC transfusion (old school) but one must look at clinical picture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HGB of 6 g/</a:t>
            </a:r>
            <a:r>
              <a:rPr lang="en-US" dirty="0" err="1">
                <a:solidFill>
                  <a:schemeClr val="tx1"/>
                </a:solidFill>
              </a:rPr>
              <a:t>dL</a:t>
            </a:r>
            <a:r>
              <a:rPr lang="en-US" dirty="0">
                <a:solidFill>
                  <a:schemeClr val="tx1"/>
                </a:solidFill>
              </a:rPr>
              <a:t> or 8 g/</a:t>
            </a:r>
            <a:r>
              <a:rPr lang="en-US" dirty="0" err="1">
                <a:solidFill>
                  <a:schemeClr val="tx1"/>
                </a:solidFill>
              </a:rPr>
              <a:t>dL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may be </a:t>
            </a:r>
            <a:r>
              <a:rPr lang="en-US" dirty="0">
                <a:solidFill>
                  <a:schemeClr val="tx1"/>
                </a:solidFill>
              </a:rPr>
              <a:t>completely </a:t>
            </a:r>
            <a:r>
              <a:rPr lang="en-US" b="1" dirty="0">
                <a:solidFill>
                  <a:schemeClr val="tx1"/>
                </a:solidFill>
              </a:rPr>
              <a:t>acceptable</a:t>
            </a:r>
            <a:r>
              <a:rPr lang="en-US" dirty="0">
                <a:solidFill>
                  <a:schemeClr val="tx1"/>
                </a:solidFill>
              </a:rPr>
              <a:t> as long as ischemia or risk factors for cardiovascular disease are not present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Alternatives to transfusions include preoperative autologous donation(PAD), acute </a:t>
            </a:r>
            <a:r>
              <a:rPr lang="en-US" dirty="0" err="1">
                <a:solidFill>
                  <a:schemeClr val="tx1"/>
                </a:solidFill>
              </a:rPr>
              <a:t>normovolemic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hemodilution</a:t>
            </a:r>
            <a:r>
              <a:rPr lang="en-US" dirty="0">
                <a:solidFill>
                  <a:schemeClr val="tx1"/>
                </a:solidFill>
              </a:rPr>
              <a:t> (ANH), blood-cell salvage (BCS), and recombinant factor VII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Off-label use of recombinant factor VII mode of action unknown.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Both theories suggest that it enhances thrombin generation by augmenting TF/VII at site of vessel injury and surface of platelet, ultimately it boosts thrombin to form fibrin for clot stabilization.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0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A409-07DA-40CD-95E1-56504A5D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23739"/>
            <a:ext cx="8233528" cy="686587"/>
          </a:xfrm>
        </p:spPr>
        <p:txBody>
          <a:bodyPr>
            <a:normAutofit/>
          </a:bodyPr>
          <a:lstStyle/>
          <a:p>
            <a:r>
              <a:rPr lang="en-US" sz="2800" dirty="0"/>
              <a:t>Maximum allowable blood loss (MABL)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8C305A-C55E-4D09-8724-2B57EBDD186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3400" y="1451902"/>
                <a:ext cx="6402467" cy="4782359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Blood Volume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Calculate blood loss to set Hgb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MABL = EBV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𝑠𝑡𝑎𝑟𝑡𝑖𝑛𝑔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𝐻𝑔𝑏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−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𝑡𝑎𝑟𝑔𝑒𝑡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𝐻𝑔𝑏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𝑠𝑡𝑎𝑟𝑡𝑖𝑛𝑔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𝐻𝑔𝑏</m:t>
                        </m:r>
                      </m:den>
                    </m:f>
                  </m:oMath>
                </a14:m>
                <a:endParaRPr lang="en-US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8C305A-C55E-4D09-8724-2B57EBDD1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451902"/>
                <a:ext cx="6402467" cy="4782359"/>
              </a:xfrm>
              <a:blipFill>
                <a:blip r:embed="rId2"/>
                <a:stretch>
                  <a:fillRect l="-857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8A56C09-142C-4EFB-A6FE-0642CD38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23" y="1451902"/>
            <a:ext cx="6402467" cy="21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6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132B-B586-4EA7-8F68-988BCDE0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99620"/>
            <a:ext cx="6402468" cy="677160"/>
          </a:xfrm>
        </p:spPr>
        <p:txBody>
          <a:bodyPr/>
          <a:lstStyle/>
          <a:p>
            <a:r>
              <a:rPr lang="en-US" dirty="0"/>
              <a:t>Acute hemolytic reactions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2F954-7CDD-4D02-9E44-C6D7B0524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272620"/>
            <a:ext cx="7799895" cy="47471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Signs often masked by anesthesia</a:t>
            </a:r>
          </a:p>
          <a:p>
            <a:r>
              <a:rPr lang="en-US" sz="2000" dirty="0">
                <a:solidFill>
                  <a:schemeClr val="tx1"/>
                </a:solidFill>
              </a:rPr>
              <a:t>	May see Hemoglobinuria, hypotension, bleeding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	Others masked: fever, chills, CP, dyspnea, N&amp;V, flushing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May lead to: Renal failure, DIC, hemodynamic instability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Treat:  STOP TRANSFUSION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	Give IV fluids, may need Mannitol or Lasix to increase U/O</a:t>
            </a:r>
          </a:p>
          <a:p>
            <a:r>
              <a:rPr lang="en-US" sz="2000" dirty="0">
                <a:solidFill>
                  <a:schemeClr val="tx1"/>
                </a:solidFill>
              </a:rPr>
              <a:t>	Support Hemodynamics, may need pressors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	Send unused product to lab to find out what happened</a:t>
            </a:r>
          </a:p>
        </p:txBody>
      </p:sp>
    </p:spTree>
    <p:extLst>
      <p:ext uri="{BB962C8B-B14F-4D97-AF65-F5344CB8AC3E}">
        <p14:creationId xmlns:p14="http://schemas.microsoft.com/office/powerpoint/2010/main" val="2137699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339F-0E82-442F-AAB5-A486F9F6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6865"/>
            <a:ext cx="6402468" cy="1035378"/>
          </a:xfrm>
        </p:spPr>
        <p:txBody>
          <a:bodyPr>
            <a:normAutofit/>
          </a:bodyPr>
          <a:lstStyle/>
          <a:p>
            <a:r>
              <a:rPr lang="en-US" sz="2800" dirty="0"/>
              <a:t>Transfusion related acute lung injury (</a:t>
            </a:r>
            <a:r>
              <a:rPr lang="en-US" sz="2800" dirty="0" err="1"/>
              <a:t>trali</a:t>
            </a:r>
            <a:r>
              <a:rPr lang="en-US" sz="2800" dirty="0"/>
              <a:t>)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AF340-C472-4E80-9515-BCC9D126D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53387"/>
            <a:ext cx="8224101" cy="426641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Transfusion related pulmonary edema</a:t>
            </a:r>
          </a:p>
          <a:p>
            <a:r>
              <a:rPr lang="en-US" sz="2400" dirty="0">
                <a:solidFill>
                  <a:schemeClr val="tx1"/>
                </a:solidFill>
              </a:rPr>
              <a:t>	At risk: critically ill, septic, burns, post bypass</a:t>
            </a:r>
          </a:p>
          <a:p>
            <a:r>
              <a:rPr lang="en-US" sz="2400" dirty="0">
                <a:solidFill>
                  <a:schemeClr val="tx1"/>
                </a:solidFill>
              </a:rPr>
              <a:t>	Probable cause: Human leukocyte antigens in 		donor plasma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Diagnosis:  Onset &lt;6 </a:t>
            </a:r>
            <a:r>
              <a:rPr lang="en-US" sz="2400" dirty="0" err="1">
                <a:solidFill>
                  <a:schemeClr val="tx1"/>
                </a:solidFill>
              </a:rPr>
              <a:t>hrs</a:t>
            </a:r>
            <a:r>
              <a:rPr lang="en-US" sz="2400" dirty="0">
                <a:solidFill>
                  <a:schemeClr val="tx1"/>
                </a:solidFill>
              </a:rPr>
              <a:t> post infusion, infiltrates on CXR, 	PaO2/FiO2 </a:t>
            </a:r>
            <a:r>
              <a:rPr lang="en-US" sz="2400" u="sng" dirty="0">
                <a:solidFill>
                  <a:schemeClr val="tx1"/>
                </a:solidFill>
              </a:rPr>
              <a:t>&lt; </a:t>
            </a:r>
            <a:r>
              <a:rPr lang="en-US" sz="2400" dirty="0">
                <a:solidFill>
                  <a:schemeClr val="tx1"/>
                </a:solidFill>
              </a:rPr>
              <a:t>300 mmHg or sat </a:t>
            </a:r>
            <a:r>
              <a:rPr lang="en-US" sz="2400" u="sng" dirty="0">
                <a:solidFill>
                  <a:schemeClr val="tx1"/>
                </a:solidFill>
              </a:rPr>
              <a:t>&lt;</a:t>
            </a:r>
            <a:r>
              <a:rPr lang="en-US" sz="2400" dirty="0">
                <a:solidFill>
                  <a:schemeClr val="tx1"/>
                </a:solidFill>
              </a:rPr>
              <a:t> 90% on RA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Treatment: Pulmonary support, Max PEEP, low TV, 	restrict fluids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12823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DEF2-A613-469B-941B-8A66AE47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8733"/>
            <a:ext cx="6402468" cy="1176780"/>
          </a:xfrm>
        </p:spPr>
        <p:txBody>
          <a:bodyPr>
            <a:normAutofit/>
          </a:bodyPr>
          <a:lstStyle/>
          <a:p>
            <a:r>
              <a:rPr lang="en-US" sz="2800" dirty="0"/>
              <a:t>Transfusion-associated circulatory overload (taco)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9B75F-AE7E-48A8-BF56-92E218B27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43959"/>
            <a:ext cx="7337981" cy="427584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Volume overload beyond </a:t>
            </a:r>
            <a:r>
              <a:rPr lang="en-US" sz="2400" dirty="0" err="1">
                <a:solidFill>
                  <a:schemeClr val="tx1"/>
                </a:solidFill>
              </a:rPr>
              <a:t>pt’s</a:t>
            </a:r>
            <a:r>
              <a:rPr lang="en-US" sz="2400" dirty="0">
                <a:solidFill>
                  <a:schemeClr val="tx1"/>
                </a:solidFill>
              </a:rPr>
              <a:t> compensatory ability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Often due to overloading </a:t>
            </a:r>
            <a:r>
              <a:rPr lang="en-US" sz="2400" dirty="0" err="1">
                <a:solidFill>
                  <a:schemeClr val="tx1"/>
                </a:solidFill>
              </a:rPr>
              <a:t>pt</a:t>
            </a:r>
            <a:r>
              <a:rPr lang="en-US" sz="2400" dirty="0">
                <a:solidFill>
                  <a:schemeClr val="tx1"/>
                </a:solidFill>
              </a:rPr>
              <a:t> with </a:t>
            </a:r>
            <a:r>
              <a:rPr lang="en-US" sz="2400" b="1" dirty="0">
                <a:solidFill>
                  <a:schemeClr val="tx1"/>
                </a:solidFill>
              </a:rPr>
              <a:t>CHF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May see: Pulmonary Edema, hypervolemia, LV dysfunction, MV </a:t>
            </a:r>
            <a:r>
              <a:rPr lang="en-US" sz="2400" dirty="0" err="1">
                <a:solidFill>
                  <a:schemeClr val="tx1"/>
                </a:solidFill>
              </a:rPr>
              <a:t>regurge</a:t>
            </a:r>
            <a:r>
              <a:rPr lang="en-US" sz="2400" dirty="0">
                <a:solidFill>
                  <a:schemeClr val="tx1"/>
                </a:solidFill>
              </a:rPr>
              <a:t>, Increased PA occlusion pressure, increased brain natriuretic peptide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Treatment: support hemodynamics</a:t>
            </a:r>
          </a:p>
        </p:txBody>
      </p:sp>
    </p:spTree>
    <p:extLst>
      <p:ext uri="{BB962C8B-B14F-4D97-AF65-F5344CB8AC3E}">
        <p14:creationId xmlns:p14="http://schemas.microsoft.com/office/powerpoint/2010/main" val="277167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ACAD-AA0A-4CCB-BFAF-D9617894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87313"/>
            <a:ext cx="6402468" cy="677160"/>
          </a:xfrm>
        </p:spPr>
        <p:txBody>
          <a:bodyPr>
            <a:normAutofit/>
          </a:bodyPr>
          <a:lstStyle/>
          <a:p>
            <a:r>
              <a:rPr lang="en-US" sz="2800" dirty="0"/>
              <a:t>Intraoperative blood salvage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B08BD-F760-4554-A93E-ED58448D0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49691"/>
            <a:ext cx="7724480" cy="437010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Typically used during major surgery when excess </a:t>
            </a:r>
            <a:r>
              <a:rPr lang="en-US" sz="2400" dirty="0" err="1">
                <a:solidFill>
                  <a:schemeClr val="tx1"/>
                </a:solidFill>
              </a:rPr>
              <a:t>bld</a:t>
            </a:r>
            <a:r>
              <a:rPr lang="en-US" sz="2400" dirty="0">
                <a:solidFill>
                  <a:schemeClr val="tx1"/>
                </a:solidFill>
              </a:rPr>
              <a:t> loss expected or if </a:t>
            </a:r>
            <a:r>
              <a:rPr lang="en-US" sz="2400" dirty="0" err="1">
                <a:solidFill>
                  <a:schemeClr val="tx1"/>
                </a:solidFill>
              </a:rPr>
              <a:t>pt</a:t>
            </a:r>
            <a:r>
              <a:rPr lang="en-US" sz="2400" dirty="0">
                <a:solidFill>
                  <a:schemeClr val="tx1"/>
                </a:solidFill>
              </a:rPr>
              <a:t> refuses donated product-Jehovah’s witness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Risks: contamination, fever, hemolysis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Contraindications: SCD, Thalassemia, topical drugs in field, infected site, oncology </a:t>
            </a:r>
          </a:p>
        </p:txBody>
      </p:sp>
    </p:spTree>
    <p:extLst>
      <p:ext uri="{BB962C8B-B14F-4D97-AF65-F5344CB8AC3E}">
        <p14:creationId xmlns:p14="http://schemas.microsoft.com/office/powerpoint/2010/main" val="3042269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364594"/>
            <a:ext cx="7607300" cy="1283167"/>
          </a:xfrm>
        </p:spPr>
        <p:txBody>
          <a:bodyPr/>
          <a:lstStyle/>
          <a:p>
            <a:r>
              <a:rPr lang="en-US" sz="3600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93" y="932670"/>
            <a:ext cx="8229600" cy="526033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Antiplatelet therapy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Indicated for patients at risk for MI, CVA, or other vascular thrombosis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Many different avenues to go about inhibiting platelets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(COX inhibitors, PDE inhibition, ADP receptor antagonism, and GP </a:t>
            </a:r>
            <a:r>
              <a:rPr lang="en-US" sz="2000" dirty="0" err="1">
                <a:solidFill>
                  <a:schemeClr val="tx1"/>
                </a:solidFill>
              </a:rPr>
              <a:t>IIb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IIIa</a:t>
            </a:r>
            <a:r>
              <a:rPr lang="en-US" sz="2000" dirty="0">
                <a:solidFill>
                  <a:schemeClr val="tx1"/>
                </a:solidFill>
              </a:rPr>
              <a:t> receptor antagonism)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7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7" y="84593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1420238"/>
            <a:ext cx="8543925" cy="52615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Cyclooxygenase (COX) enzyme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COX-1 (good COX) maintains gastric lining integrity, renal blood flow, and initiates TxA2 formation (important molecule for platelet aggregation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COX-2 (bad COX) responsible for synthesizing prostaglandin mediators of pain and inflammation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Celecoxib, </a:t>
            </a:r>
            <a:r>
              <a:rPr lang="en-US" dirty="0" err="1">
                <a:solidFill>
                  <a:schemeClr val="tx1"/>
                </a:solidFill>
              </a:rPr>
              <a:t>Nabumetone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Nonselective agents COX 1+2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ASA, Diclofenac, Ibuprofen, naproxen, indomethacin, ketorolac 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860425" lvl="3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85454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237" y="275237"/>
            <a:ext cx="6571343" cy="1059305"/>
          </a:xfrm>
        </p:spPr>
        <p:txBody>
          <a:bodyPr>
            <a:normAutofit fontScale="90000"/>
          </a:bodyPr>
          <a:lstStyle/>
          <a:p>
            <a:r>
              <a:rPr lang="en-US" dirty="0"/>
              <a:t>Anticoagulation and Pharmacologic therapy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 flipV="1">
            <a:off x="1418540" y="6131471"/>
            <a:ext cx="3125871" cy="277792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 flipV="1">
            <a:off x="4889182" y="6062141"/>
            <a:ext cx="3125652" cy="41645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387175" y="908050"/>
            <a:ext cx="4066161" cy="42560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Who should not receive NSAIDS?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Those with severe renal impairment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Those with active ICH or GI bleed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Those with a </a:t>
            </a:r>
            <a:r>
              <a:rPr lang="en-US" dirty="0" err="1">
                <a:solidFill>
                  <a:schemeClr val="tx1"/>
                </a:solidFill>
              </a:rPr>
              <a:t>hx</a:t>
            </a:r>
            <a:r>
              <a:rPr lang="en-US" dirty="0">
                <a:solidFill>
                  <a:schemeClr val="tx1"/>
                </a:solidFill>
              </a:rPr>
              <a:t> of gastric bypass surgery.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736725"/>
            <a:ext cx="39497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Effects of aspirin therapy last (8-12 days) and can only be reversed with platelet transfusion.</a:t>
            </a:r>
          </a:p>
          <a:p>
            <a:r>
              <a:rPr lang="en-US" dirty="0">
                <a:solidFill>
                  <a:schemeClr val="tx1"/>
                </a:solidFill>
              </a:rPr>
              <a:t> Latest research says do not need to stop aspirin but use low dose up to week </a:t>
            </a:r>
            <a:r>
              <a:rPr lang="en-US" dirty="0" err="1">
                <a:solidFill>
                  <a:schemeClr val="tx1"/>
                </a:solidFill>
              </a:rPr>
              <a:t>preop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NSAID agents are competitive antagonists whose effects last only as long as drug’s elimination time stop 24-48 hours before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39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93012" cy="1283167"/>
          </a:xfrm>
        </p:spPr>
        <p:txBody>
          <a:bodyPr/>
          <a:lstStyle/>
          <a:p>
            <a:r>
              <a:rPr lang="en-US" sz="3600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9596" y="1228828"/>
            <a:ext cx="9390962" cy="5260337"/>
          </a:xfrm>
        </p:spPr>
        <p:txBody>
          <a:bodyPr>
            <a:normAutofit/>
          </a:bodyPr>
          <a:lstStyle/>
          <a:p>
            <a:pPr marL="28257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Phosphodiesterase Inhibitors--Antiplatelet therapy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Used for stroke prophylaxis because they increase cAMP production which is an active inhibitor of platelet aggregation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Usually used in conjunction with aspirin therapy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Stop dipyridamole 24-48 hours before surgery</a:t>
            </a:r>
          </a:p>
          <a:p>
            <a:pPr marL="282575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ADP Receptor Antagonists P2Y12--Antiplatelet therapy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Prevents GP </a:t>
            </a:r>
            <a:r>
              <a:rPr lang="en-US" dirty="0" err="1">
                <a:solidFill>
                  <a:schemeClr val="tx1"/>
                </a:solidFill>
              </a:rPr>
              <a:t>IIb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IIIa</a:t>
            </a:r>
            <a:r>
              <a:rPr lang="en-US" dirty="0">
                <a:solidFill>
                  <a:schemeClr val="tx1"/>
                </a:solidFill>
              </a:rPr>
              <a:t> expression on surface of activated platelets, thereby inhibiting platelet adhesion &amp; aggregation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Used for patients with coronary artery disease to prevent myocardial infarction, in-stent thrombosis, or the patients with cerebrovascular or peripheral artery disease to inhibit thromboembolism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Clopidogrel, Prasugrel, and Ticlopidine are noncompetitive, irreversible antagonist therefore </a:t>
            </a:r>
            <a:r>
              <a:rPr lang="en-US" b="1" dirty="0">
                <a:solidFill>
                  <a:schemeClr val="tx1"/>
                </a:solidFill>
              </a:rPr>
              <a:t>stop 7 days before surgery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Ticagrelor</a:t>
            </a:r>
            <a:r>
              <a:rPr lang="en-US" dirty="0">
                <a:solidFill>
                  <a:schemeClr val="tx1"/>
                </a:solidFill>
              </a:rPr>
              <a:t> is an allosteric antagonist and the blockage is reversible.  (Also FYI is twice daily dosing.)</a:t>
            </a:r>
          </a:p>
          <a:p>
            <a:pPr lvl="3"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409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399495"/>
            <a:ext cx="7583488" cy="1283167"/>
          </a:xfrm>
        </p:spPr>
        <p:txBody>
          <a:bodyPr/>
          <a:lstStyle/>
          <a:p>
            <a:r>
              <a:rPr lang="en-US" sz="4400" dirty="0"/>
              <a:t>The normal vessel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475840"/>
            <a:ext cx="9157368" cy="537839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tx1"/>
                </a:solidFill>
              </a:rPr>
              <a:t>Subendothelial</a:t>
            </a:r>
            <a:r>
              <a:rPr lang="en-US" sz="2800" dirty="0">
                <a:solidFill>
                  <a:schemeClr val="tx1"/>
                </a:solidFill>
              </a:rPr>
              <a:t> layer</a:t>
            </a:r>
          </a:p>
          <a:p>
            <a:pPr lvl="1"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</a:rPr>
              <a:t>Thrombogenic</a:t>
            </a:r>
            <a:r>
              <a:rPr lang="en-US" sz="2400" dirty="0">
                <a:solidFill>
                  <a:schemeClr val="tx1"/>
                </a:solidFill>
              </a:rPr>
              <a:t> &amp; very active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Consists of collagen; a potent &amp; important stimulus for platelet attachment to injured vessel wall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Also contains fibronectin which facilitates fibrin anchoring during clot formation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5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990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403366"/>
            <a:ext cx="8221662" cy="478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GP </a:t>
            </a:r>
            <a:r>
              <a:rPr lang="en-US" dirty="0" err="1">
                <a:solidFill>
                  <a:schemeClr val="tx1"/>
                </a:solidFill>
              </a:rPr>
              <a:t>IIb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IIIa</a:t>
            </a:r>
            <a:r>
              <a:rPr lang="en-US" dirty="0">
                <a:solidFill>
                  <a:schemeClr val="tx1"/>
                </a:solidFill>
              </a:rPr>
              <a:t> Receptor Antagonists: </a:t>
            </a:r>
            <a:r>
              <a:rPr lang="en-US" dirty="0" err="1">
                <a:solidFill>
                  <a:schemeClr val="tx1"/>
                </a:solidFill>
              </a:rPr>
              <a:t>Abciximab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ReoPro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tirofiban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Aggrastat</a:t>
            </a:r>
            <a:r>
              <a:rPr lang="en-US" dirty="0">
                <a:solidFill>
                  <a:schemeClr val="tx1"/>
                </a:solidFill>
              </a:rPr>
              <a:t>) and </a:t>
            </a:r>
            <a:r>
              <a:rPr lang="en-US" dirty="0" err="1">
                <a:solidFill>
                  <a:schemeClr val="tx1"/>
                </a:solidFill>
              </a:rPr>
              <a:t>eptifbatide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Integrilin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Inhibits fibrinogen cross-linkage, the final step in common hemostatic pathway for platelet aggregation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IV administration and primarily used for acute coronary syndrome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Effects are monitored with ACT and are reversible with clearance of the drug</a:t>
            </a:r>
          </a:p>
          <a:p>
            <a:pPr lvl="3"/>
            <a:r>
              <a:rPr lang="en-US" sz="2000" dirty="0" err="1">
                <a:solidFill>
                  <a:schemeClr val="tx1"/>
                </a:solidFill>
              </a:rPr>
              <a:t>Renally</a:t>
            </a:r>
            <a:r>
              <a:rPr lang="en-US" sz="2000" dirty="0">
                <a:solidFill>
                  <a:schemeClr val="tx1"/>
                </a:solidFill>
              </a:rPr>
              <a:t> excreted with half-life ~ 2.5 hours (except </a:t>
            </a:r>
            <a:r>
              <a:rPr lang="en-US" sz="2000" dirty="0" err="1">
                <a:solidFill>
                  <a:schemeClr val="tx1"/>
                </a:solidFill>
              </a:rPr>
              <a:t>Reopro</a:t>
            </a:r>
            <a:r>
              <a:rPr lang="en-US" sz="2000" dirty="0">
                <a:solidFill>
                  <a:schemeClr val="tx1"/>
                </a:solidFill>
              </a:rPr>
              <a:t> 12 hours)</a:t>
            </a:r>
          </a:p>
          <a:p>
            <a:pPr lvl="3"/>
            <a:r>
              <a:rPr lang="en-US" sz="2000" dirty="0" err="1">
                <a:solidFill>
                  <a:schemeClr val="tx1"/>
                </a:solidFill>
              </a:rPr>
              <a:t>Reopro</a:t>
            </a:r>
            <a:r>
              <a:rPr lang="en-US" sz="2000" dirty="0">
                <a:solidFill>
                  <a:schemeClr val="tx1"/>
                </a:solidFill>
              </a:rPr>
              <a:t> stop 72 hours before surgery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Stop all others 24 hours before surgery</a:t>
            </a:r>
          </a:p>
        </p:txBody>
      </p:sp>
    </p:spTree>
    <p:extLst>
      <p:ext uri="{BB962C8B-B14F-4D97-AF65-F5344CB8AC3E}">
        <p14:creationId xmlns:p14="http://schemas.microsoft.com/office/powerpoint/2010/main" val="2918644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00B0F0"/>
            </a:gs>
            <a:gs pos="100000">
              <a:schemeClr val="bg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97466"/>
            <a:ext cx="6571343" cy="1059305"/>
          </a:xfrm>
        </p:spPr>
        <p:txBody>
          <a:bodyPr/>
          <a:lstStyle/>
          <a:p>
            <a:r>
              <a:rPr lang="en-US" dirty="0"/>
              <a:t>Heparin vs. Warfarin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78" y="1080830"/>
            <a:ext cx="8235950" cy="46963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Warfarin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Interferes with </a:t>
            </a:r>
            <a:r>
              <a:rPr lang="en-US" sz="2400" i="1" u="sng" dirty="0">
                <a:solidFill>
                  <a:schemeClr val="tx1"/>
                </a:solidFill>
              </a:rPr>
              <a:t>extrinsic</a:t>
            </a:r>
            <a:r>
              <a:rPr lang="en-US" sz="2400" dirty="0">
                <a:solidFill>
                  <a:schemeClr val="tx1"/>
                </a:solidFill>
              </a:rPr>
              <a:t> pathway</a:t>
            </a:r>
          </a:p>
          <a:p>
            <a:pPr marL="581025" lvl="1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Prothrombin time (PT) &amp; INR assess </a:t>
            </a:r>
            <a:r>
              <a:rPr lang="en-US" sz="2400" i="1" u="sng" dirty="0">
                <a:solidFill>
                  <a:schemeClr val="tx1"/>
                </a:solidFill>
              </a:rPr>
              <a:t>extrinsic</a:t>
            </a:r>
            <a:r>
              <a:rPr lang="en-US" sz="2400" dirty="0">
                <a:solidFill>
                  <a:schemeClr val="tx1"/>
                </a:solidFill>
              </a:rPr>
              <a:t> pathway</a:t>
            </a:r>
          </a:p>
          <a:p>
            <a:pPr marL="161925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Heparin </a:t>
            </a:r>
          </a:p>
          <a:p>
            <a:pPr marL="800100" lvl="1" indent="-342900"/>
            <a:r>
              <a:rPr lang="en-US" sz="2400" dirty="0">
                <a:solidFill>
                  <a:schemeClr val="tx1"/>
                </a:solidFill>
              </a:rPr>
              <a:t>Interferes with </a:t>
            </a:r>
            <a:r>
              <a:rPr lang="en-US" sz="2400" i="1" u="sng" dirty="0">
                <a:solidFill>
                  <a:schemeClr val="tx1"/>
                </a:solidFill>
              </a:rPr>
              <a:t>intrinsic and final common </a:t>
            </a:r>
            <a:r>
              <a:rPr lang="en-US" sz="2400" dirty="0">
                <a:solidFill>
                  <a:schemeClr val="tx1"/>
                </a:solidFill>
              </a:rPr>
              <a:t>pathway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Partial thromboplastin time (PTT) &amp; activated coagulation time (ACT) assess </a:t>
            </a:r>
            <a:r>
              <a:rPr lang="en-US" sz="2400" i="1" u="sng" dirty="0">
                <a:solidFill>
                  <a:schemeClr val="tx1"/>
                </a:solidFill>
              </a:rPr>
              <a:t>intrinsic</a:t>
            </a:r>
            <a:r>
              <a:rPr lang="en-US" sz="2400" dirty="0">
                <a:solidFill>
                  <a:schemeClr val="tx1"/>
                </a:solidFill>
              </a:rPr>
              <a:t>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535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38695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73" y="1122300"/>
            <a:ext cx="9242778" cy="55120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>
                <a:solidFill>
                  <a:schemeClr val="tx1"/>
                </a:solidFill>
              </a:rPr>
              <a:t>Heparin Therapy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Indirectly inhibits thrombin &amp; factor Xa by binding to Antithrombin III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Used for emergent anticoagulation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Acute coronary syndrome, Pulmonary embolism  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During cardiopulmonary bypass &amp; vascular surgery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If patient resistant (from hereditary insufficiency of ATIII or acquired deficiency from prolonged heparin use) Give FFP (ATIII is replenished)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Clinical effects monitored with aPTT or ACT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Clinical effect reversed with Protamine 1 mg per 100 U heparin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Low molecular weight heparin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58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990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6" y="1802852"/>
            <a:ext cx="8847667" cy="5348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Low molecular weight heparin: Enoxaparin (</a:t>
            </a:r>
            <a:r>
              <a:rPr lang="en-US" sz="2400" dirty="0" err="1">
                <a:solidFill>
                  <a:schemeClr val="tx1"/>
                </a:solidFill>
              </a:rPr>
              <a:t>Lovenox</a:t>
            </a:r>
            <a:r>
              <a:rPr lang="en-US" sz="2400" dirty="0">
                <a:solidFill>
                  <a:schemeClr val="tx1"/>
                </a:solidFill>
              </a:rPr>
              <a:t>) and Fondaparinux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 Anti-factor </a:t>
            </a:r>
            <a:r>
              <a:rPr lang="en-US" sz="2000" dirty="0" err="1">
                <a:solidFill>
                  <a:schemeClr val="tx1"/>
                </a:solidFill>
              </a:rPr>
              <a:t>Xa</a:t>
            </a:r>
            <a:r>
              <a:rPr lang="en-US" sz="2000" dirty="0">
                <a:solidFill>
                  <a:schemeClr val="tx1"/>
                </a:solidFill>
              </a:rPr>
              <a:t> and Anti-thrombin agents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More specific inhibition to factor </a:t>
            </a:r>
            <a:r>
              <a:rPr lang="en-US" sz="2000" dirty="0" err="1">
                <a:solidFill>
                  <a:schemeClr val="tx1"/>
                </a:solidFill>
              </a:rPr>
              <a:t>Xa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Preferred for DVT prophylaxis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For acute bleeding, Protamine should be given for </a:t>
            </a:r>
            <a:r>
              <a:rPr lang="en-US" sz="2000" b="1" dirty="0" err="1">
                <a:solidFill>
                  <a:schemeClr val="tx1"/>
                </a:solidFill>
              </a:rPr>
              <a:t>Lovenox</a:t>
            </a:r>
            <a:r>
              <a:rPr lang="en-US" sz="2000" b="1" dirty="0">
                <a:solidFill>
                  <a:schemeClr val="tx1"/>
                </a:solidFill>
              </a:rPr>
              <a:t>.  No reversal agents available for </a:t>
            </a:r>
            <a:r>
              <a:rPr lang="en-US" sz="2000" b="1" dirty="0" err="1">
                <a:solidFill>
                  <a:schemeClr val="tx1"/>
                </a:solidFill>
              </a:rPr>
              <a:t>Fondaparinux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Lovenox</a:t>
            </a:r>
            <a:r>
              <a:rPr lang="en-US" sz="2000" dirty="0">
                <a:solidFill>
                  <a:schemeClr val="tx1"/>
                </a:solidFill>
              </a:rPr>
              <a:t> should be discontinued 24 hours before procedure.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Anti-</a:t>
            </a:r>
            <a:r>
              <a:rPr lang="en-US" sz="2000" dirty="0" err="1">
                <a:solidFill>
                  <a:schemeClr val="tx1"/>
                </a:solidFill>
              </a:rPr>
              <a:t>Xa</a:t>
            </a:r>
            <a:r>
              <a:rPr lang="en-US" sz="2000" dirty="0">
                <a:solidFill>
                  <a:schemeClr val="tx1"/>
                </a:solidFill>
              </a:rPr>
              <a:t> levels can be used to monitor LMWH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00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990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88" y="1439076"/>
            <a:ext cx="7583488" cy="5131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Vitamin K antagonist  Warfarin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Oral anticoagulant therapy used as first-line agent for management of hypercoagulable disorders, venous thromboembolism, stroke prophylaxis, atrial fibrillation or mechanical heart valves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Competes with Vitamin K for its binding site &amp; inhibits synthesis of </a:t>
            </a:r>
            <a:r>
              <a:rPr lang="en-US" sz="2000" b="1" dirty="0">
                <a:solidFill>
                  <a:schemeClr val="tx1"/>
                </a:solidFill>
              </a:rPr>
              <a:t>vitamin K dependent clotting factors, II, VII, IX, and X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Also inhibits Proteins C &amp; S (natural anticoagulants are dependent on vitamin K)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Stop Warfarin 2-4 days before surgery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40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292" y="328246"/>
            <a:ext cx="6554867" cy="1524000"/>
          </a:xfrm>
        </p:spPr>
        <p:txBody>
          <a:bodyPr/>
          <a:lstStyle/>
          <a:p>
            <a:r>
              <a:rPr lang="en-US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70" y="1773115"/>
            <a:ext cx="7800444" cy="4400067"/>
          </a:xfrm>
        </p:spPr>
        <p:txBody>
          <a:bodyPr>
            <a:normAutofit lnSpcReduction="10000"/>
          </a:bodyPr>
          <a:lstStyle/>
          <a:p>
            <a:pPr marL="0" lvl="0" indent="-12700">
              <a:buClr>
                <a:prstClr val="white"/>
              </a:buClr>
              <a:buNone/>
            </a:pPr>
            <a:r>
              <a:rPr lang="en-US" b="1" dirty="0">
                <a:solidFill>
                  <a:schemeClr val="tx1"/>
                </a:solidFill>
              </a:rPr>
              <a:t>Reversal with administration of Vitamin K</a:t>
            </a:r>
          </a:p>
          <a:p>
            <a:pPr lvl="1">
              <a:buClr>
                <a:prstClr val="white"/>
              </a:buClr>
            </a:pPr>
            <a:r>
              <a:rPr lang="en-US" b="1" dirty="0">
                <a:solidFill>
                  <a:schemeClr val="tx1"/>
                </a:solidFill>
              </a:rPr>
              <a:t>Takes 4-8 hours (IV) </a:t>
            </a:r>
            <a:r>
              <a:rPr lang="en-US" dirty="0">
                <a:solidFill>
                  <a:schemeClr val="tx1"/>
                </a:solidFill>
              </a:rPr>
              <a:t>to 24 hours (PO) to reverse effects of warfarin.  Has no effect on heparin.</a:t>
            </a:r>
          </a:p>
          <a:p>
            <a:pPr lvl="1">
              <a:buClr>
                <a:prstClr val="white"/>
              </a:buClr>
            </a:pPr>
            <a:r>
              <a:rPr lang="en-US" sz="2000" dirty="0">
                <a:solidFill>
                  <a:schemeClr val="tx1"/>
                </a:solidFill>
              </a:rPr>
              <a:t>Emergency bleeding reverse with Prothrombin Complex concentrate (FII,VII,IX, and X) 25-50 units/kg (typically dosed base on INR). </a:t>
            </a:r>
          </a:p>
          <a:p>
            <a:pPr lvl="1">
              <a:buClr>
                <a:prstClr val="white"/>
              </a:buClr>
            </a:pPr>
            <a:r>
              <a:rPr lang="en-US" sz="2000" b="1" dirty="0">
                <a:solidFill>
                  <a:schemeClr val="tx1"/>
                </a:solidFill>
              </a:rPr>
              <a:t>FFP</a:t>
            </a:r>
            <a:r>
              <a:rPr lang="en-US" sz="2000" dirty="0">
                <a:solidFill>
                  <a:schemeClr val="tx1"/>
                </a:solidFill>
              </a:rPr>
              <a:t> is recommended when Prothrombin Complex Concentrate is not available</a:t>
            </a:r>
          </a:p>
          <a:p>
            <a:pPr lvl="1">
              <a:buClr>
                <a:prstClr val="white"/>
              </a:buClr>
            </a:pPr>
            <a:r>
              <a:rPr lang="en-US" sz="2000" dirty="0">
                <a:solidFill>
                  <a:schemeClr val="tx1"/>
                </a:solidFill>
              </a:rPr>
              <a:t>Warfarin has a long onset and offset of action which puts patients at risk of thrombosis and bleeding especially in perioperative period</a:t>
            </a:r>
          </a:p>
          <a:p>
            <a:pPr lvl="1">
              <a:buClr>
                <a:prstClr val="white"/>
              </a:buClr>
            </a:pPr>
            <a:r>
              <a:rPr lang="en-US" sz="2000" dirty="0">
                <a:solidFill>
                  <a:schemeClr val="tx1"/>
                </a:solidFill>
              </a:rPr>
              <a:t>Vitamin K requires functional liver.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61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990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6" y="1802852"/>
            <a:ext cx="8847667" cy="5348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Direct thrombin inhibitor: Dabigatran (</a:t>
            </a:r>
            <a:r>
              <a:rPr lang="en-US" dirty="0" err="1">
                <a:solidFill>
                  <a:schemeClr val="tx1"/>
                </a:solidFill>
              </a:rPr>
              <a:t>Pradaxa</a:t>
            </a:r>
            <a:r>
              <a:rPr lang="en-US" dirty="0">
                <a:solidFill>
                  <a:schemeClr val="tx1"/>
                </a:solidFill>
              </a:rPr>
              <a:t>) (oral option)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FDA approved for </a:t>
            </a:r>
            <a:r>
              <a:rPr lang="en-US" dirty="0" err="1">
                <a:solidFill>
                  <a:schemeClr val="tx1"/>
                </a:solidFill>
              </a:rPr>
              <a:t>afib</a:t>
            </a:r>
            <a:r>
              <a:rPr lang="en-US" dirty="0">
                <a:solidFill>
                  <a:schemeClr val="tx1"/>
                </a:solidFill>
              </a:rPr>
              <a:t>, DVT, and PE.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Do not need to monitor coagulation, but increased </a:t>
            </a:r>
            <a:r>
              <a:rPr lang="en-US" dirty="0" err="1">
                <a:solidFill>
                  <a:schemeClr val="tx1"/>
                </a:solidFill>
              </a:rPr>
              <a:t>aPTT</a:t>
            </a:r>
            <a:r>
              <a:rPr lang="en-US" dirty="0">
                <a:solidFill>
                  <a:schemeClr val="tx1"/>
                </a:solidFill>
              </a:rPr>
              <a:t> will correlate to presence of drug, but not concentration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Should be discontinued 24 hours before surgery when renal function &gt; 50 mL/min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 acute bleeding, </a:t>
            </a:r>
            <a:r>
              <a:rPr lang="en-US" dirty="0" err="1">
                <a:solidFill>
                  <a:schemeClr val="tx1"/>
                </a:solidFill>
              </a:rPr>
              <a:t>Idarucizumab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Praxbind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should be administered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Drug may be dialyzed in non-urgent situations. 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26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990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6" y="1802852"/>
            <a:ext cx="8847667" cy="5348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Direct thrombin inhibitor: </a:t>
            </a:r>
            <a:r>
              <a:rPr lang="en-US" dirty="0" err="1">
                <a:solidFill>
                  <a:schemeClr val="tx1"/>
                </a:solidFill>
              </a:rPr>
              <a:t>Argatroban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 err="1">
                <a:solidFill>
                  <a:schemeClr val="tx1"/>
                </a:solidFill>
              </a:rPr>
              <a:t>Bivalirudin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Angiomax</a:t>
            </a:r>
            <a:r>
              <a:rPr lang="en-US" dirty="0">
                <a:solidFill>
                  <a:schemeClr val="tx1"/>
                </a:solidFill>
              </a:rPr>
              <a:t>)(IV option)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FDA approved for Heparin Induced Thrombocytopenia, acute MI, DVT, and PCI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Short half-life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</a:rPr>
              <a:t>Argatroban</a:t>
            </a:r>
            <a:r>
              <a:rPr lang="en-US" dirty="0">
                <a:solidFill>
                  <a:schemeClr val="tx1"/>
                </a:solidFill>
              </a:rPr>
              <a:t> needs chromogenic factor 10 monitoring when bridging therapy with warfarin.  DO NOT USE INR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Should be discontinued 24 hours before surgery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 acute bleeding, Prothrombin Complex Concentrates should be given 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00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990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6" y="1802852"/>
            <a:ext cx="8847667" cy="5348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Direct oral anticoagulants (DOACs): </a:t>
            </a:r>
            <a:r>
              <a:rPr lang="en-US" dirty="0" err="1">
                <a:solidFill>
                  <a:schemeClr val="tx1"/>
                </a:solidFill>
              </a:rPr>
              <a:t>Apixaban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Eliquis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Betrixaban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BevyxXa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Edoxaban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savaysa</a:t>
            </a:r>
            <a:r>
              <a:rPr lang="en-US" dirty="0">
                <a:solidFill>
                  <a:schemeClr val="tx1"/>
                </a:solidFill>
              </a:rPr>
              <a:t>), and </a:t>
            </a:r>
            <a:r>
              <a:rPr lang="en-US" dirty="0" err="1">
                <a:solidFill>
                  <a:schemeClr val="tx1"/>
                </a:solidFill>
              </a:rPr>
              <a:t>Rivaroxaban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Xarelto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Selective factor </a:t>
            </a:r>
            <a:r>
              <a:rPr lang="en-US" dirty="0" err="1">
                <a:solidFill>
                  <a:schemeClr val="tx1"/>
                </a:solidFill>
              </a:rPr>
              <a:t>Xa</a:t>
            </a:r>
            <a:r>
              <a:rPr lang="en-US" dirty="0">
                <a:solidFill>
                  <a:schemeClr val="tx1"/>
                </a:solidFill>
              </a:rPr>
              <a:t> inhibitors (typically reversible)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Lab monitoring not typical, but elevated Anti-</a:t>
            </a:r>
            <a:r>
              <a:rPr lang="en-US" dirty="0" err="1">
                <a:solidFill>
                  <a:schemeClr val="tx1"/>
                </a:solidFill>
              </a:rPr>
              <a:t>Xa</a:t>
            </a:r>
            <a:r>
              <a:rPr lang="en-US" dirty="0">
                <a:solidFill>
                  <a:schemeClr val="tx1"/>
                </a:solidFill>
              </a:rPr>
              <a:t> levels are correlated with presence of drug not concentration.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Short half lives. Should be discontinued 24 hours before surgery when renal function &gt; 50 mL/min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 acute bleeding, </a:t>
            </a:r>
            <a:r>
              <a:rPr lang="en-US" b="1" dirty="0">
                <a:solidFill>
                  <a:schemeClr val="tx1"/>
                </a:solidFill>
              </a:rPr>
              <a:t>Prothrombin Complex Concentrates should be given 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</a:rPr>
              <a:t>Tranexamic</a:t>
            </a:r>
            <a:r>
              <a:rPr lang="en-US" dirty="0">
                <a:solidFill>
                  <a:schemeClr val="tx1"/>
                </a:solidFill>
              </a:rPr>
              <a:t> Acid may be considered as adjuvant for non-life threatening bleeding.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</a:rPr>
              <a:t>Andexanet</a:t>
            </a:r>
            <a:r>
              <a:rPr lang="en-US" dirty="0">
                <a:solidFill>
                  <a:schemeClr val="tx1"/>
                </a:solidFill>
              </a:rPr>
              <a:t> alpha is factor </a:t>
            </a:r>
            <a:r>
              <a:rPr lang="en-US" dirty="0" err="1">
                <a:solidFill>
                  <a:schemeClr val="tx1"/>
                </a:solidFill>
              </a:rPr>
              <a:t>Xa</a:t>
            </a:r>
            <a:r>
              <a:rPr lang="en-US" dirty="0">
                <a:solidFill>
                  <a:schemeClr val="tx1"/>
                </a:solidFill>
              </a:rPr>
              <a:t> and a specific reversal agent for DOACs. It is only indicated for life-threatening bleeding due to </a:t>
            </a:r>
            <a:r>
              <a:rPr lang="en-US" dirty="0" err="1">
                <a:solidFill>
                  <a:schemeClr val="tx1"/>
                </a:solidFill>
              </a:rPr>
              <a:t>apixaban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 err="1">
                <a:solidFill>
                  <a:schemeClr val="tx1"/>
                </a:solidFill>
              </a:rPr>
              <a:t>rivaroxaban</a:t>
            </a:r>
            <a:r>
              <a:rPr lang="en-US" dirty="0">
                <a:solidFill>
                  <a:schemeClr val="tx1"/>
                </a:solidFill>
              </a:rPr>
              <a:t>.  $$$$$$$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31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990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6" y="1802852"/>
            <a:ext cx="8847667" cy="5348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51" y="1970875"/>
            <a:ext cx="7323496" cy="4092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7710" y="6396335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/>
              <a:t>Kustos</a:t>
            </a:r>
            <a:r>
              <a:rPr lang="en-US" sz="600" dirty="0"/>
              <a:t>, S.A.; </a:t>
            </a:r>
            <a:r>
              <a:rPr lang="en-US" sz="600" dirty="0" err="1"/>
              <a:t>Fasinu</a:t>
            </a:r>
            <a:r>
              <a:rPr lang="en-US" sz="600" dirty="0"/>
              <a:t>, P.S. Direct-Acting Oral Anticoagulants and Their Reversal Agents—An Update. Medicines 2019, 6, 103</a:t>
            </a:r>
          </a:p>
        </p:txBody>
      </p:sp>
    </p:spTree>
    <p:extLst>
      <p:ext uri="{BB962C8B-B14F-4D97-AF65-F5344CB8AC3E}">
        <p14:creationId xmlns:p14="http://schemas.microsoft.com/office/powerpoint/2010/main" val="239779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09" y="331937"/>
            <a:ext cx="6554867" cy="1524000"/>
          </a:xfrm>
        </p:spPr>
        <p:txBody>
          <a:bodyPr>
            <a:normAutofit/>
          </a:bodyPr>
          <a:lstStyle/>
          <a:p>
            <a:r>
              <a:rPr lang="en-US" sz="4400" dirty="0"/>
              <a:t>The normal vessel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9" y="1820754"/>
            <a:ext cx="8335962" cy="47577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Adventitia—Participates in blood flow control by influencing contractile state of vessel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Endothelial cells produce nitric oxide (NO) &amp; prostacyclin, which influence adventitia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NO affects platelet function by inhibiting platelet adhesion, aggregation &amp; binding of fibrinogen between glycoprotein </a:t>
            </a:r>
            <a:r>
              <a:rPr lang="en-US" sz="2000" dirty="0" err="1">
                <a:solidFill>
                  <a:schemeClr val="tx1"/>
                </a:solidFill>
              </a:rPr>
              <a:t>IIb-IIIa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psuedopods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Once vasodilation occurs,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 </a:t>
            </a:r>
            <a:r>
              <a:rPr lang="en-US" sz="2000" dirty="0">
                <a:solidFill>
                  <a:schemeClr val="tx1"/>
                </a:solidFill>
              </a:rPr>
              <a:t>blood flow limits </a:t>
            </a:r>
            <a:r>
              <a:rPr lang="en-US" sz="2000" dirty="0" err="1">
                <a:solidFill>
                  <a:schemeClr val="tx1"/>
                </a:solidFill>
              </a:rPr>
              <a:t>procoagulant</a:t>
            </a:r>
            <a:r>
              <a:rPr lang="en-US" sz="2000" dirty="0">
                <a:solidFill>
                  <a:schemeClr val="tx1"/>
                </a:solidFill>
              </a:rPr>
              <a:t> mediators activity by simply washing </a:t>
            </a:r>
            <a:r>
              <a:rPr lang="en-US" sz="2000" dirty="0" err="1">
                <a:solidFill>
                  <a:schemeClr val="tx1"/>
                </a:solidFill>
              </a:rPr>
              <a:t>procoagulant</a:t>
            </a:r>
            <a:r>
              <a:rPr lang="en-US" sz="2000" dirty="0">
                <a:solidFill>
                  <a:schemeClr val="tx1"/>
                </a:solidFill>
              </a:rPr>
              <a:t> mediators 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16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38695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Anticoagulation and Pharmacologic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73" y="1122300"/>
            <a:ext cx="9242778" cy="5512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Reasons for elevated INR: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Acute alcohol consumption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Diarrhea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Fever/infection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Heart Failure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Hyperthyroidism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Malnourishment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Liver dysfunction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Drug interactions</a:t>
            </a:r>
          </a:p>
          <a:p>
            <a:r>
              <a:rPr lang="en-US" dirty="0">
                <a:solidFill>
                  <a:schemeClr val="tx1"/>
                </a:solidFill>
              </a:rPr>
              <a:t>Don’t just react to a number.  See the whole picture. </a:t>
            </a:r>
          </a:p>
        </p:txBody>
      </p:sp>
    </p:spTree>
    <p:extLst>
      <p:ext uri="{BB962C8B-B14F-4D97-AF65-F5344CB8AC3E}">
        <p14:creationId xmlns:p14="http://schemas.microsoft.com/office/powerpoint/2010/main" val="27880039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38695"/>
            <a:ext cx="6571343" cy="1049235"/>
          </a:xfrm>
        </p:spPr>
        <p:txBody>
          <a:bodyPr>
            <a:normAutofit/>
          </a:bodyPr>
          <a:lstStyle/>
          <a:p>
            <a:r>
              <a:rPr lang="en-US" dirty="0"/>
              <a:t>When to stop drug </a:t>
            </a:r>
            <a:r>
              <a:rPr lang="en-US" dirty="0" err="1"/>
              <a:t>tx</a:t>
            </a:r>
            <a:r>
              <a:rPr lang="en-US" dirty="0"/>
              <a:t> preop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73" y="6249970"/>
            <a:ext cx="9242778" cy="384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From apexanesthesia.com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EF661-4550-4C65-8C24-947C4679F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8" y="952260"/>
            <a:ext cx="8030584" cy="52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03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476047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Prothrombin complex concentrates (PCC)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9052"/>
            <a:ext cx="8932333" cy="5512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FDA approved for use in hemophilia, but given for reversal of vitamin K antagonists &amp; critical bleeding management associated with major surgery, trauma, or liver failure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Includes vitamin K-dependent factors II, VII, IX, and X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Most factors are administered in inactive state (does activated state)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PCC drug of choice for emergent reversal of oral anticoagulant in place of </a:t>
            </a:r>
            <a:r>
              <a:rPr lang="en-US" dirty="0" err="1">
                <a:solidFill>
                  <a:schemeClr val="tx1"/>
                </a:solidFill>
              </a:rPr>
              <a:t>rFVIIa</a:t>
            </a:r>
            <a:r>
              <a:rPr lang="en-US" dirty="0">
                <a:solidFill>
                  <a:schemeClr val="tx1"/>
                </a:solidFill>
              </a:rPr>
              <a:t> and FFP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Dosing of PCC are dependent on INR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Only contraindication are those with HIT &amp;/or DIC</a:t>
            </a:r>
          </a:p>
        </p:txBody>
      </p:sp>
    </p:spTree>
    <p:extLst>
      <p:ext uri="{BB962C8B-B14F-4D97-AF65-F5344CB8AC3E}">
        <p14:creationId xmlns:p14="http://schemas.microsoft.com/office/powerpoint/2010/main" val="13435586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99" y="-129466"/>
            <a:ext cx="6554867" cy="1524000"/>
          </a:xfrm>
        </p:spPr>
        <p:txBody>
          <a:bodyPr/>
          <a:lstStyle/>
          <a:p>
            <a:r>
              <a:rPr lang="en-US" dirty="0" err="1"/>
              <a:t>Desmopressin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59" y="739066"/>
            <a:ext cx="8165395" cy="52549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DDAVP is synthetic analog for endogenous antidiuretic hormone (ADH), vasopressin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Acts at V2 receptor which is found in nephron and within endothelial cells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Originally introduced for treatment of diabetes </a:t>
            </a:r>
            <a:r>
              <a:rPr lang="en-US" dirty="0" err="1">
                <a:solidFill>
                  <a:schemeClr val="tx1"/>
                </a:solidFill>
              </a:rPr>
              <a:t>insipidus</a:t>
            </a:r>
            <a:r>
              <a:rPr lang="en-US" dirty="0">
                <a:solidFill>
                  <a:schemeClr val="tx1"/>
                </a:solidFill>
              </a:rPr>
              <a:t>, but was found to improve hemostasis and platelet function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Drug of choice for treatment of </a:t>
            </a:r>
            <a:r>
              <a:rPr lang="en-US" dirty="0" err="1">
                <a:solidFill>
                  <a:schemeClr val="tx1"/>
                </a:solidFill>
              </a:rPr>
              <a:t>vWD</a:t>
            </a:r>
            <a:r>
              <a:rPr lang="en-US" dirty="0">
                <a:solidFill>
                  <a:schemeClr val="tx1"/>
                </a:solidFill>
              </a:rPr>
              <a:t> and mild hemophilia A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Causes the release of FVIII and vWF from within the endothelial cell and improving platelet function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Dose for hemostasis is 0.3 mcg/kg IV over 20 -30 min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Side effect is hypotension secondary to arterial vasodilation &amp; NO release  (</a:t>
            </a:r>
            <a:r>
              <a:rPr lang="en-US" b="1" dirty="0">
                <a:solidFill>
                  <a:schemeClr val="tx1"/>
                </a:solidFill>
              </a:rPr>
              <a:t>give it slow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905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8" y="-404674"/>
            <a:ext cx="6554867" cy="1524000"/>
          </a:xfrm>
        </p:spPr>
        <p:txBody>
          <a:bodyPr/>
          <a:lstStyle/>
          <a:p>
            <a:r>
              <a:rPr lang="en-US" dirty="0" err="1"/>
              <a:t>Antifibrinolytic</a:t>
            </a:r>
            <a:r>
              <a:rPr lang="en-US" dirty="0"/>
              <a:t>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586988"/>
            <a:ext cx="9017000" cy="53904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Lysine analogs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Epsilon-</a:t>
            </a:r>
            <a:r>
              <a:rPr lang="en-US" dirty="0" err="1">
                <a:solidFill>
                  <a:schemeClr val="tx1"/>
                </a:solidFill>
              </a:rPr>
              <a:t>aminocaproic</a:t>
            </a:r>
            <a:r>
              <a:rPr lang="en-US" dirty="0">
                <a:solidFill>
                  <a:schemeClr val="tx1"/>
                </a:solidFill>
              </a:rPr>
              <a:t> acid (EACA)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Tranexamic</a:t>
            </a:r>
            <a:r>
              <a:rPr lang="en-US" dirty="0">
                <a:solidFill>
                  <a:schemeClr val="tx1"/>
                </a:solidFill>
              </a:rPr>
              <a:t> acid (TXA)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Both are synthetic derivatives of amino acid lysine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They competitively inhibit binding site on plasminogen –preventing cleavage to plasmin and resulting fibrinolysis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Used in cardiac surgery, liver transplantation, orthopedic operations and spine fusions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Lysine analogs are inexpensive and low-risk adjunctive agents to decrease intraoperative bleeding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TXA available oral tablet, IV, or with atomizer can be administered nasally. </a:t>
            </a:r>
          </a:p>
        </p:txBody>
      </p:sp>
    </p:spTree>
    <p:extLst>
      <p:ext uri="{BB962C8B-B14F-4D97-AF65-F5344CB8AC3E}">
        <p14:creationId xmlns:p14="http://schemas.microsoft.com/office/powerpoint/2010/main" val="10541261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3" y="62753"/>
            <a:ext cx="8758532" cy="1283167"/>
          </a:xfrm>
        </p:spPr>
        <p:txBody>
          <a:bodyPr/>
          <a:lstStyle/>
          <a:p>
            <a:r>
              <a:rPr lang="en-US" sz="4000" dirty="0"/>
              <a:t>Von </a:t>
            </a:r>
            <a:r>
              <a:rPr lang="en-US" sz="4000" dirty="0" err="1"/>
              <a:t>willebrand</a:t>
            </a:r>
            <a:r>
              <a:rPr lang="en-US" sz="4000" dirty="0"/>
              <a:t> factor (</a:t>
            </a:r>
            <a:r>
              <a:rPr lang="en-US" sz="4000" dirty="0" err="1"/>
              <a:t>vwf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27" y="954985"/>
            <a:ext cx="9044573" cy="5260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vWF serves a central role in hemostasis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>
                <a:solidFill>
                  <a:schemeClr val="tx1"/>
                </a:solidFill>
              </a:rPr>
              <a:t>vWF’s</a:t>
            </a:r>
            <a:r>
              <a:rPr lang="en-US" dirty="0">
                <a:solidFill>
                  <a:schemeClr val="tx1"/>
                </a:solidFill>
              </a:rPr>
              <a:t> functions are: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Anchors platelets to damaged </a:t>
            </a:r>
            <a:r>
              <a:rPr lang="en-US" dirty="0" err="1">
                <a:solidFill>
                  <a:schemeClr val="tx1"/>
                </a:solidFill>
              </a:rPr>
              <a:t>subendothelium</a:t>
            </a:r>
            <a:r>
              <a:rPr lang="en-US" dirty="0">
                <a:solidFill>
                  <a:schemeClr val="tx1"/>
                </a:solidFill>
              </a:rPr>
              <a:t> so platelet plug can be formed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Platelet aggregation at vascular injury site through interaction with </a:t>
            </a:r>
            <a:r>
              <a:rPr lang="en-US" dirty="0" err="1">
                <a:solidFill>
                  <a:schemeClr val="tx1"/>
                </a:solidFill>
              </a:rPr>
              <a:t>GPIb</a:t>
            </a:r>
            <a:r>
              <a:rPr lang="en-US" dirty="0">
                <a:solidFill>
                  <a:schemeClr val="tx1"/>
                </a:solidFill>
              </a:rPr>
              <a:t> receptor on platelet surface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serves as a carrier for coagulation clotting factor VIII:C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vWF circulates as a complex with FVIII (FVIII:C) providing stability to otherwise labile clotting factor until vWF binds to activated platelets via GP IIb/IIIa receptor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(factor VIII is released from vWF by the action of thrombin)</a:t>
            </a:r>
          </a:p>
        </p:txBody>
      </p:sp>
    </p:spTree>
    <p:extLst>
      <p:ext uri="{BB962C8B-B14F-4D97-AF65-F5344CB8AC3E}">
        <p14:creationId xmlns:p14="http://schemas.microsoft.com/office/powerpoint/2010/main" val="31477085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93829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Von </a:t>
            </a:r>
            <a:r>
              <a:rPr lang="en-US" sz="4000" dirty="0" err="1"/>
              <a:t>willebrand</a:t>
            </a:r>
            <a:r>
              <a:rPr lang="en-US" sz="4000" dirty="0"/>
              <a:t>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28" y="2095551"/>
            <a:ext cx="7962901" cy="4483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Most common hereditary bleeding disorder at 1%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Severity of </a:t>
            </a:r>
            <a:r>
              <a:rPr lang="en-US" dirty="0" err="1">
                <a:solidFill>
                  <a:schemeClr val="tx1"/>
                </a:solidFill>
              </a:rPr>
              <a:t>vWD</a:t>
            </a:r>
            <a:r>
              <a:rPr lang="en-US" dirty="0">
                <a:solidFill>
                  <a:schemeClr val="tx1"/>
                </a:solidFill>
              </a:rPr>
              <a:t> varies on degree of genetic mutation and its effect on </a:t>
            </a:r>
            <a:r>
              <a:rPr lang="en-US" dirty="0" err="1">
                <a:solidFill>
                  <a:schemeClr val="tx1"/>
                </a:solidFill>
              </a:rPr>
              <a:t>FVIII:vWF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 types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Type 1: mild-mod reduction in </a:t>
            </a:r>
            <a:r>
              <a:rPr lang="en-US" dirty="0" err="1">
                <a:solidFill>
                  <a:schemeClr val="tx1"/>
                </a:solidFill>
              </a:rPr>
              <a:t>vWF</a:t>
            </a:r>
            <a:r>
              <a:rPr lang="en-US" dirty="0">
                <a:solidFill>
                  <a:schemeClr val="tx1"/>
                </a:solidFill>
              </a:rPr>
              <a:t> produced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Type 2: </a:t>
            </a:r>
            <a:r>
              <a:rPr lang="en-US" dirty="0" err="1">
                <a:solidFill>
                  <a:schemeClr val="tx1"/>
                </a:solidFill>
              </a:rPr>
              <a:t>vWF</a:t>
            </a:r>
            <a:r>
              <a:rPr lang="en-US" dirty="0">
                <a:solidFill>
                  <a:schemeClr val="tx1"/>
                </a:solidFill>
              </a:rPr>
              <a:t> produced does not work well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Type 3: severe reduction in </a:t>
            </a:r>
            <a:r>
              <a:rPr lang="en-US" dirty="0" err="1">
                <a:solidFill>
                  <a:schemeClr val="tx1"/>
                </a:solidFill>
              </a:rPr>
              <a:t>vWF</a:t>
            </a:r>
            <a:r>
              <a:rPr lang="en-US" dirty="0">
                <a:solidFill>
                  <a:schemeClr val="tx1"/>
                </a:solidFill>
              </a:rPr>
              <a:t> produced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 diagnostic criteria: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History of mucosal bleeding or prolonged bleeding after dental procedures, or postpartum hemorrhage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Family history of bleeding disorders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Reduced levels of </a:t>
            </a:r>
            <a:r>
              <a:rPr lang="en-US" dirty="0" err="1">
                <a:solidFill>
                  <a:schemeClr val="tx1"/>
                </a:solidFill>
              </a:rPr>
              <a:t>vWF</a:t>
            </a:r>
            <a:r>
              <a:rPr lang="en-US" dirty="0">
                <a:solidFill>
                  <a:schemeClr val="tx1"/>
                </a:solidFill>
              </a:rPr>
              <a:t> (PTT &amp; BT are often elevated)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2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5237"/>
            <a:ext cx="6571343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Von </a:t>
            </a:r>
            <a:r>
              <a:rPr lang="en-US" sz="4000" dirty="0" err="1"/>
              <a:t>willebrand</a:t>
            </a:r>
            <a:r>
              <a:rPr lang="en-US" sz="4000" dirty="0"/>
              <a:t> disease</a:t>
            </a:r>
            <a:br>
              <a:rPr lang="en-US" sz="4000" dirty="0"/>
            </a:br>
            <a:r>
              <a:rPr lang="en-US" sz="4000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464363"/>
            <a:ext cx="8786813" cy="519775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Two primary treatment options:  DDAVP &amp; Factor concentrates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Desmopressin (DDAVP)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Promotes cleavage of vWF from FVIII &amp; increases availability of both; this is beneficial for most patient types with </a:t>
            </a:r>
            <a:r>
              <a:rPr lang="en-US" sz="2000" dirty="0" err="1">
                <a:solidFill>
                  <a:schemeClr val="tx1"/>
                </a:solidFill>
              </a:rPr>
              <a:t>vWD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May not be therapeutic for all patients with specific type of vWF. These patients require treatment with additional hemostatic medications such as </a:t>
            </a:r>
            <a:r>
              <a:rPr lang="en-US" sz="2000" dirty="0" err="1">
                <a:solidFill>
                  <a:schemeClr val="tx1"/>
                </a:solidFill>
              </a:rPr>
              <a:t>antifibrinolytics</a:t>
            </a:r>
            <a:r>
              <a:rPr lang="en-US" sz="2000" dirty="0">
                <a:solidFill>
                  <a:schemeClr val="tx1"/>
                </a:solidFill>
              </a:rPr>
              <a:t> and FVIII concentrate (</a:t>
            </a:r>
            <a:r>
              <a:rPr lang="en-US" sz="2000" dirty="0" err="1">
                <a:solidFill>
                  <a:schemeClr val="tx1"/>
                </a:solidFill>
              </a:rPr>
              <a:t>Heamate</a:t>
            </a:r>
            <a:r>
              <a:rPr lang="en-US" sz="2000" dirty="0">
                <a:solidFill>
                  <a:schemeClr val="tx1"/>
                </a:solidFill>
              </a:rPr>
              <a:t> P/</a:t>
            </a:r>
            <a:r>
              <a:rPr lang="en-US" sz="2000" dirty="0" err="1">
                <a:solidFill>
                  <a:schemeClr val="tx1"/>
                </a:solidFill>
              </a:rPr>
              <a:t>Humate</a:t>
            </a:r>
            <a:r>
              <a:rPr lang="en-US" sz="2000" dirty="0">
                <a:solidFill>
                  <a:schemeClr val="tx1"/>
                </a:solidFill>
              </a:rPr>
              <a:t> P)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Cryoprecipitate or Concentrated VIII-</a:t>
            </a:r>
            <a:r>
              <a:rPr lang="en-US" dirty="0" err="1">
                <a:solidFill>
                  <a:schemeClr val="tx1"/>
                </a:solidFill>
              </a:rPr>
              <a:t>vWF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Contains factors I, VIII, and XIII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Rich in factor </a:t>
            </a:r>
            <a:r>
              <a:rPr lang="en-US" sz="2000" dirty="0" err="1">
                <a:solidFill>
                  <a:schemeClr val="tx1"/>
                </a:solidFill>
              </a:rPr>
              <a:t>VIII:vWF</a:t>
            </a:r>
            <a:r>
              <a:rPr lang="en-US" sz="2000" dirty="0">
                <a:solidFill>
                  <a:schemeClr val="tx1"/>
                </a:solidFill>
              </a:rPr>
              <a:t> therefore can be effective if </a:t>
            </a:r>
            <a:r>
              <a:rPr lang="en-US" sz="2000" dirty="0" err="1">
                <a:solidFill>
                  <a:schemeClr val="tx1"/>
                </a:solidFill>
              </a:rPr>
              <a:t>pt</a:t>
            </a:r>
            <a:r>
              <a:rPr lang="en-US" sz="2000" dirty="0">
                <a:solidFill>
                  <a:schemeClr val="tx1"/>
                </a:solidFill>
              </a:rPr>
              <a:t> unresponsive to DDAVP or for Type 3</a:t>
            </a:r>
          </a:p>
          <a:p>
            <a:pPr lvl="3"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16926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5237"/>
            <a:ext cx="6571343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Summary of pro-</a:t>
            </a:r>
            <a:r>
              <a:rPr lang="en-US" sz="4000" dirty="0" err="1"/>
              <a:t>coags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189086" y="6155739"/>
            <a:ext cx="8786813" cy="610110"/>
          </a:xfrm>
        </p:spPr>
        <p:txBody>
          <a:bodyPr>
            <a:noAutofit/>
          </a:bodyPr>
          <a:lstStyle/>
          <a:p>
            <a:pPr marL="1371600" lvl="3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From apexanesthesia.com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66863-E120-4AD1-9C21-36D9BF11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0" y="1230812"/>
            <a:ext cx="8550111" cy="49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50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94" y="304800"/>
            <a:ext cx="6554867" cy="1524000"/>
          </a:xfrm>
        </p:spPr>
        <p:txBody>
          <a:bodyPr/>
          <a:lstStyle/>
          <a:p>
            <a:r>
              <a:rPr lang="en-US" dirty="0"/>
              <a:t>Anemias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94" y="1731145"/>
            <a:ext cx="7583488" cy="4636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Anemia is a deficiency in concentration of circulating red blood bells</a:t>
            </a:r>
          </a:p>
          <a:p>
            <a:r>
              <a:rPr lang="en-US" dirty="0">
                <a:solidFill>
                  <a:schemeClr val="tx1"/>
                </a:solidFill>
              </a:rPr>
              <a:t>Nutritional</a:t>
            </a:r>
          </a:p>
          <a:p>
            <a:r>
              <a:rPr lang="en-US" dirty="0">
                <a:solidFill>
                  <a:schemeClr val="tx1"/>
                </a:solidFill>
              </a:rPr>
              <a:t>Hemolytic</a:t>
            </a:r>
          </a:p>
          <a:p>
            <a:r>
              <a:rPr lang="en-US" dirty="0">
                <a:solidFill>
                  <a:schemeClr val="tx1"/>
                </a:solidFill>
              </a:rPr>
              <a:t>Genetic</a:t>
            </a:r>
          </a:p>
          <a:p>
            <a:r>
              <a:rPr lang="en-US" dirty="0">
                <a:solidFill>
                  <a:schemeClr val="tx1"/>
                </a:solidFill>
              </a:rPr>
              <a:t>Compensatory mechanisms develop to offset decreased oxygen carrying capacity of blood</a:t>
            </a:r>
          </a:p>
          <a:p>
            <a:r>
              <a:rPr lang="en-US" dirty="0">
                <a:solidFill>
                  <a:schemeClr val="tx1"/>
                </a:solidFill>
              </a:rPr>
              <a:t>No universally acceptable hematocrit that demands transfusion. Symptoms do not usually develop until         </a:t>
            </a:r>
            <a:r>
              <a:rPr lang="en-US" dirty="0" err="1">
                <a:solidFill>
                  <a:schemeClr val="tx1"/>
                </a:solidFill>
              </a:rPr>
              <a:t>Hgb</a:t>
            </a:r>
            <a:r>
              <a:rPr lang="en-US" dirty="0">
                <a:solidFill>
                  <a:schemeClr val="tx1"/>
                </a:solidFill>
              </a:rPr>
              <a:t> &lt;  7 g/</a:t>
            </a:r>
            <a:r>
              <a:rPr lang="en-US" dirty="0" err="1">
                <a:solidFill>
                  <a:schemeClr val="tx1"/>
                </a:solidFill>
              </a:rPr>
              <a:t>dL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9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3168"/>
            <a:ext cx="7583488" cy="1283167"/>
          </a:xfrm>
        </p:spPr>
        <p:txBody>
          <a:bodyPr/>
          <a:lstStyle/>
          <a:p>
            <a:r>
              <a:rPr lang="en-US" dirty="0"/>
              <a:t>Cell Wall Mediators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98" y="1253694"/>
            <a:ext cx="8472488" cy="5000624"/>
          </a:xfrm>
        </p:spPr>
        <p:txBody>
          <a:bodyPr>
            <a:noAutofit/>
          </a:bodyPr>
          <a:lstStyle/>
          <a:p>
            <a:pPr marL="282575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Mediators responsible for procoagulant, </a:t>
            </a:r>
            <a:r>
              <a:rPr lang="en-US" dirty="0" err="1">
                <a:solidFill>
                  <a:schemeClr val="tx1"/>
                </a:solidFill>
              </a:rPr>
              <a:t>anticogulant</a:t>
            </a:r>
            <a:r>
              <a:rPr lang="en-US" dirty="0">
                <a:solidFill>
                  <a:schemeClr val="tx1"/>
                </a:solidFill>
              </a:rPr>
              <a:t> &amp; fibrinolytic activities in the vessel wall</a:t>
            </a:r>
          </a:p>
          <a:p>
            <a:pPr lvl="2">
              <a:lnSpc>
                <a:spcPct val="100000"/>
              </a:lnSpc>
            </a:pPr>
            <a:r>
              <a:rPr lang="en-US" sz="2200" b="1" dirty="0">
                <a:solidFill>
                  <a:schemeClr val="tx1"/>
                </a:solidFill>
              </a:rPr>
              <a:t>Von Willebrand factor(vWF)—</a:t>
            </a:r>
            <a:r>
              <a:rPr lang="en-US" sz="2200" dirty="0">
                <a:solidFill>
                  <a:schemeClr val="tx1"/>
                </a:solidFill>
              </a:rPr>
              <a:t> for platelets adherence to subendothelial layer</a:t>
            </a:r>
          </a:p>
          <a:p>
            <a:pPr lvl="2">
              <a:lnSpc>
                <a:spcPct val="100000"/>
              </a:lnSpc>
            </a:pPr>
            <a:r>
              <a:rPr lang="en-US" sz="2200" b="1" dirty="0">
                <a:solidFill>
                  <a:schemeClr val="tx1"/>
                </a:solidFill>
              </a:rPr>
              <a:t>Tissue factor—</a:t>
            </a:r>
            <a:r>
              <a:rPr lang="en-US" sz="2200" dirty="0">
                <a:solidFill>
                  <a:schemeClr val="tx1"/>
                </a:solidFill>
              </a:rPr>
              <a:t> from coagulation cascade, activates clotting cascade pathway when vessel injury occurs</a:t>
            </a:r>
          </a:p>
          <a:p>
            <a:pPr lvl="2">
              <a:lnSpc>
                <a:spcPct val="100000"/>
              </a:lnSpc>
            </a:pPr>
            <a:r>
              <a:rPr lang="en-US" sz="2200" b="1" dirty="0">
                <a:solidFill>
                  <a:schemeClr val="tx1"/>
                </a:solidFill>
              </a:rPr>
              <a:t>Thromboxane A2 &amp; Adenosine diphosphate (ADP</a:t>
            </a:r>
            <a:r>
              <a:rPr lang="en-US" sz="2200" dirty="0">
                <a:solidFill>
                  <a:schemeClr val="tx1"/>
                </a:solidFill>
              </a:rPr>
              <a:t>)—control blood flow by influencing vasoconstriction</a:t>
            </a:r>
          </a:p>
          <a:p>
            <a:pPr lvl="2">
              <a:lnSpc>
                <a:spcPct val="100000"/>
              </a:lnSpc>
            </a:pPr>
            <a:r>
              <a:rPr lang="en-US" sz="2200" b="1" dirty="0">
                <a:solidFill>
                  <a:schemeClr val="tx1"/>
                </a:solidFill>
              </a:rPr>
              <a:t>Nitric oxide &amp; Prostacyclin </a:t>
            </a:r>
            <a:r>
              <a:rPr lang="en-US" sz="2200" dirty="0">
                <a:solidFill>
                  <a:schemeClr val="tx1"/>
                </a:solidFill>
              </a:rPr>
              <a:t>control blood flow by blood vessel </a:t>
            </a:r>
            <a:r>
              <a:rPr lang="en-US" sz="2200" b="1" dirty="0">
                <a:solidFill>
                  <a:schemeClr val="tx1"/>
                </a:solidFill>
              </a:rPr>
              <a:t>vasodilation and inhibiting platelet adhesion</a:t>
            </a:r>
          </a:p>
          <a:p>
            <a:pPr lvl="2">
              <a:lnSpc>
                <a:spcPct val="100000"/>
              </a:lnSpc>
            </a:pPr>
            <a:r>
              <a:rPr lang="en-US" sz="2200" b="1" dirty="0">
                <a:solidFill>
                  <a:schemeClr val="tx1"/>
                </a:solidFill>
              </a:rPr>
              <a:t>Tissue factor pathway inhibitor</a:t>
            </a:r>
            <a:r>
              <a:rPr lang="en-US" sz="2200" dirty="0">
                <a:solidFill>
                  <a:schemeClr val="tx1"/>
                </a:solidFill>
              </a:rPr>
              <a:t>—inhibits endothelial cell activated coagulation</a:t>
            </a:r>
          </a:p>
        </p:txBody>
      </p:sp>
    </p:spTree>
    <p:extLst>
      <p:ext uri="{BB962C8B-B14F-4D97-AF65-F5344CB8AC3E}">
        <p14:creationId xmlns:p14="http://schemas.microsoft.com/office/powerpoint/2010/main" val="21042885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45" y="389762"/>
            <a:ext cx="6571343" cy="1049235"/>
          </a:xfrm>
        </p:spPr>
        <p:txBody>
          <a:bodyPr/>
          <a:lstStyle/>
          <a:p>
            <a:r>
              <a:rPr lang="en-US" dirty="0"/>
              <a:t>Anemias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362445"/>
            <a:ext cx="7583488" cy="46363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COMPENSATORY MECHANISMS TO INCREASE OXYGEN DELIVERY WITH CHRONIC ANEMIA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Increased Cardiac Output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Increased RBC 2,3–</a:t>
            </a:r>
            <a:r>
              <a:rPr lang="en-US" sz="2400" dirty="0" err="1">
                <a:solidFill>
                  <a:schemeClr val="tx1"/>
                </a:solidFill>
              </a:rPr>
              <a:t>diphosphoglycerate</a:t>
            </a:r>
            <a:r>
              <a:rPr lang="en-US" sz="2400" dirty="0">
                <a:solidFill>
                  <a:schemeClr val="tx1"/>
                </a:solidFill>
              </a:rPr>
              <a:t> (2,3-DPG)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Increased P-50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Increased plasma volume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Decreased blood viscosity</a:t>
            </a:r>
          </a:p>
        </p:txBody>
      </p:sp>
    </p:spTree>
    <p:extLst>
      <p:ext uri="{BB962C8B-B14F-4D97-AF65-F5344CB8AC3E}">
        <p14:creationId xmlns:p14="http://schemas.microsoft.com/office/powerpoint/2010/main" val="18942861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94" y="53138"/>
            <a:ext cx="6571343" cy="1049235"/>
          </a:xfrm>
        </p:spPr>
        <p:txBody>
          <a:bodyPr/>
          <a:lstStyle/>
          <a:p>
            <a:r>
              <a:rPr lang="en-US" dirty="0"/>
              <a:t>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8220"/>
            <a:ext cx="9144000" cy="5619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Nutritional Deficiency Anemia--Three primary causes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Iron</a:t>
            </a:r>
            <a:r>
              <a:rPr lang="en-US" dirty="0">
                <a:solidFill>
                  <a:schemeClr val="tx1"/>
                </a:solidFill>
              </a:rPr>
              <a:t> deficiency</a:t>
            </a:r>
          </a:p>
          <a:p>
            <a:pPr lvl="3"/>
            <a:r>
              <a:rPr lang="en-US" b="1" dirty="0">
                <a:solidFill>
                  <a:schemeClr val="tx1"/>
                </a:solidFill>
              </a:rPr>
              <a:t>A microcytic, hypochromic RBC is produced</a:t>
            </a:r>
            <a:r>
              <a:rPr lang="en-US" dirty="0">
                <a:solidFill>
                  <a:schemeClr val="tx1"/>
                </a:solidFill>
              </a:rPr>
              <a:t>. Can be secondary to decreased oral intake or a related deficiency or a rapid turnover of RBC’s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B12</a:t>
            </a:r>
            <a:r>
              <a:rPr lang="en-US" dirty="0">
                <a:solidFill>
                  <a:schemeClr val="tx1"/>
                </a:solidFill>
              </a:rPr>
              <a:t> deficiency</a:t>
            </a:r>
          </a:p>
          <a:p>
            <a:pPr lvl="3"/>
            <a:r>
              <a:rPr lang="en-US" b="1" dirty="0" err="1">
                <a:solidFill>
                  <a:schemeClr val="tx1"/>
                </a:solidFill>
              </a:rPr>
              <a:t>Megoblastic</a:t>
            </a:r>
            <a:r>
              <a:rPr lang="en-US" b="1" dirty="0">
                <a:solidFill>
                  <a:schemeClr val="tx1"/>
                </a:solidFill>
              </a:rPr>
              <a:t> anemia can be caused by decreased B12, </a:t>
            </a:r>
            <a:r>
              <a:rPr lang="en-US" b="1" dirty="0" err="1">
                <a:solidFill>
                  <a:schemeClr val="tx1"/>
                </a:solidFill>
              </a:rPr>
              <a:t>folate</a:t>
            </a:r>
            <a:r>
              <a:rPr lang="en-US" b="1" dirty="0">
                <a:solidFill>
                  <a:schemeClr val="tx1"/>
                </a:solidFill>
              </a:rPr>
              <a:t>, or refractory bone marrow disease. </a:t>
            </a:r>
            <a:r>
              <a:rPr lang="en-US" dirty="0">
                <a:solidFill>
                  <a:schemeClr val="tx1"/>
                </a:solidFill>
              </a:rPr>
              <a:t>Absorption of vitamin b12 by the gastrointestinal tract depends on the release of intrinsic factor, a glycoprotein secreted by gastric parietal cells. Atrophy of gastric mucosa from chronic gastritis may be caused by parietal cell autoantibodies . Controversial whether it is ok to use N2O in this population as it has been shown that an exposure of short duration can cause </a:t>
            </a:r>
            <a:r>
              <a:rPr lang="en-US" dirty="0" err="1">
                <a:solidFill>
                  <a:schemeClr val="tx1"/>
                </a:solidFill>
              </a:rPr>
              <a:t>megaloblastic</a:t>
            </a:r>
            <a:r>
              <a:rPr lang="en-US" dirty="0">
                <a:solidFill>
                  <a:schemeClr val="tx1"/>
                </a:solidFill>
              </a:rPr>
              <a:t> red cell changes.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Folic acid </a:t>
            </a:r>
            <a:r>
              <a:rPr lang="en-US" dirty="0">
                <a:solidFill>
                  <a:schemeClr val="tx1"/>
                </a:solidFill>
              </a:rPr>
              <a:t>deficiency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Also produces </a:t>
            </a:r>
            <a:r>
              <a:rPr lang="en-US" dirty="0" err="1">
                <a:solidFill>
                  <a:schemeClr val="tx1"/>
                </a:solidFill>
              </a:rPr>
              <a:t>megoblastic</a:t>
            </a:r>
            <a:r>
              <a:rPr lang="en-US" dirty="0">
                <a:solidFill>
                  <a:schemeClr val="tx1"/>
                </a:solidFill>
              </a:rPr>
              <a:t> anemia. Peripheral neuropathy may occur, but is not as common as with B12 deficiency. Causes include alcoholism, pregnancy, and </a:t>
            </a:r>
            <a:r>
              <a:rPr lang="en-US" dirty="0" err="1">
                <a:solidFill>
                  <a:schemeClr val="tx1"/>
                </a:solidFill>
              </a:rPr>
              <a:t>malabsportion</a:t>
            </a:r>
            <a:r>
              <a:rPr lang="en-US" dirty="0">
                <a:solidFill>
                  <a:schemeClr val="tx1"/>
                </a:solidFill>
              </a:rPr>
              <a:t> syndromes (celiac disease). </a:t>
            </a:r>
            <a:r>
              <a:rPr lang="en-US" b="1" dirty="0">
                <a:solidFill>
                  <a:schemeClr val="tx1"/>
                </a:solidFill>
              </a:rPr>
              <a:t>Methotrexate and phenytoin</a:t>
            </a:r>
            <a:r>
              <a:rPr lang="en-US" dirty="0">
                <a:solidFill>
                  <a:schemeClr val="tx1"/>
                </a:solidFill>
              </a:rPr>
              <a:t> are known to interfere with </a:t>
            </a:r>
            <a:r>
              <a:rPr lang="en-US" b="1" dirty="0">
                <a:solidFill>
                  <a:schemeClr val="tx1"/>
                </a:solidFill>
              </a:rPr>
              <a:t>folic acid absorption.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Other cause is chronically ill patients- 75% of critically ill patients are anemic</a:t>
            </a:r>
          </a:p>
          <a:p>
            <a:pPr lvl="3"/>
            <a:r>
              <a:rPr lang="en-US" dirty="0" err="1">
                <a:solidFill>
                  <a:schemeClr val="tx1"/>
                </a:solidFill>
              </a:rPr>
              <a:t>Hepcidin</a:t>
            </a:r>
            <a:r>
              <a:rPr lang="en-US" dirty="0">
                <a:solidFill>
                  <a:schemeClr val="tx1"/>
                </a:solidFill>
              </a:rPr>
              <a:t> production is increased during inflammation and can produce anemia in chronically ill patients.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6449" y="148923"/>
            <a:ext cx="2771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Megoblastic</a:t>
            </a:r>
            <a:r>
              <a:rPr lang="en-US" dirty="0"/>
              <a:t>-An abnormally large nucleated </a:t>
            </a:r>
            <a:r>
              <a:rPr lang="en-US" u="sng" dirty="0"/>
              <a:t>RBC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748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3" y="-239088"/>
            <a:ext cx="3630659" cy="1283167"/>
          </a:xfrm>
        </p:spPr>
        <p:txBody>
          <a:bodyPr/>
          <a:lstStyle/>
          <a:p>
            <a:r>
              <a:rPr lang="en-US" dirty="0"/>
              <a:t>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1385"/>
            <a:ext cx="4796789" cy="594211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Hemolytic Anemia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Normal life span of an erythrocyte is 120 days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Abnormalities in the erythrocyte may result in premature destruction and hemolysis of the cell.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Causes of hemolytic anemia include structural erythrocyte abnormalities, enzyme deficiencies, and immune –mediated hemolysis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Glucose-6-phosphate Dehydrogenase </a:t>
            </a:r>
            <a:r>
              <a:rPr lang="en-US" sz="2100" dirty="0">
                <a:solidFill>
                  <a:schemeClr val="tx1"/>
                </a:solidFill>
              </a:rPr>
              <a:t>Deficiency(G6PD)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Most common </a:t>
            </a:r>
            <a:r>
              <a:rPr lang="en-US" sz="2100" dirty="0" err="1">
                <a:solidFill>
                  <a:schemeClr val="tx1"/>
                </a:solidFill>
              </a:rPr>
              <a:t>enzymopathy</a:t>
            </a:r>
            <a:r>
              <a:rPr lang="en-US" sz="2100" dirty="0">
                <a:solidFill>
                  <a:schemeClr val="tx1"/>
                </a:solidFill>
              </a:rPr>
              <a:t> in humans and affects 400 million</a:t>
            </a:r>
          </a:p>
          <a:p>
            <a:pPr lvl="1"/>
            <a:r>
              <a:rPr lang="en-US" sz="2100" b="1" dirty="0">
                <a:solidFill>
                  <a:schemeClr val="tx1"/>
                </a:solidFill>
              </a:rPr>
              <a:t>African Americans, Africans, Asians, Indians, and Mediterranean populations are susceptible to G6PD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G6PD initiates the pentose monophosphate shunt that begins the metabolism of glucose in the RBC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This pathway where glucose is converted to pentose and nicotinamide-adenine dinucleotide </a:t>
            </a:r>
            <a:r>
              <a:rPr lang="en-US" sz="2100" dirty="0" err="1">
                <a:solidFill>
                  <a:schemeClr val="tx1"/>
                </a:solidFill>
              </a:rPr>
              <a:t>phospate</a:t>
            </a:r>
            <a:r>
              <a:rPr lang="en-US" sz="2100" dirty="0">
                <a:solidFill>
                  <a:schemeClr val="tx1"/>
                </a:solidFill>
              </a:rPr>
              <a:t> (NADPH) is abnormal and without NADPH, the RBC is vulnerable to damage by oxidation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0" y="958380"/>
            <a:ext cx="4347209" cy="523369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Primary clinical manifestation is acute hemolysis that can be triggered by conditions that place oxidative stress on RBCs; infection, drug exposure, or ingestion of fava beans</a:t>
            </a:r>
          </a:p>
          <a:p>
            <a:r>
              <a:rPr lang="en-US" dirty="0">
                <a:solidFill>
                  <a:schemeClr val="tx1"/>
                </a:solidFill>
              </a:rPr>
              <a:t>Signs and Symptoms include; anemia, headache, </a:t>
            </a:r>
            <a:r>
              <a:rPr lang="en-US" dirty="0" err="1">
                <a:solidFill>
                  <a:schemeClr val="tx1"/>
                </a:solidFill>
              </a:rPr>
              <a:t>substernal</a:t>
            </a:r>
            <a:r>
              <a:rPr lang="en-US" dirty="0">
                <a:solidFill>
                  <a:schemeClr val="tx1"/>
                </a:solidFill>
              </a:rPr>
              <a:t> and abdominal pain, back pain, jaundice, tachycardia, and fatigue</a:t>
            </a:r>
          </a:p>
          <a:p>
            <a:r>
              <a:rPr lang="en-US" b="1" dirty="0">
                <a:solidFill>
                  <a:schemeClr val="tx1"/>
                </a:solidFill>
              </a:rPr>
              <a:t>Hemolysis begins 2-5 days after drug exposure</a:t>
            </a:r>
          </a:p>
          <a:p>
            <a:r>
              <a:rPr lang="en-US" dirty="0">
                <a:solidFill>
                  <a:schemeClr val="tx1"/>
                </a:solidFill>
              </a:rPr>
              <a:t>Drugs that trigger a hemolytic crisis are </a:t>
            </a:r>
            <a:r>
              <a:rPr lang="en-US" dirty="0" err="1">
                <a:solidFill>
                  <a:schemeClr val="tx1"/>
                </a:solidFill>
              </a:rPr>
              <a:t>nonopioid</a:t>
            </a:r>
            <a:r>
              <a:rPr lang="en-US" dirty="0">
                <a:solidFill>
                  <a:schemeClr val="tx1"/>
                </a:solidFill>
              </a:rPr>
              <a:t> analgesics, antibiotics, sulfonamides, and </a:t>
            </a:r>
            <a:r>
              <a:rPr lang="en-US" dirty="0" err="1">
                <a:solidFill>
                  <a:schemeClr val="tx1"/>
                </a:solidFill>
              </a:rPr>
              <a:t>antimalarials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Hemolysis is self-limited</a:t>
            </a:r>
          </a:p>
          <a:p>
            <a:r>
              <a:rPr lang="en-US" b="1" dirty="0">
                <a:solidFill>
                  <a:schemeClr val="tx1"/>
                </a:solidFill>
              </a:rPr>
              <a:t>Patients with G6PD are unable to reduce </a:t>
            </a:r>
            <a:r>
              <a:rPr lang="en-US" b="1" dirty="0" err="1">
                <a:solidFill>
                  <a:schemeClr val="tx1"/>
                </a:solidFill>
              </a:rPr>
              <a:t>methemoglobin</a:t>
            </a:r>
            <a:r>
              <a:rPr lang="en-US" b="1" dirty="0">
                <a:solidFill>
                  <a:schemeClr val="tx1"/>
                </a:solidFill>
              </a:rPr>
              <a:t> produced by sodium nitrate; therefore, sodium </a:t>
            </a:r>
            <a:r>
              <a:rPr lang="en-US" b="1" dirty="0" err="1">
                <a:solidFill>
                  <a:schemeClr val="tx1"/>
                </a:solidFill>
              </a:rPr>
              <a:t>nitroprusside</a:t>
            </a:r>
            <a:r>
              <a:rPr lang="en-US" b="1" dirty="0">
                <a:solidFill>
                  <a:schemeClr val="tx1"/>
                </a:solidFill>
              </a:rPr>
              <a:t> and </a:t>
            </a:r>
            <a:r>
              <a:rPr lang="en-US" b="1" dirty="0" err="1">
                <a:solidFill>
                  <a:schemeClr val="tx1"/>
                </a:solidFill>
              </a:rPr>
              <a:t>prilocaine</a:t>
            </a:r>
            <a:r>
              <a:rPr lang="en-US" b="1" dirty="0">
                <a:solidFill>
                  <a:schemeClr val="tx1"/>
                </a:solidFill>
              </a:rPr>
              <a:t> should not be administered because it can cause cyanide toxicity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5898" y="27655"/>
            <a:ext cx="5555036" cy="923330"/>
          </a:xfrm>
          <a:prstGeom prst="rect">
            <a:avLst/>
          </a:prstGeom>
          <a:noFill/>
          <a:ln w="5715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Avoid: aspirin, penicillin, streptomycin, sulfonamides, quinidine, doxorubicin, methylene blue, </a:t>
            </a:r>
            <a:r>
              <a:rPr lang="en-US" dirty="0" err="1"/>
              <a:t>nitroprusside</a:t>
            </a:r>
            <a:r>
              <a:rPr lang="en-US" dirty="0"/>
              <a:t> and </a:t>
            </a:r>
            <a:r>
              <a:rPr lang="en-US" dirty="0" err="1"/>
              <a:t>prilocaine</a:t>
            </a:r>
            <a:r>
              <a:rPr lang="en-US" dirty="0"/>
              <a:t> in G6PD</a:t>
            </a:r>
          </a:p>
        </p:txBody>
      </p:sp>
    </p:spTree>
    <p:extLst>
      <p:ext uri="{BB962C8B-B14F-4D97-AF65-F5344CB8AC3E}">
        <p14:creationId xmlns:p14="http://schemas.microsoft.com/office/powerpoint/2010/main" val="9699071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5" y="67410"/>
            <a:ext cx="6571343" cy="1049235"/>
          </a:xfrm>
        </p:spPr>
        <p:txBody>
          <a:bodyPr/>
          <a:lstStyle/>
          <a:p>
            <a:r>
              <a:rPr lang="en-US" dirty="0"/>
              <a:t>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25974"/>
            <a:ext cx="9143999" cy="562408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Thalassemia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Autosomal recessive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Underproduction of α or βglobin chains of the hemoglobin molecule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Alpha thalassemia –under production of alpha chains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Beta thalassemia- under production of beta chains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Net result = reduced globin synthesis that results in anemia secondary to a reduced concentration of hemoglobin in the RBC and decreased RBC production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Disease ranges from: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Thalassemia major- requiring regular RBC transfusion to maintain an adequate hemoglobin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Thalassemia </a:t>
            </a:r>
            <a:r>
              <a:rPr lang="en-US" dirty="0" err="1">
                <a:solidFill>
                  <a:schemeClr val="tx1"/>
                </a:solidFill>
              </a:rPr>
              <a:t>intermedia</a:t>
            </a:r>
            <a:r>
              <a:rPr lang="en-US" dirty="0">
                <a:solidFill>
                  <a:schemeClr val="tx1"/>
                </a:solidFill>
              </a:rPr>
              <a:t>- requiring occasional transfusion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Thalassemia minor -rarely require transfusion.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Successful bone marrow transplantation is curative for some patients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Bone marrow transplantation is typically used for children that develop early and severe complications from thalassemia</a:t>
            </a:r>
          </a:p>
        </p:txBody>
      </p:sp>
    </p:spTree>
    <p:extLst>
      <p:ext uri="{BB962C8B-B14F-4D97-AF65-F5344CB8AC3E}">
        <p14:creationId xmlns:p14="http://schemas.microsoft.com/office/powerpoint/2010/main" val="22827606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93" y="18867"/>
            <a:ext cx="6571343" cy="1049235"/>
          </a:xfrm>
        </p:spPr>
        <p:txBody>
          <a:bodyPr/>
          <a:lstStyle/>
          <a:p>
            <a:r>
              <a:rPr lang="en-US" dirty="0"/>
              <a:t>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52916"/>
            <a:ext cx="9143999" cy="562408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Thalassemia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Frequent blood transfusions cause iron overload, can cause cardiac, hepatic, immune, and endocrine dysfunction. Cardiac dysfunction can be dysrhythmias, pulmonary hypertension, and congestive heart failure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Severe anemia stimulates bone marrow proliferation producing widespread skeletal abnormalities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ANETHESIA MANAGEMENT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Hemoglobin level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Evaluate cardiac, hepatic, and endocrine function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Blood should be cross-matched in advance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Airway management challenges with facial disfiguration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</a:rPr>
              <a:t>Neuraxial</a:t>
            </a:r>
            <a:r>
              <a:rPr lang="en-US" dirty="0">
                <a:solidFill>
                  <a:schemeClr val="tx1"/>
                </a:solidFill>
              </a:rPr>
              <a:t> anesthesia difficulties with </a:t>
            </a:r>
            <a:r>
              <a:rPr lang="en-US" dirty="0" err="1">
                <a:solidFill>
                  <a:schemeClr val="tx1"/>
                </a:solidFill>
              </a:rPr>
              <a:t>extramedullary</a:t>
            </a:r>
            <a:r>
              <a:rPr lang="en-US" dirty="0">
                <a:solidFill>
                  <a:schemeClr val="tx1"/>
                </a:solidFill>
              </a:rPr>
              <a:t> bone marrow deposition in the spinal canal is a relative contraindication but has been done successfully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Cell saver has been done successfully and used for the thalassemia patient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7000" y="647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736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61" y="-10556"/>
            <a:ext cx="6571343" cy="1049235"/>
          </a:xfrm>
        </p:spPr>
        <p:txBody>
          <a:bodyPr/>
          <a:lstStyle/>
          <a:p>
            <a:r>
              <a:rPr lang="en-US" dirty="0"/>
              <a:t>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4" y="1038679"/>
            <a:ext cx="8929111" cy="565799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All genetic diseases resulting from deficiencies or dysfunction in specific clotting factors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Hemophilia A- 85% of all cases (1:5000 males)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factor VIII:C deficiency; prolonged PTT, normal PT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Sex linked recessive genetic disorder-almost exclusively occurs in males; Female is carrier. If female carrier (mom)  + hemophilia A male (dad), then female progeny can get it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Patients spontaneously bleed into joints, muscles &amp; internal organs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Mild disease have about 5-30% of normal factor levels (50% patients)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Moderate-2-5% of factor levels (10% of patients)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Severe 1% of factor activity (40% of patients)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Normal level is 100-200 ng/mL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48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58" y="-228600"/>
            <a:ext cx="6554867" cy="1524000"/>
          </a:xfrm>
        </p:spPr>
        <p:txBody>
          <a:bodyPr/>
          <a:lstStyle/>
          <a:p>
            <a:r>
              <a:rPr lang="en-US" dirty="0"/>
              <a:t>hemophilia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59" y="1731885"/>
            <a:ext cx="6554867" cy="376767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Hemophilia B (Christmas Disease)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Factor IX defect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14% 1:25,000 males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Treat with concentrated factor IX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Hemophilia C–rare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Factor XI genetic mutations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50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17" y="137016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Hemophilia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62" y="1196807"/>
            <a:ext cx="8929111" cy="5657995"/>
          </a:xfrm>
        </p:spPr>
        <p:txBody>
          <a:bodyPr>
            <a:normAutofit/>
          </a:bodyPr>
          <a:lstStyle/>
          <a:p>
            <a:pPr marL="0" lvl="1" indent="-12700">
              <a:spcAft>
                <a:spcPts val="600"/>
              </a:spcAft>
              <a:buClrTx/>
              <a:buNone/>
            </a:pPr>
            <a:r>
              <a:rPr lang="en-US" sz="2400" dirty="0">
                <a:solidFill>
                  <a:schemeClr val="tx1"/>
                </a:solidFill>
              </a:rPr>
              <a:t>Patients must be type and crossed preop</a:t>
            </a:r>
          </a:p>
          <a:p>
            <a:pPr marL="0" indent="-12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Replace clotting factors through plasma transfusions &amp; factor concentrate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Factor VIII (FVIII) concentrate (Hemophilia A) prior to surgery to augment thrombin generation &amp; deter bleeding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1/2Life of 8-12 </a:t>
            </a:r>
            <a:r>
              <a:rPr lang="en-US" sz="2000" dirty="0" err="1">
                <a:solidFill>
                  <a:schemeClr val="tx1"/>
                </a:solidFill>
              </a:rPr>
              <a:t>hrs</a:t>
            </a:r>
            <a:r>
              <a:rPr lang="en-US" sz="2000" dirty="0">
                <a:solidFill>
                  <a:schemeClr val="tx1"/>
                </a:solidFill>
              </a:rPr>
              <a:t>, need to </a:t>
            </a:r>
            <a:r>
              <a:rPr lang="en-US" sz="2000" dirty="0" err="1">
                <a:solidFill>
                  <a:schemeClr val="tx1"/>
                </a:solidFill>
              </a:rPr>
              <a:t>redose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tx</a:t>
            </a:r>
            <a:r>
              <a:rPr lang="en-US" sz="2000" dirty="0">
                <a:solidFill>
                  <a:schemeClr val="tx1"/>
                </a:solidFill>
              </a:rPr>
              <a:t> for 2-6 </a:t>
            </a:r>
            <a:r>
              <a:rPr lang="en-US" sz="2000" dirty="0" err="1">
                <a:solidFill>
                  <a:schemeClr val="tx1"/>
                </a:solidFill>
              </a:rPr>
              <a:t>wks</a:t>
            </a:r>
            <a:r>
              <a:rPr lang="en-US" sz="2000" dirty="0">
                <a:solidFill>
                  <a:schemeClr val="tx1"/>
                </a:solidFill>
              </a:rPr>
              <a:t> postop</a:t>
            </a:r>
          </a:p>
          <a:p>
            <a:pPr lvl="3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Up to 30% with severe disease develop antibodies to FVIII by adulthood</a:t>
            </a:r>
          </a:p>
          <a:p>
            <a:pPr lvl="3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If antibodies or inhibitors to factor concentrates, prothrombin complex concentrate (FII,VII, IX and X) is useful in cases of urgent bleeding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Desmopressin (</a:t>
            </a:r>
            <a:r>
              <a:rPr lang="en-US" b="1" dirty="0">
                <a:solidFill>
                  <a:schemeClr val="tx1"/>
                </a:solidFill>
              </a:rPr>
              <a:t>DDAVP</a:t>
            </a:r>
            <a:r>
              <a:rPr lang="en-US" dirty="0">
                <a:solidFill>
                  <a:schemeClr val="tx1"/>
                </a:solidFill>
              </a:rPr>
              <a:t>) can also be given to increase plasma levels of FVIII and vWF for </a:t>
            </a:r>
            <a:r>
              <a:rPr lang="en-US" b="1" dirty="0">
                <a:solidFill>
                  <a:schemeClr val="tx1"/>
                </a:solidFill>
              </a:rPr>
              <a:t>mild to moderate hemophiliacs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FFP &amp; Cryoprecipitate contain low concentrations of VIII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005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97357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Recombinant factor VII  (FVII)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5488"/>
            <a:ext cx="9143999" cy="533150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Approved for use in US 1999 for Hemophilia A (factor VIII) and B (factor IX), inhibitor disorders of factors VIII and IX, factor VII deficiency, and as a universal hemostatic agent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Off-label use has successfully treated coagulation insufficiencies associated with platelet dysfunction, intracranial hemorrhage, prostate surgery &amp;trauma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It promotes hemostasis by complexing with tissue factor and activating coagulation factors in the intrinsic pathway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Factor </a:t>
            </a:r>
            <a:r>
              <a:rPr lang="en-US" dirty="0" err="1">
                <a:solidFill>
                  <a:schemeClr val="tx1"/>
                </a:solidFill>
              </a:rPr>
              <a:t>Xa</a:t>
            </a:r>
            <a:r>
              <a:rPr lang="en-US" dirty="0">
                <a:solidFill>
                  <a:schemeClr val="tx1"/>
                </a:solidFill>
              </a:rPr>
              <a:t>, complexed with other factors, converts prothrombin to thrombin and fibrinogen to fibrin to form a hemostatic plug. FVII administration boosts thrombin to form fibrin for clot stabilization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$$$$$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Should be used cautiously with patients predisposed to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886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DED1-5CC8-438B-9270-DB949E6A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88009"/>
            <a:ext cx="6402468" cy="743147"/>
          </a:xfrm>
        </p:spPr>
        <p:txBody>
          <a:bodyPr/>
          <a:lstStyle/>
          <a:p>
            <a:r>
              <a:rPr lang="en-US" dirty="0"/>
              <a:t>Thrombotic disorders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DB31A-DFA8-48B8-9C09-617E36A8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38" y="1696825"/>
            <a:ext cx="8474697" cy="432297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Antithrombin (AT) Deficiency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Congenital or acquired by overuse of heparin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Tx with AT concentrate or FFP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Protein C and S deficiency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Inhibition of </a:t>
            </a:r>
            <a:r>
              <a:rPr lang="en-US" sz="2000" dirty="0" err="1">
                <a:solidFill>
                  <a:schemeClr val="tx1"/>
                </a:solidFill>
              </a:rPr>
              <a:t>Va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 err="1">
                <a:solidFill>
                  <a:schemeClr val="tx1"/>
                </a:solidFill>
              </a:rPr>
              <a:t>VIIIa</a:t>
            </a:r>
            <a:r>
              <a:rPr lang="en-US" sz="2000" dirty="0">
                <a:solidFill>
                  <a:schemeClr val="tx1"/>
                </a:solidFill>
              </a:rPr>
              <a:t> causes unrestrained clot formation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Tx with heparin/warfarin possibly for life</a:t>
            </a:r>
          </a:p>
          <a:p>
            <a:r>
              <a:rPr lang="en-US" sz="2400" dirty="0">
                <a:solidFill>
                  <a:schemeClr val="tx1"/>
                </a:solidFill>
              </a:rPr>
              <a:t>Factor V Leiden mutation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Resistant to anticoagulation effect of Protein 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Only need </a:t>
            </a:r>
            <a:r>
              <a:rPr lang="en-US" sz="2200" dirty="0" err="1">
                <a:solidFill>
                  <a:schemeClr val="tx1"/>
                </a:solidFill>
              </a:rPr>
              <a:t>anticoags</a:t>
            </a:r>
            <a:r>
              <a:rPr lang="en-US" sz="2200" dirty="0">
                <a:solidFill>
                  <a:schemeClr val="tx1"/>
                </a:solidFill>
              </a:rPr>
              <a:t> if clots occur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Heparin-induced Thrombocytopenia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6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56" y="-16042"/>
            <a:ext cx="6554867" cy="1524000"/>
          </a:xfrm>
        </p:spPr>
        <p:txBody>
          <a:bodyPr/>
          <a:lstStyle/>
          <a:p>
            <a:r>
              <a:rPr lang="en-US" dirty="0"/>
              <a:t>Nitric oxide and vessel wall</a:t>
            </a:r>
          </a:p>
        </p:txBody>
      </p:sp>
      <p:pic>
        <p:nvPicPr>
          <p:cNvPr id="4" name="Content Placeholder 3" descr="pic_sg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5670"/>
            <a:ext cx="6554788" cy="3682598"/>
          </a:xfrm>
        </p:spPr>
      </p:pic>
      <p:sp>
        <p:nvSpPr>
          <p:cNvPr id="5" name="TextBox 4"/>
          <p:cNvSpPr txBox="1"/>
          <p:nvPr/>
        </p:nvSpPr>
        <p:spPr>
          <a:xfrm>
            <a:off x="196867" y="4609736"/>
            <a:ext cx="3122530" cy="1200329"/>
          </a:xfrm>
          <a:prstGeom prst="rect">
            <a:avLst/>
          </a:prstGeom>
          <a:solidFill>
            <a:srgbClr val="BACC82"/>
          </a:solidFill>
          <a:ln>
            <a:solidFill>
              <a:srgbClr val="74980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www.bayerpharma.com</a:t>
            </a:r>
            <a:r>
              <a:rPr lang="en-US" dirty="0"/>
              <a:t>/static/media/images/upload/</a:t>
            </a:r>
            <a:r>
              <a:rPr lang="en-US" dirty="0" err="1"/>
              <a:t>kardiologie</a:t>
            </a:r>
            <a:r>
              <a:rPr lang="en-US" dirty="0"/>
              <a:t>/en/</a:t>
            </a:r>
            <a:r>
              <a:rPr lang="en-US" dirty="0" err="1"/>
              <a:t>pic_sgc.png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81762"/>
            <a:ext cx="905042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Under influence of Nitric oxide </a:t>
            </a:r>
            <a:r>
              <a:rPr lang="en-US" sz="1600" dirty="0" err="1">
                <a:solidFill>
                  <a:schemeClr val="bg1"/>
                </a:solidFill>
              </a:rPr>
              <a:t>synthetase</a:t>
            </a:r>
            <a:r>
              <a:rPr lang="en-US" sz="1600" dirty="0">
                <a:solidFill>
                  <a:schemeClr val="bg1"/>
                </a:solidFill>
              </a:rPr>
              <a:t> (NOS), l-arginine is converted to nitric oxide (NO). NO then diffuses into muscle cells &amp; activates soluble guanylate cyclase, producing 2</a:t>
            </a:r>
            <a:r>
              <a:rPr lang="en-US" sz="1600" baseline="30000" dirty="0">
                <a:solidFill>
                  <a:schemeClr val="bg1"/>
                </a:solidFill>
              </a:rPr>
              <a:t>nd</a:t>
            </a:r>
            <a:r>
              <a:rPr lang="en-US" sz="1600" dirty="0">
                <a:solidFill>
                  <a:schemeClr val="bg1"/>
                </a:solidFill>
              </a:rPr>
              <a:t> messenger (cyclic guanosine monophosphate) </a:t>
            </a:r>
            <a:r>
              <a:rPr lang="en-US" sz="1600" dirty="0">
                <a:solidFill>
                  <a:schemeClr val="bg1"/>
                </a:solidFill>
                <a:sym typeface="Symbol"/>
              </a:rPr>
              <a:t> </a:t>
            </a:r>
            <a:r>
              <a:rPr lang="en-US" sz="1600" dirty="0">
                <a:solidFill>
                  <a:schemeClr val="bg1"/>
                </a:solidFill>
              </a:rPr>
              <a:t>muscle relaxation</a:t>
            </a:r>
          </a:p>
        </p:txBody>
      </p:sp>
    </p:spTree>
    <p:extLst>
      <p:ext uri="{BB962C8B-B14F-4D97-AF65-F5344CB8AC3E}">
        <p14:creationId xmlns:p14="http://schemas.microsoft.com/office/powerpoint/2010/main" val="18943277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5237"/>
            <a:ext cx="6571343" cy="105930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Heparin-induced thrombocytopenia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40421"/>
            <a:ext cx="8686800" cy="499021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Affects 1-5% of patients receiving heparin after extended use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Associated with thromboembolic complications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Occurs in 5-10 days although a significant immune response  can happen sooner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Two Type HIT-1 and HIT-2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HIT-1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sz="2200" dirty="0">
                <a:solidFill>
                  <a:schemeClr val="tx1"/>
                </a:solidFill>
              </a:rPr>
              <a:t> mild thrombocytopenia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HIT-2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 </a:t>
            </a:r>
            <a:r>
              <a:rPr lang="en-US" sz="2200" dirty="0">
                <a:solidFill>
                  <a:schemeClr val="tx1"/>
                </a:solidFill>
              </a:rPr>
              <a:t>immune-mediated response &amp; carries a significant risk of hypercoagulability.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Antibodies bind to heparin P4 complexes on platelet surfaces &amp; initiate primary hemostasis and thrombin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693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7990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Heparin-induced thrombocytopenia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26117"/>
            <a:ext cx="8515350" cy="492918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Any type of heparin therapy can cause, most likely heparin vs LMWH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Diagnostic criteria is thrombocytopenia platelets &lt; 150,000 or less than 50% of baseline, &lt;50,000 is critical as well as a positive heparin induced platelet aggregation test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Clinical suspicion is confirmed with serotonin release assay (gold standard) or enzyme linked immunosorbent assay (ELISA)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Patients usually receive a Direct Thrombin Inhibitor such as </a:t>
            </a:r>
            <a:r>
              <a:rPr lang="en-US" b="1" dirty="0">
                <a:solidFill>
                  <a:schemeClr val="tx1"/>
                </a:solidFill>
              </a:rPr>
              <a:t>Bivalirudin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Angiomax</a:t>
            </a:r>
            <a:r>
              <a:rPr lang="en-US" dirty="0">
                <a:solidFill>
                  <a:schemeClr val="tx1"/>
                </a:solidFill>
              </a:rPr>
              <a:t>) or </a:t>
            </a:r>
            <a:r>
              <a:rPr lang="en-US" dirty="0" err="1">
                <a:solidFill>
                  <a:schemeClr val="tx1"/>
                </a:solidFill>
              </a:rPr>
              <a:t>Argatroban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525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4" y="127987"/>
            <a:ext cx="7167384" cy="1524000"/>
          </a:xfrm>
        </p:spPr>
        <p:txBody>
          <a:bodyPr/>
          <a:lstStyle/>
          <a:p>
            <a:r>
              <a:rPr lang="en-US" sz="4000" dirty="0"/>
              <a:t>Polycythemia Vera (PCV)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25" y="1900561"/>
            <a:ext cx="6554867" cy="376767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Myeloproliferative neoplastic disorder; hyperactivity of myeloid progenitor cells leads to </a:t>
            </a:r>
            <a:r>
              <a:rPr lang="en-US" sz="2600" dirty="0">
                <a:solidFill>
                  <a:schemeClr val="tx1"/>
                </a:solidFill>
                <a:sym typeface="Symbol"/>
              </a:rPr>
              <a:t> production of erythrocytes, leukocytes &amp; platelets</a:t>
            </a:r>
          </a:p>
          <a:p>
            <a:r>
              <a:rPr lang="en-US" sz="2600" dirty="0" err="1">
                <a:solidFill>
                  <a:schemeClr val="tx1"/>
                </a:solidFill>
                <a:sym typeface="Symbol"/>
              </a:rPr>
              <a:t>Hgb</a:t>
            </a:r>
            <a:r>
              <a:rPr lang="en-US" sz="2600" dirty="0">
                <a:solidFill>
                  <a:schemeClr val="tx1"/>
                </a:solidFill>
                <a:sym typeface="Symbol"/>
              </a:rPr>
              <a:t> &gt; 18 g/</a:t>
            </a:r>
            <a:r>
              <a:rPr lang="en-US" sz="2600" dirty="0" err="1">
                <a:solidFill>
                  <a:schemeClr val="tx1"/>
                </a:solidFill>
                <a:sym typeface="Symbol"/>
              </a:rPr>
              <a:t>dL</a:t>
            </a:r>
            <a:r>
              <a:rPr lang="en-US" sz="2600" dirty="0">
                <a:solidFill>
                  <a:schemeClr val="tx1"/>
                </a:solidFill>
                <a:sym typeface="Symbol"/>
              </a:rPr>
              <a:t> &amp; platelets &gt; 400,000/mm</a:t>
            </a:r>
            <a:r>
              <a:rPr lang="en-US" sz="2600" baseline="30000" dirty="0">
                <a:solidFill>
                  <a:schemeClr val="tx1"/>
                </a:solidFill>
                <a:sym typeface="Symbol"/>
              </a:rPr>
              <a:t>3</a:t>
            </a:r>
            <a:endParaRPr lang="en-US" sz="2600" dirty="0">
              <a:solidFill>
                <a:schemeClr val="tx1"/>
              </a:solidFill>
              <a:sym typeface="Symbol"/>
            </a:endParaRPr>
          </a:p>
          <a:p>
            <a:r>
              <a:rPr lang="en-US" sz="2600" dirty="0">
                <a:solidFill>
                  <a:schemeClr val="tx1"/>
                </a:solidFill>
                <a:sym typeface="Symbol"/>
              </a:rPr>
              <a:t>Clinical manifestations include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sym typeface="Symbol"/>
              </a:rPr>
              <a:t> blood viscosity   incidence of vascular thrombosis (especially CV &amp; CNS)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sym typeface="Symbol"/>
              </a:rPr>
              <a:t>Digital ischemia  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erythromelalgia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(burning) in fingers &amp; toes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sym typeface="Symbol"/>
              </a:rPr>
              <a:t>Spontaneous hemorrhage from defective platelet function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sym typeface="Symbol"/>
              </a:rPr>
              <a:t>splenomegaly</a:t>
            </a:r>
          </a:p>
        </p:txBody>
      </p:sp>
    </p:spTree>
    <p:extLst>
      <p:ext uri="{BB962C8B-B14F-4D97-AF65-F5344CB8AC3E}">
        <p14:creationId xmlns:p14="http://schemas.microsoft.com/office/powerpoint/2010/main" val="8798776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300293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Polycythemia Vera (PCV)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349528"/>
            <a:ext cx="7948613" cy="44545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Treatment is reducing </a:t>
            </a:r>
            <a:r>
              <a:rPr lang="en-US" sz="2400" dirty="0" err="1">
                <a:solidFill>
                  <a:schemeClr val="tx1"/>
                </a:solidFill>
              </a:rPr>
              <a:t>Hct</a:t>
            </a:r>
            <a:r>
              <a:rPr lang="en-US" sz="2400" dirty="0">
                <a:solidFill>
                  <a:schemeClr val="tx1"/>
                </a:solidFill>
              </a:rPr>
              <a:t> to 40% by phlebotomy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Anesthesia Considerations: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Uncontrolled PCV in surgical setting associated with high incidence of </a:t>
            </a:r>
            <a:r>
              <a:rPr lang="en-US" sz="2000" dirty="0" err="1">
                <a:solidFill>
                  <a:schemeClr val="tx1"/>
                </a:solidFill>
              </a:rPr>
              <a:t>peri</a:t>
            </a:r>
            <a:r>
              <a:rPr lang="en-US" sz="2000" dirty="0">
                <a:solidFill>
                  <a:schemeClr val="tx1"/>
                </a:solidFill>
              </a:rPr>
              <a:t>-op hemorrhage &amp; post-op venous thrombosis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In emergency cases, reduce blood viscosity through crystalloid infusions as tolerated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NPO fluid deficit should be corrected early to assist in decreasing blood viscosity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830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22" y="180534"/>
            <a:ext cx="6571343" cy="105930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Disseminated intravascular coagulation (DIC)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2" y="1550386"/>
            <a:ext cx="4218623" cy="50235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Disorder characterized by systemic overactivation of coagulation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Associated with infection, inflammation, or malignancy causing a widespread activation of  coagulation cascade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Involves diffuse thrombosis that may lead to multi-organ system failure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Supportive care and treatment of the underling disorder are priority of management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Severe cases of DIC treated with factor and fibrinogen replacement, anticoagulation, or other pharmacotherapy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5152" y="570445"/>
            <a:ext cx="4347209" cy="52211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Common disorders associated with DIC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Obstetric complications (50%)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Sepsis (30-50%)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Malignancy (up to 20%)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Trauma and burns (rare)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Vascular disease (rare)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Sever organ dysfunction (rare)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Hemolysis (rare)</a:t>
            </a:r>
          </a:p>
        </p:txBody>
      </p:sp>
    </p:spTree>
    <p:extLst>
      <p:ext uri="{BB962C8B-B14F-4D97-AF65-F5344CB8AC3E}">
        <p14:creationId xmlns:p14="http://schemas.microsoft.com/office/powerpoint/2010/main" val="24963908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15" y="112432"/>
            <a:ext cx="6571343" cy="105930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Acute DIC in Surgical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699" y="1216296"/>
            <a:ext cx="4204512" cy="5277556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Bleeding with oozing from tubes, wounds &amp; vascular access sites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Shock, ischemia &amp; infection are the most common precipitating factors of acute DIC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Laboratory values reflect consumption of clotting factors and enhanced fibrinolysis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sym typeface="Symbol"/>
              </a:rPr>
              <a:t></a:t>
            </a:r>
            <a:r>
              <a:rPr lang="en-US" dirty="0">
                <a:solidFill>
                  <a:schemeClr val="tx1"/>
                </a:solidFill>
                <a:sym typeface="Symbol"/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platelets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sym typeface="Symbol"/>
              </a:rPr>
              <a:t> </a:t>
            </a:r>
            <a:r>
              <a:rPr lang="en-US" b="1" dirty="0">
                <a:solidFill>
                  <a:schemeClr val="tx1"/>
                </a:solidFill>
              </a:rPr>
              <a:t> fibrinogen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sym typeface="Symbol"/>
              </a:rPr>
              <a:t>  </a:t>
            </a:r>
            <a:r>
              <a:rPr lang="en-US" b="1" dirty="0">
                <a:solidFill>
                  <a:schemeClr val="tx1"/>
                </a:solidFill>
              </a:rPr>
              <a:t>levels of FV,VIII, and XIII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sym typeface="Symbol"/>
              </a:rPr>
              <a:t></a:t>
            </a:r>
            <a:r>
              <a:rPr lang="en-US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fibrin degradation (split        products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7211" y="733667"/>
            <a:ext cx="4093209" cy="50517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Treatment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Treat underlying cause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FFP is mainstay of replacement therapy (all factors are present in FFP except platelets)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Specific factor replacement along with use of LMWH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Potential use of </a:t>
            </a:r>
            <a:r>
              <a:rPr lang="en-US" dirty="0" err="1">
                <a:solidFill>
                  <a:schemeClr val="tx1"/>
                </a:solidFill>
              </a:rPr>
              <a:t>Antithrombin</a:t>
            </a:r>
            <a:r>
              <a:rPr lang="en-US" dirty="0">
                <a:solidFill>
                  <a:schemeClr val="tx1"/>
                </a:solidFill>
              </a:rPr>
              <a:t>-III and Activated Protein C are being investigated</a:t>
            </a:r>
          </a:p>
        </p:txBody>
      </p:sp>
    </p:spTree>
    <p:extLst>
      <p:ext uri="{BB962C8B-B14F-4D97-AF65-F5344CB8AC3E}">
        <p14:creationId xmlns:p14="http://schemas.microsoft.com/office/powerpoint/2010/main" val="9922336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04" y="210086"/>
            <a:ext cx="6571343" cy="1059305"/>
          </a:xfrm>
        </p:spPr>
        <p:txBody>
          <a:bodyPr/>
          <a:lstStyle/>
          <a:p>
            <a:r>
              <a:rPr lang="en-US" dirty="0"/>
              <a:t>Sickle cell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" y="1034230"/>
            <a:ext cx="8843963" cy="506916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RBC life span is 12-17 days vs. 120 days in normal RBC</a:t>
            </a:r>
          </a:p>
          <a:p>
            <a:r>
              <a:rPr lang="en-US" sz="2200" dirty="0">
                <a:solidFill>
                  <a:schemeClr val="tx1"/>
                </a:solidFill>
              </a:rPr>
              <a:t>Valine (a single amino acid) is substituted for glutamic acid on β-globin chain</a:t>
            </a:r>
          </a:p>
          <a:p>
            <a:r>
              <a:rPr lang="en-US" sz="2200" dirty="0">
                <a:solidFill>
                  <a:schemeClr val="tx1"/>
                </a:solidFill>
              </a:rPr>
              <a:t>Damaged RBCs are prone to hemolysis &amp; removal by spleen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When hemoglobin S is exposed to low O</a:t>
            </a:r>
            <a:r>
              <a:rPr lang="en-US" sz="2200" baseline="-25000" dirty="0">
                <a:solidFill>
                  <a:schemeClr val="tx1"/>
                </a:solidFill>
              </a:rPr>
              <a:t>2</a:t>
            </a:r>
            <a:r>
              <a:rPr lang="en-US" sz="2200" dirty="0">
                <a:solidFill>
                  <a:schemeClr val="tx1"/>
                </a:solidFill>
              </a:rPr>
              <a:t> concentrations,                (PO2 &lt;50 mm Hgb), molecule becomes unstable and polymerizes with other hemoglobin S molecules to form a crystalline gel that deforms RBC into sickle shape</a:t>
            </a:r>
          </a:p>
          <a:p>
            <a:r>
              <a:rPr lang="en-US" sz="2200" dirty="0">
                <a:solidFill>
                  <a:schemeClr val="tx1"/>
                </a:solidFill>
              </a:rPr>
              <a:t>Hemoglobin S has a lower affinity for O2. (P</a:t>
            </a:r>
            <a:r>
              <a:rPr lang="en-US" sz="2200" baseline="-25000" dirty="0">
                <a:solidFill>
                  <a:schemeClr val="tx1"/>
                </a:solidFill>
              </a:rPr>
              <a:t>50</a:t>
            </a:r>
            <a:r>
              <a:rPr lang="en-US" sz="2200" dirty="0">
                <a:solidFill>
                  <a:schemeClr val="tx1"/>
                </a:solidFill>
              </a:rPr>
              <a:t> is 31 vs 26 for normal </a:t>
            </a:r>
            <a:r>
              <a:rPr lang="en-US" sz="2200" dirty="0" err="1">
                <a:solidFill>
                  <a:schemeClr val="tx1"/>
                </a:solidFill>
              </a:rPr>
              <a:t>Hgb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17669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82" y="-102833"/>
            <a:ext cx="6554867" cy="1524000"/>
          </a:xfrm>
        </p:spPr>
        <p:txBody>
          <a:bodyPr/>
          <a:lstStyle/>
          <a:p>
            <a:r>
              <a:rPr lang="en-US" dirty="0"/>
              <a:t>Sickle Cell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68" y="1784145"/>
            <a:ext cx="7471992" cy="376767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Many of clinical manifestations result from obstruction of small blood vessels, tissue ischemia &amp; chronic anemia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Incidence of asthma 50% &amp; pulmonary hypertension is 10%</a:t>
            </a:r>
          </a:p>
          <a:p>
            <a:r>
              <a:rPr lang="en-US" sz="2400" dirty="0">
                <a:solidFill>
                  <a:schemeClr val="tx1"/>
                </a:solidFill>
              </a:rPr>
              <a:t> Disease severity is </a:t>
            </a:r>
            <a:r>
              <a:rPr lang="en-US" sz="2400" dirty="0" err="1">
                <a:solidFill>
                  <a:schemeClr val="tx1"/>
                </a:solidFill>
              </a:rPr>
              <a:t>pt</a:t>
            </a:r>
            <a:r>
              <a:rPr lang="en-US" sz="2400" dirty="0">
                <a:solidFill>
                  <a:schemeClr val="tx1"/>
                </a:solidFill>
              </a:rPr>
              <a:t>-specific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Ranges from death at an early age to  few symptoms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Therapy for SCD includes oral penicillin prophylaxis, hydroxyurea, &amp; pneumococcal vaccination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961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46" y="331826"/>
            <a:ext cx="7902034" cy="1524000"/>
          </a:xfrm>
        </p:spPr>
        <p:txBody>
          <a:bodyPr>
            <a:normAutofit/>
          </a:bodyPr>
          <a:lstStyle/>
          <a:p>
            <a:r>
              <a:rPr lang="en-US" sz="4000" dirty="0"/>
              <a:t>Problems associated </a:t>
            </a:r>
            <a:br>
              <a:rPr lang="en-US" sz="4000" dirty="0"/>
            </a:br>
            <a:r>
              <a:rPr lang="en-US" sz="4000" dirty="0"/>
              <a:t>with SCD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912" y="1997129"/>
            <a:ext cx="8701088" cy="414914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>
                <a:solidFill>
                  <a:schemeClr val="tx1"/>
                </a:solidFill>
              </a:rPr>
              <a:t>Vaso</a:t>
            </a:r>
            <a:r>
              <a:rPr lang="en-US" sz="2400" dirty="0">
                <a:solidFill>
                  <a:schemeClr val="tx1"/>
                </a:solidFill>
              </a:rPr>
              <a:t>-occlusive crisis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Often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&amp; most frequent SCD manifestation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Secondary to tissue ischemia and infarction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Pain can be mild to severe and require pain medication, hydration, supplemental oxygen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Perioperative incidence is 10%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Triggers:  Hypoxemia, hypothermia, infection, dehydration, venous stasis, acidosis, and pain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79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96127"/>
            <a:ext cx="6571344" cy="105631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Problems associated </a:t>
            </a:r>
            <a:br>
              <a:rPr lang="en-US" sz="4000" dirty="0"/>
            </a:br>
            <a:r>
              <a:rPr lang="en-US" sz="4000" dirty="0"/>
              <a:t>with SCD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821" y="1625308"/>
            <a:ext cx="7991476" cy="5232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Acute Chest Syndrome (ASC)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Represents single greatest threat to SCD </a:t>
            </a:r>
            <a:r>
              <a:rPr lang="en-US" dirty="0" err="1">
                <a:solidFill>
                  <a:schemeClr val="tx1"/>
                </a:solidFill>
              </a:rPr>
              <a:t>pt</a:t>
            </a:r>
            <a:r>
              <a:rPr lang="en-US" dirty="0">
                <a:solidFill>
                  <a:schemeClr val="tx1"/>
                </a:solidFill>
              </a:rPr>
              <a:t>;  mortality 1-20%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Incidence 10-20% after abdominal surgery; children at higher risk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Diagnosis:  new lung infiltrate on a chest x-ray in presence of chest pain, cough, dyspnea, wheezing, or hypoxemia.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Mechanisms of ACS are thrombosis, embolism &amp; infection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Factors associated with ACS in post-op period include: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Pain, splinting, narcotic analgesia &amp; hypoventilation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Incidence reduced by pre-op transfusion &amp; post-op incentive spirometry</a:t>
            </a:r>
            <a:endParaRPr lang="en-US" sz="18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35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98" y="234518"/>
            <a:ext cx="6554867" cy="1524000"/>
          </a:xfrm>
        </p:spPr>
        <p:txBody>
          <a:bodyPr>
            <a:normAutofit/>
          </a:bodyPr>
          <a:lstStyle/>
          <a:p>
            <a:r>
              <a:rPr lang="en-US" sz="4000" dirty="0"/>
              <a:t>Prostacyclin &amp; platelets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95" y="1266021"/>
            <a:ext cx="8930105" cy="5512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Prostacyclin is a lipid molecule prostaglandin produced in endothelial cells </a:t>
            </a:r>
          </a:p>
          <a:p>
            <a:r>
              <a:rPr lang="en-US" b="1" dirty="0">
                <a:solidFill>
                  <a:schemeClr val="tx1"/>
                </a:solidFill>
              </a:rPr>
              <a:t>Prostacyclin </a:t>
            </a:r>
            <a:r>
              <a:rPr lang="en-US" dirty="0">
                <a:solidFill>
                  <a:schemeClr val="tx1"/>
                </a:solidFill>
              </a:rPr>
              <a:t>is a powerful </a:t>
            </a:r>
            <a:r>
              <a:rPr lang="en-US" b="1" dirty="0">
                <a:solidFill>
                  <a:schemeClr val="tx1"/>
                </a:solidFill>
              </a:rPr>
              <a:t>vasodilator</a:t>
            </a:r>
            <a:r>
              <a:rPr lang="en-US" dirty="0">
                <a:solidFill>
                  <a:schemeClr val="tx1"/>
                </a:solidFill>
              </a:rPr>
              <a:t> that </a:t>
            </a:r>
            <a:r>
              <a:rPr lang="en-US" b="1" dirty="0">
                <a:solidFill>
                  <a:schemeClr val="tx1"/>
                </a:solidFill>
              </a:rPr>
              <a:t>interferes with platelet formation &amp; aggregation</a:t>
            </a:r>
          </a:p>
          <a:p>
            <a:r>
              <a:rPr lang="en-US" b="1" dirty="0">
                <a:solidFill>
                  <a:schemeClr val="tx1"/>
                </a:solidFill>
              </a:rPr>
              <a:t>Platelets </a:t>
            </a:r>
            <a:r>
              <a:rPr lang="en-US" dirty="0">
                <a:solidFill>
                  <a:schemeClr val="tx1"/>
                </a:solidFill>
              </a:rPr>
              <a:t>are an essential component of </a:t>
            </a:r>
            <a:r>
              <a:rPr lang="en-US" dirty="0" err="1">
                <a:solidFill>
                  <a:schemeClr val="tx1"/>
                </a:solidFill>
              </a:rPr>
              <a:t>thrombogenic</a:t>
            </a:r>
            <a:r>
              <a:rPr lang="en-US" dirty="0">
                <a:solidFill>
                  <a:schemeClr val="tx1"/>
                </a:solidFill>
              </a:rPr>
              <a:t> response to bleeding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Disc-like &amp; circulate freely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Formed in bone marrow from megakaryocyte; 150,000 – 300,000/mm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&amp; survive ~ 8-12 days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Thrombocytopenia</a:t>
            </a:r>
            <a:r>
              <a:rPr lang="en-US" dirty="0">
                <a:solidFill>
                  <a:schemeClr val="tx1"/>
                </a:solidFill>
              </a:rPr>
              <a:t> is platelet level below 100,000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Smaller than WBC/RBC &amp; get “pushed” to vessel wall where needed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Constantly circulate, patching up small continuous vascular injuries</a:t>
            </a:r>
          </a:p>
        </p:txBody>
      </p:sp>
    </p:spTree>
    <p:extLst>
      <p:ext uri="{BB962C8B-B14F-4D97-AF65-F5344CB8AC3E}">
        <p14:creationId xmlns:p14="http://schemas.microsoft.com/office/powerpoint/2010/main" val="28522029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D71-AFA2-4242-9659-5EBF0D5E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6350"/>
            <a:ext cx="6402468" cy="130875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Problems associated </a:t>
            </a:r>
            <a:br>
              <a:rPr lang="en-US" sz="4000" dirty="0"/>
            </a:br>
            <a:r>
              <a:rPr lang="en-US" sz="4000" dirty="0"/>
              <a:t>with SCD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29EF9-5EB9-4870-88CA-7159CD23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913642"/>
            <a:ext cx="6402467" cy="229071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Sequestration Crisis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Spleen removes RBCs faster than produced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Leads to anemia and instability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Transfuse RBCs possibly splenectomy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FB32C-6396-4E1B-8591-CC799AE90072}"/>
              </a:ext>
            </a:extLst>
          </p:cNvPr>
          <p:cNvSpPr txBox="1"/>
          <p:nvPr/>
        </p:nvSpPr>
        <p:spPr>
          <a:xfrm>
            <a:off x="533400" y="3665747"/>
            <a:ext cx="7064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Aplastic Crisis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Due to short 1/2L of </a:t>
            </a:r>
            <a:r>
              <a:rPr lang="en-US" sz="2000" dirty="0" err="1"/>
              <a:t>HbgS</a:t>
            </a:r>
            <a:r>
              <a:rPr lang="en-US" sz="2000" dirty="0"/>
              <a:t> any bone marrow suppression will cause anemia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3AC18-25BB-4D02-9FD6-419F333BDABA}"/>
              </a:ext>
            </a:extLst>
          </p:cNvPr>
          <p:cNvSpPr txBox="1"/>
          <p:nvPr/>
        </p:nvSpPr>
        <p:spPr>
          <a:xfrm>
            <a:off x="533400" y="4742965"/>
            <a:ext cx="6402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Pneumococcal Disease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Children at high risk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May need PCN daily until 5 y</a:t>
            </a:r>
          </a:p>
        </p:txBody>
      </p:sp>
    </p:spTree>
    <p:extLst>
      <p:ext uri="{BB962C8B-B14F-4D97-AF65-F5344CB8AC3E}">
        <p14:creationId xmlns:p14="http://schemas.microsoft.com/office/powerpoint/2010/main" val="38737349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61" y="353360"/>
            <a:ext cx="6571344" cy="105631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SCD Anesthesia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257452" y="1535491"/>
            <a:ext cx="8643938" cy="4627971"/>
          </a:xfrm>
        </p:spPr>
        <p:txBody>
          <a:bodyPr>
            <a:normAutofit fontScale="92500"/>
          </a:bodyPr>
          <a:lstStyle/>
          <a:p>
            <a:pPr marL="282575" lvl="1" indent="0">
              <a:spcAft>
                <a:spcPts val="6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Preoperative evaluation is directed at identifying which organs have been damaged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Preop hemoglobin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Preop echo indicated in patients with limited physical activity, hypoxemia, respiratory distress, frequent episodes of VOC or ACS, or symptoms consistent with </a:t>
            </a:r>
            <a:r>
              <a:rPr lang="en-US" sz="2200" dirty="0" err="1">
                <a:solidFill>
                  <a:schemeClr val="tx1"/>
                </a:solidFill>
              </a:rPr>
              <a:t>cor</a:t>
            </a:r>
            <a:r>
              <a:rPr lang="en-US" sz="2200" dirty="0">
                <a:solidFill>
                  <a:schemeClr val="tx1"/>
                </a:solidFill>
              </a:rPr>
              <a:t> pulmonale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Common echo findings are: left ventricular hypertrophy, right ventricular dilation &amp; atrial enlargement</a:t>
            </a:r>
          </a:p>
          <a:p>
            <a:pPr lvl="2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Preoperative RBC transfusion depends on SCD severity &amp; type of proposed surgery; most authors suggest transfusion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32353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155" y="318625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SCD Anesthesia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853075"/>
            <a:ext cx="8062913" cy="4686300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Typical hemoglobin in patient with SCD is 5-8 g/</a:t>
            </a:r>
            <a:r>
              <a:rPr lang="en-US" sz="2400" dirty="0" err="1">
                <a:solidFill>
                  <a:schemeClr val="tx1"/>
                </a:solidFill>
              </a:rPr>
              <a:t>dL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Optimal to raise to 10 g/</a:t>
            </a:r>
            <a:r>
              <a:rPr lang="en-US" sz="2400" dirty="0" err="1">
                <a:solidFill>
                  <a:schemeClr val="tx1"/>
                </a:solidFill>
              </a:rPr>
              <a:t>dL</a:t>
            </a:r>
            <a:r>
              <a:rPr lang="en-US" sz="2400" dirty="0">
                <a:solidFill>
                  <a:schemeClr val="tx1"/>
                </a:solidFill>
              </a:rPr>
              <a:t> prior to surgery &amp; maintain </a:t>
            </a:r>
            <a:r>
              <a:rPr lang="en-US" sz="2400" dirty="0" err="1">
                <a:solidFill>
                  <a:schemeClr val="tx1"/>
                </a:solidFill>
              </a:rPr>
              <a:t>Hgb</a:t>
            </a:r>
            <a:r>
              <a:rPr lang="en-US" sz="2400" dirty="0">
                <a:solidFill>
                  <a:schemeClr val="tx1"/>
                </a:solidFill>
              </a:rPr>
              <a:t> of 10 g/</a:t>
            </a:r>
            <a:r>
              <a:rPr lang="en-US" sz="2400" dirty="0" err="1">
                <a:solidFill>
                  <a:schemeClr val="tx1"/>
                </a:solidFill>
              </a:rPr>
              <a:t>dL</a:t>
            </a:r>
            <a:r>
              <a:rPr lang="en-US" sz="2400" dirty="0">
                <a:solidFill>
                  <a:schemeClr val="tx1"/>
                </a:solidFill>
              </a:rPr>
              <a:t> intra-op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Cell saver blood ok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Maintain normothermia &amp; euvolemia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Avoid extremity tourniquets unless critical for performing  surgery complication rate of 12%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Maintain hydration and oxygenation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Pain causes postoperative ACS; promote strategies to provide best analgesia possible; regional technique if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95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9234-3F98-4491-926C-787DDAC4D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334B3-E58D-459A-BD4D-FBE97C5D3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593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D592-2DD4-4623-B391-B6421E44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26915"/>
            <a:ext cx="6554867" cy="73768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A9F2-89B1-49E2-8F05-B4F8206D4940}"/>
              </a:ext>
            </a:extLst>
          </p:cNvPr>
          <p:cNvSpPr txBox="1"/>
          <p:nvPr/>
        </p:nvSpPr>
        <p:spPr>
          <a:xfrm>
            <a:off x="642026" y="2003898"/>
            <a:ext cx="7577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cap="none" dirty="0"/>
              <a:t>Hines, R. L. &amp; </a:t>
            </a:r>
            <a:r>
              <a:rPr lang="en-US" sz="1800" cap="none" dirty="0" err="1"/>
              <a:t>Marschall</a:t>
            </a:r>
            <a:r>
              <a:rPr lang="en-US" sz="1800" cap="none" dirty="0"/>
              <a:t>, K. E. (2018) </a:t>
            </a:r>
            <a:r>
              <a:rPr lang="en-US" sz="1800" cap="none" dirty="0" err="1"/>
              <a:t>Stoelting’s</a:t>
            </a:r>
            <a:r>
              <a:rPr lang="en-US" sz="1800" cap="none" dirty="0"/>
              <a:t> Anesthesia and Co-existing Disease. (7</a:t>
            </a:r>
            <a:r>
              <a:rPr lang="en-US" sz="1800" cap="none" baseline="30000" dirty="0"/>
              <a:t>th</a:t>
            </a:r>
            <a:r>
              <a:rPr lang="en-US" sz="1800" cap="none" dirty="0"/>
              <a:t> ed.). Elsevier.</a:t>
            </a:r>
          </a:p>
          <a:p>
            <a:pPr marL="342900" indent="-342900">
              <a:buFont typeface="+mj-lt"/>
              <a:buAutoNum type="arabicPeriod"/>
            </a:pPr>
            <a:endParaRPr lang="en-US" sz="1800" cap="none" dirty="0"/>
          </a:p>
          <a:p>
            <a:pPr marL="342900" indent="-342900">
              <a:buFont typeface="+mj-lt"/>
              <a:buAutoNum type="arabicPeriod"/>
            </a:pPr>
            <a:r>
              <a:rPr lang="en-US" sz="1800" cap="none" dirty="0" err="1"/>
              <a:t>Nagelhout</a:t>
            </a:r>
            <a:r>
              <a:rPr lang="en-US" sz="1800" cap="none" dirty="0"/>
              <a:t>, J. J. &amp; Elisha, S. (2018). Nurse Anesthesia (6</a:t>
            </a:r>
            <a:r>
              <a:rPr lang="en-US" sz="1800" cap="none" baseline="30000" dirty="0"/>
              <a:t>th</a:t>
            </a:r>
            <a:r>
              <a:rPr lang="en-US" sz="1800" cap="none" dirty="0"/>
              <a:t> ed.). Elsevier.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r>
              <a:rPr lang="en-US" sz="1800" cap="none" dirty="0"/>
              <a:t>3.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Barash, P. G., Cullen, B. F.,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Stoelting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R. K.,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Cahalan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M. K., Stock, M. 	C., Ortega, R.,     Sharer, S. R. &amp; Holt, N. F. (2017). Clinical 	Anesthesia (8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ed.). Wolters Kluwer.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0795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5731</TotalTime>
  <Words>7531</Words>
  <Application>Microsoft Office PowerPoint</Application>
  <PresentationFormat>On-screen Show (4:3)</PresentationFormat>
  <Paragraphs>794</Paragraphs>
  <Slides>94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Calibri</vt:lpstr>
      <vt:lpstr>Cambria Math</vt:lpstr>
      <vt:lpstr>Century Gothic</vt:lpstr>
      <vt:lpstr>Wingdings</vt:lpstr>
      <vt:lpstr>Wingdings 3</vt:lpstr>
      <vt:lpstr>Slice</vt:lpstr>
      <vt:lpstr>Anemia &amp; coagulopathy</vt:lpstr>
      <vt:lpstr>objectives</vt:lpstr>
      <vt:lpstr>The normal vessel wall</vt:lpstr>
      <vt:lpstr>The normal vessel wall</vt:lpstr>
      <vt:lpstr>The normal vessel wall</vt:lpstr>
      <vt:lpstr>The normal vessel wall</vt:lpstr>
      <vt:lpstr>Cell Wall Mediators</vt:lpstr>
      <vt:lpstr>Nitric oxide and vessel wall</vt:lpstr>
      <vt:lpstr>Prostacyclin &amp; platelets </vt:lpstr>
      <vt:lpstr>Platelets</vt:lpstr>
      <vt:lpstr>Activation</vt:lpstr>
      <vt:lpstr>Adhesion</vt:lpstr>
      <vt:lpstr>Aggregation</vt:lpstr>
      <vt:lpstr>Coagulation Cascade</vt:lpstr>
      <vt:lpstr>PowerPoint Presentation</vt:lpstr>
      <vt:lpstr>thrombin &amp;  the common pathway</vt:lpstr>
      <vt:lpstr>thrombin &amp;  the common pathway</vt:lpstr>
      <vt:lpstr>Common pathway</vt:lpstr>
      <vt:lpstr>PowerPoint Presentation</vt:lpstr>
      <vt:lpstr>Common Final Pathway</vt:lpstr>
      <vt:lpstr>Coagulation </vt:lpstr>
      <vt:lpstr>Cell-based coagulation</vt:lpstr>
      <vt:lpstr>Cell-based coagulation</vt:lpstr>
      <vt:lpstr>Cell-based coagulation</vt:lpstr>
      <vt:lpstr>PowerPoint Presentation</vt:lpstr>
      <vt:lpstr>PowerPoint Presentation</vt:lpstr>
      <vt:lpstr>Fibrinolytic system</vt:lpstr>
      <vt:lpstr>Fibrinolytic system</vt:lpstr>
      <vt:lpstr>Fibrinolytic system</vt:lpstr>
      <vt:lpstr>Pre-op Anesthetic considerations</vt:lpstr>
      <vt:lpstr>Jehovah’s Witnesses</vt:lpstr>
      <vt:lpstr>Pre-op Anesthetic considerations</vt:lpstr>
      <vt:lpstr>Procedures that may be performed without warfarin discontinuation</vt:lpstr>
      <vt:lpstr>Laboratory tests</vt:lpstr>
      <vt:lpstr>Laboratory tests</vt:lpstr>
      <vt:lpstr>Laboratory tests</vt:lpstr>
      <vt:lpstr>Thromboelastogram (teg)</vt:lpstr>
      <vt:lpstr>Intra-op Anesthetic management</vt:lpstr>
      <vt:lpstr>Blood Components</vt:lpstr>
      <vt:lpstr>Transfusion guidelines</vt:lpstr>
      <vt:lpstr>Maximum allowable blood loss (MABL)</vt:lpstr>
      <vt:lpstr>Acute hemolytic reactions</vt:lpstr>
      <vt:lpstr>Transfusion related acute lung injury (trali)  </vt:lpstr>
      <vt:lpstr>Transfusion-associated circulatory overload (taco)</vt:lpstr>
      <vt:lpstr>Intraoperative blood salvage</vt:lpstr>
      <vt:lpstr>Anticoagulation and Pharmacologic therapy</vt:lpstr>
      <vt:lpstr>Anticoagulation and Pharmacologic therapy</vt:lpstr>
      <vt:lpstr>Anticoagulation and Pharmacologic therapy</vt:lpstr>
      <vt:lpstr>Anticoagulation and Pharmacologic therapy</vt:lpstr>
      <vt:lpstr>Anticoagulation and Pharmacologic therapy</vt:lpstr>
      <vt:lpstr>Heparin vs. Warfarin</vt:lpstr>
      <vt:lpstr>Anticoagulation and Pharmacologic therapy</vt:lpstr>
      <vt:lpstr>Anticoagulation and Pharmacologic therapy</vt:lpstr>
      <vt:lpstr>Anticoagulation and Pharmacologic therapy</vt:lpstr>
      <vt:lpstr>Anticoagulation and Pharmacologic therapy</vt:lpstr>
      <vt:lpstr>Anticoagulation and Pharmacologic therapy</vt:lpstr>
      <vt:lpstr>Anticoagulation and Pharmacologic therapy</vt:lpstr>
      <vt:lpstr>Anticoagulation and Pharmacologic therapy</vt:lpstr>
      <vt:lpstr>Anticoagulation and Pharmacologic therapy</vt:lpstr>
      <vt:lpstr>Anticoagulation and Pharmacologic therapy</vt:lpstr>
      <vt:lpstr>When to stop drug tx preop</vt:lpstr>
      <vt:lpstr>Prothrombin complex concentrates (PCC)</vt:lpstr>
      <vt:lpstr>Desmopressin</vt:lpstr>
      <vt:lpstr>Antifibrinolytic therapy</vt:lpstr>
      <vt:lpstr>Von willebrand factor (vwf)</vt:lpstr>
      <vt:lpstr>Von willebrand disease</vt:lpstr>
      <vt:lpstr>Von willebrand disease TREATMENT</vt:lpstr>
      <vt:lpstr>Summary of pro-coags</vt:lpstr>
      <vt:lpstr>Anemias</vt:lpstr>
      <vt:lpstr>Anemias</vt:lpstr>
      <vt:lpstr>anemia</vt:lpstr>
      <vt:lpstr>anemia</vt:lpstr>
      <vt:lpstr>Anemia</vt:lpstr>
      <vt:lpstr>Anemia</vt:lpstr>
      <vt:lpstr>hemophilia</vt:lpstr>
      <vt:lpstr>hemophilia</vt:lpstr>
      <vt:lpstr>Hemophilia treatment</vt:lpstr>
      <vt:lpstr>Recombinant factor VII  (FVII)</vt:lpstr>
      <vt:lpstr>Thrombotic disorders</vt:lpstr>
      <vt:lpstr>Heparin-induced thrombocytopenia</vt:lpstr>
      <vt:lpstr>Heparin-induced thrombocytopenia</vt:lpstr>
      <vt:lpstr>Polycythemia Vera (PCV)</vt:lpstr>
      <vt:lpstr>Polycythemia Vera (PCV)</vt:lpstr>
      <vt:lpstr>Disseminated intravascular coagulation (DIC)</vt:lpstr>
      <vt:lpstr>Acute DIC in Surgical Pts</vt:lpstr>
      <vt:lpstr>Sickle cell disease </vt:lpstr>
      <vt:lpstr>Sickle Cell disease</vt:lpstr>
      <vt:lpstr>Problems associated  with SCD</vt:lpstr>
      <vt:lpstr>Problems associated  with SCD</vt:lpstr>
      <vt:lpstr>Problems associated  with SCD</vt:lpstr>
      <vt:lpstr>SCD Anesthesia Management</vt:lpstr>
      <vt:lpstr>SCD Anesthesia Management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 &amp; coagulopathy</dc:title>
  <dc:creator>Carol Daniel;Julie Zupfer Anderson;Elizabeth Gerber</dc:creator>
  <cp:lastModifiedBy>TODD WALTER</cp:lastModifiedBy>
  <cp:revision>298</cp:revision>
  <dcterms:created xsi:type="dcterms:W3CDTF">2015-01-20T16:18:53Z</dcterms:created>
  <dcterms:modified xsi:type="dcterms:W3CDTF">2022-01-02T20:42:30Z</dcterms:modified>
</cp:coreProperties>
</file>